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640" r:id="rId2"/>
    <p:sldId id="723" r:id="rId3"/>
    <p:sldId id="724" r:id="rId4"/>
    <p:sldId id="683" r:id="rId5"/>
    <p:sldId id="684" r:id="rId6"/>
    <p:sldId id="642" r:id="rId7"/>
    <p:sldId id="722" r:id="rId8"/>
    <p:sldId id="646" r:id="rId9"/>
    <p:sldId id="647" r:id="rId10"/>
    <p:sldId id="721" r:id="rId11"/>
    <p:sldId id="685" r:id="rId12"/>
    <p:sldId id="610" r:id="rId13"/>
    <p:sldId id="611" r:id="rId14"/>
    <p:sldId id="650" r:id="rId15"/>
    <p:sldId id="686" r:id="rId16"/>
    <p:sldId id="651" r:id="rId17"/>
    <p:sldId id="652" r:id="rId18"/>
    <p:sldId id="653" r:id="rId19"/>
    <p:sldId id="654" r:id="rId20"/>
    <p:sldId id="655" r:id="rId21"/>
    <p:sldId id="656" r:id="rId22"/>
    <p:sldId id="658" r:id="rId23"/>
    <p:sldId id="657" r:id="rId24"/>
    <p:sldId id="687" r:id="rId25"/>
    <p:sldId id="688" r:id="rId26"/>
    <p:sldId id="689" r:id="rId27"/>
    <p:sldId id="690" r:id="rId28"/>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00"/>
    <a:srgbClr val="009900"/>
    <a:srgbClr val="FF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38" autoAdjust="0"/>
    <p:restoredTop sz="94660"/>
  </p:normalViewPr>
  <p:slideViewPr>
    <p:cSldViewPr>
      <p:cViewPr varScale="1">
        <p:scale>
          <a:sx n="74" d="100"/>
          <a:sy n="74" d="100"/>
        </p:scale>
        <p:origin x="10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2191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2191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219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2731A3B-BDBA-4969-AE14-79C62FE70D2D}" type="slidenum">
              <a:rPr lang="en-US"/>
              <a:pPr>
                <a:defRPr/>
              </a:pPr>
              <a:t>‹#›</a:t>
            </a:fld>
            <a:endParaRPr lang="en-US"/>
          </a:p>
        </p:txBody>
      </p:sp>
    </p:spTree>
    <p:extLst>
      <p:ext uri="{BB962C8B-B14F-4D97-AF65-F5344CB8AC3E}">
        <p14:creationId xmlns:p14="http://schemas.microsoft.com/office/powerpoint/2010/main" val="19563827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4-11-20T04:54:45.56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4289 118</inkml:trace>
  <inkml:trace contextRef="#ctx0" brushRef="#br0" timeOffset="234">5097 0,'0'0</inkml:trace>
  <inkml:trace contextRef="#ctx0" brushRef="#br0" timeOffset="297">5097 0,'0'0,"0"0,0 0,0 0,0 0,0 0,0 0,0 0,0 0,0 0,0 0,0 0,0 0,0 0,0 0,0 0,0 0,0 0,0 0,0 0,0 0,0 0,0 0,0 0,0 0,0 0,0 0,0 0,0 0,0 0,0 0,0 0,0 0,0 0,0 0,0 0,0 0,0 0,0 0,0 0,0 0,0 0,0 0,0 0,0 0,0 0,0 0,0 0,0 0,0 0,0 0,0 0,0 0,0 0,0 0</inkml:trace>
  <inkml:trace contextRef="#ctx0" brushRef="#br0" timeOffset="50404">0 94,'0'0,"0"0,0 0,0 0,0 0,0 0,0 0,0 0,0 0,0 0,0 0,0 0,0 0,0 0,0 0</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17T04:26:48.876"/>
    </inkml:context>
    <inkml:brush xml:id="br0">
      <inkml:brushProperty name="width" value="0.05292" units="cm"/>
      <inkml:brushProperty name="height" value="0.05292" units="cm"/>
      <inkml:brushProperty name="color" value="#FF0000"/>
    </inkml:brush>
  </inkml:definitions>
  <inkml:trace contextRef="#ctx0" brushRef="#br0">9422 13738 159,'0'0'89,"-5"-35"8,5 35-59,-9-23-1,-1 7-2,10 16 2,-24-24-1,24 24-4,-32-21-8,8 12-3,-6-4-6,-2 4-6,-11-3-4,0 3-1,-5 2-3,-5 1-1,-6 2 4,1 4-3,-8 6 0,-1 5 1,-2 4-2,0 5 2,1 6 1,5 2-2,1 6 2,6 1-5,2 0 6,6 4-8,5 4 6,9 3-7,0 1 5,12 9-4,-1 3 3,5 4-1,7 10 2,9 1 4,2 4-2,5 4 2,8 1 0,0 3-1,10-3 0,-3 1 2,10-3-1,2 3 1,5-4-2,6 0-1,6-4-2,3-2 6,10-5-2,5-1-1,6-6-4,2-5 5,1-8 0,3-7-2,1-8 3,6-8-3,-6-13 0,8-10 2,0-12 0,4-17-2,7-17 1,5-12-1,1-18 1,1-14-1,-1-11 1,-6-8 1,-7-4-2,-10-1 4,-15-6 1,-17-6 1,-23 3-1,-16-3-2,-22-1 2,-12 5-4,-25-2 1,-18 4-2,-18 17-3,-20 20 1,-20 17-3,-18 20 5,-13 28-7,-24 17-8,-6 30-14,-19 12-99,8 17-8,9 10 0,12 11-1,8 7-2</inkml:trace>
  <inkml:trace contextRef="#ctx0" brushRef="#br0" timeOffset="610.0009">7110 15621 322,'0'-19'103,"11"3"-2,-11 16-77,13-28-16,2 7 5,3-8 1,16-7 1,0-8-3,20-4 1,4-10-1,20-1-1,8-5-2,9-1-7,14 0-2,3 4 0,0 9 5,-7 4 0,-6 9-1,-13 11-3,-17 8 1,-13 3-2,-13 8 3,-13-1 0,-12 8-3,-18 2 1,0 0-7,0 0-24,0 0-74,6-16-10,-6 16-1,-22-21-4,-3 3 3</inkml:trace>
  <inkml:trace contextRef="#ctx0" brushRef="#br0" timeOffset="950.0013">8174 14550 328,'0'0'99,"0"0"1,6 20-84,11-5-11,-2-2-6,15-6 5,5 4-3,3 1 3,-5-1-4,3 5 4,-10 3-4,-7 5 1,-12 4 0,-9 11-1,-11 4 4,-9 5-2,-5-2 5,-4-3 0,1-8 7,6-7 1,3-11 5,21-17 1,-36-8-4,23-21 5,2-18-7,9-10-2,2-12-11,-7-7-8,7 5-11,-9 5-32,18 8-70,-7 13-9,9 16 5,-2 12-1,-9 17 2</inkml:trace>
  <inkml:trace contextRef="#ctx0" brushRef="#br0" timeOffset="1560.0021">3547 16065 270,'-6'-28'108,"-3"11"-11,9 17-66,-6-18-7,6 18-1,0 0-5,0 0-4,24 46-4,3 2-6,8 16 2,-1 12-6,9 7 5,-2 5-6,2-3-2,-4-7-19,-9-22-56,-10-23-33,3-18-3,-10-32 3,-6-14-5</inkml:trace>
  <inkml:trace contextRef="#ctx0" brushRef="#br0" timeOffset="1800.0025">3786 15645 314,'13'24'109,"2"19"0,-4-4-74,0 4-26,14 12-1,6 7 4,7 8 1,-8 1 0,7 5-6,0-5-1,6-3 1,-5 1-10,-7-11-8,-4-5-29,-11-14-44,-4-5-30,-7-8 0,-5-26-1,-17 9 0</inkml:trace>
  <inkml:trace contextRef="#ctx0" brushRef="#br0" timeOffset="2380.0033">3791 16301 385,'0'0'110,"0"0"-10,8-17-93,-8 17-5,32-37 0,-8 5-4,8-7 0,-2-3-6,7-9 1,-5-4 4,-2 5-3,-6 5 3,-5 10-3,-12 11-1,-7 24 4,6-21 5,-6 21 2,13 32 0,-2-6 2,2 7-2,6-3 3,7-4 2,2-4 2,4-3 0,-8-12 0,2-7-3,-2-17-1,-3-9-2,-2-18 1,-2-3 5,-4-8-5,-2-1 1,-6 0-6,1 8 0,-6 13-1,0 7 0,0 28 0,0 0-3,0 0 0,32 22 1,-14 6 2,9 9-3,1 4 5,-2 7-2,4 1 3,-10 1-5,-7-4 4,-7 4-1,-6-13 2,-8-5 3,-5-12-2,13-20 5,-35 8-6,16-19 1,-1-13-3,3-10-4,4-7-3,0-11-5,9 2-19,2-7-44,10 5-43,10 1-1,6-1 0,12 4 1,-4 0 7</inkml:trace>
  <inkml:trace contextRef="#ctx0" brushRef="#br0" timeOffset="4210.0059">4821 15212 265,'11'-18'100,"-11"18"-4,0 0-50,0 0-37,0 0-5,-4 31-3,14-5 1,3 6 3,5 11-1,7 11 2,5 7 4,-2 8-4,3-1-2,-3-3 0,-1-5 1,-5-14 0,-7-9 5,-9-14 2,-6-23 0,0 0-2,-30-25 0,4-10-1,-6-6 2,-11-7-6,-4-4-6,2 9-4,6 14-6,9 12 5,11 11 3,6 23 0,4 11 0,9 22 1,9 8 4,4-6 2,1 3 2,-1-3 0,5-5-4,5-14 3,3-7 0,11-22 3,4-10 1,-1-12-3,3-12 3,-4-13-2,2-1 1,-4-12-2,-1-3-5,-16-1-1,3 4-4,-8 6 3,-4 6-3,-4 10-1,-1 8 1,1 10 1,-7 16 3,23-2-3,-23 2 3,33 31-1,-10-7 1,-3-3 0,10 5 2,-5-4-3,1-3 3,-4-4 1,-3-6 2,-19-9-2,30-8 1,-17-12 0,0-13-2,0-10-1,4 2 0,-4-2 0,0 8-3,-6 5-2,3 8 0,-10 22 3,15 2 2,-4 15 1,-4 3-2,1-1 0,7-1 3,-2-1 2,6-4-1,-19-13 1,31 2 1,-31-2-1,25-32-1,-18 6 0,-1-9-6,-4-10 0,-6 1-1,-7 3 0,-8 0-5,0 13-2,-5 8 3,0 10 1,-1 12 4,7 9 1,-1 10 0,12 5-1,1 5 3,6 1 1,11 0 0,2-5 2,12-1-2,1-1-1,4-9 2,-1-5 1,3-9 0,0-11-2,-2-6-1,-4-11-2,-2-9 2,-5-4-3,-2-2 2,-8 2-2,1 2-1,-7 9 3,1 6 2,-4 22-1,-6-19-2,6 19 1,0 0 0,12 22 0,-12-22-1,20 25 2,-20-25-2,32 26 2,-10-15 2,-3-8 2,5 1-2,-5-6 1,0-5 0,-19 7 2,31-24-1,-19 5-4,-3-5 2,-5 0-3,-2-2 3,-2-2-1,-2 4-2,2 3-1,0 21 1,-6-27 0,6 27-1,0 0 2,0 0-6,0 0 1,0 0 2,0 0 2,13 22-2,-13-22 1,30 24-1,-13-9 1,3-4 5,1 2-6,3-9 2,-1-2-2,-3-6 1,3-7 1,-5-4 1,-5-7-5,-1-4 4,-7-10 0,-1 10 1,0-3-2,-4 3 1,0 26 1,-6-32 0,6 32-1,0 0-4,0 0 2,0 0 4,19 24-3,-19-24 1,26 21-3,-4-8 5,-1-13-1,3-8 3,1-1-3,-1-10-3,0-9 2,-5-5 1,-1-6-1,-12-5-3,-6-8 4,-11-10-4,-13-12 6,-8-6-2,-11-9 2,-6 0-1,-3-2 6,3 7-2,1 14 1,10 12-1,7 15 1,12 14-3,19 29-2,-17-15 0,17 15-4,19 39-2,0 0 0,9 11 1,5 17 0,10 13 1,6 11-1,7 0 6,7-2-2,3-6 4,-3-14-4,-1-11 2,-6-21-3,-2-20 4,-9-14-2,-8-18-3,-12-14 0,-7-12-2,-10-9 4,-3 1-2,-1 10-2,-10 6-4,6 14 2,0 19 0,0 0 2,0 28 1,8 2 0,-2-2 0,5 0-1,-11-28-12,32 20-103,-14-27-7,-5-17-1,-5-12-2,-8-6-2</inkml:trace>
  <inkml:trace contextRef="#ctx0" brushRef="#br0" timeOffset="4360.0061">6869 14022 383,'-2'21'108,"-2"1"-28,4-22-89,0 0-66,0 0-29,35 0-1,-16-24-3,7 5-1</inkml:trace>
  <inkml:trace contextRef="#ctx0" brushRef="#br0" timeOffset="4590.0064">7281 13978 326,'-15'24'113,"2"11"2,6 15-78,-4 2-10,9 6-3,-2-3-5,13 3-1,1-13-7,12-6 0,2-17-4,10-15-4,7-16-14,2-23-53,10-8-58,6-9 0,3-5-2,0-1-5,-6 1-1</inkml:trace>
  <inkml:trace contextRef="#ctx0" brushRef="#br0" timeOffset="10640.0149">4548 17016 103,'0'0'91,"-5"-26"-3,5 26-39,0 0-10,0 0-7,0 0-2,0 0-5,0 0-6,18 29-2,-7 3 3,3 9-3,6 13 2,2 11-2,8 14-4,-3 5 1,8 5-1,-7-7-6,8-6 0,-1-5-2,-7-16-1,2-14-4,-8-22-14,6-16-70,-5-16-30,-4-18 4,-6-10-4,-19-15-3</inkml:trace>
  <inkml:trace contextRef="#ctx0" brushRef="#br0" timeOffset="10830.0152">4535 17521 297,'-22'22'108,"22"-22"-3,-19 6-71,19-6-13,24-34-7,6-1-6,9-8-4,8-7-17,-2-11-42,3-2-57,3 3 2,-8-1-3,-6 9 0,-14 5 39</inkml:trace>
  <inkml:trace contextRef="#ctx0" brushRef="#br0" timeOffset="11930.0167">4982 16982 204,'0'0'101,"13"22"-3,-8-5-58,12 13-6,-9 0 0,12 10-3,-5 1-9,6 2-4,-5 2-3,5-3 0,-4-5-4,-4-5 0,0-8-1,-13-24-2,26 19-3,-26-19 2,30-19-3,-13-9-3,-4-7-3,0-2 0,-6-8 0,3 6 1,-3 0 1,-7 11-1,-3 10 0,3 18-1,-8-21 6,8 21-3,0 0 0,0 0 0,8 28-1,-8-28 1,24 24 2,-7-9 1,3 2-2,3-2 1,-3-6 0,3-3 0,-5-12-2,-3-3 0,2-12-2,-11-3 1,-1-7 1,-5-5-1,-5-4-1,-7-1-3,-1 7 5,2 5-1,4 3 2,1 3-4,6 23 1,6-18-1,-6 18 2,31 7 0,-6 1 1,-3 3-4,1 4 2,1 0 0,-2 1 2,-1-5 0,-21-11-3,30 23 2,-30-23-1,24 7 6,-24-7-1,24-13-1,-24 13-1,26-28 2,-7 2 2,-6-5-3,4-5 6,-4 3-6,-7-2 0,-1 3 1,-5-3 3,-5 1-5,-1 3 1,-5 7 0,3 0-4,-3-2 1,4 3-2,1 3 3,6 20-2,-7-24 1,7 24-1,0 0 3,0 0-2,0 0-3,0 0 4,0 0-2,0 0 1,0 0-3,20 15 3,-3 3-3,2 3 2,5 6 4,0 7-3,2 5-1,-1 4-4,-5-1 6,-1 1 0,-2-4 3,-4-6-5,-2-7 2,-5-5 3,-6-21 6,0 0 0,0 0-4,1-17 3,-6-9-1,3-11 0,-4-4-4,6-2 0,2-1-6,4 3 0,3 6 1,4 12-2,0 7-2,-13 16-1,30 5 4,-30-5-1,26 30 3,-13-2-1,-1 3-1,-10 3 0,1 3 2,-8-4 1,-7-3 0,-1 4-2,0-12-3,-9-9-9,1-19-21,21 6-82,-22-33-14,18 3 5,6-7-5,4-11 3</inkml:trace>
  <inkml:trace contextRef="#ctx0" brushRef="#br0" timeOffset="12160.017">6144 16379 361,'0'0'108,"5"-21"-1,-5 21-77,8 19-18,3-1-4,-2 1 0,8 3-1,0 2-1,3 6 2,-1-4-2,0 2-2,-2-9-3,-17-19-5,26 20-34,-26-20-75,18-22-1,-4-8-3,-9-13-1,1-3 1</inkml:trace>
  <inkml:trace contextRef="#ctx0" brushRef="#br0" timeOffset="12310.0172">6226 16121 384,'-19'-2'114,"19"2"0,0 0-93,-19 20-26,19-20-25,0 0-78,0 0-5,19-15 0,0 8 0,-19 7-4</inkml:trace>
  <inkml:trace contextRef="#ctx0" brushRef="#br0" timeOffset="12930.0181">6437 16460 117,'0'0'103,"19"17"2,-19-17-31,0 0-5,16-18-11,-16-5-12,-1-10-15,1 3-18,-4-11-9,8 2-4,-3 0 1,-1 4-6,6 11 1,2 5-1,-8 19 3,24-15-1,-24 15-1,26 17 2,-9 0-1,-4 1 5,4 1-4,-17-19 3,20 26-1,-20-26 4,0 0 1,11 19 2,-11-19-1,0 0-1,0-38 2,0 18-2,8-8 0,3 2-5,2 2-1,-2 4-5,8 7 4,2 9 1,1 8 0,-3 5 0,-1 6-2,1 1 4,-19-16 1,26 30 4,-26-30-2,25 11 0,-25-11-2,18-22 3,-7-2 0,-3-6-3,-1-5 0,3-2-3,-3 1-1,-1 9 0,-4 6 1,-2 21-3,0 0 1,0 0 3,17 30-1,-4-2 4,0 0-2,11-2 2,8-10 4,9-3-8,7-13-75,5-9-35,8-19-7,5-7 1,-8-19-2,9 2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6B15D196-98DE-4697-A721-AC247DFDFADB}" type="datetimeFigureOut">
              <a:rPr lang="en-US"/>
              <a:pPr>
                <a:defRPr/>
              </a:pPr>
              <a:t>2/18/2020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FABA28B-9F29-4999-9F7D-38C692D6242E}" type="slidenum">
              <a:rPr lang="en-US"/>
              <a:pPr>
                <a:defRPr/>
              </a:pPr>
              <a:t>‹#›</a:t>
            </a:fld>
            <a:endParaRPr lang="en-US"/>
          </a:p>
        </p:txBody>
      </p:sp>
    </p:spTree>
    <p:extLst>
      <p:ext uri="{BB962C8B-B14F-4D97-AF65-F5344CB8AC3E}">
        <p14:creationId xmlns:p14="http://schemas.microsoft.com/office/powerpoint/2010/main" val="3241366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F676D9-83F6-4A33-8D74-63D418F1600A}"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2097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E93609-B3DB-426E-ADFF-21D710D9E9C5}"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8213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5C3AD2-4FC8-4505-85C4-4FCA2E19C126}" type="slidenum">
              <a:rPr lang="en-US" altLang="en-US" smtClean="0">
                <a:latin typeface="Arial" panose="020B0604020202020204" pitchFamily="34" charset="0"/>
              </a:rPr>
              <a:pPr>
                <a:spcBef>
                  <a:spcPct val="0"/>
                </a:spcBef>
              </a:pPr>
              <a:t>16</a:t>
            </a:fld>
            <a:endParaRPr lang="en-US" altLang="en-US" smtClean="0">
              <a:latin typeface="Arial" panose="020B060402020202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2283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9BE514-D746-44A5-8861-7F677B8FAA7E}" type="slidenum">
              <a:rPr lang="en-US" altLang="en-US" smtClean="0">
                <a:latin typeface="Arial" panose="020B0604020202020204" pitchFamily="34" charset="0"/>
              </a:rPr>
              <a:pPr>
                <a:spcBef>
                  <a:spcPct val="0"/>
                </a:spcBef>
              </a:pPr>
              <a:t>19</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0751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78A5EE-7BD6-4DAD-ACC8-A45799D5CC5D}" type="slidenum">
              <a:rPr lang="en-US" altLang="en-US" smtClean="0">
                <a:latin typeface="Arial" panose="020B0604020202020204" pitchFamily="34" charset="0"/>
              </a:rPr>
              <a:pPr>
                <a:spcBef>
                  <a:spcPct val="0"/>
                </a:spcBef>
              </a:pPr>
              <a:t>20</a:t>
            </a:fld>
            <a:endParaRPr lang="en-US" altLang="en-US" smtClean="0">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3021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B3E3A4-DE69-4182-96A0-F7DBE39B786C}" type="slidenum">
              <a:rPr lang="en-US" altLang="en-US" smtClean="0">
                <a:latin typeface="Arial" panose="020B0604020202020204" pitchFamily="34" charset="0"/>
              </a:rPr>
              <a:pPr>
                <a:spcBef>
                  <a:spcPct val="0"/>
                </a:spcBef>
              </a:pPr>
              <a:t>21</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2678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9EE274-56A7-4E60-943C-C37F5B1ACBF8}" type="slidenum">
              <a:rPr lang="en-US"/>
              <a:pPr>
                <a:defRPr/>
              </a:pPr>
              <a:t>‹#›</a:t>
            </a:fld>
            <a:endParaRPr lang="en-US"/>
          </a:p>
        </p:txBody>
      </p:sp>
    </p:spTree>
    <p:extLst>
      <p:ext uri="{BB962C8B-B14F-4D97-AF65-F5344CB8AC3E}">
        <p14:creationId xmlns:p14="http://schemas.microsoft.com/office/powerpoint/2010/main" val="224879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EC422E-4BA8-47CB-8391-7DE9FD49F00B}" type="slidenum">
              <a:rPr lang="en-US"/>
              <a:pPr>
                <a:defRPr/>
              </a:pPr>
              <a:t>‹#›</a:t>
            </a:fld>
            <a:endParaRPr lang="en-US"/>
          </a:p>
        </p:txBody>
      </p:sp>
    </p:spTree>
    <p:extLst>
      <p:ext uri="{BB962C8B-B14F-4D97-AF65-F5344CB8AC3E}">
        <p14:creationId xmlns:p14="http://schemas.microsoft.com/office/powerpoint/2010/main" val="87468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76383-FC3D-400C-852B-D1C538FBDA37}" type="slidenum">
              <a:rPr lang="en-US"/>
              <a:pPr>
                <a:defRPr/>
              </a:pPr>
              <a:t>‹#›</a:t>
            </a:fld>
            <a:endParaRPr lang="en-US"/>
          </a:p>
        </p:txBody>
      </p:sp>
    </p:spTree>
    <p:extLst>
      <p:ext uri="{BB962C8B-B14F-4D97-AF65-F5344CB8AC3E}">
        <p14:creationId xmlns:p14="http://schemas.microsoft.com/office/powerpoint/2010/main" val="2915820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53277C-146F-4894-A2B8-EB53AEFD4C38}" type="slidenum">
              <a:rPr lang="en-US"/>
              <a:pPr>
                <a:defRPr/>
              </a:pPr>
              <a:t>‹#›</a:t>
            </a:fld>
            <a:endParaRPr lang="en-US"/>
          </a:p>
        </p:txBody>
      </p:sp>
    </p:spTree>
    <p:extLst>
      <p:ext uri="{BB962C8B-B14F-4D97-AF65-F5344CB8AC3E}">
        <p14:creationId xmlns:p14="http://schemas.microsoft.com/office/powerpoint/2010/main" val="60233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CCBB93-DF59-43FE-9B5D-0A105CA2DD93}" type="slidenum">
              <a:rPr lang="en-US"/>
              <a:pPr>
                <a:defRPr/>
              </a:pPr>
              <a:t>‹#›</a:t>
            </a:fld>
            <a:endParaRPr lang="en-US"/>
          </a:p>
        </p:txBody>
      </p:sp>
    </p:spTree>
    <p:extLst>
      <p:ext uri="{BB962C8B-B14F-4D97-AF65-F5344CB8AC3E}">
        <p14:creationId xmlns:p14="http://schemas.microsoft.com/office/powerpoint/2010/main" val="274017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DB411A-0AF6-483F-A020-A62C6E04BAAC}" type="slidenum">
              <a:rPr lang="en-US"/>
              <a:pPr>
                <a:defRPr/>
              </a:pPr>
              <a:t>‹#›</a:t>
            </a:fld>
            <a:endParaRPr lang="en-US"/>
          </a:p>
        </p:txBody>
      </p:sp>
    </p:spTree>
    <p:extLst>
      <p:ext uri="{BB962C8B-B14F-4D97-AF65-F5344CB8AC3E}">
        <p14:creationId xmlns:p14="http://schemas.microsoft.com/office/powerpoint/2010/main" val="243711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0399A7-1C48-4247-B386-BC18A9EC0A5D}" type="slidenum">
              <a:rPr lang="en-US"/>
              <a:pPr>
                <a:defRPr/>
              </a:pPr>
              <a:t>‹#›</a:t>
            </a:fld>
            <a:endParaRPr lang="en-US"/>
          </a:p>
        </p:txBody>
      </p:sp>
    </p:spTree>
    <p:extLst>
      <p:ext uri="{BB962C8B-B14F-4D97-AF65-F5344CB8AC3E}">
        <p14:creationId xmlns:p14="http://schemas.microsoft.com/office/powerpoint/2010/main" val="420373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180475-713B-4104-ADF1-B2E0B3FFD294}" type="slidenum">
              <a:rPr lang="en-US"/>
              <a:pPr>
                <a:defRPr/>
              </a:pPr>
              <a:t>‹#›</a:t>
            </a:fld>
            <a:endParaRPr lang="en-US"/>
          </a:p>
        </p:txBody>
      </p:sp>
    </p:spTree>
    <p:extLst>
      <p:ext uri="{BB962C8B-B14F-4D97-AF65-F5344CB8AC3E}">
        <p14:creationId xmlns:p14="http://schemas.microsoft.com/office/powerpoint/2010/main" val="125830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FAC98B-E585-4F4E-9674-5C84AABDEBEC}" type="slidenum">
              <a:rPr lang="en-US"/>
              <a:pPr>
                <a:defRPr/>
              </a:pPr>
              <a:t>‹#›</a:t>
            </a:fld>
            <a:endParaRPr lang="en-US"/>
          </a:p>
        </p:txBody>
      </p:sp>
    </p:spTree>
    <p:extLst>
      <p:ext uri="{BB962C8B-B14F-4D97-AF65-F5344CB8AC3E}">
        <p14:creationId xmlns:p14="http://schemas.microsoft.com/office/powerpoint/2010/main" val="185833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0A83F8-87E9-49C5-AF73-88F9349367E9}" type="slidenum">
              <a:rPr lang="en-US"/>
              <a:pPr>
                <a:defRPr/>
              </a:pPr>
              <a:t>‹#›</a:t>
            </a:fld>
            <a:endParaRPr lang="en-US"/>
          </a:p>
        </p:txBody>
      </p:sp>
    </p:spTree>
    <p:extLst>
      <p:ext uri="{BB962C8B-B14F-4D97-AF65-F5344CB8AC3E}">
        <p14:creationId xmlns:p14="http://schemas.microsoft.com/office/powerpoint/2010/main" val="86633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A05220-4258-4811-95D1-2114C85B4E3E}" type="slidenum">
              <a:rPr lang="en-US"/>
              <a:pPr>
                <a:defRPr/>
              </a:pPr>
              <a:t>‹#›</a:t>
            </a:fld>
            <a:endParaRPr lang="en-US"/>
          </a:p>
        </p:txBody>
      </p:sp>
    </p:spTree>
    <p:extLst>
      <p:ext uri="{BB962C8B-B14F-4D97-AF65-F5344CB8AC3E}">
        <p14:creationId xmlns:p14="http://schemas.microsoft.com/office/powerpoint/2010/main" val="27017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35F32E-E92F-4445-9C14-64A96FE6AA2A}" type="slidenum">
              <a:rPr lang="en-US"/>
              <a:pPr>
                <a:defRPr/>
              </a:pPr>
              <a:t>‹#›</a:t>
            </a:fld>
            <a:endParaRPr lang="en-US"/>
          </a:p>
        </p:txBody>
      </p:sp>
    </p:spTree>
    <p:extLst>
      <p:ext uri="{BB962C8B-B14F-4D97-AF65-F5344CB8AC3E}">
        <p14:creationId xmlns:p14="http://schemas.microsoft.com/office/powerpoint/2010/main" val="415035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CA93E6BB-F75A-4448-833F-B851D7CF87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22.jpe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3.bin"/><Relationship Id="rId10" Type="http://schemas.openxmlformats.org/officeDocument/2006/relationships/image" Target="../media/image21.wmf"/><Relationship Id="rId4" Type="http://schemas.openxmlformats.org/officeDocument/2006/relationships/image" Target="../media/image3.png"/><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28600"/>
            <a:ext cx="8685213" cy="1168400"/>
          </a:xfrm>
        </p:spPr>
        <p:txBody>
          <a:bodyPr/>
          <a:lstStyle/>
          <a:p>
            <a:pPr eaLnBrk="1" hangingPunct="1"/>
            <a:r>
              <a:rPr lang="en-US" sz="2800" dirty="0" smtClean="0"/>
              <a:t>Energy Systems for Exotic Extra-somatic Needs of Urban Humans</a:t>
            </a:r>
            <a:endParaRPr lang="en-US" altLang="en-US" sz="2800" dirty="0" smtClean="0">
              <a:cs typeface="Times New Roman" panose="02020603050405020304" pitchFamily="18" charset="0"/>
            </a:endParaRPr>
          </a:p>
        </p:txBody>
      </p:sp>
      <p:sp>
        <p:nvSpPr>
          <p:cNvPr id="11" name="Rectangle 10"/>
          <p:cNvSpPr txBox="1">
            <a:spLocks noChangeArrowheads="1"/>
          </p:cNvSpPr>
          <p:nvPr/>
        </p:nvSpPr>
        <p:spPr bwMode="auto">
          <a:xfrm>
            <a:off x="1143000" y="3276600"/>
            <a:ext cx="6400800" cy="1447800"/>
          </a:xfrm>
          <a:prstGeom prst="rect">
            <a:avLst/>
          </a:prstGeom>
          <a:noFill/>
          <a:ln w="9525">
            <a:noFill/>
            <a:miter lim="800000"/>
            <a:headEnd/>
            <a:tailEnd/>
          </a:ln>
        </p:spPr>
        <p:txBody>
          <a:bodyPr/>
          <a:lstStyle/>
          <a:p>
            <a:pPr algn="ctr" eaLnBrk="1" hangingPunct="1">
              <a:spcBef>
                <a:spcPct val="20000"/>
              </a:spcBef>
              <a:defRPr/>
            </a:pPr>
            <a:endParaRPr lang="en-US" sz="1600" i="1" kern="0" dirty="0">
              <a:latin typeface="+mn-lt"/>
            </a:endParaRPr>
          </a:p>
          <a:p>
            <a:pPr algn="ctr" eaLnBrk="1" hangingPunct="1">
              <a:spcBef>
                <a:spcPct val="20000"/>
              </a:spcBef>
              <a:defRPr/>
            </a:pPr>
            <a:r>
              <a:rPr lang="en-US" sz="1600" kern="0" dirty="0">
                <a:latin typeface="Script MT Bold" pitchFamily="66" charset="0"/>
              </a:rPr>
              <a:t>P M V </a:t>
            </a:r>
            <a:r>
              <a:rPr lang="en-US" sz="1600" kern="0" dirty="0" err="1">
                <a:latin typeface="Script MT Bold" pitchFamily="66" charset="0"/>
              </a:rPr>
              <a:t>Subbarao</a:t>
            </a:r>
            <a:endParaRPr lang="en-US" sz="1600" kern="0" dirty="0">
              <a:latin typeface="Script MT Bold" pitchFamily="66" charset="0"/>
            </a:endParaRPr>
          </a:p>
          <a:p>
            <a:pPr algn="ctr" eaLnBrk="1" hangingPunct="1">
              <a:spcBef>
                <a:spcPct val="20000"/>
              </a:spcBef>
              <a:defRPr/>
            </a:pPr>
            <a:r>
              <a:rPr lang="en-US" sz="1600" i="1" kern="0" dirty="0">
                <a:latin typeface="+mn-lt"/>
              </a:rPr>
              <a:t>Professor</a:t>
            </a:r>
          </a:p>
          <a:p>
            <a:pPr algn="ctr" eaLnBrk="1" hangingPunct="1">
              <a:spcBef>
                <a:spcPct val="20000"/>
              </a:spcBef>
              <a:defRPr/>
            </a:pPr>
            <a:r>
              <a:rPr lang="en-US" sz="1600" i="1" kern="0" dirty="0">
                <a:latin typeface="+mn-lt"/>
              </a:rPr>
              <a:t>Mechanical Engineering Department</a:t>
            </a:r>
          </a:p>
          <a:p>
            <a:pPr algn="ctr" eaLnBrk="1" hangingPunct="1">
              <a:spcBef>
                <a:spcPct val="20000"/>
              </a:spcBef>
              <a:defRPr/>
            </a:pPr>
            <a:r>
              <a:rPr lang="en-US" sz="1600" i="1" kern="0" dirty="0">
                <a:latin typeface="+mn-lt"/>
              </a:rPr>
              <a:t>I </a:t>
            </a:r>
            <a:r>
              <a:rPr lang="en-US" sz="1600" i="1" kern="0" dirty="0" err="1">
                <a:latin typeface="+mn-lt"/>
              </a:rPr>
              <a:t>I</a:t>
            </a:r>
            <a:r>
              <a:rPr lang="en-US" sz="1600" i="1" kern="0" dirty="0">
                <a:latin typeface="+mn-lt"/>
              </a:rPr>
              <a:t> T Delhi</a:t>
            </a:r>
          </a:p>
        </p:txBody>
      </p:sp>
      <p:pic>
        <p:nvPicPr>
          <p:cNvPr id="10" name="Rectangle 19458"/>
          <p:cNvPicPr>
            <a:picLocks noChangeAspect="1" noChangeArrowheads="1"/>
          </p:cNvPicPr>
          <p:nvPr/>
        </p:nvPicPr>
        <p:blipFill>
          <a:blip r:embed="rId3" cstate="print"/>
          <a:srcRect/>
          <a:stretch>
            <a:fillRect/>
          </a:stretch>
        </p:blipFill>
        <p:spPr bwMode="auto">
          <a:xfrm>
            <a:off x="2362200" y="1654175"/>
            <a:ext cx="4071938" cy="1774825"/>
          </a:xfrm>
          <a:prstGeom prst="rect">
            <a:avLst/>
          </a:prstGeom>
          <a:noFill/>
          <a:ln w="9525">
            <a:noFill/>
            <a:miter lim="800000"/>
            <a:headEnd/>
            <a:tailEnd/>
          </a:ln>
          <a:effectLst>
            <a:innerShdw blurRad="63500" dist="50800" dir="5400000">
              <a:prstClr val="black">
                <a:alpha val="50000"/>
              </a:prstClr>
            </a:innerShdw>
            <a:reflection blurRad="6350" stA="50000" endA="300" endPos="55500" dist="101600" dir="5400000" sy="-100000" algn="bl" rotWithShape="0"/>
          </a:effectLst>
          <a:scene3d>
            <a:camera prst="perspectiveHeroicExtremeRightFacing"/>
            <a:lightRig rig="threePt" dir="t"/>
          </a:scene3d>
          <a:sp3d>
            <a:bevelT w="165100" prst="coolSlant"/>
          </a:sp3d>
        </p:spPr>
      </p:pic>
      <p:grpSp>
        <p:nvGrpSpPr>
          <p:cNvPr id="4101" name="Group 8"/>
          <p:cNvGrpSpPr>
            <a:grpSpLocks/>
          </p:cNvGrpSpPr>
          <p:nvPr/>
        </p:nvGrpSpPr>
        <p:grpSpPr bwMode="auto">
          <a:xfrm>
            <a:off x="0" y="0"/>
            <a:ext cx="9144000" cy="6858000"/>
            <a:chOff x="0" y="0"/>
            <a:chExt cx="5760" cy="4320"/>
          </a:xfrm>
        </p:grpSpPr>
        <p:grpSp>
          <p:nvGrpSpPr>
            <p:cNvPr id="4103" name="Group 9"/>
            <p:cNvGrpSpPr>
              <a:grpSpLocks/>
            </p:cNvGrpSpPr>
            <p:nvPr/>
          </p:nvGrpSpPr>
          <p:grpSpPr bwMode="auto">
            <a:xfrm>
              <a:off x="0" y="0"/>
              <a:ext cx="192" cy="4320"/>
              <a:chOff x="0" y="-48"/>
              <a:chExt cx="144" cy="4368"/>
            </a:xfrm>
          </p:grpSpPr>
          <p:sp>
            <p:nvSpPr>
              <p:cNvPr id="411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1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104" name="Group 12"/>
            <p:cNvGrpSpPr>
              <a:grpSpLocks/>
            </p:cNvGrpSpPr>
            <p:nvPr/>
          </p:nvGrpSpPr>
          <p:grpSpPr bwMode="auto">
            <a:xfrm>
              <a:off x="5674" y="24"/>
              <a:ext cx="86" cy="4296"/>
              <a:chOff x="5616" y="-48"/>
              <a:chExt cx="144" cy="4368"/>
            </a:xfrm>
          </p:grpSpPr>
          <p:sp>
            <p:nvSpPr>
              <p:cNvPr id="411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1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105" name="Group 15"/>
            <p:cNvGrpSpPr>
              <a:grpSpLocks/>
            </p:cNvGrpSpPr>
            <p:nvPr/>
          </p:nvGrpSpPr>
          <p:grpSpPr bwMode="auto">
            <a:xfrm>
              <a:off x="144" y="0"/>
              <a:ext cx="5616" cy="144"/>
              <a:chOff x="96" y="-48"/>
              <a:chExt cx="5520" cy="144"/>
            </a:xfrm>
          </p:grpSpPr>
          <p:sp>
            <p:nvSpPr>
              <p:cNvPr id="410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1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106" name="Group 18"/>
            <p:cNvGrpSpPr>
              <a:grpSpLocks/>
            </p:cNvGrpSpPr>
            <p:nvPr/>
          </p:nvGrpSpPr>
          <p:grpSpPr bwMode="auto">
            <a:xfrm>
              <a:off x="144" y="4234"/>
              <a:ext cx="5616" cy="86"/>
              <a:chOff x="96" y="4176"/>
              <a:chExt cx="5520" cy="144"/>
            </a:xfrm>
          </p:grpSpPr>
          <p:sp>
            <p:nvSpPr>
              <p:cNvPr id="410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sp>
        <p:nvSpPr>
          <p:cNvPr id="19" name="Text Box 5"/>
          <p:cNvSpPr txBox="1">
            <a:spLocks noChangeArrowheads="1"/>
          </p:cNvSpPr>
          <p:nvPr/>
        </p:nvSpPr>
        <p:spPr bwMode="auto">
          <a:xfrm>
            <a:off x="304800" y="5572125"/>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b="0" dirty="0">
                <a:solidFill>
                  <a:srgbClr val="FF0000"/>
                </a:solidFill>
                <a:latin typeface="Brush Script MT" panose="03060802040406070304" pitchFamily="66" charset="0"/>
              </a:rPr>
              <a:t>Inverse Designs of Basic Energy Systems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ox(out)">
                                      <p:cBhvr>
                                        <p:cTn id="7" dur="500"/>
                                        <p:tgtEl>
                                          <p:spTgt spid="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a:xfrm>
            <a:off x="455613" y="12700"/>
            <a:ext cx="5794375" cy="1143000"/>
          </a:xfrm>
        </p:spPr>
        <p:txBody>
          <a:bodyPr/>
          <a:lstStyle/>
          <a:p>
            <a:r>
              <a:rPr lang="en-IN" sz="2800" smtClean="0"/>
              <a:t>Steam Engine to Drive Reciprocating Compressor</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57237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2" name="Group 19"/>
          <p:cNvGrpSpPr>
            <a:grpSpLocks/>
          </p:cNvGrpSpPr>
          <p:nvPr/>
        </p:nvGrpSpPr>
        <p:grpSpPr bwMode="auto">
          <a:xfrm>
            <a:off x="0" y="0"/>
            <a:ext cx="9144000" cy="6858000"/>
            <a:chOff x="0" y="0"/>
            <a:chExt cx="9144000" cy="6858000"/>
          </a:xfrm>
        </p:grpSpPr>
        <p:grpSp>
          <p:nvGrpSpPr>
            <p:cNvPr id="48133" name="Group 8"/>
            <p:cNvGrpSpPr>
              <a:grpSpLocks/>
            </p:cNvGrpSpPr>
            <p:nvPr/>
          </p:nvGrpSpPr>
          <p:grpSpPr bwMode="auto">
            <a:xfrm>
              <a:off x="0" y="0"/>
              <a:ext cx="9144000" cy="6858000"/>
              <a:chOff x="0" y="0"/>
              <a:chExt cx="5760" cy="4320"/>
            </a:xfrm>
          </p:grpSpPr>
          <p:grpSp>
            <p:nvGrpSpPr>
              <p:cNvPr id="48136" name="Group 9"/>
              <p:cNvGrpSpPr>
                <a:grpSpLocks/>
              </p:cNvGrpSpPr>
              <p:nvPr/>
            </p:nvGrpSpPr>
            <p:grpSpPr bwMode="auto">
              <a:xfrm>
                <a:off x="0" y="0"/>
                <a:ext cx="192" cy="4320"/>
                <a:chOff x="0" y="-48"/>
                <a:chExt cx="144" cy="4368"/>
              </a:xfrm>
            </p:grpSpPr>
            <p:sp>
              <p:nvSpPr>
                <p:cNvPr id="4814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sz="2400"/>
                </a:p>
              </p:txBody>
            </p:sp>
            <p:sp>
              <p:nvSpPr>
                <p:cNvPr id="4814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sz="2400"/>
                </a:p>
              </p:txBody>
            </p:sp>
          </p:grpSp>
          <p:grpSp>
            <p:nvGrpSpPr>
              <p:cNvPr id="48137" name="Group 12"/>
              <p:cNvGrpSpPr>
                <a:grpSpLocks/>
              </p:cNvGrpSpPr>
              <p:nvPr/>
            </p:nvGrpSpPr>
            <p:grpSpPr bwMode="auto">
              <a:xfrm>
                <a:off x="5674" y="24"/>
                <a:ext cx="86" cy="4296"/>
                <a:chOff x="5616" y="-48"/>
                <a:chExt cx="144" cy="4368"/>
              </a:xfrm>
            </p:grpSpPr>
            <p:sp>
              <p:nvSpPr>
                <p:cNvPr id="4814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sz="2400"/>
                </a:p>
              </p:txBody>
            </p:sp>
            <p:sp>
              <p:nvSpPr>
                <p:cNvPr id="4814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sz="2400"/>
                </a:p>
              </p:txBody>
            </p:sp>
          </p:grpSp>
          <p:grpSp>
            <p:nvGrpSpPr>
              <p:cNvPr id="48138" name="Group 15"/>
              <p:cNvGrpSpPr>
                <a:grpSpLocks/>
              </p:cNvGrpSpPr>
              <p:nvPr/>
            </p:nvGrpSpPr>
            <p:grpSpPr bwMode="auto">
              <a:xfrm>
                <a:off x="144" y="0"/>
                <a:ext cx="5616" cy="144"/>
                <a:chOff x="96" y="-48"/>
                <a:chExt cx="5520" cy="144"/>
              </a:xfrm>
            </p:grpSpPr>
            <p:sp>
              <p:nvSpPr>
                <p:cNvPr id="4814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sz="2400"/>
                </a:p>
              </p:txBody>
            </p:sp>
            <p:sp>
              <p:nvSpPr>
                <p:cNvPr id="4814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sz="2400"/>
                </a:p>
              </p:txBody>
            </p:sp>
          </p:grpSp>
          <p:grpSp>
            <p:nvGrpSpPr>
              <p:cNvPr id="48139" name="Group 18"/>
              <p:cNvGrpSpPr>
                <a:grpSpLocks/>
              </p:cNvGrpSpPr>
              <p:nvPr/>
            </p:nvGrpSpPr>
            <p:grpSpPr bwMode="auto">
              <a:xfrm>
                <a:off x="144" y="4234"/>
                <a:ext cx="5616" cy="86"/>
                <a:chOff x="96" y="4176"/>
                <a:chExt cx="5520" cy="144"/>
              </a:xfrm>
            </p:grpSpPr>
            <p:sp>
              <p:nvSpPr>
                <p:cNvPr id="4814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sz="2400"/>
                </a:p>
              </p:txBody>
            </p:sp>
            <p:sp>
              <p:nvSpPr>
                <p:cNvPr id="4814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sz="2400"/>
                </a:p>
              </p:txBody>
            </p:sp>
          </p:grpSp>
        </p:grpSp>
        <p:pic>
          <p:nvPicPr>
            <p:cNvPr id="48134"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2301150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ssolve">
                                      <p:cBhvr>
                                        <p:cTn id="7"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63513" y="77788"/>
            <a:ext cx="6770687" cy="973137"/>
          </a:xfrm>
        </p:spPr>
        <p:txBody>
          <a:bodyPr/>
          <a:lstStyle/>
          <a:p>
            <a:pPr eaLnBrk="1" hangingPunct="1"/>
            <a:r>
              <a:rPr lang="en-US" sz="2800" dirty="0" smtClean="0"/>
              <a:t>Two Way use of VCR Cycle </a:t>
            </a:r>
          </a:p>
        </p:txBody>
      </p:sp>
      <p:pic>
        <p:nvPicPr>
          <p:cNvPr id="16387" name="Picture 5" descr="10001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94947"/>
            <a:ext cx="6135688"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3533775" y="838200"/>
            <a:ext cx="4645025" cy="5843588"/>
          </a:xfrm>
          <a:custGeom>
            <a:avLst/>
            <a:gdLst>
              <a:gd name="connsiteX0" fmla="*/ 878114 w 4644571"/>
              <a:gd name="connsiteY0" fmla="*/ 278190 h 5844418"/>
              <a:gd name="connsiteX1" fmla="*/ 660400 w 4644571"/>
              <a:gd name="connsiteY1" fmla="*/ 1758647 h 5844418"/>
              <a:gd name="connsiteX2" fmla="*/ 1095828 w 4644571"/>
              <a:gd name="connsiteY2" fmla="*/ 2760133 h 5844418"/>
              <a:gd name="connsiteX3" fmla="*/ 762000 w 4644571"/>
              <a:gd name="connsiteY3" fmla="*/ 3543905 h 5844418"/>
              <a:gd name="connsiteX4" fmla="*/ 21771 w 4644571"/>
              <a:gd name="connsiteY4" fmla="*/ 4908247 h 5844418"/>
              <a:gd name="connsiteX5" fmla="*/ 631371 w 4644571"/>
              <a:gd name="connsiteY5" fmla="*/ 5604933 h 5844418"/>
              <a:gd name="connsiteX6" fmla="*/ 2910114 w 4644571"/>
              <a:gd name="connsiteY6" fmla="*/ 5517847 h 5844418"/>
              <a:gd name="connsiteX7" fmla="*/ 4492171 w 4644571"/>
              <a:gd name="connsiteY7" fmla="*/ 3645505 h 5844418"/>
              <a:gd name="connsiteX8" fmla="*/ 3824514 w 4644571"/>
              <a:gd name="connsiteY8" fmla="*/ 1758647 h 5844418"/>
              <a:gd name="connsiteX9" fmla="*/ 2939142 w 4644571"/>
              <a:gd name="connsiteY9" fmla="*/ 423333 h 5844418"/>
              <a:gd name="connsiteX10" fmla="*/ 1937657 w 4644571"/>
              <a:gd name="connsiteY10" fmla="*/ 118533 h 5844418"/>
              <a:gd name="connsiteX11" fmla="*/ 1284514 w 4644571"/>
              <a:gd name="connsiteY11" fmla="*/ 89505 h 5844418"/>
              <a:gd name="connsiteX12" fmla="*/ 878114 w 4644571"/>
              <a:gd name="connsiteY12" fmla="*/ 278190 h 584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4571" h="5844418">
                <a:moveTo>
                  <a:pt x="878114" y="278190"/>
                </a:moveTo>
                <a:cubicBezTo>
                  <a:pt x="774095" y="556380"/>
                  <a:pt x="624114" y="1344990"/>
                  <a:pt x="660400" y="1758647"/>
                </a:cubicBezTo>
                <a:cubicBezTo>
                  <a:pt x="696686" y="2172304"/>
                  <a:pt x="1078895" y="2462590"/>
                  <a:pt x="1095828" y="2760133"/>
                </a:cubicBezTo>
                <a:cubicBezTo>
                  <a:pt x="1112761" y="3057676"/>
                  <a:pt x="941009" y="3185886"/>
                  <a:pt x="762000" y="3543905"/>
                </a:cubicBezTo>
                <a:cubicBezTo>
                  <a:pt x="582991" y="3901924"/>
                  <a:pt x="43542" y="4564742"/>
                  <a:pt x="21771" y="4908247"/>
                </a:cubicBezTo>
                <a:cubicBezTo>
                  <a:pt x="0" y="5251752"/>
                  <a:pt x="149981" y="5503333"/>
                  <a:pt x="631371" y="5604933"/>
                </a:cubicBezTo>
                <a:cubicBezTo>
                  <a:pt x="1112761" y="5706533"/>
                  <a:pt x="2266647" y="5844418"/>
                  <a:pt x="2910114" y="5517847"/>
                </a:cubicBezTo>
                <a:cubicBezTo>
                  <a:pt x="3553581" y="5191276"/>
                  <a:pt x="4339771" y="4272038"/>
                  <a:pt x="4492171" y="3645505"/>
                </a:cubicBezTo>
                <a:cubicBezTo>
                  <a:pt x="4644571" y="3018972"/>
                  <a:pt x="4083352" y="2295676"/>
                  <a:pt x="3824514" y="1758647"/>
                </a:cubicBezTo>
                <a:cubicBezTo>
                  <a:pt x="3565676" y="1221618"/>
                  <a:pt x="3253618" y="696685"/>
                  <a:pt x="2939142" y="423333"/>
                </a:cubicBezTo>
                <a:cubicBezTo>
                  <a:pt x="2624666" y="149981"/>
                  <a:pt x="2213428" y="174171"/>
                  <a:pt x="1937657" y="118533"/>
                </a:cubicBezTo>
                <a:cubicBezTo>
                  <a:pt x="1661886" y="62895"/>
                  <a:pt x="1463524" y="65315"/>
                  <a:pt x="1284514" y="89505"/>
                </a:cubicBezTo>
                <a:cubicBezTo>
                  <a:pt x="1105505" y="113696"/>
                  <a:pt x="982133" y="0"/>
                  <a:pt x="878114" y="2781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9" name="Group 19"/>
          <p:cNvGrpSpPr>
            <a:grpSpLocks/>
          </p:cNvGrpSpPr>
          <p:nvPr/>
        </p:nvGrpSpPr>
        <p:grpSpPr bwMode="auto">
          <a:xfrm>
            <a:off x="0" y="0"/>
            <a:ext cx="9144000" cy="6858000"/>
            <a:chOff x="0" y="0"/>
            <a:chExt cx="9144000" cy="6858000"/>
          </a:xfrm>
        </p:grpSpPr>
        <p:grpSp>
          <p:nvGrpSpPr>
            <p:cNvPr id="20" name="Group 8"/>
            <p:cNvGrpSpPr>
              <a:grpSpLocks/>
            </p:cNvGrpSpPr>
            <p:nvPr/>
          </p:nvGrpSpPr>
          <p:grpSpPr bwMode="auto">
            <a:xfrm>
              <a:off x="0" y="0"/>
              <a:ext cx="9144000" cy="6858000"/>
              <a:chOff x="0" y="0"/>
              <a:chExt cx="5760" cy="4320"/>
            </a:xfrm>
          </p:grpSpPr>
          <p:grpSp>
            <p:nvGrpSpPr>
              <p:cNvPr id="23" name="Group 9"/>
              <p:cNvGrpSpPr>
                <a:grpSpLocks/>
              </p:cNvGrpSpPr>
              <p:nvPr/>
            </p:nvGrpSpPr>
            <p:grpSpPr bwMode="auto">
              <a:xfrm>
                <a:off x="0" y="0"/>
                <a:ext cx="192" cy="4320"/>
                <a:chOff x="0" y="-48"/>
                <a:chExt cx="144" cy="4368"/>
              </a:xfrm>
            </p:grpSpPr>
            <p:sp>
              <p:nvSpPr>
                <p:cNvPr id="3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2"/>
              <p:cNvGrpSpPr>
                <a:grpSpLocks/>
              </p:cNvGrpSpPr>
              <p:nvPr/>
            </p:nvGrpSpPr>
            <p:grpSpPr bwMode="auto">
              <a:xfrm>
                <a:off x="5674" y="24"/>
                <a:ext cx="86" cy="4296"/>
                <a:chOff x="5616" y="-48"/>
                <a:chExt cx="144" cy="4368"/>
              </a:xfrm>
            </p:grpSpPr>
            <p:sp>
              <p:nvSpPr>
                <p:cNvPr id="3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5"/>
              <p:cNvGrpSpPr>
                <a:grpSpLocks/>
              </p:cNvGrpSpPr>
              <p:nvPr/>
            </p:nvGrpSpPr>
            <p:grpSpPr bwMode="auto">
              <a:xfrm>
                <a:off x="144" y="0"/>
                <a:ext cx="5616" cy="144"/>
                <a:chOff x="96" y="-48"/>
                <a:chExt cx="5520" cy="144"/>
              </a:xfrm>
            </p:grpSpPr>
            <p:sp>
              <p:nvSpPr>
                <p:cNvPr id="2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6" name="Group 18"/>
              <p:cNvGrpSpPr>
                <a:grpSpLocks/>
              </p:cNvGrpSpPr>
              <p:nvPr/>
            </p:nvGrpSpPr>
            <p:grpSpPr bwMode="auto">
              <a:xfrm>
                <a:off x="144" y="4234"/>
                <a:ext cx="5616" cy="86"/>
                <a:chOff x="96" y="4176"/>
                <a:chExt cx="5520" cy="144"/>
              </a:xfrm>
            </p:grpSpPr>
            <p:sp>
              <p:nvSpPr>
                <p:cNvPr id="2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1"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80182" y="339651"/>
            <a:ext cx="6958818" cy="609600"/>
          </a:xfrm>
        </p:spPr>
        <p:txBody>
          <a:bodyPr/>
          <a:lstStyle/>
          <a:p>
            <a:pPr eaLnBrk="1" hangingPunct="1"/>
            <a:r>
              <a:rPr lang="en-US" sz="2800" dirty="0" smtClean="0"/>
              <a:t>Thermodynamics of  Ideal VCR Cycle</a:t>
            </a:r>
          </a:p>
        </p:txBody>
      </p:sp>
      <p:sp>
        <p:nvSpPr>
          <p:cNvPr id="3" name="Content Placeholder 2"/>
          <p:cNvSpPr>
            <a:spLocks noGrp="1"/>
          </p:cNvSpPr>
          <p:nvPr>
            <p:ph idx="1"/>
          </p:nvPr>
        </p:nvSpPr>
        <p:spPr>
          <a:xfrm>
            <a:off x="114300" y="1112837"/>
            <a:ext cx="8915400" cy="2743200"/>
          </a:xfrm>
        </p:spPr>
        <p:txBody>
          <a:bodyPr/>
          <a:lstStyle/>
          <a:p>
            <a:pPr eaLnBrk="1" hangingPunct="1">
              <a:tabLst>
                <a:tab pos="457200" algn="l"/>
              </a:tabLst>
            </a:pPr>
            <a:r>
              <a:rPr lang="en-US" sz="2400" smtClean="0">
                <a:cs typeface="Times New Roman" panose="02020603050405020304" pitchFamily="18" charset="0"/>
              </a:rPr>
              <a:t>Ideal Vapor-Compression Refrigeration Cycle </a:t>
            </a:r>
          </a:p>
          <a:p>
            <a:pPr eaLnBrk="1" hangingPunct="1">
              <a:tabLst>
                <a:tab pos="457200" algn="l"/>
              </a:tabLst>
            </a:pPr>
            <a:r>
              <a:rPr lang="en-US" sz="2400" smtClean="0">
                <a:cs typeface="Times New Roman" panose="02020603050405020304" pitchFamily="18" charset="0"/>
              </a:rPr>
              <a:t>	Process 		Description </a:t>
            </a:r>
          </a:p>
          <a:p>
            <a:pPr eaLnBrk="1" hangingPunct="1">
              <a:tabLst>
                <a:tab pos="457200" algn="l"/>
              </a:tabLst>
            </a:pPr>
            <a:r>
              <a:rPr lang="en-US" sz="2400" smtClean="0">
                <a:cs typeface="Times New Roman" panose="02020603050405020304" pitchFamily="18" charset="0"/>
              </a:rPr>
              <a:t>	1-2 		Isentropic compression </a:t>
            </a:r>
          </a:p>
          <a:p>
            <a:pPr eaLnBrk="1" hangingPunct="1">
              <a:tabLst>
                <a:tab pos="457200" algn="l"/>
              </a:tabLst>
            </a:pPr>
            <a:r>
              <a:rPr lang="en-US" sz="2400" smtClean="0">
                <a:cs typeface="Times New Roman" panose="02020603050405020304" pitchFamily="18" charset="0"/>
              </a:rPr>
              <a:t>	2-3 		Constant pressure heat rejection in the condenser</a:t>
            </a:r>
          </a:p>
          <a:p>
            <a:pPr eaLnBrk="1" hangingPunct="1">
              <a:tabLst>
                <a:tab pos="457200" algn="l"/>
              </a:tabLst>
            </a:pPr>
            <a:r>
              <a:rPr lang="en-US" sz="2400" smtClean="0">
                <a:cs typeface="Times New Roman" panose="02020603050405020304" pitchFamily="18" charset="0"/>
              </a:rPr>
              <a:t>	3-4 		Throttling in an expansion valve</a:t>
            </a:r>
          </a:p>
          <a:p>
            <a:pPr eaLnBrk="1" hangingPunct="1">
              <a:tabLst>
                <a:tab pos="457200" algn="l"/>
              </a:tabLst>
            </a:pPr>
            <a:r>
              <a:rPr lang="en-US" sz="2400" smtClean="0">
                <a:cs typeface="Times New Roman" panose="02020603050405020304" pitchFamily="18" charset="0"/>
              </a:rPr>
              <a:t>	4-1 		Constant pressure heat addition in the evaporator </a:t>
            </a:r>
          </a:p>
          <a:p>
            <a:pPr eaLnBrk="1" hangingPunct="1">
              <a:tabLst>
                <a:tab pos="457200" algn="l"/>
              </a:tabLst>
            </a:pPr>
            <a:endParaRPr lang="en-US" sz="2400" smtClean="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10354"/>
            <a:ext cx="4266809" cy="314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4057"/>
            <a:ext cx="3048000" cy="308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http://img.bhs4.com/4B/0/4B08885C926B16DCB41D7964030D5AC2A53D2A8A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650" y="1218565"/>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9"/>
          <p:cNvGrpSpPr>
            <a:grpSpLocks/>
          </p:cNvGrpSpPr>
          <p:nvPr/>
        </p:nvGrpSpPr>
        <p:grpSpPr bwMode="auto">
          <a:xfrm>
            <a:off x="0" y="0"/>
            <a:ext cx="9144000" cy="6858000"/>
            <a:chOff x="0" y="0"/>
            <a:chExt cx="9144000" cy="6858000"/>
          </a:xfrm>
        </p:grpSpPr>
        <p:grpSp>
          <p:nvGrpSpPr>
            <p:cNvPr id="23" name="Group 8"/>
            <p:cNvGrpSpPr>
              <a:grpSpLocks/>
            </p:cNvGrpSpPr>
            <p:nvPr/>
          </p:nvGrpSpPr>
          <p:grpSpPr bwMode="auto">
            <a:xfrm>
              <a:off x="0" y="0"/>
              <a:ext cx="9144000" cy="6858000"/>
              <a:chOff x="0" y="0"/>
              <a:chExt cx="5760" cy="4320"/>
            </a:xfrm>
          </p:grpSpPr>
          <p:grpSp>
            <p:nvGrpSpPr>
              <p:cNvPr id="26" name="Group 9"/>
              <p:cNvGrpSpPr>
                <a:grpSpLocks/>
              </p:cNvGrpSpPr>
              <p:nvPr/>
            </p:nvGrpSpPr>
            <p:grpSpPr bwMode="auto">
              <a:xfrm>
                <a:off x="0" y="0"/>
                <a:ext cx="192" cy="4320"/>
                <a:chOff x="0" y="-48"/>
                <a:chExt cx="144" cy="4368"/>
              </a:xfrm>
            </p:grpSpPr>
            <p:sp>
              <p:nvSpPr>
                <p:cNvPr id="3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7" name="Group 12"/>
              <p:cNvGrpSpPr>
                <a:grpSpLocks/>
              </p:cNvGrpSpPr>
              <p:nvPr/>
            </p:nvGrpSpPr>
            <p:grpSpPr bwMode="auto">
              <a:xfrm>
                <a:off x="5674" y="24"/>
                <a:ext cx="86" cy="4296"/>
                <a:chOff x="5616" y="-48"/>
                <a:chExt cx="144" cy="4368"/>
              </a:xfrm>
            </p:grpSpPr>
            <p:sp>
              <p:nvSpPr>
                <p:cNvPr id="3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8" name="Group 15"/>
              <p:cNvGrpSpPr>
                <a:grpSpLocks/>
              </p:cNvGrpSpPr>
              <p:nvPr/>
            </p:nvGrpSpPr>
            <p:grpSpPr bwMode="auto">
              <a:xfrm>
                <a:off x="144" y="0"/>
                <a:ext cx="5616" cy="144"/>
                <a:chOff x="96" y="-48"/>
                <a:chExt cx="5520" cy="144"/>
              </a:xfrm>
            </p:grpSpPr>
            <p:sp>
              <p:nvSpPr>
                <p:cNvPr id="3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9" name="Group 18"/>
              <p:cNvGrpSpPr>
                <a:grpSpLocks/>
              </p:cNvGrpSpPr>
              <p:nvPr/>
            </p:nvGrpSpPr>
            <p:grpSpPr bwMode="auto">
              <a:xfrm>
                <a:off x="144" y="4234"/>
                <a:ext cx="5616" cy="86"/>
                <a:chOff x="96" y="4176"/>
                <a:chExt cx="5520" cy="144"/>
              </a:xfrm>
            </p:grpSpPr>
            <p:sp>
              <p:nvSpPr>
                <p:cNvPr id="3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4" name="Rectangle 19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ssolve">
                                      <p:cBhvr>
                                        <p:cTn id="7" dur="5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dissolve">
                                      <p:cBhvr>
                                        <p:cTn id="12" dur="500"/>
                                        <p:tgtEl>
                                          <p:spTgt spid="102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dissolve">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152400" y="370036"/>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2400" b="0" dirty="0">
                <a:cs typeface="Times New Roman" panose="02020603050405020304" pitchFamily="18" charset="0"/>
              </a:rPr>
              <a:t>The </a:t>
            </a:r>
            <a:r>
              <a:rPr lang="en-US" sz="2400" b="0" i="1" dirty="0">
                <a:cs typeface="Times New Roman" panose="02020603050405020304" pitchFamily="18" charset="0"/>
              </a:rPr>
              <a:t>P-h</a:t>
            </a:r>
            <a:r>
              <a:rPr lang="en-US" sz="2400" b="0" dirty="0">
                <a:cs typeface="Times New Roman" panose="02020603050405020304" pitchFamily="18" charset="0"/>
              </a:rPr>
              <a:t> </a:t>
            </a:r>
            <a:r>
              <a:rPr lang="en-US" sz="2400" b="0" dirty="0" smtClean="0">
                <a:cs typeface="Times New Roman" panose="02020603050405020304" pitchFamily="18" charset="0"/>
              </a:rPr>
              <a:t>diagram</a:t>
            </a:r>
            <a:endParaRPr lang="en-US" sz="2400" b="0" dirty="0">
              <a:cs typeface="Times New Roman" panose="02020603050405020304" pitchFamily="18" charset="0"/>
            </a:endParaRPr>
          </a:p>
        </p:txBody>
      </p:sp>
      <p:pic>
        <p:nvPicPr>
          <p:cNvPr id="18435" name="Picture 6" descr="10005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85" y="2628088"/>
            <a:ext cx="4140528" cy="364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
          <p:cNvSpPr txBox="1">
            <a:spLocks noChangeArrowheads="1"/>
          </p:cNvSpPr>
          <p:nvPr/>
        </p:nvSpPr>
        <p:spPr bwMode="auto">
          <a:xfrm>
            <a:off x="2129571" y="5130306"/>
            <a:ext cx="3962400" cy="831850"/>
          </a:xfrm>
          <a:prstGeom prst="rect">
            <a:avLst/>
          </a:prstGeom>
          <a:solidFill>
            <a:schemeClr val="bg1"/>
          </a:solidFill>
          <a:ln>
            <a:noFill/>
          </a:ln>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IN" sz="2400" b="0" dirty="0"/>
              <a:t>Rate of Heat removal from Refrigerated space:</a:t>
            </a:r>
          </a:p>
        </p:txBody>
      </p:sp>
      <p:sp>
        <p:nvSpPr>
          <p:cNvPr id="18439" name="TextBox 20"/>
          <p:cNvSpPr txBox="1">
            <a:spLocks noChangeArrowheads="1"/>
          </p:cNvSpPr>
          <p:nvPr/>
        </p:nvSpPr>
        <p:spPr bwMode="auto">
          <a:xfrm>
            <a:off x="2218704" y="2756090"/>
            <a:ext cx="3962400" cy="831850"/>
          </a:xfrm>
          <a:prstGeom prst="rect">
            <a:avLst/>
          </a:prstGeom>
          <a:solidFill>
            <a:schemeClr val="bg1"/>
          </a:solidFill>
          <a:ln>
            <a:noFill/>
          </a:ln>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IN" sz="2400" b="0" dirty="0"/>
              <a:t>Rate of Heat delivered to surroundings:</a:t>
            </a:r>
          </a:p>
        </p:txBody>
      </p:sp>
      <p:sp>
        <p:nvSpPr>
          <p:cNvPr id="18441" name="TextBox 22"/>
          <p:cNvSpPr txBox="1">
            <a:spLocks noChangeArrowheads="1"/>
          </p:cNvSpPr>
          <p:nvPr/>
        </p:nvSpPr>
        <p:spPr bwMode="auto">
          <a:xfrm>
            <a:off x="6141222" y="3704858"/>
            <a:ext cx="283102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b="0" dirty="0"/>
              <a:t>Rate of Work Input:</a:t>
            </a:r>
          </a:p>
        </p:txBody>
      </p:sp>
      <p:grpSp>
        <p:nvGrpSpPr>
          <p:cNvPr id="25" name="Group 19"/>
          <p:cNvGrpSpPr>
            <a:grpSpLocks/>
          </p:cNvGrpSpPr>
          <p:nvPr/>
        </p:nvGrpSpPr>
        <p:grpSpPr bwMode="auto">
          <a:xfrm>
            <a:off x="0" y="0"/>
            <a:ext cx="9144000" cy="6858000"/>
            <a:chOff x="0" y="0"/>
            <a:chExt cx="9144000" cy="6858000"/>
          </a:xfrm>
        </p:grpSpPr>
        <p:grpSp>
          <p:nvGrpSpPr>
            <p:cNvPr id="26" name="Group 8"/>
            <p:cNvGrpSpPr>
              <a:grpSpLocks/>
            </p:cNvGrpSpPr>
            <p:nvPr/>
          </p:nvGrpSpPr>
          <p:grpSpPr bwMode="auto">
            <a:xfrm>
              <a:off x="0" y="0"/>
              <a:ext cx="9144000" cy="6858000"/>
              <a:chOff x="0" y="0"/>
              <a:chExt cx="5760" cy="4320"/>
            </a:xfrm>
          </p:grpSpPr>
          <p:grpSp>
            <p:nvGrpSpPr>
              <p:cNvPr id="29" name="Group 9"/>
              <p:cNvGrpSpPr>
                <a:grpSpLocks/>
              </p:cNvGrpSpPr>
              <p:nvPr/>
            </p:nvGrpSpPr>
            <p:grpSpPr bwMode="auto">
              <a:xfrm>
                <a:off x="0" y="0"/>
                <a:ext cx="192" cy="4320"/>
                <a:chOff x="0" y="-48"/>
                <a:chExt cx="144" cy="4368"/>
              </a:xfrm>
            </p:grpSpPr>
            <p:sp>
              <p:nvSpPr>
                <p:cNvPr id="3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4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0" name="Group 12"/>
              <p:cNvGrpSpPr>
                <a:grpSpLocks/>
              </p:cNvGrpSpPr>
              <p:nvPr/>
            </p:nvGrpSpPr>
            <p:grpSpPr bwMode="auto">
              <a:xfrm>
                <a:off x="5674" y="24"/>
                <a:ext cx="86" cy="4296"/>
                <a:chOff x="5616" y="-48"/>
                <a:chExt cx="144" cy="4368"/>
              </a:xfrm>
            </p:grpSpPr>
            <p:sp>
              <p:nvSpPr>
                <p:cNvPr id="3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1" name="Group 15"/>
              <p:cNvGrpSpPr>
                <a:grpSpLocks/>
              </p:cNvGrpSpPr>
              <p:nvPr/>
            </p:nvGrpSpPr>
            <p:grpSpPr bwMode="auto">
              <a:xfrm>
                <a:off x="144" y="0"/>
                <a:ext cx="5616" cy="144"/>
                <a:chOff x="96" y="-48"/>
                <a:chExt cx="5520" cy="144"/>
              </a:xfrm>
            </p:grpSpPr>
            <p:sp>
              <p:nvSpPr>
                <p:cNvPr id="3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2" name="Group 18"/>
              <p:cNvGrpSpPr>
                <a:grpSpLocks/>
              </p:cNvGrpSpPr>
              <p:nvPr/>
            </p:nvGrpSpPr>
            <p:grpSpPr bwMode="auto">
              <a:xfrm>
                <a:off x="144" y="4234"/>
                <a:ext cx="5616" cy="86"/>
                <a:chOff x="96" y="4176"/>
                <a:chExt cx="5520" cy="144"/>
              </a:xfrm>
            </p:grpSpPr>
            <p:sp>
              <p:nvSpPr>
                <p:cNvPr id="3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7" name="Rectangle 19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
        <p:nvSpPr>
          <p:cNvPr id="2" name="Rectangle 1"/>
          <p:cNvSpPr/>
          <p:nvPr/>
        </p:nvSpPr>
        <p:spPr>
          <a:xfrm>
            <a:off x="361412" y="1175948"/>
            <a:ext cx="8191277" cy="830997"/>
          </a:xfrm>
          <a:prstGeom prst="rect">
            <a:avLst/>
          </a:prstGeom>
        </p:spPr>
        <p:txBody>
          <a:bodyPr wrap="square">
            <a:spAutoFit/>
          </a:bodyPr>
          <a:lstStyle/>
          <a:p>
            <a:pPr algn="ctr" eaLnBrk="1" hangingPunct="1"/>
            <a:r>
              <a:rPr lang="en-US" b="0" dirty="0" smtClean="0">
                <a:cs typeface="Times New Roman" panose="02020603050405020304" pitchFamily="18" charset="0"/>
              </a:rPr>
              <a:t>It is </a:t>
            </a:r>
            <a:r>
              <a:rPr lang="en-US" b="0" dirty="0">
                <a:cs typeface="Times New Roman" panose="02020603050405020304" pitchFamily="18" charset="0"/>
              </a:rPr>
              <a:t>another convenient diagram often used to illustrate the Capacity of refrigeration cycle.</a:t>
            </a:r>
          </a:p>
        </p:txBody>
      </p:sp>
      <p:graphicFrame>
        <p:nvGraphicFramePr>
          <p:cNvPr id="3" name="Object 2"/>
          <p:cNvGraphicFramePr>
            <a:graphicFrameLocks noChangeAspect="1"/>
          </p:cNvGraphicFramePr>
          <p:nvPr>
            <p:extLst>
              <p:ext uri="{D42A27DB-BD31-4B8C-83A1-F6EECF244321}">
                <p14:modId xmlns:p14="http://schemas.microsoft.com/office/powerpoint/2010/main" val="2833922670"/>
              </p:ext>
            </p:extLst>
          </p:nvPr>
        </p:nvGraphicFramePr>
        <p:xfrm>
          <a:off x="2326517" y="6137191"/>
          <a:ext cx="2862992" cy="584284"/>
        </p:xfrm>
        <a:graphic>
          <a:graphicData uri="http://schemas.openxmlformats.org/presentationml/2006/ole">
            <mc:AlternateContent xmlns:mc="http://schemas.openxmlformats.org/markup-compatibility/2006">
              <mc:Choice xmlns:v="urn:schemas-microsoft-com:vml" Requires="v">
                <p:oleObj spid="_x0000_s21594" name="Equation" r:id="rId5" imgW="1244520" imgH="253800" progId="Equation.3">
                  <p:embed/>
                </p:oleObj>
              </mc:Choice>
              <mc:Fallback>
                <p:oleObj name="Equation" r:id="rId5" imgW="1244520" imgH="253800" progId="Equation.3">
                  <p:embed/>
                  <p:pic>
                    <p:nvPicPr>
                      <p:cNvPr id="0" name=""/>
                      <p:cNvPicPr/>
                      <p:nvPr/>
                    </p:nvPicPr>
                    <p:blipFill>
                      <a:blip r:embed="rId6"/>
                      <a:stretch>
                        <a:fillRect/>
                      </a:stretch>
                    </p:blipFill>
                    <p:spPr>
                      <a:xfrm>
                        <a:off x="2326517" y="6137191"/>
                        <a:ext cx="2862992" cy="584284"/>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5289657"/>
              </p:ext>
            </p:extLst>
          </p:nvPr>
        </p:nvGraphicFramePr>
        <p:xfrm>
          <a:off x="2650271" y="2234378"/>
          <a:ext cx="2921000" cy="584200"/>
        </p:xfrm>
        <a:graphic>
          <a:graphicData uri="http://schemas.openxmlformats.org/presentationml/2006/ole">
            <mc:AlternateContent xmlns:mc="http://schemas.openxmlformats.org/markup-compatibility/2006">
              <mc:Choice xmlns:v="urn:schemas-microsoft-com:vml" Requires="v">
                <p:oleObj spid="_x0000_s21595" name="Equation" r:id="rId7" imgW="1269720" imgH="253800" progId="Equation.3">
                  <p:embed/>
                </p:oleObj>
              </mc:Choice>
              <mc:Fallback>
                <p:oleObj name="Equation" r:id="rId7" imgW="1269720" imgH="253800" progId="Equation.3">
                  <p:embed/>
                  <p:pic>
                    <p:nvPicPr>
                      <p:cNvPr id="0" name=""/>
                      <p:cNvPicPr/>
                      <p:nvPr/>
                    </p:nvPicPr>
                    <p:blipFill>
                      <a:blip r:embed="rId8"/>
                      <a:stretch>
                        <a:fillRect/>
                      </a:stretch>
                    </p:blipFill>
                    <p:spPr>
                      <a:xfrm>
                        <a:off x="2650271" y="2234378"/>
                        <a:ext cx="2921000" cy="584200"/>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032839442"/>
              </p:ext>
            </p:extLst>
          </p:nvPr>
        </p:nvGraphicFramePr>
        <p:xfrm>
          <a:off x="6095438" y="4283738"/>
          <a:ext cx="2922588" cy="641350"/>
        </p:xfrm>
        <a:graphic>
          <a:graphicData uri="http://schemas.openxmlformats.org/presentationml/2006/ole">
            <mc:AlternateContent xmlns:mc="http://schemas.openxmlformats.org/markup-compatibility/2006">
              <mc:Choice xmlns:v="urn:schemas-microsoft-com:vml" Requires="v">
                <p:oleObj spid="_x0000_s21596" name="Equation" r:id="rId9" imgW="1269720" imgH="279360" progId="Equation.3">
                  <p:embed/>
                </p:oleObj>
              </mc:Choice>
              <mc:Fallback>
                <p:oleObj name="Equation" r:id="rId9" imgW="1269720" imgH="279360" progId="Equation.3">
                  <p:embed/>
                  <p:pic>
                    <p:nvPicPr>
                      <p:cNvPr id="0" name=""/>
                      <p:cNvPicPr/>
                      <p:nvPr/>
                    </p:nvPicPr>
                    <p:blipFill>
                      <a:blip r:embed="rId10"/>
                      <a:stretch>
                        <a:fillRect/>
                      </a:stretch>
                    </p:blipFill>
                    <p:spPr>
                      <a:xfrm>
                        <a:off x="6095438" y="4283738"/>
                        <a:ext cx="2922588" cy="64135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wipe(down)">
                                      <p:cBhvr>
                                        <p:cTn id="12" dur="500"/>
                                        <p:tgtEl>
                                          <p:spTgt spid="184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wipe(down)">
                                      <p:cBhvr>
                                        <p:cTn id="17" dur="500"/>
                                        <p:tgtEl>
                                          <p:spTgt spid="184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441"/>
                                        </p:tgtEl>
                                        <p:attrNameLst>
                                          <p:attrName>style.visibility</p:attrName>
                                        </p:attrNameLst>
                                      </p:cBhvr>
                                      <p:to>
                                        <p:strVal val="visible"/>
                                      </p:to>
                                    </p:set>
                                    <p:animEffect transition="in" filter="wipe(down)">
                                      <p:cBhvr>
                                        <p:cTn id="27" dur="500"/>
                                        <p:tgtEl>
                                          <p:spTgt spid="18441"/>
                                        </p:tgtEl>
                                      </p:cBhvr>
                                    </p:animEffect>
                                  </p:childTnLst>
                                </p:cTn>
                              </p:par>
                              <p:par>
                                <p:cTn id="28" presetID="22" presetClass="entr" presetSubtype="4"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down)">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439"/>
                                        </p:tgtEl>
                                        <p:attrNameLst>
                                          <p:attrName>style.visibility</p:attrName>
                                        </p:attrNameLst>
                                      </p:cBhvr>
                                      <p:to>
                                        <p:strVal val="visible"/>
                                      </p:to>
                                    </p:set>
                                    <p:animEffect transition="in" filter="wipe(down)">
                                      <p:cBhvr>
                                        <p:cTn id="35" dur="500"/>
                                        <p:tgtEl>
                                          <p:spTgt spid="1843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9" grpId="0" animBg="1"/>
      <p:bldP spid="1844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58825" y="0"/>
            <a:ext cx="7772400" cy="1143000"/>
          </a:xfrm>
        </p:spPr>
        <p:txBody>
          <a:bodyPr/>
          <a:lstStyle/>
          <a:p>
            <a:r>
              <a:rPr lang="en-US" altLang="en-US" sz="2800" smtClean="0"/>
              <a:t>Units of Refrigeration Capacity</a:t>
            </a:r>
          </a:p>
        </p:txBody>
      </p:sp>
      <p:sp>
        <p:nvSpPr>
          <p:cNvPr id="19459" name="Content Placeholder 2"/>
          <p:cNvSpPr>
            <a:spLocks noGrp="1"/>
          </p:cNvSpPr>
          <p:nvPr>
            <p:ph idx="1"/>
          </p:nvPr>
        </p:nvSpPr>
        <p:spPr>
          <a:xfrm>
            <a:off x="338138" y="1192213"/>
            <a:ext cx="8382000" cy="5181600"/>
          </a:xfrm>
        </p:spPr>
        <p:txBody>
          <a:bodyPr/>
          <a:lstStyle/>
          <a:p>
            <a:r>
              <a:rPr lang="en-IN" sz="2400" u="sng" smtClean="0"/>
              <a:t>Ton of Refrigeration (TR)</a:t>
            </a:r>
            <a:r>
              <a:rPr lang="en-IN" sz="2400" smtClean="0"/>
              <a:t>: </a:t>
            </a:r>
          </a:p>
          <a:p>
            <a:r>
              <a:rPr lang="en-IN" sz="2400" smtClean="0"/>
              <a:t>Ton of Refrigeration (abbreviated as TR) is an important historical unit of refrigeration capacity. </a:t>
            </a:r>
          </a:p>
          <a:p>
            <a:r>
              <a:rPr lang="en-IN" sz="2400" smtClean="0"/>
              <a:t>Originally 1 TR was defined as the rate of heat transfer required to make 1 ton of ice per day from water at 0</a:t>
            </a:r>
            <a:r>
              <a:rPr lang="en-IN" sz="2400" baseline="30000" smtClean="0"/>
              <a:t>o</a:t>
            </a:r>
            <a:r>
              <a:rPr lang="en-IN" sz="2400" smtClean="0"/>
              <a:t>C. </a:t>
            </a:r>
          </a:p>
          <a:p>
            <a:r>
              <a:rPr lang="en-IN" sz="2400" smtClean="0"/>
              <a:t>American Society of Heating, Refrigerating and Airconditioning Engineers (ASHRAE) defines 1 TR as equivalent to a refrigeration capacity of 3516.85 W.</a:t>
            </a:r>
          </a:p>
          <a:p>
            <a:r>
              <a:rPr lang="en-IN" sz="2400" smtClean="0"/>
              <a:t>Tons of Refrigeration or simply Tons is often used as a general term to indicate the capacity or size of the refrigeration plant. </a:t>
            </a:r>
          </a:p>
          <a:p>
            <a:r>
              <a:rPr lang="en-IN" sz="2400" smtClean="0"/>
              <a:t>Thus 1 TR air conditioner has a refrigeration capacity of 3516.85 W at the prescribed temperatures.</a:t>
            </a:r>
            <a:endParaRPr lang="en-US" altLang="en-US" smtClean="0"/>
          </a:p>
        </p:txBody>
      </p:sp>
      <p:grpSp>
        <p:nvGrpSpPr>
          <p:cNvPr id="18" name="Group 19"/>
          <p:cNvGrpSpPr>
            <a:grpSpLocks/>
          </p:cNvGrpSpPr>
          <p:nvPr/>
        </p:nvGrpSpPr>
        <p:grpSpPr bwMode="auto">
          <a:xfrm>
            <a:off x="0" y="0"/>
            <a:ext cx="9144000" cy="6858000"/>
            <a:chOff x="0" y="0"/>
            <a:chExt cx="9144000" cy="6858000"/>
          </a:xfrm>
        </p:grpSpPr>
        <p:grpSp>
          <p:nvGrpSpPr>
            <p:cNvPr id="19" name="Group 8"/>
            <p:cNvGrpSpPr>
              <a:grpSpLocks/>
            </p:cNvGrpSpPr>
            <p:nvPr/>
          </p:nvGrpSpPr>
          <p:grpSpPr bwMode="auto">
            <a:xfrm>
              <a:off x="0" y="0"/>
              <a:ext cx="9144000" cy="6858000"/>
              <a:chOff x="0" y="0"/>
              <a:chExt cx="5760" cy="4320"/>
            </a:xfrm>
          </p:grpSpPr>
          <p:grpSp>
            <p:nvGrpSpPr>
              <p:cNvPr id="22" name="Group 9"/>
              <p:cNvGrpSpPr>
                <a:grpSpLocks/>
              </p:cNvGrpSpPr>
              <p:nvPr/>
            </p:nvGrpSpPr>
            <p:grpSpPr bwMode="auto">
              <a:xfrm>
                <a:off x="0" y="0"/>
                <a:ext cx="192" cy="4320"/>
                <a:chOff x="0" y="-48"/>
                <a:chExt cx="144" cy="4368"/>
              </a:xfrm>
            </p:grpSpPr>
            <p:sp>
              <p:nvSpPr>
                <p:cNvPr id="3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3" name="Group 12"/>
              <p:cNvGrpSpPr>
                <a:grpSpLocks/>
              </p:cNvGrpSpPr>
              <p:nvPr/>
            </p:nvGrpSpPr>
            <p:grpSpPr bwMode="auto">
              <a:xfrm>
                <a:off x="5674" y="24"/>
                <a:ext cx="86" cy="4296"/>
                <a:chOff x="5616" y="-48"/>
                <a:chExt cx="144" cy="4368"/>
              </a:xfrm>
            </p:grpSpPr>
            <p:sp>
              <p:nvSpPr>
                <p:cNvPr id="3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5"/>
              <p:cNvGrpSpPr>
                <a:grpSpLocks/>
              </p:cNvGrpSpPr>
              <p:nvPr/>
            </p:nvGrpSpPr>
            <p:grpSpPr bwMode="auto">
              <a:xfrm>
                <a:off x="144" y="0"/>
                <a:ext cx="5616" cy="144"/>
                <a:chOff x="96" y="-48"/>
                <a:chExt cx="5520" cy="144"/>
              </a:xfrm>
            </p:grpSpPr>
            <p:sp>
              <p:nvSpPr>
                <p:cNvPr id="2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8"/>
              <p:cNvGrpSpPr>
                <a:grpSpLocks/>
              </p:cNvGrpSpPr>
              <p:nvPr/>
            </p:nvGrpSpPr>
            <p:grpSpPr bwMode="auto">
              <a:xfrm>
                <a:off x="144" y="4234"/>
                <a:ext cx="5616" cy="86"/>
                <a:chOff x="96" y="4176"/>
                <a:chExt cx="5520" cy="144"/>
              </a:xfrm>
            </p:grpSpPr>
            <p:sp>
              <p:nvSpPr>
                <p:cNvPr id="2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0"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dissolve">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dissolve">
                                      <p:cBhvr>
                                        <p:cTn id="32"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5"/>
          <p:cNvSpPr>
            <a:spLocks noGrp="1"/>
          </p:cNvSpPr>
          <p:nvPr>
            <p:ph type="title"/>
          </p:nvPr>
        </p:nvSpPr>
        <p:spPr>
          <a:xfrm>
            <a:off x="0" y="76200"/>
            <a:ext cx="7772400" cy="1143000"/>
          </a:xfrm>
        </p:spPr>
        <p:txBody>
          <a:bodyPr/>
          <a:lstStyle/>
          <a:p>
            <a:r>
              <a:rPr lang="en-IN" sz="2800" dirty="0" smtClean="0"/>
              <a:t>Performance of Refrigerator</a:t>
            </a:r>
          </a:p>
        </p:txBody>
      </p:sp>
      <p:sp>
        <p:nvSpPr>
          <p:cNvPr id="17" name="TextBox 16"/>
          <p:cNvSpPr txBox="1">
            <a:spLocks noChangeArrowheads="1"/>
          </p:cNvSpPr>
          <p:nvPr/>
        </p:nvSpPr>
        <p:spPr bwMode="auto">
          <a:xfrm>
            <a:off x="553113" y="1371267"/>
            <a:ext cx="8223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b="0" dirty="0"/>
              <a:t>The performance of a refrigerator is defined as Coefficient of Performance (</a:t>
            </a:r>
            <a:r>
              <a:rPr lang="en-IN" sz="2400" b="0" dirty="0" err="1"/>
              <a:t>CoP</a:t>
            </a:r>
            <a:r>
              <a:rPr lang="en-IN" sz="2400" b="0" dirty="0"/>
              <a:t>). </a:t>
            </a:r>
          </a:p>
        </p:txBody>
      </p:sp>
      <p:sp>
        <p:nvSpPr>
          <p:cNvPr id="18" name="TextBox 17"/>
          <p:cNvSpPr txBox="1">
            <a:spLocks noRot="1" noChangeAspect="1" noMove="1" noResize="1" noEditPoints="1" noAdjustHandles="1" noChangeArrowheads="1" noChangeShapeType="1" noTextEdit="1"/>
          </p:cNvSpPr>
          <p:nvPr/>
        </p:nvSpPr>
        <p:spPr>
          <a:xfrm>
            <a:off x="2133600" y="2735034"/>
            <a:ext cx="4621009" cy="886718"/>
          </a:xfrm>
          <a:prstGeom prst="rect">
            <a:avLst/>
          </a:prstGeom>
          <a:blipFill rotWithShape="0">
            <a:blip r:embed="rId2"/>
            <a:stretch>
              <a:fillRect/>
            </a:stretch>
          </a:blipFill>
        </p:spPr>
        <p:txBody>
          <a:bodyPr/>
          <a:lstStyle/>
          <a:p>
            <a:pPr>
              <a:defRPr/>
            </a:pPr>
            <a:r>
              <a:rPr lang="en-IN">
                <a:noFill/>
              </a:rPr>
              <a:t> </a:t>
            </a:r>
          </a:p>
        </p:txBody>
      </p:sp>
      <p:grpSp>
        <p:nvGrpSpPr>
          <p:cNvPr id="20" name="Group 19"/>
          <p:cNvGrpSpPr>
            <a:grpSpLocks/>
          </p:cNvGrpSpPr>
          <p:nvPr/>
        </p:nvGrpSpPr>
        <p:grpSpPr bwMode="auto">
          <a:xfrm>
            <a:off x="0" y="0"/>
            <a:ext cx="9144000" cy="6858000"/>
            <a:chOff x="0" y="0"/>
            <a:chExt cx="9144000" cy="6858000"/>
          </a:xfrm>
        </p:grpSpPr>
        <p:grpSp>
          <p:nvGrpSpPr>
            <p:cNvPr id="21" name="Group 8"/>
            <p:cNvGrpSpPr>
              <a:grpSpLocks/>
            </p:cNvGrpSpPr>
            <p:nvPr/>
          </p:nvGrpSpPr>
          <p:grpSpPr bwMode="auto">
            <a:xfrm>
              <a:off x="0" y="0"/>
              <a:ext cx="9144000" cy="6858000"/>
              <a:chOff x="0" y="0"/>
              <a:chExt cx="5760" cy="4320"/>
            </a:xfrm>
          </p:grpSpPr>
          <p:grpSp>
            <p:nvGrpSpPr>
              <p:cNvPr id="24" name="Group 9"/>
              <p:cNvGrpSpPr>
                <a:grpSpLocks/>
              </p:cNvGrpSpPr>
              <p:nvPr/>
            </p:nvGrpSpPr>
            <p:grpSpPr bwMode="auto">
              <a:xfrm>
                <a:off x="0" y="0"/>
                <a:ext cx="192" cy="4320"/>
                <a:chOff x="0" y="-48"/>
                <a:chExt cx="144" cy="4368"/>
              </a:xfrm>
            </p:grpSpPr>
            <p:sp>
              <p:nvSpPr>
                <p:cNvPr id="3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2"/>
              <p:cNvGrpSpPr>
                <a:grpSpLocks/>
              </p:cNvGrpSpPr>
              <p:nvPr/>
            </p:nvGrpSpPr>
            <p:grpSpPr bwMode="auto">
              <a:xfrm>
                <a:off x="5674" y="24"/>
                <a:ext cx="86" cy="4296"/>
                <a:chOff x="5616" y="-48"/>
                <a:chExt cx="144" cy="4368"/>
              </a:xfrm>
            </p:grpSpPr>
            <p:sp>
              <p:nvSpPr>
                <p:cNvPr id="3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6" name="Group 15"/>
              <p:cNvGrpSpPr>
                <a:grpSpLocks/>
              </p:cNvGrpSpPr>
              <p:nvPr/>
            </p:nvGrpSpPr>
            <p:grpSpPr bwMode="auto">
              <a:xfrm>
                <a:off x="144" y="0"/>
                <a:ext cx="5616" cy="144"/>
                <a:chOff x="96" y="-48"/>
                <a:chExt cx="5520" cy="144"/>
              </a:xfrm>
            </p:grpSpPr>
            <p:sp>
              <p:nvSpPr>
                <p:cNvPr id="3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7" name="Group 18"/>
              <p:cNvGrpSpPr>
                <a:grpSpLocks/>
              </p:cNvGrpSpPr>
              <p:nvPr/>
            </p:nvGrpSpPr>
            <p:grpSpPr bwMode="auto">
              <a:xfrm>
                <a:off x="144" y="4234"/>
                <a:ext cx="5616" cy="86"/>
                <a:chOff x="96" y="4176"/>
                <a:chExt cx="5520" cy="144"/>
              </a:xfrm>
            </p:grpSpPr>
            <p:sp>
              <p:nvSpPr>
                <p:cNvPr id="2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2"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
        <p:nvSpPr>
          <p:cNvPr id="2" name="Rectangle 1"/>
          <p:cNvSpPr/>
          <p:nvPr/>
        </p:nvSpPr>
        <p:spPr>
          <a:xfrm>
            <a:off x="515599" y="3917288"/>
            <a:ext cx="4184222" cy="461665"/>
          </a:xfrm>
          <a:prstGeom prst="rect">
            <a:avLst/>
          </a:prstGeom>
        </p:spPr>
        <p:txBody>
          <a:bodyPr wrap="none">
            <a:spAutoFit/>
          </a:bodyPr>
          <a:lstStyle/>
          <a:p>
            <a:r>
              <a:rPr lang="en-IN" b="0" dirty="0"/>
              <a:t>Energy </a:t>
            </a:r>
            <a:r>
              <a:rPr lang="en-IN" b="0" dirty="0" smtClean="0"/>
              <a:t>Efficiency Ratio (EER) :</a:t>
            </a:r>
            <a:endParaRPr lang="en-IN" b="0" dirty="0"/>
          </a:p>
        </p:txBody>
      </p:sp>
      <p:sp>
        <p:nvSpPr>
          <p:cNvPr id="3" name="Rectangle 2"/>
          <p:cNvSpPr/>
          <p:nvPr/>
        </p:nvSpPr>
        <p:spPr>
          <a:xfrm>
            <a:off x="515599" y="4521778"/>
            <a:ext cx="8018801" cy="830997"/>
          </a:xfrm>
          <a:prstGeom prst="rect">
            <a:avLst/>
          </a:prstGeom>
        </p:spPr>
        <p:txBody>
          <a:bodyPr wrap="square">
            <a:spAutoFit/>
          </a:bodyPr>
          <a:lstStyle/>
          <a:p>
            <a:r>
              <a:rPr lang="en-IN" b="0" dirty="0"/>
              <a:t>The EER is the ratio of the cooling capacity (in British thermal units [Btu] per hour) to the power input (in watts).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00088" y="252413"/>
            <a:ext cx="7772400" cy="673100"/>
          </a:xfrm>
        </p:spPr>
        <p:txBody>
          <a:bodyPr/>
          <a:lstStyle/>
          <a:p>
            <a:pPr eaLnBrk="1" hangingPunct="1"/>
            <a:r>
              <a:rPr lang="en-GB" altLang="en-US" sz="2800" smtClean="0"/>
              <a:t/>
            </a:r>
            <a:br>
              <a:rPr lang="en-GB" altLang="en-US" sz="2800" smtClean="0"/>
            </a:br>
            <a:r>
              <a:rPr lang="en-GB" altLang="en-US" sz="2800" smtClean="0"/>
              <a:t>The Working Fluid : Refrigerant</a:t>
            </a:r>
            <a:br>
              <a:rPr lang="en-GB" altLang="en-US" sz="2800" smtClean="0"/>
            </a:br>
            <a:endParaRPr lang="en-US" altLang="en-US" sz="2800" smtClean="0"/>
          </a:p>
        </p:txBody>
      </p:sp>
      <p:sp>
        <p:nvSpPr>
          <p:cNvPr id="20483" name="Rectangle 3"/>
          <p:cNvSpPr>
            <a:spLocks noGrp="1" noChangeArrowheads="1"/>
          </p:cNvSpPr>
          <p:nvPr>
            <p:ph type="body" idx="1"/>
          </p:nvPr>
        </p:nvSpPr>
        <p:spPr>
          <a:xfrm>
            <a:off x="528638" y="1511300"/>
            <a:ext cx="8458200" cy="4525963"/>
          </a:xfrm>
        </p:spPr>
        <p:txBody>
          <a:bodyPr/>
          <a:lstStyle/>
          <a:p>
            <a:pPr eaLnBrk="1" hangingPunct="1"/>
            <a:r>
              <a:rPr lang="en-US" altLang="en-US" sz="2400" dirty="0" smtClean="0"/>
              <a:t>Refrigerants are those fluids, which are used as working fluids, for example in </a:t>
            </a:r>
            <a:r>
              <a:rPr lang="en-US" altLang="en-US" sz="2400" dirty="0" err="1" smtClean="0"/>
              <a:t>vapour</a:t>
            </a:r>
            <a:r>
              <a:rPr lang="en-US" altLang="en-US" sz="2400" dirty="0" smtClean="0"/>
              <a:t> compression refrigeration systems. </a:t>
            </a:r>
          </a:p>
          <a:p>
            <a:pPr eaLnBrk="1" hangingPunct="1"/>
            <a:endParaRPr lang="en-GB" altLang="en-US" sz="2400" dirty="0" smtClean="0"/>
          </a:p>
          <a:p>
            <a:pPr eaLnBrk="1" hangingPunct="1"/>
            <a:r>
              <a:rPr lang="en-GB" altLang="en-US" sz="2400" dirty="0" smtClean="0"/>
              <a:t>Refrigeration effect depends upon a substance called the refrigerant, which can readily be converted from liquid into a vapour (evaporation) and also from a vapour into a liquid (condensation) within a narrow range of pressures. </a:t>
            </a:r>
          </a:p>
        </p:txBody>
      </p:sp>
      <p:grpSp>
        <p:nvGrpSpPr>
          <p:cNvPr id="18" name="Group 19"/>
          <p:cNvGrpSpPr>
            <a:grpSpLocks/>
          </p:cNvGrpSpPr>
          <p:nvPr/>
        </p:nvGrpSpPr>
        <p:grpSpPr bwMode="auto">
          <a:xfrm>
            <a:off x="0" y="0"/>
            <a:ext cx="9144000" cy="6858000"/>
            <a:chOff x="0" y="0"/>
            <a:chExt cx="9144000" cy="6858000"/>
          </a:xfrm>
        </p:grpSpPr>
        <p:grpSp>
          <p:nvGrpSpPr>
            <p:cNvPr id="19" name="Group 8"/>
            <p:cNvGrpSpPr>
              <a:grpSpLocks/>
            </p:cNvGrpSpPr>
            <p:nvPr/>
          </p:nvGrpSpPr>
          <p:grpSpPr bwMode="auto">
            <a:xfrm>
              <a:off x="0" y="0"/>
              <a:ext cx="9144000" cy="6858000"/>
              <a:chOff x="0" y="0"/>
              <a:chExt cx="5760" cy="4320"/>
            </a:xfrm>
          </p:grpSpPr>
          <p:grpSp>
            <p:nvGrpSpPr>
              <p:cNvPr id="22" name="Group 9"/>
              <p:cNvGrpSpPr>
                <a:grpSpLocks/>
              </p:cNvGrpSpPr>
              <p:nvPr/>
            </p:nvGrpSpPr>
            <p:grpSpPr bwMode="auto">
              <a:xfrm>
                <a:off x="0" y="0"/>
                <a:ext cx="192" cy="4320"/>
                <a:chOff x="0" y="-48"/>
                <a:chExt cx="144" cy="4368"/>
              </a:xfrm>
            </p:grpSpPr>
            <p:sp>
              <p:nvSpPr>
                <p:cNvPr id="3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3" name="Group 12"/>
              <p:cNvGrpSpPr>
                <a:grpSpLocks/>
              </p:cNvGrpSpPr>
              <p:nvPr/>
            </p:nvGrpSpPr>
            <p:grpSpPr bwMode="auto">
              <a:xfrm>
                <a:off x="5674" y="24"/>
                <a:ext cx="86" cy="4296"/>
                <a:chOff x="5616" y="-48"/>
                <a:chExt cx="144" cy="4368"/>
              </a:xfrm>
            </p:grpSpPr>
            <p:sp>
              <p:nvSpPr>
                <p:cNvPr id="3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5"/>
              <p:cNvGrpSpPr>
                <a:grpSpLocks/>
              </p:cNvGrpSpPr>
              <p:nvPr/>
            </p:nvGrpSpPr>
            <p:grpSpPr bwMode="auto">
              <a:xfrm>
                <a:off x="144" y="0"/>
                <a:ext cx="5616" cy="144"/>
                <a:chOff x="96" y="-48"/>
                <a:chExt cx="5520" cy="144"/>
              </a:xfrm>
            </p:grpSpPr>
            <p:sp>
              <p:nvSpPr>
                <p:cNvPr id="2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8"/>
              <p:cNvGrpSpPr>
                <a:grpSpLocks/>
              </p:cNvGrpSpPr>
              <p:nvPr/>
            </p:nvGrpSpPr>
            <p:grpSpPr bwMode="auto">
              <a:xfrm>
                <a:off x="144" y="4234"/>
                <a:ext cx="5616" cy="86"/>
                <a:chOff x="96" y="4176"/>
                <a:chExt cx="5520" cy="144"/>
              </a:xfrm>
            </p:grpSpPr>
            <p:sp>
              <p:nvSpPr>
                <p:cNvPr id="2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0"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dissolve">
                                      <p:cBhvr>
                                        <p:cTn id="12"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19"/>
          <p:cNvGrpSpPr>
            <a:grpSpLocks/>
          </p:cNvGrpSpPr>
          <p:nvPr/>
        </p:nvGrpSpPr>
        <p:grpSpPr bwMode="auto">
          <a:xfrm>
            <a:off x="0" y="0"/>
            <a:ext cx="9144000" cy="6858000"/>
            <a:chOff x="0" y="0"/>
            <a:chExt cx="9144000" cy="6858000"/>
          </a:xfrm>
        </p:grpSpPr>
        <p:grpSp>
          <p:nvGrpSpPr>
            <p:cNvPr id="61" name="Group 8"/>
            <p:cNvGrpSpPr>
              <a:grpSpLocks/>
            </p:cNvGrpSpPr>
            <p:nvPr/>
          </p:nvGrpSpPr>
          <p:grpSpPr bwMode="auto">
            <a:xfrm>
              <a:off x="0" y="0"/>
              <a:ext cx="9144000" cy="6858000"/>
              <a:chOff x="0" y="0"/>
              <a:chExt cx="5760" cy="4320"/>
            </a:xfrm>
          </p:grpSpPr>
          <p:grpSp>
            <p:nvGrpSpPr>
              <p:cNvPr id="64" name="Group 9"/>
              <p:cNvGrpSpPr>
                <a:grpSpLocks/>
              </p:cNvGrpSpPr>
              <p:nvPr/>
            </p:nvGrpSpPr>
            <p:grpSpPr bwMode="auto">
              <a:xfrm>
                <a:off x="0" y="0"/>
                <a:ext cx="192" cy="4320"/>
                <a:chOff x="0" y="-48"/>
                <a:chExt cx="144" cy="4368"/>
              </a:xfrm>
            </p:grpSpPr>
            <p:sp>
              <p:nvSpPr>
                <p:cNvPr id="7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7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65" name="Group 12"/>
              <p:cNvGrpSpPr>
                <a:grpSpLocks/>
              </p:cNvGrpSpPr>
              <p:nvPr/>
            </p:nvGrpSpPr>
            <p:grpSpPr bwMode="auto">
              <a:xfrm>
                <a:off x="5674" y="24"/>
                <a:ext cx="86" cy="4296"/>
                <a:chOff x="5616" y="-48"/>
                <a:chExt cx="144" cy="4368"/>
              </a:xfrm>
            </p:grpSpPr>
            <p:sp>
              <p:nvSpPr>
                <p:cNvPr id="7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7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66" name="Group 15"/>
              <p:cNvGrpSpPr>
                <a:grpSpLocks/>
              </p:cNvGrpSpPr>
              <p:nvPr/>
            </p:nvGrpSpPr>
            <p:grpSpPr bwMode="auto">
              <a:xfrm>
                <a:off x="144" y="0"/>
                <a:ext cx="5616" cy="144"/>
                <a:chOff x="96" y="-48"/>
                <a:chExt cx="5520" cy="144"/>
              </a:xfrm>
            </p:grpSpPr>
            <p:sp>
              <p:nvSpPr>
                <p:cNvPr id="7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7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67" name="Group 18"/>
              <p:cNvGrpSpPr>
                <a:grpSpLocks/>
              </p:cNvGrpSpPr>
              <p:nvPr/>
            </p:nvGrpSpPr>
            <p:grpSpPr bwMode="auto">
              <a:xfrm>
                <a:off x="144" y="4234"/>
                <a:ext cx="5616" cy="86"/>
                <a:chOff x="96" y="4176"/>
                <a:chExt cx="5520" cy="144"/>
              </a:xfrm>
            </p:grpSpPr>
            <p:sp>
              <p:nvSpPr>
                <p:cNvPr id="6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6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62"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
        <p:nvSpPr>
          <p:cNvPr id="3076" name="Line 4"/>
          <p:cNvSpPr>
            <a:spLocks noChangeShapeType="1"/>
          </p:cNvSpPr>
          <p:nvPr/>
        </p:nvSpPr>
        <p:spPr bwMode="auto">
          <a:xfrm>
            <a:off x="4495800" y="6858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77" name="Line 5"/>
          <p:cNvSpPr>
            <a:spLocks noChangeShapeType="1"/>
          </p:cNvSpPr>
          <p:nvPr/>
        </p:nvSpPr>
        <p:spPr bwMode="auto">
          <a:xfrm flipH="1">
            <a:off x="2133600" y="1066800"/>
            <a:ext cx="2209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78" name="Line 6"/>
          <p:cNvSpPr>
            <a:spLocks noChangeShapeType="1"/>
          </p:cNvSpPr>
          <p:nvPr/>
        </p:nvSpPr>
        <p:spPr bwMode="auto">
          <a:xfrm flipV="1">
            <a:off x="4267200" y="1066800"/>
            <a:ext cx="2362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79" name="Line 7"/>
          <p:cNvSpPr>
            <a:spLocks noChangeShapeType="1"/>
          </p:cNvSpPr>
          <p:nvPr/>
        </p:nvSpPr>
        <p:spPr bwMode="auto">
          <a:xfrm>
            <a:off x="2133600" y="1066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80" name="Line 8"/>
          <p:cNvSpPr>
            <a:spLocks noChangeShapeType="1"/>
          </p:cNvSpPr>
          <p:nvPr/>
        </p:nvSpPr>
        <p:spPr bwMode="auto">
          <a:xfrm flipH="1">
            <a:off x="6629400" y="1066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81" name="Line 9"/>
          <p:cNvSpPr>
            <a:spLocks noChangeShapeType="1"/>
          </p:cNvSpPr>
          <p:nvPr/>
        </p:nvSpPr>
        <p:spPr bwMode="auto">
          <a:xfrm>
            <a:off x="4495800" y="2514600"/>
            <a:ext cx="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82" name="Line 10"/>
          <p:cNvSpPr>
            <a:spLocks noChangeShapeType="1"/>
          </p:cNvSpPr>
          <p:nvPr/>
        </p:nvSpPr>
        <p:spPr bwMode="auto">
          <a:xfrm flipH="1">
            <a:off x="3581400" y="5867400"/>
            <a:ext cx="68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83" name="Line 11"/>
          <p:cNvSpPr>
            <a:spLocks noChangeShapeType="1"/>
          </p:cNvSpPr>
          <p:nvPr/>
        </p:nvSpPr>
        <p:spPr bwMode="auto">
          <a:xfrm flipH="1">
            <a:off x="4267200" y="5867400"/>
            <a:ext cx="403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84" name="Line 12"/>
          <p:cNvSpPr>
            <a:spLocks noChangeShapeType="1"/>
          </p:cNvSpPr>
          <p:nvPr/>
        </p:nvSpPr>
        <p:spPr bwMode="auto">
          <a:xfrm>
            <a:off x="3581400" y="5867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85" name="Line 13"/>
          <p:cNvSpPr>
            <a:spLocks noChangeShapeType="1"/>
          </p:cNvSpPr>
          <p:nvPr/>
        </p:nvSpPr>
        <p:spPr bwMode="auto">
          <a:xfrm>
            <a:off x="8305800" y="5867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3564" name="Text Box 14"/>
          <p:cNvSpPr txBox="1">
            <a:spLocks noChangeArrowheads="1"/>
          </p:cNvSpPr>
          <p:nvPr/>
        </p:nvSpPr>
        <p:spPr bwMode="auto">
          <a:xfrm>
            <a:off x="3048000" y="1752600"/>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087" name="Text Box 15"/>
          <p:cNvSpPr txBox="1">
            <a:spLocks noChangeArrowheads="1"/>
          </p:cNvSpPr>
          <p:nvPr/>
        </p:nvSpPr>
        <p:spPr bwMode="auto">
          <a:xfrm>
            <a:off x="3276600" y="228600"/>
            <a:ext cx="2286000" cy="425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latin typeface="Arial" panose="020B0604020202020204" pitchFamily="34" charset="0"/>
              </a:rPr>
              <a:t>REFRIGERANTS</a:t>
            </a:r>
          </a:p>
        </p:txBody>
      </p:sp>
      <p:sp>
        <p:nvSpPr>
          <p:cNvPr id="3088" name="Text Box 16"/>
          <p:cNvSpPr txBox="1">
            <a:spLocks noChangeArrowheads="1"/>
          </p:cNvSpPr>
          <p:nvPr/>
        </p:nvSpPr>
        <p:spPr bwMode="auto">
          <a:xfrm>
            <a:off x="1066800" y="1371600"/>
            <a:ext cx="2362200"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Halocarbon based</a:t>
            </a:r>
          </a:p>
        </p:txBody>
      </p:sp>
      <p:sp>
        <p:nvSpPr>
          <p:cNvPr id="3089" name="Text Box 17"/>
          <p:cNvSpPr txBox="1">
            <a:spLocks noChangeArrowheads="1"/>
          </p:cNvSpPr>
          <p:nvPr/>
        </p:nvSpPr>
        <p:spPr bwMode="auto">
          <a:xfrm>
            <a:off x="4800600" y="1371600"/>
            <a:ext cx="3048000"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Non-Halocarbon based</a:t>
            </a:r>
          </a:p>
        </p:txBody>
      </p:sp>
      <p:sp>
        <p:nvSpPr>
          <p:cNvPr id="3090" name="Text Box 18"/>
          <p:cNvSpPr txBox="1">
            <a:spLocks noChangeArrowheads="1"/>
          </p:cNvSpPr>
          <p:nvPr/>
        </p:nvSpPr>
        <p:spPr bwMode="auto">
          <a:xfrm>
            <a:off x="2971800" y="6248400"/>
            <a:ext cx="1524000"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Azeotropic</a:t>
            </a:r>
          </a:p>
        </p:txBody>
      </p:sp>
      <p:sp>
        <p:nvSpPr>
          <p:cNvPr id="3091" name="Text Box 19"/>
          <p:cNvSpPr txBox="1">
            <a:spLocks noChangeArrowheads="1"/>
          </p:cNvSpPr>
          <p:nvPr/>
        </p:nvSpPr>
        <p:spPr bwMode="auto">
          <a:xfrm>
            <a:off x="7543800" y="6248400"/>
            <a:ext cx="1295400"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Zeotropic</a:t>
            </a:r>
          </a:p>
        </p:txBody>
      </p:sp>
      <p:sp>
        <p:nvSpPr>
          <p:cNvPr id="3095" name="Line 23"/>
          <p:cNvSpPr>
            <a:spLocks noChangeShapeType="1"/>
          </p:cNvSpPr>
          <p:nvPr/>
        </p:nvSpPr>
        <p:spPr bwMode="auto">
          <a:xfrm>
            <a:off x="533400" y="3200400"/>
            <a:ext cx="3200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96" name="Line 24"/>
          <p:cNvSpPr>
            <a:spLocks noChangeShapeType="1"/>
          </p:cNvSpPr>
          <p:nvPr/>
        </p:nvSpPr>
        <p:spPr bwMode="auto">
          <a:xfrm>
            <a:off x="3733800" y="3200400"/>
            <a:ext cx="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97" name="Line 25"/>
          <p:cNvSpPr>
            <a:spLocks noChangeShapeType="1"/>
          </p:cNvSpPr>
          <p:nvPr/>
        </p:nvSpPr>
        <p:spPr bwMode="auto">
          <a:xfrm>
            <a:off x="2133600" y="3200400"/>
            <a:ext cx="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98" name="Line 26"/>
          <p:cNvSpPr>
            <a:spLocks noChangeShapeType="1"/>
          </p:cNvSpPr>
          <p:nvPr/>
        </p:nvSpPr>
        <p:spPr bwMode="auto">
          <a:xfrm>
            <a:off x="533400" y="3200400"/>
            <a:ext cx="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099" name="Text Box 27"/>
          <p:cNvSpPr txBox="1">
            <a:spLocks noChangeArrowheads="1"/>
          </p:cNvSpPr>
          <p:nvPr/>
        </p:nvSpPr>
        <p:spPr bwMode="auto">
          <a:xfrm>
            <a:off x="228600" y="3657600"/>
            <a:ext cx="838200"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CFCs</a:t>
            </a:r>
          </a:p>
        </p:txBody>
      </p:sp>
      <p:sp>
        <p:nvSpPr>
          <p:cNvPr id="23575" name="Rectangle 28"/>
          <p:cNvSpPr>
            <a:spLocks noChangeArrowheads="1"/>
          </p:cNvSpPr>
          <p:nvPr/>
        </p:nvSpPr>
        <p:spPr bwMode="auto">
          <a:xfrm>
            <a:off x="1676400" y="3657600"/>
            <a:ext cx="974725"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HCFCs</a:t>
            </a:r>
          </a:p>
        </p:txBody>
      </p:sp>
      <p:sp>
        <p:nvSpPr>
          <p:cNvPr id="23576" name="Rectangle 29"/>
          <p:cNvSpPr>
            <a:spLocks noChangeArrowheads="1"/>
          </p:cNvSpPr>
          <p:nvPr/>
        </p:nvSpPr>
        <p:spPr bwMode="auto">
          <a:xfrm>
            <a:off x="3276600" y="3657600"/>
            <a:ext cx="809625"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HFCs</a:t>
            </a:r>
          </a:p>
        </p:txBody>
      </p:sp>
      <p:sp>
        <p:nvSpPr>
          <p:cNvPr id="3102" name="Line 30"/>
          <p:cNvSpPr>
            <a:spLocks noChangeShapeType="1"/>
          </p:cNvSpPr>
          <p:nvPr/>
        </p:nvSpPr>
        <p:spPr bwMode="auto">
          <a:xfrm flipH="1">
            <a:off x="4267200" y="4191000"/>
            <a:ext cx="3048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03" name="Line 31"/>
          <p:cNvSpPr>
            <a:spLocks noChangeShapeType="1"/>
          </p:cNvSpPr>
          <p:nvPr/>
        </p:nvSpPr>
        <p:spPr bwMode="auto">
          <a:xfrm flipH="1">
            <a:off x="1981200" y="4191000"/>
            <a:ext cx="2286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04" name="Line 32"/>
          <p:cNvSpPr>
            <a:spLocks noChangeShapeType="1"/>
          </p:cNvSpPr>
          <p:nvPr/>
        </p:nvSpPr>
        <p:spPr bwMode="auto">
          <a:xfrm>
            <a:off x="1981200" y="41910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05" name="Line 33"/>
          <p:cNvSpPr>
            <a:spLocks noChangeShapeType="1"/>
          </p:cNvSpPr>
          <p:nvPr/>
        </p:nvSpPr>
        <p:spPr bwMode="auto">
          <a:xfrm>
            <a:off x="7315200" y="41910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06" name="Line 34"/>
          <p:cNvSpPr>
            <a:spLocks noChangeShapeType="1"/>
          </p:cNvSpPr>
          <p:nvPr/>
        </p:nvSpPr>
        <p:spPr bwMode="auto">
          <a:xfrm>
            <a:off x="2133600" y="17526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07" name="Line 35"/>
          <p:cNvSpPr>
            <a:spLocks noChangeShapeType="1"/>
          </p:cNvSpPr>
          <p:nvPr/>
        </p:nvSpPr>
        <p:spPr bwMode="auto">
          <a:xfrm>
            <a:off x="1066800" y="2057400"/>
            <a:ext cx="2133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08" name="Line 36"/>
          <p:cNvSpPr>
            <a:spLocks noChangeShapeType="1"/>
          </p:cNvSpPr>
          <p:nvPr/>
        </p:nvSpPr>
        <p:spPr bwMode="auto">
          <a:xfrm>
            <a:off x="1066800" y="2057400"/>
            <a:ext cx="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09" name="Line 37"/>
          <p:cNvSpPr>
            <a:spLocks noChangeShapeType="1"/>
          </p:cNvSpPr>
          <p:nvPr/>
        </p:nvSpPr>
        <p:spPr bwMode="auto">
          <a:xfrm>
            <a:off x="3200400" y="2057400"/>
            <a:ext cx="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10" name="Text Box 38"/>
          <p:cNvSpPr txBox="1">
            <a:spLocks noChangeArrowheads="1"/>
          </p:cNvSpPr>
          <p:nvPr/>
        </p:nvSpPr>
        <p:spPr bwMode="auto">
          <a:xfrm>
            <a:off x="228600" y="2514600"/>
            <a:ext cx="1752600"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Ethane based</a:t>
            </a:r>
          </a:p>
        </p:txBody>
      </p:sp>
      <p:sp>
        <p:nvSpPr>
          <p:cNvPr id="3111" name="Text Box 39"/>
          <p:cNvSpPr txBox="1">
            <a:spLocks noChangeArrowheads="1"/>
          </p:cNvSpPr>
          <p:nvPr/>
        </p:nvSpPr>
        <p:spPr bwMode="auto">
          <a:xfrm>
            <a:off x="2286000" y="2514600"/>
            <a:ext cx="1981200"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Methane based</a:t>
            </a:r>
          </a:p>
        </p:txBody>
      </p:sp>
      <p:sp>
        <p:nvSpPr>
          <p:cNvPr id="3112" name="Text Box 40"/>
          <p:cNvSpPr txBox="1">
            <a:spLocks noChangeArrowheads="1"/>
          </p:cNvSpPr>
          <p:nvPr/>
        </p:nvSpPr>
        <p:spPr bwMode="auto">
          <a:xfrm>
            <a:off x="1295400" y="4572000"/>
            <a:ext cx="1143000"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Primary</a:t>
            </a:r>
          </a:p>
        </p:txBody>
      </p:sp>
      <p:sp>
        <p:nvSpPr>
          <p:cNvPr id="3113" name="Text Box 41"/>
          <p:cNvSpPr txBox="1">
            <a:spLocks noChangeArrowheads="1"/>
          </p:cNvSpPr>
          <p:nvPr/>
        </p:nvSpPr>
        <p:spPr bwMode="auto">
          <a:xfrm>
            <a:off x="6553200" y="4572000"/>
            <a:ext cx="1524000"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Secondary</a:t>
            </a:r>
          </a:p>
        </p:txBody>
      </p:sp>
      <p:sp>
        <p:nvSpPr>
          <p:cNvPr id="3114" name="Line 42"/>
          <p:cNvSpPr>
            <a:spLocks noChangeShapeType="1"/>
          </p:cNvSpPr>
          <p:nvPr/>
        </p:nvSpPr>
        <p:spPr bwMode="auto">
          <a:xfrm>
            <a:off x="2133600" y="2057400"/>
            <a:ext cx="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15" name="Line 43"/>
          <p:cNvSpPr>
            <a:spLocks noChangeShapeType="1"/>
          </p:cNvSpPr>
          <p:nvPr/>
        </p:nvSpPr>
        <p:spPr bwMode="auto">
          <a:xfrm flipH="1">
            <a:off x="2895600" y="4800600"/>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16" name="Line 44"/>
          <p:cNvSpPr>
            <a:spLocks noChangeShapeType="1"/>
          </p:cNvSpPr>
          <p:nvPr/>
        </p:nvSpPr>
        <p:spPr bwMode="auto">
          <a:xfrm flipH="1">
            <a:off x="4191000" y="4800600"/>
            <a:ext cx="1752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17" name="Line 45"/>
          <p:cNvSpPr>
            <a:spLocks noChangeShapeType="1"/>
          </p:cNvSpPr>
          <p:nvPr/>
        </p:nvSpPr>
        <p:spPr bwMode="auto">
          <a:xfrm>
            <a:off x="5943600" y="48006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18" name="Line 46"/>
          <p:cNvSpPr>
            <a:spLocks noChangeShapeType="1"/>
          </p:cNvSpPr>
          <p:nvPr/>
        </p:nvSpPr>
        <p:spPr bwMode="auto">
          <a:xfrm>
            <a:off x="2895600" y="48006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19" name="Text Box 47"/>
          <p:cNvSpPr txBox="1">
            <a:spLocks noChangeArrowheads="1"/>
          </p:cNvSpPr>
          <p:nvPr/>
        </p:nvSpPr>
        <p:spPr bwMode="auto">
          <a:xfrm>
            <a:off x="2590800" y="5181600"/>
            <a:ext cx="762000"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Pure</a:t>
            </a:r>
          </a:p>
        </p:txBody>
      </p:sp>
      <p:sp>
        <p:nvSpPr>
          <p:cNvPr id="3120" name="Text Box 48"/>
          <p:cNvSpPr txBox="1">
            <a:spLocks noChangeArrowheads="1"/>
          </p:cNvSpPr>
          <p:nvPr/>
        </p:nvSpPr>
        <p:spPr bwMode="auto">
          <a:xfrm>
            <a:off x="5486400" y="5181600"/>
            <a:ext cx="1219200"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Blended</a:t>
            </a:r>
          </a:p>
        </p:txBody>
      </p:sp>
      <p:sp>
        <p:nvSpPr>
          <p:cNvPr id="3121" name="Line 49"/>
          <p:cNvSpPr>
            <a:spLocks noChangeShapeType="1"/>
          </p:cNvSpPr>
          <p:nvPr/>
        </p:nvSpPr>
        <p:spPr bwMode="auto">
          <a:xfrm>
            <a:off x="5943600" y="55626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122" name="Text Box 50"/>
          <p:cNvSpPr txBox="1">
            <a:spLocks noChangeArrowheads="1"/>
          </p:cNvSpPr>
          <p:nvPr/>
        </p:nvSpPr>
        <p:spPr bwMode="auto">
          <a:xfrm>
            <a:off x="5105400" y="6248400"/>
            <a:ext cx="2057400"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Near Azeotropic</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wipe(left)">
                                      <p:cBhvr>
                                        <p:cTn id="7" dur="2000"/>
                                        <p:tgtEl>
                                          <p:spTgt spid="308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wipe(up)">
                                      <p:cBhvr>
                                        <p:cTn id="10" dur="2000"/>
                                        <p:tgtEl>
                                          <p:spTgt spid="3076"/>
                                        </p:tgtEl>
                                      </p:cBhvr>
                                    </p:animEffect>
                                  </p:childTnLst>
                                </p:cTn>
                              </p:par>
                            </p:childTnLst>
                          </p:cTn>
                        </p:par>
                        <p:par>
                          <p:cTn id="11" fill="hold" nodeType="afterGroup">
                            <p:stCondLst>
                              <p:cond delay="2000"/>
                            </p:stCondLst>
                            <p:childTnLst>
                              <p:par>
                                <p:cTn id="12" presetID="22" presetClass="entr" presetSubtype="2" fill="hold" grpId="0" nodeType="after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wipe(right)">
                                      <p:cBhvr>
                                        <p:cTn id="14" dur="2000"/>
                                        <p:tgtEl>
                                          <p:spTgt spid="307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left)">
                                      <p:cBhvr>
                                        <p:cTn id="17" dur="2000"/>
                                        <p:tgtEl>
                                          <p:spTgt spid="3078"/>
                                        </p:tgtEl>
                                      </p:cBhvr>
                                    </p:animEffect>
                                  </p:childTnLst>
                                </p:cTn>
                              </p:par>
                            </p:childTnLst>
                          </p:cTn>
                        </p:par>
                        <p:par>
                          <p:cTn id="18" fill="hold" nodeType="afterGroup">
                            <p:stCondLst>
                              <p:cond delay="4000"/>
                            </p:stCondLst>
                            <p:childTnLst>
                              <p:par>
                                <p:cTn id="19" presetID="22" presetClass="entr" presetSubtype="1" fill="hold" grpId="0" nodeType="afterEffect">
                                  <p:stCondLst>
                                    <p:cond delay="0"/>
                                  </p:stCondLst>
                                  <p:childTnLst>
                                    <p:set>
                                      <p:cBhvr>
                                        <p:cTn id="20" dur="1" fill="hold">
                                          <p:stCondLst>
                                            <p:cond delay="0"/>
                                          </p:stCondLst>
                                        </p:cTn>
                                        <p:tgtEl>
                                          <p:spTgt spid="3079"/>
                                        </p:tgtEl>
                                        <p:attrNameLst>
                                          <p:attrName>style.visibility</p:attrName>
                                        </p:attrNameLst>
                                      </p:cBhvr>
                                      <p:to>
                                        <p:strVal val="visible"/>
                                      </p:to>
                                    </p:set>
                                    <p:animEffect transition="in" filter="wipe(up)">
                                      <p:cBhvr>
                                        <p:cTn id="21" dur="2000"/>
                                        <p:tgtEl>
                                          <p:spTgt spid="3079"/>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wipe(up)">
                                      <p:cBhvr>
                                        <p:cTn id="24" dur="2000"/>
                                        <p:tgtEl>
                                          <p:spTgt spid="3080"/>
                                        </p:tgtEl>
                                      </p:cBhvr>
                                    </p:animEffect>
                                  </p:childTnLst>
                                </p:cTn>
                              </p:par>
                            </p:childTnLst>
                          </p:cTn>
                        </p:par>
                        <p:par>
                          <p:cTn id="25" fill="hold" nodeType="afterGroup">
                            <p:stCondLst>
                              <p:cond delay="6000"/>
                            </p:stCondLst>
                            <p:childTnLst>
                              <p:par>
                                <p:cTn id="26" presetID="22" presetClass="entr" presetSubtype="8" fill="hold" grpId="0" nodeType="afterEffect">
                                  <p:stCondLst>
                                    <p:cond delay="0"/>
                                  </p:stCondLst>
                                  <p:childTnLst>
                                    <p:set>
                                      <p:cBhvr>
                                        <p:cTn id="27" dur="1" fill="hold">
                                          <p:stCondLst>
                                            <p:cond delay="0"/>
                                          </p:stCondLst>
                                        </p:cTn>
                                        <p:tgtEl>
                                          <p:spTgt spid="3088"/>
                                        </p:tgtEl>
                                        <p:attrNameLst>
                                          <p:attrName>style.visibility</p:attrName>
                                        </p:attrNameLst>
                                      </p:cBhvr>
                                      <p:to>
                                        <p:strVal val="visible"/>
                                      </p:to>
                                    </p:set>
                                    <p:animEffect transition="in" filter="wipe(left)">
                                      <p:cBhvr>
                                        <p:cTn id="28" dur="2000"/>
                                        <p:tgtEl>
                                          <p:spTgt spid="308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89"/>
                                        </p:tgtEl>
                                        <p:attrNameLst>
                                          <p:attrName>style.visibility</p:attrName>
                                        </p:attrNameLst>
                                      </p:cBhvr>
                                      <p:to>
                                        <p:strVal val="visible"/>
                                      </p:to>
                                    </p:set>
                                    <p:animEffect transition="in" filter="wipe(left)">
                                      <p:cBhvr>
                                        <p:cTn id="31" dur="2000"/>
                                        <p:tgtEl>
                                          <p:spTgt spid="3089"/>
                                        </p:tgtEl>
                                      </p:cBhvr>
                                    </p:animEffect>
                                  </p:childTnLst>
                                </p:cTn>
                              </p:par>
                            </p:childTnLst>
                          </p:cTn>
                        </p:par>
                        <p:par>
                          <p:cTn id="32" fill="hold" nodeType="afterGroup">
                            <p:stCondLst>
                              <p:cond delay="8000"/>
                            </p:stCondLst>
                            <p:childTnLst>
                              <p:par>
                                <p:cTn id="33" presetID="22" presetClass="entr" presetSubtype="1" fill="hold" grpId="0" nodeType="afterEffect">
                                  <p:stCondLst>
                                    <p:cond delay="0"/>
                                  </p:stCondLst>
                                  <p:childTnLst>
                                    <p:set>
                                      <p:cBhvr>
                                        <p:cTn id="34" dur="1" fill="hold">
                                          <p:stCondLst>
                                            <p:cond delay="0"/>
                                          </p:stCondLst>
                                        </p:cTn>
                                        <p:tgtEl>
                                          <p:spTgt spid="3081"/>
                                        </p:tgtEl>
                                        <p:attrNameLst>
                                          <p:attrName>style.visibility</p:attrName>
                                        </p:attrNameLst>
                                      </p:cBhvr>
                                      <p:to>
                                        <p:strVal val="visible"/>
                                      </p:to>
                                    </p:set>
                                    <p:animEffect transition="in" filter="wipe(up)">
                                      <p:cBhvr>
                                        <p:cTn id="35" dur="2000"/>
                                        <p:tgtEl>
                                          <p:spTgt spid="3081"/>
                                        </p:tgtEl>
                                      </p:cBhvr>
                                    </p:animEffect>
                                  </p:childTnLst>
                                </p:cTn>
                              </p:par>
                            </p:childTnLst>
                          </p:cTn>
                        </p:par>
                        <p:par>
                          <p:cTn id="36" fill="hold" nodeType="afterGroup">
                            <p:stCondLst>
                              <p:cond delay="10000"/>
                            </p:stCondLst>
                            <p:childTnLst>
                              <p:par>
                                <p:cTn id="37" presetID="22" presetClass="entr" presetSubtype="2" fill="hold" grpId="0" nodeType="afterEffect">
                                  <p:stCondLst>
                                    <p:cond delay="0"/>
                                  </p:stCondLst>
                                  <p:childTnLst>
                                    <p:set>
                                      <p:cBhvr>
                                        <p:cTn id="38" dur="1" fill="hold">
                                          <p:stCondLst>
                                            <p:cond delay="0"/>
                                          </p:stCondLst>
                                        </p:cTn>
                                        <p:tgtEl>
                                          <p:spTgt spid="3082"/>
                                        </p:tgtEl>
                                        <p:attrNameLst>
                                          <p:attrName>style.visibility</p:attrName>
                                        </p:attrNameLst>
                                      </p:cBhvr>
                                      <p:to>
                                        <p:strVal val="visible"/>
                                      </p:to>
                                    </p:set>
                                    <p:animEffect transition="in" filter="wipe(right)">
                                      <p:cBhvr>
                                        <p:cTn id="39" dur="2000"/>
                                        <p:tgtEl>
                                          <p:spTgt spid="308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083"/>
                                        </p:tgtEl>
                                        <p:attrNameLst>
                                          <p:attrName>style.visibility</p:attrName>
                                        </p:attrNameLst>
                                      </p:cBhvr>
                                      <p:to>
                                        <p:strVal val="visible"/>
                                      </p:to>
                                    </p:set>
                                    <p:animEffect transition="in" filter="wipe(left)">
                                      <p:cBhvr>
                                        <p:cTn id="42" dur="2000"/>
                                        <p:tgtEl>
                                          <p:spTgt spid="3083"/>
                                        </p:tgtEl>
                                      </p:cBhvr>
                                    </p:animEffect>
                                  </p:childTnLst>
                                </p:cTn>
                              </p:par>
                            </p:childTnLst>
                          </p:cTn>
                        </p:par>
                        <p:par>
                          <p:cTn id="43" fill="hold" nodeType="afterGroup">
                            <p:stCondLst>
                              <p:cond delay="12000"/>
                            </p:stCondLst>
                            <p:childTnLst>
                              <p:par>
                                <p:cTn id="44" presetID="22" presetClass="entr" presetSubtype="1" fill="hold" grpId="0" nodeType="afterEffect">
                                  <p:stCondLst>
                                    <p:cond delay="0"/>
                                  </p:stCondLst>
                                  <p:childTnLst>
                                    <p:set>
                                      <p:cBhvr>
                                        <p:cTn id="45" dur="1" fill="hold">
                                          <p:stCondLst>
                                            <p:cond delay="0"/>
                                          </p:stCondLst>
                                        </p:cTn>
                                        <p:tgtEl>
                                          <p:spTgt spid="3084"/>
                                        </p:tgtEl>
                                        <p:attrNameLst>
                                          <p:attrName>style.visibility</p:attrName>
                                        </p:attrNameLst>
                                      </p:cBhvr>
                                      <p:to>
                                        <p:strVal val="visible"/>
                                      </p:to>
                                    </p:set>
                                    <p:animEffect transition="in" filter="wipe(up)">
                                      <p:cBhvr>
                                        <p:cTn id="46" dur="2000"/>
                                        <p:tgtEl>
                                          <p:spTgt spid="308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085"/>
                                        </p:tgtEl>
                                        <p:attrNameLst>
                                          <p:attrName>style.visibility</p:attrName>
                                        </p:attrNameLst>
                                      </p:cBhvr>
                                      <p:to>
                                        <p:strVal val="visible"/>
                                      </p:to>
                                    </p:set>
                                    <p:animEffect transition="in" filter="wipe(up)">
                                      <p:cBhvr>
                                        <p:cTn id="49" dur="2000"/>
                                        <p:tgtEl>
                                          <p:spTgt spid="3085"/>
                                        </p:tgtEl>
                                      </p:cBhvr>
                                    </p:animEffect>
                                  </p:childTnLst>
                                </p:cTn>
                              </p:par>
                            </p:childTnLst>
                          </p:cTn>
                        </p:par>
                        <p:par>
                          <p:cTn id="50" fill="hold" nodeType="afterGroup">
                            <p:stCondLst>
                              <p:cond delay="14000"/>
                            </p:stCondLst>
                            <p:childTnLst>
                              <p:par>
                                <p:cTn id="51" presetID="22" presetClass="entr" presetSubtype="8" fill="hold" grpId="0" nodeType="afterEffect">
                                  <p:stCondLst>
                                    <p:cond delay="0"/>
                                  </p:stCondLst>
                                  <p:childTnLst>
                                    <p:set>
                                      <p:cBhvr>
                                        <p:cTn id="52" dur="1" fill="hold">
                                          <p:stCondLst>
                                            <p:cond delay="0"/>
                                          </p:stCondLst>
                                        </p:cTn>
                                        <p:tgtEl>
                                          <p:spTgt spid="3090"/>
                                        </p:tgtEl>
                                        <p:attrNameLst>
                                          <p:attrName>style.visibility</p:attrName>
                                        </p:attrNameLst>
                                      </p:cBhvr>
                                      <p:to>
                                        <p:strVal val="visible"/>
                                      </p:to>
                                    </p:set>
                                    <p:animEffect transition="in" filter="wipe(left)">
                                      <p:cBhvr>
                                        <p:cTn id="53" dur="2000"/>
                                        <p:tgtEl>
                                          <p:spTgt spid="309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091"/>
                                        </p:tgtEl>
                                        <p:attrNameLst>
                                          <p:attrName>style.visibility</p:attrName>
                                        </p:attrNameLst>
                                      </p:cBhvr>
                                      <p:to>
                                        <p:strVal val="visible"/>
                                      </p:to>
                                    </p:set>
                                    <p:animEffect transition="in" filter="wipe(left)">
                                      <p:cBhvr>
                                        <p:cTn id="56" dur="2000"/>
                                        <p:tgtEl>
                                          <p:spTgt spid="309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095"/>
                                        </p:tgtEl>
                                        <p:attrNameLst>
                                          <p:attrName>style.visibility</p:attrName>
                                        </p:attrNameLst>
                                      </p:cBhvr>
                                      <p:to>
                                        <p:strVal val="visible"/>
                                      </p:to>
                                    </p:set>
                                    <p:animEffect transition="in" filter="wipe(left)">
                                      <p:cBhvr>
                                        <p:cTn id="59" dur="2000"/>
                                        <p:tgtEl>
                                          <p:spTgt spid="309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3096"/>
                                        </p:tgtEl>
                                        <p:attrNameLst>
                                          <p:attrName>style.visibility</p:attrName>
                                        </p:attrNameLst>
                                      </p:cBhvr>
                                      <p:to>
                                        <p:strVal val="visible"/>
                                      </p:to>
                                    </p:set>
                                    <p:animEffect transition="in" filter="wipe(up)">
                                      <p:cBhvr>
                                        <p:cTn id="62" dur="2000"/>
                                        <p:tgtEl>
                                          <p:spTgt spid="309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3097"/>
                                        </p:tgtEl>
                                        <p:attrNameLst>
                                          <p:attrName>style.visibility</p:attrName>
                                        </p:attrNameLst>
                                      </p:cBhvr>
                                      <p:to>
                                        <p:strVal val="visible"/>
                                      </p:to>
                                    </p:set>
                                    <p:animEffect transition="in" filter="wipe(up)">
                                      <p:cBhvr>
                                        <p:cTn id="65" dur="2000"/>
                                        <p:tgtEl>
                                          <p:spTgt spid="309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098"/>
                                        </p:tgtEl>
                                        <p:attrNameLst>
                                          <p:attrName>style.visibility</p:attrName>
                                        </p:attrNameLst>
                                      </p:cBhvr>
                                      <p:to>
                                        <p:strVal val="visible"/>
                                      </p:to>
                                    </p:set>
                                    <p:animEffect transition="in" filter="wipe(up)">
                                      <p:cBhvr>
                                        <p:cTn id="68" dur="2000"/>
                                        <p:tgtEl>
                                          <p:spTgt spid="3098"/>
                                        </p:tgtEl>
                                      </p:cBhvr>
                                    </p:animEffect>
                                  </p:childTnLst>
                                </p:cTn>
                              </p:par>
                            </p:childTnLst>
                          </p:cTn>
                        </p:par>
                        <p:par>
                          <p:cTn id="69" fill="hold" nodeType="afterGroup">
                            <p:stCondLst>
                              <p:cond delay="16000"/>
                            </p:stCondLst>
                            <p:childTnLst>
                              <p:par>
                                <p:cTn id="70" presetID="22" presetClass="entr" presetSubtype="8" fill="hold" grpId="0" nodeType="afterEffect">
                                  <p:stCondLst>
                                    <p:cond delay="0"/>
                                  </p:stCondLst>
                                  <p:childTnLst>
                                    <p:set>
                                      <p:cBhvr>
                                        <p:cTn id="71" dur="1" fill="hold">
                                          <p:stCondLst>
                                            <p:cond delay="0"/>
                                          </p:stCondLst>
                                        </p:cTn>
                                        <p:tgtEl>
                                          <p:spTgt spid="3099"/>
                                        </p:tgtEl>
                                        <p:attrNameLst>
                                          <p:attrName>style.visibility</p:attrName>
                                        </p:attrNameLst>
                                      </p:cBhvr>
                                      <p:to>
                                        <p:strVal val="visible"/>
                                      </p:to>
                                    </p:set>
                                    <p:animEffect transition="in" filter="wipe(left)">
                                      <p:cBhvr>
                                        <p:cTn id="72" dur="2000"/>
                                        <p:tgtEl>
                                          <p:spTgt spid="309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102"/>
                                        </p:tgtEl>
                                        <p:attrNameLst>
                                          <p:attrName>style.visibility</p:attrName>
                                        </p:attrNameLst>
                                      </p:cBhvr>
                                      <p:to>
                                        <p:strVal val="visible"/>
                                      </p:to>
                                    </p:set>
                                    <p:animEffect transition="in" filter="wipe(left)">
                                      <p:cBhvr>
                                        <p:cTn id="75" dur="2000"/>
                                        <p:tgtEl>
                                          <p:spTgt spid="3102"/>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103"/>
                                        </p:tgtEl>
                                        <p:attrNameLst>
                                          <p:attrName>style.visibility</p:attrName>
                                        </p:attrNameLst>
                                      </p:cBhvr>
                                      <p:to>
                                        <p:strVal val="visible"/>
                                      </p:to>
                                    </p:set>
                                    <p:animEffect transition="in" filter="wipe(left)">
                                      <p:cBhvr>
                                        <p:cTn id="78" dur="2000"/>
                                        <p:tgtEl>
                                          <p:spTgt spid="3103"/>
                                        </p:tgtEl>
                                      </p:cBhvr>
                                    </p:animEffect>
                                  </p:childTnLst>
                                </p:cTn>
                              </p:par>
                            </p:childTnLst>
                          </p:cTn>
                        </p:par>
                        <p:par>
                          <p:cTn id="79" fill="hold" nodeType="afterGroup">
                            <p:stCondLst>
                              <p:cond delay="18000"/>
                            </p:stCondLst>
                            <p:childTnLst>
                              <p:par>
                                <p:cTn id="80" presetID="22" presetClass="entr" presetSubtype="1" fill="hold" grpId="0" nodeType="afterEffect">
                                  <p:stCondLst>
                                    <p:cond delay="0"/>
                                  </p:stCondLst>
                                  <p:childTnLst>
                                    <p:set>
                                      <p:cBhvr>
                                        <p:cTn id="81" dur="1" fill="hold">
                                          <p:stCondLst>
                                            <p:cond delay="0"/>
                                          </p:stCondLst>
                                        </p:cTn>
                                        <p:tgtEl>
                                          <p:spTgt spid="3104"/>
                                        </p:tgtEl>
                                        <p:attrNameLst>
                                          <p:attrName>style.visibility</p:attrName>
                                        </p:attrNameLst>
                                      </p:cBhvr>
                                      <p:to>
                                        <p:strVal val="visible"/>
                                      </p:to>
                                    </p:set>
                                    <p:animEffect transition="in" filter="wipe(up)">
                                      <p:cBhvr>
                                        <p:cTn id="82" dur="2000"/>
                                        <p:tgtEl>
                                          <p:spTgt spid="3104"/>
                                        </p:tgtEl>
                                      </p:cBhvr>
                                    </p:animEffect>
                                  </p:childTnLst>
                                </p:cTn>
                              </p:par>
                            </p:childTnLst>
                          </p:cTn>
                        </p:par>
                        <p:par>
                          <p:cTn id="83" fill="hold" nodeType="afterGroup">
                            <p:stCondLst>
                              <p:cond delay="20000"/>
                            </p:stCondLst>
                            <p:childTnLst>
                              <p:par>
                                <p:cTn id="84" presetID="22" presetClass="entr" presetSubtype="1" fill="hold" grpId="0" nodeType="afterEffect">
                                  <p:stCondLst>
                                    <p:cond delay="0"/>
                                  </p:stCondLst>
                                  <p:childTnLst>
                                    <p:set>
                                      <p:cBhvr>
                                        <p:cTn id="85" dur="1" fill="hold">
                                          <p:stCondLst>
                                            <p:cond delay="0"/>
                                          </p:stCondLst>
                                        </p:cTn>
                                        <p:tgtEl>
                                          <p:spTgt spid="3105"/>
                                        </p:tgtEl>
                                        <p:attrNameLst>
                                          <p:attrName>style.visibility</p:attrName>
                                        </p:attrNameLst>
                                      </p:cBhvr>
                                      <p:to>
                                        <p:strVal val="visible"/>
                                      </p:to>
                                    </p:set>
                                    <p:animEffect transition="in" filter="wipe(up)">
                                      <p:cBhvr>
                                        <p:cTn id="86" dur="2000"/>
                                        <p:tgtEl>
                                          <p:spTgt spid="3105"/>
                                        </p:tgtEl>
                                      </p:cBhvr>
                                    </p:animEffect>
                                  </p:childTnLst>
                                </p:cTn>
                              </p:par>
                            </p:childTnLst>
                          </p:cTn>
                        </p:par>
                        <p:par>
                          <p:cTn id="87" fill="hold" nodeType="afterGroup">
                            <p:stCondLst>
                              <p:cond delay="22000"/>
                            </p:stCondLst>
                            <p:childTnLst>
                              <p:par>
                                <p:cTn id="88" presetID="22" presetClass="entr" presetSubtype="1" fill="hold" grpId="0" nodeType="afterEffect">
                                  <p:stCondLst>
                                    <p:cond delay="0"/>
                                  </p:stCondLst>
                                  <p:childTnLst>
                                    <p:set>
                                      <p:cBhvr>
                                        <p:cTn id="89" dur="1" fill="hold">
                                          <p:stCondLst>
                                            <p:cond delay="0"/>
                                          </p:stCondLst>
                                        </p:cTn>
                                        <p:tgtEl>
                                          <p:spTgt spid="3106"/>
                                        </p:tgtEl>
                                        <p:attrNameLst>
                                          <p:attrName>style.visibility</p:attrName>
                                        </p:attrNameLst>
                                      </p:cBhvr>
                                      <p:to>
                                        <p:strVal val="visible"/>
                                      </p:to>
                                    </p:set>
                                    <p:animEffect transition="in" filter="wipe(up)">
                                      <p:cBhvr>
                                        <p:cTn id="90" dur="2000"/>
                                        <p:tgtEl>
                                          <p:spTgt spid="310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107"/>
                                        </p:tgtEl>
                                        <p:attrNameLst>
                                          <p:attrName>style.visibility</p:attrName>
                                        </p:attrNameLst>
                                      </p:cBhvr>
                                      <p:to>
                                        <p:strVal val="visible"/>
                                      </p:to>
                                    </p:set>
                                    <p:animEffect transition="in" filter="wipe(left)">
                                      <p:cBhvr>
                                        <p:cTn id="93" dur="2000"/>
                                        <p:tgtEl>
                                          <p:spTgt spid="3107"/>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3108"/>
                                        </p:tgtEl>
                                        <p:attrNameLst>
                                          <p:attrName>style.visibility</p:attrName>
                                        </p:attrNameLst>
                                      </p:cBhvr>
                                      <p:to>
                                        <p:strVal val="visible"/>
                                      </p:to>
                                    </p:set>
                                    <p:animEffect transition="in" filter="wipe(up)">
                                      <p:cBhvr>
                                        <p:cTn id="96" dur="2000"/>
                                        <p:tgtEl>
                                          <p:spTgt spid="3108"/>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3109"/>
                                        </p:tgtEl>
                                        <p:attrNameLst>
                                          <p:attrName>style.visibility</p:attrName>
                                        </p:attrNameLst>
                                      </p:cBhvr>
                                      <p:to>
                                        <p:strVal val="visible"/>
                                      </p:to>
                                    </p:set>
                                    <p:animEffect transition="in" filter="wipe(up)">
                                      <p:cBhvr>
                                        <p:cTn id="99" dur="2000"/>
                                        <p:tgtEl>
                                          <p:spTgt spid="3109"/>
                                        </p:tgtEl>
                                      </p:cBhvr>
                                    </p:animEffect>
                                  </p:childTnLst>
                                </p:cTn>
                              </p:par>
                            </p:childTnLst>
                          </p:cTn>
                        </p:par>
                        <p:par>
                          <p:cTn id="100" fill="hold" nodeType="afterGroup">
                            <p:stCondLst>
                              <p:cond delay="24000"/>
                            </p:stCondLst>
                            <p:childTnLst>
                              <p:par>
                                <p:cTn id="101" presetID="22" presetClass="entr" presetSubtype="8" fill="hold" grpId="0" nodeType="afterEffect">
                                  <p:stCondLst>
                                    <p:cond delay="0"/>
                                  </p:stCondLst>
                                  <p:childTnLst>
                                    <p:set>
                                      <p:cBhvr>
                                        <p:cTn id="102" dur="1" fill="hold">
                                          <p:stCondLst>
                                            <p:cond delay="0"/>
                                          </p:stCondLst>
                                        </p:cTn>
                                        <p:tgtEl>
                                          <p:spTgt spid="3110"/>
                                        </p:tgtEl>
                                        <p:attrNameLst>
                                          <p:attrName>style.visibility</p:attrName>
                                        </p:attrNameLst>
                                      </p:cBhvr>
                                      <p:to>
                                        <p:strVal val="visible"/>
                                      </p:to>
                                    </p:set>
                                    <p:animEffect transition="in" filter="wipe(left)">
                                      <p:cBhvr>
                                        <p:cTn id="103" dur="2000"/>
                                        <p:tgtEl>
                                          <p:spTgt spid="3110"/>
                                        </p:tgtEl>
                                      </p:cBhvr>
                                    </p:animEffect>
                                  </p:childTnLst>
                                </p:cTn>
                              </p:par>
                            </p:childTnLst>
                          </p:cTn>
                        </p:par>
                        <p:par>
                          <p:cTn id="104" fill="hold" nodeType="afterGroup">
                            <p:stCondLst>
                              <p:cond delay="26000"/>
                            </p:stCondLst>
                            <p:childTnLst>
                              <p:par>
                                <p:cTn id="105" presetID="22" presetClass="entr" presetSubtype="8" fill="hold" grpId="0" nodeType="afterEffect">
                                  <p:stCondLst>
                                    <p:cond delay="0"/>
                                  </p:stCondLst>
                                  <p:childTnLst>
                                    <p:set>
                                      <p:cBhvr>
                                        <p:cTn id="106" dur="1" fill="hold">
                                          <p:stCondLst>
                                            <p:cond delay="0"/>
                                          </p:stCondLst>
                                        </p:cTn>
                                        <p:tgtEl>
                                          <p:spTgt spid="3111"/>
                                        </p:tgtEl>
                                        <p:attrNameLst>
                                          <p:attrName>style.visibility</p:attrName>
                                        </p:attrNameLst>
                                      </p:cBhvr>
                                      <p:to>
                                        <p:strVal val="visible"/>
                                      </p:to>
                                    </p:set>
                                    <p:animEffect transition="in" filter="wipe(left)">
                                      <p:cBhvr>
                                        <p:cTn id="107" dur="2000"/>
                                        <p:tgtEl>
                                          <p:spTgt spid="3111"/>
                                        </p:tgtEl>
                                      </p:cBhvr>
                                    </p:animEffect>
                                  </p:childTnLst>
                                </p:cTn>
                              </p:par>
                            </p:childTnLst>
                          </p:cTn>
                        </p:par>
                        <p:par>
                          <p:cTn id="108" fill="hold" nodeType="afterGroup">
                            <p:stCondLst>
                              <p:cond delay="28000"/>
                            </p:stCondLst>
                            <p:childTnLst>
                              <p:par>
                                <p:cTn id="109" presetID="22" presetClass="entr" presetSubtype="8" fill="hold" grpId="0" nodeType="afterEffect">
                                  <p:stCondLst>
                                    <p:cond delay="0"/>
                                  </p:stCondLst>
                                  <p:childTnLst>
                                    <p:set>
                                      <p:cBhvr>
                                        <p:cTn id="110" dur="1" fill="hold">
                                          <p:stCondLst>
                                            <p:cond delay="0"/>
                                          </p:stCondLst>
                                        </p:cTn>
                                        <p:tgtEl>
                                          <p:spTgt spid="3112"/>
                                        </p:tgtEl>
                                        <p:attrNameLst>
                                          <p:attrName>style.visibility</p:attrName>
                                        </p:attrNameLst>
                                      </p:cBhvr>
                                      <p:to>
                                        <p:strVal val="visible"/>
                                      </p:to>
                                    </p:set>
                                    <p:animEffect transition="in" filter="wipe(left)">
                                      <p:cBhvr>
                                        <p:cTn id="111" dur="2000"/>
                                        <p:tgtEl>
                                          <p:spTgt spid="3112"/>
                                        </p:tgtEl>
                                      </p:cBhvr>
                                    </p:animEffect>
                                  </p:childTnLst>
                                </p:cTn>
                              </p:par>
                            </p:childTnLst>
                          </p:cTn>
                        </p:par>
                        <p:par>
                          <p:cTn id="112" fill="hold" nodeType="afterGroup">
                            <p:stCondLst>
                              <p:cond delay="30000"/>
                            </p:stCondLst>
                            <p:childTnLst>
                              <p:par>
                                <p:cTn id="113" presetID="22" presetClass="entr" presetSubtype="8" fill="hold" grpId="0" nodeType="afterEffect">
                                  <p:stCondLst>
                                    <p:cond delay="0"/>
                                  </p:stCondLst>
                                  <p:childTnLst>
                                    <p:set>
                                      <p:cBhvr>
                                        <p:cTn id="114" dur="1" fill="hold">
                                          <p:stCondLst>
                                            <p:cond delay="0"/>
                                          </p:stCondLst>
                                        </p:cTn>
                                        <p:tgtEl>
                                          <p:spTgt spid="3113"/>
                                        </p:tgtEl>
                                        <p:attrNameLst>
                                          <p:attrName>style.visibility</p:attrName>
                                        </p:attrNameLst>
                                      </p:cBhvr>
                                      <p:to>
                                        <p:strVal val="visible"/>
                                      </p:to>
                                    </p:set>
                                    <p:animEffect transition="in" filter="wipe(left)">
                                      <p:cBhvr>
                                        <p:cTn id="115" dur="2000"/>
                                        <p:tgtEl>
                                          <p:spTgt spid="3113"/>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3114"/>
                                        </p:tgtEl>
                                        <p:attrNameLst>
                                          <p:attrName>style.visibility</p:attrName>
                                        </p:attrNameLst>
                                      </p:cBhvr>
                                      <p:to>
                                        <p:strVal val="visible"/>
                                      </p:to>
                                    </p:set>
                                    <p:animEffect transition="in" filter="wipe(up)">
                                      <p:cBhvr>
                                        <p:cTn id="118" dur="2000"/>
                                        <p:tgtEl>
                                          <p:spTgt spid="3114"/>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3115"/>
                                        </p:tgtEl>
                                        <p:attrNameLst>
                                          <p:attrName>style.visibility</p:attrName>
                                        </p:attrNameLst>
                                      </p:cBhvr>
                                      <p:to>
                                        <p:strVal val="visible"/>
                                      </p:to>
                                    </p:set>
                                    <p:animEffect transition="in" filter="wipe(left)">
                                      <p:cBhvr>
                                        <p:cTn id="121" dur="2000"/>
                                        <p:tgtEl>
                                          <p:spTgt spid="3115"/>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3116"/>
                                        </p:tgtEl>
                                        <p:attrNameLst>
                                          <p:attrName>style.visibility</p:attrName>
                                        </p:attrNameLst>
                                      </p:cBhvr>
                                      <p:to>
                                        <p:strVal val="visible"/>
                                      </p:to>
                                    </p:set>
                                    <p:animEffect transition="in" filter="wipe(left)">
                                      <p:cBhvr>
                                        <p:cTn id="124" dur="2000"/>
                                        <p:tgtEl>
                                          <p:spTgt spid="3116"/>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3117"/>
                                        </p:tgtEl>
                                        <p:attrNameLst>
                                          <p:attrName>style.visibility</p:attrName>
                                        </p:attrNameLst>
                                      </p:cBhvr>
                                      <p:to>
                                        <p:strVal val="visible"/>
                                      </p:to>
                                    </p:set>
                                    <p:animEffect transition="in" filter="wipe(up)">
                                      <p:cBhvr>
                                        <p:cTn id="127" dur="2000"/>
                                        <p:tgtEl>
                                          <p:spTgt spid="3117"/>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3118"/>
                                        </p:tgtEl>
                                        <p:attrNameLst>
                                          <p:attrName>style.visibility</p:attrName>
                                        </p:attrNameLst>
                                      </p:cBhvr>
                                      <p:to>
                                        <p:strVal val="visible"/>
                                      </p:to>
                                    </p:set>
                                    <p:animEffect transition="in" filter="wipe(up)">
                                      <p:cBhvr>
                                        <p:cTn id="130" dur="2000"/>
                                        <p:tgtEl>
                                          <p:spTgt spid="3118"/>
                                        </p:tgtEl>
                                      </p:cBhvr>
                                    </p:animEffect>
                                  </p:childTnLst>
                                </p:cTn>
                              </p:par>
                            </p:childTnLst>
                          </p:cTn>
                        </p:par>
                        <p:par>
                          <p:cTn id="131" fill="hold" nodeType="afterGroup">
                            <p:stCondLst>
                              <p:cond delay="32000"/>
                            </p:stCondLst>
                            <p:childTnLst>
                              <p:par>
                                <p:cTn id="132" presetID="22" presetClass="entr" presetSubtype="8" fill="hold" grpId="0" nodeType="afterEffect">
                                  <p:stCondLst>
                                    <p:cond delay="0"/>
                                  </p:stCondLst>
                                  <p:childTnLst>
                                    <p:set>
                                      <p:cBhvr>
                                        <p:cTn id="133" dur="1" fill="hold">
                                          <p:stCondLst>
                                            <p:cond delay="0"/>
                                          </p:stCondLst>
                                        </p:cTn>
                                        <p:tgtEl>
                                          <p:spTgt spid="3119"/>
                                        </p:tgtEl>
                                        <p:attrNameLst>
                                          <p:attrName>style.visibility</p:attrName>
                                        </p:attrNameLst>
                                      </p:cBhvr>
                                      <p:to>
                                        <p:strVal val="visible"/>
                                      </p:to>
                                    </p:set>
                                    <p:animEffect transition="in" filter="wipe(left)">
                                      <p:cBhvr>
                                        <p:cTn id="134" dur="2000"/>
                                        <p:tgtEl>
                                          <p:spTgt spid="3119"/>
                                        </p:tgtEl>
                                      </p:cBhvr>
                                    </p:animEffect>
                                  </p:childTnLst>
                                </p:cTn>
                              </p:par>
                            </p:childTnLst>
                          </p:cTn>
                        </p:par>
                        <p:par>
                          <p:cTn id="135" fill="hold" nodeType="afterGroup">
                            <p:stCondLst>
                              <p:cond delay="34000"/>
                            </p:stCondLst>
                            <p:childTnLst>
                              <p:par>
                                <p:cTn id="136" presetID="22" presetClass="entr" presetSubtype="8" fill="hold" grpId="0" nodeType="afterEffect">
                                  <p:stCondLst>
                                    <p:cond delay="0"/>
                                  </p:stCondLst>
                                  <p:childTnLst>
                                    <p:set>
                                      <p:cBhvr>
                                        <p:cTn id="137" dur="1" fill="hold">
                                          <p:stCondLst>
                                            <p:cond delay="0"/>
                                          </p:stCondLst>
                                        </p:cTn>
                                        <p:tgtEl>
                                          <p:spTgt spid="3120"/>
                                        </p:tgtEl>
                                        <p:attrNameLst>
                                          <p:attrName>style.visibility</p:attrName>
                                        </p:attrNameLst>
                                      </p:cBhvr>
                                      <p:to>
                                        <p:strVal val="visible"/>
                                      </p:to>
                                    </p:set>
                                    <p:animEffect transition="in" filter="wipe(left)">
                                      <p:cBhvr>
                                        <p:cTn id="138" dur="2000"/>
                                        <p:tgtEl>
                                          <p:spTgt spid="3120"/>
                                        </p:tgtEl>
                                      </p:cBhvr>
                                    </p:animEffect>
                                  </p:childTnLst>
                                </p:cTn>
                              </p:par>
                              <p:par>
                                <p:cTn id="139" presetID="22" presetClass="entr" presetSubtype="1" fill="hold" grpId="0" nodeType="withEffect">
                                  <p:stCondLst>
                                    <p:cond delay="0"/>
                                  </p:stCondLst>
                                  <p:childTnLst>
                                    <p:set>
                                      <p:cBhvr>
                                        <p:cTn id="140" dur="1" fill="hold">
                                          <p:stCondLst>
                                            <p:cond delay="0"/>
                                          </p:stCondLst>
                                        </p:cTn>
                                        <p:tgtEl>
                                          <p:spTgt spid="3121"/>
                                        </p:tgtEl>
                                        <p:attrNameLst>
                                          <p:attrName>style.visibility</p:attrName>
                                        </p:attrNameLst>
                                      </p:cBhvr>
                                      <p:to>
                                        <p:strVal val="visible"/>
                                      </p:to>
                                    </p:set>
                                    <p:animEffect transition="in" filter="wipe(up)">
                                      <p:cBhvr>
                                        <p:cTn id="141" dur="2000"/>
                                        <p:tgtEl>
                                          <p:spTgt spid="3121"/>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3122"/>
                                        </p:tgtEl>
                                        <p:attrNameLst>
                                          <p:attrName>style.visibility</p:attrName>
                                        </p:attrNameLst>
                                      </p:cBhvr>
                                      <p:to>
                                        <p:strVal val="visible"/>
                                      </p:to>
                                    </p:set>
                                    <p:animEffect transition="in" filter="wipe(left)">
                                      <p:cBhvr>
                                        <p:cTn id="144" dur="2000"/>
                                        <p:tgtEl>
                                          <p:spTgt spid="3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7" grpId="0" animBg="1"/>
      <p:bldP spid="3088" grpId="0" animBg="1"/>
      <p:bldP spid="3089" grpId="0" animBg="1"/>
      <p:bldP spid="3090" grpId="0" animBg="1"/>
      <p:bldP spid="3091" grpId="0" animBg="1"/>
      <p:bldP spid="3095" grpId="0" animBg="1"/>
      <p:bldP spid="3096" grpId="0" animBg="1"/>
      <p:bldP spid="3097" grpId="0" animBg="1"/>
      <p:bldP spid="3098" grpId="0" animBg="1"/>
      <p:bldP spid="3099"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14300"/>
            <a:ext cx="7772400" cy="952500"/>
          </a:xfrm>
        </p:spPr>
        <p:txBody>
          <a:bodyPr/>
          <a:lstStyle/>
          <a:p>
            <a:r>
              <a:rPr lang="en-US" altLang="en-US" sz="2800" dirty="0" smtClean="0"/>
              <a:t>Generations of Refrigerants</a:t>
            </a:r>
          </a:p>
        </p:txBody>
      </p:sp>
      <p:sp>
        <p:nvSpPr>
          <p:cNvPr id="23555" name="Content Placeholder 2"/>
          <p:cNvSpPr>
            <a:spLocks noGrp="1"/>
          </p:cNvSpPr>
          <p:nvPr>
            <p:ph idx="1"/>
          </p:nvPr>
        </p:nvSpPr>
        <p:spPr>
          <a:xfrm>
            <a:off x="533400" y="1635368"/>
            <a:ext cx="8153400" cy="4460631"/>
          </a:xfrm>
        </p:spPr>
        <p:txBody>
          <a:bodyPr/>
          <a:lstStyle/>
          <a:p>
            <a:r>
              <a:rPr lang="en-US" altLang="en-US" sz="2400" dirty="0" smtClean="0"/>
              <a:t>First Generation 1830-1930s ex: CO</a:t>
            </a:r>
            <a:r>
              <a:rPr lang="en-US" altLang="en-US" sz="2400" baseline="-25000" dirty="0" smtClean="0"/>
              <a:t>2</a:t>
            </a:r>
            <a:r>
              <a:rPr lang="en-US" altLang="en-US" sz="2400" dirty="0" smtClean="0"/>
              <a:t>; NH</a:t>
            </a:r>
            <a:r>
              <a:rPr lang="en-US" altLang="en-US" sz="2400" baseline="-25000" dirty="0" smtClean="0"/>
              <a:t>3</a:t>
            </a:r>
            <a:r>
              <a:rPr lang="en-US" altLang="en-US" sz="2400" dirty="0" smtClean="0"/>
              <a:t>; HCs;SO</a:t>
            </a:r>
            <a:r>
              <a:rPr lang="en-US" altLang="en-US" sz="2400" baseline="-25000" dirty="0" smtClean="0"/>
              <a:t>2</a:t>
            </a:r>
            <a:r>
              <a:rPr lang="en-US" altLang="en-US" sz="2400" dirty="0" smtClean="0"/>
              <a:t> etc. usefulness of volatile compounds</a:t>
            </a:r>
          </a:p>
          <a:p>
            <a:r>
              <a:rPr lang="en-US" altLang="en-US" sz="2400" dirty="0" smtClean="0"/>
              <a:t>Second Generation: 1931-1990s ex: CFCs; HCFCs;  safety &amp; durability</a:t>
            </a:r>
          </a:p>
          <a:p>
            <a:r>
              <a:rPr lang="en-US" altLang="en-US" sz="2400" dirty="0" smtClean="0"/>
              <a:t>Third Generation; 1990-2010s ex: HCFCs and HFCs; Ozone Layer protection</a:t>
            </a:r>
          </a:p>
          <a:p>
            <a:r>
              <a:rPr lang="en-US" altLang="en-US" sz="2400" dirty="0" smtClean="0"/>
              <a:t>Fourth Generation; 2010 onwards ex: Pure &amp; Blended HCs; Global warming; high </a:t>
            </a:r>
            <a:r>
              <a:rPr lang="en-US" altLang="en-US" sz="2400" dirty="0" err="1" smtClean="0"/>
              <a:t>CoP.</a:t>
            </a:r>
            <a:endParaRPr lang="en-US" altLang="en-US" sz="2400" dirty="0" smtClean="0"/>
          </a:p>
        </p:txBody>
      </p:sp>
      <p:grpSp>
        <p:nvGrpSpPr>
          <p:cNvPr id="18" name="Group 19"/>
          <p:cNvGrpSpPr>
            <a:grpSpLocks/>
          </p:cNvGrpSpPr>
          <p:nvPr/>
        </p:nvGrpSpPr>
        <p:grpSpPr bwMode="auto">
          <a:xfrm>
            <a:off x="0" y="0"/>
            <a:ext cx="9144000" cy="6858000"/>
            <a:chOff x="0" y="0"/>
            <a:chExt cx="9144000" cy="6858000"/>
          </a:xfrm>
        </p:grpSpPr>
        <p:grpSp>
          <p:nvGrpSpPr>
            <p:cNvPr id="19" name="Group 8"/>
            <p:cNvGrpSpPr>
              <a:grpSpLocks/>
            </p:cNvGrpSpPr>
            <p:nvPr/>
          </p:nvGrpSpPr>
          <p:grpSpPr bwMode="auto">
            <a:xfrm>
              <a:off x="0" y="0"/>
              <a:ext cx="9144000" cy="6858000"/>
              <a:chOff x="0" y="0"/>
              <a:chExt cx="5760" cy="4320"/>
            </a:xfrm>
          </p:grpSpPr>
          <p:grpSp>
            <p:nvGrpSpPr>
              <p:cNvPr id="22" name="Group 9"/>
              <p:cNvGrpSpPr>
                <a:grpSpLocks/>
              </p:cNvGrpSpPr>
              <p:nvPr/>
            </p:nvGrpSpPr>
            <p:grpSpPr bwMode="auto">
              <a:xfrm>
                <a:off x="0" y="0"/>
                <a:ext cx="192" cy="4320"/>
                <a:chOff x="0" y="-48"/>
                <a:chExt cx="144" cy="4368"/>
              </a:xfrm>
            </p:grpSpPr>
            <p:sp>
              <p:nvSpPr>
                <p:cNvPr id="3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3" name="Group 12"/>
              <p:cNvGrpSpPr>
                <a:grpSpLocks/>
              </p:cNvGrpSpPr>
              <p:nvPr/>
            </p:nvGrpSpPr>
            <p:grpSpPr bwMode="auto">
              <a:xfrm>
                <a:off x="5674" y="24"/>
                <a:ext cx="86" cy="4296"/>
                <a:chOff x="5616" y="-48"/>
                <a:chExt cx="144" cy="4368"/>
              </a:xfrm>
            </p:grpSpPr>
            <p:sp>
              <p:nvSpPr>
                <p:cNvPr id="3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5"/>
              <p:cNvGrpSpPr>
                <a:grpSpLocks/>
              </p:cNvGrpSpPr>
              <p:nvPr/>
            </p:nvGrpSpPr>
            <p:grpSpPr bwMode="auto">
              <a:xfrm>
                <a:off x="144" y="0"/>
                <a:ext cx="5616" cy="144"/>
                <a:chOff x="96" y="-48"/>
                <a:chExt cx="5520" cy="144"/>
              </a:xfrm>
            </p:grpSpPr>
            <p:sp>
              <p:nvSpPr>
                <p:cNvPr id="2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8"/>
              <p:cNvGrpSpPr>
                <a:grpSpLocks/>
              </p:cNvGrpSpPr>
              <p:nvPr/>
            </p:nvGrpSpPr>
            <p:grpSpPr bwMode="auto">
              <a:xfrm>
                <a:off x="144" y="4234"/>
                <a:ext cx="5616" cy="86"/>
                <a:chOff x="96" y="4176"/>
                <a:chExt cx="5520" cy="144"/>
              </a:xfrm>
            </p:grpSpPr>
            <p:sp>
              <p:nvSpPr>
                <p:cNvPr id="2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0"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dissolve">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dissolve">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dissolve">
                                      <p:cBhvr>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93738" y="44450"/>
            <a:ext cx="7772400" cy="868363"/>
          </a:xfrm>
        </p:spPr>
        <p:txBody>
          <a:bodyPr/>
          <a:lstStyle/>
          <a:p>
            <a:pPr eaLnBrk="1" hangingPunct="1"/>
            <a:r>
              <a:rPr lang="en-US" altLang="en-US" sz="2800" smtClean="0"/>
              <a:t>Refrigerant selection criteria </a:t>
            </a:r>
          </a:p>
        </p:txBody>
      </p:sp>
      <p:sp>
        <p:nvSpPr>
          <p:cNvPr id="24579" name="Rectangle 3"/>
          <p:cNvSpPr>
            <a:spLocks noGrp="1" noChangeArrowheads="1"/>
          </p:cNvSpPr>
          <p:nvPr>
            <p:ph type="body" idx="1"/>
          </p:nvPr>
        </p:nvSpPr>
        <p:spPr>
          <a:xfrm>
            <a:off x="541338" y="1390650"/>
            <a:ext cx="7772400" cy="4114800"/>
          </a:xfrm>
        </p:spPr>
        <p:txBody>
          <a:bodyPr/>
          <a:lstStyle/>
          <a:p>
            <a:pPr marL="609600" indent="-609600" eaLnBrk="1" hangingPunct="1"/>
            <a:r>
              <a:rPr lang="en-US" altLang="en-US" sz="2400" smtClean="0"/>
              <a:t>Selection of refrigerant for a particular application is based on the following requirements:</a:t>
            </a:r>
            <a:endParaRPr lang="hi-IN" altLang="en-US" sz="2400" smtClean="0"/>
          </a:p>
          <a:p>
            <a:pPr marL="609600" indent="-609600" eaLnBrk="1" hangingPunct="1">
              <a:buFontTx/>
              <a:buAutoNum type="arabicPeriod"/>
            </a:pPr>
            <a:r>
              <a:rPr lang="en-US" altLang="en-US" sz="2400" smtClean="0"/>
              <a:t>Environmental and safety properties</a:t>
            </a:r>
            <a:endParaRPr lang="hi-IN" altLang="en-US" sz="2400" smtClean="0"/>
          </a:p>
          <a:p>
            <a:pPr marL="609600" indent="-609600" eaLnBrk="1" hangingPunct="1">
              <a:buFontTx/>
              <a:buAutoNum type="arabicPeriod"/>
            </a:pPr>
            <a:r>
              <a:rPr lang="en-US" altLang="en-US" sz="2400" smtClean="0"/>
              <a:t>Thermodynamic and thermo-physical properties, and</a:t>
            </a:r>
            <a:endParaRPr lang="hi-IN" altLang="en-US" sz="2400" smtClean="0"/>
          </a:p>
          <a:p>
            <a:pPr marL="609600" indent="-609600" eaLnBrk="1" hangingPunct="1">
              <a:buFontTx/>
              <a:buAutoNum type="arabicPeriod"/>
            </a:pPr>
            <a:r>
              <a:rPr lang="en-US" altLang="en-US" sz="2400" smtClean="0"/>
              <a:t>Economics </a:t>
            </a:r>
          </a:p>
        </p:txBody>
      </p:sp>
      <p:grpSp>
        <p:nvGrpSpPr>
          <p:cNvPr id="18" name="Group 19"/>
          <p:cNvGrpSpPr>
            <a:grpSpLocks/>
          </p:cNvGrpSpPr>
          <p:nvPr/>
        </p:nvGrpSpPr>
        <p:grpSpPr bwMode="auto">
          <a:xfrm>
            <a:off x="0" y="0"/>
            <a:ext cx="9144000" cy="6858000"/>
            <a:chOff x="0" y="0"/>
            <a:chExt cx="9144000" cy="6858000"/>
          </a:xfrm>
        </p:grpSpPr>
        <p:grpSp>
          <p:nvGrpSpPr>
            <p:cNvPr id="19" name="Group 8"/>
            <p:cNvGrpSpPr>
              <a:grpSpLocks/>
            </p:cNvGrpSpPr>
            <p:nvPr/>
          </p:nvGrpSpPr>
          <p:grpSpPr bwMode="auto">
            <a:xfrm>
              <a:off x="0" y="0"/>
              <a:ext cx="9144000" cy="6858000"/>
              <a:chOff x="0" y="0"/>
              <a:chExt cx="5760" cy="4320"/>
            </a:xfrm>
          </p:grpSpPr>
          <p:grpSp>
            <p:nvGrpSpPr>
              <p:cNvPr id="22" name="Group 9"/>
              <p:cNvGrpSpPr>
                <a:grpSpLocks/>
              </p:cNvGrpSpPr>
              <p:nvPr/>
            </p:nvGrpSpPr>
            <p:grpSpPr bwMode="auto">
              <a:xfrm>
                <a:off x="0" y="0"/>
                <a:ext cx="192" cy="4320"/>
                <a:chOff x="0" y="-48"/>
                <a:chExt cx="144" cy="4368"/>
              </a:xfrm>
            </p:grpSpPr>
            <p:sp>
              <p:nvSpPr>
                <p:cNvPr id="3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3" name="Group 12"/>
              <p:cNvGrpSpPr>
                <a:grpSpLocks/>
              </p:cNvGrpSpPr>
              <p:nvPr/>
            </p:nvGrpSpPr>
            <p:grpSpPr bwMode="auto">
              <a:xfrm>
                <a:off x="5674" y="24"/>
                <a:ext cx="86" cy="4296"/>
                <a:chOff x="5616" y="-48"/>
                <a:chExt cx="144" cy="4368"/>
              </a:xfrm>
            </p:grpSpPr>
            <p:sp>
              <p:nvSpPr>
                <p:cNvPr id="3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5"/>
              <p:cNvGrpSpPr>
                <a:grpSpLocks/>
              </p:cNvGrpSpPr>
              <p:nvPr/>
            </p:nvGrpSpPr>
            <p:grpSpPr bwMode="auto">
              <a:xfrm>
                <a:off x="144" y="0"/>
                <a:ext cx="5616" cy="144"/>
                <a:chOff x="96" y="-48"/>
                <a:chExt cx="5520" cy="144"/>
              </a:xfrm>
            </p:grpSpPr>
            <p:sp>
              <p:nvSpPr>
                <p:cNvPr id="2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8"/>
              <p:cNvGrpSpPr>
                <a:grpSpLocks/>
              </p:cNvGrpSpPr>
              <p:nvPr/>
            </p:nvGrpSpPr>
            <p:grpSpPr bwMode="auto">
              <a:xfrm>
                <a:off x="144" y="4234"/>
                <a:ext cx="5616" cy="86"/>
                <a:chOff x="96" y="4176"/>
                <a:chExt cx="5520" cy="144"/>
              </a:xfrm>
            </p:grpSpPr>
            <p:sp>
              <p:nvSpPr>
                <p:cNvPr id="2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0"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55" y="825500"/>
            <a:ext cx="775802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484188" y="825499"/>
            <a:ext cx="5307011" cy="5057775"/>
          </a:xfrm>
          <a:custGeom>
            <a:avLst/>
            <a:gdLst>
              <a:gd name="connsiteX0" fmla="*/ 0 w 4880473"/>
              <a:gd name="connsiteY0" fmla="*/ 4726236 h 4726236"/>
              <a:gd name="connsiteX1" fmla="*/ 429658 w 4880473"/>
              <a:gd name="connsiteY1" fmla="*/ 4616067 h 4726236"/>
              <a:gd name="connsiteX2" fmla="*/ 1211856 w 4880473"/>
              <a:gd name="connsiteY2" fmla="*/ 4296578 h 4726236"/>
              <a:gd name="connsiteX3" fmla="*/ 2016087 w 4880473"/>
              <a:gd name="connsiteY3" fmla="*/ 3844887 h 4726236"/>
              <a:gd name="connsiteX4" fmla="*/ 2677099 w 4880473"/>
              <a:gd name="connsiteY4" fmla="*/ 3327094 h 4726236"/>
              <a:gd name="connsiteX5" fmla="*/ 3106757 w 4880473"/>
              <a:gd name="connsiteY5" fmla="*/ 2875402 h 4726236"/>
              <a:gd name="connsiteX6" fmla="*/ 3999123 w 4880473"/>
              <a:gd name="connsiteY6" fmla="*/ 1718631 h 4726236"/>
              <a:gd name="connsiteX7" fmla="*/ 4450815 w 4880473"/>
              <a:gd name="connsiteY7" fmla="*/ 881349 h 4726236"/>
              <a:gd name="connsiteX8" fmla="*/ 4880473 w 4880473"/>
              <a:gd name="connsiteY8" fmla="*/ 0 h 472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0473" h="4726236">
                <a:moveTo>
                  <a:pt x="0" y="4726236"/>
                </a:moveTo>
                <a:cubicBezTo>
                  <a:pt x="113841" y="4706956"/>
                  <a:pt x="227682" y="4687677"/>
                  <a:pt x="429658" y="4616067"/>
                </a:cubicBezTo>
                <a:cubicBezTo>
                  <a:pt x="631634" y="4544457"/>
                  <a:pt x="947451" y="4425108"/>
                  <a:pt x="1211856" y="4296578"/>
                </a:cubicBezTo>
                <a:cubicBezTo>
                  <a:pt x="1476261" y="4168048"/>
                  <a:pt x="1771880" y="4006468"/>
                  <a:pt x="2016087" y="3844887"/>
                </a:cubicBezTo>
                <a:cubicBezTo>
                  <a:pt x="2260294" y="3683306"/>
                  <a:pt x="2495321" y="3488675"/>
                  <a:pt x="2677099" y="3327094"/>
                </a:cubicBezTo>
                <a:cubicBezTo>
                  <a:pt x="2858877" y="3165513"/>
                  <a:pt x="2886420" y="3143479"/>
                  <a:pt x="3106757" y="2875402"/>
                </a:cubicBezTo>
                <a:cubicBezTo>
                  <a:pt x="3327094" y="2607325"/>
                  <a:pt x="3775113" y="2050973"/>
                  <a:pt x="3999123" y="1718631"/>
                </a:cubicBezTo>
                <a:cubicBezTo>
                  <a:pt x="4223133" y="1386289"/>
                  <a:pt x="4303923" y="1167787"/>
                  <a:pt x="4450815" y="881349"/>
                </a:cubicBezTo>
                <a:cubicBezTo>
                  <a:pt x="4597707" y="594911"/>
                  <a:pt x="4739090" y="297455"/>
                  <a:pt x="4880473" y="0"/>
                </a:cubicBezTo>
              </a:path>
            </a:pathLst>
          </a:cu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400" b="1" i="0" u="none" strike="noStrike" cap="none" normalizeH="0" baseline="0" smtClean="0">
              <a:ln>
                <a:noFill/>
              </a:ln>
              <a:solidFill>
                <a:schemeClr val="tx1"/>
              </a:solidFill>
              <a:effectLst/>
              <a:latin typeface="Times New Roman" pitchFamily="18" charset="0"/>
            </a:endParaRPr>
          </a:p>
        </p:txBody>
      </p:sp>
      <p:cxnSp>
        <p:nvCxnSpPr>
          <p:cNvPr id="10" name="Straight Connector 9"/>
          <p:cNvCxnSpPr/>
          <p:nvPr/>
        </p:nvCxnSpPr>
        <p:spPr bwMode="auto">
          <a:xfrm>
            <a:off x="609600" y="6400800"/>
            <a:ext cx="7620000" cy="0"/>
          </a:xfrm>
          <a:prstGeom prst="line">
            <a:avLst/>
          </a:prstGeom>
          <a:solidFill>
            <a:schemeClr val="accent1"/>
          </a:solidFill>
          <a:ln w="22225" cap="flat" cmpd="sng" algn="ctr">
            <a:solidFill>
              <a:srgbClr val="FF0000"/>
            </a:solidFill>
            <a:prstDash val="solid"/>
            <a:round/>
            <a:headEnd type="none" w="med" len="med"/>
            <a:tailEnd type="none" w="med" len="med"/>
          </a:ln>
          <a:effectLst/>
        </p:spPr>
      </p:cxnSp>
      <p:grpSp>
        <p:nvGrpSpPr>
          <p:cNvPr id="19" name="Group 19"/>
          <p:cNvGrpSpPr>
            <a:grpSpLocks/>
          </p:cNvGrpSpPr>
          <p:nvPr/>
        </p:nvGrpSpPr>
        <p:grpSpPr bwMode="auto">
          <a:xfrm>
            <a:off x="0" y="0"/>
            <a:ext cx="9144000" cy="6858000"/>
            <a:chOff x="0" y="0"/>
            <a:chExt cx="9144000" cy="6858000"/>
          </a:xfrm>
        </p:grpSpPr>
        <p:grpSp>
          <p:nvGrpSpPr>
            <p:cNvPr id="20" name="Group 19"/>
            <p:cNvGrpSpPr>
              <a:grpSpLocks/>
            </p:cNvGrpSpPr>
            <p:nvPr/>
          </p:nvGrpSpPr>
          <p:grpSpPr bwMode="auto">
            <a:xfrm>
              <a:off x="0" y="0"/>
              <a:ext cx="9144000" cy="6858000"/>
              <a:chOff x="0" y="0"/>
              <a:chExt cx="5760" cy="4320"/>
            </a:xfrm>
          </p:grpSpPr>
          <p:grpSp>
            <p:nvGrpSpPr>
              <p:cNvPr id="23" name="Group 9"/>
              <p:cNvGrpSpPr>
                <a:grpSpLocks/>
              </p:cNvGrpSpPr>
              <p:nvPr/>
            </p:nvGrpSpPr>
            <p:grpSpPr bwMode="auto">
              <a:xfrm>
                <a:off x="0" y="0"/>
                <a:ext cx="192" cy="4320"/>
                <a:chOff x="0" y="-48"/>
                <a:chExt cx="144" cy="4368"/>
              </a:xfrm>
            </p:grpSpPr>
            <p:sp>
              <p:nvSpPr>
                <p:cNvPr id="3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23"/>
              <p:cNvGrpSpPr>
                <a:grpSpLocks/>
              </p:cNvGrpSpPr>
              <p:nvPr/>
            </p:nvGrpSpPr>
            <p:grpSpPr bwMode="auto">
              <a:xfrm>
                <a:off x="5674" y="24"/>
                <a:ext cx="86" cy="4296"/>
                <a:chOff x="5616" y="-48"/>
                <a:chExt cx="144" cy="4368"/>
              </a:xfrm>
            </p:grpSpPr>
            <p:sp>
              <p:nvSpPr>
                <p:cNvPr id="3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5"/>
              <p:cNvGrpSpPr>
                <a:grpSpLocks/>
              </p:cNvGrpSpPr>
              <p:nvPr/>
            </p:nvGrpSpPr>
            <p:grpSpPr bwMode="auto">
              <a:xfrm>
                <a:off x="144" y="0"/>
                <a:ext cx="5616" cy="144"/>
                <a:chOff x="96" y="-48"/>
                <a:chExt cx="5520" cy="144"/>
              </a:xfrm>
            </p:grpSpPr>
            <p:sp>
              <p:nvSpPr>
                <p:cNvPr id="2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6" name="Group 18"/>
              <p:cNvGrpSpPr>
                <a:grpSpLocks/>
              </p:cNvGrpSpPr>
              <p:nvPr/>
            </p:nvGrpSpPr>
            <p:grpSpPr bwMode="auto">
              <a:xfrm>
                <a:off x="144" y="4234"/>
                <a:ext cx="5616" cy="86"/>
                <a:chOff x="96" y="4176"/>
                <a:chExt cx="5520" cy="144"/>
              </a:xfrm>
            </p:grpSpPr>
            <p:sp>
              <p:nvSpPr>
                <p:cNvPr id="2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1"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5000"/>
                    </a14:imgEffect>
                    <a14:imgEffect>
                      <a14:brightnessContrast bright="-45000" contrast="92000"/>
                    </a14:imgEffect>
                  </a14:imgLayer>
                </a14:imgProps>
              </a:ext>
            </a:extLst>
          </a:blip>
          <a:stretch>
            <a:fillRect/>
          </a:stretch>
        </p:blipFill>
        <p:spPr>
          <a:xfrm>
            <a:off x="2640328" y="2590800"/>
            <a:ext cx="3074672" cy="4206875"/>
          </a:xfrm>
          <a:prstGeom prst="rect">
            <a:avLst/>
          </a:prstGeom>
        </p:spPr>
      </p:pic>
      <p:pic>
        <p:nvPicPr>
          <p:cNvPr id="6" name="Picture 5"/>
          <p:cNvPicPr>
            <a:picLocks noChangeAspect="1"/>
          </p:cNvPicPr>
          <p:nvPr/>
        </p:nvPicPr>
        <p:blipFill>
          <a:blip r:embed="rId6"/>
          <a:stretch>
            <a:fillRect/>
          </a:stretch>
        </p:blipFill>
        <p:spPr>
          <a:xfrm>
            <a:off x="701001" y="3193841"/>
            <a:ext cx="1752600" cy="1266825"/>
          </a:xfrm>
          <a:prstGeom prst="rect">
            <a:avLst/>
          </a:prstGeom>
        </p:spPr>
      </p:pic>
      <p:pic>
        <p:nvPicPr>
          <p:cNvPr id="3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828800"/>
            <a:ext cx="78168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80461" y="229138"/>
            <a:ext cx="7363339" cy="838200"/>
          </a:xfrm>
        </p:spPr>
        <p:txBody>
          <a:bodyPr/>
          <a:lstStyle/>
          <a:p>
            <a:r>
              <a:rPr lang="en-IN" sz="2800" dirty="0" smtClean="0"/>
              <a:t>Conditioning of Ambient Atmosphere</a:t>
            </a:r>
            <a:endParaRPr lang="en-IN" sz="2800" dirty="0"/>
          </a:p>
        </p:txBody>
      </p:sp>
    </p:spTree>
    <p:extLst>
      <p:ext uri="{BB962C8B-B14F-4D97-AF65-F5344CB8AC3E}">
        <p14:creationId xmlns:p14="http://schemas.microsoft.com/office/powerpoint/2010/main" val="155232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circle(in)">
                                      <p:cBhvr>
                                        <p:cTn id="7" dur="75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75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circle(in)">
                                      <p:cBhvr>
                                        <p:cTn id="32"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792162"/>
          </a:xfrm>
        </p:spPr>
        <p:txBody>
          <a:bodyPr/>
          <a:lstStyle/>
          <a:p>
            <a:pPr eaLnBrk="1" hangingPunct="1"/>
            <a:r>
              <a:rPr lang="en-US" altLang="en-US" sz="2800" smtClean="0"/>
              <a:t>Environmental properties </a:t>
            </a:r>
          </a:p>
        </p:txBody>
      </p:sp>
      <p:sp>
        <p:nvSpPr>
          <p:cNvPr id="26627" name="Rectangle 3"/>
          <p:cNvSpPr>
            <a:spLocks noGrp="1" noChangeArrowheads="1"/>
          </p:cNvSpPr>
          <p:nvPr>
            <p:ph type="body" idx="1"/>
          </p:nvPr>
        </p:nvSpPr>
        <p:spPr>
          <a:xfrm>
            <a:off x="528638" y="1825625"/>
            <a:ext cx="8229600" cy="3074988"/>
          </a:xfrm>
        </p:spPr>
        <p:txBody>
          <a:bodyPr/>
          <a:lstStyle/>
          <a:p>
            <a:pPr marL="609600" indent="-609600" eaLnBrk="1" hangingPunct="1">
              <a:lnSpc>
                <a:spcPct val="80000"/>
              </a:lnSpc>
            </a:pPr>
            <a:r>
              <a:rPr lang="en-US" altLang="en-US" sz="2400" smtClean="0"/>
              <a:t>The important environmental properties are:</a:t>
            </a:r>
            <a:endParaRPr lang="hi-IN" altLang="en-US" sz="2400" smtClean="0"/>
          </a:p>
          <a:p>
            <a:pPr marL="609600" indent="-609600" eaLnBrk="1" hangingPunct="1">
              <a:lnSpc>
                <a:spcPct val="80000"/>
              </a:lnSpc>
              <a:buFontTx/>
              <a:buAutoNum type="arabicPeriod"/>
            </a:pPr>
            <a:r>
              <a:rPr lang="en-US" altLang="en-US" sz="2400" smtClean="0"/>
              <a:t>Ozone Depletion Potential (ODP)</a:t>
            </a:r>
          </a:p>
          <a:p>
            <a:pPr marL="609600" indent="-609600" eaLnBrk="1" hangingPunct="1">
              <a:lnSpc>
                <a:spcPct val="80000"/>
              </a:lnSpc>
              <a:buFontTx/>
              <a:buAutoNum type="arabicPeriod"/>
            </a:pPr>
            <a:r>
              <a:rPr lang="en-US" altLang="en-US" sz="2400" smtClean="0"/>
              <a:t>Global Warming Potential (GWP)</a:t>
            </a:r>
          </a:p>
          <a:p>
            <a:pPr marL="609600" indent="-609600" eaLnBrk="1" hangingPunct="1">
              <a:lnSpc>
                <a:spcPct val="80000"/>
              </a:lnSpc>
              <a:buFontTx/>
              <a:buAutoNum type="arabicPeriod"/>
            </a:pPr>
            <a:r>
              <a:rPr lang="en-US" altLang="en-US" sz="2400" smtClean="0"/>
              <a:t>Total Equivalent Warming Index (TEWI)</a:t>
            </a:r>
          </a:p>
          <a:p>
            <a:pPr marL="609600" indent="-609600" eaLnBrk="1" hangingPunct="1">
              <a:lnSpc>
                <a:spcPct val="80000"/>
              </a:lnSpc>
              <a:buFontTx/>
              <a:buAutoNum type="arabicPeriod"/>
            </a:pPr>
            <a:r>
              <a:rPr lang="en-US" altLang="en-US" sz="2400" smtClean="0"/>
              <a:t>Atmospheric Lifetime</a:t>
            </a:r>
          </a:p>
          <a:p>
            <a:pPr marL="609600" indent="-609600" eaLnBrk="1" hangingPunct="1">
              <a:lnSpc>
                <a:spcPct val="80000"/>
              </a:lnSpc>
              <a:buFontTx/>
              <a:buAutoNum type="arabicPeriod"/>
            </a:pPr>
            <a:r>
              <a:rPr lang="en-US" altLang="en-US" sz="2400" smtClean="0"/>
              <a:t>Chlorine Leading Potential</a:t>
            </a:r>
          </a:p>
          <a:p>
            <a:pPr marL="609600" indent="-609600" eaLnBrk="1" hangingPunct="1">
              <a:lnSpc>
                <a:spcPct val="80000"/>
              </a:lnSpc>
              <a:buFontTx/>
              <a:buAutoNum type="arabicPeriod"/>
            </a:pPr>
            <a:endParaRPr lang="en-US" altLang="en-US" sz="2400" smtClean="0"/>
          </a:p>
          <a:p>
            <a:pPr marL="609600" indent="-609600" eaLnBrk="1" hangingPunct="1">
              <a:lnSpc>
                <a:spcPct val="80000"/>
              </a:lnSpc>
              <a:buFontTx/>
              <a:buAutoNum type="arabicPeriod"/>
            </a:pPr>
            <a:endParaRPr lang="en-US" altLang="en-US" sz="2400" smtClean="0"/>
          </a:p>
          <a:p>
            <a:pPr marL="609600" indent="-609600" eaLnBrk="1" hangingPunct="1">
              <a:lnSpc>
                <a:spcPct val="80000"/>
              </a:lnSpc>
              <a:buFontTx/>
              <a:buAutoNum type="arabicPeriod"/>
            </a:pPr>
            <a:endParaRPr lang="en-US" altLang="en-US" sz="2400" smtClean="0"/>
          </a:p>
          <a:p>
            <a:pPr marL="609600" indent="-609600" eaLnBrk="1" hangingPunct="1">
              <a:lnSpc>
                <a:spcPct val="80000"/>
              </a:lnSpc>
              <a:buFontTx/>
              <a:buAutoNum type="arabicPeriod"/>
            </a:pPr>
            <a:endParaRPr lang="en-US" altLang="en-US" sz="2400" smtClean="0"/>
          </a:p>
        </p:txBody>
      </p:sp>
      <p:grpSp>
        <p:nvGrpSpPr>
          <p:cNvPr id="18" name="Group 19"/>
          <p:cNvGrpSpPr>
            <a:grpSpLocks/>
          </p:cNvGrpSpPr>
          <p:nvPr/>
        </p:nvGrpSpPr>
        <p:grpSpPr bwMode="auto">
          <a:xfrm>
            <a:off x="0" y="0"/>
            <a:ext cx="9144000" cy="6858000"/>
            <a:chOff x="0" y="0"/>
            <a:chExt cx="9144000" cy="6858000"/>
          </a:xfrm>
        </p:grpSpPr>
        <p:grpSp>
          <p:nvGrpSpPr>
            <p:cNvPr id="19" name="Group 8"/>
            <p:cNvGrpSpPr>
              <a:grpSpLocks/>
            </p:cNvGrpSpPr>
            <p:nvPr/>
          </p:nvGrpSpPr>
          <p:grpSpPr bwMode="auto">
            <a:xfrm>
              <a:off x="0" y="0"/>
              <a:ext cx="9144000" cy="6858000"/>
              <a:chOff x="0" y="0"/>
              <a:chExt cx="5760" cy="4320"/>
            </a:xfrm>
          </p:grpSpPr>
          <p:grpSp>
            <p:nvGrpSpPr>
              <p:cNvPr id="22" name="Group 9"/>
              <p:cNvGrpSpPr>
                <a:grpSpLocks/>
              </p:cNvGrpSpPr>
              <p:nvPr/>
            </p:nvGrpSpPr>
            <p:grpSpPr bwMode="auto">
              <a:xfrm>
                <a:off x="0" y="0"/>
                <a:ext cx="192" cy="4320"/>
                <a:chOff x="0" y="-48"/>
                <a:chExt cx="144" cy="4368"/>
              </a:xfrm>
            </p:grpSpPr>
            <p:sp>
              <p:nvSpPr>
                <p:cNvPr id="3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3" name="Group 12"/>
              <p:cNvGrpSpPr>
                <a:grpSpLocks/>
              </p:cNvGrpSpPr>
              <p:nvPr/>
            </p:nvGrpSpPr>
            <p:grpSpPr bwMode="auto">
              <a:xfrm>
                <a:off x="5674" y="24"/>
                <a:ext cx="86" cy="4296"/>
                <a:chOff x="5616" y="-48"/>
                <a:chExt cx="144" cy="4368"/>
              </a:xfrm>
            </p:grpSpPr>
            <p:sp>
              <p:nvSpPr>
                <p:cNvPr id="3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5"/>
              <p:cNvGrpSpPr>
                <a:grpSpLocks/>
              </p:cNvGrpSpPr>
              <p:nvPr/>
            </p:nvGrpSpPr>
            <p:grpSpPr bwMode="auto">
              <a:xfrm>
                <a:off x="144" y="0"/>
                <a:ext cx="5616" cy="144"/>
                <a:chOff x="96" y="-48"/>
                <a:chExt cx="5520" cy="144"/>
              </a:xfrm>
            </p:grpSpPr>
            <p:sp>
              <p:nvSpPr>
                <p:cNvPr id="2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8"/>
              <p:cNvGrpSpPr>
                <a:grpSpLocks/>
              </p:cNvGrpSpPr>
              <p:nvPr/>
            </p:nvGrpSpPr>
            <p:grpSpPr bwMode="auto">
              <a:xfrm>
                <a:off x="144" y="4234"/>
                <a:ext cx="5616" cy="86"/>
                <a:chOff x="96" y="4176"/>
                <a:chExt cx="5520" cy="144"/>
              </a:xfrm>
            </p:grpSpPr>
            <p:sp>
              <p:nvSpPr>
                <p:cNvPr id="2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0"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ssolve">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dissolve">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dissolve">
                                      <p:cBhvr>
                                        <p:cTn id="27" dur="5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dissolve">
                                      <p:cBhvr>
                                        <p:cTn id="32"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 y="96715"/>
            <a:ext cx="6659880" cy="1143000"/>
          </a:xfrm>
        </p:spPr>
        <p:txBody>
          <a:bodyPr/>
          <a:lstStyle/>
          <a:p>
            <a:pPr eaLnBrk="1" hangingPunct="1"/>
            <a:r>
              <a:rPr lang="en-US" altLang="en-US" sz="2800" dirty="0" smtClean="0"/>
              <a:t>Thermodynamic and thermo-physical properties </a:t>
            </a:r>
          </a:p>
        </p:txBody>
      </p:sp>
      <p:sp>
        <p:nvSpPr>
          <p:cNvPr id="28675" name="Rectangle 3"/>
          <p:cNvSpPr>
            <a:spLocks noGrp="1" noChangeArrowheads="1"/>
          </p:cNvSpPr>
          <p:nvPr>
            <p:ph type="body" idx="1"/>
          </p:nvPr>
        </p:nvSpPr>
        <p:spPr>
          <a:xfrm>
            <a:off x="369693" y="1274298"/>
            <a:ext cx="8609012" cy="4781550"/>
          </a:xfrm>
        </p:spPr>
        <p:txBody>
          <a:bodyPr/>
          <a:lstStyle/>
          <a:p>
            <a:pPr marL="533400" indent="-533400" eaLnBrk="1" hangingPunct="1">
              <a:lnSpc>
                <a:spcPct val="80000"/>
              </a:lnSpc>
            </a:pPr>
            <a:r>
              <a:rPr lang="en-US" altLang="en-US" sz="2400" dirty="0" smtClean="0"/>
              <a:t>The requirements are:</a:t>
            </a:r>
            <a:endParaRPr lang="hi-IN" altLang="en-US" sz="2400" dirty="0" smtClean="0"/>
          </a:p>
          <a:p>
            <a:pPr marL="533400" indent="-533400" eaLnBrk="1" hangingPunct="1">
              <a:lnSpc>
                <a:spcPct val="80000"/>
              </a:lnSpc>
              <a:buFontTx/>
              <a:buAutoNum type="arabicPeriod"/>
            </a:pPr>
            <a:r>
              <a:rPr lang="en-US" altLang="en-US" sz="2400" dirty="0" smtClean="0"/>
              <a:t>Suction pressure: At a given evaporator temperature, the saturation pressure should be above ambient pressure.</a:t>
            </a:r>
          </a:p>
          <a:p>
            <a:pPr marL="533400" indent="-533400" eaLnBrk="1" hangingPunct="1">
              <a:lnSpc>
                <a:spcPct val="80000"/>
              </a:lnSpc>
              <a:buFontTx/>
              <a:buAutoNum type="arabicPeriod"/>
            </a:pPr>
            <a:r>
              <a:rPr lang="en-US" altLang="en-US" sz="2400" dirty="0" smtClean="0"/>
              <a:t>Discharge pressure: At a given condenser temperature, the discharge pressure should be as small as possible.</a:t>
            </a:r>
          </a:p>
          <a:p>
            <a:pPr marL="533400" indent="-533400" eaLnBrk="1" hangingPunct="1">
              <a:lnSpc>
                <a:spcPct val="80000"/>
              </a:lnSpc>
              <a:buFontTx/>
              <a:buAutoNum type="arabicPeriod"/>
            </a:pPr>
            <a:r>
              <a:rPr lang="en-US" altLang="en-US" sz="2400" dirty="0" smtClean="0"/>
              <a:t>Pressure ratio: Should be as small as possible for compact and low power consumption</a:t>
            </a:r>
            <a:endParaRPr lang="hi-IN" altLang="en-US" sz="2400" dirty="0" smtClean="0"/>
          </a:p>
          <a:p>
            <a:pPr marL="533400" indent="-533400" eaLnBrk="1" hangingPunct="1">
              <a:buFontTx/>
              <a:buNone/>
            </a:pPr>
            <a:r>
              <a:rPr lang="en-US" altLang="en-US" sz="2400" dirty="0" smtClean="0"/>
              <a:t>4.	Latent heat of vaporization: Should be as large as possible so that the required mass flow rate per unit cooling capacity will be small.</a:t>
            </a:r>
            <a:endParaRPr lang="hi-IN" altLang="en-US" sz="2400" dirty="0" smtClean="0"/>
          </a:p>
          <a:p>
            <a:pPr marL="533400" indent="-533400" eaLnBrk="1" hangingPunct="1">
              <a:buFontTx/>
              <a:buNone/>
            </a:pPr>
            <a:r>
              <a:rPr lang="en-US" altLang="en-US" sz="2400" dirty="0" smtClean="0"/>
              <a:t>5.	Isentropic index of compression: Should be as small as possible so that the temperature rise during compression will be small.</a:t>
            </a:r>
          </a:p>
          <a:p>
            <a:pPr marL="533400" indent="-533400" eaLnBrk="1" hangingPunct="1">
              <a:lnSpc>
                <a:spcPct val="80000"/>
              </a:lnSpc>
              <a:buFontTx/>
              <a:buAutoNum type="arabicPeriod"/>
            </a:pPr>
            <a:endParaRPr lang="en-US" altLang="en-US" sz="2400" dirty="0" smtClean="0"/>
          </a:p>
        </p:txBody>
      </p:sp>
      <p:grpSp>
        <p:nvGrpSpPr>
          <p:cNvPr id="18" name="Group 19"/>
          <p:cNvGrpSpPr>
            <a:grpSpLocks/>
          </p:cNvGrpSpPr>
          <p:nvPr/>
        </p:nvGrpSpPr>
        <p:grpSpPr bwMode="auto">
          <a:xfrm>
            <a:off x="0" y="0"/>
            <a:ext cx="9144000" cy="6858000"/>
            <a:chOff x="0" y="0"/>
            <a:chExt cx="9144000" cy="6858000"/>
          </a:xfrm>
        </p:grpSpPr>
        <p:grpSp>
          <p:nvGrpSpPr>
            <p:cNvPr id="19" name="Group 8"/>
            <p:cNvGrpSpPr>
              <a:grpSpLocks/>
            </p:cNvGrpSpPr>
            <p:nvPr/>
          </p:nvGrpSpPr>
          <p:grpSpPr bwMode="auto">
            <a:xfrm>
              <a:off x="0" y="0"/>
              <a:ext cx="9144000" cy="6858000"/>
              <a:chOff x="0" y="0"/>
              <a:chExt cx="5760" cy="4320"/>
            </a:xfrm>
          </p:grpSpPr>
          <p:grpSp>
            <p:nvGrpSpPr>
              <p:cNvPr id="22" name="Group 9"/>
              <p:cNvGrpSpPr>
                <a:grpSpLocks/>
              </p:cNvGrpSpPr>
              <p:nvPr/>
            </p:nvGrpSpPr>
            <p:grpSpPr bwMode="auto">
              <a:xfrm>
                <a:off x="0" y="0"/>
                <a:ext cx="192" cy="4320"/>
                <a:chOff x="0" y="-48"/>
                <a:chExt cx="144" cy="4368"/>
              </a:xfrm>
            </p:grpSpPr>
            <p:sp>
              <p:nvSpPr>
                <p:cNvPr id="3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3" name="Group 12"/>
              <p:cNvGrpSpPr>
                <a:grpSpLocks/>
              </p:cNvGrpSpPr>
              <p:nvPr/>
            </p:nvGrpSpPr>
            <p:grpSpPr bwMode="auto">
              <a:xfrm>
                <a:off x="5674" y="24"/>
                <a:ext cx="86" cy="4296"/>
                <a:chOff x="5616" y="-48"/>
                <a:chExt cx="144" cy="4368"/>
              </a:xfrm>
            </p:grpSpPr>
            <p:sp>
              <p:nvSpPr>
                <p:cNvPr id="3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5"/>
              <p:cNvGrpSpPr>
                <a:grpSpLocks/>
              </p:cNvGrpSpPr>
              <p:nvPr/>
            </p:nvGrpSpPr>
            <p:grpSpPr bwMode="auto">
              <a:xfrm>
                <a:off x="144" y="0"/>
                <a:ext cx="5616" cy="144"/>
                <a:chOff x="96" y="-48"/>
                <a:chExt cx="5520" cy="144"/>
              </a:xfrm>
            </p:grpSpPr>
            <p:sp>
              <p:nvSpPr>
                <p:cNvPr id="2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8"/>
              <p:cNvGrpSpPr>
                <a:grpSpLocks/>
              </p:cNvGrpSpPr>
              <p:nvPr/>
            </p:nvGrpSpPr>
            <p:grpSpPr bwMode="auto">
              <a:xfrm>
                <a:off x="144" y="4234"/>
                <a:ext cx="5616" cy="86"/>
                <a:chOff x="96" y="4176"/>
                <a:chExt cx="5520" cy="144"/>
              </a:xfrm>
            </p:grpSpPr>
            <p:sp>
              <p:nvSpPr>
                <p:cNvPr id="2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0"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dissolve">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dissolve">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dissolve">
                                      <p:cBhvr>
                                        <p:cTn id="22" dur="500"/>
                                        <p:tgtEl>
                                          <p:spTgt spid="28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dissolve">
                                      <p:cBhvr>
                                        <p:cTn id="27" dur="5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dissolve">
                                      <p:cBhvr>
                                        <p:cTn id="3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179388" y="142167"/>
            <a:ext cx="7772400" cy="1143000"/>
          </a:xfrm>
        </p:spPr>
        <p:txBody>
          <a:bodyPr/>
          <a:lstStyle/>
          <a:p>
            <a:r>
              <a:rPr lang="en-IN" sz="2800" dirty="0" smtClean="0"/>
              <a:t>Components of A Refrigeration System</a:t>
            </a:r>
          </a:p>
        </p:txBody>
      </p:sp>
      <p:pic>
        <p:nvPicPr>
          <p:cNvPr id="317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303338"/>
            <a:ext cx="8280400"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9"/>
          <p:cNvGrpSpPr>
            <a:grpSpLocks/>
          </p:cNvGrpSpPr>
          <p:nvPr/>
        </p:nvGrpSpPr>
        <p:grpSpPr bwMode="auto">
          <a:xfrm>
            <a:off x="0" y="0"/>
            <a:ext cx="9144000" cy="6858000"/>
            <a:chOff x="0" y="0"/>
            <a:chExt cx="9144000" cy="6858000"/>
          </a:xfrm>
        </p:grpSpPr>
        <p:grpSp>
          <p:nvGrpSpPr>
            <p:cNvPr id="20" name="Group 8"/>
            <p:cNvGrpSpPr>
              <a:grpSpLocks/>
            </p:cNvGrpSpPr>
            <p:nvPr/>
          </p:nvGrpSpPr>
          <p:grpSpPr bwMode="auto">
            <a:xfrm>
              <a:off x="0" y="0"/>
              <a:ext cx="9144000" cy="6858000"/>
              <a:chOff x="0" y="0"/>
              <a:chExt cx="5760" cy="4320"/>
            </a:xfrm>
          </p:grpSpPr>
          <p:grpSp>
            <p:nvGrpSpPr>
              <p:cNvPr id="23" name="Group 9"/>
              <p:cNvGrpSpPr>
                <a:grpSpLocks/>
              </p:cNvGrpSpPr>
              <p:nvPr/>
            </p:nvGrpSpPr>
            <p:grpSpPr bwMode="auto">
              <a:xfrm>
                <a:off x="0" y="0"/>
                <a:ext cx="192" cy="4320"/>
                <a:chOff x="0" y="-48"/>
                <a:chExt cx="144" cy="4368"/>
              </a:xfrm>
            </p:grpSpPr>
            <p:sp>
              <p:nvSpPr>
                <p:cNvPr id="3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2"/>
              <p:cNvGrpSpPr>
                <a:grpSpLocks/>
              </p:cNvGrpSpPr>
              <p:nvPr/>
            </p:nvGrpSpPr>
            <p:grpSpPr bwMode="auto">
              <a:xfrm>
                <a:off x="5674" y="24"/>
                <a:ext cx="86" cy="4296"/>
                <a:chOff x="5616" y="-48"/>
                <a:chExt cx="144" cy="4368"/>
              </a:xfrm>
            </p:grpSpPr>
            <p:sp>
              <p:nvSpPr>
                <p:cNvPr id="3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5"/>
              <p:cNvGrpSpPr>
                <a:grpSpLocks/>
              </p:cNvGrpSpPr>
              <p:nvPr/>
            </p:nvGrpSpPr>
            <p:grpSpPr bwMode="auto">
              <a:xfrm>
                <a:off x="144" y="0"/>
                <a:ext cx="5616" cy="144"/>
                <a:chOff x="96" y="-48"/>
                <a:chExt cx="5520" cy="144"/>
              </a:xfrm>
            </p:grpSpPr>
            <p:sp>
              <p:nvSpPr>
                <p:cNvPr id="2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6" name="Group 18"/>
              <p:cNvGrpSpPr>
                <a:grpSpLocks/>
              </p:cNvGrpSpPr>
              <p:nvPr/>
            </p:nvGrpSpPr>
            <p:grpSpPr bwMode="auto">
              <a:xfrm>
                <a:off x="144" y="4234"/>
                <a:ext cx="5616" cy="86"/>
                <a:chOff x="96" y="4176"/>
                <a:chExt cx="5520" cy="144"/>
              </a:xfrm>
            </p:grpSpPr>
            <p:sp>
              <p:nvSpPr>
                <p:cNvPr id="2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1"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679450" y="93663"/>
            <a:ext cx="7772400" cy="1143000"/>
          </a:xfrm>
        </p:spPr>
        <p:txBody>
          <a:bodyPr/>
          <a:lstStyle/>
          <a:p>
            <a:r>
              <a:rPr lang="en-IN" sz="2800" smtClean="0"/>
              <a:t>Types of Compressors</a:t>
            </a:r>
          </a:p>
        </p:txBody>
      </p:sp>
      <p:pic>
        <p:nvPicPr>
          <p:cNvPr id="327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1233488"/>
            <a:ext cx="8877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9"/>
          <p:cNvGrpSpPr>
            <a:grpSpLocks/>
          </p:cNvGrpSpPr>
          <p:nvPr/>
        </p:nvGrpSpPr>
        <p:grpSpPr bwMode="auto">
          <a:xfrm>
            <a:off x="0" y="0"/>
            <a:ext cx="9144000" cy="6858000"/>
            <a:chOff x="0" y="0"/>
            <a:chExt cx="9144000" cy="6858000"/>
          </a:xfrm>
        </p:grpSpPr>
        <p:grpSp>
          <p:nvGrpSpPr>
            <p:cNvPr id="20" name="Group 8"/>
            <p:cNvGrpSpPr>
              <a:grpSpLocks/>
            </p:cNvGrpSpPr>
            <p:nvPr/>
          </p:nvGrpSpPr>
          <p:grpSpPr bwMode="auto">
            <a:xfrm>
              <a:off x="0" y="0"/>
              <a:ext cx="9144000" cy="6858000"/>
              <a:chOff x="0" y="0"/>
              <a:chExt cx="5760" cy="4320"/>
            </a:xfrm>
          </p:grpSpPr>
          <p:grpSp>
            <p:nvGrpSpPr>
              <p:cNvPr id="23" name="Group 9"/>
              <p:cNvGrpSpPr>
                <a:grpSpLocks/>
              </p:cNvGrpSpPr>
              <p:nvPr/>
            </p:nvGrpSpPr>
            <p:grpSpPr bwMode="auto">
              <a:xfrm>
                <a:off x="0" y="0"/>
                <a:ext cx="192" cy="4320"/>
                <a:chOff x="0" y="-48"/>
                <a:chExt cx="144" cy="4368"/>
              </a:xfrm>
            </p:grpSpPr>
            <p:sp>
              <p:nvSpPr>
                <p:cNvPr id="3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2"/>
              <p:cNvGrpSpPr>
                <a:grpSpLocks/>
              </p:cNvGrpSpPr>
              <p:nvPr/>
            </p:nvGrpSpPr>
            <p:grpSpPr bwMode="auto">
              <a:xfrm>
                <a:off x="5674" y="24"/>
                <a:ext cx="86" cy="4296"/>
                <a:chOff x="5616" y="-48"/>
                <a:chExt cx="144" cy="4368"/>
              </a:xfrm>
            </p:grpSpPr>
            <p:sp>
              <p:nvSpPr>
                <p:cNvPr id="3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5"/>
              <p:cNvGrpSpPr>
                <a:grpSpLocks/>
              </p:cNvGrpSpPr>
              <p:nvPr/>
            </p:nvGrpSpPr>
            <p:grpSpPr bwMode="auto">
              <a:xfrm>
                <a:off x="144" y="0"/>
                <a:ext cx="5616" cy="144"/>
                <a:chOff x="96" y="-48"/>
                <a:chExt cx="5520" cy="144"/>
              </a:xfrm>
            </p:grpSpPr>
            <p:sp>
              <p:nvSpPr>
                <p:cNvPr id="2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6" name="Group 18"/>
              <p:cNvGrpSpPr>
                <a:grpSpLocks/>
              </p:cNvGrpSpPr>
              <p:nvPr/>
            </p:nvGrpSpPr>
            <p:grpSpPr bwMode="auto">
              <a:xfrm>
                <a:off x="144" y="4234"/>
                <a:ext cx="5616" cy="86"/>
                <a:chOff x="96" y="4176"/>
                <a:chExt cx="5520" cy="144"/>
              </a:xfrm>
            </p:grpSpPr>
            <p:sp>
              <p:nvSpPr>
                <p:cNvPr id="2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1"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8314" y="210344"/>
            <a:ext cx="7772400" cy="777875"/>
          </a:xfrm>
        </p:spPr>
        <p:txBody>
          <a:bodyPr/>
          <a:lstStyle/>
          <a:p>
            <a:r>
              <a:rPr lang="en-IN" sz="2800" smtClean="0"/>
              <a:t>Reciprocating Compressors</a:t>
            </a:r>
          </a:p>
        </p:txBody>
      </p:sp>
      <p:sp>
        <p:nvSpPr>
          <p:cNvPr id="17" name="Rectangle 16"/>
          <p:cNvSpPr/>
          <p:nvPr/>
        </p:nvSpPr>
        <p:spPr>
          <a:xfrm>
            <a:off x="228600" y="1225000"/>
            <a:ext cx="8763000" cy="2678113"/>
          </a:xfrm>
          <a:prstGeom prst="rect">
            <a:avLst/>
          </a:prstGeom>
        </p:spPr>
        <p:txBody>
          <a:bodyPr wrap="square">
            <a:spAutoFit/>
          </a:bodyPr>
          <a:lstStyle/>
          <a:p>
            <a:pPr marL="342900" indent="-342900">
              <a:buFont typeface="Arial" panose="020B0604020202020204" pitchFamily="34" charset="0"/>
              <a:buChar char="•"/>
              <a:defRPr/>
            </a:pPr>
            <a:r>
              <a:rPr lang="en-IN" b="0" dirty="0">
                <a:latin typeface="+mn-lt"/>
              </a:rPr>
              <a:t>A reciprocating compressor is also called a piston compressor.</a:t>
            </a:r>
          </a:p>
          <a:p>
            <a:pPr marL="342900" indent="-342900">
              <a:buFont typeface="Arial" panose="020B0604020202020204" pitchFamily="34" charset="0"/>
              <a:buChar char="•"/>
              <a:defRPr/>
            </a:pPr>
            <a:r>
              <a:rPr lang="en-IN" b="0" dirty="0">
                <a:latin typeface="+mn-lt"/>
              </a:rPr>
              <a:t>This compressor adopts the back and forth piston motion in a cylinder synchronized with suction and discharge valves to compress the vaporized refrigerant from a low pressure and temperature to a high pressure and temperature. </a:t>
            </a:r>
          </a:p>
          <a:p>
            <a:pPr marL="342900" indent="-342900">
              <a:buFont typeface="Arial" panose="020B0604020202020204" pitchFamily="34" charset="0"/>
              <a:buChar char="•"/>
              <a:defRPr/>
            </a:pPr>
            <a:r>
              <a:rPr lang="en-IN" b="0" dirty="0">
                <a:latin typeface="+mn-lt"/>
              </a:rPr>
              <a:t>The motion of the piston is achieved via a crankshaft which converts motor rotations to piston reciprocations.</a:t>
            </a:r>
            <a:endParaRPr lang="en-IN" dirty="0">
              <a:latin typeface="+mn-lt"/>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 y="3613150"/>
            <a:ext cx="326072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86163"/>
            <a:ext cx="3475038"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a:grpSpLocks/>
          </p:cNvGrpSpPr>
          <p:nvPr/>
        </p:nvGrpSpPr>
        <p:grpSpPr bwMode="auto">
          <a:xfrm>
            <a:off x="0" y="0"/>
            <a:ext cx="9144000" cy="6858000"/>
            <a:chOff x="0" y="0"/>
            <a:chExt cx="9144000" cy="6858000"/>
          </a:xfrm>
        </p:grpSpPr>
        <p:grpSp>
          <p:nvGrpSpPr>
            <p:cNvPr id="21" name="Group 8"/>
            <p:cNvGrpSpPr>
              <a:grpSpLocks/>
            </p:cNvGrpSpPr>
            <p:nvPr/>
          </p:nvGrpSpPr>
          <p:grpSpPr bwMode="auto">
            <a:xfrm>
              <a:off x="0" y="0"/>
              <a:ext cx="9144000" cy="6858000"/>
              <a:chOff x="0" y="0"/>
              <a:chExt cx="5760" cy="4320"/>
            </a:xfrm>
          </p:grpSpPr>
          <p:grpSp>
            <p:nvGrpSpPr>
              <p:cNvPr id="24" name="Group 9"/>
              <p:cNvGrpSpPr>
                <a:grpSpLocks/>
              </p:cNvGrpSpPr>
              <p:nvPr/>
            </p:nvGrpSpPr>
            <p:grpSpPr bwMode="auto">
              <a:xfrm>
                <a:off x="0" y="0"/>
                <a:ext cx="192" cy="4320"/>
                <a:chOff x="0" y="-48"/>
                <a:chExt cx="144" cy="4368"/>
              </a:xfrm>
            </p:grpSpPr>
            <p:sp>
              <p:nvSpPr>
                <p:cNvPr id="3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2"/>
              <p:cNvGrpSpPr>
                <a:grpSpLocks/>
              </p:cNvGrpSpPr>
              <p:nvPr/>
            </p:nvGrpSpPr>
            <p:grpSpPr bwMode="auto">
              <a:xfrm>
                <a:off x="5674" y="24"/>
                <a:ext cx="86" cy="4296"/>
                <a:chOff x="5616" y="-48"/>
                <a:chExt cx="144" cy="4368"/>
              </a:xfrm>
            </p:grpSpPr>
            <p:sp>
              <p:nvSpPr>
                <p:cNvPr id="3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6" name="Group 15"/>
              <p:cNvGrpSpPr>
                <a:grpSpLocks/>
              </p:cNvGrpSpPr>
              <p:nvPr/>
            </p:nvGrpSpPr>
            <p:grpSpPr bwMode="auto">
              <a:xfrm>
                <a:off x="144" y="0"/>
                <a:ext cx="5616" cy="144"/>
                <a:chOff x="96" y="-48"/>
                <a:chExt cx="5520" cy="144"/>
              </a:xfrm>
            </p:grpSpPr>
            <p:sp>
              <p:nvSpPr>
                <p:cNvPr id="3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7" name="Group 18"/>
              <p:cNvGrpSpPr>
                <a:grpSpLocks/>
              </p:cNvGrpSpPr>
              <p:nvPr/>
            </p:nvGrpSpPr>
            <p:grpSpPr bwMode="auto">
              <a:xfrm>
                <a:off x="144" y="4234"/>
                <a:ext cx="5616" cy="86"/>
                <a:chOff x="96" y="4176"/>
                <a:chExt cx="5520" cy="144"/>
              </a:xfrm>
            </p:grpSpPr>
            <p:sp>
              <p:nvSpPr>
                <p:cNvPr id="2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2" name="Rectangle 19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dissolve">
                                      <p:cBhvr>
                                        <p:cTn id="12" dur="500"/>
                                        <p:tgtEl>
                                          <p:spTgt spid="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dissolve">
                                      <p:cBhvr>
                                        <p:cTn id="17" dur="500"/>
                                        <p:tgtEl>
                                          <p:spTgt spid="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53219" y="92930"/>
            <a:ext cx="5930900" cy="846138"/>
          </a:xfrm>
        </p:spPr>
        <p:txBody>
          <a:bodyPr/>
          <a:lstStyle/>
          <a:p>
            <a:r>
              <a:rPr lang="en-IN" sz="2800" dirty="0" smtClean="0"/>
              <a:t>Rotary compressors (Positive Displacement)</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325563"/>
            <a:ext cx="41338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5238" y="909638"/>
            <a:ext cx="34004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1014413" y="869950"/>
            <a:ext cx="3271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b="0"/>
              <a:t>Rotary Vane Compressor</a:t>
            </a:r>
          </a:p>
        </p:txBody>
      </p:sp>
      <p:sp>
        <p:nvSpPr>
          <p:cNvPr id="20" name="TextBox 19"/>
          <p:cNvSpPr txBox="1">
            <a:spLocks noChangeArrowheads="1"/>
          </p:cNvSpPr>
          <p:nvPr/>
        </p:nvSpPr>
        <p:spPr bwMode="auto">
          <a:xfrm>
            <a:off x="484188" y="3160713"/>
            <a:ext cx="339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b="0"/>
              <a:t>Rotary Scroll Compressor</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150" y="3590925"/>
            <a:ext cx="32956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12975" y="2778125"/>
            <a:ext cx="404812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97450" y="3887788"/>
            <a:ext cx="2525713"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9"/>
          <p:cNvGrpSpPr>
            <a:grpSpLocks/>
          </p:cNvGrpSpPr>
          <p:nvPr/>
        </p:nvGrpSpPr>
        <p:grpSpPr bwMode="auto">
          <a:xfrm>
            <a:off x="0" y="0"/>
            <a:ext cx="9144000" cy="6858000"/>
            <a:chOff x="0" y="0"/>
            <a:chExt cx="9144000" cy="6858000"/>
          </a:xfrm>
        </p:grpSpPr>
        <p:grpSp>
          <p:nvGrpSpPr>
            <p:cNvPr id="25" name="Group 8"/>
            <p:cNvGrpSpPr>
              <a:grpSpLocks/>
            </p:cNvGrpSpPr>
            <p:nvPr/>
          </p:nvGrpSpPr>
          <p:grpSpPr bwMode="auto">
            <a:xfrm>
              <a:off x="0" y="0"/>
              <a:ext cx="9144000" cy="6858000"/>
              <a:chOff x="0" y="0"/>
              <a:chExt cx="5760" cy="4320"/>
            </a:xfrm>
          </p:grpSpPr>
          <p:grpSp>
            <p:nvGrpSpPr>
              <p:cNvPr id="28" name="Group 9"/>
              <p:cNvGrpSpPr>
                <a:grpSpLocks/>
              </p:cNvGrpSpPr>
              <p:nvPr/>
            </p:nvGrpSpPr>
            <p:grpSpPr bwMode="auto">
              <a:xfrm>
                <a:off x="0" y="0"/>
                <a:ext cx="192" cy="4320"/>
                <a:chOff x="0" y="-48"/>
                <a:chExt cx="144" cy="4368"/>
              </a:xfrm>
            </p:grpSpPr>
            <p:sp>
              <p:nvSpPr>
                <p:cNvPr id="3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9" name="Group 12"/>
              <p:cNvGrpSpPr>
                <a:grpSpLocks/>
              </p:cNvGrpSpPr>
              <p:nvPr/>
            </p:nvGrpSpPr>
            <p:grpSpPr bwMode="auto">
              <a:xfrm>
                <a:off x="5674" y="24"/>
                <a:ext cx="86" cy="4296"/>
                <a:chOff x="5616" y="-48"/>
                <a:chExt cx="144" cy="4368"/>
              </a:xfrm>
            </p:grpSpPr>
            <p:sp>
              <p:nvSpPr>
                <p:cNvPr id="3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0" name="Group 15"/>
              <p:cNvGrpSpPr>
                <a:grpSpLocks/>
              </p:cNvGrpSpPr>
              <p:nvPr/>
            </p:nvGrpSpPr>
            <p:grpSpPr bwMode="auto">
              <a:xfrm>
                <a:off x="144" y="0"/>
                <a:ext cx="5616" cy="144"/>
                <a:chOff x="96" y="-48"/>
                <a:chExt cx="5520" cy="144"/>
              </a:xfrm>
            </p:grpSpPr>
            <p:sp>
              <p:nvSpPr>
                <p:cNvPr id="3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1" name="Group 18"/>
              <p:cNvGrpSpPr>
                <a:grpSpLocks/>
              </p:cNvGrpSpPr>
              <p:nvPr/>
            </p:nvGrpSpPr>
            <p:grpSpPr bwMode="auto">
              <a:xfrm>
                <a:off x="144" y="4234"/>
                <a:ext cx="5616" cy="86"/>
                <a:chOff x="96" y="4176"/>
                <a:chExt cx="5520" cy="144"/>
              </a:xfrm>
            </p:grpSpPr>
            <p:sp>
              <p:nvSpPr>
                <p:cNvPr id="3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6" name="Rectangle 194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8675" y="142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1"/>
            <p:cNvSpPr>
              <a:spLocks noChangeArrowheads="1"/>
            </p:cNvSpPr>
            <p:nvPr/>
          </p:nvSpPr>
          <p:spPr bwMode="auto">
            <a:xfrm>
              <a:off x="179388" y="8382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75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75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04850" y="69850"/>
            <a:ext cx="7772400" cy="842963"/>
          </a:xfrm>
        </p:spPr>
        <p:txBody>
          <a:bodyPr/>
          <a:lstStyle/>
          <a:p>
            <a:r>
              <a:rPr lang="en-IN" sz="2800" smtClean="0"/>
              <a:t>Centrifugal compressor</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9138" y="3127375"/>
            <a:ext cx="42195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6963" y="882650"/>
            <a:ext cx="29448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000125"/>
            <a:ext cx="40354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279400" y="465772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IN" sz="2400" b="0">
                <a:latin typeface="ArialRoundedMT"/>
              </a:rPr>
              <a:t>Largest capacity which can be up to 10,000 tons (35,000 kW) per unit</a:t>
            </a:r>
            <a:endParaRPr lang="en-IN" sz="2400"/>
          </a:p>
        </p:txBody>
      </p:sp>
      <p:grpSp>
        <p:nvGrpSpPr>
          <p:cNvPr id="22" name="Group 19"/>
          <p:cNvGrpSpPr>
            <a:grpSpLocks/>
          </p:cNvGrpSpPr>
          <p:nvPr/>
        </p:nvGrpSpPr>
        <p:grpSpPr bwMode="auto">
          <a:xfrm>
            <a:off x="0" y="0"/>
            <a:ext cx="9144000" cy="6858000"/>
            <a:chOff x="0" y="0"/>
            <a:chExt cx="9144000" cy="6858000"/>
          </a:xfrm>
        </p:grpSpPr>
        <p:grpSp>
          <p:nvGrpSpPr>
            <p:cNvPr id="23" name="Group 8"/>
            <p:cNvGrpSpPr>
              <a:grpSpLocks/>
            </p:cNvGrpSpPr>
            <p:nvPr/>
          </p:nvGrpSpPr>
          <p:grpSpPr bwMode="auto">
            <a:xfrm>
              <a:off x="0" y="0"/>
              <a:ext cx="9144000" cy="6858000"/>
              <a:chOff x="0" y="0"/>
              <a:chExt cx="5760" cy="4320"/>
            </a:xfrm>
          </p:grpSpPr>
          <p:grpSp>
            <p:nvGrpSpPr>
              <p:cNvPr id="26" name="Group 9"/>
              <p:cNvGrpSpPr>
                <a:grpSpLocks/>
              </p:cNvGrpSpPr>
              <p:nvPr/>
            </p:nvGrpSpPr>
            <p:grpSpPr bwMode="auto">
              <a:xfrm>
                <a:off x="0" y="0"/>
                <a:ext cx="192" cy="4320"/>
                <a:chOff x="0" y="-48"/>
                <a:chExt cx="144" cy="4368"/>
              </a:xfrm>
            </p:grpSpPr>
            <p:sp>
              <p:nvSpPr>
                <p:cNvPr id="3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7" name="Group 12"/>
              <p:cNvGrpSpPr>
                <a:grpSpLocks/>
              </p:cNvGrpSpPr>
              <p:nvPr/>
            </p:nvGrpSpPr>
            <p:grpSpPr bwMode="auto">
              <a:xfrm>
                <a:off x="5674" y="24"/>
                <a:ext cx="86" cy="4296"/>
                <a:chOff x="5616" y="-48"/>
                <a:chExt cx="144" cy="4368"/>
              </a:xfrm>
            </p:grpSpPr>
            <p:sp>
              <p:nvSpPr>
                <p:cNvPr id="3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8" name="Group 15"/>
              <p:cNvGrpSpPr>
                <a:grpSpLocks/>
              </p:cNvGrpSpPr>
              <p:nvPr/>
            </p:nvGrpSpPr>
            <p:grpSpPr bwMode="auto">
              <a:xfrm>
                <a:off x="144" y="0"/>
                <a:ext cx="5616" cy="144"/>
                <a:chOff x="96" y="-48"/>
                <a:chExt cx="5520" cy="144"/>
              </a:xfrm>
            </p:grpSpPr>
            <p:sp>
              <p:nvSpPr>
                <p:cNvPr id="3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9" name="Group 18"/>
              <p:cNvGrpSpPr>
                <a:grpSpLocks/>
              </p:cNvGrpSpPr>
              <p:nvPr/>
            </p:nvGrpSpPr>
            <p:grpSpPr bwMode="auto">
              <a:xfrm>
                <a:off x="144" y="4234"/>
                <a:ext cx="5616" cy="86"/>
                <a:chOff x="96" y="4176"/>
                <a:chExt cx="5520" cy="144"/>
              </a:xfrm>
            </p:grpSpPr>
            <p:sp>
              <p:nvSpPr>
                <p:cNvPr id="3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4" name="Rectangle 19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75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75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75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0"/>
            <a:ext cx="7772400" cy="1143000"/>
          </a:xfrm>
        </p:spPr>
        <p:txBody>
          <a:bodyPr/>
          <a:lstStyle/>
          <a:p>
            <a:r>
              <a:rPr lang="en-IN" sz="2800" smtClean="0"/>
              <a:t>Compressor capacity &amp; Applications</a:t>
            </a:r>
          </a:p>
        </p:txBody>
      </p:sp>
      <p:pic>
        <p:nvPicPr>
          <p:cNvPr id="368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8" y="1143000"/>
            <a:ext cx="869315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9"/>
          <p:cNvGrpSpPr>
            <a:grpSpLocks/>
          </p:cNvGrpSpPr>
          <p:nvPr/>
        </p:nvGrpSpPr>
        <p:grpSpPr bwMode="auto">
          <a:xfrm>
            <a:off x="0" y="0"/>
            <a:ext cx="9144000" cy="6858000"/>
            <a:chOff x="0" y="0"/>
            <a:chExt cx="9144000" cy="6858000"/>
          </a:xfrm>
        </p:grpSpPr>
        <p:grpSp>
          <p:nvGrpSpPr>
            <p:cNvPr id="19" name="Group 8"/>
            <p:cNvGrpSpPr>
              <a:grpSpLocks/>
            </p:cNvGrpSpPr>
            <p:nvPr/>
          </p:nvGrpSpPr>
          <p:grpSpPr bwMode="auto">
            <a:xfrm>
              <a:off x="0" y="0"/>
              <a:ext cx="9144000" cy="6858000"/>
              <a:chOff x="0" y="0"/>
              <a:chExt cx="5760" cy="4320"/>
            </a:xfrm>
          </p:grpSpPr>
          <p:grpSp>
            <p:nvGrpSpPr>
              <p:cNvPr id="22" name="Group 9"/>
              <p:cNvGrpSpPr>
                <a:grpSpLocks/>
              </p:cNvGrpSpPr>
              <p:nvPr/>
            </p:nvGrpSpPr>
            <p:grpSpPr bwMode="auto">
              <a:xfrm>
                <a:off x="0" y="0"/>
                <a:ext cx="192" cy="4320"/>
                <a:chOff x="0" y="-48"/>
                <a:chExt cx="144" cy="4368"/>
              </a:xfrm>
            </p:grpSpPr>
            <p:sp>
              <p:nvSpPr>
                <p:cNvPr id="3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3" name="Group 12"/>
              <p:cNvGrpSpPr>
                <a:grpSpLocks/>
              </p:cNvGrpSpPr>
              <p:nvPr/>
            </p:nvGrpSpPr>
            <p:grpSpPr bwMode="auto">
              <a:xfrm>
                <a:off x="5674" y="24"/>
                <a:ext cx="86" cy="4296"/>
                <a:chOff x="5616" y="-48"/>
                <a:chExt cx="144" cy="4368"/>
              </a:xfrm>
            </p:grpSpPr>
            <p:sp>
              <p:nvSpPr>
                <p:cNvPr id="3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5"/>
              <p:cNvGrpSpPr>
                <a:grpSpLocks/>
              </p:cNvGrpSpPr>
              <p:nvPr/>
            </p:nvGrpSpPr>
            <p:grpSpPr bwMode="auto">
              <a:xfrm>
                <a:off x="144" y="0"/>
                <a:ext cx="5616" cy="144"/>
                <a:chOff x="96" y="-48"/>
                <a:chExt cx="5520" cy="144"/>
              </a:xfrm>
            </p:grpSpPr>
            <p:sp>
              <p:nvSpPr>
                <p:cNvPr id="2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8"/>
              <p:cNvGrpSpPr>
                <a:grpSpLocks/>
              </p:cNvGrpSpPr>
              <p:nvPr/>
            </p:nvGrpSpPr>
            <p:grpSpPr bwMode="auto">
              <a:xfrm>
                <a:off x="144" y="4234"/>
                <a:ext cx="5616" cy="86"/>
                <a:chOff x="96" y="4176"/>
                <a:chExt cx="5520" cy="144"/>
              </a:xfrm>
            </p:grpSpPr>
            <p:sp>
              <p:nvSpPr>
                <p:cNvPr id="2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0"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35418" y="368721"/>
            <a:ext cx="6979782" cy="533400"/>
          </a:xfrm>
        </p:spPr>
        <p:txBody>
          <a:bodyPr/>
          <a:lstStyle/>
          <a:p>
            <a:r>
              <a:rPr lang="en-US" sz="2800" dirty="0" smtClean="0"/>
              <a:t>Energy Intensive </a:t>
            </a:r>
            <a:r>
              <a:rPr lang="en-US" sz="2800" dirty="0" err="1" smtClean="0"/>
              <a:t>Psychrometric</a:t>
            </a:r>
            <a:r>
              <a:rPr lang="en-US" sz="2800" dirty="0" smtClean="0"/>
              <a:t> Processes</a:t>
            </a:r>
          </a:p>
        </p:txBody>
      </p:sp>
      <p:grpSp>
        <p:nvGrpSpPr>
          <p:cNvPr id="4" name="Group 3"/>
          <p:cNvGrpSpPr>
            <a:grpSpLocks/>
          </p:cNvGrpSpPr>
          <p:nvPr/>
        </p:nvGrpSpPr>
        <p:grpSpPr bwMode="auto">
          <a:xfrm>
            <a:off x="411163" y="1100138"/>
            <a:ext cx="3844925" cy="2481262"/>
            <a:chOff x="410902" y="1100270"/>
            <a:chExt cx="3845155" cy="2480965"/>
          </a:xfrm>
        </p:grpSpPr>
        <p:pic>
          <p:nvPicPr>
            <p:cNvPr id="460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606" y="1561935"/>
              <a:ext cx="23145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TextBox 2"/>
            <p:cNvSpPr txBox="1">
              <a:spLocks noChangeArrowheads="1"/>
            </p:cNvSpPr>
            <p:nvPr/>
          </p:nvSpPr>
          <p:spPr bwMode="auto">
            <a:xfrm>
              <a:off x="410902" y="1100270"/>
              <a:ext cx="3845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a:t>Sensible Heating or Cooling</a:t>
              </a:r>
            </a:p>
          </p:txBody>
        </p:sp>
      </p:grpSp>
      <p:grpSp>
        <p:nvGrpSpPr>
          <p:cNvPr id="6" name="Group 5"/>
          <p:cNvGrpSpPr>
            <a:grpSpLocks/>
          </p:cNvGrpSpPr>
          <p:nvPr/>
        </p:nvGrpSpPr>
        <p:grpSpPr bwMode="auto">
          <a:xfrm>
            <a:off x="5172293" y="1143023"/>
            <a:ext cx="2952750" cy="2659062"/>
            <a:chOff x="5263644" y="1051078"/>
            <a:chExt cx="2952750" cy="2659062"/>
          </a:xfrm>
        </p:grpSpPr>
        <p:sp>
          <p:nvSpPr>
            <p:cNvPr id="46092" name="TextBox 20"/>
            <p:cNvSpPr txBox="1">
              <a:spLocks noChangeArrowheads="1"/>
            </p:cNvSpPr>
            <p:nvPr/>
          </p:nvSpPr>
          <p:spPr bwMode="auto">
            <a:xfrm>
              <a:off x="5393101" y="1051078"/>
              <a:ext cx="2475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a:t>Dehumidification</a:t>
              </a:r>
            </a:p>
          </p:txBody>
        </p:sp>
        <p:pic>
          <p:nvPicPr>
            <p:cNvPr id="460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3644" y="1433665"/>
              <a:ext cx="29527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303213" y="3771900"/>
            <a:ext cx="3696846" cy="2641600"/>
            <a:chOff x="303522" y="3771916"/>
            <a:chExt cx="3696560" cy="2642213"/>
          </a:xfrm>
        </p:grpSpPr>
        <p:pic>
          <p:nvPicPr>
            <p:cNvPr id="4609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32" y="4137654"/>
              <a:ext cx="30289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TextBox 24"/>
            <p:cNvSpPr txBox="1">
              <a:spLocks noChangeArrowheads="1"/>
            </p:cNvSpPr>
            <p:nvPr/>
          </p:nvSpPr>
          <p:spPr bwMode="auto">
            <a:xfrm>
              <a:off x="303522" y="3771916"/>
              <a:ext cx="3696560"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dirty="0"/>
                <a:t>Humidification &amp; </a:t>
              </a:r>
              <a:r>
                <a:rPr lang="en-IN" sz="2400" dirty="0" smtClean="0"/>
                <a:t>Cooling </a:t>
              </a:r>
              <a:endParaRPr lang="en-IN" sz="2400" dirty="0"/>
            </a:p>
          </p:txBody>
        </p:sp>
      </p:grpSp>
      <p:grpSp>
        <p:nvGrpSpPr>
          <p:cNvPr id="10" name="Group 9"/>
          <p:cNvGrpSpPr>
            <a:grpSpLocks/>
          </p:cNvGrpSpPr>
          <p:nvPr/>
        </p:nvGrpSpPr>
        <p:grpSpPr bwMode="auto">
          <a:xfrm>
            <a:off x="5111465" y="3986190"/>
            <a:ext cx="3568606" cy="2740025"/>
            <a:chOff x="5124228" y="3837688"/>
            <a:chExt cx="3568166" cy="2739043"/>
          </a:xfrm>
        </p:grpSpPr>
        <p:sp>
          <p:nvSpPr>
            <p:cNvPr id="46088" name="TextBox 26"/>
            <p:cNvSpPr txBox="1">
              <a:spLocks noChangeArrowheads="1"/>
            </p:cNvSpPr>
            <p:nvPr/>
          </p:nvSpPr>
          <p:spPr bwMode="auto">
            <a:xfrm>
              <a:off x="5124228" y="3837688"/>
              <a:ext cx="3568166" cy="46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dirty="0"/>
                <a:t>Humidification &amp; </a:t>
              </a:r>
              <a:r>
                <a:rPr lang="en-IN" sz="2400" dirty="0" smtClean="0"/>
                <a:t>heating</a:t>
              </a:r>
              <a:endParaRPr lang="en-IN" sz="2400" dirty="0"/>
            </a:p>
          </p:txBody>
        </p:sp>
        <p:pic>
          <p:nvPicPr>
            <p:cNvPr id="4608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2064" y="4233581"/>
              <a:ext cx="28860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19"/>
          <p:cNvGrpSpPr>
            <a:grpSpLocks/>
          </p:cNvGrpSpPr>
          <p:nvPr/>
        </p:nvGrpSpPr>
        <p:grpSpPr bwMode="auto">
          <a:xfrm>
            <a:off x="0" y="0"/>
            <a:ext cx="9144000" cy="6858000"/>
            <a:chOff x="0" y="0"/>
            <a:chExt cx="9144000" cy="6858000"/>
          </a:xfrm>
        </p:grpSpPr>
        <p:grpSp>
          <p:nvGrpSpPr>
            <p:cNvPr id="31" name="Group 30"/>
            <p:cNvGrpSpPr>
              <a:grpSpLocks/>
            </p:cNvGrpSpPr>
            <p:nvPr/>
          </p:nvGrpSpPr>
          <p:grpSpPr bwMode="auto">
            <a:xfrm>
              <a:off x="0" y="0"/>
              <a:ext cx="9144000" cy="6858000"/>
              <a:chOff x="0" y="0"/>
              <a:chExt cx="5760" cy="4320"/>
            </a:xfrm>
          </p:grpSpPr>
          <p:grpSp>
            <p:nvGrpSpPr>
              <p:cNvPr id="34" name="Group 9"/>
              <p:cNvGrpSpPr>
                <a:grpSpLocks/>
              </p:cNvGrpSpPr>
              <p:nvPr/>
            </p:nvGrpSpPr>
            <p:grpSpPr bwMode="auto">
              <a:xfrm>
                <a:off x="0" y="0"/>
                <a:ext cx="192" cy="4320"/>
                <a:chOff x="0" y="-48"/>
                <a:chExt cx="144" cy="4368"/>
              </a:xfrm>
            </p:grpSpPr>
            <p:sp>
              <p:nvSpPr>
                <p:cNvPr id="4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4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5" name="Group 34"/>
              <p:cNvGrpSpPr>
                <a:grpSpLocks/>
              </p:cNvGrpSpPr>
              <p:nvPr/>
            </p:nvGrpSpPr>
            <p:grpSpPr bwMode="auto">
              <a:xfrm>
                <a:off x="5674" y="24"/>
                <a:ext cx="86" cy="4296"/>
                <a:chOff x="5616" y="-48"/>
                <a:chExt cx="144" cy="4368"/>
              </a:xfrm>
            </p:grpSpPr>
            <p:sp>
              <p:nvSpPr>
                <p:cNvPr id="4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4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6" name="Group 15"/>
              <p:cNvGrpSpPr>
                <a:grpSpLocks/>
              </p:cNvGrpSpPr>
              <p:nvPr/>
            </p:nvGrpSpPr>
            <p:grpSpPr bwMode="auto">
              <a:xfrm>
                <a:off x="144" y="0"/>
                <a:ext cx="5616" cy="144"/>
                <a:chOff x="96" y="-48"/>
                <a:chExt cx="5520" cy="144"/>
              </a:xfrm>
            </p:grpSpPr>
            <p:sp>
              <p:nvSpPr>
                <p:cNvPr id="4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4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7" name="Group 18"/>
              <p:cNvGrpSpPr>
                <a:grpSpLocks/>
              </p:cNvGrpSpPr>
              <p:nvPr/>
            </p:nvGrpSpPr>
            <p:grpSpPr bwMode="auto">
              <a:xfrm>
                <a:off x="144" y="4234"/>
                <a:ext cx="5616" cy="86"/>
                <a:chOff x="96" y="4176"/>
                <a:chExt cx="5520" cy="144"/>
              </a:xfrm>
            </p:grpSpPr>
            <p:sp>
              <p:nvSpPr>
                <p:cNvPr id="3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32" name="Rectangle 194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extLst>
      <p:ext uri="{BB962C8B-B14F-4D97-AF65-F5344CB8AC3E}">
        <p14:creationId xmlns:p14="http://schemas.microsoft.com/office/powerpoint/2010/main" val="1891552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1" y="277394"/>
            <a:ext cx="5714999" cy="723900"/>
          </a:xfrm>
        </p:spPr>
        <p:txBody>
          <a:bodyPr/>
          <a:lstStyle/>
          <a:p>
            <a:pPr eaLnBrk="1" hangingPunct="1"/>
            <a:r>
              <a:rPr lang="en-US" altLang="en-US" sz="2800" dirty="0" smtClean="0"/>
              <a:t>Another Extra-somatic Knowhow: Shelf Life of Food</a:t>
            </a:r>
          </a:p>
        </p:txBody>
      </p:sp>
      <p:sp>
        <p:nvSpPr>
          <p:cNvPr id="15363" name="Rectangle 3"/>
          <p:cNvSpPr>
            <a:spLocks noGrp="1" noChangeArrowheads="1"/>
          </p:cNvSpPr>
          <p:nvPr>
            <p:ph idx="1"/>
          </p:nvPr>
        </p:nvSpPr>
        <p:spPr>
          <a:xfrm>
            <a:off x="614363" y="1544638"/>
            <a:ext cx="7772400" cy="4114800"/>
          </a:xfrm>
        </p:spPr>
        <p:txBody>
          <a:bodyPr/>
          <a:lstStyle/>
          <a:p>
            <a:pPr eaLnBrk="1" hangingPunct="1"/>
            <a:r>
              <a:rPr lang="en-GB" altLang="en-US" sz="2400" smtClean="0"/>
              <a:t>Many micro-organisms live on the same food as humans. </a:t>
            </a:r>
          </a:p>
          <a:p>
            <a:pPr eaLnBrk="1" hangingPunct="1"/>
            <a:r>
              <a:rPr lang="en-GB" altLang="en-US" sz="2400" smtClean="0"/>
              <a:t>Our battle is to get the food before the micro-organisms. </a:t>
            </a:r>
          </a:p>
          <a:p>
            <a:pPr eaLnBrk="1" hangingPunct="1"/>
            <a:r>
              <a:rPr lang="en-GB" altLang="en-US" sz="2400" smtClean="0"/>
              <a:t>In this battle the micro-organisms are well placed – size so small they are ever present in the atmosphere. </a:t>
            </a:r>
          </a:p>
          <a:p>
            <a:pPr eaLnBrk="1" hangingPunct="1"/>
            <a:r>
              <a:rPr lang="en-GB" altLang="en-US" sz="2400" smtClean="0"/>
              <a:t>Any food exposed to atmosphere at ordinary temperature – appropriate organisms will start to grow. </a:t>
            </a:r>
          </a:p>
          <a:p>
            <a:pPr eaLnBrk="1" hangingPunct="1"/>
            <a:r>
              <a:rPr lang="en-GB" altLang="en-US" sz="2400" smtClean="0"/>
              <a:t>They consume the food like animal – absorbing what they like and rejecting the remainder. </a:t>
            </a:r>
          </a:p>
          <a:p>
            <a:pPr eaLnBrk="1" hangingPunct="1"/>
            <a:r>
              <a:rPr lang="en-GB" altLang="en-US" sz="2400" smtClean="0"/>
              <a:t>Rejected remainder is often toxic – leading to food poisoning.</a:t>
            </a:r>
            <a:endParaRPr lang="en-US" altLang="en-US" sz="2400" smtClean="0"/>
          </a:p>
          <a:p>
            <a:pPr eaLnBrk="1" hangingPunct="1"/>
            <a:endParaRPr lang="en-US" altLang="en-US" sz="2400" smtClean="0"/>
          </a:p>
          <a:p>
            <a:pPr eaLnBrk="1" hangingPunct="1"/>
            <a:endParaRPr lang="en-US" altLang="en-US" sz="2400" smtClean="0"/>
          </a:p>
        </p:txBody>
      </p:sp>
      <p:grpSp>
        <p:nvGrpSpPr>
          <p:cNvPr id="18" name="Group 19"/>
          <p:cNvGrpSpPr>
            <a:grpSpLocks/>
          </p:cNvGrpSpPr>
          <p:nvPr/>
        </p:nvGrpSpPr>
        <p:grpSpPr bwMode="auto">
          <a:xfrm>
            <a:off x="0" y="0"/>
            <a:ext cx="9144000" cy="6858000"/>
            <a:chOff x="0" y="0"/>
            <a:chExt cx="9144000" cy="6858000"/>
          </a:xfrm>
        </p:grpSpPr>
        <p:grpSp>
          <p:nvGrpSpPr>
            <p:cNvPr id="19" name="Group 8"/>
            <p:cNvGrpSpPr>
              <a:grpSpLocks/>
            </p:cNvGrpSpPr>
            <p:nvPr/>
          </p:nvGrpSpPr>
          <p:grpSpPr bwMode="auto">
            <a:xfrm>
              <a:off x="0" y="0"/>
              <a:ext cx="9144000" cy="6858000"/>
              <a:chOff x="0" y="0"/>
              <a:chExt cx="5760" cy="4320"/>
            </a:xfrm>
          </p:grpSpPr>
          <p:grpSp>
            <p:nvGrpSpPr>
              <p:cNvPr id="22" name="Group 9"/>
              <p:cNvGrpSpPr>
                <a:grpSpLocks/>
              </p:cNvGrpSpPr>
              <p:nvPr/>
            </p:nvGrpSpPr>
            <p:grpSpPr bwMode="auto">
              <a:xfrm>
                <a:off x="0" y="0"/>
                <a:ext cx="192" cy="4320"/>
                <a:chOff x="0" y="-48"/>
                <a:chExt cx="144" cy="4368"/>
              </a:xfrm>
            </p:grpSpPr>
            <p:sp>
              <p:nvSpPr>
                <p:cNvPr id="3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3" name="Group 12"/>
              <p:cNvGrpSpPr>
                <a:grpSpLocks/>
              </p:cNvGrpSpPr>
              <p:nvPr/>
            </p:nvGrpSpPr>
            <p:grpSpPr bwMode="auto">
              <a:xfrm>
                <a:off x="5674" y="24"/>
                <a:ext cx="86" cy="4296"/>
                <a:chOff x="5616" y="-48"/>
                <a:chExt cx="144" cy="4368"/>
              </a:xfrm>
            </p:grpSpPr>
            <p:sp>
              <p:nvSpPr>
                <p:cNvPr id="3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5"/>
              <p:cNvGrpSpPr>
                <a:grpSpLocks/>
              </p:cNvGrpSpPr>
              <p:nvPr/>
            </p:nvGrpSpPr>
            <p:grpSpPr bwMode="auto">
              <a:xfrm>
                <a:off x="144" y="0"/>
                <a:ext cx="5616" cy="144"/>
                <a:chOff x="96" y="-48"/>
                <a:chExt cx="5520" cy="144"/>
              </a:xfrm>
            </p:grpSpPr>
            <p:sp>
              <p:nvSpPr>
                <p:cNvPr id="2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8"/>
              <p:cNvGrpSpPr>
                <a:grpSpLocks/>
              </p:cNvGrpSpPr>
              <p:nvPr/>
            </p:nvGrpSpPr>
            <p:grpSpPr bwMode="auto">
              <a:xfrm>
                <a:off x="144" y="4234"/>
                <a:ext cx="5616" cy="86"/>
                <a:chOff x="96" y="4176"/>
                <a:chExt cx="5520" cy="144"/>
              </a:xfrm>
            </p:grpSpPr>
            <p:sp>
              <p:nvSpPr>
                <p:cNvPr id="2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0"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2555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dissolve">
                                      <p:cBhvr>
                                        <p:cTn id="27" dur="500"/>
                                        <p:tgtEl>
                                          <p:spTgt spid="15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dissolve">
                                      <p:cBhvr>
                                        <p:cTn id="3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102" y="269850"/>
            <a:ext cx="7772400" cy="604837"/>
          </a:xfrm>
        </p:spPr>
        <p:txBody>
          <a:bodyPr/>
          <a:lstStyle/>
          <a:p>
            <a:pPr eaLnBrk="1" hangingPunct="1"/>
            <a:r>
              <a:rPr lang="en-US" altLang="en-US" sz="2800" dirty="0" smtClean="0"/>
              <a:t>Enhancement of Shelf Life of Food</a:t>
            </a:r>
          </a:p>
        </p:txBody>
      </p:sp>
      <p:sp>
        <p:nvSpPr>
          <p:cNvPr id="17411" name="Rectangle 3"/>
          <p:cNvSpPr>
            <a:spLocks noGrp="1" noChangeArrowheads="1"/>
          </p:cNvSpPr>
          <p:nvPr>
            <p:ph idx="1"/>
          </p:nvPr>
        </p:nvSpPr>
        <p:spPr>
          <a:xfrm>
            <a:off x="320675" y="1397708"/>
            <a:ext cx="8518525" cy="4114800"/>
          </a:xfrm>
        </p:spPr>
        <p:txBody>
          <a:bodyPr/>
          <a:lstStyle/>
          <a:p>
            <a:pPr eaLnBrk="1" hangingPunct="1"/>
            <a:r>
              <a:rPr lang="en-GB" altLang="en-US" sz="2400" dirty="0" smtClean="0"/>
              <a:t>Micro-organisms can be divided in three groups – moulds, yeast and bacteria. </a:t>
            </a:r>
            <a:endParaRPr lang="en-US" altLang="en-US" sz="2400" dirty="0" smtClean="0"/>
          </a:p>
          <a:p>
            <a:pPr eaLnBrk="1" hangingPunct="1">
              <a:lnSpc>
                <a:spcPct val="90000"/>
              </a:lnSpc>
            </a:pPr>
            <a:r>
              <a:rPr lang="en-GB" altLang="en-US" sz="2400" dirty="0" smtClean="0"/>
              <a:t>Each type of micro-organisms has its own environment of temperature, atmosphere (gaseous composition and humidity) and food for optimum growth.  </a:t>
            </a:r>
          </a:p>
          <a:p>
            <a:pPr eaLnBrk="1" hangingPunct="1">
              <a:lnSpc>
                <a:spcPct val="90000"/>
              </a:lnSpc>
            </a:pPr>
            <a:r>
              <a:rPr lang="en-GB" altLang="en-US" sz="2400" dirty="0" smtClean="0"/>
              <a:t>Water is required by everyone. </a:t>
            </a:r>
          </a:p>
          <a:p>
            <a:pPr eaLnBrk="1" hangingPunct="1">
              <a:lnSpc>
                <a:spcPct val="90000"/>
              </a:lnSpc>
            </a:pPr>
            <a:r>
              <a:rPr lang="en-GB" altLang="en-US" sz="2400" dirty="0" smtClean="0"/>
              <a:t>Hence drying can also lead to food preservation.</a:t>
            </a:r>
          </a:p>
          <a:p>
            <a:pPr eaLnBrk="1" hangingPunct="1">
              <a:lnSpc>
                <a:spcPct val="90000"/>
              </a:lnSpc>
            </a:pPr>
            <a:r>
              <a:rPr lang="en-GB" altLang="en-US" sz="2400" dirty="0" smtClean="0"/>
              <a:t>Control of micro-organisms by subjecting them to low temperature is basis of refrigerated carriage of foodstuffs.</a:t>
            </a:r>
          </a:p>
          <a:p>
            <a:pPr eaLnBrk="1" hangingPunct="1">
              <a:lnSpc>
                <a:spcPct val="90000"/>
              </a:lnSpc>
            </a:pPr>
            <a:r>
              <a:rPr lang="en-GB" altLang="en-US" sz="2400" dirty="0" smtClean="0"/>
              <a:t>Below –8</a:t>
            </a:r>
            <a:r>
              <a:rPr lang="en-GB" altLang="en-US" sz="2400" baseline="30000" dirty="0" smtClean="0"/>
              <a:t>0</a:t>
            </a:r>
            <a:r>
              <a:rPr lang="en-GB" altLang="en-US" sz="2400" dirty="0" smtClean="0"/>
              <a:t>C no growth or reproduction of micro-organisms occurs.</a:t>
            </a:r>
            <a:endParaRPr lang="en-US" altLang="en-US" sz="2400" dirty="0" smtClean="0"/>
          </a:p>
        </p:txBody>
      </p:sp>
      <p:grpSp>
        <p:nvGrpSpPr>
          <p:cNvPr id="18" name="Group 19"/>
          <p:cNvGrpSpPr>
            <a:grpSpLocks/>
          </p:cNvGrpSpPr>
          <p:nvPr/>
        </p:nvGrpSpPr>
        <p:grpSpPr bwMode="auto">
          <a:xfrm>
            <a:off x="0" y="0"/>
            <a:ext cx="9144000" cy="6858000"/>
            <a:chOff x="0" y="0"/>
            <a:chExt cx="9144000" cy="6858000"/>
          </a:xfrm>
        </p:grpSpPr>
        <p:grpSp>
          <p:nvGrpSpPr>
            <p:cNvPr id="19" name="Group 8"/>
            <p:cNvGrpSpPr>
              <a:grpSpLocks/>
            </p:cNvGrpSpPr>
            <p:nvPr/>
          </p:nvGrpSpPr>
          <p:grpSpPr bwMode="auto">
            <a:xfrm>
              <a:off x="0" y="0"/>
              <a:ext cx="9144000" cy="6858000"/>
              <a:chOff x="0" y="0"/>
              <a:chExt cx="5760" cy="4320"/>
            </a:xfrm>
          </p:grpSpPr>
          <p:grpSp>
            <p:nvGrpSpPr>
              <p:cNvPr id="22" name="Group 9"/>
              <p:cNvGrpSpPr>
                <a:grpSpLocks/>
              </p:cNvGrpSpPr>
              <p:nvPr/>
            </p:nvGrpSpPr>
            <p:grpSpPr bwMode="auto">
              <a:xfrm>
                <a:off x="0" y="0"/>
                <a:ext cx="192" cy="4320"/>
                <a:chOff x="0" y="-48"/>
                <a:chExt cx="144" cy="4368"/>
              </a:xfrm>
            </p:grpSpPr>
            <p:sp>
              <p:nvSpPr>
                <p:cNvPr id="3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3" name="Group 12"/>
              <p:cNvGrpSpPr>
                <a:grpSpLocks/>
              </p:cNvGrpSpPr>
              <p:nvPr/>
            </p:nvGrpSpPr>
            <p:grpSpPr bwMode="auto">
              <a:xfrm>
                <a:off x="5674" y="24"/>
                <a:ext cx="86" cy="4296"/>
                <a:chOff x="5616" y="-48"/>
                <a:chExt cx="144" cy="4368"/>
              </a:xfrm>
            </p:grpSpPr>
            <p:sp>
              <p:nvSpPr>
                <p:cNvPr id="3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5"/>
              <p:cNvGrpSpPr>
                <a:grpSpLocks/>
              </p:cNvGrpSpPr>
              <p:nvPr/>
            </p:nvGrpSpPr>
            <p:grpSpPr bwMode="auto">
              <a:xfrm>
                <a:off x="144" y="0"/>
                <a:ext cx="5616" cy="144"/>
                <a:chOff x="96" y="-48"/>
                <a:chExt cx="5520" cy="144"/>
              </a:xfrm>
            </p:grpSpPr>
            <p:sp>
              <p:nvSpPr>
                <p:cNvPr id="2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8"/>
              <p:cNvGrpSpPr>
                <a:grpSpLocks/>
              </p:cNvGrpSpPr>
              <p:nvPr/>
            </p:nvGrpSpPr>
            <p:grpSpPr bwMode="auto">
              <a:xfrm>
                <a:off x="144" y="4234"/>
                <a:ext cx="5616" cy="86"/>
                <a:chOff x="96" y="4176"/>
                <a:chExt cx="5520" cy="144"/>
              </a:xfrm>
            </p:grpSpPr>
            <p:sp>
              <p:nvSpPr>
                <p:cNvPr id="2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0"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dissolve">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dissolve">
                                      <p:cBhvr>
                                        <p:cTn id="27" dur="5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dissolve">
                                      <p:cBhvr>
                                        <p:cTn id="3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39566" y="274637"/>
            <a:ext cx="8229600" cy="740469"/>
          </a:xfrm>
        </p:spPr>
        <p:txBody>
          <a:bodyPr/>
          <a:lstStyle/>
          <a:p>
            <a:pPr eaLnBrk="1" hangingPunct="1"/>
            <a:r>
              <a:rPr lang="en-US" sz="2800" dirty="0" smtClean="0"/>
              <a:t>Identification on Negative Cycle</a:t>
            </a:r>
            <a:br>
              <a:rPr lang="en-US" sz="2800" dirty="0" smtClean="0"/>
            </a:br>
            <a:r>
              <a:rPr lang="en-US" sz="2800" dirty="0" smtClean="0"/>
              <a:t>: An Inverse of </a:t>
            </a:r>
            <a:r>
              <a:rPr lang="en-US" sz="2800" dirty="0" err="1" smtClean="0"/>
              <a:t>Rankine</a:t>
            </a:r>
            <a:r>
              <a:rPr lang="en-US" sz="2800" dirty="0" smtClean="0"/>
              <a:t> Cycle </a:t>
            </a:r>
          </a:p>
        </p:txBody>
      </p:sp>
      <p:sp>
        <p:nvSpPr>
          <p:cNvPr id="13315" name="AutoShape 51"/>
          <p:cNvSpPr>
            <a:spLocks noChangeAspect="1" noChangeArrowheads="1"/>
          </p:cNvSpPr>
          <p:nvPr/>
        </p:nvSpPr>
        <p:spPr bwMode="auto">
          <a:xfrm>
            <a:off x="-111125" y="1143000"/>
            <a:ext cx="6503988"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latin typeface="Arial" panose="020B0604020202020204" pitchFamily="34" charset="0"/>
            </a:endParaRPr>
          </a:p>
        </p:txBody>
      </p:sp>
      <p:grpSp>
        <p:nvGrpSpPr>
          <p:cNvPr id="4" name="Group 3"/>
          <p:cNvGrpSpPr>
            <a:grpSpLocks/>
          </p:cNvGrpSpPr>
          <p:nvPr/>
        </p:nvGrpSpPr>
        <p:grpSpPr bwMode="auto">
          <a:xfrm>
            <a:off x="152400" y="1112838"/>
            <a:ext cx="3841750" cy="3286125"/>
            <a:chOff x="366713" y="1362075"/>
            <a:chExt cx="4757090" cy="5232400"/>
          </a:xfrm>
        </p:grpSpPr>
        <p:sp>
          <p:nvSpPr>
            <p:cNvPr id="2" name="Text Box 52"/>
            <p:cNvSpPr txBox="1">
              <a:spLocks noChangeArrowheads="1"/>
            </p:cNvSpPr>
            <p:nvPr/>
          </p:nvSpPr>
          <p:spPr bwMode="auto">
            <a:xfrm>
              <a:off x="2320658" y="6073763"/>
              <a:ext cx="882616" cy="3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ko-KR" sz="1200" smtClean="0">
                  <a:solidFill>
                    <a:srgbClr val="FFFFFF"/>
                  </a:solidFill>
                  <a:latin typeface="+mj-lt"/>
                  <a:ea typeface="Batang" panose="02030600000101010101" pitchFamily="18" charset="-127"/>
                </a:rPr>
                <a:t>S</a:t>
              </a:r>
              <a:endParaRPr lang="en-US" sz="1200" smtClean="0">
                <a:latin typeface="+mj-lt"/>
              </a:endParaRPr>
            </a:p>
          </p:txBody>
        </p:sp>
        <p:sp>
          <p:nvSpPr>
            <p:cNvPr id="5126" name="Freeform 53"/>
            <p:cNvSpPr>
              <a:spLocks/>
            </p:cNvSpPr>
            <p:nvPr/>
          </p:nvSpPr>
          <p:spPr bwMode="auto">
            <a:xfrm>
              <a:off x="592772" y="2724520"/>
              <a:ext cx="4291210" cy="2901833"/>
            </a:xfrm>
            <a:custGeom>
              <a:avLst/>
              <a:gdLst>
                <a:gd name="T0" fmla="*/ 0 w 5220"/>
                <a:gd name="T1" fmla="*/ 3115 h 3450"/>
                <a:gd name="T2" fmla="*/ 553 w 5220"/>
                <a:gd name="T3" fmla="*/ 2627 h 3450"/>
                <a:gd name="T4" fmla="*/ 1290 w 5220"/>
                <a:gd name="T5" fmla="*/ 1490 h 3450"/>
                <a:gd name="T6" fmla="*/ 1842 w 5220"/>
                <a:gd name="T7" fmla="*/ 352 h 3450"/>
                <a:gd name="T8" fmla="*/ 2211 w 5220"/>
                <a:gd name="T9" fmla="*/ 27 h 3450"/>
                <a:gd name="T10" fmla="*/ 2764 w 5220"/>
                <a:gd name="T11" fmla="*/ 190 h 3450"/>
                <a:gd name="T12" fmla="*/ 3132 w 5220"/>
                <a:gd name="T13" fmla="*/ 1002 h 3450"/>
                <a:gd name="T14" fmla="*/ 3869 w 5220"/>
                <a:gd name="T15" fmla="*/ 2140 h 3450"/>
                <a:gd name="T16" fmla="*/ 4238 w 5220"/>
                <a:gd name="T17" fmla="*/ 2465 h 3450"/>
                <a:gd name="T18" fmla="*/ 4422 w 5220"/>
                <a:gd name="T19" fmla="*/ 2627 h 3450"/>
                <a:gd name="T20" fmla="*/ 4790 w 5220"/>
                <a:gd name="T21" fmla="*/ 2790 h 3450"/>
                <a:gd name="T22" fmla="*/ 5343 w 5220"/>
                <a:gd name="T23" fmla="*/ 2952 h 34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20"/>
                <a:gd name="T37" fmla="*/ 0 h 3450"/>
                <a:gd name="T38" fmla="*/ 5220 w 5220"/>
                <a:gd name="T39" fmla="*/ 3450 h 34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20" h="3450">
                  <a:moveTo>
                    <a:pt x="0" y="3450"/>
                  </a:moveTo>
                  <a:cubicBezTo>
                    <a:pt x="165" y="3330"/>
                    <a:pt x="330" y="3210"/>
                    <a:pt x="540" y="2910"/>
                  </a:cubicBezTo>
                  <a:cubicBezTo>
                    <a:pt x="750" y="2610"/>
                    <a:pt x="1050" y="2070"/>
                    <a:pt x="1260" y="1650"/>
                  </a:cubicBezTo>
                  <a:cubicBezTo>
                    <a:pt x="1470" y="1230"/>
                    <a:pt x="1650" y="660"/>
                    <a:pt x="1800" y="390"/>
                  </a:cubicBezTo>
                  <a:cubicBezTo>
                    <a:pt x="1950" y="120"/>
                    <a:pt x="2010" y="60"/>
                    <a:pt x="2160" y="30"/>
                  </a:cubicBezTo>
                  <a:cubicBezTo>
                    <a:pt x="2310" y="0"/>
                    <a:pt x="2550" y="30"/>
                    <a:pt x="2700" y="210"/>
                  </a:cubicBezTo>
                  <a:cubicBezTo>
                    <a:pt x="2850" y="390"/>
                    <a:pt x="2880" y="750"/>
                    <a:pt x="3060" y="1110"/>
                  </a:cubicBezTo>
                  <a:cubicBezTo>
                    <a:pt x="3240" y="1470"/>
                    <a:pt x="3600" y="2100"/>
                    <a:pt x="3780" y="2370"/>
                  </a:cubicBezTo>
                  <a:cubicBezTo>
                    <a:pt x="3960" y="2640"/>
                    <a:pt x="4050" y="2640"/>
                    <a:pt x="4140" y="2730"/>
                  </a:cubicBezTo>
                  <a:cubicBezTo>
                    <a:pt x="4230" y="2820"/>
                    <a:pt x="4230" y="2850"/>
                    <a:pt x="4320" y="2910"/>
                  </a:cubicBezTo>
                  <a:cubicBezTo>
                    <a:pt x="4410" y="2970"/>
                    <a:pt x="4530" y="3030"/>
                    <a:pt x="4680" y="3090"/>
                  </a:cubicBezTo>
                  <a:cubicBezTo>
                    <a:pt x="4830" y="3150"/>
                    <a:pt x="5130" y="3240"/>
                    <a:pt x="5220" y="327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IN" sz="1200" smtClean="0">
                <a:latin typeface="+mj-lt"/>
              </a:endParaRPr>
            </a:p>
          </p:txBody>
        </p:sp>
        <p:sp>
          <p:nvSpPr>
            <p:cNvPr id="5127" name="Line 54"/>
            <p:cNvSpPr>
              <a:spLocks noChangeShapeType="1"/>
            </p:cNvSpPr>
            <p:nvPr/>
          </p:nvSpPr>
          <p:spPr bwMode="auto">
            <a:xfrm flipH="1" flipV="1">
              <a:off x="1038996" y="4696149"/>
              <a:ext cx="3931" cy="4802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5128" name="Arc 55"/>
            <p:cNvSpPr>
              <a:spLocks/>
            </p:cNvSpPr>
            <p:nvPr/>
          </p:nvSpPr>
          <p:spPr bwMode="auto">
            <a:xfrm rot="6559206">
              <a:off x="2542409" y="2209210"/>
              <a:ext cx="1400362" cy="939624"/>
            </a:xfrm>
            <a:custGeom>
              <a:avLst/>
              <a:gdLst>
                <a:gd name="T0" fmla="*/ 4 w 20050"/>
                <a:gd name="T1" fmla="*/ 0 h 21588"/>
                <a:gd name="T2" fmla="*/ 113 w 20050"/>
                <a:gd name="T3" fmla="*/ 40 h 21588"/>
                <a:gd name="T4" fmla="*/ 0 w 20050"/>
                <a:gd name="T5" fmla="*/ 64 h 21588"/>
                <a:gd name="T6" fmla="*/ 0 60000 65536"/>
                <a:gd name="T7" fmla="*/ 0 60000 65536"/>
                <a:gd name="T8" fmla="*/ 0 60000 65536"/>
                <a:gd name="T9" fmla="*/ 0 w 20050"/>
                <a:gd name="T10" fmla="*/ 0 h 21588"/>
                <a:gd name="T11" fmla="*/ 20050 w 20050"/>
                <a:gd name="T12" fmla="*/ 21588 h 21588"/>
              </a:gdLst>
              <a:ahLst/>
              <a:cxnLst>
                <a:cxn ang="T6">
                  <a:pos x="T0" y="T1"/>
                </a:cxn>
                <a:cxn ang="T7">
                  <a:pos x="T2" y="T3"/>
                </a:cxn>
                <a:cxn ang="T8">
                  <a:pos x="T4" y="T5"/>
                </a:cxn>
              </a:cxnLst>
              <a:rect l="T9" t="T10" r="T11" b="T12"/>
              <a:pathLst>
                <a:path w="20050" h="21588" fill="none" extrusionOk="0">
                  <a:moveTo>
                    <a:pt x="706" y="-1"/>
                  </a:moveTo>
                  <a:cubicBezTo>
                    <a:pt x="9272" y="279"/>
                    <a:pt x="16862" y="5598"/>
                    <a:pt x="20050" y="13553"/>
                  </a:cubicBezTo>
                </a:path>
                <a:path w="20050" h="21588" stroke="0" extrusionOk="0">
                  <a:moveTo>
                    <a:pt x="706" y="-1"/>
                  </a:moveTo>
                  <a:cubicBezTo>
                    <a:pt x="9272" y="279"/>
                    <a:pt x="16862" y="5598"/>
                    <a:pt x="20050" y="13553"/>
                  </a:cubicBezTo>
                  <a:lnTo>
                    <a:pt x="0" y="2158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IN" sz="1200" smtClean="0">
                <a:latin typeface="+mj-lt"/>
              </a:endParaRPr>
            </a:p>
          </p:txBody>
        </p:sp>
        <p:sp>
          <p:nvSpPr>
            <p:cNvPr id="5129" name="Freeform 56"/>
            <p:cNvSpPr>
              <a:spLocks/>
            </p:cNvSpPr>
            <p:nvPr/>
          </p:nvSpPr>
          <p:spPr bwMode="auto">
            <a:xfrm>
              <a:off x="1042927" y="3273038"/>
              <a:ext cx="916035" cy="1415529"/>
            </a:xfrm>
            <a:custGeom>
              <a:avLst/>
              <a:gdLst>
                <a:gd name="T0" fmla="*/ 0 w 1080"/>
                <a:gd name="T1" fmla="*/ 1521 h 1620"/>
                <a:gd name="T2" fmla="*/ 190 w 1080"/>
                <a:gd name="T3" fmla="*/ 1352 h 1620"/>
                <a:gd name="T4" fmla="*/ 571 w 1080"/>
                <a:gd name="T5" fmla="*/ 845 h 1620"/>
                <a:gd name="T6" fmla="*/ 1141 w 1080"/>
                <a:gd name="T7" fmla="*/ 0 h 1620"/>
                <a:gd name="T8" fmla="*/ 0 60000 65536"/>
                <a:gd name="T9" fmla="*/ 0 60000 65536"/>
                <a:gd name="T10" fmla="*/ 0 60000 65536"/>
                <a:gd name="T11" fmla="*/ 0 60000 65536"/>
                <a:gd name="T12" fmla="*/ 0 w 1080"/>
                <a:gd name="T13" fmla="*/ 0 h 1620"/>
                <a:gd name="T14" fmla="*/ 1080 w 1080"/>
                <a:gd name="T15" fmla="*/ 1620 h 1620"/>
              </a:gdLst>
              <a:ahLst/>
              <a:cxnLst>
                <a:cxn ang="T8">
                  <a:pos x="T0" y="T1"/>
                </a:cxn>
                <a:cxn ang="T9">
                  <a:pos x="T2" y="T3"/>
                </a:cxn>
                <a:cxn ang="T10">
                  <a:pos x="T4" y="T5"/>
                </a:cxn>
                <a:cxn ang="T11">
                  <a:pos x="T6" y="T7"/>
                </a:cxn>
              </a:cxnLst>
              <a:rect l="T12" t="T13" r="T14" b="T15"/>
              <a:pathLst>
                <a:path w="1080" h="1620">
                  <a:moveTo>
                    <a:pt x="0" y="1620"/>
                  </a:moveTo>
                  <a:cubicBezTo>
                    <a:pt x="45" y="1590"/>
                    <a:pt x="90" y="1560"/>
                    <a:pt x="180" y="1440"/>
                  </a:cubicBezTo>
                  <a:cubicBezTo>
                    <a:pt x="270" y="1320"/>
                    <a:pt x="390" y="1140"/>
                    <a:pt x="540" y="900"/>
                  </a:cubicBezTo>
                  <a:cubicBezTo>
                    <a:pt x="690" y="660"/>
                    <a:pt x="990" y="150"/>
                    <a:pt x="108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IN" sz="1200" smtClean="0">
                <a:latin typeface="+mj-lt"/>
              </a:endParaRPr>
            </a:p>
          </p:txBody>
        </p:sp>
        <p:sp>
          <p:nvSpPr>
            <p:cNvPr id="3" name="Text Box 57"/>
            <p:cNvSpPr txBox="1">
              <a:spLocks noChangeArrowheads="1"/>
            </p:cNvSpPr>
            <p:nvPr/>
          </p:nvSpPr>
          <p:spPr bwMode="auto">
            <a:xfrm>
              <a:off x="3787100" y="1976312"/>
              <a:ext cx="292895" cy="3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1</a:t>
              </a:r>
              <a:endParaRPr lang="en-US" sz="1200" smtClean="0">
                <a:latin typeface="+mj-lt"/>
              </a:endParaRPr>
            </a:p>
          </p:txBody>
        </p:sp>
        <p:sp>
          <p:nvSpPr>
            <p:cNvPr id="5132" name="Text Box 59"/>
            <p:cNvSpPr txBox="1">
              <a:spLocks noChangeArrowheads="1"/>
            </p:cNvSpPr>
            <p:nvPr/>
          </p:nvSpPr>
          <p:spPr bwMode="auto">
            <a:xfrm>
              <a:off x="869942" y="5090475"/>
              <a:ext cx="442291" cy="30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solidFill>
                    <a:srgbClr val="000000"/>
                  </a:solidFill>
                  <a:latin typeface="+mj-lt"/>
                  <a:ea typeface="Batang" panose="02030600000101010101" pitchFamily="18" charset="-127"/>
                </a:rPr>
                <a:t>1</a:t>
              </a:r>
              <a:endParaRPr lang="en-US" sz="1200" dirty="0" smtClean="0">
                <a:latin typeface="+mj-lt"/>
              </a:endParaRPr>
            </a:p>
          </p:txBody>
        </p:sp>
        <p:sp>
          <p:nvSpPr>
            <p:cNvPr id="5133" name="Text Box 60"/>
            <p:cNvSpPr txBox="1">
              <a:spLocks noChangeArrowheads="1"/>
            </p:cNvSpPr>
            <p:nvPr/>
          </p:nvSpPr>
          <p:spPr bwMode="auto">
            <a:xfrm>
              <a:off x="832593" y="4382711"/>
              <a:ext cx="355799" cy="30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5</a:t>
              </a:r>
              <a:endParaRPr lang="en-US" sz="1200" smtClean="0">
                <a:latin typeface="+mj-lt"/>
              </a:endParaRPr>
            </a:p>
          </p:txBody>
        </p:sp>
        <p:sp>
          <p:nvSpPr>
            <p:cNvPr id="5134" name="Line 61"/>
            <p:cNvSpPr>
              <a:spLocks noChangeShapeType="1"/>
            </p:cNvSpPr>
            <p:nvPr/>
          </p:nvSpPr>
          <p:spPr bwMode="auto">
            <a:xfrm>
              <a:off x="3848037" y="5166307"/>
              <a:ext cx="118141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5136" name="Line 63"/>
            <p:cNvSpPr>
              <a:spLocks noChangeShapeType="1"/>
            </p:cNvSpPr>
            <p:nvPr/>
          </p:nvSpPr>
          <p:spPr bwMode="auto">
            <a:xfrm>
              <a:off x="3844106" y="3540978"/>
              <a:ext cx="0" cy="16910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5137" name="Line 64"/>
            <p:cNvSpPr>
              <a:spLocks noChangeShapeType="1"/>
            </p:cNvSpPr>
            <p:nvPr/>
          </p:nvSpPr>
          <p:spPr bwMode="auto">
            <a:xfrm>
              <a:off x="1958962" y="3280621"/>
              <a:ext cx="10379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5138" name="Text Box 65"/>
            <p:cNvSpPr txBox="1">
              <a:spLocks noChangeArrowheads="1"/>
            </p:cNvSpPr>
            <p:nvPr/>
          </p:nvSpPr>
          <p:spPr bwMode="auto">
            <a:xfrm>
              <a:off x="1343685" y="3386786"/>
              <a:ext cx="296827" cy="30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7</a:t>
              </a:r>
              <a:endParaRPr lang="en-US" sz="1200" smtClean="0">
                <a:latin typeface="+mj-lt"/>
              </a:endParaRPr>
            </a:p>
          </p:txBody>
        </p:sp>
        <p:sp>
          <p:nvSpPr>
            <p:cNvPr id="5139" name="Text Box 66"/>
            <p:cNvSpPr txBox="1">
              <a:spLocks noChangeArrowheads="1"/>
            </p:cNvSpPr>
            <p:nvPr/>
          </p:nvSpPr>
          <p:spPr bwMode="auto">
            <a:xfrm>
              <a:off x="1689655" y="3985858"/>
              <a:ext cx="575962" cy="48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6</a:t>
              </a:r>
              <a:endParaRPr lang="en-US" sz="1200" smtClean="0">
                <a:latin typeface="+mj-lt"/>
              </a:endParaRPr>
            </a:p>
          </p:txBody>
        </p:sp>
        <p:sp>
          <p:nvSpPr>
            <p:cNvPr id="5140" name="Text Box 67"/>
            <p:cNvSpPr txBox="1">
              <a:spLocks noChangeArrowheads="1"/>
            </p:cNvSpPr>
            <p:nvPr/>
          </p:nvSpPr>
          <p:spPr bwMode="auto">
            <a:xfrm>
              <a:off x="1666066" y="2962127"/>
              <a:ext cx="292896" cy="30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8</a:t>
              </a:r>
              <a:endParaRPr lang="en-US" sz="1200" smtClean="0">
                <a:latin typeface="+mj-lt"/>
              </a:endParaRPr>
            </a:p>
          </p:txBody>
        </p:sp>
        <p:sp>
          <p:nvSpPr>
            <p:cNvPr id="5141" name="Text Box 68"/>
            <p:cNvSpPr txBox="1">
              <a:spLocks noChangeArrowheads="1"/>
            </p:cNvSpPr>
            <p:nvPr/>
          </p:nvSpPr>
          <p:spPr bwMode="auto">
            <a:xfrm>
              <a:off x="2202714" y="2916628"/>
              <a:ext cx="593653" cy="30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1kg </a:t>
              </a:r>
              <a:endParaRPr lang="en-US" sz="1200" smtClean="0">
                <a:latin typeface="+mj-lt"/>
              </a:endParaRPr>
            </a:p>
          </p:txBody>
        </p:sp>
        <p:sp>
          <p:nvSpPr>
            <p:cNvPr id="5142" name="Line 69"/>
            <p:cNvSpPr>
              <a:spLocks noChangeShapeType="1"/>
            </p:cNvSpPr>
            <p:nvPr/>
          </p:nvSpPr>
          <p:spPr bwMode="auto">
            <a:xfrm flipH="1">
              <a:off x="1042927" y="5173891"/>
              <a:ext cx="2750069" cy="2527"/>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IN" sz="1200">
                <a:latin typeface="+mj-lt"/>
              </a:endParaRPr>
            </a:p>
          </p:txBody>
        </p:sp>
        <p:sp>
          <p:nvSpPr>
            <p:cNvPr id="5143" name="Line 70"/>
            <p:cNvSpPr>
              <a:spLocks noChangeShapeType="1"/>
            </p:cNvSpPr>
            <p:nvPr/>
          </p:nvSpPr>
          <p:spPr bwMode="auto">
            <a:xfrm flipH="1">
              <a:off x="2387493" y="5176418"/>
              <a:ext cx="121876" cy="0"/>
            </a:xfrm>
            <a:prstGeom prst="line">
              <a:avLst/>
            </a:prstGeom>
            <a:noFill/>
            <a:ln w="127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IN" sz="1200">
                <a:latin typeface="+mj-lt"/>
              </a:endParaRPr>
            </a:p>
          </p:txBody>
        </p:sp>
        <p:sp>
          <p:nvSpPr>
            <p:cNvPr id="5144" name="Line 71"/>
            <p:cNvSpPr>
              <a:spLocks noChangeShapeType="1"/>
            </p:cNvSpPr>
            <p:nvPr/>
          </p:nvSpPr>
          <p:spPr bwMode="auto">
            <a:xfrm flipH="1">
              <a:off x="3844106" y="2269529"/>
              <a:ext cx="7863" cy="1276504"/>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IN" sz="1200">
                <a:latin typeface="+mj-lt"/>
              </a:endParaRPr>
            </a:p>
          </p:txBody>
        </p:sp>
        <p:sp>
          <p:nvSpPr>
            <p:cNvPr id="5145" name="Text Box 72"/>
            <p:cNvSpPr txBox="1">
              <a:spLocks noChangeArrowheads="1"/>
            </p:cNvSpPr>
            <p:nvPr/>
          </p:nvSpPr>
          <p:spPr bwMode="auto">
            <a:xfrm>
              <a:off x="366713" y="3482839"/>
              <a:ext cx="471778" cy="3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ko-KR" sz="1200" i="1" smtClean="0">
                  <a:solidFill>
                    <a:srgbClr val="000000"/>
                  </a:solidFill>
                  <a:latin typeface="+mj-lt"/>
                  <a:ea typeface="Batang" panose="02030600000101010101" pitchFamily="18" charset="-127"/>
                </a:rPr>
                <a:t>T</a:t>
              </a:r>
              <a:endParaRPr lang="en-US" sz="1200" i="1" smtClean="0">
                <a:latin typeface="+mj-lt"/>
              </a:endParaRPr>
            </a:p>
          </p:txBody>
        </p:sp>
        <p:sp>
          <p:nvSpPr>
            <p:cNvPr id="5146" name="Line 73"/>
            <p:cNvSpPr>
              <a:spLocks noChangeShapeType="1"/>
            </p:cNvSpPr>
            <p:nvPr/>
          </p:nvSpPr>
          <p:spPr bwMode="auto">
            <a:xfrm flipV="1">
              <a:off x="1591368" y="3765945"/>
              <a:ext cx="76664" cy="144081"/>
            </a:xfrm>
            <a:prstGeom prst="line">
              <a:avLst/>
            </a:prstGeom>
            <a:noFill/>
            <a:ln w="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IN" sz="1200">
                <a:latin typeface="+mj-lt"/>
              </a:endParaRPr>
            </a:p>
          </p:txBody>
        </p:sp>
        <p:sp>
          <p:nvSpPr>
            <p:cNvPr id="5151" name="Line 78"/>
            <p:cNvSpPr>
              <a:spLocks noChangeShapeType="1"/>
            </p:cNvSpPr>
            <p:nvPr/>
          </p:nvSpPr>
          <p:spPr bwMode="auto">
            <a:xfrm flipV="1">
              <a:off x="687128" y="1667929"/>
              <a:ext cx="0" cy="492654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5152" name="Line 79"/>
            <p:cNvSpPr>
              <a:spLocks noChangeShapeType="1"/>
            </p:cNvSpPr>
            <p:nvPr/>
          </p:nvSpPr>
          <p:spPr bwMode="auto">
            <a:xfrm flipV="1">
              <a:off x="691059" y="6134428"/>
              <a:ext cx="4432744" cy="37915"/>
            </a:xfrm>
            <a:prstGeom prst="line">
              <a:avLst/>
            </a:prstGeom>
            <a:noFill/>
            <a:ln w="0">
              <a:solidFill>
                <a:srgbClr val="000000"/>
              </a:solidFill>
              <a:round/>
              <a:headEnd/>
              <a:tailEnd type="arrow"/>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5153" name="Line 80"/>
            <p:cNvSpPr>
              <a:spLocks noChangeShapeType="1"/>
            </p:cNvSpPr>
            <p:nvPr/>
          </p:nvSpPr>
          <p:spPr bwMode="auto">
            <a:xfrm flipV="1">
              <a:off x="3853935" y="1362075"/>
              <a:ext cx="1965" cy="958009"/>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5155" name="Line 82"/>
            <p:cNvSpPr>
              <a:spLocks noChangeShapeType="1"/>
            </p:cNvSpPr>
            <p:nvPr/>
          </p:nvSpPr>
          <p:spPr bwMode="auto">
            <a:xfrm flipV="1">
              <a:off x="1037030" y="2666383"/>
              <a:ext cx="0" cy="2049988"/>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5156" name="Line 83"/>
            <p:cNvSpPr>
              <a:spLocks noChangeShapeType="1"/>
            </p:cNvSpPr>
            <p:nvPr/>
          </p:nvSpPr>
          <p:spPr bwMode="auto">
            <a:xfrm>
              <a:off x="3024393" y="5456997"/>
              <a:ext cx="11794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5161" name="Text Box 88"/>
            <p:cNvSpPr txBox="1">
              <a:spLocks noChangeArrowheads="1"/>
            </p:cNvSpPr>
            <p:nvPr/>
          </p:nvSpPr>
          <p:spPr bwMode="auto">
            <a:xfrm>
              <a:off x="3071571" y="6086401"/>
              <a:ext cx="471778" cy="30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ko-KR" sz="1200" dirty="0" smtClean="0">
                  <a:solidFill>
                    <a:srgbClr val="000000"/>
                  </a:solidFill>
                  <a:latin typeface="+mj-lt"/>
                  <a:ea typeface="Batang" panose="02030600000101010101" pitchFamily="18" charset="-127"/>
                </a:rPr>
                <a:t>s</a:t>
              </a:r>
              <a:endParaRPr lang="en-US" sz="1200" dirty="0" smtClean="0">
                <a:latin typeface="+mj-lt"/>
              </a:endParaRPr>
            </a:p>
          </p:txBody>
        </p:sp>
        <p:grpSp>
          <p:nvGrpSpPr>
            <p:cNvPr id="13409" name="Group 5"/>
            <p:cNvGrpSpPr>
              <a:grpSpLocks/>
            </p:cNvGrpSpPr>
            <p:nvPr/>
          </p:nvGrpSpPr>
          <p:grpSpPr bwMode="auto">
            <a:xfrm>
              <a:off x="852488" y="5170488"/>
              <a:ext cx="3365500" cy="1087437"/>
              <a:chOff x="2308274" y="5170767"/>
              <a:chExt cx="3366817" cy="1087153"/>
            </a:xfrm>
          </p:grpSpPr>
          <p:sp>
            <p:nvSpPr>
              <p:cNvPr id="13420" name="Freeform 76"/>
              <p:cNvSpPr>
                <a:spLocks/>
              </p:cNvSpPr>
              <p:nvPr/>
            </p:nvSpPr>
            <p:spPr bwMode="auto">
              <a:xfrm>
                <a:off x="2456019" y="5399936"/>
                <a:ext cx="2830439" cy="546837"/>
              </a:xfrm>
              <a:custGeom>
                <a:avLst/>
                <a:gdLst>
                  <a:gd name="T0" fmla="*/ 0 w 4860"/>
                  <a:gd name="T1" fmla="*/ 2147483646 h 1080"/>
                  <a:gd name="T2" fmla="*/ 2147483646 w 4860"/>
                  <a:gd name="T3" fmla="*/ 2147483646 h 1080"/>
                  <a:gd name="T4" fmla="*/ 2147483646 w 4860"/>
                  <a:gd name="T5" fmla="*/ 2147483646 h 1080"/>
                  <a:gd name="T6" fmla="*/ 2147483646 w 4860"/>
                  <a:gd name="T7" fmla="*/ 0 h 1080"/>
                  <a:gd name="T8" fmla="*/ 0 60000 65536"/>
                  <a:gd name="T9" fmla="*/ 0 60000 65536"/>
                  <a:gd name="T10" fmla="*/ 0 60000 65536"/>
                  <a:gd name="T11" fmla="*/ 0 60000 65536"/>
                  <a:gd name="T12" fmla="*/ 0 w 4860"/>
                  <a:gd name="T13" fmla="*/ 0 h 1080"/>
                  <a:gd name="T14" fmla="*/ 4860 w 4860"/>
                  <a:gd name="T15" fmla="*/ 1080 h 1080"/>
                </a:gdLst>
                <a:ahLst/>
                <a:cxnLst>
                  <a:cxn ang="T8">
                    <a:pos x="T0" y="T1"/>
                  </a:cxn>
                  <a:cxn ang="T9">
                    <a:pos x="T2" y="T3"/>
                  </a:cxn>
                  <a:cxn ang="T10">
                    <a:pos x="T4" y="T5"/>
                  </a:cxn>
                  <a:cxn ang="T11">
                    <a:pos x="T6" y="T7"/>
                  </a:cxn>
                </a:cxnLst>
                <a:rect l="T12" t="T13" r="T14" b="T15"/>
                <a:pathLst>
                  <a:path w="4860" h="1080">
                    <a:moveTo>
                      <a:pt x="0" y="1080"/>
                    </a:moveTo>
                    <a:cubicBezTo>
                      <a:pt x="390" y="885"/>
                      <a:pt x="780" y="690"/>
                      <a:pt x="1260" y="540"/>
                    </a:cubicBezTo>
                    <a:cubicBezTo>
                      <a:pt x="1740" y="390"/>
                      <a:pt x="2280" y="270"/>
                      <a:pt x="2880" y="180"/>
                    </a:cubicBezTo>
                    <a:cubicBezTo>
                      <a:pt x="3480" y="90"/>
                      <a:pt x="4170" y="45"/>
                      <a:pt x="4860" y="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421" name="Line 77"/>
              <p:cNvSpPr>
                <a:spLocks noChangeShapeType="1"/>
              </p:cNvSpPr>
              <p:nvPr/>
            </p:nvSpPr>
            <p:spPr bwMode="auto">
              <a:xfrm>
                <a:off x="5299305" y="5222004"/>
                <a:ext cx="803" cy="68471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13422" name="Line 81"/>
              <p:cNvSpPr>
                <a:spLocks noChangeShapeType="1"/>
              </p:cNvSpPr>
              <p:nvPr/>
            </p:nvSpPr>
            <p:spPr bwMode="auto">
              <a:xfrm flipV="1">
                <a:off x="2514635" y="5170767"/>
                <a:ext cx="803" cy="957663"/>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13423" name="Text Box 86"/>
              <p:cNvSpPr txBox="1">
                <a:spLocks noChangeArrowheads="1"/>
              </p:cNvSpPr>
              <p:nvPr/>
            </p:nvSpPr>
            <p:spPr bwMode="auto">
              <a:xfrm>
                <a:off x="3200400" y="5810762"/>
                <a:ext cx="1680598" cy="4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ko-KR" sz="1200">
                    <a:latin typeface="Arial" panose="020B0604020202020204" pitchFamily="34" charset="0"/>
                    <a:ea typeface="Batang" panose="02030600000101010101" pitchFamily="18" charset="-127"/>
                  </a:rPr>
                  <a:t>Cooling water</a:t>
                </a:r>
                <a:endParaRPr lang="en-US" sz="1200">
                  <a:latin typeface="Arial" panose="020B0604020202020204" pitchFamily="34" charset="0"/>
                </a:endParaRPr>
              </a:p>
            </p:txBody>
          </p:sp>
          <p:sp>
            <p:nvSpPr>
              <p:cNvPr id="13424" name="Line 87"/>
              <p:cNvSpPr>
                <a:spLocks noChangeShapeType="1"/>
              </p:cNvSpPr>
              <p:nvPr/>
            </p:nvSpPr>
            <p:spPr bwMode="auto">
              <a:xfrm flipV="1">
                <a:off x="4022597" y="5554578"/>
                <a:ext cx="803" cy="3353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3425" name="Rectangle 90"/>
              <p:cNvSpPr>
                <a:spLocks noChangeArrowheads="1"/>
              </p:cNvSpPr>
              <p:nvPr/>
            </p:nvSpPr>
            <p:spPr bwMode="auto">
              <a:xfrm>
                <a:off x="2308274" y="5848025"/>
                <a:ext cx="354106" cy="4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ko-KR" sz="1200">
                    <a:latin typeface="Arial" panose="020B0604020202020204" pitchFamily="34" charset="0"/>
                    <a:ea typeface="Batang" panose="02030600000101010101" pitchFamily="18" charset="-127"/>
                  </a:rPr>
                  <a:t>e</a:t>
                </a:r>
                <a:endParaRPr lang="en-US" sz="1200">
                  <a:latin typeface="Arial" panose="020B0604020202020204" pitchFamily="34" charset="0"/>
                </a:endParaRPr>
              </a:p>
            </p:txBody>
          </p:sp>
          <p:sp>
            <p:nvSpPr>
              <p:cNvPr id="13426" name="Rectangle 91"/>
              <p:cNvSpPr>
                <a:spLocks noChangeArrowheads="1"/>
              </p:cNvSpPr>
              <p:nvPr/>
            </p:nvSpPr>
            <p:spPr bwMode="auto">
              <a:xfrm>
                <a:off x="5321788" y="5427883"/>
                <a:ext cx="353303" cy="4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ko-KR" sz="1200">
                    <a:latin typeface="Arial" panose="020B0604020202020204" pitchFamily="34" charset="0"/>
                    <a:ea typeface="Batang" panose="02030600000101010101" pitchFamily="18" charset="-127"/>
                  </a:rPr>
                  <a:t>f</a:t>
                </a:r>
                <a:endParaRPr lang="en-US" sz="1200">
                  <a:latin typeface="Arial" panose="020B0604020202020204" pitchFamily="34" charset="0"/>
                </a:endParaRPr>
              </a:p>
            </p:txBody>
          </p:sp>
        </p:grpSp>
        <p:sp>
          <p:nvSpPr>
            <p:cNvPr id="5165" name="Rectangle 92"/>
            <p:cNvSpPr>
              <a:spLocks noChangeArrowheads="1"/>
            </p:cNvSpPr>
            <p:nvPr/>
          </p:nvSpPr>
          <p:spPr bwMode="auto">
            <a:xfrm>
              <a:off x="3881456" y="4974200"/>
              <a:ext cx="351867" cy="40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latin typeface="+mj-lt"/>
                  <a:ea typeface="Batang" panose="02030600000101010101" pitchFamily="18" charset="-127"/>
                </a:rPr>
                <a:t>4</a:t>
              </a:r>
              <a:endParaRPr lang="en-US" sz="1200" dirty="0" smtClean="0">
                <a:latin typeface="+mj-lt"/>
              </a:endParaRPr>
            </a:p>
          </p:txBody>
        </p:sp>
        <p:sp>
          <p:nvSpPr>
            <p:cNvPr id="5166" name="Rectangle 93"/>
            <p:cNvSpPr>
              <a:spLocks noChangeArrowheads="1"/>
            </p:cNvSpPr>
            <p:nvPr/>
          </p:nvSpPr>
          <p:spPr bwMode="auto">
            <a:xfrm>
              <a:off x="3718299" y="1923231"/>
              <a:ext cx="351868" cy="40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latin typeface="+mj-lt"/>
                  <a:ea typeface="Batang" panose="02030600000101010101" pitchFamily="18" charset="-127"/>
                </a:rPr>
                <a:t>3</a:t>
              </a:r>
              <a:endParaRPr lang="en-US" sz="1200" dirty="0" smtClean="0">
                <a:latin typeface="+mj-lt"/>
              </a:endParaRPr>
            </a:p>
          </p:txBody>
        </p:sp>
        <p:sp>
          <p:nvSpPr>
            <p:cNvPr id="5167" name="Text Box 94"/>
            <p:cNvSpPr txBox="1">
              <a:spLocks noChangeArrowheads="1"/>
            </p:cNvSpPr>
            <p:nvPr/>
          </p:nvSpPr>
          <p:spPr bwMode="auto">
            <a:xfrm>
              <a:off x="763792" y="4304352"/>
              <a:ext cx="442291" cy="3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solidFill>
                    <a:srgbClr val="000000"/>
                  </a:solidFill>
                  <a:latin typeface="+mj-lt"/>
                  <a:ea typeface="Batang" panose="02030600000101010101" pitchFamily="18" charset="-127"/>
                </a:rPr>
                <a:t>2</a:t>
              </a:r>
              <a:endParaRPr lang="en-US" sz="1200" dirty="0" smtClean="0">
                <a:latin typeface="+mj-lt"/>
              </a:endParaRPr>
            </a:p>
          </p:txBody>
        </p:sp>
        <p:sp>
          <p:nvSpPr>
            <p:cNvPr id="5168" name="Text Box 95"/>
            <p:cNvSpPr txBox="1">
              <a:spLocks noChangeArrowheads="1"/>
            </p:cNvSpPr>
            <p:nvPr/>
          </p:nvSpPr>
          <p:spPr bwMode="auto">
            <a:xfrm>
              <a:off x="1361377" y="3182040"/>
              <a:ext cx="583824" cy="39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solidFill>
                    <a:srgbClr val="000000"/>
                  </a:solidFill>
                  <a:latin typeface="+mj-lt"/>
                  <a:ea typeface="Batang" panose="02030600000101010101" pitchFamily="18" charset="-127"/>
                </a:rPr>
                <a:t>2sl</a:t>
              </a:r>
              <a:endParaRPr lang="en-US" sz="1200" dirty="0" smtClean="0">
                <a:latin typeface="+mj-lt"/>
              </a:endParaRPr>
            </a:p>
          </p:txBody>
        </p:sp>
        <p:sp>
          <p:nvSpPr>
            <p:cNvPr id="5" name="Text Box 96"/>
            <p:cNvSpPr txBox="1">
              <a:spLocks noChangeArrowheads="1"/>
            </p:cNvSpPr>
            <p:nvPr/>
          </p:nvSpPr>
          <p:spPr bwMode="auto">
            <a:xfrm>
              <a:off x="2735429" y="2906517"/>
              <a:ext cx="646729" cy="29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solidFill>
                    <a:srgbClr val="000000"/>
                  </a:solidFill>
                  <a:latin typeface="+mj-lt"/>
                  <a:ea typeface="Batang" panose="02030600000101010101" pitchFamily="18" charset="-127"/>
                </a:rPr>
                <a:t>2sv</a:t>
              </a:r>
              <a:endParaRPr lang="en-US" sz="1200" dirty="0" smtClean="0">
                <a:latin typeface="+mj-lt"/>
              </a:endParaRPr>
            </a:p>
          </p:txBody>
        </p:sp>
        <p:grpSp>
          <p:nvGrpSpPr>
            <p:cNvPr id="13415" name="Group 1"/>
            <p:cNvGrpSpPr>
              <a:grpSpLocks/>
            </p:cNvGrpSpPr>
            <p:nvPr/>
          </p:nvGrpSpPr>
          <p:grpSpPr bwMode="auto">
            <a:xfrm>
              <a:off x="1014413" y="1533525"/>
              <a:ext cx="2830512" cy="2051050"/>
              <a:chOff x="2432733" y="1603460"/>
              <a:chExt cx="2830293" cy="2051629"/>
            </a:xfrm>
          </p:grpSpPr>
          <p:sp>
            <p:nvSpPr>
              <p:cNvPr id="5148" name="Line 75"/>
              <p:cNvSpPr>
                <a:spLocks noChangeShapeType="1"/>
              </p:cNvSpPr>
              <p:nvPr/>
            </p:nvSpPr>
            <p:spPr bwMode="auto">
              <a:xfrm flipV="1">
                <a:off x="2431761" y="1603896"/>
                <a:ext cx="2830447" cy="20505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6" name="Text Box 85"/>
              <p:cNvSpPr txBox="1">
                <a:spLocks noChangeArrowheads="1"/>
              </p:cNvSpPr>
              <p:nvPr/>
            </p:nvSpPr>
            <p:spPr bwMode="auto">
              <a:xfrm rot="19425410">
                <a:off x="2936918" y="1856741"/>
                <a:ext cx="2054039" cy="40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dirty="0" smtClean="0">
                    <a:latin typeface="+mj-lt"/>
                    <a:ea typeface="Batang" panose="02030600000101010101" pitchFamily="18" charset="-127"/>
                  </a:rPr>
                  <a:t>Flue gases</a:t>
                </a:r>
                <a:endParaRPr lang="en-US" sz="1200" dirty="0" smtClean="0">
                  <a:latin typeface="+mj-lt"/>
                </a:endParaRPr>
              </a:p>
            </p:txBody>
          </p:sp>
          <p:sp>
            <p:nvSpPr>
              <p:cNvPr id="8" name="Line 97"/>
              <p:cNvSpPr>
                <a:spLocks noChangeShapeType="1"/>
              </p:cNvSpPr>
              <p:nvPr/>
            </p:nvSpPr>
            <p:spPr bwMode="auto">
              <a:xfrm flipH="1">
                <a:off x="4200790" y="2218307"/>
                <a:ext cx="235871" cy="1390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grpSp>
        <p:sp>
          <p:nvSpPr>
            <p:cNvPr id="9" name="Line 104"/>
            <p:cNvSpPr>
              <a:spLocks noChangeShapeType="1"/>
            </p:cNvSpPr>
            <p:nvPr/>
          </p:nvSpPr>
          <p:spPr bwMode="auto">
            <a:xfrm>
              <a:off x="2289206" y="3275565"/>
              <a:ext cx="143498" cy="252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grpSp>
      <p:cxnSp>
        <p:nvCxnSpPr>
          <p:cNvPr id="7" name="Straight Connector 6"/>
          <p:cNvCxnSpPr>
            <a:cxnSpLocks noChangeShapeType="1"/>
          </p:cNvCxnSpPr>
          <p:nvPr/>
        </p:nvCxnSpPr>
        <p:spPr bwMode="auto">
          <a:xfrm flipH="1">
            <a:off x="1804395" y="968885"/>
            <a:ext cx="3146733" cy="5780155"/>
          </a:xfrm>
          <a:prstGeom prst="line">
            <a:avLst/>
          </a:prstGeom>
          <a:noFill/>
          <a:ln w="203200" cmpd="tri" algn="ctr">
            <a:solidFill>
              <a:schemeClr val="accent2"/>
            </a:solidFill>
            <a:round/>
            <a:headEnd/>
            <a:tailEnd/>
          </a:ln>
          <a:extLst>
            <a:ext uri="{909E8E84-426E-40DD-AFC4-6F175D3DCCD1}">
              <a14:hiddenFill xmlns:a14="http://schemas.microsoft.com/office/drawing/2010/main">
                <a:noFill/>
              </a14:hiddenFill>
            </a:ext>
          </a:extLst>
        </p:spPr>
      </p:cxnSp>
      <p:grpSp>
        <p:nvGrpSpPr>
          <p:cNvPr id="115" name="Group 19"/>
          <p:cNvGrpSpPr>
            <a:grpSpLocks/>
          </p:cNvGrpSpPr>
          <p:nvPr/>
        </p:nvGrpSpPr>
        <p:grpSpPr bwMode="auto">
          <a:xfrm>
            <a:off x="0" y="0"/>
            <a:ext cx="9144000" cy="6858000"/>
            <a:chOff x="0" y="0"/>
            <a:chExt cx="9144000" cy="6858000"/>
          </a:xfrm>
        </p:grpSpPr>
        <p:grpSp>
          <p:nvGrpSpPr>
            <p:cNvPr id="116" name="Group 8"/>
            <p:cNvGrpSpPr>
              <a:grpSpLocks/>
            </p:cNvGrpSpPr>
            <p:nvPr/>
          </p:nvGrpSpPr>
          <p:grpSpPr bwMode="auto">
            <a:xfrm>
              <a:off x="0" y="0"/>
              <a:ext cx="9144000" cy="6858000"/>
              <a:chOff x="0" y="0"/>
              <a:chExt cx="5760" cy="4320"/>
            </a:xfrm>
          </p:grpSpPr>
          <p:grpSp>
            <p:nvGrpSpPr>
              <p:cNvPr id="119" name="Group 9"/>
              <p:cNvGrpSpPr>
                <a:grpSpLocks/>
              </p:cNvGrpSpPr>
              <p:nvPr/>
            </p:nvGrpSpPr>
            <p:grpSpPr bwMode="auto">
              <a:xfrm>
                <a:off x="0" y="0"/>
                <a:ext cx="192" cy="4320"/>
                <a:chOff x="0" y="-48"/>
                <a:chExt cx="144" cy="4368"/>
              </a:xfrm>
            </p:grpSpPr>
            <p:sp>
              <p:nvSpPr>
                <p:cNvPr id="12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3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20" name="Group 12"/>
              <p:cNvGrpSpPr>
                <a:grpSpLocks/>
              </p:cNvGrpSpPr>
              <p:nvPr/>
            </p:nvGrpSpPr>
            <p:grpSpPr bwMode="auto">
              <a:xfrm>
                <a:off x="5674" y="24"/>
                <a:ext cx="86" cy="4296"/>
                <a:chOff x="5616" y="-48"/>
                <a:chExt cx="144" cy="4368"/>
              </a:xfrm>
            </p:grpSpPr>
            <p:sp>
              <p:nvSpPr>
                <p:cNvPr id="12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2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21" name="Group 15"/>
              <p:cNvGrpSpPr>
                <a:grpSpLocks/>
              </p:cNvGrpSpPr>
              <p:nvPr/>
            </p:nvGrpSpPr>
            <p:grpSpPr bwMode="auto">
              <a:xfrm>
                <a:off x="144" y="0"/>
                <a:ext cx="5616" cy="144"/>
                <a:chOff x="96" y="-48"/>
                <a:chExt cx="5520" cy="144"/>
              </a:xfrm>
            </p:grpSpPr>
            <p:sp>
              <p:nvSpPr>
                <p:cNvPr id="12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2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122" name="Group 18"/>
              <p:cNvGrpSpPr>
                <a:grpSpLocks/>
              </p:cNvGrpSpPr>
              <p:nvPr/>
            </p:nvGrpSpPr>
            <p:grpSpPr bwMode="auto">
              <a:xfrm>
                <a:off x="144" y="4234"/>
                <a:ext cx="5616" cy="86"/>
                <a:chOff x="96" y="4176"/>
                <a:chExt cx="5520" cy="144"/>
              </a:xfrm>
            </p:grpSpPr>
            <p:sp>
              <p:nvSpPr>
                <p:cNvPr id="12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12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117"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grpSp>
        <p:nvGrpSpPr>
          <p:cNvPr id="131" name="Group 130"/>
          <p:cNvGrpSpPr/>
          <p:nvPr/>
        </p:nvGrpSpPr>
        <p:grpSpPr>
          <a:xfrm>
            <a:off x="4426197" y="914024"/>
            <a:ext cx="3918028" cy="6192842"/>
            <a:chOff x="2651742" y="2286000"/>
            <a:chExt cx="3663333" cy="3152775"/>
          </a:xfrm>
        </p:grpSpPr>
        <p:sp>
          <p:nvSpPr>
            <p:cNvPr id="133" name="Arc 55"/>
            <p:cNvSpPr>
              <a:spLocks/>
            </p:cNvSpPr>
            <p:nvPr/>
          </p:nvSpPr>
          <p:spPr bwMode="auto">
            <a:xfrm rot="6156215">
              <a:off x="4641198" y="2803263"/>
              <a:ext cx="698351" cy="714538"/>
            </a:xfrm>
            <a:custGeom>
              <a:avLst/>
              <a:gdLst>
                <a:gd name="T0" fmla="*/ 4 w 20050"/>
                <a:gd name="T1" fmla="*/ 0 h 21588"/>
                <a:gd name="T2" fmla="*/ 113 w 20050"/>
                <a:gd name="T3" fmla="*/ 40 h 21588"/>
                <a:gd name="T4" fmla="*/ 0 w 20050"/>
                <a:gd name="T5" fmla="*/ 64 h 21588"/>
                <a:gd name="T6" fmla="*/ 0 60000 65536"/>
                <a:gd name="T7" fmla="*/ 0 60000 65536"/>
                <a:gd name="T8" fmla="*/ 0 60000 65536"/>
                <a:gd name="T9" fmla="*/ 0 w 20050"/>
                <a:gd name="T10" fmla="*/ 0 h 21588"/>
                <a:gd name="T11" fmla="*/ 20050 w 20050"/>
                <a:gd name="T12" fmla="*/ 21588 h 21588"/>
              </a:gdLst>
              <a:ahLst/>
              <a:cxnLst>
                <a:cxn ang="T6">
                  <a:pos x="T0" y="T1"/>
                </a:cxn>
                <a:cxn ang="T7">
                  <a:pos x="T2" y="T3"/>
                </a:cxn>
                <a:cxn ang="T8">
                  <a:pos x="T4" y="T5"/>
                </a:cxn>
              </a:cxnLst>
              <a:rect l="T9" t="T10" r="T11" b="T12"/>
              <a:pathLst>
                <a:path w="20050" h="21588" fill="none" extrusionOk="0">
                  <a:moveTo>
                    <a:pt x="706" y="-1"/>
                  </a:moveTo>
                  <a:cubicBezTo>
                    <a:pt x="9272" y="279"/>
                    <a:pt x="16862" y="5598"/>
                    <a:pt x="20050" y="13553"/>
                  </a:cubicBezTo>
                </a:path>
                <a:path w="20050" h="21588" stroke="0" extrusionOk="0">
                  <a:moveTo>
                    <a:pt x="706" y="-1"/>
                  </a:moveTo>
                  <a:cubicBezTo>
                    <a:pt x="9272" y="279"/>
                    <a:pt x="16862" y="5598"/>
                    <a:pt x="20050" y="13553"/>
                  </a:cubicBezTo>
                  <a:lnTo>
                    <a:pt x="0" y="2158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IN" sz="1200" smtClean="0">
                <a:latin typeface="+mj-lt"/>
              </a:endParaRPr>
            </a:p>
          </p:txBody>
        </p:sp>
        <p:grpSp>
          <p:nvGrpSpPr>
            <p:cNvPr id="134" name="Group 133"/>
            <p:cNvGrpSpPr/>
            <p:nvPr/>
          </p:nvGrpSpPr>
          <p:grpSpPr>
            <a:xfrm>
              <a:off x="2651742" y="2286000"/>
              <a:ext cx="3663333" cy="3152775"/>
              <a:chOff x="4756767" y="3114675"/>
              <a:chExt cx="3663333" cy="3152775"/>
            </a:xfrm>
          </p:grpSpPr>
          <p:sp>
            <p:nvSpPr>
              <p:cNvPr id="135" name="Freeform 53"/>
              <p:cNvSpPr>
                <a:spLocks/>
              </p:cNvSpPr>
              <p:nvPr/>
            </p:nvSpPr>
            <p:spPr bwMode="auto">
              <a:xfrm>
                <a:off x="4954588" y="3970337"/>
                <a:ext cx="3465512" cy="1822450"/>
              </a:xfrm>
              <a:custGeom>
                <a:avLst/>
                <a:gdLst>
                  <a:gd name="T0" fmla="*/ 0 w 5220"/>
                  <a:gd name="T1" fmla="*/ 3115 h 3450"/>
                  <a:gd name="T2" fmla="*/ 553 w 5220"/>
                  <a:gd name="T3" fmla="*/ 2627 h 3450"/>
                  <a:gd name="T4" fmla="*/ 1290 w 5220"/>
                  <a:gd name="T5" fmla="*/ 1490 h 3450"/>
                  <a:gd name="T6" fmla="*/ 1842 w 5220"/>
                  <a:gd name="T7" fmla="*/ 352 h 3450"/>
                  <a:gd name="T8" fmla="*/ 2211 w 5220"/>
                  <a:gd name="T9" fmla="*/ 27 h 3450"/>
                  <a:gd name="T10" fmla="*/ 2764 w 5220"/>
                  <a:gd name="T11" fmla="*/ 190 h 3450"/>
                  <a:gd name="T12" fmla="*/ 3132 w 5220"/>
                  <a:gd name="T13" fmla="*/ 1002 h 3450"/>
                  <a:gd name="T14" fmla="*/ 3869 w 5220"/>
                  <a:gd name="T15" fmla="*/ 2140 h 3450"/>
                  <a:gd name="T16" fmla="*/ 4238 w 5220"/>
                  <a:gd name="T17" fmla="*/ 2465 h 3450"/>
                  <a:gd name="T18" fmla="*/ 4422 w 5220"/>
                  <a:gd name="T19" fmla="*/ 2627 h 3450"/>
                  <a:gd name="T20" fmla="*/ 4790 w 5220"/>
                  <a:gd name="T21" fmla="*/ 2790 h 3450"/>
                  <a:gd name="T22" fmla="*/ 5343 w 5220"/>
                  <a:gd name="T23" fmla="*/ 2952 h 34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20"/>
                  <a:gd name="T37" fmla="*/ 0 h 3450"/>
                  <a:gd name="T38" fmla="*/ 5220 w 5220"/>
                  <a:gd name="T39" fmla="*/ 3450 h 34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20" h="3450">
                    <a:moveTo>
                      <a:pt x="0" y="3450"/>
                    </a:moveTo>
                    <a:cubicBezTo>
                      <a:pt x="165" y="3330"/>
                      <a:pt x="330" y="3210"/>
                      <a:pt x="540" y="2910"/>
                    </a:cubicBezTo>
                    <a:cubicBezTo>
                      <a:pt x="750" y="2610"/>
                      <a:pt x="1050" y="2070"/>
                      <a:pt x="1260" y="1650"/>
                    </a:cubicBezTo>
                    <a:cubicBezTo>
                      <a:pt x="1470" y="1230"/>
                      <a:pt x="1650" y="660"/>
                      <a:pt x="1800" y="390"/>
                    </a:cubicBezTo>
                    <a:cubicBezTo>
                      <a:pt x="1950" y="120"/>
                      <a:pt x="2010" y="60"/>
                      <a:pt x="2160" y="30"/>
                    </a:cubicBezTo>
                    <a:cubicBezTo>
                      <a:pt x="2310" y="0"/>
                      <a:pt x="2550" y="30"/>
                      <a:pt x="2700" y="210"/>
                    </a:cubicBezTo>
                    <a:cubicBezTo>
                      <a:pt x="2850" y="390"/>
                      <a:pt x="2880" y="750"/>
                      <a:pt x="3060" y="1110"/>
                    </a:cubicBezTo>
                    <a:cubicBezTo>
                      <a:pt x="3240" y="1470"/>
                      <a:pt x="3600" y="2100"/>
                      <a:pt x="3780" y="2370"/>
                    </a:cubicBezTo>
                    <a:cubicBezTo>
                      <a:pt x="3960" y="2640"/>
                      <a:pt x="4050" y="2640"/>
                      <a:pt x="4140" y="2730"/>
                    </a:cubicBezTo>
                    <a:cubicBezTo>
                      <a:pt x="4230" y="2820"/>
                      <a:pt x="4230" y="2850"/>
                      <a:pt x="4320" y="2910"/>
                    </a:cubicBezTo>
                    <a:cubicBezTo>
                      <a:pt x="4410" y="2970"/>
                      <a:pt x="4530" y="3030"/>
                      <a:pt x="4680" y="3090"/>
                    </a:cubicBezTo>
                    <a:cubicBezTo>
                      <a:pt x="4830" y="3150"/>
                      <a:pt x="5130" y="3240"/>
                      <a:pt x="5220" y="327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IN" sz="1200" smtClean="0">
                  <a:latin typeface="+mj-lt"/>
                </a:endParaRPr>
              </a:p>
            </p:txBody>
          </p:sp>
          <p:grpSp>
            <p:nvGrpSpPr>
              <p:cNvPr id="136" name="Group 135"/>
              <p:cNvGrpSpPr/>
              <p:nvPr/>
            </p:nvGrpSpPr>
            <p:grpSpPr>
              <a:xfrm>
                <a:off x="4756767" y="3114675"/>
                <a:ext cx="3579812" cy="3152775"/>
                <a:chOff x="4756767" y="3114675"/>
                <a:chExt cx="3579812" cy="3152775"/>
              </a:xfrm>
            </p:grpSpPr>
            <p:sp>
              <p:nvSpPr>
                <p:cNvPr id="137" name="Text Box 52"/>
                <p:cNvSpPr txBox="1">
                  <a:spLocks noChangeArrowheads="1"/>
                </p:cNvSpPr>
                <p:nvPr/>
              </p:nvSpPr>
              <p:spPr bwMode="auto">
                <a:xfrm>
                  <a:off x="6350000" y="6073775"/>
                  <a:ext cx="7127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ko-KR" sz="1200" smtClean="0">
                      <a:solidFill>
                        <a:srgbClr val="FFFFFF"/>
                      </a:solidFill>
                      <a:latin typeface="+mj-lt"/>
                      <a:ea typeface="Batang" panose="02030600000101010101" pitchFamily="18" charset="-127"/>
                    </a:rPr>
                    <a:t>S</a:t>
                  </a:r>
                  <a:endParaRPr lang="en-US" sz="1200" smtClean="0">
                    <a:latin typeface="+mj-lt"/>
                  </a:endParaRPr>
                </a:p>
              </p:txBody>
            </p:sp>
            <p:sp>
              <p:nvSpPr>
                <p:cNvPr id="138" name="Line 54"/>
                <p:cNvSpPr>
                  <a:spLocks noChangeShapeType="1"/>
                </p:cNvSpPr>
                <p:nvPr/>
              </p:nvSpPr>
              <p:spPr bwMode="auto">
                <a:xfrm flipH="1" flipV="1">
                  <a:off x="5314950" y="5208587"/>
                  <a:ext cx="3175" cy="3016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139" name="Freeform 56"/>
                <p:cNvSpPr>
                  <a:spLocks/>
                </p:cNvSpPr>
                <p:nvPr/>
              </p:nvSpPr>
              <p:spPr bwMode="auto">
                <a:xfrm>
                  <a:off x="5318125" y="4314825"/>
                  <a:ext cx="739775" cy="889000"/>
                </a:xfrm>
                <a:custGeom>
                  <a:avLst/>
                  <a:gdLst>
                    <a:gd name="T0" fmla="*/ 0 w 1080"/>
                    <a:gd name="T1" fmla="*/ 1521 h 1620"/>
                    <a:gd name="T2" fmla="*/ 190 w 1080"/>
                    <a:gd name="T3" fmla="*/ 1352 h 1620"/>
                    <a:gd name="T4" fmla="*/ 571 w 1080"/>
                    <a:gd name="T5" fmla="*/ 845 h 1620"/>
                    <a:gd name="T6" fmla="*/ 1141 w 1080"/>
                    <a:gd name="T7" fmla="*/ 0 h 1620"/>
                    <a:gd name="T8" fmla="*/ 0 60000 65536"/>
                    <a:gd name="T9" fmla="*/ 0 60000 65536"/>
                    <a:gd name="T10" fmla="*/ 0 60000 65536"/>
                    <a:gd name="T11" fmla="*/ 0 60000 65536"/>
                    <a:gd name="T12" fmla="*/ 0 w 1080"/>
                    <a:gd name="T13" fmla="*/ 0 h 1620"/>
                    <a:gd name="T14" fmla="*/ 1080 w 1080"/>
                    <a:gd name="T15" fmla="*/ 1620 h 1620"/>
                  </a:gdLst>
                  <a:ahLst/>
                  <a:cxnLst>
                    <a:cxn ang="T8">
                      <a:pos x="T0" y="T1"/>
                    </a:cxn>
                    <a:cxn ang="T9">
                      <a:pos x="T2" y="T3"/>
                    </a:cxn>
                    <a:cxn ang="T10">
                      <a:pos x="T4" y="T5"/>
                    </a:cxn>
                    <a:cxn ang="T11">
                      <a:pos x="T6" y="T7"/>
                    </a:cxn>
                  </a:cxnLst>
                  <a:rect l="T12" t="T13" r="T14" b="T15"/>
                  <a:pathLst>
                    <a:path w="1080" h="1620">
                      <a:moveTo>
                        <a:pt x="0" y="1620"/>
                      </a:moveTo>
                      <a:cubicBezTo>
                        <a:pt x="45" y="1590"/>
                        <a:pt x="90" y="1560"/>
                        <a:pt x="180" y="1440"/>
                      </a:cubicBezTo>
                      <a:cubicBezTo>
                        <a:pt x="270" y="1320"/>
                        <a:pt x="390" y="1140"/>
                        <a:pt x="540" y="900"/>
                      </a:cubicBezTo>
                      <a:cubicBezTo>
                        <a:pt x="690" y="660"/>
                        <a:pt x="990" y="150"/>
                        <a:pt x="108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IN" sz="1200" smtClean="0">
                    <a:latin typeface="+mj-lt"/>
                  </a:endParaRPr>
                </a:p>
              </p:txBody>
            </p:sp>
            <p:sp>
              <p:nvSpPr>
                <p:cNvPr id="140" name="Text Box 57"/>
                <p:cNvSpPr txBox="1">
                  <a:spLocks noChangeArrowheads="1"/>
                </p:cNvSpPr>
                <p:nvPr/>
              </p:nvSpPr>
              <p:spPr bwMode="auto">
                <a:xfrm>
                  <a:off x="7534275" y="3500437"/>
                  <a:ext cx="2365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1</a:t>
                  </a:r>
                  <a:endParaRPr lang="en-US" sz="1200" smtClean="0">
                    <a:latin typeface="+mj-lt"/>
                  </a:endParaRPr>
                </a:p>
              </p:txBody>
            </p:sp>
            <p:sp>
              <p:nvSpPr>
                <p:cNvPr id="141" name="Text Box 59"/>
                <p:cNvSpPr txBox="1">
                  <a:spLocks noChangeArrowheads="1"/>
                </p:cNvSpPr>
                <p:nvPr/>
              </p:nvSpPr>
              <p:spPr bwMode="auto">
                <a:xfrm>
                  <a:off x="5247203" y="5511934"/>
                  <a:ext cx="3571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solidFill>
                        <a:srgbClr val="000000"/>
                      </a:solidFill>
                      <a:latin typeface="+mj-lt"/>
                      <a:ea typeface="Batang" panose="02030600000101010101" pitchFamily="18" charset="-127"/>
                    </a:rPr>
                    <a:t>1</a:t>
                  </a:r>
                  <a:endParaRPr lang="en-US" sz="1200" dirty="0" smtClean="0">
                    <a:latin typeface="+mj-lt"/>
                  </a:endParaRPr>
                </a:p>
              </p:txBody>
            </p:sp>
            <p:sp>
              <p:nvSpPr>
                <p:cNvPr id="142" name="Text Box 60"/>
                <p:cNvSpPr txBox="1">
                  <a:spLocks noChangeArrowheads="1"/>
                </p:cNvSpPr>
                <p:nvPr/>
              </p:nvSpPr>
              <p:spPr bwMode="auto">
                <a:xfrm>
                  <a:off x="5148263" y="5011737"/>
                  <a:ext cx="2873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5</a:t>
                  </a:r>
                  <a:endParaRPr lang="en-US" sz="1200" smtClean="0">
                    <a:latin typeface="+mj-lt"/>
                  </a:endParaRPr>
                </a:p>
              </p:txBody>
            </p:sp>
            <p:sp>
              <p:nvSpPr>
                <p:cNvPr id="144" name="Line 63"/>
                <p:cNvSpPr>
                  <a:spLocks noChangeShapeType="1"/>
                </p:cNvSpPr>
                <p:nvPr/>
              </p:nvSpPr>
              <p:spPr bwMode="auto">
                <a:xfrm>
                  <a:off x="7580312" y="4483100"/>
                  <a:ext cx="10989" cy="1021144"/>
                </a:xfrm>
                <a:prstGeom prst="line">
                  <a:avLst/>
                </a:prstGeom>
                <a:noFill/>
                <a:ln w="9525">
                  <a:solidFill>
                    <a:srgbClr val="000000"/>
                  </a:solidFill>
                  <a:round/>
                  <a:headEnd/>
                  <a:tailEnd type="none" w="med" len="me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145" name="Line 64"/>
                <p:cNvSpPr>
                  <a:spLocks noChangeShapeType="1"/>
                </p:cNvSpPr>
                <p:nvPr/>
              </p:nvSpPr>
              <p:spPr bwMode="auto">
                <a:xfrm>
                  <a:off x="6057900" y="4319587"/>
                  <a:ext cx="8382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146" name="Text Box 65"/>
                <p:cNvSpPr txBox="1">
                  <a:spLocks noChangeArrowheads="1"/>
                </p:cNvSpPr>
                <p:nvPr/>
              </p:nvSpPr>
              <p:spPr bwMode="auto">
                <a:xfrm>
                  <a:off x="5561013" y="4386262"/>
                  <a:ext cx="2397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7</a:t>
                  </a:r>
                  <a:endParaRPr lang="en-US" sz="1200" smtClean="0">
                    <a:latin typeface="+mj-lt"/>
                  </a:endParaRPr>
                </a:p>
              </p:txBody>
            </p:sp>
            <p:sp>
              <p:nvSpPr>
                <p:cNvPr id="147" name="Text Box 66"/>
                <p:cNvSpPr txBox="1">
                  <a:spLocks noChangeArrowheads="1"/>
                </p:cNvSpPr>
                <p:nvPr/>
              </p:nvSpPr>
              <p:spPr bwMode="auto">
                <a:xfrm>
                  <a:off x="5840413" y="4762500"/>
                  <a:ext cx="4651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6</a:t>
                  </a:r>
                  <a:endParaRPr lang="en-US" sz="1200" smtClean="0">
                    <a:latin typeface="+mj-lt"/>
                  </a:endParaRPr>
                </a:p>
              </p:txBody>
            </p:sp>
            <p:sp>
              <p:nvSpPr>
                <p:cNvPr id="148" name="Text Box 67"/>
                <p:cNvSpPr txBox="1">
                  <a:spLocks noChangeArrowheads="1"/>
                </p:cNvSpPr>
                <p:nvPr/>
              </p:nvSpPr>
              <p:spPr bwMode="auto">
                <a:xfrm>
                  <a:off x="5821363" y="4119562"/>
                  <a:ext cx="2365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8</a:t>
                  </a:r>
                  <a:endParaRPr lang="en-US" sz="1200" smtClean="0">
                    <a:latin typeface="+mj-lt"/>
                  </a:endParaRPr>
                </a:p>
              </p:txBody>
            </p:sp>
            <p:sp>
              <p:nvSpPr>
                <p:cNvPr id="149" name="Text Box 68"/>
                <p:cNvSpPr txBox="1">
                  <a:spLocks noChangeArrowheads="1"/>
                </p:cNvSpPr>
                <p:nvPr/>
              </p:nvSpPr>
              <p:spPr bwMode="auto">
                <a:xfrm>
                  <a:off x="6254750" y="4090987"/>
                  <a:ext cx="4794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smtClean="0">
                      <a:solidFill>
                        <a:srgbClr val="FFFFFF"/>
                      </a:solidFill>
                      <a:latin typeface="+mj-lt"/>
                      <a:ea typeface="Batang" panose="02030600000101010101" pitchFamily="18" charset="-127"/>
                    </a:rPr>
                    <a:t>1kg </a:t>
                  </a:r>
                  <a:endParaRPr lang="en-US" sz="1200" smtClean="0">
                    <a:latin typeface="+mj-lt"/>
                  </a:endParaRPr>
                </a:p>
              </p:txBody>
            </p:sp>
            <p:sp>
              <p:nvSpPr>
                <p:cNvPr id="150" name="Line 69"/>
                <p:cNvSpPr>
                  <a:spLocks noChangeShapeType="1"/>
                </p:cNvSpPr>
                <p:nvPr/>
              </p:nvSpPr>
              <p:spPr bwMode="auto">
                <a:xfrm flipH="1">
                  <a:off x="5318125" y="5508625"/>
                  <a:ext cx="2220913" cy="1587"/>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IN" sz="1200">
                    <a:latin typeface="+mj-lt"/>
                  </a:endParaRPr>
                </a:p>
              </p:txBody>
            </p:sp>
            <p:sp>
              <p:nvSpPr>
                <p:cNvPr id="151" name="Line 70"/>
                <p:cNvSpPr>
                  <a:spLocks noChangeShapeType="1"/>
                </p:cNvSpPr>
                <p:nvPr/>
              </p:nvSpPr>
              <p:spPr bwMode="auto">
                <a:xfrm flipH="1">
                  <a:off x="6403975" y="5510212"/>
                  <a:ext cx="98425" cy="0"/>
                </a:xfrm>
                <a:prstGeom prst="line">
                  <a:avLst/>
                </a:prstGeom>
                <a:noFill/>
                <a:ln w="12700">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IN" sz="1200">
                    <a:latin typeface="+mj-lt"/>
                  </a:endParaRPr>
                </a:p>
              </p:txBody>
            </p:sp>
            <p:sp>
              <p:nvSpPr>
                <p:cNvPr id="152" name="Line 71"/>
                <p:cNvSpPr>
                  <a:spLocks noChangeShapeType="1"/>
                </p:cNvSpPr>
                <p:nvPr/>
              </p:nvSpPr>
              <p:spPr bwMode="auto">
                <a:xfrm flipH="1">
                  <a:off x="7580313" y="3684587"/>
                  <a:ext cx="6350" cy="801688"/>
                </a:xfrm>
                <a:prstGeom prst="line">
                  <a:avLst/>
                </a:prstGeom>
                <a:noFill/>
                <a:ln w="9525">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IN" sz="1200">
                    <a:latin typeface="+mj-lt"/>
                  </a:endParaRPr>
                </a:p>
              </p:txBody>
            </p:sp>
            <p:sp>
              <p:nvSpPr>
                <p:cNvPr id="153" name="Text Box 72"/>
                <p:cNvSpPr txBox="1">
                  <a:spLocks noChangeArrowheads="1"/>
                </p:cNvSpPr>
                <p:nvPr/>
              </p:nvSpPr>
              <p:spPr bwMode="auto">
                <a:xfrm>
                  <a:off x="4772025" y="4446587"/>
                  <a:ext cx="381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ko-KR" sz="1200" i="1" smtClean="0">
                      <a:solidFill>
                        <a:srgbClr val="000000"/>
                      </a:solidFill>
                      <a:latin typeface="+mj-lt"/>
                      <a:ea typeface="Batang" panose="02030600000101010101" pitchFamily="18" charset="-127"/>
                    </a:rPr>
                    <a:t>T</a:t>
                  </a:r>
                  <a:endParaRPr lang="en-US" sz="1200" i="1" smtClean="0">
                    <a:latin typeface="+mj-lt"/>
                  </a:endParaRPr>
                </a:p>
              </p:txBody>
            </p:sp>
            <p:sp>
              <p:nvSpPr>
                <p:cNvPr id="154" name="Line 73"/>
                <p:cNvSpPr>
                  <a:spLocks noChangeShapeType="1"/>
                </p:cNvSpPr>
                <p:nvPr/>
              </p:nvSpPr>
              <p:spPr bwMode="auto">
                <a:xfrm flipV="1">
                  <a:off x="5761038" y="4624387"/>
                  <a:ext cx="61912" cy="90488"/>
                </a:xfrm>
                <a:prstGeom prst="line">
                  <a:avLst/>
                </a:prstGeom>
                <a:noFill/>
                <a:ln w="0">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IN" sz="1200">
                    <a:latin typeface="+mj-lt"/>
                  </a:endParaRPr>
                </a:p>
              </p:txBody>
            </p:sp>
            <p:sp>
              <p:nvSpPr>
                <p:cNvPr id="155" name="Line 78"/>
                <p:cNvSpPr>
                  <a:spLocks noChangeShapeType="1"/>
                </p:cNvSpPr>
                <p:nvPr/>
              </p:nvSpPr>
              <p:spPr bwMode="auto">
                <a:xfrm flipH="1" flipV="1">
                  <a:off x="5030788" y="3306762"/>
                  <a:ext cx="5269" cy="27529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156" name="Line 79"/>
                <p:cNvSpPr>
                  <a:spLocks noChangeShapeType="1"/>
                </p:cNvSpPr>
                <p:nvPr/>
              </p:nvSpPr>
              <p:spPr bwMode="auto">
                <a:xfrm flipV="1">
                  <a:off x="4756767" y="5875133"/>
                  <a:ext cx="3579812" cy="23812"/>
                </a:xfrm>
                <a:prstGeom prst="line">
                  <a:avLst/>
                </a:prstGeom>
                <a:noFill/>
                <a:ln w="0">
                  <a:solidFill>
                    <a:srgbClr val="000000"/>
                  </a:solidFill>
                  <a:round/>
                  <a:headEnd/>
                  <a:tailEnd type="arrow"/>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157" name="Line 80"/>
                <p:cNvSpPr>
                  <a:spLocks noChangeShapeType="1"/>
                </p:cNvSpPr>
                <p:nvPr/>
              </p:nvSpPr>
              <p:spPr bwMode="auto">
                <a:xfrm flipV="1">
                  <a:off x="7588250" y="3114675"/>
                  <a:ext cx="1588" cy="601662"/>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159" name="Text Box 88"/>
                <p:cNvSpPr txBox="1">
                  <a:spLocks noChangeArrowheads="1"/>
                </p:cNvSpPr>
                <p:nvPr/>
              </p:nvSpPr>
              <p:spPr bwMode="auto">
                <a:xfrm>
                  <a:off x="6666732" y="5930060"/>
                  <a:ext cx="3810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ko-KR" sz="1200" dirty="0" smtClean="0">
                      <a:solidFill>
                        <a:srgbClr val="000000"/>
                      </a:solidFill>
                      <a:latin typeface="+mj-lt"/>
                      <a:ea typeface="Batang" panose="02030600000101010101" pitchFamily="18" charset="-127"/>
                    </a:rPr>
                    <a:t>s</a:t>
                  </a:r>
                  <a:endParaRPr lang="en-US" sz="1200" dirty="0" smtClean="0">
                    <a:latin typeface="+mj-lt"/>
                  </a:endParaRPr>
                </a:p>
              </p:txBody>
            </p:sp>
            <p:sp>
              <p:nvSpPr>
                <p:cNvPr id="160" name="Rectangle 92"/>
                <p:cNvSpPr>
                  <a:spLocks noChangeArrowheads="1"/>
                </p:cNvSpPr>
                <p:nvPr/>
              </p:nvSpPr>
              <p:spPr bwMode="auto">
                <a:xfrm>
                  <a:off x="7553037" y="5539056"/>
                  <a:ext cx="2841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latin typeface="+mj-lt"/>
                      <a:ea typeface="Batang" panose="02030600000101010101" pitchFamily="18" charset="-127"/>
                    </a:rPr>
                    <a:t>2</a:t>
                  </a:r>
                  <a:endParaRPr lang="en-US" sz="1200" dirty="0" smtClean="0">
                    <a:latin typeface="+mj-lt"/>
                  </a:endParaRPr>
                </a:p>
              </p:txBody>
            </p:sp>
            <p:sp>
              <p:nvSpPr>
                <p:cNvPr id="161" name="Rectangle 93"/>
                <p:cNvSpPr>
                  <a:spLocks noChangeArrowheads="1"/>
                </p:cNvSpPr>
                <p:nvPr/>
              </p:nvSpPr>
              <p:spPr bwMode="auto">
                <a:xfrm>
                  <a:off x="7637599" y="3652850"/>
                  <a:ext cx="249528" cy="15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latin typeface="+mj-lt"/>
                      <a:ea typeface="Batang" panose="02030600000101010101" pitchFamily="18" charset="-127"/>
                    </a:rPr>
                    <a:t>3</a:t>
                  </a:r>
                  <a:endParaRPr lang="en-US" sz="1200" dirty="0" smtClean="0">
                    <a:latin typeface="+mj-lt"/>
                  </a:endParaRPr>
                </a:p>
              </p:txBody>
            </p:sp>
            <p:sp>
              <p:nvSpPr>
                <p:cNvPr id="162" name="Text Box 94"/>
                <p:cNvSpPr txBox="1">
                  <a:spLocks noChangeArrowheads="1"/>
                </p:cNvSpPr>
                <p:nvPr/>
              </p:nvSpPr>
              <p:spPr bwMode="auto">
                <a:xfrm>
                  <a:off x="5092700" y="4962525"/>
                  <a:ext cx="3571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solidFill>
                        <a:srgbClr val="000000"/>
                      </a:solidFill>
                      <a:latin typeface="+mj-lt"/>
                      <a:ea typeface="Batang" panose="02030600000101010101" pitchFamily="18" charset="-127"/>
                    </a:rPr>
                    <a:t>3</a:t>
                  </a:r>
                  <a:endParaRPr lang="en-US" sz="1200" dirty="0" smtClean="0">
                    <a:latin typeface="+mj-lt"/>
                  </a:endParaRPr>
                </a:p>
              </p:txBody>
            </p:sp>
            <p:sp>
              <p:nvSpPr>
                <p:cNvPr id="163" name="Text Box 95"/>
                <p:cNvSpPr txBox="1">
                  <a:spLocks noChangeArrowheads="1"/>
                </p:cNvSpPr>
                <p:nvPr/>
              </p:nvSpPr>
              <p:spPr bwMode="auto">
                <a:xfrm>
                  <a:off x="5575300" y="4257675"/>
                  <a:ext cx="471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solidFill>
                        <a:srgbClr val="000000"/>
                      </a:solidFill>
                      <a:latin typeface="+mj-lt"/>
                      <a:ea typeface="Batang" panose="02030600000101010101" pitchFamily="18" charset="-127"/>
                    </a:rPr>
                    <a:t>2sl</a:t>
                  </a:r>
                  <a:endParaRPr lang="en-US" sz="1200" dirty="0" smtClean="0">
                    <a:latin typeface="+mj-lt"/>
                  </a:endParaRPr>
                </a:p>
              </p:txBody>
            </p:sp>
            <p:sp>
              <p:nvSpPr>
                <p:cNvPr id="164" name="Text Box 96"/>
                <p:cNvSpPr txBox="1">
                  <a:spLocks noChangeArrowheads="1"/>
                </p:cNvSpPr>
                <p:nvPr/>
              </p:nvSpPr>
              <p:spPr bwMode="auto">
                <a:xfrm>
                  <a:off x="6817930" y="4006353"/>
                  <a:ext cx="5222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85" tIns="29243" rIns="58485" bIns="2924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smtClean="0">
                      <a:solidFill>
                        <a:srgbClr val="000000"/>
                      </a:solidFill>
                      <a:latin typeface="+mj-lt"/>
                      <a:ea typeface="Batang" panose="02030600000101010101" pitchFamily="18" charset="-127"/>
                    </a:rPr>
                    <a:t>2sv</a:t>
                  </a:r>
                  <a:endParaRPr lang="en-US" sz="1200" dirty="0" smtClean="0">
                    <a:latin typeface="+mj-lt"/>
                  </a:endParaRPr>
                </a:p>
              </p:txBody>
            </p:sp>
            <p:sp>
              <p:nvSpPr>
                <p:cNvPr id="165" name="Line 104"/>
                <p:cNvSpPr>
                  <a:spLocks noChangeShapeType="1"/>
                </p:cNvSpPr>
                <p:nvPr/>
              </p:nvSpPr>
              <p:spPr bwMode="auto">
                <a:xfrm>
                  <a:off x="6324600" y="4316412"/>
                  <a:ext cx="115888" cy="1588"/>
                </a:xfrm>
                <a:prstGeom prst="line">
                  <a:avLst/>
                </a:prstGeom>
                <a:noFill/>
                <a:ln w="9525">
                  <a:solidFill>
                    <a:srgbClr val="000000"/>
                  </a:solidFill>
                  <a:round/>
                  <a:headEnd type="triangle"/>
                  <a:tailEnd type="none" w="med" len="me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grpSp>
        </p:grpSp>
      </p:grpSp>
      <p:grpSp>
        <p:nvGrpSpPr>
          <p:cNvPr id="166" name="Group 165"/>
          <p:cNvGrpSpPr/>
          <p:nvPr/>
        </p:nvGrpSpPr>
        <p:grpSpPr>
          <a:xfrm>
            <a:off x="4876800" y="4724400"/>
            <a:ext cx="2905320" cy="1265065"/>
            <a:chOff x="6390368" y="4203296"/>
            <a:chExt cx="2717924" cy="1265065"/>
          </a:xfrm>
        </p:grpSpPr>
        <p:grpSp>
          <p:nvGrpSpPr>
            <p:cNvPr id="167" name="Group 99"/>
            <p:cNvGrpSpPr>
              <a:grpSpLocks/>
            </p:cNvGrpSpPr>
            <p:nvPr/>
          </p:nvGrpSpPr>
          <p:grpSpPr bwMode="auto">
            <a:xfrm>
              <a:off x="6390368" y="4203296"/>
              <a:ext cx="2717924" cy="899327"/>
              <a:chOff x="2308274" y="4826323"/>
              <a:chExt cx="3366817" cy="1431597"/>
            </a:xfrm>
          </p:grpSpPr>
          <p:sp>
            <p:nvSpPr>
              <p:cNvPr id="170" name="Freeform 76"/>
              <p:cNvSpPr>
                <a:spLocks/>
              </p:cNvSpPr>
              <p:nvPr/>
            </p:nvSpPr>
            <p:spPr bwMode="auto">
              <a:xfrm>
                <a:off x="2456019" y="5399936"/>
                <a:ext cx="2830439" cy="546837"/>
              </a:xfrm>
              <a:custGeom>
                <a:avLst/>
                <a:gdLst>
                  <a:gd name="T0" fmla="*/ 0 w 4860"/>
                  <a:gd name="T1" fmla="*/ 2147483646 h 1080"/>
                  <a:gd name="T2" fmla="*/ 2147483646 w 4860"/>
                  <a:gd name="T3" fmla="*/ 2147483646 h 1080"/>
                  <a:gd name="T4" fmla="*/ 2147483646 w 4860"/>
                  <a:gd name="T5" fmla="*/ 2147483646 h 1080"/>
                  <a:gd name="T6" fmla="*/ 2147483646 w 4860"/>
                  <a:gd name="T7" fmla="*/ 0 h 1080"/>
                  <a:gd name="T8" fmla="*/ 0 60000 65536"/>
                  <a:gd name="T9" fmla="*/ 0 60000 65536"/>
                  <a:gd name="T10" fmla="*/ 0 60000 65536"/>
                  <a:gd name="T11" fmla="*/ 0 60000 65536"/>
                  <a:gd name="T12" fmla="*/ 0 w 4860"/>
                  <a:gd name="T13" fmla="*/ 0 h 1080"/>
                  <a:gd name="T14" fmla="*/ 4860 w 4860"/>
                  <a:gd name="T15" fmla="*/ 1080 h 1080"/>
                </a:gdLst>
                <a:ahLst/>
                <a:cxnLst>
                  <a:cxn ang="T8">
                    <a:pos x="T0" y="T1"/>
                  </a:cxn>
                  <a:cxn ang="T9">
                    <a:pos x="T2" y="T3"/>
                  </a:cxn>
                  <a:cxn ang="T10">
                    <a:pos x="T4" y="T5"/>
                  </a:cxn>
                  <a:cxn ang="T11">
                    <a:pos x="T6" y="T7"/>
                  </a:cxn>
                </a:cxnLst>
                <a:rect l="T12" t="T13" r="T14" b="T15"/>
                <a:pathLst>
                  <a:path w="4860" h="1080">
                    <a:moveTo>
                      <a:pt x="0" y="1080"/>
                    </a:moveTo>
                    <a:cubicBezTo>
                      <a:pt x="390" y="885"/>
                      <a:pt x="780" y="690"/>
                      <a:pt x="1260" y="540"/>
                    </a:cubicBezTo>
                    <a:cubicBezTo>
                      <a:pt x="1740" y="390"/>
                      <a:pt x="2280" y="270"/>
                      <a:pt x="2880" y="180"/>
                    </a:cubicBezTo>
                    <a:cubicBezTo>
                      <a:pt x="3480" y="90"/>
                      <a:pt x="4170" y="45"/>
                      <a:pt x="4860" y="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1" name="Line 77"/>
              <p:cNvSpPr>
                <a:spLocks noChangeShapeType="1"/>
              </p:cNvSpPr>
              <p:nvPr/>
            </p:nvSpPr>
            <p:spPr bwMode="auto">
              <a:xfrm>
                <a:off x="5299305" y="5222004"/>
                <a:ext cx="803" cy="68471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172" name="Line 81"/>
              <p:cNvSpPr>
                <a:spLocks noChangeShapeType="1"/>
              </p:cNvSpPr>
              <p:nvPr/>
            </p:nvSpPr>
            <p:spPr bwMode="auto">
              <a:xfrm flipV="1">
                <a:off x="2514635" y="5170767"/>
                <a:ext cx="803" cy="957663"/>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173" name="Text Box 86"/>
              <p:cNvSpPr txBox="1">
                <a:spLocks noChangeArrowheads="1"/>
              </p:cNvSpPr>
              <p:nvPr/>
            </p:nvSpPr>
            <p:spPr bwMode="auto">
              <a:xfrm rot="21157559">
                <a:off x="2921547" y="4826323"/>
                <a:ext cx="1920948" cy="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ko-KR" sz="1200" dirty="0">
                    <a:solidFill>
                      <a:srgbClr val="0070C0"/>
                    </a:solidFill>
                    <a:latin typeface="Arial" panose="020B0604020202020204" pitchFamily="34" charset="0"/>
                    <a:ea typeface="Batang" panose="02030600000101010101" pitchFamily="18" charset="-127"/>
                  </a:rPr>
                  <a:t>Frozen Food or Chilled Water</a:t>
                </a:r>
                <a:endParaRPr lang="en-US" sz="1200" dirty="0">
                  <a:solidFill>
                    <a:srgbClr val="0070C0"/>
                  </a:solidFill>
                  <a:latin typeface="Arial" panose="020B0604020202020204" pitchFamily="34" charset="0"/>
                </a:endParaRPr>
              </a:p>
            </p:txBody>
          </p:sp>
          <p:sp>
            <p:nvSpPr>
              <p:cNvPr id="174" name="Rectangle 90"/>
              <p:cNvSpPr>
                <a:spLocks noChangeArrowheads="1"/>
              </p:cNvSpPr>
              <p:nvPr/>
            </p:nvSpPr>
            <p:spPr bwMode="auto">
              <a:xfrm>
                <a:off x="2308274" y="5848025"/>
                <a:ext cx="354106" cy="4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ko-KR" sz="1200">
                    <a:latin typeface="Arial" panose="020B0604020202020204" pitchFamily="34" charset="0"/>
                    <a:ea typeface="Batang" panose="02030600000101010101" pitchFamily="18" charset="-127"/>
                  </a:rPr>
                  <a:t>f</a:t>
                </a:r>
                <a:endParaRPr lang="en-US" sz="1200">
                  <a:latin typeface="Arial" panose="020B0604020202020204" pitchFamily="34" charset="0"/>
                </a:endParaRPr>
              </a:p>
            </p:txBody>
          </p:sp>
          <p:sp>
            <p:nvSpPr>
              <p:cNvPr id="175" name="Rectangle 91"/>
              <p:cNvSpPr>
                <a:spLocks noChangeArrowheads="1"/>
              </p:cNvSpPr>
              <p:nvPr/>
            </p:nvSpPr>
            <p:spPr bwMode="auto">
              <a:xfrm>
                <a:off x="5321788" y="5427883"/>
                <a:ext cx="353303" cy="4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ko-KR" sz="1200">
                    <a:latin typeface="Arial" panose="020B0604020202020204" pitchFamily="34" charset="0"/>
                    <a:ea typeface="Batang" panose="02030600000101010101" pitchFamily="18" charset="-127"/>
                  </a:rPr>
                  <a:t>e</a:t>
                </a:r>
                <a:endParaRPr lang="en-US" sz="1200">
                  <a:latin typeface="Arial" panose="020B0604020202020204" pitchFamily="34" charset="0"/>
                </a:endParaRPr>
              </a:p>
            </p:txBody>
          </p:sp>
        </p:grpSp>
        <p:sp>
          <p:nvSpPr>
            <p:cNvPr id="168" name="Right Arrow 119"/>
            <p:cNvSpPr>
              <a:spLocks noChangeArrowheads="1"/>
            </p:cNvSpPr>
            <p:nvPr/>
          </p:nvSpPr>
          <p:spPr bwMode="auto">
            <a:xfrm rot="3197070">
              <a:off x="7136808" y="4887576"/>
              <a:ext cx="973138" cy="188431"/>
            </a:xfrm>
            <a:prstGeom prst="rightArrow">
              <a:avLst>
                <a:gd name="adj1" fmla="val 50000"/>
                <a:gd name="adj2" fmla="val 49996"/>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aphicFrame>
          <p:nvGraphicFramePr>
            <p:cNvPr id="169" name="Object 121"/>
            <p:cNvGraphicFramePr>
              <a:graphicFrameLocks noChangeAspect="1"/>
            </p:cNvGraphicFramePr>
            <p:nvPr>
              <p:extLst>
                <p:ext uri="{D42A27DB-BD31-4B8C-83A1-F6EECF244321}">
                  <p14:modId xmlns:p14="http://schemas.microsoft.com/office/powerpoint/2010/main" val="2848959775"/>
                </p:ext>
              </p:extLst>
            </p:nvPr>
          </p:nvGraphicFramePr>
          <p:xfrm>
            <a:off x="7796088" y="4713323"/>
            <a:ext cx="332967" cy="373310"/>
          </p:xfrm>
          <a:graphic>
            <a:graphicData uri="http://schemas.openxmlformats.org/presentationml/2006/ole">
              <mc:AlternateContent xmlns:mc="http://schemas.openxmlformats.org/markup-compatibility/2006">
                <mc:Choice xmlns:v="urn:schemas-microsoft-com:vml" Requires="v">
                  <p:oleObj spid="_x0000_s13497" name="Equation" r:id="rId4" imgW="215713" imgH="241091" progId="Equation.3">
                    <p:embed/>
                  </p:oleObj>
                </mc:Choice>
                <mc:Fallback>
                  <p:oleObj name="Equation" r:id="rId4" imgW="215713" imgH="2410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6088" y="4713323"/>
                          <a:ext cx="332967" cy="37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6" name="Group 15"/>
          <p:cNvGrpSpPr/>
          <p:nvPr/>
        </p:nvGrpSpPr>
        <p:grpSpPr>
          <a:xfrm>
            <a:off x="5322400" y="2912407"/>
            <a:ext cx="2286001" cy="1528831"/>
            <a:chOff x="6292606" y="1912711"/>
            <a:chExt cx="2286001" cy="1528831"/>
          </a:xfrm>
        </p:grpSpPr>
        <p:grpSp>
          <p:nvGrpSpPr>
            <p:cNvPr id="176" name="Group 105"/>
            <p:cNvGrpSpPr>
              <a:grpSpLocks/>
            </p:cNvGrpSpPr>
            <p:nvPr/>
          </p:nvGrpSpPr>
          <p:grpSpPr bwMode="auto">
            <a:xfrm>
              <a:off x="6292606" y="2154080"/>
              <a:ext cx="2286001" cy="1287462"/>
              <a:chOff x="2431762" y="1603896"/>
              <a:chExt cx="2830447" cy="2050567"/>
            </a:xfrm>
          </p:grpSpPr>
          <p:sp>
            <p:nvSpPr>
              <p:cNvPr id="177" name="Line 75"/>
              <p:cNvSpPr>
                <a:spLocks noChangeShapeType="1"/>
              </p:cNvSpPr>
              <p:nvPr/>
            </p:nvSpPr>
            <p:spPr bwMode="auto">
              <a:xfrm flipV="1">
                <a:off x="2431762" y="1603896"/>
                <a:ext cx="2830447" cy="20505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179" name="Line 97"/>
              <p:cNvSpPr>
                <a:spLocks noChangeShapeType="1"/>
              </p:cNvSpPr>
              <p:nvPr/>
            </p:nvSpPr>
            <p:spPr bwMode="auto">
              <a:xfrm flipH="1">
                <a:off x="4200791" y="2218307"/>
                <a:ext cx="235871" cy="139065"/>
              </a:xfrm>
              <a:prstGeom prst="line">
                <a:avLst/>
              </a:prstGeom>
              <a:noFill/>
              <a:ln w="9525">
                <a:solidFill>
                  <a:srgbClr val="000000"/>
                </a:solidFill>
                <a:round/>
                <a:headEnd type="triangle"/>
                <a:tailEnd type="none" w="med" len="med"/>
              </a:ln>
              <a:extLst>
                <a:ext uri="{909E8E84-426E-40DD-AFC4-6F175D3DCCD1}">
                  <a14:hiddenFill xmlns:a14="http://schemas.microsoft.com/office/drawing/2010/main">
                    <a:noFill/>
                  </a14:hiddenFill>
                </a:ext>
              </a:extLst>
            </p:spPr>
            <p:txBody>
              <a:bodyPr/>
              <a:lstStyle/>
              <a:p>
                <a:pPr eaLnBrk="1" hangingPunct="1">
                  <a:defRPr/>
                </a:pPr>
                <a:endParaRPr lang="en-IN" sz="1200">
                  <a:latin typeface="+mj-lt"/>
                </a:endParaRPr>
              </a:p>
            </p:txBody>
          </p:sp>
          <p:sp>
            <p:nvSpPr>
              <p:cNvPr id="178" name="Text Box 85"/>
              <p:cNvSpPr txBox="1">
                <a:spLocks noChangeArrowheads="1"/>
              </p:cNvSpPr>
              <p:nvPr/>
            </p:nvSpPr>
            <p:spPr bwMode="auto">
              <a:xfrm rot="19772088">
                <a:off x="2457919" y="2793469"/>
                <a:ext cx="2649612" cy="61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ko-KR" sz="1200" dirty="0" smtClean="0">
                    <a:solidFill>
                      <a:srgbClr val="FF0000"/>
                    </a:solidFill>
                    <a:latin typeface="+mj-lt"/>
                    <a:ea typeface="Batang" panose="02030600000101010101" pitchFamily="18" charset="-127"/>
                  </a:rPr>
                  <a:t>Ambient Cooling Water/air</a:t>
                </a:r>
                <a:endParaRPr lang="en-US" sz="1200" dirty="0" smtClean="0">
                  <a:solidFill>
                    <a:srgbClr val="FF0000"/>
                  </a:solidFill>
                  <a:latin typeface="+mj-lt"/>
                </a:endParaRPr>
              </a:p>
            </p:txBody>
          </p:sp>
        </p:grpSp>
        <p:grpSp>
          <p:nvGrpSpPr>
            <p:cNvPr id="180" name="Group 179"/>
            <p:cNvGrpSpPr>
              <a:grpSpLocks/>
            </p:cNvGrpSpPr>
            <p:nvPr/>
          </p:nvGrpSpPr>
          <p:grpSpPr bwMode="auto">
            <a:xfrm>
              <a:off x="6711182" y="1912711"/>
              <a:ext cx="835827" cy="1298575"/>
              <a:chOff x="5860987" y="2690460"/>
              <a:chExt cx="835828" cy="1298280"/>
            </a:xfrm>
          </p:grpSpPr>
          <p:sp>
            <p:nvSpPr>
              <p:cNvPr id="181" name="Right Arrow 7"/>
              <p:cNvSpPr>
                <a:spLocks noChangeArrowheads="1"/>
              </p:cNvSpPr>
              <p:nvPr/>
            </p:nvSpPr>
            <p:spPr bwMode="auto">
              <a:xfrm rot="3214448">
                <a:off x="5857031" y="3148956"/>
                <a:ext cx="1298280" cy="381288"/>
              </a:xfrm>
              <a:prstGeom prst="rightArrow">
                <a:avLst>
                  <a:gd name="adj1" fmla="val 50000"/>
                  <a:gd name="adj2" fmla="val 50003"/>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aphicFrame>
            <p:nvGraphicFramePr>
              <p:cNvPr id="182" name="Object 8"/>
              <p:cNvGraphicFramePr>
                <a:graphicFrameLocks noChangeAspect="1"/>
              </p:cNvGraphicFramePr>
              <p:nvPr>
                <p:extLst>
                  <p:ext uri="{D42A27DB-BD31-4B8C-83A1-F6EECF244321}">
                    <p14:modId xmlns:p14="http://schemas.microsoft.com/office/powerpoint/2010/main" val="1980621667"/>
                  </p:ext>
                </p:extLst>
              </p:nvPr>
            </p:nvGraphicFramePr>
            <p:xfrm>
              <a:off x="5860987" y="3308998"/>
              <a:ext cx="411745" cy="372531"/>
            </p:xfrm>
            <a:graphic>
              <a:graphicData uri="http://schemas.openxmlformats.org/presentationml/2006/ole">
                <mc:AlternateContent xmlns:mc="http://schemas.openxmlformats.org/markup-compatibility/2006">
                  <mc:Choice xmlns:v="urn:schemas-microsoft-com:vml" Requires="v">
                    <p:oleObj spid="_x0000_s13498" name="Equation" r:id="rId6" imgW="266469" imgH="241091" progId="Equation.3">
                      <p:embed/>
                    </p:oleObj>
                  </mc:Choice>
                  <mc:Fallback>
                    <p:oleObj name="Equation" r:id="rId6" imgW="266469" imgH="24109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0987" y="3308998"/>
                            <a:ext cx="411745" cy="37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down)">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wipe(down)">
                                      <p:cBhvr>
                                        <p:cTn id="27"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242887"/>
            <a:ext cx="6678612" cy="823913"/>
          </a:xfrm>
        </p:spPr>
        <p:txBody>
          <a:bodyPr/>
          <a:lstStyle/>
          <a:p>
            <a:r>
              <a:rPr lang="en-US" sz="2800" dirty="0" smtClean="0"/>
              <a:t>The Necessity (mother) Delivered a Dangerous Baby</a:t>
            </a:r>
          </a:p>
        </p:txBody>
      </p:sp>
      <p:sp>
        <p:nvSpPr>
          <p:cNvPr id="3" name="Content Placeholder 2"/>
          <p:cNvSpPr>
            <a:spLocks noGrp="1"/>
          </p:cNvSpPr>
          <p:nvPr>
            <p:ph idx="1"/>
          </p:nvPr>
        </p:nvSpPr>
        <p:spPr>
          <a:xfrm>
            <a:off x="699294" y="1692275"/>
            <a:ext cx="7772400" cy="4114800"/>
          </a:xfrm>
        </p:spPr>
        <p:txBody>
          <a:bodyPr/>
          <a:lstStyle/>
          <a:p>
            <a:r>
              <a:rPr lang="en-US" sz="2400" dirty="0" smtClean="0"/>
              <a:t>Three American corporations launched collaborative research to develop a less dangerous method of refrigeration; their efforts lead to the discovery of Freon.</a:t>
            </a:r>
          </a:p>
          <a:p>
            <a:r>
              <a:rPr lang="en-US" sz="2400" dirty="0" smtClean="0"/>
              <a:t>In just a few years, compressor refrigerators using Freon would became the standard for almost all home kitchens. </a:t>
            </a:r>
          </a:p>
          <a:p>
            <a:r>
              <a:rPr lang="en-US" sz="2400" dirty="0" smtClean="0"/>
              <a:t>Only decades later, would people realize that these chlorofluorocarbons endangered the ozone layer of the entire planet.</a:t>
            </a:r>
          </a:p>
          <a:p>
            <a:r>
              <a:rPr lang="en-US" sz="2400" dirty="0" smtClean="0"/>
              <a:t>Can’t throw the technology at any cost, but change working fluids…..</a:t>
            </a:r>
          </a:p>
        </p:txBody>
      </p:sp>
      <p:grpSp>
        <p:nvGrpSpPr>
          <p:cNvPr id="18" name="Group 19"/>
          <p:cNvGrpSpPr>
            <a:grpSpLocks/>
          </p:cNvGrpSpPr>
          <p:nvPr/>
        </p:nvGrpSpPr>
        <p:grpSpPr bwMode="auto">
          <a:xfrm>
            <a:off x="0" y="0"/>
            <a:ext cx="9144000" cy="6858000"/>
            <a:chOff x="0" y="0"/>
            <a:chExt cx="9144000" cy="6858000"/>
          </a:xfrm>
        </p:grpSpPr>
        <p:grpSp>
          <p:nvGrpSpPr>
            <p:cNvPr id="19" name="Group 8"/>
            <p:cNvGrpSpPr>
              <a:grpSpLocks/>
            </p:cNvGrpSpPr>
            <p:nvPr/>
          </p:nvGrpSpPr>
          <p:grpSpPr bwMode="auto">
            <a:xfrm>
              <a:off x="0" y="0"/>
              <a:ext cx="9144000" cy="6858000"/>
              <a:chOff x="0" y="0"/>
              <a:chExt cx="5760" cy="4320"/>
            </a:xfrm>
          </p:grpSpPr>
          <p:grpSp>
            <p:nvGrpSpPr>
              <p:cNvPr id="22" name="Group 9"/>
              <p:cNvGrpSpPr>
                <a:grpSpLocks/>
              </p:cNvGrpSpPr>
              <p:nvPr/>
            </p:nvGrpSpPr>
            <p:grpSpPr bwMode="auto">
              <a:xfrm>
                <a:off x="0" y="0"/>
                <a:ext cx="192" cy="4320"/>
                <a:chOff x="0" y="-48"/>
                <a:chExt cx="144" cy="4368"/>
              </a:xfrm>
            </p:grpSpPr>
            <p:sp>
              <p:nvSpPr>
                <p:cNvPr id="3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3" name="Group 12"/>
              <p:cNvGrpSpPr>
                <a:grpSpLocks/>
              </p:cNvGrpSpPr>
              <p:nvPr/>
            </p:nvGrpSpPr>
            <p:grpSpPr bwMode="auto">
              <a:xfrm>
                <a:off x="5674" y="24"/>
                <a:ext cx="86" cy="4296"/>
                <a:chOff x="5616" y="-48"/>
                <a:chExt cx="144" cy="4368"/>
              </a:xfrm>
            </p:grpSpPr>
            <p:sp>
              <p:nvSpPr>
                <p:cNvPr id="3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15"/>
              <p:cNvGrpSpPr>
                <a:grpSpLocks/>
              </p:cNvGrpSpPr>
              <p:nvPr/>
            </p:nvGrpSpPr>
            <p:grpSpPr bwMode="auto">
              <a:xfrm>
                <a:off x="144" y="0"/>
                <a:ext cx="5616" cy="144"/>
                <a:chOff x="96" y="-48"/>
                <a:chExt cx="5520" cy="144"/>
              </a:xfrm>
            </p:grpSpPr>
            <p:sp>
              <p:nvSpPr>
                <p:cNvPr id="2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8"/>
              <p:cNvGrpSpPr>
                <a:grpSpLocks/>
              </p:cNvGrpSpPr>
              <p:nvPr/>
            </p:nvGrpSpPr>
            <p:grpSpPr bwMode="auto">
              <a:xfrm>
                <a:off x="144" y="4234"/>
                <a:ext cx="5616" cy="86"/>
                <a:chOff x="96" y="4176"/>
                <a:chExt cx="5520" cy="144"/>
              </a:xfrm>
            </p:grpSpPr>
            <p:sp>
              <p:nvSpPr>
                <p:cNvPr id="2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0"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extLst>
      <p:ext uri="{BB962C8B-B14F-4D97-AF65-F5344CB8AC3E}">
        <p14:creationId xmlns:p14="http://schemas.microsoft.com/office/powerpoint/2010/main" val="2926451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0" y="0"/>
            <a:ext cx="6400800" cy="1143000"/>
          </a:xfrm>
        </p:spPr>
        <p:txBody>
          <a:bodyPr/>
          <a:lstStyle/>
          <a:p>
            <a:pPr eaLnBrk="1" hangingPunct="1"/>
            <a:r>
              <a:rPr lang="en-US" sz="2800" dirty="0" smtClean="0">
                <a:cs typeface="Times New Roman" panose="02020603050405020304" pitchFamily="18" charset="0"/>
              </a:rPr>
              <a:t>Hardware Feasibility of the reversed </a:t>
            </a:r>
            <a:r>
              <a:rPr lang="en-US" sz="2800" dirty="0" err="1" smtClean="0">
                <a:cs typeface="Times New Roman" panose="02020603050405020304" pitchFamily="18" charset="0"/>
              </a:rPr>
              <a:t>Rankine</a:t>
            </a:r>
            <a:r>
              <a:rPr lang="en-US" sz="2800" dirty="0" smtClean="0">
                <a:cs typeface="Times New Roman" panose="02020603050405020304" pitchFamily="18" charset="0"/>
              </a:rPr>
              <a:t> cycle for Refrigeration ?</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17725"/>
            <a:ext cx="41910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200400" y="5486400"/>
            <a:ext cx="259080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791200" y="2971800"/>
            <a:ext cx="0" cy="2514600"/>
          </a:xfrm>
          <a:prstGeom prst="line">
            <a:avLst/>
          </a:prstGeom>
          <a:ln w="539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4342" name="Group 19"/>
          <p:cNvGrpSpPr>
            <a:grpSpLocks/>
          </p:cNvGrpSpPr>
          <p:nvPr/>
        </p:nvGrpSpPr>
        <p:grpSpPr bwMode="auto">
          <a:xfrm>
            <a:off x="3200400" y="3033713"/>
            <a:ext cx="2576513" cy="1970087"/>
            <a:chOff x="3200400" y="3033486"/>
            <a:chExt cx="2576565" cy="1970314"/>
          </a:xfrm>
        </p:grpSpPr>
        <p:sp>
          <p:nvSpPr>
            <p:cNvPr id="14" name="Freeform 13"/>
            <p:cNvSpPr/>
            <p:nvPr/>
          </p:nvSpPr>
          <p:spPr>
            <a:xfrm>
              <a:off x="4908584" y="3033486"/>
              <a:ext cx="868381" cy="1205051"/>
            </a:xfrm>
            <a:custGeom>
              <a:avLst/>
              <a:gdLst>
                <a:gd name="connsiteX0" fmla="*/ 0 w 885372"/>
                <a:gd name="connsiteY0" fmla="*/ 1204685 h 1204685"/>
                <a:gd name="connsiteX1" fmla="*/ 319315 w 885372"/>
                <a:gd name="connsiteY1" fmla="*/ 957943 h 1204685"/>
                <a:gd name="connsiteX2" fmla="*/ 566057 w 885372"/>
                <a:gd name="connsiteY2" fmla="*/ 638628 h 1204685"/>
                <a:gd name="connsiteX3" fmla="*/ 885372 w 885372"/>
                <a:gd name="connsiteY3" fmla="*/ 0 h 1204685"/>
              </a:gdLst>
              <a:ahLst/>
              <a:cxnLst>
                <a:cxn ang="0">
                  <a:pos x="connsiteX0" y="connsiteY0"/>
                </a:cxn>
                <a:cxn ang="0">
                  <a:pos x="connsiteX1" y="connsiteY1"/>
                </a:cxn>
                <a:cxn ang="0">
                  <a:pos x="connsiteX2" y="connsiteY2"/>
                </a:cxn>
                <a:cxn ang="0">
                  <a:pos x="connsiteX3" y="connsiteY3"/>
                </a:cxn>
              </a:cxnLst>
              <a:rect l="l" t="t" r="r" b="b"/>
              <a:pathLst>
                <a:path w="885372" h="1204685">
                  <a:moveTo>
                    <a:pt x="0" y="1204685"/>
                  </a:moveTo>
                  <a:cubicBezTo>
                    <a:pt x="112486" y="1128485"/>
                    <a:pt x="224972" y="1052286"/>
                    <a:pt x="319315" y="957943"/>
                  </a:cubicBezTo>
                  <a:cubicBezTo>
                    <a:pt x="413658" y="863600"/>
                    <a:pt x="471714" y="798285"/>
                    <a:pt x="566057" y="638628"/>
                  </a:cubicBezTo>
                  <a:cubicBezTo>
                    <a:pt x="660400" y="478971"/>
                    <a:pt x="772886" y="239485"/>
                    <a:pt x="885372" y="0"/>
                  </a:cubicBezTo>
                </a:path>
              </a:pathLst>
            </a:custGeom>
            <a:ln w="4445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5" name="Straight Connector 14"/>
            <p:cNvCxnSpPr/>
            <p:nvPr/>
          </p:nvCxnSpPr>
          <p:spPr>
            <a:xfrm>
              <a:off x="3624272" y="4190906"/>
              <a:ext cx="1270026"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200400" y="4190906"/>
              <a:ext cx="412758" cy="812894"/>
            </a:xfrm>
            <a:custGeom>
              <a:avLst/>
              <a:gdLst>
                <a:gd name="connsiteX0" fmla="*/ 0 w 420914"/>
                <a:gd name="connsiteY0" fmla="*/ 812800 h 812800"/>
                <a:gd name="connsiteX1" fmla="*/ 246743 w 420914"/>
                <a:gd name="connsiteY1" fmla="*/ 290286 h 812800"/>
                <a:gd name="connsiteX2" fmla="*/ 420914 w 420914"/>
                <a:gd name="connsiteY2" fmla="*/ 0 h 812800"/>
              </a:gdLst>
              <a:ahLst/>
              <a:cxnLst>
                <a:cxn ang="0">
                  <a:pos x="connsiteX0" y="connsiteY0"/>
                </a:cxn>
                <a:cxn ang="0">
                  <a:pos x="connsiteX1" y="connsiteY1"/>
                </a:cxn>
                <a:cxn ang="0">
                  <a:pos x="connsiteX2" y="connsiteY2"/>
                </a:cxn>
              </a:cxnLst>
              <a:rect l="l" t="t" r="r" b="b"/>
              <a:pathLst>
                <a:path w="420914" h="812800">
                  <a:moveTo>
                    <a:pt x="0" y="812800"/>
                  </a:moveTo>
                  <a:cubicBezTo>
                    <a:pt x="88295" y="619276"/>
                    <a:pt x="176591" y="425753"/>
                    <a:pt x="246743" y="290286"/>
                  </a:cubicBezTo>
                  <a:cubicBezTo>
                    <a:pt x="316895" y="154819"/>
                    <a:pt x="368904" y="77409"/>
                    <a:pt x="420914" y="0"/>
                  </a:cubicBezTo>
                </a:path>
              </a:pathLst>
            </a:custGeom>
            <a:ln w="508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grpSp>
      <p:cxnSp>
        <p:nvCxnSpPr>
          <p:cNvPr id="21" name="Straight Connector 20"/>
          <p:cNvCxnSpPr>
            <a:endCxn id="18" idx="0"/>
          </p:cNvCxnSpPr>
          <p:nvPr/>
        </p:nvCxnSpPr>
        <p:spPr>
          <a:xfrm flipV="1">
            <a:off x="3200400" y="5003800"/>
            <a:ext cx="0" cy="482600"/>
          </a:xfrm>
          <a:prstGeom prst="line">
            <a:avLst/>
          </a:prstGeom>
          <a:ln w="53975">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Curved Up Arrow 23"/>
          <p:cNvSpPr/>
          <p:nvPr/>
        </p:nvSpPr>
        <p:spPr>
          <a:xfrm rot="16200000">
            <a:off x="4114800" y="5257800"/>
            <a:ext cx="1143000" cy="5334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5" name="Curved Up Arrow 24"/>
          <p:cNvSpPr/>
          <p:nvPr/>
        </p:nvSpPr>
        <p:spPr>
          <a:xfrm rot="16200000">
            <a:off x="3733800" y="3733800"/>
            <a:ext cx="1143000" cy="533400"/>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4" name="Content Placeholder 3"/>
          <p:cNvSpPr>
            <a:spLocks noGrp="1"/>
          </p:cNvSpPr>
          <p:nvPr>
            <p:ph idx="1"/>
          </p:nvPr>
        </p:nvSpPr>
        <p:spPr>
          <a:xfrm>
            <a:off x="325364" y="1129801"/>
            <a:ext cx="8513836" cy="2057400"/>
          </a:xfrm>
        </p:spPr>
        <p:txBody>
          <a:bodyPr/>
          <a:lstStyle/>
          <a:p>
            <a:pPr eaLnBrk="1" hangingPunct="1">
              <a:tabLst>
                <a:tab pos="228600" algn="l"/>
              </a:tabLst>
            </a:pPr>
            <a:r>
              <a:rPr lang="en-US" sz="2400" dirty="0" smtClean="0">
                <a:cs typeface="Times New Roman" panose="02020603050405020304" pitchFamily="18" charset="0"/>
              </a:rPr>
              <a:t>Very costly to expand the liquid using a turbine with very low or negligible power output!?!</a:t>
            </a:r>
          </a:p>
          <a:p>
            <a:pPr eaLnBrk="1" hangingPunct="1">
              <a:tabLst>
                <a:tab pos="228600" algn="l"/>
              </a:tabLst>
            </a:pPr>
            <a:r>
              <a:rPr lang="en-US" sz="2400" dirty="0" smtClean="0">
                <a:cs typeface="Times New Roman" panose="02020603050405020304" pitchFamily="18" charset="0"/>
              </a:rPr>
              <a:t>May become negative under irreversible conditions.</a:t>
            </a:r>
          </a:p>
          <a:p>
            <a:pPr eaLnBrk="1" hangingPunct="1">
              <a:tabLst>
                <a:tab pos="228600" algn="l"/>
              </a:tabLst>
            </a:pPr>
            <a:r>
              <a:rPr lang="en-US" sz="2400" dirty="0" smtClean="0">
                <a:cs typeface="Times New Roman" panose="02020603050405020304" pitchFamily="18" charset="0"/>
              </a:rPr>
              <a:t>Cheaper to have irreversible expansion through an expansion valve.</a:t>
            </a:r>
          </a:p>
        </p:txBody>
      </p:sp>
      <mc:AlternateContent xmlns:mc="http://schemas.openxmlformats.org/markup-compatibility/2006" xmlns:p14="http://schemas.microsoft.com/office/powerpoint/2010/main">
        <mc:Choice Requires="p14">
          <p:contentPart p14:bwMode="auto" r:id="rId3">
            <p14:nvContentPartPr>
              <p14:cNvPr id="20489" name="Ink 21"/>
              <p14:cNvContentPartPr>
                <a14:cpLocks xmlns:a14="http://schemas.microsoft.com/office/drawing/2010/main" noRot="1" noChangeAspect="1" noEditPoints="1" noChangeArrowheads="1" noChangeShapeType="1"/>
              </p14:cNvContentPartPr>
              <p14:nvPr/>
            </p14:nvContentPartPr>
            <p14:xfrm>
              <a:off x="6051550" y="6689725"/>
              <a:ext cx="1835150" cy="42863"/>
            </p14:xfrm>
          </p:contentPart>
        </mc:Choice>
        <mc:Fallback xmlns="">
          <p:pic>
            <p:nvPicPr>
              <p:cNvPr id="20489" name="Ink 21"/>
              <p:cNvPicPr>
                <a:picLocks noRot="1" noChangeAspect="1" noEditPoints="1" noChangeArrowheads="1" noChangeShapeType="1"/>
              </p:cNvPicPr>
              <p:nvPr/>
            </p:nvPicPr>
            <p:blipFill>
              <a:blip r:embed="rId4"/>
              <a:stretch>
                <a:fillRect/>
              </a:stretch>
            </p:blipFill>
            <p:spPr>
              <a:xfrm>
                <a:off x="6042191" y="6680360"/>
                <a:ext cx="1853869" cy="61593"/>
              </a:xfrm>
              <a:prstGeom prst="rect">
                <a:avLst/>
              </a:prstGeom>
            </p:spPr>
          </p:pic>
        </mc:Fallback>
      </mc:AlternateContent>
      <p:grpSp>
        <p:nvGrpSpPr>
          <p:cNvPr id="30" name="Group 19"/>
          <p:cNvGrpSpPr>
            <a:grpSpLocks/>
          </p:cNvGrpSpPr>
          <p:nvPr/>
        </p:nvGrpSpPr>
        <p:grpSpPr bwMode="auto">
          <a:xfrm>
            <a:off x="0" y="0"/>
            <a:ext cx="9144000" cy="6858000"/>
            <a:chOff x="0" y="0"/>
            <a:chExt cx="9144000" cy="6858000"/>
          </a:xfrm>
        </p:grpSpPr>
        <p:grpSp>
          <p:nvGrpSpPr>
            <p:cNvPr id="31" name="Group 8"/>
            <p:cNvGrpSpPr>
              <a:grpSpLocks/>
            </p:cNvGrpSpPr>
            <p:nvPr/>
          </p:nvGrpSpPr>
          <p:grpSpPr bwMode="auto">
            <a:xfrm>
              <a:off x="0" y="0"/>
              <a:ext cx="9144000" cy="6858000"/>
              <a:chOff x="0" y="0"/>
              <a:chExt cx="5760" cy="4320"/>
            </a:xfrm>
          </p:grpSpPr>
          <p:grpSp>
            <p:nvGrpSpPr>
              <p:cNvPr id="34" name="Group 9"/>
              <p:cNvGrpSpPr>
                <a:grpSpLocks/>
              </p:cNvGrpSpPr>
              <p:nvPr/>
            </p:nvGrpSpPr>
            <p:grpSpPr bwMode="auto">
              <a:xfrm>
                <a:off x="0" y="0"/>
                <a:ext cx="192" cy="4320"/>
                <a:chOff x="0" y="-48"/>
                <a:chExt cx="144" cy="4368"/>
              </a:xfrm>
            </p:grpSpPr>
            <p:sp>
              <p:nvSpPr>
                <p:cNvPr id="4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4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5" name="Group 12"/>
              <p:cNvGrpSpPr>
                <a:grpSpLocks/>
              </p:cNvGrpSpPr>
              <p:nvPr/>
            </p:nvGrpSpPr>
            <p:grpSpPr bwMode="auto">
              <a:xfrm>
                <a:off x="5674" y="24"/>
                <a:ext cx="86" cy="4296"/>
                <a:chOff x="5616" y="-48"/>
                <a:chExt cx="144" cy="4368"/>
              </a:xfrm>
            </p:grpSpPr>
            <p:sp>
              <p:nvSpPr>
                <p:cNvPr id="4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4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6" name="Group 15"/>
              <p:cNvGrpSpPr>
                <a:grpSpLocks/>
              </p:cNvGrpSpPr>
              <p:nvPr/>
            </p:nvGrpSpPr>
            <p:grpSpPr bwMode="auto">
              <a:xfrm>
                <a:off x="144" y="0"/>
                <a:ext cx="5616" cy="144"/>
                <a:chOff x="96" y="-48"/>
                <a:chExt cx="5520" cy="144"/>
              </a:xfrm>
            </p:grpSpPr>
            <p:sp>
              <p:nvSpPr>
                <p:cNvPr id="4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4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7" name="Group 18"/>
              <p:cNvGrpSpPr>
                <a:grpSpLocks/>
              </p:cNvGrpSpPr>
              <p:nvPr/>
            </p:nvGrpSpPr>
            <p:grpSpPr bwMode="auto">
              <a:xfrm>
                <a:off x="144" y="4234"/>
                <a:ext cx="5616" cy="86"/>
                <a:chOff x="96" y="4176"/>
                <a:chExt cx="5520" cy="144"/>
              </a:xfrm>
            </p:grpSpPr>
            <p:sp>
              <p:nvSpPr>
                <p:cNvPr id="3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32" name="Rectangle 19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1269360" y="4878000"/>
              <a:ext cx="2458080" cy="1533960"/>
            </p14:xfrm>
          </p:contentPart>
        </mc:Choice>
        <mc:Fallback xmlns="">
          <p:pic>
            <p:nvPicPr>
              <p:cNvPr id="2" name="Ink 1"/>
              <p:cNvPicPr/>
              <p:nvPr/>
            </p:nvPicPr>
            <p:blipFill>
              <a:blip r:embed="rId7"/>
              <a:stretch>
                <a:fillRect/>
              </a:stretch>
            </p:blipFill>
            <p:spPr>
              <a:xfrm>
                <a:off x="1258920" y="4866480"/>
                <a:ext cx="2481840" cy="1555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ssolve">
                                      <p:cBhvr>
                                        <p:cTn id="22" dur="500"/>
                                        <p:tgtEl>
                                          <p:spTgt spid="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dissolv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45501"/>
            <a:ext cx="6950075" cy="1143000"/>
          </a:xfrm>
        </p:spPr>
        <p:txBody>
          <a:bodyPr/>
          <a:lstStyle/>
          <a:p>
            <a:r>
              <a:rPr lang="en-IN" sz="2800" dirty="0" smtClean="0"/>
              <a:t>Simplified Hardware Designs for Development of Inverse Domestic Energy Systems</a:t>
            </a: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447800"/>
            <a:ext cx="50292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4800600" y="21590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IN" sz="2400" b="0"/>
              <a:t>Christened as Vapour Compression Refrigeration (VCR)  Cycle</a:t>
            </a:r>
          </a:p>
        </p:txBody>
      </p:sp>
      <p:grpSp>
        <p:nvGrpSpPr>
          <p:cNvPr id="20" name="Group 19"/>
          <p:cNvGrpSpPr>
            <a:grpSpLocks/>
          </p:cNvGrpSpPr>
          <p:nvPr/>
        </p:nvGrpSpPr>
        <p:grpSpPr bwMode="auto">
          <a:xfrm>
            <a:off x="0" y="0"/>
            <a:ext cx="9144000" cy="6858000"/>
            <a:chOff x="0" y="0"/>
            <a:chExt cx="9144000" cy="6858000"/>
          </a:xfrm>
        </p:grpSpPr>
        <p:grpSp>
          <p:nvGrpSpPr>
            <p:cNvPr id="21" name="Group 8"/>
            <p:cNvGrpSpPr>
              <a:grpSpLocks/>
            </p:cNvGrpSpPr>
            <p:nvPr/>
          </p:nvGrpSpPr>
          <p:grpSpPr bwMode="auto">
            <a:xfrm>
              <a:off x="0" y="0"/>
              <a:ext cx="9144000" cy="6858000"/>
              <a:chOff x="0" y="0"/>
              <a:chExt cx="5760" cy="4320"/>
            </a:xfrm>
          </p:grpSpPr>
          <p:grpSp>
            <p:nvGrpSpPr>
              <p:cNvPr id="24" name="Group 9"/>
              <p:cNvGrpSpPr>
                <a:grpSpLocks/>
              </p:cNvGrpSpPr>
              <p:nvPr/>
            </p:nvGrpSpPr>
            <p:grpSpPr bwMode="auto">
              <a:xfrm>
                <a:off x="0" y="0"/>
                <a:ext cx="192" cy="4320"/>
                <a:chOff x="0" y="-48"/>
                <a:chExt cx="144" cy="4368"/>
              </a:xfrm>
            </p:grpSpPr>
            <p:sp>
              <p:nvSpPr>
                <p:cNvPr id="3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2"/>
              <p:cNvGrpSpPr>
                <a:grpSpLocks/>
              </p:cNvGrpSpPr>
              <p:nvPr/>
            </p:nvGrpSpPr>
            <p:grpSpPr bwMode="auto">
              <a:xfrm>
                <a:off x="5674" y="24"/>
                <a:ext cx="86" cy="4296"/>
                <a:chOff x="5616" y="-48"/>
                <a:chExt cx="144" cy="4368"/>
              </a:xfrm>
            </p:grpSpPr>
            <p:sp>
              <p:nvSpPr>
                <p:cNvPr id="3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6" name="Group 15"/>
              <p:cNvGrpSpPr>
                <a:grpSpLocks/>
              </p:cNvGrpSpPr>
              <p:nvPr/>
            </p:nvGrpSpPr>
            <p:grpSpPr bwMode="auto">
              <a:xfrm>
                <a:off x="144" y="0"/>
                <a:ext cx="5616" cy="144"/>
                <a:chOff x="96" y="-48"/>
                <a:chExt cx="5520" cy="144"/>
              </a:xfrm>
            </p:grpSpPr>
            <p:sp>
              <p:nvSpPr>
                <p:cNvPr id="3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7" name="Group 18"/>
              <p:cNvGrpSpPr>
                <a:grpSpLocks/>
              </p:cNvGrpSpPr>
              <p:nvPr/>
            </p:nvGrpSpPr>
            <p:grpSpPr bwMode="auto">
              <a:xfrm>
                <a:off x="144" y="4234"/>
                <a:ext cx="5616" cy="86"/>
                <a:chOff x="96" y="4176"/>
                <a:chExt cx="5520" cy="144"/>
              </a:xfrm>
            </p:grpSpPr>
            <p:sp>
              <p:nvSpPr>
                <p:cNvPr id="2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2"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1032</Words>
  <Application>Microsoft Office PowerPoint</Application>
  <PresentationFormat>On-screen Show (4:3)</PresentationFormat>
  <Paragraphs>166</Paragraphs>
  <Slides>27</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Batang</vt:lpstr>
      <vt:lpstr>Arial</vt:lpstr>
      <vt:lpstr>ArialRoundedMT</vt:lpstr>
      <vt:lpstr>Brush Script MT</vt:lpstr>
      <vt:lpstr>Calibri</vt:lpstr>
      <vt:lpstr>Script MT Bold</vt:lpstr>
      <vt:lpstr>Times New Roman</vt:lpstr>
      <vt:lpstr>Default Design</vt:lpstr>
      <vt:lpstr>Equation</vt:lpstr>
      <vt:lpstr>Energy Systems for Exotic Extra-somatic Needs of Urban Humans</vt:lpstr>
      <vt:lpstr>Conditioning of Ambient Atmosphere</vt:lpstr>
      <vt:lpstr>Energy Intensive Psychrometric Processes</vt:lpstr>
      <vt:lpstr>Another Extra-somatic Knowhow: Shelf Life of Food</vt:lpstr>
      <vt:lpstr>Enhancement of Shelf Life of Food</vt:lpstr>
      <vt:lpstr>Identification on Negative Cycle : An Inverse of Rankine Cycle </vt:lpstr>
      <vt:lpstr>The Necessity (mother) Delivered a Dangerous Baby</vt:lpstr>
      <vt:lpstr>Hardware Feasibility of the reversed Rankine cycle for Refrigeration ?</vt:lpstr>
      <vt:lpstr>Simplified Hardware Designs for Development of Inverse Domestic Energy Systems</vt:lpstr>
      <vt:lpstr>Steam Engine to Drive Reciprocating Compressor</vt:lpstr>
      <vt:lpstr>Two Way use of VCR Cycle </vt:lpstr>
      <vt:lpstr>Thermodynamics of  Ideal VCR Cycle</vt:lpstr>
      <vt:lpstr>PowerPoint Presentation</vt:lpstr>
      <vt:lpstr>Units of Refrigeration Capacity</vt:lpstr>
      <vt:lpstr>Performance of Refrigerator</vt:lpstr>
      <vt:lpstr> The Working Fluid : Refrigerant </vt:lpstr>
      <vt:lpstr>PowerPoint Presentation</vt:lpstr>
      <vt:lpstr>Generations of Refrigerants</vt:lpstr>
      <vt:lpstr>Refrigerant selection criteria </vt:lpstr>
      <vt:lpstr>Environmental properties </vt:lpstr>
      <vt:lpstr>Thermodynamic and thermo-physical properties </vt:lpstr>
      <vt:lpstr>Components of A Refrigeration System</vt:lpstr>
      <vt:lpstr>Types of Compressors</vt:lpstr>
      <vt:lpstr>Reciprocating Compressors</vt:lpstr>
      <vt:lpstr>Rotary compressors (Positive Displacement)</vt:lpstr>
      <vt:lpstr>Centrifugal compressor</vt:lpstr>
      <vt:lpstr>Compressor capacity &amp; Applications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Systems for Exotic Extra-somatic Needs of Urban Humans</dc:title>
  <dc:creator>USER</dc:creator>
  <cp:lastModifiedBy>USER</cp:lastModifiedBy>
  <cp:revision>56</cp:revision>
  <dcterms:created xsi:type="dcterms:W3CDTF">2018-04-16T00:09:01Z</dcterms:created>
  <dcterms:modified xsi:type="dcterms:W3CDTF">2020-02-18T01:46:17Z</dcterms:modified>
</cp:coreProperties>
</file>