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640" r:id="rId2"/>
    <p:sldId id="729" r:id="rId3"/>
    <p:sldId id="731" r:id="rId4"/>
    <p:sldId id="732" r:id="rId5"/>
    <p:sldId id="692" r:id="rId6"/>
    <p:sldId id="693" r:id="rId7"/>
    <p:sldId id="734" r:id="rId8"/>
    <p:sldId id="735" r:id="rId9"/>
    <p:sldId id="733" r:id="rId10"/>
    <p:sldId id="736" r:id="rId11"/>
    <p:sldId id="737" r:id="rId12"/>
    <p:sldId id="738" r:id="rId13"/>
    <p:sldId id="725" r:id="rId14"/>
    <p:sldId id="726" r:id="rId15"/>
    <p:sldId id="727" r:id="rId16"/>
    <p:sldId id="728" r:id="rId17"/>
    <p:sldId id="739" r:id="rId18"/>
    <p:sldId id="740" r:id="rId19"/>
    <p:sldId id="741" r:id="rId20"/>
    <p:sldId id="742" r:id="rId21"/>
    <p:sldId id="743" r:id="rId22"/>
    <p:sldId id="744" r:id="rId23"/>
    <p:sldId id="745" r:id="rId24"/>
    <p:sldId id="746" r:id="rId25"/>
    <p:sldId id="747" r:id="rId26"/>
    <p:sldId id="748" r:id="rId27"/>
    <p:sldId id="749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00"/>
    <a:srgbClr val="009900"/>
    <a:srgbClr val="FF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38" autoAdjust="0"/>
    <p:restoredTop sz="94660"/>
  </p:normalViewPr>
  <p:slideViewPr>
    <p:cSldViewPr>
      <p:cViewPr varScale="1">
        <p:scale>
          <a:sx n="74" d="100"/>
          <a:sy n="74" d="100"/>
        </p:scale>
        <p:origin x="10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32731A3B-BDBA-4969-AE14-79C62FE70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82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0-02-20T04:09:45.8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16825 15974 147,'0'0'74,"0"0"-7,13-24-2,-13 24-9,5-19-6,-5 19-10,0 0-6,0 0-8,0 0-7,0 0-5,0 0-8,4 28-4,-10 0-1,1 18 5,-6 8 3,-3 17 3,-4 14 0,-5 14 1,-3 10-3,2 8-1,-6 6-2,2-1-2,-2 1-4,4-16 0,2-8 0,-1-12 0,7-18 2,5-12 4,1-18 1,7-14 3,5-25 1,5-23-3,3-14-2,9-11 0,1-6 0,-3 2-5,4 2-3,-2 3-6,1 18 2,-18 29 1,30 5 2,-11 27 0,2 14 0,7 6 3,3 8 1,7 7 3,7 1 0,-2-5 1,3-9-2,-1-11-4,0-10-19,-10-14-93,5-12-2,-5-16-5,-3-17-2,-8-5-4</inkml:trace>
  <inkml:trace contextRef="#ctx0" brushRef="#br0" timeOffset="2640.0037">17536 14965 179,'19'-20'76,"-19"20"9,13-26-41,-13 26-14,11-35-5,-13 12 5,2 1-3,-11-2 1,6 2-11,-14 5-5,2 4-1,-11 7 0,-2 12 1,-2 5-3,-3 17 1,-1 4 0,3 8 2,3 3-4,9 5 1,5-5-2,14-4 1,5-4 0,14-10-2,13-9-2,4-10-1,12-8-3,-1-7-2,4-4-2,-10 0-4,-2 0-3,-7 3 1,-5 7 0,-25 3 1,18 18 3,-14 3 2,-8 3 4,4 6 3,-5 7 0,3 0 1,-4 4-1,-1 0 5,-3-2-2,3 1 1,-6-2-2,2-7 0,3-5 1,1-4-1,7-22 3,0 26-3,0-26-1,24 6 2,-3-13 0,10-3-2,5-5 1,1-1-1,1-7 1,-7 1-2,-1-4 2,-4 2-2,-13-2-1,-7 4 2,-6-4 1,-6 0 0,1 2-1,1-1 0,-1 3-1,5 5 0,0 17-1,18-24-1,6 22-2,5 4-1,4 4-1,-1 7 1,2 4-1,-5 7 0,1 4 1,-11-2 0,-8 1 1,-5-1 1,-6 0 0,0-5 4,0-21 3,-11 17 1,11-17 0,-4-26-1,8-4 0,9-4-1,0-1-1,4 2-5,1 1-3,1 4-3,1 15 1,-1 10 1,4 14 0,-8 7-1,-1 6 2,1 4 2,-3 2 0,3 2 2,0-6 0,-2-4 0,-13-22 0,20 24 3,-20-24-1,32-15-1,-10-7-1,-3-12 2,5-6-1,-5-7-1,5 3-1,-9 1-4,-2 8 0,-3 10-1,-10 25 1,0-18-2,0 18 1,-17 26 1,11-6 2,-1 6 2,1-2 0,4 1 1,2-1 0,6-4 2,-2-1 1,-4-19 0,22 28-2,-22-28 3,30 7 0,-11-5 0,1-10 0,3-3-3,1-5-1,-2-7 3,3-1-2,-3 0-4,-3 2 3,-6 1-2,-2 5 4,-11 16 0,9-19-1,-9 19-4,0 0 1,0 0 2,0 0-1,25-2-1,-25 2-3,24 15 3,-24-15-3,32 28 2,-16-8 2,-4 4-3,-5 8 1,-1 3 2,-6-5 1,0-2-1,-6-4 2,4-2 2,2-22 5,-11 21 2,11-21-2,-4-21-1,8-1-1,4-10 0,3-7 0,2-1-4,0 2-4,4-1-1,-2 4 1,1 7-1,1 8 3,-17 20-3,23-21 0,-23 21 2,22-7-1,-22 7 0,19-9 1,-19 9 0,18-10 0,-18 10 2,25-13-2,-25 13 0,18-22 0,-18 22 0,17-20 3,-17 20-2,0 0-1,13-24 0,-13 24 1,0 0 0,0 0 2,0 0-5,0 0-2,0 0 1,0 0-1,0 0 1,2 24-1,-2-8 0,0 1 1,0 4 2,6-1 1,-1 0 1,3-1-1,-8-19 2,22 17 0,-22-17-1,26-13-1,-12-8-1,-1-5 0,-2-5-1,0-5 3,-3 1-5,-3 7-3,-5 8 1,0 20 1,0 0 1,0 0 0,-5 31-1,5 5 1,0 8 1,5 5 3,-3 3 1,2 5-1,1-3 1,-3-2 1,-4-4 0,-1-5-1,-9-10 4,5-5 0,-4-4 3,11-24 0,-21 8-1,21-8-1,-7-41-2,12 8 0,5-8-1,6-6-4,3-1-1,5-2 1,3 9-1,-3 6 1,0 5 0,-3 6 2,-4 3-4,-17 21 4,20-33-1,-11 16 0,-1-3 0,-3-2 0,1-3 1,-4 5 0,4 0 0,-6 3 1,0 17-4,0-22 2,0 22-1,0 0 1,-6 20-2,6 0 1,0 5 1,0 1 0,6 7 2,-5 2-2,5 1 1,3-5 0,-1-3 0,-1-2 0,5-4 0,-7-1-2,3-1 3,-3-3-1,-5 9 1,-5 5-2,-3 8 2,-11 8-2,-5 5 3,0-2-1,-8 0 0,2-3-2,6-10 0,0-11-10,3-24-71,21-2-45,8-36-5,14-1-1,-1-11-4,8 1 0</inkml:trace>
  <inkml:trace contextRef="#ctx0" brushRef="#br0" timeOffset="2800.0039">19788 15604 560,'24'13'122,"-24"-13"-117,0 0-94,0 0-41,0 0-10,0-16-3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5-01T09:41:46.91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80 2193,'29'54'4515,"-29"-54"-258,0 0-387,39-16-1677,-39 16-516,0 0-1161,38-57-1677,-38 57-2451,0 0-387,30-61-258,-30 61 129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4-11-20T05:05:21.6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0-02-20T04:50:17.1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16967 15940 288,'0'0'114,"0"0"2,0 0-60,0 0-11,0 0-6,0 0-9,24 0-6,-24 0-7,30 13 0,-10-5-3,12 3 0,5-5-1,12 3-2,1-4-4,10 1 1,2-6-2,-1-2-3,1-3 0,-10-1 0,-9 0-2,-7 1 0,-12-1-6,-24 6-7,30-7-27,-30 7-83,0 0-12,-17-17 0,17 17-2,0 0 2</inkml:trace>
  <inkml:trace contextRef="#ctx0" brushRef="#br0" timeOffset="460.0006">17945 15742 211,'-18'0'102,"18"0"4,-21-8-52,21 8-2,0 0-7,-13-18-11,13 18-11,2-30-7,4 11-4,-6 19-5,30-27-1,-12 21 1,3 8-2,1 11 1,-7 13 3,-4 9-7,-9 12 7,-4 10 2,-11 4 3,2 3-4,-8-5 2,4-3-2,-1-15 1,10-2 2,4-15-5,2-24-2,32 15-5,0-19 1,3-11-4,4-2-9,6 4-17,-4-15-22,10 12-75,-16-5-6,3 6 2,-7-1-2,-1-1 4</inkml:trace>
  <inkml:trace contextRef="#ctx0" brushRef="#br0" timeOffset="860.0012">18512 15584 276,'0'0'103,"3"-21"0,-3 21-58,0 0-4,-3 21-13,-1-3-7,-2 5-6,4 6-3,-3 10 2,-1 12-1,1-3 4,3 6-5,-4 0 1,4 3-5,-2-5 2,4 6-1,0-12 0,6-7-2,0-2-3,7-7 1,5-15-1,1-10-2,4-6-2,-3-16-2,-1-7 0,-6 0 0,-2-8 2,-11 2-2,-7 6 1,-10 9 1,-4 4 0,-1 6 1,1 6-1,-1 5-2,7 3-13,15-9-40,-23 10-67,23-10-3,0 0-2,17-6-1,2-3 0</inkml:trace>
  <inkml:trace contextRef="#ctx0" brushRef="#br0" timeOffset="1390.0019">18883 15931 131,'0'0'83,"8"-17"5,-8 17-37,0 0-14,0 0-11,0 0-12,0 0-6,0 0-4,13-16-3,-13 16 1,0 0 3,0 0 5,0 0 7,0 0 6,-2 16 2,2-16 2,0 0 0,0 0-1,-9 21-2,9-21-5,0 0-5,0 0-4,0 0-2,0 0-9,0 0-27,-2-17-85,2 17-3,0 0-4,0 0 3,-13-18-6</inkml:trace>
  <inkml:trace contextRef="#ctx0" brushRef="#br0" timeOffset="1970.0027">17108 15638 371,'0'0'131,"8"-24"-3,-8 24-32,0 0-64,0 0-9,0 0-9,17 18-3,-10 10-1,-1 15-8,-1 9 1,7 7 0,-5 14 3,1 5-5,-1-4 0,-1-4-19,11 1-113,-10-12-3,4-10-1,2-14-4,-2-18-1</inkml:trace>
  <inkml:trace contextRef="#ctx0" brushRef="#br0" timeOffset="2930.0041">19199 15614 351,'0'0'117,"19"-17"3,-19 17-81,0 0-11,24-15-3,-5 11-3,-4-3-9,13-1-5,0 3-3,5-3-6,-1 1-5,0-2-5,-2 1-4,-6-3-10,0 6-13,-24 5-5,0 0 1,2-19 2,-2 19 5,-37 11 6,11 2 8,-10 4 15,4 3 18,-3 6 11,3 0 4,6 8 1,4-5 3,10 7 1,11-3-2,8 2-6,10-9-6,15-1-9,5-11 1,8-4-4,9-1-4,-9 2-3,-4-5 3,-6 3-2,-14 6 3,-15 9 4,-14 2 1,-11 9 2,-22-5 2,2-2 1,-10-8 1,7-3-1,-1-10-9,7-12-19,17-6-47,12-13-60,9-15-3,15-12-2,9-8-4,11-6 2</inkml:trace>
  <inkml:trace contextRef="#ctx0" brushRef="#br0" timeOffset="3160.0043">19761 15502 335,'27'22'119,"-22"-1"-1,8 12-82,-7 3-2,7 10 3,-7 0-8,7 10-12,-8-4-2,3-2-9,-3-5-1,1-8-12,0-5-16,-6-32-59,7 18-44,-7-18 3,17-31-4,-8-5 2,6-6 3</inkml:trace>
  <inkml:trace contextRef="#ctx0" brushRef="#br0" timeOffset="3540.0049">20030 15534 303,'0'0'111,"0"0"7,0 20-63,4 14-22,-8-3-5,8 12-1,-2 1-2,4 3-10,1-8 0,10-2-9,0-9 1,3-11-13,5-12-13,-1-20-19,8-3-34,-12-18-26,10-3-8,-11-9 4,5 5 27,-13-5 34,2 13 26,-5 9 27,-4 2 44,-4 24 35,0 0 7,18 5 1,-16 12-25,11 15-21,-3-1-15,4 16-7,-2 1-10,1 4-9,-2-6 1,-4 3-8,-1-5-4,-4-9-13,2-5-14,-4-30-40,0 0-61,-19-2 0,12-20-3,-5-13 4,1-12 3</inkml:trace>
  <inkml:trace contextRef="#ctx0" brushRef="#br0" timeOffset="4120.0057">20309 15526 352,'0'-29'118,"9"1"1,1 4-60,12 14-23,-3 1-16,7 7-12,-4 10-6,-1 6 1,-3 14-2,-10 13 3,-4 4-1,-8 5 1,0 6 1,-5-1-2,3-6 3,6-7-6,6-10-2,11-15-8,7-4 1,2-17-3,10-9 0,-3-11 5,8-2-3,-3 0 8,-7-6 3,-4 4 5,-5-3 3,-7 8 2,-4 1-3,-3 5 1,-8-1-1,0 18-4,-8-24-3,8 24 1,-20 2-3,20-2 2,-30 26 1,11 0 0,2 7 1,4 6-1,-2 2 3,10 2-2,-1-4 2,8-2-3,3-11 2,12-8-3,2-8 1,5-16-2,1-7-1,1-9 2,0-4-3,-2-2 3,0 6-3,-5 3 4,-19 19 1,24-7 4,-24 7 2,27 40-2,-14-10 5,5 7-7,7 0 4,4-1-4,9-7-6,-1-14-15,17-4-53,-1-18-62,1-8-5,0-11 2,-5-7-6,-10-4 0</inkml:trace>
  <inkml:trace contextRef="#ctx0" brushRef="#br0" timeOffset="4710.0066">17350 17315 376,'0'0'121,"0"0"3,0 0-65,31 9-34,7-4-4,5-6 1,13 2-4,3 1-6,11 2-1,-1-4-6,0 2-3,-4-2-3,-12-2-5,-5 6-12,-12-8-18,-3 0-73,-10-1-19,-5-3 1,-18 8-3,36-26-1</inkml:trace>
  <inkml:trace contextRef="#ctx0" brushRef="#br0" timeOffset="5270.0072">18512 17030 396,'0'0'112,"31"-11"0,-6 11-94,-1-2-9,8 2-1,-1-5-2,5-1-5,-4 1-8,1-4-13,3 3-17,-12-7-27,0 4-40,-24 9-3,21-24 4,-21 24 15,0 0 23,-32-15 32,2 18 29,-3 9 38,-5 4 46,-3 6 13,4 8 3,1 5-9,3 4-16,14 10-14,0-10-14,19 3-6,6-4-10,13-5-8,7-13-6,11 3-3,6-16-1,8-5-5,-1-4-3,2 2 1,-12-2-1,-5 8 0,-11 7 2,-16 5-1,-10 8 2,-15 8 5,-9 1 3,-10 4 0,-5-4-2,2-1 1,-4-12-1,6-1-2,7-14-15,6-14-22,24 7-81,-10-38-18,18 1 1,10-7-5,3-6-2</inkml:trace>
  <inkml:trace contextRef="#ctx0" brushRef="#br0" timeOffset="5610.0077">19126 17101 335,'19'-7'113,"-19"7"2,0 16-70,0 14-7,-8-2-4,5 11-9,-1 4-6,6 9-1,-4-4-5,4 0-2,3-5-3,1-10-5,7-10-3,-13-23 1,32 1 1,-13-19-2,-1-12-1,-1-13-1,-8-10 2,-5 4 0,-4 3 1,-11 7 1,-8 5-2,-7 10-1,2 11-7,-8 2-25,13 17-93,-3-4 0,22-2-2,0 0-3,0 0-1</inkml:trace>
  <inkml:trace contextRef="#ctx0" brushRef="#br0" timeOffset="5960.0082">19375 16683 351,'0'0'111,"-2"17"6,2 9-93,5 7 1,-5-1 6,10 9-5,-5-4-6,10 2-5,-5-7-6,6-3-5,-2-12 2,4-10 2,-1-7-6,2-13-2,-6-11 2,0-11 1,-7-6 3,-5 0 2,-8-1 0,-4 8-2,-10 3 2,-3 8 1,-6 14 0,4 11-5,-4 11-7,6-2-12,11 21-46,5-10-66,14 8-5,9-4-1,9-2-3,8-2 3</inkml:trace>
  <inkml:trace contextRef="#ctx0" brushRef="#br0" timeOffset="6230.0086">19894 16990 425,'19'-13'123,"-19"13"-2,-15-11-88,15 11-6,-36 14-6,18 12-6,-7 10-6,5 10 0,-3 12-1,10 5 2,2 4-5,9-1 2,8-12-4,7-9 1,6-15-4,12-14-2,10-19-7,2-16-7,8-5-23,-14-11-84,2 1-9,-7-1-2,-9 5 3,-16 6-1</inkml:trace>
  <inkml:trace contextRef="#ctx0" brushRef="#br0" timeOffset="6890.0096">15599 17651 341,'2'-19'99,"2"-1"3,3-1-87,10 1 2,-2-8 1,13 4 0,-2 0 3,9 5-6,3 8-1,5 17 1,0 7-2,3 13-3,3 9 0,5 11 1,-3-5 3,3 0-1,-7-9 1,5-10-3,-5-15-3,1-14-1,-10-15 2,-1-14-3,-7-10-3,-6-8-2,-5-2 1,-6 2-4,-6 8-7,-3 3-27,3 14-93,1 10-2,-8 19-2,28-2-2,-28 2-5</inkml:trace>
  <inkml:trace contextRef="#ctx0" brushRef="#br0" timeOffset="11690.0163">14726 14215 240,'0'0'105,"17"-35"1,-13 16-35,-4 19-33,0-26-10,0 26-6,4-16-1,-4 16-3,0 0-4,0 0-5,0 0-5,7 20-3,-3 15-1,-2 19 0,3 15 2,1 20 2,-6 15 0,6 15 3,-6 2-3,0 7 2,-6-9-3,2-12 0,2-14-3,-3-17 3,3-22-1,2-11 6,-4-23 2,4-20-1,0 0-2,6-42 2,-6-10-1,0-19 0,0-24 0,2-20-6,1-22-1,-3-14 0,0 3 3,0 14-3,0 23 4,0 22-4,2 22-1,-4 26 0,2 41 0,0 0-4,0 59-9,0-7-30,6 15-87,2 4-1,-7-4-3,5-1-4,0-17 0</inkml:trace>
  <inkml:trace contextRef="#ctx0" brushRef="#br0" timeOffset="37070.0519">16832 6893 104,'4'-19'85,"-4"19"-30,0 0-10,-6-16-8,6 16-1,0 0-2,0-19-2,0 19-8,0-22-7,-2 5-8,-1 0-5,3-3-1,3 0 0,-1-3 1,4 3-3,1 1 0,-7 19-2,36-20-1,-16 20 0,8 11-1,0 4 0,8 11-2,-4 4 3,3 3-1,-3 2 3,0-1-1,-1 1 3,1-7-2,-2-6 2,2-9 2,3-2 3,-5-9 1,8-6 3,-1-9 5,0-1-1,-1-11 5,-3 5 1,-3-6 3,-4 2-2,-9-4 3,2 4-4,-13 0-3,1 5-1,-13-1-3,6 20-2,-9-34-5,9 34-2,-17-24-2,17 24-2,0 0-2,-11-20-3,11 20-4,0 0-6,0 0-13,0 0-25,22 2-81,-22-2 0,32 16-1,-13-5 3,0-3 22</inkml:trace>
  <inkml:trace contextRef="#ctx0" brushRef="#br0" timeOffset="40690.0569">18476 6457 18,'0'0'28,"6"-17"-9,-6 17-8,0 0 6,0 0-4,0 0 10,0 0 1,0 0 0,0 0-2,0 0-1,0 0-4,2-17-3,-2 17-6,0 0-4,0 0-7,0 0 3,0 0 3,0 0-1,0 0 1,0 0-4,0 0 3,0 0 3,0 0-6,0 0 1,0 0-3,0 0 0,0 0-2,0 0 0,0 0 0,0 0-13,0 0-2,0 0-10,0 0-17,0 0-22,5 17 2,-5-17 67,0 0 0</inkml:trace>
  <inkml:trace contextRef="#ctx0" brushRef="#br0" timeOffset="41290.0578">18556 6477 114,'6'-22'86,"-6"22"5,7-19-41,-7 19-20,8-20-13,-8 20 0,19-24-6,-19 24 2,30-17-4,-14 11-6,5 3-4,1 4-1,-1 5-1,-4 9 2,-4 7-1,-6 4 3,-3 6-3,-10 1 7,-1 2-2,-8 1 4,2-3-2,-6-9 1,6-3 2,13-21 2,-13 29 1,13-29 1,13 19-1,8-10 0,7 2-1,5-1 0,5 3-3,1-4-2,0-2-7,4 1-20,-11-10-52,0-4-35,-2-1 1,-4-10-5,-4-1 3</inkml:trace>
  <inkml:trace contextRef="#ctx0" brushRef="#br0" timeOffset="41790.0585">19051 6427 148,'0'0'81,"-13"-17"2,13 17-56,0 0-14,25-9-5,-10 5-3,7 2 2,4-1 0,6-3-1,3 2-6,-3-1-9,4-1-11,-10-1-8,4 1-6,-6-3-12,-5 1-5,-19 8-2,15-13 10,-15 13 13,0 0 18,-26 0 11,7 6 11,0 3 15,-3 4 9,1 4 7,4 3-1,8 5-6,0-3-4,12 4-4,-1-2-2,15 0-4,-2-5-1,13-3-6,-4-4-5,3-3-2,-3-2-3,0 3-2,-3 1-1,-21-11-1,16 35 1,-21-11 3,-8 4 2,-6 2 5,-9-2 4,2-1 1,-4-10 4,4-4-6,5-13-21,3-13-58,8-15-29,16-7 1,5-17-10,4-6 2</inkml:trace>
  <inkml:trace contextRef="#ctx0" brushRef="#br0" timeOffset="42130.0589">19526 6152 128,'0'0'80,"0"0"-2,0 0-59,0 0-12,0 0-6,21 32-2,-16-6 0,3 1 4,3 5 3,8-2 1,-3-2 2,5-8-1,3-5 1,-3-13 0,3-8 0,-2-12 0,-3-8 0,-11-10 2,3-1 4,-15 0 0,2 2-1,-9 5 0,-4 10 0,-7 7-3,3 11 0,0 13-10,2 6-21,16 7-64,1 7-21,7-3 1,15 4-4,5-10 35</inkml:trace>
  <inkml:trace contextRef="#ctx0" brushRef="#br0" timeOffset="42420.0593">20152 6353 159,'0'0'87,"0"0"6,-23-17-70,23 17-8,-33 9-4,14 8 0,-5 7 5,5 11-1,1 4 3,6 10-8,1-1 2,9 6-1,4-2 5,9-2-3,8-13 1,5-9 0,8-13-2,9-10-4,4-8-7,5-16-18,6-1-58,-1-6-34,-7-2-4,-3 2 0,-15 2-5</inkml:trace>
  <inkml:trace contextRef="#ctx0" brushRef="#br0" timeOffset="43000.0602">18657 7389 167,'0'0'79,"0"0"-13,0 0-16,0 0-18,0 0-14,0 0-8,23 28 3,-12-6-6,-4 10 1,5 5 2,-3 9-2,2 6 1,-5 4 1,-1-2 0,3 3-8,-8-12 4,4-4 0,-4-12-6,0-12-18,0-17-57,0 0-26,18-19-3,-10-7 3,3-13-5</inkml:trace>
  <inkml:trace contextRef="#ctx0" brushRef="#br0" timeOffset="43350.0606">18883 7521 270,'0'0'101,"0"0"-6,0 0-62,0 0-27,10 16-3,-5 7-6,-1 3 7,5 7-5,1 8 7,5 2 2,1 5-2,5-5 2,1-1-2,3-8 1,-5-12-1,5-9 2,-1-20 0,0-12-3,-5-16 1,-2-4-2,-10-13 1,-1 2 3,-6-1-7,-6 7 4,-5 9-9,-4 11 10,-2 9-9,-2 7 6,19 8-13,-29 10-23,29-10-36,-14 26-46,14-26 4,2 22-8,-2-22 7,30 4 75</inkml:trace>
  <inkml:trace contextRef="#ctx0" brushRef="#br0" timeOffset="43750.0611">19448 7417 226,'0'0'73,"0"0"-3,0 0-6,0 0-14,0 0-17,0 0-14,0 0-8,0 0-4,0 0-2,0 0-2,18 28 7,-12-6-5,1 11-4,1 6 4,1 8-2,-1 6 2,-3 5 1,-5-4 1,6-6-9,-10-3 5,4-12 3,-2-7-3,2-26-17,0 0-81,0 0-18,0 0-4,19-41 1,-12 2-5</inkml:trace>
  <inkml:trace contextRef="#ctx0" brushRef="#br0" timeOffset="44030.0615">19782 7407 88,'0'0'76,"17"-11"-7,-17 11-33,18 19-9,-4-2-1,4 10-3,-5 5 3,10 9 0,-8 2-4,3 3-3,-6-3-1,1-1-4,-8-8-4,3-6-3,-3-10-25,-5-18-65,0 0-17,27-17 2,-13-14-5,5-8 19</inkml:trace>
  <inkml:trace contextRef="#ctx0" brushRef="#br0" timeOffset="44300.062">20152 7352 159,'0'0'87,"0"0"0,0 0-68,0 0-11,-13 20 0,13-20 2,-11 34 1,5-12 3,8 6 0,-2 1 1,5 7-2,1-1 1,5 0-1,-5-3 1,7-3 0,-2-8 0,2-4-2,-13-17-6,38 3-13,-12-10-40,4-8-50,-4-13-7,6-1 2,-4-12-9,2 2 48</inkml:trace>
  <inkml:trace contextRef="#ctx0" brushRef="#br0" timeOffset="44490.0622">20468 7355 150,'2'28'93,"-4"-5"15,2 4-74,7 11-8,-1 2 1,-1 9 0,1-5-2,1 1-6,-1-8-8,0-7-24,1-3-19,-7-6-70,0-21-1,0 0-1,6-19-4,-4-5 51</inkml:trace>
  <inkml:trace contextRef="#ctx0" brushRef="#br0" timeOffset="44730.0626">20486 7272 222,'0'0'93,"8"-24"0,-8 24-81,26-11-7,-4 14-8,-3 5-1,2 8 0,-3 5 2,-6 5-1,-5 2 1,-7 3 1,-2-1 6,-3-4-16,-1-7-23,6-19-54,4 18-3,-4-18 0,37-17-2,-7-7 91</inkml:trace>
  <inkml:trace contextRef="#ctx0" brushRef="#br0" timeOffset="45110.063">20938 7285 3,'0'0'66,"0"0"1,0 0-41,-18-13-10,18 13 0,0 0 4,-19 24 5,19-24 3,-11 35-2,9-12 1,-2 8-3,-1 1 2,8 5-2,-3-7-2,2-1-3,4-6-4,1-7-3,-7-16-18,28 0-2,-9-18-12,2-6 8,3-2 9,-5 1 2,5 1-3,-5 8 2,-19 16 16,26-2 8,-21 18 11,5 14-8,-8 0-10,3 5-4,-5-5 3,2 0-4,2-6-21,-4-24-91,0 0-7,9-17 5,-3-24-9,3-11 3</inkml:trace>
  <inkml:trace contextRef="#ctx0" brushRef="#br0" timeOffset="45510.0636">20871 6392 235,'0'0'102,"17"3"1,-17-3-76,39-5-10,-7 1-8,3 0-10,8 1-12,-3-7-16,6 7-35,-6-1-40,-9-4 1,-1 1-2,-13-6 32</inkml:trace>
  <inkml:trace contextRef="#ctx0" brushRef="#br0" timeOffset="45710.064">21088 6234 28,'0'0'74,"-8"16"8,8 1-48,0 7-8,0 10 4,6 7-2,-4 1 4,4 8-10,-1 1-14,-3-3-31,4-5-58,5 3-4,-9-16-4,3-1 4,-7-10 85</inkml:trace>
  <inkml:trace contextRef="#ctx0" brushRef="#br0" timeOffset="45920.0642">20963 6919 258,'2'-17'108,"-2"17"-2,41-29-68,-11 10-22,9 0-11,6 6-14,3 0-8,12 10-15,-4-5-28,0 5-46,2 6 1,-6-1-2,-1 2 13,-12-12 94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0-02-20T05:07:29.5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9620 15014 246,'0'0'86,"0"0"1,21-2-82,-4-2-3,3-1 1,7-1 3,6-5 3,1-4 0,9 0 1,5-9 0,7-6 2,2-9-6,16-9 0,10-13 1,14-15 3,15-19-1,19-15 0,14-16 1,18-13 0,11-15 4,18-10-1,12-12-2,10-6 0,5-8 2,3 3 0,8-8-1,4-2-5,1-2 2,-5 4-5,-2 2-2,-4 6 1,-9 5-4,-10 9 1,-18 8-3,-11 18 6,-21 15-3,-17 15 1,-26 19 2,-18 20-3,-18 20-5,-25 14-15,-18 23-48,-33 21-56,0 0-1,-39 34 2,-23 12-5,-20 21 55</inkml:trace>
  <inkml:trace contextRef="#ctx0" brushRef="#br0" timeOffset="700.001">9449 14511 326,'0'0'103,"-19"-13"0,19 13-83,-11 33-12,9 12-8,-7 12-3,-1 19 4,-3 21 1,-9 16 3,-8 17-3,-4 7 3,-7 1-6,-4-3 3,-3-8 1,-3-18 6,3-20 5,3-29-2,9-25 1,5-33-2,12-22 4,13-23-6,17-7 0,16-6-8,10 0-4,25 15-2,10 12 0,16 18 3,9 16 1,4 8 1,-2 8 2,-7-5 1,-4-5 4,-25-18 7,-9-10-3,-24-25 6,-17-16-5,-26-24 5,-17-7-4,-20-11 2,-10-4-5,-9 4-3,-4 16 2,4 17-7,2 13-1,16 25-20,7 10-43,21 21-67,21 15-2,2-17-1,38 14-7,-1-15 5</inkml:trace>
  <inkml:trace contextRef="#ctx0" brushRef="#br0" timeOffset="1300.0018">13841 10561 359,'-30'0'123,"30"0"-6,0 0-92,0 0-16,49-8-8,1-5-3,17-7 1,14-8 1,12 0 1,8 0 2,2 2-3,-4 11 0,-6 13-1,-18 17 7,-19 24-6,-15 26 6,-20 23-2,-16 19 2,-16 21 2,-10 10 0,-9 3 2,-7 6-4,2-4 0,1-11-4,-1-12-17,20-6-78,0-22-32,7-23-3,8-21-4,0-48-1</inkml:trace>
  <inkml:trace contextRef="#ctx0" brushRef="#br0" timeOffset="2030.0029">15648 10065 168,'0'0'121,"0"0"4,13-26-48,-19-15-14,6 4-12,-11-21-15,3-7-9,-10-22-9,-7-11-7,-12-21-6,-13-19-1,-16-8-3,-10-7 5,-10 7-3,-2 8-1,2 21 1,11 22 1,8 30-3,16 21-4,14 22-2,18 23 1,19 24-2,13 19-2,19 19 2,11 15-2,13 23 3,11 16 4,8 18 0,6 3-2,4-3 2,-2-10 0,-5-8 2,-3-13-3,-8-21 3,-3-14 1,-5-25 2,-1-16 0,-7-20-1,-3-18-3,-5-19 0,-7-18 3,-10-14-6,-7-6 4,-6 8-1,-6 7-2,-3 7 0,-4 14 5,0 31-1,0 0-2,7 35 7,7 4-6,4-2 3,-1 2-2,4-6 8,3 1-4,-2-23 0,3-17-5,-5-14-29,-12-23-99,3-22-4,-7-11 1,-10-11-6,-7-4 2</inkml:trace>
  <inkml:trace contextRef="#ctx0" brushRef="#br0" timeOffset="2160.003">15989 9084 404,'-11'21'117,"11"-21"-37,0 0-174,6-26-23,7 5-3,4-5-4,1 8-3</inkml:trace>
  <inkml:trace contextRef="#ctx0" brushRef="#br0" timeOffset="2840.004">16352 9396 222,'0'0'119,"20"13"-1,-18-31-63,2-27-14,3-11-13,-7-23-11,-1-14-11,-11-17-5,-1-12-3,-5 8 0,-1 12-2,2 22-2,-3 17 2,3 30 1,17 33 3,-6 16 2,19 36-2,12 21 1,8 7 2,6 9 3,10 11-1,7 4 0,0-4 3,2-9-5,0-7 0,-11-17 0,-4-15 3,-8-9 0,-11-19 2,-5-19-3,-19-5-5,8-41 1,-16-11-3,-11-13 4,-5-3-7,-6-1 3,0 6-2,4 11 3,0 15 1,2 16 3,24 21 2,-19 37-1,26 2 2,5 4-2,6-2 2,1-2 2,13-6 1,-2-18-1,1-18-1,-1-23-3,0-15-5,-9-22-6,-8-15-5,-13-12 0,-13-17 0,-6-1 1,-11 6 5,-2 11 7,1 13 2,1 18 3,6 20 3,5 19 3,19 21-4,-8 32 2,21 9-2,6 7-5,11 6 1,7 3 3,6 6-1,10-3-1,1-6 0,2-13-4,-2-14-14,2-2-46,-11-24-72,-13-17-2,-15-12 1,-19-11 1,-15-6 1</inkml:trace>
  <inkml:trace contextRef="#ctx0" brushRef="#br0" timeOffset="2980.0042">16894 8549 459,'22'13'139,"23"-37"-2,30-26-120,18-24-26,6-15-115,24-17-9,6-11-6,0-4 0,-11 17-5</inkml:trace>
  <inkml:trace contextRef="#ctx0" brushRef="#br0" timeOffset="4050.0057">9071 16823 328,'-5'-19'102,"5"19"0,0 0-68,-13-19-16,13 19-11,18 21-3,7 5-1,6 7 3,12 17 2,8 13 3,10 15 1,7 4-1,1 7-2,0-1-11,-8-12-16,-1-9-87,-11-17-4,-16-21-4,-8-21-3,-16-30 0</inkml:trace>
  <inkml:trace contextRef="#ctx0" brushRef="#br0" timeOffset="4350.0061">9109 16804 232,'-6'-19'104,"0"-5"-4,12 4-47,-6 20-19,24-28-16,-5 22-9,7 6-3,8 13 2,-3 10-1,3 19 1,-4 3 1,-2 9 1,-7-2 3,-5 4 0,-8-6-14,-8-11-61,-6-15-43,6-24 1,0 0-6,-7-21-1,1-14-3</inkml:trace>
  <inkml:trace contextRef="#ctx0" brushRef="#br0" timeOffset="5980.0084">9226 16654 142,'-18'-10'95,"18"10"4,0 0-22,29 21-20,3-3-8,0 8-3,17 17 0,1 3-10,17 21-4,-7 6-9,9 10-5,-7-3-3,-6 4-1,-6-16-6,-10-5-12,-5-9-23,-22-18-96,-13-36 0,0 0 0,0 0-4,-50-52-1</inkml:trace>
  <inkml:trace contextRef="#ctx0" brushRef="#br0" timeOffset="6520.0091">8838 16860 413,'-15'18'114,"15"-18"-4,0 0-90,18-15-11,14 1-1,6-18 1,10-11 5,1-14-3,1-14 0,-5-11-5,-2-1-3,-11-3 0,-8 10-3,-7 11-3,-4 11-5,-8 15 6,-5 39 3,30-9 3,-7 41 3,12 20-2,10 15 3,13 7 0,11 9 8,2 1-6,8 0-2,-6-8-6,-4-11-1,-13-21 2,-8-8 3,-16-16 1,-8-3-4,-24-17 1,0 0-7,-5-24 11,-14-4-7,-5-6-2,-1-5-2,7-2-6,5-1 2,13 6 1,11 7 4,15 10-7,11 12 5,12 12 3,1 8 0,-1 4 1,1 9 2,-8-4 0,-9 2 2,-9-7 5,-5-2-3,-19-15-6,0 0-12,19-4-38,-27-22-77,3-3 3,-6-7-6,3 5-4,-5-5-1</inkml:trace>
  <inkml:trace contextRef="#ctx0" brushRef="#br0" timeOffset="7810.011">10357 16667 340,'0'0'110,"0"0"-3,26-26-75,-21 3-7,7-8-7,-11-10-6,1-2-1,-4-9-5,-9-5-1,-7-1-3,-7-1-2,-3 5 0,-5 7 3,1 5 2,6 10-3,0 8-2,5 7-1,21 17 1,0 0 2,-4-18-1,4 18-4,38-2 0,-12 0-1,9 2 3,3 0 2,1 4-1,4 5-1,-2 2 1,-2 6 0,-7 7 1,-2 4 1,0 0-3,-6-1 0,-3-1 1,-3-5 2,-1-4 1,-17-17 0,30 1 1,-30-1 2,26-40-1,-13 6-1,-5-9 0,1-5-4,-7-4-1,-2 2 1,-6 2-2,-1 7-2,-1 11 7,-3 8-3,4 5 0,7 17 2,0 0 0,0 0-4,0 0 3,0 0 0,0 0-3,9 24 2,8-7 2,1 0 0,7-4 0,5 3 2,-4-1 0,6 0 2,-8-6-3,6-1 0,-6-8-1,-2-4 0,-1-7-4,-6-11 1,-2-6-4,-2-6 1,-5 1 2,-1 1 3,-5 3 2,-5 3 3,-1 3 1,6 23 4,0 0-2,-13-16-2,13 16 2,0 0-2,0 0-4,-5 20-1,5-20 2,0 0-4,0 0 4,20 13 1,-20-13-1,28-20-3,-13-4-3,2-4-1,2-8-1,-6-4 3,0-5-3,-2-1-2,-5 10 2,-5 7 2,-1 4 3,0 9-1,0 16 3,0 0-5,0 0 2,0 37 2,10-13 0,-3 4 0,10 9 0,2 6-1,3-4 0,6 3 1,-2 1-2,-1-6 1,-5-7-1,-3-2-1,-17-28 2,26 30 0,-26-30 1,0 0 1,9-32-2,-12 0 1,1-14-3,-9-13 0,-2-18 2,-1-6-1,1-6 0,-5 3 1,-5 3 5,5 8-2,-7 14 3,7 11 0,-1 17 1,4 8-1,15 25-5,-24-20 0,24 20-1,0 20 0,15 8-1,13 11 1,5 6-2,10 11 3,8-1 3,9 5 1,-4-8-2,1-8 1,-2-14-4,-7-15-5,-5-11-15,-11-27-55,-6-5-62,-15-11-4,-11-3-1,-18-8 1,-7 1-2</inkml:trace>
  <inkml:trace contextRef="#ctx0" brushRef="#br0" timeOffset="7950.0111">11360 15201 502,'-6'24'143,"6"-24"2,0 0-105,39-42-18,8-18-7,9-12-21,11-19-124,21-13-7,6-11-10,3-4-2,-4 13-3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0-02-20T05:10:34.3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5062 9363 95,'0'0'58,"0"0"-8,13-22-10,-13 22-7,0 0-13,13-21-2,-13 21-6,11-17 0,-11 17-2,11-20 3,-11 20-1,12-20 6,-12 20 2,3-19 1,-3 19-1,0 0 0,0 0-4,0 0-3,0 0-3,0 0-8,-20 11-1,20-11-1,-36 37 1,16-7 0,-4 5 3,-6 12-1,4 5 5,-1 3-4,-3 3 3,6 0-3,0-6 1,5-8-3,2-9 3,8-7-2,-2-11 1,11-17 7,-6 17-1,6-17 0,2-17-2,7-3 0,5-8 0,2-8-1,3-6-5,2-7-1,5-1-5,4 4 3,0 1-2,1 10 2,-5 5-1,-1 10-2,-1 9 1,-2 7-1,-1 8 3,1 7 3,-1 6-2,3 3 1,1 13 0,4 3 2,3-1 5,2 4-4,1-6 2,-5-1-6,-4-6 4,-1-4-3,-5-11 4,-20-11-8,30 15-13,-30-15-48,0 0-57,22-18-1,-22 18-4,8-28-1,-6 11 65</inkml:trace>
  <inkml:trace contextRef="#ctx0" brushRef="#br0" timeOffset="2180.003">7474 6782 1,'0'0'15,"0"0"43,2 22-29,-2-22 3,13 20 7,-13-20 3,30 28 3,-6-17-4,6 4-2,7-4-8,14 2-7,5-5-9,11 1-5,6-9 1,7 0-4,1 0-1,-1-7-4,-9 3 1,-4-2-2,-7 4 0,-10 4-2,-12 6 0,-12 3 4,-13 6 4,-7 9 3,-12 3 3,-7 12 3,-13 7 1,-2 6 3,-10 4-2,-1 11-1,-4 1-6,0 3 1,0-5-5,6 1-1,-1-6-3,9-4 3,2-7-3,3-9-1,7-8 0,4-12 1,6-5 0,7-18 0,0 0-6,0 0-16,0 0-38,0 0-58,2-37-4,7 15 1,-3-12-4,1 7 44</inkml:trace>
  <inkml:trace contextRef="#ctx0" brushRef="#br0" timeOffset="3380.0047">11218 4865 78,'2'-26'75,"-2"26"-26,0 0-12,0-17-7,0 17-4,3-20-2,-3 20 0,-3-22 0,3 22-4,-6-19-6,6 19-7,0 0-4,-20-13-3,20 13-1,-21 9 1,21-9-1,-30 21 0,19-4 1,-6 7 2,4 0 0,6 6 1,-5-3 2,7 7 1,3-4-1,2 3 3,0-5 0,2-4 0,3-4 0,7-3 3,-12-17-2,24 11 0,-5-14-2,1-9 0,10-1-1,-6-7-1,6-8 1,0-2-3,-8-3-1,1 0 0,-8-5 2,-4 7-2,-7-1 1,-10 4-2,-5 6-1,-8 4 0,1 5-1,-1 5 1,-5 3-2,5 3-1,0 4 1,19-2 0,-24 14 1,24-14 0,-19 36 0,14-10 0,3 3 0,2 5 1,-4 1 0,8-1 1,-2-3 1,3-5 3,1-7 0,-6-19 3,20 15 0,-3-25-1,4-6 3,1-9 0,-1-10 0,1-4-3,-9-9 2,-5 3-2,-8-1 2,-6 12-2,-14 5 0,-5 10-4,-5 17-1,-1 10 0,-7 10-3,8 5 0,4 6-8,6-5-8,14 8-71,8-12-34,-2-20-1,41 6-3,-4-17 0</inkml:trace>
  <inkml:trace contextRef="#ctx0" brushRef="#br0" timeOffset="4180.0058">10941 3491 102,'12'-21'75,"-12"21"0,0 0-56,0 0-1,0 0-10,0 0 3,0 0 7,16 8 3,-8 12 2,-1 8-1,6 11-2,-1 15-3,4 11 2,-8 6-5,3 7-3,-5-6-3,-4-1 1,-2-14-1,0-9-4,-6-14-41,6-34-64,0 0-1,-21-15-3,5-33 0,1-8 54</inkml:trace>
  <inkml:trace contextRef="#ctx0" brushRef="#br0" timeOffset="4380.0061">10456 3539 330,'0'0'110,"0"0"-5,24-17-104,8 6-3,11-7-1,13-14-3,11-3-25,2-12-53,8-5-19,3 0 0,-7 0-5,-6 8 3</inkml:trace>
  <inkml:trace contextRef="#ctx0" brushRef="#br0" timeOffset="4910.0068">11253 3249 109,'10'56'82,"-5"2"-4,8 14-31,6 12-11,0 3-12,3 6-9,-9-8 1,6-5 2,-12-7-3,6-12 1,-9-17-1,2-8-3,-12-16 0,6-20 0,0 0 1,-17-17-1,10-22-1,1-3-2,6-5-2,0-1-6,6 3-3,7 8-2,4 13-1,1 13 0,7 26-1,-1 7 3,-2 12 0,1 3 2,-3 2 2,-1 0 2,-4-8 2,-6-3 5,1-11 4,-10-17 2,0 0-2,15-4-2,-10-18 1,1-2-1,0-10 0,1 5-4,0-1-6,-1 2-3,0 6-1,-6 22 0,0 0 1,0 0-1,0 0-1,17 31 0,-16-12 0,5 1 5,0-1 3,-6-19 1,13 18 0,-13-18-5,20-18-12,-10-12-48,4-5-59,3-10-2,2-7-3,0-3 0,-6-1 22</inkml:trace>
  <inkml:trace contextRef="#ctx0" brushRef="#br0" timeOffset="5050.0069">11788 3617 295,'0'0'108,"0"0"-5,-19 8-95,19-8-71,17-17-42,-4-4-3,7-1 0,3-6-2</inkml:trace>
  <inkml:trace contextRef="#ctx0" brushRef="#br0" timeOffset="5350.0073">12016 3612 106,'0'0'85,"0"0"0,0 0-46,26-12-16,-4-6-8,-1-8-3,3 0-3,2 0-4,4 5-3,-6 10-1,1 15 1,-7 18 3,-5 19 3,-7 13 3,1 11 4,-12 4 4,5 1 1,-8-10 1,3-6 5,-6-21 1,9-13-5,2-20-9,-8-24-10,10-15-25,4-16-64,7-14-21,5-5-5,9-1-7,3 10 5</inkml:trace>
  <inkml:trace contextRef="#ctx0" brushRef="#br0" timeOffset="5830.0081">13092 3110 6,'0'0'49,"2"-35"8,-2 35-42,0 0 9,0 0 5,24-4 12,-24 4 10,19 34 7,-14-7-6,14 18-2,-14 5-11,10 15-8,-5 2-4,-3 7-3,-1 1-4,-1 1-6,-5-9-2,-3-14-7,1-8 0,2-12 2,0-10 3,0-23-2,-4 16-4,4-16-6,0 0-12,-4-24-18,4 24-27,-3-24-44,3 7-20,0 17 2,-6-29 1,6 12 57</inkml:trace>
  <inkml:trace contextRef="#ctx0" brushRef="#br0" timeOffset="6390.0089">13069 3129 286,'0'0'107,"-13"-34"0,8 14-73,5 20-12,24-34-15,0 20-3,2 4-4,6 7-2,4 10-2,-1 12 1,-7 14 0,-5 10 1,-10 12 0,-10 7-4,-8-3 5,-8-5-4,-4-6-4,-2-12-71,2-16-25,17-20-1,0 0 0,4-43 0</inkml:trace>
  <inkml:trace contextRef="#ctx0" brushRef="#br0" timeOffset="6940.0097">13594 3086 209,'0'48'100,"-5"1"-2,5 4-64,3 12-3,-1-7-9,11 3-8,-5-3-2,7-1-4,-8-8 0,6-1-1,-9-5-2,-2-6 0,-4-7 2,-2-4 4,4-26 1,-16 20 0,16-20 1,-23-30-1,12-7-2,11-6-2,0-3-4,7-4-5,5 3-1,1 8-4,11 13-1,0 13 1,1 19 0,-5 14 1,4 10 1,-7 5 1,2 4 1,-6-1 3,2-7 2,-4-5 4,-11-26 0,24 17 0,-24-17 2,36-32-3,-17-1 0,1-2-1,4-3-1,1 1-7,-1 6-2,-5 3-1,-3 17-1,-16 11 2,21 2-1,-21-2 3,7 29-3,-1-12 5,-2 0 3,-4-17 2,7 24-3,-7-24-15,21-11-86,-4-6-14,1-16 1,1-8-2,-2-8-2</inkml:trace>
  <inkml:trace contextRef="#ctx0" brushRef="#br0" timeOffset="7090.0099">14164 3144 218,'-24'20'96,"24"-20"-3,-13 22-63,13-22-34,0 0-42,24 8-43,8-10-5,0-11 0,14 0-3,-7-4 85</inkml:trace>
  <inkml:trace contextRef="#ctx0" brushRef="#br0" timeOffset="7280.0101">14508 3320 203,'-4'22'103,"4"-5"1,4 0-48,-4-17-16,0 0-12,0 0-7,-4 16-10,4-16-2,0 0-3,-5 26-6,-9-1-25,7 6-88,-12 12-5,-11 3 2,6 4 3,-13-7 18</inkml:trace>
  <inkml:trace contextRef="#ctx0" brushRef="#br0" timeOffset="7970.0111">10790 6252 235,'26'-33'94,"-2"20"-3,-9 5-80,8 1-6,1 7-1,-3 4 5,7 12 4,-10 7 3,7 12 2,-5 11 7,10 14-6,-4 7 1,10 9-6,-8 0 1,5 0-8,-1-11 6,2-5-2,-6-20 0,2-10 4,-4-22 0,0-14 1,2-20-1,0-13 1,-6-15-7,5-13 7,-3-11-12,-5-2 4,-6 1-5,-2 8 4,-5 8-5,-5 11 3,-2 13-4,1 15-12,0 24-3,-6-19-11,6 19-55,6 19-52,-6-19-1,14 26-5,-14-26 3,25 33 41</inkml:trace>
  <inkml:trace contextRef="#ctx0" brushRef="#br0" timeOffset="10240.0143">3188 10951 80,'4'-17'65,"-4"17"1,0 0-56,0 0-2,0 0 0,0 0 5,15-21 4,-15 21 1,41-9 4,-9 7 0,7-3-1,15 1-5,8-3 1,16 1-3,6-5 2,13 0 0,10-6 2,14-2-1,4-8-2,17-1-1,0-11-10,8-2 4,11-6-7,1 1 3,3-6-7,6 0 3,5-4-2,-8-3 1,6 3 4,2 0-3,-3-1 4,1-1-4,0-1 4,-2 3-3,-10 1 2,1 3 0,-8 1-1,-2 5 0,-5 1 0,-6 6 2,0-3-3,-6 1 7,2-6-1,4 1 4,6-4-4,-1-4 3,3-5-3,-1-6 0,10-4 4,2-4-7,1-1 0,5-6-1,6-3 2,5-3-1,-3-3 2,5 6 0,-3 3-1,-3 4 4,-11 1-1,-3 8 2,-18 4-3,-11 9 0,-10 1 2,-8 2-2,-14-1-3,-6 4 0,-7-2 0,-6 2-3,-5 1 3,0 3-2,-12 3-2,-1 7 1,-8 5 1,-11 6 0,-11 7-4,-8 5-2,-5 7-6,-19 4-3,0 0-9,0 0-25,0 0-79,5 17-1,-5-17 0,-7 22 3,7-22 8</inkml:trace>
  <inkml:trace contextRef="#ctx0" brushRef="#br0" timeOffset="10690.0149">12548 7742 226,'0'0'88,"24"26"-2,-11 5-74,8 14-12,3 16 1,6 15 6,-4 15 1,2 15-4,-7 5 5,-8 5-3,-2-1-10,-13-11-30,-3-21-61,-1-5-2,-13-33-3,12-19 6,-12-39 72</inkml:trace>
  <inkml:trace contextRef="#ctx0" brushRef="#br0" timeOffset="10960.0152">12479 7779 328,'-6'-54'111,"14"4"-6,3 2-91,2 7-10,8 4-8,-3 12-5,5 12 4,-5 15 0,-4 19-1,-11 18 6,-8 16-4,-1 8-1,-5 6-15,3 4-53,3-3-30,-6-20-1,16-13 0,-5-37-2</inkml:trace>
  <inkml:trace contextRef="#ctx0" brushRef="#br0" timeOffset="11880.0165">13185 7953 322,'0'0'109,"0"0"-1,0 0-90,8-24-12,-8 24-1,-8-22 0,8 22-1,-5-22-3,5 22 0,0 0-1,-6 18-1,4 16-1,-2 8-3,4 8 0,0 8 1,0 1 3,6-5 0,-2-5 4,-2-10 3,3-15 2,-5-24-1,30 2-1,-9-23-3,3-14-1,0-6 1,0-2-3,4 1-4,-5 1-5,3 13 1,-9 9 2,2 16 3,-19 3 1,26 31 1,-9-7-1,-10 0 3,10 1 6,-10-9 4,4 1 0,-11-17-1,21-4 0,-10-14 0,8-8-1,-6-6-1,4-5-2,2-4-3,-1 4-3,-5 4-3,-2 7-2,-11 26-1,15-19 2,-15 19-2,17 15 1,-17-15-1,19 30 2,-19-30 6,19 22 4,-19-22 0,18 7 0,-18-7-1,21-31-1,-10 3 1,2-7-2,-2-12-3,6-7-3,2-1-3,-6-1 3,0 11-4,-6 6 0,5 15 2,-12 24 0,0 0 3,18 23 1,-12 14 2,1 5-3,5 8 6,4 6 0,-1-4-1,8-4 1,-5-9-1,-3-5 1,-1-10 2,0-5 3,-14-19 0,0 0-2,14-21 0,-9-5-2,3-7 0,3 1-2,2-1-4,2 1-3,9 14 0,6 10 1,-6 23 1,2 11 2,-3 19 0,-10 7 3,-6 5 1,-8 3 4,-12-3 0,-10-5 2,-7-15 0,2-7-4,-7-17-13,3-24-55,9-13-62,18-13-4,16-15-2,12-2 0,8 5-2</inkml:trace>
  <inkml:trace contextRef="#ctx0" brushRef="#br0" timeOffset="12010.0168">14484 8033 437,'0'0'128,"0"17"-10,0-17-171,-23 26-67,-3-24-6,-2 0-2,-11-12-5,1 3 11</inkml:trace>
  <inkml:trace contextRef="#ctx0" brushRef="#br0" timeOffset="13950.0195">20909 7224 203,'0'0'106,"-19"-8"-3,19 8-63,19-20-18,5 3-10,21-11-4,20-7-3,21-8-1,15-7-1,24-6-1,15-3-1,2 3 0,-4 8 0,-5 7-1,-19 11 1,-21 10-2,-14 9-2,-29 13 1,-18 7 0,-21 11 1,-24 10-1,-17 7-1,-18 8 3,-14 10-2,-14 9 3,-14 8 1,-5 6 0,-3 6 3,3 1-1,2 0 0,9-1 0,9-10-1,19-11-1,5-11 2,22-13-2,15-16 0,14-23 3,38-6 2,18-20 8,26-17-8,28-5 3,25-9-3,20-3-1,13-5-1,11 4-1,-1 1-4,-10 8-3,-15 2 7,-15 4 1,-20 5 2,-19 6-1,-26 5 0,-9 6 1,-21 3-2,-8 7-2,-11 2-3,-3 9-2,-21 3-9,22-8-20,-7 6-84,-15 2-4,19-1-3,-19 1-3,11-26 14</inkml:trace>
  <inkml:trace contextRef="#ctx0" brushRef="#br0" timeOffset="14350.02">22960 6620 331,'0'0'115,"0"19"-1,28-6-99,26 5-14,15 3 3,17-1-3,13 2 2,8 2-1,3 2-1,-5 4-3,-6 9 2,-23 13-2,-22 8 0,-29 8-1,-20 8 4,-23 4-1,-24-2 1,-15 0 8,-18-9-1,-11-15 8,6-11 0,-3-23 1,12-16-1,8-25 0,14-20 0,12-35-6,20-26 0,15-26-7,15-24 0,17-10-4,6 1 0,8 8-3,5 18-10,3 36-45,1 27-71,-7 31-3,-10 28-6,-12 22 1,-11 23 38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B15D196-98DE-4697-A721-AC247DFDFADB}" type="datetimeFigureOut">
              <a:rPr lang="en-US"/>
              <a:pPr>
                <a:defRPr/>
              </a:pPr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FABA28B-9F29-4999-9F7D-38C692D62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66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EE274-56A7-4E60-943C-C37F5B1AC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94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C422E-4BA8-47CB-8391-7DE9FD49F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8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6383-FC3D-400C-852B-D1C538FBD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20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3277C-146F-4894-A2B8-EB53AEFD4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3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CBB93-DF59-43FE-9B5D-0A105CA2D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7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B411A-0AF6-483F-A020-A62C6E04B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1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399A7-1C48-4247-B386-BC18A9EC0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32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80475-713B-4104-ADF1-B2E0B3FFD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0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AC98B-E585-4F4E-9674-5C84AABDE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3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A83F8-87E9-49C5-AF73-88F934936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3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05220-4258-4811-95D1-2114C85B4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5F32E-E92F-4445-9C14-64A96FE6A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5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CA93E6BB-F75A-4448-833F-B851D7CF8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4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8.png"/><Relationship Id="rId7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emf"/><Relationship Id="rId5" Type="http://schemas.openxmlformats.org/officeDocument/2006/relationships/customXml" Target="../ink/ink3.xml"/><Relationship Id="rId4" Type="http://schemas.openxmlformats.org/officeDocument/2006/relationships/image" Target="../media/image19.png"/><Relationship Id="rId9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29.png"/><Relationship Id="rId7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emf"/><Relationship Id="rId5" Type="http://schemas.openxmlformats.org/officeDocument/2006/relationships/customXml" Target="../ink/ink6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685213" cy="1168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No </a:t>
            </a:r>
            <a:r>
              <a:rPr lang="en-US" sz="2800" dirty="0" err="1" smtClean="0"/>
              <a:t>Vapour</a:t>
            </a:r>
            <a:r>
              <a:rPr lang="en-US" sz="2800" dirty="0" smtClean="0"/>
              <a:t> Compression Refrigeration Systems </a:t>
            </a:r>
            <a:endParaRPr lang="en-US" altLang="en-US" sz="2800" dirty="0" smtClean="0"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 txBox="1">
            <a:spLocks noChangeArrowheads="1"/>
          </p:cNvSpPr>
          <p:nvPr/>
        </p:nvSpPr>
        <p:spPr bwMode="auto">
          <a:xfrm>
            <a:off x="1143000" y="3276600"/>
            <a:ext cx="6400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endParaRPr lang="en-US" sz="1600" i="1" kern="0" dirty="0">
              <a:latin typeface="+mn-lt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1600" kern="0" dirty="0">
                <a:latin typeface="Script MT Bold" pitchFamily="66" charset="0"/>
              </a:rPr>
              <a:t>P M V </a:t>
            </a:r>
            <a:r>
              <a:rPr lang="en-US" sz="1600" kern="0" dirty="0" err="1">
                <a:latin typeface="Script MT Bold" pitchFamily="66" charset="0"/>
              </a:rPr>
              <a:t>Subbarao</a:t>
            </a:r>
            <a:endParaRPr lang="en-US" sz="1600" kern="0" dirty="0">
              <a:latin typeface="Script MT Bold" pitchFamily="66" charset="0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1600" i="1" kern="0" dirty="0">
                <a:latin typeface="+mn-lt"/>
              </a:rPr>
              <a:t>Professor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1600" i="1" kern="0" dirty="0">
                <a:latin typeface="+mn-lt"/>
              </a:rPr>
              <a:t>Mechanical Engineering Department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1600" i="1" kern="0" dirty="0">
                <a:latin typeface="+mn-lt"/>
              </a:rPr>
              <a:t>I </a:t>
            </a:r>
            <a:r>
              <a:rPr lang="en-US" sz="1600" i="1" kern="0" dirty="0" err="1">
                <a:latin typeface="+mn-lt"/>
              </a:rPr>
              <a:t>I</a:t>
            </a:r>
            <a:r>
              <a:rPr lang="en-US" sz="1600" i="1" kern="0" dirty="0">
                <a:latin typeface="+mn-lt"/>
              </a:rPr>
              <a:t> T Delhi</a:t>
            </a:r>
          </a:p>
        </p:txBody>
      </p:sp>
      <p:pic>
        <p:nvPicPr>
          <p:cNvPr id="10" name="Rectangle 194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654175"/>
            <a:ext cx="4071938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  <a:reflection blurRad="6350" stA="50000" endA="300" endPos="55500" dist="101600" dir="5400000" sy="-100000" algn="bl" rotWithShape="0"/>
          </a:effectLst>
          <a:scene3d>
            <a:camera prst="perspectiveHeroicExtremeRightFacing"/>
            <a:lightRig rig="threePt" dir="t"/>
          </a:scene3d>
          <a:sp3d>
            <a:bevelT w="165100" prst="coolSlant"/>
          </a:sp3d>
        </p:spPr>
      </p:pic>
      <p:grpSp>
        <p:nvGrpSpPr>
          <p:cNvPr id="4101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103" name="Group 9"/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4113" name="Rectangle 10"/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114" name="Rectangle 11"/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4104" name="Group 12"/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4111" name="Rectangle 13"/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112" name="Rectangle 14"/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4105" name="Group 15"/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4109" name="Rectangle 16"/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110" name="Rectangle 17"/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4106" name="Group 18"/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4107" name="Rectangle 19"/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108" name="Rectangle 20"/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04800" y="5572125"/>
            <a:ext cx="861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Use of Low Quality …</a:t>
            </a:r>
            <a:endParaRPr lang="en-US" altLang="en-US" sz="4000" b="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943240" y="5312520"/>
              <a:ext cx="1189440" cy="1033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30640" y="5302080"/>
                <a:ext cx="1213920" cy="1054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IN" sz="2800" dirty="0" smtClean="0"/>
              <a:t>V Ad S Thermodynamic Cycle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3" y="4132384"/>
            <a:ext cx="7772400" cy="2286000"/>
          </a:xfrm>
        </p:spPr>
        <p:txBody>
          <a:bodyPr/>
          <a:lstStyle/>
          <a:p>
            <a:r>
              <a:rPr lang="en-IN" sz="2400" b="1" dirty="0" smtClean="0"/>
              <a:t>Processes:</a:t>
            </a:r>
            <a:endParaRPr lang="en-IN" sz="2400" b="1" dirty="0"/>
          </a:p>
          <a:p>
            <a:r>
              <a:rPr lang="en-IN" sz="2400" dirty="0" smtClean="0"/>
              <a:t>Process </a:t>
            </a:r>
            <a:r>
              <a:rPr lang="en-IN" sz="2400" dirty="0"/>
              <a:t>(a-b)-</a:t>
            </a:r>
            <a:r>
              <a:rPr lang="en-IN" sz="2400" dirty="0" err="1"/>
              <a:t>Isosteric</a:t>
            </a:r>
            <a:r>
              <a:rPr lang="en-IN" sz="2400" dirty="0"/>
              <a:t> desorption</a:t>
            </a:r>
          </a:p>
          <a:p>
            <a:r>
              <a:rPr lang="en-IN" sz="2400" dirty="0" smtClean="0"/>
              <a:t>Process </a:t>
            </a:r>
            <a:r>
              <a:rPr lang="en-IN" sz="2400" dirty="0"/>
              <a:t>(b-c)-Isobaric desorption</a:t>
            </a:r>
          </a:p>
          <a:p>
            <a:r>
              <a:rPr lang="en-IN" sz="2400" dirty="0" smtClean="0"/>
              <a:t>Process </a:t>
            </a:r>
            <a:r>
              <a:rPr lang="en-IN" sz="2400" dirty="0"/>
              <a:t>(c-d)-</a:t>
            </a:r>
            <a:r>
              <a:rPr lang="en-IN" sz="2400" dirty="0" err="1"/>
              <a:t>Isosteric</a:t>
            </a:r>
            <a:r>
              <a:rPr lang="en-IN" sz="2400" dirty="0"/>
              <a:t> adsorption</a:t>
            </a:r>
          </a:p>
          <a:p>
            <a:r>
              <a:rPr lang="en-IN" sz="2400" dirty="0" smtClean="0"/>
              <a:t>Process </a:t>
            </a:r>
            <a:r>
              <a:rPr lang="en-IN" sz="2400" dirty="0"/>
              <a:t>(d-a)-Isobaric adsorption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" y="1143100"/>
            <a:ext cx="4219575" cy="2867025"/>
          </a:xfrm>
          <a:prstGeom prst="rect">
            <a:avLst/>
          </a:prstGeom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9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8" name="Rectangle 194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/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9000"/>
                    </a14:imgEffect>
                    <a14:imgEffect>
                      <a14:brightnessContrast bright="-29000" contrast="7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3369" y="3460241"/>
            <a:ext cx="4301003" cy="316916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388513" y="1516790"/>
            <a:ext cx="449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0" dirty="0" err="1">
                <a:solidFill>
                  <a:schemeClr val="accent2"/>
                </a:solidFill>
                <a:latin typeface="Constantia" panose="02030602050306030303" pitchFamily="18" charset="0"/>
              </a:rPr>
              <a:t>Isosteric</a:t>
            </a:r>
            <a:r>
              <a:rPr lang="en-IN" b="0" dirty="0">
                <a:solidFill>
                  <a:schemeClr val="accent2"/>
                </a:solidFill>
                <a:latin typeface="Constantia" panose="02030602050306030303" pitchFamily="18" charset="0"/>
              </a:rPr>
              <a:t> Process- Constant</a:t>
            </a:r>
          </a:p>
          <a:p>
            <a:pPr algn="ctr"/>
            <a:r>
              <a:rPr lang="en-IN" b="0" dirty="0">
                <a:solidFill>
                  <a:schemeClr val="accent2"/>
                </a:solidFill>
                <a:latin typeface="Constantia" panose="02030602050306030303" pitchFamily="18" charset="0"/>
              </a:rPr>
              <a:t>Concentration Process</a:t>
            </a:r>
          </a:p>
          <a:p>
            <a:pPr algn="ctr"/>
            <a:r>
              <a:rPr lang="en-IN" b="0" dirty="0">
                <a:solidFill>
                  <a:schemeClr val="accent2"/>
                </a:solidFill>
                <a:latin typeface="Constantia" panose="02030602050306030303" pitchFamily="18" charset="0"/>
              </a:rPr>
              <a:t>(Achieved by isolating the bed </a:t>
            </a:r>
            <a:r>
              <a:rPr lang="en-IN" b="0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and evaporator</a:t>
            </a:r>
            <a:r>
              <a:rPr lang="en-IN" b="0" dirty="0">
                <a:solidFill>
                  <a:schemeClr val="accent2"/>
                </a:solidFill>
                <a:latin typeface="Constantia" panose="02030602050306030303" pitchFamily="18" charset="0"/>
              </a:rPr>
              <a:t>)</a:t>
            </a:r>
            <a:endParaRPr lang="en-IN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79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051"/>
            <a:ext cx="7772400" cy="1143000"/>
          </a:xfrm>
        </p:spPr>
        <p:txBody>
          <a:bodyPr/>
          <a:lstStyle/>
          <a:p>
            <a:r>
              <a:rPr lang="en-IN" sz="2800" dirty="0" smtClean="0"/>
              <a:t>Working Fluid Pairs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175938" cy="5486400"/>
          </a:xfrm>
        </p:spPr>
        <p:txBody>
          <a:bodyPr/>
          <a:lstStyle/>
          <a:p>
            <a:r>
              <a:rPr lang="en-IN" sz="2400" dirty="0"/>
              <a:t>Activated Carbon(AC) fibre and Methanol</a:t>
            </a:r>
          </a:p>
          <a:p>
            <a:pPr lvl="1"/>
            <a:r>
              <a:rPr lang="en-IN" sz="2000" dirty="0" smtClean="0"/>
              <a:t>most </a:t>
            </a:r>
            <a:r>
              <a:rPr lang="en-IN" sz="2000" dirty="0"/>
              <a:t>commonly used working pair</a:t>
            </a:r>
          </a:p>
          <a:p>
            <a:pPr lvl="1"/>
            <a:r>
              <a:rPr lang="en-IN" sz="2000" dirty="0" smtClean="0"/>
              <a:t>large </a:t>
            </a:r>
            <a:r>
              <a:rPr lang="en-IN" sz="2000" dirty="0"/>
              <a:t>adsorption quantity</a:t>
            </a:r>
          </a:p>
          <a:p>
            <a:pPr lvl="1"/>
            <a:r>
              <a:rPr lang="en-IN" sz="2000" dirty="0" smtClean="0"/>
              <a:t>lower </a:t>
            </a:r>
            <a:r>
              <a:rPr lang="en-IN" sz="2000" dirty="0"/>
              <a:t>adsorption heat</a:t>
            </a:r>
          </a:p>
          <a:p>
            <a:pPr lvl="1"/>
            <a:r>
              <a:rPr lang="en-IN" sz="2000" dirty="0" smtClean="0"/>
              <a:t>suitable </a:t>
            </a:r>
            <a:r>
              <a:rPr lang="en-IN" sz="2000" dirty="0"/>
              <a:t>at around 100°C &amp; not suitable above 120°C</a:t>
            </a:r>
          </a:p>
          <a:p>
            <a:pPr lvl="1"/>
            <a:r>
              <a:rPr lang="en-IN" sz="2000" dirty="0" smtClean="0"/>
              <a:t>maximum </a:t>
            </a:r>
            <a:r>
              <a:rPr lang="en-IN" sz="2000" dirty="0"/>
              <a:t>value of X = 45% &amp; disadvantage: requires vacuum inside the system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Activated Carbon(AC) fibre and Ammonia</a:t>
            </a:r>
          </a:p>
          <a:p>
            <a:pPr lvl="1"/>
            <a:r>
              <a:rPr lang="en-IN" sz="2000" dirty="0" smtClean="0"/>
              <a:t>same </a:t>
            </a:r>
            <a:r>
              <a:rPr lang="en-IN" sz="2000" dirty="0"/>
              <a:t>adsorption heat</a:t>
            </a:r>
          </a:p>
          <a:p>
            <a:pPr lvl="1"/>
            <a:r>
              <a:rPr lang="en-IN" sz="2000" dirty="0" smtClean="0"/>
              <a:t>suitable </a:t>
            </a:r>
            <a:r>
              <a:rPr lang="en-IN" sz="2000" dirty="0"/>
              <a:t>at and above 200°C</a:t>
            </a:r>
          </a:p>
          <a:p>
            <a:pPr lvl="1"/>
            <a:r>
              <a:rPr lang="en-IN" sz="2000" dirty="0" smtClean="0"/>
              <a:t>small </a:t>
            </a:r>
            <a:r>
              <a:rPr lang="en-IN" sz="2000" dirty="0"/>
              <a:t>X (0.29 kg/kg) is compensated by large value of latent heat of NH3</a:t>
            </a:r>
          </a:p>
          <a:p>
            <a:pPr lvl="1"/>
            <a:r>
              <a:rPr lang="en-IN" sz="2000" dirty="0" smtClean="0"/>
              <a:t>disadvantage</a:t>
            </a:r>
            <a:r>
              <a:rPr lang="en-IN" sz="2000" dirty="0"/>
              <a:t>: toxicity and pungent odour of </a:t>
            </a:r>
            <a:r>
              <a:rPr lang="en-IN" sz="2000" dirty="0" smtClean="0"/>
              <a:t>ammonia</a:t>
            </a:r>
            <a:endParaRPr lang="en-IN" sz="20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/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489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5670" y="-14429"/>
            <a:ext cx="7772400" cy="1143000"/>
          </a:xfrm>
        </p:spPr>
        <p:txBody>
          <a:bodyPr/>
          <a:lstStyle/>
          <a:p>
            <a:r>
              <a:rPr lang="en-IN" sz="2800" dirty="0" smtClean="0"/>
              <a:t>Thermoelectric Refrigeration System </a:t>
            </a:r>
            <a:endParaRPr lang="en-IN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brightnessContrast bright="-32000" contrast="7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1295399"/>
            <a:ext cx="8153400" cy="5291427"/>
          </a:xfrm>
          <a:prstGeom prst="rect">
            <a:avLst/>
          </a:prstGeom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9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8" name="Rectangle 194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/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976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28600" y="1327656"/>
            <a:ext cx="8610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400" b="0" dirty="0">
                <a:cs typeface="Times New Roman" panose="02020603050405020304" pitchFamily="18" charset="0"/>
              </a:rPr>
              <a:t>The </a:t>
            </a:r>
            <a:r>
              <a:rPr lang="en-US" sz="2400" b="0" dirty="0" smtClean="0">
                <a:cs typeface="Times New Roman" panose="02020603050405020304" pitchFamily="18" charset="0"/>
              </a:rPr>
              <a:t>gas compression </a:t>
            </a:r>
            <a:r>
              <a:rPr lang="en-US" sz="2400" b="0" dirty="0">
                <a:cs typeface="Times New Roman" panose="02020603050405020304" pitchFamily="18" charset="0"/>
              </a:rPr>
              <a:t>cycle can be used as refrigeration </a:t>
            </a:r>
            <a:r>
              <a:rPr lang="en-US" sz="2400" b="0" dirty="0" smtClean="0">
                <a:cs typeface="Times New Roman" panose="02020603050405020304" pitchFamily="18" charset="0"/>
              </a:rPr>
              <a:t>cycle. </a:t>
            </a:r>
            <a:endParaRPr lang="en-US" sz="2400" b="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400" b="0" dirty="0">
                <a:cs typeface="Times New Roman" panose="02020603050405020304" pitchFamily="18" charset="0"/>
              </a:rPr>
              <a:t>T</a:t>
            </a:r>
            <a:r>
              <a:rPr lang="en-US" sz="2400" b="0" dirty="0" smtClean="0">
                <a:cs typeface="Times New Roman" panose="02020603050405020304" pitchFamily="18" charset="0"/>
              </a:rPr>
              <a:t>he </a:t>
            </a:r>
            <a:r>
              <a:rPr lang="en-US" sz="2400" b="0" i="1" dirty="0">
                <a:cs typeface="Times New Roman" panose="02020603050405020304" pitchFamily="18" charset="0"/>
              </a:rPr>
              <a:t>reversed </a:t>
            </a:r>
            <a:r>
              <a:rPr lang="en-US" sz="2400" b="0" i="1" dirty="0" err="1">
                <a:cs typeface="Times New Roman" panose="02020603050405020304" pitchFamily="18" charset="0"/>
              </a:rPr>
              <a:t>Brayton</a:t>
            </a:r>
            <a:r>
              <a:rPr lang="en-US" sz="2400" b="0" i="1" dirty="0">
                <a:cs typeface="Times New Roman" panose="02020603050405020304" pitchFamily="18" charset="0"/>
              </a:rPr>
              <a:t> cycle, </a:t>
            </a:r>
            <a:r>
              <a:rPr lang="en-US" sz="2400" b="0" dirty="0">
                <a:cs typeface="Times New Roman" panose="02020603050405020304" pitchFamily="18" charset="0"/>
              </a:rPr>
              <a:t>which is also known as the </a:t>
            </a:r>
            <a:r>
              <a:rPr lang="en-US" sz="2400" b="0" i="1" dirty="0">
                <a:cs typeface="Times New Roman" panose="02020603050405020304" pitchFamily="18" charset="0"/>
              </a:rPr>
              <a:t>gas refrigeration cycle, </a:t>
            </a:r>
            <a:r>
              <a:rPr lang="en-US" sz="2400" b="0" dirty="0">
                <a:cs typeface="Times New Roman" panose="02020603050405020304" pitchFamily="18" charset="0"/>
              </a:rPr>
              <a:t>is used to cool aircraft. </a:t>
            </a:r>
          </a:p>
          <a:p>
            <a:pPr eaLnBrk="1" hangingPunct="1">
              <a:spcBef>
                <a:spcPct val="0"/>
              </a:spcBef>
            </a:pPr>
            <a:r>
              <a:rPr lang="en-US" sz="2400" b="0" dirty="0">
                <a:cs typeface="Times New Roman" panose="02020603050405020304" pitchFamily="18" charset="0"/>
              </a:rPr>
              <a:t> Further  Modification this cycle is used to obtain very low (cryogenic) temperatures.  </a:t>
            </a:r>
          </a:p>
          <a:p>
            <a:pPr eaLnBrk="1" hangingPunct="1">
              <a:spcBef>
                <a:spcPct val="0"/>
              </a:spcBef>
            </a:pPr>
            <a:r>
              <a:rPr lang="en-US" sz="2400" b="0" dirty="0">
                <a:cs typeface="Times New Roman" panose="02020603050405020304" pitchFamily="18" charset="0"/>
              </a:rPr>
              <a:t>The work output of the turbine can be used to reduce the work input requirements to the compressor. </a:t>
            </a:r>
          </a:p>
          <a:p>
            <a:pPr eaLnBrk="1" hangingPunct="1">
              <a:spcBef>
                <a:spcPct val="0"/>
              </a:spcBef>
            </a:pPr>
            <a:r>
              <a:rPr lang="en-US" sz="2400" b="0" dirty="0">
                <a:cs typeface="Times New Roman" panose="02020603050405020304" pitchFamily="18" charset="0"/>
              </a:rPr>
              <a:t>Thus, the COP of a gas refrigeration cycle is</a:t>
            </a:r>
          </a:p>
        </p:txBody>
      </p:sp>
      <p:sp>
        <p:nvSpPr>
          <p:cNvPr id="64515" name="Rectangle 6"/>
          <p:cNvSpPr>
            <a:spLocks noChangeArrowheads="1"/>
          </p:cNvSpPr>
          <p:nvPr/>
        </p:nvSpPr>
        <p:spPr bwMode="auto">
          <a:xfrm>
            <a:off x="0" y="3033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/>
          </a:p>
        </p:txBody>
      </p:sp>
      <p:graphicFrame>
        <p:nvGraphicFramePr>
          <p:cNvPr id="19461" name="Object 2"/>
          <p:cNvGraphicFramePr>
            <a:graphicFrameLocks noChangeAspect="1"/>
          </p:cNvGraphicFramePr>
          <p:nvPr/>
        </p:nvGraphicFramePr>
        <p:xfrm>
          <a:off x="1828800" y="4876800"/>
          <a:ext cx="45354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9" name="Equation" r:id="rId3" imgW="2095500" imgH="457200" progId="">
                  <p:embed/>
                </p:oleObj>
              </mc:Choice>
              <mc:Fallback>
                <p:oleObj name="Equation" r:id="rId3" imgW="2095500" imgH="457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876800"/>
                        <a:ext cx="453548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7" name="Title 5"/>
          <p:cNvSpPr>
            <a:spLocks noGrp="1"/>
          </p:cNvSpPr>
          <p:nvPr>
            <p:ph type="title"/>
          </p:nvPr>
        </p:nvSpPr>
        <p:spPr>
          <a:xfrm>
            <a:off x="304800" y="461407"/>
            <a:ext cx="8229600" cy="487363"/>
          </a:xfrm>
        </p:spPr>
        <p:txBody>
          <a:bodyPr/>
          <a:lstStyle/>
          <a:p>
            <a:pPr eaLnBrk="1" hangingPunct="1"/>
            <a:r>
              <a:rPr lang="en-US" sz="2800" smtClean="0"/>
              <a:t>Gas Refrigeration Systems 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1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4" name="Group 9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4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2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0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8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2" name="Rectangle 1945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826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161456" y="76200"/>
            <a:ext cx="6315544" cy="114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Air Standard Refrigeration Cycle for Aircraft Cooling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41338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60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48700" y="342900"/>
              <a:ext cx="49213" cy="44450"/>
            </p14:xfrm>
          </p:contentPart>
        </mc:Choice>
        <mc:Fallback xmlns="">
          <p:pic>
            <p:nvPicPr>
              <p:cNvPr id="2560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45467" y="337841"/>
                <a:ext cx="57475" cy="58544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3200400" y="461575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0" dirty="0" smtClean="0"/>
              <a:t>Aircraft cruising at 10 km.</a:t>
            </a:r>
          </a:p>
          <a:p>
            <a:r>
              <a:rPr lang="en-IN" b="0" dirty="0" smtClean="0"/>
              <a:t>Local Ambient conditions:</a:t>
            </a:r>
          </a:p>
          <a:p>
            <a:r>
              <a:rPr lang="en-IN" b="0" dirty="0" smtClean="0"/>
              <a:t>-49.9</a:t>
            </a:r>
            <a:r>
              <a:rPr lang="en-IN" b="0" dirty="0" smtClean="0">
                <a:sym typeface="Symbol" panose="05050102010706020507" pitchFamily="18" charset="2"/>
              </a:rPr>
              <a:t> </a:t>
            </a:r>
            <a:r>
              <a:rPr lang="en-IN" b="0" dirty="0" smtClean="0"/>
              <a:t>C &amp; 26.5 </a:t>
            </a:r>
            <a:r>
              <a:rPr lang="en-IN" b="0" dirty="0" err="1" smtClean="0"/>
              <a:t>kPa</a:t>
            </a:r>
            <a:endParaRPr lang="en-IN" b="0" dirty="0"/>
          </a:p>
        </p:txBody>
      </p:sp>
      <p:sp>
        <p:nvSpPr>
          <p:cNvPr id="4" name="TextBox 3"/>
          <p:cNvSpPr txBox="1"/>
          <p:nvPr/>
        </p:nvSpPr>
        <p:spPr>
          <a:xfrm>
            <a:off x="361950" y="4309593"/>
            <a:ext cx="2283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0" dirty="0" smtClean="0"/>
              <a:t>Human Comfort conditions:</a:t>
            </a:r>
          </a:p>
          <a:p>
            <a:r>
              <a:rPr lang="en-IN" b="0" dirty="0" smtClean="0"/>
              <a:t>101 </a:t>
            </a:r>
            <a:r>
              <a:rPr lang="en-IN" b="0" dirty="0" err="1" smtClean="0"/>
              <a:t>kPa</a:t>
            </a:r>
            <a:r>
              <a:rPr lang="en-IN" b="0" dirty="0" smtClean="0"/>
              <a:t> &amp; 25</a:t>
            </a:r>
            <a:r>
              <a:rPr lang="en-IN" b="0" dirty="0" smtClean="0">
                <a:sym typeface="Symbol" panose="05050102010706020507" pitchFamily="18" charset="2"/>
              </a:rPr>
              <a:t></a:t>
            </a:r>
            <a:r>
              <a:rPr lang="en-IN" b="0" dirty="0" smtClean="0"/>
              <a:t>C</a:t>
            </a:r>
            <a:endParaRPr lang="en-IN" b="0" dirty="0"/>
          </a:p>
        </p:txBody>
      </p:sp>
      <p:grpSp>
        <p:nvGrpSpPr>
          <p:cNvPr id="10" name="Group 9"/>
          <p:cNvGrpSpPr/>
          <p:nvPr/>
        </p:nvGrpSpPr>
        <p:grpSpPr>
          <a:xfrm>
            <a:off x="4724400" y="609600"/>
            <a:ext cx="4000500" cy="4095750"/>
            <a:chOff x="4724400" y="609600"/>
            <a:chExt cx="4000500" cy="40957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4400" y="609600"/>
              <a:ext cx="4000500" cy="4095750"/>
            </a:xfrm>
            <a:prstGeom prst="rect">
              <a:avLst/>
            </a:prstGeom>
          </p:spPr>
        </p:pic>
        <p:sp>
          <p:nvSpPr>
            <p:cNvPr id="65558" name="TextBox 9"/>
            <p:cNvSpPr txBox="1">
              <a:spLocks noChangeArrowheads="1"/>
            </p:cNvSpPr>
            <p:nvPr/>
          </p:nvSpPr>
          <p:spPr bwMode="auto">
            <a:xfrm>
              <a:off x="8012868" y="382166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400" dirty="0"/>
                <a:t>1</a:t>
              </a: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7924800" y="1038591"/>
              <a:ext cx="1849" cy="315240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5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6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9" name="Group 9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9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7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5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33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7" name="Rectangle 1945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543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350506" y="228600"/>
            <a:ext cx="6477000" cy="755650"/>
          </a:xfrm>
        </p:spPr>
        <p:txBody>
          <a:bodyPr/>
          <a:lstStyle/>
          <a:p>
            <a:r>
              <a:rPr lang="en-US" sz="2800" dirty="0" smtClean="0"/>
              <a:t>Air Craft Engine Bleed for Refrigeration System</a:t>
            </a:r>
          </a:p>
        </p:txBody>
      </p:sp>
      <p:grpSp>
        <p:nvGrpSpPr>
          <p:cNvPr id="66563" name="Group 4"/>
          <p:cNvGrpSpPr>
            <a:grpSpLocks/>
          </p:cNvGrpSpPr>
          <p:nvPr/>
        </p:nvGrpSpPr>
        <p:grpSpPr bwMode="auto">
          <a:xfrm>
            <a:off x="533400" y="1143000"/>
            <a:ext cx="7467600" cy="5386388"/>
            <a:chOff x="533400" y="685800"/>
            <a:chExt cx="7696200" cy="5843318"/>
          </a:xfrm>
        </p:grpSpPr>
        <p:pic>
          <p:nvPicPr>
            <p:cNvPr id="6657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685800"/>
              <a:ext cx="7696200" cy="5843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lowchart: Direct Access Storage 3"/>
            <p:cNvSpPr/>
            <p:nvPr/>
          </p:nvSpPr>
          <p:spPr>
            <a:xfrm>
              <a:off x="2895600" y="4267035"/>
              <a:ext cx="609600" cy="228589"/>
            </a:xfrm>
            <a:prstGeom prst="flowChartMagneticDru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1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4" name="Group 9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4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2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0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8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2" name="Rectangle 1945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467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639" y="2917032"/>
            <a:ext cx="4562475" cy="2524125"/>
          </a:xfrm>
          <a:prstGeom prst="rect">
            <a:avLst/>
          </a:prstGeom>
        </p:spPr>
      </p:pic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218025" y="84137"/>
            <a:ext cx="7772400" cy="1143000"/>
          </a:xfrm>
        </p:spPr>
        <p:txBody>
          <a:bodyPr/>
          <a:lstStyle/>
          <a:p>
            <a:r>
              <a:rPr lang="en-US" sz="2800" dirty="0" smtClean="0"/>
              <a:t>Air Craft Engine Refrigeration System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0"/>
            <a:ext cx="17811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589" name="Group 23"/>
          <p:cNvGrpSpPr>
            <a:grpSpLocks/>
          </p:cNvGrpSpPr>
          <p:nvPr/>
        </p:nvGrpSpPr>
        <p:grpSpPr bwMode="auto">
          <a:xfrm>
            <a:off x="4267200" y="4572000"/>
            <a:ext cx="2286000" cy="785813"/>
            <a:chOff x="4495800" y="3333750"/>
            <a:chExt cx="2057400" cy="785813"/>
          </a:xfrm>
        </p:grpSpPr>
        <p:cxnSp>
          <p:nvCxnSpPr>
            <p:cNvPr id="7" name="Straight Arrow Connector 6"/>
            <p:cNvCxnSpPr/>
            <p:nvPr/>
          </p:nvCxnSpPr>
          <p:spPr>
            <a:xfrm flipH="1" flipV="1">
              <a:off x="4495800" y="4095750"/>
              <a:ext cx="2040516" cy="23813"/>
            </a:xfrm>
            <a:prstGeom prst="straightConnector1">
              <a:avLst/>
            </a:prstGeom>
            <a:ln w="57150">
              <a:solidFill>
                <a:srgbClr val="F9B19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6536316" y="3333750"/>
              <a:ext cx="16884" cy="762000"/>
            </a:xfrm>
            <a:prstGeom prst="straightConnector1">
              <a:avLst/>
            </a:prstGeom>
            <a:ln w="57150">
              <a:solidFill>
                <a:srgbClr val="F9B19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H="1">
            <a:off x="4191000" y="5867400"/>
            <a:ext cx="1676400" cy="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057400" y="5867400"/>
            <a:ext cx="1143000" cy="0"/>
          </a:xfrm>
          <a:prstGeom prst="straightConnector1">
            <a:avLst/>
          </a:prstGeom>
          <a:ln w="57150">
            <a:solidFill>
              <a:srgbClr val="F9B19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743200" y="1905000"/>
            <a:ext cx="3270250" cy="3495675"/>
            <a:chOff x="1225185" y="2057400"/>
            <a:chExt cx="3270615" cy="3495675"/>
          </a:xfrm>
        </p:grpSpPr>
        <p:sp>
          <p:nvSpPr>
            <p:cNvPr id="18" name="Flowchart: Manual Operation 17"/>
            <p:cNvSpPr/>
            <p:nvPr/>
          </p:nvSpPr>
          <p:spPr>
            <a:xfrm rot="5400000">
              <a:off x="1790470" y="2019223"/>
              <a:ext cx="1295400" cy="1371753"/>
            </a:xfrm>
            <a:prstGeom prst="flowChartManualOpe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9" name="Straight Arrow Connector 18"/>
            <p:cNvCxnSpPr>
              <a:stCxn id="45058" idx="1"/>
            </p:cNvCxnSpPr>
            <p:nvPr/>
          </p:nvCxnSpPr>
          <p:spPr>
            <a:xfrm flipV="1">
              <a:off x="1225185" y="3124200"/>
              <a:ext cx="533460" cy="242887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3124047" y="2133600"/>
              <a:ext cx="1371753" cy="0"/>
            </a:xfrm>
            <a:prstGeom prst="straightConnector1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593" name="TextBox 25"/>
          <p:cNvSpPr txBox="1">
            <a:spLocks noChangeArrowheads="1"/>
          </p:cNvSpPr>
          <p:nvPr/>
        </p:nvSpPr>
        <p:spPr bwMode="auto">
          <a:xfrm>
            <a:off x="5937250" y="1600200"/>
            <a:ext cx="206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/>
              <a:t>Air to Cabin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0" y="1524000"/>
            <a:ext cx="3200400" cy="4419600"/>
            <a:chOff x="0" y="1524000"/>
            <a:chExt cx="3200400" cy="4419600"/>
          </a:xfrm>
        </p:grpSpPr>
        <p:pic>
          <p:nvPicPr>
            <p:cNvPr id="6761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14375" y="809625"/>
              <a:ext cx="177165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Straight Arrow Connector 29"/>
            <p:cNvCxnSpPr/>
            <p:nvPr/>
          </p:nvCxnSpPr>
          <p:spPr>
            <a:xfrm flipH="1" flipV="1">
              <a:off x="1981200" y="2819400"/>
              <a:ext cx="76200" cy="3124200"/>
            </a:xfrm>
            <a:prstGeom prst="straightConnector1">
              <a:avLst/>
            </a:prstGeom>
            <a:ln w="57150">
              <a:solidFill>
                <a:srgbClr val="F9B19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65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72325" y="6677025"/>
              <a:ext cx="1588" cy="1588"/>
            </p14:xfrm>
          </p:contentPart>
        </mc:Choice>
        <mc:Fallback xmlns="">
          <p:pic>
            <p:nvPicPr>
              <p:cNvPr id="2765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31037" y="6635737"/>
                <a:ext cx="84164" cy="84164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4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37" name="Group 9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47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45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6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43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41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2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35" name="Rectangle 1945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5301360" y="2197440"/>
              <a:ext cx="2453400" cy="4187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94160" y="2188080"/>
                <a:ext cx="2463120" cy="420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105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58750" y="87313"/>
            <a:ext cx="8229600" cy="847725"/>
          </a:xfrm>
        </p:spPr>
        <p:txBody>
          <a:bodyPr/>
          <a:lstStyle/>
          <a:p>
            <a:r>
              <a:rPr lang="en-IN" sz="2800" smtClean="0"/>
              <a:t>The Shocking News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990600" y="1296988"/>
            <a:ext cx="6705600" cy="627062"/>
          </a:xfrm>
        </p:spPr>
        <p:txBody>
          <a:bodyPr/>
          <a:lstStyle/>
          <a:p>
            <a:r>
              <a:rPr lang="en-I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shocking news on 17</a:t>
            </a:r>
            <a:r>
              <a:rPr lang="en-IN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I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December 1903.</a:t>
            </a:r>
          </a:p>
          <a:p>
            <a:endParaRPr lang="en-IN" sz="240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2079625"/>
            <a:ext cx="4714875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95400" y="5667375"/>
            <a:ext cx="5399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Cylinder Inline12 hp SI engine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1979613"/>
            <a:ext cx="193357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5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176" name="Group 3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7179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7189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190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180" name="Group 35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7187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188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181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7185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186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182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7183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184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7177" name="Rectangle 194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28600" y="9906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439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Propeller en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7434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http://qph.cf.quoracdn.net/main-qimg-8f021741e378ae6ca23ce0ec84ef2e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43000"/>
            <a:ext cx="297180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itle 3"/>
          <p:cNvSpPr>
            <a:spLocks noGrp="1"/>
          </p:cNvSpPr>
          <p:nvPr>
            <p:ph type="title"/>
          </p:nvPr>
        </p:nvSpPr>
        <p:spPr>
          <a:xfrm>
            <a:off x="519113" y="166688"/>
            <a:ext cx="7772400" cy="685800"/>
          </a:xfrm>
        </p:spPr>
        <p:txBody>
          <a:bodyPr/>
          <a:lstStyle/>
          <a:p>
            <a:r>
              <a:rPr lang="en-US" sz="2800" smtClean="0"/>
              <a:t>SI Engine for Propulsion</a:t>
            </a:r>
          </a:p>
        </p:txBody>
      </p:sp>
      <p:pic>
        <p:nvPicPr>
          <p:cNvPr id="60422" name="Picture 6" descr="http://image.shutterstock.com/display_pic_with_logo/4225/4225,1223975002,32/stock-photo-propeller-aircraft-at-airport-189184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3490913"/>
            <a:ext cx="474503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8" descr="http://image.shutterstock.com/display_pic_with_logo/51602/51602,1155862186,1/stock-photo-aircraft-propeller-17003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066800"/>
            <a:ext cx="42862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9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201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204" name="Group 9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8214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215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205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8212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213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206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8210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211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207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8208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209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8202" name="Rectangle 1945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76200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179388" y="8382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86488" y="3649663"/>
            <a:ext cx="1903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sz="1800"/>
              <a:t>Radial SI Engine</a:t>
            </a:r>
          </a:p>
        </p:txBody>
      </p:sp>
    </p:spTree>
    <p:extLst>
      <p:ext uri="{BB962C8B-B14F-4D97-AF65-F5344CB8AC3E}">
        <p14:creationId xmlns:p14="http://schemas.microsoft.com/office/powerpoint/2010/main" val="216152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977607"/>
            <a:ext cx="8685213" cy="550862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Propulsion Systems</a:t>
            </a:r>
          </a:p>
        </p:txBody>
      </p:sp>
      <p:grpSp>
        <p:nvGrpSpPr>
          <p:cNvPr id="3077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79" name="Group 9"/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3089" name="Rectangle 10"/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0" name="Rectangle 11"/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80" name="Group 12"/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3087" name="Rectangle 13"/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8" name="Rectangle 14"/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81" name="Group 15"/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3085" name="Rectangle 16"/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6" name="Rectangle 17"/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82" name="Group 18"/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3083" name="Rectangle 19"/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4" name="Rectangle 20"/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8100" y="5211763"/>
            <a:ext cx="861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Brush Script MT" panose="03060802040406070304" pitchFamily="66" charset="0"/>
              </a:rPr>
              <a:t>Exotic Control Volumes for Flying Fast !!!</a:t>
            </a:r>
          </a:p>
        </p:txBody>
      </p:sp>
    </p:spTree>
    <p:extLst>
      <p:ext uri="{BB962C8B-B14F-4D97-AF65-F5344CB8AC3E}">
        <p14:creationId xmlns:p14="http://schemas.microsoft.com/office/powerpoint/2010/main" val="244342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52400" y="45501"/>
            <a:ext cx="6950075" cy="1143000"/>
          </a:xfrm>
        </p:spPr>
        <p:txBody>
          <a:bodyPr/>
          <a:lstStyle/>
          <a:p>
            <a:r>
              <a:rPr lang="en-IN" sz="2800" dirty="0" smtClean="0"/>
              <a:t>VCR System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1" y="1234002"/>
            <a:ext cx="5029200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505291" y="1674812"/>
            <a:ext cx="411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N" sz="2400" b="0" dirty="0"/>
              <a:t>Christened as Vapour Compression Refrigeration (VCR)  Cycle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1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4" name="Group 9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4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2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0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8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2" name="Rectangle 1945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343400" y="3686143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i="1" dirty="0" smtClean="0">
                <a:solidFill>
                  <a:srgbClr val="00B050"/>
                </a:solidFill>
              </a:rPr>
              <a:t>How to Conserve Work Consumption for unit Cooling Effect?</a:t>
            </a:r>
            <a:endParaRPr lang="en-IN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6340475" cy="609600"/>
          </a:xfrm>
        </p:spPr>
        <p:txBody>
          <a:bodyPr/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Early Propulsion Engines</a:t>
            </a:r>
            <a:endParaRPr lang="en-IN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60388" y="1387475"/>
            <a:ext cx="8305800" cy="4632325"/>
          </a:xfrm>
        </p:spPr>
        <p:txBody>
          <a:bodyPr/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Sir Isaac Newton in the 18th century was the first to theorize that a rearward-channeled explosion could propel a machine forward at a great rate of speed. 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theory was based on his third law of motion. 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the hot air blasts backwards through the nozzle the plane moves forward. </a:t>
            </a:r>
            <a:endParaRPr lang="en-IN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Henri Giffard built an airship which was powered by the first aircraft engine, a three-horse power steam engine. 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was very heavy, too heavy to fly. </a:t>
            </a:r>
            <a:endParaRPr lang="en-IN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1874, Felix de Temple, built a monoplane that flew just a short hop down a hill with the help of a coal fired steam engine. </a:t>
            </a:r>
            <a:endParaRPr lang="en-IN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00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101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4104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4114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115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05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4112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113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06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4110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111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07" name="Group 10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4108" name="Rectangle 11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109" name="Rectangle 12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102" name="Rectangle 1945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06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685800"/>
          </a:xfrm>
        </p:spPr>
        <p:txBody>
          <a:bodyPr/>
          <a:lstStyle/>
          <a:p>
            <a:r>
              <a:rPr lang="en-US" sz="2800" smtClean="0"/>
              <a:t>The Dirigible:1852</a:t>
            </a:r>
            <a:endParaRPr lang="en-IN" sz="2800" smtClean="0"/>
          </a:p>
        </p:txBody>
      </p:sp>
      <p:pic>
        <p:nvPicPr>
          <p:cNvPr id="5123" name="Picture 2" descr="http://upload.wikimedia.org/wikipedia/en/9/97/GiffardAirsh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295400"/>
            <a:ext cx="55626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http://upload.wikimedia.org/wikipedia/commons/1/16/Injector_Giffard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2987675"/>
            <a:ext cx="61626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5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126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5129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5139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40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130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5137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38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131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5135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36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132" name="Group 10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5133" name="Rectangle 11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34" name="Rectangle 12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5127" name="Rectangle 194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106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74638" y="369888"/>
            <a:ext cx="7772400" cy="609600"/>
          </a:xfrm>
        </p:spPr>
        <p:txBody>
          <a:bodyPr/>
          <a:lstStyle/>
          <a:p>
            <a:r>
              <a:rPr lang="en-I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Ship Can’t Fly : Wright Brothers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3175"/>
            <a:ext cx="6629400" cy="995363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“It’s a flying machine,” said Wilbur.</a:t>
            </a:r>
          </a:p>
          <a:p>
            <a:pPr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“The name we prefer is ‘flyer,’” said Orville.</a:t>
            </a:r>
          </a:p>
          <a:p>
            <a:pPr marL="0" indent="0">
              <a:buFontTx/>
              <a:buNone/>
              <a:defRPr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2" descr="http://www.wright-brothers.org/History_Wing/Aviations_Attic/Carew_Interview/Carew_Interview_images/Kate_Crew_Caricature_3_242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1076325"/>
            <a:ext cx="1455737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008313"/>
            <a:ext cx="45720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3113088"/>
            <a:ext cx="38131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7525" y="2511425"/>
            <a:ext cx="3068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sz="2400">
                <a:latin typeface="Times New Roman" panose="02020603050405020304" pitchFamily="18" charset="0"/>
              </a:rPr>
              <a:t>Action to generate Lift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" y="4449763"/>
            <a:ext cx="3865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sz="2400">
                <a:latin typeface="Times New Roman" panose="02020603050405020304" pitchFamily="18" charset="0"/>
              </a:rPr>
              <a:t>Action to generate Propulsion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46650"/>
            <a:ext cx="3687763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www.thaitechnics.com/propeller/tg8/prop_thrust_2.gif"/>
          <p:cNvPicPr>
            <a:picLocks noChangeAspect="1" noChangeArrowheads="1"/>
          </p:cNvPicPr>
          <p:nvPr/>
        </p:nvPicPr>
        <p:blipFill>
          <a:blip r:embed="rId6">
            <a:lum bright="-1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808538"/>
            <a:ext cx="34623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5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157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160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6170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171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161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6168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169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162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6166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167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163" name="Group 10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6164" name="Rectangle 11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165" name="Rectangle 12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158" name="Rectangle 1945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3176280" y="2835720"/>
              <a:ext cx="3205800" cy="3480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64760" y="2832480"/>
                <a:ext cx="3220560" cy="348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566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42888"/>
            <a:ext cx="7772400" cy="6858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Ideal Artifical Horse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675" y="1254125"/>
            <a:ext cx="8720138" cy="5070475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1824:     Sadi Carnot, identified several fundamental ideas that would be incorporated in an internal combustion engines: 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noted that air compressed by a ratio of 15 to 1 would be hot enough (200°C) to ignite dry wood.</a:t>
            </a:r>
          </a:p>
          <a:p>
            <a:pPr marL="1314450" lvl="2" indent="-457200" eaLnBrk="1" hangingPunct="1">
              <a:buFontTx/>
              <a:buAutoNum type="alphaLcParenR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it pressure ratio or volume ratio???</a:t>
            </a:r>
          </a:p>
          <a:p>
            <a:pPr marL="1314450" lvl="2" indent="-457200" eaLnBrk="1" hangingPunct="1">
              <a:buFontTx/>
              <a:buAutoNum type="alphaLcParenR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recommended compressing the air before combustion. </a:t>
            </a:r>
          </a:p>
          <a:p>
            <a:pPr marL="914400" lvl="1" indent="-457200" eaLnBrk="1" hangingPunct="1">
              <a:buFontTx/>
              <a:buNone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Fuel could then be added by "an easily invented  injector".</a:t>
            </a:r>
          </a:p>
          <a:p>
            <a:pPr marL="914400" lvl="1" indent="-457200" eaLnBrk="1" hangingPunct="1">
              <a:buFontTx/>
              <a:buNone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Carnot realized that the cylinder walls would require cooling to permit continuous operation. Later, Diesel thought  he could avoid this, but found out the hard way. </a:t>
            </a:r>
          </a:p>
          <a:p>
            <a:pPr marL="914400" lvl="1" indent="-457200" eaLnBrk="1" hangingPunct="1">
              <a:buFontTx/>
              <a:buNone/>
            </a:pP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He noted that usable heat would be available in the exhaust, and recommended passing it under a water boiler. </a:t>
            </a:r>
          </a:p>
        </p:txBody>
      </p:sp>
      <p:grpSp>
        <p:nvGrpSpPr>
          <p:cNvPr id="7172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173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7176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7186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187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177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7184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185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178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7182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183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179" name="Group 10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7180" name="Rectangle 11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181" name="Rectangle 12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7174" name="Rectangle 1945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971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0038" y="282575"/>
            <a:ext cx="6831012" cy="784225"/>
          </a:xfrm>
        </p:spPr>
        <p:txBody>
          <a:bodyPr/>
          <a:lstStyle/>
          <a:p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Engines with two in One  Fluid : Best Suited for Motive Power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1219200"/>
            <a:ext cx="2249487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3513138" y="3678238"/>
            <a:ext cx="2151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George Brayton</a:t>
            </a:r>
          </a:p>
        </p:txBody>
      </p:sp>
      <p:pic>
        <p:nvPicPr>
          <p:cNvPr id="8197" name="Picture 2" descr="http://speedencounter.com/wp-content/uploads/2012/01/Ot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3376613"/>
            <a:ext cx="21082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560388" y="5676900"/>
            <a:ext cx="226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Nicolaus A. Otto</a:t>
            </a:r>
          </a:p>
        </p:txBody>
      </p:sp>
      <p:pic>
        <p:nvPicPr>
          <p:cNvPr id="8199" name="Picture 4" descr="http://upload.wikimedia.org/wikipedia/commons/9/90/Diesel_18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2816225"/>
            <a:ext cx="2449512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6430963" y="5697538"/>
            <a:ext cx="1901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>
                <a:latin typeface="Times New Roman" panose="02020603050405020304" pitchFamily="18" charset="0"/>
              </a:rPr>
              <a:t>Rudolf Diesel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8201" name="Group 46"/>
          <p:cNvGrpSpPr>
            <a:grpSpLocks/>
          </p:cNvGrpSpPr>
          <p:nvPr/>
        </p:nvGrpSpPr>
        <p:grpSpPr bwMode="auto">
          <a:xfrm>
            <a:off x="20638" y="15875"/>
            <a:ext cx="9144000" cy="6858000"/>
            <a:chOff x="0" y="0"/>
            <a:chExt cx="9144000" cy="6858000"/>
          </a:xfrm>
        </p:grpSpPr>
        <p:grpSp>
          <p:nvGrpSpPr>
            <p:cNvPr id="8203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206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8216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217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207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8214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215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208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8212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213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209" name="Group 2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8210" name="Rectangle 2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211" name="Rectangle 3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8204" name="Rectangle 1945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595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IN" sz="2800" smtClean="0"/>
              <a:t>The Brayton Engine</a:t>
            </a:r>
          </a:p>
        </p:txBody>
      </p:sp>
      <p:pic>
        <p:nvPicPr>
          <p:cNvPr id="92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143000"/>
            <a:ext cx="386715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01638" y="3586163"/>
            <a:ext cx="856615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I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Brayton turbines (invented in 1872)  in their earlier uses were in a Providence, RI streetcar and an off-rail omnibus in Pittsburgh, PA.</a:t>
            </a:r>
          </a:p>
          <a:p>
            <a:pPr>
              <a:spcBef>
                <a:spcPct val="0"/>
              </a:spcBef>
            </a:pPr>
            <a:r>
              <a:rPr lang="en-I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In the end, the Brayton engine eventually was seen as inferior to the later developed Otto, which relied on a four-stroke piston system. </a:t>
            </a:r>
          </a:p>
          <a:p>
            <a:pPr>
              <a:spcBef>
                <a:spcPct val="0"/>
              </a:spcBef>
            </a:pPr>
            <a:r>
              <a:rPr lang="en-I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But few can deny Brayton's impact on the progression to today's modern automobile.</a:t>
            </a:r>
          </a:p>
        </p:txBody>
      </p:sp>
      <p:grpSp>
        <p:nvGrpSpPr>
          <p:cNvPr id="9221" name="Group 46"/>
          <p:cNvGrpSpPr>
            <a:grpSpLocks/>
          </p:cNvGrpSpPr>
          <p:nvPr/>
        </p:nvGrpSpPr>
        <p:grpSpPr bwMode="auto">
          <a:xfrm>
            <a:off x="20638" y="15875"/>
            <a:ext cx="9144000" cy="6858000"/>
            <a:chOff x="0" y="0"/>
            <a:chExt cx="9144000" cy="6858000"/>
          </a:xfrm>
        </p:grpSpPr>
        <p:grpSp>
          <p:nvGrpSpPr>
            <p:cNvPr id="9222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9225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9235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236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226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9233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234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227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9231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232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228" name="Group 12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9229" name="Rectangle 13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230" name="Rectangle 14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9223" name="Rectangle 1945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429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57188"/>
            <a:ext cx="7772400" cy="533400"/>
          </a:xfrm>
        </p:spPr>
        <p:txBody>
          <a:bodyPr/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Brayton Cycle for Power Generation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1439863"/>
            <a:ext cx="47244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244" name="Group 46"/>
          <p:cNvGrpSpPr>
            <a:grpSpLocks/>
          </p:cNvGrpSpPr>
          <p:nvPr/>
        </p:nvGrpSpPr>
        <p:grpSpPr bwMode="auto">
          <a:xfrm>
            <a:off x="20638" y="15875"/>
            <a:ext cx="9144000" cy="6858000"/>
            <a:chOff x="0" y="0"/>
            <a:chExt cx="9144000" cy="6858000"/>
          </a:xfrm>
        </p:grpSpPr>
        <p:grpSp>
          <p:nvGrpSpPr>
            <p:cNvPr id="10253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256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0266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67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257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0264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65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258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0262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63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259" name="Group 12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260" name="Rectangle 13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61" name="Rectangle 14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10254" name="Rectangle 1945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049338" y="5722938"/>
            <a:ext cx="676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This could not beat the efficiency of Steam turbine power plants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182688"/>
            <a:ext cx="4495800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38225" y="1182688"/>
            <a:ext cx="3773488" cy="2855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" name="Freeform 5"/>
          <p:cNvSpPr/>
          <p:nvPr/>
        </p:nvSpPr>
        <p:spPr>
          <a:xfrm>
            <a:off x="1331913" y="1365250"/>
            <a:ext cx="3098800" cy="1776413"/>
          </a:xfrm>
          <a:custGeom>
            <a:avLst/>
            <a:gdLst>
              <a:gd name="connsiteX0" fmla="*/ 61554 w 3100175"/>
              <a:gd name="connsiteY0" fmla="*/ 1744394 h 1776881"/>
              <a:gd name="connsiteX1" fmla="*/ 117824 w 3100175"/>
              <a:gd name="connsiteY1" fmla="*/ 1744394 h 1776881"/>
              <a:gd name="connsiteX2" fmla="*/ 1130698 w 3100175"/>
              <a:gd name="connsiteY2" fmla="*/ 1406769 h 1776881"/>
              <a:gd name="connsiteX3" fmla="*/ 1791880 w 3100175"/>
              <a:gd name="connsiteY3" fmla="*/ 1069145 h 1776881"/>
              <a:gd name="connsiteX4" fmla="*/ 2199843 w 3100175"/>
              <a:gd name="connsiteY4" fmla="*/ 815926 h 1776881"/>
              <a:gd name="connsiteX5" fmla="*/ 2804754 w 3100175"/>
              <a:gd name="connsiteY5" fmla="*/ 281354 h 1776881"/>
              <a:gd name="connsiteX6" fmla="*/ 3100175 w 3100175"/>
              <a:gd name="connsiteY6" fmla="*/ 0 h 177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0175" h="1776881">
                <a:moveTo>
                  <a:pt x="61554" y="1744394"/>
                </a:moveTo>
                <a:cubicBezTo>
                  <a:pt x="594" y="1772529"/>
                  <a:pt x="-60366" y="1800665"/>
                  <a:pt x="117824" y="1744394"/>
                </a:cubicBezTo>
                <a:cubicBezTo>
                  <a:pt x="296014" y="1688123"/>
                  <a:pt x="851689" y="1519310"/>
                  <a:pt x="1130698" y="1406769"/>
                </a:cubicBezTo>
                <a:cubicBezTo>
                  <a:pt x="1409707" y="1294228"/>
                  <a:pt x="1613689" y="1167619"/>
                  <a:pt x="1791880" y="1069145"/>
                </a:cubicBezTo>
                <a:cubicBezTo>
                  <a:pt x="1970071" y="970671"/>
                  <a:pt x="2031031" y="947224"/>
                  <a:pt x="2199843" y="815926"/>
                </a:cubicBezTo>
                <a:cubicBezTo>
                  <a:pt x="2368655" y="684628"/>
                  <a:pt x="2654699" y="417342"/>
                  <a:pt x="2804754" y="281354"/>
                </a:cubicBezTo>
                <a:cubicBezTo>
                  <a:pt x="2954809" y="145366"/>
                  <a:pt x="3027492" y="72683"/>
                  <a:pt x="3100175" y="0"/>
                </a:cubicBezTo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9" name="Freeform 8"/>
          <p:cNvSpPr/>
          <p:nvPr/>
        </p:nvSpPr>
        <p:spPr>
          <a:xfrm>
            <a:off x="1449388" y="2897188"/>
            <a:ext cx="3276600" cy="858837"/>
          </a:xfrm>
          <a:custGeom>
            <a:avLst/>
            <a:gdLst>
              <a:gd name="connsiteX0" fmla="*/ 0 w 3277773"/>
              <a:gd name="connsiteY0" fmla="*/ 858129 h 858129"/>
              <a:gd name="connsiteX1" fmla="*/ 1322363 w 3277773"/>
              <a:gd name="connsiteY1" fmla="*/ 703384 h 858129"/>
              <a:gd name="connsiteX2" fmla="*/ 3277773 w 3277773"/>
              <a:gd name="connsiteY2" fmla="*/ 0 h 85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77773" h="858129">
                <a:moveTo>
                  <a:pt x="0" y="858129"/>
                </a:moveTo>
                <a:cubicBezTo>
                  <a:pt x="388034" y="852267"/>
                  <a:pt x="776068" y="846405"/>
                  <a:pt x="1322363" y="703384"/>
                </a:cubicBezTo>
                <a:cubicBezTo>
                  <a:pt x="1868659" y="560362"/>
                  <a:pt x="3277773" y="0"/>
                  <a:pt x="3277773" y="0"/>
                </a:cubicBezTo>
              </a:path>
            </a:pathLst>
          </a:cu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28800" y="2947988"/>
            <a:ext cx="0" cy="808037"/>
          </a:xfrm>
          <a:prstGeom prst="line">
            <a:avLst/>
          </a:pr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38600" y="1752600"/>
            <a:ext cx="0" cy="14112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147680" y="1085040"/>
              <a:ext cx="7448400" cy="2857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3360" y="1074600"/>
                <a:ext cx="7463160" cy="287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224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title"/>
          </p:nvPr>
        </p:nvSpPr>
        <p:spPr>
          <a:xfrm>
            <a:off x="341313" y="134938"/>
            <a:ext cx="6577012" cy="984250"/>
          </a:xfrm>
        </p:spPr>
        <p:txBody>
          <a:bodyPr/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turbojet-powered aircraft – Ohain’s engine on He 178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267" name="Picture 6" descr="Heinkel He 17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613" y="1474788"/>
            <a:ext cx="7391400" cy="3071812"/>
          </a:xfrm>
        </p:spPr>
      </p:pic>
      <p:sp>
        <p:nvSpPr>
          <p:cNvPr id="441353" name="Rectangle 9"/>
          <p:cNvSpPr>
            <a:spLocks noChangeArrowheads="1"/>
          </p:cNvSpPr>
          <p:nvPr/>
        </p:nvSpPr>
        <p:spPr bwMode="auto">
          <a:xfrm>
            <a:off x="946150" y="4864100"/>
            <a:ext cx="7478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>
                <a:latin typeface="Times New Roman" panose="02020603050405020304" pitchFamily="18" charset="0"/>
              </a:rPr>
              <a:t>The world’s first aircraft to fly purely on turbojet power, the Heinkel He 178. </a:t>
            </a:r>
            <a:br>
              <a:rPr lang="en-US" sz="2400">
                <a:latin typeface="Times New Roman" panose="02020603050405020304" pitchFamily="18" charset="0"/>
              </a:rPr>
            </a:br>
            <a:r>
              <a:rPr lang="en-US" sz="2400">
                <a:latin typeface="Times New Roman" panose="02020603050405020304" pitchFamily="18" charset="0"/>
              </a:rPr>
              <a:t>Its first true flight was on 27 August, 1939. </a:t>
            </a:r>
          </a:p>
        </p:txBody>
      </p:sp>
      <p:grpSp>
        <p:nvGrpSpPr>
          <p:cNvPr id="11269" name="Group 46"/>
          <p:cNvGrpSpPr>
            <a:grpSpLocks/>
          </p:cNvGrpSpPr>
          <p:nvPr/>
        </p:nvGrpSpPr>
        <p:grpSpPr bwMode="auto">
          <a:xfrm>
            <a:off x="20638" y="15875"/>
            <a:ext cx="9144000" cy="6858000"/>
            <a:chOff x="0" y="0"/>
            <a:chExt cx="9144000" cy="6858000"/>
          </a:xfrm>
        </p:grpSpPr>
        <p:grpSp>
          <p:nvGrpSpPr>
            <p:cNvPr id="11270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1273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1283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284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274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1281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282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275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1279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280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276" name="Group 11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1277" name="Rectangle 12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278" name="Rectangle 13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11271" name="Rectangle 1945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403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1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5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191" y="-74543"/>
            <a:ext cx="7772400" cy="1143000"/>
          </a:xfrm>
        </p:spPr>
        <p:txBody>
          <a:bodyPr/>
          <a:lstStyle/>
          <a:p>
            <a:r>
              <a:rPr lang="en-IN" sz="2800" dirty="0" smtClean="0"/>
              <a:t>Current Trends in Cooling System</a:t>
            </a:r>
            <a:endParaRPr lang="en-IN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35369"/>
            <a:ext cx="8534400" cy="4114800"/>
          </a:xfrm>
        </p:spPr>
        <p:txBody>
          <a:bodyPr/>
          <a:lstStyle/>
          <a:p>
            <a:r>
              <a:rPr lang="en-IN" sz="2400" dirty="0" smtClean="0"/>
              <a:t>Minimization of work  </a:t>
            </a:r>
            <a:r>
              <a:rPr lang="en-IN" sz="2400" dirty="0"/>
              <a:t>Consumption</a:t>
            </a:r>
          </a:p>
          <a:p>
            <a:r>
              <a:rPr lang="en-IN" sz="2400" dirty="0" smtClean="0"/>
              <a:t>Efficient </a:t>
            </a:r>
            <a:r>
              <a:rPr lang="en-IN" sz="2400" dirty="0"/>
              <a:t>Utilization of Non-renewable Natural Resources</a:t>
            </a:r>
          </a:p>
          <a:p>
            <a:r>
              <a:rPr lang="en-IN" sz="2400" dirty="0" smtClean="0"/>
              <a:t>Minimal </a:t>
            </a:r>
            <a:r>
              <a:rPr lang="en-IN" sz="2400" dirty="0"/>
              <a:t>Negative Impacts on Environment &amp; Ecosystems</a:t>
            </a:r>
          </a:p>
          <a:p>
            <a:r>
              <a:rPr lang="en-IN" sz="2400" dirty="0" smtClean="0"/>
              <a:t>Maximize </a:t>
            </a:r>
            <a:r>
              <a:rPr lang="en-IN" sz="2400" dirty="0"/>
              <a:t>Quality of Indoor </a:t>
            </a:r>
            <a:r>
              <a:rPr lang="en-IN" sz="2400" dirty="0" smtClean="0"/>
              <a:t>Environment.</a:t>
            </a:r>
          </a:p>
          <a:p>
            <a:r>
              <a:rPr lang="en-IN" sz="2400" dirty="0" smtClean="0"/>
              <a:t>Basic Idea:  Instead of depending on control of pressure and temperature of a single component working fluid, use of two-component working fluid and control pressure, temperature and concentration.</a:t>
            </a:r>
          </a:p>
          <a:p>
            <a:r>
              <a:rPr lang="en-IN" sz="2400" dirty="0" smtClean="0"/>
              <a:t>Higher </a:t>
            </a:r>
            <a:r>
              <a:rPr lang="en-IN" sz="2400" dirty="0" err="1" smtClean="0"/>
              <a:t>DoF</a:t>
            </a:r>
            <a:r>
              <a:rPr lang="en-IN" sz="2400" dirty="0" smtClean="0"/>
              <a:t> systems help in conservation of Work Consumption.</a:t>
            </a:r>
            <a:endParaRPr lang="en-IN" sz="2400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9" name="Group 9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9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7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5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3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7" name="Rectangle 1945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470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6361"/>
            <a:ext cx="7102475" cy="1143000"/>
          </a:xfrm>
        </p:spPr>
        <p:txBody>
          <a:bodyPr/>
          <a:lstStyle/>
          <a:p>
            <a:r>
              <a:rPr lang="en-IN" sz="2800" dirty="0" smtClean="0"/>
              <a:t>Additional Process Possible in Two Component Working Fluids</a:t>
            </a:r>
            <a:endParaRPr lang="en-IN" sz="2800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 smtClean="0"/>
              <a:t>Absorption : May be Exothermic Reaction.</a:t>
            </a:r>
          </a:p>
          <a:p>
            <a:r>
              <a:rPr lang="en-IN" sz="2400" dirty="0" smtClean="0"/>
              <a:t>Dis-absorption: Obviously Endothermic Reaction.</a:t>
            </a:r>
          </a:p>
          <a:p>
            <a:r>
              <a:rPr lang="en-IN" sz="2400" dirty="0" smtClean="0"/>
              <a:t>Adsorption: May be </a:t>
            </a:r>
            <a:r>
              <a:rPr lang="en-IN" sz="2400" dirty="0" err="1" smtClean="0"/>
              <a:t>Exthermic</a:t>
            </a:r>
            <a:r>
              <a:rPr lang="en-IN" sz="2400" dirty="0" smtClean="0"/>
              <a:t> Reaction.</a:t>
            </a:r>
          </a:p>
          <a:p>
            <a:r>
              <a:rPr lang="en-IN" sz="2400" dirty="0" smtClean="0"/>
              <a:t>Dis-adsorption: </a:t>
            </a:r>
            <a:r>
              <a:rPr lang="en-IN" sz="2400" dirty="0"/>
              <a:t>Obviously Endothermic </a:t>
            </a:r>
            <a:r>
              <a:rPr lang="en-IN" sz="2400" dirty="0" smtClean="0"/>
              <a:t>Reaction.</a:t>
            </a:r>
          </a:p>
          <a:p>
            <a:r>
              <a:rPr lang="en-IN" sz="2400" dirty="0" smtClean="0"/>
              <a:t>Replace Main work transfer processes with Mass transfer Processes.</a:t>
            </a:r>
          </a:p>
          <a:p>
            <a:r>
              <a:rPr lang="en-IN" sz="2400" dirty="0" smtClean="0"/>
              <a:t>May require Small amount of work consumption</a:t>
            </a:r>
            <a:endParaRPr lang="en-IN" sz="24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9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/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28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7" descr="1002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6858000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2"/>
          <p:cNvSpPr>
            <a:spLocks noGrp="1"/>
          </p:cNvSpPr>
          <p:nvPr>
            <p:ph type="title"/>
          </p:nvPr>
        </p:nvSpPr>
        <p:spPr>
          <a:xfrm>
            <a:off x="160338" y="228600"/>
            <a:ext cx="7612062" cy="975519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Replacement of Vapor Compression with </a:t>
            </a:r>
            <a:br>
              <a:rPr lang="en-US" sz="2800" dirty="0" smtClean="0"/>
            </a:br>
            <a:r>
              <a:rPr lang="en-US" sz="2800" dirty="0" smtClean="0"/>
              <a:t>Absorption Refrigeration Systems </a:t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657600" y="1219200"/>
            <a:ext cx="4191000" cy="53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7893" name="Group 8"/>
          <p:cNvGrpSpPr>
            <a:grpSpLocks/>
          </p:cNvGrpSpPr>
          <p:nvPr/>
        </p:nvGrpSpPr>
        <p:grpSpPr bwMode="auto">
          <a:xfrm>
            <a:off x="2971800" y="2438400"/>
            <a:ext cx="5092700" cy="2971800"/>
            <a:chOff x="2971800" y="2438400"/>
            <a:chExt cx="5092077" cy="2971800"/>
          </a:xfrm>
        </p:grpSpPr>
        <p:pic>
          <p:nvPicPr>
            <p:cNvPr id="3790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3048000"/>
              <a:ext cx="5092077" cy="154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3657516" y="4572000"/>
              <a:ext cx="0" cy="838200"/>
            </a:xfrm>
            <a:prstGeom prst="straightConnector1">
              <a:avLst/>
            </a:prstGeom>
            <a:ln w="50800">
              <a:solidFill>
                <a:srgbClr val="F9B19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3733707" y="2438400"/>
              <a:ext cx="0" cy="838200"/>
            </a:xfrm>
            <a:prstGeom prst="straightConnector1">
              <a:avLst/>
            </a:prstGeom>
            <a:ln w="50800">
              <a:solidFill>
                <a:srgbClr val="F9B19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4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7" name="Group 9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7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5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3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5" name="Rectangle 194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 descr="1002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6858000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itle 2"/>
          <p:cNvSpPr>
            <a:spLocks noGrp="1"/>
          </p:cNvSpPr>
          <p:nvPr>
            <p:ph type="title"/>
          </p:nvPr>
        </p:nvSpPr>
        <p:spPr>
          <a:xfrm>
            <a:off x="320675" y="208696"/>
            <a:ext cx="6400800" cy="868362"/>
          </a:xfrm>
        </p:spPr>
        <p:txBody>
          <a:bodyPr/>
          <a:lstStyle/>
          <a:p>
            <a:pPr eaLnBrk="1" hangingPunct="1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Compression to Absorption Refrigeration Systems</a:t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657600" y="1219200"/>
            <a:ext cx="4191000" cy="53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971800" y="2438400"/>
            <a:ext cx="5092700" cy="2971800"/>
            <a:chOff x="2971800" y="2438400"/>
            <a:chExt cx="5092077" cy="2971800"/>
          </a:xfrm>
        </p:grpSpPr>
        <p:pic>
          <p:nvPicPr>
            <p:cNvPr id="3893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3048000"/>
              <a:ext cx="5092077" cy="154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3657516" y="4572000"/>
              <a:ext cx="0" cy="838200"/>
            </a:xfrm>
            <a:prstGeom prst="straightConnector1">
              <a:avLst/>
            </a:prstGeom>
            <a:ln w="50800">
              <a:solidFill>
                <a:srgbClr val="F9B19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3733707" y="2438400"/>
              <a:ext cx="0" cy="838200"/>
            </a:xfrm>
            <a:prstGeom prst="straightConnector1">
              <a:avLst/>
            </a:prstGeom>
            <a:ln w="50800">
              <a:solidFill>
                <a:srgbClr val="F9B19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4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7" name="Group 9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7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5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3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5" name="Rectangle 194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7" y="124784"/>
            <a:ext cx="7772400" cy="1143000"/>
          </a:xfrm>
        </p:spPr>
        <p:txBody>
          <a:bodyPr/>
          <a:lstStyle/>
          <a:p>
            <a:r>
              <a:rPr lang="en-IN" sz="2800" dirty="0" smtClean="0"/>
              <a:t>The </a:t>
            </a:r>
            <a:r>
              <a:rPr lang="en-IN" sz="2800" dirty="0"/>
              <a:t>COP of V</a:t>
            </a:r>
            <a:r>
              <a:rPr lang="en-IN" sz="2800" dirty="0" smtClean="0"/>
              <a:t>apour </a:t>
            </a:r>
            <a:r>
              <a:rPr lang="en-IN" sz="2800" dirty="0"/>
              <a:t>Absorption System</a:t>
            </a:r>
            <a:br>
              <a:rPr lang="en-IN" sz="2800" dirty="0"/>
            </a:br>
            <a:endParaRPr lang="en-IN" sz="2800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57200" y="1323941"/>
            <a:ext cx="8229600" cy="1023309"/>
          </a:xfrm>
        </p:spPr>
        <p:txBody>
          <a:bodyPr/>
          <a:lstStyle/>
          <a:p>
            <a:r>
              <a:rPr lang="en-IN" sz="2400" dirty="0"/>
              <a:t>The </a:t>
            </a:r>
            <a:r>
              <a:rPr lang="en-IN" sz="2400" dirty="0" smtClean="0"/>
              <a:t>true </a:t>
            </a:r>
            <a:r>
              <a:rPr lang="en-IN" sz="2400" dirty="0"/>
              <a:t>formula for calculating the COP of </a:t>
            </a:r>
            <a:r>
              <a:rPr lang="en-IN" sz="2400" dirty="0" smtClean="0"/>
              <a:t>Vapour Absorption </a:t>
            </a:r>
            <a:r>
              <a:rPr lang="en-IN" sz="2400" dirty="0"/>
              <a:t>Refrigeration system is 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7" name="Group 9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7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5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3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1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5" name="Rectangle 1945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1"/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114800" y="297501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N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873635"/>
              </p:ext>
            </p:extLst>
          </p:nvPr>
        </p:nvGraphicFramePr>
        <p:xfrm>
          <a:off x="3899338" y="2268397"/>
          <a:ext cx="2596144" cy="1083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Equation" r:id="rId4" imgW="1307880" imgH="545760" progId="Equation.3">
                  <p:embed/>
                </p:oleObj>
              </mc:Choice>
              <mc:Fallback>
                <p:oleObj name="Equation" r:id="rId4" imgW="1307880" imgH="5457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99338" y="2268397"/>
                        <a:ext cx="2596144" cy="1083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625474" y="3431711"/>
            <a:ext cx="8213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0" dirty="0"/>
              <a:t>But for ideal case, the pump work is negligible so the formula becomes </a:t>
            </a:r>
            <a:r>
              <a:rPr lang="en-IN" b="0" i="1" dirty="0" err="1" smtClean="0"/>
              <a:t>CoP</a:t>
            </a:r>
            <a:endParaRPr lang="en-IN" b="0" i="1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412578"/>
              </p:ext>
            </p:extLst>
          </p:nvPr>
        </p:nvGraphicFramePr>
        <p:xfrm>
          <a:off x="3921125" y="4191000"/>
          <a:ext cx="1914525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name="Equation" r:id="rId6" imgW="965160" imgH="520560" progId="Equation.3">
                  <p:embed/>
                </p:oleObj>
              </mc:Choice>
              <mc:Fallback>
                <p:oleObj name="Equation" r:id="rId6" imgW="965160" imgH="520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21125" y="4191000"/>
                        <a:ext cx="1914525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54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1450"/>
            <a:ext cx="6705600" cy="1143000"/>
          </a:xfrm>
        </p:spPr>
        <p:txBody>
          <a:bodyPr/>
          <a:lstStyle/>
          <a:p>
            <a:r>
              <a:rPr lang="en-IN" sz="2800" dirty="0" smtClean="0"/>
              <a:t>Application of Vapour </a:t>
            </a:r>
            <a:r>
              <a:rPr lang="en-IN" sz="2800" dirty="0"/>
              <a:t>Absorption Refrigeration system </a:t>
            </a:r>
            <a:br>
              <a:rPr lang="en-IN" sz="2800" dirty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18525" cy="4578700"/>
          </a:xfrm>
        </p:spPr>
        <p:txBody>
          <a:bodyPr/>
          <a:lstStyle/>
          <a:p>
            <a:r>
              <a:rPr lang="en-IN" sz="2400" dirty="0"/>
              <a:t>Electricity is unreliable or load shedding is very frequent.</a:t>
            </a:r>
          </a:p>
          <a:p>
            <a:r>
              <a:rPr lang="en-IN" sz="2400" dirty="0"/>
              <a:t>The places where noise from the compressor can create disturbances. In VARS there is no compressor so very less noise.</a:t>
            </a:r>
          </a:p>
          <a:p>
            <a:r>
              <a:rPr lang="en-IN" sz="2400" dirty="0"/>
              <a:t>Where extra or exhaust heat is easily available. For example, the surplus heat from the power plants can be used or solar energy can be used.</a:t>
            </a:r>
          </a:p>
          <a:p>
            <a:endParaRPr lang="en-IN" sz="2400" dirty="0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9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/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206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5" y="142561"/>
            <a:ext cx="7223125" cy="1000439"/>
          </a:xfrm>
        </p:spPr>
        <p:txBody>
          <a:bodyPr/>
          <a:lstStyle/>
          <a:p>
            <a:r>
              <a:rPr lang="en-IN" sz="2800" dirty="0"/>
              <a:t>BASIC </a:t>
            </a:r>
            <a:r>
              <a:rPr lang="en-IN" sz="2800" dirty="0" smtClean="0"/>
              <a:t>Adsorption Refrigeration System</a:t>
            </a:r>
            <a:endParaRPr lang="en-IN" sz="28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9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/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1000"/>
                    </a14:imgEffect>
                    <a14:imgEffect>
                      <a14:brightnessContrast bright="-37000" contrast="8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4576" y="2133600"/>
            <a:ext cx="4791075" cy="44386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875" y="2133600"/>
            <a:ext cx="3184525" cy="429213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09600" y="1524000"/>
            <a:ext cx="2859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Intermittent V Ad S</a:t>
            </a:r>
            <a:endParaRPr lang="en-IN" dirty="0"/>
          </a:p>
        </p:txBody>
      </p:sp>
      <p:sp>
        <p:nvSpPr>
          <p:cNvPr id="25" name="TextBox 24"/>
          <p:cNvSpPr txBox="1"/>
          <p:nvPr/>
        </p:nvSpPr>
        <p:spPr>
          <a:xfrm>
            <a:off x="4808537" y="1606255"/>
            <a:ext cx="2700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Continuous V Ad 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0355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998</Words>
  <Application>Microsoft Office PowerPoint</Application>
  <PresentationFormat>On-screen Show (4:3)</PresentationFormat>
  <Paragraphs>114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Brush Script MT</vt:lpstr>
      <vt:lpstr>Calibri</vt:lpstr>
      <vt:lpstr>Constantia</vt:lpstr>
      <vt:lpstr>Script MT Bold</vt:lpstr>
      <vt:lpstr>Symbol</vt:lpstr>
      <vt:lpstr>Times New Roman</vt:lpstr>
      <vt:lpstr>Default Design</vt:lpstr>
      <vt:lpstr>Equation</vt:lpstr>
      <vt:lpstr>No Vapour Compression Refrigeration Systems </vt:lpstr>
      <vt:lpstr>VCR System</vt:lpstr>
      <vt:lpstr>Current Trends in Cooling System</vt:lpstr>
      <vt:lpstr>Additional Process Possible in Two Component Working Fluids</vt:lpstr>
      <vt:lpstr>Replacement of Vapor Compression with  Absorption Refrigeration Systems  </vt:lpstr>
      <vt:lpstr> Compression to Absorption Refrigeration Systems </vt:lpstr>
      <vt:lpstr>The COP of Vapour Absorption System </vt:lpstr>
      <vt:lpstr>Application of Vapour Absorption Refrigeration system  </vt:lpstr>
      <vt:lpstr>BASIC Adsorption Refrigeration System</vt:lpstr>
      <vt:lpstr>V Ad S Thermodynamic Cycle</vt:lpstr>
      <vt:lpstr>Working Fluid Pairs</vt:lpstr>
      <vt:lpstr>Thermoelectric Refrigeration System </vt:lpstr>
      <vt:lpstr>Gas Refrigeration Systems </vt:lpstr>
      <vt:lpstr>Air Standard Refrigeration Cycle for Aircraft Cooling</vt:lpstr>
      <vt:lpstr>Air Craft Engine Bleed for Refrigeration System</vt:lpstr>
      <vt:lpstr>Air Craft Engine Refrigeration System</vt:lpstr>
      <vt:lpstr>The Shocking News</vt:lpstr>
      <vt:lpstr>SI Engine for Propulsion</vt:lpstr>
      <vt:lpstr>Introduction to Propulsion Systems</vt:lpstr>
      <vt:lpstr>History of Early Propulsion Engines</vt:lpstr>
      <vt:lpstr>The Dirigible:1852</vt:lpstr>
      <vt:lpstr>A Ship Can’t Fly : Wright Brothers</vt:lpstr>
      <vt:lpstr> The Ideal Artifical Horse</vt:lpstr>
      <vt:lpstr>Engines with two in One  Fluid : Best Suited for Motive Power</vt:lpstr>
      <vt:lpstr>The Brayton Engine</vt:lpstr>
      <vt:lpstr>Brayton Cycle for Power Generation</vt:lpstr>
      <vt:lpstr>First turbojet-powered aircraft – Ohain’s engine on He 178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Systems for Exotic Extra-somatic Needs of Urban Humans</dc:title>
  <dc:creator>USER</dc:creator>
  <cp:lastModifiedBy>USER</cp:lastModifiedBy>
  <cp:revision>70</cp:revision>
  <dcterms:created xsi:type="dcterms:W3CDTF">2018-04-16T00:09:01Z</dcterms:created>
  <dcterms:modified xsi:type="dcterms:W3CDTF">2020-02-21T00:52:42Z</dcterms:modified>
</cp:coreProperties>
</file>