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36" r:id="rId2"/>
    <p:sldId id="653" r:id="rId3"/>
    <p:sldId id="654" r:id="rId4"/>
    <p:sldId id="682" r:id="rId5"/>
    <p:sldId id="655" r:id="rId6"/>
    <p:sldId id="650" r:id="rId7"/>
    <p:sldId id="651" r:id="rId8"/>
    <p:sldId id="660" r:id="rId9"/>
    <p:sldId id="661" r:id="rId10"/>
    <p:sldId id="662" r:id="rId11"/>
    <p:sldId id="664" r:id="rId12"/>
    <p:sldId id="677" r:id="rId13"/>
    <p:sldId id="665" r:id="rId14"/>
    <p:sldId id="666" r:id="rId15"/>
    <p:sldId id="668" r:id="rId16"/>
    <p:sldId id="678" r:id="rId17"/>
    <p:sldId id="679" r:id="rId18"/>
    <p:sldId id="680" r:id="rId19"/>
    <p:sldId id="670" r:id="rId20"/>
    <p:sldId id="674" r:id="rId21"/>
    <p:sldId id="676" r:id="rId22"/>
    <p:sldId id="681"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8" autoAdjust="0"/>
  </p:normalViewPr>
  <p:slideViewPr>
    <p:cSldViewPr>
      <p:cViewPr varScale="1">
        <p:scale>
          <a:sx n="81" d="100"/>
          <a:sy n="81" d="100"/>
        </p:scale>
        <p:origin x="10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27.wmf"/><Relationship Id="rId5" Type="http://schemas.openxmlformats.org/officeDocument/2006/relationships/image" Target="../media/image23.wmf"/><Relationship Id="rId4" Type="http://schemas.openxmlformats.org/officeDocument/2006/relationships/image" Target="../media/image22.wmf"/></Relationships>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8-04-24T05:37:42.253"/>
    </inkml:context>
    <inkml:brush xml:id="br0">
      <inkml:brushProperty name="width" value="0.05292" units="cm"/>
      <inkml:brushProperty name="height" value="0.05292" units="cm"/>
      <inkml:brushProperty name="color" value="#FF0000"/>
    </inkml:brush>
  </inkml:definitions>
  <inkml:trace contextRef="#ctx0" brushRef="#br0">2803 10488 147,'0'0'67,"0"0"-6,0 0-18,0 0-9,0 0-13,0 0-5,0 0-7,0 0-6,24 28-1,-12-2-5,3 9 3,3 8 0,7 7 5,-7 6-3,7 5 2,-7-3-2,1-8 0,-6-7 1,-2-6 8,-3-8 12,-5-10 2,-3-19 2,0 0-2,-13-30 2,-3-12 0,2-14 0,-14-18-15,6-10-9,-8-9-4,2 10 2,8 5-2,3 14-1,4 16-4,5 15-1,8 33 5,0 0-1,32 20-2,-2 14 1,7 18 5,6 3-3,13 8 5,2 4-1,2 0 0,2-9 0,-6-6 3,-8-11-3,-9-17 0,-3-11 6,-10-17-2,-7-15 1,-14-18 2,-5-13 4,-13-17-4,-5-5 1,-9-14-2,-2 8 0,-9-1-1,3 12 0,-3 7-1,8 19-4,4 8 1,9 13-2,17 20-2,-22-23-14,22 23-16,0 0-38,0 0-59,0 17-2,8 3-2,5 1 0,0 3 55</inkml:trace>
  <inkml:trace contextRef="#ctx0" brushRef="#br0" timeOffset="1030.0014">3670 10559 178,'0'0'98,"8"-26"-5,-5 7-57,-3-11-18,0 1-9,0-8-4,-3-2 4,-1-2-2,-6 4 0,-1 5 1,2 4 1,-2 10-4,11 18-1,-21-21-2,21 21 1,-11 26-2,13 4 0,9 3-2,2 8 1,6 2 1,5 5 1,2 0 7,10-9-4,-5-5 5,5-14 0,-4-10 6,-2-10-8,-4-15 2,-4-11-1,-7-17-3,-4-2 4,-5-16-4,-4-6-2,-2 0-2,4 8 6,-10 7-3,6 9-3,2 12 0,9 10-2,13 23-1,2 11-1,6 15-2,4 5 0,1 8 2,0 4 3,-1 3-1,-10 4 1,-9-9-1,-4-6 3,-7-11 1,-6-26 0,0 0 0,0 0-3,-17-37 1,15-17 0,-2-11 1,8-11-4,-2-4 1,5 4-2,4 9 2,-5 11-1,5 16-2,-3 10-3,-8 30 1,0 0 1,0 0-1,11 35 1,-9-5 1,3 7 0,3 9 1,3 4 3,8 1-1,0-3 1,5-4-1,2-6 1,4-7 0,-4-7 3,9-14 0,-3-12 0,4-13 0,1-9-1,-5-10 3,-2-5-2,2-7 1,-6-2-4,-4-6 1,-3 5 1,-12 5 3,-1 1 0,-8 1 2,-4 1-1,-7-2-3,-4 0 5,-12-3-3,-1-1 2,-8-1-5,5 2 1,-3 9-5,4 5 4,8 6-6,5 7-2,19 19 0,0 0-1,12 38 5,14 1-5,17 11 4,5 5-3,8 14 5,2 5 0,4-3 4,0-4-5,-3-15 1,-14-8 0,-2-12-8,-11-17-19,4-15-93,-16-15-2,-3-15-2,-12-11 3,-10-3-5</inkml:trace>
  <inkml:trace contextRef="#ctx0" brushRef="#br0" timeOffset="1190.0017">4821 9680 175,'-13'17'105,"13"-17"1,0 0-51,0 0-19,30-4-20,7-22-48,2-9-62,23-2-1,-2-13-8,3 2-7,-1-4 52</inkml:trace>
  <inkml:trace contextRef="#ctx0" brushRef="#br0" timeOffset="2600.0036">6127 9016 217,'0'0'102,"-6"-25"-15,6 25-30,-5-26-26,5 26-14,-10-18-13,10 18-3,-24-6-5,24 6 1,-24 13 1,7 8 0,4 7 0,0 12 0,2 9 3,5 8 2,4 5-2,8 4 3,5 5 1,4-2-4,9-6 5,6-4-1,2-10 2,3-7-2,3-8 4,1-12-4,-2-11 0,4-11 1,-7-13-1,1-11 0,-5-11-5,-4-12 2,-7-5-4,-8-3 0,-5-5 2,-12 1 0,-5 7-3,-8 9 2,-1 8 3,-4 11-1,-4 11 0,1 7 1,3 12-2,0 8 2,3 5 0,8 3-1,2 2 0,5-1 0,8-3 1,10-3 2,4-10-1,11-10 0,2-9 0,9-6 2,5-12-2,0-5 0,2-2 0,-1-2-2,-3 5-2,-1 10 0,-1 7 0,-7 14-2,-6 10-1,0 12 2,2 5 1,-2 6-1,-2 1 0,-3 1 2,1-3 0,-1-4 1,-2-9 1,3-5 1,-7-7-1,2-11 2,0-10 0,-2-11 0,-4-11 0,0-4 0,-9-5-1,0-2-1,-4 2-1,-4 5 0,-1 11-1,-1 8-2,8 24-3,-16-16 2,16 16 0,-6 26 1,6 0-1,6 3 1,-1 5 0,6 5 2,-1-4 2,8-3 0,5-6 2,-5-4-2,9-13 2,-3-1 1,0-12 1,1-9 0,-1-8 0,-4-5-1,-3-3-1,2-7 2,-6-3-4,0-3 0,-2 1 0,-3 4-3,-1 3 1,2 8-1,1 2 0,1 7-2,-11 17 2,30-14-2,-11 17 1,1 5-2,3 5 2,-5 5-1,1 5 0,-8 3 1,-3-4 0,-3 2 2,-5-7 0,0-1 6,0-16 1,0 0 0,0 0-1,-13-22 0,15 4 0,4-7-4,7 3 0,-2-2-5,9 11-1,5 6 0,-1 14 1,2 8 2,-2 7-2,-1 4 3,-4 6 0,-4-3 1,-4-1-1,-6-7 3,-5-21-1,12 20-7,-12-20-70,0 0-45,24-30-2,-17 10-3,-1-8-1,1 6 33</inkml:trace>
  <inkml:trace contextRef="#ctx0" brushRef="#br0" timeOffset="3330.0046">3491 11571 218,'3'-17'111,"-3"17"0,2-20-47,-2 20-26,0 0-15,17 13-10,-2 11-2,9 9-5,3 10 0,6 11-2,5 16 3,1 7 0,-2 1-2,-5-10 0,-4-6-11,-9-16-13,-6-16-93,-11-10-2,-2-20 0,-21-33 0,-9-10-3</inkml:trace>
  <inkml:trace contextRef="#ctx0" brushRef="#br0" timeOffset="3550.005">3169 11671 276,'-13'26'111,"13"-26"2,0 0-65,25-31-30,-7 3-9,12-2-4,8-13-1,4-1-3,9-5-9,-1-4-20,12 10-41,-6 8-43,-5 9 4,3 7-5,-13 13 1,-2 10 78</inkml:trace>
  <inkml:trace contextRef="#ctx0" brushRef="#br0" timeOffset="3740.0052">3866 12512 206,'-9'21'105,"9"-21"-1,4-19-42,7-22-34,9-9-27,7-9-45,8-6-57,1-11-5,5 3 4,0-1-3,2 11 58</inkml:trace>
  <inkml:trace contextRef="#ctx0" brushRef="#br0" timeOffset="3890.0054">4339 11881 216,'0'0'94,"-2"24"-1,2-24-94,0 0-81,0 0-4,8-31-7,10-5-2,-7-19 50</inkml:trace>
  <inkml:trace contextRef="#ctx0" brushRef="#br0" timeOffset="4170.0058">4591 11277 297,'0'0'107,"0"0"-2,2-16-86,-2 16-7,-21-23-3,21 23-6,-24-20-3,24 20-1,-24-4 1,24 4 0,-13 43-1,15-2 0,7 11 1,4 11 5,8 6-1,9-2 4,5-2-3,4-12-3,-1-15-22,10-18-81,3-14-4,-5-29-6,1-6 0,-6-22-3</inkml:trace>
  <inkml:trace contextRef="#ctx0" brushRef="#br0" timeOffset="4330.006">5180 11272 289,'-2'17'107,"2"-17"1,-6 16-81,6-16-42,0 0-86,-5-16 1,18-10-3,-2-15-3,8-2 1</inkml:trace>
  <inkml:trace contextRef="#ctx0" brushRef="#br0" timeOffset="5610.0078">5409 10679 242,'-13'-27'99,"13"27"-7,-18-19-54,18 19-11,-19-11-6,19 11-7,-21 5-6,21-5-1,-18 38-2,8-7-5,9 10-2,-5 9 2,6 10-2,0-1 4,6 0 2,5-1-3,-2-8 0,4-9 2,4-9 1,2-16-3,5-14-6,0-9-5,6-19-2,-4-4 1,-1-7 0,-1 5-2,-5 1-4,-6 7 1,-13 24 9,0 0 8,18 3 6,-12 25-1,-4 11 2,3 2 2,7 9 4,-1-5 1,2 3 0,0-13-4,6-7-3,-1-13 2,3-8-2,1-18 0,-3-11-3,0-13 0,-4-10-2,-4-11-2,-2-5-1,-7-6 1,-2 4-2,0 4 2,0 5 1,-6 11 1,6 12 0,4 10-1,-4 21 0,21-18-2,-3 19 1,3 5-3,3 5 1,4 2 0,-2 6-1,-1-1 1,-7 6 1,-1-3 1,-9-1-2,-1-3 5,-7-17-2,4 20 2,-4-20 0,0 0 0,-4-33-2,4 7 1,6-2-2,5-5 0,2-1 0,6 5-3,1 4-1,5 7 0,-1 10 1,2 8 1,-4 6 0,3 5 0,-7-2 1,-18-9-2,25 23 3,-25-23 4,0 0-1,24 11-3,-24-11 1,19-35-9,-10 5 3,2-7-5,0-4 3,4 0-5,0 2 2,-5 7-4,-1 6 1,-9 26 9,0 0 0,21-1 0,-21 1 1,13 31 2,-4-14 0,-9-17 6,19 26 3,-19-26-3,20 0 1,-20 0 0,30-34-1,-17 5-2,4-5-1,-2 1-1,-4 3-6,0 2-1,-3 12 1,-8 16 1,0 0 0,20 53 1,-8-2 4,-1 10 1,-4 6 1,4 11 4,-3-2-3,-2-9 3,-5-6-4,3-20 7,-4-6 2,-5-16-1,5-19 1,0 0-2,1-49-2,5-4-8,5-14 4,2-9-8,4-8-5,9 8-5,-3 3 3,3 18-2,-2 12 4,0 26 6,-3 17 1,3 15 2,-5 13 0,-2 2 4,-2 3 2,2-3 0,-3-2-2,1-8 1,-15-20-2,25 19-7,-25-19-23,28-28-93,-11-2-6,-4-11 2,0-9-3,-2-9-2</inkml:trace>
  <inkml:trace contextRef="#ctx0" brushRef="#br0" timeOffset="5750.008">6925 9961 263,'0'17'97,"0"-17"-14,0 0-143,0 0-36,26-15-4,2 11-2,-2-5 18</inkml:trace>
  <inkml:trace contextRef="#ctx0" brushRef="#br0" timeOffset="6360.0089">7209 10418 246,'-4'-45'96,"13"6"-29,2-11-44,2-8-18,6-1-3,2 7-3,-3 4-1,7 14-2,-1 16 0,-4 14 0,3 19 0,-8 9 2,0 7 3,-2-3 5,2 0 5,-4-9 6,8-6-2,-19-13 2,35-15-2,-16-13 0,7-9-2,-2-10-3,6 1-6,-4 0-6,-3 5-3,-3 13-1,-7 11 4,-13 17 1,23 11 1,-16 15-1,-1 6 3,0 1 2,1-1 6,-1-10 3,7-3-1,-13-19-1,37-4 0,-15-22 0,5-5-6,-3-16 3,2-1-5,-2-4-3,-3 5-3,-4 8-2,-6 8 0,-11 31 1,0 0 5,0 0 1,0 37 2,0 4 1,0 5 5,2-1 2,5-1 1,-1-8 3,11-3 3,-17-33-3,37 19-1,-7-38-3,7-11-6,8-7-10,-2-5-15,11 6-62,-9-3-49,4 8-2,-12 7 1,-5 11-5,-8 14 41</inkml:trace>
  <inkml:trace contextRef="#ctx0" brushRef="#br0" timeOffset="7300.0102">5464 12176 387,'-23'-41'116,"10"-1"-3,7 1-92,6 2-11,15 5-7,8 7-4,12 4-2,8 18 1,12 10-2,-5 16 1,4 8 4,-3 10-4,-7-3 2,-8 1 1,-10-6 4,-9-6 4,-17-25 2,0 0 0,0 0-2,-17-45 3,4 4-1,2-15 0,0-7-4,9-7-6,7 7-4,8 11 1,8 16-1,7 18 2,6 21-2,3 27 1,2 22 0,0 22 4,-3 16 5,-4 8-5,1 4 7,-3 2-2,0 2 6,-6-4-7,1-7 3,-7-8-3,7-5 2,-5-14-2,-1-1 0,3-13-3,-1-9 0,-2-12 1,-1-9-2,1-5-5,-19-19-2,35 9-10,-27-26-26,11-1-86,-8-1-1,-4-9-2,4-3 4,-3-6 0</inkml:trace>
  <inkml:trace contextRef="#ctx0" brushRef="#br0" timeOffset="7940.0111">6583 12117 231,'0'0'93,"-6"17"-16,6-17-27,15 14-14,-4 3-13,8 11-6,0 7-6,5 6 1,0 7 1,0 6 3,-5-6-5,2-1 0,-4-10 0,-4-7 4,-8-12 5,-5-18 0,0 0 0,0 0-4,13-20 2,-7-10-2,-1-11-4,9 4-6,-3-2-7,4 4-4,3 11 0,1 9 0,4 21 0,-3 6 1,2 11 2,-3-3 1,0 2 0,0-5 4,-3-9 0,-16-8 0,26-21 0,-12-7-1,-3-9-2,-4-2 0,4-2-1,-3-1-6,-1 10 1,-3 10-1,-4 22 1,0 0 2,21 9 1,-16 12-1,3 5-10,-4-8-21,-4-18-82,14 22-2,-14-22 0,15-29-3,-13-5 3</inkml:trace>
  <inkml:trace contextRef="#ctx0" brushRef="#br0" timeOffset="8370.0117">7179 11885 294,'-19'26'99,"23"-8"4,-4-18-69,2 21-14,-2-21-7,20 3-8,-3-19-17,2-7-22,3-8-10,-3 1-1,-4-1-7,3 5 5,-6 3 11,-12 23 15,0 0 21,20 28 22,-14 9 11,3 12 1,0 4 7,3 3-4,4 2-11,-6-10-8,7-9 0,-10-11-6,4-8 3,-11-20-4,0 0-1,19-24 0,-13-2-1,-5-2-1,3 6-7,-2 0 0,-2 22 1,0 0 0,0 0-1,11 48-1,-11-3 0,-3-1 2,1 1 4,2-6 2,-2-11-14,2-12-58,0-16-41,9-42-5,4-10 3,-2-26-5,6-12 13</inkml:trace>
  <inkml:trace contextRef="#ctx0" brushRef="#br0" timeOffset="8620.0121">7734 11426 185,'18'4'112,"-3"-2"-29,-15-2-10,41-10-4,-16-5-18,12 2-11,-3-9-13,7-2-13,2-8-10,-4-3-12,9 5-31,-10-7-64,-1 0-15,-1 0-3,-10-2 1,-4 2 2</inkml:trace>
  <inkml:trace contextRef="#ctx0" brushRef="#br0" timeOffset="8820.0123">8068 10926 279,'-6'19'101,"6"-19"-29,12 24-41,-9-7-8,9 9-4,-1 9-2,7 12-2,1 10-25,-6 10-89,6 0-5,3 5-3,-12-12 2,1-1-8</inkml:trace>
  <inkml:trace contextRef="#ctx0" brushRef="#br0" timeOffset="9900.0138">8216 10425 330,'14'-17'109,"-14"17"-1,0 0-84,0 0-16,14 32-10,-3-2 4,0 10 1,2 9 3,4 6 3,3 9 0,-1-1 0,2 0-4,1-7 3,-3-12-2,-2-12-2,-2-12 1,1-18-2,-1-13-3,2-15 2,2-8-2,-2 1-1,-2 1-5,1 3 0,-1 10-1,2 14 1,2 14 3,-1 15 1,1 9-1,0 3 3,5-1 3,0-5 3,-3-2 5,-4-12-3,0-14 0,1-15-3,-8-9 0,1-12-5,-6-6 0,-8-7-3,-5-9-1,-3 1-5,-2 6 5,-2 10-2,-4 8 3,3 14 4,-3 8 0,19 9 0,-21 15 0,16 1 4,5-16-4,-6 28 5,6-28-2,0 0-2,39-7 1,-9-15-4,8-3 1,5-1-3,-2-3 3,0 3-6,0 3 3,-9 18-3,-6 7 2,-4 16 5,-3 8-4,-2 10 5,-2 3-4,-4 3 4,2-1-1,-2-7 5,-3-7-3,-8-27 0,24 19 0,-5-28 2,1-14 1,4-6-4,1 1 2,-1 2-8,0 0 4,1 13-4,-7 7 4,-18 6-2,30 19-3,-22-2 7,-1 1-2,-7-18 11,17 26-2,-17-26-2,19-37 0,-14-2-4,1-6 4,-10-10-5,2-3 1,-3-1-10,-7 5-2,-1 20-8,-17 10-47,6 21-57,-2 16-5,0 13 4,1 11-7,-3 9 23</inkml:trace>
  <inkml:trace contextRef="#ctx0" brushRef="#br0" timeOffset="10970.0153">8359 12312 273,'-3'-19'106,"3"-1"-24,3-12-9,3-1-20,-6-17-22,6 0-15,-5-12-5,-1 3-6,-1 3-1,-5 10 0,2 9 0,-3 7-4,7 30 0,0 0 1,-13 17-1,13 23 2,7 11 0,1 4 2,7 7-4,3 1 4,7-8-1,1-8 1,6-19 0,-1-13 1,5-15-5,1-15 0,-7-15 2,-4-11-2,-7-11 2,0-4-5,-12-1 5,-3 1 0,-8-3 9,0 16-4,-5 10 2,3 5-3,4 9 0,2 19 0,0 0-1,25-11-4,-1 18-5,2 3 2,4 6-1,4 3 3,1 7-2,-9 2 1,-1 5-2,-9-5 2,-2 0 1,-9-4 3,-5-24 0,-4 22 2,4-22 0,0 0 0,-15-40 1,12 8-1,3-7-6,5-6 3,5-5-9,5 2 3,1 5-5,9 6 2,-1 11-3,2 8 4,-2 16 5,3 5-2,-5 12 4,-3 4-2,-4 3 4,-2 0-3,-2-3 6,-5 0-6,-6-19 1,7 18-3,-7-18 3,0 0 2,0 0-3,-2-28 3,2 8-9,6-2 3,1-1-3,6 1 4,0 3-7,6 8 2,3 13 1,5 9 0,-5 8 11,-1 3-4,-3 2 4,-1 0-6,-8-3 12,3-3-4,-12-18 4,16-9-2,-6-13-11,7-8 7,-4-3-7,4-4 5,1 3-9,1 1 1,-4 12-4,-15 21 0,28-7 6,-28 7-1,15 18 0,-15-18-23,11 21-91,-11-21-4,0 0 2,19-9-5,-19-16 1</inkml:trace>
  <inkml:trace contextRef="#ctx0" brushRef="#br0" timeOffset="11140.0156">9430 11298 330,'-6'26'110,"6"-26"-1,-11 20-95,11-20-18,0 0-92,30 2-11,-11-20 1,5 1-4,-5-11-3</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8-04-24T06:00:34.041"/>
    </inkml:context>
    <inkml:brush xml:id="br0">
      <inkml:brushProperty name="width" value="0.05292" units="cm"/>
      <inkml:brushProperty name="height" value="0.05292" units="cm"/>
      <inkml:brushProperty name="color" value="#FF0000"/>
    </inkml:brush>
  </inkml:definitions>
  <inkml:trace contextRef="#ctx0" brushRef="#br0">3763 15099 3,'0'0'57,"0"0"-4,-11-20-21,11 20-2,-7-19-2,7 19 5,0 0 1,-2-18-5,2 18-3,0 0-7,0 0-6,0 0-2,0 0-3,9 31-2,2-9-4,6 8 1,4 7 4,3 8 3,2 5 0,4 4 1,2-4-2,-4-4-2,4-7 1,-12-3 0,3-10-4,-23-26-6,24 22-18,-24-22-33,0-28-35,-4 2 1,-9-11-3,6 0 0,-12-10 60</inkml:trace>
  <inkml:trace contextRef="#ctx0" brushRef="#br0" timeOffset="350.0005">3935 14707 109,'0'0'77,"0"0"-11,0 0-21,0 0-9,0 0-8,0 0-1,13 17-11,-5 3-7,9 3 0,1 8-3,7 1 7,5 9-4,-2 1 3,5 5-8,-1-4 5,0 1-1,-8-9-2,2-1-3,-7-6-10,-2-8-12,-17-20-44,26 15-27,-26-15-4,5-37 0,-12 5-2</inkml:trace>
  <inkml:trace contextRef="#ctx0" brushRef="#br0" timeOffset="700.001">4040 14343 80,'0'0'49,"0"0"-10,19 0-3,-19 0-3,18 12-4,-18-12-5,32 31 3,-8-9 4,8 8 3,-2 2-9,7 3-5,1 4-5,-1 4 2,1-6-5,-3 0 1,-3-9-9,-2 1-6,-6-6-21,-5-1-64,-19-22-6,22 15-2,-22-15 2,0 0-1</inkml:trace>
  <inkml:trace contextRef="#ctx0" brushRef="#br0" timeOffset="5875.0083">3379 15333 96,'0'0'76,"0"0"-8,0 0-14,0 0-11,-6-17-6,6 17-7,0 0-6,0 0-7,0 0-7,0 0-2,0 0-7,0 0-1,19 23-5,-6 5 1,9 9-1,4 9 2,4 10 2,2 5 2,0 4-1,0-2 2,-3-3 1,1-8-3,-9-8 2,-2-8-3,-3-10-1,-3-10-21,-13-16-32,25 21-32,-25-21-2,18-13 2,-12-4-2,-6 17 69</inkml:trace>
  <inkml:trace contextRef="#ctx0" brushRef="#br0" timeOffset="6475.0092">3719 14542 141,'0'0'50,"0"0"-10,0 0-7,0 0-13,0 0-9,0 0-9,0 0-1,0 0 1,31 15-2,-8 7 0,3 10 6,13 3-2,8 11 2,3 5 1,6 6 0,0 4-2,4 6 4,-4-2-4,-3-7-4,-1 5-5,-7-7-16,-2-4-17,-6-4-16,-11-15-19,6 3-4,-10-16 1,8 6 63</inkml:trace>
  <inkml:trace contextRef="#ctx0" brushRef="#br0" timeOffset="7055.01">4016 13833 102,'0'0'41,"0"0"0,0 0-3,0 0-4,-13-21-1,13 21-12,0 0-9,0 0-2,0 0-3,0 0-1,0 0-4,0 0 0,0 0-6,18 4 6,-18-4 1,28 17-1,-3-4 3,8 7 1,6 6 2,4 2 1,8 5 0,3 10-1,2 2 0,0-4 0,0-2-5,-2 0-16,-3-6-54,-12-7-16,8 2-2,-17-21-5,-2-1 13</inkml:trace>
  <inkml:trace contextRef="#ctx0" brushRef="#br0" timeOffset="17595.0247">12417 5825 9,'2'-17'7,"-2"17"3,0 0 5,0 0 8,0 0 8,0 0 7,0 0 4,0 0 2,0 0 0,0 0-4,0 0-8,0 0-11,0 0-9,0 0-6,0 0-6,0 0-2,0 0-2,0 0 1,0 28 0,8-5 0,-5 6 3,5 8 0,-3 4 0,9 6 2,-7-6-2,2 3 2,-3-10-1,1-3 2,-5-9-2,4-5-3,-6-17-14,0 0-31,0 0-36,11-17-2,-11-5 2,6 5 32</inkml:trace>
  <inkml:trace contextRef="#ctx0" brushRef="#br0" timeOffset="18035.0253">12636 5680 93,'0'0'51,"0"0"-10,0 0-9,0 0-8,0 0-8,0 0-10,0 0-4,0 0-4,0 0 0,0 0-2,5 17-1,-5-17 2,14 28 2,-9-8 2,3 6 1,1 2 2,-5 4 0,5 1 0,-3 1 1,-1-1 0,-3-1 0,4-6-3,-6-6-3,2-1-20,-2-19-51,0 0-3,0 0 1,0 0 38,9-30 36</inkml:trace>
  <inkml:trace contextRef="#ctx0" brushRef="#br0" timeOffset="18375.0258">12888 5474 92,'0'0'60,"0"0"-31,0 0-19,0 17-8,0-17-2,0 0 0,0 28 1,0-28-1,2 33 2,7-9 1,-5 4 1,7 4 1,0 3-1,3 2 1,-3 0-1,2-1 1,-2-7-7,-3-6-24,5 3-37,-13-26-5,16 11 2,-16-28 66,0 17 0</inkml:trace>
  <inkml:trace contextRef="#ctx0" brushRef="#br0" timeOffset="18665.0262">13086 5418 111,'0'0'70,"0"0"-30,0 0-17,0 0-12,0 0-5,11 21-4,-11-21 3,15 31-1,-7-8 2,3 3-2,0 0 3,0-2-4,-3 2-21,5 4-55,-9-12-3,9 8 0,-13-26 28,5 21 48</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8-04-24T06:11:22.730"/>
    </inkml:context>
    <inkml:brush xml:id="br0">
      <inkml:brushProperty name="width" value="0.05292" units="cm"/>
      <inkml:brushProperty name="height" value="0.05292" units="cm"/>
      <inkml:brushProperty name="color" value="#FF0000"/>
    </inkml:brush>
  </inkml:definitions>
  <inkml:trace contextRef="#ctx0" brushRef="#br0">19373 8518 81,'0'0'23,"0"0"-23,0 0-32,-19-6-15,19 6 23,-22 10 24</inkml:trace>
  <inkml:trace contextRef="#ctx0" brushRef="#br0" timeOffset="330.0005">19205 8575 221,'0'0'95,"0"0"-17,0 0-16,0 0-12,-12-22-7,12 22-9,12-24-9,-12 24-12,20-33-2,5 12-9,-1-5 0,11-4-3,5-3 3,8 1-3,3-3 2,3 0 1,-2-2-2,4 3 0,-7 5 2,-6 6-3,-13 3 1,-4 5 0,-8 6 0,-18 9-6,0 0-2,0 0-10,0 0-19,0 0-33,-26 26-46,4-4-2,-4 2 0,-1 4 3,-4 2 82</inkml:trace>
  <inkml:trace contextRef="#ctx0" brushRef="#br0" timeOffset="750.0011">19106 9125 188,'-17'15'87,"17"-15"-6,0 0-13,0 0-15,0 0-16,17-22-10,-17 22-10,26-32-4,-7 10-7,12-2-4,1-6-2,9-2 0,8-5 2,-3 0-2,9-4 2,1 0-1,-2 1 0,-4 2 5,-1 1-4,-4 8 3,-10 3-4,-3 5-2,-6 6-3,-9 6-3,-17 9-14,24-11-10,-24 11-15,0 0-41,-13 18-27,-2 3 3,0-3 0,-3 10 46</inkml:trace>
  <inkml:trace contextRef="#ctx0" brushRef="#br0" timeOffset="1170.0017">19063 9591 214,'0'0'69,"0"0"-6,0 0-9,15-11-21,-15 11-14,30-22-7,-6 5-6,6-7-2,7 0 2,6-6-1,8-1 0,3-5 1,2-1-3,0 0-1,0 2 0,-4-1 1,0 3-3,-7 3 0,-7 2-6,-7 4-5,-6 4-6,-1 5-14,-24 15-29,19-26-42,-19 26 1,0 0 0,0 0 25,-19 22 76</inkml:trace>
  <inkml:trace contextRef="#ctx0" brushRef="#br0" timeOffset="1600.0023">19151 10078 198,'0'0'78,"0"0"-16,0 0-14,0 0-7,0 0-14,0 0-9,16-17-9,-16 17-3,21-17-4,-4 10-1,3-4 0,6-6 0,10 0 1,1-5-1,4 0 2,6-2 1,2-4 1,1 0-2,4-4 0,-5 6-1,-4-1 2,-2 6-7,-8 4-5,-9 1-25,-3 1-71,-3 13 2,-20 2-4,0 0 0,0 0 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3D99158-126F-42E7-9030-B4371ABC658F}" type="datetimeFigureOut">
              <a:rPr lang="en-IN"/>
              <a:pPr>
                <a:defRPr/>
              </a:pPr>
              <a:t>24-04-2018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580E675-C596-48DC-8731-0A6662914148}" type="slidenum">
              <a:rPr lang="en-IN"/>
              <a:pPr/>
              <a:t>‹#›</a:t>
            </a:fld>
            <a:endParaRPr lang="en-IN"/>
          </a:p>
        </p:txBody>
      </p:sp>
    </p:spTree>
    <p:extLst>
      <p:ext uri="{BB962C8B-B14F-4D97-AF65-F5344CB8AC3E}">
        <p14:creationId xmlns:p14="http://schemas.microsoft.com/office/powerpoint/2010/main" val="3279161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A341012-1465-4872-8780-8302B96F3A27}" type="slidenum">
              <a:rPr lang="en-US"/>
              <a:pPr/>
              <a:t>‹#›</a:t>
            </a:fld>
            <a:endParaRPr lang="en-US"/>
          </a:p>
        </p:txBody>
      </p:sp>
    </p:spTree>
    <p:extLst>
      <p:ext uri="{BB962C8B-B14F-4D97-AF65-F5344CB8AC3E}">
        <p14:creationId xmlns:p14="http://schemas.microsoft.com/office/powerpoint/2010/main" val="3964306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6A6DE1B-7A1B-4147-A222-467E843615B2}" type="slidenum">
              <a:rPr lang="en-US"/>
              <a:pPr/>
              <a:t>‹#›</a:t>
            </a:fld>
            <a:endParaRPr lang="en-US"/>
          </a:p>
        </p:txBody>
      </p:sp>
    </p:spTree>
    <p:extLst>
      <p:ext uri="{BB962C8B-B14F-4D97-AF65-F5344CB8AC3E}">
        <p14:creationId xmlns:p14="http://schemas.microsoft.com/office/powerpoint/2010/main" val="338448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27CEC4-AFF1-49B0-AA58-44F4C3EDF4B4}" type="slidenum">
              <a:rPr lang="en-US"/>
              <a:pPr/>
              <a:t>‹#›</a:t>
            </a:fld>
            <a:endParaRPr lang="en-US"/>
          </a:p>
        </p:txBody>
      </p:sp>
    </p:spTree>
    <p:extLst>
      <p:ext uri="{BB962C8B-B14F-4D97-AF65-F5344CB8AC3E}">
        <p14:creationId xmlns:p14="http://schemas.microsoft.com/office/powerpoint/2010/main" val="14596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DD50B49-6211-4BAE-AC68-BB3C5937E984}" type="slidenum">
              <a:rPr lang="en-US"/>
              <a:pPr/>
              <a:t>‹#›</a:t>
            </a:fld>
            <a:endParaRPr lang="en-US"/>
          </a:p>
        </p:txBody>
      </p:sp>
    </p:spTree>
    <p:extLst>
      <p:ext uri="{BB962C8B-B14F-4D97-AF65-F5344CB8AC3E}">
        <p14:creationId xmlns:p14="http://schemas.microsoft.com/office/powerpoint/2010/main" val="283129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A47F2F-93AA-4A10-BA34-69DFEDF671B8}" type="slidenum">
              <a:rPr lang="en-US"/>
              <a:pPr/>
              <a:t>‹#›</a:t>
            </a:fld>
            <a:endParaRPr lang="en-US"/>
          </a:p>
        </p:txBody>
      </p:sp>
    </p:spTree>
    <p:extLst>
      <p:ext uri="{BB962C8B-B14F-4D97-AF65-F5344CB8AC3E}">
        <p14:creationId xmlns:p14="http://schemas.microsoft.com/office/powerpoint/2010/main" val="403204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6D1392B-94D6-44C6-9F6B-057784864285}" type="slidenum">
              <a:rPr lang="en-US"/>
              <a:pPr/>
              <a:t>‹#›</a:t>
            </a:fld>
            <a:endParaRPr lang="en-US"/>
          </a:p>
        </p:txBody>
      </p:sp>
    </p:spTree>
    <p:extLst>
      <p:ext uri="{BB962C8B-B14F-4D97-AF65-F5344CB8AC3E}">
        <p14:creationId xmlns:p14="http://schemas.microsoft.com/office/powerpoint/2010/main" val="426106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9815E39-80F0-43C1-A186-825EA3B1CC3C}" type="slidenum">
              <a:rPr lang="en-US"/>
              <a:pPr/>
              <a:t>‹#›</a:t>
            </a:fld>
            <a:endParaRPr lang="en-US"/>
          </a:p>
        </p:txBody>
      </p:sp>
    </p:spTree>
    <p:extLst>
      <p:ext uri="{BB962C8B-B14F-4D97-AF65-F5344CB8AC3E}">
        <p14:creationId xmlns:p14="http://schemas.microsoft.com/office/powerpoint/2010/main" val="54337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EB4C5AB-0C83-44BC-A1A0-D4ABA876D270}" type="slidenum">
              <a:rPr lang="en-US"/>
              <a:pPr/>
              <a:t>‹#›</a:t>
            </a:fld>
            <a:endParaRPr lang="en-US"/>
          </a:p>
        </p:txBody>
      </p:sp>
    </p:spTree>
    <p:extLst>
      <p:ext uri="{BB962C8B-B14F-4D97-AF65-F5344CB8AC3E}">
        <p14:creationId xmlns:p14="http://schemas.microsoft.com/office/powerpoint/2010/main" val="2515624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534400E-E0B0-4CB1-A0F6-8F4B16AD4339}" type="slidenum">
              <a:rPr lang="en-US"/>
              <a:pPr/>
              <a:t>‹#›</a:t>
            </a:fld>
            <a:endParaRPr lang="en-US"/>
          </a:p>
        </p:txBody>
      </p:sp>
    </p:spTree>
    <p:extLst>
      <p:ext uri="{BB962C8B-B14F-4D97-AF65-F5344CB8AC3E}">
        <p14:creationId xmlns:p14="http://schemas.microsoft.com/office/powerpoint/2010/main" val="1522542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1681C82-D2D9-4081-AFF2-EFA15E3712FF}" type="slidenum">
              <a:rPr lang="en-US"/>
              <a:pPr/>
              <a:t>‹#›</a:t>
            </a:fld>
            <a:endParaRPr lang="en-US"/>
          </a:p>
        </p:txBody>
      </p:sp>
    </p:spTree>
    <p:extLst>
      <p:ext uri="{BB962C8B-B14F-4D97-AF65-F5344CB8AC3E}">
        <p14:creationId xmlns:p14="http://schemas.microsoft.com/office/powerpoint/2010/main" val="362434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4D8AC92-3D26-4C9C-8564-60AFEAADD580}" type="slidenum">
              <a:rPr lang="en-US"/>
              <a:pPr/>
              <a:t>‹#›</a:t>
            </a:fld>
            <a:endParaRPr lang="en-US"/>
          </a:p>
        </p:txBody>
      </p:sp>
    </p:spTree>
    <p:extLst>
      <p:ext uri="{BB962C8B-B14F-4D97-AF65-F5344CB8AC3E}">
        <p14:creationId xmlns:p14="http://schemas.microsoft.com/office/powerpoint/2010/main" val="229139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4101200-EB9E-4F7F-BB8B-C529F6654E2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4.pn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wmf"/><Relationship Id="rId4" Type="http://schemas.openxmlformats.org/officeDocument/2006/relationships/oleObject" Target="../embeddings/oleObject1.bin"/><Relationship Id="rId9" Type="http://schemas.openxmlformats.org/officeDocument/2006/relationships/image" Target="../media/image23.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3.wmf"/><Relationship Id="rId3" Type="http://schemas.openxmlformats.org/officeDocument/2006/relationships/oleObject" Target="../embeddings/oleObject4.bin"/><Relationship Id="rId7" Type="http://schemas.openxmlformats.org/officeDocument/2006/relationships/image" Target="../media/image28.png"/><Relationship Id="rId12"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6.wmf"/><Relationship Id="rId11" Type="http://schemas.openxmlformats.org/officeDocument/2006/relationships/image" Target="../media/image22.wmf"/><Relationship Id="rId5" Type="http://schemas.openxmlformats.org/officeDocument/2006/relationships/oleObject" Target="../embeddings/oleObject5.bin"/><Relationship Id="rId15" Type="http://schemas.openxmlformats.org/officeDocument/2006/relationships/image" Target="../media/image27.wmf"/><Relationship Id="rId10" Type="http://schemas.openxmlformats.org/officeDocument/2006/relationships/oleObject" Target="../embeddings/oleObject7.bin"/><Relationship Id="rId4" Type="http://schemas.openxmlformats.org/officeDocument/2006/relationships/image" Target="../media/image25.wmf"/><Relationship Id="rId9" Type="http://schemas.openxmlformats.org/officeDocument/2006/relationships/image" Target="../media/image21.wmf"/><Relationship Id="rId1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customXml" Target="../ink/ink3.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customXml" Target="../ink/ink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customXml" Target="../ink/ink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228600"/>
            <a:ext cx="8534400" cy="914400"/>
          </a:xfrm>
          <a:solidFill>
            <a:schemeClr val="bg1"/>
          </a:solidFill>
          <a:ln>
            <a:solidFill>
              <a:srgbClr val="FF33CC"/>
            </a:solidFill>
            <a:miter lim="800000"/>
            <a:headEnd/>
            <a:tailEnd/>
          </a:ln>
        </p:spPr>
        <p:txBody>
          <a:bodyPr/>
          <a:lstStyle/>
          <a:p>
            <a:pPr eaLnBrk="1" hangingPunct="1"/>
            <a:r>
              <a:rPr lang="en-US" sz="2800" dirty="0" smtClean="0">
                <a:solidFill>
                  <a:schemeClr val="accent2"/>
                </a:solidFill>
              </a:rPr>
              <a:t>Hybrid Automotive Prime Movers</a:t>
            </a:r>
          </a:p>
        </p:txBody>
      </p:sp>
      <p:sp>
        <p:nvSpPr>
          <p:cNvPr id="4099" name="Rectangle 3"/>
          <p:cNvSpPr>
            <a:spLocks noGrp="1" noChangeArrowheads="1"/>
          </p:cNvSpPr>
          <p:nvPr>
            <p:ph type="subTitle" idx="1"/>
          </p:nvPr>
        </p:nvSpPr>
        <p:spPr>
          <a:xfrm>
            <a:off x="1676400" y="3505200"/>
            <a:ext cx="6400800" cy="1295400"/>
          </a:xfrm>
        </p:spPr>
        <p:txBody>
          <a:bodyPr/>
          <a:lstStyle/>
          <a:p>
            <a:pPr eaLnBrk="1" hangingPunct="1"/>
            <a:r>
              <a:rPr lang="en-US" sz="1800" smtClean="0">
                <a:latin typeface="CommercialScript BT" pitchFamily="66" charset="0"/>
              </a:rPr>
              <a:t> P M V Subbarao</a:t>
            </a:r>
          </a:p>
          <a:p>
            <a:pPr eaLnBrk="1" hangingPunct="1"/>
            <a:r>
              <a:rPr lang="en-US" sz="1800" smtClean="0">
                <a:latin typeface="CommercialScript BT" pitchFamily="66" charset="0"/>
              </a:rPr>
              <a:t>Professor</a:t>
            </a:r>
          </a:p>
          <a:p>
            <a:pPr eaLnBrk="1" hangingPunct="1"/>
            <a:r>
              <a:rPr lang="en-US" sz="1800" smtClean="0">
                <a:latin typeface="Tempus Sans ITC" panose="04020404030D07020202" pitchFamily="82" charset="0"/>
              </a:rPr>
              <a:t>Mechanical Engineering Department</a:t>
            </a:r>
          </a:p>
        </p:txBody>
      </p:sp>
      <p:sp>
        <p:nvSpPr>
          <p:cNvPr id="4100" name="Text Box 4"/>
          <p:cNvSpPr txBox="1">
            <a:spLocks noChangeArrowheads="1"/>
          </p:cNvSpPr>
          <p:nvPr/>
        </p:nvSpPr>
        <p:spPr bwMode="auto">
          <a:xfrm>
            <a:off x="1219200" y="4800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400"/>
          </a:p>
        </p:txBody>
      </p:sp>
      <p:grpSp>
        <p:nvGrpSpPr>
          <p:cNvPr id="4101" name="Group 8"/>
          <p:cNvGrpSpPr>
            <a:grpSpLocks/>
          </p:cNvGrpSpPr>
          <p:nvPr/>
        </p:nvGrpSpPr>
        <p:grpSpPr bwMode="auto">
          <a:xfrm>
            <a:off x="0" y="0"/>
            <a:ext cx="9144000" cy="6858000"/>
            <a:chOff x="0" y="0"/>
            <a:chExt cx="5760" cy="4320"/>
          </a:xfrm>
        </p:grpSpPr>
        <p:grpSp>
          <p:nvGrpSpPr>
            <p:cNvPr id="4104" name="Group 9"/>
            <p:cNvGrpSpPr>
              <a:grpSpLocks/>
            </p:cNvGrpSpPr>
            <p:nvPr/>
          </p:nvGrpSpPr>
          <p:grpSpPr bwMode="auto">
            <a:xfrm>
              <a:off x="0" y="0"/>
              <a:ext cx="192" cy="4320"/>
              <a:chOff x="0" y="-48"/>
              <a:chExt cx="144" cy="4368"/>
            </a:xfrm>
          </p:grpSpPr>
          <p:sp>
            <p:nvSpPr>
              <p:cNvPr id="4114"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4115"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4105" name="Group 12"/>
            <p:cNvGrpSpPr>
              <a:grpSpLocks/>
            </p:cNvGrpSpPr>
            <p:nvPr/>
          </p:nvGrpSpPr>
          <p:grpSpPr bwMode="auto">
            <a:xfrm>
              <a:off x="5674" y="24"/>
              <a:ext cx="86" cy="4296"/>
              <a:chOff x="5616" y="-48"/>
              <a:chExt cx="144" cy="4368"/>
            </a:xfrm>
          </p:grpSpPr>
          <p:sp>
            <p:nvSpPr>
              <p:cNvPr id="4112"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4113"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4106" name="Group 15"/>
            <p:cNvGrpSpPr>
              <a:grpSpLocks/>
            </p:cNvGrpSpPr>
            <p:nvPr/>
          </p:nvGrpSpPr>
          <p:grpSpPr bwMode="auto">
            <a:xfrm>
              <a:off x="144" y="0"/>
              <a:ext cx="5616" cy="144"/>
              <a:chOff x="96" y="-48"/>
              <a:chExt cx="5520" cy="144"/>
            </a:xfrm>
          </p:grpSpPr>
          <p:sp>
            <p:nvSpPr>
              <p:cNvPr id="4110"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4111"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4107" name="Group 18"/>
            <p:cNvGrpSpPr>
              <a:grpSpLocks/>
            </p:cNvGrpSpPr>
            <p:nvPr/>
          </p:nvGrpSpPr>
          <p:grpSpPr bwMode="auto">
            <a:xfrm>
              <a:off x="144" y="4234"/>
              <a:ext cx="5616" cy="86"/>
              <a:chOff x="96" y="4176"/>
              <a:chExt cx="5520" cy="144"/>
            </a:xfrm>
          </p:grpSpPr>
          <p:sp>
            <p:nvSpPr>
              <p:cNvPr id="4108"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4109"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pic>
        <p:nvPicPr>
          <p:cNvPr id="22" name="Rectangle 19458"/>
          <p:cNvPicPr>
            <a:picLocks noChangeAspect="1" noChangeArrowheads="1"/>
          </p:cNvPicPr>
          <p:nvPr/>
        </p:nvPicPr>
        <p:blipFill>
          <a:blip r:embed="rId3" cstate="print"/>
          <a:srcRect/>
          <a:stretch>
            <a:fillRect/>
          </a:stretch>
        </p:blipFill>
        <p:spPr bwMode="auto">
          <a:xfrm>
            <a:off x="2590800" y="1524000"/>
            <a:ext cx="4071938" cy="1905000"/>
          </a:xfrm>
          <a:prstGeom prst="rect">
            <a:avLst/>
          </a:prstGeom>
          <a:noFill/>
          <a:ln w="9525">
            <a:noFill/>
            <a:miter lim="800000"/>
            <a:headEnd/>
            <a:tailEnd/>
          </a:ln>
          <a:effectLst>
            <a:innerShdw blurRad="63500" dist="50800" dir="5400000">
              <a:prstClr val="black">
                <a:alpha val="50000"/>
              </a:prstClr>
            </a:innerShdw>
            <a:reflection blurRad="6350" stA="50000" endA="300" endPos="55500" dist="101600" dir="5400000" sy="-100000" algn="bl" rotWithShape="0"/>
          </a:effectLst>
          <a:scene3d>
            <a:camera prst="perspectiveHeroicExtremeRightFacing">
              <a:rot lat="487347" lon="1800000" rev="174516"/>
            </a:camera>
            <a:lightRig rig="threePt" dir="t"/>
          </a:scene3d>
          <a:sp3d>
            <a:bevelT w="165100" prst="coolSlant"/>
          </a:sp3d>
        </p:spPr>
      </p:pic>
      <p:sp>
        <p:nvSpPr>
          <p:cNvPr id="20" name="Text Box 4"/>
          <p:cNvSpPr txBox="1">
            <a:spLocks noChangeArrowheads="1"/>
          </p:cNvSpPr>
          <p:nvPr/>
        </p:nvSpPr>
        <p:spPr bwMode="auto">
          <a:xfrm>
            <a:off x="228600" y="5334000"/>
            <a:ext cx="88344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IN" sz="3200" dirty="0">
                <a:solidFill>
                  <a:srgbClr val="FF0000"/>
                </a:solidFill>
                <a:latin typeface="Brush Script MT" panose="03060802040406070304" pitchFamily="66" charset="0"/>
              </a:rPr>
              <a:t>Creation of Scope </a:t>
            </a:r>
            <a:r>
              <a:rPr lang="en-IN" sz="3200" dirty="0" smtClean="0">
                <a:solidFill>
                  <a:srgbClr val="FF0000"/>
                </a:solidFill>
                <a:latin typeface="Brush Script MT" panose="03060802040406070304" pitchFamily="66" charset="0"/>
              </a:rPr>
              <a:t>for Strong, Clean and Efficient Motive Power .....</a:t>
            </a:r>
            <a:endParaRPr lang="en-US" sz="3200" dirty="0">
              <a:solidFill>
                <a:srgbClr val="C00000"/>
              </a:solidFill>
              <a:latin typeface="Script MT Bold" panose="030406020406070809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ox(out)">
                                      <p:cBhvr>
                                        <p:cTn id="7" dur="500"/>
                                        <p:tgtEl>
                                          <p:spTgt spid="2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1"/>
          <p:cNvSpPr>
            <a:spLocks noGrp="1"/>
          </p:cNvSpPr>
          <p:nvPr>
            <p:ph type="title"/>
          </p:nvPr>
        </p:nvSpPr>
        <p:spPr/>
        <p:txBody>
          <a:bodyPr/>
          <a:lstStyle/>
          <a:p>
            <a:r>
              <a:rPr lang="en-IN" sz="2800" smtClean="0">
                <a:latin typeface="Times New Roman" panose="02020603050405020304" pitchFamily="18" charset="0"/>
                <a:cs typeface="Times New Roman" panose="02020603050405020304" pitchFamily="18" charset="0"/>
              </a:rPr>
              <a:t>The mechanical coupling</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71600"/>
            <a:ext cx="42481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3"/>
          <p:cNvGraphicFramePr>
            <a:graphicFrameLocks noChangeAspect="1"/>
          </p:cNvGraphicFramePr>
          <p:nvPr/>
        </p:nvGraphicFramePr>
        <p:xfrm>
          <a:off x="1143000" y="1219200"/>
          <a:ext cx="1636713" cy="457200"/>
        </p:xfrm>
        <a:graphic>
          <a:graphicData uri="http://schemas.openxmlformats.org/presentationml/2006/ole">
            <mc:AlternateContent xmlns:mc="http://schemas.openxmlformats.org/markup-compatibility/2006">
              <mc:Choice xmlns:v="urn:schemas-microsoft-com:vml" Requires="v">
                <p:oleObj spid="_x0000_s1063" name="Equation" r:id="rId4" imgW="863280" imgH="241200" progId="Equation.3">
                  <p:embed/>
                </p:oleObj>
              </mc:Choice>
              <mc:Fallback>
                <p:oleObj name="Equation" r:id="rId4" imgW="863280" imgH="241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19200"/>
                        <a:ext cx="16367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0" name="Object 4"/>
          <p:cNvGraphicFramePr>
            <a:graphicFrameLocks noChangeAspect="1"/>
          </p:cNvGraphicFramePr>
          <p:nvPr/>
        </p:nvGraphicFramePr>
        <p:xfrm>
          <a:off x="1139825" y="2362200"/>
          <a:ext cx="1949450" cy="457200"/>
        </p:xfrm>
        <a:graphic>
          <a:graphicData uri="http://schemas.openxmlformats.org/presentationml/2006/ole">
            <mc:AlternateContent xmlns:mc="http://schemas.openxmlformats.org/markup-compatibility/2006">
              <mc:Choice xmlns:v="urn:schemas-microsoft-com:vml" Requires="v">
                <p:oleObj spid="_x0000_s1064" name="Equation" r:id="rId6" imgW="1028520" imgH="241200" progId="Equation.3">
                  <p:embed/>
                </p:oleObj>
              </mc:Choice>
              <mc:Fallback>
                <p:oleObj name="Equation" r:id="rId6" imgW="1028520" imgH="2412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9825" y="2362200"/>
                        <a:ext cx="19494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5562600" y="1524000"/>
          <a:ext cx="1203325" cy="433388"/>
        </p:xfrm>
        <a:graphic>
          <a:graphicData uri="http://schemas.openxmlformats.org/presentationml/2006/ole">
            <mc:AlternateContent xmlns:mc="http://schemas.openxmlformats.org/markup-compatibility/2006">
              <mc:Choice xmlns:v="urn:schemas-microsoft-com:vml" Requires="v">
                <p:oleObj spid="_x0000_s1065" name="Equation" r:id="rId8" imgW="634680" imgH="228600" progId="Equation.3">
                  <p:embed/>
                </p:oleObj>
              </mc:Choice>
              <mc:Fallback>
                <p:oleObj name="Equation" r:id="rId8" imgW="634680" imgH="2286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524000"/>
                        <a:ext cx="1203325"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31" name="Group 8"/>
          <p:cNvGrpSpPr>
            <a:grpSpLocks/>
          </p:cNvGrpSpPr>
          <p:nvPr/>
        </p:nvGrpSpPr>
        <p:grpSpPr bwMode="auto">
          <a:xfrm>
            <a:off x="0" y="0"/>
            <a:ext cx="9144000" cy="6858000"/>
            <a:chOff x="0" y="0"/>
            <a:chExt cx="5760" cy="4320"/>
          </a:xfrm>
        </p:grpSpPr>
        <p:grpSp>
          <p:nvGrpSpPr>
            <p:cNvPr id="1033" name="Group 9"/>
            <p:cNvGrpSpPr>
              <a:grpSpLocks/>
            </p:cNvGrpSpPr>
            <p:nvPr/>
          </p:nvGrpSpPr>
          <p:grpSpPr bwMode="auto">
            <a:xfrm>
              <a:off x="0" y="0"/>
              <a:ext cx="192" cy="4320"/>
              <a:chOff x="0" y="-48"/>
              <a:chExt cx="144" cy="4368"/>
            </a:xfrm>
          </p:grpSpPr>
          <p:sp>
            <p:nvSpPr>
              <p:cNvPr id="104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4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1034" name="Group 12"/>
            <p:cNvGrpSpPr>
              <a:grpSpLocks/>
            </p:cNvGrpSpPr>
            <p:nvPr/>
          </p:nvGrpSpPr>
          <p:grpSpPr bwMode="auto">
            <a:xfrm>
              <a:off x="5674" y="24"/>
              <a:ext cx="86" cy="4296"/>
              <a:chOff x="5616" y="-48"/>
              <a:chExt cx="144" cy="4368"/>
            </a:xfrm>
          </p:grpSpPr>
          <p:sp>
            <p:nvSpPr>
              <p:cNvPr id="1041" name="Rectangle 16"/>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42" name="Rectangle 17"/>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1035" name="Group 15"/>
            <p:cNvGrpSpPr>
              <a:grpSpLocks/>
            </p:cNvGrpSpPr>
            <p:nvPr/>
          </p:nvGrpSpPr>
          <p:grpSpPr bwMode="auto">
            <a:xfrm>
              <a:off x="144" y="0"/>
              <a:ext cx="5617" cy="144"/>
              <a:chOff x="96" y="-48"/>
              <a:chExt cx="5520" cy="144"/>
            </a:xfrm>
          </p:grpSpPr>
          <p:sp>
            <p:nvSpPr>
              <p:cNvPr id="1039" name="Rectangle 14"/>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40" name="Rectangle 15"/>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1036" name="Group 18"/>
            <p:cNvGrpSpPr>
              <a:grpSpLocks/>
            </p:cNvGrpSpPr>
            <p:nvPr/>
          </p:nvGrpSpPr>
          <p:grpSpPr bwMode="auto">
            <a:xfrm>
              <a:off x="144" y="4234"/>
              <a:ext cx="5617" cy="86"/>
              <a:chOff x="96" y="4176"/>
              <a:chExt cx="5520" cy="144"/>
            </a:xfrm>
          </p:grpSpPr>
          <p:sp>
            <p:nvSpPr>
              <p:cNvPr id="103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3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sp>
        <p:nvSpPr>
          <p:cNvPr id="25" name="Content Placeholder 2"/>
          <p:cNvSpPr>
            <a:spLocks noGrp="1"/>
          </p:cNvSpPr>
          <p:nvPr>
            <p:ph idx="1"/>
          </p:nvPr>
        </p:nvSpPr>
        <p:spPr>
          <a:xfrm>
            <a:off x="457200" y="3657600"/>
            <a:ext cx="8229600" cy="1676400"/>
          </a:xfrm>
        </p:spPr>
        <p:txBody>
          <a:bodyPr/>
          <a:lstStyle/>
          <a:p>
            <a:r>
              <a:rPr lang="en-IN" sz="2400" smtClean="0">
                <a:latin typeface="Times New Roman" panose="02020603050405020304" pitchFamily="18" charset="0"/>
                <a:cs typeface="Times New Roman" panose="02020603050405020304" pitchFamily="18" charset="0"/>
              </a:rPr>
              <a:t>The mechanical coupling in a PHEDT is classified as:</a:t>
            </a:r>
          </a:p>
          <a:p>
            <a:r>
              <a:rPr lang="en-IN" sz="2400" smtClean="0">
                <a:latin typeface="Times New Roman" panose="02020603050405020304" pitchFamily="18" charset="0"/>
                <a:cs typeface="Times New Roman" panose="02020603050405020304" pitchFamily="18" charset="0"/>
              </a:rPr>
              <a:t>Torque coupling.</a:t>
            </a:r>
          </a:p>
          <a:p>
            <a:r>
              <a:rPr lang="en-IN" sz="2400" smtClean="0">
                <a:latin typeface="Times New Roman" panose="02020603050405020304" pitchFamily="18" charset="0"/>
                <a:cs typeface="Times New Roman" panose="02020603050405020304" pitchFamily="18" charset="0"/>
              </a:rPr>
              <a:t>Speed coupling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5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9700"/>
                                        </p:tgtEl>
                                        <p:attrNameLst>
                                          <p:attrName>style.visibility</p:attrName>
                                        </p:attrNameLst>
                                      </p:cBhvr>
                                      <p:to>
                                        <p:strVal val="visible"/>
                                      </p:to>
                                    </p:set>
                                    <p:animEffect transition="in" filter="dissolve">
                                      <p:cBhvr>
                                        <p:cTn id="17" dur="500"/>
                                        <p:tgtEl>
                                          <p:spTgt spid="297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9701"/>
                                        </p:tgtEl>
                                        <p:attrNameLst>
                                          <p:attrName>style.visibility</p:attrName>
                                        </p:attrNameLst>
                                      </p:cBhvr>
                                      <p:to>
                                        <p:strVal val="visible"/>
                                      </p:to>
                                    </p:set>
                                    <p:animEffect transition="in" filter="dissolve">
                                      <p:cBhvr>
                                        <p:cTn id="22" dur="500"/>
                                        <p:tgtEl>
                                          <p:spTgt spid="297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dissolve">
                                      <p:cBhvr>
                                        <p:cTn id="27" dur="500"/>
                                        <p:tgtEl>
                                          <p:spTgt spid="2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xEl>
                                              <p:pRg st="1" end="1"/>
                                            </p:txEl>
                                          </p:spTgt>
                                        </p:tgtEl>
                                        <p:attrNameLst>
                                          <p:attrName>style.visibility</p:attrName>
                                        </p:attrNameLst>
                                      </p:cBhvr>
                                      <p:to>
                                        <p:strVal val="visible"/>
                                      </p:to>
                                    </p:set>
                                    <p:animEffect transition="in" filter="dissolve">
                                      <p:cBhvr>
                                        <p:cTn id="32" dur="500"/>
                                        <p:tgtEl>
                                          <p:spTgt spid="25">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
                                            <p:txEl>
                                              <p:pRg st="2" end="2"/>
                                            </p:txEl>
                                          </p:spTgt>
                                        </p:tgtEl>
                                        <p:attrNameLst>
                                          <p:attrName>style.visibility</p:attrName>
                                        </p:attrNameLst>
                                      </p:cBhvr>
                                      <p:to>
                                        <p:strVal val="visible"/>
                                      </p:to>
                                    </p:set>
                                    <p:animEffect transition="in" filter="dissolve">
                                      <p:cBhvr>
                                        <p:cTn id="3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itle 3"/>
          <p:cNvSpPr>
            <a:spLocks noGrp="1"/>
          </p:cNvSpPr>
          <p:nvPr>
            <p:ph type="title"/>
          </p:nvPr>
        </p:nvSpPr>
        <p:spPr/>
        <p:txBody>
          <a:bodyPr/>
          <a:lstStyle/>
          <a:p>
            <a:r>
              <a:rPr lang="en-IN" sz="2800" smtClean="0">
                <a:latin typeface="Times New Roman" panose="02020603050405020304" pitchFamily="18" charset="0"/>
                <a:cs typeface="Times New Roman" panose="02020603050405020304" pitchFamily="18" charset="0"/>
              </a:rPr>
              <a:t>Torque-Coupling Parallel Hybrid Electric Drive Trains</a:t>
            </a:r>
          </a:p>
        </p:txBody>
      </p:sp>
      <p:sp>
        <p:nvSpPr>
          <p:cNvPr id="5" name="Rectangle 4"/>
          <p:cNvSpPr>
            <a:spLocks noChangeArrowheads="1"/>
          </p:cNvSpPr>
          <p:nvPr/>
        </p:nvSpPr>
        <p:spPr bwMode="auto">
          <a:xfrm>
            <a:off x="685800" y="266700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sz="2400">
                <a:latin typeface="Times New Roman" panose="02020603050405020304" pitchFamily="18" charset="0"/>
                <a:cs typeface="Times New Roman" panose="02020603050405020304" pitchFamily="18" charset="0"/>
              </a:rPr>
              <a:t>If loss is ignored, the output torque and speed can be described by</a:t>
            </a:r>
          </a:p>
        </p:txBody>
      </p:sp>
      <p:graphicFrame>
        <p:nvGraphicFramePr>
          <p:cNvPr id="6" name="Object 2"/>
          <p:cNvGraphicFramePr>
            <a:graphicFrameLocks noChangeAspect="1"/>
          </p:cNvGraphicFramePr>
          <p:nvPr/>
        </p:nvGraphicFramePr>
        <p:xfrm>
          <a:off x="685800" y="3962400"/>
          <a:ext cx="4413250" cy="609600"/>
        </p:xfrm>
        <a:graphic>
          <a:graphicData uri="http://schemas.openxmlformats.org/presentationml/2006/ole">
            <mc:AlternateContent xmlns:mc="http://schemas.openxmlformats.org/markup-compatibility/2006">
              <mc:Choice xmlns:v="urn:schemas-microsoft-com:vml" Requires="v">
                <p:oleObj spid="_x0000_s2111" name="Equation" r:id="rId3" imgW="1752480" imgH="241200" progId="Equation.3">
                  <p:embed/>
                </p:oleObj>
              </mc:Choice>
              <mc:Fallback>
                <p:oleObj name="Equation" r:id="rId3" imgW="1752480" imgH="241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962400"/>
                        <a:ext cx="44132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3"/>
          <p:cNvGraphicFramePr>
            <a:graphicFrameLocks noChangeAspect="1"/>
          </p:cNvGraphicFramePr>
          <p:nvPr/>
        </p:nvGraphicFramePr>
        <p:xfrm>
          <a:off x="762000" y="4876800"/>
          <a:ext cx="2697163" cy="890588"/>
        </p:xfrm>
        <a:graphic>
          <a:graphicData uri="http://schemas.openxmlformats.org/presentationml/2006/ole">
            <mc:AlternateContent xmlns:mc="http://schemas.openxmlformats.org/markup-compatibility/2006">
              <mc:Choice xmlns:v="urn:schemas-microsoft-com:vml" Requires="v">
                <p:oleObj spid="_x0000_s2112" name="Equation" r:id="rId5" imgW="1422360" imgH="469800" progId="Equation.3">
                  <p:embed/>
                </p:oleObj>
              </mc:Choice>
              <mc:Fallback>
                <p:oleObj name="Equation" r:id="rId5" imgW="1422360" imgH="469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876800"/>
                        <a:ext cx="2697163" cy="89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8"/>
          <p:cNvSpPr>
            <a:spLocks noChangeArrowheads="1"/>
          </p:cNvSpPr>
          <p:nvPr/>
        </p:nvSpPr>
        <p:spPr bwMode="auto">
          <a:xfrm>
            <a:off x="685800" y="1219200"/>
            <a:ext cx="7772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sz="2400">
                <a:latin typeface="Times New Roman" panose="02020603050405020304" pitchFamily="18" charset="0"/>
                <a:cs typeface="Times New Roman" panose="02020603050405020304" pitchFamily="18" charset="0"/>
              </a:rPr>
              <a:t>The torque coupling adds the torques of the engine and the electric motor together or </a:t>
            </a:r>
          </a:p>
          <a:p>
            <a:pPr eaLnBrk="1" hangingPunct="1"/>
            <a:r>
              <a:rPr lang="en-IN" sz="2400">
                <a:latin typeface="Times New Roman" panose="02020603050405020304" pitchFamily="18" charset="0"/>
                <a:cs typeface="Times New Roman" panose="02020603050405020304" pitchFamily="18" charset="0"/>
              </a:rPr>
              <a:t>Splits the engine torque into two parts: propelling and battery</a:t>
            </a:r>
          </a:p>
          <a:p>
            <a:pPr eaLnBrk="1" hangingPunct="1"/>
            <a:r>
              <a:rPr lang="en-IN" sz="2400">
                <a:latin typeface="Times New Roman" panose="02020603050405020304" pitchFamily="18" charset="0"/>
                <a:cs typeface="Times New Roman" panose="02020603050405020304" pitchFamily="18" charset="0"/>
              </a:rPr>
              <a:t>charging.</a:t>
            </a:r>
          </a:p>
        </p:txBody>
      </p:sp>
      <p:pic>
        <p:nvPicPr>
          <p:cNvPr id="307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3505200"/>
            <a:ext cx="19812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25" name="Object 5"/>
          <p:cNvGraphicFramePr>
            <a:graphicFrameLocks noChangeAspect="1"/>
          </p:cNvGraphicFramePr>
          <p:nvPr/>
        </p:nvGraphicFramePr>
        <p:xfrm>
          <a:off x="4648200" y="3505200"/>
          <a:ext cx="1636713" cy="457200"/>
        </p:xfrm>
        <a:graphic>
          <a:graphicData uri="http://schemas.openxmlformats.org/presentationml/2006/ole">
            <mc:AlternateContent xmlns:mc="http://schemas.openxmlformats.org/markup-compatibility/2006">
              <mc:Choice xmlns:v="urn:schemas-microsoft-com:vml" Requires="v">
                <p:oleObj spid="_x0000_s2113" name="Equation" r:id="rId8" imgW="863280" imgH="241200" progId="Equation.3">
                  <p:embed/>
                </p:oleObj>
              </mc:Choice>
              <mc:Fallback>
                <p:oleObj name="Equation" r:id="rId8" imgW="863280" imgH="2412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3505200"/>
                        <a:ext cx="16367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6" name="Object 6"/>
          <p:cNvGraphicFramePr>
            <a:graphicFrameLocks noChangeAspect="1"/>
          </p:cNvGraphicFramePr>
          <p:nvPr/>
        </p:nvGraphicFramePr>
        <p:xfrm>
          <a:off x="4343400" y="4800600"/>
          <a:ext cx="1949450" cy="457200"/>
        </p:xfrm>
        <a:graphic>
          <a:graphicData uri="http://schemas.openxmlformats.org/presentationml/2006/ole">
            <mc:AlternateContent xmlns:mc="http://schemas.openxmlformats.org/markup-compatibility/2006">
              <mc:Choice xmlns:v="urn:schemas-microsoft-com:vml" Requires="v">
                <p:oleObj spid="_x0000_s2114" name="Equation" r:id="rId10" imgW="1028520" imgH="241200" progId="Equation.3">
                  <p:embed/>
                </p:oleObj>
              </mc:Choice>
              <mc:Fallback>
                <p:oleObj name="Equation" r:id="rId10" imgW="1028520" imgH="2412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4800600"/>
                        <a:ext cx="19494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7" name="Object 7"/>
          <p:cNvGraphicFramePr>
            <a:graphicFrameLocks noChangeAspect="1"/>
          </p:cNvGraphicFramePr>
          <p:nvPr/>
        </p:nvGraphicFramePr>
        <p:xfrm>
          <a:off x="7696200" y="4038600"/>
          <a:ext cx="1203325" cy="433388"/>
        </p:xfrm>
        <a:graphic>
          <a:graphicData uri="http://schemas.openxmlformats.org/presentationml/2006/ole">
            <mc:AlternateContent xmlns:mc="http://schemas.openxmlformats.org/markup-compatibility/2006">
              <mc:Choice xmlns:v="urn:schemas-microsoft-com:vml" Requires="v">
                <p:oleObj spid="_x0000_s2115" name="Equation" r:id="rId12" imgW="634680" imgH="228600" progId="Equation.3">
                  <p:embed/>
                </p:oleObj>
              </mc:Choice>
              <mc:Fallback>
                <p:oleObj name="Equation" r:id="rId12" imgW="634680" imgH="22860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6200" y="4038600"/>
                        <a:ext cx="1203325"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8" name="Object 8"/>
          <p:cNvGraphicFramePr>
            <a:graphicFrameLocks noChangeAspect="1"/>
          </p:cNvGraphicFramePr>
          <p:nvPr/>
        </p:nvGraphicFramePr>
        <p:xfrm>
          <a:off x="4038600" y="5638800"/>
          <a:ext cx="2844800" cy="874713"/>
        </p:xfrm>
        <a:graphic>
          <a:graphicData uri="http://schemas.openxmlformats.org/presentationml/2006/ole">
            <mc:AlternateContent xmlns:mc="http://schemas.openxmlformats.org/markup-compatibility/2006">
              <mc:Choice xmlns:v="urn:schemas-microsoft-com:vml" Requires="v">
                <p:oleObj spid="_x0000_s2116" name="Equation" r:id="rId14" imgW="1409400" imgH="431640" progId="Equation.3">
                  <p:embed/>
                </p:oleObj>
              </mc:Choice>
              <mc:Fallback>
                <p:oleObj name="Equation" r:id="rId14" imgW="1409400" imgH="431640" progId="Equation.3">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38600" y="5638800"/>
                        <a:ext cx="2844800" cy="874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62" name="Group 8"/>
          <p:cNvGrpSpPr>
            <a:grpSpLocks/>
          </p:cNvGrpSpPr>
          <p:nvPr/>
        </p:nvGrpSpPr>
        <p:grpSpPr bwMode="auto">
          <a:xfrm>
            <a:off x="0" y="0"/>
            <a:ext cx="9144000" cy="6858000"/>
            <a:chOff x="0" y="0"/>
            <a:chExt cx="5760" cy="4320"/>
          </a:xfrm>
        </p:grpSpPr>
        <p:grpSp>
          <p:nvGrpSpPr>
            <p:cNvPr id="2063" name="Group 9"/>
            <p:cNvGrpSpPr>
              <a:grpSpLocks/>
            </p:cNvGrpSpPr>
            <p:nvPr/>
          </p:nvGrpSpPr>
          <p:grpSpPr bwMode="auto">
            <a:xfrm>
              <a:off x="0" y="0"/>
              <a:ext cx="192" cy="4320"/>
              <a:chOff x="0" y="-48"/>
              <a:chExt cx="144" cy="4368"/>
            </a:xfrm>
          </p:grpSpPr>
          <p:sp>
            <p:nvSpPr>
              <p:cNvPr id="207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07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2064" name="Group 12"/>
            <p:cNvGrpSpPr>
              <a:grpSpLocks/>
            </p:cNvGrpSpPr>
            <p:nvPr/>
          </p:nvGrpSpPr>
          <p:grpSpPr bwMode="auto">
            <a:xfrm>
              <a:off x="5674" y="24"/>
              <a:ext cx="86" cy="4296"/>
              <a:chOff x="5616" y="-48"/>
              <a:chExt cx="144" cy="4368"/>
            </a:xfrm>
          </p:grpSpPr>
          <p:sp>
            <p:nvSpPr>
              <p:cNvPr id="2071" name="Rectangle 2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072" name="Rectangle 2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2065" name="Group 15"/>
            <p:cNvGrpSpPr>
              <a:grpSpLocks/>
            </p:cNvGrpSpPr>
            <p:nvPr/>
          </p:nvGrpSpPr>
          <p:grpSpPr bwMode="auto">
            <a:xfrm>
              <a:off x="144" y="0"/>
              <a:ext cx="5617" cy="144"/>
              <a:chOff x="96" y="-48"/>
              <a:chExt cx="5520" cy="144"/>
            </a:xfrm>
          </p:grpSpPr>
          <p:sp>
            <p:nvSpPr>
              <p:cNvPr id="2069" name="Rectangle 21"/>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070" name="Rectangle 22"/>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2066" name="Group 18"/>
            <p:cNvGrpSpPr>
              <a:grpSpLocks/>
            </p:cNvGrpSpPr>
            <p:nvPr/>
          </p:nvGrpSpPr>
          <p:grpSpPr bwMode="auto">
            <a:xfrm>
              <a:off x="144" y="4234"/>
              <a:ext cx="5617" cy="86"/>
              <a:chOff x="96" y="4176"/>
              <a:chExt cx="5520" cy="144"/>
            </a:xfrm>
          </p:grpSpPr>
          <p:sp>
            <p:nvSpPr>
              <p:cNvPr id="206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06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0724"/>
                                        </p:tgtEl>
                                        <p:attrNameLst>
                                          <p:attrName>style.visibility</p:attrName>
                                        </p:attrNameLst>
                                      </p:cBhvr>
                                      <p:to>
                                        <p:strVal val="visible"/>
                                      </p:to>
                                    </p:set>
                                    <p:animEffect transition="in" filter="dissolve">
                                      <p:cBhvr>
                                        <p:cTn id="27" dur="500"/>
                                        <p:tgtEl>
                                          <p:spTgt spid="307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0725"/>
                                        </p:tgtEl>
                                        <p:attrNameLst>
                                          <p:attrName>style.visibility</p:attrName>
                                        </p:attrNameLst>
                                      </p:cBhvr>
                                      <p:to>
                                        <p:strVal val="visible"/>
                                      </p:to>
                                    </p:set>
                                    <p:animEffect transition="in" filter="dissolve">
                                      <p:cBhvr>
                                        <p:cTn id="32" dur="500"/>
                                        <p:tgtEl>
                                          <p:spTgt spid="307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0726"/>
                                        </p:tgtEl>
                                        <p:attrNameLst>
                                          <p:attrName>style.visibility</p:attrName>
                                        </p:attrNameLst>
                                      </p:cBhvr>
                                      <p:to>
                                        <p:strVal val="visible"/>
                                      </p:to>
                                    </p:set>
                                    <p:animEffect transition="in" filter="dissolve">
                                      <p:cBhvr>
                                        <p:cTn id="37" dur="500"/>
                                        <p:tgtEl>
                                          <p:spTgt spid="307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0727"/>
                                        </p:tgtEl>
                                        <p:attrNameLst>
                                          <p:attrName>style.visibility</p:attrName>
                                        </p:attrNameLst>
                                      </p:cBhvr>
                                      <p:to>
                                        <p:strVal val="visible"/>
                                      </p:to>
                                    </p:set>
                                    <p:animEffect transition="in" filter="dissolve">
                                      <p:cBhvr>
                                        <p:cTn id="42" dur="500"/>
                                        <p:tgtEl>
                                          <p:spTgt spid="307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30728"/>
                                        </p:tgtEl>
                                        <p:attrNameLst>
                                          <p:attrName>style.visibility</p:attrName>
                                        </p:attrNameLst>
                                      </p:cBhvr>
                                      <p:to>
                                        <p:strVal val="visible"/>
                                      </p:to>
                                    </p:set>
                                    <p:animEffect transition="in" filter="dissolve">
                                      <p:cBhvr>
                                        <p:cTn id="57"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2209" y="168796"/>
            <a:ext cx="7886700" cy="627494"/>
          </a:xfrm>
        </p:spPr>
        <p:txBody>
          <a:bodyPr>
            <a:normAutofit/>
          </a:bodyPr>
          <a:lstStyle/>
          <a:p>
            <a:pPr algn="ctr"/>
            <a:r>
              <a:rPr lang="en-GB" sz="2800" dirty="0" smtClean="0">
                <a:latin typeface="Times New Roman" pitchFamily="18" charset="0"/>
                <a:cs typeface="Times New Roman" pitchFamily="18" charset="0"/>
              </a:rPr>
              <a:t>Need for Better Hybrid Prime</a:t>
            </a:r>
            <a:endParaRPr lang="en-IN" sz="2800"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24DA860E-3BD0-4417-BCD6-AF1BFC291C30}"/>
              </a:ext>
            </a:extLst>
          </p:cNvPr>
          <p:cNvSpPr>
            <a:spLocks noGrp="1"/>
          </p:cNvSpPr>
          <p:nvPr>
            <p:ph idx="4294967295"/>
          </p:nvPr>
        </p:nvSpPr>
        <p:spPr>
          <a:xfrm>
            <a:off x="391887" y="965086"/>
            <a:ext cx="8447313" cy="5130913"/>
          </a:xfrm>
        </p:spPr>
        <p:txBody>
          <a:bodyPr>
            <a:noAutofit/>
          </a:bodyPr>
          <a:lstStyle/>
          <a:p>
            <a:pPr>
              <a:buFont typeface="Courier New" panose="02070309020205020404" pitchFamily="49" charset="0"/>
              <a:buChar char="o"/>
            </a:pPr>
            <a:r>
              <a:rPr lang="en-GB" sz="2400" dirty="0" smtClean="0">
                <a:latin typeface="Times New Roman" pitchFamily="18" charset="0"/>
                <a:ea typeface="Adobe Song Std L" panose="02020300000000000000" pitchFamily="18" charset="-128"/>
                <a:cs typeface="Times New Roman" pitchFamily="18" charset="0"/>
              </a:rPr>
              <a:t>Need for High </a:t>
            </a:r>
            <a:r>
              <a:rPr lang="en-GB" sz="2400" dirty="0">
                <a:latin typeface="Times New Roman" pitchFamily="18" charset="0"/>
                <a:ea typeface="Adobe Song Std L" panose="02020300000000000000" pitchFamily="18" charset="-128"/>
                <a:cs typeface="Times New Roman" pitchFamily="18" charset="0"/>
              </a:rPr>
              <a:t>power density </a:t>
            </a:r>
            <a:r>
              <a:rPr lang="en-GB" sz="2400" dirty="0" smtClean="0">
                <a:latin typeface="Times New Roman" pitchFamily="18" charset="0"/>
                <a:ea typeface="Adobe Song Std L" panose="02020300000000000000" pitchFamily="18" charset="-128"/>
                <a:cs typeface="Times New Roman" pitchFamily="18" charset="0"/>
              </a:rPr>
              <a:t>is still an unsolved problem in HEVs.</a:t>
            </a:r>
            <a:endParaRPr lang="en-GB" sz="2400" dirty="0">
              <a:latin typeface="Times New Roman" pitchFamily="18" charset="0"/>
              <a:ea typeface="Adobe Song Std L" panose="02020300000000000000" pitchFamily="18" charset="-128"/>
              <a:cs typeface="Times New Roman" pitchFamily="18" charset="0"/>
            </a:endParaRPr>
          </a:p>
          <a:p>
            <a:pPr>
              <a:buFont typeface="Courier New" panose="02070309020205020404" pitchFamily="49" charset="0"/>
              <a:buChar char="o"/>
            </a:pPr>
            <a:r>
              <a:rPr lang="en-GB" sz="2400" dirty="0" smtClean="0">
                <a:latin typeface="Times New Roman" pitchFamily="18" charset="0"/>
                <a:ea typeface="Adobe Song Std L" panose="02020300000000000000" pitchFamily="18" charset="-128"/>
                <a:cs typeface="Times New Roman" pitchFamily="18" charset="0"/>
              </a:rPr>
              <a:t>Hybrid systems for </a:t>
            </a:r>
            <a:r>
              <a:rPr lang="en-GB" sz="2400" dirty="0">
                <a:latin typeface="Times New Roman" pitchFamily="18" charset="0"/>
                <a:ea typeface="Adobe Song Std L" panose="02020300000000000000" pitchFamily="18" charset="-128"/>
                <a:cs typeface="Times New Roman" pitchFamily="18" charset="0"/>
              </a:rPr>
              <a:t>heavy duty vehicles which are associated with high braking power.</a:t>
            </a:r>
          </a:p>
          <a:p>
            <a:pPr>
              <a:buFont typeface="Courier New" panose="02070309020205020404" pitchFamily="49" charset="0"/>
              <a:buChar char="o"/>
            </a:pPr>
            <a:r>
              <a:rPr lang="en-GB" sz="2400" dirty="0">
                <a:latin typeface="Times New Roman" pitchFamily="18" charset="0"/>
                <a:ea typeface="Adobe Song Std L" panose="02020300000000000000" pitchFamily="18" charset="-128"/>
                <a:cs typeface="Times New Roman" pitchFamily="18" charset="0"/>
              </a:rPr>
              <a:t>More number of charging/discharging </a:t>
            </a:r>
            <a:r>
              <a:rPr lang="en-GB" sz="2400" dirty="0" smtClean="0">
                <a:latin typeface="Times New Roman" pitchFamily="18" charset="0"/>
                <a:ea typeface="Adobe Song Std L" panose="02020300000000000000" pitchFamily="18" charset="-128"/>
                <a:cs typeface="Times New Roman" pitchFamily="18" charset="0"/>
              </a:rPr>
              <a:t>cycles.</a:t>
            </a:r>
            <a:endParaRPr lang="en-GB" sz="2400" dirty="0">
              <a:latin typeface="Times New Roman" pitchFamily="18" charset="0"/>
              <a:ea typeface="Adobe Song Std L" panose="02020300000000000000" pitchFamily="18" charset="-128"/>
              <a:cs typeface="Times New Roman" pitchFamily="18" charset="0"/>
            </a:endParaRPr>
          </a:p>
          <a:p>
            <a:pPr>
              <a:buFont typeface="Courier New" panose="02070309020205020404" pitchFamily="49" charset="0"/>
              <a:buChar char="o"/>
            </a:pPr>
            <a:r>
              <a:rPr lang="en-GB" sz="2400" dirty="0">
                <a:latin typeface="Times New Roman" pitchFamily="18" charset="0"/>
                <a:ea typeface="Adobe Song Std L" panose="02020300000000000000" pitchFamily="18" charset="-128"/>
                <a:cs typeface="Times New Roman" pitchFamily="18" charset="0"/>
              </a:rPr>
              <a:t>Can withstand high rates of energy flow through the system during accelerations/decelerations.</a:t>
            </a:r>
          </a:p>
          <a:p>
            <a:pPr>
              <a:buFont typeface="Courier New" panose="02070309020205020404" pitchFamily="49" charset="0"/>
              <a:buChar char="o"/>
            </a:pPr>
            <a:r>
              <a:rPr lang="en-US" sz="2400" dirty="0">
                <a:latin typeface="Times New Roman" pitchFamily="18" charset="0"/>
                <a:cs typeface="Times New Roman" pitchFamily="18" charset="0"/>
              </a:rPr>
              <a:t>Do not require batteries, many of the environmental concerns associated with battery manufacture and disposal are eliminated.</a:t>
            </a:r>
          </a:p>
          <a:p>
            <a:pPr>
              <a:buFont typeface="Courier New" panose="02070309020205020404" pitchFamily="49" charset="0"/>
              <a:buChar char="o"/>
            </a:pPr>
            <a:r>
              <a:rPr lang="en-GB" sz="2400" dirty="0">
                <a:latin typeface="Times New Roman" pitchFamily="18" charset="0"/>
                <a:ea typeface="Adobe Song Std L" panose="02020300000000000000" pitchFamily="18" charset="-128"/>
                <a:cs typeface="Times New Roman" pitchFamily="18" charset="0"/>
              </a:rPr>
              <a:t>Have shorter payback time. The worst the conditions (frequent stops and go), the faster are the payback.</a:t>
            </a:r>
            <a:endParaRPr lang="en-US" sz="2400" dirty="0">
              <a:latin typeface="Times New Roman" pitchFamily="18" charset="0"/>
              <a:cs typeface="Times New Roman" pitchFamily="18" charset="0"/>
            </a:endParaRPr>
          </a:p>
          <a:p>
            <a:pPr>
              <a:buFont typeface="Courier New" panose="02070309020205020404" pitchFamily="49" charset="0"/>
              <a:buChar char="o"/>
            </a:pPr>
            <a:r>
              <a:rPr lang="en-US" sz="2400" dirty="0">
                <a:latin typeface="Times New Roman" pitchFamily="18" charset="0"/>
                <a:cs typeface="Times New Roman" pitchFamily="18" charset="0"/>
              </a:rPr>
              <a:t>An electric hybrid can recover about 30 percent of the energy created during </a:t>
            </a:r>
            <a:r>
              <a:rPr lang="en-US" sz="2400" dirty="0" smtClean="0">
                <a:latin typeface="Times New Roman" pitchFamily="18" charset="0"/>
                <a:cs typeface="Times New Roman" pitchFamily="18" charset="0"/>
              </a:rPr>
              <a:t>braking only.</a:t>
            </a:r>
            <a:r>
              <a:rPr lang="en-US" sz="2400" dirty="0">
                <a:latin typeface="Times New Roman" pitchFamily="18" charset="0"/>
                <a:cs typeface="Times New Roman" pitchFamily="18" charset="0"/>
              </a:rPr>
              <a:t> </a:t>
            </a:r>
            <a:endParaRPr lang="en-GB" sz="2400" dirty="0">
              <a:latin typeface="Times New Roman" pitchFamily="18" charset="0"/>
              <a:ea typeface="Adobe Song Std L" panose="02020300000000000000" pitchFamily="18" charset="-128"/>
              <a:cs typeface="Times New Roman" pitchFamily="18" charset="0"/>
            </a:endParaRPr>
          </a:p>
        </p:txBody>
      </p:sp>
      <p:grpSp>
        <p:nvGrpSpPr>
          <p:cNvPr id="5" name="Group 8"/>
          <p:cNvGrpSpPr>
            <a:grpSpLocks/>
          </p:cNvGrpSpPr>
          <p:nvPr/>
        </p:nvGrpSpPr>
        <p:grpSpPr bwMode="auto">
          <a:xfrm>
            <a:off x="0" y="0"/>
            <a:ext cx="9144000" cy="6629400"/>
            <a:chOff x="0" y="0"/>
            <a:chExt cx="5760" cy="4320"/>
          </a:xfrm>
        </p:grpSpPr>
        <p:grpSp>
          <p:nvGrpSpPr>
            <p:cNvPr id="6" name="Group 9"/>
            <p:cNvGrpSpPr>
              <a:grpSpLocks/>
            </p:cNvGrpSpPr>
            <p:nvPr/>
          </p:nvGrpSpPr>
          <p:grpSpPr bwMode="auto">
            <a:xfrm>
              <a:off x="0" y="0"/>
              <a:ext cx="192" cy="4320"/>
              <a:chOff x="0" y="-48"/>
              <a:chExt cx="144" cy="4368"/>
            </a:xfrm>
          </p:grpSpPr>
          <p:sp>
            <p:nvSpPr>
              <p:cNvPr id="16"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w="9525">
                <a:noFill/>
                <a:miter lim="800000"/>
                <a:headEnd/>
                <a:tailEnd/>
              </a:ln>
            </p:spPr>
            <p:txBody>
              <a:bodyPr wrap="none" anchor="ctr"/>
              <a:lstStyle/>
              <a:p>
                <a:endParaRPr lang="en-US"/>
              </a:p>
            </p:txBody>
          </p:sp>
          <p:sp>
            <p:nvSpPr>
              <p:cNvPr id="17"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w="9525">
                <a:noFill/>
                <a:miter lim="800000"/>
                <a:headEnd/>
                <a:tailEnd/>
              </a:ln>
            </p:spPr>
            <p:txBody>
              <a:bodyPr wrap="none" anchor="ctr"/>
              <a:lstStyle/>
              <a:p>
                <a:endParaRPr lang="en-US"/>
              </a:p>
            </p:txBody>
          </p:sp>
        </p:grpSp>
        <p:grpSp>
          <p:nvGrpSpPr>
            <p:cNvPr id="7" name="Group 12"/>
            <p:cNvGrpSpPr>
              <a:grpSpLocks/>
            </p:cNvGrpSpPr>
            <p:nvPr/>
          </p:nvGrpSpPr>
          <p:grpSpPr bwMode="auto">
            <a:xfrm>
              <a:off x="5674" y="24"/>
              <a:ext cx="86" cy="4296"/>
              <a:chOff x="5616" y="-48"/>
              <a:chExt cx="144" cy="4368"/>
            </a:xfrm>
          </p:grpSpPr>
          <p:sp>
            <p:nvSpPr>
              <p:cNvPr id="14"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w="9525">
                <a:noFill/>
                <a:miter lim="800000"/>
                <a:headEnd/>
                <a:tailEnd/>
              </a:ln>
            </p:spPr>
            <p:txBody>
              <a:bodyPr wrap="none" anchor="ctr"/>
              <a:lstStyle/>
              <a:p>
                <a:endParaRPr lang="en-US"/>
              </a:p>
            </p:txBody>
          </p:sp>
          <p:sp>
            <p:nvSpPr>
              <p:cNvPr id="15"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w="9525">
                <a:noFill/>
                <a:miter lim="800000"/>
                <a:headEnd/>
                <a:tailEnd/>
              </a:ln>
            </p:spPr>
            <p:txBody>
              <a:bodyPr wrap="none" anchor="ctr"/>
              <a:lstStyle/>
              <a:p>
                <a:endParaRPr lang="en-US"/>
              </a:p>
            </p:txBody>
          </p:sp>
        </p:grpSp>
        <p:grpSp>
          <p:nvGrpSpPr>
            <p:cNvPr id="8" name="Group 15"/>
            <p:cNvGrpSpPr>
              <a:grpSpLocks/>
            </p:cNvGrpSpPr>
            <p:nvPr/>
          </p:nvGrpSpPr>
          <p:grpSpPr bwMode="auto">
            <a:xfrm>
              <a:off x="144" y="0"/>
              <a:ext cx="5616" cy="144"/>
              <a:chOff x="96" y="-48"/>
              <a:chExt cx="5520" cy="144"/>
            </a:xfrm>
          </p:grpSpPr>
          <p:sp>
            <p:nvSpPr>
              <p:cNvPr id="12"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w="9525">
                <a:noFill/>
                <a:miter lim="800000"/>
                <a:headEnd/>
                <a:tailEnd/>
              </a:ln>
            </p:spPr>
            <p:txBody>
              <a:bodyPr wrap="none" anchor="ctr"/>
              <a:lstStyle/>
              <a:p>
                <a:endParaRPr lang="en-US"/>
              </a:p>
            </p:txBody>
          </p:sp>
          <p:sp>
            <p:nvSpPr>
              <p:cNvPr id="13"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w="9525">
                <a:noFill/>
                <a:miter lim="800000"/>
                <a:headEnd/>
                <a:tailEnd/>
              </a:ln>
            </p:spPr>
            <p:txBody>
              <a:bodyPr wrap="none" anchor="ctr"/>
              <a:lstStyle/>
              <a:p>
                <a:endParaRPr lang="en-US"/>
              </a:p>
            </p:txBody>
          </p:sp>
        </p:grpSp>
        <p:grpSp>
          <p:nvGrpSpPr>
            <p:cNvPr id="9" name="Group 18"/>
            <p:cNvGrpSpPr>
              <a:grpSpLocks/>
            </p:cNvGrpSpPr>
            <p:nvPr/>
          </p:nvGrpSpPr>
          <p:grpSpPr bwMode="auto">
            <a:xfrm>
              <a:off x="144" y="4234"/>
              <a:ext cx="5616" cy="86"/>
              <a:chOff x="96" y="4176"/>
              <a:chExt cx="5520" cy="144"/>
            </a:xfrm>
          </p:grpSpPr>
          <p:sp>
            <p:nvSpPr>
              <p:cNvPr id="10"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w="9525">
                <a:noFill/>
                <a:miter lim="800000"/>
                <a:headEnd/>
                <a:tailEnd/>
              </a:ln>
            </p:spPr>
            <p:txBody>
              <a:bodyPr wrap="none" anchor="ctr"/>
              <a:lstStyle/>
              <a:p>
                <a:endParaRPr lang="en-US"/>
              </a:p>
            </p:txBody>
          </p:sp>
          <p:sp>
            <p:nvSpPr>
              <p:cNvPr id="11"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w="9525">
                <a:noFill/>
                <a:miter lim="800000"/>
                <a:headEnd/>
                <a:tailEnd/>
              </a:ln>
            </p:spPr>
            <p:txBody>
              <a:bodyPr wrap="none" anchor="ctr"/>
              <a:lstStyle/>
              <a:p>
                <a:endParaRPr lang="en-US"/>
              </a:p>
            </p:txBody>
          </p:sp>
        </p:grpSp>
      </p:grpSp>
    </p:spTree>
    <p:extLst>
      <p:ext uri="{BB962C8B-B14F-4D97-AF65-F5344CB8AC3E}">
        <p14:creationId xmlns:p14="http://schemas.microsoft.com/office/powerpoint/2010/main" val="379199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F17FDC-685A-4446-997C-9B2689D683C7}"/>
              </a:ext>
            </a:extLst>
          </p:cNvPr>
          <p:cNvSpPr>
            <a:spLocks noGrp="1"/>
          </p:cNvSpPr>
          <p:nvPr>
            <p:ph idx="1"/>
          </p:nvPr>
        </p:nvSpPr>
        <p:spPr>
          <a:xfrm>
            <a:off x="624796" y="1174747"/>
            <a:ext cx="6233204" cy="356465"/>
          </a:xfrm>
        </p:spPr>
        <p:txBody>
          <a:bodyPr>
            <a:noAutofit/>
          </a:bodyPr>
          <a:lstStyle/>
          <a:p>
            <a:pPr marL="0" indent="0">
              <a:buNone/>
            </a:pPr>
            <a:r>
              <a:rPr lang="en-GB" sz="2400" dirty="0">
                <a:latin typeface="Times New Roman" pitchFamily="18" charset="0"/>
                <a:cs typeface="Times New Roman" pitchFamily="18" charset="0"/>
              </a:rPr>
              <a:t>Series Hybrid Hydraulic Vehicle (SHHV:)</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594" y="2012495"/>
            <a:ext cx="6383406" cy="384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6206" y="2360035"/>
            <a:ext cx="3570832" cy="316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8"/>
          <p:cNvSpPr>
            <a:spLocks noGrp="1"/>
          </p:cNvSpPr>
          <p:nvPr>
            <p:ph type="title"/>
          </p:nvPr>
        </p:nvSpPr>
        <p:spPr>
          <a:xfrm>
            <a:off x="624796" y="305783"/>
            <a:ext cx="7886700" cy="745059"/>
          </a:xfrm>
        </p:spPr>
        <p:txBody>
          <a:bodyPr>
            <a:normAutofit/>
          </a:bodyPr>
          <a:lstStyle/>
          <a:p>
            <a:pPr marL="557213" indent="-557213"/>
            <a:r>
              <a:rPr lang="en-GB" sz="2800" dirty="0">
                <a:latin typeface="Times New Roman" pitchFamily="18" charset="0"/>
                <a:cs typeface="Times New Roman" pitchFamily="18" charset="0"/>
              </a:rPr>
              <a:t>Hybrid Hydraulic Vehicle Configurations : Series</a:t>
            </a:r>
            <a:endParaRPr lang="en-IN" sz="2800" dirty="0">
              <a:latin typeface="Times New Roman" pitchFamily="18" charset="0"/>
              <a:cs typeface="Times New Roman" pitchFamily="18" charset="0"/>
            </a:endParaRPr>
          </a:p>
        </p:txBody>
      </p:sp>
      <p:grpSp>
        <p:nvGrpSpPr>
          <p:cNvPr id="7" name="Group 8"/>
          <p:cNvGrpSpPr>
            <a:grpSpLocks/>
          </p:cNvGrpSpPr>
          <p:nvPr/>
        </p:nvGrpSpPr>
        <p:grpSpPr bwMode="auto">
          <a:xfrm>
            <a:off x="0" y="0"/>
            <a:ext cx="9144000" cy="6858000"/>
            <a:chOff x="0" y="0"/>
            <a:chExt cx="5760" cy="4320"/>
          </a:xfrm>
        </p:grpSpPr>
        <p:grpSp>
          <p:nvGrpSpPr>
            <p:cNvPr id="8" name="Group 9"/>
            <p:cNvGrpSpPr>
              <a:grpSpLocks/>
            </p:cNvGrpSpPr>
            <p:nvPr/>
          </p:nvGrpSpPr>
          <p:grpSpPr bwMode="auto">
            <a:xfrm>
              <a:off x="0" y="0"/>
              <a:ext cx="192" cy="4320"/>
              <a:chOff x="0" y="-48"/>
              <a:chExt cx="144" cy="4368"/>
            </a:xfrm>
          </p:grpSpPr>
          <p:sp>
            <p:nvSpPr>
              <p:cNvPr id="18"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w="9525">
                <a:noFill/>
                <a:miter lim="800000"/>
                <a:headEnd/>
                <a:tailEnd/>
              </a:ln>
            </p:spPr>
            <p:txBody>
              <a:bodyPr wrap="none" anchor="ctr"/>
              <a:lstStyle/>
              <a:p>
                <a:endParaRPr lang="en-US"/>
              </a:p>
            </p:txBody>
          </p:sp>
          <p:sp>
            <p:nvSpPr>
              <p:cNvPr id="19"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w="9525">
                <a:noFill/>
                <a:miter lim="800000"/>
                <a:headEnd/>
                <a:tailEnd/>
              </a:ln>
            </p:spPr>
            <p:txBody>
              <a:bodyPr wrap="none" anchor="ctr"/>
              <a:lstStyle/>
              <a:p>
                <a:endParaRPr lang="en-US"/>
              </a:p>
            </p:txBody>
          </p:sp>
        </p:grpSp>
        <p:grpSp>
          <p:nvGrpSpPr>
            <p:cNvPr id="9" name="Group 12"/>
            <p:cNvGrpSpPr>
              <a:grpSpLocks/>
            </p:cNvGrpSpPr>
            <p:nvPr/>
          </p:nvGrpSpPr>
          <p:grpSpPr bwMode="auto">
            <a:xfrm>
              <a:off x="5674" y="24"/>
              <a:ext cx="86" cy="4296"/>
              <a:chOff x="5616" y="-48"/>
              <a:chExt cx="144" cy="4368"/>
            </a:xfrm>
          </p:grpSpPr>
          <p:sp>
            <p:nvSpPr>
              <p:cNvPr id="16"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w="9525">
                <a:noFill/>
                <a:miter lim="800000"/>
                <a:headEnd/>
                <a:tailEnd/>
              </a:ln>
            </p:spPr>
            <p:txBody>
              <a:bodyPr wrap="none" anchor="ctr"/>
              <a:lstStyle/>
              <a:p>
                <a:endParaRPr lang="en-US"/>
              </a:p>
            </p:txBody>
          </p:sp>
          <p:sp>
            <p:nvSpPr>
              <p:cNvPr id="17"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w="9525">
                <a:noFill/>
                <a:miter lim="800000"/>
                <a:headEnd/>
                <a:tailEnd/>
              </a:ln>
            </p:spPr>
            <p:txBody>
              <a:bodyPr wrap="none" anchor="ctr"/>
              <a:lstStyle/>
              <a:p>
                <a:endParaRPr lang="en-US"/>
              </a:p>
            </p:txBody>
          </p:sp>
        </p:grpSp>
        <p:grpSp>
          <p:nvGrpSpPr>
            <p:cNvPr id="10" name="Group 15"/>
            <p:cNvGrpSpPr>
              <a:grpSpLocks/>
            </p:cNvGrpSpPr>
            <p:nvPr/>
          </p:nvGrpSpPr>
          <p:grpSpPr bwMode="auto">
            <a:xfrm>
              <a:off x="144" y="0"/>
              <a:ext cx="5616" cy="144"/>
              <a:chOff x="96" y="-48"/>
              <a:chExt cx="5520" cy="144"/>
            </a:xfrm>
          </p:grpSpPr>
          <p:sp>
            <p:nvSpPr>
              <p:cNvPr id="14"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w="9525">
                <a:noFill/>
                <a:miter lim="800000"/>
                <a:headEnd/>
                <a:tailEnd/>
              </a:ln>
            </p:spPr>
            <p:txBody>
              <a:bodyPr wrap="none" anchor="ctr"/>
              <a:lstStyle/>
              <a:p>
                <a:endParaRPr lang="en-US"/>
              </a:p>
            </p:txBody>
          </p:sp>
          <p:sp>
            <p:nvSpPr>
              <p:cNvPr id="15"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w="9525">
                <a:noFill/>
                <a:miter lim="800000"/>
                <a:headEnd/>
                <a:tailEnd/>
              </a:ln>
            </p:spPr>
            <p:txBody>
              <a:bodyPr wrap="none" anchor="ctr"/>
              <a:lstStyle/>
              <a:p>
                <a:endParaRPr lang="en-US"/>
              </a:p>
            </p:txBody>
          </p:sp>
        </p:grpSp>
        <p:grpSp>
          <p:nvGrpSpPr>
            <p:cNvPr id="11" name="Group 18"/>
            <p:cNvGrpSpPr>
              <a:grpSpLocks/>
            </p:cNvGrpSpPr>
            <p:nvPr/>
          </p:nvGrpSpPr>
          <p:grpSpPr bwMode="auto">
            <a:xfrm>
              <a:off x="144" y="4234"/>
              <a:ext cx="5616" cy="86"/>
              <a:chOff x="96" y="4176"/>
              <a:chExt cx="5520" cy="144"/>
            </a:xfrm>
          </p:grpSpPr>
          <p:sp>
            <p:nvSpPr>
              <p:cNvPr id="12"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w="9525">
                <a:noFill/>
                <a:miter lim="800000"/>
                <a:headEnd/>
                <a:tailEnd/>
              </a:ln>
            </p:spPr>
            <p:txBody>
              <a:bodyPr wrap="none" anchor="ctr"/>
              <a:lstStyle/>
              <a:p>
                <a:endParaRPr lang="en-US"/>
              </a:p>
            </p:txBody>
          </p:sp>
          <p:sp>
            <p:nvSpPr>
              <p:cNvPr id="13"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w="9525">
                <a:noFill/>
                <a:miter lim="800000"/>
                <a:headEnd/>
                <a:tailEnd/>
              </a:ln>
            </p:spPr>
            <p:txBody>
              <a:bodyPr wrap="none" anchor="ctr"/>
              <a:lstStyle/>
              <a:p>
                <a:endParaRPr lang="en-US"/>
              </a:p>
            </p:txBody>
          </p:sp>
        </p:grpSp>
      </p:gr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6862680" y="2922120"/>
              <a:ext cx="267840" cy="706320"/>
            </p14:xfrm>
          </p:contentPart>
        </mc:Choice>
        <mc:Fallback>
          <p:pic>
            <p:nvPicPr>
              <p:cNvPr id="2" name="Ink 1"/>
              <p:cNvPicPr/>
              <p:nvPr/>
            </p:nvPicPr>
            <p:blipFill>
              <a:blip r:embed="rId5"/>
              <a:stretch>
                <a:fillRect/>
              </a:stretch>
            </p:blipFill>
            <p:spPr>
              <a:xfrm>
                <a:off x="6854760" y="2910960"/>
                <a:ext cx="281880" cy="726480"/>
              </a:xfrm>
              <a:prstGeom prst="rect">
                <a:avLst/>
              </a:prstGeom>
            </p:spPr>
          </p:pic>
        </mc:Fallback>
      </mc:AlternateContent>
    </p:spTree>
    <p:extLst>
      <p:ext uri="{BB962C8B-B14F-4D97-AF65-F5344CB8AC3E}">
        <p14:creationId xmlns:p14="http://schemas.microsoft.com/office/powerpoint/2010/main" val="20029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dissolv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533400" y="262420"/>
            <a:ext cx="7886700" cy="745059"/>
          </a:xfrm>
        </p:spPr>
        <p:txBody>
          <a:bodyPr>
            <a:normAutofit/>
          </a:bodyPr>
          <a:lstStyle/>
          <a:p>
            <a:pPr marL="557213" indent="-557213"/>
            <a:r>
              <a:rPr lang="en-GB" sz="2800" dirty="0">
                <a:latin typeface="Times New Roman" pitchFamily="18" charset="0"/>
                <a:cs typeface="Times New Roman" pitchFamily="18" charset="0"/>
              </a:rPr>
              <a:t>Hybrid Hydraulic Vehicle Configurations</a:t>
            </a:r>
            <a:endParaRPr lang="en-IN" sz="2800"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B62E07AA-090E-443A-ABC3-A3C21D722ABD}"/>
              </a:ext>
            </a:extLst>
          </p:cNvPr>
          <p:cNvSpPr>
            <a:spLocks noGrp="1"/>
          </p:cNvSpPr>
          <p:nvPr>
            <p:ph idx="4294967295"/>
          </p:nvPr>
        </p:nvSpPr>
        <p:spPr>
          <a:xfrm>
            <a:off x="316522" y="1129012"/>
            <a:ext cx="7379677" cy="391954"/>
          </a:xfrm>
        </p:spPr>
        <p:txBody>
          <a:bodyPr>
            <a:noAutofit/>
          </a:bodyPr>
          <a:lstStyle/>
          <a:p>
            <a:pPr marL="0" indent="0">
              <a:buNone/>
            </a:pPr>
            <a:r>
              <a:rPr lang="en-GB" sz="2400" dirty="0" smtClean="0">
                <a:latin typeface="Times New Roman" pitchFamily="18" charset="0"/>
                <a:cs typeface="Times New Roman" pitchFamily="18" charset="0"/>
              </a:rPr>
              <a:t>Parallel Hybrid Hydraulic Vehicle (PHHV)</a:t>
            </a:r>
          </a:p>
          <a:p>
            <a:pPr marL="0" indent="0">
              <a:buNone/>
            </a:pPr>
            <a:endParaRPr lang="en-GB" sz="2400" dirty="0">
              <a:latin typeface="Times New Roman" pitchFamily="18" charset="0"/>
              <a:cs typeface="Times New Roman" pitchFamily="18" charset="0"/>
            </a:endParaRPr>
          </a:p>
        </p:txBody>
      </p:sp>
      <p:pic>
        <p:nvPicPr>
          <p:cNvPr id="5" name="Content Placeholder 3">
            <a:extLst>
              <a:ext uri="{FF2B5EF4-FFF2-40B4-BE49-F238E27FC236}">
                <a16:creationId xmlns:a16="http://schemas.microsoft.com/office/drawing/2014/main" xmlns="" id="{295FEC50-18A3-4489-92FE-973517E5A769}"/>
              </a:ext>
            </a:extLst>
          </p:cNvPr>
          <p:cNvPicPr>
            <a:picLocks noChangeAspect="1"/>
          </p:cNvPicPr>
          <p:nvPr/>
        </p:nvPicPr>
        <p:blipFill>
          <a:blip r:embed="rId2" cstate="print"/>
          <a:stretch>
            <a:fillRect/>
          </a:stretch>
        </p:blipFill>
        <p:spPr>
          <a:xfrm>
            <a:off x="892175" y="1729455"/>
            <a:ext cx="7337425" cy="4182735"/>
          </a:xfrm>
          <a:prstGeom prst="rect">
            <a:avLst/>
          </a:prstGeom>
        </p:spPr>
      </p:pic>
      <p:grpSp>
        <p:nvGrpSpPr>
          <p:cNvPr id="6" name="Group 8"/>
          <p:cNvGrpSpPr>
            <a:grpSpLocks/>
          </p:cNvGrpSpPr>
          <p:nvPr/>
        </p:nvGrpSpPr>
        <p:grpSpPr bwMode="auto">
          <a:xfrm>
            <a:off x="0" y="0"/>
            <a:ext cx="9144000" cy="6858000"/>
            <a:chOff x="0" y="0"/>
            <a:chExt cx="5760" cy="4320"/>
          </a:xfrm>
        </p:grpSpPr>
        <p:grpSp>
          <p:nvGrpSpPr>
            <p:cNvPr id="7" name="Group 9"/>
            <p:cNvGrpSpPr>
              <a:grpSpLocks/>
            </p:cNvGrpSpPr>
            <p:nvPr/>
          </p:nvGrpSpPr>
          <p:grpSpPr bwMode="auto">
            <a:xfrm>
              <a:off x="0" y="0"/>
              <a:ext cx="192" cy="4320"/>
              <a:chOff x="0" y="-48"/>
              <a:chExt cx="144" cy="4368"/>
            </a:xfrm>
          </p:grpSpPr>
          <p:sp>
            <p:nvSpPr>
              <p:cNvPr id="17"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w="9525">
                <a:noFill/>
                <a:miter lim="800000"/>
                <a:headEnd/>
                <a:tailEnd/>
              </a:ln>
            </p:spPr>
            <p:txBody>
              <a:bodyPr wrap="none" anchor="ctr"/>
              <a:lstStyle/>
              <a:p>
                <a:endParaRPr lang="en-US"/>
              </a:p>
            </p:txBody>
          </p:sp>
          <p:sp>
            <p:nvSpPr>
              <p:cNvPr id="18"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w="9525">
                <a:noFill/>
                <a:miter lim="800000"/>
                <a:headEnd/>
                <a:tailEnd/>
              </a:ln>
            </p:spPr>
            <p:txBody>
              <a:bodyPr wrap="none" anchor="ctr"/>
              <a:lstStyle/>
              <a:p>
                <a:endParaRPr lang="en-US"/>
              </a:p>
            </p:txBody>
          </p:sp>
        </p:grpSp>
        <p:grpSp>
          <p:nvGrpSpPr>
            <p:cNvPr id="8" name="Group 12"/>
            <p:cNvGrpSpPr>
              <a:grpSpLocks/>
            </p:cNvGrpSpPr>
            <p:nvPr/>
          </p:nvGrpSpPr>
          <p:grpSpPr bwMode="auto">
            <a:xfrm>
              <a:off x="5674" y="24"/>
              <a:ext cx="86" cy="4296"/>
              <a:chOff x="5616" y="-48"/>
              <a:chExt cx="144" cy="4368"/>
            </a:xfrm>
          </p:grpSpPr>
          <p:sp>
            <p:nvSpPr>
              <p:cNvPr id="15"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w="9525">
                <a:noFill/>
                <a:miter lim="800000"/>
                <a:headEnd/>
                <a:tailEnd/>
              </a:ln>
            </p:spPr>
            <p:txBody>
              <a:bodyPr wrap="none" anchor="ctr"/>
              <a:lstStyle/>
              <a:p>
                <a:endParaRPr lang="en-US"/>
              </a:p>
            </p:txBody>
          </p:sp>
          <p:sp>
            <p:nvSpPr>
              <p:cNvPr id="16"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w="9525">
                <a:noFill/>
                <a:miter lim="800000"/>
                <a:headEnd/>
                <a:tailEnd/>
              </a:ln>
            </p:spPr>
            <p:txBody>
              <a:bodyPr wrap="none" anchor="ctr"/>
              <a:lstStyle/>
              <a:p>
                <a:endParaRPr lang="en-US"/>
              </a:p>
            </p:txBody>
          </p:sp>
        </p:grpSp>
        <p:grpSp>
          <p:nvGrpSpPr>
            <p:cNvPr id="9" name="Group 15"/>
            <p:cNvGrpSpPr>
              <a:grpSpLocks/>
            </p:cNvGrpSpPr>
            <p:nvPr/>
          </p:nvGrpSpPr>
          <p:grpSpPr bwMode="auto">
            <a:xfrm>
              <a:off x="144" y="0"/>
              <a:ext cx="5616" cy="144"/>
              <a:chOff x="96" y="-48"/>
              <a:chExt cx="5520" cy="144"/>
            </a:xfrm>
          </p:grpSpPr>
          <p:sp>
            <p:nvSpPr>
              <p:cNvPr id="13"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w="9525">
                <a:noFill/>
                <a:miter lim="800000"/>
                <a:headEnd/>
                <a:tailEnd/>
              </a:ln>
            </p:spPr>
            <p:txBody>
              <a:bodyPr wrap="none" anchor="ctr"/>
              <a:lstStyle/>
              <a:p>
                <a:endParaRPr lang="en-US"/>
              </a:p>
            </p:txBody>
          </p:sp>
          <p:sp>
            <p:nvSpPr>
              <p:cNvPr id="14"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w="9525">
                <a:noFill/>
                <a:miter lim="800000"/>
                <a:headEnd/>
                <a:tailEnd/>
              </a:ln>
            </p:spPr>
            <p:txBody>
              <a:bodyPr wrap="none" anchor="ctr"/>
              <a:lstStyle/>
              <a:p>
                <a:endParaRPr lang="en-US"/>
              </a:p>
            </p:txBody>
          </p:sp>
        </p:grpSp>
        <p:grpSp>
          <p:nvGrpSpPr>
            <p:cNvPr id="10" name="Group 18"/>
            <p:cNvGrpSpPr>
              <a:grpSpLocks/>
            </p:cNvGrpSpPr>
            <p:nvPr/>
          </p:nvGrpSpPr>
          <p:grpSpPr bwMode="auto">
            <a:xfrm>
              <a:off x="144" y="4234"/>
              <a:ext cx="5616" cy="86"/>
              <a:chOff x="96" y="4176"/>
              <a:chExt cx="5520" cy="144"/>
            </a:xfrm>
          </p:grpSpPr>
          <p:sp>
            <p:nvSpPr>
              <p:cNvPr id="11"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w="9525">
                <a:noFill/>
                <a:miter lim="800000"/>
                <a:headEnd/>
                <a:tailEnd/>
              </a:ln>
            </p:spPr>
            <p:txBody>
              <a:bodyPr wrap="none" anchor="ctr"/>
              <a:lstStyle/>
              <a:p>
                <a:endParaRPr lang="en-US"/>
              </a:p>
            </p:txBody>
          </p:sp>
          <p:sp>
            <p:nvSpPr>
              <p:cNvPr id="12"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w="9525">
                <a:noFill/>
                <a:miter lim="800000"/>
                <a:headEnd/>
                <a:tailEnd/>
              </a:ln>
            </p:spPr>
            <p:txBody>
              <a:bodyPr wrap="none" anchor="ctr"/>
              <a:lstStyle/>
              <a:p>
                <a:endParaRPr lang="en-US"/>
              </a:p>
            </p:txBody>
          </p:sp>
        </p:grpSp>
      </p:grpSp>
    </p:spTree>
    <p:extLst>
      <p:ext uri="{BB962C8B-B14F-4D97-AF65-F5344CB8AC3E}">
        <p14:creationId xmlns:p14="http://schemas.microsoft.com/office/powerpoint/2010/main" val="323928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C337549D-DD79-472F-9E6D-683A06315F5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789881"/>
            <a:ext cx="7271235" cy="4976779"/>
          </a:xfrm>
        </p:spPr>
      </p:pic>
      <p:sp>
        <p:nvSpPr>
          <p:cNvPr id="6" name="TextBox 5">
            <a:extLst>
              <a:ext uri="{FF2B5EF4-FFF2-40B4-BE49-F238E27FC236}">
                <a16:creationId xmlns:a16="http://schemas.microsoft.com/office/drawing/2014/main" xmlns="" id="{2265022A-7230-4C53-A444-4CFC1E43CFE8}"/>
              </a:ext>
            </a:extLst>
          </p:cNvPr>
          <p:cNvSpPr txBox="1"/>
          <p:nvPr/>
        </p:nvSpPr>
        <p:spPr>
          <a:xfrm>
            <a:off x="2667000" y="314657"/>
            <a:ext cx="3154680" cy="415498"/>
          </a:xfrm>
          <a:prstGeom prst="rect">
            <a:avLst/>
          </a:prstGeom>
          <a:noFill/>
        </p:spPr>
        <p:txBody>
          <a:bodyPr wrap="square" rtlCol="0">
            <a:spAutoFit/>
          </a:bodyPr>
          <a:lstStyle/>
          <a:p>
            <a:r>
              <a:rPr lang="en-GB" sz="2100" dirty="0">
                <a:latin typeface="Times New Roman" pitchFamily="18" charset="0"/>
                <a:cs typeface="Times New Roman" pitchFamily="18" charset="0"/>
              </a:rPr>
              <a:t>Working  of series HHV </a:t>
            </a:r>
          </a:p>
        </p:txBody>
      </p:sp>
      <p:grpSp>
        <p:nvGrpSpPr>
          <p:cNvPr id="4" name="Group 8"/>
          <p:cNvGrpSpPr>
            <a:grpSpLocks/>
          </p:cNvGrpSpPr>
          <p:nvPr/>
        </p:nvGrpSpPr>
        <p:grpSpPr bwMode="auto">
          <a:xfrm>
            <a:off x="0" y="0"/>
            <a:ext cx="9144000" cy="6000750"/>
            <a:chOff x="0" y="0"/>
            <a:chExt cx="5760" cy="4320"/>
          </a:xfrm>
        </p:grpSpPr>
        <p:grpSp>
          <p:nvGrpSpPr>
            <p:cNvPr id="7" name="Group 9"/>
            <p:cNvGrpSpPr>
              <a:grpSpLocks/>
            </p:cNvGrpSpPr>
            <p:nvPr/>
          </p:nvGrpSpPr>
          <p:grpSpPr bwMode="auto">
            <a:xfrm>
              <a:off x="0" y="0"/>
              <a:ext cx="192" cy="4320"/>
              <a:chOff x="0" y="-48"/>
              <a:chExt cx="144" cy="4368"/>
            </a:xfrm>
          </p:grpSpPr>
          <p:sp>
            <p:nvSpPr>
              <p:cNvPr id="17"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w="9525">
                <a:noFill/>
                <a:miter lim="800000"/>
                <a:headEnd/>
                <a:tailEnd/>
              </a:ln>
            </p:spPr>
            <p:txBody>
              <a:bodyPr wrap="none" anchor="ctr"/>
              <a:lstStyle/>
              <a:p>
                <a:endParaRPr lang="en-US"/>
              </a:p>
            </p:txBody>
          </p:sp>
          <p:sp>
            <p:nvSpPr>
              <p:cNvPr id="18"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w="9525">
                <a:noFill/>
                <a:miter lim="800000"/>
                <a:headEnd/>
                <a:tailEnd/>
              </a:ln>
            </p:spPr>
            <p:txBody>
              <a:bodyPr wrap="none" anchor="ctr"/>
              <a:lstStyle/>
              <a:p>
                <a:endParaRPr lang="en-US"/>
              </a:p>
            </p:txBody>
          </p:sp>
        </p:grpSp>
        <p:grpSp>
          <p:nvGrpSpPr>
            <p:cNvPr id="8" name="Group 12"/>
            <p:cNvGrpSpPr>
              <a:grpSpLocks/>
            </p:cNvGrpSpPr>
            <p:nvPr/>
          </p:nvGrpSpPr>
          <p:grpSpPr bwMode="auto">
            <a:xfrm>
              <a:off x="5674" y="24"/>
              <a:ext cx="86" cy="4296"/>
              <a:chOff x="5616" y="-48"/>
              <a:chExt cx="144" cy="4368"/>
            </a:xfrm>
          </p:grpSpPr>
          <p:sp>
            <p:nvSpPr>
              <p:cNvPr id="15" name="Rectangle 14"/>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w="9525">
                <a:noFill/>
                <a:miter lim="800000"/>
                <a:headEnd/>
                <a:tailEnd/>
              </a:ln>
            </p:spPr>
            <p:txBody>
              <a:bodyPr wrap="none" anchor="ctr"/>
              <a:lstStyle/>
              <a:p>
                <a:endParaRPr lang="en-US"/>
              </a:p>
            </p:txBody>
          </p:sp>
          <p:sp>
            <p:nvSpPr>
              <p:cNvPr id="16" name="Rectangle 15"/>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w="9525">
                <a:noFill/>
                <a:miter lim="800000"/>
                <a:headEnd/>
                <a:tailEnd/>
              </a:ln>
            </p:spPr>
            <p:txBody>
              <a:bodyPr wrap="none" anchor="ctr"/>
              <a:lstStyle/>
              <a:p>
                <a:endParaRPr lang="en-US"/>
              </a:p>
            </p:txBody>
          </p:sp>
        </p:grpSp>
        <p:grpSp>
          <p:nvGrpSpPr>
            <p:cNvPr id="9" name="Group 15"/>
            <p:cNvGrpSpPr>
              <a:grpSpLocks/>
            </p:cNvGrpSpPr>
            <p:nvPr/>
          </p:nvGrpSpPr>
          <p:grpSpPr bwMode="auto">
            <a:xfrm>
              <a:off x="144" y="0"/>
              <a:ext cx="5616" cy="144"/>
              <a:chOff x="96" y="-48"/>
              <a:chExt cx="5520" cy="144"/>
            </a:xfrm>
          </p:grpSpPr>
          <p:sp>
            <p:nvSpPr>
              <p:cNvPr id="13"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w="9525">
                <a:noFill/>
                <a:miter lim="800000"/>
                <a:headEnd/>
                <a:tailEnd/>
              </a:ln>
            </p:spPr>
            <p:txBody>
              <a:bodyPr wrap="none" anchor="ctr"/>
              <a:lstStyle/>
              <a:p>
                <a:endParaRPr lang="en-US"/>
              </a:p>
            </p:txBody>
          </p:sp>
          <p:sp>
            <p:nvSpPr>
              <p:cNvPr id="14"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w="9525">
                <a:noFill/>
                <a:miter lim="800000"/>
                <a:headEnd/>
                <a:tailEnd/>
              </a:ln>
            </p:spPr>
            <p:txBody>
              <a:bodyPr wrap="none" anchor="ctr"/>
              <a:lstStyle/>
              <a:p>
                <a:endParaRPr lang="en-US"/>
              </a:p>
            </p:txBody>
          </p:sp>
        </p:grpSp>
        <p:grpSp>
          <p:nvGrpSpPr>
            <p:cNvPr id="10" name="Group 18"/>
            <p:cNvGrpSpPr>
              <a:grpSpLocks/>
            </p:cNvGrpSpPr>
            <p:nvPr/>
          </p:nvGrpSpPr>
          <p:grpSpPr bwMode="auto">
            <a:xfrm>
              <a:off x="144" y="4234"/>
              <a:ext cx="5616" cy="86"/>
              <a:chOff x="96" y="4176"/>
              <a:chExt cx="5520" cy="144"/>
            </a:xfrm>
          </p:grpSpPr>
          <p:sp>
            <p:nvSpPr>
              <p:cNvPr id="11"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w="9525">
                <a:noFill/>
                <a:miter lim="800000"/>
                <a:headEnd/>
                <a:tailEnd/>
              </a:ln>
            </p:spPr>
            <p:txBody>
              <a:bodyPr wrap="none" anchor="ctr"/>
              <a:lstStyle/>
              <a:p>
                <a:endParaRPr lang="en-US"/>
              </a:p>
            </p:txBody>
          </p:sp>
          <p:sp>
            <p:nvSpPr>
              <p:cNvPr id="12"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w="9525">
                <a:noFill/>
                <a:miter lim="800000"/>
                <a:headEnd/>
                <a:tailEnd/>
              </a:ln>
            </p:spPr>
            <p:txBody>
              <a:bodyPr wrap="none" anchor="ctr"/>
              <a:lstStyle/>
              <a:p>
                <a:endParaRPr lang="en-US"/>
              </a:p>
            </p:txBody>
          </p:sp>
        </p:grpSp>
      </p:grpSp>
    </p:spTree>
    <p:extLst>
      <p:ext uri="{BB962C8B-B14F-4D97-AF65-F5344CB8AC3E}">
        <p14:creationId xmlns:p14="http://schemas.microsoft.com/office/powerpoint/2010/main" val="390919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450231"/>
            <a:ext cx="6477000" cy="2776351"/>
          </a:xfrm>
          <a:prstGeom prst="rect">
            <a:avLst/>
          </a:prstGeom>
          <a:noFill/>
          <a:ln>
            <a:noFill/>
          </a:ln>
        </p:spPr>
      </p:pic>
      <p:sp>
        <p:nvSpPr>
          <p:cNvPr id="7" name="TextBox 6"/>
          <p:cNvSpPr txBox="1"/>
          <p:nvPr/>
        </p:nvSpPr>
        <p:spPr>
          <a:xfrm>
            <a:off x="875817" y="580916"/>
            <a:ext cx="7577839" cy="1661993"/>
          </a:xfrm>
          <a:prstGeom prst="rect">
            <a:avLst/>
          </a:prstGeom>
          <a:noFill/>
        </p:spPr>
        <p:txBody>
          <a:bodyPr wrap="square" rtlCol="0">
            <a:spAutoFit/>
          </a:bodyPr>
          <a:lstStyle/>
          <a:p>
            <a:r>
              <a:rPr lang="en-GB" b="1" dirty="0"/>
              <a:t>Light Acceleration/Short Cruising</a:t>
            </a:r>
            <a:endParaRPr lang="en-US" dirty="0"/>
          </a:p>
          <a:p>
            <a:r>
              <a:rPr lang="en-GB" dirty="0"/>
              <a:t>When the accelerator pedal is pressed, the drive pump/motor uses high pressure fluid from the high-pressure accumulator to rotate the wheels. The fluid that has been used to rotate the wheels is then at a lower pressure and is transferred into the low-pressure reservoir.</a:t>
            </a:r>
            <a:endParaRPr lang="en-US" dirty="0"/>
          </a:p>
          <a:p>
            <a:endParaRPr lang="en-US" sz="1200" dirty="0"/>
          </a:p>
        </p:txBody>
      </p:sp>
      <p:grpSp>
        <p:nvGrpSpPr>
          <p:cNvPr id="9" name="Group 8"/>
          <p:cNvGrpSpPr>
            <a:grpSpLocks/>
          </p:cNvGrpSpPr>
          <p:nvPr/>
        </p:nvGrpSpPr>
        <p:grpSpPr bwMode="auto">
          <a:xfrm>
            <a:off x="0" y="0"/>
            <a:ext cx="9144000" cy="6000750"/>
            <a:chOff x="0" y="0"/>
            <a:chExt cx="5760" cy="4320"/>
          </a:xfrm>
        </p:grpSpPr>
        <p:grpSp>
          <p:nvGrpSpPr>
            <p:cNvPr id="11" name="Group 9"/>
            <p:cNvGrpSpPr>
              <a:grpSpLocks/>
            </p:cNvGrpSpPr>
            <p:nvPr/>
          </p:nvGrpSpPr>
          <p:grpSpPr bwMode="auto">
            <a:xfrm>
              <a:off x="0" y="0"/>
              <a:ext cx="192" cy="4320"/>
              <a:chOff x="0" y="-48"/>
              <a:chExt cx="144" cy="4368"/>
            </a:xfrm>
          </p:grpSpPr>
          <p:sp>
            <p:nvSpPr>
              <p:cNvPr id="21"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w="9525">
                <a:noFill/>
                <a:miter lim="800000"/>
                <a:headEnd/>
                <a:tailEnd/>
              </a:ln>
            </p:spPr>
            <p:txBody>
              <a:bodyPr wrap="none" anchor="ctr"/>
              <a:lstStyle/>
              <a:p>
                <a:endParaRPr lang="en-US"/>
              </a:p>
            </p:txBody>
          </p:sp>
          <p:sp>
            <p:nvSpPr>
              <p:cNvPr id="22"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w="9525">
                <a:noFill/>
                <a:miter lim="800000"/>
                <a:headEnd/>
                <a:tailEnd/>
              </a:ln>
            </p:spPr>
            <p:txBody>
              <a:bodyPr wrap="none" anchor="ctr"/>
              <a:lstStyle/>
              <a:p>
                <a:endParaRPr lang="en-US"/>
              </a:p>
            </p:txBody>
          </p:sp>
        </p:grpSp>
        <p:grpSp>
          <p:nvGrpSpPr>
            <p:cNvPr id="12" name="Group 12"/>
            <p:cNvGrpSpPr>
              <a:grpSpLocks/>
            </p:cNvGrpSpPr>
            <p:nvPr/>
          </p:nvGrpSpPr>
          <p:grpSpPr bwMode="auto">
            <a:xfrm>
              <a:off x="5674" y="24"/>
              <a:ext cx="86" cy="4296"/>
              <a:chOff x="5616" y="-48"/>
              <a:chExt cx="144" cy="4368"/>
            </a:xfrm>
          </p:grpSpPr>
          <p:sp>
            <p:nvSpPr>
              <p:cNvPr id="19" name="Rectangle 18"/>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w="9525">
                <a:noFill/>
                <a:miter lim="800000"/>
                <a:headEnd/>
                <a:tailEnd/>
              </a:ln>
            </p:spPr>
            <p:txBody>
              <a:bodyPr wrap="none" anchor="ctr"/>
              <a:lstStyle/>
              <a:p>
                <a:endParaRPr lang="en-US"/>
              </a:p>
            </p:txBody>
          </p:sp>
          <p:sp>
            <p:nvSpPr>
              <p:cNvPr id="20" name="Rectangle 19"/>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w="9525">
                <a:noFill/>
                <a:miter lim="800000"/>
                <a:headEnd/>
                <a:tailEnd/>
              </a:ln>
            </p:spPr>
            <p:txBody>
              <a:bodyPr wrap="none" anchor="ctr"/>
              <a:lstStyle/>
              <a:p>
                <a:endParaRPr lang="en-US"/>
              </a:p>
            </p:txBody>
          </p:sp>
        </p:grpSp>
        <p:grpSp>
          <p:nvGrpSpPr>
            <p:cNvPr id="13" name="Group 15"/>
            <p:cNvGrpSpPr>
              <a:grpSpLocks/>
            </p:cNvGrpSpPr>
            <p:nvPr/>
          </p:nvGrpSpPr>
          <p:grpSpPr bwMode="auto">
            <a:xfrm>
              <a:off x="144" y="0"/>
              <a:ext cx="5616" cy="144"/>
              <a:chOff x="96" y="-48"/>
              <a:chExt cx="5520" cy="144"/>
            </a:xfrm>
          </p:grpSpPr>
          <p:sp>
            <p:nvSpPr>
              <p:cNvPr id="17"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w="9525">
                <a:noFill/>
                <a:miter lim="800000"/>
                <a:headEnd/>
                <a:tailEnd/>
              </a:ln>
            </p:spPr>
            <p:txBody>
              <a:bodyPr wrap="none" anchor="ctr"/>
              <a:lstStyle/>
              <a:p>
                <a:endParaRPr lang="en-US"/>
              </a:p>
            </p:txBody>
          </p:sp>
          <p:sp>
            <p:nvSpPr>
              <p:cNvPr id="18"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w="9525">
                <a:noFill/>
                <a:miter lim="800000"/>
                <a:headEnd/>
                <a:tailEnd/>
              </a:ln>
            </p:spPr>
            <p:txBody>
              <a:bodyPr wrap="none" anchor="ctr"/>
              <a:lstStyle/>
              <a:p>
                <a:endParaRPr lang="en-US"/>
              </a:p>
            </p:txBody>
          </p:sp>
        </p:grpSp>
        <p:grpSp>
          <p:nvGrpSpPr>
            <p:cNvPr id="14" name="Group 18"/>
            <p:cNvGrpSpPr>
              <a:grpSpLocks/>
            </p:cNvGrpSpPr>
            <p:nvPr/>
          </p:nvGrpSpPr>
          <p:grpSpPr bwMode="auto">
            <a:xfrm>
              <a:off x="144" y="4234"/>
              <a:ext cx="5616" cy="86"/>
              <a:chOff x="96" y="4176"/>
              <a:chExt cx="5520" cy="144"/>
            </a:xfrm>
          </p:grpSpPr>
          <p:sp>
            <p:nvSpPr>
              <p:cNvPr id="15"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w="9525">
                <a:noFill/>
                <a:miter lim="800000"/>
                <a:headEnd/>
                <a:tailEnd/>
              </a:ln>
            </p:spPr>
            <p:txBody>
              <a:bodyPr wrap="none" anchor="ctr"/>
              <a:lstStyle/>
              <a:p>
                <a:endParaRPr lang="en-US"/>
              </a:p>
            </p:txBody>
          </p:sp>
          <p:sp>
            <p:nvSpPr>
              <p:cNvPr id="16"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w="9525">
                <a:noFill/>
                <a:miter lim="800000"/>
                <a:headEnd/>
                <a:tailEnd/>
              </a:ln>
            </p:spPr>
            <p:txBody>
              <a:bodyPr wrap="none" anchor="ctr"/>
              <a:lstStyle/>
              <a:p>
                <a:endParaRPr lang="en-US"/>
              </a:p>
            </p:txBody>
          </p:sp>
        </p:grpSp>
      </p:grpSp>
    </p:spTree>
    <p:extLst>
      <p:ext uri="{BB962C8B-B14F-4D97-AF65-F5344CB8AC3E}">
        <p14:creationId xmlns:p14="http://schemas.microsoft.com/office/powerpoint/2010/main" val="536640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504888"/>
            <a:ext cx="5562600" cy="2847945"/>
          </a:xfrm>
          <a:prstGeom prst="rect">
            <a:avLst/>
          </a:prstGeom>
          <a:noFill/>
          <a:ln>
            <a:noFill/>
          </a:ln>
        </p:spPr>
      </p:pic>
      <p:sp>
        <p:nvSpPr>
          <p:cNvPr id="10" name="TextBox 9"/>
          <p:cNvSpPr txBox="1"/>
          <p:nvPr/>
        </p:nvSpPr>
        <p:spPr>
          <a:xfrm>
            <a:off x="457200" y="398616"/>
            <a:ext cx="7975479" cy="2319486"/>
          </a:xfrm>
          <a:prstGeom prst="rect">
            <a:avLst/>
          </a:prstGeom>
          <a:noFill/>
        </p:spPr>
        <p:txBody>
          <a:bodyPr wrap="square" rtlCol="0">
            <a:spAutoFit/>
          </a:bodyPr>
          <a:lstStyle/>
          <a:p>
            <a:r>
              <a:rPr lang="en-GB" b="1" dirty="0"/>
              <a:t>Regenerative Braking</a:t>
            </a:r>
            <a:endParaRPr lang="en-US" dirty="0"/>
          </a:p>
          <a:p>
            <a:r>
              <a:rPr lang="en-GB" dirty="0"/>
              <a:t> </a:t>
            </a:r>
            <a:r>
              <a:rPr lang="en-GB" dirty="0" smtClean="0"/>
              <a:t>In </a:t>
            </a:r>
            <a:r>
              <a:rPr lang="en-GB" dirty="0"/>
              <a:t>city stop-and-go traffic a key way fluid is pressurized is the braking process. When the vehicle starts braking, the pump/motor uses the momentum of the vehicle to pressurize fluid from the reservoir and stores it in the accumulator. Later when the vehicle accelerates only this newly pressurized fluid is used. This process captures and reuses over 70% of the energy normally lost during braking.</a:t>
            </a:r>
            <a:endParaRPr lang="en-US" dirty="0"/>
          </a:p>
          <a:p>
            <a:endParaRPr lang="en-US" dirty="0"/>
          </a:p>
        </p:txBody>
      </p:sp>
      <p:grpSp>
        <p:nvGrpSpPr>
          <p:cNvPr id="9" name="Group 8"/>
          <p:cNvGrpSpPr>
            <a:grpSpLocks/>
          </p:cNvGrpSpPr>
          <p:nvPr/>
        </p:nvGrpSpPr>
        <p:grpSpPr bwMode="auto">
          <a:xfrm>
            <a:off x="0" y="0"/>
            <a:ext cx="9144000" cy="6000750"/>
            <a:chOff x="0" y="0"/>
            <a:chExt cx="5760" cy="4320"/>
          </a:xfrm>
        </p:grpSpPr>
        <p:grpSp>
          <p:nvGrpSpPr>
            <p:cNvPr id="11" name="Group 9"/>
            <p:cNvGrpSpPr>
              <a:grpSpLocks/>
            </p:cNvGrpSpPr>
            <p:nvPr/>
          </p:nvGrpSpPr>
          <p:grpSpPr bwMode="auto">
            <a:xfrm>
              <a:off x="0" y="0"/>
              <a:ext cx="192" cy="4320"/>
              <a:chOff x="0" y="-48"/>
              <a:chExt cx="144" cy="4368"/>
            </a:xfrm>
          </p:grpSpPr>
          <p:sp>
            <p:nvSpPr>
              <p:cNvPr id="21"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w="9525">
                <a:noFill/>
                <a:miter lim="800000"/>
                <a:headEnd/>
                <a:tailEnd/>
              </a:ln>
            </p:spPr>
            <p:txBody>
              <a:bodyPr wrap="none" anchor="ctr"/>
              <a:lstStyle/>
              <a:p>
                <a:endParaRPr lang="en-US"/>
              </a:p>
            </p:txBody>
          </p:sp>
          <p:sp>
            <p:nvSpPr>
              <p:cNvPr id="22"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w="9525">
                <a:noFill/>
                <a:miter lim="800000"/>
                <a:headEnd/>
                <a:tailEnd/>
              </a:ln>
            </p:spPr>
            <p:txBody>
              <a:bodyPr wrap="none" anchor="ctr"/>
              <a:lstStyle/>
              <a:p>
                <a:endParaRPr lang="en-US"/>
              </a:p>
            </p:txBody>
          </p:sp>
        </p:grpSp>
        <p:grpSp>
          <p:nvGrpSpPr>
            <p:cNvPr id="12" name="Group 12"/>
            <p:cNvGrpSpPr>
              <a:grpSpLocks/>
            </p:cNvGrpSpPr>
            <p:nvPr/>
          </p:nvGrpSpPr>
          <p:grpSpPr bwMode="auto">
            <a:xfrm>
              <a:off x="5674" y="24"/>
              <a:ext cx="86" cy="4296"/>
              <a:chOff x="5616" y="-48"/>
              <a:chExt cx="144" cy="4368"/>
            </a:xfrm>
          </p:grpSpPr>
          <p:sp>
            <p:nvSpPr>
              <p:cNvPr id="19" name="Rectangle 18"/>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w="9525">
                <a:noFill/>
                <a:miter lim="800000"/>
                <a:headEnd/>
                <a:tailEnd/>
              </a:ln>
            </p:spPr>
            <p:txBody>
              <a:bodyPr wrap="none" anchor="ctr"/>
              <a:lstStyle/>
              <a:p>
                <a:endParaRPr lang="en-US"/>
              </a:p>
            </p:txBody>
          </p:sp>
          <p:sp>
            <p:nvSpPr>
              <p:cNvPr id="20" name="Rectangle 19"/>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w="9525">
                <a:noFill/>
                <a:miter lim="800000"/>
                <a:headEnd/>
                <a:tailEnd/>
              </a:ln>
            </p:spPr>
            <p:txBody>
              <a:bodyPr wrap="none" anchor="ctr"/>
              <a:lstStyle/>
              <a:p>
                <a:endParaRPr lang="en-US"/>
              </a:p>
            </p:txBody>
          </p:sp>
        </p:grpSp>
        <p:grpSp>
          <p:nvGrpSpPr>
            <p:cNvPr id="13" name="Group 15"/>
            <p:cNvGrpSpPr>
              <a:grpSpLocks/>
            </p:cNvGrpSpPr>
            <p:nvPr/>
          </p:nvGrpSpPr>
          <p:grpSpPr bwMode="auto">
            <a:xfrm>
              <a:off x="144" y="0"/>
              <a:ext cx="5616" cy="144"/>
              <a:chOff x="96" y="-48"/>
              <a:chExt cx="5520" cy="144"/>
            </a:xfrm>
          </p:grpSpPr>
          <p:sp>
            <p:nvSpPr>
              <p:cNvPr id="17"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w="9525">
                <a:noFill/>
                <a:miter lim="800000"/>
                <a:headEnd/>
                <a:tailEnd/>
              </a:ln>
            </p:spPr>
            <p:txBody>
              <a:bodyPr wrap="none" anchor="ctr"/>
              <a:lstStyle/>
              <a:p>
                <a:endParaRPr lang="en-US"/>
              </a:p>
            </p:txBody>
          </p:sp>
          <p:sp>
            <p:nvSpPr>
              <p:cNvPr id="18"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w="9525">
                <a:noFill/>
                <a:miter lim="800000"/>
                <a:headEnd/>
                <a:tailEnd/>
              </a:ln>
            </p:spPr>
            <p:txBody>
              <a:bodyPr wrap="none" anchor="ctr"/>
              <a:lstStyle/>
              <a:p>
                <a:endParaRPr lang="en-US"/>
              </a:p>
            </p:txBody>
          </p:sp>
        </p:grpSp>
        <p:grpSp>
          <p:nvGrpSpPr>
            <p:cNvPr id="14" name="Group 18"/>
            <p:cNvGrpSpPr>
              <a:grpSpLocks/>
            </p:cNvGrpSpPr>
            <p:nvPr/>
          </p:nvGrpSpPr>
          <p:grpSpPr bwMode="auto">
            <a:xfrm>
              <a:off x="144" y="4234"/>
              <a:ext cx="5616" cy="86"/>
              <a:chOff x="96" y="4176"/>
              <a:chExt cx="5520" cy="144"/>
            </a:xfrm>
          </p:grpSpPr>
          <p:sp>
            <p:nvSpPr>
              <p:cNvPr id="15"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w="9525">
                <a:noFill/>
                <a:miter lim="800000"/>
                <a:headEnd/>
                <a:tailEnd/>
              </a:ln>
            </p:spPr>
            <p:txBody>
              <a:bodyPr wrap="none" anchor="ctr"/>
              <a:lstStyle/>
              <a:p>
                <a:endParaRPr lang="en-US"/>
              </a:p>
            </p:txBody>
          </p:sp>
          <p:sp>
            <p:nvSpPr>
              <p:cNvPr id="16"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w="9525">
                <a:noFill/>
                <a:miter lim="800000"/>
                <a:headEnd/>
                <a:tailEnd/>
              </a:ln>
            </p:spPr>
            <p:txBody>
              <a:bodyPr wrap="none" anchor="ctr"/>
              <a:lstStyle/>
              <a:p>
                <a:endParaRPr lang="en-US"/>
              </a:p>
            </p:txBody>
          </p:sp>
        </p:grpSp>
      </p:grpSp>
    </p:spTree>
    <p:extLst>
      <p:ext uri="{BB962C8B-B14F-4D97-AF65-F5344CB8AC3E}">
        <p14:creationId xmlns:p14="http://schemas.microsoft.com/office/powerpoint/2010/main" val="1455952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068" y="2671739"/>
            <a:ext cx="6096000" cy="3002231"/>
          </a:xfrm>
          <a:prstGeom prst="rect">
            <a:avLst/>
          </a:prstGeom>
          <a:noFill/>
          <a:ln>
            <a:noFill/>
          </a:ln>
        </p:spPr>
      </p:pic>
      <p:sp>
        <p:nvSpPr>
          <p:cNvPr id="8" name="TextBox 7"/>
          <p:cNvSpPr txBox="1"/>
          <p:nvPr/>
        </p:nvSpPr>
        <p:spPr>
          <a:xfrm>
            <a:off x="675258" y="381000"/>
            <a:ext cx="8011541" cy="2308324"/>
          </a:xfrm>
          <a:prstGeom prst="rect">
            <a:avLst/>
          </a:prstGeom>
          <a:noFill/>
        </p:spPr>
        <p:txBody>
          <a:bodyPr wrap="square" rtlCol="0">
            <a:spAutoFit/>
          </a:bodyPr>
          <a:lstStyle/>
          <a:p>
            <a:r>
              <a:rPr lang="en-GB" b="1" dirty="0"/>
              <a:t>Extended Cruising/Heavy Acceleration</a:t>
            </a:r>
            <a:endParaRPr lang="en-US" dirty="0"/>
          </a:p>
          <a:p>
            <a:r>
              <a:rPr lang="en-GB" dirty="0"/>
              <a:t> </a:t>
            </a:r>
            <a:r>
              <a:rPr lang="en-GB" dirty="0" smtClean="0"/>
              <a:t>When </a:t>
            </a:r>
            <a:r>
              <a:rPr lang="en-GB" dirty="0"/>
              <a:t>the pressure level drops to a certain point the engine will turn on and begin to take fluid from the reservoir, pressurize it and transfer the fluid to the drive pump/motor. Any excess high-pressure fluid from the engine pump not needed by the drive pump/motor will be stored in the accumulator. Since it is not connected to the wheels, the engine will operate at its "sweet spot" where it runs most efficiently when it is on. The engine will shut off when it is no longer needed.</a:t>
            </a:r>
            <a:endParaRPr lang="en-US" dirty="0"/>
          </a:p>
        </p:txBody>
      </p:sp>
      <p:grpSp>
        <p:nvGrpSpPr>
          <p:cNvPr id="9" name="Group 8"/>
          <p:cNvGrpSpPr>
            <a:grpSpLocks/>
          </p:cNvGrpSpPr>
          <p:nvPr/>
        </p:nvGrpSpPr>
        <p:grpSpPr bwMode="auto">
          <a:xfrm>
            <a:off x="0" y="0"/>
            <a:ext cx="9144000" cy="6000750"/>
            <a:chOff x="0" y="0"/>
            <a:chExt cx="5760" cy="4320"/>
          </a:xfrm>
        </p:grpSpPr>
        <p:grpSp>
          <p:nvGrpSpPr>
            <p:cNvPr id="11" name="Group 9"/>
            <p:cNvGrpSpPr>
              <a:grpSpLocks/>
            </p:cNvGrpSpPr>
            <p:nvPr/>
          </p:nvGrpSpPr>
          <p:grpSpPr bwMode="auto">
            <a:xfrm>
              <a:off x="0" y="0"/>
              <a:ext cx="192" cy="4320"/>
              <a:chOff x="0" y="-48"/>
              <a:chExt cx="144" cy="4368"/>
            </a:xfrm>
          </p:grpSpPr>
          <p:sp>
            <p:nvSpPr>
              <p:cNvPr id="21"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w="9525">
                <a:noFill/>
                <a:miter lim="800000"/>
                <a:headEnd/>
                <a:tailEnd/>
              </a:ln>
            </p:spPr>
            <p:txBody>
              <a:bodyPr wrap="none" anchor="ctr"/>
              <a:lstStyle/>
              <a:p>
                <a:endParaRPr lang="en-US"/>
              </a:p>
            </p:txBody>
          </p:sp>
          <p:sp>
            <p:nvSpPr>
              <p:cNvPr id="22"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w="9525">
                <a:noFill/>
                <a:miter lim="800000"/>
                <a:headEnd/>
                <a:tailEnd/>
              </a:ln>
            </p:spPr>
            <p:txBody>
              <a:bodyPr wrap="none" anchor="ctr"/>
              <a:lstStyle/>
              <a:p>
                <a:endParaRPr lang="en-US"/>
              </a:p>
            </p:txBody>
          </p:sp>
        </p:grpSp>
        <p:grpSp>
          <p:nvGrpSpPr>
            <p:cNvPr id="12" name="Group 12"/>
            <p:cNvGrpSpPr>
              <a:grpSpLocks/>
            </p:cNvGrpSpPr>
            <p:nvPr/>
          </p:nvGrpSpPr>
          <p:grpSpPr bwMode="auto">
            <a:xfrm>
              <a:off x="5674" y="24"/>
              <a:ext cx="86" cy="4296"/>
              <a:chOff x="5616" y="-48"/>
              <a:chExt cx="144" cy="4368"/>
            </a:xfrm>
          </p:grpSpPr>
          <p:sp>
            <p:nvSpPr>
              <p:cNvPr id="19" name="Rectangle 18"/>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w="9525">
                <a:noFill/>
                <a:miter lim="800000"/>
                <a:headEnd/>
                <a:tailEnd/>
              </a:ln>
            </p:spPr>
            <p:txBody>
              <a:bodyPr wrap="none" anchor="ctr"/>
              <a:lstStyle/>
              <a:p>
                <a:endParaRPr lang="en-US"/>
              </a:p>
            </p:txBody>
          </p:sp>
          <p:sp>
            <p:nvSpPr>
              <p:cNvPr id="20" name="Rectangle 19"/>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w="9525">
                <a:noFill/>
                <a:miter lim="800000"/>
                <a:headEnd/>
                <a:tailEnd/>
              </a:ln>
            </p:spPr>
            <p:txBody>
              <a:bodyPr wrap="none" anchor="ctr"/>
              <a:lstStyle/>
              <a:p>
                <a:endParaRPr lang="en-US"/>
              </a:p>
            </p:txBody>
          </p:sp>
        </p:grpSp>
        <p:grpSp>
          <p:nvGrpSpPr>
            <p:cNvPr id="13" name="Group 15"/>
            <p:cNvGrpSpPr>
              <a:grpSpLocks/>
            </p:cNvGrpSpPr>
            <p:nvPr/>
          </p:nvGrpSpPr>
          <p:grpSpPr bwMode="auto">
            <a:xfrm>
              <a:off x="144" y="0"/>
              <a:ext cx="5616" cy="144"/>
              <a:chOff x="96" y="-48"/>
              <a:chExt cx="5520" cy="144"/>
            </a:xfrm>
          </p:grpSpPr>
          <p:sp>
            <p:nvSpPr>
              <p:cNvPr id="17"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w="9525">
                <a:noFill/>
                <a:miter lim="800000"/>
                <a:headEnd/>
                <a:tailEnd/>
              </a:ln>
            </p:spPr>
            <p:txBody>
              <a:bodyPr wrap="none" anchor="ctr"/>
              <a:lstStyle/>
              <a:p>
                <a:endParaRPr lang="en-US"/>
              </a:p>
            </p:txBody>
          </p:sp>
          <p:sp>
            <p:nvSpPr>
              <p:cNvPr id="18"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w="9525">
                <a:noFill/>
                <a:miter lim="800000"/>
                <a:headEnd/>
                <a:tailEnd/>
              </a:ln>
            </p:spPr>
            <p:txBody>
              <a:bodyPr wrap="none" anchor="ctr"/>
              <a:lstStyle/>
              <a:p>
                <a:endParaRPr lang="en-US"/>
              </a:p>
            </p:txBody>
          </p:sp>
        </p:grpSp>
        <p:grpSp>
          <p:nvGrpSpPr>
            <p:cNvPr id="14" name="Group 18"/>
            <p:cNvGrpSpPr>
              <a:grpSpLocks/>
            </p:cNvGrpSpPr>
            <p:nvPr/>
          </p:nvGrpSpPr>
          <p:grpSpPr bwMode="auto">
            <a:xfrm>
              <a:off x="144" y="4234"/>
              <a:ext cx="5616" cy="86"/>
              <a:chOff x="96" y="4176"/>
              <a:chExt cx="5520" cy="144"/>
            </a:xfrm>
          </p:grpSpPr>
          <p:sp>
            <p:nvSpPr>
              <p:cNvPr id="15"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w="9525">
                <a:noFill/>
                <a:miter lim="800000"/>
                <a:headEnd/>
                <a:tailEnd/>
              </a:ln>
            </p:spPr>
            <p:txBody>
              <a:bodyPr wrap="none" anchor="ctr"/>
              <a:lstStyle/>
              <a:p>
                <a:endParaRPr lang="en-US"/>
              </a:p>
            </p:txBody>
          </p:sp>
          <p:sp>
            <p:nvSpPr>
              <p:cNvPr id="16"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w="9525">
                <a:noFill/>
                <a:miter lim="800000"/>
                <a:headEnd/>
                <a:tailEnd/>
              </a:ln>
            </p:spPr>
            <p:txBody>
              <a:bodyPr wrap="none" anchor="ctr"/>
              <a:lstStyle/>
              <a:p>
                <a:endParaRPr lang="en-US"/>
              </a:p>
            </p:txBody>
          </p:sp>
        </p:grpSp>
      </p:grpSp>
    </p:spTree>
    <p:extLst>
      <p:ext uri="{BB962C8B-B14F-4D97-AF65-F5344CB8AC3E}">
        <p14:creationId xmlns:p14="http://schemas.microsoft.com/office/powerpoint/2010/main" val="1779585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0061" y="308438"/>
            <a:ext cx="7886700" cy="539319"/>
          </a:xfrm>
        </p:spPr>
        <p:txBody>
          <a:bodyPr>
            <a:normAutofit/>
          </a:bodyPr>
          <a:lstStyle/>
          <a:p>
            <a:pPr algn="ctr"/>
            <a:r>
              <a:rPr lang="en-US" sz="2800" dirty="0">
                <a:latin typeface="Times New Roman" pitchFamily="18" charset="0"/>
                <a:cs typeface="Times New Roman" pitchFamily="18" charset="0"/>
              </a:rPr>
              <a:t>Hydraulic pump/motor</a:t>
            </a:r>
            <a:endParaRPr lang="en-IN" sz="2800" dirty="0">
              <a:latin typeface="Times New Roman" pitchFamily="18" charset="0"/>
              <a:cs typeface="Times New Roman" pitchFamily="18" charset="0"/>
            </a:endParaRPr>
          </a:p>
        </p:txBody>
      </p:sp>
      <p:sp>
        <p:nvSpPr>
          <p:cNvPr id="3" name="Content Placeholder 2"/>
          <p:cNvSpPr>
            <a:spLocks noGrp="1"/>
          </p:cNvSpPr>
          <p:nvPr>
            <p:ph idx="4294967295"/>
          </p:nvPr>
        </p:nvSpPr>
        <p:spPr>
          <a:xfrm>
            <a:off x="480061" y="963954"/>
            <a:ext cx="8035529" cy="5436846"/>
          </a:xfrm>
        </p:spPr>
        <p:txBody>
          <a:bodyPr>
            <a:noAutofit/>
          </a:bodyPr>
          <a:lstStyle/>
          <a:p>
            <a:r>
              <a:rPr lang="en-US" sz="2000" dirty="0">
                <a:latin typeface="Times New Roman" pitchFamily="18" charset="0"/>
                <a:cs typeface="Times New Roman" pitchFamily="18" charset="0"/>
              </a:rPr>
              <a:t>The pump/motor will store the braking energy into the accumulator and will also convert flow to Torque. </a:t>
            </a:r>
          </a:p>
          <a:p>
            <a:r>
              <a:rPr lang="en-US" sz="2000" dirty="0">
                <a:latin typeface="Times New Roman" pitchFamily="18" charset="0"/>
                <a:cs typeface="Times New Roman" pitchFamily="18" charset="0"/>
              </a:rPr>
              <a:t>For HHV, the following pump/motor characteristics are needed:</a:t>
            </a:r>
          </a:p>
          <a:p>
            <a:r>
              <a:rPr lang="en-US" sz="2000" dirty="0">
                <a:latin typeface="Times New Roman" pitchFamily="18" charset="0"/>
                <a:cs typeface="Times New Roman" pitchFamily="18" charset="0"/>
              </a:rPr>
              <a:t>1. Bidirectional: Conceptually, all hydraulic motor should be interchangeable with hydraulic pump. However, most hydraulic motors cannot be used as pump because they cannot be back driven. We need motor that can also act as pump for regenerative braking.</a:t>
            </a:r>
          </a:p>
          <a:p>
            <a:r>
              <a:rPr lang="en-US" sz="2000" dirty="0">
                <a:latin typeface="Times New Roman" pitchFamily="18" charset="0"/>
                <a:cs typeface="Times New Roman" pitchFamily="18" charset="0"/>
              </a:rPr>
              <a:t>2. Variable Displacement</a:t>
            </a:r>
          </a:p>
          <a:p>
            <a:r>
              <a:rPr lang="en-US" sz="2000" dirty="0">
                <a:latin typeface="Times New Roman" pitchFamily="18" charset="0"/>
                <a:cs typeface="Times New Roman" pitchFamily="18" charset="0"/>
              </a:rPr>
              <a:t>3. High Efficiency</a:t>
            </a:r>
          </a:p>
          <a:p>
            <a:r>
              <a:rPr lang="en-US" sz="2000" dirty="0">
                <a:latin typeface="Times New Roman" pitchFamily="18" charset="0"/>
                <a:cs typeface="Times New Roman" pitchFamily="18" charset="0"/>
              </a:rPr>
              <a:t>4. Low Speed and High Torque </a:t>
            </a:r>
          </a:p>
          <a:p>
            <a:r>
              <a:rPr lang="en-US" sz="2000" dirty="0">
                <a:latin typeface="Times New Roman" pitchFamily="18" charset="0"/>
                <a:cs typeface="Times New Roman" pitchFamily="18" charset="0"/>
              </a:rPr>
              <a:t>There are basically five types of motors available for the purpose, axial piston, gear Motor, </a:t>
            </a:r>
            <a:r>
              <a:rPr lang="en-US" sz="2000" dirty="0" err="1">
                <a:latin typeface="Times New Roman" pitchFamily="18" charset="0"/>
                <a:cs typeface="Times New Roman" pitchFamily="18" charset="0"/>
              </a:rPr>
              <a:t>gerotor</a:t>
            </a:r>
            <a:r>
              <a:rPr lang="en-US" sz="2000" dirty="0">
                <a:latin typeface="Times New Roman" pitchFamily="18" charset="0"/>
                <a:cs typeface="Times New Roman" pitchFamily="18" charset="0"/>
              </a:rPr>
              <a:t>, radial piston and vane type. Of all these axial piston type has highest efficiency and gear type having the lowest.</a:t>
            </a:r>
          </a:p>
          <a:p>
            <a:r>
              <a:rPr lang="en-US" sz="2000" dirty="0">
                <a:latin typeface="Times New Roman" pitchFamily="18" charset="0"/>
                <a:cs typeface="Times New Roman" pitchFamily="18" charset="0"/>
              </a:rPr>
              <a:t>Axial piston pump/motor appear as best choice for HHV.</a:t>
            </a:r>
          </a:p>
        </p:txBody>
      </p:sp>
      <p:grpSp>
        <p:nvGrpSpPr>
          <p:cNvPr id="5" name="Group 8"/>
          <p:cNvGrpSpPr>
            <a:grpSpLocks/>
          </p:cNvGrpSpPr>
          <p:nvPr/>
        </p:nvGrpSpPr>
        <p:grpSpPr bwMode="auto">
          <a:xfrm>
            <a:off x="0" y="0"/>
            <a:ext cx="9144000" cy="6629400"/>
            <a:chOff x="0" y="0"/>
            <a:chExt cx="5760" cy="4320"/>
          </a:xfrm>
        </p:grpSpPr>
        <p:grpSp>
          <p:nvGrpSpPr>
            <p:cNvPr id="6" name="Group 9"/>
            <p:cNvGrpSpPr>
              <a:grpSpLocks/>
            </p:cNvGrpSpPr>
            <p:nvPr/>
          </p:nvGrpSpPr>
          <p:grpSpPr bwMode="auto">
            <a:xfrm>
              <a:off x="0" y="0"/>
              <a:ext cx="192" cy="4320"/>
              <a:chOff x="0" y="-48"/>
              <a:chExt cx="144" cy="4368"/>
            </a:xfrm>
          </p:grpSpPr>
          <p:sp>
            <p:nvSpPr>
              <p:cNvPr id="16"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w="9525">
                <a:noFill/>
                <a:miter lim="800000"/>
                <a:headEnd/>
                <a:tailEnd/>
              </a:ln>
            </p:spPr>
            <p:txBody>
              <a:bodyPr wrap="none" anchor="ctr"/>
              <a:lstStyle/>
              <a:p>
                <a:endParaRPr lang="en-US"/>
              </a:p>
            </p:txBody>
          </p:sp>
          <p:sp>
            <p:nvSpPr>
              <p:cNvPr id="17"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w="9525">
                <a:noFill/>
                <a:miter lim="800000"/>
                <a:headEnd/>
                <a:tailEnd/>
              </a:ln>
            </p:spPr>
            <p:txBody>
              <a:bodyPr wrap="none" anchor="ctr"/>
              <a:lstStyle/>
              <a:p>
                <a:endParaRPr lang="en-US"/>
              </a:p>
            </p:txBody>
          </p:sp>
        </p:grpSp>
        <p:grpSp>
          <p:nvGrpSpPr>
            <p:cNvPr id="7" name="Group 12"/>
            <p:cNvGrpSpPr>
              <a:grpSpLocks/>
            </p:cNvGrpSpPr>
            <p:nvPr/>
          </p:nvGrpSpPr>
          <p:grpSpPr bwMode="auto">
            <a:xfrm>
              <a:off x="5674" y="24"/>
              <a:ext cx="86" cy="4296"/>
              <a:chOff x="5616" y="-48"/>
              <a:chExt cx="144" cy="4368"/>
            </a:xfrm>
          </p:grpSpPr>
          <p:sp>
            <p:nvSpPr>
              <p:cNvPr id="14"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w="9525">
                <a:noFill/>
                <a:miter lim="800000"/>
                <a:headEnd/>
                <a:tailEnd/>
              </a:ln>
            </p:spPr>
            <p:txBody>
              <a:bodyPr wrap="none" anchor="ctr"/>
              <a:lstStyle/>
              <a:p>
                <a:endParaRPr lang="en-US"/>
              </a:p>
            </p:txBody>
          </p:sp>
          <p:sp>
            <p:nvSpPr>
              <p:cNvPr id="15"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w="9525">
                <a:noFill/>
                <a:miter lim="800000"/>
                <a:headEnd/>
                <a:tailEnd/>
              </a:ln>
            </p:spPr>
            <p:txBody>
              <a:bodyPr wrap="none" anchor="ctr"/>
              <a:lstStyle/>
              <a:p>
                <a:endParaRPr lang="en-US"/>
              </a:p>
            </p:txBody>
          </p:sp>
        </p:grpSp>
        <p:grpSp>
          <p:nvGrpSpPr>
            <p:cNvPr id="8" name="Group 15"/>
            <p:cNvGrpSpPr>
              <a:grpSpLocks/>
            </p:cNvGrpSpPr>
            <p:nvPr/>
          </p:nvGrpSpPr>
          <p:grpSpPr bwMode="auto">
            <a:xfrm>
              <a:off x="144" y="0"/>
              <a:ext cx="5616" cy="144"/>
              <a:chOff x="96" y="-48"/>
              <a:chExt cx="5520" cy="144"/>
            </a:xfrm>
          </p:grpSpPr>
          <p:sp>
            <p:nvSpPr>
              <p:cNvPr id="12"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w="9525">
                <a:noFill/>
                <a:miter lim="800000"/>
                <a:headEnd/>
                <a:tailEnd/>
              </a:ln>
            </p:spPr>
            <p:txBody>
              <a:bodyPr wrap="none" anchor="ctr"/>
              <a:lstStyle/>
              <a:p>
                <a:endParaRPr lang="en-US"/>
              </a:p>
            </p:txBody>
          </p:sp>
          <p:sp>
            <p:nvSpPr>
              <p:cNvPr id="13"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w="9525">
                <a:noFill/>
                <a:miter lim="800000"/>
                <a:headEnd/>
                <a:tailEnd/>
              </a:ln>
            </p:spPr>
            <p:txBody>
              <a:bodyPr wrap="none" anchor="ctr"/>
              <a:lstStyle/>
              <a:p>
                <a:endParaRPr lang="en-US"/>
              </a:p>
            </p:txBody>
          </p:sp>
        </p:grpSp>
        <p:grpSp>
          <p:nvGrpSpPr>
            <p:cNvPr id="9" name="Group 18"/>
            <p:cNvGrpSpPr>
              <a:grpSpLocks/>
            </p:cNvGrpSpPr>
            <p:nvPr/>
          </p:nvGrpSpPr>
          <p:grpSpPr bwMode="auto">
            <a:xfrm>
              <a:off x="144" y="4234"/>
              <a:ext cx="5616" cy="86"/>
              <a:chOff x="96" y="4176"/>
              <a:chExt cx="5520" cy="144"/>
            </a:xfrm>
          </p:grpSpPr>
          <p:sp>
            <p:nvSpPr>
              <p:cNvPr id="10"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w="9525">
                <a:noFill/>
                <a:miter lim="800000"/>
                <a:headEnd/>
                <a:tailEnd/>
              </a:ln>
            </p:spPr>
            <p:txBody>
              <a:bodyPr wrap="none" anchor="ctr"/>
              <a:lstStyle/>
              <a:p>
                <a:endParaRPr lang="en-US"/>
              </a:p>
            </p:txBody>
          </p:sp>
          <p:sp>
            <p:nvSpPr>
              <p:cNvPr id="11"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w="9525">
                <a:noFill/>
                <a:miter lim="800000"/>
                <a:headEnd/>
                <a:tailEnd/>
              </a:ln>
            </p:spPr>
            <p:txBody>
              <a:bodyPr wrap="none" anchor="ctr"/>
              <a:lstStyle/>
              <a:p>
                <a:endParaRPr lang="en-US"/>
              </a:p>
            </p:txBody>
          </p:sp>
        </p:grpSp>
      </p:grpSp>
    </p:spTree>
    <p:extLst>
      <p:ext uri="{BB962C8B-B14F-4D97-AF65-F5344CB8AC3E}">
        <p14:creationId xmlns:p14="http://schemas.microsoft.com/office/powerpoint/2010/main" val="7821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IN" sz="2800" dirty="0" smtClean="0"/>
              <a:t>Concept of Hybrid Prime Movers</a:t>
            </a:r>
          </a:p>
        </p:txBody>
      </p:sp>
      <p:sp>
        <p:nvSpPr>
          <p:cNvPr id="12291" name="Content Placeholder 2"/>
          <p:cNvSpPr>
            <a:spLocks noGrp="1"/>
          </p:cNvSpPr>
          <p:nvPr>
            <p:ph idx="1"/>
          </p:nvPr>
        </p:nvSpPr>
        <p:spPr/>
        <p:txBody>
          <a:bodyPr/>
          <a:lstStyle/>
          <a:p>
            <a:r>
              <a:rPr lang="en-IN" sz="2400" smtClean="0">
                <a:latin typeface="Times New Roman" panose="02020603050405020304" pitchFamily="18" charset="0"/>
                <a:cs typeface="Times New Roman" panose="02020603050405020304" pitchFamily="18" charset="0"/>
              </a:rPr>
              <a:t>Basically, any vehicle power train is required to </a:t>
            </a:r>
          </a:p>
          <a:p>
            <a:pPr>
              <a:buFontTx/>
              <a:buNone/>
            </a:pPr>
            <a:r>
              <a:rPr lang="en-IN" sz="2400" smtClean="0">
                <a:latin typeface="Times New Roman" panose="02020603050405020304" pitchFamily="18" charset="0"/>
                <a:cs typeface="Times New Roman" panose="02020603050405020304" pitchFamily="18" charset="0"/>
              </a:rPr>
              <a:t>(1) develop sufficient power to meet the demands of vehicle performance, </a:t>
            </a:r>
          </a:p>
          <a:p>
            <a:pPr>
              <a:buFontTx/>
              <a:buNone/>
            </a:pPr>
            <a:r>
              <a:rPr lang="en-IN" sz="2400" smtClean="0">
                <a:latin typeface="Times New Roman" panose="02020603050405020304" pitchFamily="18" charset="0"/>
                <a:cs typeface="Times New Roman" panose="02020603050405020304" pitchFamily="18" charset="0"/>
              </a:rPr>
              <a:t>(2) carry sufficient energy onboard to support vehicle driving in the given range, </a:t>
            </a:r>
          </a:p>
          <a:p>
            <a:pPr>
              <a:buFontTx/>
              <a:buNone/>
            </a:pPr>
            <a:r>
              <a:rPr lang="en-IN" sz="2400" smtClean="0">
                <a:latin typeface="Times New Roman" panose="02020603050405020304" pitchFamily="18" charset="0"/>
                <a:cs typeface="Times New Roman" panose="02020603050405020304" pitchFamily="18" charset="0"/>
              </a:rPr>
              <a:t>(3) demonstrate high efficiency, and </a:t>
            </a:r>
          </a:p>
          <a:p>
            <a:pPr>
              <a:buFontTx/>
              <a:buNone/>
            </a:pPr>
            <a:r>
              <a:rPr lang="en-IN" sz="2400" smtClean="0">
                <a:latin typeface="Times New Roman" panose="02020603050405020304" pitchFamily="18" charset="0"/>
                <a:cs typeface="Times New Roman" panose="02020603050405020304" pitchFamily="18" charset="0"/>
              </a:rPr>
              <a:t>(4) emit very few environmental pollutants. </a:t>
            </a:r>
          </a:p>
          <a:p>
            <a:pPr>
              <a:buFontTx/>
              <a:buNone/>
            </a:pPr>
            <a:r>
              <a:rPr lang="en-IN" sz="2400" smtClean="0">
                <a:latin typeface="Times New Roman" panose="02020603050405020304" pitchFamily="18" charset="0"/>
                <a:cs typeface="Times New Roman" panose="02020603050405020304" pitchFamily="18" charset="0"/>
              </a:rPr>
              <a:t>A vehicle with more than one energy source and energy converter only can satisfy all of the above demands.</a:t>
            </a:r>
          </a:p>
          <a:p>
            <a:pPr>
              <a:buFontTx/>
              <a:buNone/>
            </a:pPr>
            <a:endParaRPr lang="en-IN" sz="2400" smtClean="0">
              <a:latin typeface="Times New Roman" panose="02020603050405020304" pitchFamily="18" charset="0"/>
              <a:cs typeface="Times New Roman" panose="02020603050405020304" pitchFamily="18" charset="0"/>
            </a:endParaRPr>
          </a:p>
        </p:txBody>
      </p:sp>
      <p:grpSp>
        <p:nvGrpSpPr>
          <p:cNvPr id="6148" name="Group 8"/>
          <p:cNvGrpSpPr>
            <a:grpSpLocks/>
          </p:cNvGrpSpPr>
          <p:nvPr/>
        </p:nvGrpSpPr>
        <p:grpSpPr bwMode="auto">
          <a:xfrm>
            <a:off x="0" y="0"/>
            <a:ext cx="9144000" cy="6858000"/>
            <a:chOff x="0" y="0"/>
            <a:chExt cx="5760" cy="4320"/>
          </a:xfrm>
        </p:grpSpPr>
        <p:grpSp>
          <p:nvGrpSpPr>
            <p:cNvPr id="6149" name="Group 9"/>
            <p:cNvGrpSpPr>
              <a:grpSpLocks/>
            </p:cNvGrpSpPr>
            <p:nvPr/>
          </p:nvGrpSpPr>
          <p:grpSpPr bwMode="auto">
            <a:xfrm>
              <a:off x="0" y="0"/>
              <a:ext cx="192" cy="4320"/>
              <a:chOff x="0" y="-48"/>
              <a:chExt cx="144" cy="4368"/>
            </a:xfrm>
          </p:grpSpPr>
          <p:sp>
            <p:nvSpPr>
              <p:cNvPr id="6159"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160"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6150" name="Group 12"/>
            <p:cNvGrpSpPr>
              <a:grpSpLocks/>
            </p:cNvGrpSpPr>
            <p:nvPr/>
          </p:nvGrpSpPr>
          <p:grpSpPr bwMode="auto">
            <a:xfrm>
              <a:off x="5674" y="24"/>
              <a:ext cx="86" cy="4296"/>
              <a:chOff x="5616" y="-48"/>
              <a:chExt cx="144" cy="4368"/>
            </a:xfrm>
          </p:grpSpPr>
          <p:sp>
            <p:nvSpPr>
              <p:cNvPr id="6157"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158"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6151" name="Group 15"/>
            <p:cNvGrpSpPr>
              <a:grpSpLocks/>
            </p:cNvGrpSpPr>
            <p:nvPr/>
          </p:nvGrpSpPr>
          <p:grpSpPr bwMode="auto">
            <a:xfrm>
              <a:off x="144" y="0"/>
              <a:ext cx="5616" cy="144"/>
              <a:chOff x="96" y="-48"/>
              <a:chExt cx="5520" cy="144"/>
            </a:xfrm>
          </p:grpSpPr>
          <p:sp>
            <p:nvSpPr>
              <p:cNvPr id="6155"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156"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6152" name="Group 18"/>
            <p:cNvGrpSpPr>
              <a:grpSpLocks/>
            </p:cNvGrpSpPr>
            <p:nvPr/>
          </p:nvGrpSpPr>
          <p:grpSpPr bwMode="auto">
            <a:xfrm>
              <a:off x="144" y="4234"/>
              <a:ext cx="5616" cy="86"/>
              <a:chOff x="96" y="4176"/>
              <a:chExt cx="5520" cy="144"/>
            </a:xfrm>
          </p:grpSpPr>
          <p:sp>
            <p:nvSpPr>
              <p:cNvPr id="6153"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154"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dissolve">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dissolve">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dissolve">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dissolve">
                                      <p:cBhvr>
                                        <p:cTn id="27" dur="500"/>
                                        <p:tgtEl>
                                          <p:spTgt spid="122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dissolve">
                                      <p:cBhvr>
                                        <p:cTn id="32"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28" b="14317"/>
          <a:stretch/>
        </p:blipFill>
        <p:spPr bwMode="auto">
          <a:xfrm>
            <a:off x="304800" y="685800"/>
            <a:ext cx="874584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8"/>
          <p:cNvGrpSpPr>
            <a:grpSpLocks/>
          </p:cNvGrpSpPr>
          <p:nvPr/>
        </p:nvGrpSpPr>
        <p:grpSpPr bwMode="auto">
          <a:xfrm>
            <a:off x="0" y="0"/>
            <a:ext cx="9144000" cy="6858000"/>
            <a:chOff x="0" y="0"/>
            <a:chExt cx="5760" cy="4320"/>
          </a:xfrm>
        </p:grpSpPr>
        <p:grpSp>
          <p:nvGrpSpPr>
            <p:cNvPr id="3" name="Group 9"/>
            <p:cNvGrpSpPr>
              <a:grpSpLocks/>
            </p:cNvGrpSpPr>
            <p:nvPr/>
          </p:nvGrpSpPr>
          <p:grpSpPr bwMode="auto">
            <a:xfrm>
              <a:off x="0" y="0"/>
              <a:ext cx="192" cy="4320"/>
              <a:chOff x="0" y="-48"/>
              <a:chExt cx="144" cy="4368"/>
            </a:xfrm>
          </p:grpSpPr>
          <p:sp>
            <p:nvSpPr>
              <p:cNvPr id="15"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w="9525">
                <a:noFill/>
                <a:miter lim="800000"/>
                <a:headEnd/>
                <a:tailEnd/>
              </a:ln>
            </p:spPr>
            <p:txBody>
              <a:bodyPr wrap="none" anchor="ctr"/>
              <a:lstStyle/>
              <a:p>
                <a:endParaRPr lang="en-US"/>
              </a:p>
            </p:txBody>
          </p:sp>
          <p:sp>
            <p:nvSpPr>
              <p:cNvPr id="16"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w="9525">
                <a:noFill/>
                <a:miter lim="800000"/>
                <a:headEnd/>
                <a:tailEnd/>
              </a:ln>
            </p:spPr>
            <p:txBody>
              <a:bodyPr wrap="none" anchor="ctr"/>
              <a:lstStyle/>
              <a:p>
                <a:endParaRPr lang="en-US"/>
              </a:p>
            </p:txBody>
          </p:sp>
        </p:grpSp>
        <p:grpSp>
          <p:nvGrpSpPr>
            <p:cNvPr id="4" name="Group 12"/>
            <p:cNvGrpSpPr>
              <a:grpSpLocks/>
            </p:cNvGrpSpPr>
            <p:nvPr/>
          </p:nvGrpSpPr>
          <p:grpSpPr bwMode="auto">
            <a:xfrm>
              <a:off x="5674" y="24"/>
              <a:ext cx="86" cy="4296"/>
              <a:chOff x="5616" y="-48"/>
              <a:chExt cx="144" cy="4368"/>
            </a:xfrm>
          </p:grpSpPr>
          <p:sp>
            <p:nvSpPr>
              <p:cNvPr id="13" name="Rectangle 1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w="9525">
                <a:noFill/>
                <a:miter lim="800000"/>
                <a:headEnd/>
                <a:tailEnd/>
              </a:ln>
            </p:spPr>
            <p:txBody>
              <a:bodyPr wrap="none" anchor="ctr"/>
              <a:lstStyle/>
              <a:p>
                <a:endParaRPr lang="en-US"/>
              </a:p>
            </p:txBody>
          </p:sp>
          <p:sp>
            <p:nvSpPr>
              <p:cNvPr id="14" name="Rectangle 1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w="9525">
                <a:noFill/>
                <a:miter lim="800000"/>
                <a:headEnd/>
                <a:tailEnd/>
              </a:ln>
            </p:spPr>
            <p:txBody>
              <a:bodyPr wrap="none" anchor="ctr"/>
              <a:lstStyle/>
              <a:p>
                <a:endParaRPr lang="en-US"/>
              </a:p>
            </p:txBody>
          </p:sp>
        </p:grpSp>
        <p:grpSp>
          <p:nvGrpSpPr>
            <p:cNvPr id="5" name="Group 15"/>
            <p:cNvGrpSpPr>
              <a:grpSpLocks/>
            </p:cNvGrpSpPr>
            <p:nvPr/>
          </p:nvGrpSpPr>
          <p:grpSpPr bwMode="auto">
            <a:xfrm>
              <a:off x="144" y="0"/>
              <a:ext cx="5616" cy="144"/>
              <a:chOff x="96" y="-48"/>
              <a:chExt cx="5520" cy="144"/>
            </a:xfrm>
          </p:grpSpPr>
          <p:sp>
            <p:nvSpPr>
              <p:cNvPr id="11"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w="9525">
                <a:noFill/>
                <a:miter lim="800000"/>
                <a:headEnd/>
                <a:tailEnd/>
              </a:ln>
            </p:spPr>
            <p:txBody>
              <a:bodyPr wrap="none" anchor="ctr"/>
              <a:lstStyle/>
              <a:p>
                <a:endParaRPr lang="en-US"/>
              </a:p>
            </p:txBody>
          </p:sp>
          <p:sp>
            <p:nvSpPr>
              <p:cNvPr id="12"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w="9525">
                <a:noFill/>
                <a:miter lim="800000"/>
                <a:headEnd/>
                <a:tailEnd/>
              </a:ln>
            </p:spPr>
            <p:txBody>
              <a:bodyPr wrap="none" anchor="ctr"/>
              <a:lstStyle/>
              <a:p>
                <a:endParaRPr lang="en-US"/>
              </a:p>
            </p:txBody>
          </p:sp>
        </p:grpSp>
        <p:grpSp>
          <p:nvGrpSpPr>
            <p:cNvPr id="6" name="Group 18"/>
            <p:cNvGrpSpPr>
              <a:grpSpLocks/>
            </p:cNvGrpSpPr>
            <p:nvPr/>
          </p:nvGrpSpPr>
          <p:grpSpPr bwMode="auto">
            <a:xfrm>
              <a:off x="144" y="4234"/>
              <a:ext cx="5616" cy="86"/>
              <a:chOff x="96" y="4176"/>
              <a:chExt cx="5520" cy="144"/>
            </a:xfrm>
          </p:grpSpPr>
          <p:sp>
            <p:nvSpPr>
              <p:cNvPr id="9"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w="9525">
                <a:noFill/>
                <a:miter lim="800000"/>
                <a:headEnd/>
                <a:tailEnd/>
              </a:ln>
            </p:spPr>
            <p:txBody>
              <a:bodyPr wrap="none" anchor="ctr"/>
              <a:lstStyle/>
              <a:p>
                <a:endParaRPr lang="en-US"/>
              </a:p>
            </p:txBody>
          </p:sp>
          <p:sp>
            <p:nvSpPr>
              <p:cNvPr id="10"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w="9525">
                <a:noFill/>
                <a:miter lim="800000"/>
                <a:headEnd/>
                <a:tailEnd/>
              </a:ln>
            </p:spPr>
            <p:txBody>
              <a:bodyPr wrap="none" anchor="ctr"/>
              <a:lstStyle/>
              <a:p>
                <a:endParaRPr lang="en-US"/>
              </a:p>
            </p:txBody>
          </p:sp>
        </p:grpSp>
      </p:grpSp>
    </p:spTree>
    <p:extLst>
      <p:ext uri="{BB962C8B-B14F-4D97-AF65-F5344CB8AC3E}">
        <p14:creationId xmlns:p14="http://schemas.microsoft.com/office/powerpoint/2010/main" val="1219034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83" y="178152"/>
            <a:ext cx="7886700" cy="756397"/>
          </a:xfrm>
        </p:spPr>
        <p:txBody>
          <a:bodyPr>
            <a:normAutofit/>
          </a:bodyPr>
          <a:lstStyle/>
          <a:p>
            <a:pPr algn="ctr"/>
            <a:r>
              <a:rPr lang="en-IN" sz="2800" dirty="0">
                <a:latin typeface="Times New Roman" pitchFamily="18" charset="0"/>
                <a:cs typeface="Times New Roman" pitchFamily="18" charset="0"/>
              </a:rPr>
              <a:t>Performance Characteristics of Axial Piston Pumps</a:t>
            </a:r>
          </a:p>
        </p:txBody>
      </p:sp>
      <p:pic>
        <p:nvPicPr>
          <p:cNvPr id="33794" name="Picture 2"/>
          <p:cNvPicPr>
            <a:picLocks noChangeAspect="1" noChangeArrowheads="1"/>
          </p:cNvPicPr>
          <p:nvPr/>
        </p:nvPicPr>
        <p:blipFill>
          <a:blip r:embed="rId2" cstate="print"/>
          <a:srcRect/>
          <a:stretch>
            <a:fillRect/>
          </a:stretch>
        </p:blipFill>
        <p:spPr bwMode="auto">
          <a:xfrm>
            <a:off x="379581" y="830502"/>
            <a:ext cx="5009627" cy="2969068"/>
          </a:xfrm>
          <a:prstGeom prst="rect">
            <a:avLst/>
          </a:prstGeom>
          <a:noFill/>
          <a:ln w="9525">
            <a:noFill/>
            <a:miter lim="800000"/>
            <a:headEnd/>
            <a:tailEnd/>
          </a:ln>
        </p:spPr>
      </p:pic>
      <p:grpSp>
        <p:nvGrpSpPr>
          <p:cNvPr id="6" name="Group 5"/>
          <p:cNvGrpSpPr/>
          <p:nvPr/>
        </p:nvGrpSpPr>
        <p:grpSpPr>
          <a:xfrm>
            <a:off x="3144693" y="2996059"/>
            <a:ext cx="5862782" cy="3395063"/>
            <a:chOff x="3496235" y="2199996"/>
            <a:chExt cx="7817043" cy="4526751"/>
          </a:xfrm>
        </p:grpSpPr>
        <p:pic>
          <p:nvPicPr>
            <p:cNvPr id="33796" name="Picture 4"/>
            <p:cNvPicPr>
              <a:picLocks noChangeAspect="1" noChangeArrowheads="1"/>
            </p:cNvPicPr>
            <p:nvPr/>
          </p:nvPicPr>
          <p:blipFill>
            <a:blip r:embed="rId3" cstate="print"/>
            <a:srcRect/>
            <a:stretch>
              <a:fillRect/>
            </a:stretch>
          </p:blipFill>
          <p:spPr bwMode="auto">
            <a:xfrm>
              <a:off x="4521014" y="5934075"/>
              <a:ext cx="6182845" cy="792672"/>
            </a:xfrm>
            <a:prstGeom prst="rect">
              <a:avLst/>
            </a:prstGeom>
            <a:noFill/>
            <a:ln w="9525">
              <a:noFill/>
              <a:miter lim="800000"/>
              <a:headEnd/>
              <a:tailEnd/>
            </a:ln>
          </p:spPr>
        </p:pic>
        <p:pic>
          <p:nvPicPr>
            <p:cNvPr id="33795" name="Picture 3"/>
            <p:cNvPicPr>
              <a:picLocks noChangeAspect="1" noChangeArrowheads="1"/>
            </p:cNvPicPr>
            <p:nvPr/>
          </p:nvPicPr>
          <p:blipFill>
            <a:blip r:embed="rId4" cstate="print"/>
            <a:srcRect/>
            <a:stretch>
              <a:fillRect/>
            </a:stretch>
          </p:blipFill>
          <p:spPr bwMode="auto">
            <a:xfrm>
              <a:off x="3496235" y="2199996"/>
              <a:ext cx="7817043" cy="3824286"/>
            </a:xfrm>
            <a:prstGeom prst="rect">
              <a:avLst/>
            </a:prstGeom>
            <a:noFill/>
            <a:ln w="9525">
              <a:noFill/>
              <a:miter lim="800000"/>
              <a:headEnd/>
              <a:tailEnd/>
            </a:ln>
          </p:spPr>
        </p:pic>
      </p:grpSp>
      <p:grpSp>
        <p:nvGrpSpPr>
          <p:cNvPr id="7" name="Group 8"/>
          <p:cNvGrpSpPr>
            <a:grpSpLocks/>
          </p:cNvGrpSpPr>
          <p:nvPr/>
        </p:nvGrpSpPr>
        <p:grpSpPr bwMode="auto">
          <a:xfrm>
            <a:off x="0" y="0"/>
            <a:ext cx="9144000" cy="6705600"/>
            <a:chOff x="0" y="0"/>
            <a:chExt cx="5760" cy="4320"/>
          </a:xfrm>
        </p:grpSpPr>
        <p:grpSp>
          <p:nvGrpSpPr>
            <p:cNvPr id="8" name="Group 9"/>
            <p:cNvGrpSpPr>
              <a:grpSpLocks/>
            </p:cNvGrpSpPr>
            <p:nvPr/>
          </p:nvGrpSpPr>
          <p:grpSpPr bwMode="auto">
            <a:xfrm>
              <a:off x="0" y="0"/>
              <a:ext cx="192" cy="4320"/>
              <a:chOff x="0" y="-48"/>
              <a:chExt cx="144" cy="4368"/>
            </a:xfrm>
          </p:grpSpPr>
          <p:sp>
            <p:nvSpPr>
              <p:cNvPr id="18"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w="9525">
                <a:noFill/>
                <a:miter lim="800000"/>
                <a:headEnd/>
                <a:tailEnd/>
              </a:ln>
            </p:spPr>
            <p:txBody>
              <a:bodyPr wrap="none" anchor="ctr"/>
              <a:lstStyle/>
              <a:p>
                <a:endParaRPr lang="en-US"/>
              </a:p>
            </p:txBody>
          </p:sp>
          <p:sp>
            <p:nvSpPr>
              <p:cNvPr id="19"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w="9525">
                <a:noFill/>
                <a:miter lim="800000"/>
                <a:headEnd/>
                <a:tailEnd/>
              </a:ln>
            </p:spPr>
            <p:txBody>
              <a:bodyPr wrap="none" anchor="ctr"/>
              <a:lstStyle/>
              <a:p>
                <a:endParaRPr lang="en-US"/>
              </a:p>
            </p:txBody>
          </p:sp>
        </p:grpSp>
        <p:grpSp>
          <p:nvGrpSpPr>
            <p:cNvPr id="9" name="Group 12"/>
            <p:cNvGrpSpPr>
              <a:grpSpLocks/>
            </p:cNvGrpSpPr>
            <p:nvPr/>
          </p:nvGrpSpPr>
          <p:grpSpPr bwMode="auto">
            <a:xfrm>
              <a:off x="5674" y="24"/>
              <a:ext cx="86" cy="4296"/>
              <a:chOff x="5616" y="-48"/>
              <a:chExt cx="144" cy="4368"/>
            </a:xfrm>
          </p:grpSpPr>
          <p:sp>
            <p:nvSpPr>
              <p:cNvPr id="16" name="Rectangle 15"/>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w="9525">
                <a:noFill/>
                <a:miter lim="800000"/>
                <a:headEnd/>
                <a:tailEnd/>
              </a:ln>
            </p:spPr>
            <p:txBody>
              <a:bodyPr wrap="none" anchor="ctr"/>
              <a:lstStyle/>
              <a:p>
                <a:endParaRPr lang="en-US"/>
              </a:p>
            </p:txBody>
          </p:sp>
          <p:sp>
            <p:nvSpPr>
              <p:cNvPr id="17" name="Rectangle 16"/>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w="9525">
                <a:noFill/>
                <a:miter lim="800000"/>
                <a:headEnd/>
                <a:tailEnd/>
              </a:ln>
            </p:spPr>
            <p:txBody>
              <a:bodyPr wrap="none" anchor="ctr"/>
              <a:lstStyle/>
              <a:p>
                <a:endParaRPr lang="en-US"/>
              </a:p>
            </p:txBody>
          </p:sp>
        </p:grpSp>
        <p:grpSp>
          <p:nvGrpSpPr>
            <p:cNvPr id="10" name="Group 15"/>
            <p:cNvGrpSpPr>
              <a:grpSpLocks/>
            </p:cNvGrpSpPr>
            <p:nvPr/>
          </p:nvGrpSpPr>
          <p:grpSpPr bwMode="auto">
            <a:xfrm>
              <a:off x="144" y="0"/>
              <a:ext cx="5616" cy="144"/>
              <a:chOff x="96" y="-48"/>
              <a:chExt cx="5520" cy="144"/>
            </a:xfrm>
          </p:grpSpPr>
          <p:sp>
            <p:nvSpPr>
              <p:cNvPr id="14"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w="9525">
                <a:noFill/>
                <a:miter lim="800000"/>
                <a:headEnd/>
                <a:tailEnd/>
              </a:ln>
            </p:spPr>
            <p:txBody>
              <a:bodyPr wrap="none" anchor="ctr"/>
              <a:lstStyle/>
              <a:p>
                <a:endParaRPr lang="en-US"/>
              </a:p>
            </p:txBody>
          </p:sp>
          <p:sp>
            <p:nvSpPr>
              <p:cNvPr id="15"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w="9525">
                <a:noFill/>
                <a:miter lim="800000"/>
                <a:headEnd/>
                <a:tailEnd/>
              </a:ln>
            </p:spPr>
            <p:txBody>
              <a:bodyPr wrap="none" anchor="ctr"/>
              <a:lstStyle/>
              <a:p>
                <a:endParaRPr lang="en-US"/>
              </a:p>
            </p:txBody>
          </p:sp>
        </p:grpSp>
        <p:grpSp>
          <p:nvGrpSpPr>
            <p:cNvPr id="11" name="Group 18"/>
            <p:cNvGrpSpPr>
              <a:grpSpLocks/>
            </p:cNvGrpSpPr>
            <p:nvPr/>
          </p:nvGrpSpPr>
          <p:grpSpPr bwMode="auto">
            <a:xfrm>
              <a:off x="144" y="4234"/>
              <a:ext cx="5616" cy="86"/>
              <a:chOff x="96" y="4176"/>
              <a:chExt cx="5520" cy="144"/>
            </a:xfrm>
          </p:grpSpPr>
          <p:sp>
            <p:nvSpPr>
              <p:cNvPr id="12"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w="9525">
                <a:noFill/>
                <a:miter lim="800000"/>
                <a:headEnd/>
                <a:tailEnd/>
              </a:ln>
            </p:spPr>
            <p:txBody>
              <a:bodyPr wrap="none" anchor="ctr"/>
              <a:lstStyle/>
              <a:p>
                <a:endParaRPr lang="en-US"/>
              </a:p>
            </p:txBody>
          </p:sp>
          <p:sp>
            <p:nvSpPr>
              <p:cNvPr id="13"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w="9525">
                <a:noFill/>
                <a:miter lim="800000"/>
                <a:headEnd/>
                <a:tailEnd/>
              </a:ln>
            </p:spPr>
            <p:txBody>
              <a:bodyPr wrap="none" anchor="ctr"/>
              <a:lstStyle/>
              <a:p>
                <a:endParaRPr lang="en-US"/>
              </a:p>
            </p:txBody>
          </p:sp>
        </p:grpSp>
      </p:grpSp>
    </p:spTree>
    <p:extLst>
      <p:ext uri="{BB962C8B-B14F-4D97-AF65-F5344CB8AC3E}">
        <p14:creationId xmlns:p14="http://schemas.microsoft.com/office/powerpoint/2010/main" val="33175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52"/>
            <a:ext cx="7886700" cy="416855"/>
          </a:xfrm>
        </p:spPr>
        <p:txBody>
          <a:bodyPr>
            <a:noAutofit/>
          </a:bodyPr>
          <a:lstStyle/>
          <a:p>
            <a:pPr algn="ctr"/>
            <a:r>
              <a:rPr lang="en-US" sz="2800" dirty="0" smtClean="0">
                <a:latin typeface="Times New Roman" pitchFamily="18" charset="0"/>
                <a:cs typeface="Times New Roman" pitchFamily="18" charset="0"/>
              </a:rPr>
              <a:t>Only Vehicle Accelerates but Not the Engine</a:t>
            </a:r>
            <a:endParaRPr lang="en-US" sz="2800" dirty="0">
              <a:latin typeface="Times New Roman" pitchFamily="18" charset="0"/>
              <a:cs typeface="Times New Roman" pitchFamily="18" charset="0"/>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75"/>
          <a:stretch/>
        </p:blipFill>
        <p:spPr bwMode="auto">
          <a:xfrm>
            <a:off x="723237" y="690707"/>
            <a:ext cx="7848600" cy="585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8"/>
          <p:cNvGrpSpPr>
            <a:grpSpLocks/>
          </p:cNvGrpSpPr>
          <p:nvPr/>
        </p:nvGrpSpPr>
        <p:grpSpPr bwMode="auto">
          <a:xfrm>
            <a:off x="0" y="0"/>
            <a:ext cx="9144000" cy="6858000"/>
            <a:chOff x="0" y="0"/>
            <a:chExt cx="5760" cy="4320"/>
          </a:xfrm>
        </p:grpSpPr>
        <p:grpSp>
          <p:nvGrpSpPr>
            <p:cNvPr id="6" name="Group 9"/>
            <p:cNvGrpSpPr>
              <a:grpSpLocks/>
            </p:cNvGrpSpPr>
            <p:nvPr/>
          </p:nvGrpSpPr>
          <p:grpSpPr bwMode="auto">
            <a:xfrm>
              <a:off x="0" y="0"/>
              <a:ext cx="192" cy="4320"/>
              <a:chOff x="0" y="-48"/>
              <a:chExt cx="144" cy="4368"/>
            </a:xfrm>
          </p:grpSpPr>
          <p:sp>
            <p:nvSpPr>
              <p:cNvPr id="16"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w="9525">
                <a:noFill/>
                <a:miter lim="800000"/>
                <a:headEnd/>
                <a:tailEnd/>
              </a:ln>
            </p:spPr>
            <p:txBody>
              <a:bodyPr wrap="none" anchor="ctr"/>
              <a:lstStyle/>
              <a:p>
                <a:endParaRPr lang="en-US"/>
              </a:p>
            </p:txBody>
          </p:sp>
          <p:sp>
            <p:nvSpPr>
              <p:cNvPr id="17"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w="9525">
                <a:noFill/>
                <a:miter lim="800000"/>
                <a:headEnd/>
                <a:tailEnd/>
              </a:ln>
            </p:spPr>
            <p:txBody>
              <a:bodyPr wrap="none" anchor="ctr"/>
              <a:lstStyle/>
              <a:p>
                <a:endParaRPr lang="en-US"/>
              </a:p>
            </p:txBody>
          </p:sp>
        </p:grpSp>
        <p:grpSp>
          <p:nvGrpSpPr>
            <p:cNvPr id="7" name="Group 12"/>
            <p:cNvGrpSpPr>
              <a:grpSpLocks/>
            </p:cNvGrpSpPr>
            <p:nvPr/>
          </p:nvGrpSpPr>
          <p:grpSpPr bwMode="auto">
            <a:xfrm>
              <a:off x="5674" y="24"/>
              <a:ext cx="86" cy="4296"/>
              <a:chOff x="5616" y="-48"/>
              <a:chExt cx="144" cy="4368"/>
            </a:xfrm>
          </p:grpSpPr>
          <p:sp>
            <p:nvSpPr>
              <p:cNvPr id="14"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w="9525">
                <a:noFill/>
                <a:miter lim="800000"/>
                <a:headEnd/>
                <a:tailEnd/>
              </a:ln>
            </p:spPr>
            <p:txBody>
              <a:bodyPr wrap="none" anchor="ctr"/>
              <a:lstStyle/>
              <a:p>
                <a:endParaRPr lang="en-US"/>
              </a:p>
            </p:txBody>
          </p:sp>
          <p:sp>
            <p:nvSpPr>
              <p:cNvPr id="15"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w="9525">
                <a:noFill/>
                <a:miter lim="800000"/>
                <a:headEnd/>
                <a:tailEnd/>
              </a:ln>
            </p:spPr>
            <p:txBody>
              <a:bodyPr wrap="none" anchor="ctr"/>
              <a:lstStyle/>
              <a:p>
                <a:endParaRPr lang="en-US"/>
              </a:p>
            </p:txBody>
          </p:sp>
        </p:grpSp>
        <p:grpSp>
          <p:nvGrpSpPr>
            <p:cNvPr id="8" name="Group 15"/>
            <p:cNvGrpSpPr>
              <a:grpSpLocks/>
            </p:cNvGrpSpPr>
            <p:nvPr/>
          </p:nvGrpSpPr>
          <p:grpSpPr bwMode="auto">
            <a:xfrm>
              <a:off x="144" y="0"/>
              <a:ext cx="5616" cy="144"/>
              <a:chOff x="96" y="-48"/>
              <a:chExt cx="5520" cy="144"/>
            </a:xfrm>
          </p:grpSpPr>
          <p:sp>
            <p:nvSpPr>
              <p:cNvPr id="12"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w="9525">
                <a:noFill/>
                <a:miter lim="800000"/>
                <a:headEnd/>
                <a:tailEnd/>
              </a:ln>
            </p:spPr>
            <p:txBody>
              <a:bodyPr wrap="none" anchor="ctr"/>
              <a:lstStyle/>
              <a:p>
                <a:endParaRPr lang="en-US"/>
              </a:p>
            </p:txBody>
          </p:sp>
          <p:sp>
            <p:nvSpPr>
              <p:cNvPr id="13"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w="9525">
                <a:noFill/>
                <a:miter lim="800000"/>
                <a:headEnd/>
                <a:tailEnd/>
              </a:ln>
            </p:spPr>
            <p:txBody>
              <a:bodyPr wrap="none" anchor="ctr"/>
              <a:lstStyle/>
              <a:p>
                <a:endParaRPr lang="en-US"/>
              </a:p>
            </p:txBody>
          </p:sp>
        </p:grpSp>
        <p:grpSp>
          <p:nvGrpSpPr>
            <p:cNvPr id="9" name="Group 18"/>
            <p:cNvGrpSpPr>
              <a:grpSpLocks/>
            </p:cNvGrpSpPr>
            <p:nvPr/>
          </p:nvGrpSpPr>
          <p:grpSpPr bwMode="auto">
            <a:xfrm>
              <a:off x="144" y="4234"/>
              <a:ext cx="5616" cy="86"/>
              <a:chOff x="96" y="4176"/>
              <a:chExt cx="5520" cy="144"/>
            </a:xfrm>
          </p:grpSpPr>
          <p:sp>
            <p:nvSpPr>
              <p:cNvPr id="10"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w="9525">
                <a:noFill/>
                <a:miter lim="800000"/>
                <a:headEnd/>
                <a:tailEnd/>
              </a:ln>
            </p:spPr>
            <p:txBody>
              <a:bodyPr wrap="none" anchor="ctr"/>
              <a:lstStyle/>
              <a:p>
                <a:endParaRPr lang="en-US"/>
              </a:p>
            </p:txBody>
          </p:sp>
          <p:sp>
            <p:nvSpPr>
              <p:cNvPr id="11"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w="9525">
                <a:noFill/>
                <a:miter lim="800000"/>
                <a:headEnd/>
                <a:tailEnd/>
              </a:ln>
            </p:spPr>
            <p:txBody>
              <a:bodyPr wrap="none" anchor="ctr"/>
              <a:lstStyle/>
              <a:p>
                <a:endParaRPr lang="en-US"/>
              </a:p>
            </p:txBody>
          </p:sp>
        </p:grpSp>
      </p:grpSp>
    </p:spTree>
    <p:extLst>
      <p:ext uri="{BB962C8B-B14F-4D97-AF65-F5344CB8AC3E}">
        <p14:creationId xmlns:p14="http://schemas.microsoft.com/office/powerpoint/2010/main" val="3127728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IN" sz="2800" smtClean="0"/>
              <a:t>Options of  Converter Couples</a:t>
            </a:r>
          </a:p>
        </p:txBody>
      </p:sp>
      <p:sp>
        <p:nvSpPr>
          <p:cNvPr id="3" name="Content Placeholder 2"/>
          <p:cNvSpPr>
            <a:spLocks noGrp="1"/>
          </p:cNvSpPr>
          <p:nvPr>
            <p:ph idx="1"/>
          </p:nvPr>
        </p:nvSpPr>
        <p:spPr>
          <a:xfrm>
            <a:off x="457200" y="1600200"/>
            <a:ext cx="8229600" cy="3932237"/>
          </a:xfrm>
        </p:spPr>
        <p:txBody>
          <a:bodyPr/>
          <a:lstStyle/>
          <a:p>
            <a:r>
              <a:rPr lang="en-IN" sz="2400" dirty="0" smtClean="0">
                <a:latin typeface="Times New Roman" panose="02020603050405020304" pitchFamily="18" charset="0"/>
                <a:cs typeface="Times New Roman" panose="02020603050405020304" pitchFamily="18" charset="0"/>
              </a:rPr>
              <a:t>A vehicle that has two or more energy sources and energy converters is called a hybrid vehicle.</a:t>
            </a:r>
          </a:p>
          <a:p>
            <a:r>
              <a:rPr lang="en-IN" sz="2400" dirty="0" smtClean="0">
                <a:latin typeface="Times New Roman" panose="02020603050405020304" pitchFamily="18" charset="0"/>
                <a:cs typeface="Times New Roman" panose="02020603050405020304" pitchFamily="18" charset="0"/>
              </a:rPr>
              <a:t>A hybrid vehicle with an electrical power train (energy source energy converters) is called an HEV.</a:t>
            </a:r>
            <a:endParaRPr lang="en-IN" sz="2400" dirty="0" smtClean="0"/>
          </a:p>
          <a:p>
            <a:endParaRPr lang="en-IN" sz="2400" dirty="0" smtClean="0">
              <a:latin typeface="Times New Roman" panose="02020603050405020304" pitchFamily="18" charset="0"/>
              <a:cs typeface="Times New Roman" panose="02020603050405020304" pitchFamily="18" charset="0"/>
            </a:endParaRPr>
          </a:p>
          <a:p>
            <a:r>
              <a:rPr lang="en-IN" sz="2400" dirty="0" smtClean="0">
                <a:latin typeface="Times New Roman" panose="02020603050405020304" pitchFamily="18" charset="0"/>
                <a:cs typeface="Times New Roman" panose="02020603050405020304" pitchFamily="18" charset="0"/>
              </a:rPr>
              <a:t>A limited speed range gasoline (or diesel) heat engine system –electric motor system.</a:t>
            </a:r>
          </a:p>
          <a:p>
            <a:r>
              <a:rPr lang="en-IN" sz="2400" dirty="0" smtClean="0">
                <a:latin typeface="Times New Roman" panose="02020603050405020304" pitchFamily="18" charset="0"/>
                <a:cs typeface="Times New Roman" panose="02020603050405020304" pitchFamily="18" charset="0"/>
              </a:rPr>
              <a:t> Hydrogen fuel cell–electric motor system.</a:t>
            </a:r>
          </a:p>
          <a:p>
            <a:r>
              <a:rPr lang="en-IN" sz="2400" dirty="0" smtClean="0">
                <a:latin typeface="Times New Roman" panose="02020603050405020304" pitchFamily="18" charset="0"/>
                <a:cs typeface="Times New Roman" panose="02020603050405020304" pitchFamily="18" charset="0"/>
              </a:rPr>
              <a:t> Chemical battery–electric motor system, etc. </a:t>
            </a:r>
          </a:p>
        </p:txBody>
      </p:sp>
      <p:grpSp>
        <p:nvGrpSpPr>
          <p:cNvPr id="7172" name="Group 8"/>
          <p:cNvGrpSpPr>
            <a:grpSpLocks/>
          </p:cNvGrpSpPr>
          <p:nvPr/>
        </p:nvGrpSpPr>
        <p:grpSpPr bwMode="auto">
          <a:xfrm>
            <a:off x="0" y="0"/>
            <a:ext cx="9144000" cy="6858000"/>
            <a:chOff x="0" y="0"/>
            <a:chExt cx="5760" cy="4320"/>
          </a:xfrm>
        </p:grpSpPr>
        <p:grpSp>
          <p:nvGrpSpPr>
            <p:cNvPr id="7173" name="Group 9"/>
            <p:cNvGrpSpPr>
              <a:grpSpLocks/>
            </p:cNvGrpSpPr>
            <p:nvPr/>
          </p:nvGrpSpPr>
          <p:grpSpPr bwMode="auto">
            <a:xfrm>
              <a:off x="0" y="0"/>
              <a:ext cx="192" cy="4320"/>
              <a:chOff x="0" y="-48"/>
              <a:chExt cx="144" cy="4368"/>
            </a:xfrm>
          </p:grpSpPr>
          <p:sp>
            <p:nvSpPr>
              <p:cNvPr id="718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8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7174" name="Group 12"/>
            <p:cNvGrpSpPr>
              <a:grpSpLocks/>
            </p:cNvGrpSpPr>
            <p:nvPr/>
          </p:nvGrpSpPr>
          <p:grpSpPr bwMode="auto">
            <a:xfrm>
              <a:off x="5674" y="24"/>
              <a:ext cx="86" cy="4296"/>
              <a:chOff x="5616" y="-48"/>
              <a:chExt cx="144" cy="4368"/>
            </a:xfrm>
          </p:grpSpPr>
          <p:sp>
            <p:nvSpPr>
              <p:cNvPr id="718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8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7175" name="Group 15"/>
            <p:cNvGrpSpPr>
              <a:grpSpLocks/>
            </p:cNvGrpSpPr>
            <p:nvPr/>
          </p:nvGrpSpPr>
          <p:grpSpPr bwMode="auto">
            <a:xfrm>
              <a:off x="144" y="0"/>
              <a:ext cx="5616" cy="144"/>
              <a:chOff x="96" y="-48"/>
              <a:chExt cx="5520" cy="144"/>
            </a:xfrm>
          </p:grpSpPr>
          <p:sp>
            <p:nvSpPr>
              <p:cNvPr id="717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8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7176" name="Group 18"/>
            <p:cNvGrpSpPr>
              <a:grpSpLocks/>
            </p:cNvGrpSpPr>
            <p:nvPr/>
          </p:nvGrpSpPr>
          <p:grpSpPr bwMode="auto">
            <a:xfrm>
              <a:off x="144" y="4234"/>
              <a:ext cx="5616" cy="86"/>
              <a:chOff x="96" y="4176"/>
              <a:chExt cx="5520" cy="144"/>
            </a:xfrm>
          </p:grpSpPr>
          <p:sp>
            <p:nvSpPr>
              <p:cNvPr id="717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0"/>
            <a:ext cx="8229600" cy="1143000"/>
          </a:xfrm>
        </p:spPr>
        <p:txBody>
          <a:bodyPr/>
          <a:lstStyle/>
          <a:p>
            <a:r>
              <a:rPr lang="en-IN" sz="2800" smtClean="0">
                <a:latin typeface="Times New Roman" panose="02020603050405020304" pitchFamily="18" charset="0"/>
                <a:cs typeface="Times New Roman" panose="02020603050405020304" pitchFamily="18" charset="0"/>
              </a:rPr>
              <a:t>Decomposition of load power is into steady and dynamic components</a:t>
            </a: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1172308"/>
            <a:ext cx="3733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62" y="3722077"/>
            <a:ext cx="40195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053367"/>
            <a:ext cx="37338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8"/>
          <p:cNvGrpSpPr>
            <a:grpSpLocks/>
          </p:cNvGrpSpPr>
          <p:nvPr/>
        </p:nvGrpSpPr>
        <p:grpSpPr bwMode="auto">
          <a:xfrm>
            <a:off x="0" y="0"/>
            <a:ext cx="9144000" cy="6858000"/>
            <a:chOff x="0" y="0"/>
            <a:chExt cx="5760" cy="4320"/>
          </a:xfrm>
        </p:grpSpPr>
        <p:grpSp>
          <p:nvGrpSpPr>
            <p:cNvPr id="8199" name="Group 9"/>
            <p:cNvGrpSpPr>
              <a:grpSpLocks/>
            </p:cNvGrpSpPr>
            <p:nvPr/>
          </p:nvGrpSpPr>
          <p:grpSpPr bwMode="auto">
            <a:xfrm>
              <a:off x="0" y="0"/>
              <a:ext cx="192" cy="4320"/>
              <a:chOff x="0" y="-48"/>
              <a:chExt cx="144" cy="4368"/>
            </a:xfrm>
          </p:grpSpPr>
          <p:sp>
            <p:nvSpPr>
              <p:cNvPr id="8209"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210"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8200" name="Group 12"/>
            <p:cNvGrpSpPr>
              <a:grpSpLocks/>
            </p:cNvGrpSpPr>
            <p:nvPr/>
          </p:nvGrpSpPr>
          <p:grpSpPr bwMode="auto">
            <a:xfrm>
              <a:off x="5674" y="24"/>
              <a:ext cx="86" cy="4296"/>
              <a:chOff x="5616" y="-48"/>
              <a:chExt cx="144" cy="4368"/>
            </a:xfrm>
          </p:grpSpPr>
          <p:sp>
            <p:nvSpPr>
              <p:cNvPr id="8207"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208"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8201" name="Group 15"/>
            <p:cNvGrpSpPr>
              <a:grpSpLocks/>
            </p:cNvGrpSpPr>
            <p:nvPr/>
          </p:nvGrpSpPr>
          <p:grpSpPr bwMode="auto">
            <a:xfrm>
              <a:off x="144" y="0"/>
              <a:ext cx="5617" cy="144"/>
              <a:chOff x="96" y="-48"/>
              <a:chExt cx="5520" cy="144"/>
            </a:xfrm>
          </p:grpSpPr>
          <p:sp>
            <p:nvSpPr>
              <p:cNvPr id="8205" name="Rectangle 12"/>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206" name="Rectangle 13"/>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8202" name="Group 18"/>
            <p:cNvGrpSpPr>
              <a:grpSpLocks/>
            </p:cNvGrpSpPr>
            <p:nvPr/>
          </p:nvGrpSpPr>
          <p:grpSpPr bwMode="auto">
            <a:xfrm>
              <a:off x="144" y="4234"/>
              <a:ext cx="5617" cy="86"/>
              <a:chOff x="96" y="4176"/>
              <a:chExt cx="5520" cy="144"/>
            </a:xfrm>
          </p:grpSpPr>
          <p:sp>
            <p:nvSpPr>
              <p:cNvPr id="8203"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204"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1009080" y="3166200"/>
              <a:ext cx="2433240" cy="1531080"/>
            </p14:xfrm>
          </p:contentPart>
        </mc:Choice>
        <mc:Fallback>
          <p:pic>
            <p:nvPicPr>
              <p:cNvPr id="2" name="Ink 1"/>
              <p:cNvPicPr/>
              <p:nvPr/>
            </p:nvPicPr>
            <p:blipFill>
              <a:blip r:embed="rId6"/>
              <a:stretch>
                <a:fillRect/>
              </a:stretch>
            </p:blipFill>
            <p:spPr>
              <a:xfrm>
                <a:off x="998280" y="3154680"/>
                <a:ext cx="2449080" cy="1555200"/>
              </a:xfrm>
              <a:prstGeom prst="rect">
                <a:avLst/>
              </a:prstGeom>
            </p:spPr>
          </p:pic>
        </mc:Fallback>
      </mc:AlternateContent>
    </p:spTree>
    <p:extLst>
      <p:ext uri="{BB962C8B-B14F-4D97-AF65-F5344CB8AC3E}">
        <p14:creationId xmlns:p14="http://schemas.microsoft.com/office/powerpoint/2010/main" val="248007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dissolve">
                                      <p:cBhvr>
                                        <p:cTn id="7" dur="5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4275"/>
                                        </p:tgtEl>
                                        <p:attrNameLst>
                                          <p:attrName>style.visibility</p:attrName>
                                        </p:attrNameLst>
                                      </p:cBhvr>
                                      <p:to>
                                        <p:strVal val="visible"/>
                                      </p:to>
                                    </p:set>
                                    <p:animEffect transition="in" filter="dissolve">
                                      <p:cBhvr>
                                        <p:cTn id="12" dur="500"/>
                                        <p:tgtEl>
                                          <p:spTgt spid="542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4276"/>
                                        </p:tgtEl>
                                        <p:attrNameLst>
                                          <p:attrName>style.visibility</p:attrName>
                                        </p:attrNameLst>
                                      </p:cBhvr>
                                      <p:to>
                                        <p:strVal val="visible"/>
                                      </p:to>
                                    </p:set>
                                    <p:animEffect transition="in" filter="dissolve">
                                      <p:cBhvr>
                                        <p:cTn id="17"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76200"/>
            <a:ext cx="8229600" cy="609600"/>
          </a:xfrm>
        </p:spPr>
        <p:txBody>
          <a:bodyPr/>
          <a:lstStyle/>
          <a:p>
            <a:r>
              <a:rPr lang="en-IN" sz="2800" dirty="0" smtClean="0">
                <a:latin typeface="Times New Roman" panose="02020603050405020304" pitchFamily="18" charset="0"/>
                <a:cs typeface="Times New Roman" panose="02020603050405020304" pitchFamily="18" charset="0"/>
              </a:rPr>
              <a:t>Conceptual Hybrid Scheme</a:t>
            </a: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47725"/>
            <a:ext cx="69342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838200" y="1143000"/>
            <a:ext cx="6045200" cy="4953000"/>
            <a:chOff x="838200" y="1381125"/>
            <a:chExt cx="6045926" cy="4953000"/>
          </a:xfrm>
        </p:grpSpPr>
        <p:sp>
          <p:nvSpPr>
            <p:cNvPr id="9237" name="Rectangle 5"/>
            <p:cNvSpPr>
              <a:spLocks noChangeArrowheads="1"/>
            </p:cNvSpPr>
            <p:nvPr/>
          </p:nvSpPr>
          <p:spPr bwMode="auto">
            <a:xfrm>
              <a:off x="1981200" y="1381125"/>
              <a:ext cx="1676400" cy="762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IN"/>
            </a:p>
          </p:txBody>
        </p:sp>
        <p:sp>
          <p:nvSpPr>
            <p:cNvPr id="9238" name="Rectangle 6"/>
            <p:cNvSpPr>
              <a:spLocks noChangeArrowheads="1"/>
            </p:cNvSpPr>
            <p:nvPr/>
          </p:nvSpPr>
          <p:spPr bwMode="auto">
            <a:xfrm>
              <a:off x="4419600" y="2743199"/>
              <a:ext cx="685800" cy="18383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IN"/>
            </a:p>
          </p:txBody>
        </p:sp>
        <p:sp>
          <p:nvSpPr>
            <p:cNvPr id="9239" name="Rectangle 7"/>
            <p:cNvSpPr>
              <a:spLocks noChangeArrowheads="1"/>
            </p:cNvSpPr>
            <p:nvPr/>
          </p:nvSpPr>
          <p:spPr bwMode="auto">
            <a:xfrm>
              <a:off x="2133600" y="5105400"/>
              <a:ext cx="1447800" cy="533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IN"/>
            </a:p>
          </p:txBody>
        </p:sp>
        <p:sp>
          <p:nvSpPr>
            <p:cNvPr id="9240" name="Freeform 8"/>
            <p:cNvSpPr>
              <a:spLocks/>
            </p:cNvSpPr>
            <p:nvPr/>
          </p:nvSpPr>
          <p:spPr bwMode="auto">
            <a:xfrm>
              <a:off x="4386943" y="3660594"/>
              <a:ext cx="2497183" cy="1606731"/>
            </a:xfrm>
            <a:custGeom>
              <a:avLst/>
              <a:gdLst>
                <a:gd name="T0" fmla="*/ 119743 w 2497183"/>
                <a:gd name="T1" fmla="*/ 1539240 h 1606731"/>
                <a:gd name="T2" fmla="*/ 198120 w 2497183"/>
                <a:gd name="T3" fmla="*/ 1160417 h 1606731"/>
                <a:gd name="T4" fmla="*/ 1308470 w 2497183"/>
                <a:gd name="T5" fmla="*/ 1134291 h 1606731"/>
                <a:gd name="T6" fmla="*/ 1595853 w 2497183"/>
                <a:gd name="T7" fmla="*/ 1029788 h 1606731"/>
                <a:gd name="T8" fmla="*/ 1857110 w 2497183"/>
                <a:gd name="T9" fmla="*/ 154577 h 1606731"/>
                <a:gd name="T10" fmla="*/ 2183675 w 2497183"/>
                <a:gd name="T11" fmla="*/ 102325 h 1606731"/>
                <a:gd name="T12" fmla="*/ 2418807 w 2497183"/>
                <a:gd name="T13" fmla="*/ 89263 h 1606731"/>
                <a:gd name="T14" fmla="*/ 2457995 w 2497183"/>
                <a:gd name="T15" fmla="*/ 259080 h 1606731"/>
                <a:gd name="T16" fmla="*/ 2183675 w 2497183"/>
                <a:gd name="T17" fmla="*/ 611777 h 1606731"/>
                <a:gd name="T18" fmla="*/ 1857110 w 2497183"/>
                <a:gd name="T19" fmla="*/ 1186543 h 1606731"/>
                <a:gd name="T20" fmla="*/ 1295407 w 2497183"/>
                <a:gd name="T21" fmla="*/ 1408611 h 1606731"/>
                <a:gd name="T22" fmla="*/ 446314 w 2497183"/>
                <a:gd name="T23" fmla="*/ 1565365 h 1606731"/>
                <a:gd name="T24" fmla="*/ 119743 w 2497183"/>
                <a:gd name="T25" fmla="*/ 1539240 h 16067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97183"/>
                <a:gd name="T40" fmla="*/ 0 h 1606731"/>
                <a:gd name="T41" fmla="*/ 2497183 w 2497183"/>
                <a:gd name="T42" fmla="*/ 1606731 h 16067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97183" h="1606731">
                  <a:moveTo>
                    <a:pt x="119743" y="1539240"/>
                  </a:moveTo>
                  <a:cubicBezTo>
                    <a:pt x="78377" y="1471749"/>
                    <a:pt x="0" y="1227908"/>
                    <a:pt x="198120" y="1160417"/>
                  </a:cubicBezTo>
                  <a:cubicBezTo>
                    <a:pt x="396240" y="1092926"/>
                    <a:pt x="1075509" y="1156062"/>
                    <a:pt x="1308463" y="1134291"/>
                  </a:cubicBezTo>
                  <a:cubicBezTo>
                    <a:pt x="1541417" y="1112520"/>
                    <a:pt x="1504406" y="1193073"/>
                    <a:pt x="1595846" y="1029788"/>
                  </a:cubicBezTo>
                  <a:cubicBezTo>
                    <a:pt x="1687286" y="866503"/>
                    <a:pt x="1759132" y="309154"/>
                    <a:pt x="1857103" y="154577"/>
                  </a:cubicBezTo>
                  <a:cubicBezTo>
                    <a:pt x="1955074" y="0"/>
                    <a:pt x="2090057" y="113211"/>
                    <a:pt x="2183674" y="102325"/>
                  </a:cubicBezTo>
                  <a:cubicBezTo>
                    <a:pt x="2277291" y="91439"/>
                    <a:pt x="2373086" y="63137"/>
                    <a:pt x="2418806" y="89263"/>
                  </a:cubicBezTo>
                  <a:cubicBezTo>
                    <a:pt x="2464526" y="115389"/>
                    <a:pt x="2497183" y="171994"/>
                    <a:pt x="2457994" y="259080"/>
                  </a:cubicBezTo>
                  <a:cubicBezTo>
                    <a:pt x="2418805" y="346166"/>
                    <a:pt x="2283823" y="457200"/>
                    <a:pt x="2183674" y="611777"/>
                  </a:cubicBezTo>
                  <a:cubicBezTo>
                    <a:pt x="2083525" y="766354"/>
                    <a:pt x="2005149" y="1053737"/>
                    <a:pt x="1857103" y="1186543"/>
                  </a:cubicBezTo>
                  <a:cubicBezTo>
                    <a:pt x="1709057" y="1319349"/>
                    <a:pt x="1530532" y="1345474"/>
                    <a:pt x="1295400" y="1408611"/>
                  </a:cubicBezTo>
                  <a:cubicBezTo>
                    <a:pt x="1060269" y="1471748"/>
                    <a:pt x="640080" y="1547948"/>
                    <a:pt x="446314" y="1565365"/>
                  </a:cubicBezTo>
                  <a:cubicBezTo>
                    <a:pt x="252548" y="1582782"/>
                    <a:pt x="161109" y="1606731"/>
                    <a:pt x="119743" y="1539240"/>
                  </a:cubicBez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IN"/>
            </a:p>
          </p:txBody>
        </p:sp>
        <p:sp>
          <p:nvSpPr>
            <p:cNvPr id="9241" name="Rectangle 9"/>
            <p:cNvSpPr>
              <a:spLocks noChangeArrowheads="1"/>
            </p:cNvSpPr>
            <p:nvPr/>
          </p:nvSpPr>
          <p:spPr bwMode="auto">
            <a:xfrm>
              <a:off x="838200" y="5800725"/>
              <a:ext cx="4724400" cy="533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IN"/>
            </a:p>
          </p:txBody>
        </p:sp>
      </p:gr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09725"/>
            <a:ext cx="196215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609600"/>
            <a:ext cx="19812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5029200"/>
            <a:ext cx="19431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4" name="Group 8"/>
          <p:cNvGrpSpPr>
            <a:grpSpLocks/>
          </p:cNvGrpSpPr>
          <p:nvPr/>
        </p:nvGrpSpPr>
        <p:grpSpPr bwMode="auto">
          <a:xfrm>
            <a:off x="0" y="0"/>
            <a:ext cx="9144000" cy="6858000"/>
            <a:chOff x="0" y="0"/>
            <a:chExt cx="5760" cy="4320"/>
          </a:xfrm>
        </p:grpSpPr>
        <p:grpSp>
          <p:nvGrpSpPr>
            <p:cNvPr id="9225" name="Group 9"/>
            <p:cNvGrpSpPr>
              <a:grpSpLocks/>
            </p:cNvGrpSpPr>
            <p:nvPr/>
          </p:nvGrpSpPr>
          <p:grpSpPr bwMode="auto">
            <a:xfrm>
              <a:off x="0" y="0"/>
              <a:ext cx="192" cy="4320"/>
              <a:chOff x="0" y="-48"/>
              <a:chExt cx="144" cy="4368"/>
            </a:xfrm>
          </p:grpSpPr>
          <p:sp>
            <p:nvSpPr>
              <p:cNvPr id="9235"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236"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9226" name="Group 12"/>
            <p:cNvGrpSpPr>
              <a:grpSpLocks/>
            </p:cNvGrpSpPr>
            <p:nvPr/>
          </p:nvGrpSpPr>
          <p:grpSpPr bwMode="auto">
            <a:xfrm>
              <a:off x="5674" y="24"/>
              <a:ext cx="86" cy="4296"/>
              <a:chOff x="5616" y="-48"/>
              <a:chExt cx="144" cy="4368"/>
            </a:xfrm>
          </p:grpSpPr>
          <p:sp>
            <p:nvSpPr>
              <p:cNvPr id="9233"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234"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9227" name="Group 15"/>
            <p:cNvGrpSpPr>
              <a:grpSpLocks/>
            </p:cNvGrpSpPr>
            <p:nvPr/>
          </p:nvGrpSpPr>
          <p:grpSpPr bwMode="auto">
            <a:xfrm>
              <a:off x="144" y="0"/>
              <a:ext cx="5617" cy="144"/>
              <a:chOff x="96" y="-48"/>
              <a:chExt cx="5520" cy="144"/>
            </a:xfrm>
          </p:grpSpPr>
          <p:sp>
            <p:nvSpPr>
              <p:cNvPr id="9231" name="Rectangle 12"/>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232" name="Rectangle 13"/>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9228" name="Group 18"/>
            <p:cNvGrpSpPr>
              <a:grpSpLocks/>
            </p:cNvGrpSpPr>
            <p:nvPr/>
          </p:nvGrpSpPr>
          <p:grpSpPr bwMode="auto">
            <a:xfrm>
              <a:off x="144" y="4234"/>
              <a:ext cx="5617" cy="86"/>
              <a:chOff x="96" y="4176"/>
              <a:chExt cx="5520" cy="144"/>
            </a:xfrm>
          </p:grpSpPr>
          <p:sp>
            <p:nvSpPr>
              <p:cNvPr id="9229"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230"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dissolve">
                                      <p:cBhvr>
                                        <p:cTn id="7" dur="500"/>
                                        <p:tgtEl>
                                          <p:spTgt spid="5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dissolve">
                                      <p:cBhvr>
                                        <p:cTn id="12" dur="500"/>
                                        <p:tgtEl>
                                          <p:spTgt spid="501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0180"/>
                                        </p:tgtEl>
                                        <p:attrNameLst>
                                          <p:attrName>style.visibility</p:attrName>
                                        </p:attrNameLst>
                                      </p:cBhvr>
                                      <p:to>
                                        <p:strVal val="visible"/>
                                      </p:to>
                                    </p:set>
                                    <p:animEffect transition="in" filter="dissolve">
                                      <p:cBhvr>
                                        <p:cTn id="17" dur="500"/>
                                        <p:tgtEl>
                                          <p:spTgt spid="501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0181"/>
                                        </p:tgtEl>
                                        <p:attrNameLst>
                                          <p:attrName>style.visibility</p:attrName>
                                        </p:attrNameLst>
                                      </p:cBhvr>
                                      <p:to>
                                        <p:strVal val="visible"/>
                                      </p:to>
                                    </p:set>
                                    <p:animEffect transition="in" filter="dissolve">
                                      <p:cBhvr>
                                        <p:cTn id="22" dur="500"/>
                                        <p:tgtEl>
                                          <p:spTgt spid="501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xit" presetSubtype="0" fill="hold" nodeType="clickEffect">
                                  <p:stCondLst>
                                    <p:cond delay="0"/>
                                  </p:stCondLst>
                                  <p:childTnLst>
                                    <p:animEffect transition="out" filter="dissolv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914400"/>
          </a:xfrm>
        </p:spPr>
        <p:txBody>
          <a:bodyPr/>
          <a:lstStyle/>
          <a:p>
            <a:r>
              <a:rPr lang="en-IN" sz="2800" smtClean="0">
                <a:latin typeface="Times New Roman" panose="02020603050405020304" pitchFamily="18" charset="0"/>
                <a:cs typeface="Times New Roman" panose="02020603050405020304" pitchFamily="18" charset="0"/>
              </a:rPr>
              <a:t>Basic Architectures of Hybrid Electric Drive Trains</a:t>
            </a:r>
          </a:p>
        </p:txBody>
      </p:sp>
      <p:grpSp>
        <p:nvGrpSpPr>
          <p:cNvPr id="10243" name="Group 8"/>
          <p:cNvGrpSpPr>
            <a:grpSpLocks/>
          </p:cNvGrpSpPr>
          <p:nvPr/>
        </p:nvGrpSpPr>
        <p:grpSpPr bwMode="auto">
          <a:xfrm>
            <a:off x="0" y="0"/>
            <a:ext cx="9144000" cy="6858000"/>
            <a:chOff x="0" y="0"/>
            <a:chExt cx="5760" cy="4320"/>
          </a:xfrm>
        </p:grpSpPr>
        <p:grpSp>
          <p:nvGrpSpPr>
            <p:cNvPr id="10246" name="Group 9"/>
            <p:cNvGrpSpPr>
              <a:grpSpLocks/>
            </p:cNvGrpSpPr>
            <p:nvPr/>
          </p:nvGrpSpPr>
          <p:grpSpPr bwMode="auto">
            <a:xfrm>
              <a:off x="0" y="0"/>
              <a:ext cx="192" cy="4320"/>
              <a:chOff x="0" y="-48"/>
              <a:chExt cx="144" cy="4368"/>
            </a:xfrm>
          </p:grpSpPr>
          <p:sp>
            <p:nvSpPr>
              <p:cNvPr id="10256"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257"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10247" name="Group 12"/>
            <p:cNvGrpSpPr>
              <a:grpSpLocks/>
            </p:cNvGrpSpPr>
            <p:nvPr/>
          </p:nvGrpSpPr>
          <p:grpSpPr bwMode="auto">
            <a:xfrm>
              <a:off x="5674" y="24"/>
              <a:ext cx="86" cy="4296"/>
              <a:chOff x="5616" y="-48"/>
              <a:chExt cx="144" cy="4368"/>
            </a:xfrm>
          </p:grpSpPr>
          <p:sp>
            <p:nvSpPr>
              <p:cNvPr id="10254"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255"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10248" name="Group 15"/>
            <p:cNvGrpSpPr>
              <a:grpSpLocks/>
            </p:cNvGrpSpPr>
            <p:nvPr/>
          </p:nvGrpSpPr>
          <p:grpSpPr bwMode="auto">
            <a:xfrm>
              <a:off x="144" y="0"/>
              <a:ext cx="5617" cy="144"/>
              <a:chOff x="96" y="-48"/>
              <a:chExt cx="5520" cy="144"/>
            </a:xfrm>
          </p:grpSpPr>
          <p:sp>
            <p:nvSpPr>
              <p:cNvPr id="10252" name="Rectangle 9"/>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253" name="Rectangle 10"/>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10249" name="Group 18"/>
            <p:cNvGrpSpPr>
              <a:grpSpLocks/>
            </p:cNvGrpSpPr>
            <p:nvPr/>
          </p:nvGrpSpPr>
          <p:grpSpPr bwMode="auto">
            <a:xfrm>
              <a:off x="144" y="4234"/>
              <a:ext cx="5617" cy="86"/>
              <a:chOff x="96" y="4176"/>
              <a:chExt cx="5520" cy="144"/>
            </a:xfrm>
          </p:grpSpPr>
          <p:sp>
            <p:nvSpPr>
              <p:cNvPr id="10250"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251"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7" y="769938"/>
            <a:ext cx="46894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76600"/>
            <a:ext cx="5354638"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dissolve">
                                      <p:cBhvr>
                                        <p:cTn id="7" dur="500"/>
                                        <p:tgtEl>
                                          <p:spTgt spid="55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5299"/>
                                        </p:tgtEl>
                                        <p:attrNameLst>
                                          <p:attrName>style.visibility</p:attrName>
                                        </p:attrNameLst>
                                      </p:cBhvr>
                                      <p:to>
                                        <p:strVal val="visible"/>
                                      </p:to>
                                    </p:set>
                                    <p:animEffect transition="in" filter="dissolve">
                                      <p:cBhvr>
                                        <p:cTn id="12"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6200"/>
            <a:ext cx="8229600" cy="792163"/>
          </a:xfrm>
        </p:spPr>
        <p:txBody>
          <a:bodyPr/>
          <a:lstStyle/>
          <a:p>
            <a:r>
              <a:rPr lang="en-IN" sz="2800" smtClean="0">
                <a:latin typeface="Times New Roman" panose="02020603050405020304" pitchFamily="18" charset="0"/>
                <a:cs typeface="Times New Roman" panose="02020603050405020304" pitchFamily="18" charset="0"/>
              </a:rPr>
              <a:t>Advanced Architectures of Hybrid Electric Drive Trains</a:t>
            </a: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251" y="944563"/>
            <a:ext cx="8324411" cy="496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9" name="Group 8"/>
          <p:cNvGrpSpPr>
            <a:grpSpLocks/>
          </p:cNvGrpSpPr>
          <p:nvPr/>
        </p:nvGrpSpPr>
        <p:grpSpPr bwMode="auto">
          <a:xfrm>
            <a:off x="0" y="0"/>
            <a:ext cx="9144000" cy="6858000"/>
            <a:chOff x="0" y="0"/>
            <a:chExt cx="5760" cy="4320"/>
          </a:xfrm>
        </p:grpSpPr>
        <p:grpSp>
          <p:nvGrpSpPr>
            <p:cNvPr id="11270" name="Group 9"/>
            <p:cNvGrpSpPr>
              <a:grpSpLocks/>
            </p:cNvGrpSpPr>
            <p:nvPr/>
          </p:nvGrpSpPr>
          <p:grpSpPr bwMode="auto">
            <a:xfrm>
              <a:off x="0" y="0"/>
              <a:ext cx="192" cy="4320"/>
              <a:chOff x="0" y="-48"/>
              <a:chExt cx="144" cy="4368"/>
            </a:xfrm>
          </p:grpSpPr>
          <p:sp>
            <p:nvSpPr>
              <p:cNvPr id="11280"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1281"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11271" name="Group 12"/>
            <p:cNvGrpSpPr>
              <a:grpSpLocks/>
            </p:cNvGrpSpPr>
            <p:nvPr/>
          </p:nvGrpSpPr>
          <p:grpSpPr bwMode="auto">
            <a:xfrm>
              <a:off x="5674" y="24"/>
              <a:ext cx="86" cy="4296"/>
              <a:chOff x="5616" y="-48"/>
              <a:chExt cx="144" cy="4368"/>
            </a:xfrm>
          </p:grpSpPr>
          <p:sp>
            <p:nvSpPr>
              <p:cNvPr id="11278"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1279"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11272" name="Group 15"/>
            <p:cNvGrpSpPr>
              <a:grpSpLocks/>
            </p:cNvGrpSpPr>
            <p:nvPr/>
          </p:nvGrpSpPr>
          <p:grpSpPr bwMode="auto">
            <a:xfrm>
              <a:off x="144" y="0"/>
              <a:ext cx="5617" cy="144"/>
              <a:chOff x="96" y="-48"/>
              <a:chExt cx="5520" cy="144"/>
            </a:xfrm>
          </p:grpSpPr>
          <p:sp>
            <p:nvSpPr>
              <p:cNvPr id="11276" name="Rectangle 11"/>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1277" name="Rectangle 12"/>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11273" name="Group 18"/>
            <p:cNvGrpSpPr>
              <a:grpSpLocks/>
            </p:cNvGrpSpPr>
            <p:nvPr/>
          </p:nvGrpSpPr>
          <p:grpSpPr bwMode="auto">
            <a:xfrm>
              <a:off x="144" y="4234"/>
              <a:ext cx="5617" cy="86"/>
              <a:chOff x="96" y="4176"/>
              <a:chExt cx="5520" cy="144"/>
            </a:xfrm>
          </p:grpSpPr>
          <p:sp>
            <p:nvSpPr>
              <p:cNvPr id="11274"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1275"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dissolve">
                                      <p:cBhvr>
                                        <p:cTn id="7"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304800"/>
            <a:ext cx="8229600" cy="609600"/>
          </a:xfrm>
        </p:spPr>
        <p:txBody>
          <a:bodyPr/>
          <a:lstStyle/>
          <a:p>
            <a:r>
              <a:rPr lang="en-IN" sz="2800" smtClean="0">
                <a:latin typeface="Times New Roman" panose="02020603050405020304" pitchFamily="18" charset="0"/>
                <a:cs typeface="Times New Roman" panose="02020603050405020304" pitchFamily="18" charset="0"/>
              </a:rPr>
              <a:t>Analysis of Series Hybrid Electric Drive Trains</a:t>
            </a:r>
          </a:p>
        </p:txBody>
      </p:sp>
      <p:grpSp>
        <p:nvGrpSpPr>
          <p:cNvPr id="13315" name="Group 8"/>
          <p:cNvGrpSpPr>
            <a:grpSpLocks/>
          </p:cNvGrpSpPr>
          <p:nvPr/>
        </p:nvGrpSpPr>
        <p:grpSpPr bwMode="auto">
          <a:xfrm>
            <a:off x="0" y="0"/>
            <a:ext cx="9144000" cy="6858000"/>
            <a:chOff x="0" y="0"/>
            <a:chExt cx="5760" cy="4320"/>
          </a:xfrm>
        </p:grpSpPr>
        <p:grpSp>
          <p:nvGrpSpPr>
            <p:cNvPr id="13326" name="Group 9"/>
            <p:cNvGrpSpPr>
              <a:grpSpLocks/>
            </p:cNvGrpSpPr>
            <p:nvPr/>
          </p:nvGrpSpPr>
          <p:grpSpPr bwMode="auto">
            <a:xfrm>
              <a:off x="0" y="0"/>
              <a:ext cx="192" cy="4320"/>
              <a:chOff x="0" y="-48"/>
              <a:chExt cx="144" cy="4368"/>
            </a:xfrm>
          </p:grpSpPr>
          <p:sp>
            <p:nvSpPr>
              <p:cNvPr id="13336"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3337"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13327" name="Group 12"/>
            <p:cNvGrpSpPr>
              <a:grpSpLocks/>
            </p:cNvGrpSpPr>
            <p:nvPr/>
          </p:nvGrpSpPr>
          <p:grpSpPr bwMode="auto">
            <a:xfrm>
              <a:off x="5674" y="24"/>
              <a:ext cx="86" cy="4296"/>
              <a:chOff x="5616" y="-48"/>
              <a:chExt cx="144" cy="4368"/>
            </a:xfrm>
          </p:grpSpPr>
          <p:sp>
            <p:nvSpPr>
              <p:cNvPr id="13334"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3335"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13328" name="Group 15"/>
            <p:cNvGrpSpPr>
              <a:grpSpLocks/>
            </p:cNvGrpSpPr>
            <p:nvPr/>
          </p:nvGrpSpPr>
          <p:grpSpPr bwMode="auto">
            <a:xfrm>
              <a:off x="144" y="0"/>
              <a:ext cx="5617" cy="144"/>
              <a:chOff x="96" y="-48"/>
              <a:chExt cx="5520" cy="144"/>
            </a:xfrm>
          </p:grpSpPr>
          <p:sp>
            <p:nvSpPr>
              <p:cNvPr id="13332" name="Rectangle 11"/>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3333" name="Rectangle 12"/>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13329" name="Group 18"/>
            <p:cNvGrpSpPr>
              <a:grpSpLocks/>
            </p:cNvGrpSpPr>
            <p:nvPr/>
          </p:nvGrpSpPr>
          <p:grpSpPr bwMode="auto">
            <a:xfrm>
              <a:off x="144" y="4234"/>
              <a:ext cx="5617" cy="86"/>
              <a:chOff x="96" y="4176"/>
              <a:chExt cx="5520" cy="144"/>
            </a:xfrm>
          </p:grpSpPr>
          <p:sp>
            <p:nvSpPr>
              <p:cNvPr id="13330"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3331"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pic>
        <p:nvPicPr>
          <p:cNvPr id="133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81264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2"/>
          <p:cNvGrpSpPr>
            <a:grpSpLocks/>
          </p:cNvGrpSpPr>
          <p:nvPr/>
        </p:nvGrpSpPr>
        <p:grpSpPr bwMode="auto">
          <a:xfrm>
            <a:off x="415925" y="887413"/>
            <a:ext cx="3827463" cy="4940300"/>
            <a:chOff x="415636" y="886691"/>
            <a:chExt cx="3828473" cy="4941240"/>
          </a:xfrm>
        </p:grpSpPr>
        <p:sp>
          <p:nvSpPr>
            <p:cNvPr id="19" name="Freeform 18"/>
            <p:cNvSpPr/>
            <p:nvPr/>
          </p:nvSpPr>
          <p:spPr>
            <a:xfrm>
              <a:off x="415636" y="886691"/>
              <a:ext cx="3828473" cy="4093354"/>
            </a:xfrm>
            <a:custGeom>
              <a:avLst/>
              <a:gdLst>
                <a:gd name="connsiteX0" fmla="*/ 304800 w 3828473"/>
                <a:gd name="connsiteY0" fmla="*/ 249382 h 4094018"/>
                <a:gd name="connsiteX1" fmla="*/ 2092037 w 3828473"/>
                <a:gd name="connsiteY1" fmla="*/ 110836 h 4094018"/>
                <a:gd name="connsiteX2" fmla="*/ 2992582 w 3828473"/>
                <a:gd name="connsiteY2" fmla="*/ 914400 h 4094018"/>
                <a:gd name="connsiteX3" fmla="*/ 3699164 w 3828473"/>
                <a:gd name="connsiteY3" fmla="*/ 1953491 h 4094018"/>
                <a:gd name="connsiteX4" fmla="*/ 3768437 w 3828473"/>
                <a:gd name="connsiteY4" fmla="*/ 2964873 h 4094018"/>
                <a:gd name="connsiteX5" fmla="*/ 3782291 w 3828473"/>
                <a:gd name="connsiteY5" fmla="*/ 3671454 h 4094018"/>
                <a:gd name="connsiteX6" fmla="*/ 3713019 w 3828473"/>
                <a:gd name="connsiteY6" fmla="*/ 3893127 h 4094018"/>
                <a:gd name="connsiteX7" fmla="*/ 3435928 w 3828473"/>
                <a:gd name="connsiteY7" fmla="*/ 3906982 h 4094018"/>
                <a:gd name="connsiteX8" fmla="*/ 2507673 w 3828473"/>
                <a:gd name="connsiteY8" fmla="*/ 4087091 h 4094018"/>
                <a:gd name="connsiteX9" fmla="*/ 1122219 w 3828473"/>
                <a:gd name="connsiteY9" fmla="*/ 3865418 h 4094018"/>
                <a:gd name="connsiteX10" fmla="*/ 360219 w 3828473"/>
                <a:gd name="connsiteY10" fmla="*/ 2826327 h 4094018"/>
                <a:gd name="connsiteX11" fmla="*/ 263237 w 3828473"/>
                <a:gd name="connsiteY11" fmla="*/ 1385454 h 4094018"/>
                <a:gd name="connsiteX12" fmla="*/ 304800 w 3828473"/>
                <a:gd name="connsiteY12" fmla="*/ 249382 h 409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8473" h="4094018">
                  <a:moveTo>
                    <a:pt x="304800" y="249382"/>
                  </a:moveTo>
                  <a:cubicBezTo>
                    <a:pt x="609600" y="36946"/>
                    <a:pt x="1644073" y="0"/>
                    <a:pt x="2092037" y="110836"/>
                  </a:cubicBezTo>
                  <a:cubicBezTo>
                    <a:pt x="2540001" y="221672"/>
                    <a:pt x="2724728" y="607291"/>
                    <a:pt x="2992582" y="914400"/>
                  </a:cubicBezTo>
                  <a:cubicBezTo>
                    <a:pt x="3260436" y="1221509"/>
                    <a:pt x="3569855" y="1611746"/>
                    <a:pt x="3699164" y="1953491"/>
                  </a:cubicBezTo>
                  <a:cubicBezTo>
                    <a:pt x="3828473" y="2295237"/>
                    <a:pt x="3754583" y="2678546"/>
                    <a:pt x="3768437" y="2964873"/>
                  </a:cubicBezTo>
                  <a:cubicBezTo>
                    <a:pt x="3782291" y="3251200"/>
                    <a:pt x="3791527" y="3516745"/>
                    <a:pt x="3782291" y="3671454"/>
                  </a:cubicBezTo>
                  <a:cubicBezTo>
                    <a:pt x="3773055" y="3826163"/>
                    <a:pt x="3770746" y="3853872"/>
                    <a:pt x="3713019" y="3893127"/>
                  </a:cubicBezTo>
                  <a:cubicBezTo>
                    <a:pt x="3655292" y="3932382"/>
                    <a:pt x="3636819" y="3874655"/>
                    <a:pt x="3435928" y="3906982"/>
                  </a:cubicBezTo>
                  <a:cubicBezTo>
                    <a:pt x="3235037" y="3939309"/>
                    <a:pt x="2893291" y="4094018"/>
                    <a:pt x="2507673" y="4087091"/>
                  </a:cubicBezTo>
                  <a:cubicBezTo>
                    <a:pt x="2122055" y="4080164"/>
                    <a:pt x="1480128" y="4075545"/>
                    <a:pt x="1122219" y="3865418"/>
                  </a:cubicBezTo>
                  <a:cubicBezTo>
                    <a:pt x="764310" y="3655291"/>
                    <a:pt x="503383" y="3239654"/>
                    <a:pt x="360219" y="2826327"/>
                  </a:cubicBezTo>
                  <a:cubicBezTo>
                    <a:pt x="217055" y="2413000"/>
                    <a:pt x="270164" y="1817254"/>
                    <a:pt x="263237" y="1385454"/>
                  </a:cubicBezTo>
                  <a:cubicBezTo>
                    <a:pt x="256310" y="953654"/>
                    <a:pt x="0" y="461818"/>
                    <a:pt x="304800" y="249382"/>
                  </a:cubicBezTo>
                  <a:close/>
                </a:path>
              </a:pathLst>
            </a:cu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325" name="TextBox 20"/>
            <p:cNvSpPr txBox="1">
              <a:spLocks noChangeArrowheads="1"/>
            </p:cNvSpPr>
            <p:nvPr/>
          </p:nvSpPr>
          <p:spPr bwMode="auto">
            <a:xfrm>
              <a:off x="1143000" y="5181600"/>
              <a:ext cx="16594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solidFill>
                    <a:srgbClr val="FF0000"/>
                  </a:solidFill>
                </a:rPr>
                <a:t>Unidirectional</a:t>
              </a:r>
            </a:p>
            <a:p>
              <a:pPr eaLnBrk="1" hangingPunct="1"/>
              <a:r>
                <a:rPr lang="en-IN">
                  <a:solidFill>
                    <a:srgbClr val="FF0000"/>
                  </a:solidFill>
                </a:rPr>
                <a:t>Energy source</a:t>
              </a:r>
            </a:p>
          </p:txBody>
        </p:sp>
      </p:grpSp>
      <p:grpSp>
        <p:nvGrpSpPr>
          <p:cNvPr id="8" name="Group 23"/>
          <p:cNvGrpSpPr>
            <a:grpSpLocks/>
          </p:cNvGrpSpPr>
          <p:nvPr/>
        </p:nvGrpSpPr>
        <p:grpSpPr bwMode="auto">
          <a:xfrm>
            <a:off x="4114800" y="928688"/>
            <a:ext cx="3706813" cy="4975225"/>
            <a:chOff x="4114800" y="928255"/>
            <a:chExt cx="3706091" cy="4975876"/>
          </a:xfrm>
        </p:grpSpPr>
        <p:sp>
          <p:nvSpPr>
            <p:cNvPr id="20" name="Freeform 19"/>
            <p:cNvSpPr/>
            <p:nvPr/>
          </p:nvSpPr>
          <p:spPr>
            <a:xfrm>
              <a:off x="4114800" y="928255"/>
              <a:ext cx="3706091" cy="4110575"/>
            </a:xfrm>
            <a:custGeom>
              <a:avLst/>
              <a:gdLst>
                <a:gd name="connsiteX0" fmla="*/ 0 w 3706091"/>
                <a:gd name="connsiteY0" fmla="*/ 554181 h 4110181"/>
                <a:gd name="connsiteX1" fmla="*/ 623455 w 3706091"/>
                <a:gd name="connsiteY1" fmla="*/ 124690 h 4110181"/>
                <a:gd name="connsiteX2" fmla="*/ 2189018 w 3706091"/>
                <a:gd name="connsiteY2" fmla="*/ 152400 h 4110181"/>
                <a:gd name="connsiteX3" fmla="*/ 2105891 w 3706091"/>
                <a:gd name="connsiteY3" fmla="*/ 1039090 h 4110181"/>
                <a:gd name="connsiteX4" fmla="*/ 2687782 w 3706091"/>
                <a:gd name="connsiteY4" fmla="*/ 1163781 h 4110181"/>
                <a:gd name="connsiteX5" fmla="*/ 3408218 w 3706091"/>
                <a:gd name="connsiteY5" fmla="*/ 1482436 h 4110181"/>
                <a:gd name="connsiteX6" fmla="*/ 3477491 w 3706091"/>
                <a:gd name="connsiteY6" fmla="*/ 2355272 h 4110181"/>
                <a:gd name="connsiteX7" fmla="*/ 2036618 w 3706091"/>
                <a:gd name="connsiteY7" fmla="*/ 2812472 h 4110181"/>
                <a:gd name="connsiteX8" fmla="*/ 1011382 w 3706091"/>
                <a:gd name="connsiteY8" fmla="*/ 3920836 h 4110181"/>
                <a:gd name="connsiteX9" fmla="*/ 429491 w 3706091"/>
                <a:gd name="connsiteY9" fmla="*/ 3948545 h 4110181"/>
                <a:gd name="connsiteX10" fmla="*/ 193964 w 3706091"/>
                <a:gd name="connsiteY10" fmla="*/ 3976254 h 4110181"/>
                <a:gd name="connsiteX11" fmla="*/ 207818 w 3706091"/>
                <a:gd name="connsiteY11" fmla="*/ 3449781 h 4110181"/>
                <a:gd name="connsiteX12" fmla="*/ 193964 w 3706091"/>
                <a:gd name="connsiteY12" fmla="*/ 2812472 h 4110181"/>
                <a:gd name="connsiteX13" fmla="*/ 124691 w 3706091"/>
                <a:gd name="connsiteY13" fmla="*/ 1939636 h 4110181"/>
                <a:gd name="connsiteX14" fmla="*/ 41564 w 3706091"/>
                <a:gd name="connsiteY14" fmla="*/ 1108363 h 4110181"/>
                <a:gd name="connsiteX15" fmla="*/ 13855 w 3706091"/>
                <a:gd name="connsiteY15" fmla="*/ 484909 h 4110181"/>
                <a:gd name="connsiteX16" fmla="*/ 41564 w 3706091"/>
                <a:gd name="connsiteY16" fmla="*/ 484909 h 4110181"/>
                <a:gd name="connsiteX17" fmla="*/ 124691 w 3706091"/>
                <a:gd name="connsiteY17" fmla="*/ 387927 h 4110181"/>
                <a:gd name="connsiteX18" fmla="*/ 166255 w 3706091"/>
                <a:gd name="connsiteY18" fmla="*/ 401781 h 4110181"/>
                <a:gd name="connsiteX19" fmla="*/ 360218 w 3706091"/>
                <a:gd name="connsiteY19" fmla="*/ 207818 h 411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6091" h="4110181">
                  <a:moveTo>
                    <a:pt x="0" y="554181"/>
                  </a:moveTo>
                  <a:cubicBezTo>
                    <a:pt x="129309" y="372917"/>
                    <a:pt x="258619" y="191653"/>
                    <a:pt x="623455" y="124690"/>
                  </a:cubicBezTo>
                  <a:cubicBezTo>
                    <a:pt x="988291" y="57727"/>
                    <a:pt x="1941945" y="0"/>
                    <a:pt x="2189018" y="152400"/>
                  </a:cubicBezTo>
                  <a:cubicBezTo>
                    <a:pt x="2436091" y="304800"/>
                    <a:pt x="2022764" y="870527"/>
                    <a:pt x="2105891" y="1039090"/>
                  </a:cubicBezTo>
                  <a:cubicBezTo>
                    <a:pt x="2189018" y="1207654"/>
                    <a:pt x="2470728" y="1089890"/>
                    <a:pt x="2687782" y="1163781"/>
                  </a:cubicBezTo>
                  <a:cubicBezTo>
                    <a:pt x="2904836" y="1237672"/>
                    <a:pt x="3276600" y="1283854"/>
                    <a:pt x="3408218" y="1482436"/>
                  </a:cubicBezTo>
                  <a:cubicBezTo>
                    <a:pt x="3539836" y="1681018"/>
                    <a:pt x="3706091" y="2133599"/>
                    <a:pt x="3477491" y="2355272"/>
                  </a:cubicBezTo>
                  <a:cubicBezTo>
                    <a:pt x="3248891" y="2576945"/>
                    <a:pt x="2447636" y="2551545"/>
                    <a:pt x="2036618" y="2812472"/>
                  </a:cubicBezTo>
                  <a:cubicBezTo>
                    <a:pt x="1625600" y="3073399"/>
                    <a:pt x="1279236" y="3731491"/>
                    <a:pt x="1011382" y="3920836"/>
                  </a:cubicBezTo>
                  <a:cubicBezTo>
                    <a:pt x="743528" y="4110181"/>
                    <a:pt x="565727" y="3939309"/>
                    <a:pt x="429491" y="3948545"/>
                  </a:cubicBezTo>
                  <a:cubicBezTo>
                    <a:pt x="293255" y="3957781"/>
                    <a:pt x="230910" y="4059381"/>
                    <a:pt x="193964" y="3976254"/>
                  </a:cubicBezTo>
                  <a:cubicBezTo>
                    <a:pt x="157018" y="3893127"/>
                    <a:pt x="207818" y="3643745"/>
                    <a:pt x="207818" y="3449781"/>
                  </a:cubicBezTo>
                  <a:cubicBezTo>
                    <a:pt x="207818" y="3255817"/>
                    <a:pt x="207818" y="3064163"/>
                    <a:pt x="193964" y="2812472"/>
                  </a:cubicBezTo>
                  <a:cubicBezTo>
                    <a:pt x="180110" y="2560781"/>
                    <a:pt x="150091" y="2223654"/>
                    <a:pt x="124691" y="1939636"/>
                  </a:cubicBezTo>
                  <a:cubicBezTo>
                    <a:pt x="99291" y="1655618"/>
                    <a:pt x="60037" y="1350818"/>
                    <a:pt x="41564" y="1108363"/>
                  </a:cubicBezTo>
                  <a:cubicBezTo>
                    <a:pt x="23091" y="865909"/>
                    <a:pt x="13855" y="588818"/>
                    <a:pt x="13855" y="484909"/>
                  </a:cubicBezTo>
                  <a:cubicBezTo>
                    <a:pt x="13855" y="381000"/>
                    <a:pt x="23091" y="501073"/>
                    <a:pt x="41564" y="484909"/>
                  </a:cubicBezTo>
                  <a:cubicBezTo>
                    <a:pt x="60037" y="468745"/>
                    <a:pt x="103909" y="401782"/>
                    <a:pt x="124691" y="387927"/>
                  </a:cubicBezTo>
                  <a:cubicBezTo>
                    <a:pt x="145473" y="374072"/>
                    <a:pt x="127001" y="431799"/>
                    <a:pt x="166255" y="401781"/>
                  </a:cubicBezTo>
                  <a:cubicBezTo>
                    <a:pt x="205509" y="371763"/>
                    <a:pt x="360218" y="207818"/>
                    <a:pt x="360218" y="207818"/>
                  </a:cubicBezTo>
                </a:path>
              </a:pathLst>
            </a:cu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solidFill>
                  <a:srgbClr val="0070C0"/>
                </a:solidFill>
              </a:endParaRPr>
            </a:p>
          </p:txBody>
        </p:sp>
        <p:sp>
          <p:nvSpPr>
            <p:cNvPr id="13323" name="TextBox 21"/>
            <p:cNvSpPr txBox="1">
              <a:spLocks noChangeArrowheads="1"/>
            </p:cNvSpPr>
            <p:nvPr/>
          </p:nvSpPr>
          <p:spPr bwMode="auto">
            <a:xfrm>
              <a:off x="5105400" y="5257800"/>
              <a:ext cx="16594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solidFill>
                    <a:srgbClr val="0070C0"/>
                  </a:solidFill>
                </a:rPr>
                <a:t>Bidirectional</a:t>
              </a:r>
            </a:p>
            <a:p>
              <a:pPr eaLnBrk="1" hangingPunct="1"/>
              <a:r>
                <a:rPr lang="en-IN">
                  <a:solidFill>
                    <a:srgbClr val="0070C0"/>
                  </a:solidFill>
                </a:rPr>
                <a:t>Energy source</a:t>
              </a:r>
            </a:p>
          </p:txBody>
        </p:sp>
      </p:gr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038600"/>
            <a:ext cx="4872038"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143000"/>
            <a:ext cx="12668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286000"/>
            <a:ext cx="14478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dissolve">
                                      <p:cBhvr>
                                        <p:cTn id="17" dur="500"/>
                                        <p:tgtEl>
                                          <p:spTgt spid="276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7653"/>
                                        </p:tgtEl>
                                        <p:attrNameLst>
                                          <p:attrName>style.visibility</p:attrName>
                                        </p:attrNameLst>
                                      </p:cBhvr>
                                      <p:to>
                                        <p:strVal val="visible"/>
                                      </p:to>
                                    </p:set>
                                    <p:animEffect transition="in" filter="dissolve">
                                      <p:cBhvr>
                                        <p:cTn id="22" dur="500"/>
                                        <p:tgtEl>
                                          <p:spTgt spid="276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7654"/>
                                        </p:tgtEl>
                                        <p:attrNameLst>
                                          <p:attrName>style.visibility</p:attrName>
                                        </p:attrNameLst>
                                      </p:cBhvr>
                                      <p:to>
                                        <p:strVal val="visible"/>
                                      </p:to>
                                    </p:set>
                                    <p:animEffect transition="in" filter="dissolve">
                                      <p:cBhvr>
                                        <p:cTn id="2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470732"/>
          </a:xfrm>
        </p:spPr>
        <p:txBody>
          <a:bodyPr/>
          <a:lstStyle/>
          <a:p>
            <a:r>
              <a:rPr lang="en-IN" sz="2800" dirty="0" smtClean="0">
                <a:latin typeface="Times New Roman" panose="02020603050405020304" pitchFamily="18" charset="0"/>
                <a:cs typeface="Times New Roman" panose="02020603050405020304" pitchFamily="18" charset="0"/>
              </a:rPr>
              <a:t>Analysis of Parallel Hybrid Electric Drive Trains</a:t>
            </a:r>
            <a:endParaRPr lang="en-IN" sz="2800" dirty="0" smtClean="0"/>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481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8"/>
          <p:cNvGrpSpPr>
            <a:grpSpLocks/>
          </p:cNvGrpSpPr>
          <p:nvPr/>
        </p:nvGrpSpPr>
        <p:grpSpPr bwMode="auto">
          <a:xfrm>
            <a:off x="0" y="0"/>
            <a:ext cx="9144000" cy="6858000"/>
            <a:chOff x="0" y="0"/>
            <a:chExt cx="5760" cy="4320"/>
          </a:xfrm>
        </p:grpSpPr>
        <p:grpSp>
          <p:nvGrpSpPr>
            <p:cNvPr id="14341" name="Group 9"/>
            <p:cNvGrpSpPr>
              <a:grpSpLocks/>
            </p:cNvGrpSpPr>
            <p:nvPr/>
          </p:nvGrpSpPr>
          <p:grpSpPr bwMode="auto">
            <a:xfrm>
              <a:off x="0" y="0"/>
              <a:ext cx="192" cy="4320"/>
              <a:chOff x="0" y="-48"/>
              <a:chExt cx="144" cy="4368"/>
            </a:xfrm>
          </p:grpSpPr>
          <p:sp>
            <p:nvSpPr>
              <p:cNvPr id="14351"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4352"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14342" name="Group 12"/>
            <p:cNvGrpSpPr>
              <a:grpSpLocks/>
            </p:cNvGrpSpPr>
            <p:nvPr/>
          </p:nvGrpSpPr>
          <p:grpSpPr bwMode="auto">
            <a:xfrm>
              <a:off x="5674" y="24"/>
              <a:ext cx="86" cy="4296"/>
              <a:chOff x="5616" y="-48"/>
              <a:chExt cx="144" cy="4368"/>
            </a:xfrm>
          </p:grpSpPr>
          <p:sp>
            <p:nvSpPr>
              <p:cNvPr id="14349"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4350"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14343" name="Group 15"/>
            <p:cNvGrpSpPr>
              <a:grpSpLocks/>
            </p:cNvGrpSpPr>
            <p:nvPr/>
          </p:nvGrpSpPr>
          <p:grpSpPr bwMode="auto">
            <a:xfrm>
              <a:off x="144" y="0"/>
              <a:ext cx="5617" cy="144"/>
              <a:chOff x="96" y="-48"/>
              <a:chExt cx="5520" cy="144"/>
            </a:xfrm>
          </p:grpSpPr>
          <p:sp>
            <p:nvSpPr>
              <p:cNvPr id="14347" name="Rectangle 11"/>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4348" name="Rectangle 12"/>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nvGrpSpPr>
            <p:cNvPr id="14344" name="Group 18"/>
            <p:cNvGrpSpPr>
              <a:grpSpLocks/>
            </p:cNvGrpSpPr>
            <p:nvPr/>
          </p:nvGrpSpPr>
          <p:grpSpPr bwMode="auto">
            <a:xfrm>
              <a:off x="144" y="4234"/>
              <a:ext cx="5617" cy="86"/>
              <a:chOff x="96" y="4176"/>
              <a:chExt cx="5520" cy="144"/>
            </a:xfrm>
          </p:grpSpPr>
          <p:sp>
            <p:nvSpPr>
              <p:cNvPr id="14345"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4346"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pic>
        <p:nvPicPr>
          <p:cNvPr id="18" name="Picture 17"/>
          <p:cNvPicPr>
            <a:picLocks noChangeAspect="1" noChangeArrowheads="1"/>
          </p:cNvPicPr>
          <p:nvPr/>
        </p:nvPicPr>
        <p:blipFill>
          <a:blip r:embed="rId3">
            <a:lum bright="-40000" contrast="92000"/>
            <a:extLst>
              <a:ext uri="{28A0092B-C50C-407E-A947-70E740481C1C}">
                <a14:useLocalDpi xmlns:a14="http://schemas.microsoft.com/office/drawing/2010/main" val="0"/>
              </a:ext>
            </a:extLst>
          </a:blip>
          <a:srcRect/>
          <a:stretch>
            <a:fillRect/>
          </a:stretch>
        </p:blipFill>
        <p:spPr bwMode="auto">
          <a:xfrm>
            <a:off x="433754" y="4228530"/>
            <a:ext cx="3048000" cy="225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3283743" y="846138"/>
            <a:ext cx="2352675" cy="2476500"/>
            <a:chOff x="3395662" y="2190750"/>
            <a:chExt cx="2352675" cy="2476500"/>
          </a:xfrm>
        </p:grpSpPr>
        <p:pic>
          <p:nvPicPr>
            <p:cNvPr id="2" name="Picture 1"/>
            <p:cNvPicPr>
              <a:picLocks noChangeAspect="1"/>
            </p:cNvPicPr>
            <p:nvPr/>
          </p:nvPicPr>
          <p:blipFill>
            <a:blip r:embed="rId4"/>
            <a:stretch>
              <a:fillRect/>
            </a:stretch>
          </p:blipFill>
          <p:spPr>
            <a:xfrm>
              <a:off x="3395662" y="2190750"/>
              <a:ext cx="2352675" cy="2476500"/>
            </a:xfrm>
            <a:prstGeom prst="rect">
              <a:avLst/>
            </a:prstGeom>
          </p:spPr>
        </p:pic>
        <p:sp>
          <p:nvSpPr>
            <p:cNvPr id="3" name="TextBox 2"/>
            <p:cNvSpPr txBox="1"/>
            <p:nvPr/>
          </p:nvSpPr>
          <p:spPr>
            <a:xfrm>
              <a:off x="4049680" y="2326520"/>
              <a:ext cx="724878" cy="461665"/>
            </a:xfrm>
            <a:prstGeom prst="rect">
              <a:avLst/>
            </a:prstGeom>
            <a:solidFill>
              <a:schemeClr val="bg1"/>
            </a:solidFill>
          </p:spPr>
          <p:txBody>
            <a:bodyPr wrap="none" rtlCol="0">
              <a:spAutoFit/>
            </a:bodyPr>
            <a:lstStyle/>
            <a:p>
              <a:r>
                <a:rPr lang="en-IN" sz="2400" i="1" dirty="0" smtClean="0">
                  <a:latin typeface="Times New Roman" panose="02020603050405020304" pitchFamily="18" charset="0"/>
                  <a:cs typeface="Times New Roman" panose="02020603050405020304" pitchFamily="18" charset="0"/>
                  <a:sym typeface="Symbol" panose="05050102010706020507" pitchFamily="18" charset="2"/>
                </a:rPr>
                <a:t></a:t>
              </a:r>
              <a:r>
                <a:rPr lang="en-IN" sz="2400" i="1" baseline="-25000" dirty="0" smtClean="0">
                  <a:latin typeface="Times New Roman" panose="02020603050405020304" pitchFamily="18" charset="0"/>
                  <a:cs typeface="Times New Roman" panose="02020603050405020304" pitchFamily="18" charset="0"/>
                  <a:sym typeface="Symbol" panose="05050102010706020507" pitchFamily="18" charset="2"/>
                </a:rPr>
                <a:t>max</a:t>
              </a:r>
              <a:endParaRPr lang="en-IN" sz="2400" i="1" baseline="-250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1214280" y="1950480"/>
              <a:ext cx="3536640" cy="3791880"/>
            </p14:xfrm>
          </p:contentPart>
        </mc:Choice>
        <mc:Fallback>
          <p:pic>
            <p:nvPicPr>
              <p:cNvPr id="5" name="Ink 4"/>
              <p:cNvPicPr/>
              <p:nvPr/>
            </p:nvPicPr>
            <p:blipFill>
              <a:blip r:embed="rId6"/>
              <a:stretch>
                <a:fillRect/>
              </a:stretch>
            </p:blipFill>
            <p:spPr>
              <a:xfrm>
                <a:off x="1205280" y="1944360"/>
                <a:ext cx="3548160" cy="38044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2382</TotalTime>
  <Words>640</Words>
  <Application>Microsoft Office PowerPoint</Application>
  <PresentationFormat>On-screen Show (4:3)</PresentationFormat>
  <Paragraphs>69</Paragraphs>
  <Slides>22</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4" baseType="lpstr">
      <vt:lpstr>Adobe Song Std L</vt:lpstr>
      <vt:lpstr>Arial</vt:lpstr>
      <vt:lpstr>Brush Script MT</vt:lpstr>
      <vt:lpstr>Calibri</vt:lpstr>
      <vt:lpstr>CommercialScript BT</vt:lpstr>
      <vt:lpstr>Courier New</vt:lpstr>
      <vt:lpstr>Script MT Bold</vt:lpstr>
      <vt:lpstr>Symbol</vt:lpstr>
      <vt:lpstr>Tempus Sans ITC</vt:lpstr>
      <vt:lpstr>Times New Roman</vt:lpstr>
      <vt:lpstr>Default Design</vt:lpstr>
      <vt:lpstr>Equation</vt:lpstr>
      <vt:lpstr>Hybrid Automotive Prime Movers</vt:lpstr>
      <vt:lpstr>Concept of Hybrid Prime Movers</vt:lpstr>
      <vt:lpstr>Options of  Converter Couples</vt:lpstr>
      <vt:lpstr>Decomposition of load power is into steady and dynamic components</vt:lpstr>
      <vt:lpstr>Conceptual Hybrid Scheme</vt:lpstr>
      <vt:lpstr>Basic Architectures of Hybrid Electric Drive Trains</vt:lpstr>
      <vt:lpstr>Advanced Architectures of Hybrid Electric Drive Trains</vt:lpstr>
      <vt:lpstr>Analysis of Series Hybrid Electric Drive Trains</vt:lpstr>
      <vt:lpstr>Analysis of Parallel Hybrid Electric Drive Trains</vt:lpstr>
      <vt:lpstr>The mechanical coupling</vt:lpstr>
      <vt:lpstr>Torque-Coupling Parallel Hybrid Electric Drive Trains</vt:lpstr>
      <vt:lpstr>Need for Better Hybrid Prime</vt:lpstr>
      <vt:lpstr>Hybrid Hydraulic Vehicle Configurations : Series</vt:lpstr>
      <vt:lpstr>Hybrid Hydraulic Vehicle Configurations</vt:lpstr>
      <vt:lpstr>PowerPoint Presentation</vt:lpstr>
      <vt:lpstr>PowerPoint Presentation</vt:lpstr>
      <vt:lpstr>PowerPoint Presentation</vt:lpstr>
      <vt:lpstr>PowerPoint Presentation</vt:lpstr>
      <vt:lpstr>Hydraulic pump/motor</vt:lpstr>
      <vt:lpstr>PowerPoint Presentation</vt:lpstr>
      <vt:lpstr>Performance Characteristics of Axial Piston Pumps</vt:lpstr>
      <vt:lpstr>Only Vehicle Accelerates but Not the Engine</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MOHAN</dc:creator>
  <cp:lastModifiedBy>USER</cp:lastModifiedBy>
  <cp:revision>262</cp:revision>
  <dcterms:created xsi:type="dcterms:W3CDTF">2005-03-30T16:54:51Z</dcterms:created>
  <dcterms:modified xsi:type="dcterms:W3CDTF">2018-04-24T06:20:01Z</dcterms:modified>
</cp:coreProperties>
</file>