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sldIdLst>
    <p:sldId id="1132" r:id="rId2"/>
    <p:sldId id="1317" r:id="rId3"/>
    <p:sldId id="1318" r:id="rId4"/>
    <p:sldId id="1334" r:id="rId5"/>
    <p:sldId id="1335" r:id="rId6"/>
    <p:sldId id="1336" r:id="rId7"/>
    <p:sldId id="348" r:id="rId8"/>
    <p:sldId id="1330" r:id="rId9"/>
    <p:sldId id="1331" r:id="rId10"/>
    <p:sldId id="408" r:id="rId11"/>
    <p:sldId id="409" r:id="rId12"/>
    <p:sldId id="410" r:id="rId13"/>
    <p:sldId id="411" r:id="rId14"/>
    <p:sldId id="412" r:id="rId15"/>
    <p:sldId id="386" r:id="rId16"/>
    <p:sldId id="1332" r:id="rId17"/>
    <p:sldId id="1320" r:id="rId18"/>
    <p:sldId id="1333" r:id="rId19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000099"/>
    <a:srgbClr val="FF6600"/>
    <a:srgbClr val="99CCFF"/>
    <a:srgbClr val="777777"/>
    <a:srgbClr val="76863A"/>
    <a:srgbClr val="FF0066"/>
    <a:srgbClr val="FF9900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5T07:04:14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22322 17196 171 0,'0'0'61'0,"0"0"-3"0,5-17-7 0,-5 17 0 0,0 0-8 16,12-7-6-1,-12 7-10-15,0 0-6 0,0 0 0 16,0 0 0-16,0 0-3 15,0 0-9-15,0 0 1 16,0 0 4-16,0 0-5 16,0 0 3-16,0 0-6 15,0 0-2-15,0 0 0 16,15 12 6-16,-15-12-4 16,0 0-7-16,19 9 7 15,-19-9 0-15,22 13 3 16,-6-4-4-16,3-1 1 15,4-1-7-15,30 10 10 16,-22-2-4 0,1-9-11-16,3 3 3 15,-2 2 8-15,0-4-4 0,-2 7 1 16,-3 2 2-16,-3 0-10 16,-2-8 4-16,-2 7 0 15,-1 1 2-15,-2-2-5 16,-1 1 7-16,-2-8-4 15,-2 2-3-15,-2-3 6 16,0 1 4-16,-11-7 8 16,14 9-5-16,-14-9-11 15,0 0 5-15,0 0 1 16,0 0 1-16,0 0-4 16,0 0 1-16,0 0-7 15,-11 4 6-15,0 1 17 0,-3 0-12 16,-2-4-10-1,-2 8 8-15,-4-2 6 0,-4 5-14 16,-3 3 18-16,-3 2-10 16,-3-1-5-16,-8 4-2 15,-6 6 22-15,-4-2-7 16,-5 4 0-16,0 3 0 16,-4-6-10-16,0-2-1 15,4 5 13-15,3 4-7 16,7-7-10-16,6-5-7 15,5 1 9-15,8-4 3 16,8 6-1-16,8-4-14 16,2-9-27-16,11-10-95 0,6 11 2 15,-6-11-8 1,23 0-6-16,-10-2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1/27/2024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9DD904-8BAB-428F-8997-1BC06B70538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49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6.xml"/><Relationship Id="rId20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5.xml"/><Relationship Id="rId22" Type="http://schemas.openxmlformats.org/officeDocument/2006/relationships/customXml" Target="../ink/ink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10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customXml" Target="../ink/ink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13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10.pn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800" dirty="0">
                <a:solidFill>
                  <a:srgbClr val="363636"/>
                </a:solidFill>
              </a:rPr>
              <a:t>Modelling of Constriction Resistance in Chip P</a:t>
            </a:r>
            <a:r>
              <a:rPr lang="en-US" sz="2800" b="0" i="0" dirty="0">
                <a:solidFill>
                  <a:srgbClr val="363636"/>
                </a:solidFill>
                <a:effectLst/>
              </a:rPr>
              <a:t>ackaging</a:t>
            </a:r>
            <a:endParaRPr lang="en-US" altLang="en-US" sz="2800" dirty="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Quantification of Hurdles for Heat </a:t>
            </a:r>
            <a:r>
              <a:rPr lang="en-US" altLang="en-US" b="1" dirty="0" err="1">
                <a:solidFill>
                  <a:srgbClr val="FFC000"/>
                </a:solidFill>
                <a:latin typeface="Viner Hand ITC" panose="03070502030502020203" pitchFamily="66" charset="0"/>
              </a:rPr>
              <a:t>Transcer</a:t>
            </a:r>
            <a:r>
              <a:rPr lang="en-US" altLang="en-US" b="1" dirty="0">
                <a:solidFill>
                  <a:srgbClr val="FFC000"/>
                </a:solidFill>
                <a:latin typeface="Viner Hand ITC" panose="03070502030502020203" pitchFamily="66" charset="0"/>
              </a:rPr>
              <a:t> in a Chip Package….</a:t>
            </a:r>
            <a:endParaRPr lang="en-US" altLang="en-US" b="1" i="1" dirty="0">
              <a:solidFill>
                <a:srgbClr val="FFC00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>
            <a:extLst>
              <a:ext uri="{FF2B5EF4-FFF2-40B4-BE49-F238E27FC236}">
                <a16:creationId xmlns:a16="http://schemas.microsoft.com/office/drawing/2014/main" id="{ED59AC49-1AE7-12F5-7784-7E0CA6E74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3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1665842D-437B-7CE3-23DC-748D6218FFA5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0A4FDB5E-F149-7F83-A588-6A9AA05315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E0C5D70E-F293-F6BB-2AAE-1595CEAFE3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3A2C409-78DD-BA6E-55A2-65B7DB4D24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EC89A39-E47A-708A-D9E2-107C9C44DC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680F371-50E4-CCA2-B84E-363C041384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D81ED16-D05C-B01E-8525-CFCC791929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698E4CFD-F48B-389D-A341-4DCFBE0B93F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98D467F7-514E-029A-1209-7AE59D9BD0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DDB81B9B-193C-DD99-8298-D9E9D3FA9C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B17649A-AE00-6300-4EE2-4D7ECD80B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C25DF9ED-A476-140F-5790-90CB5059CA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CACB5AF4-E5A9-304F-A964-6A39F493313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39E99F09-A8AF-CA0A-F9D1-4E9487C241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BCA44B72-85B1-6B5D-D492-A2873CD4BEA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6F95FBEA-6A72-136A-3C16-45972B3BB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03122F7-9B19-A5C8-E736-AEFBE2E1DA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6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4" name="Picture 2">
            <a:extLst>
              <a:ext uri="{FF2B5EF4-FFF2-40B4-BE49-F238E27FC236}">
                <a16:creationId xmlns:a16="http://schemas.microsoft.com/office/drawing/2014/main" id="{3A6F7A1F-B051-5D8A-C328-7DACBBF59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9144000" cy="65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7555" name="Text Box 3">
            <a:extLst>
              <a:ext uri="{FF2B5EF4-FFF2-40B4-BE49-F238E27FC236}">
                <a16:creationId xmlns:a16="http://schemas.microsoft.com/office/drawing/2014/main" id="{74BE93F6-1CB1-9F27-95A6-F7BB8F7CA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525" y="4994275"/>
            <a:ext cx="3030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Thermal Resistance </a:t>
            </a:r>
            <a:r>
              <a:rPr lang="en-US" altLang="en-US" dirty="0" err="1"/>
              <a:t>R</a:t>
            </a:r>
            <a:r>
              <a:rPr lang="en-US" altLang="en-US" baseline="-25000" dirty="0" err="1"/>
              <a:t>th</a:t>
            </a:r>
            <a:endParaRPr lang="en-US" altLang="en-US" dirty="0"/>
          </a:p>
        </p:txBody>
      </p:sp>
      <p:graphicFrame>
        <p:nvGraphicFramePr>
          <p:cNvPr id="407556" name="Object 4">
            <a:extLst>
              <a:ext uri="{FF2B5EF4-FFF2-40B4-BE49-F238E27FC236}">
                <a16:creationId xmlns:a16="http://schemas.microsoft.com/office/drawing/2014/main" id="{DB150BC2-D2AD-BC34-AF99-5AA5DBD8E38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5638800"/>
          <a:ext cx="144780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58720" imgH="393480" progId="Equation.3">
                  <p:embed/>
                </p:oleObj>
              </mc:Choice>
              <mc:Fallback>
                <p:oleObj name="Equation" r:id="rId3" imgW="558720" imgH="393480" progId="Equation.3">
                  <p:embed/>
                  <p:pic>
                    <p:nvPicPr>
                      <p:cNvPr id="407556" name="Object 4">
                        <a:extLst>
                          <a:ext uri="{FF2B5EF4-FFF2-40B4-BE49-F238E27FC236}">
                            <a16:creationId xmlns:a16="http://schemas.microsoft.com/office/drawing/2014/main" id="{DB150BC2-D2AD-BC34-AF99-5AA5DBD8E3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638800"/>
                        <a:ext cx="144780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>
            <a:extLst>
              <a:ext uri="{FF2B5EF4-FFF2-40B4-BE49-F238E27FC236}">
                <a16:creationId xmlns:a16="http://schemas.microsoft.com/office/drawing/2014/main" id="{DBECBACE-2B8F-58B0-FFA7-7099DB4249C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D33AADD1-B04E-AB13-FF0A-7A653F829D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91D59EB1-F9E7-5074-7FA3-D0B40098D6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981FEBA-040C-BB46-7888-28C595E5AE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55A58F4F-1A00-6BFD-7769-A5F800B0B7E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FC451C12-8224-79AF-D918-6D55D7717C2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F30A712-3F33-6D16-D88E-F9B78CC55F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EF3E9A99-BCF5-36AE-C56D-678A302BAF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3CFC32C-381A-7509-CDA9-9494DE4ABE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44ED6BC7-ED6C-DDBF-6523-1B1F559FF5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287290A-F934-F6F9-22AE-E7AC508DAE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48C2490D-E39B-D558-3961-0EB72D596F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B5B87BAD-1645-A7CB-647E-56F7363EE1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EB5C1E93-03BA-6CD1-44BA-88536F1C3A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0F134A29-5AA0-7FF3-EE85-9662D0147E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0FBDBC86-7BCC-3E5D-EC8A-2DEF1D29F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97AE4F29-5621-F10C-CB29-9F08268925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7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7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75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>
            <a:extLst>
              <a:ext uri="{FF2B5EF4-FFF2-40B4-BE49-F238E27FC236}">
                <a16:creationId xmlns:a16="http://schemas.microsoft.com/office/drawing/2014/main" id="{EA4F5AC3-04D1-86CF-9F14-B53D35ACD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95" y="382587"/>
            <a:ext cx="9144000" cy="624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D9963FE1-21F4-3272-A622-F2B2F0FAADC4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B1E6C7DD-661D-EF94-ADBC-A5E0B024E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B4BB83A3-6526-E42D-066C-69722B91C3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D5FE2EFD-EB53-902D-6B31-7B2D7CE7C56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3644E24D-951B-DF91-3C2B-C5B25286B3B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1005DECB-662F-724D-B66D-1CAD60CD2E7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512B388C-FCBA-D018-2AAB-95E0ADEB65F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BB4FDAB4-83F1-E70A-D23A-B96CFD08D7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5BC2B24-FF87-6EB2-9851-1FF29C4BF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EAFE8EFB-2830-131E-55E3-9743306D00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8BFEA795-28E8-A772-01BD-EC80F673A3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B9643644-885B-BCC4-209B-620DD1563D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4A8A9E32-64B3-CB39-FE11-AB374AC949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5A836C6C-2BA2-2ED3-F9F8-A104AF427C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16D6ACEA-879C-C2F7-D966-BAF64C0D5C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12B815C1-4B66-3EB0-675A-A8C2CF2DD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C5AD1A0-F2A7-25DA-7FF3-3EABBD8DD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02" name="Picture 2">
            <a:extLst>
              <a:ext uri="{FF2B5EF4-FFF2-40B4-BE49-F238E27FC236}">
                <a16:creationId xmlns:a16="http://schemas.microsoft.com/office/drawing/2014/main" id="{7029B9A7-8F59-55DF-3CB2-A7FD9ACB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25"/>
            <a:ext cx="9144000" cy="580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E1C84B08-369C-546B-72A0-4F812470AD11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EFC47B25-5069-1816-0F4B-308AEF494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4112ECE1-DA56-24CF-2145-82EA148F64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DC25C3E-D6F1-BAE8-EEDD-FB319737A21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D77D6A22-2857-F95B-EC5E-BF4572F933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A92E54B7-D506-5182-DD36-EAACCD5961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0C5ED623-0F93-1831-1979-E830296B7D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27EB3B1F-7D95-95C3-D57F-388FC41D7A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618E610C-D1FE-51EE-E06F-86A4C92B41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9DC23AC4-2D4E-E6A2-CB86-56C131E1F93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2FC4B373-DEA4-B932-C7D1-1BFE62B3F6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1502AAD6-C044-CBAE-C141-6FDE46E4A2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2E3746CF-BC2A-9C93-6BBE-CEEF2BB939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00BEF87F-0BCD-0FF4-9976-46AD5F976F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508CD55F-CB8B-03EE-9DCB-90D8A8A73B1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78BA75E0-68F0-83EF-F0CA-F622D5185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4F072E3-B290-8825-7FCD-3DB3401F74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0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>
            <a:extLst>
              <a:ext uri="{FF2B5EF4-FFF2-40B4-BE49-F238E27FC236}">
                <a16:creationId xmlns:a16="http://schemas.microsoft.com/office/drawing/2014/main" id="{0743401D-8DD7-2251-C2B9-71DE30267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99160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8">
            <a:extLst>
              <a:ext uri="{FF2B5EF4-FFF2-40B4-BE49-F238E27FC236}">
                <a16:creationId xmlns:a16="http://schemas.microsoft.com/office/drawing/2014/main" id="{C68BE4CA-32DC-27E0-15A5-A9D560277E22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9E54134-C5B3-8B4E-8F30-1F111FE22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30E8FC88-01AB-2118-7C18-4B30EFE25F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E82747E-91CA-B950-5F8C-CC7CF7190D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5554D013-06B7-B1DA-4CAA-A4ECE29DA1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EAB7B076-D687-88BE-0812-CA13A8F86C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DB18861A-7420-7D7E-3291-451C83A1EB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A65A1795-1A7A-B7D8-90F3-B302BE8A9D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B6C560D7-C883-3398-E280-CC91A6A383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06E77C3C-8348-78FE-5E0A-B85363A2FB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30C112A7-5D5F-44D9-8321-C98647BCF4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56CD8F66-17AF-6BCC-FFA2-0D00FFF484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5C18D7AD-21F6-7975-CC97-CC77DDCAD9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E573D67A-E453-EBEC-CAFC-A791AB581B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F5E0616B-85CB-7F4B-3849-CC5CCCE113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AE10C03F-60EF-026C-3F67-E3956A193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5B908D7-DF24-0188-87B0-CAC84329FE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4" name="Picture 2">
            <a:extLst>
              <a:ext uri="{FF2B5EF4-FFF2-40B4-BE49-F238E27FC236}">
                <a16:creationId xmlns:a16="http://schemas.microsoft.com/office/drawing/2014/main" id="{F3AE3FCC-CDB7-BA30-9B2D-B2A001D9A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  <a14:imgEffect>
                      <a14:brightnessContrast bright="-27000" contrast="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71" y="1410844"/>
            <a:ext cx="8093075" cy="535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1955" name="Rectangle 3">
            <a:extLst>
              <a:ext uri="{FF2B5EF4-FFF2-40B4-BE49-F238E27FC236}">
                <a16:creationId xmlns:a16="http://schemas.microsoft.com/office/drawing/2014/main" id="{F3742BF1-68FB-FCBF-6A5F-5560B1E4E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800" y="558799"/>
            <a:ext cx="7772400" cy="533400"/>
          </a:xfrm>
        </p:spPr>
        <p:txBody>
          <a:bodyPr/>
          <a:lstStyle/>
          <a:p>
            <a:r>
              <a:rPr lang="en-US" altLang="en-US" sz="2800" dirty="0"/>
              <a:t>Shape Factor for Standard shapes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8A4CBD2E-FF2D-CD85-6559-92883DFDBC6C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1F0082CD-14E1-7008-B893-6DAFED46E2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" name="Group 8">
                <a:extLst>
                  <a:ext uri="{FF2B5EF4-FFF2-40B4-BE49-F238E27FC236}">
                    <a16:creationId xmlns:a16="http://schemas.microsoft.com/office/drawing/2014/main" id="{7CA20CD7-E644-8E23-3815-0D185C02477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D336DFC-8861-8989-7AE7-CEF7448E1DE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7" name="Rectangle 10">
                    <a:extLst>
                      <a:ext uri="{FF2B5EF4-FFF2-40B4-BE49-F238E27FC236}">
                        <a16:creationId xmlns:a16="http://schemas.microsoft.com/office/drawing/2014/main" id="{2482B17F-C03E-2F19-E818-1A6A05C4D5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8" name="Rectangle 11">
                    <a:extLst>
                      <a:ext uri="{FF2B5EF4-FFF2-40B4-BE49-F238E27FC236}">
                        <a16:creationId xmlns:a16="http://schemas.microsoft.com/office/drawing/2014/main" id="{197B0C47-7846-D41D-ACA7-BD067B0DE9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" name="Group 12">
                  <a:extLst>
                    <a:ext uri="{FF2B5EF4-FFF2-40B4-BE49-F238E27FC236}">
                      <a16:creationId xmlns:a16="http://schemas.microsoft.com/office/drawing/2014/main" id="{93F3A9C1-9150-D6B4-15C0-3AF1600F06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5" name="Rectangle 13">
                    <a:extLst>
                      <a:ext uri="{FF2B5EF4-FFF2-40B4-BE49-F238E27FC236}">
                        <a16:creationId xmlns:a16="http://schemas.microsoft.com/office/drawing/2014/main" id="{928BD357-6DA1-939A-C206-C227AB8E41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4">
                    <a:extLst>
                      <a:ext uri="{FF2B5EF4-FFF2-40B4-BE49-F238E27FC236}">
                        <a16:creationId xmlns:a16="http://schemas.microsoft.com/office/drawing/2014/main" id="{CE622FC5-7298-5CD2-D58B-BB6FE3A979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5">
                  <a:extLst>
                    <a:ext uri="{FF2B5EF4-FFF2-40B4-BE49-F238E27FC236}">
                      <a16:creationId xmlns:a16="http://schemas.microsoft.com/office/drawing/2014/main" id="{9005964B-79CA-3A02-36D3-0527D02C0DA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3" name="Rectangle 16">
                    <a:extLst>
                      <a:ext uri="{FF2B5EF4-FFF2-40B4-BE49-F238E27FC236}">
                        <a16:creationId xmlns:a16="http://schemas.microsoft.com/office/drawing/2014/main" id="{6E903C61-C8D0-FE09-345D-1BEC81F0C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17">
                    <a:extLst>
                      <a:ext uri="{FF2B5EF4-FFF2-40B4-BE49-F238E27FC236}">
                        <a16:creationId xmlns:a16="http://schemas.microsoft.com/office/drawing/2014/main" id="{EF388B22-9DF2-935D-E92A-FF8DBCF779D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8">
                  <a:extLst>
                    <a:ext uri="{FF2B5EF4-FFF2-40B4-BE49-F238E27FC236}">
                      <a16:creationId xmlns:a16="http://schemas.microsoft.com/office/drawing/2014/main" id="{684043B6-BC56-F173-2E7F-82C2477B9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1" name="Rectangle 19">
                    <a:extLst>
                      <a:ext uri="{FF2B5EF4-FFF2-40B4-BE49-F238E27FC236}">
                        <a16:creationId xmlns:a16="http://schemas.microsoft.com/office/drawing/2014/main" id="{C371E19B-343F-1A9D-B3EC-ED26EA7BB04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2" name="Rectangle 20">
                    <a:extLst>
                      <a:ext uri="{FF2B5EF4-FFF2-40B4-BE49-F238E27FC236}">
                        <a16:creationId xmlns:a16="http://schemas.microsoft.com/office/drawing/2014/main" id="{706D41E3-AFF1-4E5C-9D76-DB35E86B6A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6" name="Rectangle 21">
                <a:extLst>
                  <a:ext uri="{FF2B5EF4-FFF2-40B4-BE49-F238E27FC236}">
                    <a16:creationId xmlns:a16="http://schemas.microsoft.com/office/drawing/2014/main" id="{9F8FC0F5-7AEC-8807-A29F-6B7FA4EB4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4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4A52D848-E678-6E3B-DF8B-5A4D06F770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Role of Domain on  Constriction Resistance Model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4DEF90A-64CB-4D8F-CEE7-40BD08CE7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73" y="1476825"/>
            <a:ext cx="4460552" cy="2801121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88C8874-ACF1-9B55-590A-FD0814D8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8592" y="1693311"/>
            <a:ext cx="4287866" cy="420796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EFB5515-51CB-890E-3BF2-8A5F786CA1DB}"/>
              </a:ext>
            </a:extLst>
          </p:cNvPr>
          <p:cNvSpPr txBox="1"/>
          <p:nvPr/>
        </p:nvSpPr>
        <p:spPr>
          <a:xfrm>
            <a:off x="714859" y="4459561"/>
            <a:ext cx="342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0" i="0" u="none" strike="noStrike" baseline="0" dirty="0">
                <a:latin typeface="Times New Roman" panose="02020603050405020304" pitchFamily="18" charset="0"/>
              </a:rPr>
              <a:t>Spreading in a half-space</a:t>
            </a:r>
            <a:endParaRPr lang="en-IN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900102-3DD0-C22D-35CC-4BFA1F50FD97}"/>
              </a:ext>
            </a:extLst>
          </p:cNvPr>
          <p:cNvSpPr txBox="1"/>
          <p:nvPr/>
        </p:nvSpPr>
        <p:spPr>
          <a:xfrm>
            <a:off x="5057537" y="5980134"/>
            <a:ext cx="33699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baseline="0" dirty="0">
                <a:latin typeface="Times New Roman" panose="02020603050405020304" pitchFamily="18" charset="0"/>
              </a:rPr>
              <a:t>Spreading in a Flux </a:t>
            </a:r>
            <a:r>
              <a:rPr lang="en-US" dirty="0"/>
              <a:t>T</a:t>
            </a:r>
            <a:r>
              <a:rPr lang="en-US" b="0" i="0" u="none" strike="noStrike" baseline="0" dirty="0">
                <a:latin typeface="Times New Roman" panose="02020603050405020304" pitchFamily="18" charset="0"/>
              </a:rPr>
              <a:t>ube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715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IN" sz="2800" b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Spreading Resistance.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9B98D-BDB7-3893-C2D0-8039C06015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458200" cy="5037964"/>
              </a:xfrm>
            </p:spPr>
            <p:txBody>
              <a:bodyPr/>
              <a:lstStyle/>
              <a:p>
                <a:r>
                  <a:rPr lang="en-IN" sz="2400" dirty="0"/>
                  <a:t>The dimensionless </a:t>
                </a:r>
                <a:r>
                  <a:rPr lang="en-US" sz="2400" dirty="0"/>
                  <a:t>spreading resistance is generally defined as </a:t>
                </a:r>
                <a:r>
                  <a:rPr lang="en-US" sz="2400" i="1" dirty="0"/>
                  <a:t>R*</a:t>
                </a:r>
                <a:r>
                  <a:rPr lang="en-US" sz="2400" i="1" baseline="-25000" dirty="0" err="1"/>
                  <a:t>th</a:t>
                </a:r>
                <a:r>
                  <a:rPr lang="en-US" sz="2400" i="1" baseline="-25000" dirty="0"/>
                  <a:t>-c</a:t>
                </a:r>
                <a:r>
                  <a:rPr lang="en-US" sz="2400" i="1" dirty="0"/>
                  <a:t>= </a:t>
                </a:r>
                <a:r>
                  <a:rPr lang="en-US" sz="2400" i="1" dirty="0" err="1"/>
                  <a:t>kℒRs</a:t>
                </a:r>
                <a:endParaRPr lang="en-US" sz="2400" i="1" dirty="0"/>
              </a:p>
              <a:p>
                <a:r>
                  <a:rPr lang="en-US" sz="2400" dirty="0"/>
                  <a:t>where k is the thermal conductivity of the region.</a:t>
                </a:r>
              </a:p>
              <a:p>
                <a:r>
                  <a:rPr lang="en-US" sz="2400" i="1" dirty="0"/>
                  <a:t>ℒ </a:t>
                </a:r>
                <a:r>
                  <a:rPr lang="en-US" sz="2400" dirty="0"/>
                  <a:t>is some length scale related to the contact area. </a:t>
                </a:r>
              </a:p>
              <a:p>
                <a:r>
                  <a:rPr lang="en-US" sz="2400" dirty="0"/>
                  <a:t>For Singly connected contact areas, </a:t>
                </a:r>
                <a:r>
                  <a:rPr lang="en-US" sz="2400" i="1" dirty="0"/>
                  <a:t>ℒ </a:t>
                </a:r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rad>
                  </m:oMath>
                </a14:m>
                <a:r>
                  <a:rPr lang="en-US" sz="2400" dirty="0"/>
                  <a:t>, where A is the active area of the heat source. </a:t>
                </a:r>
                <a:endParaRPr lang="en-IN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D9B98D-BDB7-3893-C2D0-8039C06015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458200" cy="5037964"/>
              </a:xfrm>
              <a:blipFill>
                <a:blip r:embed="rId3"/>
                <a:stretch>
                  <a:fillRect l="-1009" t="-96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61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Generalized Models for Dimensionless Constriction Resistance</a:t>
            </a:r>
            <a:endParaRPr lang="en-IN" sz="28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85864-A131-FCE5-074C-5C4F8F7B78F7}"/>
                  </a:ext>
                </a:extLst>
              </p:cNvPr>
              <p:cNvSpPr txBox="1"/>
              <p:nvPr/>
            </p:nvSpPr>
            <p:spPr>
              <a:xfrm rot="16200000">
                <a:off x="-677082" y="3033398"/>
                <a:ext cx="2848461" cy="9173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𝑑𝑖𝑚𝑒𝑛𝑠𝑖𝑜𝑛𝑙𝑒𝑠𝑠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𝑠𝑢𝑏𝑠𝑡𝑟𝑎𝑡𝑒</m:t>
                              </m:r>
                            </m:sub>
                          </m:sSub>
                        </m:e>
                      </m:ra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F385864-A131-FCE5-074C-5C4F8F7B7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677082" y="3033398"/>
                <a:ext cx="2848461" cy="917367"/>
              </a:xfrm>
              <a:prstGeom prst="rect">
                <a:avLst/>
              </a:prstGeom>
              <a:blipFill>
                <a:blip r:embed="rId3"/>
                <a:stretch>
                  <a:fillRect b="-64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A7392-35AA-2B4D-DEB6-CA439649BF39}"/>
                  </a:ext>
                </a:extLst>
              </p:cNvPr>
              <p:cNvSpPr txBox="1"/>
              <p:nvPr/>
            </p:nvSpPr>
            <p:spPr>
              <a:xfrm>
                <a:off x="2790954" y="6106794"/>
                <a:ext cx="2645231" cy="700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I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𝑠𝑜𝑢𝑟𝑐𝑒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𝑠𝑢𝑏𝑠𝑡𝑟𝑎𝑡𝑒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77A7392-35AA-2B4D-DEB6-CA439649B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954" y="6106794"/>
                <a:ext cx="2645231" cy="700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37AB025-3A96-BAB0-952F-6B707C670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403828" y="1391383"/>
            <a:ext cx="7426921" cy="4780817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749DB3-78A9-5C10-3F23-A37371856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760" y="1530061"/>
            <a:ext cx="2057400" cy="35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79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Estimation of  Constriction (Spreading) Thermal Resistance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9B98D-BDB7-3893-C2D0-8039C06015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114800"/>
          </a:xfrm>
        </p:spPr>
        <p:txBody>
          <a:bodyPr/>
          <a:lstStyle/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Spreading (constriction) resistance depends on several factors such as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(1) geometry (2) domain, (3) boundary condition and (4) time (steady-state, transient). </a:t>
            </a:r>
          </a:p>
          <a:p>
            <a:pPr algn="l"/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The analytical solutions are </a:t>
            </a:r>
            <a:r>
              <a:rPr lang="en-US" sz="2400" dirty="0">
                <a:latin typeface="Times New Roman" panose="02020603050405020304" pitchFamily="18" charset="0"/>
              </a:rPr>
              <a:t>expressed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in the form of infinite series.</a:t>
            </a:r>
          </a:p>
          <a:p>
            <a:pPr algn="l"/>
            <a:r>
              <a:rPr lang="en-US" sz="2400" dirty="0">
                <a:latin typeface="Times New Roman" panose="02020603050405020304" pitchFamily="18" charset="0"/>
              </a:rPr>
              <a:t>I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ntegrals can be computed quickly and accurately by means of computer algebra systems.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42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58BF-5384-DE76-727D-46EBFFAB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675" y="326850"/>
            <a:ext cx="7162800" cy="981835"/>
          </a:xfrm>
        </p:spPr>
        <p:txBody>
          <a:bodyPr/>
          <a:lstStyle/>
          <a:p>
            <a:r>
              <a:rPr lang="en-US" sz="2800" dirty="0"/>
              <a:t>Role of Domain on  Constriction Resistance Model</a:t>
            </a:r>
            <a:endParaRPr lang="en-IN" sz="2800" dirty="0"/>
          </a:p>
        </p:txBody>
      </p:sp>
      <p:pic>
        <p:nvPicPr>
          <p:cNvPr id="22" name="Content Placeholder 21">
            <a:extLst>
              <a:ext uri="{FF2B5EF4-FFF2-40B4-BE49-F238E27FC236}">
                <a16:creationId xmlns:a16="http://schemas.microsoft.com/office/drawing/2014/main" id="{14DEF90A-64CB-4D8F-CEE7-40BD08CE7A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673" y="1476825"/>
            <a:ext cx="4460552" cy="2801121"/>
          </a:xfrm>
        </p:spPr>
      </p:pic>
      <p:grpSp>
        <p:nvGrpSpPr>
          <p:cNvPr id="4" name="Group 38">
            <a:extLst>
              <a:ext uri="{FF2B5EF4-FFF2-40B4-BE49-F238E27FC236}">
                <a16:creationId xmlns:a16="http://schemas.microsoft.com/office/drawing/2014/main" id="{07288545-1A5E-CFCD-E8E2-A63CAA9B646B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3191C35F-730C-DA16-A6BD-C3C15C991C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C694DEC5-8398-74B0-0C39-B5C588DE5A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B0AF93AE-E174-F39D-6034-1FC04330F7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9A90F42C-9E31-B327-507B-7C9F645972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CCF68A06-0057-A193-67EE-351D6FB4F0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467A4A24-FF8D-6D78-4A0A-1958E72CC4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8C3AB13-3421-3A8A-0F94-565F5593DE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76D9022A-C499-CE96-E97A-26BC1D774C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96390449-CC42-2D23-DFFB-5601E5F703A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D5C79EA1-5A68-E8E3-B1D6-B9B2FED056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EFDB296-5CD5-90E2-F366-727B6AF9E5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693F909C-C3ED-C073-09CC-156D59EF88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F437855D-02FB-94D4-F299-9A16C4BF634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52F34C2D-29DF-FCF8-8948-8812284830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C8C4F19C-551A-0263-CB1B-19382082B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DE605A40-BE20-5814-4219-18DDBE76D3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88C8874-ACF1-9B55-590A-FD0814D88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664" y="2124051"/>
            <a:ext cx="4287866" cy="420796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668BBF-FA81-1F3E-F828-35AE205081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42" y="1659432"/>
            <a:ext cx="7558758" cy="42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5E2E-A00C-7C1B-B1EB-B819516E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/>
            <a:r>
              <a:rPr lang="en-IN" sz="2800" i="0" u="none" strike="noStrike" baseline="0" dirty="0">
                <a:solidFill>
                  <a:schemeClr val="tx1"/>
                </a:solidFill>
              </a:rPr>
              <a:t>Definitions of Spreading Resistance</a:t>
            </a:r>
            <a:br>
              <a:rPr lang="en-IN" sz="2800" i="0" u="none" strike="noStrike" baseline="0" dirty="0">
                <a:solidFill>
                  <a:schemeClr val="tx1"/>
                </a:solidFill>
              </a:rPr>
            </a:b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M. M. </a:t>
            </a:r>
            <a:r>
              <a:rPr lang="en-IN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Yovanovich</a:t>
            </a: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, </a:t>
            </a:r>
            <a:r>
              <a:rPr lang="en-IN" sz="18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University of Waterloo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28122"/>
                <a:ext cx="8610600" cy="3372478"/>
              </a:xfrm>
            </p:spPr>
            <p:txBody>
              <a:bodyPr/>
              <a:lstStyle/>
              <a:p>
                <a:pPr algn="l"/>
                <a:r>
                  <a:rPr lang="en-US" sz="2400" b="0" i="1" u="none" strike="noStrike" baseline="0" dirty="0">
                    <a:latin typeface="Times New Roman" panose="02020603050405020304" pitchFamily="18" charset="0"/>
                  </a:rPr>
                  <a:t>Half-Space Spreading Resistance: </a:t>
                </a:r>
              </a:p>
              <a:p>
                <a:pPr algn="l"/>
                <a:r>
                  <a:rPr lang="en-US" sz="2400" b="0" u="none" strike="noStrike" baseline="0" dirty="0">
                    <a:latin typeface="Times New Roman" panose="02020603050405020304" pitchFamily="18" charset="0"/>
                  </a:rPr>
                  <a:t>Applicable for </a:t>
                </a:r>
                <a:r>
                  <a:rPr lang="en-US" sz="2400" dirty="0">
                    <a:latin typeface="Times New Roman" panose="02020603050405020304" pitchFamily="18" charset="0"/>
                  </a:rPr>
                  <a:t>electronic</a:t>
                </a:r>
                <a:r>
                  <a:rPr lang="en-US" sz="2400" b="0" u="none" strike="noStrike" baseline="0" dirty="0">
                    <a:latin typeface="Times New Roman" panose="02020603050405020304" pitchFamily="18" charset="0"/>
                  </a:rPr>
                  <a:t> packages </a:t>
                </a:r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whose dimensions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are two or more orders of magnitude larger than the largest dimension of the source area.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The spreading resistance is defined as the difference between the heat source temperature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𝑗𝑢𝑛𝑐𝑡𝑖𝑜𝑛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 and the heat sink temperature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u="none" strike="noStrike" baseline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400" b="0" i="1" u="none" strike="noStrike" baseline="0" smtClean="0">
                                <a:latin typeface="Cambria Math" panose="02040503050406030204" pitchFamily="18" charset="0"/>
                              </a:rPr>
                              <m:t>𝑠𝑖𝑛𝑘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divided by the total heat generate rate from all the junctions in a chip.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28122"/>
                <a:ext cx="8610600" cy="3372478"/>
              </a:xfrm>
              <a:blipFill>
                <a:blip r:embed="rId2"/>
                <a:stretch>
                  <a:fillRect l="-920" t="-1444" r="-212" b="-162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D706DBAB-61FC-65BF-DA54-FCA883E2A02A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DAD67172-A9A5-A60D-2725-33A316B30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D9466C4C-5F45-EDA0-33BC-36658AD7A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0477B6D-09D9-53D6-4BA9-2122C77C2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05F684F-547E-BC1B-F87D-83A30C9C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A92EB90-C1E9-9686-D432-7E5B4CF32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D2AD9D4-AA91-F3A5-DC39-42A92FFE3D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94858E9-5F02-48E4-4725-96096C341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CD462E01-7FBB-6426-A493-FB36EC04A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4B5E2D7-A24E-663A-4A99-8C60AE072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0B1034B-B786-F5D2-FF82-21268AC95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0C5EBD9-ED9D-FA91-5540-209182F58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29C40F44-845D-5A41-8295-981F289CB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83C98F1D-44FC-0608-2500-059B95E6E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9E306D1-70FA-E3ED-DB5E-84BBD5331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59D4553-60AA-DE17-7FE9-5F05C567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268F349-F4F4-0ED7-3D17-4988C31A3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Content Placeholder 21">
            <a:extLst>
              <a:ext uri="{FF2B5EF4-FFF2-40B4-BE49-F238E27FC236}">
                <a16:creationId xmlns:a16="http://schemas.microsoft.com/office/drawing/2014/main" id="{FA56D9F2-AAF5-D27F-AB5B-4F38A273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302448" y="4181621"/>
            <a:ext cx="4019227" cy="252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308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E5E2E-A00C-7C1B-B1EB-B819516E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/>
            <a:r>
              <a:rPr lang="en-IN" sz="2800" i="0" u="none" strike="noStrike" baseline="0" dirty="0">
                <a:solidFill>
                  <a:schemeClr val="tx1"/>
                </a:solidFill>
              </a:rPr>
              <a:t>Definitions of Spreading Resistance</a:t>
            </a:r>
            <a:br>
              <a:rPr lang="en-IN" sz="2800" i="0" u="none" strike="noStrike" baseline="0" dirty="0">
                <a:solidFill>
                  <a:schemeClr val="tx1"/>
                </a:solidFill>
              </a:rPr>
            </a:b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M. M. </a:t>
            </a:r>
            <a:r>
              <a:rPr lang="en-IN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Yovanovich</a:t>
            </a: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, </a:t>
            </a:r>
            <a:r>
              <a:rPr lang="en-IN" sz="18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University of Waterloo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74800"/>
                <a:ext cx="8610600" cy="4140200"/>
              </a:xfrm>
            </p:spPr>
            <p:txBody>
              <a:bodyPr/>
              <a:lstStyle/>
              <a:p>
                <a:pPr algn="l"/>
                <a:r>
                  <a:rPr lang="en-US" sz="2400" b="0" u="none" strike="noStrike" baseline="0" dirty="0">
                    <a:latin typeface="Times New Roman" panose="02020603050405020304" pitchFamily="18" charset="0"/>
                  </a:rPr>
                  <a:t>Half-Space Spreading Resistance</a:t>
                </a:r>
                <a:r>
                  <a:rPr lang="en-US" sz="2400" b="0" i="1" u="none" strike="noStrike" baseline="0" dirty="0">
                    <a:latin typeface="Times New Roman" panose="02020603050405020304" pitchFamily="18" charset="0"/>
                  </a:rPr>
                  <a:t>: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Uniform Heat generation in a chip or function block: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The junction temperature may be based on the area-average source temperature or the centroid temperature, which is the maximum temperature or close to it. </a:t>
                </a:r>
              </a:p>
              <a:p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Non-uniform Heat generation in a chip or function block: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The area average temperature is used in the definition. </a:t>
                </a:r>
              </a:p>
              <a:p>
                <a:pPr marL="0" indent="0" algn="l">
                  <a:buNone/>
                </a:pPr>
                <a:endParaRPr lang="en-US" sz="2400" b="0" i="0" u="none" strike="noStrike" baseline="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u="none" strike="noStrike" baseline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sSub>
                        <m:sSub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𝑐𝑜𝑛𝑠𝑡𝑟𝑖𝑐𝑡𝑖𝑜𝑛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sub>
                      </m:sSub>
                      <m:r>
                        <a:rPr lang="en-US" sz="24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𝑗𝑢𝑛𝑐𝑡𝑖𝑜𝑛</m:t>
                              </m:r>
                            </m:sub>
                          </m:s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h𝑒𝑎𝑡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𝑠𝑖𝑛𝑘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b="0" i="0" u="none" strike="noStrike" baseline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74800"/>
                <a:ext cx="8610600" cy="4140200"/>
              </a:xfrm>
              <a:blipFill>
                <a:blip r:embed="rId2"/>
                <a:stretch>
                  <a:fillRect l="-992" t="-11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D706DBAB-61FC-65BF-DA54-FCA883E2A02A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DAD67172-A9A5-A60D-2725-33A316B30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D9466C4C-5F45-EDA0-33BC-36658AD7A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0477B6D-09D9-53D6-4BA9-2122C77C2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05F684F-547E-BC1B-F87D-83A30C9C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A92EB90-C1E9-9686-D432-7E5B4CF32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D2AD9D4-AA91-F3A5-DC39-42A92FFE3D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94858E9-5F02-48E4-4725-96096C341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CD462E01-7FBB-6426-A493-FB36EC04A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4B5E2D7-A24E-663A-4A99-8C60AE072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0B1034B-B786-F5D2-FF82-21268AC95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0C5EBD9-ED9D-FA91-5540-209182F58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29C40F44-845D-5A41-8295-981F289CB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83C98F1D-44FC-0608-2500-059B95E6E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9E306D1-70FA-E3ED-DB5E-84BBD5331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59D4553-60AA-DE17-7FE9-5F05C567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268F349-F4F4-0ED7-3D17-4988C31A3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54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9861A76-7808-2EC5-90F3-67ADC9096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772" y="3483400"/>
            <a:ext cx="3361028" cy="3298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9E5E2E-A00C-7C1B-B1EB-B819516E3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7772400" cy="1143000"/>
          </a:xfrm>
        </p:spPr>
        <p:txBody>
          <a:bodyPr/>
          <a:lstStyle/>
          <a:p>
            <a:pPr algn="l"/>
            <a:r>
              <a:rPr lang="en-IN" sz="2800" i="0" u="none" strike="noStrike" baseline="0" dirty="0">
                <a:solidFill>
                  <a:schemeClr val="tx1"/>
                </a:solidFill>
              </a:rPr>
              <a:t>Definitions of Spreading Resistance</a:t>
            </a:r>
            <a:br>
              <a:rPr lang="en-IN" sz="2800" i="0" u="none" strike="noStrike" baseline="0" dirty="0">
                <a:solidFill>
                  <a:schemeClr val="tx1"/>
                </a:solidFill>
              </a:rPr>
            </a:b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M. M. </a:t>
            </a:r>
            <a:r>
              <a:rPr lang="en-IN" sz="1800" b="1" i="0" u="none" strike="noStrike" baseline="0" dirty="0" err="1">
                <a:solidFill>
                  <a:schemeClr val="tx1"/>
                </a:solidFill>
                <a:latin typeface="Arial" panose="020B0604020202020204" pitchFamily="34" charset="0"/>
              </a:rPr>
              <a:t>Yovanovich</a:t>
            </a:r>
            <a:r>
              <a:rPr lang="en-IN" sz="18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</a:rPr>
              <a:t> , </a:t>
            </a:r>
            <a:r>
              <a:rPr lang="en-IN" sz="1800" b="0" i="1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University of Waterloo</a:t>
            </a:r>
            <a:endParaRPr lang="en-IN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428121"/>
                <a:ext cx="8610600" cy="4351273"/>
              </a:xfrm>
            </p:spPr>
            <p:txBody>
              <a:bodyPr/>
              <a:lstStyle/>
              <a:p>
                <a:pPr algn="l"/>
                <a:r>
                  <a:rPr lang="en-US" sz="2400" b="0" i="1" u="none" strike="noStrike" baseline="0" dirty="0">
                    <a:latin typeface="Times New Roman" panose="02020603050405020304" pitchFamily="18" charset="0"/>
                  </a:rPr>
                  <a:t>Flux Tube or Channel Spreading Resistance: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Applicable for electronic packages such as a finite or an infinitely long flux tube or flux channel.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The combined resistance due to  one-dimensional conduction resistance and other resistances.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The definition proposed by </a:t>
                </a:r>
                <a:r>
                  <a:rPr lang="en-US" sz="2400" b="0" i="0" u="none" strike="noStrike" baseline="0" dirty="0" err="1">
                    <a:latin typeface="Times New Roman" panose="02020603050405020304" pitchFamily="18" charset="0"/>
                  </a:rPr>
                  <a:t>Mikic</a:t>
                </a:r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 and </a:t>
                </a:r>
                <a:r>
                  <a:rPr lang="en-US" sz="2400" b="0" i="0" u="none" strike="noStrike" baseline="0" dirty="0" err="1">
                    <a:latin typeface="Times New Roman" panose="02020603050405020304" pitchFamily="18" charset="0"/>
                  </a:rPr>
                  <a:t>Rohsenow</a:t>
                </a:r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  can be used to define the spreading resistance. </a:t>
                </a:r>
              </a:p>
              <a:p>
                <a:pPr algn="l"/>
                <a:r>
                  <a:rPr lang="en-US" sz="2400" b="0" i="0" u="none" strike="noStrike" baseline="0" dirty="0">
                    <a:latin typeface="Times New Roman" panose="02020603050405020304" pitchFamily="18" charset="0"/>
                  </a:rPr>
                  <a:t>It is as follows:</a:t>
                </a:r>
              </a:p>
              <a:p>
                <a:pPr algn="l"/>
                <a:endParaRPr lang="en-US" sz="2400" dirty="0">
                  <a:latin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𝑐𝑜𝑛𝑠𝑡𝑟𝑖𝑐𝑡𝑖𝑜𝑛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𝐻𝑆</m:t>
                          </m:r>
                        </m:sub>
                      </m:sSub>
                      <m:r>
                        <a:rPr lang="en-US" sz="2400" b="0" i="1" u="none" strike="noStrike" baseline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𝑐h𝑖𝑝</m:t>
                              </m:r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400" b="0" i="1" u="none" strike="noStrike" baseline="0" smtClean="0">
                                  <a:latin typeface="Cambria Math" panose="02040503050406030204" pitchFamily="18" charset="0"/>
                                </a:rPr>
                                <m:t>𝐹𝐵</m:t>
                              </m:r>
                            </m:sub>
                          </m:sSub>
                          <m:r>
                            <a:rPr lang="en-US" sz="2400" b="0" i="1" u="none" strike="noStrike" baseline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u="none" strike="noStrike" baseline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𝑐𝑜𝑛𝑐𝑡𝑎𝑐𝑡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𝑃𝑙𝑎𝑛𝑒</m:t>
                              </m:r>
                            </m:sub>
                          </m:sSub>
                        </m:num>
                        <m:den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𝑐h𝑖𝑝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∬"/>
                              <m:limLoc m:val="undOvr"/>
                              <m:subHide m:val="on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′′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𝑑𝐴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400" b="0" i="0" u="none" strike="noStrike" baseline="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EBE8D4-4FA3-DED7-7FA6-BC598C0714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428121"/>
                <a:ext cx="8610600" cy="4351273"/>
              </a:xfrm>
              <a:blipFill>
                <a:blip r:embed="rId3"/>
                <a:stretch>
                  <a:fillRect l="-920" t="-1120" r="-1062" b="-113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8">
            <a:extLst>
              <a:ext uri="{FF2B5EF4-FFF2-40B4-BE49-F238E27FC236}">
                <a16:creationId xmlns:a16="http://schemas.microsoft.com/office/drawing/2014/main" id="{D706DBAB-61FC-65BF-DA54-FCA883E2A02A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DAD67172-A9A5-A60D-2725-33A316B303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D9466C4C-5F45-EDA0-33BC-36658AD7A7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00477B6D-09D9-53D6-4BA9-2122C77C2C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505F684F-547E-BC1B-F87D-83A30C9CAA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AA92EB90-C1E9-9686-D432-7E5B4CF327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BD2AD9D4-AA91-F3A5-DC39-42A92FFE3D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994858E9-5F02-48E4-4725-96096C341D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CD462E01-7FBB-6426-A493-FB36EC04A1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D4B5E2D7-A24E-663A-4A99-8C60AE0728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30B1034B-B786-F5D2-FF82-21268AC95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F0C5EBD9-ED9D-FA91-5540-209182F5815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29C40F44-845D-5A41-8295-981F289CB0A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83C98F1D-44FC-0608-2500-059B95E6E79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C9E306D1-70FA-E3ED-DB5E-84BBD53314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759D4553-60AA-DE17-7FE9-5F05C56796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A268F349-F4F4-0ED7-3D17-4988C31A3C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859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849" name="Group 334848">
            <a:extLst>
              <a:ext uri="{FF2B5EF4-FFF2-40B4-BE49-F238E27FC236}">
                <a16:creationId xmlns:a16="http://schemas.microsoft.com/office/drawing/2014/main" id="{CE46291A-56C0-6006-1C68-E04CFBF50AD1}"/>
              </a:ext>
            </a:extLst>
          </p:cNvPr>
          <p:cNvGrpSpPr/>
          <p:nvPr/>
        </p:nvGrpSpPr>
        <p:grpSpPr>
          <a:xfrm>
            <a:off x="5013325" y="2057400"/>
            <a:ext cx="4130675" cy="3775075"/>
            <a:chOff x="5013325" y="2057400"/>
            <a:chExt cx="4130675" cy="3775075"/>
          </a:xfrm>
        </p:grpSpPr>
        <p:sp>
          <p:nvSpPr>
            <p:cNvPr id="334853" name="Line 5">
              <a:extLst>
                <a:ext uri="{FF2B5EF4-FFF2-40B4-BE49-F238E27FC236}">
                  <a16:creationId xmlns:a16="http://schemas.microsoft.com/office/drawing/2014/main" id="{9446E7F9-18C8-F008-0D3A-3734C4080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34000" y="53340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4854" name="Line 6">
              <a:extLst>
                <a:ext uri="{FF2B5EF4-FFF2-40B4-BE49-F238E27FC236}">
                  <a16:creationId xmlns:a16="http://schemas.microsoft.com/office/drawing/2014/main" id="{F3641312-E7BF-B8F0-FEE5-0971EA9C54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000" y="20574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4855" name="Rectangle 7">
              <a:extLst>
                <a:ext uri="{FF2B5EF4-FFF2-40B4-BE49-F238E27FC236}">
                  <a16:creationId xmlns:a16="http://schemas.microsoft.com/office/drawing/2014/main" id="{CBF170BA-9B9A-8CB0-87CA-793215348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0" y="2819400"/>
              <a:ext cx="3276600" cy="2514600"/>
            </a:xfrm>
            <a:prstGeom prst="rect">
              <a:avLst/>
            </a:prstGeom>
            <a:pattFill prst="wdDnDiag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4856" name="Text Box 8">
              <a:extLst>
                <a:ext uri="{FF2B5EF4-FFF2-40B4-BE49-F238E27FC236}">
                  <a16:creationId xmlns:a16="http://schemas.microsoft.com/office/drawing/2014/main" id="{A19E5DE8-6B78-F641-2570-FBF663DFF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5725" y="5222875"/>
              <a:ext cx="3365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0</a:t>
              </a:r>
            </a:p>
          </p:txBody>
        </p:sp>
        <p:sp>
          <p:nvSpPr>
            <p:cNvPr id="334857" name="Text Box 9">
              <a:extLst>
                <a:ext uri="{FF2B5EF4-FFF2-40B4-BE49-F238E27FC236}">
                  <a16:creationId xmlns:a16="http://schemas.microsoft.com/office/drawing/2014/main" id="{EBB3D6F2-EF7C-9901-A8F4-8154711B0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5257800"/>
              <a:ext cx="471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W</a:t>
              </a:r>
            </a:p>
          </p:txBody>
        </p:sp>
        <p:sp>
          <p:nvSpPr>
            <p:cNvPr id="334858" name="Text Box 10">
              <a:extLst>
                <a:ext uri="{FF2B5EF4-FFF2-40B4-BE49-F238E27FC236}">
                  <a16:creationId xmlns:a16="http://schemas.microsoft.com/office/drawing/2014/main" id="{24256544-6920-4158-7683-14CC6C712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5" y="2555875"/>
              <a:ext cx="4048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H</a:t>
              </a:r>
            </a:p>
          </p:txBody>
        </p:sp>
        <p:sp>
          <p:nvSpPr>
            <p:cNvPr id="334859" name="Line 11">
              <a:extLst>
                <a:ext uri="{FF2B5EF4-FFF2-40B4-BE49-F238E27FC236}">
                  <a16:creationId xmlns:a16="http://schemas.microsoft.com/office/drawing/2014/main" id="{D4280759-EB78-7BB0-8136-49EEA5EE4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86600" y="5638800"/>
              <a:ext cx="609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4860" name="Text Box 12">
              <a:extLst>
                <a:ext uri="{FF2B5EF4-FFF2-40B4-BE49-F238E27FC236}">
                  <a16:creationId xmlns:a16="http://schemas.microsoft.com/office/drawing/2014/main" id="{D071E8E0-8730-91F5-2796-70EBA8A61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3525" y="5375275"/>
              <a:ext cx="319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x</a:t>
              </a:r>
            </a:p>
          </p:txBody>
        </p:sp>
        <p:sp>
          <p:nvSpPr>
            <p:cNvPr id="334861" name="Line 13">
              <a:extLst>
                <a:ext uri="{FF2B5EF4-FFF2-40B4-BE49-F238E27FC236}">
                  <a16:creationId xmlns:a16="http://schemas.microsoft.com/office/drawing/2014/main" id="{4446D6E7-CBEB-93FB-5E0D-E7B7B2ABBF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5400" y="3581400"/>
              <a:ext cx="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34862" name="Text Box 14">
              <a:extLst>
                <a:ext uri="{FF2B5EF4-FFF2-40B4-BE49-F238E27FC236}">
                  <a16:creationId xmlns:a16="http://schemas.microsoft.com/office/drawing/2014/main" id="{BB325EB3-FCA5-B482-B38A-B3E11BA1C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13325" y="4308475"/>
              <a:ext cx="3190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i="1"/>
                <a:t>y</a:t>
              </a:r>
            </a:p>
          </p:txBody>
        </p:sp>
      </p:grpSp>
      <p:sp>
        <p:nvSpPr>
          <p:cNvPr id="334863" name="Rectangle 15">
            <a:extLst>
              <a:ext uri="{FF2B5EF4-FFF2-40B4-BE49-F238E27FC236}">
                <a16:creationId xmlns:a16="http://schemas.microsoft.com/office/drawing/2014/main" id="{5177AC67-F3FA-7529-A5DC-4DDCF4AD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048" y="324345"/>
            <a:ext cx="6794890" cy="900665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Steady conduction in a 2D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28B6D95E-8699-823F-B740-15DA97A989ED}"/>
                  </a:ext>
                </a:extLst>
              </p:cNvPr>
              <p:cNvSpPr txBox="1"/>
              <p:nvPr/>
            </p:nvSpPr>
            <p:spPr bwMode="auto">
              <a:xfrm>
                <a:off x="2376488" y="1378488"/>
                <a:ext cx="2438400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28B6D95E-8699-823F-B740-15DA97A9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6488" y="1378488"/>
                <a:ext cx="2438400" cy="116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10FA2018-5B43-3E0F-8610-A9E92165FFB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A2D66F2-7792-4BF8-F8DA-D3A094315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A750ED28-ED34-288A-C89D-01C7EC3D5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105A38F-02A4-3751-158D-0E0D9FC28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57AB1807-C358-7D40-15E8-18AE9D20BF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D9B3EA85-4645-6337-7B4B-4FD626CDB4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16607ABD-AB9D-3674-ECD6-699C4AEF3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4838DD12-DA4B-20E9-69D5-E3EDA79BE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1F8298AA-02CD-9720-B5C1-9B1FEDF4B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9C772826-BAD1-08D9-3029-B7CF9C1C63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1C671B1-E7EB-B4D0-38A7-62D589D3B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728A2B5-21D6-5811-A2D0-647EF9182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BD99DADE-4814-6D5E-F02A-9731CB6FF4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EFBA1BE-94EE-0C03-A5D3-AB5500AB86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F73A6AEB-65CA-64E3-5D88-A6C248FD7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A4ADDAAD-22AE-8083-7BCC-8C8599D72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150082-EA09-1BE7-A8E5-5484B79AB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Rectangle 3">
            <a:extLst>
              <a:ext uri="{FF2B5EF4-FFF2-40B4-BE49-F238E27FC236}">
                <a16:creationId xmlns:a16="http://schemas.microsoft.com/office/drawing/2014/main" id="{1093E599-531B-F5C2-A2C3-9E4A86F5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164" y="2444383"/>
            <a:ext cx="48148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Write the solution as a product of a function of </a:t>
            </a:r>
            <a:r>
              <a:rPr lang="en-US" altLang="en-US" i="1" dirty="0">
                <a:latin typeface="+mn-lt"/>
              </a:rPr>
              <a:t>x </a:t>
            </a:r>
            <a:r>
              <a:rPr lang="en-US" altLang="en-US" dirty="0">
                <a:latin typeface="+mn-lt"/>
              </a:rPr>
              <a:t>and a function of </a:t>
            </a:r>
            <a:r>
              <a:rPr lang="en-US" altLang="en-US" i="1" dirty="0">
                <a:latin typeface="+mn-lt"/>
              </a:rPr>
              <a:t>y</a:t>
            </a:r>
            <a:r>
              <a:rPr lang="en-US" altLang="en-US" dirty="0"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3085952B-E77C-8D75-B228-7F9F0290E5B1}"/>
                  </a:ext>
                </a:extLst>
              </p:cNvPr>
              <p:cNvSpPr txBox="1"/>
              <p:nvPr/>
            </p:nvSpPr>
            <p:spPr bwMode="auto">
              <a:xfrm>
                <a:off x="732564" y="3316797"/>
                <a:ext cx="3684720" cy="6075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1" name="Object 4">
                <a:extLst>
                  <a:ext uri="{FF2B5EF4-FFF2-40B4-BE49-F238E27FC236}">
                    <a16:creationId xmlns:a16="http://schemas.microsoft.com/office/drawing/2014/main" id="{3085952B-E77C-8D75-B228-7F9F0290E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564" y="3316797"/>
                <a:ext cx="3684720" cy="607503"/>
              </a:xfrm>
              <a:prstGeom prst="rect">
                <a:avLst/>
              </a:prstGeom>
              <a:blipFill>
                <a:blip r:embed="rId5"/>
                <a:stretch>
                  <a:fillRect l="-33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5">
            <a:extLst>
              <a:ext uri="{FF2B5EF4-FFF2-40B4-BE49-F238E27FC236}">
                <a16:creationId xmlns:a16="http://schemas.microsoft.com/office/drawing/2014/main" id="{D2941049-1D58-8374-BD37-9961A3D4E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004" y="3924300"/>
            <a:ext cx="46131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latin typeface="+mn-lt"/>
              </a:rPr>
              <a:t>Substitute this relation  into the governing relation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B93FB121-BC02-0FCB-AE49-F3A5ADCC10F8}"/>
                  </a:ext>
                </a:extLst>
              </p:cNvPr>
              <p:cNvSpPr txBox="1"/>
              <p:nvPr/>
            </p:nvSpPr>
            <p:spPr bwMode="auto">
              <a:xfrm>
                <a:off x="984379" y="4793454"/>
                <a:ext cx="2755642" cy="100403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6">
                <a:extLst>
                  <a:ext uri="{FF2B5EF4-FFF2-40B4-BE49-F238E27FC236}">
                    <a16:creationId xmlns:a16="http://schemas.microsoft.com/office/drawing/2014/main" id="{B93FB121-BC02-0FCB-AE49-F3A5ADCC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4379" y="4793454"/>
                <a:ext cx="2755642" cy="10040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13E468C6-8B8C-76A3-4AFE-0CC1C52BC2F1}"/>
                  </a:ext>
                </a:extLst>
              </p:cNvPr>
              <p:cNvSpPr txBox="1"/>
              <p:nvPr/>
            </p:nvSpPr>
            <p:spPr bwMode="auto">
              <a:xfrm>
                <a:off x="2530476" y="5724740"/>
                <a:ext cx="2887662" cy="10570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13E468C6-8B8C-76A3-4AFE-0CC1C52B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0476" y="5724740"/>
                <a:ext cx="2887662" cy="10570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3" name="Line 5">
            <a:extLst>
              <a:ext uri="{FF2B5EF4-FFF2-40B4-BE49-F238E27FC236}">
                <a16:creationId xmlns:a16="http://schemas.microsoft.com/office/drawing/2014/main" id="{9446E7F9-18C8-F008-0D3A-3734C40804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724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4854" name="Line 6">
            <a:extLst>
              <a:ext uri="{FF2B5EF4-FFF2-40B4-BE49-F238E27FC236}">
                <a16:creationId xmlns:a16="http://schemas.microsoft.com/office/drawing/2014/main" id="{F3641312-E7BF-B8F0-FEE5-0971EA9C54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4478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4855" name="Rectangle 7">
            <a:extLst>
              <a:ext uri="{FF2B5EF4-FFF2-40B4-BE49-F238E27FC236}">
                <a16:creationId xmlns:a16="http://schemas.microsoft.com/office/drawing/2014/main" id="{CBF170BA-9B9A-8CB0-87CA-793215348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209800"/>
            <a:ext cx="3276600" cy="2514600"/>
          </a:xfrm>
          <a:prstGeom prst="rect">
            <a:avLst/>
          </a:prstGeom>
          <a:pattFill prst="wdDnDiag">
            <a:fgClr>
              <a:srgbClr val="FF99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334856" name="Text Box 8">
            <a:extLst>
              <a:ext uri="{FF2B5EF4-FFF2-40B4-BE49-F238E27FC236}">
                <a16:creationId xmlns:a16="http://schemas.microsoft.com/office/drawing/2014/main" id="{A19E5DE8-6B78-F641-2570-FBF663DFF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5725" y="46132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0</a:t>
            </a:r>
          </a:p>
        </p:txBody>
      </p:sp>
      <p:sp>
        <p:nvSpPr>
          <p:cNvPr id="334857" name="Text Box 9">
            <a:extLst>
              <a:ext uri="{FF2B5EF4-FFF2-40B4-BE49-F238E27FC236}">
                <a16:creationId xmlns:a16="http://schemas.microsoft.com/office/drawing/2014/main" id="{EBB3D6F2-EF7C-9901-A8F4-8154711B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648200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</a:t>
            </a:r>
          </a:p>
        </p:txBody>
      </p:sp>
      <p:sp>
        <p:nvSpPr>
          <p:cNvPr id="334858" name="Text Box 10">
            <a:extLst>
              <a:ext uri="{FF2B5EF4-FFF2-40B4-BE49-F238E27FC236}">
                <a16:creationId xmlns:a16="http://schemas.microsoft.com/office/drawing/2014/main" id="{24256544-6920-4158-7683-14CC6C712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19462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</a:t>
            </a:r>
          </a:p>
        </p:txBody>
      </p:sp>
      <p:sp>
        <p:nvSpPr>
          <p:cNvPr id="334859" name="Line 11">
            <a:extLst>
              <a:ext uri="{FF2B5EF4-FFF2-40B4-BE49-F238E27FC236}">
                <a16:creationId xmlns:a16="http://schemas.microsoft.com/office/drawing/2014/main" id="{D4280759-EB78-7BB0-8136-49EEA5EE43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029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4860" name="Text Box 12">
            <a:extLst>
              <a:ext uri="{FF2B5EF4-FFF2-40B4-BE49-F238E27FC236}">
                <a16:creationId xmlns:a16="http://schemas.microsoft.com/office/drawing/2014/main" id="{D071E8E0-8730-91F5-2796-70EBA8A61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3525" y="47656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x</a:t>
            </a:r>
          </a:p>
        </p:txBody>
      </p:sp>
      <p:sp>
        <p:nvSpPr>
          <p:cNvPr id="334861" name="Line 13">
            <a:extLst>
              <a:ext uri="{FF2B5EF4-FFF2-40B4-BE49-F238E27FC236}">
                <a16:creationId xmlns:a16="http://schemas.microsoft.com/office/drawing/2014/main" id="{4446D6E7-CBEB-93FB-5E0D-E7B7B2ABBF9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971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334862" name="Text Box 14">
            <a:extLst>
              <a:ext uri="{FF2B5EF4-FFF2-40B4-BE49-F238E27FC236}">
                <a16:creationId xmlns:a16="http://schemas.microsoft.com/office/drawing/2014/main" id="{BB325EB3-FCA5-B482-B38A-B3E11BA1C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3325" y="3698875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/>
              <a:t>y</a:t>
            </a:r>
          </a:p>
        </p:txBody>
      </p:sp>
      <p:sp>
        <p:nvSpPr>
          <p:cNvPr id="334863" name="Rectangle 15">
            <a:extLst>
              <a:ext uri="{FF2B5EF4-FFF2-40B4-BE49-F238E27FC236}">
                <a16:creationId xmlns:a16="http://schemas.microsoft.com/office/drawing/2014/main" id="{5177AC67-F3FA-7529-A5DC-4DDCF4AD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048" y="324345"/>
            <a:ext cx="6794890" cy="900665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Parallel Processing of Conduction Equation</a:t>
            </a:r>
          </a:p>
        </p:txBody>
      </p:sp>
      <p:grpSp>
        <p:nvGrpSpPr>
          <p:cNvPr id="2" name="Group 38">
            <a:extLst>
              <a:ext uri="{FF2B5EF4-FFF2-40B4-BE49-F238E27FC236}">
                <a16:creationId xmlns:a16="http://schemas.microsoft.com/office/drawing/2014/main" id="{10FA2018-5B43-3E0F-8610-A9E92165FFB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A2D66F2-7792-4BF8-F8DA-D3A094315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A750ED28-ED34-288A-C89D-01C7EC3D5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105A38F-02A4-3751-158D-0E0D9FC28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57AB1807-C358-7D40-15E8-18AE9D20BF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D9B3EA85-4645-6337-7B4B-4FD626CDB4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16607ABD-AB9D-3674-ECD6-699C4AEF3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4838DD12-DA4B-20E9-69D5-E3EDA79BE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1F8298AA-02CD-9720-B5C1-9B1FEDF4B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9C772826-BAD1-08D9-3029-B7CF9C1C63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1C671B1-E7EB-B4D0-38A7-62D589D3B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728A2B5-21D6-5811-A2D0-647EF9182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BD99DADE-4814-6D5E-F02A-9731CB6FF4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EFBA1BE-94EE-0C03-A5D3-AB5500AB86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F73A6AEB-65CA-64E3-5D88-A6C248FD7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A4ADDAAD-22AE-8083-7BCC-8C8599D72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150082-EA09-1BE7-A8E5-5484B79AB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13E468C6-8B8C-76A3-4AFE-0CC1C52BC2F1}"/>
                  </a:ext>
                </a:extLst>
              </p:cNvPr>
              <p:cNvSpPr txBox="1"/>
              <p:nvPr/>
            </p:nvSpPr>
            <p:spPr bwMode="auto">
              <a:xfrm>
                <a:off x="922338" y="1491943"/>
                <a:ext cx="2887662" cy="105706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4" name="Object 6">
                <a:extLst>
                  <a:ext uri="{FF2B5EF4-FFF2-40B4-BE49-F238E27FC236}">
                    <a16:creationId xmlns:a16="http://schemas.microsoft.com/office/drawing/2014/main" id="{13E468C6-8B8C-76A3-4AFE-0CC1C52BC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2338" y="1491943"/>
                <a:ext cx="2887662" cy="10570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9EC0275C-433E-F202-68F0-F282337110AF}"/>
                  </a:ext>
                </a:extLst>
              </p:cNvPr>
              <p:cNvSpPr txBox="1"/>
              <p:nvPr/>
            </p:nvSpPr>
            <p:spPr bwMode="auto">
              <a:xfrm>
                <a:off x="402309" y="3367452"/>
                <a:ext cx="4665906" cy="9815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5" name="Object 6">
                <a:extLst>
                  <a:ext uri="{FF2B5EF4-FFF2-40B4-BE49-F238E27FC236}">
                    <a16:creationId xmlns:a16="http://schemas.microsoft.com/office/drawing/2014/main" id="{9EC0275C-433E-F202-68F0-F28233711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2309" y="3367452"/>
                <a:ext cx="4665906" cy="9815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5A6B3CA-BFFA-05DD-8364-7229864396C7}"/>
              </a:ext>
            </a:extLst>
          </p:cNvPr>
          <p:cNvSpPr txBox="1"/>
          <p:nvPr/>
        </p:nvSpPr>
        <p:spPr>
          <a:xfrm>
            <a:off x="408782" y="2547232"/>
            <a:ext cx="4860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Parallelization of Multidimensional PDE: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700860B1-7B57-A960-921C-D7C36941C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5284" y="4433518"/>
                <a:ext cx="4804729" cy="8309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The form of solution of above depends on the sign and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en-US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700860B1-7B57-A960-921C-D7C36941C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5284" y="4433518"/>
                <a:ext cx="4804729" cy="830997"/>
              </a:xfrm>
              <a:prstGeom prst="rect">
                <a:avLst/>
              </a:prstGeom>
              <a:blipFill>
                <a:blip r:embed="rId7"/>
                <a:stretch>
                  <a:fillRect l="-2030" t="-5839" b="-153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2ADC3AE3-67B2-CEB7-A084-F263AF971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671" y="5231315"/>
                <a:ext cx="8525296" cy="1432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The only way that the correct form can be found is by an application of the boundary conditions.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Three possibilities may be be considered: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&lt;0;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 &amp; 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alt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28" name="Rectangle 5">
                <a:extLst>
                  <a:ext uri="{FF2B5EF4-FFF2-40B4-BE49-F238E27FC236}">
                    <a16:creationId xmlns:a16="http://schemas.microsoft.com/office/drawing/2014/main" id="{2ADC3AE3-67B2-CEB7-A084-F263AF971F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671" y="5231315"/>
                <a:ext cx="8525296" cy="1432443"/>
              </a:xfrm>
              <a:prstGeom prst="rect">
                <a:avLst/>
              </a:prstGeom>
              <a:blipFill>
                <a:blip r:embed="rId8"/>
                <a:stretch>
                  <a:fillRect l="-1072" t="-3404" b="-55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82CB452-2985-1FB0-574A-945EA97D39F6}"/>
                  </a:ext>
                </a:extLst>
              </p14:cNvPr>
              <p14:cNvContentPartPr/>
              <p14:nvPr/>
            </p14:nvContentPartPr>
            <p14:xfrm>
              <a:off x="7921440" y="6181920"/>
              <a:ext cx="329040" cy="270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82CB452-2985-1FB0-574A-945EA97D39F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912080" y="6172560"/>
                <a:ext cx="347760" cy="28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60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63" name="Rectangle 15">
            <a:extLst>
              <a:ext uri="{FF2B5EF4-FFF2-40B4-BE49-F238E27FC236}">
                <a16:creationId xmlns:a16="http://schemas.microsoft.com/office/drawing/2014/main" id="{5177AC67-F3FA-7529-A5DC-4DDCF4ADF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2048" y="324345"/>
            <a:ext cx="6794890" cy="900665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</a:rPr>
              <a:t>Parallel Processing of Conduction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28B6D95E-8699-823F-B740-15DA97A989ED}"/>
                  </a:ext>
                </a:extLst>
              </p:cNvPr>
              <p:cNvSpPr txBox="1"/>
              <p:nvPr/>
            </p:nvSpPr>
            <p:spPr bwMode="auto">
              <a:xfrm>
                <a:off x="524091" y="1457110"/>
                <a:ext cx="2438400" cy="1168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" name="Object 2">
                <a:extLst>
                  <a:ext uri="{FF2B5EF4-FFF2-40B4-BE49-F238E27FC236}">
                    <a16:creationId xmlns:a16="http://schemas.microsoft.com/office/drawing/2014/main" id="{28B6D95E-8699-823F-B740-15DA97A9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4091" y="1457110"/>
                <a:ext cx="2438400" cy="1168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38">
            <a:extLst>
              <a:ext uri="{FF2B5EF4-FFF2-40B4-BE49-F238E27FC236}">
                <a16:creationId xmlns:a16="http://schemas.microsoft.com/office/drawing/2014/main" id="{10FA2018-5B43-3E0F-8610-A9E92165FFB9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3" name="Group 19">
              <a:extLst>
                <a:ext uri="{FF2B5EF4-FFF2-40B4-BE49-F238E27FC236}">
                  <a16:creationId xmlns:a16="http://schemas.microsoft.com/office/drawing/2014/main" id="{7A2D66F2-7792-4BF8-F8DA-D3A0943150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6" name="Group 8">
                <a:extLst>
                  <a:ext uri="{FF2B5EF4-FFF2-40B4-BE49-F238E27FC236}">
                    <a16:creationId xmlns:a16="http://schemas.microsoft.com/office/drawing/2014/main" id="{A750ED28-ED34-288A-C89D-01C7EC3D5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105A38F-02A4-3751-158D-0E0D9FC28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8" name="Rectangle 10">
                    <a:extLst>
                      <a:ext uri="{FF2B5EF4-FFF2-40B4-BE49-F238E27FC236}">
                        <a16:creationId xmlns:a16="http://schemas.microsoft.com/office/drawing/2014/main" id="{57AB1807-C358-7D40-15E8-18AE9D20BF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 dirty="0"/>
                  </a:p>
                </p:txBody>
              </p:sp>
              <p:sp>
                <p:nvSpPr>
                  <p:cNvPr id="19" name="Rectangle 11">
                    <a:extLst>
                      <a:ext uri="{FF2B5EF4-FFF2-40B4-BE49-F238E27FC236}">
                        <a16:creationId xmlns:a16="http://schemas.microsoft.com/office/drawing/2014/main" id="{D9B3EA85-4645-6337-7B4B-4FD626CDB4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" name="Group 12">
                  <a:extLst>
                    <a:ext uri="{FF2B5EF4-FFF2-40B4-BE49-F238E27FC236}">
                      <a16:creationId xmlns:a16="http://schemas.microsoft.com/office/drawing/2014/main" id="{16607ABD-AB9D-3674-ECD6-699C4AEF38C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6" name="Rectangle 13">
                    <a:extLst>
                      <a:ext uri="{FF2B5EF4-FFF2-40B4-BE49-F238E27FC236}">
                        <a16:creationId xmlns:a16="http://schemas.microsoft.com/office/drawing/2014/main" id="{4838DD12-DA4B-20E9-69D5-E3EDA79BE1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4">
                    <a:extLst>
                      <a:ext uri="{FF2B5EF4-FFF2-40B4-BE49-F238E27FC236}">
                        <a16:creationId xmlns:a16="http://schemas.microsoft.com/office/drawing/2014/main" id="{1F8298AA-02CD-9720-B5C1-9B1FEDF4B4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5">
                  <a:extLst>
                    <a:ext uri="{FF2B5EF4-FFF2-40B4-BE49-F238E27FC236}">
                      <a16:creationId xmlns:a16="http://schemas.microsoft.com/office/drawing/2014/main" id="{9C772826-BAD1-08D9-3029-B7CF9C1C63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4" name="Rectangle 16">
                    <a:extLst>
                      <a:ext uri="{FF2B5EF4-FFF2-40B4-BE49-F238E27FC236}">
                        <a16:creationId xmlns:a16="http://schemas.microsoft.com/office/drawing/2014/main" id="{31C671B1-E7EB-B4D0-38A7-62D589D3B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17">
                    <a:extLst>
                      <a:ext uri="{FF2B5EF4-FFF2-40B4-BE49-F238E27FC236}">
                        <a16:creationId xmlns:a16="http://schemas.microsoft.com/office/drawing/2014/main" id="{F728A2B5-21D6-5811-A2D0-647EF91824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8">
                  <a:extLst>
                    <a:ext uri="{FF2B5EF4-FFF2-40B4-BE49-F238E27FC236}">
                      <a16:creationId xmlns:a16="http://schemas.microsoft.com/office/drawing/2014/main" id="{BD99DADE-4814-6D5E-F02A-9731CB6FF4D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2" name="Rectangle 19">
                    <a:extLst>
                      <a:ext uri="{FF2B5EF4-FFF2-40B4-BE49-F238E27FC236}">
                        <a16:creationId xmlns:a16="http://schemas.microsoft.com/office/drawing/2014/main" id="{FEFBA1BE-94EE-0C03-A5D3-AB5500AB86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3" name="Rectangle 20">
                    <a:extLst>
                      <a:ext uri="{FF2B5EF4-FFF2-40B4-BE49-F238E27FC236}">
                        <a16:creationId xmlns:a16="http://schemas.microsoft.com/office/drawing/2014/main" id="{F73A6AEB-65CA-64E3-5D88-A6C248FD70E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7" name="Rectangle 21">
                <a:extLst>
                  <a:ext uri="{FF2B5EF4-FFF2-40B4-BE49-F238E27FC236}">
                    <a16:creationId xmlns:a16="http://schemas.microsoft.com/office/drawing/2014/main" id="{A4ADDAAD-22AE-8083-7BCC-8C8599D72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677" y="1329255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3150082-EA09-1BE7-A8E5-5484B79ABE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700860B1-7B57-A960-921C-D7C36941C2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986" y="2310756"/>
                <a:ext cx="496087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The solution of above PDE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7" name="Rectangle 5">
                <a:extLst>
                  <a:ext uri="{FF2B5EF4-FFF2-40B4-BE49-F238E27FC236}">
                    <a16:creationId xmlns:a16="http://schemas.microsoft.com/office/drawing/2014/main" id="{700860B1-7B57-A960-921C-D7C36941C2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986" y="2310756"/>
                <a:ext cx="4960876" cy="461665"/>
              </a:xfrm>
              <a:prstGeom prst="rect">
                <a:avLst/>
              </a:prstGeom>
              <a:blipFill>
                <a:blip r:embed="rId5"/>
                <a:stretch>
                  <a:fillRect l="-1843" t="-10526" r="-1597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86668B59-02D1-1FA1-7B5C-354A639F318E}"/>
                  </a:ext>
                </a:extLst>
              </p:cNvPr>
              <p:cNvSpPr txBox="1"/>
              <p:nvPr/>
            </p:nvSpPr>
            <p:spPr bwMode="auto">
              <a:xfrm>
                <a:off x="309563" y="3128399"/>
                <a:ext cx="4791073" cy="6166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86668B59-02D1-1FA1-7B5C-354A639F3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563" y="3128399"/>
                <a:ext cx="4791073" cy="616665"/>
              </a:xfrm>
              <a:prstGeom prst="rect">
                <a:avLst/>
              </a:prstGeom>
              <a:blipFill>
                <a:blip r:embed="rId6"/>
                <a:stretch>
                  <a:fillRect l="-38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E625DD5B-751E-9243-6CD6-52899E1053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196" y="4168701"/>
                <a:ext cx="496087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The solution of above PDE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en-US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21" name="Rectangle 5">
                <a:extLst>
                  <a:ext uri="{FF2B5EF4-FFF2-40B4-BE49-F238E27FC236}">
                    <a16:creationId xmlns:a16="http://schemas.microsoft.com/office/drawing/2014/main" id="{E625DD5B-751E-9243-6CD6-52899E1053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196" y="4168701"/>
                <a:ext cx="4960876" cy="461665"/>
              </a:xfrm>
              <a:prstGeom prst="rect">
                <a:avLst/>
              </a:prstGeom>
              <a:blipFill>
                <a:blip r:embed="rId7"/>
                <a:stretch>
                  <a:fillRect l="-1843" t="-10526" r="-1597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1027">
                <a:extLst>
                  <a:ext uri="{FF2B5EF4-FFF2-40B4-BE49-F238E27FC236}">
                    <a16:creationId xmlns:a16="http://schemas.microsoft.com/office/drawing/2014/main" id="{29CB5691-7EF6-87AF-54CD-71E90B020740}"/>
                  </a:ext>
                </a:extLst>
              </p:cNvPr>
              <p:cNvSpPr txBox="1"/>
              <p:nvPr/>
            </p:nvSpPr>
            <p:spPr bwMode="auto">
              <a:xfrm>
                <a:off x="295296" y="5082627"/>
                <a:ext cx="7864414" cy="7318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𝑘𝑦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𝑘𝑦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3" name="Object 1027">
                <a:extLst>
                  <a:ext uri="{FF2B5EF4-FFF2-40B4-BE49-F238E27FC236}">
                    <a16:creationId xmlns:a16="http://schemas.microsoft.com/office/drawing/2014/main" id="{29CB5691-7EF6-87AF-54CD-71E90B020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296" y="5082627"/>
                <a:ext cx="7864414" cy="7318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FD36A165-8136-D571-FC3B-5D3764E36329}"/>
                  </a:ext>
                </a:extLst>
              </p:cNvPr>
              <p:cNvSpPr txBox="1"/>
              <p:nvPr/>
            </p:nvSpPr>
            <p:spPr bwMode="auto">
              <a:xfrm>
                <a:off x="295296" y="5956764"/>
                <a:ext cx="7864415" cy="7318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𝑘𝑦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29" name="Object 3">
                <a:extLst>
                  <a:ext uri="{FF2B5EF4-FFF2-40B4-BE49-F238E27FC236}">
                    <a16:creationId xmlns:a16="http://schemas.microsoft.com/office/drawing/2014/main" id="{FD36A165-8136-D571-FC3B-5D3764E36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5296" y="5956764"/>
                <a:ext cx="7864415" cy="7318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548C9227-2225-AC6D-06E2-85E76AED3C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11" y="5543276"/>
                <a:ext cx="4960876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dirty="0">
                    <a:latin typeface="+mn-lt"/>
                  </a:rPr>
                  <a:t>The solution of above PDE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en-US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548C9227-2225-AC6D-06E2-85E76AED3C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6411" y="5543276"/>
                <a:ext cx="4960876" cy="461665"/>
              </a:xfrm>
              <a:prstGeom prst="rect">
                <a:avLst/>
              </a:prstGeom>
              <a:blipFill>
                <a:blip r:embed="rId10"/>
                <a:stretch>
                  <a:fillRect l="-1966" t="-10526" r="-1474" b="-289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>
            <a:extLst>
              <a:ext uri="{FF2B5EF4-FFF2-40B4-BE49-F238E27FC236}">
                <a16:creationId xmlns:a16="http://schemas.microsoft.com/office/drawing/2014/main" id="{A4180149-B633-307B-72DB-35994757D95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24216" y="2270414"/>
            <a:ext cx="3696307" cy="2057738"/>
          </a:xfrm>
          <a:prstGeom prst="rect">
            <a:avLst/>
          </a:prstGeom>
        </p:spPr>
      </p:pic>
      <p:pic>
        <p:nvPicPr>
          <p:cNvPr id="334848" name="Picture 2050">
            <a:extLst>
              <a:ext uri="{FF2B5EF4-FFF2-40B4-BE49-F238E27FC236}">
                <a16:creationId xmlns:a16="http://schemas.microsoft.com/office/drawing/2014/main" id="{3D82A604-D447-35A7-D1D9-168E22015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754" y="1523657"/>
            <a:ext cx="7010955" cy="4938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67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4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4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9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3479</TotalTime>
  <Words>637</Words>
  <Application>Microsoft Office PowerPoint</Application>
  <PresentationFormat>On-screen Show (4:3)</PresentationFormat>
  <Paragraphs>79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CommercialScript BT</vt:lpstr>
      <vt:lpstr>Tempus Sans ITC</vt:lpstr>
      <vt:lpstr>Times New Roman</vt:lpstr>
      <vt:lpstr>Viner Hand ITC</vt:lpstr>
      <vt:lpstr>Blank Presentation</vt:lpstr>
      <vt:lpstr>Equation</vt:lpstr>
      <vt:lpstr>Modelling of Constriction Resistance in Chip Packaging</vt:lpstr>
      <vt:lpstr>Estimation of  Constriction (Spreading) Thermal Resistance</vt:lpstr>
      <vt:lpstr>Role of Domain on  Constriction Resistance Model</vt:lpstr>
      <vt:lpstr>Definitions of Spreading Resistance M. M. Yovanovich , University of Waterloo</vt:lpstr>
      <vt:lpstr>Definitions of Spreading Resistance M. M. Yovanovich , University of Waterloo</vt:lpstr>
      <vt:lpstr>Definitions of Spreading Resistance M. M. Yovanovich , University of Waterloo</vt:lpstr>
      <vt:lpstr>Steady conduction in a 2D Domain</vt:lpstr>
      <vt:lpstr>Parallel Processing of Conduction Equation</vt:lpstr>
      <vt:lpstr>Parallel Processing of Conduction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Shape Factor for Standard shapes</vt:lpstr>
      <vt:lpstr>Role of Domain on  Constriction Resistance Model</vt:lpstr>
      <vt:lpstr>Spreading Resistance.</vt:lpstr>
      <vt:lpstr>Generalized Models for Dimensionless Constriction Resistance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306</cp:revision>
  <cp:lastPrinted>2002-07-26T02:11:33Z</cp:lastPrinted>
  <dcterms:created xsi:type="dcterms:W3CDTF">2002-07-26T01:39:54Z</dcterms:created>
  <dcterms:modified xsi:type="dcterms:W3CDTF">2024-01-27T04:24:08Z</dcterms:modified>
</cp:coreProperties>
</file>