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1132" r:id="rId2"/>
    <p:sldId id="1333" r:id="rId3"/>
    <p:sldId id="1337" r:id="rId4"/>
    <p:sldId id="1338" r:id="rId5"/>
    <p:sldId id="1339" r:id="rId6"/>
    <p:sldId id="1340" r:id="rId7"/>
    <p:sldId id="1341" r:id="rId8"/>
    <p:sldId id="1342" r:id="rId9"/>
    <p:sldId id="1343" r:id="rId10"/>
    <p:sldId id="1306" r:id="rId11"/>
    <p:sldId id="1307" r:id="rId12"/>
    <p:sldId id="454" r:id="rId13"/>
    <p:sldId id="392" r:id="rId14"/>
    <p:sldId id="401" r:id="rId15"/>
    <p:sldId id="403" r:id="rId16"/>
    <p:sldId id="1344" r:id="rId17"/>
    <p:sldId id="777" r:id="rId18"/>
    <p:sldId id="432" r:id="rId19"/>
    <p:sldId id="417" r:id="rId20"/>
    <p:sldId id="418" r:id="rId21"/>
    <p:sldId id="1345" r:id="rId22"/>
    <p:sldId id="1346" r:id="rId23"/>
    <p:sldId id="1348" r:id="rId24"/>
    <p:sldId id="1347" r:id="rId25"/>
    <p:sldId id="1349" r:id="rId26"/>
    <p:sldId id="780" r:id="rId27"/>
  </p:sldIdLst>
  <p:sldSz cx="9144000" cy="6858000" type="screen4x3"/>
  <p:notesSz cx="6858000" cy="89979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99"/>
    <a:srgbClr val="FF6600"/>
    <a:srgbClr val="99CCFF"/>
    <a:srgbClr val="777777"/>
    <a:srgbClr val="76863A"/>
    <a:srgbClr val="FF0066"/>
    <a:srgbClr val="FF9900"/>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14" autoAdjust="0"/>
    <p:restoredTop sz="90856" autoAdjust="0"/>
  </p:normalViewPr>
  <p:slideViewPr>
    <p:cSldViewPr>
      <p:cViewPr varScale="1">
        <p:scale>
          <a:sx n="62" d="100"/>
          <a:sy n="62" d="100"/>
        </p:scale>
        <p:origin x="1614" y="72"/>
      </p:cViewPr>
      <p:guideLst>
        <p:guide orient="horz" pos="2160"/>
        <p:guide pos="2880"/>
      </p:guideLst>
    </p:cSldViewPr>
  </p:slideViewPr>
  <p:outlineViewPr>
    <p:cViewPr>
      <p:scale>
        <a:sx n="33" d="100"/>
        <a:sy n="33" d="100"/>
      </p:scale>
      <p:origin x="0" y="-8166"/>
    </p:cViewPr>
  </p:outlineViewPr>
  <p:notesTextViewPr>
    <p:cViewPr>
      <p:scale>
        <a:sx n="100" d="100"/>
        <a:sy n="100" d="100"/>
      </p:scale>
      <p:origin x="0" y="0"/>
    </p:cViewPr>
  </p:notesTextViewPr>
  <p:sorterViewPr>
    <p:cViewPr varScale="1">
      <p:scale>
        <a:sx n="1" d="1"/>
        <a:sy n="1" d="1"/>
      </p:scale>
      <p:origin x="0" y="-6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1-04T09:31:46.2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4-05T03:28:52.082"/>
    </inkml:context>
    <inkml:brush xml:id="br0">
      <inkml:brushProperty name="width" value="0.05292" units="cm"/>
      <inkml:brushProperty name="height" value="0.05292" units="cm"/>
      <inkml:brushProperty name="color" value="#FF0000"/>
    </inkml:brush>
  </inkml:definitions>
  <inkml:trace contextRef="#ctx0" brushRef="#br0">5664 15618 1796 0,'0'0'40'0,"-6"6"8"0,0-4 1 0,6-2 1 15,-6 3-40-15,0 2-10 0,6-5 0 0,0 0 0 0,-6 3 12 0,6-3 0 16,0 0 0-16,0 0 0 0,0 0-12 0,-6 3 0 16,6-3 0-16,0 0 0 0,0 0 0 0,0 0 0 15,-6 2 0-15,6-2 0 16,-6 5-115-16,0-2-18 0,6-3-4 0,-15-5-1 0</inkml:trace>
</inkml:ink>
</file>

<file path=ppt/ink/ink3.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9.05797" units="1/cm"/>
          <inkml:channelProperty channel="Y" name="resolution" value="69.67742" units="1/cm"/>
          <inkml:channelProperty channel="T" name="resolution" value="1" units="1/dev"/>
        </inkml:channelProperties>
      </inkml:inkSource>
      <inkml:timestamp xml:id="ts0" timeString="2024-01-08T05:31:32.123"/>
    </inkml:context>
    <inkml:brush xml:id="br0">
      <inkml:brushProperty name="width" value="0.05292" units="cm"/>
      <inkml:brushProperty name="height" value="0.05292" units="cm"/>
      <inkml:brushProperty name="color" value="#FF0000"/>
    </inkml:brush>
  </inkml:definitions>
  <inkml:trace contextRef="#ctx0" brushRef="#br0">9625 15230 0</inkml:trace>
  <inkml:trace contextRef="#ctx0" brushRef="#br0" timeOffset="2151.82">17984 17165 0</inkml:trace>
  <inkml:trace contextRef="#ctx0" brushRef="#br0" timeOffset="4182.39">8236 7987 0</inkml:trace>
  <inkml:trace contextRef="#ctx0" brushRef="#br0" timeOffset="11422.55">8856 1414 0</inkml:trace>
</inkml:ink>
</file>

<file path=ppt/ink/ink4.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9.05797" units="1/cm"/>
          <inkml:channelProperty channel="Y" name="resolution" value="69.67742" units="1/cm"/>
          <inkml:channelProperty channel="T" name="resolution" value="1" units="1/dev"/>
        </inkml:channelProperties>
      </inkml:inkSource>
      <inkml:timestamp xml:id="ts0" timeString="2024-01-10T05:30:59.63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1" timeString="2024-01-10T05:31:09.734"/>
    </inkml:context>
  </inkml:definitions>
  <inkml:trace contextRef="#ctx0" brushRef="#br0">8930 19025 0</inkml:trace>
  <inkml:trace contextRef="#ctx1" brushRef="#br0">19329 15587 134 0,'4'-22'69'0,"-3"4"-16"16,-2 6-53-16,1 12-19 15,0 0-22-15,0 0-30 0,17 12-2 16,-17-12 22-16,15 19 51 16</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49275" units="1/cm"/>
          <inkml:channelProperty channel="Y" name="resolution" value="49.54839" units="1/cm"/>
          <inkml:channelProperty channel="T" name="resolution" value="1" units="1/dev"/>
        </inkml:channelProperties>
      </inkml:inkSource>
      <inkml:timestamp xml:id="ts0" timeString="2024-01-11T06:27:05.139"/>
    </inkml:context>
    <inkml:brush xml:id="br0">
      <inkml:brushProperty name="width" value="0.05292" units="cm"/>
      <inkml:brushProperty name="height" value="0.05292" units="cm"/>
      <inkml:brushProperty name="color" value="#FF0000"/>
    </inkml:brush>
  </inkml:definitions>
  <inkml:trace contextRef="#ctx0" brushRef="#br0">20340 12923 0,'25'0'47</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17T05:32:16.428"/>
    </inkml:context>
    <inkml:brush xml:id="br0">
      <inkml:brushProperty name="width" value="0.05292" units="cm"/>
      <inkml:brushProperty name="height" value="0.05292" units="cm"/>
      <inkml:brushProperty name="color" value="#FF0000"/>
    </inkml:brush>
  </inkml:definitions>
  <inkml:trace contextRef="#ctx0" brushRef="#br0">20619 14816 517 0,'9'-16'132'0,"-9"16"-6"0,0 0-142 16,0 0-14-16,13 20-67 16,-6-7-31-16,4 10-2 15,-5-3-3-15,-3 0 4 16,-4-3 18-16</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18T06:33:51.069"/>
    </inkml:context>
    <inkml:brush xml:id="br0">
      <inkml:brushProperty name="width" value="0.05292" units="cm"/>
      <inkml:brushProperty name="height" value="0.05292" units="cm"/>
      <inkml:brushProperty name="color" value="#FF0000"/>
    </inkml:brush>
  </inkml:definitions>
  <inkml:trace contextRef="#ctx0" brushRef="#br0">7822 15361 123 0,'-9'-19'49'0,"1"3"-11"0,2 3-49 16,6 13-19-16,-10-11-8 31,10 11-7-31,0 0-3 0,0 0 11 0</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24T05:29:05.862"/>
    </inkml:context>
    <inkml:brush xml:id="br0">
      <inkml:brushProperty name="width" value="0.05292" units="cm"/>
      <inkml:brushProperty name="height" value="0.05292" units="cm"/>
      <inkml:brushProperty name="color" value="#FF0000"/>
    </inkml:brush>
  </inkml:definitions>
  <inkml:trace contextRef="#ctx0" brushRef="#br0">21165 15088 132 0,'-2'-13'98'0,"2"13"2"0,0 0-37 15,-5-17-12-15,5 17-13 16,0 0-9-16,0 0-4 15,-1-14-10-15,1 14-5 16,0 0-8-16,0 0-8 16,0 0-11-16,0 0-20 15,0 0-64-15,0 0-7 16,13 6 1-16,-13-6 0 16,0 0 28-16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084995-AD5E-D0F0-1E03-24737D65C87D}"/>
              </a:ext>
            </a:extLst>
          </p:cNvPr>
          <p:cNvSpPr>
            <a:spLocks noGrp="1"/>
          </p:cNvSpPr>
          <p:nvPr>
            <p:ph type="hdr" sz="quarter"/>
          </p:nvPr>
        </p:nvSpPr>
        <p:spPr>
          <a:xfrm>
            <a:off x="0" y="0"/>
            <a:ext cx="2971800" cy="4492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D03E190-6B19-A584-C26A-8DAD848E038C}"/>
              </a:ext>
            </a:extLst>
          </p:cNvPr>
          <p:cNvSpPr>
            <a:spLocks noGrp="1"/>
          </p:cNvSpPr>
          <p:nvPr>
            <p:ph type="dt" idx="1"/>
          </p:nvPr>
        </p:nvSpPr>
        <p:spPr>
          <a:xfrm>
            <a:off x="3884613" y="0"/>
            <a:ext cx="2971800" cy="449263"/>
          </a:xfrm>
          <a:prstGeom prst="rect">
            <a:avLst/>
          </a:prstGeom>
        </p:spPr>
        <p:txBody>
          <a:bodyPr vert="horz" lIns="91440" tIns="45720" rIns="91440" bIns="45720" rtlCol="0"/>
          <a:lstStyle>
            <a:lvl1pPr algn="r">
              <a:defRPr sz="1200"/>
            </a:lvl1pPr>
          </a:lstStyle>
          <a:p>
            <a:pPr>
              <a:defRPr/>
            </a:pPr>
            <a:fld id="{5A5D256D-D5A8-4EFA-A6E5-DFCEBB83EC4F}" type="datetimeFigureOut">
              <a:rPr lang="en-US"/>
              <a:pPr>
                <a:defRPr/>
              </a:pPr>
              <a:t>2/3/2024</a:t>
            </a:fld>
            <a:endParaRPr lang="en-US"/>
          </a:p>
        </p:txBody>
      </p:sp>
      <p:sp>
        <p:nvSpPr>
          <p:cNvPr id="4" name="Slide Image Placeholder 3">
            <a:extLst>
              <a:ext uri="{FF2B5EF4-FFF2-40B4-BE49-F238E27FC236}">
                <a16:creationId xmlns:a16="http://schemas.microsoft.com/office/drawing/2014/main" id="{44663E60-983D-F765-9BD1-7D6C74F834DD}"/>
              </a:ext>
            </a:extLst>
          </p:cNvPr>
          <p:cNvSpPr>
            <a:spLocks noGrp="1" noRot="1" noChangeAspect="1"/>
          </p:cNvSpPr>
          <p:nvPr>
            <p:ph type="sldImg" idx="2"/>
          </p:nvPr>
        </p:nvSpPr>
        <p:spPr>
          <a:xfrm>
            <a:off x="1179513" y="674688"/>
            <a:ext cx="4498975" cy="3375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E960DA-DC59-218E-AA27-75AE64826A5B}"/>
              </a:ext>
            </a:extLst>
          </p:cNvPr>
          <p:cNvSpPr>
            <a:spLocks noGrp="1"/>
          </p:cNvSpPr>
          <p:nvPr>
            <p:ph type="body" sz="quarter" idx="3"/>
          </p:nvPr>
        </p:nvSpPr>
        <p:spPr>
          <a:xfrm>
            <a:off x="685800" y="4273550"/>
            <a:ext cx="5486400" cy="40497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D3BA39-C577-ECF0-F62A-150212F59BE9}"/>
              </a:ext>
            </a:extLst>
          </p:cNvPr>
          <p:cNvSpPr>
            <a:spLocks noGrp="1"/>
          </p:cNvSpPr>
          <p:nvPr>
            <p:ph type="ftr" sz="quarter" idx="4"/>
          </p:nvPr>
        </p:nvSpPr>
        <p:spPr>
          <a:xfrm>
            <a:off x="0" y="8547100"/>
            <a:ext cx="2971800" cy="4492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EECAB27-72B4-99FB-3C53-049231B71704}"/>
              </a:ext>
            </a:extLst>
          </p:cNvPr>
          <p:cNvSpPr>
            <a:spLocks noGrp="1"/>
          </p:cNvSpPr>
          <p:nvPr>
            <p:ph type="sldNum" sz="quarter" idx="5"/>
          </p:nvPr>
        </p:nvSpPr>
        <p:spPr>
          <a:xfrm>
            <a:off x="3884613" y="8547100"/>
            <a:ext cx="2971800" cy="449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9DD904-8BAB-428F-8997-1BC06B7053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9A8ADED-6C0D-E90B-70FC-6364B803C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6628A5C-5034-158E-2BE0-1362E286C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100" name="Slide Number Placeholder 3">
            <a:extLst>
              <a:ext uri="{FF2B5EF4-FFF2-40B4-BE49-F238E27FC236}">
                <a16:creationId xmlns:a16="http://schemas.microsoft.com/office/drawing/2014/main" id="{5AD1D7D6-29A9-0471-6973-6E7BBC7B16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1EB01D-4EC2-45E9-B90C-9CF253CA50F9}" type="slidenum">
              <a:rPr lang="en-US" altLang="en-US" sz="1200"/>
              <a:pPr/>
              <a:t>1</a:t>
            </a:fld>
            <a:endParaRPr lang="en-US" altLang="en-US" sz="1200"/>
          </a:p>
        </p:txBody>
      </p:sp>
    </p:spTree>
    <p:extLst>
      <p:ext uri="{BB962C8B-B14F-4D97-AF65-F5344CB8AC3E}">
        <p14:creationId xmlns:p14="http://schemas.microsoft.com/office/powerpoint/2010/main" val="274462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82BBA5-7429-6BDB-0714-E8BF0AFF3C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142A35-39B2-BA7F-8B56-BAE5033AFF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F91710-1026-5F82-98BD-E2232BDF2D64}"/>
              </a:ext>
            </a:extLst>
          </p:cNvPr>
          <p:cNvSpPr>
            <a:spLocks noGrp="1" noChangeArrowheads="1"/>
          </p:cNvSpPr>
          <p:nvPr>
            <p:ph type="sldNum" sz="quarter" idx="12"/>
          </p:nvPr>
        </p:nvSpPr>
        <p:spPr>
          <a:ln/>
        </p:spPr>
        <p:txBody>
          <a:bodyPr/>
          <a:lstStyle>
            <a:lvl1pPr>
              <a:defRPr/>
            </a:lvl1pPr>
          </a:lstStyle>
          <a:p>
            <a:pPr>
              <a:defRPr/>
            </a:pPr>
            <a:fld id="{0E84C9E3-7DE4-4F59-9E2C-6AB38D1E1CA3}" type="slidenum">
              <a:rPr lang="en-US" altLang="en-US"/>
              <a:pPr>
                <a:defRPr/>
              </a:pPr>
              <a:t>‹#›</a:t>
            </a:fld>
            <a:endParaRPr lang="en-US" altLang="en-US"/>
          </a:p>
        </p:txBody>
      </p:sp>
    </p:spTree>
    <p:extLst>
      <p:ext uri="{BB962C8B-B14F-4D97-AF65-F5344CB8AC3E}">
        <p14:creationId xmlns:p14="http://schemas.microsoft.com/office/powerpoint/2010/main" val="37868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CACD9F-D639-B082-9F32-E3BB02A891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A0EDCD-7FFE-0F98-D95B-CA4DF48DC2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C0F9D4-E7C5-0BE3-E7C6-31E57BFA0D03}"/>
              </a:ext>
            </a:extLst>
          </p:cNvPr>
          <p:cNvSpPr>
            <a:spLocks noGrp="1" noChangeArrowheads="1"/>
          </p:cNvSpPr>
          <p:nvPr>
            <p:ph type="sldNum" sz="quarter" idx="12"/>
          </p:nvPr>
        </p:nvSpPr>
        <p:spPr>
          <a:ln/>
        </p:spPr>
        <p:txBody>
          <a:bodyPr/>
          <a:lstStyle>
            <a:lvl1pPr>
              <a:defRPr/>
            </a:lvl1pPr>
          </a:lstStyle>
          <a:p>
            <a:pPr>
              <a:defRPr/>
            </a:pPr>
            <a:fld id="{0A7D0E22-450C-47C9-9931-7E6E840D149F}" type="slidenum">
              <a:rPr lang="en-US" altLang="en-US"/>
              <a:pPr>
                <a:defRPr/>
              </a:pPr>
              <a:t>‹#›</a:t>
            </a:fld>
            <a:endParaRPr lang="en-US" altLang="en-US"/>
          </a:p>
        </p:txBody>
      </p:sp>
    </p:spTree>
    <p:extLst>
      <p:ext uri="{BB962C8B-B14F-4D97-AF65-F5344CB8AC3E}">
        <p14:creationId xmlns:p14="http://schemas.microsoft.com/office/powerpoint/2010/main" val="16623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02CE7E-CE58-4933-D132-D4630BB3A1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217F62-B96E-B6D6-3C4E-1C3C1A260A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15D3BC-73DA-51F5-C0E7-F577DBEE161B}"/>
              </a:ext>
            </a:extLst>
          </p:cNvPr>
          <p:cNvSpPr>
            <a:spLocks noGrp="1" noChangeArrowheads="1"/>
          </p:cNvSpPr>
          <p:nvPr>
            <p:ph type="sldNum" sz="quarter" idx="12"/>
          </p:nvPr>
        </p:nvSpPr>
        <p:spPr>
          <a:ln/>
        </p:spPr>
        <p:txBody>
          <a:bodyPr/>
          <a:lstStyle>
            <a:lvl1pPr>
              <a:defRPr/>
            </a:lvl1pPr>
          </a:lstStyle>
          <a:p>
            <a:pPr>
              <a:defRPr/>
            </a:pPr>
            <a:fld id="{D29DB410-E207-4EC8-A1C9-5CD57F3E716F}" type="slidenum">
              <a:rPr lang="en-US" altLang="en-US"/>
              <a:pPr>
                <a:defRPr/>
              </a:pPr>
              <a:t>‹#›</a:t>
            </a:fld>
            <a:endParaRPr lang="en-US" altLang="en-US"/>
          </a:p>
        </p:txBody>
      </p:sp>
    </p:spTree>
    <p:extLst>
      <p:ext uri="{BB962C8B-B14F-4D97-AF65-F5344CB8AC3E}">
        <p14:creationId xmlns:p14="http://schemas.microsoft.com/office/powerpoint/2010/main" val="216739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051AEF-37A8-46BB-187D-9AA12BD484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332FB2-C1CA-6FAA-BD1E-2EA2870210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3302FD-5046-854B-ECF4-13B0F9418D27}"/>
              </a:ext>
            </a:extLst>
          </p:cNvPr>
          <p:cNvSpPr>
            <a:spLocks noGrp="1" noChangeArrowheads="1"/>
          </p:cNvSpPr>
          <p:nvPr>
            <p:ph type="sldNum" sz="quarter" idx="12"/>
          </p:nvPr>
        </p:nvSpPr>
        <p:spPr>
          <a:ln/>
        </p:spPr>
        <p:txBody>
          <a:bodyPr/>
          <a:lstStyle>
            <a:lvl1pPr>
              <a:defRPr/>
            </a:lvl1pPr>
          </a:lstStyle>
          <a:p>
            <a:pPr>
              <a:defRPr/>
            </a:pPr>
            <a:fld id="{1A2CB97C-4EF4-445F-9A1C-DE928C36CC86}" type="slidenum">
              <a:rPr lang="en-US" altLang="en-US"/>
              <a:pPr>
                <a:defRPr/>
              </a:pPr>
              <a:t>‹#›</a:t>
            </a:fld>
            <a:endParaRPr lang="en-US" altLang="en-US"/>
          </a:p>
        </p:txBody>
      </p:sp>
    </p:spTree>
    <p:extLst>
      <p:ext uri="{BB962C8B-B14F-4D97-AF65-F5344CB8AC3E}">
        <p14:creationId xmlns:p14="http://schemas.microsoft.com/office/powerpoint/2010/main" val="76241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18282D0-8C91-4F14-AAF3-9DAB9EAC8F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7C4E49-3A9D-8E6C-EF7D-F009D2840D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057392-4631-3B43-8B94-080483009C06}"/>
              </a:ext>
            </a:extLst>
          </p:cNvPr>
          <p:cNvSpPr>
            <a:spLocks noGrp="1" noChangeArrowheads="1"/>
          </p:cNvSpPr>
          <p:nvPr>
            <p:ph type="sldNum" sz="quarter" idx="12"/>
          </p:nvPr>
        </p:nvSpPr>
        <p:spPr>
          <a:ln/>
        </p:spPr>
        <p:txBody>
          <a:bodyPr/>
          <a:lstStyle>
            <a:lvl1pPr>
              <a:defRPr/>
            </a:lvl1pPr>
          </a:lstStyle>
          <a:p>
            <a:pPr>
              <a:defRPr/>
            </a:pPr>
            <a:fld id="{2182E730-9E84-4459-8FAF-19B43C72ABD8}" type="slidenum">
              <a:rPr lang="en-US" altLang="en-US"/>
              <a:pPr>
                <a:defRPr/>
              </a:pPr>
              <a:t>‹#›</a:t>
            </a:fld>
            <a:endParaRPr lang="en-US" altLang="en-US"/>
          </a:p>
        </p:txBody>
      </p:sp>
    </p:spTree>
    <p:extLst>
      <p:ext uri="{BB962C8B-B14F-4D97-AF65-F5344CB8AC3E}">
        <p14:creationId xmlns:p14="http://schemas.microsoft.com/office/powerpoint/2010/main" val="17003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D80D6C-76FD-2C29-D3A2-993F55DEC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039011-6DDC-0D15-41D9-9473ACFC6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E6376-F37A-9527-9A30-9EAC97EDE6D8}"/>
              </a:ext>
            </a:extLst>
          </p:cNvPr>
          <p:cNvSpPr>
            <a:spLocks noGrp="1" noChangeArrowheads="1"/>
          </p:cNvSpPr>
          <p:nvPr>
            <p:ph type="sldNum" sz="quarter" idx="12"/>
          </p:nvPr>
        </p:nvSpPr>
        <p:spPr>
          <a:ln/>
        </p:spPr>
        <p:txBody>
          <a:bodyPr/>
          <a:lstStyle>
            <a:lvl1pPr>
              <a:defRPr/>
            </a:lvl1pPr>
          </a:lstStyle>
          <a:p>
            <a:pPr>
              <a:defRPr/>
            </a:pPr>
            <a:fld id="{09F8D8B4-EAD8-48D5-9442-4B492BF8F01B}" type="slidenum">
              <a:rPr lang="en-US" altLang="en-US"/>
              <a:pPr>
                <a:defRPr/>
              </a:pPr>
              <a:t>‹#›</a:t>
            </a:fld>
            <a:endParaRPr lang="en-US" altLang="en-US"/>
          </a:p>
        </p:txBody>
      </p:sp>
    </p:spTree>
    <p:extLst>
      <p:ext uri="{BB962C8B-B14F-4D97-AF65-F5344CB8AC3E}">
        <p14:creationId xmlns:p14="http://schemas.microsoft.com/office/powerpoint/2010/main" val="58772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DC6B1C-EE5C-CC8B-5899-27259BDED0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7DE378-D498-E2D0-AA2C-4F72C44E5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34709D-1F52-B8E8-A263-9F237BF6553C}"/>
              </a:ext>
            </a:extLst>
          </p:cNvPr>
          <p:cNvSpPr>
            <a:spLocks noGrp="1" noChangeArrowheads="1"/>
          </p:cNvSpPr>
          <p:nvPr>
            <p:ph type="sldNum" sz="quarter" idx="12"/>
          </p:nvPr>
        </p:nvSpPr>
        <p:spPr>
          <a:ln/>
        </p:spPr>
        <p:txBody>
          <a:bodyPr/>
          <a:lstStyle>
            <a:lvl1pPr>
              <a:defRPr/>
            </a:lvl1pPr>
          </a:lstStyle>
          <a:p>
            <a:pPr>
              <a:defRPr/>
            </a:pPr>
            <a:fld id="{2021FCC1-511E-4871-9B06-92E25179968E}" type="slidenum">
              <a:rPr lang="en-US" altLang="en-US"/>
              <a:pPr>
                <a:defRPr/>
              </a:pPr>
              <a:t>‹#›</a:t>
            </a:fld>
            <a:endParaRPr lang="en-US" altLang="en-US"/>
          </a:p>
        </p:txBody>
      </p:sp>
    </p:spTree>
    <p:extLst>
      <p:ext uri="{BB962C8B-B14F-4D97-AF65-F5344CB8AC3E}">
        <p14:creationId xmlns:p14="http://schemas.microsoft.com/office/powerpoint/2010/main" val="211539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BFC0A6-DAD6-3BB2-4467-D59543E1FF2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4AE633-BEC8-2439-3FBC-DA63A52D4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537BFF-4706-0F17-3555-B4C2097B93F5}"/>
              </a:ext>
            </a:extLst>
          </p:cNvPr>
          <p:cNvSpPr>
            <a:spLocks noGrp="1" noChangeArrowheads="1"/>
          </p:cNvSpPr>
          <p:nvPr>
            <p:ph type="sldNum" sz="quarter" idx="12"/>
          </p:nvPr>
        </p:nvSpPr>
        <p:spPr>
          <a:ln/>
        </p:spPr>
        <p:txBody>
          <a:bodyPr/>
          <a:lstStyle>
            <a:lvl1pPr>
              <a:defRPr/>
            </a:lvl1pPr>
          </a:lstStyle>
          <a:p>
            <a:pPr>
              <a:defRPr/>
            </a:pPr>
            <a:fld id="{C3D98E86-C588-4989-A518-AFD358F9E9A1}" type="slidenum">
              <a:rPr lang="en-US" altLang="en-US"/>
              <a:pPr>
                <a:defRPr/>
              </a:pPr>
              <a:t>‹#›</a:t>
            </a:fld>
            <a:endParaRPr lang="en-US" altLang="en-US"/>
          </a:p>
        </p:txBody>
      </p:sp>
    </p:spTree>
    <p:extLst>
      <p:ext uri="{BB962C8B-B14F-4D97-AF65-F5344CB8AC3E}">
        <p14:creationId xmlns:p14="http://schemas.microsoft.com/office/powerpoint/2010/main" val="1421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0E3859-0B97-01A8-A683-57A596C1DA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82918B-C085-DDAA-B172-2E7D31BEA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0638A01-E12F-937A-F4E8-7225CDEB521F}"/>
              </a:ext>
            </a:extLst>
          </p:cNvPr>
          <p:cNvSpPr>
            <a:spLocks noGrp="1" noChangeArrowheads="1"/>
          </p:cNvSpPr>
          <p:nvPr>
            <p:ph type="sldNum" sz="quarter" idx="12"/>
          </p:nvPr>
        </p:nvSpPr>
        <p:spPr>
          <a:ln/>
        </p:spPr>
        <p:txBody>
          <a:bodyPr/>
          <a:lstStyle>
            <a:lvl1pPr>
              <a:defRPr/>
            </a:lvl1pPr>
          </a:lstStyle>
          <a:p>
            <a:pPr>
              <a:defRPr/>
            </a:pPr>
            <a:fld id="{FF75ABE6-51D8-45A2-B0B9-D5FA777693B8}" type="slidenum">
              <a:rPr lang="en-US" altLang="en-US"/>
              <a:pPr>
                <a:defRPr/>
              </a:pPr>
              <a:t>‹#›</a:t>
            </a:fld>
            <a:endParaRPr lang="en-US" altLang="en-US"/>
          </a:p>
        </p:txBody>
      </p:sp>
    </p:spTree>
    <p:extLst>
      <p:ext uri="{BB962C8B-B14F-4D97-AF65-F5344CB8AC3E}">
        <p14:creationId xmlns:p14="http://schemas.microsoft.com/office/powerpoint/2010/main" val="3705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150B33-78F1-DCAF-5EFC-EC5F95AEA1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E8B653-40DB-11B4-D939-ACED14F85D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48B9C8-38E9-0987-2620-BC3537C0E72C}"/>
              </a:ext>
            </a:extLst>
          </p:cNvPr>
          <p:cNvSpPr>
            <a:spLocks noGrp="1" noChangeArrowheads="1"/>
          </p:cNvSpPr>
          <p:nvPr>
            <p:ph type="sldNum" sz="quarter" idx="12"/>
          </p:nvPr>
        </p:nvSpPr>
        <p:spPr>
          <a:ln/>
        </p:spPr>
        <p:txBody>
          <a:bodyPr/>
          <a:lstStyle>
            <a:lvl1pPr>
              <a:defRPr/>
            </a:lvl1pPr>
          </a:lstStyle>
          <a:p>
            <a:pPr>
              <a:defRPr/>
            </a:pPr>
            <a:fld id="{063B24C9-94FB-4DF3-B53B-46EAB04FF082}" type="slidenum">
              <a:rPr lang="en-US" altLang="en-US"/>
              <a:pPr>
                <a:defRPr/>
              </a:pPr>
              <a:t>‹#›</a:t>
            </a:fld>
            <a:endParaRPr lang="en-US" altLang="en-US"/>
          </a:p>
        </p:txBody>
      </p:sp>
    </p:spTree>
    <p:extLst>
      <p:ext uri="{BB962C8B-B14F-4D97-AF65-F5344CB8AC3E}">
        <p14:creationId xmlns:p14="http://schemas.microsoft.com/office/powerpoint/2010/main" val="324244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D59E73-BB9B-CF6B-D561-97ECEDAAAD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146736-E1EE-2FEF-469E-6D822D277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12A781-17FF-5B95-181E-EFE4234B5B48}"/>
              </a:ext>
            </a:extLst>
          </p:cNvPr>
          <p:cNvSpPr>
            <a:spLocks noGrp="1" noChangeArrowheads="1"/>
          </p:cNvSpPr>
          <p:nvPr>
            <p:ph type="sldNum" sz="quarter" idx="12"/>
          </p:nvPr>
        </p:nvSpPr>
        <p:spPr>
          <a:ln/>
        </p:spPr>
        <p:txBody>
          <a:bodyPr/>
          <a:lstStyle>
            <a:lvl1pPr>
              <a:defRPr/>
            </a:lvl1pPr>
          </a:lstStyle>
          <a:p>
            <a:pPr>
              <a:defRPr/>
            </a:pPr>
            <a:fld id="{344E7C5D-E4BB-41E6-AA7C-15569B223004}" type="slidenum">
              <a:rPr lang="en-US" altLang="en-US"/>
              <a:pPr>
                <a:defRPr/>
              </a:pPr>
              <a:t>‹#›</a:t>
            </a:fld>
            <a:endParaRPr lang="en-US" altLang="en-US"/>
          </a:p>
        </p:txBody>
      </p:sp>
    </p:spTree>
    <p:extLst>
      <p:ext uri="{BB962C8B-B14F-4D97-AF65-F5344CB8AC3E}">
        <p14:creationId xmlns:p14="http://schemas.microsoft.com/office/powerpoint/2010/main" val="387565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B3266A-28F9-8D8A-B332-BAEA3970CC3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3DB96B-1243-623D-A1D3-B5B48C72E9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27028B-75E0-DB5D-8427-526DA1DA603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C5B21BD3-8D44-FA33-70C1-554A6119DAA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38EBD7AE-4746-7386-DEE1-8EBFC92E2A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018820-5C12-43B2-BAF7-FA09D1C254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26" Type="http://schemas.openxmlformats.org/officeDocument/2006/relationships/image" Target="../media/image5.emf"/><Relationship Id="rId3" Type="http://schemas.openxmlformats.org/officeDocument/2006/relationships/customXml" Target="../ink/ink1.xml"/><Relationship Id="rId21" Type="http://schemas.openxmlformats.org/officeDocument/2006/relationships/image" Target="../media/image9.png"/><Relationship Id="rId7" Type="http://schemas.openxmlformats.org/officeDocument/2006/relationships/image" Target="../media/image3.png"/><Relationship Id="rId12" Type="http://schemas.openxmlformats.org/officeDocument/2006/relationships/customXml" Target="../ink/ink4.xml"/><Relationship Id="rId25" Type="http://schemas.openxmlformats.org/officeDocument/2006/relationships/image" Target="../media/image4.emf"/><Relationship Id="rId2" Type="http://schemas.openxmlformats.org/officeDocument/2006/relationships/notesSlide" Target="../notesSlides/notesSlide1.xml"/><Relationship Id="rId16" Type="http://schemas.openxmlformats.org/officeDocument/2006/relationships/customXml" Target="../ink/ink6.xml"/><Relationship Id="rId20"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24" Type="http://schemas.openxmlformats.org/officeDocument/2006/relationships/image" Target="../media/image8.png"/><Relationship Id="rId5" Type="http://schemas.openxmlformats.org/officeDocument/2006/relationships/customXml" Target="../ink/ink2.xml"/><Relationship Id="rId15" Type="http://schemas.openxmlformats.org/officeDocument/2006/relationships/image" Target="../media/image7.png"/><Relationship Id="rId19" Type="http://schemas.openxmlformats.org/officeDocument/2006/relationships/image" Target="../media/image4.png"/><Relationship Id="rId4" Type="http://schemas.openxmlformats.org/officeDocument/2006/relationships/image" Target="../media/image1.png"/><Relationship Id="rId14" Type="http://schemas.openxmlformats.org/officeDocument/2006/relationships/customXml" Target="../ink/ink5.xml"/><Relationship Id="rId22" Type="http://schemas.openxmlformats.org/officeDocument/2006/relationships/customXml" Target="../ink/ink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0.jpeg"/><Relationship Id="rId7" Type="http://schemas.openxmlformats.org/officeDocument/2006/relationships/image" Target="../media/image6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40.pn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B3CF1790-2AF5-2CEC-B1FA-01BD5B7EBEBE}"/>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5" name="Rectangle 3">
            <a:extLst>
              <a:ext uri="{FF2B5EF4-FFF2-40B4-BE49-F238E27FC236}">
                <a16:creationId xmlns:a16="http://schemas.microsoft.com/office/drawing/2014/main" id="{37CB245C-34B9-B802-8117-557D8E2069DB}"/>
              </a:ext>
            </a:extLst>
          </p:cNvPr>
          <p:cNvSpPr>
            <a:spLocks noGrp="1" noChangeArrowheads="1"/>
          </p:cNvSpPr>
          <p:nvPr>
            <p:ph type="ctrTitle"/>
          </p:nvPr>
        </p:nvSpPr>
        <p:spPr>
          <a:xfrm>
            <a:off x="381000" y="357188"/>
            <a:ext cx="8382000" cy="914400"/>
          </a:xfrm>
          <a:solidFill>
            <a:schemeClr val="bg1"/>
          </a:solidFill>
          <a:ln>
            <a:solidFill>
              <a:srgbClr val="FF33CC"/>
            </a:solidFill>
            <a:miter lim="800000"/>
            <a:headEnd/>
            <a:tailEnd/>
          </a:ln>
        </p:spPr>
        <p:txBody>
          <a:bodyPr/>
          <a:lstStyle/>
          <a:p>
            <a:r>
              <a:rPr lang="en-US" altLang="en-US" sz="2800" dirty="0"/>
              <a:t>Recent Chip Packaging Methods</a:t>
            </a:r>
          </a:p>
        </p:txBody>
      </p:sp>
      <p:sp>
        <p:nvSpPr>
          <p:cNvPr id="3077" name="Text Box 5">
            <a:extLst>
              <a:ext uri="{FF2B5EF4-FFF2-40B4-BE49-F238E27FC236}">
                <a16:creationId xmlns:a16="http://schemas.microsoft.com/office/drawing/2014/main" id="{D302D3E7-32A4-1BCB-0FCC-12CAB8B80564}"/>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8" name="Text Box 6">
            <a:extLst>
              <a:ext uri="{FF2B5EF4-FFF2-40B4-BE49-F238E27FC236}">
                <a16:creationId xmlns:a16="http://schemas.microsoft.com/office/drawing/2014/main" id="{6F24E5AF-DC6A-044C-B015-F2C6DCAA47B4}"/>
              </a:ext>
            </a:extLst>
          </p:cNvPr>
          <p:cNvSpPr txBox="1">
            <a:spLocks noChangeArrowheads="1"/>
          </p:cNvSpPr>
          <p:nvPr/>
        </p:nvSpPr>
        <p:spPr bwMode="auto">
          <a:xfrm>
            <a:off x="241515" y="5576789"/>
            <a:ext cx="9048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FFC000"/>
                </a:solidFill>
                <a:latin typeface="Viner Hand ITC" panose="03070502030502020203" pitchFamily="66" charset="0"/>
              </a:rPr>
              <a:t>Geometrical Innovations in Thermal Management of A Chip….</a:t>
            </a:r>
            <a:endParaRPr lang="en-US" altLang="en-US" b="1" i="1" dirty="0">
              <a:solidFill>
                <a:srgbClr val="FFC000"/>
              </a:solidFill>
              <a:latin typeface="Viner Hand ITC" panose="03070502030502020203" pitchFamily="66" charset="0"/>
              <a:cs typeface="Times New Roman" panose="02020603050405020304" pitchFamily="18" charset="0"/>
            </a:endParaRPr>
          </a:p>
        </p:txBody>
      </p:sp>
      <p:grpSp>
        <p:nvGrpSpPr>
          <p:cNvPr id="3079" name="Group 7">
            <a:extLst>
              <a:ext uri="{FF2B5EF4-FFF2-40B4-BE49-F238E27FC236}">
                <a16:creationId xmlns:a16="http://schemas.microsoft.com/office/drawing/2014/main" id="{A712A528-0020-4493-8F9E-3D80347B0F88}"/>
              </a:ext>
            </a:extLst>
          </p:cNvPr>
          <p:cNvGrpSpPr>
            <a:grpSpLocks/>
          </p:cNvGrpSpPr>
          <p:nvPr/>
        </p:nvGrpSpPr>
        <p:grpSpPr bwMode="auto">
          <a:xfrm>
            <a:off x="0" y="0"/>
            <a:ext cx="9144000" cy="6858000"/>
            <a:chOff x="0" y="0"/>
            <a:chExt cx="5760" cy="4320"/>
          </a:xfrm>
        </p:grpSpPr>
        <p:grpSp>
          <p:nvGrpSpPr>
            <p:cNvPr id="3083" name="Group 8">
              <a:extLst>
                <a:ext uri="{FF2B5EF4-FFF2-40B4-BE49-F238E27FC236}">
                  <a16:creationId xmlns:a16="http://schemas.microsoft.com/office/drawing/2014/main" id="{F75E1619-CA0B-E96A-9E12-5C455B11433D}"/>
                </a:ext>
              </a:extLst>
            </p:cNvPr>
            <p:cNvGrpSpPr>
              <a:grpSpLocks/>
            </p:cNvGrpSpPr>
            <p:nvPr/>
          </p:nvGrpSpPr>
          <p:grpSpPr bwMode="auto">
            <a:xfrm>
              <a:off x="0" y="0"/>
              <a:ext cx="192" cy="4320"/>
              <a:chOff x="0" y="-48"/>
              <a:chExt cx="144" cy="4368"/>
            </a:xfrm>
          </p:grpSpPr>
          <p:sp>
            <p:nvSpPr>
              <p:cNvPr id="3093" name="Rectangle 9">
                <a:extLst>
                  <a:ext uri="{FF2B5EF4-FFF2-40B4-BE49-F238E27FC236}">
                    <a16:creationId xmlns:a16="http://schemas.microsoft.com/office/drawing/2014/main" id="{849632BB-EB67-81D4-0AD0-116C9C2F18F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4" name="Rectangle 10">
                <a:extLst>
                  <a:ext uri="{FF2B5EF4-FFF2-40B4-BE49-F238E27FC236}">
                    <a16:creationId xmlns:a16="http://schemas.microsoft.com/office/drawing/2014/main" id="{5FF5BFA0-0DD7-FEAB-7AB4-C56B746318A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4" name="Group 11">
              <a:extLst>
                <a:ext uri="{FF2B5EF4-FFF2-40B4-BE49-F238E27FC236}">
                  <a16:creationId xmlns:a16="http://schemas.microsoft.com/office/drawing/2014/main" id="{FD12B362-72A5-BE62-6793-AE0CEEDAE285}"/>
                </a:ext>
              </a:extLst>
            </p:cNvPr>
            <p:cNvGrpSpPr>
              <a:grpSpLocks/>
            </p:cNvGrpSpPr>
            <p:nvPr/>
          </p:nvGrpSpPr>
          <p:grpSpPr bwMode="auto">
            <a:xfrm>
              <a:off x="5674" y="24"/>
              <a:ext cx="86" cy="4296"/>
              <a:chOff x="5616" y="-48"/>
              <a:chExt cx="144" cy="4368"/>
            </a:xfrm>
          </p:grpSpPr>
          <p:sp>
            <p:nvSpPr>
              <p:cNvPr id="3091" name="Rectangle 12">
                <a:extLst>
                  <a:ext uri="{FF2B5EF4-FFF2-40B4-BE49-F238E27FC236}">
                    <a16:creationId xmlns:a16="http://schemas.microsoft.com/office/drawing/2014/main" id="{D19152C4-01A3-3032-50D5-D3AD1D2ABE2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2" name="Rectangle 13">
                <a:extLst>
                  <a:ext uri="{FF2B5EF4-FFF2-40B4-BE49-F238E27FC236}">
                    <a16:creationId xmlns:a16="http://schemas.microsoft.com/office/drawing/2014/main" id="{A7554AF3-56A8-8DA8-4C6C-CE72661CA9E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5" name="Group 14">
              <a:extLst>
                <a:ext uri="{FF2B5EF4-FFF2-40B4-BE49-F238E27FC236}">
                  <a16:creationId xmlns:a16="http://schemas.microsoft.com/office/drawing/2014/main" id="{0745065B-5E7E-56A2-AE0B-43BB9C9A3860}"/>
                </a:ext>
              </a:extLst>
            </p:cNvPr>
            <p:cNvGrpSpPr>
              <a:grpSpLocks/>
            </p:cNvGrpSpPr>
            <p:nvPr/>
          </p:nvGrpSpPr>
          <p:grpSpPr bwMode="auto">
            <a:xfrm>
              <a:off x="144" y="0"/>
              <a:ext cx="5616" cy="144"/>
              <a:chOff x="96" y="-48"/>
              <a:chExt cx="5520" cy="144"/>
            </a:xfrm>
          </p:grpSpPr>
          <p:sp>
            <p:nvSpPr>
              <p:cNvPr id="3089" name="Rectangle 15">
                <a:extLst>
                  <a:ext uri="{FF2B5EF4-FFF2-40B4-BE49-F238E27FC236}">
                    <a16:creationId xmlns:a16="http://schemas.microsoft.com/office/drawing/2014/main" id="{6583A73D-D122-7702-82A7-890F9168F0D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0" name="Rectangle 16">
                <a:extLst>
                  <a:ext uri="{FF2B5EF4-FFF2-40B4-BE49-F238E27FC236}">
                    <a16:creationId xmlns:a16="http://schemas.microsoft.com/office/drawing/2014/main" id="{CF2B19A5-72B4-FF53-5494-CD2A60ECFE1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6" name="Group 17">
              <a:extLst>
                <a:ext uri="{FF2B5EF4-FFF2-40B4-BE49-F238E27FC236}">
                  <a16:creationId xmlns:a16="http://schemas.microsoft.com/office/drawing/2014/main" id="{15291F47-C38E-9E2D-2B9B-9B3529744E08}"/>
                </a:ext>
              </a:extLst>
            </p:cNvPr>
            <p:cNvGrpSpPr>
              <a:grpSpLocks/>
            </p:cNvGrpSpPr>
            <p:nvPr/>
          </p:nvGrpSpPr>
          <p:grpSpPr bwMode="auto">
            <a:xfrm>
              <a:off x="144" y="4234"/>
              <a:ext cx="5616" cy="86"/>
              <a:chOff x="96" y="4176"/>
              <a:chExt cx="5520" cy="144"/>
            </a:xfrm>
          </p:grpSpPr>
          <p:sp>
            <p:nvSpPr>
              <p:cNvPr id="3087" name="Rectangle 18">
                <a:extLst>
                  <a:ext uri="{FF2B5EF4-FFF2-40B4-BE49-F238E27FC236}">
                    <a16:creationId xmlns:a16="http://schemas.microsoft.com/office/drawing/2014/main" id="{51F7BB52-B4ED-E8CB-2F29-06B55E0EF5C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88" name="Rectangle 19">
                <a:extLst>
                  <a:ext uri="{FF2B5EF4-FFF2-40B4-BE49-F238E27FC236}">
                    <a16:creationId xmlns:a16="http://schemas.microsoft.com/office/drawing/2014/main" id="{2F2FE6BB-9C15-CF15-41BC-37AB11AD15D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mc:AlternateContent xmlns:mc="http://schemas.openxmlformats.org/markup-compatibility/2006" xmlns:p14="http://schemas.microsoft.com/office/powerpoint/2010/main">
        <mc:Choice Requires="p14">
          <p:contentPart p14:bwMode="auto" r:id="rId3">
            <p14:nvContentPartPr>
              <p14:cNvPr id="1026" name="Ink 22">
                <a:extLst>
                  <a:ext uri="{FF2B5EF4-FFF2-40B4-BE49-F238E27FC236}">
                    <a16:creationId xmlns:a16="http://schemas.microsoft.com/office/drawing/2014/main" id="{E362A95E-C59D-DCA4-3C4C-A10C5763FFA6}"/>
                  </a:ext>
                </a:extLst>
              </p14:cNvPr>
              <p14:cNvContentPartPr>
                <a14:cpLocks xmlns:a14="http://schemas.microsoft.com/office/drawing/2010/main" noRot="1" noChangeAspect="1" noEditPoints="1" noChangeArrowheads="1" noChangeShapeType="1"/>
              </p14:cNvContentPartPr>
              <p14:nvPr/>
            </p14:nvContentPartPr>
            <p14:xfrm>
              <a:off x="9101138" y="6584950"/>
              <a:ext cx="1587" cy="1588"/>
            </p14:xfrm>
          </p:contentPart>
        </mc:Choice>
        <mc:Fallback xmlns="">
          <p:pic>
            <p:nvPicPr>
              <p:cNvPr id="1026" name="Ink 22">
                <a:extLst>
                  <a:ext uri="{FF2B5EF4-FFF2-40B4-BE49-F238E27FC236}">
                    <a16:creationId xmlns:a16="http://schemas.microsoft.com/office/drawing/2014/main" id="{E362A95E-C59D-DCA4-3C4C-A10C5763FFA6}"/>
                  </a:ext>
                </a:extLst>
              </p:cNvPr>
              <p:cNvPicPr>
                <a:picLocks noRot="1" noChangeAspect="1" noEditPoints="1" noChangeArrowheads="1" noChangeShapeType="1"/>
              </p:cNvPicPr>
              <p:nvPr/>
            </p:nvPicPr>
            <p:blipFill>
              <a:blip r:embed="rId4"/>
              <a:stretch>
                <a:fillRect/>
              </a:stretch>
            </p:blipFill>
            <p:spPr>
              <a:xfrm>
                <a:off x="9059876" y="6543662"/>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4513D32-BD02-D40B-3C66-40DCC9275E4E}"/>
                  </a:ext>
                </a:extLst>
              </p14:cNvPr>
              <p14:cNvContentPartPr/>
              <p14:nvPr/>
            </p14:nvContentPartPr>
            <p14:xfrm>
              <a:off x="2014200" y="5622480"/>
              <a:ext cx="25200" cy="11880"/>
            </p14:xfrm>
          </p:contentPart>
        </mc:Choice>
        <mc:Fallback xmlns="">
          <p:pic>
            <p:nvPicPr>
              <p:cNvPr id="2" name="Ink 1">
                <a:extLst>
                  <a:ext uri="{FF2B5EF4-FFF2-40B4-BE49-F238E27FC236}">
                    <a16:creationId xmlns:a16="http://schemas.microsoft.com/office/drawing/2014/main" id="{04513D32-BD02-D40B-3C66-40DCC9275E4E}"/>
                  </a:ext>
                </a:extLst>
              </p:cNvPr>
              <p:cNvPicPr/>
              <p:nvPr/>
            </p:nvPicPr>
            <p:blipFill>
              <a:blip r:embed="rId6"/>
              <a:stretch>
                <a:fillRect/>
              </a:stretch>
            </p:blipFill>
            <p:spPr>
              <a:xfrm>
                <a:off x="2004840" y="5613120"/>
                <a:ext cx="43920" cy="30600"/>
              </a:xfrm>
              <a:prstGeom prst="rect">
                <a:avLst/>
              </a:prstGeom>
            </p:spPr>
          </p:pic>
        </mc:Fallback>
      </mc:AlternateContent>
      <p:sp>
        <p:nvSpPr>
          <p:cNvPr id="4" name="Rectangle 3">
            <a:extLst>
              <a:ext uri="{FF2B5EF4-FFF2-40B4-BE49-F238E27FC236}">
                <a16:creationId xmlns:a16="http://schemas.microsoft.com/office/drawing/2014/main" id="{233A478D-DD10-C54A-5671-1CDCD1350172}"/>
              </a:ext>
            </a:extLst>
          </p:cNvPr>
          <p:cNvSpPr txBox="1">
            <a:spLocks noChangeArrowheads="1"/>
          </p:cNvSpPr>
          <p:nvPr/>
        </p:nvSpPr>
        <p:spPr bwMode="auto">
          <a:xfrm>
            <a:off x="1447137" y="3692769"/>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eaLnBrk="1" hangingPunct="1"/>
            <a:r>
              <a:rPr lang="en-US" altLang="en-US" sz="1800" kern="0">
                <a:latin typeface="CommercialScript BT"/>
              </a:rPr>
              <a:t> P M V Subbarao</a:t>
            </a:r>
          </a:p>
          <a:p>
            <a:pPr eaLnBrk="1" hangingPunct="1"/>
            <a:r>
              <a:rPr lang="en-US" altLang="en-US" sz="1800" kern="0">
                <a:latin typeface="CommercialScript BT"/>
              </a:rPr>
              <a:t>Professor</a:t>
            </a:r>
          </a:p>
          <a:p>
            <a:pPr eaLnBrk="1" hangingPunct="1"/>
            <a:r>
              <a:rPr lang="en-US" altLang="en-US" sz="1800" kern="0">
                <a:latin typeface="Tempus Sans ITC" panose="04020404030D07020202" pitchFamily="82" charset="0"/>
              </a:rPr>
              <a:t>Mechanical Engineering Department</a:t>
            </a:r>
          </a:p>
        </p:txBody>
      </p:sp>
      <p:pic>
        <p:nvPicPr>
          <p:cNvPr id="5" name="Rectangle 19458">
            <a:extLst>
              <a:ext uri="{FF2B5EF4-FFF2-40B4-BE49-F238E27FC236}">
                <a16:creationId xmlns:a16="http://schemas.microsoft.com/office/drawing/2014/main" id="{B08989DA-5235-217B-0445-5014FFA1F7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600200"/>
            <a:ext cx="4267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ACEDF16-B372-ECA1-AD9E-8A77FFD3AD14}"/>
                  </a:ext>
                </a:extLst>
              </p14:cNvPr>
              <p14:cNvContentPartPr/>
              <p14:nvPr/>
            </p14:nvContentPartPr>
            <p14:xfrm>
              <a:off x="2964960" y="509040"/>
              <a:ext cx="3509640" cy="5670720"/>
            </p14:xfrm>
          </p:contentPart>
        </mc:Choice>
        <mc:Fallback xmlns="">
          <p:pic>
            <p:nvPicPr>
              <p:cNvPr id="6" name="Ink 5">
                <a:extLst>
                  <a:ext uri="{FF2B5EF4-FFF2-40B4-BE49-F238E27FC236}">
                    <a16:creationId xmlns:a16="http://schemas.microsoft.com/office/drawing/2014/main" id="{DACEDF16-B372-ECA1-AD9E-8A77FFD3AD14}"/>
                  </a:ext>
                </a:extLst>
              </p:cNvPr>
              <p:cNvPicPr/>
              <p:nvPr/>
            </p:nvPicPr>
            <p:blipFill>
              <a:blip r:embed="rId11"/>
              <a:stretch>
                <a:fillRect/>
              </a:stretch>
            </p:blipFill>
            <p:spPr>
              <a:xfrm>
                <a:off x="2955600" y="499680"/>
                <a:ext cx="3528360" cy="568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7CDB601-55D3-9885-C072-875D3F299B6D}"/>
                  </a:ext>
                </a:extLst>
              </p14:cNvPr>
              <p14:cNvContentPartPr/>
              <p14:nvPr/>
            </p14:nvContentPartPr>
            <p14:xfrm>
              <a:off x="3214800" y="5592600"/>
              <a:ext cx="3756960" cy="1256760"/>
            </p14:xfrm>
          </p:contentPart>
        </mc:Choice>
        <mc:Fallback xmlns="">
          <p:pic>
            <p:nvPicPr>
              <p:cNvPr id="7" name="Ink 6">
                <a:extLst>
                  <a:ext uri="{FF2B5EF4-FFF2-40B4-BE49-F238E27FC236}">
                    <a16:creationId xmlns:a16="http://schemas.microsoft.com/office/drawing/2014/main" id="{F7CDB601-55D3-9885-C072-875D3F299B6D}"/>
                  </a:ext>
                </a:extLst>
              </p:cNvPr>
              <p:cNvPicPr/>
              <p:nvPr/>
            </p:nvPicPr>
            <p:blipFill>
              <a:blip r:embed="rId13"/>
              <a:stretch>
                <a:fillRect/>
              </a:stretch>
            </p:blipFill>
            <p:spPr>
              <a:xfrm>
                <a:off x="3205440" y="5583240"/>
                <a:ext cx="3775680" cy="127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D57311D6-76F2-4B2B-2413-7D594149BCB9}"/>
                  </a:ext>
                </a:extLst>
              </p14:cNvPr>
              <p14:cNvContentPartPr/>
              <p14:nvPr/>
            </p14:nvContentPartPr>
            <p14:xfrm>
              <a:off x="7322400" y="4652280"/>
              <a:ext cx="9360" cy="360"/>
            </p14:xfrm>
          </p:contentPart>
        </mc:Choice>
        <mc:Fallback xmlns="">
          <p:pic>
            <p:nvPicPr>
              <p:cNvPr id="8" name="Ink 7">
                <a:extLst>
                  <a:ext uri="{FF2B5EF4-FFF2-40B4-BE49-F238E27FC236}">
                    <a16:creationId xmlns:a16="http://schemas.microsoft.com/office/drawing/2014/main" id="{D57311D6-76F2-4B2B-2413-7D594149BCB9}"/>
                  </a:ext>
                </a:extLst>
              </p:cNvPr>
              <p:cNvPicPr/>
              <p:nvPr/>
            </p:nvPicPr>
            <p:blipFill>
              <a:blip r:embed="rId15"/>
              <a:stretch>
                <a:fillRect/>
              </a:stretch>
            </p:blipFill>
            <p:spPr>
              <a:xfrm>
                <a:off x="7313040" y="4642920"/>
                <a:ext cx="28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a:extLst>
                  <a:ext uri="{FF2B5EF4-FFF2-40B4-BE49-F238E27FC236}">
                    <a16:creationId xmlns:a16="http://schemas.microsoft.com/office/drawing/2014/main" id="{AFBE7D97-7AD2-8DB8-E190-B5489CCEFA5F}"/>
                  </a:ext>
                </a:extLst>
              </p14:cNvPr>
              <p14:cNvContentPartPr/>
              <p14:nvPr/>
            </p14:nvContentPartPr>
            <p14:xfrm>
              <a:off x="7422840" y="5328000"/>
              <a:ext cx="18000" cy="41040"/>
            </p14:xfrm>
          </p:contentPart>
        </mc:Choice>
        <mc:Fallback xmlns="">
          <p:pic>
            <p:nvPicPr>
              <p:cNvPr id="3" name="Ink 2">
                <a:extLst>
                  <a:ext uri="{FF2B5EF4-FFF2-40B4-BE49-F238E27FC236}">
                    <a16:creationId xmlns:a16="http://schemas.microsoft.com/office/drawing/2014/main" id="{AFBE7D97-7AD2-8DB8-E190-B5489CCEFA5F}"/>
                  </a:ext>
                </a:extLst>
              </p:cNvPr>
              <p:cNvPicPr/>
              <p:nvPr/>
            </p:nvPicPr>
            <p:blipFill>
              <a:blip r:embed="rId19"/>
              <a:stretch>
                <a:fillRect/>
              </a:stretch>
            </p:blipFill>
            <p:spPr>
              <a:xfrm>
                <a:off x="7413480" y="5318640"/>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16ABEA79-12B2-B2F6-0F5E-D9DBAF19FAC0}"/>
                  </a:ext>
                </a:extLst>
              </p14:cNvPr>
              <p14:cNvContentPartPr/>
              <p14:nvPr/>
            </p14:nvContentPartPr>
            <p14:xfrm>
              <a:off x="2804040" y="5508720"/>
              <a:ext cx="12240" cy="21600"/>
            </p14:xfrm>
          </p:contentPart>
        </mc:Choice>
        <mc:Fallback xmlns="">
          <p:pic>
            <p:nvPicPr>
              <p:cNvPr id="10" name="Ink 9">
                <a:extLst>
                  <a:ext uri="{FF2B5EF4-FFF2-40B4-BE49-F238E27FC236}">
                    <a16:creationId xmlns:a16="http://schemas.microsoft.com/office/drawing/2014/main" id="{16ABEA79-12B2-B2F6-0F5E-D9DBAF19FAC0}"/>
                  </a:ext>
                </a:extLst>
              </p:cNvPr>
              <p:cNvPicPr/>
              <p:nvPr/>
            </p:nvPicPr>
            <p:blipFill>
              <a:blip r:embed="rId21"/>
              <a:stretch>
                <a:fillRect/>
              </a:stretch>
            </p:blipFill>
            <p:spPr>
              <a:xfrm>
                <a:off x="2794680" y="5499360"/>
                <a:ext cx="30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327D7541-BB00-9000-09BB-B16F11F74F0C}"/>
                  </a:ext>
                </a:extLst>
              </p14:cNvPr>
              <p14:cNvContentPartPr/>
              <p14:nvPr/>
            </p14:nvContentPartPr>
            <p14:xfrm>
              <a:off x="7616520" y="5415840"/>
              <a:ext cx="5040" cy="16200"/>
            </p14:xfrm>
          </p:contentPart>
        </mc:Choice>
        <mc:Fallback xmlns="">
          <p:pic>
            <p:nvPicPr>
              <p:cNvPr id="9" name="Ink 8">
                <a:extLst>
                  <a:ext uri="{FF2B5EF4-FFF2-40B4-BE49-F238E27FC236}">
                    <a16:creationId xmlns:a16="http://schemas.microsoft.com/office/drawing/2014/main" id="{327D7541-BB00-9000-09BB-B16F11F74F0C}"/>
                  </a:ext>
                </a:extLst>
              </p:cNvPr>
              <p:cNvPicPr/>
              <p:nvPr/>
            </p:nvPicPr>
            <p:blipFill>
              <a:blip r:embed="rId24"/>
              <a:stretch>
                <a:fillRect/>
              </a:stretch>
            </p:blipFill>
            <p:spPr>
              <a:xfrm>
                <a:off x="7607160" y="5406480"/>
                <a:ext cx="23760" cy="34920"/>
              </a:xfrm>
              <a:prstGeom prst="rect">
                <a:avLst/>
              </a:prstGeom>
            </p:spPr>
          </p:pic>
        </mc:Fallback>
      </mc:AlternateContent>
      <p:pic>
        <p:nvPicPr>
          <p:cNvPr id="11" name="Picture 10">
            <a:extLst>
              <a:ext uri="{FF2B5EF4-FFF2-40B4-BE49-F238E27FC236}">
                <a16:creationId xmlns:a16="http://schemas.microsoft.com/office/drawing/2014/main" id="{BB3A8AFC-261C-1152-1A8D-D8E4DDA2ED9C}"/>
              </a:ext>
            </a:extLst>
          </p:cNvPr>
          <p:cNvPicPr>
            <a:picLocks noChangeAspect="1"/>
          </p:cNvPicPr>
          <p:nvPr/>
        </p:nvPicPr>
        <p:blipFill>
          <a:blip r:embed="rId25"/>
          <a:stretch>
            <a:fillRect/>
          </a:stretch>
        </p:blipFill>
        <p:spPr>
          <a:xfrm>
            <a:off x="513891" y="1412631"/>
            <a:ext cx="2369263" cy="1225425"/>
          </a:xfrm>
          <a:prstGeom prst="rect">
            <a:avLst/>
          </a:prstGeom>
        </p:spPr>
      </p:pic>
      <p:pic>
        <p:nvPicPr>
          <p:cNvPr id="12" name="Picture 11">
            <a:extLst>
              <a:ext uri="{FF2B5EF4-FFF2-40B4-BE49-F238E27FC236}">
                <a16:creationId xmlns:a16="http://schemas.microsoft.com/office/drawing/2014/main" id="{905ACB44-09E8-C7C3-DBAD-C02216C01F43}"/>
              </a:ext>
            </a:extLst>
          </p:cNvPr>
          <p:cNvPicPr>
            <a:picLocks noChangeAspect="1"/>
          </p:cNvPicPr>
          <p:nvPr/>
        </p:nvPicPr>
        <p:blipFill>
          <a:blip r:embed="rId26"/>
          <a:stretch>
            <a:fillRect/>
          </a:stretch>
        </p:blipFill>
        <p:spPr>
          <a:xfrm>
            <a:off x="4346885" y="3085716"/>
            <a:ext cx="4574856" cy="2433804"/>
          </a:xfrm>
          <a:prstGeom prst="rect">
            <a:avLst/>
          </a:prstGeom>
        </p:spPr>
      </p:pic>
    </p:spTree>
    <p:extLst>
      <p:ext uri="{BB962C8B-B14F-4D97-AF65-F5344CB8AC3E}">
        <p14:creationId xmlns:p14="http://schemas.microsoft.com/office/powerpoint/2010/main" val="131645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Effect transition="in" filter="dissolve">
                                      <p:cBhvr>
                                        <p:cTn id="7" dur="500"/>
                                        <p:tgtEl>
                                          <p:spTgt spid="440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253E-4693-AF68-C735-B99B723DA645}"/>
              </a:ext>
            </a:extLst>
          </p:cNvPr>
          <p:cNvSpPr>
            <a:spLocks noGrp="1"/>
          </p:cNvSpPr>
          <p:nvPr>
            <p:ph type="title"/>
          </p:nvPr>
        </p:nvSpPr>
        <p:spPr>
          <a:xfrm>
            <a:off x="320675" y="233336"/>
            <a:ext cx="7772400" cy="1143000"/>
          </a:xfrm>
        </p:spPr>
        <p:txBody>
          <a:bodyPr/>
          <a:lstStyle/>
          <a:p>
            <a:r>
              <a:rPr lang="en-IN" sz="2800" i="0" u="none" strike="noStrike" baseline="0" dirty="0"/>
              <a:t>Total Thermal Resistance of A Package</a:t>
            </a:r>
            <a:endParaRPr lang="en-IN" sz="2800" dirty="0"/>
          </a:p>
        </p:txBody>
      </p:sp>
      <p:pic>
        <p:nvPicPr>
          <p:cNvPr id="1026" name="Picture 2">
            <a:extLst>
              <a:ext uri="{FF2B5EF4-FFF2-40B4-BE49-F238E27FC236}">
                <a16:creationId xmlns:a16="http://schemas.microsoft.com/office/drawing/2014/main" id="{96839B80-928E-381D-6C10-B4D13CAEFB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675" y="1633214"/>
            <a:ext cx="8202132" cy="46182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8">
            <a:extLst>
              <a:ext uri="{FF2B5EF4-FFF2-40B4-BE49-F238E27FC236}">
                <a16:creationId xmlns:a16="http://schemas.microsoft.com/office/drawing/2014/main" id="{CE6C0B28-5C19-284A-E764-602A0AC43B54}"/>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E05B3B40-D998-B4E9-028F-E79B1B479B82}"/>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5D9C4E63-7092-972B-7D0A-2D8D737F2803}"/>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CB04C9B-2771-F76E-6D87-26C7E6D4CDC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7E15887A-644E-29E4-86B2-2B908786B1D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FC65B162-0793-9100-79A7-8EBEDE05CC9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89DCF660-034F-6901-6EAF-8B139AFEBF7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E847A3A5-C8ED-4241-1A48-1F3B971FC6F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7B58E5AA-5989-9C2E-40F0-CB4D89EB851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AF6F05C0-9D79-8C1C-8FB3-65F97E288AFE}"/>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6767CFB0-0B88-9AB5-D92A-B106916EE2B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2C49FE38-9C04-B5CC-A80B-38AFD416EC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A2F58DFE-8977-ED7E-0AAF-762CBE248C04}"/>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23F89723-7FCE-DCC1-1A2A-F52C55837C1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0688BA6-6F2A-C22D-269A-AD5F175EC89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86C6B84E-B053-27B8-26A1-D2EB2FA29C91}"/>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9424FD85-28AB-E1BF-9B38-4FF3FBBD9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7197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E20-D2FE-69E6-27AF-84AD5E14AF85}"/>
              </a:ext>
            </a:extLst>
          </p:cNvPr>
          <p:cNvSpPr>
            <a:spLocks noGrp="1"/>
          </p:cNvSpPr>
          <p:nvPr>
            <p:ph type="title"/>
          </p:nvPr>
        </p:nvSpPr>
        <p:spPr>
          <a:xfrm>
            <a:off x="304800" y="228600"/>
            <a:ext cx="7772400" cy="1143000"/>
          </a:xfrm>
        </p:spPr>
        <p:txBody>
          <a:bodyPr/>
          <a:lstStyle/>
          <a:p>
            <a:r>
              <a:rPr lang="en-US" sz="2800" i="0" u="none" strike="noStrike" baseline="0" dirty="0">
                <a:solidFill>
                  <a:srgbClr val="000000"/>
                </a:solidFill>
              </a:rPr>
              <a:t>Heat Spreaders in Modern CPU Packages </a:t>
            </a:r>
            <a:endParaRPr lang="en-IN" sz="2800" dirty="0"/>
          </a:p>
        </p:txBody>
      </p:sp>
      <p:grpSp>
        <p:nvGrpSpPr>
          <p:cNvPr id="3" name="Group 38">
            <a:extLst>
              <a:ext uri="{FF2B5EF4-FFF2-40B4-BE49-F238E27FC236}">
                <a16:creationId xmlns:a16="http://schemas.microsoft.com/office/drawing/2014/main" id="{76655BC3-648C-2039-1E67-C6E9EB7CA900}"/>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59549171-082B-4E60-F536-C2804C2012A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99D7349-B406-9969-CD08-D1345C35C1E6}"/>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E3CA4CE-70B0-21BE-0295-EE8E3E52828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B3393ECF-02B8-139F-C7E0-F73A5087C31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5AA2C389-CF06-A541-6C01-627F7D8BB8D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49D7AB05-6D19-177A-D571-83EC0E0179D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378498B-6346-6671-9B25-C0AC766DB05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EE8805F-7C36-3462-E8F0-ABA26A4C71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BB5F33-B971-77AA-7884-2F1F143D0C4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B37DA4-5E1F-3A44-E40C-138AC4A71CA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55893E7-69B1-C240-B4CB-39E0DFF8D15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2A0176C2-3D2E-189E-4735-A48A2EA149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6E130BDE-4E8C-E44C-D21C-B8851BB16B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19B65D1-DCF3-6013-CFD6-3999D5BE58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4D47ED1-DDA7-C3C4-91C7-EEF4993AFF3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D52414A-48DE-BDE0-B164-163F2FE9C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0" name="Content Placeholder 19">
                <a:extLst>
                  <a:ext uri="{FF2B5EF4-FFF2-40B4-BE49-F238E27FC236}">
                    <a16:creationId xmlns:a16="http://schemas.microsoft.com/office/drawing/2014/main" id="{8FA0B361-4460-7BD1-3B33-86075667EF3B}"/>
                  </a:ext>
                </a:extLst>
              </p:cNvPr>
              <p:cNvSpPr>
                <a:spLocks noGrp="1"/>
              </p:cNvSpPr>
              <p:nvPr>
                <p:ph idx="1"/>
              </p:nvPr>
            </p:nvSpPr>
            <p:spPr>
              <a:xfrm>
                <a:off x="380999" y="1524000"/>
                <a:ext cx="8626475" cy="5029200"/>
              </a:xfrm>
            </p:spPr>
            <p:txBody>
              <a:bodyPr/>
              <a:lstStyle/>
              <a:p>
                <a:r>
                  <a:rPr lang="en-US" sz="2400" dirty="0">
                    <a:solidFill>
                      <a:srgbClr val="000000"/>
                    </a:solidFill>
                  </a:rPr>
                  <a:t>d</a:t>
                </a:r>
                <a:r>
                  <a:rPr lang="en-US" sz="2400" b="0" i="0" u="none" strike="noStrike" baseline="0" dirty="0">
                    <a:solidFill>
                      <a:srgbClr val="000000"/>
                    </a:solidFill>
                  </a:rPr>
                  <a:t>ie </a:t>
                </a:r>
                <a:r>
                  <a:rPr lang="en-US" sz="2400" dirty="0">
                    <a:solidFill>
                      <a:srgbClr val="000000"/>
                    </a:solidFill>
                  </a:rPr>
                  <a:t>C</a:t>
                </a:r>
                <a:r>
                  <a:rPr lang="en-US" sz="2400" b="0" i="0" u="none" strike="noStrike" baseline="0" dirty="0">
                    <a:solidFill>
                      <a:srgbClr val="000000"/>
                    </a:solidFill>
                  </a:rPr>
                  <a:t>haracteristic </a:t>
                </a:r>
                <a:r>
                  <a:rPr lang="en-US" sz="2400" dirty="0">
                    <a:solidFill>
                      <a:srgbClr val="000000"/>
                    </a:solidFill>
                  </a:rPr>
                  <a:t>D</a:t>
                </a:r>
                <a:r>
                  <a:rPr lang="en-US" sz="2400" b="0" i="0" u="none" strike="noStrike" baseline="0" dirty="0">
                    <a:solidFill>
                      <a:srgbClr val="000000"/>
                    </a:solidFill>
                  </a:rPr>
                  <a:t>imension (DCD) is responsible for high heat flux in  </a:t>
                </a:r>
                <a:r>
                  <a:rPr lang="en-US" sz="2400" dirty="0">
                    <a:solidFill>
                      <a:srgbClr val="000000"/>
                    </a:solidFill>
                  </a:rPr>
                  <a:t>m</a:t>
                </a:r>
                <a:r>
                  <a:rPr lang="en-US" sz="2400" b="0" i="0" u="none" strike="noStrike" baseline="0" dirty="0">
                    <a:solidFill>
                      <a:srgbClr val="000000"/>
                    </a:solidFill>
                  </a:rPr>
                  <a:t>odern high heat flux CPUs available from Intel and AMD.</a:t>
                </a:r>
              </a:p>
              <a:p>
                <a:r>
                  <a:rPr lang="en-US" sz="2400" b="0" i="0" u="none" strike="noStrike" baseline="0" dirty="0">
                    <a:solidFill>
                      <a:srgbClr val="000000"/>
                    </a:solidFill>
                  </a:rPr>
                  <a:t>DCD is determined from the die area, as  </a:t>
                </a:r>
                <a14:m>
                  <m:oMath xmlns:m="http://schemas.openxmlformats.org/officeDocument/2006/math">
                    <m:sSub>
                      <m:sSubPr>
                        <m:ctrlPr>
                          <a:rPr lang="en-US" sz="2400" b="0" i="1" u="none" strike="noStrike" baseline="0" smtClean="0">
                            <a:solidFill>
                              <a:srgbClr val="000000"/>
                            </a:solidFill>
                            <a:latin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rPr>
                          <m:t>𝐿</m:t>
                        </m:r>
                      </m:e>
                      <m:sub>
                        <m:r>
                          <a:rPr lang="en-US" sz="2400" b="0" i="1" u="none" strike="noStrike" baseline="0" smtClean="0">
                            <a:solidFill>
                              <a:srgbClr val="000000"/>
                            </a:solidFill>
                            <a:latin typeface="Cambria Math" panose="02040503050406030204" pitchFamily="18" charset="0"/>
                          </a:rPr>
                          <m:t>𝑐</m:t>
                        </m:r>
                      </m:sub>
                    </m:sSub>
                    <m:r>
                      <a:rPr lang="en-US" sz="2400" b="0" i="1" u="none" strike="noStrike" baseline="0" smtClean="0">
                        <a:solidFill>
                          <a:srgbClr val="000000"/>
                        </a:solidFill>
                        <a:latin typeface="Cambria Math" panose="02040503050406030204" pitchFamily="18" charset="0"/>
                      </a:rPr>
                      <m:t>=</m:t>
                    </m:r>
                    <m:rad>
                      <m:radPr>
                        <m:degHide m:val="on"/>
                        <m:ctrlPr>
                          <a:rPr lang="en-US" sz="2400" b="0" i="1" u="none" strike="noStrike" baseline="0" smtClean="0">
                            <a:solidFill>
                              <a:srgbClr val="000000"/>
                            </a:solidFill>
                            <a:latin typeface="Cambria Math" panose="02040503050406030204" pitchFamily="18" charset="0"/>
                          </a:rPr>
                        </m:ctrlPr>
                      </m:radPr>
                      <m:deg/>
                      <m:e>
                        <m:sSub>
                          <m:sSubPr>
                            <m:ctrlPr>
                              <a:rPr lang="en-US" sz="2400" b="0" i="1" u="none" strike="noStrike" baseline="0" smtClean="0">
                                <a:solidFill>
                                  <a:srgbClr val="000000"/>
                                </a:solidFill>
                                <a:latin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rPr>
                              <m:t>𝐴</m:t>
                            </m:r>
                          </m:e>
                          <m:sub>
                            <m:r>
                              <a:rPr lang="en-US" sz="2400" b="0" i="1" u="none" strike="noStrike" baseline="0" smtClean="0">
                                <a:solidFill>
                                  <a:srgbClr val="000000"/>
                                </a:solidFill>
                                <a:latin typeface="Cambria Math" panose="02040503050406030204" pitchFamily="18" charset="0"/>
                              </a:rPr>
                              <m:t>𝑑𝑖𝑒</m:t>
                            </m:r>
                          </m:sub>
                        </m:sSub>
                      </m:e>
                    </m:rad>
                  </m:oMath>
                </a14:m>
                <a:r>
                  <a:rPr lang="en-US" sz="2400" b="0" i="0" u="none" strike="noStrike" baseline="0" dirty="0">
                    <a:solidFill>
                      <a:srgbClr val="000000"/>
                    </a:solidFill>
                  </a:rPr>
                  <a:t> .</a:t>
                </a:r>
              </a:p>
              <a:p>
                <a:r>
                  <a:rPr lang="en-US" sz="2400" b="0" i="0" u="none" strike="noStrike" baseline="0" dirty="0">
                    <a:solidFill>
                      <a:srgbClr val="000000"/>
                    </a:solidFill>
                  </a:rPr>
                  <a:t>The heat flux determined from </a:t>
                </a:r>
                <a:r>
                  <a:rPr lang="en-US" sz="2400" b="0" i="1" u="none" strike="noStrike" baseline="0" dirty="0">
                    <a:solidFill>
                      <a:srgbClr val="000000"/>
                    </a:solidFill>
                  </a:rPr>
                  <a:t>A</a:t>
                </a:r>
                <a:r>
                  <a:rPr lang="en-US" sz="2400" b="0" i="1" u="none" strike="noStrike" baseline="-25000" dirty="0">
                    <a:solidFill>
                      <a:srgbClr val="000000"/>
                    </a:solidFill>
                  </a:rPr>
                  <a:t>die</a:t>
                </a:r>
                <a:r>
                  <a:rPr lang="en-US" sz="2400" b="0" i="1" u="none" strike="noStrike" baseline="0" dirty="0">
                    <a:solidFill>
                      <a:srgbClr val="000000"/>
                    </a:solidFill>
                  </a:rPr>
                  <a:t> </a:t>
                </a:r>
                <a:r>
                  <a:rPr lang="en-US" sz="2400" b="0" i="0" u="none" strike="noStrike" baseline="0" dirty="0">
                    <a:solidFill>
                      <a:srgbClr val="000000"/>
                    </a:solidFill>
                  </a:rPr>
                  <a:t>and the manufacturer-recommended Thermal Design Power, </a:t>
                </a:r>
                <a14:m>
                  <m:oMath xmlns:m="http://schemas.openxmlformats.org/officeDocument/2006/math">
                    <m:sSup>
                      <m:sSupPr>
                        <m:ctrlPr>
                          <a:rPr lang="en-US" sz="2400" b="0" i="1" u="none" strike="noStrike" baseline="0" smtClean="0">
                            <a:solidFill>
                              <a:srgbClr val="000000"/>
                            </a:solidFill>
                            <a:latin typeface="Cambria Math" panose="02040503050406030204" pitchFamily="18" charset="0"/>
                          </a:rPr>
                        </m:ctrlPr>
                      </m:sSupPr>
                      <m:e>
                        <m:r>
                          <a:rPr lang="en-US" sz="2400" b="0" i="1" u="none" strike="noStrike" baseline="0" smtClean="0">
                            <a:solidFill>
                              <a:srgbClr val="000000"/>
                            </a:solidFill>
                            <a:latin typeface="Cambria Math" panose="02040503050406030204" pitchFamily="18" charset="0"/>
                          </a:rPr>
                          <m:t>𝑞</m:t>
                        </m:r>
                      </m:e>
                      <m:sup>
                        <m:r>
                          <a:rPr lang="en-US" sz="2400" b="0" i="1" u="none" strike="noStrike" baseline="0" smtClean="0">
                            <a:solidFill>
                              <a:srgbClr val="000000"/>
                            </a:solidFill>
                            <a:latin typeface="Cambria Math" panose="02040503050406030204" pitchFamily="18" charset="0"/>
                          </a:rPr>
                          <m:t>′′</m:t>
                        </m:r>
                      </m:sup>
                    </m:sSup>
                    <m:r>
                      <a:rPr lang="en-US" sz="2400" b="0" i="1" u="none" strike="noStrike" baseline="0" smtClean="0">
                        <a:solidFill>
                          <a:srgbClr val="000000"/>
                        </a:solidFill>
                        <a:latin typeface="Cambria Math" panose="02040503050406030204" pitchFamily="18" charset="0"/>
                      </a:rPr>
                      <m:t>=</m:t>
                    </m:r>
                    <m:f>
                      <m:fPr>
                        <m:ctrlPr>
                          <a:rPr lang="en-US" sz="2400" b="0" i="1" u="none" strike="noStrike" baseline="0" smtClean="0">
                            <a:solidFill>
                              <a:srgbClr val="000000"/>
                            </a:solidFill>
                            <a:latin typeface="Cambria Math" panose="02040503050406030204" pitchFamily="18" charset="0"/>
                          </a:rPr>
                        </m:ctrlPr>
                      </m:fPr>
                      <m:num>
                        <m:sSub>
                          <m:sSubPr>
                            <m:ctrlPr>
                              <a:rPr lang="en-US" sz="2400" b="0" i="1" u="none" strike="noStrike" baseline="0" smtClean="0">
                                <a:solidFill>
                                  <a:srgbClr val="000000"/>
                                </a:solidFill>
                                <a:latin typeface="Cambria Math" panose="02040503050406030204" pitchFamily="18" charset="0"/>
                              </a:rPr>
                            </m:ctrlPr>
                          </m:sSubPr>
                          <m:e>
                            <m:acc>
                              <m:accPr>
                                <m:chr m:val="̇"/>
                                <m:ctrlPr>
                                  <a:rPr lang="en-US" sz="2400" b="0" i="1" u="none" strike="noStrike" baseline="0" smtClean="0">
                                    <a:solidFill>
                                      <a:srgbClr val="000000"/>
                                    </a:solidFill>
                                    <a:latin typeface="Cambria Math" panose="02040503050406030204" pitchFamily="18" charset="0"/>
                                  </a:rPr>
                                </m:ctrlPr>
                              </m:accPr>
                              <m:e>
                                <m:r>
                                  <a:rPr lang="en-US" sz="2400" b="0" i="1" u="none" strike="noStrike" baseline="0" smtClean="0">
                                    <a:solidFill>
                                      <a:srgbClr val="000000"/>
                                    </a:solidFill>
                                    <a:latin typeface="Cambria Math" panose="02040503050406030204" pitchFamily="18" charset="0"/>
                                  </a:rPr>
                                  <m:t>𝑄</m:t>
                                </m:r>
                              </m:e>
                            </m:acc>
                          </m:e>
                          <m:sub>
                            <m:r>
                              <a:rPr lang="en-US" sz="2400" b="0" i="1" u="none" strike="noStrike" baseline="0" smtClean="0">
                                <a:solidFill>
                                  <a:srgbClr val="000000"/>
                                </a:solidFill>
                                <a:latin typeface="Cambria Math" panose="02040503050406030204" pitchFamily="18" charset="0"/>
                              </a:rPr>
                              <m:t>𝑇𝐷𝑃</m:t>
                            </m:r>
                          </m:sub>
                        </m:sSub>
                      </m:num>
                      <m:den>
                        <m:sSub>
                          <m:sSubPr>
                            <m:ctrlPr>
                              <a:rPr lang="en-US" sz="2400" b="0" i="1" u="none" strike="noStrike" baseline="0" smtClean="0">
                                <a:solidFill>
                                  <a:srgbClr val="000000"/>
                                </a:solidFill>
                                <a:latin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rPr>
                              <m:t>𝐴</m:t>
                            </m:r>
                          </m:e>
                          <m:sub>
                            <m:r>
                              <a:rPr lang="en-US" sz="2400" b="0" i="1" u="none" strike="noStrike" baseline="0" smtClean="0">
                                <a:solidFill>
                                  <a:srgbClr val="000000"/>
                                </a:solidFill>
                                <a:latin typeface="Cambria Math" panose="02040503050406030204" pitchFamily="18" charset="0"/>
                              </a:rPr>
                              <m:t>𝑑𝑖𝑒</m:t>
                            </m:r>
                          </m:sub>
                        </m:sSub>
                      </m:den>
                    </m:f>
                  </m:oMath>
                </a14:m>
                <a:r>
                  <a:rPr lang="en-US" sz="2400" b="0" i="0" u="none" strike="noStrike" baseline="0" dirty="0">
                    <a:solidFill>
                      <a:srgbClr val="000000"/>
                    </a:solidFill>
                  </a:rPr>
                  <a:t>. </a:t>
                </a:r>
              </a:p>
              <a:p>
                <a:r>
                  <a:rPr lang="en-US" sz="2400" b="0" i="0" u="none" strike="noStrike" baseline="0" dirty="0">
                    <a:solidFill>
                      <a:srgbClr val="000000"/>
                    </a:solidFill>
                  </a:rPr>
                  <a:t>The conservative heat fluxes of the selected CPUs range between around 50 W/cm</a:t>
                </a:r>
                <a:r>
                  <a:rPr lang="en-US" sz="2400" b="0" i="0" u="none" strike="noStrike" baseline="30000" dirty="0">
                    <a:solidFill>
                      <a:srgbClr val="000000"/>
                    </a:solidFill>
                  </a:rPr>
                  <a:t>2</a:t>
                </a:r>
                <a:r>
                  <a:rPr lang="en-US" sz="2400" b="0" i="0" u="none" strike="noStrike" baseline="0" dirty="0">
                    <a:solidFill>
                      <a:srgbClr val="000000"/>
                    </a:solidFill>
                  </a:rPr>
                  <a:t> to over 110 W/cm</a:t>
                </a:r>
                <a:r>
                  <a:rPr lang="en-US" sz="2400" b="0" i="0" u="none" strike="noStrike" baseline="30000" dirty="0">
                    <a:solidFill>
                      <a:srgbClr val="000000"/>
                    </a:solidFill>
                  </a:rPr>
                  <a:t>2</a:t>
                </a:r>
                <a:r>
                  <a:rPr lang="en-US" sz="2400" dirty="0">
                    <a:solidFill>
                      <a:srgbClr val="000000"/>
                    </a:solidFill>
                  </a:rPr>
                  <a:t>.</a:t>
                </a:r>
                <a:r>
                  <a:rPr lang="en-US" sz="2400" b="0" i="0" u="none" strike="noStrike" baseline="0" dirty="0">
                    <a:solidFill>
                      <a:srgbClr val="000000"/>
                    </a:solidFill>
                  </a:rPr>
                  <a:t> </a:t>
                </a:r>
              </a:p>
              <a:p>
                <a:r>
                  <a:rPr lang="en-US" sz="2400" b="0" i="0" u="none" strike="noStrike" baseline="0" dirty="0">
                    <a:solidFill>
                      <a:srgbClr val="000000"/>
                    </a:solidFill>
                  </a:rPr>
                  <a:t>The average characteristic size is around </a:t>
                </a:r>
                <a:r>
                  <a:rPr lang="en-US" sz="2400" b="0" i="1" u="none" strike="noStrike" baseline="0" dirty="0">
                    <a:solidFill>
                      <a:srgbClr val="000000"/>
                    </a:solidFill>
                  </a:rPr>
                  <a:t>L</a:t>
                </a:r>
                <a:r>
                  <a:rPr lang="en-US" sz="2400" b="0" i="1" u="none" strike="noStrike" baseline="-25000" dirty="0">
                    <a:solidFill>
                      <a:srgbClr val="000000"/>
                    </a:solidFill>
                  </a:rPr>
                  <a:t>c</a:t>
                </a:r>
                <a:r>
                  <a:rPr lang="en-US" sz="2400" b="0" i="1" u="none" strike="noStrike" baseline="0" dirty="0">
                    <a:solidFill>
                      <a:srgbClr val="000000"/>
                    </a:solidFill>
                  </a:rPr>
                  <a:t> </a:t>
                </a:r>
                <a:r>
                  <a:rPr lang="en-US" sz="2400" b="0" i="0" u="none" strike="noStrike" baseline="0" dirty="0">
                    <a:solidFill>
                      <a:srgbClr val="000000"/>
                    </a:solidFill>
                  </a:rPr>
                  <a:t>= 13 mm for high heat flux CPUs </a:t>
                </a:r>
                <a:endParaRPr lang="en-IN" sz="2400" dirty="0"/>
              </a:p>
            </p:txBody>
          </p:sp>
        </mc:Choice>
        <mc:Fallback xmlns="">
          <p:sp>
            <p:nvSpPr>
              <p:cNvPr id="20" name="Content Placeholder 19">
                <a:extLst>
                  <a:ext uri="{FF2B5EF4-FFF2-40B4-BE49-F238E27FC236}">
                    <a16:creationId xmlns:a16="http://schemas.microsoft.com/office/drawing/2014/main" id="{8FA0B361-4460-7BD1-3B33-86075667EF3B}"/>
                  </a:ext>
                </a:extLst>
              </p:cNvPr>
              <p:cNvSpPr>
                <a:spLocks noGrp="1" noRot="1" noChangeAspect="1" noMove="1" noResize="1" noEditPoints="1" noAdjustHandles="1" noChangeArrowheads="1" noChangeShapeType="1" noTextEdit="1"/>
              </p:cNvSpPr>
              <p:nvPr>
                <p:ph idx="1"/>
              </p:nvPr>
            </p:nvSpPr>
            <p:spPr>
              <a:xfrm>
                <a:off x="380999" y="1524000"/>
                <a:ext cx="8626475" cy="5029200"/>
              </a:xfrm>
              <a:blipFill>
                <a:blip r:embed="rId3"/>
                <a:stretch>
                  <a:fillRect l="-918" t="-970" r="-1836"/>
                </a:stretch>
              </a:blipFill>
            </p:spPr>
            <p:txBody>
              <a:bodyPr/>
              <a:lstStyle/>
              <a:p>
                <a:r>
                  <a:rPr lang="en-IN">
                    <a:noFill/>
                  </a:rPr>
                  <a:t> </a:t>
                </a:r>
              </a:p>
            </p:txBody>
          </p:sp>
        </mc:Fallback>
      </mc:AlternateContent>
    </p:spTree>
    <p:extLst>
      <p:ext uri="{BB962C8B-B14F-4D97-AF65-F5344CB8AC3E}">
        <p14:creationId xmlns:p14="http://schemas.microsoft.com/office/powerpoint/2010/main" val="27425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E49AE2A-70A5-733C-23B8-4244ECC9EC91}"/>
              </a:ext>
            </a:extLst>
          </p:cNvPr>
          <p:cNvSpPr>
            <a:spLocks noGrp="1" noChangeArrowheads="1"/>
          </p:cNvSpPr>
          <p:nvPr>
            <p:ph type="title"/>
          </p:nvPr>
        </p:nvSpPr>
        <p:spPr>
          <a:xfrm>
            <a:off x="320675" y="152400"/>
            <a:ext cx="7070725" cy="806450"/>
          </a:xfrm>
        </p:spPr>
        <p:txBody>
          <a:bodyPr/>
          <a:lstStyle/>
          <a:p>
            <a:r>
              <a:rPr lang="en-US" altLang="en-US" sz="2800"/>
              <a:t>Temperature of A Hot Chip: Natural Convection</a:t>
            </a:r>
          </a:p>
        </p:txBody>
      </p:sp>
      <mc:AlternateContent xmlns:mc="http://schemas.openxmlformats.org/markup-compatibility/2006" xmlns:a14="http://schemas.microsoft.com/office/drawing/2010/main">
        <mc:Choice Requires="a14">
          <p:sp>
            <p:nvSpPr>
              <p:cNvPr id="531462" name="Rectangle 6">
                <a:extLst>
                  <a:ext uri="{FF2B5EF4-FFF2-40B4-BE49-F238E27FC236}">
                    <a16:creationId xmlns:a16="http://schemas.microsoft.com/office/drawing/2014/main" id="{6AEB3789-1C40-1703-3FA1-C960463D6181}"/>
                  </a:ext>
                </a:extLst>
              </p:cNvPr>
              <p:cNvSpPr>
                <a:spLocks noChangeArrowheads="1"/>
              </p:cNvSpPr>
              <p:nvPr/>
            </p:nvSpPr>
            <p:spPr bwMode="auto">
              <a:xfrm>
                <a:off x="4391025" y="1098550"/>
                <a:ext cx="4632325" cy="5317931"/>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cs typeface="Times New Roman" panose="02020603050405020304" pitchFamily="18" charset="0"/>
                  </a:rPr>
                  <a:t>In Natural convection, the critical parameters include local ambient air temperature (</a:t>
                </a:r>
                <a:r>
                  <a:rPr lang="en-US" altLang="en-US" sz="2400" i="1" dirty="0">
                    <a:latin typeface="Times New Roman" panose="02020603050405020304" pitchFamily="18" charset="0"/>
                    <a:cs typeface="Times New Roman" panose="02020603050405020304" pitchFamily="18" charset="0"/>
                  </a:rPr>
                  <a:t>T</a:t>
                </a:r>
                <a:r>
                  <a:rPr lang="en-US" altLang="en-US" sz="2400" i="1" baseline="-250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rPr>
                  <a:t>) and height of the plate.</a:t>
                </a: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The airflow duct cross-sectional area (</a:t>
                </a:r>
                <a:r>
                  <a:rPr lang="en-US" altLang="en-US" sz="2400" dirty="0" err="1">
                    <a:latin typeface="Times New Roman" panose="02020603050405020304" pitchFamily="18" charset="0"/>
                    <a:cs typeface="Times New Roman" panose="02020603050405020304" pitchFamily="18" charset="0"/>
                  </a:rPr>
                  <a:t>W</a:t>
                </a:r>
                <a:r>
                  <a:rPr lang="en-US" altLang="en-US" sz="2400" baseline="-25000" dirty="0" err="1">
                    <a:latin typeface="Times New Roman" panose="02020603050405020304" pitchFamily="18" charset="0"/>
                    <a:cs typeface="Times New Roman" panose="02020603050405020304" pitchFamily="18" charset="0"/>
                  </a:rPr>
                  <a:t>duct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a:t>
                </a:r>
                <a:r>
                  <a:rPr lang="en-US" altLang="en-US" sz="2400" baseline="-25000" dirty="0" err="1">
                    <a:latin typeface="Times New Roman" panose="02020603050405020304" pitchFamily="18" charset="0"/>
                    <a:cs typeface="Times New Roman" panose="02020603050405020304" pitchFamily="18" charset="0"/>
                  </a:rPr>
                  <a:t>duct</a:t>
                </a:r>
                <a:r>
                  <a:rPr lang="en-US" altLang="en-US" sz="2400" dirty="0">
                    <a:latin typeface="Times New Roman" panose="02020603050405020304" pitchFamily="18" charset="0"/>
                    <a:cs typeface="Times New Roman" panose="02020603050405020304" pitchFamily="18" charset="0"/>
                  </a:rPr>
                  <a:t>)  do not play an important role if they are not disturbing the convection.</a:t>
                </a: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At the surface of Chip the heat transfer is modelled using Newton’s Law of cooling:</a:t>
                </a:r>
              </a:p>
              <a:p>
                <a:pPr>
                  <a:spcBef>
                    <a:spcPct val="0"/>
                  </a:spcBef>
                  <a:buFontTx/>
                  <a:buNone/>
                </a:pPr>
                <a14:m>
                  <m:oMath xmlns:m="http://schemas.openxmlformats.org/officeDocument/2006/math">
                    <m:acc>
                      <m:accPr>
                        <m:chr m:val="̇"/>
                        <m:ctrlPr>
                          <a:rPr lang="en-US" altLang="en-US" sz="2400" i="1" smtClean="0">
                            <a:latin typeface="Cambria Math" panose="02040503050406030204" pitchFamily="18" charset="0"/>
                            <a:cs typeface="Times New Roman" panose="02020603050405020304" pitchFamily="18" charset="0"/>
                          </a:rPr>
                        </m:ctrlPr>
                      </m:accPr>
                      <m:e>
                        <m:r>
                          <a:rPr lang="en-US" altLang="en-US" sz="2400" b="0" i="1" smtClean="0">
                            <a:latin typeface="Cambria Math" panose="02040503050406030204" pitchFamily="18" charset="0"/>
                            <a:cs typeface="Times New Roman" panose="02020603050405020304" pitchFamily="18" charset="0"/>
                          </a:rPr>
                          <m:t>𝑄</m:t>
                        </m:r>
                      </m:e>
                    </m:acc>
                    <m:r>
                      <a:rPr lang="en-US" altLang="en-US" sz="2400" b="0" i="1" smtClean="0">
                        <a:latin typeface="Cambria Math" panose="02040503050406030204" pitchFamily="18" charset="0"/>
                        <a:cs typeface="Times New Roman" panose="02020603050405020304" pitchFamily="18" charset="0"/>
                      </a:rPr>
                      <m:t>=</m:t>
                    </m:r>
                    <m:r>
                      <a:rPr lang="en-US" altLang="en-US" sz="2400" b="0" i="1" smtClean="0">
                        <a:latin typeface="Cambria Math" panose="02040503050406030204" pitchFamily="18" charset="0"/>
                        <a:cs typeface="Times New Roman" panose="02020603050405020304" pitchFamily="18" charset="0"/>
                      </a:rPr>
                      <m:t>h𝐴</m:t>
                    </m:r>
                    <m:d>
                      <m:dPr>
                        <m:begChr m:val="["/>
                        <m:endChr m:val="]"/>
                        <m:ctrlPr>
                          <a:rPr lang="en-US" altLang="en-US" sz="2400" b="0" i="1" smtClean="0">
                            <a:latin typeface="Cambria Math" panose="02040503050406030204" pitchFamily="18" charset="0"/>
                            <a:cs typeface="Times New Roman" panose="02020603050405020304" pitchFamily="18" charset="0"/>
                          </a:rPr>
                        </m:ctrlPr>
                      </m:dPr>
                      <m:e>
                        <m:sSub>
                          <m:sSubPr>
                            <m:ctrlPr>
                              <a:rPr lang="en-US" altLang="en-US" sz="2400" b="0" i="1" smtClean="0">
                                <a:latin typeface="Cambria Math" panose="02040503050406030204" pitchFamily="18" charset="0"/>
                                <a:cs typeface="Times New Roman" panose="02020603050405020304" pitchFamily="18" charset="0"/>
                              </a:rPr>
                            </m:ctrlPr>
                          </m:sSubPr>
                          <m:e>
                            <m:r>
                              <a:rPr lang="en-US" altLang="en-US" sz="2400" b="0" i="1" smtClean="0">
                                <a:latin typeface="Cambria Math" panose="02040503050406030204" pitchFamily="18" charset="0"/>
                                <a:cs typeface="Times New Roman" panose="02020603050405020304" pitchFamily="18" charset="0"/>
                              </a:rPr>
                              <m:t>𝑇</m:t>
                            </m:r>
                          </m:e>
                          <m:sub>
                            <m:r>
                              <a:rPr lang="en-US" altLang="en-US" sz="2400" b="0" i="1" smtClean="0">
                                <a:latin typeface="Cambria Math" panose="02040503050406030204" pitchFamily="18" charset="0"/>
                                <a:cs typeface="Times New Roman" panose="02020603050405020304" pitchFamily="18" charset="0"/>
                              </a:rPr>
                              <m:t>𝑐h𝑖𝑝</m:t>
                            </m:r>
                            <m:r>
                              <a:rPr lang="en-US" altLang="en-US" sz="2400" b="0" i="1" smtClean="0">
                                <a:latin typeface="Cambria Math" panose="02040503050406030204" pitchFamily="18" charset="0"/>
                                <a:cs typeface="Times New Roman" panose="02020603050405020304" pitchFamily="18" charset="0"/>
                              </a:rPr>
                              <m:t>−</m:t>
                            </m:r>
                            <m:r>
                              <a:rPr lang="en-US" altLang="en-US" sz="2400" b="0" i="1" smtClean="0">
                                <a:latin typeface="Cambria Math" panose="02040503050406030204" pitchFamily="18" charset="0"/>
                                <a:cs typeface="Times New Roman" panose="02020603050405020304" pitchFamily="18" charset="0"/>
                              </a:rPr>
                              <m:t>𝑠𝑢𝑟𝑓𝑎𝑐𝑒</m:t>
                            </m:r>
                          </m:sub>
                        </m:sSub>
                        <m:r>
                          <a:rPr lang="en-US" altLang="en-US" sz="2400" b="0" i="1" smtClean="0">
                            <a:latin typeface="Cambria Math" panose="02040503050406030204" pitchFamily="18" charset="0"/>
                            <a:cs typeface="Times New Roman" panose="02020603050405020304" pitchFamily="18" charset="0"/>
                          </a:rPr>
                          <m:t>−</m:t>
                        </m:r>
                        <m:sSub>
                          <m:sSubPr>
                            <m:ctrlPr>
                              <a:rPr lang="en-US" altLang="en-US" sz="2400" b="0" i="1" smtClean="0">
                                <a:latin typeface="Cambria Math" panose="02040503050406030204" pitchFamily="18" charset="0"/>
                                <a:cs typeface="Times New Roman" panose="02020603050405020304" pitchFamily="18" charset="0"/>
                              </a:rPr>
                            </m:ctrlPr>
                          </m:sSubPr>
                          <m:e>
                            <m:r>
                              <a:rPr lang="en-US" altLang="en-US" sz="2400" b="0" i="1" smtClean="0">
                                <a:latin typeface="Cambria Math" panose="02040503050406030204" pitchFamily="18" charset="0"/>
                                <a:cs typeface="Times New Roman" panose="02020603050405020304" pitchFamily="18" charset="0"/>
                              </a:rPr>
                              <m:t>𝑇</m:t>
                            </m:r>
                          </m:e>
                          <m:sub>
                            <m:r>
                              <a:rPr lang="en-US" altLang="en-US" sz="2400" b="0" i="1" smtClean="0">
                                <a:latin typeface="Cambria Math" panose="02040503050406030204" pitchFamily="18" charset="0"/>
                                <a:cs typeface="Times New Roman" panose="02020603050405020304" pitchFamily="18" charset="0"/>
                              </a:rPr>
                              <m:t>𝑟𝑜𝑜𝑚</m:t>
                            </m:r>
                          </m:sub>
                        </m:sSub>
                      </m:e>
                    </m:d>
                  </m:oMath>
                </a14:m>
                <a:r>
                  <a:rPr lang="en-US" altLang="en-US" sz="2400" dirty="0">
                    <a:latin typeface="Times New Roman" panose="02020603050405020304" pitchFamily="18" charset="0"/>
                    <a:cs typeface="Times New Roman" panose="02020603050405020304" pitchFamily="18" charset="0"/>
                  </a:rPr>
                  <a:t> </a:t>
                </a:r>
              </a:p>
            </p:txBody>
          </p:sp>
        </mc:Choice>
        <mc:Fallback xmlns="">
          <p:sp>
            <p:nvSpPr>
              <p:cNvPr id="531462" name="Rectangle 6">
                <a:extLst>
                  <a:ext uri="{FF2B5EF4-FFF2-40B4-BE49-F238E27FC236}">
                    <a16:creationId xmlns:a16="http://schemas.microsoft.com/office/drawing/2014/main" id="{6AEB3789-1C40-1703-3FA1-C960463D6181}"/>
                  </a:ext>
                </a:extLst>
              </p:cNvPr>
              <p:cNvSpPr>
                <a:spLocks noRot="1" noChangeAspect="1" noMove="1" noResize="1" noEditPoints="1" noAdjustHandles="1" noChangeArrowheads="1" noChangeShapeType="1" noTextEdit="1"/>
              </p:cNvSpPr>
              <p:nvPr/>
            </p:nvSpPr>
            <p:spPr bwMode="auto">
              <a:xfrm>
                <a:off x="4391025" y="1098550"/>
                <a:ext cx="4632325" cy="5317931"/>
              </a:xfrm>
              <a:prstGeom prst="rect">
                <a:avLst/>
              </a:prstGeom>
              <a:blipFill>
                <a:blip r:embed="rId3"/>
                <a:stretch>
                  <a:fillRect l="-1974" t="-916" r="-3289"/>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grpSp>
        <p:nvGrpSpPr>
          <p:cNvPr id="19460" name="Group 46">
            <a:extLst>
              <a:ext uri="{FF2B5EF4-FFF2-40B4-BE49-F238E27FC236}">
                <a16:creationId xmlns:a16="http://schemas.microsoft.com/office/drawing/2014/main" id="{552FB92F-5219-07D2-42A6-41A314E07931}"/>
              </a:ext>
            </a:extLst>
          </p:cNvPr>
          <p:cNvGrpSpPr>
            <a:grpSpLocks/>
          </p:cNvGrpSpPr>
          <p:nvPr/>
        </p:nvGrpSpPr>
        <p:grpSpPr bwMode="auto">
          <a:xfrm>
            <a:off x="0" y="-76200"/>
            <a:ext cx="9144000" cy="6858000"/>
            <a:chOff x="0" y="0"/>
            <a:chExt cx="9144000" cy="6858000"/>
          </a:xfrm>
        </p:grpSpPr>
        <p:grpSp>
          <p:nvGrpSpPr>
            <p:cNvPr id="19466" name="Group 8">
              <a:extLst>
                <a:ext uri="{FF2B5EF4-FFF2-40B4-BE49-F238E27FC236}">
                  <a16:creationId xmlns:a16="http://schemas.microsoft.com/office/drawing/2014/main" id="{EA392C32-C8A8-3080-CCAA-6FA5B534E02E}"/>
                </a:ext>
              </a:extLst>
            </p:cNvPr>
            <p:cNvGrpSpPr>
              <a:grpSpLocks/>
            </p:cNvGrpSpPr>
            <p:nvPr/>
          </p:nvGrpSpPr>
          <p:grpSpPr bwMode="auto">
            <a:xfrm>
              <a:off x="0" y="0"/>
              <a:ext cx="9144000" cy="6858000"/>
              <a:chOff x="0" y="0"/>
              <a:chExt cx="5760" cy="4320"/>
            </a:xfrm>
          </p:grpSpPr>
          <p:grpSp>
            <p:nvGrpSpPr>
              <p:cNvPr id="19469" name="Group 27">
                <a:extLst>
                  <a:ext uri="{FF2B5EF4-FFF2-40B4-BE49-F238E27FC236}">
                    <a16:creationId xmlns:a16="http://schemas.microsoft.com/office/drawing/2014/main" id="{43808216-95A3-D6D6-6E4C-05D7607F5E79}"/>
                  </a:ext>
                </a:extLst>
              </p:cNvPr>
              <p:cNvGrpSpPr>
                <a:grpSpLocks/>
              </p:cNvGrpSpPr>
              <p:nvPr/>
            </p:nvGrpSpPr>
            <p:grpSpPr bwMode="auto">
              <a:xfrm>
                <a:off x="0" y="0"/>
                <a:ext cx="192" cy="4320"/>
                <a:chOff x="0" y="-48"/>
                <a:chExt cx="144" cy="4368"/>
              </a:xfrm>
            </p:grpSpPr>
            <p:sp>
              <p:nvSpPr>
                <p:cNvPr id="19479" name="Rectangle 10">
                  <a:extLst>
                    <a:ext uri="{FF2B5EF4-FFF2-40B4-BE49-F238E27FC236}">
                      <a16:creationId xmlns:a16="http://schemas.microsoft.com/office/drawing/2014/main" id="{2315E815-F481-E178-7D39-A021E7FF41E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480" name="Rectangle 11">
                  <a:extLst>
                    <a:ext uri="{FF2B5EF4-FFF2-40B4-BE49-F238E27FC236}">
                      <a16:creationId xmlns:a16="http://schemas.microsoft.com/office/drawing/2014/main" id="{C4627F8E-1E79-49DF-2E55-5DB80F95DF5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9470" name="Group 12">
                <a:extLst>
                  <a:ext uri="{FF2B5EF4-FFF2-40B4-BE49-F238E27FC236}">
                    <a16:creationId xmlns:a16="http://schemas.microsoft.com/office/drawing/2014/main" id="{F0983DC8-AB1F-30ED-135C-AB31E095F7F2}"/>
                  </a:ext>
                </a:extLst>
              </p:cNvPr>
              <p:cNvGrpSpPr>
                <a:grpSpLocks/>
              </p:cNvGrpSpPr>
              <p:nvPr/>
            </p:nvGrpSpPr>
            <p:grpSpPr bwMode="auto">
              <a:xfrm>
                <a:off x="5674" y="24"/>
                <a:ext cx="86" cy="4296"/>
                <a:chOff x="5616" y="-48"/>
                <a:chExt cx="144" cy="4368"/>
              </a:xfrm>
            </p:grpSpPr>
            <p:sp>
              <p:nvSpPr>
                <p:cNvPr id="19477" name="Rectangle 13">
                  <a:extLst>
                    <a:ext uri="{FF2B5EF4-FFF2-40B4-BE49-F238E27FC236}">
                      <a16:creationId xmlns:a16="http://schemas.microsoft.com/office/drawing/2014/main" id="{1D86A22C-0498-9649-BEE6-17E65F857DC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478" name="Rectangle 14">
                  <a:extLst>
                    <a:ext uri="{FF2B5EF4-FFF2-40B4-BE49-F238E27FC236}">
                      <a16:creationId xmlns:a16="http://schemas.microsoft.com/office/drawing/2014/main" id="{44C5FE09-063E-3AEA-DE64-8DE930C0B32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9471" name="Group 15">
                <a:extLst>
                  <a:ext uri="{FF2B5EF4-FFF2-40B4-BE49-F238E27FC236}">
                    <a16:creationId xmlns:a16="http://schemas.microsoft.com/office/drawing/2014/main" id="{E485F242-22D6-1E32-5E73-D9EB8EE63B10}"/>
                  </a:ext>
                </a:extLst>
              </p:cNvPr>
              <p:cNvGrpSpPr>
                <a:grpSpLocks/>
              </p:cNvGrpSpPr>
              <p:nvPr/>
            </p:nvGrpSpPr>
            <p:grpSpPr bwMode="auto">
              <a:xfrm>
                <a:off x="144" y="0"/>
                <a:ext cx="5616" cy="144"/>
                <a:chOff x="96" y="-48"/>
                <a:chExt cx="5520" cy="144"/>
              </a:xfrm>
            </p:grpSpPr>
            <p:sp>
              <p:nvSpPr>
                <p:cNvPr id="19475" name="Rectangle 16">
                  <a:extLst>
                    <a:ext uri="{FF2B5EF4-FFF2-40B4-BE49-F238E27FC236}">
                      <a16:creationId xmlns:a16="http://schemas.microsoft.com/office/drawing/2014/main" id="{A384A9F0-7FE5-7388-85E3-61CB9D89193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476" name="Rectangle 17">
                  <a:extLst>
                    <a:ext uri="{FF2B5EF4-FFF2-40B4-BE49-F238E27FC236}">
                      <a16:creationId xmlns:a16="http://schemas.microsoft.com/office/drawing/2014/main" id="{A2C37FE6-4900-1B14-9A64-7090E63169D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9472" name="Group 18">
                <a:extLst>
                  <a:ext uri="{FF2B5EF4-FFF2-40B4-BE49-F238E27FC236}">
                    <a16:creationId xmlns:a16="http://schemas.microsoft.com/office/drawing/2014/main" id="{5CC12FD9-BB6E-56E4-17D0-20E42192A844}"/>
                  </a:ext>
                </a:extLst>
              </p:cNvPr>
              <p:cNvGrpSpPr>
                <a:grpSpLocks/>
              </p:cNvGrpSpPr>
              <p:nvPr/>
            </p:nvGrpSpPr>
            <p:grpSpPr bwMode="auto">
              <a:xfrm>
                <a:off x="144" y="4234"/>
                <a:ext cx="5616" cy="86"/>
                <a:chOff x="96" y="4176"/>
                <a:chExt cx="5520" cy="144"/>
              </a:xfrm>
            </p:grpSpPr>
            <p:sp>
              <p:nvSpPr>
                <p:cNvPr id="19473" name="Rectangle 19">
                  <a:extLst>
                    <a:ext uri="{FF2B5EF4-FFF2-40B4-BE49-F238E27FC236}">
                      <a16:creationId xmlns:a16="http://schemas.microsoft.com/office/drawing/2014/main" id="{5B2FDC4A-9D24-E77C-DB61-8AA626FA3F0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474" name="Rectangle 20">
                  <a:extLst>
                    <a:ext uri="{FF2B5EF4-FFF2-40B4-BE49-F238E27FC236}">
                      <a16:creationId xmlns:a16="http://schemas.microsoft.com/office/drawing/2014/main" id="{1B4A5147-F208-8991-601E-9279F4E17B8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19467" name="Rectangle 19458">
              <a:extLst>
                <a:ext uri="{FF2B5EF4-FFF2-40B4-BE49-F238E27FC236}">
                  <a16:creationId xmlns:a16="http://schemas.microsoft.com/office/drawing/2014/main" id="{3DDA59B9-B365-5FDD-782B-E88017E55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1">
              <a:extLst>
                <a:ext uri="{FF2B5EF4-FFF2-40B4-BE49-F238E27FC236}">
                  <a16:creationId xmlns:a16="http://schemas.microsoft.com/office/drawing/2014/main" id="{6F60C7DB-3914-D7AE-C392-5082A621ED22}"/>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9461" name="Picture 2">
            <a:extLst>
              <a:ext uri="{FF2B5EF4-FFF2-40B4-BE49-F238E27FC236}">
                <a16:creationId xmlns:a16="http://schemas.microsoft.com/office/drawing/2014/main" id="{7EDAB564-AE51-600C-20BD-F8E57CA3E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143000"/>
            <a:ext cx="4022725"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2037C60-0398-6C23-75FF-2EC16E80336F}"/>
              </a:ext>
            </a:extLst>
          </p:cNvPr>
          <p:cNvSpPr/>
          <p:nvPr/>
        </p:nvSpPr>
        <p:spPr>
          <a:xfrm>
            <a:off x="1447800" y="5029200"/>
            <a:ext cx="2590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5" name="Picture 4">
            <a:extLst>
              <a:ext uri="{FF2B5EF4-FFF2-40B4-BE49-F238E27FC236}">
                <a16:creationId xmlns:a16="http://schemas.microsoft.com/office/drawing/2014/main" id="{68751362-2190-DFF0-A818-A0F07EC7B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2362200"/>
            <a:ext cx="9525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0E643EF5-C043-564E-E87F-EAAB17EB59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1360488"/>
            <a:ext cx="20701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31462">
                                            <p:txEl>
                                              <p:pRg st="0" end="0"/>
                                            </p:txEl>
                                          </p:spTgt>
                                        </p:tgtEl>
                                        <p:attrNameLst>
                                          <p:attrName>style.visibility</p:attrName>
                                        </p:attrNameLst>
                                      </p:cBhvr>
                                      <p:to>
                                        <p:strVal val="visible"/>
                                      </p:to>
                                    </p:set>
                                    <p:animEffect transition="in" filter="box(out)">
                                      <p:cBhvr>
                                        <p:cTn id="7" dur="500"/>
                                        <p:tgtEl>
                                          <p:spTgt spid="5314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31462">
                                            <p:txEl>
                                              <p:pRg st="2" end="2"/>
                                            </p:txEl>
                                          </p:spTgt>
                                        </p:tgtEl>
                                        <p:attrNameLst>
                                          <p:attrName>style.visibility</p:attrName>
                                        </p:attrNameLst>
                                      </p:cBhvr>
                                      <p:to>
                                        <p:strVal val="visible"/>
                                      </p:to>
                                    </p:set>
                                    <p:animEffect transition="in" filter="box(out)">
                                      <p:cBhvr>
                                        <p:cTn id="12" dur="500"/>
                                        <p:tgtEl>
                                          <p:spTgt spid="531462">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31462">
                                            <p:txEl>
                                              <p:pRg st="4" end="4"/>
                                            </p:txEl>
                                          </p:spTgt>
                                        </p:tgtEl>
                                        <p:attrNameLst>
                                          <p:attrName>style.visibility</p:attrName>
                                        </p:attrNameLst>
                                      </p:cBhvr>
                                      <p:to>
                                        <p:strVal val="visible"/>
                                      </p:to>
                                    </p:set>
                                    <p:animEffect transition="in" filter="box(out)">
                                      <p:cBhvr>
                                        <p:cTn id="17" dur="500"/>
                                        <p:tgtEl>
                                          <p:spTgt spid="531462">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31462">
                                            <p:txEl>
                                              <p:pRg st="5" end="5"/>
                                            </p:txEl>
                                          </p:spTgt>
                                        </p:tgtEl>
                                        <p:attrNameLst>
                                          <p:attrName>style.visibility</p:attrName>
                                        </p:attrNameLst>
                                      </p:cBhvr>
                                      <p:to>
                                        <p:strVal val="visible"/>
                                      </p:to>
                                    </p:set>
                                    <p:animEffect transition="in" filter="box(out)">
                                      <p:cBhvr>
                                        <p:cTn id="22" dur="500"/>
                                        <p:tgtEl>
                                          <p:spTgt spid="531462">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 calcmode="lin" valueType="num">
                                      <p:cBhvr>
                                        <p:cTn id="35" dur="1000" fill="hold"/>
                                        <p:tgtEl>
                                          <p:spTgt spid="25"/>
                                        </p:tgtEl>
                                        <p:attrNameLst>
                                          <p:attrName>style.rotation</p:attrName>
                                        </p:attrNameLst>
                                      </p:cBhvr>
                                      <p:tavLst>
                                        <p:tav tm="0">
                                          <p:val>
                                            <p:fltVal val="90"/>
                                          </p:val>
                                        </p:tav>
                                        <p:tav tm="100000">
                                          <p:val>
                                            <p:fltVal val="0"/>
                                          </p:val>
                                        </p:tav>
                                      </p:tavLst>
                                    </p:anim>
                                    <p:animEffect transition="in" filter="fade">
                                      <p:cBhvr>
                                        <p:cTn id="3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1D513D78-D1C0-B2C3-F089-971D2C534BEC}"/>
              </a:ext>
            </a:extLst>
          </p:cNvPr>
          <p:cNvGrpSpPr>
            <a:grpSpLocks/>
          </p:cNvGrpSpPr>
          <p:nvPr/>
        </p:nvGrpSpPr>
        <p:grpSpPr bwMode="auto">
          <a:xfrm>
            <a:off x="228600" y="1676400"/>
            <a:ext cx="3352800" cy="4038600"/>
            <a:chOff x="336" y="1262"/>
            <a:chExt cx="1974" cy="3392"/>
          </a:xfrm>
        </p:grpSpPr>
        <p:pic>
          <p:nvPicPr>
            <p:cNvPr id="20505" name="Picture 3">
              <a:extLst>
                <a:ext uri="{FF2B5EF4-FFF2-40B4-BE49-F238E27FC236}">
                  <a16:creationId xmlns:a16="http://schemas.microsoft.com/office/drawing/2014/main" id="{4BB2F621-9D85-AA06-E5AC-922C82F3C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296"/>
              <a:ext cx="1878" cy="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6" name="Group 4">
              <a:extLst>
                <a:ext uri="{FF2B5EF4-FFF2-40B4-BE49-F238E27FC236}">
                  <a16:creationId xmlns:a16="http://schemas.microsoft.com/office/drawing/2014/main" id="{5F68FE9F-3C62-5073-F68E-CB9839E66027}"/>
                </a:ext>
              </a:extLst>
            </p:cNvPr>
            <p:cNvGrpSpPr>
              <a:grpSpLocks/>
            </p:cNvGrpSpPr>
            <p:nvPr/>
          </p:nvGrpSpPr>
          <p:grpSpPr bwMode="auto">
            <a:xfrm>
              <a:off x="336" y="1262"/>
              <a:ext cx="1392" cy="3392"/>
              <a:chOff x="336" y="1262"/>
              <a:chExt cx="1392" cy="3392"/>
            </a:xfrm>
          </p:grpSpPr>
          <mc:AlternateContent xmlns:mc="http://schemas.openxmlformats.org/markup-compatibility/2006" xmlns:a14="http://schemas.microsoft.com/office/drawing/2010/main">
            <mc:Choice Requires="a14">
              <p:sp>
                <p:nvSpPr>
                  <p:cNvPr id="20507" name="Object 5">
                    <a:extLst>
                      <a:ext uri="{FF2B5EF4-FFF2-40B4-BE49-F238E27FC236}">
                        <a16:creationId xmlns:a16="http://schemas.microsoft.com/office/drawing/2014/main" id="{3B771236-D3E2-259B-EBD2-935EA53BDC47}"/>
                      </a:ext>
                    </a:extLst>
                  </p:cNvPr>
                  <p:cNvSpPr txBox="1"/>
                  <p:nvPr/>
                </p:nvSpPr>
                <p:spPr bwMode="auto">
                  <a:xfrm>
                    <a:off x="768" y="1262"/>
                    <a:ext cx="576" cy="242"/>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𝑠</m:t>
                              </m:r>
                            </m:sub>
                          </m:sSub>
                          <m:r>
                            <a:rPr lang="en-IN" i="1">
                              <a:solidFill>
                                <a:srgbClr val="000000"/>
                              </a:solidFill>
                              <a:latin typeface="Cambria Math" panose="02040503050406030204" pitchFamily="18" charset="0"/>
                            </a:rPr>
                            <m:t>&gt;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m:t>
                              </m:r>
                            </m:sub>
                          </m:sSub>
                        </m:oMath>
                      </m:oMathPara>
                    </a14:m>
                    <a:endParaRPr lang="en-IN"/>
                  </a:p>
                </p:txBody>
              </p:sp>
            </mc:Choice>
            <mc:Fallback xmlns="">
              <p:sp>
                <p:nvSpPr>
                  <p:cNvPr id="20507" name="Object 5">
                    <a:extLst>
                      <a:ext uri="{FF2B5EF4-FFF2-40B4-BE49-F238E27FC236}">
                        <a16:creationId xmlns:a16="http://schemas.microsoft.com/office/drawing/2014/main" id="{3B771236-D3E2-259B-EBD2-935EA53BDC47}"/>
                      </a:ext>
                    </a:extLst>
                  </p:cNvPr>
                  <p:cNvSpPr txBox="1">
                    <a:spLocks noRot="1" noChangeAspect="1" noMove="1" noResize="1" noEditPoints="1" noAdjustHandles="1" noChangeArrowheads="1" noChangeShapeType="1" noTextEdit="1"/>
                  </p:cNvSpPr>
                  <p:nvPr/>
                </p:nvSpPr>
                <p:spPr bwMode="auto">
                  <a:xfrm>
                    <a:off x="768" y="1262"/>
                    <a:ext cx="576" cy="242"/>
                  </a:xfrm>
                  <a:prstGeom prst="rect">
                    <a:avLst/>
                  </a:prstGeom>
                  <a:blipFill>
                    <a:blip r:embed="rId4"/>
                    <a:stretch>
                      <a:fillRect/>
                    </a:stretch>
                  </a:blipFill>
                  <a:ln>
                    <a:noFill/>
                  </a:ln>
                  <a:effectLst/>
                </p:spPr>
                <p:txBody>
                  <a:bodyPr/>
                  <a:lstStyle/>
                  <a:p>
                    <a:r>
                      <a:rPr lang="en-IN">
                        <a:noFill/>
                      </a:rPr>
                      <a:t> </a:t>
                    </a:r>
                  </a:p>
                </p:txBody>
              </p:sp>
            </mc:Fallback>
          </mc:AlternateContent>
          <p:sp>
            <p:nvSpPr>
              <p:cNvPr id="20508" name="Text Box 6">
                <a:extLst>
                  <a:ext uri="{FF2B5EF4-FFF2-40B4-BE49-F238E27FC236}">
                    <a16:creationId xmlns:a16="http://schemas.microsoft.com/office/drawing/2014/main" id="{4D6D3ACE-8F1D-0C0C-049C-703579DEC91C}"/>
                  </a:ext>
                </a:extLst>
              </p:cNvPr>
              <p:cNvSpPr txBox="1">
                <a:spLocks noChangeArrowheads="1"/>
              </p:cNvSpPr>
              <p:nvPr/>
            </p:nvSpPr>
            <p:spPr bwMode="auto">
              <a:xfrm>
                <a:off x="1104" y="1489"/>
                <a:ext cx="52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2000">
                    <a:ea typeface="SimSun" panose="02010600030101010101" pitchFamily="2" charset="-122"/>
                  </a:rPr>
                  <a:t>u(x,y)</a:t>
                </a:r>
              </a:p>
            </p:txBody>
          </p:sp>
          <p:sp>
            <p:nvSpPr>
              <p:cNvPr id="20509" name="Text Box 7">
                <a:extLst>
                  <a:ext uri="{FF2B5EF4-FFF2-40B4-BE49-F238E27FC236}">
                    <a16:creationId xmlns:a16="http://schemas.microsoft.com/office/drawing/2014/main" id="{7990F2C2-8981-D24C-2341-6286D3BEA26F}"/>
                  </a:ext>
                </a:extLst>
              </p:cNvPr>
              <p:cNvSpPr txBox="1">
                <a:spLocks noChangeArrowheads="1"/>
              </p:cNvSpPr>
              <p:nvPr/>
            </p:nvSpPr>
            <p:spPr bwMode="auto">
              <a:xfrm>
                <a:off x="1200" y="3841"/>
                <a:ext cx="28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2000">
                    <a:ea typeface="SimSun" panose="02010600030101010101" pitchFamily="2" charset="-122"/>
                  </a:rPr>
                  <a:t>y</a:t>
                </a:r>
              </a:p>
            </p:txBody>
          </p:sp>
          <p:sp>
            <p:nvSpPr>
              <p:cNvPr id="20510" name="Text Box 8">
                <a:extLst>
                  <a:ext uri="{FF2B5EF4-FFF2-40B4-BE49-F238E27FC236}">
                    <a16:creationId xmlns:a16="http://schemas.microsoft.com/office/drawing/2014/main" id="{710A5A6D-37FE-AA10-0613-05141E7B15E6}"/>
                  </a:ext>
                </a:extLst>
              </p:cNvPr>
              <p:cNvSpPr txBox="1">
                <a:spLocks noChangeArrowheads="1"/>
              </p:cNvSpPr>
              <p:nvPr/>
            </p:nvSpPr>
            <p:spPr bwMode="auto">
              <a:xfrm>
                <a:off x="1440" y="3121"/>
                <a:ext cx="28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2000">
                    <a:ea typeface="SimSun" panose="02010600030101010101" pitchFamily="2" charset="-122"/>
                  </a:rPr>
                  <a:t>g</a:t>
                </a:r>
              </a:p>
            </p:txBody>
          </p:sp>
          <p:sp>
            <p:nvSpPr>
              <p:cNvPr id="20511" name="Line 9">
                <a:extLst>
                  <a:ext uri="{FF2B5EF4-FFF2-40B4-BE49-F238E27FC236}">
                    <a16:creationId xmlns:a16="http://schemas.microsoft.com/office/drawing/2014/main" id="{A2E298FD-AEBE-8CF8-40A1-7FB5EE0AD718}"/>
                  </a:ext>
                </a:extLst>
              </p:cNvPr>
              <p:cNvSpPr>
                <a:spLocks noChangeShapeType="1"/>
              </p:cNvSpPr>
              <p:nvPr/>
            </p:nvSpPr>
            <p:spPr bwMode="auto">
              <a:xfrm>
                <a:off x="1440" y="3072"/>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IN"/>
              </a:p>
            </p:txBody>
          </p:sp>
          <p:sp>
            <p:nvSpPr>
              <p:cNvPr id="20512" name="Arc 10">
                <a:extLst>
                  <a:ext uri="{FF2B5EF4-FFF2-40B4-BE49-F238E27FC236}">
                    <a16:creationId xmlns:a16="http://schemas.microsoft.com/office/drawing/2014/main" id="{447C439C-69D5-F28F-C693-456A758AB009}"/>
                  </a:ext>
                </a:extLst>
              </p:cNvPr>
              <p:cNvSpPr>
                <a:spLocks/>
              </p:cNvSpPr>
              <p:nvPr/>
            </p:nvSpPr>
            <p:spPr bwMode="auto">
              <a:xfrm flipH="1" flipV="1">
                <a:off x="816" y="2496"/>
                <a:ext cx="57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mc:AlternateContent xmlns:mc="http://schemas.openxmlformats.org/markup-compatibility/2006" xmlns:a14="http://schemas.microsoft.com/office/drawing/2010/main">
            <mc:Choice Requires="a14">
              <p:sp>
                <p:nvSpPr>
                  <p:cNvPr id="20513" name="Object 11">
                    <a:extLst>
                      <a:ext uri="{FF2B5EF4-FFF2-40B4-BE49-F238E27FC236}">
                        <a16:creationId xmlns:a16="http://schemas.microsoft.com/office/drawing/2014/main" id="{B58F7E9E-07CD-D582-BF62-3F5DDBBE5A8D}"/>
                      </a:ext>
                    </a:extLst>
                  </p:cNvPr>
                  <p:cNvSpPr txBox="1"/>
                  <p:nvPr/>
                </p:nvSpPr>
                <p:spPr bwMode="auto">
                  <a:xfrm>
                    <a:off x="528" y="2304"/>
                    <a:ext cx="176" cy="242"/>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𝑠</m:t>
                              </m:r>
                            </m:sub>
                          </m:sSub>
                        </m:oMath>
                      </m:oMathPara>
                    </a14:m>
                    <a:endParaRPr lang="en-IN"/>
                  </a:p>
                </p:txBody>
              </p:sp>
            </mc:Choice>
            <mc:Fallback xmlns="">
              <p:sp>
                <p:nvSpPr>
                  <p:cNvPr id="20513" name="Object 11">
                    <a:extLst>
                      <a:ext uri="{FF2B5EF4-FFF2-40B4-BE49-F238E27FC236}">
                        <a16:creationId xmlns:a16="http://schemas.microsoft.com/office/drawing/2014/main" id="{B58F7E9E-07CD-D582-BF62-3F5DDBBE5A8D}"/>
                      </a:ext>
                    </a:extLst>
                  </p:cNvPr>
                  <p:cNvSpPr txBox="1">
                    <a:spLocks noRot="1" noChangeAspect="1" noMove="1" noResize="1" noEditPoints="1" noAdjustHandles="1" noChangeArrowheads="1" noChangeShapeType="1" noTextEdit="1"/>
                  </p:cNvSpPr>
                  <p:nvPr/>
                </p:nvSpPr>
                <p:spPr bwMode="auto">
                  <a:xfrm>
                    <a:off x="528" y="2304"/>
                    <a:ext cx="176" cy="242"/>
                  </a:xfrm>
                  <a:prstGeom prst="rect">
                    <a:avLst/>
                  </a:prstGeom>
                  <a:blipFill>
                    <a:blip r:embed="rId5"/>
                    <a:stretch>
                      <a:fillRect/>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514" name="Object 12">
                    <a:extLst>
                      <a:ext uri="{FF2B5EF4-FFF2-40B4-BE49-F238E27FC236}">
                        <a16:creationId xmlns:a16="http://schemas.microsoft.com/office/drawing/2014/main" id="{49D5015C-418B-7427-6510-5B63DFF802C8}"/>
                      </a:ext>
                    </a:extLst>
                  </p:cNvPr>
                  <p:cNvSpPr txBox="1"/>
                  <p:nvPr/>
                </p:nvSpPr>
                <p:spPr bwMode="auto">
                  <a:xfrm>
                    <a:off x="1418" y="2599"/>
                    <a:ext cx="214" cy="233"/>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m:t>
                              </m:r>
                            </m:sub>
                          </m:sSub>
                        </m:oMath>
                      </m:oMathPara>
                    </a14:m>
                    <a:endParaRPr lang="en-IN"/>
                  </a:p>
                </p:txBody>
              </p:sp>
            </mc:Choice>
            <mc:Fallback xmlns="">
              <p:sp>
                <p:nvSpPr>
                  <p:cNvPr id="20514" name="Object 12">
                    <a:extLst>
                      <a:ext uri="{FF2B5EF4-FFF2-40B4-BE49-F238E27FC236}">
                        <a16:creationId xmlns:a16="http://schemas.microsoft.com/office/drawing/2014/main" id="{49D5015C-418B-7427-6510-5B63DFF802C8}"/>
                      </a:ext>
                    </a:extLst>
                  </p:cNvPr>
                  <p:cNvSpPr txBox="1">
                    <a:spLocks noRot="1" noChangeAspect="1" noMove="1" noResize="1" noEditPoints="1" noAdjustHandles="1" noChangeArrowheads="1" noChangeShapeType="1" noTextEdit="1"/>
                  </p:cNvSpPr>
                  <p:nvPr/>
                </p:nvSpPr>
                <p:spPr bwMode="auto">
                  <a:xfrm>
                    <a:off x="1418" y="2599"/>
                    <a:ext cx="214" cy="233"/>
                  </a:xfrm>
                  <a:prstGeom prst="rect">
                    <a:avLst/>
                  </a:prstGeom>
                  <a:blipFill>
                    <a:blip r:embed="rId6"/>
                    <a:stretch>
                      <a:fillRect/>
                    </a:stretch>
                  </a:blipFill>
                  <a:ln>
                    <a:noFill/>
                  </a:ln>
                  <a:effectLst/>
                </p:spPr>
                <p:txBody>
                  <a:bodyPr/>
                  <a:lstStyle/>
                  <a:p>
                    <a:r>
                      <a:rPr lang="en-IN">
                        <a:noFill/>
                      </a:rPr>
                      <a:t> </a:t>
                    </a:r>
                  </a:p>
                </p:txBody>
              </p:sp>
            </mc:Fallback>
          </mc:AlternateContent>
          <p:sp>
            <p:nvSpPr>
              <p:cNvPr id="20515" name="Text Box 13">
                <a:extLst>
                  <a:ext uri="{FF2B5EF4-FFF2-40B4-BE49-F238E27FC236}">
                    <a16:creationId xmlns:a16="http://schemas.microsoft.com/office/drawing/2014/main" id="{A3681EB1-67FD-FE1A-9CEB-EC97F52A1D0A}"/>
                  </a:ext>
                </a:extLst>
              </p:cNvPr>
              <p:cNvSpPr txBox="1">
                <a:spLocks noChangeArrowheads="1"/>
              </p:cNvSpPr>
              <p:nvPr/>
            </p:nvSpPr>
            <p:spPr bwMode="auto">
              <a:xfrm>
                <a:off x="432" y="3446"/>
                <a:ext cx="28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2000">
                    <a:ea typeface="SimSun" panose="02010600030101010101" pitchFamily="2" charset="-122"/>
                  </a:rPr>
                  <a:t>x</a:t>
                </a:r>
              </a:p>
            </p:txBody>
          </p:sp>
          <p:sp>
            <p:nvSpPr>
              <p:cNvPr id="20516" name="Line 14">
                <a:extLst>
                  <a:ext uri="{FF2B5EF4-FFF2-40B4-BE49-F238E27FC236}">
                    <a16:creationId xmlns:a16="http://schemas.microsoft.com/office/drawing/2014/main" id="{C337C9AC-7524-AEC0-3081-DBD2B3393AEF}"/>
                  </a:ext>
                </a:extLst>
              </p:cNvPr>
              <p:cNvSpPr>
                <a:spLocks noChangeShapeType="1"/>
              </p:cNvSpPr>
              <p:nvPr/>
            </p:nvSpPr>
            <p:spPr bwMode="auto">
              <a:xfrm>
                <a:off x="576" y="4464"/>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20517" name="Line 15">
                <a:extLst>
                  <a:ext uri="{FF2B5EF4-FFF2-40B4-BE49-F238E27FC236}">
                    <a16:creationId xmlns:a16="http://schemas.microsoft.com/office/drawing/2014/main" id="{F2CAE2A3-45C7-BBDA-37E1-611475DF005E}"/>
                  </a:ext>
                </a:extLst>
              </p:cNvPr>
              <p:cNvSpPr>
                <a:spLocks noChangeShapeType="1"/>
              </p:cNvSpPr>
              <p:nvPr/>
            </p:nvSpPr>
            <p:spPr bwMode="auto">
              <a:xfrm flipV="1">
                <a:off x="576" y="417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IN"/>
              </a:p>
            </p:txBody>
          </p:sp>
          <p:sp>
            <p:nvSpPr>
              <p:cNvPr id="20518" name="Text Box 16">
                <a:extLst>
                  <a:ext uri="{FF2B5EF4-FFF2-40B4-BE49-F238E27FC236}">
                    <a16:creationId xmlns:a16="http://schemas.microsoft.com/office/drawing/2014/main" id="{19B5D69D-9D27-9BD4-3F8A-1C76C47BE9E4}"/>
                  </a:ext>
                </a:extLst>
              </p:cNvPr>
              <p:cNvSpPr txBox="1">
                <a:spLocks noChangeArrowheads="1"/>
              </p:cNvSpPr>
              <p:nvPr/>
            </p:nvSpPr>
            <p:spPr bwMode="auto">
              <a:xfrm>
                <a:off x="960" y="4321"/>
                <a:ext cx="28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2000">
                    <a:ea typeface="SimSun" panose="02010600030101010101" pitchFamily="2" charset="-122"/>
                  </a:rPr>
                  <a:t>v</a:t>
                </a:r>
              </a:p>
            </p:txBody>
          </p:sp>
          <p:sp>
            <p:nvSpPr>
              <p:cNvPr id="20519" name="Text Box 17">
                <a:extLst>
                  <a:ext uri="{FF2B5EF4-FFF2-40B4-BE49-F238E27FC236}">
                    <a16:creationId xmlns:a16="http://schemas.microsoft.com/office/drawing/2014/main" id="{0A609F37-6FE6-BA71-CCC7-670AB9D79FE4}"/>
                  </a:ext>
                </a:extLst>
              </p:cNvPr>
              <p:cNvSpPr txBox="1">
                <a:spLocks noChangeArrowheads="1"/>
              </p:cNvSpPr>
              <p:nvPr/>
            </p:nvSpPr>
            <p:spPr bwMode="auto">
              <a:xfrm>
                <a:off x="336" y="3985"/>
                <a:ext cx="28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2000">
                    <a:ea typeface="SimSun" panose="02010600030101010101" pitchFamily="2" charset="-122"/>
                  </a:rPr>
                  <a:t>u</a:t>
                </a:r>
              </a:p>
            </p:txBody>
          </p:sp>
        </p:grpSp>
      </p:grpSp>
      <p:sp>
        <p:nvSpPr>
          <p:cNvPr id="20483" name="Rectangle 18">
            <a:extLst>
              <a:ext uri="{FF2B5EF4-FFF2-40B4-BE49-F238E27FC236}">
                <a16:creationId xmlns:a16="http://schemas.microsoft.com/office/drawing/2014/main" id="{FE312716-D454-4DC8-3B06-0FE15807F0DA}"/>
              </a:ext>
            </a:extLst>
          </p:cNvPr>
          <p:cNvSpPr>
            <a:spLocks noGrp="1" noChangeArrowheads="1"/>
          </p:cNvSpPr>
          <p:nvPr>
            <p:ph type="title"/>
          </p:nvPr>
        </p:nvSpPr>
        <p:spPr>
          <a:xfrm>
            <a:off x="304800" y="147638"/>
            <a:ext cx="6418263" cy="738187"/>
          </a:xfrm>
        </p:spPr>
        <p:txBody>
          <a:bodyPr/>
          <a:lstStyle/>
          <a:p>
            <a:r>
              <a:rPr lang="en-US" altLang="zh-CN" sz="2800">
                <a:solidFill>
                  <a:srgbClr val="FF0000"/>
                </a:solidFill>
                <a:ea typeface="SimSun" panose="02010600030101010101" pitchFamily="2" charset="-122"/>
              </a:rPr>
              <a:t>Laminar Free Convection on Vertical Surface</a:t>
            </a:r>
          </a:p>
        </p:txBody>
      </p:sp>
      <p:sp>
        <p:nvSpPr>
          <p:cNvPr id="605203" name="Rectangle 19">
            <a:extLst>
              <a:ext uri="{FF2B5EF4-FFF2-40B4-BE49-F238E27FC236}">
                <a16:creationId xmlns:a16="http://schemas.microsoft.com/office/drawing/2014/main" id="{4FC7CB20-F820-803C-C937-1AF8562C796A}"/>
              </a:ext>
            </a:extLst>
          </p:cNvPr>
          <p:cNvSpPr>
            <a:spLocks noGrp="1" noChangeArrowheads="1"/>
          </p:cNvSpPr>
          <p:nvPr>
            <p:ph type="body" idx="1"/>
          </p:nvPr>
        </p:nvSpPr>
        <p:spPr>
          <a:xfrm>
            <a:off x="3197225" y="1357313"/>
            <a:ext cx="5486400" cy="2514600"/>
          </a:xfrm>
        </p:spPr>
        <p:txBody>
          <a:bodyPr/>
          <a:lstStyle/>
          <a:p>
            <a:pPr>
              <a:lnSpc>
                <a:spcPct val="90000"/>
              </a:lnSpc>
            </a:pPr>
            <a:r>
              <a:rPr lang="en-US" altLang="zh-CN" sz="2400">
                <a:ea typeface="SimSun" panose="02010600030101010101" pitchFamily="2" charset="-122"/>
              </a:rPr>
              <a:t>As y </a:t>
            </a:r>
            <a:r>
              <a:rPr lang="en-US" altLang="zh-CN" sz="2400">
                <a:ea typeface="SimSun" panose="02010600030101010101" pitchFamily="2" charset="-122"/>
                <a:sym typeface="Symbol" panose="05050102010706020507" pitchFamily="18" charset="2"/>
              </a:rPr>
              <a:t>  :  u = 0,  T = T</a:t>
            </a:r>
            <a:r>
              <a:rPr lang="en-US" altLang="zh-CN" sz="2400" baseline="-15000">
                <a:ea typeface="SimSun" panose="02010600030101010101" pitchFamily="2" charset="-122"/>
                <a:sym typeface="Symbol" panose="05050102010706020507" pitchFamily="18" charset="2"/>
              </a:rPr>
              <a:t></a:t>
            </a:r>
          </a:p>
          <a:p>
            <a:pPr>
              <a:lnSpc>
                <a:spcPct val="90000"/>
              </a:lnSpc>
            </a:pPr>
            <a:r>
              <a:rPr lang="en-US" altLang="zh-CN" sz="2400">
                <a:ea typeface="SimSun" panose="02010600030101010101" pitchFamily="2" charset="-122"/>
              </a:rPr>
              <a:t>As y </a:t>
            </a:r>
            <a:r>
              <a:rPr lang="en-US" altLang="zh-CN" sz="2400">
                <a:ea typeface="SimSun" panose="02010600030101010101" pitchFamily="2" charset="-122"/>
                <a:sym typeface="Symbol" panose="05050102010706020507" pitchFamily="18" charset="2"/>
              </a:rPr>
              <a:t> 0  :  u = 0,  T = T</a:t>
            </a:r>
            <a:r>
              <a:rPr lang="en-US" altLang="zh-CN" sz="2400" baseline="-15000">
                <a:ea typeface="SimSun" panose="02010600030101010101" pitchFamily="2" charset="-122"/>
                <a:sym typeface="Symbol" panose="05050102010706020507" pitchFamily="18" charset="2"/>
              </a:rPr>
              <a:t>s</a:t>
            </a:r>
            <a:endParaRPr lang="en-US" altLang="zh-CN" sz="2400">
              <a:ea typeface="SimSun" panose="02010600030101010101" pitchFamily="2" charset="-122"/>
              <a:sym typeface="Symbol" panose="05050102010706020507" pitchFamily="18" charset="2"/>
            </a:endParaRPr>
          </a:p>
          <a:p>
            <a:pPr>
              <a:lnSpc>
                <a:spcPct val="90000"/>
              </a:lnSpc>
            </a:pPr>
            <a:endParaRPr lang="en-US" altLang="zh-CN" sz="2400">
              <a:ea typeface="SimSun" panose="02010600030101010101" pitchFamily="2" charset="-122"/>
              <a:sym typeface="Symbol" panose="05050102010706020507" pitchFamily="18" charset="2"/>
            </a:endParaRPr>
          </a:p>
          <a:p>
            <a:pPr>
              <a:lnSpc>
                <a:spcPct val="90000"/>
              </a:lnSpc>
            </a:pPr>
            <a:r>
              <a:rPr lang="en-US" altLang="zh-CN" sz="2400">
                <a:ea typeface="SimSun" panose="02010600030101010101" pitchFamily="2" charset="-122"/>
                <a:sym typeface="Symbol" panose="05050102010706020507" pitchFamily="18" charset="2"/>
              </a:rPr>
              <a:t>With little or no external driving flow, Re  0 and forced convection effects can be safely neglects</a:t>
            </a:r>
            <a:r>
              <a:rPr lang="en-US" altLang="zh-CN">
                <a:ea typeface="SimSun" panose="02010600030101010101" pitchFamily="2" charset="-122"/>
                <a:sym typeface="Symbol" panose="05050102010706020507" pitchFamily="18" charset="2"/>
              </a:rPr>
              <a:t> </a:t>
            </a:r>
          </a:p>
          <a:p>
            <a:pPr>
              <a:lnSpc>
                <a:spcPct val="90000"/>
              </a:lnSpc>
              <a:spcBef>
                <a:spcPct val="50000"/>
              </a:spcBef>
            </a:pPr>
            <a:endParaRPr lang="en-US" altLang="zh-CN">
              <a:ea typeface="SimSun" panose="02010600030101010101" pitchFamily="2" charset="-122"/>
              <a:sym typeface="Symbol" panose="05050102010706020507" pitchFamily="18" charset="2"/>
            </a:endParaRPr>
          </a:p>
        </p:txBody>
      </p:sp>
      <mc:AlternateContent xmlns:mc="http://schemas.openxmlformats.org/markup-compatibility/2006" xmlns:a14="http://schemas.microsoft.com/office/drawing/2010/main">
        <mc:Choice Requires="a14">
          <p:sp>
            <p:nvSpPr>
              <p:cNvPr id="605204" name="Object 20">
                <a:extLst>
                  <a:ext uri="{FF2B5EF4-FFF2-40B4-BE49-F238E27FC236}">
                    <a16:creationId xmlns:a16="http://schemas.microsoft.com/office/drawing/2014/main" id="{BC5DA06E-4B1F-2E8D-5054-C2A5E9FACB8D}"/>
                  </a:ext>
                </a:extLst>
              </p:cNvPr>
              <p:cNvSpPr txBox="1"/>
              <p:nvPr/>
            </p:nvSpPr>
            <p:spPr bwMode="auto">
              <a:xfrm>
                <a:off x="4110038" y="4779963"/>
                <a:ext cx="3657600" cy="6302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𝑁</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𝑢</m:t>
                          </m:r>
                        </m:e>
                        <m:sub>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𝑓</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𝐺</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𝑟</m:t>
                          </m:r>
                        </m:e>
                        <m:sub>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Pr</m:t>
                          </m:r>
                        </m:fName>
                        <m:e>
                          <m:r>
                            <a:rPr lang="en-IN" i="1">
                              <a:solidFill>
                                <a:srgbClr val="000000"/>
                              </a:solidFill>
                              <a:latin typeface="Cambria Math" panose="02040503050406030204" pitchFamily="18" charset="0"/>
                            </a:rPr>
                            <m:t>)</m:t>
                          </m:r>
                        </m:e>
                      </m:func>
                    </m:oMath>
                  </m:oMathPara>
                </a14:m>
                <a:endParaRPr lang="en-IN"/>
              </a:p>
            </p:txBody>
          </p:sp>
        </mc:Choice>
        <mc:Fallback xmlns="">
          <p:sp>
            <p:nvSpPr>
              <p:cNvPr id="605204" name="Object 20">
                <a:extLst>
                  <a:ext uri="{FF2B5EF4-FFF2-40B4-BE49-F238E27FC236}">
                    <a16:creationId xmlns:a16="http://schemas.microsoft.com/office/drawing/2014/main" id="{BC5DA06E-4B1F-2E8D-5054-C2A5E9FACB8D}"/>
                  </a:ext>
                </a:extLst>
              </p:cNvPr>
              <p:cNvSpPr txBox="1">
                <a:spLocks noRot="1" noChangeAspect="1" noMove="1" noResize="1" noEditPoints="1" noAdjustHandles="1" noChangeArrowheads="1" noChangeShapeType="1" noTextEdit="1"/>
              </p:cNvSpPr>
              <p:nvPr/>
            </p:nvSpPr>
            <p:spPr bwMode="auto">
              <a:xfrm>
                <a:off x="4110038" y="4779963"/>
                <a:ext cx="3657600" cy="630237"/>
              </a:xfrm>
              <a:prstGeom prst="rect">
                <a:avLst/>
              </a:prstGeom>
              <a:blipFill>
                <a:blip r:embed="rId7"/>
                <a:stretch>
                  <a:fillRect l="-333"/>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5205" name="Object 21">
                <a:extLst>
                  <a:ext uri="{FF2B5EF4-FFF2-40B4-BE49-F238E27FC236}">
                    <a16:creationId xmlns:a16="http://schemas.microsoft.com/office/drawing/2014/main" id="{5A61AEC3-B96B-9DF1-D860-CC9D1F3548A2}"/>
                  </a:ext>
                </a:extLst>
              </p:cNvPr>
              <p:cNvSpPr txBox="1"/>
              <p:nvPr/>
            </p:nvSpPr>
            <p:spPr bwMode="auto">
              <a:xfrm>
                <a:off x="5334000" y="3810000"/>
                <a:ext cx="1258888" cy="88741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𝐺</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𝑟</m:t>
                              </m:r>
                            </m:e>
                            <m:sub>
                              <m:r>
                                <a:rPr lang="en-IN" i="1">
                                  <a:solidFill>
                                    <a:srgbClr val="000000"/>
                                  </a:solidFill>
                                  <a:latin typeface="Cambria Math" panose="02040503050406030204" pitchFamily="18" charset="0"/>
                                </a:rPr>
                                <m:t>𝐿</m:t>
                              </m:r>
                            </m:sub>
                          </m:sSub>
                        </m:num>
                        <m:den>
                          <m:func>
                            <m:funcPr>
                              <m:ctrlPr>
                                <a:rPr lang="en-IN" i="1">
                                  <a:solidFill>
                                    <a:srgbClr val="000000"/>
                                  </a:solidFill>
                                  <a:latin typeface="Cambria Math" panose="02040503050406030204" pitchFamily="18" charset="0"/>
                                </a:rPr>
                              </m:ctrlPr>
                            </m:funcPr>
                            <m:fName>
                              <m:sSubSup>
                                <m:sSubSupPr>
                                  <m:ctrlPr>
                                    <a:rPr lang="en-IN" i="1">
                                      <a:solidFill>
                                        <a:srgbClr val="000000"/>
                                      </a:solidFill>
                                      <a:latin typeface="Cambria Math" panose="02040503050406030204" pitchFamily="18" charset="0"/>
                                    </a:rPr>
                                  </m:ctrlPr>
                                </m:sSubSupPr>
                                <m:e>
                                  <m:r>
                                    <m:rPr>
                                      <m:sty m:val="p"/>
                                    </m:rPr>
                                    <a:rPr lang="en-IN" i="0">
                                      <a:solidFill>
                                        <a:srgbClr val="000000"/>
                                      </a:solidFill>
                                      <a:latin typeface="Cambria Math" panose="02040503050406030204" pitchFamily="18" charset="0"/>
                                    </a:rPr>
                                    <m:t>Re</m:t>
                                  </m:r>
                                </m:e>
                                <m:sub>
                                  <m:r>
                                    <a:rPr lang="en-IN" i="1">
                                      <a:solidFill>
                                        <a:srgbClr val="000000"/>
                                      </a:solidFill>
                                      <a:latin typeface="Cambria Math" panose="02040503050406030204" pitchFamily="18" charset="0"/>
                                    </a:rPr>
                                    <m:t>𝐿</m:t>
                                  </m:r>
                                </m:sub>
                                <m:sup>
                                  <m:r>
                                    <a:rPr lang="en-IN" i="1">
                                      <a:solidFill>
                                        <a:srgbClr val="000000"/>
                                      </a:solidFill>
                                      <a:latin typeface="Cambria Math" panose="02040503050406030204" pitchFamily="18" charset="0"/>
                                    </a:rPr>
                                    <m:t>2</m:t>
                                  </m:r>
                                </m:sup>
                              </m:sSubSup>
                            </m:fName>
                            <m:e/>
                          </m:func>
                        </m:den>
                      </m:f>
                      <m:r>
                        <a:rPr lang="en-IN" i="1">
                          <a:solidFill>
                            <a:srgbClr val="000000"/>
                          </a:solidFill>
                          <a:latin typeface="Cambria Math" panose="02040503050406030204" pitchFamily="18" charset="0"/>
                        </a:rPr>
                        <m:t>&gt;&gt;1</m:t>
                      </m:r>
                    </m:oMath>
                  </m:oMathPara>
                </a14:m>
                <a:endParaRPr lang="en-IN"/>
              </a:p>
            </p:txBody>
          </p:sp>
        </mc:Choice>
        <mc:Fallback xmlns="">
          <p:sp>
            <p:nvSpPr>
              <p:cNvPr id="605205" name="Object 21">
                <a:extLst>
                  <a:ext uri="{FF2B5EF4-FFF2-40B4-BE49-F238E27FC236}">
                    <a16:creationId xmlns:a16="http://schemas.microsoft.com/office/drawing/2014/main" id="{5A61AEC3-B96B-9DF1-D860-CC9D1F3548A2}"/>
                  </a:ext>
                </a:extLst>
              </p:cNvPr>
              <p:cNvSpPr txBox="1">
                <a:spLocks noRot="1" noChangeAspect="1" noMove="1" noResize="1" noEditPoints="1" noAdjustHandles="1" noChangeArrowheads="1" noChangeShapeType="1" noTextEdit="1"/>
              </p:cNvSpPr>
              <p:nvPr/>
            </p:nvSpPr>
            <p:spPr bwMode="auto">
              <a:xfrm>
                <a:off x="5334000" y="3810000"/>
                <a:ext cx="1258888" cy="887413"/>
              </a:xfrm>
              <a:prstGeom prst="rect">
                <a:avLst/>
              </a:prstGeom>
              <a:blipFill>
                <a:blip r:embed="rId8"/>
                <a:stretch>
                  <a:fillRect/>
                </a:stretch>
              </a:blipFill>
              <a:ln>
                <a:noFill/>
              </a:ln>
              <a:effectLst/>
            </p:spPr>
            <p:txBody>
              <a:bodyPr/>
              <a:lstStyle/>
              <a:p>
                <a:r>
                  <a:rPr lang="en-IN">
                    <a:noFill/>
                  </a:rPr>
                  <a:t> </a:t>
                </a:r>
              </a:p>
            </p:txBody>
          </p:sp>
        </mc:Fallback>
      </mc:AlternateContent>
      <p:grpSp>
        <p:nvGrpSpPr>
          <p:cNvPr id="20487" name="Group 46">
            <a:extLst>
              <a:ext uri="{FF2B5EF4-FFF2-40B4-BE49-F238E27FC236}">
                <a16:creationId xmlns:a16="http://schemas.microsoft.com/office/drawing/2014/main" id="{4B05068A-1629-C3CA-E7DC-9F2D12DE647C}"/>
              </a:ext>
            </a:extLst>
          </p:cNvPr>
          <p:cNvGrpSpPr>
            <a:grpSpLocks/>
          </p:cNvGrpSpPr>
          <p:nvPr/>
        </p:nvGrpSpPr>
        <p:grpSpPr bwMode="auto">
          <a:xfrm>
            <a:off x="0" y="-76200"/>
            <a:ext cx="9144000" cy="6858000"/>
            <a:chOff x="0" y="0"/>
            <a:chExt cx="9144000" cy="6858000"/>
          </a:xfrm>
        </p:grpSpPr>
        <p:grpSp>
          <p:nvGrpSpPr>
            <p:cNvPr id="20490" name="Group 8">
              <a:extLst>
                <a:ext uri="{FF2B5EF4-FFF2-40B4-BE49-F238E27FC236}">
                  <a16:creationId xmlns:a16="http://schemas.microsoft.com/office/drawing/2014/main" id="{76C9A35E-4E8D-382E-8A89-D742C52E0AEA}"/>
                </a:ext>
              </a:extLst>
            </p:cNvPr>
            <p:cNvGrpSpPr>
              <a:grpSpLocks/>
            </p:cNvGrpSpPr>
            <p:nvPr/>
          </p:nvGrpSpPr>
          <p:grpSpPr bwMode="auto">
            <a:xfrm>
              <a:off x="0" y="0"/>
              <a:ext cx="9144000" cy="6858000"/>
              <a:chOff x="0" y="0"/>
              <a:chExt cx="5760" cy="4320"/>
            </a:xfrm>
          </p:grpSpPr>
          <p:grpSp>
            <p:nvGrpSpPr>
              <p:cNvPr id="20493" name="Group 27">
                <a:extLst>
                  <a:ext uri="{FF2B5EF4-FFF2-40B4-BE49-F238E27FC236}">
                    <a16:creationId xmlns:a16="http://schemas.microsoft.com/office/drawing/2014/main" id="{20433E63-5DA9-DD95-10B5-C98CBA227D34}"/>
                  </a:ext>
                </a:extLst>
              </p:cNvPr>
              <p:cNvGrpSpPr>
                <a:grpSpLocks/>
              </p:cNvGrpSpPr>
              <p:nvPr/>
            </p:nvGrpSpPr>
            <p:grpSpPr bwMode="auto">
              <a:xfrm>
                <a:off x="0" y="0"/>
                <a:ext cx="192" cy="4320"/>
                <a:chOff x="0" y="-48"/>
                <a:chExt cx="144" cy="4368"/>
              </a:xfrm>
            </p:grpSpPr>
            <p:sp>
              <p:nvSpPr>
                <p:cNvPr id="20503" name="Rectangle 10">
                  <a:extLst>
                    <a:ext uri="{FF2B5EF4-FFF2-40B4-BE49-F238E27FC236}">
                      <a16:creationId xmlns:a16="http://schemas.microsoft.com/office/drawing/2014/main" id="{E720DD11-06F8-0D5C-2005-5AC85D0981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504" name="Rectangle 11">
                  <a:extLst>
                    <a:ext uri="{FF2B5EF4-FFF2-40B4-BE49-F238E27FC236}">
                      <a16:creationId xmlns:a16="http://schemas.microsoft.com/office/drawing/2014/main" id="{5C95B575-F3BC-DDDA-CE8B-8543CB6AE0B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0494" name="Group 12">
                <a:extLst>
                  <a:ext uri="{FF2B5EF4-FFF2-40B4-BE49-F238E27FC236}">
                    <a16:creationId xmlns:a16="http://schemas.microsoft.com/office/drawing/2014/main" id="{C8B903DE-C62E-43F7-A557-C452F75BE63D}"/>
                  </a:ext>
                </a:extLst>
              </p:cNvPr>
              <p:cNvGrpSpPr>
                <a:grpSpLocks/>
              </p:cNvGrpSpPr>
              <p:nvPr/>
            </p:nvGrpSpPr>
            <p:grpSpPr bwMode="auto">
              <a:xfrm>
                <a:off x="5674" y="24"/>
                <a:ext cx="86" cy="4296"/>
                <a:chOff x="5616" y="-48"/>
                <a:chExt cx="144" cy="4368"/>
              </a:xfrm>
            </p:grpSpPr>
            <p:sp>
              <p:nvSpPr>
                <p:cNvPr id="20501" name="Rectangle 13">
                  <a:extLst>
                    <a:ext uri="{FF2B5EF4-FFF2-40B4-BE49-F238E27FC236}">
                      <a16:creationId xmlns:a16="http://schemas.microsoft.com/office/drawing/2014/main" id="{9ACEA30F-5921-29EA-8148-D09D41C0CEC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502" name="Rectangle 14">
                  <a:extLst>
                    <a:ext uri="{FF2B5EF4-FFF2-40B4-BE49-F238E27FC236}">
                      <a16:creationId xmlns:a16="http://schemas.microsoft.com/office/drawing/2014/main" id="{3FC7498B-04F6-511A-B897-52275675BA5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0495" name="Group 15">
                <a:extLst>
                  <a:ext uri="{FF2B5EF4-FFF2-40B4-BE49-F238E27FC236}">
                    <a16:creationId xmlns:a16="http://schemas.microsoft.com/office/drawing/2014/main" id="{301BA28F-1A69-4C09-D3A6-25A25C6EAD21}"/>
                  </a:ext>
                </a:extLst>
              </p:cNvPr>
              <p:cNvGrpSpPr>
                <a:grpSpLocks/>
              </p:cNvGrpSpPr>
              <p:nvPr/>
            </p:nvGrpSpPr>
            <p:grpSpPr bwMode="auto">
              <a:xfrm>
                <a:off x="144" y="0"/>
                <a:ext cx="5616" cy="144"/>
                <a:chOff x="96" y="-48"/>
                <a:chExt cx="5520" cy="144"/>
              </a:xfrm>
            </p:grpSpPr>
            <p:sp>
              <p:nvSpPr>
                <p:cNvPr id="20499" name="Rectangle 16">
                  <a:extLst>
                    <a:ext uri="{FF2B5EF4-FFF2-40B4-BE49-F238E27FC236}">
                      <a16:creationId xmlns:a16="http://schemas.microsoft.com/office/drawing/2014/main" id="{0F46BC1A-C66C-6DCF-289A-DFA4E7D8B7E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500" name="Rectangle 17">
                  <a:extLst>
                    <a:ext uri="{FF2B5EF4-FFF2-40B4-BE49-F238E27FC236}">
                      <a16:creationId xmlns:a16="http://schemas.microsoft.com/office/drawing/2014/main" id="{8F4F5C71-458E-B6DE-4A56-3A28595742A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0496" name="Group 18">
                <a:extLst>
                  <a:ext uri="{FF2B5EF4-FFF2-40B4-BE49-F238E27FC236}">
                    <a16:creationId xmlns:a16="http://schemas.microsoft.com/office/drawing/2014/main" id="{9A93619F-554C-D9FF-94A8-2722F18FB0A8}"/>
                  </a:ext>
                </a:extLst>
              </p:cNvPr>
              <p:cNvGrpSpPr>
                <a:grpSpLocks/>
              </p:cNvGrpSpPr>
              <p:nvPr/>
            </p:nvGrpSpPr>
            <p:grpSpPr bwMode="auto">
              <a:xfrm>
                <a:off x="144" y="4234"/>
                <a:ext cx="5616" cy="86"/>
                <a:chOff x="96" y="4176"/>
                <a:chExt cx="5520" cy="144"/>
              </a:xfrm>
            </p:grpSpPr>
            <p:sp>
              <p:nvSpPr>
                <p:cNvPr id="20497" name="Rectangle 19">
                  <a:extLst>
                    <a:ext uri="{FF2B5EF4-FFF2-40B4-BE49-F238E27FC236}">
                      <a16:creationId xmlns:a16="http://schemas.microsoft.com/office/drawing/2014/main" id="{1E7D066A-8AC9-1D1D-EFB2-D31790F8B88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498" name="Rectangle 20">
                  <a:extLst>
                    <a:ext uri="{FF2B5EF4-FFF2-40B4-BE49-F238E27FC236}">
                      <a16:creationId xmlns:a16="http://schemas.microsoft.com/office/drawing/2014/main" id="{B1B2DF26-A83A-DFCD-8520-2F5E6D48BF7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20491" name="Rectangle 19458">
              <a:extLst>
                <a:ext uri="{FF2B5EF4-FFF2-40B4-BE49-F238E27FC236}">
                  <a16:creationId xmlns:a16="http://schemas.microsoft.com/office/drawing/2014/main" id="{7807F2A7-AB7A-3D8A-A7BC-4BBDD836DE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a:extLst>
                <a:ext uri="{FF2B5EF4-FFF2-40B4-BE49-F238E27FC236}">
                  <a16:creationId xmlns:a16="http://schemas.microsoft.com/office/drawing/2014/main" id="{0507A896-A005-4907-059A-6BB2CD591A06}"/>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a14="http://schemas.microsoft.com/office/drawing/2010/main">
        <mc:Choice Requires="a14">
          <p:sp>
            <p:nvSpPr>
              <p:cNvPr id="38" name="Object 8">
                <a:extLst>
                  <a:ext uri="{FF2B5EF4-FFF2-40B4-BE49-F238E27FC236}">
                    <a16:creationId xmlns:a16="http://schemas.microsoft.com/office/drawing/2014/main" id="{EF34A4B5-D7C8-73CB-BC6F-ECB4AA018985}"/>
                  </a:ext>
                </a:extLst>
              </p:cNvPr>
              <p:cNvSpPr txBox="1"/>
              <p:nvPr/>
            </p:nvSpPr>
            <p:spPr bwMode="auto">
              <a:xfrm>
                <a:off x="3197225" y="5478463"/>
                <a:ext cx="3289300" cy="10652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𝐺</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𝑟</m:t>
                          </m:r>
                        </m:e>
                        <m:sub>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𝑔</m:t>
                          </m:r>
                          <m:r>
                            <a:rPr lang="en-IN" i="1">
                              <a:solidFill>
                                <a:srgbClr val="000000"/>
                              </a:solidFill>
                              <a:latin typeface="Cambria Math" panose="02040503050406030204" pitchFamily="18" charset="0"/>
                            </a:rPr>
                            <m:t>𝛽</m:t>
                          </m:r>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𝑠</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m:t>
                              </m:r>
                            </m:sub>
                          </m:sSub>
                          <m:r>
                            <a:rPr lang="en-IN" i="1">
                              <a:solidFill>
                                <a:srgbClr val="000000"/>
                              </a:solidFill>
                              <a:latin typeface="Cambria Math" panose="02040503050406030204" pitchFamily="18" charset="0"/>
                            </a:rPr>
                            <m:t>)</m:t>
                          </m:r>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𝐿</m:t>
                              </m:r>
                            </m:e>
                            <m:sup>
                              <m:r>
                                <a:rPr lang="en-IN" i="1">
                                  <a:solidFill>
                                    <a:srgbClr val="000000"/>
                                  </a:solidFill>
                                  <a:latin typeface="Cambria Math" panose="02040503050406030204" pitchFamily="18" charset="0"/>
                                </a:rPr>
                                <m:t>3</m:t>
                              </m:r>
                            </m:sup>
                          </m:sSup>
                        </m:num>
                        <m:den>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𝜈</m:t>
                              </m:r>
                            </m:e>
                            <m:sup>
                              <m:r>
                                <a:rPr lang="en-IN" i="1">
                                  <a:solidFill>
                                    <a:srgbClr val="000000"/>
                                  </a:solidFill>
                                  <a:latin typeface="Cambria Math" panose="02040503050406030204" pitchFamily="18" charset="0"/>
                                </a:rPr>
                                <m:t>2</m:t>
                              </m:r>
                            </m:sup>
                          </m:sSup>
                        </m:den>
                      </m:f>
                    </m:oMath>
                  </m:oMathPara>
                </a14:m>
                <a:endParaRPr lang="en-IN"/>
              </a:p>
            </p:txBody>
          </p:sp>
        </mc:Choice>
        <mc:Fallback xmlns="">
          <p:sp>
            <p:nvSpPr>
              <p:cNvPr id="38" name="Object 8">
                <a:extLst>
                  <a:ext uri="{FF2B5EF4-FFF2-40B4-BE49-F238E27FC236}">
                    <a16:creationId xmlns:a16="http://schemas.microsoft.com/office/drawing/2014/main" id="{EF34A4B5-D7C8-73CB-BC6F-ECB4AA018985}"/>
                  </a:ext>
                </a:extLst>
              </p:cNvPr>
              <p:cNvSpPr txBox="1">
                <a:spLocks noRot="1" noChangeAspect="1" noMove="1" noResize="1" noEditPoints="1" noAdjustHandles="1" noChangeArrowheads="1" noChangeShapeType="1" noTextEdit="1"/>
              </p:cNvSpPr>
              <p:nvPr/>
            </p:nvSpPr>
            <p:spPr bwMode="auto">
              <a:xfrm>
                <a:off x="3197225" y="5478463"/>
                <a:ext cx="3289300" cy="1065212"/>
              </a:xfrm>
              <a:prstGeom prst="rect">
                <a:avLst/>
              </a:prstGeom>
              <a:blipFill>
                <a:blip r:embed="rId10"/>
                <a:stretch>
                  <a:fillRect/>
                </a:stretch>
              </a:blipFill>
              <a:ln>
                <a:noFill/>
              </a:ln>
              <a:effectLst/>
            </p:spPr>
            <p:txBody>
              <a:bodyPr/>
              <a:lstStyle/>
              <a:p>
                <a:r>
                  <a:rPr lang="en-IN">
                    <a:noFill/>
                  </a:rPr>
                  <a:t> </a:t>
                </a:r>
              </a:p>
            </p:txBody>
          </p:sp>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05203">
                                            <p:txEl>
                                              <p:pRg st="0" end="0"/>
                                            </p:txEl>
                                          </p:spTgt>
                                        </p:tgtEl>
                                        <p:attrNameLst>
                                          <p:attrName>style.visibility</p:attrName>
                                        </p:attrNameLst>
                                      </p:cBhvr>
                                      <p:to>
                                        <p:strVal val="visible"/>
                                      </p:to>
                                    </p:set>
                                    <p:animEffect transition="in" filter="box(out)">
                                      <p:cBhvr>
                                        <p:cTn id="7" dur="500"/>
                                        <p:tgtEl>
                                          <p:spTgt spid="605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05203">
                                            <p:txEl>
                                              <p:pRg st="1" end="1"/>
                                            </p:txEl>
                                          </p:spTgt>
                                        </p:tgtEl>
                                        <p:attrNameLst>
                                          <p:attrName>style.visibility</p:attrName>
                                        </p:attrNameLst>
                                      </p:cBhvr>
                                      <p:to>
                                        <p:strVal val="visible"/>
                                      </p:to>
                                    </p:set>
                                    <p:animEffect transition="in" filter="box(out)">
                                      <p:cBhvr>
                                        <p:cTn id="12" dur="500"/>
                                        <p:tgtEl>
                                          <p:spTgt spid="6052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05203">
                                            <p:txEl>
                                              <p:pRg st="3" end="3"/>
                                            </p:txEl>
                                          </p:spTgt>
                                        </p:tgtEl>
                                        <p:attrNameLst>
                                          <p:attrName>style.visibility</p:attrName>
                                        </p:attrNameLst>
                                      </p:cBhvr>
                                      <p:to>
                                        <p:strVal val="visible"/>
                                      </p:to>
                                    </p:set>
                                    <p:animEffect transition="in" filter="box(out)">
                                      <p:cBhvr>
                                        <p:cTn id="17" dur="500"/>
                                        <p:tgtEl>
                                          <p:spTgt spid="605203">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711F1AD-7B30-8993-9CFC-42986930EF72}"/>
              </a:ext>
            </a:extLst>
          </p:cNvPr>
          <p:cNvSpPr>
            <a:spLocks noGrp="1" noChangeArrowheads="1"/>
          </p:cNvSpPr>
          <p:nvPr>
            <p:ph type="title"/>
          </p:nvPr>
        </p:nvSpPr>
        <p:spPr>
          <a:xfrm>
            <a:off x="396875" y="200025"/>
            <a:ext cx="6384925" cy="874713"/>
          </a:xfrm>
        </p:spPr>
        <p:txBody>
          <a:bodyPr/>
          <a:lstStyle/>
          <a:p>
            <a:r>
              <a:rPr lang="en-US" altLang="zh-CN" sz="2800">
                <a:solidFill>
                  <a:srgbClr val="FF0000"/>
                </a:solidFill>
                <a:ea typeface="SimSun" panose="02010600030101010101" pitchFamily="2" charset="-122"/>
              </a:rPr>
              <a:t>Empirical Correlations Natrual Convection</a:t>
            </a:r>
            <a:endParaRPr lang="en-US" altLang="en-US" sz="2800">
              <a:solidFill>
                <a:srgbClr val="FF0000"/>
              </a:solidFill>
              <a:ea typeface="SimSun" panose="02010600030101010101" pitchFamily="2" charset="-122"/>
            </a:endParaRPr>
          </a:p>
        </p:txBody>
      </p:sp>
      <p:sp>
        <p:nvSpPr>
          <p:cNvPr id="21507" name="Rectangle 3">
            <a:extLst>
              <a:ext uri="{FF2B5EF4-FFF2-40B4-BE49-F238E27FC236}">
                <a16:creationId xmlns:a16="http://schemas.microsoft.com/office/drawing/2014/main" id="{A1C189A5-0DBE-1D7D-BFC5-16EB6F4F53A7}"/>
              </a:ext>
            </a:extLst>
          </p:cNvPr>
          <p:cNvSpPr>
            <a:spLocks noChangeArrowheads="1"/>
          </p:cNvSpPr>
          <p:nvPr/>
        </p:nvSpPr>
        <p:spPr bwMode="auto">
          <a:xfrm>
            <a:off x="533400" y="1219200"/>
            <a:ext cx="80772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1800">
                <a:ea typeface="SimSun" panose="02010600030101010101" pitchFamily="2" charset="-122"/>
              </a:rPr>
              <a:t>Typical correlations for heat transfer coefficient developed from experimental data are expressed as:</a:t>
            </a:r>
            <a:endParaRPr lang="en-US" altLang="en-US" sz="1800">
              <a:ea typeface="SimSun" panose="02010600030101010101" pitchFamily="2" charset="-122"/>
            </a:endParaRPr>
          </a:p>
        </p:txBody>
      </p:sp>
      <mc:AlternateContent xmlns:mc="http://schemas.openxmlformats.org/markup-compatibility/2006" xmlns:a14="http://schemas.microsoft.com/office/drawing/2010/main">
        <mc:Choice Requires="a14">
          <p:sp>
            <p:nvSpPr>
              <p:cNvPr id="615428" name="Object 4">
                <a:extLst>
                  <a:ext uri="{FF2B5EF4-FFF2-40B4-BE49-F238E27FC236}">
                    <a16:creationId xmlns:a16="http://schemas.microsoft.com/office/drawing/2014/main" id="{3D3CA225-09A4-2613-E83B-990B3ABCD123}"/>
                  </a:ext>
                </a:extLst>
              </p:cNvPr>
              <p:cNvSpPr txBox="1"/>
              <p:nvPr/>
            </p:nvSpPr>
            <p:spPr bwMode="auto">
              <a:xfrm>
                <a:off x="1828800" y="3276600"/>
                <a:ext cx="4800600" cy="969963"/>
              </a:xfrm>
              <a:prstGeom prst="rect">
                <a:avLst/>
              </a:prstGeom>
              <a:solidFill>
                <a:srgbClr val="FFFF99">
                  <a:alpha val="50195"/>
                </a:srgbClr>
              </a:solidFill>
              <a:ln w="9525">
                <a:solidFill>
                  <a:schemeClr val="tx1"/>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𝑅</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𝑎</m:t>
                          </m:r>
                        </m:e>
                        <m:sub>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𝐺</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𝑟</m:t>
                          </m:r>
                        </m:e>
                        <m:sub>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Pr</m:t>
                          </m:r>
                        </m:fName>
                        <m:e>
                          <m:r>
                            <a:rPr lang="en-IN" i="1">
                              <a:solidFill>
                                <a:srgbClr val="000000"/>
                              </a:solidFill>
                              <a:latin typeface="Cambria Math" panose="02040503050406030204" pitchFamily="18" charset="0"/>
                            </a:rPr>
                            <m:t> </m:t>
                          </m:r>
                        </m:e>
                      </m:func>
                      <m:r>
                        <a:rPr lang="en-IN" i="0">
                          <a:solidFill>
                            <a:srgbClr val="000000"/>
                          </a:solidFill>
                          <a:latin typeface="Cambria Math" panose="02040503050406030204" pitchFamily="18" charset="0"/>
                        </a:rPr>
                        <m:t> </m:t>
                      </m:r>
                      <m:r>
                        <a:rPr lang="en-IN" i="1">
                          <a:solidFill>
                            <a:srgbClr val="000000"/>
                          </a:solidFill>
                          <a:latin typeface="Cambria Math" panose="02040503050406030204" pitchFamily="18" charset="0"/>
                        </a:rPr>
                        <m:t>=</m:t>
                      </m:r>
                      <m:r>
                        <a:rPr lang="en-IN" i="0">
                          <a:solidFill>
                            <a:srgbClr val="000000"/>
                          </a:solidFill>
                          <a:latin typeface="Cambria Math" panose="02040503050406030204" pitchFamily="18" charset="0"/>
                        </a:rPr>
                        <m:t> </m:t>
                      </m:r>
                      <m:r>
                        <a:rPr lang="en-IN" i="1">
                          <a:solidFill>
                            <a:srgbClr val="000000"/>
                          </a:solidFill>
                          <a:latin typeface="Cambria Math" panose="02040503050406030204" pitchFamily="18" charset="0"/>
                        </a:rPr>
                        <m:t> </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𝑔</m:t>
                          </m:r>
                          <m:r>
                            <a:rPr lang="en-IN" i="1">
                              <a:solidFill>
                                <a:srgbClr val="000000"/>
                              </a:solidFill>
                              <a:latin typeface="Cambria Math" panose="02040503050406030204" pitchFamily="18" charset="0"/>
                            </a:rPr>
                            <m:t>𝛽</m:t>
                          </m:r>
                          <m:r>
                            <m:rPr>
                              <m:nor/>
                            </m:rPr>
                            <a:rPr lang="en-IN" i="0">
                              <a:solidFill>
                                <a:srgbClr val="000000"/>
                              </a:solidFill>
                              <a:latin typeface="Cambria Math" panose="02040503050406030204" pitchFamily="18" charset="0"/>
                            </a:rPr>
                            <m:t>  </m:t>
                          </m:r>
                          <m:d>
                            <m:dPr>
                              <m:ctrlPr>
                                <a:rPr lang="en-IN" i="1">
                                  <a:solidFill>
                                    <a:srgbClr val="000000"/>
                                  </a:solidFill>
                                  <a:latin typeface="Cambria Math" panose="02040503050406030204" pitchFamily="18" charset="0"/>
                                </a:rPr>
                              </m:ctrlPr>
                            </m:dP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𝑠</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m:t>
                                  </m:r>
                                </m:sub>
                              </m:sSub>
                            </m:e>
                          </m:d>
                          <m:r>
                            <a:rPr lang="en-IN" i="0">
                              <a:solidFill>
                                <a:srgbClr val="000000"/>
                              </a:solidFill>
                              <a:latin typeface="Cambria Math" panose="02040503050406030204" pitchFamily="18" charset="0"/>
                            </a:rPr>
                            <m:t> </m:t>
                          </m:r>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𝐿</m:t>
                              </m:r>
                            </m:e>
                            <m:sup>
                              <m:r>
                                <a:rPr lang="en-IN" i="1">
                                  <a:solidFill>
                                    <a:srgbClr val="000000"/>
                                  </a:solidFill>
                                  <a:latin typeface="Cambria Math" panose="02040503050406030204" pitchFamily="18" charset="0"/>
                                </a:rPr>
                                <m:t>3</m:t>
                              </m:r>
                            </m:sup>
                          </m:sSup>
                        </m:num>
                        <m:den>
                          <m:r>
                            <a:rPr lang="en-IN" i="1">
                              <a:solidFill>
                                <a:srgbClr val="000000"/>
                              </a:solidFill>
                              <a:latin typeface="Cambria Math" panose="02040503050406030204" pitchFamily="18" charset="0"/>
                            </a:rPr>
                            <m:t>𝜈𝛼</m:t>
                          </m:r>
                        </m:den>
                      </m:f>
                    </m:oMath>
                  </m:oMathPara>
                </a14:m>
                <a:endParaRPr lang="en-IN"/>
              </a:p>
            </p:txBody>
          </p:sp>
        </mc:Choice>
        <mc:Fallback xmlns="">
          <p:sp>
            <p:nvSpPr>
              <p:cNvPr id="615428" name="Object 4">
                <a:extLst>
                  <a:ext uri="{FF2B5EF4-FFF2-40B4-BE49-F238E27FC236}">
                    <a16:creationId xmlns:a16="http://schemas.microsoft.com/office/drawing/2014/main" id="{3D3CA225-09A4-2613-E83B-990B3ABCD123}"/>
                  </a:ext>
                </a:extLst>
              </p:cNvPr>
              <p:cNvSpPr txBox="1">
                <a:spLocks noRot="1" noChangeAspect="1" noMove="1" noResize="1" noEditPoints="1" noAdjustHandles="1" noChangeArrowheads="1" noChangeShapeType="1" noTextEdit="1"/>
              </p:cNvSpPr>
              <p:nvPr/>
            </p:nvSpPr>
            <p:spPr bwMode="auto">
              <a:xfrm>
                <a:off x="1828800" y="3276600"/>
                <a:ext cx="4800600" cy="969963"/>
              </a:xfrm>
              <a:prstGeom prst="rect">
                <a:avLst/>
              </a:prstGeom>
              <a:blipFill>
                <a:blip r:embed="rId3"/>
                <a:stretch>
                  <a:fillRect/>
                </a:stretch>
              </a:blipFill>
              <a:ln w="9525">
                <a:solidFill>
                  <a:schemeClr val="tx1"/>
                </a:solidFill>
                <a:miter lim="800000"/>
                <a:headEnd/>
                <a:tailEnd/>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5429" name="Object 5">
                <a:extLst>
                  <a:ext uri="{FF2B5EF4-FFF2-40B4-BE49-F238E27FC236}">
                    <a16:creationId xmlns:a16="http://schemas.microsoft.com/office/drawing/2014/main" id="{18B917A2-69D7-4161-8033-8F48A3292FCA}"/>
                  </a:ext>
                </a:extLst>
              </p:cNvPr>
              <p:cNvSpPr txBox="1"/>
              <p:nvPr/>
            </p:nvSpPr>
            <p:spPr bwMode="auto">
              <a:xfrm>
                <a:off x="2514600" y="2209800"/>
                <a:ext cx="2514600" cy="92233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bar>
                        <m:barPr>
                          <m:pos m:val="top"/>
                          <m:ctrlPr>
                            <a:rPr lang="en-IN" i="1">
                              <a:solidFill>
                                <a:srgbClr val="000000"/>
                              </a:solidFill>
                              <a:latin typeface="Cambria Math" panose="02040503050406030204" pitchFamily="18" charset="0"/>
                            </a:rPr>
                          </m:ctrlPr>
                        </m:barPr>
                        <m:e>
                          <m:r>
                            <a:rPr lang="en-IN" i="1">
                              <a:solidFill>
                                <a:srgbClr val="000000"/>
                              </a:solidFill>
                              <a:latin typeface="Cambria Math" panose="02040503050406030204" pitchFamily="18" charset="0"/>
                            </a:rPr>
                            <m:t>𝑁</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𝑢</m:t>
                              </m:r>
                            </m:e>
                            <m:sub>
                              <m:r>
                                <a:rPr lang="en-IN" i="1">
                                  <a:solidFill>
                                    <a:srgbClr val="000000"/>
                                  </a:solidFill>
                                  <a:latin typeface="Cambria Math" panose="02040503050406030204" pitchFamily="18" charset="0"/>
                                </a:rPr>
                                <m:t>𝐿</m:t>
                              </m:r>
                            </m:sub>
                          </m:sSub>
                        </m:e>
                      </m:bar>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acc>
                            <m:accPr>
                              <m:chr m:val="̄"/>
                              <m:ctrlPr>
                                <a:rPr lang="en-IN" i="1">
                                  <a:solidFill>
                                    <a:srgbClr val="000000"/>
                                  </a:solidFill>
                                  <a:latin typeface="Cambria Math" panose="02040503050406030204" pitchFamily="18" charset="0"/>
                                </a:rPr>
                              </m:ctrlPr>
                            </m:accPr>
                            <m:e>
                              <m:r>
                                <a:rPr lang="en-IN" i="1">
                                  <a:solidFill>
                                    <a:srgbClr val="000000"/>
                                  </a:solidFill>
                                  <a:latin typeface="Cambria Math" panose="02040503050406030204" pitchFamily="18" charset="0"/>
                                </a:rPr>
                                <m:t>h</m:t>
                              </m:r>
                            </m:e>
                          </m:acc>
                          <m:r>
                            <a:rPr lang="en-IN" i="1">
                              <a:solidFill>
                                <a:srgbClr val="000000"/>
                              </a:solidFill>
                              <a:latin typeface="Cambria Math" panose="02040503050406030204" pitchFamily="18" charset="0"/>
                            </a:rPr>
                            <m:t>𝐿</m:t>
                          </m:r>
                        </m:num>
                        <m:den>
                          <m:r>
                            <a:rPr lang="en-IN" i="1">
                              <a:solidFill>
                                <a:srgbClr val="000000"/>
                              </a:solidFill>
                              <a:latin typeface="Cambria Math" panose="02040503050406030204" pitchFamily="18" charset="0"/>
                            </a:rPr>
                            <m:t>𝑘</m:t>
                          </m:r>
                        </m:den>
                      </m:f>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𝐶𝑅</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𝑎</m:t>
                          </m:r>
                        </m:e>
                        <m:sub>
                          <m:r>
                            <a:rPr lang="en-IN" i="1">
                              <a:solidFill>
                                <a:srgbClr val="000000"/>
                              </a:solidFill>
                              <a:latin typeface="Cambria Math" panose="02040503050406030204" pitchFamily="18" charset="0"/>
                            </a:rPr>
                            <m:t>𝐿</m:t>
                          </m:r>
                        </m:sub>
                        <m:sup>
                          <m:r>
                            <a:rPr lang="en-IN" i="1">
                              <a:solidFill>
                                <a:srgbClr val="000000"/>
                              </a:solidFill>
                              <a:latin typeface="Cambria Math" panose="02040503050406030204" pitchFamily="18" charset="0"/>
                            </a:rPr>
                            <m:t>𝑛</m:t>
                          </m:r>
                        </m:sup>
                      </m:sSubSup>
                    </m:oMath>
                  </m:oMathPara>
                </a14:m>
                <a:endParaRPr lang="en-IN"/>
              </a:p>
            </p:txBody>
          </p:sp>
        </mc:Choice>
        <mc:Fallback xmlns="">
          <p:sp>
            <p:nvSpPr>
              <p:cNvPr id="615429" name="Object 5">
                <a:extLst>
                  <a:ext uri="{FF2B5EF4-FFF2-40B4-BE49-F238E27FC236}">
                    <a16:creationId xmlns:a16="http://schemas.microsoft.com/office/drawing/2014/main" id="{18B917A2-69D7-4161-8033-8F48A3292FCA}"/>
                  </a:ext>
                </a:extLst>
              </p:cNvPr>
              <p:cNvSpPr txBox="1">
                <a:spLocks noRot="1" noChangeAspect="1" noMove="1" noResize="1" noEditPoints="1" noAdjustHandles="1" noChangeArrowheads="1" noChangeShapeType="1" noTextEdit="1"/>
              </p:cNvSpPr>
              <p:nvPr/>
            </p:nvSpPr>
            <p:spPr bwMode="auto">
              <a:xfrm>
                <a:off x="2514600" y="2209800"/>
                <a:ext cx="2514600" cy="922338"/>
              </a:xfrm>
              <a:prstGeom prst="rect">
                <a:avLst/>
              </a:prstGeom>
              <a:blipFill>
                <a:blip r:embed="rId4"/>
                <a:stretch>
                  <a:fillRect/>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5430" name="Object 6">
                <a:extLst>
                  <a:ext uri="{FF2B5EF4-FFF2-40B4-BE49-F238E27FC236}">
                    <a16:creationId xmlns:a16="http://schemas.microsoft.com/office/drawing/2014/main" id="{AA7E2E0D-D0A4-B965-FEBE-64D6B6EFF9F3}"/>
                  </a:ext>
                </a:extLst>
              </p:cNvPr>
              <p:cNvSpPr txBox="1"/>
              <p:nvPr/>
            </p:nvSpPr>
            <p:spPr bwMode="auto">
              <a:xfrm>
                <a:off x="2590800" y="4495800"/>
                <a:ext cx="2149475" cy="17192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IN" i="1">
                              <a:solidFill>
                                <a:srgbClr val="000000"/>
                              </a:solidFill>
                              <a:latin typeface="Cambria Math" panose="02040503050406030204" pitchFamily="18" charset="0"/>
                            </a:rPr>
                          </m:ctrlPr>
                        </m:dPr>
                        <m:e>
                          <m:eqArr>
                            <m:eqArrPr>
                              <m:ctrlPr>
                                <a:rPr lang="en-IN" i="1">
                                  <a:solidFill>
                                    <a:srgbClr val="000000"/>
                                  </a:solidFill>
                                  <a:latin typeface="Cambria Math" panose="02040503050406030204" pitchFamily="18" charset="0"/>
                                </a:rPr>
                              </m:ctrlPr>
                            </m:eqArrPr>
                            <m:e>
                              <m:r>
                                <a:rPr lang="en-IN" i="1">
                                  <a:solidFill>
                                    <a:srgbClr val="000000"/>
                                  </a:solidFill>
                                  <a:latin typeface="Cambria Math" panose="02040503050406030204" pitchFamily="18" charset="0"/>
                                </a:rPr>
                                <m:t>&amp;</m:t>
                              </m:r>
                              <m:r>
                                <a:rPr lang="en-IN" i="1">
                                  <a:solidFill>
                                    <a:srgbClr val="000000"/>
                                  </a:solidFill>
                                  <a:latin typeface="Cambria Math" panose="02040503050406030204" pitchFamily="18" charset="0"/>
                                </a:rPr>
                                <m:t>𝑛</m:t>
                              </m:r>
                              <m:r>
                                <a:rPr lang="en-IN" i="1">
                                  <a:solidFill>
                                    <a:srgbClr val="000000"/>
                                  </a:solidFill>
                                  <a:latin typeface="Cambria Math" panose="02040503050406030204" pitchFamily="18" charset="0"/>
                                </a:rPr>
                                <m:t>=1/4</m:t>
                              </m:r>
                            </m:e>
                            <m:e>
                              <m:r>
                                <a:rPr lang="en-IN" i="1">
                                  <a:solidFill>
                                    <a:srgbClr val="000000"/>
                                  </a:solidFill>
                                  <a:latin typeface="Cambria Math" panose="02040503050406030204" pitchFamily="18" charset="0"/>
                                </a:rPr>
                                <m:t>&amp;</m:t>
                              </m:r>
                              <m:r>
                                <a:rPr lang="en-IN" i="1">
                                  <a:solidFill>
                                    <a:srgbClr val="000000"/>
                                  </a:solidFill>
                                  <a:latin typeface="Cambria Math" panose="02040503050406030204" pitchFamily="18" charset="0"/>
                                </a:rPr>
                                <m:t>𝑛</m:t>
                              </m:r>
                              <m:r>
                                <a:rPr lang="en-IN" i="1">
                                  <a:solidFill>
                                    <a:srgbClr val="000000"/>
                                  </a:solidFill>
                                  <a:latin typeface="Cambria Math" panose="02040503050406030204" pitchFamily="18" charset="0"/>
                                </a:rPr>
                                <m:t>=1/3</m:t>
                              </m:r>
                            </m:e>
                          </m:eqArr>
                        </m:e>
                      </m:d>
                    </m:oMath>
                  </m:oMathPara>
                </a14:m>
                <a:endParaRPr lang="en-IN"/>
              </a:p>
            </p:txBody>
          </p:sp>
        </mc:Choice>
        <mc:Fallback xmlns="">
          <p:sp>
            <p:nvSpPr>
              <p:cNvPr id="615430" name="Object 6">
                <a:extLst>
                  <a:ext uri="{FF2B5EF4-FFF2-40B4-BE49-F238E27FC236}">
                    <a16:creationId xmlns:a16="http://schemas.microsoft.com/office/drawing/2014/main" id="{AA7E2E0D-D0A4-B965-FEBE-64D6B6EFF9F3}"/>
                  </a:ext>
                </a:extLst>
              </p:cNvPr>
              <p:cNvSpPr txBox="1">
                <a:spLocks noRot="1" noChangeAspect="1" noMove="1" noResize="1" noEditPoints="1" noAdjustHandles="1" noChangeArrowheads="1" noChangeShapeType="1" noTextEdit="1"/>
              </p:cNvSpPr>
              <p:nvPr/>
            </p:nvSpPr>
            <p:spPr bwMode="auto">
              <a:xfrm>
                <a:off x="2590800" y="4495800"/>
                <a:ext cx="2149475" cy="1719263"/>
              </a:xfrm>
              <a:prstGeom prst="rect">
                <a:avLst/>
              </a:prstGeom>
              <a:blipFill>
                <a:blip r:embed="rId5"/>
                <a:stretch>
                  <a:fillRect/>
                </a:stretch>
              </a:blipFill>
              <a:ln>
                <a:noFill/>
              </a:ln>
              <a:effectLst/>
            </p:spPr>
            <p:txBody>
              <a:bodyPr/>
              <a:lstStyle/>
              <a:p>
                <a:r>
                  <a:rPr lang="en-IN">
                    <a:noFill/>
                  </a:rPr>
                  <a:t> </a:t>
                </a:r>
              </a:p>
            </p:txBody>
          </p:sp>
        </mc:Fallback>
      </mc:AlternateContent>
      <p:sp>
        <p:nvSpPr>
          <p:cNvPr id="615431" name="Text Box 7">
            <a:extLst>
              <a:ext uri="{FF2B5EF4-FFF2-40B4-BE49-F238E27FC236}">
                <a16:creationId xmlns:a16="http://schemas.microsoft.com/office/drawing/2014/main" id="{2F6A5D66-BBD5-E3B6-8FCB-0ECC9BD6DDD7}"/>
              </a:ext>
            </a:extLst>
          </p:cNvPr>
          <p:cNvSpPr txBox="1">
            <a:spLocks noChangeArrowheads="1"/>
          </p:cNvSpPr>
          <p:nvPr/>
        </p:nvSpPr>
        <p:spPr bwMode="auto">
          <a:xfrm>
            <a:off x="5257800" y="4724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1800">
                <a:ea typeface="SimSun" panose="02010600030101010101" pitchFamily="2" charset="-122"/>
              </a:rPr>
              <a:t>For   Turbulent </a:t>
            </a:r>
          </a:p>
        </p:txBody>
      </p:sp>
      <p:sp>
        <p:nvSpPr>
          <p:cNvPr id="615432" name="Text Box 8">
            <a:extLst>
              <a:ext uri="{FF2B5EF4-FFF2-40B4-BE49-F238E27FC236}">
                <a16:creationId xmlns:a16="http://schemas.microsoft.com/office/drawing/2014/main" id="{DA30B2EE-2B10-BDCD-4F82-BD0D1F33173A}"/>
              </a:ext>
            </a:extLst>
          </p:cNvPr>
          <p:cNvSpPr txBox="1">
            <a:spLocks noChangeArrowheads="1"/>
          </p:cNvSpPr>
          <p:nvPr/>
        </p:nvSpPr>
        <p:spPr bwMode="auto">
          <a:xfrm>
            <a:off x="5029200" y="5562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1800">
                <a:ea typeface="SimSun" panose="02010600030101010101" pitchFamily="2" charset="-122"/>
              </a:rPr>
              <a:t>For   Laminar</a:t>
            </a:r>
          </a:p>
        </p:txBody>
      </p:sp>
      <p:grpSp>
        <p:nvGrpSpPr>
          <p:cNvPr id="21513" name="Group 46">
            <a:extLst>
              <a:ext uri="{FF2B5EF4-FFF2-40B4-BE49-F238E27FC236}">
                <a16:creationId xmlns:a16="http://schemas.microsoft.com/office/drawing/2014/main" id="{02A26D92-4853-1C4F-1532-EE724778E56B}"/>
              </a:ext>
            </a:extLst>
          </p:cNvPr>
          <p:cNvGrpSpPr>
            <a:grpSpLocks/>
          </p:cNvGrpSpPr>
          <p:nvPr/>
        </p:nvGrpSpPr>
        <p:grpSpPr bwMode="auto">
          <a:xfrm>
            <a:off x="0" y="-76200"/>
            <a:ext cx="9144000" cy="6858000"/>
            <a:chOff x="0" y="0"/>
            <a:chExt cx="9144000" cy="6858000"/>
          </a:xfrm>
        </p:grpSpPr>
        <p:grpSp>
          <p:nvGrpSpPr>
            <p:cNvPr id="21514" name="Group 8">
              <a:extLst>
                <a:ext uri="{FF2B5EF4-FFF2-40B4-BE49-F238E27FC236}">
                  <a16:creationId xmlns:a16="http://schemas.microsoft.com/office/drawing/2014/main" id="{DAA0344E-D75D-4751-1A28-21538CB0883D}"/>
                </a:ext>
              </a:extLst>
            </p:cNvPr>
            <p:cNvGrpSpPr>
              <a:grpSpLocks/>
            </p:cNvGrpSpPr>
            <p:nvPr/>
          </p:nvGrpSpPr>
          <p:grpSpPr bwMode="auto">
            <a:xfrm>
              <a:off x="0" y="0"/>
              <a:ext cx="9144000" cy="6858000"/>
              <a:chOff x="0" y="0"/>
              <a:chExt cx="5760" cy="4320"/>
            </a:xfrm>
          </p:grpSpPr>
          <p:grpSp>
            <p:nvGrpSpPr>
              <p:cNvPr id="21517" name="Group 27">
                <a:extLst>
                  <a:ext uri="{FF2B5EF4-FFF2-40B4-BE49-F238E27FC236}">
                    <a16:creationId xmlns:a16="http://schemas.microsoft.com/office/drawing/2014/main" id="{4D3AA64C-E6BE-2A43-B07C-B1902BEDF693}"/>
                  </a:ext>
                </a:extLst>
              </p:cNvPr>
              <p:cNvGrpSpPr>
                <a:grpSpLocks/>
              </p:cNvGrpSpPr>
              <p:nvPr/>
            </p:nvGrpSpPr>
            <p:grpSpPr bwMode="auto">
              <a:xfrm>
                <a:off x="0" y="0"/>
                <a:ext cx="192" cy="4320"/>
                <a:chOff x="0" y="-48"/>
                <a:chExt cx="144" cy="4368"/>
              </a:xfrm>
            </p:grpSpPr>
            <p:sp>
              <p:nvSpPr>
                <p:cNvPr id="21527" name="Rectangle 10">
                  <a:extLst>
                    <a:ext uri="{FF2B5EF4-FFF2-40B4-BE49-F238E27FC236}">
                      <a16:creationId xmlns:a16="http://schemas.microsoft.com/office/drawing/2014/main" id="{AAE260B6-635B-159D-FF4E-3E2C2F580A3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28" name="Rectangle 11">
                  <a:extLst>
                    <a:ext uri="{FF2B5EF4-FFF2-40B4-BE49-F238E27FC236}">
                      <a16:creationId xmlns:a16="http://schemas.microsoft.com/office/drawing/2014/main" id="{5801F144-F5D4-941D-CD9C-ADC97B98B84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1518" name="Group 12">
                <a:extLst>
                  <a:ext uri="{FF2B5EF4-FFF2-40B4-BE49-F238E27FC236}">
                    <a16:creationId xmlns:a16="http://schemas.microsoft.com/office/drawing/2014/main" id="{9822345B-B6A3-CAF9-4840-C9FEDD1EA637}"/>
                  </a:ext>
                </a:extLst>
              </p:cNvPr>
              <p:cNvGrpSpPr>
                <a:grpSpLocks/>
              </p:cNvGrpSpPr>
              <p:nvPr/>
            </p:nvGrpSpPr>
            <p:grpSpPr bwMode="auto">
              <a:xfrm>
                <a:off x="5674" y="24"/>
                <a:ext cx="86" cy="4296"/>
                <a:chOff x="5616" y="-48"/>
                <a:chExt cx="144" cy="4368"/>
              </a:xfrm>
            </p:grpSpPr>
            <p:sp>
              <p:nvSpPr>
                <p:cNvPr id="21525" name="Rectangle 13">
                  <a:extLst>
                    <a:ext uri="{FF2B5EF4-FFF2-40B4-BE49-F238E27FC236}">
                      <a16:creationId xmlns:a16="http://schemas.microsoft.com/office/drawing/2014/main" id="{2C3EE5A5-9449-C102-704E-5FF2B7FED28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26" name="Rectangle 14">
                  <a:extLst>
                    <a:ext uri="{FF2B5EF4-FFF2-40B4-BE49-F238E27FC236}">
                      <a16:creationId xmlns:a16="http://schemas.microsoft.com/office/drawing/2014/main" id="{4990B95A-8758-EC23-BE16-519256939DF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1519" name="Group 15">
                <a:extLst>
                  <a:ext uri="{FF2B5EF4-FFF2-40B4-BE49-F238E27FC236}">
                    <a16:creationId xmlns:a16="http://schemas.microsoft.com/office/drawing/2014/main" id="{8093BF4C-96F4-251E-3790-1099CF9C07ED}"/>
                  </a:ext>
                </a:extLst>
              </p:cNvPr>
              <p:cNvGrpSpPr>
                <a:grpSpLocks/>
              </p:cNvGrpSpPr>
              <p:nvPr/>
            </p:nvGrpSpPr>
            <p:grpSpPr bwMode="auto">
              <a:xfrm>
                <a:off x="144" y="0"/>
                <a:ext cx="5616" cy="144"/>
                <a:chOff x="96" y="-48"/>
                <a:chExt cx="5520" cy="144"/>
              </a:xfrm>
            </p:grpSpPr>
            <p:sp>
              <p:nvSpPr>
                <p:cNvPr id="21523" name="Rectangle 18">
                  <a:extLst>
                    <a:ext uri="{FF2B5EF4-FFF2-40B4-BE49-F238E27FC236}">
                      <a16:creationId xmlns:a16="http://schemas.microsoft.com/office/drawing/2014/main" id="{C2767B1B-15C7-B8E7-93CC-B83F780F015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24" name="Rectangle 19">
                  <a:extLst>
                    <a:ext uri="{FF2B5EF4-FFF2-40B4-BE49-F238E27FC236}">
                      <a16:creationId xmlns:a16="http://schemas.microsoft.com/office/drawing/2014/main" id="{11DF1D79-2688-6051-50DA-8BC9C263EB0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1520" name="Group 18">
                <a:extLst>
                  <a:ext uri="{FF2B5EF4-FFF2-40B4-BE49-F238E27FC236}">
                    <a16:creationId xmlns:a16="http://schemas.microsoft.com/office/drawing/2014/main" id="{5391D7A5-94A0-ACBD-E5FF-847AC1B5A886}"/>
                  </a:ext>
                </a:extLst>
              </p:cNvPr>
              <p:cNvGrpSpPr>
                <a:grpSpLocks/>
              </p:cNvGrpSpPr>
              <p:nvPr/>
            </p:nvGrpSpPr>
            <p:grpSpPr bwMode="auto">
              <a:xfrm>
                <a:off x="144" y="4234"/>
                <a:ext cx="5616" cy="86"/>
                <a:chOff x="96" y="4176"/>
                <a:chExt cx="5520" cy="144"/>
              </a:xfrm>
            </p:grpSpPr>
            <p:sp>
              <p:nvSpPr>
                <p:cNvPr id="21521" name="Rectangle 19">
                  <a:extLst>
                    <a:ext uri="{FF2B5EF4-FFF2-40B4-BE49-F238E27FC236}">
                      <a16:creationId xmlns:a16="http://schemas.microsoft.com/office/drawing/2014/main" id="{9433ED2B-DF6A-0FBF-CCFC-0B20B134DE8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22" name="Rectangle 20">
                  <a:extLst>
                    <a:ext uri="{FF2B5EF4-FFF2-40B4-BE49-F238E27FC236}">
                      <a16:creationId xmlns:a16="http://schemas.microsoft.com/office/drawing/2014/main" id="{A334D9C4-244D-FEF9-3E54-F6293EC4DBD6}"/>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21515" name="Rectangle 19458">
              <a:extLst>
                <a:ext uri="{FF2B5EF4-FFF2-40B4-BE49-F238E27FC236}">
                  <a16:creationId xmlns:a16="http://schemas.microsoft.com/office/drawing/2014/main" id="{523BB795-AA35-AD18-0F2D-679A01B3CC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a:extLst>
                <a:ext uri="{FF2B5EF4-FFF2-40B4-BE49-F238E27FC236}">
                  <a16:creationId xmlns:a16="http://schemas.microsoft.com/office/drawing/2014/main" id="{B6B5F8CA-AEFF-1266-3D44-352A9B798117}"/>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5431">
                                            <p:txEl>
                                              <p:pRg st="0" end="0"/>
                                            </p:txEl>
                                          </p:spTgt>
                                        </p:tgtEl>
                                        <p:attrNameLst>
                                          <p:attrName>style.visibility</p:attrName>
                                        </p:attrNameLst>
                                      </p:cBhvr>
                                      <p:to>
                                        <p:strVal val="visible"/>
                                      </p:to>
                                    </p:set>
                                    <p:animEffect transition="in" filter="box(out)">
                                      <p:cBhvr>
                                        <p:cTn id="7" dur="500"/>
                                        <p:tgtEl>
                                          <p:spTgt spid="6154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15432">
                                            <p:txEl>
                                              <p:pRg st="0" end="0"/>
                                            </p:txEl>
                                          </p:spTgt>
                                        </p:tgtEl>
                                        <p:attrNameLst>
                                          <p:attrName>style.visibility</p:attrName>
                                        </p:attrNameLst>
                                      </p:cBhvr>
                                      <p:to>
                                        <p:strVal val="visible"/>
                                      </p:to>
                                    </p:set>
                                    <p:animEffect transition="in" filter="box(out)">
                                      <p:cBhvr>
                                        <p:cTn id="12" dur="500"/>
                                        <p:tgtEl>
                                          <p:spTgt spid="61543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31" grpId="0" build="p" autoUpdateAnimBg="0"/>
      <p:bldP spid="61543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7F8F20B-C60A-C7C4-9377-C835BAD9C0A3}"/>
              </a:ext>
            </a:extLst>
          </p:cNvPr>
          <p:cNvSpPr>
            <a:spLocks noChangeArrowheads="1"/>
          </p:cNvSpPr>
          <p:nvPr/>
        </p:nvSpPr>
        <p:spPr bwMode="auto">
          <a:xfrm>
            <a:off x="442913" y="1209675"/>
            <a:ext cx="7802562" cy="83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10000"/>
              </a:spcBef>
            </a:pPr>
            <a:r>
              <a:rPr lang="en-US" altLang="zh-CN" sz="2400">
                <a:ea typeface="SimSun" panose="02010600030101010101" pitchFamily="2" charset="-122"/>
              </a:rPr>
              <a:t>Alternative applicable to entire Rayleigh number range (for constant </a:t>
            </a:r>
            <a:r>
              <a:rPr lang="en-US" altLang="zh-CN" sz="2400" i="1">
                <a:ea typeface="SimSun" panose="02010600030101010101" pitchFamily="2" charset="-122"/>
              </a:rPr>
              <a:t>Ts</a:t>
            </a:r>
            <a:r>
              <a:rPr lang="en-US" altLang="zh-CN" sz="2400">
                <a:ea typeface="SimSun" panose="02010600030101010101" pitchFamily="2" charset="-122"/>
              </a:rPr>
              <a:t>)</a:t>
            </a:r>
          </a:p>
        </p:txBody>
      </p:sp>
      <mc:AlternateContent xmlns:mc="http://schemas.openxmlformats.org/markup-compatibility/2006" xmlns:a14="http://schemas.microsoft.com/office/drawing/2010/main">
        <mc:Choice Requires="a14">
          <p:sp>
            <p:nvSpPr>
              <p:cNvPr id="617475" name="Object 3">
                <a:extLst>
                  <a:ext uri="{FF2B5EF4-FFF2-40B4-BE49-F238E27FC236}">
                    <a16:creationId xmlns:a16="http://schemas.microsoft.com/office/drawing/2014/main" id="{FCF5E9F0-A64A-85F7-1824-B441879472BB}"/>
                  </a:ext>
                </a:extLst>
              </p:cNvPr>
              <p:cNvSpPr txBox="1"/>
              <p:nvPr/>
            </p:nvSpPr>
            <p:spPr bwMode="auto">
              <a:xfrm>
                <a:off x="1524000" y="2709863"/>
                <a:ext cx="5791200" cy="1309687"/>
              </a:xfrm>
              <a:prstGeom prst="rect">
                <a:avLst/>
              </a:prstGeom>
              <a:noFill/>
              <a:ln w="9525">
                <a:solidFill>
                  <a:schemeClr val="tx1"/>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bar>
                        <m:barPr>
                          <m:pos m:val="top"/>
                          <m:ctrlPr>
                            <a:rPr lang="en-IN" i="1">
                              <a:solidFill>
                                <a:srgbClr val="000000"/>
                              </a:solidFill>
                              <a:latin typeface="Cambria Math" panose="02040503050406030204" pitchFamily="18" charset="0"/>
                            </a:rPr>
                          </m:ctrlPr>
                        </m:barPr>
                        <m:e>
                          <m:r>
                            <a:rPr lang="en-IN" i="1">
                              <a:solidFill>
                                <a:srgbClr val="000000"/>
                              </a:solidFill>
                              <a:latin typeface="Cambria Math" panose="02040503050406030204" pitchFamily="18" charset="0"/>
                            </a:rPr>
                            <m:t>𝑁</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𝑢</m:t>
                              </m:r>
                            </m:e>
                            <m:sub>
                              <m:r>
                                <a:rPr lang="en-IN" i="1">
                                  <a:solidFill>
                                    <a:srgbClr val="000000"/>
                                  </a:solidFill>
                                  <a:latin typeface="Cambria Math" panose="02040503050406030204" pitchFamily="18" charset="0"/>
                                </a:rPr>
                                <m:t>𝐿</m:t>
                              </m:r>
                            </m:sub>
                          </m:sSub>
                        </m:e>
                      </m:bar>
                      <m:r>
                        <a:rPr lang="en-IN" i="1">
                          <a:solidFill>
                            <a:srgbClr val="000000"/>
                          </a:solidFill>
                          <a:latin typeface="Cambria Math" panose="02040503050406030204" pitchFamily="18" charset="0"/>
                        </a:rPr>
                        <m:t>=</m:t>
                      </m:r>
                      <m:sSup>
                        <m:sSupPr>
                          <m:ctrlPr>
                            <a:rPr lang="en-IN" i="1">
                              <a:solidFill>
                                <a:srgbClr val="000000"/>
                              </a:solidFill>
                              <a:latin typeface="Cambria Math" panose="02040503050406030204" pitchFamily="18" charset="0"/>
                            </a:rPr>
                          </m:ctrlPr>
                        </m:sSupPr>
                        <m:e>
                          <m:d>
                            <m:dPr>
                              <m:begChr m:val="{"/>
                              <m:endChr m:val="}"/>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0.825+</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0.387</m:t>
                                  </m:r>
                                  <m:r>
                                    <a:rPr lang="en-IN" i="0">
                                      <a:solidFill>
                                        <a:srgbClr val="000000"/>
                                      </a:solidFill>
                                      <a:latin typeface="Cambria Math" panose="02040503050406030204" pitchFamily="18" charset="0"/>
                                    </a:rPr>
                                    <m:t> </m:t>
                                  </m:r>
                                  <m:r>
                                    <a:rPr lang="en-IN" i="1">
                                      <a:solidFill>
                                        <a:srgbClr val="000000"/>
                                      </a:solidFill>
                                      <a:latin typeface="Cambria Math" panose="02040503050406030204" pitchFamily="18" charset="0"/>
                                    </a:rPr>
                                    <m:t>𝑅</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𝑎</m:t>
                                      </m:r>
                                    </m:e>
                                    <m:sub>
                                      <m:r>
                                        <a:rPr lang="en-IN" i="1">
                                          <a:solidFill>
                                            <a:srgbClr val="000000"/>
                                          </a:solidFill>
                                          <a:latin typeface="Cambria Math" panose="02040503050406030204" pitchFamily="18" charset="0"/>
                                        </a:rPr>
                                        <m:t>𝐿</m:t>
                                      </m:r>
                                    </m:sub>
                                    <m:sup>
                                      <m:r>
                                        <a:rPr lang="en-IN" i="1">
                                          <a:solidFill>
                                            <a:srgbClr val="000000"/>
                                          </a:solidFill>
                                          <a:latin typeface="Cambria Math" panose="02040503050406030204" pitchFamily="18" charset="0"/>
                                        </a:rPr>
                                        <m:t>1/6</m:t>
                                      </m:r>
                                    </m:sup>
                                  </m:sSubSup>
                                </m:num>
                                <m:den>
                                  <m:sSup>
                                    <m:sSupPr>
                                      <m:ctrlPr>
                                        <a:rPr lang="en-IN" i="1">
                                          <a:solidFill>
                                            <a:srgbClr val="000000"/>
                                          </a:solidFill>
                                          <a:latin typeface="Cambria Math" panose="02040503050406030204" pitchFamily="18" charset="0"/>
                                        </a:rPr>
                                      </m:ctrlPr>
                                    </m:sSupPr>
                                    <m:e>
                                      <m:d>
                                        <m:dPr>
                                          <m:begChr m:val="["/>
                                          <m:endChr m:val="]"/>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1+(0.492/</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Pr</m:t>
                                              </m:r>
                                            </m:fName>
                                            <m:e>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m:t>
                                                  </m:r>
                                                </m:e>
                                                <m:sup>
                                                  <m:r>
                                                    <a:rPr lang="en-IN" i="1">
                                                      <a:solidFill>
                                                        <a:srgbClr val="000000"/>
                                                      </a:solidFill>
                                                      <a:latin typeface="Cambria Math" panose="02040503050406030204" pitchFamily="18" charset="0"/>
                                                    </a:rPr>
                                                    <m:t>9/16</m:t>
                                                  </m:r>
                                                </m:sup>
                                              </m:sSup>
                                            </m:e>
                                          </m:func>
                                        </m:e>
                                      </m:d>
                                    </m:e>
                                    <m:sup>
                                      <m:r>
                                        <a:rPr lang="en-IN" i="1">
                                          <a:solidFill>
                                            <a:srgbClr val="000000"/>
                                          </a:solidFill>
                                          <a:latin typeface="Cambria Math" panose="02040503050406030204" pitchFamily="18" charset="0"/>
                                        </a:rPr>
                                        <m:t>8/27</m:t>
                                      </m:r>
                                    </m:sup>
                                  </m:sSup>
                                </m:den>
                              </m:f>
                            </m:e>
                          </m:d>
                        </m:e>
                        <m:sup>
                          <m:r>
                            <a:rPr lang="en-IN" i="1">
                              <a:solidFill>
                                <a:srgbClr val="000000"/>
                              </a:solidFill>
                              <a:latin typeface="Cambria Math" panose="02040503050406030204" pitchFamily="18" charset="0"/>
                            </a:rPr>
                            <m:t>2</m:t>
                          </m:r>
                        </m:sup>
                      </m:sSup>
                    </m:oMath>
                  </m:oMathPara>
                </a14:m>
                <a:endParaRPr lang="en-IN"/>
              </a:p>
            </p:txBody>
          </p:sp>
        </mc:Choice>
        <mc:Fallback xmlns="">
          <p:sp>
            <p:nvSpPr>
              <p:cNvPr id="617475" name="Object 3">
                <a:extLst>
                  <a:ext uri="{FF2B5EF4-FFF2-40B4-BE49-F238E27FC236}">
                    <a16:creationId xmlns:a16="http://schemas.microsoft.com/office/drawing/2014/main" id="{FCF5E9F0-A64A-85F7-1824-B441879472BB}"/>
                  </a:ext>
                </a:extLst>
              </p:cNvPr>
              <p:cNvSpPr txBox="1">
                <a:spLocks noRot="1" noChangeAspect="1" noMove="1" noResize="1" noEditPoints="1" noAdjustHandles="1" noChangeArrowheads="1" noChangeShapeType="1" noTextEdit="1"/>
              </p:cNvSpPr>
              <p:nvPr/>
            </p:nvSpPr>
            <p:spPr bwMode="auto">
              <a:xfrm>
                <a:off x="1524000" y="2709863"/>
                <a:ext cx="5791200" cy="1309687"/>
              </a:xfrm>
              <a:prstGeom prst="rect">
                <a:avLst/>
              </a:prstGeom>
              <a:blipFill>
                <a:blip r:embed="rId2"/>
                <a:stretch>
                  <a:fillRect/>
                </a:stretch>
              </a:blipFill>
              <a:ln w="9525">
                <a:solidFill>
                  <a:schemeClr val="tx1"/>
                </a:solidFill>
                <a:miter lim="800000"/>
                <a:headEnd/>
                <a:tailEnd/>
              </a:ln>
              <a:effectLst/>
            </p:spPr>
            <p:txBody>
              <a:bodyPr/>
              <a:lstStyle/>
              <a:p>
                <a:r>
                  <a:rPr lang="en-IN">
                    <a:noFill/>
                  </a:rPr>
                  <a:t> </a:t>
                </a:r>
              </a:p>
            </p:txBody>
          </p:sp>
        </mc:Fallback>
      </mc:AlternateContent>
      <p:grpSp>
        <p:nvGrpSpPr>
          <p:cNvPr id="22532" name="Group 46">
            <a:extLst>
              <a:ext uri="{FF2B5EF4-FFF2-40B4-BE49-F238E27FC236}">
                <a16:creationId xmlns:a16="http://schemas.microsoft.com/office/drawing/2014/main" id="{691AEDC2-CFB8-F232-4835-0C09FB42FE9C}"/>
              </a:ext>
            </a:extLst>
          </p:cNvPr>
          <p:cNvGrpSpPr>
            <a:grpSpLocks/>
          </p:cNvGrpSpPr>
          <p:nvPr/>
        </p:nvGrpSpPr>
        <p:grpSpPr bwMode="auto">
          <a:xfrm>
            <a:off x="0" y="-76200"/>
            <a:ext cx="9144000" cy="6858000"/>
            <a:chOff x="0" y="0"/>
            <a:chExt cx="9144000" cy="6858000"/>
          </a:xfrm>
        </p:grpSpPr>
        <p:grpSp>
          <p:nvGrpSpPr>
            <p:cNvPr id="22534" name="Group 8">
              <a:extLst>
                <a:ext uri="{FF2B5EF4-FFF2-40B4-BE49-F238E27FC236}">
                  <a16:creationId xmlns:a16="http://schemas.microsoft.com/office/drawing/2014/main" id="{2795BA0D-DFAA-A0F3-F35D-BD5AE09B9A53}"/>
                </a:ext>
              </a:extLst>
            </p:cNvPr>
            <p:cNvGrpSpPr>
              <a:grpSpLocks/>
            </p:cNvGrpSpPr>
            <p:nvPr/>
          </p:nvGrpSpPr>
          <p:grpSpPr bwMode="auto">
            <a:xfrm>
              <a:off x="0" y="0"/>
              <a:ext cx="9144000" cy="6858000"/>
              <a:chOff x="0" y="0"/>
              <a:chExt cx="5760" cy="4320"/>
            </a:xfrm>
          </p:grpSpPr>
          <p:grpSp>
            <p:nvGrpSpPr>
              <p:cNvPr id="22537" name="Group 27">
                <a:extLst>
                  <a:ext uri="{FF2B5EF4-FFF2-40B4-BE49-F238E27FC236}">
                    <a16:creationId xmlns:a16="http://schemas.microsoft.com/office/drawing/2014/main" id="{272786DE-DE8A-0FF4-81F4-97776A3ACCDC}"/>
                  </a:ext>
                </a:extLst>
              </p:cNvPr>
              <p:cNvGrpSpPr>
                <a:grpSpLocks/>
              </p:cNvGrpSpPr>
              <p:nvPr/>
            </p:nvGrpSpPr>
            <p:grpSpPr bwMode="auto">
              <a:xfrm>
                <a:off x="0" y="0"/>
                <a:ext cx="192" cy="4320"/>
                <a:chOff x="0" y="-48"/>
                <a:chExt cx="144" cy="4368"/>
              </a:xfrm>
            </p:grpSpPr>
            <p:sp>
              <p:nvSpPr>
                <p:cNvPr id="22547" name="Rectangle 10">
                  <a:extLst>
                    <a:ext uri="{FF2B5EF4-FFF2-40B4-BE49-F238E27FC236}">
                      <a16:creationId xmlns:a16="http://schemas.microsoft.com/office/drawing/2014/main" id="{F70F423D-4595-FCE5-8C12-AF6FB9907E3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548" name="Rectangle 11">
                  <a:extLst>
                    <a:ext uri="{FF2B5EF4-FFF2-40B4-BE49-F238E27FC236}">
                      <a16:creationId xmlns:a16="http://schemas.microsoft.com/office/drawing/2014/main" id="{44B6ECA6-2688-B713-B387-0E98A5B96B6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2538" name="Group 12">
                <a:extLst>
                  <a:ext uri="{FF2B5EF4-FFF2-40B4-BE49-F238E27FC236}">
                    <a16:creationId xmlns:a16="http://schemas.microsoft.com/office/drawing/2014/main" id="{3459BB48-7EBC-30CA-636F-A3EF180CEB6A}"/>
                  </a:ext>
                </a:extLst>
              </p:cNvPr>
              <p:cNvGrpSpPr>
                <a:grpSpLocks/>
              </p:cNvGrpSpPr>
              <p:nvPr/>
            </p:nvGrpSpPr>
            <p:grpSpPr bwMode="auto">
              <a:xfrm>
                <a:off x="5674" y="24"/>
                <a:ext cx="86" cy="4296"/>
                <a:chOff x="5616" y="-48"/>
                <a:chExt cx="144" cy="4368"/>
              </a:xfrm>
            </p:grpSpPr>
            <p:sp>
              <p:nvSpPr>
                <p:cNvPr id="22545" name="Rectangle 13">
                  <a:extLst>
                    <a:ext uri="{FF2B5EF4-FFF2-40B4-BE49-F238E27FC236}">
                      <a16:creationId xmlns:a16="http://schemas.microsoft.com/office/drawing/2014/main" id="{425AFC53-378D-18A0-DCEA-12471F3CC3E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546" name="Rectangle 14">
                  <a:extLst>
                    <a:ext uri="{FF2B5EF4-FFF2-40B4-BE49-F238E27FC236}">
                      <a16:creationId xmlns:a16="http://schemas.microsoft.com/office/drawing/2014/main" id="{6AB248B3-4F4B-6390-115B-914E0061A8D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2539" name="Group 15">
                <a:extLst>
                  <a:ext uri="{FF2B5EF4-FFF2-40B4-BE49-F238E27FC236}">
                    <a16:creationId xmlns:a16="http://schemas.microsoft.com/office/drawing/2014/main" id="{D349B62E-E3AA-2ABC-7AA3-DCB56D6F4290}"/>
                  </a:ext>
                </a:extLst>
              </p:cNvPr>
              <p:cNvGrpSpPr>
                <a:grpSpLocks/>
              </p:cNvGrpSpPr>
              <p:nvPr/>
            </p:nvGrpSpPr>
            <p:grpSpPr bwMode="auto">
              <a:xfrm>
                <a:off x="144" y="0"/>
                <a:ext cx="5616" cy="144"/>
                <a:chOff x="96" y="-48"/>
                <a:chExt cx="5520" cy="144"/>
              </a:xfrm>
            </p:grpSpPr>
            <p:sp>
              <p:nvSpPr>
                <p:cNvPr id="22543" name="Rectangle 15">
                  <a:extLst>
                    <a:ext uri="{FF2B5EF4-FFF2-40B4-BE49-F238E27FC236}">
                      <a16:creationId xmlns:a16="http://schemas.microsoft.com/office/drawing/2014/main" id="{DA8CFB8B-2DDC-189A-1718-DB7FEF80164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544" name="Rectangle 16">
                  <a:extLst>
                    <a:ext uri="{FF2B5EF4-FFF2-40B4-BE49-F238E27FC236}">
                      <a16:creationId xmlns:a16="http://schemas.microsoft.com/office/drawing/2014/main" id="{B752AD77-F179-3E7E-1A34-FA41EC5A9E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2540" name="Group 18">
                <a:extLst>
                  <a:ext uri="{FF2B5EF4-FFF2-40B4-BE49-F238E27FC236}">
                    <a16:creationId xmlns:a16="http://schemas.microsoft.com/office/drawing/2014/main" id="{1A3B1D54-A33E-9E14-4DF3-DB18FFD06D68}"/>
                  </a:ext>
                </a:extLst>
              </p:cNvPr>
              <p:cNvGrpSpPr>
                <a:grpSpLocks/>
              </p:cNvGrpSpPr>
              <p:nvPr/>
            </p:nvGrpSpPr>
            <p:grpSpPr bwMode="auto">
              <a:xfrm>
                <a:off x="144" y="4234"/>
                <a:ext cx="5616" cy="86"/>
                <a:chOff x="96" y="4176"/>
                <a:chExt cx="5520" cy="144"/>
              </a:xfrm>
            </p:grpSpPr>
            <p:sp>
              <p:nvSpPr>
                <p:cNvPr id="22541" name="Rectangle 19">
                  <a:extLst>
                    <a:ext uri="{FF2B5EF4-FFF2-40B4-BE49-F238E27FC236}">
                      <a16:creationId xmlns:a16="http://schemas.microsoft.com/office/drawing/2014/main" id="{AB68BAEB-8684-BA5D-F163-86A2D0CF7BF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542" name="Rectangle 20">
                  <a:extLst>
                    <a:ext uri="{FF2B5EF4-FFF2-40B4-BE49-F238E27FC236}">
                      <a16:creationId xmlns:a16="http://schemas.microsoft.com/office/drawing/2014/main" id="{6544BFE3-5857-1922-BB09-0CF99FF956A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22535" name="Rectangle 19458">
              <a:extLst>
                <a:ext uri="{FF2B5EF4-FFF2-40B4-BE49-F238E27FC236}">
                  <a16:creationId xmlns:a16="http://schemas.microsoft.com/office/drawing/2014/main" id="{02CC3879-20DF-A081-834B-B9A8C6378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077B51D1-4F57-A4C9-185D-4D2FA4070AF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2533" name="Rectangle 2">
            <a:extLst>
              <a:ext uri="{FF2B5EF4-FFF2-40B4-BE49-F238E27FC236}">
                <a16:creationId xmlns:a16="http://schemas.microsoft.com/office/drawing/2014/main" id="{864A6B77-CEE4-A57A-6408-C99EA91F0F6E}"/>
              </a:ext>
            </a:extLst>
          </p:cNvPr>
          <p:cNvSpPr txBox="1">
            <a:spLocks noChangeArrowheads="1"/>
          </p:cNvSpPr>
          <p:nvPr/>
        </p:nvSpPr>
        <p:spPr bwMode="auto">
          <a:xfrm>
            <a:off x="442913" y="69850"/>
            <a:ext cx="63849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2800">
                <a:solidFill>
                  <a:srgbClr val="FF0000"/>
                </a:solidFill>
                <a:ea typeface="SimSun" panose="02010600030101010101" pitchFamily="2" charset="-122"/>
              </a:rPr>
              <a:t>Empirical Correlations Natrual Convection</a:t>
            </a:r>
            <a:endParaRPr lang="en-US" altLang="en-US" sz="2800">
              <a:solidFill>
                <a:srgbClr val="FF0000"/>
              </a:solidFill>
              <a:ea typeface="SimSun"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0C0DFC-5DC6-5FC8-BAFF-93753945DA20}"/>
              </a:ext>
            </a:extLst>
          </p:cNvPr>
          <p:cNvPicPr>
            <a:picLocks noChangeAspect="1"/>
          </p:cNvPicPr>
          <p:nvPr/>
        </p:nvPicPr>
        <p:blipFill>
          <a:blip r:embed="rId2"/>
          <a:stretch>
            <a:fillRect/>
          </a:stretch>
        </p:blipFill>
        <p:spPr>
          <a:xfrm>
            <a:off x="454292" y="1118314"/>
            <a:ext cx="7293625" cy="5068840"/>
          </a:xfrm>
          <a:prstGeom prst="rect">
            <a:avLst/>
          </a:prstGeom>
        </p:spPr>
      </p:pic>
      <p:sp>
        <p:nvSpPr>
          <p:cNvPr id="2" name="Title 1">
            <a:extLst>
              <a:ext uri="{FF2B5EF4-FFF2-40B4-BE49-F238E27FC236}">
                <a16:creationId xmlns:a16="http://schemas.microsoft.com/office/drawing/2014/main" id="{1320A854-9168-6771-D61A-9C2EAC04489A}"/>
              </a:ext>
            </a:extLst>
          </p:cNvPr>
          <p:cNvSpPr>
            <a:spLocks noGrp="1"/>
          </p:cNvSpPr>
          <p:nvPr>
            <p:ph type="title"/>
          </p:nvPr>
        </p:nvSpPr>
        <p:spPr>
          <a:xfrm>
            <a:off x="228600" y="76200"/>
            <a:ext cx="7772400" cy="1143000"/>
          </a:xfrm>
        </p:spPr>
        <p:txBody>
          <a:bodyPr/>
          <a:lstStyle/>
          <a:p>
            <a:r>
              <a:rPr lang="en-US" sz="2800" dirty="0"/>
              <a:t>Need for A Heat Spreader</a:t>
            </a:r>
            <a:endParaRPr lang="en-IN" sz="2800" dirty="0"/>
          </a:p>
        </p:txBody>
      </p:sp>
      <p:pic>
        <p:nvPicPr>
          <p:cNvPr id="6" name="Picture 5">
            <a:extLst>
              <a:ext uri="{FF2B5EF4-FFF2-40B4-BE49-F238E27FC236}">
                <a16:creationId xmlns:a16="http://schemas.microsoft.com/office/drawing/2014/main" id="{D4DAD75A-A31B-29D3-1A95-EFC59B45F214}"/>
              </a:ext>
            </a:extLst>
          </p:cNvPr>
          <p:cNvPicPr>
            <a:picLocks noChangeAspect="1"/>
          </p:cNvPicPr>
          <p:nvPr/>
        </p:nvPicPr>
        <p:blipFill>
          <a:blip r:embed="rId3"/>
          <a:stretch>
            <a:fillRect/>
          </a:stretch>
        </p:blipFill>
        <p:spPr>
          <a:xfrm>
            <a:off x="6400801" y="1202667"/>
            <a:ext cx="2555760" cy="4700248"/>
          </a:xfrm>
          <a:prstGeom prst="rect">
            <a:avLst/>
          </a:prstGeom>
        </p:spPr>
      </p:pic>
      <p:grpSp>
        <p:nvGrpSpPr>
          <p:cNvPr id="7" name="Group 46">
            <a:extLst>
              <a:ext uri="{FF2B5EF4-FFF2-40B4-BE49-F238E27FC236}">
                <a16:creationId xmlns:a16="http://schemas.microsoft.com/office/drawing/2014/main" id="{3C608CE5-59CB-A6F2-85ED-FBEDFD6503CB}"/>
              </a:ext>
            </a:extLst>
          </p:cNvPr>
          <p:cNvGrpSpPr>
            <a:grpSpLocks/>
          </p:cNvGrpSpPr>
          <p:nvPr/>
        </p:nvGrpSpPr>
        <p:grpSpPr bwMode="auto">
          <a:xfrm>
            <a:off x="0" y="-76200"/>
            <a:ext cx="9144000" cy="6858000"/>
            <a:chOff x="0" y="0"/>
            <a:chExt cx="9144000" cy="6858000"/>
          </a:xfrm>
        </p:grpSpPr>
        <p:grpSp>
          <p:nvGrpSpPr>
            <p:cNvPr id="8" name="Group 8">
              <a:extLst>
                <a:ext uri="{FF2B5EF4-FFF2-40B4-BE49-F238E27FC236}">
                  <a16:creationId xmlns:a16="http://schemas.microsoft.com/office/drawing/2014/main" id="{CC34FF54-1EFC-04C5-0901-975E83B38EF9}"/>
                </a:ext>
              </a:extLst>
            </p:cNvPr>
            <p:cNvGrpSpPr>
              <a:grpSpLocks/>
            </p:cNvGrpSpPr>
            <p:nvPr/>
          </p:nvGrpSpPr>
          <p:grpSpPr bwMode="auto">
            <a:xfrm>
              <a:off x="0" y="0"/>
              <a:ext cx="9144000" cy="6858000"/>
              <a:chOff x="0" y="0"/>
              <a:chExt cx="5760" cy="4320"/>
            </a:xfrm>
          </p:grpSpPr>
          <p:grpSp>
            <p:nvGrpSpPr>
              <p:cNvPr id="11" name="Group 27">
                <a:extLst>
                  <a:ext uri="{FF2B5EF4-FFF2-40B4-BE49-F238E27FC236}">
                    <a16:creationId xmlns:a16="http://schemas.microsoft.com/office/drawing/2014/main" id="{9A87FE44-809C-E01F-A37A-29C9454AD594}"/>
                  </a:ext>
                </a:extLst>
              </p:cNvPr>
              <p:cNvGrpSpPr>
                <a:grpSpLocks/>
              </p:cNvGrpSpPr>
              <p:nvPr/>
            </p:nvGrpSpPr>
            <p:grpSpPr bwMode="auto">
              <a:xfrm>
                <a:off x="0" y="0"/>
                <a:ext cx="192" cy="4320"/>
                <a:chOff x="0" y="-48"/>
                <a:chExt cx="144" cy="4368"/>
              </a:xfrm>
            </p:grpSpPr>
            <p:sp>
              <p:nvSpPr>
                <p:cNvPr id="21" name="Rectangle 10">
                  <a:extLst>
                    <a:ext uri="{FF2B5EF4-FFF2-40B4-BE49-F238E27FC236}">
                      <a16:creationId xmlns:a16="http://schemas.microsoft.com/office/drawing/2014/main" id="{D81CCEB7-D36F-5BD4-615F-94E0ADE0ABD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 name="Rectangle 11">
                  <a:extLst>
                    <a:ext uri="{FF2B5EF4-FFF2-40B4-BE49-F238E27FC236}">
                      <a16:creationId xmlns:a16="http://schemas.microsoft.com/office/drawing/2014/main" id="{219FD9B7-0D11-B482-204B-D3700C8FC6A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2" name="Group 12">
                <a:extLst>
                  <a:ext uri="{FF2B5EF4-FFF2-40B4-BE49-F238E27FC236}">
                    <a16:creationId xmlns:a16="http://schemas.microsoft.com/office/drawing/2014/main" id="{68EF8A19-9305-6C79-9682-168E4894450F}"/>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FE84DE4E-AE81-156E-A6F5-BF33DB092A0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 name="Rectangle 14">
                  <a:extLst>
                    <a:ext uri="{FF2B5EF4-FFF2-40B4-BE49-F238E27FC236}">
                      <a16:creationId xmlns:a16="http://schemas.microsoft.com/office/drawing/2014/main" id="{F8126338-E362-E1F3-DEA2-F638E0ED0BA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3" name="Group 15">
                <a:extLst>
                  <a:ext uri="{FF2B5EF4-FFF2-40B4-BE49-F238E27FC236}">
                    <a16:creationId xmlns:a16="http://schemas.microsoft.com/office/drawing/2014/main" id="{D6E4863F-E5E8-C27C-585F-E00EF0D8CDC0}"/>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52AF9987-FB4A-577B-8283-67261B48C7D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17">
                  <a:extLst>
                    <a:ext uri="{FF2B5EF4-FFF2-40B4-BE49-F238E27FC236}">
                      <a16:creationId xmlns:a16="http://schemas.microsoft.com/office/drawing/2014/main" id="{D3DB6CDB-9714-E602-0F96-78E537945BF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4" name="Group 18">
                <a:extLst>
                  <a:ext uri="{FF2B5EF4-FFF2-40B4-BE49-F238E27FC236}">
                    <a16:creationId xmlns:a16="http://schemas.microsoft.com/office/drawing/2014/main" id="{52609155-E9F8-FD82-629B-98A96C0D0F3D}"/>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607035DC-98F9-CC9F-885C-AA83E6E6AF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20">
                  <a:extLst>
                    <a:ext uri="{FF2B5EF4-FFF2-40B4-BE49-F238E27FC236}">
                      <a16:creationId xmlns:a16="http://schemas.microsoft.com/office/drawing/2014/main" id="{69D436DA-CB66-81EC-8AAF-BF01A5A1DE3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9" name="Rectangle 19458">
              <a:extLst>
                <a:ext uri="{FF2B5EF4-FFF2-40B4-BE49-F238E27FC236}">
                  <a16:creationId xmlns:a16="http://schemas.microsoft.com/office/drawing/2014/main" id="{A477F7A2-E359-8FBC-B54E-8A3F8D58C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a:extLst>
                <a:ext uri="{FF2B5EF4-FFF2-40B4-BE49-F238E27FC236}">
                  <a16:creationId xmlns:a16="http://schemas.microsoft.com/office/drawing/2014/main" id="{7E7AAF51-AFD2-388D-733E-2B8A0D3028DA}"/>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4" name="Picture 23">
            <a:extLst>
              <a:ext uri="{FF2B5EF4-FFF2-40B4-BE49-F238E27FC236}">
                <a16:creationId xmlns:a16="http://schemas.microsoft.com/office/drawing/2014/main" id="{E14A79CA-A2F2-98FC-245A-C4CC28792113}"/>
              </a:ext>
            </a:extLst>
          </p:cNvPr>
          <p:cNvPicPr>
            <a:picLocks noChangeAspect="1"/>
          </p:cNvPicPr>
          <p:nvPr/>
        </p:nvPicPr>
        <p:blipFill>
          <a:blip r:embed="rId5"/>
          <a:stretch>
            <a:fillRect/>
          </a:stretch>
        </p:blipFill>
        <p:spPr>
          <a:xfrm>
            <a:off x="341138" y="1066800"/>
            <a:ext cx="5390394" cy="5416439"/>
          </a:xfrm>
          <a:prstGeom prst="rect">
            <a:avLst/>
          </a:prstGeom>
        </p:spPr>
      </p:pic>
      <p:sp>
        <p:nvSpPr>
          <p:cNvPr id="26" name="TextBox 25">
            <a:extLst>
              <a:ext uri="{FF2B5EF4-FFF2-40B4-BE49-F238E27FC236}">
                <a16:creationId xmlns:a16="http://schemas.microsoft.com/office/drawing/2014/main" id="{3AD4BB92-DB44-3162-063D-010FA44AD224}"/>
              </a:ext>
            </a:extLst>
          </p:cNvPr>
          <p:cNvSpPr txBox="1"/>
          <p:nvPr/>
        </p:nvSpPr>
        <p:spPr>
          <a:xfrm>
            <a:off x="499686" y="5501898"/>
            <a:ext cx="4711484" cy="1015663"/>
          </a:xfrm>
          <a:prstGeom prst="rect">
            <a:avLst/>
          </a:prstGeom>
          <a:noFill/>
        </p:spPr>
        <p:txBody>
          <a:bodyPr wrap="square">
            <a:spAutoFit/>
          </a:bodyPr>
          <a:lstStyle/>
          <a:p>
            <a:pPr algn="ctr"/>
            <a:r>
              <a:rPr lang="en-US" sz="2000" dirty="0">
                <a:solidFill>
                  <a:srgbClr val="FF0000"/>
                </a:solidFill>
                <a:latin typeface="Charis SIL"/>
              </a:rPr>
              <a:t>H Required for </a:t>
            </a:r>
            <a:r>
              <a:rPr lang="en-US" sz="2000" b="0" i="0" u="none" strike="noStrike" baseline="0" dirty="0">
                <a:solidFill>
                  <a:srgbClr val="FF0000"/>
                </a:solidFill>
                <a:latin typeface="Charis SIL"/>
              </a:rPr>
              <a:t>a source-to-sink temperature difference of </a:t>
            </a:r>
            <a:r>
              <a:rPr lang="en-US" sz="2000" b="0" i="1" u="none" strike="noStrike" baseline="0" dirty="0" err="1">
                <a:solidFill>
                  <a:srgbClr val="FF0000"/>
                </a:solidFill>
                <a:latin typeface="STIX"/>
              </a:rPr>
              <a:t>Δ</a:t>
            </a:r>
            <a:r>
              <a:rPr lang="en-US" sz="2000" b="0" i="1" u="none" strike="noStrike" baseline="0" dirty="0" err="1">
                <a:solidFill>
                  <a:srgbClr val="FF0000"/>
                </a:solidFill>
                <a:latin typeface="Charis SIL"/>
              </a:rPr>
              <a:t>Tj</a:t>
            </a:r>
            <a:r>
              <a:rPr lang="en-US" sz="2000" b="0" i="1" u="none" strike="noStrike" baseline="0" dirty="0">
                <a:solidFill>
                  <a:srgbClr val="FF0000"/>
                </a:solidFill>
                <a:latin typeface="Charis SIL"/>
              </a:rPr>
              <a:t>-c </a:t>
            </a:r>
            <a:r>
              <a:rPr lang="en-US" sz="2000" b="0" i="0" u="none" strike="noStrike" baseline="0" dirty="0">
                <a:solidFill>
                  <a:srgbClr val="FF0000"/>
                </a:solidFill>
                <a:latin typeface="Charis SIL"/>
              </a:rPr>
              <a:t>= </a:t>
            </a:r>
            <a:r>
              <a:rPr lang="en-US" sz="2000" b="0" i="1" u="none" strike="noStrike" baseline="0" dirty="0" err="1">
                <a:solidFill>
                  <a:srgbClr val="FF0000"/>
                </a:solidFill>
                <a:latin typeface="Charis SIL"/>
              </a:rPr>
              <a:t>Tj</a:t>
            </a:r>
            <a:r>
              <a:rPr lang="en-US" sz="2000" b="0" i="1" u="none" strike="noStrike" baseline="0" dirty="0">
                <a:solidFill>
                  <a:srgbClr val="FF0000"/>
                </a:solidFill>
                <a:latin typeface="Charis SIL"/>
              </a:rPr>
              <a:t>-Tc </a:t>
            </a:r>
            <a:r>
              <a:rPr lang="en-US" sz="2000" b="0" i="0" u="none" strike="noStrike" baseline="0" dirty="0">
                <a:solidFill>
                  <a:srgbClr val="FF0000"/>
                </a:solidFill>
                <a:latin typeface="Charis SIL"/>
              </a:rPr>
              <a:t>= </a:t>
            </a:r>
            <a:r>
              <a:rPr lang="en-US" sz="2000" b="0" i="1" u="none" strike="noStrike" baseline="0" dirty="0">
                <a:solidFill>
                  <a:srgbClr val="FF0000"/>
                </a:solidFill>
                <a:latin typeface="Charis SIL"/>
              </a:rPr>
              <a:t>55 K </a:t>
            </a:r>
            <a:r>
              <a:rPr lang="en-US" sz="2000" b="0" i="0" u="none" strike="noStrike" baseline="0" dirty="0">
                <a:solidFill>
                  <a:srgbClr val="FF0000"/>
                </a:solidFill>
                <a:latin typeface="Charis SIL"/>
              </a:rPr>
              <a:t>must be maintained </a:t>
            </a:r>
            <a:endParaRPr lang="en-IN" sz="2000" dirty="0">
              <a:solidFill>
                <a:srgbClr val="FF0000"/>
              </a:solidFill>
            </a:endParaRPr>
          </a:p>
        </p:txBody>
      </p:sp>
    </p:spTree>
    <p:extLst>
      <p:ext uri="{BB962C8B-B14F-4D97-AF65-F5344CB8AC3E}">
        <p14:creationId xmlns:p14="http://schemas.microsoft.com/office/powerpoint/2010/main" val="7389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750"/>
                                        <p:tgtEl>
                                          <p:spTgt spid="24"/>
                                        </p:tgtEl>
                                      </p:cBhvr>
                                    </p:animEffect>
                                    <p:set>
                                      <p:cBhvr>
                                        <p:cTn id="12" dur="1" fill="hold">
                                          <p:stCondLst>
                                            <p:cond delay="74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1D7EA92-15B1-5AB5-66B6-F36956FBA426}"/>
              </a:ext>
            </a:extLst>
          </p:cNvPr>
          <p:cNvSpPr>
            <a:spLocks noGrp="1" noChangeArrowheads="1"/>
          </p:cNvSpPr>
          <p:nvPr>
            <p:ph type="title"/>
          </p:nvPr>
        </p:nvSpPr>
        <p:spPr>
          <a:xfrm>
            <a:off x="685800" y="152400"/>
            <a:ext cx="5867400" cy="762000"/>
          </a:xfrm>
        </p:spPr>
        <p:txBody>
          <a:bodyPr/>
          <a:lstStyle/>
          <a:p>
            <a:r>
              <a:rPr lang="en-US" altLang="en-US" sz="2800"/>
              <a:t>Temperature of Hot Chip: Forced Convection</a:t>
            </a:r>
          </a:p>
        </p:txBody>
      </p:sp>
      <p:sp>
        <p:nvSpPr>
          <p:cNvPr id="531462" name="Rectangle 6">
            <a:extLst>
              <a:ext uri="{FF2B5EF4-FFF2-40B4-BE49-F238E27FC236}">
                <a16:creationId xmlns:a16="http://schemas.microsoft.com/office/drawing/2014/main" id="{BE46CB96-B49C-DD77-872A-35CF14DEB986}"/>
              </a:ext>
            </a:extLst>
          </p:cNvPr>
          <p:cNvSpPr>
            <a:spLocks noChangeArrowheads="1"/>
          </p:cNvSpPr>
          <p:nvPr/>
        </p:nvSpPr>
        <p:spPr bwMode="auto">
          <a:xfrm>
            <a:off x="4359275" y="1311275"/>
            <a:ext cx="4632325" cy="2678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In forced convection, the critical parameters include local upstream air temperature (</a:t>
            </a:r>
            <a:r>
              <a:rPr lang="en-US" altLang="en-US" sz="2400" i="1">
                <a:latin typeface="Times New Roman" panose="02020603050405020304" pitchFamily="18" charset="0"/>
                <a:cs typeface="Times New Roman" panose="02020603050405020304" pitchFamily="18" charset="0"/>
              </a:rPr>
              <a:t>T</a:t>
            </a:r>
            <a:r>
              <a:rPr lang="en-US" altLang="en-US" sz="2400" i="1" baseline="-25000">
                <a:latin typeface="Times New Roman" panose="02020603050405020304" pitchFamily="18" charset="0"/>
                <a:cs typeface="Times New Roman" panose="02020603050405020304" pitchFamily="18" charset="0"/>
              </a:rPr>
              <a:t>a</a:t>
            </a:r>
            <a:r>
              <a:rPr lang="en-US" altLang="en-US" sz="2400">
                <a:latin typeface="Times New Roman" panose="02020603050405020304" pitchFamily="18" charset="0"/>
                <a:cs typeface="Times New Roman" panose="02020603050405020304" pitchFamily="18" charset="0"/>
              </a:rPr>
              <a:t>) and velocity (</a:t>
            </a:r>
            <a:r>
              <a:rPr lang="en-US" altLang="en-US" sz="2400" i="1">
                <a:latin typeface="Times New Roman" panose="02020603050405020304" pitchFamily="18" charset="0"/>
                <a:cs typeface="Times New Roman" panose="02020603050405020304" pitchFamily="18" charset="0"/>
              </a:rPr>
              <a:t>V</a:t>
            </a:r>
            <a:r>
              <a:rPr lang="en-US" altLang="en-US" sz="2400">
                <a:latin typeface="Times New Roman" panose="02020603050405020304" pitchFamily="18" charset="0"/>
                <a:cs typeface="Times New Roman" panose="02020603050405020304" pitchFamily="18" charset="0"/>
              </a:rPr>
              <a:t>)</a:t>
            </a:r>
          </a:p>
          <a:p>
            <a:pPr>
              <a:spcBef>
                <a:spcPct val="0"/>
              </a:spcBef>
              <a:buFontTx/>
              <a:buNone/>
            </a:pPr>
            <a:endParaRPr lang="en-US" altLang="en-US" sz="2400">
              <a:latin typeface="Times New Roman" panose="02020603050405020304" pitchFamily="18" charset="0"/>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The airflow duct cross-sectional area (W</a:t>
            </a:r>
            <a:r>
              <a:rPr lang="en-US" altLang="en-US" sz="2400" baseline="-25000">
                <a:latin typeface="Times New Roman" panose="02020603050405020304" pitchFamily="18" charset="0"/>
                <a:cs typeface="Times New Roman" panose="02020603050405020304" pitchFamily="18" charset="0"/>
              </a:rPr>
              <a:t>duct</a:t>
            </a:r>
            <a:r>
              <a:rPr lang="en-US" altLang="en-US" sz="2400">
                <a:latin typeface="Times New Roman" panose="02020603050405020304" pitchFamily="18" charset="0"/>
                <a:cs typeface="Times New Roman" panose="02020603050405020304" pitchFamily="18" charset="0"/>
              </a:rPr>
              <a:t>, H</a:t>
            </a:r>
            <a:r>
              <a:rPr lang="en-US" altLang="en-US" sz="2400" baseline="-25000">
                <a:latin typeface="Times New Roman" panose="02020603050405020304" pitchFamily="18" charset="0"/>
                <a:cs typeface="Times New Roman" panose="02020603050405020304" pitchFamily="18" charset="0"/>
              </a:rPr>
              <a:t>duct</a:t>
            </a:r>
            <a:r>
              <a:rPr lang="en-US" altLang="en-US" sz="2400">
                <a:latin typeface="Times New Roman" panose="02020603050405020304" pitchFamily="18" charset="0"/>
                <a:cs typeface="Times New Roman" panose="02020603050405020304" pitchFamily="18" charset="0"/>
              </a:rPr>
              <a:t>)  play an important role in plate heat transfer.</a:t>
            </a:r>
          </a:p>
        </p:txBody>
      </p:sp>
      <p:grpSp>
        <p:nvGrpSpPr>
          <p:cNvPr id="23556" name="Group 46">
            <a:extLst>
              <a:ext uri="{FF2B5EF4-FFF2-40B4-BE49-F238E27FC236}">
                <a16:creationId xmlns:a16="http://schemas.microsoft.com/office/drawing/2014/main" id="{78286C3C-0455-F747-2ED5-DC3AC3878AF1}"/>
              </a:ext>
            </a:extLst>
          </p:cNvPr>
          <p:cNvGrpSpPr>
            <a:grpSpLocks/>
          </p:cNvGrpSpPr>
          <p:nvPr/>
        </p:nvGrpSpPr>
        <p:grpSpPr bwMode="auto">
          <a:xfrm>
            <a:off x="0" y="-76200"/>
            <a:ext cx="9144000" cy="6858000"/>
            <a:chOff x="0" y="0"/>
            <a:chExt cx="9144000" cy="6858000"/>
          </a:xfrm>
        </p:grpSpPr>
        <p:grpSp>
          <p:nvGrpSpPr>
            <p:cNvPr id="23560" name="Group 8">
              <a:extLst>
                <a:ext uri="{FF2B5EF4-FFF2-40B4-BE49-F238E27FC236}">
                  <a16:creationId xmlns:a16="http://schemas.microsoft.com/office/drawing/2014/main" id="{9BA04142-ABAD-2115-7333-682E146CE886}"/>
                </a:ext>
              </a:extLst>
            </p:cNvPr>
            <p:cNvGrpSpPr>
              <a:grpSpLocks/>
            </p:cNvGrpSpPr>
            <p:nvPr/>
          </p:nvGrpSpPr>
          <p:grpSpPr bwMode="auto">
            <a:xfrm>
              <a:off x="0" y="0"/>
              <a:ext cx="9144000" cy="6858000"/>
              <a:chOff x="0" y="0"/>
              <a:chExt cx="5760" cy="4320"/>
            </a:xfrm>
          </p:grpSpPr>
          <p:grpSp>
            <p:nvGrpSpPr>
              <p:cNvPr id="23563" name="Group 27">
                <a:extLst>
                  <a:ext uri="{FF2B5EF4-FFF2-40B4-BE49-F238E27FC236}">
                    <a16:creationId xmlns:a16="http://schemas.microsoft.com/office/drawing/2014/main" id="{B2942595-F721-9FF2-C627-466BF7336C57}"/>
                  </a:ext>
                </a:extLst>
              </p:cNvPr>
              <p:cNvGrpSpPr>
                <a:grpSpLocks/>
              </p:cNvGrpSpPr>
              <p:nvPr/>
            </p:nvGrpSpPr>
            <p:grpSpPr bwMode="auto">
              <a:xfrm>
                <a:off x="0" y="0"/>
                <a:ext cx="192" cy="4320"/>
                <a:chOff x="0" y="-48"/>
                <a:chExt cx="144" cy="4368"/>
              </a:xfrm>
            </p:grpSpPr>
            <p:sp>
              <p:nvSpPr>
                <p:cNvPr id="23573" name="Rectangle 10">
                  <a:extLst>
                    <a:ext uri="{FF2B5EF4-FFF2-40B4-BE49-F238E27FC236}">
                      <a16:creationId xmlns:a16="http://schemas.microsoft.com/office/drawing/2014/main" id="{F30EF272-6C15-BAB1-AA57-B1832858F2C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4" name="Rectangle 11">
                  <a:extLst>
                    <a:ext uri="{FF2B5EF4-FFF2-40B4-BE49-F238E27FC236}">
                      <a16:creationId xmlns:a16="http://schemas.microsoft.com/office/drawing/2014/main" id="{30001B50-06B2-D796-3ED7-648BB98982B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3564" name="Group 12">
                <a:extLst>
                  <a:ext uri="{FF2B5EF4-FFF2-40B4-BE49-F238E27FC236}">
                    <a16:creationId xmlns:a16="http://schemas.microsoft.com/office/drawing/2014/main" id="{E0C10423-B8A1-A26A-7F10-2906641A1AF9}"/>
                  </a:ext>
                </a:extLst>
              </p:cNvPr>
              <p:cNvGrpSpPr>
                <a:grpSpLocks/>
              </p:cNvGrpSpPr>
              <p:nvPr/>
            </p:nvGrpSpPr>
            <p:grpSpPr bwMode="auto">
              <a:xfrm>
                <a:off x="5674" y="24"/>
                <a:ext cx="86" cy="4296"/>
                <a:chOff x="5616" y="-48"/>
                <a:chExt cx="144" cy="4368"/>
              </a:xfrm>
            </p:grpSpPr>
            <p:sp>
              <p:nvSpPr>
                <p:cNvPr id="23571" name="Rectangle 13">
                  <a:extLst>
                    <a:ext uri="{FF2B5EF4-FFF2-40B4-BE49-F238E27FC236}">
                      <a16:creationId xmlns:a16="http://schemas.microsoft.com/office/drawing/2014/main" id="{D8D1EB48-0C38-0B88-2B58-C76048991AE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2" name="Rectangle 14">
                  <a:extLst>
                    <a:ext uri="{FF2B5EF4-FFF2-40B4-BE49-F238E27FC236}">
                      <a16:creationId xmlns:a16="http://schemas.microsoft.com/office/drawing/2014/main" id="{0792043B-74F1-A613-3C97-341AAFA8ABA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3565" name="Group 15">
                <a:extLst>
                  <a:ext uri="{FF2B5EF4-FFF2-40B4-BE49-F238E27FC236}">
                    <a16:creationId xmlns:a16="http://schemas.microsoft.com/office/drawing/2014/main" id="{83EC0288-5553-C26F-153D-AE5CA9B0C3E6}"/>
                  </a:ext>
                </a:extLst>
              </p:cNvPr>
              <p:cNvGrpSpPr>
                <a:grpSpLocks/>
              </p:cNvGrpSpPr>
              <p:nvPr/>
            </p:nvGrpSpPr>
            <p:grpSpPr bwMode="auto">
              <a:xfrm>
                <a:off x="144" y="0"/>
                <a:ext cx="5616" cy="144"/>
                <a:chOff x="96" y="-48"/>
                <a:chExt cx="5520" cy="144"/>
              </a:xfrm>
            </p:grpSpPr>
            <p:sp>
              <p:nvSpPr>
                <p:cNvPr id="23569" name="Rectangle 16">
                  <a:extLst>
                    <a:ext uri="{FF2B5EF4-FFF2-40B4-BE49-F238E27FC236}">
                      <a16:creationId xmlns:a16="http://schemas.microsoft.com/office/drawing/2014/main" id="{7AD39473-12A6-170C-F1B9-8573D20C37B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0" name="Rectangle 17">
                  <a:extLst>
                    <a:ext uri="{FF2B5EF4-FFF2-40B4-BE49-F238E27FC236}">
                      <a16:creationId xmlns:a16="http://schemas.microsoft.com/office/drawing/2014/main" id="{64B07E78-7688-1540-DCD9-8FE4CCF5F99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3566" name="Group 18">
                <a:extLst>
                  <a:ext uri="{FF2B5EF4-FFF2-40B4-BE49-F238E27FC236}">
                    <a16:creationId xmlns:a16="http://schemas.microsoft.com/office/drawing/2014/main" id="{A83603F2-7932-A956-DF44-3D66BA040E7E}"/>
                  </a:ext>
                </a:extLst>
              </p:cNvPr>
              <p:cNvGrpSpPr>
                <a:grpSpLocks/>
              </p:cNvGrpSpPr>
              <p:nvPr/>
            </p:nvGrpSpPr>
            <p:grpSpPr bwMode="auto">
              <a:xfrm>
                <a:off x="144" y="4234"/>
                <a:ext cx="5616" cy="86"/>
                <a:chOff x="96" y="4176"/>
                <a:chExt cx="5520" cy="144"/>
              </a:xfrm>
            </p:grpSpPr>
            <p:sp>
              <p:nvSpPr>
                <p:cNvPr id="23567" name="Rectangle 19">
                  <a:extLst>
                    <a:ext uri="{FF2B5EF4-FFF2-40B4-BE49-F238E27FC236}">
                      <a16:creationId xmlns:a16="http://schemas.microsoft.com/office/drawing/2014/main" id="{D640813F-0AA4-83B6-ABC9-EC9123A36EE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68" name="Rectangle 20">
                  <a:extLst>
                    <a:ext uri="{FF2B5EF4-FFF2-40B4-BE49-F238E27FC236}">
                      <a16:creationId xmlns:a16="http://schemas.microsoft.com/office/drawing/2014/main" id="{59DE4C9A-ACC2-6D67-EC80-3D1E4374B1FA}"/>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23561" name="Rectangle 19458">
              <a:extLst>
                <a:ext uri="{FF2B5EF4-FFF2-40B4-BE49-F238E27FC236}">
                  <a16:creationId xmlns:a16="http://schemas.microsoft.com/office/drawing/2014/main" id="{F529D606-4FBD-CD25-C588-D3CB87C79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1">
              <a:extLst>
                <a:ext uri="{FF2B5EF4-FFF2-40B4-BE49-F238E27FC236}">
                  <a16:creationId xmlns:a16="http://schemas.microsoft.com/office/drawing/2014/main" id="{FCD48659-4425-CC22-1F48-39DC1FC2F23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557" name="Picture 2">
            <a:extLst>
              <a:ext uri="{FF2B5EF4-FFF2-40B4-BE49-F238E27FC236}">
                <a16:creationId xmlns:a16="http://schemas.microsoft.com/office/drawing/2014/main" id="{DC6D32D0-99CA-9C75-99CF-1A643FE4E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1143000"/>
            <a:ext cx="4022725"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7A5942C-FA02-8E34-8E8C-61F32F29FDA4}"/>
              </a:ext>
            </a:extLst>
          </p:cNvPr>
          <p:cNvSpPr/>
          <p:nvPr/>
        </p:nvSpPr>
        <p:spPr>
          <a:xfrm>
            <a:off x="1447800" y="5029200"/>
            <a:ext cx="2590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31462">
                                            <p:txEl>
                                              <p:pRg st="0" end="0"/>
                                            </p:txEl>
                                          </p:spTgt>
                                        </p:tgtEl>
                                        <p:attrNameLst>
                                          <p:attrName>style.visibility</p:attrName>
                                        </p:attrNameLst>
                                      </p:cBhvr>
                                      <p:to>
                                        <p:strVal val="visible"/>
                                      </p:to>
                                    </p:set>
                                    <p:animEffect transition="in" filter="box(out)">
                                      <p:cBhvr>
                                        <p:cTn id="7" dur="500"/>
                                        <p:tgtEl>
                                          <p:spTgt spid="5314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31462">
                                            <p:txEl>
                                              <p:pRg st="2" end="2"/>
                                            </p:txEl>
                                          </p:spTgt>
                                        </p:tgtEl>
                                        <p:attrNameLst>
                                          <p:attrName>style.visibility</p:attrName>
                                        </p:attrNameLst>
                                      </p:cBhvr>
                                      <p:to>
                                        <p:strVal val="visible"/>
                                      </p:to>
                                    </p:set>
                                    <p:animEffect transition="in" filter="box(out)">
                                      <p:cBhvr>
                                        <p:cTn id="12" dur="500"/>
                                        <p:tgtEl>
                                          <p:spTgt spid="531462">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2" grpId="0" build="p" autoUpdateAnimBg="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34D78A7-5CD4-D3F2-9F3B-1B1F474FBB5D}"/>
              </a:ext>
            </a:extLst>
          </p:cNvPr>
          <p:cNvSpPr>
            <a:spLocks noGrp="1" noChangeArrowheads="1"/>
          </p:cNvSpPr>
          <p:nvPr>
            <p:ph type="title"/>
          </p:nvPr>
        </p:nvSpPr>
        <p:spPr>
          <a:xfrm>
            <a:off x="323850" y="142875"/>
            <a:ext cx="7772400" cy="685800"/>
          </a:xfrm>
        </p:spPr>
        <p:txBody>
          <a:bodyPr/>
          <a:lstStyle/>
          <a:p>
            <a:r>
              <a:rPr lang="en-US" altLang="en-US" sz="2800"/>
              <a:t>Flat Plate Boundary Layer Trasition</a:t>
            </a:r>
          </a:p>
        </p:txBody>
      </p:sp>
      <p:pic>
        <p:nvPicPr>
          <p:cNvPr id="24579" name="Picture 3">
            <a:extLst>
              <a:ext uri="{FF2B5EF4-FFF2-40B4-BE49-F238E27FC236}">
                <a16:creationId xmlns:a16="http://schemas.microsoft.com/office/drawing/2014/main" id="{8BA293B5-AC32-1443-B5DC-978344201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88" y="1447800"/>
            <a:ext cx="41640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a:extLst>
              <a:ext uri="{FF2B5EF4-FFF2-40B4-BE49-F238E27FC236}">
                <a16:creationId xmlns:a16="http://schemas.microsoft.com/office/drawing/2014/main" id="{DF9DECE4-4449-5724-E7E8-0013E15241AB}"/>
              </a:ext>
            </a:extLst>
          </p:cNvPr>
          <p:cNvSpPr>
            <a:spLocks noChangeArrowheads="1"/>
          </p:cNvSpPr>
          <p:nvPr/>
        </p:nvSpPr>
        <p:spPr bwMode="auto">
          <a:xfrm>
            <a:off x="304800" y="1216025"/>
            <a:ext cx="4800600" cy="301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1800" u="sng">
                <a:solidFill>
                  <a:schemeClr val="accent2"/>
                </a:solidFill>
                <a:ea typeface="SimSun" panose="02010600030101010101" pitchFamily="2" charset="-122"/>
                <a:sym typeface="Symbol" panose="05050102010706020507" pitchFamily="18" charset="2"/>
              </a:rPr>
              <a:t>Important point:</a:t>
            </a:r>
            <a:endParaRPr lang="en-US" altLang="zh-CN" sz="1800">
              <a:solidFill>
                <a:schemeClr val="accent2"/>
              </a:solidFill>
              <a:ea typeface="SimSun" panose="02010600030101010101" pitchFamily="2" charset="-122"/>
              <a:sym typeface="Symbol" panose="05050102010706020507" pitchFamily="18" charset="2"/>
            </a:endParaRPr>
          </a:p>
          <a:p>
            <a:pPr lvl="1">
              <a:spcBef>
                <a:spcPct val="50000"/>
              </a:spcBef>
            </a:pPr>
            <a:r>
              <a:rPr lang="en-US" altLang="zh-CN" sz="1800">
                <a:ea typeface="SimSun" panose="02010600030101010101" pitchFamily="2" charset="-122"/>
                <a:sym typeface="Symbol" panose="05050102010706020507" pitchFamily="18" charset="2"/>
              </a:rPr>
              <a:t>Typically a turbulent boundary layer is preceded by a laminar boundary layer first upstream</a:t>
            </a:r>
          </a:p>
          <a:p>
            <a:pPr lvl="1">
              <a:spcBef>
                <a:spcPct val="50000"/>
              </a:spcBef>
            </a:pPr>
            <a:r>
              <a:rPr lang="en-US" altLang="zh-CN" sz="1800">
                <a:ea typeface="SimSun" panose="02010600030101010101" pitchFamily="2" charset="-122"/>
                <a:sym typeface="Symbol" panose="05050102010706020507" pitchFamily="18" charset="2"/>
              </a:rPr>
              <a:t> need to consider case with mixed boundary layer conditions!</a:t>
            </a:r>
          </a:p>
        </p:txBody>
      </p:sp>
      <mc:AlternateContent xmlns:mc="http://schemas.openxmlformats.org/markup-compatibility/2006" xmlns:a14="http://schemas.microsoft.com/office/drawing/2010/main">
        <mc:Choice Requires="a14">
          <p:sp>
            <p:nvSpPr>
              <p:cNvPr id="24581" name="Object 5">
                <a:extLst>
                  <a:ext uri="{FF2B5EF4-FFF2-40B4-BE49-F238E27FC236}">
                    <a16:creationId xmlns:a16="http://schemas.microsoft.com/office/drawing/2014/main" id="{55432973-9690-4F92-5EE2-4FF2D2FB4BEC}"/>
                  </a:ext>
                </a:extLst>
              </p:cNvPr>
              <p:cNvSpPr txBox="1"/>
              <p:nvPr/>
            </p:nvSpPr>
            <p:spPr bwMode="auto">
              <a:xfrm>
                <a:off x="390525" y="3697288"/>
                <a:ext cx="5029200" cy="1149350"/>
              </a:xfrm>
              <a:prstGeom prst="rect">
                <a:avLst/>
              </a:prstGeom>
              <a:solidFill>
                <a:schemeClr val="hlink"/>
              </a:solid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acc>
                            <m:accPr>
                              <m:chr m:val="̄"/>
                              <m:ctrlPr>
                                <a:rPr lang="en-IN" i="1">
                                  <a:solidFill>
                                    <a:srgbClr val="000000"/>
                                  </a:solidFill>
                                  <a:latin typeface="Cambria Math" panose="02040503050406030204" pitchFamily="18" charset="0"/>
                                </a:rPr>
                              </m:ctrlPr>
                            </m:accPr>
                            <m:e>
                              <m:r>
                                <a:rPr lang="en-IN" i="1">
                                  <a:solidFill>
                                    <a:srgbClr val="000000"/>
                                  </a:solidFill>
                                  <a:latin typeface="Cambria Math" panose="02040503050406030204" pitchFamily="18" charset="0"/>
                                </a:rPr>
                                <m:t>h</m:t>
                              </m:r>
                            </m:e>
                          </m:acc>
                        </m:e>
                        <m:sub>
                          <m:r>
                            <a:rPr lang="en-IN" i="1">
                              <a:solidFill>
                                <a:srgbClr val="000000"/>
                              </a:solidFill>
                              <a:latin typeface="Cambria Math" panose="02040503050406030204" pitchFamily="18" charset="0"/>
                            </a:rPr>
                            <m:t>𝑥</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1</m:t>
                          </m:r>
                        </m:num>
                        <m:den>
                          <m:r>
                            <a:rPr lang="en-IN" i="1">
                              <a:solidFill>
                                <a:srgbClr val="000000"/>
                              </a:solidFill>
                              <a:latin typeface="Cambria Math" panose="02040503050406030204" pitchFamily="18" charset="0"/>
                            </a:rPr>
                            <m:t>𝐿</m:t>
                          </m:r>
                        </m:den>
                      </m:f>
                      <m:d>
                        <m:dPr>
                          <m:begChr m:val="["/>
                          <m:endChr m:val="]"/>
                          <m:ctrlPr>
                            <a:rPr lang="en-IN" i="1">
                              <a:solidFill>
                                <a:srgbClr val="000000"/>
                              </a:solidFill>
                              <a:latin typeface="Cambria Math" panose="02040503050406030204" pitchFamily="18" charset="0"/>
                            </a:rPr>
                          </m:ctrlPr>
                        </m:dPr>
                        <m:e>
                          <m:nary>
                            <m:naryPr>
                              <m:limLoc m:val="undOvr"/>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0</m:t>
                              </m:r>
                            </m:sub>
                            <m:sup>
                              <m:r>
                                <a:rPr lang="en-IN" i="1">
                                  <a:solidFill>
                                    <a:srgbClr val="000000"/>
                                  </a:solidFill>
                                  <a:latin typeface="Cambria Math" panose="02040503050406030204" pitchFamily="18" charset="0"/>
                                </a:rPr>
                                <m:t>𝑥𝑐</m:t>
                              </m:r>
                            </m:sup>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h</m:t>
                                  </m:r>
                                </m:e>
                                <m:sub>
                                  <m:r>
                                    <a:rPr lang="en-IN" i="1">
                                      <a:solidFill>
                                        <a:srgbClr val="000000"/>
                                      </a:solidFill>
                                      <a:latin typeface="Cambria Math" panose="02040503050406030204" pitchFamily="18" charset="0"/>
                                    </a:rPr>
                                    <m:t>𝑙𝑎𝑚</m:t>
                                  </m:r>
                                </m:sub>
                              </m:sSub>
                              <m:r>
                                <a:rPr lang="en-IN" i="1">
                                  <a:solidFill>
                                    <a:srgbClr val="000000"/>
                                  </a:solidFill>
                                  <a:latin typeface="Cambria Math" panose="02040503050406030204" pitchFamily="18" charset="0"/>
                                </a:rPr>
                                <m:t>𝑑𝑥</m:t>
                              </m:r>
                              <m:r>
                                <m:rPr>
                                  <m:nor/>
                                </m:rPr>
                                <a:rPr lang="en-IN" i="0">
                                  <a:solidFill>
                                    <a:srgbClr val="000000"/>
                                  </a:solidFill>
                                  <a:latin typeface="Cambria Math" panose="02040503050406030204" pitchFamily="18" charset="0"/>
                                </a:rPr>
                                <m:t>  </m:t>
                              </m:r>
                            </m:e>
                          </m:nary>
                          <m:r>
                            <a:rPr lang="en-IN" i="1">
                              <a:solidFill>
                                <a:srgbClr val="000000"/>
                              </a:solidFill>
                              <a:latin typeface="Cambria Math" panose="02040503050406030204" pitchFamily="18" charset="0"/>
                            </a:rPr>
                            <m:t>+</m:t>
                          </m:r>
                          <m:nary>
                            <m:naryPr>
                              <m:limLoc m:val="undOvr"/>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𝑥𝑐</m:t>
                              </m:r>
                            </m:sub>
                            <m:sup>
                              <m:r>
                                <a:rPr lang="en-IN" i="1">
                                  <a:solidFill>
                                    <a:srgbClr val="000000"/>
                                  </a:solidFill>
                                  <a:latin typeface="Cambria Math" panose="02040503050406030204" pitchFamily="18" charset="0"/>
                                </a:rPr>
                                <m:t>𝐿</m:t>
                              </m:r>
                            </m:sup>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h</m:t>
                                  </m:r>
                                </m:e>
                                <m:sub>
                                  <m:r>
                                    <a:rPr lang="en-IN" i="1">
                                      <a:solidFill>
                                        <a:srgbClr val="000000"/>
                                      </a:solidFill>
                                      <a:latin typeface="Cambria Math" panose="02040503050406030204" pitchFamily="18" charset="0"/>
                                    </a:rPr>
                                    <m:t>𝑡𝑢𝑟𝑏</m:t>
                                  </m:r>
                                </m:sub>
                              </m:sSub>
                              <m:r>
                                <a:rPr lang="en-IN" i="1">
                                  <a:solidFill>
                                    <a:srgbClr val="000000"/>
                                  </a:solidFill>
                                  <a:latin typeface="Cambria Math" panose="02040503050406030204" pitchFamily="18" charset="0"/>
                                </a:rPr>
                                <m:t>𝑑𝑥</m:t>
                              </m:r>
                              <m:r>
                                <m:rPr>
                                  <m:nor/>
                                </m:rPr>
                                <a:rPr lang="en-IN" i="0">
                                  <a:solidFill>
                                    <a:srgbClr val="000000"/>
                                  </a:solidFill>
                                  <a:latin typeface="Cambria Math" panose="02040503050406030204" pitchFamily="18" charset="0"/>
                                </a:rPr>
                                <m:t>  </m:t>
                              </m:r>
                            </m:e>
                          </m:nary>
                        </m:e>
                      </m:d>
                    </m:oMath>
                  </m:oMathPara>
                </a14:m>
                <a:endParaRPr lang="en-IN"/>
              </a:p>
            </p:txBody>
          </p:sp>
        </mc:Choice>
        <mc:Fallback xmlns="">
          <p:sp>
            <p:nvSpPr>
              <p:cNvPr id="24581" name="Object 5">
                <a:extLst>
                  <a:ext uri="{FF2B5EF4-FFF2-40B4-BE49-F238E27FC236}">
                    <a16:creationId xmlns:a16="http://schemas.microsoft.com/office/drawing/2014/main" id="{55432973-9690-4F92-5EE2-4FF2D2FB4BEC}"/>
                  </a:ext>
                </a:extLst>
              </p:cNvPr>
              <p:cNvSpPr txBox="1">
                <a:spLocks noRot="1" noChangeAspect="1" noMove="1" noResize="1" noEditPoints="1" noAdjustHandles="1" noChangeArrowheads="1" noChangeShapeType="1" noTextEdit="1"/>
              </p:cNvSpPr>
              <p:nvPr/>
            </p:nvSpPr>
            <p:spPr bwMode="auto">
              <a:xfrm>
                <a:off x="390525" y="3697288"/>
                <a:ext cx="5029200" cy="1149350"/>
              </a:xfrm>
              <a:prstGeom prst="rect">
                <a:avLst/>
              </a:prstGeom>
              <a:blipFill>
                <a:blip r:embed="rId3"/>
                <a:stretch>
                  <a:fillRect/>
                </a:stretch>
              </a:blipFill>
              <a:ln>
                <a:noFill/>
              </a:ln>
              <a:effectLst/>
            </p:spPr>
            <p:txBody>
              <a:bodyPr/>
              <a:lstStyle/>
              <a:p>
                <a:r>
                  <a:rPr lang="en-IN">
                    <a:noFill/>
                  </a:rPr>
                  <a:t> </a:t>
                </a:r>
              </a:p>
            </p:txBody>
          </p:sp>
        </mc:Fallback>
      </mc:AlternateContent>
      <p:grpSp>
        <p:nvGrpSpPr>
          <p:cNvPr id="24582" name="Group 46">
            <a:extLst>
              <a:ext uri="{FF2B5EF4-FFF2-40B4-BE49-F238E27FC236}">
                <a16:creationId xmlns:a16="http://schemas.microsoft.com/office/drawing/2014/main" id="{76FB6EC1-CFAE-81FB-0CAC-DA37CE80025F}"/>
              </a:ext>
            </a:extLst>
          </p:cNvPr>
          <p:cNvGrpSpPr>
            <a:grpSpLocks/>
          </p:cNvGrpSpPr>
          <p:nvPr/>
        </p:nvGrpSpPr>
        <p:grpSpPr bwMode="auto">
          <a:xfrm>
            <a:off x="0" y="-76200"/>
            <a:ext cx="9144000" cy="6858000"/>
            <a:chOff x="0" y="0"/>
            <a:chExt cx="9144000" cy="6858000"/>
          </a:xfrm>
        </p:grpSpPr>
        <p:grpSp>
          <p:nvGrpSpPr>
            <p:cNvPr id="24583" name="Group 8">
              <a:extLst>
                <a:ext uri="{FF2B5EF4-FFF2-40B4-BE49-F238E27FC236}">
                  <a16:creationId xmlns:a16="http://schemas.microsoft.com/office/drawing/2014/main" id="{CA11774A-C0FD-046E-0A43-6EFDDEB586A4}"/>
                </a:ext>
              </a:extLst>
            </p:cNvPr>
            <p:cNvGrpSpPr>
              <a:grpSpLocks/>
            </p:cNvGrpSpPr>
            <p:nvPr/>
          </p:nvGrpSpPr>
          <p:grpSpPr bwMode="auto">
            <a:xfrm>
              <a:off x="0" y="0"/>
              <a:ext cx="9144000" cy="6858000"/>
              <a:chOff x="0" y="0"/>
              <a:chExt cx="5760" cy="4320"/>
            </a:xfrm>
          </p:grpSpPr>
          <p:grpSp>
            <p:nvGrpSpPr>
              <p:cNvPr id="24586" name="Group 27">
                <a:extLst>
                  <a:ext uri="{FF2B5EF4-FFF2-40B4-BE49-F238E27FC236}">
                    <a16:creationId xmlns:a16="http://schemas.microsoft.com/office/drawing/2014/main" id="{3ECCE8B0-C03C-7561-3314-A999E3F08537}"/>
                  </a:ext>
                </a:extLst>
              </p:cNvPr>
              <p:cNvGrpSpPr>
                <a:grpSpLocks/>
              </p:cNvGrpSpPr>
              <p:nvPr/>
            </p:nvGrpSpPr>
            <p:grpSpPr bwMode="auto">
              <a:xfrm>
                <a:off x="0" y="0"/>
                <a:ext cx="192" cy="4320"/>
                <a:chOff x="0" y="-48"/>
                <a:chExt cx="144" cy="4368"/>
              </a:xfrm>
            </p:grpSpPr>
            <p:sp>
              <p:nvSpPr>
                <p:cNvPr id="24596" name="Rectangle 10">
                  <a:extLst>
                    <a:ext uri="{FF2B5EF4-FFF2-40B4-BE49-F238E27FC236}">
                      <a16:creationId xmlns:a16="http://schemas.microsoft.com/office/drawing/2014/main" id="{472499E0-E782-9C71-8C50-A186A401A56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597" name="Rectangle 11">
                  <a:extLst>
                    <a:ext uri="{FF2B5EF4-FFF2-40B4-BE49-F238E27FC236}">
                      <a16:creationId xmlns:a16="http://schemas.microsoft.com/office/drawing/2014/main" id="{84E90D02-8E5B-6921-3BAD-8CDA1CA8DDC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4587" name="Group 12">
                <a:extLst>
                  <a:ext uri="{FF2B5EF4-FFF2-40B4-BE49-F238E27FC236}">
                    <a16:creationId xmlns:a16="http://schemas.microsoft.com/office/drawing/2014/main" id="{242A71E5-ECBD-0640-8521-E62ED88B9C86}"/>
                  </a:ext>
                </a:extLst>
              </p:cNvPr>
              <p:cNvGrpSpPr>
                <a:grpSpLocks/>
              </p:cNvGrpSpPr>
              <p:nvPr/>
            </p:nvGrpSpPr>
            <p:grpSpPr bwMode="auto">
              <a:xfrm>
                <a:off x="5674" y="24"/>
                <a:ext cx="86" cy="4296"/>
                <a:chOff x="5616" y="-48"/>
                <a:chExt cx="144" cy="4368"/>
              </a:xfrm>
            </p:grpSpPr>
            <p:sp>
              <p:nvSpPr>
                <p:cNvPr id="24594" name="Rectangle 13">
                  <a:extLst>
                    <a:ext uri="{FF2B5EF4-FFF2-40B4-BE49-F238E27FC236}">
                      <a16:creationId xmlns:a16="http://schemas.microsoft.com/office/drawing/2014/main" id="{C512FF30-4ED9-7B97-BA69-B1A7B3F4B9D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595" name="Rectangle 14">
                  <a:extLst>
                    <a:ext uri="{FF2B5EF4-FFF2-40B4-BE49-F238E27FC236}">
                      <a16:creationId xmlns:a16="http://schemas.microsoft.com/office/drawing/2014/main" id="{ED4C5840-5893-9C44-2238-8D4EB8FF9F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4588" name="Group 15">
                <a:extLst>
                  <a:ext uri="{FF2B5EF4-FFF2-40B4-BE49-F238E27FC236}">
                    <a16:creationId xmlns:a16="http://schemas.microsoft.com/office/drawing/2014/main" id="{56E8CD89-60C4-2617-D844-F44A2351F61A}"/>
                  </a:ext>
                </a:extLst>
              </p:cNvPr>
              <p:cNvGrpSpPr>
                <a:grpSpLocks/>
              </p:cNvGrpSpPr>
              <p:nvPr/>
            </p:nvGrpSpPr>
            <p:grpSpPr bwMode="auto">
              <a:xfrm>
                <a:off x="144" y="0"/>
                <a:ext cx="5616" cy="144"/>
                <a:chOff x="96" y="-48"/>
                <a:chExt cx="5520" cy="144"/>
              </a:xfrm>
            </p:grpSpPr>
            <p:sp>
              <p:nvSpPr>
                <p:cNvPr id="24592" name="Rectangle 16">
                  <a:extLst>
                    <a:ext uri="{FF2B5EF4-FFF2-40B4-BE49-F238E27FC236}">
                      <a16:creationId xmlns:a16="http://schemas.microsoft.com/office/drawing/2014/main" id="{F405C05B-2C04-0D9C-106D-D97EF23DAF5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593" name="Rectangle 17">
                  <a:extLst>
                    <a:ext uri="{FF2B5EF4-FFF2-40B4-BE49-F238E27FC236}">
                      <a16:creationId xmlns:a16="http://schemas.microsoft.com/office/drawing/2014/main" id="{4816AACE-5D40-58D9-E4D5-4BB22A58DFF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4589" name="Group 18">
                <a:extLst>
                  <a:ext uri="{FF2B5EF4-FFF2-40B4-BE49-F238E27FC236}">
                    <a16:creationId xmlns:a16="http://schemas.microsoft.com/office/drawing/2014/main" id="{0DF2BF40-A5B5-69CF-1D24-F016CE8ADE06}"/>
                  </a:ext>
                </a:extLst>
              </p:cNvPr>
              <p:cNvGrpSpPr>
                <a:grpSpLocks/>
              </p:cNvGrpSpPr>
              <p:nvPr/>
            </p:nvGrpSpPr>
            <p:grpSpPr bwMode="auto">
              <a:xfrm>
                <a:off x="144" y="4234"/>
                <a:ext cx="5616" cy="86"/>
                <a:chOff x="96" y="4176"/>
                <a:chExt cx="5520" cy="144"/>
              </a:xfrm>
            </p:grpSpPr>
            <p:sp>
              <p:nvSpPr>
                <p:cNvPr id="24590" name="Rectangle 19">
                  <a:extLst>
                    <a:ext uri="{FF2B5EF4-FFF2-40B4-BE49-F238E27FC236}">
                      <a16:creationId xmlns:a16="http://schemas.microsoft.com/office/drawing/2014/main" id="{F27E523C-D2E6-2DC4-F91B-5A13C124186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591" name="Rectangle 20">
                  <a:extLst>
                    <a:ext uri="{FF2B5EF4-FFF2-40B4-BE49-F238E27FC236}">
                      <a16:creationId xmlns:a16="http://schemas.microsoft.com/office/drawing/2014/main" id="{A3BA7A14-C1D0-447D-2BEA-B46ABAC355C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24584" name="Rectangle 19458">
              <a:extLst>
                <a:ext uri="{FF2B5EF4-FFF2-40B4-BE49-F238E27FC236}">
                  <a16:creationId xmlns:a16="http://schemas.microsoft.com/office/drawing/2014/main" id="{3AE1D0DD-3349-1871-FDE4-92421031B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D59EB20E-4C51-D50D-D718-F03827BFB7B0}"/>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a:extLst>
              <a:ext uri="{FF2B5EF4-FFF2-40B4-BE49-F238E27FC236}">
                <a16:creationId xmlns:a16="http://schemas.microsoft.com/office/drawing/2014/main" id="{7CA3B1F1-7315-6A2D-CE4A-C5FF968A1ED2}"/>
              </a:ext>
            </a:extLst>
          </p:cNvPr>
          <p:cNvGraphicFramePr>
            <a:graphicFrameLocks noChangeAspect="1"/>
          </p:cNvGraphicFramePr>
          <p:nvPr>
            <p:extLst>
              <p:ext uri="{D42A27DB-BD31-4B8C-83A1-F6EECF244321}">
                <p14:modId xmlns:p14="http://schemas.microsoft.com/office/powerpoint/2010/main" val="2027135995"/>
              </p:ext>
            </p:extLst>
          </p:nvPr>
        </p:nvGraphicFramePr>
        <p:xfrm>
          <a:off x="457200" y="1371600"/>
          <a:ext cx="8686800" cy="2749550"/>
        </p:xfrm>
        <a:graphic>
          <a:graphicData uri="http://schemas.openxmlformats.org/presentationml/2006/ole">
            <mc:AlternateContent xmlns:mc="http://schemas.openxmlformats.org/markup-compatibility/2006">
              <mc:Choice xmlns:v="urn:schemas-microsoft-com:vml" Requires="v">
                <p:oleObj name="Photo Editor Photo" r:id="rId2" imgW="5087060" imgH="1609524" progId="MSPhotoEd.3">
                  <p:embed/>
                </p:oleObj>
              </mc:Choice>
              <mc:Fallback>
                <p:oleObj name="Photo Editor Photo" r:id="rId2" imgW="5087060" imgH="1609524" progId="MSPhotoEd.3">
                  <p:embed/>
                  <p:pic>
                    <p:nvPicPr>
                      <p:cNvPr id="25602" name="Object 2">
                        <a:extLst>
                          <a:ext uri="{FF2B5EF4-FFF2-40B4-BE49-F238E27FC236}">
                            <a16:creationId xmlns:a16="http://schemas.microsoft.com/office/drawing/2014/main" id="{7CA3B1F1-7315-6A2D-CE4A-C5FF968A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6868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Line 3">
            <a:extLst>
              <a:ext uri="{FF2B5EF4-FFF2-40B4-BE49-F238E27FC236}">
                <a16:creationId xmlns:a16="http://schemas.microsoft.com/office/drawing/2014/main" id="{47B780C5-F7D4-B0CD-B1AF-BCBA5B17506A}"/>
              </a:ext>
            </a:extLst>
          </p:cNvPr>
          <p:cNvSpPr>
            <a:spLocks noChangeShapeType="1"/>
          </p:cNvSpPr>
          <p:nvPr/>
        </p:nvSpPr>
        <p:spPr bwMode="auto">
          <a:xfrm>
            <a:off x="3200400" y="29718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604" name="Line 4">
            <a:extLst>
              <a:ext uri="{FF2B5EF4-FFF2-40B4-BE49-F238E27FC236}">
                <a16:creationId xmlns:a16="http://schemas.microsoft.com/office/drawing/2014/main" id="{1411DE69-7C7B-1F14-3A24-30687E6C9D8F}"/>
              </a:ext>
            </a:extLst>
          </p:cNvPr>
          <p:cNvSpPr>
            <a:spLocks noChangeShapeType="1"/>
          </p:cNvSpPr>
          <p:nvPr/>
        </p:nvSpPr>
        <p:spPr bwMode="auto">
          <a:xfrm>
            <a:off x="3200400" y="4343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605" name="Line 5">
            <a:extLst>
              <a:ext uri="{FF2B5EF4-FFF2-40B4-BE49-F238E27FC236}">
                <a16:creationId xmlns:a16="http://schemas.microsoft.com/office/drawing/2014/main" id="{18F65542-F59B-932D-F93C-465FC4773984}"/>
              </a:ext>
            </a:extLst>
          </p:cNvPr>
          <p:cNvSpPr>
            <a:spLocks noChangeShapeType="1"/>
          </p:cNvSpPr>
          <p:nvPr/>
        </p:nvSpPr>
        <p:spPr bwMode="auto">
          <a:xfrm>
            <a:off x="5410200" y="27432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606" name="Text Box 6">
            <a:extLst>
              <a:ext uri="{FF2B5EF4-FFF2-40B4-BE49-F238E27FC236}">
                <a16:creationId xmlns:a16="http://schemas.microsoft.com/office/drawing/2014/main" id="{41AF25DF-EFC1-0A31-B3BC-A524424CEE8A}"/>
              </a:ext>
            </a:extLst>
          </p:cNvPr>
          <p:cNvSpPr txBox="1">
            <a:spLocks noChangeArrowheads="1"/>
          </p:cNvSpPr>
          <p:nvPr/>
        </p:nvSpPr>
        <p:spPr bwMode="auto">
          <a:xfrm>
            <a:off x="4022725" y="4308475"/>
            <a:ext cx="4603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t>X</a:t>
            </a:r>
            <a:r>
              <a:rPr lang="en-US" altLang="en-US" sz="1800" i="1" baseline="-25000"/>
              <a:t>c</a:t>
            </a:r>
            <a:endParaRPr lang="en-US" altLang="en-US" sz="1800" i="1"/>
          </a:p>
        </p:txBody>
      </p:sp>
      <p:sp>
        <p:nvSpPr>
          <p:cNvPr id="25607" name="Line 7">
            <a:extLst>
              <a:ext uri="{FF2B5EF4-FFF2-40B4-BE49-F238E27FC236}">
                <a16:creationId xmlns:a16="http://schemas.microsoft.com/office/drawing/2014/main" id="{0A7FA318-0F2C-EA82-350B-DFA24C7AD584}"/>
              </a:ext>
            </a:extLst>
          </p:cNvPr>
          <p:cNvSpPr>
            <a:spLocks noChangeShapeType="1"/>
          </p:cNvSpPr>
          <p:nvPr/>
        </p:nvSpPr>
        <p:spPr bwMode="auto">
          <a:xfrm>
            <a:off x="3200400" y="4876800"/>
            <a:ext cx="4724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608" name="Text Box 8">
            <a:extLst>
              <a:ext uri="{FF2B5EF4-FFF2-40B4-BE49-F238E27FC236}">
                <a16:creationId xmlns:a16="http://schemas.microsoft.com/office/drawing/2014/main" id="{12826F46-36EF-C2EA-B971-C36A4F37A000}"/>
              </a:ext>
            </a:extLst>
          </p:cNvPr>
          <p:cNvSpPr txBox="1">
            <a:spLocks noChangeArrowheads="1"/>
          </p:cNvSpPr>
          <p:nvPr/>
        </p:nvSpPr>
        <p:spPr bwMode="auto">
          <a:xfrm>
            <a:off x="5715000" y="4648200"/>
            <a:ext cx="3540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t>L</a:t>
            </a:r>
          </a:p>
        </p:txBody>
      </p:sp>
      <p:sp>
        <p:nvSpPr>
          <p:cNvPr id="25609" name="Text Box 9">
            <a:extLst>
              <a:ext uri="{FF2B5EF4-FFF2-40B4-BE49-F238E27FC236}">
                <a16:creationId xmlns:a16="http://schemas.microsoft.com/office/drawing/2014/main" id="{00A067BE-6306-56FA-F6A7-5F3DA6883898}"/>
              </a:ext>
            </a:extLst>
          </p:cNvPr>
          <p:cNvSpPr txBox="1">
            <a:spLocks noChangeArrowheads="1"/>
          </p:cNvSpPr>
          <p:nvPr/>
        </p:nvSpPr>
        <p:spPr bwMode="auto">
          <a:xfrm>
            <a:off x="1981200" y="4038600"/>
            <a:ext cx="11811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Leading</a:t>
            </a:r>
          </a:p>
          <a:p>
            <a:pPr>
              <a:spcBef>
                <a:spcPct val="0"/>
              </a:spcBef>
              <a:buFontTx/>
              <a:buNone/>
            </a:pPr>
            <a:r>
              <a:rPr lang="en-US" altLang="en-US" sz="1800"/>
              <a:t>Edge</a:t>
            </a:r>
          </a:p>
        </p:txBody>
      </p:sp>
      <p:sp>
        <p:nvSpPr>
          <p:cNvPr id="25610" name="Line 10">
            <a:extLst>
              <a:ext uri="{FF2B5EF4-FFF2-40B4-BE49-F238E27FC236}">
                <a16:creationId xmlns:a16="http://schemas.microsoft.com/office/drawing/2014/main" id="{190B7E37-BD3A-815A-FFBC-753EEA9FFFB3}"/>
              </a:ext>
            </a:extLst>
          </p:cNvPr>
          <p:cNvSpPr>
            <a:spLocks noChangeShapeType="1"/>
          </p:cNvSpPr>
          <p:nvPr/>
        </p:nvSpPr>
        <p:spPr bwMode="auto">
          <a:xfrm>
            <a:off x="7924800" y="2362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611" name="Text Box 11">
            <a:extLst>
              <a:ext uri="{FF2B5EF4-FFF2-40B4-BE49-F238E27FC236}">
                <a16:creationId xmlns:a16="http://schemas.microsoft.com/office/drawing/2014/main" id="{C361058E-2660-2997-BA87-461B9D5EAE26}"/>
              </a:ext>
            </a:extLst>
          </p:cNvPr>
          <p:cNvSpPr txBox="1">
            <a:spLocks noChangeArrowheads="1"/>
          </p:cNvSpPr>
          <p:nvPr/>
        </p:nvSpPr>
        <p:spPr bwMode="auto">
          <a:xfrm>
            <a:off x="7924800" y="4267200"/>
            <a:ext cx="1163638"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Trailing</a:t>
            </a:r>
          </a:p>
          <a:p>
            <a:pPr>
              <a:spcBef>
                <a:spcPct val="0"/>
              </a:spcBef>
              <a:buFontTx/>
              <a:buNone/>
            </a:pPr>
            <a:r>
              <a:rPr lang="en-US" altLang="en-US" sz="1800"/>
              <a:t>Edge</a:t>
            </a:r>
          </a:p>
        </p:txBody>
      </p:sp>
      <mc:AlternateContent xmlns:mc="http://schemas.openxmlformats.org/markup-compatibility/2006" xmlns:a14="http://schemas.microsoft.com/office/drawing/2010/main">
        <mc:Choice Requires="a14">
          <p:sp>
            <p:nvSpPr>
              <p:cNvPr id="660492" name="Object 12">
                <a:extLst>
                  <a:ext uri="{FF2B5EF4-FFF2-40B4-BE49-F238E27FC236}">
                    <a16:creationId xmlns:a16="http://schemas.microsoft.com/office/drawing/2014/main" id="{8B5CB9F2-324A-55C5-AED2-2B4CDCCE437E}"/>
                  </a:ext>
                </a:extLst>
              </p:cNvPr>
              <p:cNvSpPr txBox="1"/>
              <p:nvPr/>
            </p:nvSpPr>
            <p:spPr bwMode="auto">
              <a:xfrm>
                <a:off x="1371600" y="5410200"/>
                <a:ext cx="5867400" cy="1154113"/>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h</m:t>
                          </m:r>
                        </m:e>
                        <m:sub>
                          <m:r>
                            <a:rPr lang="en-IN" i="1">
                              <a:solidFill>
                                <a:srgbClr val="000000"/>
                              </a:solidFill>
                              <a:latin typeface="Cambria Math" panose="02040503050406030204" pitchFamily="18" charset="0"/>
                            </a:rPr>
                            <m:t>𝑎𝑣𝑔</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1</m:t>
                          </m:r>
                        </m:num>
                        <m:den>
                          <m:r>
                            <a:rPr lang="en-IN" i="1">
                              <a:solidFill>
                                <a:srgbClr val="000000"/>
                              </a:solidFill>
                              <a:latin typeface="Cambria Math" panose="02040503050406030204" pitchFamily="18" charset="0"/>
                            </a:rPr>
                            <m:t>𝐿</m:t>
                          </m:r>
                        </m:den>
                      </m:f>
                      <m:d>
                        <m:dPr>
                          <m:begChr m:val="{"/>
                          <m:endChr m:val="}"/>
                          <m:ctrlPr>
                            <a:rPr lang="en-IN" i="1">
                              <a:solidFill>
                                <a:srgbClr val="000000"/>
                              </a:solidFill>
                              <a:latin typeface="Cambria Math" panose="02040503050406030204" pitchFamily="18" charset="0"/>
                            </a:rPr>
                          </m:ctrlPr>
                        </m:dPr>
                        <m:e>
                          <m:nary>
                            <m:naryPr>
                              <m:limLoc m:val="undOvr"/>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0</m:t>
                              </m:r>
                            </m:sub>
                            <m:sup>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𝑥</m:t>
                                  </m:r>
                                </m:e>
                                <m:sub>
                                  <m:r>
                                    <a:rPr lang="en-IN" i="1">
                                      <a:solidFill>
                                        <a:srgbClr val="000000"/>
                                      </a:solidFill>
                                      <a:latin typeface="Cambria Math" panose="02040503050406030204" pitchFamily="18" charset="0"/>
                                    </a:rPr>
                                    <m:t>𝑐</m:t>
                                  </m:r>
                                </m:sub>
                              </m:sSub>
                            </m:sup>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h</m:t>
                                  </m:r>
                                </m:e>
                                <m:sub>
                                  <m:r>
                                    <a:rPr lang="en-IN" i="1">
                                      <a:solidFill>
                                        <a:srgbClr val="000000"/>
                                      </a:solidFill>
                                      <a:latin typeface="Cambria Math" panose="02040503050406030204" pitchFamily="18" charset="0"/>
                                    </a:rPr>
                                    <m:t>𝑙𝑎𝑚</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𝑥</m:t>
                                  </m:r>
                                </m:sub>
                              </m:sSub>
                              <m:r>
                                <a:rPr lang="en-IN" i="1">
                                  <a:solidFill>
                                    <a:srgbClr val="000000"/>
                                  </a:solidFill>
                                  <a:latin typeface="Cambria Math" panose="02040503050406030204" pitchFamily="18" charset="0"/>
                                </a:rPr>
                                <m:t>𝑑𝑥</m:t>
                              </m:r>
                            </m:e>
                          </m:nary>
                          <m:r>
                            <a:rPr lang="en-IN" i="1">
                              <a:solidFill>
                                <a:srgbClr val="000000"/>
                              </a:solidFill>
                              <a:latin typeface="Cambria Math" panose="02040503050406030204" pitchFamily="18" charset="0"/>
                            </a:rPr>
                            <m:t>+</m:t>
                          </m:r>
                          <m:nary>
                            <m:naryPr>
                              <m:limLoc m:val="undOvr"/>
                              <m:ctrlPr>
                                <a:rPr lang="en-IN" i="1">
                                  <a:solidFill>
                                    <a:srgbClr val="000000"/>
                                  </a:solidFill>
                                  <a:latin typeface="Cambria Math" panose="02040503050406030204" pitchFamily="18" charset="0"/>
                                </a:rPr>
                              </m:ctrlPr>
                            </m:naryPr>
                            <m:sub>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𝑥</m:t>
                                  </m:r>
                                </m:e>
                                <m:sub>
                                  <m:r>
                                    <a:rPr lang="en-IN" i="1">
                                      <a:solidFill>
                                        <a:srgbClr val="000000"/>
                                      </a:solidFill>
                                      <a:latin typeface="Cambria Math" panose="02040503050406030204" pitchFamily="18" charset="0"/>
                                    </a:rPr>
                                    <m:t>𝑐</m:t>
                                  </m:r>
                                </m:sub>
                              </m:sSub>
                            </m:sub>
                            <m:sup>
                              <m:r>
                                <a:rPr lang="en-IN" i="1">
                                  <a:solidFill>
                                    <a:srgbClr val="000000"/>
                                  </a:solidFill>
                                  <a:latin typeface="Cambria Math" panose="02040503050406030204" pitchFamily="18" charset="0"/>
                                </a:rPr>
                                <m:t>𝐿</m:t>
                              </m:r>
                            </m:sup>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h</m:t>
                                  </m:r>
                                </m:e>
                                <m:sub>
                                  <m:r>
                                    <a:rPr lang="en-IN" i="1">
                                      <a:solidFill>
                                        <a:srgbClr val="000000"/>
                                      </a:solidFill>
                                      <a:latin typeface="Cambria Math" panose="02040503050406030204" pitchFamily="18" charset="0"/>
                                    </a:rPr>
                                    <m:t>𝑡𝑢𝑟𝑏</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𝑥</m:t>
                                  </m:r>
                                </m:sub>
                              </m:sSub>
                              <m:r>
                                <a:rPr lang="en-IN" i="1">
                                  <a:solidFill>
                                    <a:srgbClr val="000000"/>
                                  </a:solidFill>
                                  <a:latin typeface="Cambria Math" panose="02040503050406030204" pitchFamily="18" charset="0"/>
                                </a:rPr>
                                <m:t>𝑑𝑥</m:t>
                              </m:r>
                            </m:e>
                          </m:nary>
                        </m:e>
                      </m:d>
                    </m:oMath>
                  </m:oMathPara>
                </a14:m>
                <a:endParaRPr lang="en-IN" dirty="0"/>
              </a:p>
            </p:txBody>
          </p:sp>
        </mc:Choice>
        <mc:Fallback xmlns="">
          <p:sp>
            <p:nvSpPr>
              <p:cNvPr id="660492" name="Object 12">
                <a:extLst>
                  <a:ext uri="{FF2B5EF4-FFF2-40B4-BE49-F238E27FC236}">
                    <a16:creationId xmlns:a16="http://schemas.microsoft.com/office/drawing/2014/main" id="{8B5CB9F2-324A-55C5-AED2-2B4CDCCE437E}"/>
                  </a:ext>
                </a:extLst>
              </p:cNvPr>
              <p:cNvSpPr txBox="1">
                <a:spLocks noRot="1" noChangeAspect="1" noMove="1" noResize="1" noEditPoints="1" noAdjustHandles="1" noChangeArrowheads="1" noChangeShapeType="1" noTextEdit="1"/>
              </p:cNvSpPr>
              <p:nvPr/>
            </p:nvSpPr>
            <p:spPr bwMode="auto">
              <a:xfrm>
                <a:off x="1371600" y="5410200"/>
                <a:ext cx="5867400" cy="1154113"/>
              </a:xfrm>
              <a:prstGeom prst="rect">
                <a:avLst/>
              </a:prstGeom>
              <a:blipFill>
                <a:blip r:embed="rId4"/>
                <a:stretch>
                  <a:fillRect/>
                </a:stretch>
              </a:blipFill>
              <a:ln>
                <a:noFill/>
              </a:ln>
              <a:effectLst/>
            </p:spPr>
            <p:txBody>
              <a:bodyPr/>
              <a:lstStyle/>
              <a:p>
                <a:r>
                  <a:rPr lang="en-IN">
                    <a:noFill/>
                  </a:rPr>
                  <a:t> </a:t>
                </a:r>
              </a:p>
            </p:txBody>
          </p:sp>
        </mc:Fallback>
      </mc:AlternateContent>
      <p:grpSp>
        <p:nvGrpSpPr>
          <p:cNvPr id="2" name="Group 46">
            <a:extLst>
              <a:ext uri="{FF2B5EF4-FFF2-40B4-BE49-F238E27FC236}">
                <a16:creationId xmlns:a16="http://schemas.microsoft.com/office/drawing/2014/main" id="{BF4FEB70-2F01-0DA5-23B6-27E6135B05DC}"/>
              </a:ext>
            </a:extLst>
          </p:cNvPr>
          <p:cNvGrpSpPr>
            <a:grpSpLocks/>
          </p:cNvGrpSpPr>
          <p:nvPr/>
        </p:nvGrpSpPr>
        <p:grpSpPr bwMode="auto">
          <a:xfrm>
            <a:off x="0" y="-76200"/>
            <a:ext cx="9144000" cy="6858000"/>
            <a:chOff x="0" y="0"/>
            <a:chExt cx="9144000" cy="6858000"/>
          </a:xfrm>
        </p:grpSpPr>
        <p:grpSp>
          <p:nvGrpSpPr>
            <p:cNvPr id="3" name="Group 8">
              <a:extLst>
                <a:ext uri="{FF2B5EF4-FFF2-40B4-BE49-F238E27FC236}">
                  <a16:creationId xmlns:a16="http://schemas.microsoft.com/office/drawing/2014/main" id="{E92C5F77-71B0-A0F5-856E-89424CE74FC1}"/>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8E9C69A7-C6D1-8D07-2BC4-FDA87445A9EE}"/>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6ADA884A-349D-F58D-A937-320E57FA553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50D8AFC9-5E77-CD02-60ED-62B41027858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DD4FE918-9C28-C9E3-9E52-2011A578B3D3}"/>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6EF33EAB-B968-3AB2-2AF0-261AA83D80E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AB7285E8-0807-744B-69EF-E850CBBD3C9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65A30CCF-C092-126E-3B67-0F5922D2DCC9}"/>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213498F0-C2DA-C3A9-2F79-5A740D2A670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7">
                  <a:extLst>
                    <a:ext uri="{FF2B5EF4-FFF2-40B4-BE49-F238E27FC236}">
                      <a16:creationId xmlns:a16="http://schemas.microsoft.com/office/drawing/2014/main" id="{C969D1B2-A2B7-B2DC-2DD1-71AED15A11F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0952B464-C4F7-2AD4-B2DC-866F9B4D3661}"/>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E2B5D1B8-0E71-69F9-F973-065EC0159D8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3692DF54-4733-AFD3-4421-E98475F4E24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53827B1F-E9A5-C764-D697-D116F969F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32F01913-7966-D217-1BAA-A84B5879B04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58BF-5384-DE76-727D-46EBFFABAF88}"/>
              </a:ext>
            </a:extLst>
          </p:cNvPr>
          <p:cNvSpPr>
            <a:spLocks noGrp="1"/>
          </p:cNvSpPr>
          <p:nvPr>
            <p:ph type="title"/>
          </p:nvPr>
        </p:nvSpPr>
        <p:spPr>
          <a:xfrm>
            <a:off x="333675" y="326850"/>
            <a:ext cx="7162800" cy="981835"/>
          </a:xfrm>
        </p:spPr>
        <p:txBody>
          <a:bodyPr/>
          <a:lstStyle/>
          <a:p>
            <a:r>
              <a:rPr lang="en-US" sz="2800" dirty="0"/>
              <a:t>Generalized Models for Dimensionless Constriction Resistance</a:t>
            </a:r>
            <a:endParaRPr lang="en-IN" sz="2800" dirty="0"/>
          </a:p>
        </p:txBody>
      </p:sp>
      <p:grpSp>
        <p:nvGrpSpPr>
          <p:cNvPr id="4" name="Group 38">
            <a:extLst>
              <a:ext uri="{FF2B5EF4-FFF2-40B4-BE49-F238E27FC236}">
                <a16:creationId xmlns:a16="http://schemas.microsoft.com/office/drawing/2014/main" id="{07288545-1A5E-CFCD-E8E2-A63CAA9B646B}"/>
              </a:ext>
            </a:extLst>
          </p:cNvPr>
          <p:cNvGrpSpPr>
            <a:grpSpLocks/>
          </p:cNvGrpSpPr>
          <p:nvPr/>
        </p:nvGrpSpPr>
        <p:grpSpPr bwMode="auto">
          <a:xfrm>
            <a:off x="0" y="25400"/>
            <a:ext cx="9144000" cy="6858000"/>
            <a:chOff x="0" y="0"/>
            <a:chExt cx="9144000" cy="6858000"/>
          </a:xfrm>
        </p:grpSpPr>
        <p:grpSp>
          <p:nvGrpSpPr>
            <p:cNvPr id="5" name="Group 19">
              <a:extLst>
                <a:ext uri="{FF2B5EF4-FFF2-40B4-BE49-F238E27FC236}">
                  <a16:creationId xmlns:a16="http://schemas.microsoft.com/office/drawing/2014/main" id="{3191C35F-730C-DA16-A6BD-C3C15C991C3E}"/>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C694DEC5-8398-74B0-0C39-B5C588DE5A81}"/>
                  </a:ext>
                </a:extLst>
              </p:cNvPr>
              <p:cNvGrpSpPr>
                <a:grpSpLocks/>
              </p:cNvGrpSpPr>
              <p:nvPr/>
            </p:nvGrpSpPr>
            <p:grpSpPr bwMode="auto">
              <a:xfrm>
                <a:off x="0" y="0"/>
                <a:ext cx="9144000" cy="6858000"/>
                <a:chOff x="0" y="0"/>
                <a:chExt cx="5760" cy="4320"/>
              </a:xfrm>
            </p:grpSpPr>
            <p:grpSp>
              <p:nvGrpSpPr>
                <p:cNvPr id="9" name="Group 8">
                  <a:extLst>
                    <a:ext uri="{FF2B5EF4-FFF2-40B4-BE49-F238E27FC236}">
                      <a16:creationId xmlns:a16="http://schemas.microsoft.com/office/drawing/2014/main" id="{B0AF93AE-E174-F39D-6034-1FC04330F77B}"/>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9A90F42C-9E31-B327-507B-7C9F6459722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20" name="Rectangle 11">
                    <a:extLst>
                      <a:ext uri="{FF2B5EF4-FFF2-40B4-BE49-F238E27FC236}">
                        <a16:creationId xmlns:a16="http://schemas.microsoft.com/office/drawing/2014/main" id="{CCF68A06-0057-A193-67EE-351D6FB4F01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467A4A24-FF8D-6D78-4A0A-1958E72CC410}"/>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48C3AB13-3421-3A8A-0F94-565F5593DE9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76D9022A-C499-CE96-E97A-26BC1D774CD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96390449-CC42-2D23-DFFB-5601E5F703A5}"/>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D5C79EA1-5A68-E8E3-B1D6-B9B2FED056C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7EFDB296-5CD5-90E2-F366-727B6AF9E50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693F909C-C3ED-C073-09CC-156D59EF888A}"/>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F437855D-02FB-94D4-F299-9A16C4BF634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52F34C2D-29DF-FCF8-8948-88122848301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C8C4F19C-551A-0263-CB1B-19382082BC5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DE605A40-BE20-5814-4219-18DDBE76D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F385864-A131-FCE5-074C-5C4F8F7B78F7}"/>
                  </a:ext>
                </a:extLst>
              </p:cNvPr>
              <p:cNvSpPr txBox="1"/>
              <p:nvPr/>
            </p:nvSpPr>
            <p:spPr>
              <a:xfrm rot="16200000">
                <a:off x="-677082" y="3059078"/>
                <a:ext cx="2848461" cy="866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𝑡h</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𝑑𝑖𝑚𝑒𝑛𝑠𝑖𝑜𝑛𝑙𝑒𝑠𝑠</m:t>
                          </m:r>
                        </m:sub>
                      </m:sSub>
                      <m:r>
                        <a:rPr lang="en-US" b="0" i="1" smtClean="0">
                          <a:latin typeface="Cambria Math" panose="02040503050406030204" pitchFamily="18" charset="0"/>
                        </a:rPr>
                        <m:t>=</m:t>
                      </m:r>
                      <m:r>
                        <a:rPr lang="en-US" b="0" i="1" smtClean="0">
                          <a:latin typeface="Cambria Math" panose="02040503050406030204" pitchFamily="18" charset="0"/>
                        </a:rPr>
                        <m:t>𝑘</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𝐴</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𝑡h</m:t>
                          </m:r>
                          <m:r>
                            <a:rPr lang="en-US" b="0" i="1" smtClean="0">
                              <a:latin typeface="Cambria Math" panose="02040503050406030204" pitchFamily="18" charset="0"/>
                            </a:rPr>
                            <m:t>−</m:t>
                          </m:r>
                          <m:r>
                            <a:rPr lang="en-US" b="0" i="1" smtClean="0">
                              <a:latin typeface="Cambria Math" panose="02040503050406030204" pitchFamily="18" charset="0"/>
                            </a:rPr>
                            <m:t>𝑐</m:t>
                          </m:r>
                        </m:sub>
                      </m:sSub>
                    </m:oMath>
                  </m:oMathPara>
                </a14:m>
                <a:endParaRPr lang="en-IN" dirty="0"/>
              </a:p>
            </p:txBody>
          </p:sp>
        </mc:Choice>
        <mc:Fallback xmlns="">
          <p:sp>
            <p:nvSpPr>
              <p:cNvPr id="23" name="TextBox 22">
                <a:extLst>
                  <a:ext uri="{FF2B5EF4-FFF2-40B4-BE49-F238E27FC236}">
                    <a16:creationId xmlns:a16="http://schemas.microsoft.com/office/drawing/2014/main" id="{BF385864-A131-FCE5-074C-5C4F8F7B78F7}"/>
                  </a:ext>
                </a:extLst>
              </p:cNvPr>
              <p:cNvSpPr txBox="1">
                <a:spLocks noRot="1" noChangeAspect="1" noMove="1" noResize="1" noEditPoints="1" noAdjustHandles="1" noChangeArrowheads="1" noChangeShapeType="1" noTextEdit="1"/>
              </p:cNvSpPr>
              <p:nvPr/>
            </p:nvSpPr>
            <p:spPr>
              <a:xfrm rot="16200000">
                <a:off x="-677082" y="3059078"/>
                <a:ext cx="2848461" cy="866006"/>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77A7392-35AA-2B4D-DEB6-CA439649BF39}"/>
                  </a:ext>
                </a:extLst>
              </p:cNvPr>
              <p:cNvSpPr txBox="1"/>
              <p:nvPr/>
            </p:nvSpPr>
            <p:spPr>
              <a:xfrm>
                <a:off x="2790954" y="6106794"/>
                <a:ext cx="2645231" cy="7001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lang="en-IN" i="1" smtClean="0">
                              <a:latin typeface="Cambria Math" panose="02040503050406030204" pitchFamily="18" charset="0"/>
                            </a:rPr>
                          </m:ctrlPr>
                        </m:fPr>
                        <m:num>
                          <m:sSub>
                            <m:sSubPr>
                              <m:ctrlPr>
                                <a:rPr lang="en-IN"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𝑠𝑜𝑢𝑟𝑐𝑒</m:t>
                              </m:r>
                            </m:sub>
                          </m:sSub>
                        </m:num>
                        <m:den>
                          <m:sSub>
                            <m:sSubPr>
                              <m:ctrlPr>
                                <a:rPr lang="en-IN"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𝑠𝑢𝑏𝑠𝑡𝑟𝑎𝑡𝑒</m:t>
                              </m:r>
                            </m:sub>
                          </m:sSub>
                        </m:den>
                      </m:f>
                    </m:oMath>
                  </m:oMathPara>
                </a14:m>
                <a:endParaRPr lang="en-IN" dirty="0"/>
              </a:p>
            </p:txBody>
          </p:sp>
        </mc:Choice>
        <mc:Fallback xmlns="">
          <p:sp>
            <p:nvSpPr>
              <p:cNvPr id="24" name="TextBox 23">
                <a:extLst>
                  <a:ext uri="{FF2B5EF4-FFF2-40B4-BE49-F238E27FC236}">
                    <a16:creationId xmlns:a16="http://schemas.microsoft.com/office/drawing/2014/main" id="{B77A7392-35AA-2B4D-DEB6-CA439649BF39}"/>
                  </a:ext>
                </a:extLst>
              </p:cNvPr>
              <p:cNvSpPr txBox="1">
                <a:spLocks noRot="1" noChangeAspect="1" noMove="1" noResize="1" noEditPoints="1" noAdjustHandles="1" noChangeArrowheads="1" noChangeShapeType="1" noTextEdit="1"/>
              </p:cNvSpPr>
              <p:nvPr/>
            </p:nvSpPr>
            <p:spPr>
              <a:xfrm>
                <a:off x="2790954" y="6106794"/>
                <a:ext cx="2645231" cy="700192"/>
              </a:xfrm>
              <a:prstGeom prst="rect">
                <a:avLst/>
              </a:prstGeom>
              <a:blipFill>
                <a:blip r:embed="rId4"/>
                <a:stretch>
                  <a:fillRect/>
                </a:stretch>
              </a:blipFill>
            </p:spPr>
            <p:txBody>
              <a:bodyPr/>
              <a:lstStyle/>
              <a:p>
                <a:r>
                  <a:rPr lang="en-IN">
                    <a:noFill/>
                  </a:rPr>
                  <a:t> </a:t>
                </a:r>
              </a:p>
            </p:txBody>
          </p:sp>
        </mc:Fallback>
      </mc:AlternateContent>
      <p:pic>
        <p:nvPicPr>
          <p:cNvPr id="29" name="Content Placeholder 28">
            <a:extLst>
              <a:ext uri="{FF2B5EF4-FFF2-40B4-BE49-F238E27FC236}">
                <a16:creationId xmlns:a16="http://schemas.microsoft.com/office/drawing/2014/main" id="{A37AB025-3A96-BAB0-952F-6B707C670CA7}"/>
              </a:ext>
            </a:extLst>
          </p:cNvPr>
          <p:cNvPicPr>
            <a:picLocks noGrp="1" noChangeAspect="1"/>
          </p:cNvPicPr>
          <p:nvPr>
            <p:ph idx="1"/>
          </p:nvPr>
        </p:nvPicPr>
        <p:blipFill>
          <a:blip r:embed="rId5"/>
          <a:stretch>
            <a:fillRect/>
          </a:stretch>
        </p:blipFill>
        <p:spPr>
          <a:xfrm>
            <a:off x="1403828" y="1391383"/>
            <a:ext cx="7426921" cy="4780817"/>
          </a:xfrm>
        </p:spPr>
      </p:pic>
      <p:pic>
        <p:nvPicPr>
          <p:cNvPr id="27" name="Picture 26">
            <a:extLst>
              <a:ext uri="{FF2B5EF4-FFF2-40B4-BE49-F238E27FC236}">
                <a16:creationId xmlns:a16="http://schemas.microsoft.com/office/drawing/2014/main" id="{26749DB3-78A9-5C10-3F23-A37371856DAB}"/>
              </a:ext>
            </a:extLst>
          </p:cNvPr>
          <p:cNvPicPr>
            <a:picLocks noChangeAspect="1"/>
          </p:cNvPicPr>
          <p:nvPr/>
        </p:nvPicPr>
        <p:blipFill>
          <a:blip r:embed="rId6"/>
          <a:stretch>
            <a:fillRect/>
          </a:stretch>
        </p:blipFill>
        <p:spPr>
          <a:xfrm>
            <a:off x="6306760" y="1530061"/>
            <a:ext cx="2057400" cy="3598838"/>
          </a:xfrm>
          <a:prstGeom prst="rect">
            <a:avLst/>
          </a:prstGeom>
        </p:spPr>
      </p:pic>
    </p:spTree>
    <p:extLst>
      <p:ext uri="{BB962C8B-B14F-4D97-AF65-F5344CB8AC3E}">
        <p14:creationId xmlns:p14="http://schemas.microsoft.com/office/powerpoint/2010/main" val="233507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9" name="Text Box 5">
            <a:extLst>
              <a:ext uri="{FF2B5EF4-FFF2-40B4-BE49-F238E27FC236}">
                <a16:creationId xmlns:a16="http://schemas.microsoft.com/office/drawing/2014/main" id="{8F2F8DFE-3D62-8614-444B-EBAA2676474A}"/>
              </a:ext>
            </a:extLst>
          </p:cNvPr>
          <p:cNvSpPr txBox="1">
            <a:spLocks noChangeArrowheads="1"/>
          </p:cNvSpPr>
          <p:nvPr/>
        </p:nvSpPr>
        <p:spPr bwMode="auto">
          <a:xfrm>
            <a:off x="696913" y="550863"/>
            <a:ext cx="49625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For a smooth flat plate: Re</a:t>
            </a:r>
            <a:r>
              <a:rPr lang="en-US" altLang="en-US" sz="1800" baseline="-25000"/>
              <a:t>xc</a:t>
            </a:r>
            <a:r>
              <a:rPr lang="en-US" altLang="en-US" sz="1800"/>
              <a:t> = 5 X 10</a:t>
            </a:r>
            <a:r>
              <a:rPr lang="en-US" altLang="en-US" sz="1800" baseline="30000"/>
              <a:t>5</a:t>
            </a:r>
            <a:r>
              <a:rPr lang="en-US" altLang="en-US" sz="1800"/>
              <a:t> </a:t>
            </a:r>
          </a:p>
        </p:txBody>
      </p:sp>
      <mc:AlternateContent xmlns:mc="http://schemas.openxmlformats.org/markup-compatibility/2006" xmlns:a14="http://schemas.microsoft.com/office/drawing/2010/main">
        <mc:Choice Requires="a14">
          <p:sp>
            <p:nvSpPr>
              <p:cNvPr id="661510" name="Object 6">
                <a:extLst>
                  <a:ext uri="{FF2B5EF4-FFF2-40B4-BE49-F238E27FC236}">
                    <a16:creationId xmlns:a16="http://schemas.microsoft.com/office/drawing/2014/main" id="{7E0B721A-8C15-13C2-01B8-242793EDB4A9}"/>
                  </a:ext>
                </a:extLst>
              </p:cNvPr>
              <p:cNvSpPr txBox="1"/>
              <p:nvPr/>
            </p:nvSpPr>
            <p:spPr bwMode="auto">
              <a:xfrm>
                <a:off x="1862138" y="1546225"/>
                <a:ext cx="5419725" cy="10223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𝑁</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𝑢</m:t>
                          </m:r>
                        </m:e>
                        <m:sub>
                          <m:r>
                            <a:rPr lang="en-IN" i="1">
                              <a:solidFill>
                                <a:srgbClr val="000000"/>
                              </a:solidFill>
                              <a:latin typeface="Cambria Math" panose="02040503050406030204" pitchFamily="18" charset="0"/>
                            </a:rPr>
                            <m:t>𝑎𝑣𝑔</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m:t>
                      </m:r>
                      <m:d>
                        <m:dPr>
                          <m:begChr m:val="["/>
                          <m:endChr m:val="]"/>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0.037</m:t>
                          </m:r>
                          <m:func>
                            <m:funcPr>
                              <m:ctrlPr>
                                <a:rPr lang="en-IN" i="1">
                                  <a:solidFill>
                                    <a:srgbClr val="000000"/>
                                  </a:solidFill>
                                  <a:latin typeface="Cambria Math" panose="02040503050406030204" pitchFamily="18" charset="0"/>
                                </a:rPr>
                              </m:ctrlPr>
                            </m:funcPr>
                            <m:fName>
                              <m:sSubSup>
                                <m:sSubSupPr>
                                  <m:ctrlPr>
                                    <a:rPr lang="en-IN" i="1">
                                      <a:solidFill>
                                        <a:srgbClr val="000000"/>
                                      </a:solidFill>
                                      <a:latin typeface="Cambria Math" panose="02040503050406030204" pitchFamily="18" charset="0"/>
                                    </a:rPr>
                                  </m:ctrlPr>
                                </m:sSubSupPr>
                                <m:e>
                                  <m:r>
                                    <m:rPr>
                                      <m:sty m:val="p"/>
                                    </m:rPr>
                                    <a:rPr lang="en-IN" i="0">
                                      <a:solidFill>
                                        <a:srgbClr val="000000"/>
                                      </a:solidFill>
                                      <a:latin typeface="Cambria Math" panose="02040503050406030204" pitchFamily="18" charset="0"/>
                                    </a:rPr>
                                    <m:t>Re</m:t>
                                  </m:r>
                                </m:e>
                                <m:sub>
                                  <m:r>
                                    <a:rPr lang="en-IN" i="1">
                                      <a:solidFill>
                                        <a:srgbClr val="000000"/>
                                      </a:solidFill>
                                      <a:latin typeface="Cambria Math" panose="02040503050406030204" pitchFamily="18" charset="0"/>
                                    </a:rPr>
                                    <m:t>𝐿</m:t>
                                  </m:r>
                                </m:sub>
                                <m:sup>
                                  <m:f>
                                    <m:fPr>
                                      <m:type m:val="skw"/>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4</m:t>
                                      </m:r>
                                    </m:num>
                                    <m:den>
                                      <m:r>
                                        <a:rPr lang="en-IN" i="1">
                                          <a:solidFill>
                                            <a:srgbClr val="000000"/>
                                          </a:solidFill>
                                          <a:latin typeface="Cambria Math" panose="02040503050406030204" pitchFamily="18" charset="0"/>
                                        </a:rPr>
                                        <m:t>5</m:t>
                                      </m:r>
                                    </m:den>
                                  </m:f>
                                </m:sup>
                              </m:sSubSup>
                            </m:fName>
                            <m:e>
                              <m:r>
                                <a:rPr lang="en-IN" i="1">
                                  <a:solidFill>
                                    <a:srgbClr val="000000"/>
                                  </a:solidFill>
                                  <a:latin typeface="Cambria Math" panose="02040503050406030204" pitchFamily="18" charset="0"/>
                                </a:rPr>
                                <m:t>−</m:t>
                              </m:r>
                            </m:e>
                          </m:func>
                          <m:r>
                            <a:rPr lang="en-IN" i="1">
                              <a:solidFill>
                                <a:srgbClr val="000000"/>
                              </a:solidFill>
                              <a:latin typeface="Cambria Math" panose="02040503050406030204" pitchFamily="18" charset="0"/>
                            </a:rPr>
                            <m:t>871</m:t>
                          </m:r>
                        </m:e>
                      </m:d>
                      <m:r>
                        <a:rPr lang="en-IN" i="1">
                          <a:solidFill>
                            <a:srgbClr val="000000"/>
                          </a:solidFill>
                          <a:latin typeface="Cambria Math" panose="02040503050406030204" pitchFamily="18" charset="0"/>
                        </a:rPr>
                        <m:t>𝑝</m:t>
                      </m:r>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𝑟</m:t>
                          </m:r>
                        </m:e>
                        <m:sup>
                          <m:f>
                            <m:fPr>
                              <m:type m:val="skw"/>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1</m:t>
                              </m:r>
                            </m:num>
                            <m:den>
                              <m:r>
                                <a:rPr lang="en-IN" i="1">
                                  <a:solidFill>
                                    <a:srgbClr val="000000"/>
                                  </a:solidFill>
                                  <a:latin typeface="Cambria Math" panose="02040503050406030204" pitchFamily="18" charset="0"/>
                                </a:rPr>
                                <m:t>3</m:t>
                              </m:r>
                            </m:den>
                          </m:f>
                        </m:sup>
                      </m:sSup>
                    </m:oMath>
                  </m:oMathPara>
                </a14:m>
                <a:endParaRPr lang="en-IN"/>
              </a:p>
            </p:txBody>
          </p:sp>
        </mc:Choice>
        <mc:Fallback xmlns="">
          <p:sp>
            <p:nvSpPr>
              <p:cNvPr id="661510" name="Object 6">
                <a:extLst>
                  <a:ext uri="{FF2B5EF4-FFF2-40B4-BE49-F238E27FC236}">
                    <a16:creationId xmlns:a16="http://schemas.microsoft.com/office/drawing/2014/main" id="{7E0B721A-8C15-13C2-01B8-242793EDB4A9}"/>
                  </a:ext>
                </a:extLst>
              </p:cNvPr>
              <p:cNvSpPr txBox="1">
                <a:spLocks noRot="1" noChangeAspect="1" noMove="1" noResize="1" noEditPoints="1" noAdjustHandles="1" noChangeArrowheads="1" noChangeShapeType="1" noTextEdit="1"/>
              </p:cNvSpPr>
              <p:nvPr/>
            </p:nvSpPr>
            <p:spPr bwMode="auto">
              <a:xfrm>
                <a:off x="1862138" y="1546225"/>
                <a:ext cx="5419725" cy="1022350"/>
              </a:xfrm>
              <a:prstGeom prst="rect">
                <a:avLst/>
              </a:prstGeom>
              <a:blipFill>
                <a:blip r:embed="rId3"/>
                <a:stretch>
                  <a:fillRect/>
                </a:stretch>
              </a:blipFill>
              <a:ln>
                <a:noFill/>
              </a:ln>
              <a:effectLst/>
            </p:spPr>
            <p:txBody>
              <a:bodyPr/>
              <a:lstStyle/>
              <a:p>
                <a:r>
                  <a:rPr lang="en-IN">
                    <a:noFill/>
                  </a:rPr>
                  <a:t> </a:t>
                </a:r>
              </a:p>
            </p:txBody>
          </p:sp>
        </mc:Fallback>
      </mc:AlternateContent>
      <p:sp>
        <p:nvSpPr>
          <p:cNvPr id="26628" name="Text Box 2">
            <a:extLst>
              <a:ext uri="{FF2B5EF4-FFF2-40B4-BE49-F238E27FC236}">
                <a16:creationId xmlns:a16="http://schemas.microsoft.com/office/drawing/2014/main" id="{49F8B9AC-F305-B34E-94DA-11B241CE30FD}"/>
              </a:ext>
            </a:extLst>
          </p:cNvPr>
          <p:cNvSpPr txBox="1">
            <a:spLocks noChangeArrowheads="1"/>
          </p:cNvSpPr>
          <p:nvPr/>
        </p:nvSpPr>
        <p:spPr bwMode="auto">
          <a:xfrm>
            <a:off x="381000" y="2817813"/>
            <a:ext cx="73898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For very large flat plates: L &gt;&gt; X</a:t>
            </a:r>
            <a:r>
              <a:rPr lang="en-US" altLang="en-US" sz="1800" baseline="-25000"/>
              <a:t>c</a:t>
            </a:r>
            <a:r>
              <a:rPr lang="en-US" altLang="en-US" sz="1800"/>
              <a:t>, in general for Re</a:t>
            </a:r>
            <a:r>
              <a:rPr lang="en-US" altLang="en-US" sz="1800" baseline="-25000"/>
              <a:t>L</a:t>
            </a:r>
            <a:r>
              <a:rPr lang="en-US" altLang="en-US" sz="1800"/>
              <a:t> &gt; 10</a:t>
            </a:r>
            <a:r>
              <a:rPr lang="en-US" altLang="en-US" sz="1800" baseline="30000"/>
              <a:t>8</a:t>
            </a:r>
            <a:endParaRPr lang="en-US" altLang="en-US" sz="1800"/>
          </a:p>
        </p:txBody>
      </p:sp>
      <mc:AlternateContent xmlns:mc="http://schemas.openxmlformats.org/markup-compatibility/2006" xmlns:a14="http://schemas.microsoft.com/office/drawing/2010/main">
        <mc:Choice Requires="a14">
          <p:sp>
            <p:nvSpPr>
              <p:cNvPr id="26629" name="Object 3">
                <a:extLst>
                  <a:ext uri="{FF2B5EF4-FFF2-40B4-BE49-F238E27FC236}">
                    <a16:creationId xmlns:a16="http://schemas.microsoft.com/office/drawing/2014/main" id="{573DFEA6-050C-B5E9-FF67-C2E74F374DC2}"/>
                  </a:ext>
                </a:extLst>
              </p:cNvPr>
              <p:cNvSpPr txBox="1"/>
              <p:nvPr/>
            </p:nvSpPr>
            <p:spPr bwMode="auto">
              <a:xfrm>
                <a:off x="2030413" y="3525838"/>
                <a:ext cx="4259262" cy="8175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𝑁</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𝑢</m:t>
                          </m:r>
                        </m:e>
                        <m:sub>
                          <m:r>
                            <a:rPr lang="en-IN" i="1">
                              <a:solidFill>
                                <a:srgbClr val="000000"/>
                              </a:solidFill>
                              <a:latin typeface="Cambria Math" panose="02040503050406030204" pitchFamily="18" charset="0"/>
                            </a:rPr>
                            <m:t>𝑎𝑣𝑔</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𝐿</m:t>
                          </m:r>
                        </m:sub>
                      </m:sSub>
                      <m:r>
                        <a:rPr lang="en-IN" i="1">
                          <a:solidFill>
                            <a:srgbClr val="000000"/>
                          </a:solidFill>
                          <a:latin typeface="Cambria Math" panose="02040503050406030204" pitchFamily="18" charset="0"/>
                        </a:rPr>
                        <m:t>=0.037</m:t>
                      </m:r>
                      <m:func>
                        <m:funcPr>
                          <m:ctrlPr>
                            <a:rPr lang="en-IN" i="1">
                              <a:solidFill>
                                <a:srgbClr val="000000"/>
                              </a:solidFill>
                              <a:latin typeface="Cambria Math" panose="02040503050406030204" pitchFamily="18" charset="0"/>
                            </a:rPr>
                          </m:ctrlPr>
                        </m:funcPr>
                        <m:fName>
                          <m:sSubSup>
                            <m:sSubSupPr>
                              <m:ctrlPr>
                                <a:rPr lang="en-IN" i="1">
                                  <a:solidFill>
                                    <a:srgbClr val="000000"/>
                                  </a:solidFill>
                                  <a:latin typeface="Cambria Math" panose="02040503050406030204" pitchFamily="18" charset="0"/>
                                </a:rPr>
                              </m:ctrlPr>
                            </m:sSubSupPr>
                            <m:e>
                              <m:r>
                                <m:rPr>
                                  <m:sty m:val="p"/>
                                </m:rPr>
                                <a:rPr lang="en-IN" i="0">
                                  <a:solidFill>
                                    <a:srgbClr val="000000"/>
                                  </a:solidFill>
                                  <a:latin typeface="Cambria Math" panose="02040503050406030204" pitchFamily="18" charset="0"/>
                                </a:rPr>
                                <m:t>Re</m:t>
                              </m:r>
                            </m:e>
                            <m:sub>
                              <m:r>
                                <a:rPr lang="en-IN" i="1">
                                  <a:solidFill>
                                    <a:srgbClr val="000000"/>
                                  </a:solidFill>
                                  <a:latin typeface="Cambria Math" panose="02040503050406030204" pitchFamily="18" charset="0"/>
                                </a:rPr>
                                <m:t>𝐿</m:t>
                              </m:r>
                            </m:sub>
                            <m:sup>
                              <m:f>
                                <m:fPr>
                                  <m:type m:val="skw"/>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4</m:t>
                                  </m:r>
                                </m:num>
                                <m:den>
                                  <m:r>
                                    <a:rPr lang="en-IN" i="1">
                                      <a:solidFill>
                                        <a:srgbClr val="000000"/>
                                      </a:solidFill>
                                      <a:latin typeface="Cambria Math" panose="02040503050406030204" pitchFamily="18" charset="0"/>
                                    </a:rPr>
                                    <m:t>5</m:t>
                                  </m:r>
                                </m:den>
                              </m:f>
                            </m:sup>
                          </m:sSubSup>
                        </m:fName>
                        <m:e>
                          <m:r>
                            <a:rPr lang="en-IN" i="1">
                              <a:solidFill>
                                <a:srgbClr val="000000"/>
                              </a:solidFill>
                              <a:latin typeface="Cambria Math" panose="02040503050406030204" pitchFamily="18" charset="0"/>
                            </a:rPr>
                            <m:t>𝑝</m:t>
                          </m:r>
                        </m:e>
                      </m:func>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𝑟</m:t>
                          </m:r>
                        </m:e>
                        <m:sup>
                          <m:f>
                            <m:fPr>
                              <m:type m:val="skw"/>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1</m:t>
                              </m:r>
                            </m:num>
                            <m:den>
                              <m:r>
                                <a:rPr lang="en-IN" i="1">
                                  <a:solidFill>
                                    <a:srgbClr val="000000"/>
                                  </a:solidFill>
                                  <a:latin typeface="Cambria Math" panose="02040503050406030204" pitchFamily="18" charset="0"/>
                                </a:rPr>
                                <m:t>3</m:t>
                              </m:r>
                            </m:den>
                          </m:f>
                        </m:sup>
                      </m:sSup>
                    </m:oMath>
                  </m:oMathPara>
                </a14:m>
                <a:endParaRPr lang="en-IN"/>
              </a:p>
            </p:txBody>
          </p:sp>
        </mc:Choice>
        <mc:Fallback xmlns="">
          <p:sp>
            <p:nvSpPr>
              <p:cNvPr id="26629" name="Object 3">
                <a:extLst>
                  <a:ext uri="{FF2B5EF4-FFF2-40B4-BE49-F238E27FC236}">
                    <a16:creationId xmlns:a16="http://schemas.microsoft.com/office/drawing/2014/main" id="{573DFEA6-050C-B5E9-FF67-C2E74F374DC2}"/>
                  </a:ext>
                </a:extLst>
              </p:cNvPr>
              <p:cNvSpPr txBox="1">
                <a:spLocks noRot="1" noChangeAspect="1" noMove="1" noResize="1" noEditPoints="1" noAdjustHandles="1" noChangeArrowheads="1" noChangeShapeType="1" noTextEdit="1"/>
              </p:cNvSpPr>
              <p:nvPr/>
            </p:nvSpPr>
            <p:spPr bwMode="auto">
              <a:xfrm>
                <a:off x="2030413" y="3525838"/>
                <a:ext cx="4259262" cy="817562"/>
              </a:xfrm>
              <a:prstGeom prst="rect">
                <a:avLst/>
              </a:prstGeom>
              <a:blipFill>
                <a:blip r:embed="rId4"/>
                <a:stretch>
                  <a:fillRect/>
                </a:stretch>
              </a:blipFill>
              <a:ln>
                <a:noFill/>
              </a:ln>
              <a:effectLst/>
            </p:spPr>
            <p:txBody>
              <a:bodyPr/>
              <a:lstStyle/>
              <a:p>
                <a:r>
                  <a:rPr lang="en-IN">
                    <a:noFill/>
                  </a:rPr>
                  <a:t> </a:t>
                </a:r>
              </a:p>
            </p:txBody>
          </p:sp>
        </mc:Fallback>
      </mc:AlternateContent>
      <p:grpSp>
        <p:nvGrpSpPr>
          <p:cNvPr id="26630" name="Group 8">
            <a:extLst>
              <a:ext uri="{FF2B5EF4-FFF2-40B4-BE49-F238E27FC236}">
                <a16:creationId xmlns:a16="http://schemas.microsoft.com/office/drawing/2014/main" id="{68C67E99-1A92-3B79-E7CC-104E44F9224C}"/>
              </a:ext>
            </a:extLst>
          </p:cNvPr>
          <p:cNvGrpSpPr>
            <a:grpSpLocks/>
          </p:cNvGrpSpPr>
          <p:nvPr/>
        </p:nvGrpSpPr>
        <p:grpSpPr bwMode="auto">
          <a:xfrm>
            <a:off x="0" y="-76200"/>
            <a:ext cx="9144000" cy="6858000"/>
            <a:chOff x="0" y="0"/>
            <a:chExt cx="5760" cy="4320"/>
          </a:xfrm>
        </p:grpSpPr>
        <p:grpSp>
          <p:nvGrpSpPr>
            <p:cNvPr id="26631" name="Group 27">
              <a:extLst>
                <a:ext uri="{FF2B5EF4-FFF2-40B4-BE49-F238E27FC236}">
                  <a16:creationId xmlns:a16="http://schemas.microsoft.com/office/drawing/2014/main" id="{2A79D451-2641-CD54-6CB4-CD4D3AB34FD9}"/>
                </a:ext>
              </a:extLst>
            </p:cNvPr>
            <p:cNvGrpSpPr>
              <a:grpSpLocks/>
            </p:cNvGrpSpPr>
            <p:nvPr/>
          </p:nvGrpSpPr>
          <p:grpSpPr bwMode="auto">
            <a:xfrm>
              <a:off x="0" y="0"/>
              <a:ext cx="192" cy="4320"/>
              <a:chOff x="0" y="-48"/>
              <a:chExt cx="144" cy="4368"/>
            </a:xfrm>
          </p:grpSpPr>
          <p:sp>
            <p:nvSpPr>
              <p:cNvPr id="26641" name="Rectangle 10">
                <a:extLst>
                  <a:ext uri="{FF2B5EF4-FFF2-40B4-BE49-F238E27FC236}">
                    <a16:creationId xmlns:a16="http://schemas.microsoft.com/office/drawing/2014/main" id="{D7919930-7F3B-E473-1233-BF92677FBAF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642" name="Rectangle 11">
                <a:extLst>
                  <a:ext uri="{FF2B5EF4-FFF2-40B4-BE49-F238E27FC236}">
                    <a16:creationId xmlns:a16="http://schemas.microsoft.com/office/drawing/2014/main" id="{A44551DB-8437-DF56-9B16-FC4CA4ED723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6632" name="Group 12">
              <a:extLst>
                <a:ext uri="{FF2B5EF4-FFF2-40B4-BE49-F238E27FC236}">
                  <a16:creationId xmlns:a16="http://schemas.microsoft.com/office/drawing/2014/main" id="{CF07A2A3-BEF7-8A9C-E60F-FE199C03CE0E}"/>
                </a:ext>
              </a:extLst>
            </p:cNvPr>
            <p:cNvGrpSpPr>
              <a:grpSpLocks/>
            </p:cNvGrpSpPr>
            <p:nvPr/>
          </p:nvGrpSpPr>
          <p:grpSpPr bwMode="auto">
            <a:xfrm>
              <a:off x="5674" y="24"/>
              <a:ext cx="86" cy="4296"/>
              <a:chOff x="5616" y="-48"/>
              <a:chExt cx="144" cy="4368"/>
            </a:xfrm>
          </p:grpSpPr>
          <p:sp>
            <p:nvSpPr>
              <p:cNvPr id="26639" name="Rectangle 13">
                <a:extLst>
                  <a:ext uri="{FF2B5EF4-FFF2-40B4-BE49-F238E27FC236}">
                    <a16:creationId xmlns:a16="http://schemas.microsoft.com/office/drawing/2014/main" id="{8944DF15-13C2-AEF5-B8B3-3065202B86B6}"/>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640" name="Rectangle 14">
                <a:extLst>
                  <a:ext uri="{FF2B5EF4-FFF2-40B4-BE49-F238E27FC236}">
                    <a16:creationId xmlns:a16="http://schemas.microsoft.com/office/drawing/2014/main" id="{86BD9541-12FD-266B-C13E-54A52CC89266}"/>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6633" name="Group 15">
              <a:extLst>
                <a:ext uri="{FF2B5EF4-FFF2-40B4-BE49-F238E27FC236}">
                  <a16:creationId xmlns:a16="http://schemas.microsoft.com/office/drawing/2014/main" id="{E700B349-5081-899A-73F4-0C228949035A}"/>
                </a:ext>
              </a:extLst>
            </p:cNvPr>
            <p:cNvGrpSpPr>
              <a:grpSpLocks/>
            </p:cNvGrpSpPr>
            <p:nvPr/>
          </p:nvGrpSpPr>
          <p:grpSpPr bwMode="auto">
            <a:xfrm>
              <a:off x="144" y="0"/>
              <a:ext cx="5616" cy="144"/>
              <a:chOff x="96" y="-48"/>
              <a:chExt cx="5520" cy="144"/>
            </a:xfrm>
          </p:grpSpPr>
          <p:sp>
            <p:nvSpPr>
              <p:cNvPr id="26637" name="Rectangle 16">
                <a:extLst>
                  <a:ext uri="{FF2B5EF4-FFF2-40B4-BE49-F238E27FC236}">
                    <a16:creationId xmlns:a16="http://schemas.microsoft.com/office/drawing/2014/main" id="{AD2C89AA-8452-56D9-E7A6-0887B378491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638" name="Rectangle 17">
                <a:extLst>
                  <a:ext uri="{FF2B5EF4-FFF2-40B4-BE49-F238E27FC236}">
                    <a16:creationId xmlns:a16="http://schemas.microsoft.com/office/drawing/2014/main" id="{B5BF3A7C-4137-E250-AA34-1187D115239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6634" name="Group 18">
              <a:extLst>
                <a:ext uri="{FF2B5EF4-FFF2-40B4-BE49-F238E27FC236}">
                  <a16:creationId xmlns:a16="http://schemas.microsoft.com/office/drawing/2014/main" id="{5553EACB-312E-E159-C931-F1D035D59665}"/>
                </a:ext>
              </a:extLst>
            </p:cNvPr>
            <p:cNvGrpSpPr>
              <a:grpSpLocks/>
            </p:cNvGrpSpPr>
            <p:nvPr/>
          </p:nvGrpSpPr>
          <p:grpSpPr bwMode="auto">
            <a:xfrm>
              <a:off x="144" y="4234"/>
              <a:ext cx="5616" cy="86"/>
              <a:chOff x="96" y="4176"/>
              <a:chExt cx="5520" cy="144"/>
            </a:xfrm>
          </p:grpSpPr>
          <p:sp>
            <p:nvSpPr>
              <p:cNvPr id="26635" name="Rectangle 19">
                <a:extLst>
                  <a:ext uri="{FF2B5EF4-FFF2-40B4-BE49-F238E27FC236}">
                    <a16:creationId xmlns:a16="http://schemas.microsoft.com/office/drawing/2014/main" id="{EAD92DDA-B043-19ED-50CB-F04E0D66C64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636" name="Rectangle 20">
                <a:extLst>
                  <a:ext uri="{FF2B5EF4-FFF2-40B4-BE49-F238E27FC236}">
                    <a16:creationId xmlns:a16="http://schemas.microsoft.com/office/drawing/2014/main" id="{C33B6BFA-A1CB-8667-403B-847C1733746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61509">
                                            <p:txEl>
                                              <p:pRg st="0" end="0"/>
                                            </p:txEl>
                                          </p:spTgt>
                                        </p:tgtEl>
                                        <p:attrNameLst>
                                          <p:attrName>style.visibility</p:attrName>
                                        </p:attrNameLst>
                                      </p:cBhvr>
                                      <p:to>
                                        <p:strVal val="visible"/>
                                      </p:to>
                                    </p:set>
                                    <p:animEffect transition="in" filter="box(out)">
                                      <p:cBhvr>
                                        <p:cTn id="7" dur="500"/>
                                        <p:tgtEl>
                                          <p:spTgt spid="66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AF1D-BE76-D391-9844-B388D92FC1A0}"/>
              </a:ext>
            </a:extLst>
          </p:cNvPr>
          <p:cNvSpPr>
            <a:spLocks noGrp="1"/>
          </p:cNvSpPr>
          <p:nvPr>
            <p:ph type="title"/>
          </p:nvPr>
        </p:nvSpPr>
        <p:spPr>
          <a:xfrm>
            <a:off x="228600" y="-7937"/>
            <a:ext cx="7772400" cy="1143000"/>
          </a:xfrm>
        </p:spPr>
        <p:txBody>
          <a:bodyPr/>
          <a:lstStyle/>
          <a:p>
            <a:r>
              <a:rPr lang="en-US" sz="2800" dirty="0"/>
              <a:t>Control of Convection Resistance</a:t>
            </a:r>
            <a:endParaRPr lang="en-IN"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8BAB1-3E09-8D1E-B88F-CABDECE7AF82}"/>
                  </a:ext>
                </a:extLst>
              </p:cNvPr>
              <p:cNvSpPr>
                <a:spLocks noGrp="1"/>
              </p:cNvSpPr>
              <p:nvPr>
                <p:ph idx="1"/>
              </p:nvPr>
            </p:nvSpPr>
            <p:spPr>
              <a:xfrm>
                <a:off x="304800" y="1211075"/>
                <a:ext cx="8534400" cy="4114800"/>
              </a:xfrm>
            </p:spPr>
            <p:txBody>
              <a:bodyPr/>
              <a:lstStyle/>
              <a:p>
                <a:r>
                  <a:rPr lang="en-US" sz="2400" b="0" i="0" u="none" strike="noStrike" baseline="0" dirty="0">
                    <a:solidFill>
                      <a:srgbClr val="000000"/>
                    </a:solidFill>
                  </a:rPr>
                  <a:t>The relationship for convective thermal resistance,</a:t>
                </a:r>
                <a14:m>
                  <m:oMath xmlns:m="http://schemas.openxmlformats.org/officeDocument/2006/math">
                    <m:sSub>
                      <m:sSubPr>
                        <m:ctrlPr>
                          <a:rPr lang="en-US" sz="2400" b="0" i="1" u="none" strike="noStrike" baseline="0" smtClean="0">
                            <a:solidFill>
                              <a:srgbClr val="000000"/>
                            </a:solidFill>
                            <a:latin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rPr>
                          <m:t>𝑅</m:t>
                        </m:r>
                      </m:e>
                      <m:sub>
                        <m:r>
                          <a:rPr lang="en-US" sz="2400" b="0" i="1" u="none" strike="noStrike" baseline="0" smtClean="0">
                            <a:solidFill>
                              <a:srgbClr val="000000"/>
                            </a:solidFill>
                            <a:latin typeface="Cambria Math" panose="02040503050406030204" pitchFamily="18" charset="0"/>
                          </a:rPr>
                          <m:t>𝑐𝑜𝑛𝑣</m:t>
                        </m:r>
                      </m:sub>
                    </m:sSub>
                    <m:r>
                      <a:rPr lang="en-US" sz="2400" b="0" i="1" u="none" strike="noStrike" baseline="0" smtClean="0">
                        <a:solidFill>
                          <a:srgbClr val="000000"/>
                        </a:solidFill>
                        <a:latin typeface="Cambria Math" panose="02040503050406030204" pitchFamily="18" charset="0"/>
                      </a:rPr>
                      <m:t>=</m:t>
                    </m:r>
                    <m:f>
                      <m:fPr>
                        <m:ctrlPr>
                          <a:rPr lang="en-US" sz="2400" b="0" i="1" u="none" strike="noStrike" baseline="0" smtClean="0">
                            <a:solidFill>
                              <a:srgbClr val="000000"/>
                            </a:solidFill>
                            <a:latin typeface="Cambria Math" panose="02040503050406030204" pitchFamily="18" charset="0"/>
                          </a:rPr>
                        </m:ctrlPr>
                      </m:fPr>
                      <m:num>
                        <m:r>
                          <a:rPr lang="en-US" sz="2400" b="0" i="1" u="none" strike="noStrike" baseline="0" smtClean="0">
                            <a:solidFill>
                              <a:srgbClr val="000000"/>
                            </a:solidFill>
                            <a:latin typeface="Cambria Math" panose="02040503050406030204" pitchFamily="18" charset="0"/>
                          </a:rPr>
                          <m:t>1</m:t>
                        </m:r>
                      </m:num>
                      <m:den>
                        <m:r>
                          <a:rPr lang="en-US" sz="2400" b="0" i="1" u="none" strike="noStrike" baseline="0" smtClean="0">
                            <a:solidFill>
                              <a:srgbClr val="000000"/>
                            </a:solidFill>
                            <a:latin typeface="Cambria Math" panose="02040503050406030204" pitchFamily="18" charset="0"/>
                          </a:rPr>
                          <m:t>h</m:t>
                        </m:r>
                        <m:sSub>
                          <m:sSubPr>
                            <m:ctrlPr>
                              <a:rPr lang="en-US" sz="2400" b="0" i="1" u="none" strike="noStrike" baseline="0" smtClean="0">
                                <a:solidFill>
                                  <a:srgbClr val="000000"/>
                                </a:solidFill>
                                <a:latin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rPr>
                              <m:t>𝐴</m:t>
                            </m:r>
                          </m:e>
                          <m:sub>
                            <m:r>
                              <a:rPr lang="en-US" sz="2400" b="0" i="1" u="none" strike="noStrike" baseline="0" smtClean="0">
                                <a:solidFill>
                                  <a:srgbClr val="000000"/>
                                </a:solidFill>
                                <a:latin typeface="Cambria Math" panose="02040503050406030204" pitchFamily="18" charset="0"/>
                              </a:rPr>
                              <m:t>h𝑜𝑡</m:t>
                            </m:r>
                            <m:r>
                              <a:rPr lang="en-US" sz="2400" b="0" i="1" u="none" strike="noStrike" baseline="0" smtClean="0">
                                <a:solidFill>
                                  <a:srgbClr val="000000"/>
                                </a:solidFill>
                                <a:latin typeface="Cambria Math" panose="02040503050406030204" pitchFamily="18" charset="0"/>
                              </a:rPr>
                              <m:t>−</m:t>
                            </m:r>
                            <m:r>
                              <a:rPr lang="en-US" sz="2400" b="0" i="1" u="none" strike="noStrike" baseline="0" smtClean="0">
                                <a:solidFill>
                                  <a:srgbClr val="000000"/>
                                </a:solidFill>
                                <a:latin typeface="Cambria Math" panose="02040503050406030204" pitchFamily="18" charset="0"/>
                              </a:rPr>
                              <m:t>𝑠𝑢𝑟𝑓𝑎𝑐𝑒</m:t>
                            </m:r>
                          </m:sub>
                        </m:sSub>
                      </m:den>
                    </m:f>
                    <m:r>
                      <a:rPr lang="en-US" sz="2400" b="0" i="0" u="none" strike="noStrike" baseline="0" smtClean="0">
                        <a:solidFill>
                          <a:srgbClr val="000000"/>
                        </a:solidFill>
                        <a:latin typeface="Cambria Math" panose="02040503050406030204" pitchFamily="18" charset="0"/>
                      </a:rPr>
                      <m:t>.</m:t>
                    </m:r>
                  </m:oMath>
                </a14:m>
                <a:endParaRPr lang="en-US" sz="2400" b="0" i="0" u="none" strike="noStrike" baseline="0" dirty="0">
                  <a:solidFill>
                    <a:srgbClr val="000000"/>
                  </a:solidFill>
                </a:endParaRPr>
              </a:p>
              <a:p>
                <a:r>
                  <a:rPr lang="en-US" sz="2400" b="0" i="0" u="none" strike="noStrike" baseline="0" dirty="0">
                    <a:solidFill>
                      <a:srgbClr val="000000"/>
                    </a:solidFill>
                  </a:rPr>
                  <a:t> Indicates that the thermal resistance is inversely proportional to the hot surface area. </a:t>
                </a:r>
              </a:p>
              <a:p>
                <a:r>
                  <a:rPr lang="en-US" sz="2400" b="0" i="0" u="none" strike="noStrike" baseline="0" dirty="0">
                    <a:solidFill>
                      <a:srgbClr val="000000"/>
                    </a:solidFill>
                  </a:rPr>
                  <a:t>For a given convective method, </a:t>
                </a:r>
                <a:r>
                  <a:rPr lang="en-US" sz="2400" b="0" i="1" u="none" strike="noStrike" baseline="0" dirty="0" err="1">
                    <a:solidFill>
                      <a:srgbClr val="000000"/>
                    </a:solidFill>
                  </a:rPr>
                  <a:t>R</a:t>
                </a:r>
                <a:r>
                  <a:rPr lang="en-US" sz="2400" b="0" i="1" u="none" strike="noStrike" baseline="-25000" dirty="0" err="1">
                    <a:solidFill>
                      <a:srgbClr val="000000"/>
                    </a:solidFill>
                  </a:rPr>
                  <a:t>conv</a:t>
                </a:r>
                <a:r>
                  <a:rPr lang="en-US" sz="2400" b="0" i="1" u="none" strike="noStrike" baseline="0" dirty="0">
                    <a:solidFill>
                      <a:srgbClr val="000000"/>
                    </a:solidFill>
                  </a:rPr>
                  <a:t> </a:t>
                </a:r>
                <a:r>
                  <a:rPr lang="en-US" sz="2400" b="0" i="0" u="none" strike="noStrike" baseline="0" dirty="0">
                    <a:solidFill>
                      <a:srgbClr val="000000"/>
                    </a:solidFill>
                  </a:rPr>
                  <a:t>can be decreased by increasing the total hot surface area upon which convection acts. </a:t>
                </a:r>
              </a:p>
              <a:p>
                <a:r>
                  <a:rPr lang="en-US" sz="2400" b="0" i="0" u="none" strike="noStrike" baseline="0" dirty="0">
                    <a:solidFill>
                      <a:srgbClr val="000000"/>
                    </a:solidFill>
                  </a:rPr>
                  <a:t>In modern CPUs packages, this is facilitated via the introduction of an Integrated Heat Spreader (IHS).</a:t>
                </a:r>
              </a:p>
            </p:txBody>
          </p:sp>
        </mc:Choice>
        <mc:Fallback xmlns="">
          <p:sp>
            <p:nvSpPr>
              <p:cNvPr id="3" name="Content Placeholder 2">
                <a:extLst>
                  <a:ext uri="{FF2B5EF4-FFF2-40B4-BE49-F238E27FC236}">
                    <a16:creationId xmlns:a16="http://schemas.microsoft.com/office/drawing/2014/main" id="{C1B8BAB1-3E09-8D1E-B88F-CABDECE7AF82}"/>
                  </a:ext>
                </a:extLst>
              </p:cNvPr>
              <p:cNvSpPr>
                <a:spLocks noGrp="1" noRot="1" noChangeAspect="1" noMove="1" noResize="1" noEditPoints="1" noAdjustHandles="1" noChangeArrowheads="1" noChangeShapeType="1" noTextEdit="1"/>
              </p:cNvSpPr>
              <p:nvPr>
                <p:ph idx="1"/>
              </p:nvPr>
            </p:nvSpPr>
            <p:spPr>
              <a:xfrm>
                <a:off x="304800" y="1211075"/>
                <a:ext cx="8534400" cy="4114800"/>
              </a:xfrm>
              <a:blipFill>
                <a:blip r:embed="rId2"/>
                <a:stretch>
                  <a:fillRect l="-929" t="-1185" r="-214"/>
                </a:stretch>
              </a:blipFill>
            </p:spPr>
            <p:txBody>
              <a:bodyPr/>
              <a:lstStyle/>
              <a:p>
                <a:r>
                  <a:rPr lang="en-IN">
                    <a:noFill/>
                  </a:rPr>
                  <a:t> </a:t>
                </a:r>
              </a:p>
            </p:txBody>
          </p:sp>
        </mc:Fallback>
      </mc:AlternateContent>
      <p:grpSp>
        <p:nvGrpSpPr>
          <p:cNvPr id="4" name="Group 46">
            <a:extLst>
              <a:ext uri="{FF2B5EF4-FFF2-40B4-BE49-F238E27FC236}">
                <a16:creationId xmlns:a16="http://schemas.microsoft.com/office/drawing/2014/main" id="{485CBF70-2DD1-1EF3-9570-990C98A4CEFB}"/>
              </a:ext>
            </a:extLst>
          </p:cNvPr>
          <p:cNvGrpSpPr>
            <a:grpSpLocks/>
          </p:cNvGrpSpPr>
          <p:nvPr/>
        </p:nvGrpSpPr>
        <p:grpSpPr bwMode="auto">
          <a:xfrm>
            <a:off x="0" y="-76200"/>
            <a:ext cx="9144000" cy="6858000"/>
            <a:chOff x="0" y="0"/>
            <a:chExt cx="9144000" cy="6858000"/>
          </a:xfrm>
        </p:grpSpPr>
        <p:grpSp>
          <p:nvGrpSpPr>
            <p:cNvPr id="5" name="Group 8">
              <a:extLst>
                <a:ext uri="{FF2B5EF4-FFF2-40B4-BE49-F238E27FC236}">
                  <a16:creationId xmlns:a16="http://schemas.microsoft.com/office/drawing/2014/main" id="{B4C19AF3-E525-6B0E-0101-960F4FB5EFFE}"/>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0F90FB71-10A2-A002-AC04-3E3291B6D71F}"/>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0B897C14-6670-22C4-AC6F-B3965FE835F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B9C55969-4861-3DB6-7731-93CE025395B0}"/>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DC0FEE31-D737-B3AF-D9B0-390EEDB862A2}"/>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2DE799C5-CE2C-D480-0B08-083F2752C94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F639E6F1-C9BA-8668-4344-7011D5EAA7E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A65161DA-3700-DA69-5BE2-0D02717AFA1B}"/>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F962F6C1-5492-CC87-0A8E-7B492128C07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7">
                  <a:extLst>
                    <a:ext uri="{FF2B5EF4-FFF2-40B4-BE49-F238E27FC236}">
                      <a16:creationId xmlns:a16="http://schemas.microsoft.com/office/drawing/2014/main" id="{570087D2-411D-0843-92A7-3D982180660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CC09DC87-02CF-A546-FFB6-6ABF6B204332}"/>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56A39348-36EF-379A-1BEA-3662A711D53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075F2FFA-E454-99F2-DA36-D01B76D8F65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8ED3E70C-8346-98E2-A277-5F7C7823F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D5E151FB-BA6C-6FAB-4036-417463838BF2}"/>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560509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71D0-29A9-8497-8C77-6E5A13C0CBCE}"/>
              </a:ext>
            </a:extLst>
          </p:cNvPr>
          <p:cNvSpPr>
            <a:spLocks noGrp="1"/>
          </p:cNvSpPr>
          <p:nvPr>
            <p:ph type="title"/>
          </p:nvPr>
        </p:nvSpPr>
        <p:spPr>
          <a:xfrm>
            <a:off x="0" y="-38100"/>
            <a:ext cx="7772400" cy="1143000"/>
          </a:xfrm>
        </p:spPr>
        <p:txBody>
          <a:bodyPr/>
          <a:lstStyle/>
          <a:p>
            <a:r>
              <a:rPr lang="en-US" sz="2800" dirty="0"/>
              <a:t>Integrated Heat Spreader</a:t>
            </a:r>
            <a:endParaRPr lang="en-IN" sz="2800" dirty="0"/>
          </a:p>
        </p:txBody>
      </p:sp>
      <p:sp>
        <p:nvSpPr>
          <p:cNvPr id="3" name="Content Placeholder 2">
            <a:extLst>
              <a:ext uri="{FF2B5EF4-FFF2-40B4-BE49-F238E27FC236}">
                <a16:creationId xmlns:a16="http://schemas.microsoft.com/office/drawing/2014/main" id="{FDE04738-C84B-8123-6429-0AAC882EA889}"/>
              </a:ext>
            </a:extLst>
          </p:cNvPr>
          <p:cNvSpPr>
            <a:spLocks noGrp="1"/>
          </p:cNvSpPr>
          <p:nvPr>
            <p:ph idx="1"/>
          </p:nvPr>
        </p:nvSpPr>
        <p:spPr>
          <a:xfrm>
            <a:off x="205729" y="1056573"/>
            <a:ext cx="8709671" cy="1544454"/>
          </a:xfrm>
        </p:spPr>
        <p:txBody>
          <a:bodyPr/>
          <a:lstStyle/>
          <a:p>
            <a:r>
              <a:rPr lang="en-US" sz="3200" b="0" i="0" u="none" strike="noStrike" baseline="0" dirty="0">
                <a:solidFill>
                  <a:srgbClr val="000000"/>
                </a:solidFill>
              </a:rPr>
              <a:t>An IHS functions by adding additional surface area between the heat source and the heat sink, allowing the heat to spread laterally. </a:t>
            </a:r>
            <a:endParaRPr lang="en-IN" dirty="0"/>
          </a:p>
        </p:txBody>
      </p:sp>
      <p:grpSp>
        <p:nvGrpSpPr>
          <p:cNvPr id="4" name="Group 46">
            <a:extLst>
              <a:ext uri="{FF2B5EF4-FFF2-40B4-BE49-F238E27FC236}">
                <a16:creationId xmlns:a16="http://schemas.microsoft.com/office/drawing/2014/main" id="{CC6F4837-F225-2897-99FC-8E10C8664CF9}"/>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49901601-5640-4B17-43C9-54C79E29353C}"/>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AD68BF-D5AB-412F-B16C-14F831A4DCFB}"/>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D12882B6-4FF3-DDD9-0D13-ED179AB799D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542FE082-F079-BA75-E6AC-32009590215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47CE6130-08E1-636C-025F-A08DE1B4D70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5A01F1D9-0828-3718-5B75-A6621116719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5A2286B8-675C-4357-328F-B441305F1D3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B543B85-B662-8B86-4F03-19C231817449}"/>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D410DF5A-5C1C-9636-3D27-A3EF86A6236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7">
                  <a:extLst>
                    <a:ext uri="{FF2B5EF4-FFF2-40B4-BE49-F238E27FC236}">
                      <a16:creationId xmlns:a16="http://schemas.microsoft.com/office/drawing/2014/main" id="{8234C601-FEA2-CFB7-9754-E543F4D3EFC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42C9D398-F1ED-5429-580B-F7BC9249E28E}"/>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A09A832-6258-CFEA-DBB9-3EA2F0450DB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ACDEBBD0-E4ED-FF2A-901E-5EFD8109872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C027B8EE-B2D9-3205-C431-999460EF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33006266-5A5F-D0EC-635E-80A1BF326204}"/>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22">
            <a:extLst>
              <a:ext uri="{FF2B5EF4-FFF2-40B4-BE49-F238E27FC236}">
                <a16:creationId xmlns:a16="http://schemas.microsoft.com/office/drawing/2014/main" id="{DC634512-B6ED-C77F-DA76-2538151287C4}"/>
              </a:ext>
            </a:extLst>
          </p:cNvPr>
          <p:cNvPicPr>
            <a:picLocks noChangeAspect="1"/>
          </p:cNvPicPr>
          <p:nvPr/>
        </p:nvPicPr>
        <p:blipFill>
          <a:blip r:embed="rId3"/>
          <a:stretch>
            <a:fillRect/>
          </a:stretch>
        </p:blipFill>
        <p:spPr>
          <a:xfrm>
            <a:off x="418831" y="2685885"/>
            <a:ext cx="5131737" cy="3423818"/>
          </a:xfrm>
          <a:prstGeom prst="rect">
            <a:avLst/>
          </a:prstGeom>
        </p:spPr>
      </p:pic>
    </p:spTree>
    <p:extLst>
      <p:ext uri="{BB962C8B-B14F-4D97-AF65-F5344CB8AC3E}">
        <p14:creationId xmlns:p14="http://schemas.microsoft.com/office/powerpoint/2010/main" val="38394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71D0-29A9-8497-8C77-6E5A13C0CBCE}"/>
              </a:ext>
            </a:extLst>
          </p:cNvPr>
          <p:cNvSpPr>
            <a:spLocks noGrp="1"/>
          </p:cNvSpPr>
          <p:nvPr>
            <p:ph type="title"/>
          </p:nvPr>
        </p:nvSpPr>
        <p:spPr>
          <a:xfrm>
            <a:off x="495946" y="-38100"/>
            <a:ext cx="7772400" cy="1143000"/>
          </a:xfrm>
        </p:spPr>
        <p:txBody>
          <a:bodyPr/>
          <a:lstStyle/>
          <a:p>
            <a:r>
              <a:rPr lang="en-US" sz="2800" dirty="0"/>
              <a:t>Integrated Heat Spreader</a:t>
            </a:r>
            <a:endParaRPr lang="en-IN" sz="2800" dirty="0"/>
          </a:p>
        </p:txBody>
      </p:sp>
      <p:sp>
        <p:nvSpPr>
          <p:cNvPr id="3" name="Content Placeholder 2">
            <a:extLst>
              <a:ext uri="{FF2B5EF4-FFF2-40B4-BE49-F238E27FC236}">
                <a16:creationId xmlns:a16="http://schemas.microsoft.com/office/drawing/2014/main" id="{FDE04738-C84B-8123-6429-0AAC882EA889}"/>
              </a:ext>
            </a:extLst>
          </p:cNvPr>
          <p:cNvSpPr>
            <a:spLocks noGrp="1"/>
          </p:cNvSpPr>
          <p:nvPr>
            <p:ph idx="1"/>
          </p:nvPr>
        </p:nvSpPr>
        <p:spPr>
          <a:xfrm>
            <a:off x="273803" y="1143000"/>
            <a:ext cx="8565397" cy="1944321"/>
          </a:xfrm>
        </p:spPr>
        <p:txBody>
          <a:bodyPr/>
          <a:lstStyle/>
          <a:p>
            <a:r>
              <a:rPr lang="en-US" sz="2400" b="0" i="0" u="none" strike="noStrike" baseline="0" dirty="0">
                <a:solidFill>
                  <a:srgbClr val="000000"/>
                </a:solidFill>
              </a:rPr>
              <a:t>For an insufficient convective heat transfer coefficient, </a:t>
            </a:r>
            <a:r>
              <a:rPr lang="en-US" sz="2400" b="0" i="1" u="none" strike="noStrike" baseline="0" dirty="0">
                <a:solidFill>
                  <a:srgbClr val="000000"/>
                </a:solidFill>
              </a:rPr>
              <a:t>h</a:t>
            </a:r>
            <a:r>
              <a:rPr lang="en-US" sz="2400" b="0" i="0" u="none" strike="noStrike" baseline="0" dirty="0">
                <a:solidFill>
                  <a:srgbClr val="000000"/>
                </a:solidFill>
              </a:rPr>
              <a:t>, there can be enough surface area, </a:t>
            </a:r>
            <a:r>
              <a:rPr lang="en-US" sz="2400" b="0" i="1" u="none" strike="noStrike" baseline="0" dirty="0">
                <a:solidFill>
                  <a:srgbClr val="000000"/>
                </a:solidFill>
              </a:rPr>
              <a:t>A</a:t>
            </a:r>
            <a:r>
              <a:rPr lang="en-US" sz="2400" b="0" i="1" u="none" strike="noStrike" baseline="-25000" dirty="0">
                <a:solidFill>
                  <a:srgbClr val="000000"/>
                </a:solidFill>
              </a:rPr>
              <a:t>IHS</a:t>
            </a:r>
            <a:r>
              <a:rPr lang="en-US" sz="2400" b="0" i="0" u="none" strike="noStrike" baseline="0" dirty="0">
                <a:solidFill>
                  <a:srgbClr val="000000"/>
                </a:solidFill>
              </a:rPr>
              <a:t>, to allow the target thermal resistance to be achieved. </a:t>
            </a:r>
          </a:p>
          <a:p>
            <a:r>
              <a:rPr lang="en-US" sz="2400" b="0" i="0" u="none" strike="noStrike" baseline="0" dirty="0">
                <a:solidFill>
                  <a:srgbClr val="000000"/>
                </a:solidFill>
              </a:rPr>
              <a:t>Practically, however, implementing an IHS requires the stack package.</a:t>
            </a:r>
          </a:p>
          <a:p>
            <a:endParaRPr lang="en-US" sz="2400" dirty="0">
              <a:solidFill>
                <a:srgbClr val="000000"/>
              </a:solidFill>
            </a:endParaRPr>
          </a:p>
          <a:p>
            <a:endParaRPr lang="en-US" sz="2400" b="0" i="0" u="none" strike="noStrike" baseline="0" dirty="0">
              <a:solidFill>
                <a:srgbClr val="000000"/>
              </a:solidFill>
            </a:endParaRPr>
          </a:p>
        </p:txBody>
      </p:sp>
      <p:grpSp>
        <p:nvGrpSpPr>
          <p:cNvPr id="4" name="Group 46">
            <a:extLst>
              <a:ext uri="{FF2B5EF4-FFF2-40B4-BE49-F238E27FC236}">
                <a16:creationId xmlns:a16="http://schemas.microsoft.com/office/drawing/2014/main" id="{CC6F4837-F225-2897-99FC-8E10C8664CF9}"/>
              </a:ext>
            </a:extLst>
          </p:cNvPr>
          <p:cNvGrpSpPr>
            <a:grpSpLocks/>
          </p:cNvGrpSpPr>
          <p:nvPr/>
        </p:nvGrpSpPr>
        <p:grpSpPr bwMode="auto">
          <a:xfrm>
            <a:off x="0" y="-76200"/>
            <a:ext cx="9144000" cy="6858000"/>
            <a:chOff x="0" y="0"/>
            <a:chExt cx="9144000" cy="6858000"/>
          </a:xfrm>
        </p:grpSpPr>
        <p:grpSp>
          <p:nvGrpSpPr>
            <p:cNvPr id="5" name="Group 8">
              <a:extLst>
                <a:ext uri="{FF2B5EF4-FFF2-40B4-BE49-F238E27FC236}">
                  <a16:creationId xmlns:a16="http://schemas.microsoft.com/office/drawing/2014/main" id="{49901601-5640-4B17-43C9-54C79E29353C}"/>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AD68BF-D5AB-412F-B16C-14F831A4DCFB}"/>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D12882B6-4FF3-DDD9-0D13-ED179AB799D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542FE082-F079-BA75-E6AC-32009590215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47CE6130-08E1-636C-025F-A08DE1B4D70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5A01F1D9-0828-3718-5B75-A6621116719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5A2286B8-675C-4357-328F-B441305F1D3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B543B85-B662-8B86-4F03-19C231817449}"/>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D410DF5A-5C1C-9636-3D27-A3EF86A6236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7">
                  <a:extLst>
                    <a:ext uri="{FF2B5EF4-FFF2-40B4-BE49-F238E27FC236}">
                      <a16:creationId xmlns:a16="http://schemas.microsoft.com/office/drawing/2014/main" id="{8234C601-FEA2-CFB7-9754-E543F4D3EFC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42C9D398-F1ED-5429-580B-F7BC9249E28E}"/>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A09A832-6258-CFEA-DBB9-3EA2F0450DB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ACDEBBD0-E4ED-FF2A-901E-5EFD8109872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C027B8EE-B2D9-3205-C431-999460EF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33006266-5A5F-D0EC-635E-80A1BF326204}"/>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0" name="Picture 19">
            <a:extLst>
              <a:ext uri="{FF2B5EF4-FFF2-40B4-BE49-F238E27FC236}">
                <a16:creationId xmlns:a16="http://schemas.microsoft.com/office/drawing/2014/main" id="{DC21FB01-FC48-A026-F262-14B3EAE7D086}"/>
              </a:ext>
            </a:extLst>
          </p:cNvPr>
          <p:cNvPicPr>
            <a:picLocks noChangeAspect="1"/>
          </p:cNvPicPr>
          <p:nvPr/>
        </p:nvPicPr>
        <p:blipFill>
          <a:blip r:embed="rId3"/>
          <a:stretch>
            <a:fillRect/>
          </a:stretch>
        </p:blipFill>
        <p:spPr>
          <a:xfrm rot="16200000">
            <a:off x="3418908" y="1470313"/>
            <a:ext cx="3260301" cy="5995956"/>
          </a:xfrm>
          <a:prstGeom prst="rect">
            <a:avLst/>
          </a:prstGeom>
        </p:spPr>
      </p:pic>
    </p:spTree>
    <p:extLst>
      <p:ext uri="{BB962C8B-B14F-4D97-AF65-F5344CB8AC3E}">
        <p14:creationId xmlns:p14="http://schemas.microsoft.com/office/powerpoint/2010/main" val="14921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71D0-29A9-8497-8C77-6E5A13C0CBCE}"/>
              </a:ext>
            </a:extLst>
          </p:cNvPr>
          <p:cNvSpPr>
            <a:spLocks noGrp="1"/>
          </p:cNvSpPr>
          <p:nvPr>
            <p:ph type="title"/>
          </p:nvPr>
        </p:nvSpPr>
        <p:spPr>
          <a:xfrm>
            <a:off x="495946" y="-38100"/>
            <a:ext cx="7772400" cy="1143000"/>
          </a:xfrm>
        </p:spPr>
        <p:txBody>
          <a:bodyPr/>
          <a:lstStyle/>
          <a:p>
            <a:r>
              <a:rPr lang="en-US" sz="2800" dirty="0"/>
              <a:t>Integrated Heat Spreader</a:t>
            </a:r>
            <a:endParaRPr lang="en-IN" sz="2800" dirty="0"/>
          </a:p>
        </p:txBody>
      </p:sp>
      <p:sp>
        <p:nvSpPr>
          <p:cNvPr id="3" name="Content Placeholder 2">
            <a:extLst>
              <a:ext uri="{FF2B5EF4-FFF2-40B4-BE49-F238E27FC236}">
                <a16:creationId xmlns:a16="http://schemas.microsoft.com/office/drawing/2014/main" id="{FDE04738-C84B-8123-6429-0AAC882EA889}"/>
              </a:ext>
            </a:extLst>
          </p:cNvPr>
          <p:cNvSpPr>
            <a:spLocks noGrp="1"/>
          </p:cNvSpPr>
          <p:nvPr>
            <p:ph idx="1"/>
          </p:nvPr>
        </p:nvSpPr>
        <p:spPr>
          <a:xfrm>
            <a:off x="320675" y="1028700"/>
            <a:ext cx="6158748" cy="4251915"/>
          </a:xfrm>
        </p:spPr>
        <p:txBody>
          <a:bodyPr/>
          <a:lstStyle/>
          <a:p>
            <a:r>
              <a:rPr lang="en-US" sz="2400" b="0" i="0" u="none" strike="noStrike" baseline="0" dirty="0">
                <a:solidFill>
                  <a:srgbClr val="000000"/>
                </a:solidFill>
              </a:rPr>
              <a:t>HIS involves the penalties of adding further resistances to the thermal network, namely the Thermal Interface Materials (TIMs) and the IHS itself. </a:t>
            </a:r>
          </a:p>
          <a:p>
            <a:r>
              <a:rPr lang="en-US" sz="2400" b="0" i="0" u="none" strike="noStrike" baseline="0" dirty="0">
                <a:solidFill>
                  <a:srgbClr val="000000"/>
                </a:solidFill>
              </a:rPr>
              <a:t>The balance, when adding these elements to improve the heat transfer, should always be to ensure that the net resistance is lower than if direct cooling occurred on the bare die. </a:t>
            </a:r>
          </a:p>
          <a:p>
            <a:r>
              <a:rPr lang="en-US" sz="2400" b="0" i="0" u="none" strike="noStrike" baseline="0" dirty="0">
                <a:solidFill>
                  <a:srgbClr val="000000"/>
                </a:solidFill>
              </a:rPr>
              <a:t>The inclusion of an IHS can be of further benefit as it acts as a protective barrier between the die and the coolant. </a:t>
            </a:r>
          </a:p>
          <a:p>
            <a:endParaRPr lang="en-IN" sz="2400" dirty="0"/>
          </a:p>
        </p:txBody>
      </p:sp>
      <p:grpSp>
        <p:nvGrpSpPr>
          <p:cNvPr id="4" name="Group 46">
            <a:extLst>
              <a:ext uri="{FF2B5EF4-FFF2-40B4-BE49-F238E27FC236}">
                <a16:creationId xmlns:a16="http://schemas.microsoft.com/office/drawing/2014/main" id="{CC6F4837-F225-2897-99FC-8E10C8664CF9}"/>
              </a:ext>
            </a:extLst>
          </p:cNvPr>
          <p:cNvGrpSpPr>
            <a:grpSpLocks/>
          </p:cNvGrpSpPr>
          <p:nvPr/>
        </p:nvGrpSpPr>
        <p:grpSpPr bwMode="auto">
          <a:xfrm>
            <a:off x="0" y="-76200"/>
            <a:ext cx="9144000" cy="6858000"/>
            <a:chOff x="0" y="0"/>
            <a:chExt cx="9144000" cy="6858000"/>
          </a:xfrm>
        </p:grpSpPr>
        <p:grpSp>
          <p:nvGrpSpPr>
            <p:cNvPr id="5" name="Group 8">
              <a:extLst>
                <a:ext uri="{FF2B5EF4-FFF2-40B4-BE49-F238E27FC236}">
                  <a16:creationId xmlns:a16="http://schemas.microsoft.com/office/drawing/2014/main" id="{49901601-5640-4B17-43C9-54C79E29353C}"/>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AD68BF-D5AB-412F-B16C-14F831A4DCFB}"/>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D12882B6-4FF3-DDD9-0D13-ED179AB799D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542FE082-F079-BA75-E6AC-32009590215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47CE6130-08E1-636C-025F-A08DE1B4D70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5A01F1D9-0828-3718-5B75-A6621116719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5A2286B8-675C-4357-328F-B441305F1D3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B543B85-B662-8B86-4F03-19C231817449}"/>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D410DF5A-5C1C-9636-3D27-A3EF86A6236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7">
                  <a:extLst>
                    <a:ext uri="{FF2B5EF4-FFF2-40B4-BE49-F238E27FC236}">
                      <a16:creationId xmlns:a16="http://schemas.microsoft.com/office/drawing/2014/main" id="{8234C601-FEA2-CFB7-9754-E543F4D3EFC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42C9D398-F1ED-5429-580B-F7BC9249E28E}"/>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A09A832-6258-CFEA-DBB9-3EA2F0450DB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ACDEBBD0-E4ED-FF2A-901E-5EFD8109872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C027B8EE-B2D9-3205-C431-999460EF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33006266-5A5F-D0EC-635E-80A1BF326204}"/>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0" name="Picture 19">
            <a:extLst>
              <a:ext uri="{FF2B5EF4-FFF2-40B4-BE49-F238E27FC236}">
                <a16:creationId xmlns:a16="http://schemas.microsoft.com/office/drawing/2014/main" id="{DC21FB01-FC48-A026-F262-14B3EAE7D086}"/>
              </a:ext>
            </a:extLst>
          </p:cNvPr>
          <p:cNvPicPr>
            <a:picLocks noChangeAspect="1"/>
          </p:cNvPicPr>
          <p:nvPr/>
        </p:nvPicPr>
        <p:blipFill>
          <a:blip r:embed="rId3"/>
          <a:stretch>
            <a:fillRect/>
          </a:stretch>
        </p:blipFill>
        <p:spPr>
          <a:xfrm>
            <a:off x="6357434" y="1094823"/>
            <a:ext cx="2555760" cy="4700248"/>
          </a:xfrm>
          <a:prstGeom prst="rect">
            <a:avLst/>
          </a:prstGeom>
        </p:spPr>
      </p:pic>
      <p:sp>
        <p:nvSpPr>
          <p:cNvPr id="21" name="Content Placeholder 2">
            <a:extLst>
              <a:ext uri="{FF2B5EF4-FFF2-40B4-BE49-F238E27FC236}">
                <a16:creationId xmlns:a16="http://schemas.microsoft.com/office/drawing/2014/main" id="{DF8A3D57-6A38-947D-1C75-B17CA76A53EA}"/>
              </a:ext>
            </a:extLst>
          </p:cNvPr>
          <p:cNvSpPr txBox="1">
            <a:spLocks/>
          </p:cNvSpPr>
          <p:nvPr/>
        </p:nvSpPr>
        <p:spPr bwMode="auto">
          <a:xfrm>
            <a:off x="342900" y="5318715"/>
            <a:ext cx="8458200" cy="140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solidFill>
                  <a:srgbClr val="000000"/>
                </a:solidFill>
              </a:rPr>
              <a:t>IHS allows the use of high-performance coolants, i.e. liquids like water, and high-performance thermal hardware, such as microchannels and microjet </a:t>
            </a:r>
            <a:r>
              <a:rPr lang="en-US" sz="2400" kern="0" dirty="0" err="1">
                <a:solidFill>
                  <a:srgbClr val="000000"/>
                </a:solidFill>
              </a:rPr>
              <a:t>coldplates</a:t>
            </a:r>
            <a:r>
              <a:rPr lang="en-US" sz="2400" kern="0" dirty="0">
                <a:solidFill>
                  <a:srgbClr val="000000"/>
                </a:solidFill>
              </a:rPr>
              <a:t>. </a:t>
            </a:r>
            <a:endParaRPr lang="en-IN" sz="2400" kern="0" dirty="0"/>
          </a:p>
          <a:p>
            <a:endParaRPr lang="en-IN" sz="2400" kern="0" dirty="0"/>
          </a:p>
        </p:txBody>
      </p:sp>
    </p:spTree>
    <p:extLst>
      <p:ext uri="{BB962C8B-B14F-4D97-AF65-F5344CB8AC3E}">
        <p14:creationId xmlns:p14="http://schemas.microsoft.com/office/powerpoint/2010/main" val="88723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71D0-29A9-8497-8C77-6E5A13C0CBCE}"/>
              </a:ext>
            </a:extLst>
          </p:cNvPr>
          <p:cNvSpPr>
            <a:spLocks noGrp="1"/>
          </p:cNvSpPr>
          <p:nvPr>
            <p:ph type="title"/>
          </p:nvPr>
        </p:nvSpPr>
        <p:spPr>
          <a:xfrm>
            <a:off x="495946" y="-38100"/>
            <a:ext cx="7772400" cy="1143000"/>
          </a:xfrm>
        </p:spPr>
        <p:txBody>
          <a:bodyPr/>
          <a:lstStyle/>
          <a:p>
            <a:r>
              <a:rPr lang="en-US" sz="2800" dirty="0"/>
              <a:t>Integrated Heat Spreader</a:t>
            </a:r>
            <a:endParaRPr lang="en-IN" sz="2800" dirty="0"/>
          </a:p>
        </p:txBody>
      </p:sp>
      <p:sp>
        <p:nvSpPr>
          <p:cNvPr id="3" name="Content Placeholder 2">
            <a:extLst>
              <a:ext uri="{FF2B5EF4-FFF2-40B4-BE49-F238E27FC236}">
                <a16:creationId xmlns:a16="http://schemas.microsoft.com/office/drawing/2014/main" id="{FDE04738-C84B-8123-6429-0AAC882EA889}"/>
              </a:ext>
            </a:extLst>
          </p:cNvPr>
          <p:cNvSpPr>
            <a:spLocks noGrp="1"/>
          </p:cNvSpPr>
          <p:nvPr>
            <p:ph idx="1"/>
          </p:nvPr>
        </p:nvSpPr>
        <p:spPr>
          <a:xfrm>
            <a:off x="320675" y="1028700"/>
            <a:ext cx="6158748" cy="4251915"/>
          </a:xfrm>
        </p:spPr>
        <p:txBody>
          <a:bodyPr/>
          <a:lstStyle/>
          <a:p>
            <a:r>
              <a:rPr lang="en-US" sz="2400" b="0" i="0" u="none" strike="noStrike" baseline="0" dirty="0">
                <a:solidFill>
                  <a:srgbClr val="000000"/>
                </a:solidFill>
              </a:rPr>
              <a:t>HIS involves the penalties of adding further resistances to the thermal network, namely the Thermal Interface Materials (TIMs) and the IHS itself. </a:t>
            </a:r>
          </a:p>
          <a:p>
            <a:r>
              <a:rPr lang="en-US" sz="2400" b="0" i="0" u="none" strike="noStrike" baseline="0" dirty="0">
                <a:solidFill>
                  <a:srgbClr val="000000"/>
                </a:solidFill>
              </a:rPr>
              <a:t>The balance, when adding these elements to improve the heat transfer, should always be to ensure that the net resistance is lower than if direct cooling occurred on the bare die. </a:t>
            </a:r>
          </a:p>
          <a:p>
            <a:r>
              <a:rPr lang="en-US" sz="2400" b="0" i="0" u="none" strike="noStrike" baseline="0" dirty="0">
                <a:solidFill>
                  <a:srgbClr val="000000"/>
                </a:solidFill>
              </a:rPr>
              <a:t>The inclusion of an IHS can be of further benefit as it acts as a protective barrier between the die and the coolant. </a:t>
            </a:r>
          </a:p>
          <a:p>
            <a:endParaRPr lang="en-IN" sz="2400" dirty="0"/>
          </a:p>
        </p:txBody>
      </p:sp>
      <p:grpSp>
        <p:nvGrpSpPr>
          <p:cNvPr id="4" name="Group 46">
            <a:extLst>
              <a:ext uri="{FF2B5EF4-FFF2-40B4-BE49-F238E27FC236}">
                <a16:creationId xmlns:a16="http://schemas.microsoft.com/office/drawing/2014/main" id="{CC6F4837-F225-2897-99FC-8E10C8664CF9}"/>
              </a:ext>
            </a:extLst>
          </p:cNvPr>
          <p:cNvGrpSpPr>
            <a:grpSpLocks/>
          </p:cNvGrpSpPr>
          <p:nvPr/>
        </p:nvGrpSpPr>
        <p:grpSpPr bwMode="auto">
          <a:xfrm>
            <a:off x="0" y="-76200"/>
            <a:ext cx="9144000" cy="6858000"/>
            <a:chOff x="0" y="0"/>
            <a:chExt cx="9144000" cy="6858000"/>
          </a:xfrm>
        </p:grpSpPr>
        <p:grpSp>
          <p:nvGrpSpPr>
            <p:cNvPr id="5" name="Group 8">
              <a:extLst>
                <a:ext uri="{FF2B5EF4-FFF2-40B4-BE49-F238E27FC236}">
                  <a16:creationId xmlns:a16="http://schemas.microsoft.com/office/drawing/2014/main" id="{49901601-5640-4B17-43C9-54C79E29353C}"/>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AD68BF-D5AB-412F-B16C-14F831A4DCFB}"/>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D12882B6-4FF3-DDD9-0D13-ED179AB799D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542FE082-F079-BA75-E6AC-32009590215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47CE6130-08E1-636C-025F-A08DE1B4D70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5A01F1D9-0828-3718-5B75-A6621116719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5A2286B8-675C-4357-328F-B441305F1D3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B543B85-B662-8B86-4F03-19C231817449}"/>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D410DF5A-5C1C-9636-3D27-A3EF86A6236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7">
                  <a:extLst>
                    <a:ext uri="{FF2B5EF4-FFF2-40B4-BE49-F238E27FC236}">
                      <a16:creationId xmlns:a16="http://schemas.microsoft.com/office/drawing/2014/main" id="{8234C601-FEA2-CFB7-9754-E543F4D3EFC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42C9D398-F1ED-5429-580B-F7BC9249E28E}"/>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A09A832-6258-CFEA-DBB9-3EA2F0450DB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ACDEBBD0-E4ED-FF2A-901E-5EFD8109872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C027B8EE-B2D9-3205-C431-999460EF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33006266-5A5F-D0EC-635E-80A1BF326204}"/>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0" name="Picture 19">
            <a:extLst>
              <a:ext uri="{FF2B5EF4-FFF2-40B4-BE49-F238E27FC236}">
                <a16:creationId xmlns:a16="http://schemas.microsoft.com/office/drawing/2014/main" id="{DC21FB01-FC48-A026-F262-14B3EAE7D086}"/>
              </a:ext>
            </a:extLst>
          </p:cNvPr>
          <p:cNvPicPr>
            <a:picLocks noChangeAspect="1"/>
          </p:cNvPicPr>
          <p:nvPr/>
        </p:nvPicPr>
        <p:blipFill>
          <a:blip r:embed="rId3"/>
          <a:stretch>
            <a:fillRect/>
          </a:stretch>
        </p:blipFill>
        <p:spPr>
          <a:xfrm>
            <a:off x="6357434" y="1094823"/>
            <a:ext cx="2555760" cy="4700248"/>
          </a:xfrm>
          <a:prstGeom prst="rect">
            <a:avLst/>
          </a:prstGeom>
        </p:spPr>
      </p:pic>
      <p:sp>
        <p:nvSpPr>
          <p:cNvPr id="21" name="Content Placeholder 2">
            <a:extLst>
              <a:ext uri="{FF2B5EF4-FFF2-40B4-BE49-F238E27FC236}">
                <a16:creationId xmlns:a16="http://schemas.microsoft.com/office/drawing/2014/main" id="{DF8A3D57-6A38-947D-1C75-B17CA76A53EA}"/>
              </a:ext>
            </a:extLst>
          </p:cNvPr>
          <p:cNvSpPr txBox="1">
            <a:spLocks/>
          </p:cNvSpPr>
          <p:nvPr/>
        </p:nvSpPr>
        <p:spPr bwMode="auto">
          <a:xfrm>
            <a:off x="342900" y="5318715"/>
            <a:ext cx="8458200" cy="140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solidFill>
                  <a:srgbClr val="000000"/>
                </a:solidFill>
              </a:rPr>
              <a:t>IHS allows the use of high-performance coolants, i.e. liquids like water, and high-performance thermal hardware, such as microchannels and microjet </a:t>
            </a:r>
            <a:r>
              <a:rPr lang="en-US" sz="2400" kern="0" dirty="0" err="1">
                <a:solidFill>
                  <a:srgbClr val="000000"/>
                </a:solidFill>
              </a:rPr>
              <a:t>coldplates</a:t>
            </a:r>
            <a:r>
              <a:rPr lang="en-US" sz="2400" kern="0" dirty="0">
                <a:solidFill>
                  <a:srgbClr val="000000"/>
                </a:solidFill>
              </a:rPr>
              <a:t>. </a:t>
            </a:r>
            <a:endParaRPr lang="en-IN" sz="2400" kern="0" dirty="0"/>
          </a:p>
          <a:p>
            <a:endParaRPr lang="en-IN" sz="2400" kern="0" dirty="0"/>
          </a:p>
        </p:txBody>
      </p:sp>
    </p:spTree>
    <p:extLst>
      <p:ext uri="{BB962C8B-B14F-4D97-AF65-F5344CB8AC3E}">
        <p14:creationId xmlns:p14="http://schemas.microsoft.com/office/powerpoint/2010/main" val="384295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7862439-3D73-64B3-AD58-F0ADF40871DA}"/>
              </a:ext>
            </a:extLst>
          </p:cNvPr>
          <p:cNvSpPr>
            <a:spLocks noGrp="1" noChangeArrowheads="1"/>
          </p:cNvSpPr>
          <p:nvPr>
            <p:ph type="title"/>
          </p:nvPr>
        </p:nvSpPr>
        <p:spPr>
          <a:xfrm>
            <a:off x="228600" y="-10293"/>
            <a:ext cx="7772400" cy="1143000"/>
          </a:xfrm>
        </p:spPr>
        <p:txBody>
          <a:bodyPr/>
          <a:lstStyle/>
          <a:p>
            <a:r>
              <a:rPr lang="en-US" altLang="en-US" sz="2800" dirty="0"/>
              <a:t>Design Constraints for IHS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E769648-BD56-1C1D-C443-857E3EAE3E2C}"/>
                  </a:ext>
                </a:extLst>
              </p:cNvPr>
              <p:cNvSpPr>
                <a:spLocks noGrp="1"/>
              </p:cNvSpPr>
              <p:nvPr>
                <p:ph idx="1"/>
              </p:nvPr>
            </p:nvSpPr>
            <p:spPr>
              <a:xfrm>
                <a:off x="309346" y="1195601"/>
                <a:ext cx="7772400" cy="1759363"/>
              </a:xfrm>
            </p:spPr>
            <p:txBody>
              <a:bodyPr/>
              <a:lstStyle/>
              <a:p>
                <a14:m>
                  <m:oMath xmlns:m="http://schemas.openxmlformats.org/officeDocument/2006/math">
                    <m:sSub>
                      <m:sSubPr>
                        <m:ctrlPr>
                          <a:rPr lang="en-IN" i="1" smtClean="0">
                            <a:latin typeface="Cambria Math" panose="02040503050406030204" pitchFamily="18" charset="0"/>
                          </a:rPr>
                        </m:ctrlPr>
                      </m:sSubPr>
                      <m:e>
                        <m:sSub>
                          <m:sSubPr>
                            <m:ctrlPr>
                              <a:rPr lang="en-IN"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𝑛𝑒𝑡</m:t>
                            </m:r>
                            <m:r>
                              <a:rPr lang="en-US" i="1">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 </m:t>
                            </m:r>
                            <m:r>
                              <a:rPr lang="en-US" i="1">
                                <a:latin typeface="Cambria Math" panose="02040503050406030204" pitchFamily="18" charset="0"/>
                              </a:rPr>
                              <m:t>𝐼𝐻𝑆</m:t>
                            </m:r>
                          </m:sub>
                        </m:sSub>
                        <m:r>
                          <a:rPr lang="en-US" b="0" i="1" smtClean="0">
                            <a:latin typeface="Cambria Math" panose="02040503050406030204" pitchFamily="18" charset="0"/>
                          </a:rPr>
                          <m:t>&lt;</m:t>
                        </m:r>
                        <m:r>
                          <m:rPr>
                            <m:nor/>
                          </m:rPr>
                          <a:rPr lang="en-IN" dirty="0"/>
                          <m:t> </m:t>
                        </m:r>
                        <m:r>
                          <a:rPr lang="en-US" b="0" i="1" smtClean="0">
                            <a:latin typeface="Cambria Math" panose="02040503050406030204" pitchFamily="18" charset="0"/>
                          </a:rPr>
                          <m:t>𝑅</m:t>
                        </m:r>
                      </m:e>
                      <m:sub>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𝑜𝐼𝐻𝑆</m:t>
                        </m:r>
                      </m:sub>
                    </m:sSub>
                  </m:oMath>
                </a14:m>
                <a:endParaRPr lang="en-IN" dirty="0"/>
              </a:p>
              <a:p>
                <a14:m>
                  <m:oMath xmlns:m="http://schemas.openxmlformats.org/officeDocument/2006/math">
                    <m:sSub>
                      <m:sSubPr>
                        <m:ctrlPr>
                          <a:rPr lang="en-IN"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𝑛𝑒𝑡</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 </m:t>
                        </m:r>
                        <m:r>
                          <a:rPr lang="en-US" i="1">
                            <a:latin typeface="Cambria Math" panose="02040503050406030204" pitchFamily="18" charset="0"/>
                          </a:rPr>
                          <m:t>𝐼𝐻𝑆</m:t>
                        </m:r>
                      </m:sub>
                    </m:sSub>
                    <m:r>
                      <a:rPr lang="en-US" b="0" i="1" smtClean="0">
                        <a:latin typeface="Cambria Math" panose="02040503050406030204" pitchFamily="18" charset="0"/>
                      </a:rPr>
                      <m:t>=</m:t>
                    </m:r>
                    <m:sSub>
                      <m:sSubPr>
                        <m:ctrlPr>
                          <a:rPr lang="en-IN"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𝐼𝐻𝑆</m:t>
                        </m:r>
                      </m:sub>
                    </m:sSub>
                    <m:r>
                      <a:rPr lang="en-US" b="0" i="1" smtClean="0">
                        <a:latin typeface="Cambria Math" panose="02040503050406030204" pitchFamily="18" charset="0"/>
                      </a:rPr>
                      <m:t>+</m:t>
                    </m:r>
                    <m:sSub>
                      <m:sSubPr>
                        <m:ctrlPr>
                          <a:rPr lang="en-IN"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𝑇</m:t>
                        </m:r>
                        <m:r>
                          <a:rPr lang="en-US" i="1">
                            <a:latin typeface="Cambria Math" panose="02040503050406030204" pitchFamily="18" charset="0"/>
                          </a:rPr>
                          <m:t>𝐼</m:t>
                        </m:r>
                        <m:r>
                          <a:rPr lang="en-US" b="0" i="1" smtClean="0">
                            <a:latin typeface="Cambria Math" panose="02040503050406030204" pitchFamily="18" charset="0"/>
                          </a:rPr>
                          <m:t>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𝑖𝐻𝑆</m:t>
                            </m:r>
                          </m:sub>
                        </m:sSub>
                      </m:den>
                    </m:f>
                  </m:oMath>
                </a14:m>
                <a:endParaRPr lang="en-IN" dirty="0"/>
              </a:p>
            </p:txBody>
          </p:sp>
        </mc:Choice>
        <mc:Fallback xmlns="">
          <p:sp>
            <p:nvSpPr>
              <p:cNvPr id="4" name="Content Placeholder 3">
                <a:extLst>
                  <a:ext uri="{FF2B5EF4-FFF2-40B4-BE49-F238E27FC236}">
                    <a16:creationId xmlns:a16="http://schemas.microsoft.com/office/drawing/2014/main" id="{2E769648-BD56-1C1D-C443-857E3EAE3E2C}"/>
                  </a:ext>
                </a:extLst>
              </p:cNvPr>
              <p:cNvSpPr>
                <a:spLocks noGrp="1" noRot="1" noChangeAspect="1" noMove="1" noResize="1" noEditPoints="1" noAdjustHandles="1" noChangeArrowheads="1" noChangeShapeType="1" noTextEdit="1"/>
              </p:cNvSpPr>
              <p:nvPr>
                <p:ph idx="1"/>
              </p:nvPr>
            </p:nvSpPr>
            <p:spPr>
              <a:xfrm>
                <a:off x="309346" y="1195601"/>
                <a:ext cx="7772400" cy="1759363"/>
              </a:xfrm>
              <a:blipFill>
                <a:blip r:embed="rId2"/>
                <a:stretch>
                  <a:fillRect/>
                </a:stretch>
              </a:blipFill>
            </p:spPr>
            <p:txBody>
              <a:bodyPr/>
              <a:lstStyle/>
              <a:p>
                <a:r>
                  <a:rPr lang="en-IN">
                    <a:noFill/>
                  </a:rPr>
                  <a:t> </a:t>
                </a:r>
              </a:p>
            </p:txBody>
          </p:sp>
        </mc:Fallback>
      </mc:AlternateContent>
      <p:grpSp>
        <p:nvGrpSpPr>
          <p:cNvPr id="27651" name="Group 46">
            <a:extLst>
              <a:ext uri="{FF2B5EF4-FFF2-40B4-BE49-F238E27FC236}">
                <a16:creationId xmlns:a16="http://schemas.microsoft.com/office/drawing/2014/main" id="{0B69AC65-1D7E-BEA9-1063-705F8E316A99}"/>
              </a:ext>
            </a:extLst>
          </p:cNvPr>
          <p:cNvGrpSpPr>
            <a:grpSpLocks/>
          </p:cNvGrpSpPr>
          <p:nvPr/>
        </p:nvGrpSpPr>
        <p:grpSpPr bwMode="auto">
          <a:xfrm>
            <a:off x="0" y="-76200"/>
            <a:ext cx="9144000" cy="6858000"/>
            <a:chOff x="0" y="0"/>
            <a:chExt cx="9144000" cy="6858000"/>
          </a:xfrm>
        </p:grpSpPr>
        <p:grpSp>
          <p:nvGrpSpPr>
            <p:cNvPr id="27652" name="Group 8">
              <a:extLst>
                <a:ext uri="{FF2B5EF4-FFF2-40B4-BE49-F238E27FC236}">
                  <a16:creationId xmlns:a16="http://schemas.microsoft.com/office/drawing/2014/main" id="{01E9EBA7-BAC1-99FB-3720-DCA589D40ABE}"/>
                </a:ext>
              </a:extLst>
            </p:cNvPr>
            <p:cNvGrpSpPr>
              <a:grpSpLocks/>
            </p:cNvGrpSpPr>
            <p:nvPr/>
          </p:nvGrpSpPr>
          <p:grpSpPr bwMode="auto">
            <a:xfrm>
              <a:off x="0" y="0"/>
              <a:ext cx="9144000" cy="6858000"/>
              <a:chOff x="0" y="0"/>
              <a:chExt cx="5760" cy="4320"/>
            </a:xfrm>
          </p:grpSpPr>
          <p:grpSp>
            <p:nvGrpSpPr>
              <p:cNvPr id="27655" name="Group 27">
                <a:extLst>
                  <a:ext uri="{FF2B5EF4-FFF2-40B4-BE49-F238E27FC236}">
                    <a16:creationId xmlns:a16="http://schemas.microsoft.com/office/drawing/2014/main" id="{C90D1F4C-9819-490D-766E-F7C74C345603}"/>
                  </a:ext>
                </a:extLst>
              </p:cNvPr>
              <p:cNvGrpSpPr>
                <a:grpSpLocks/>
              </p:cNvGrpSpPr>
              <p:nvPr/>
            </p:nvGrpSpPr>
            <p:grpSpPr bwMode="auto">
              <a:xfrm>
                <a:off x="0" y="0"/>
                <a:ext cx="192" cy="4320"/>
                <a:chOff x="0" y="-48"/>
                <a:chExt cx="144" cy="4368"/>
              </a:xfrm>
            </p:grpSpPr>
            <p:sp>
              <p:nvSpPr>
                <p:cNvPr id="27665" name="Rectangle 10">
                  <a:extLst>
                    <a:ext uri="{FF2B5EF4-FFF2-40B4-BE49-F238E27FC236}">
                      <a16:creationId xmlns:a16="http://schemas.microsoft.com/office/drawing/2014/main" id="{9BE02E45-7C18-8BE6-C31B-20995782674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66" name="Rectangle 11">
                  <a:extLst>
                    <a:ext uri="{FF2B5EF4-FFF2-40B4-BE49-F238E27FC236}">
                      <a16:creationId xmlns:a16="http://schemas.microsoft.com/office/drawing/2014/main" id="{F94F6162-9F33-7C4D-242B-DEA08452276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7656" name="Group 12">
                <a:extLst>
                  <a:ext uri="{FF2B5EF4-FFF2-40B4-BE49-F238E27FC236}">
                    <a16:creationId xmlns:a16="http://schemas.microsoft.com/office/drawing/2014/main" id="{C1D9FB81-B5E6-2846-C088-716F7296F84C}"/>
                  </a:ext>
                </a:extLst>
              </p:cNvPr>
              <p:cNvGrpSpPr>
                <a:grpSpLocks/>
              </p:cNvGrpSpPr>
              <p:nvPr/>
            </p:nvGrpSpPr>
            <p:grpSpPr bwMode="auto">
              <a:xfrm>
                <a:off x="5674" y="24"/>
                <a:ext cx="86" cy="4296"/>
                <a:chOff x="5616" y="-48"/>
                <a:chExt cx="144" cy="4368"/>
              </a:xfrm>
            </p:grpSpPr>
            <p:sp>
              <p:nvSpPr>
                <p:cNvPr id="27663" name="Rectangle 13">
                  <a:extLst>
                    <a:ext uri="{FF2B5EF4-FFF2-40B4-BE49-F238E27FC236}">
                      <a16:creationId xmlns:a16="http://schemas.microsoft.com/office/drawing/2014/main" id="{62532A51-4C16-B3F6-4EE7-C6468184DA2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64" name="Rectangle 14">
                  <a:extLst>
                    <a:ext uri="{FF2B5EF4-FFF2-40B4-BE49-F238E27FC236}">
                      <a16:creationId xmlns:a16="http://schemas.microsoft.com/office/drawing/2014/main" id="{FFE231AF-6DEB-A464-E312-139893E17B9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7657" name="Group 15">
                <a:extLst>
                  <a:ext uri="{FF2B5EF4-FFF2-40B4-BE49-F238E27FC236}">
                    <a16:creationId xmlns:a16="http://schemas.microsoft.com/office/drawing/2014/main" id="{72F62E30-6790-68A4-51DB-F7BA53901221}"/>
                  </a:ext>
                </a:extLst>
              </p:cNvPr>
              <p:cNvGrpSpPr>
                <a:grpSpLocks/>
              </p:cNvGrpSpPr>
              <p:nvPr/>
            </p:nvGrpSpPr>
            <p:grpSpPr bwMode="auto">
              <a:xfrm>
                <a:off x="144" y="0"/>
                <a:ext cx="5616" cy="144"/>
                <a:chOff x="96" y="-48"/>
                <a:chExt cx="5520" cy="144"/>
              </a:xfrm>
            </p:grpSpPr>
            <p:sp>
              <p:nvSpPr>
                <p:cNvPr id="27661" name="Rectangle 16">
                  <a:extLst>
                    <a:ext uri="{FF2B5EF4-FFF2-40B4-BE49-F238E27FC236}">
                      <a16:creationId xmlns:a16="http://schemas.microsoft.com/office/drawing/2014/main" id="{5E680E4A-927B-1322-E6D1-DC78AB9350D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62" name="Rectangle 17">
                  <a:extLst>
                    <a:ext uri="{FF2B5EF4-FFF2-40B4-BE49-F238E27FC236}">
                      <a16:creationId xmlns:a16="http://schemas.microsoft.com/office/drawing/2014/main" id="{EAF29ECF-2347-8685-9CA5-C3290FF5E50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27658" name="Group 18">
                <a:extLst>
                  <a:ext uri="{FF2B5EF4-FFF2-40B4-BE49-F238E27FC236}">
                    <a16:creationId xmlns:a16="http://schemas.microsoft.com/office/drawing/2014/main" id="{35F9D933-1915-E867-711B-B1B320F8A021}"/>
                  </a:ext>
                </a:extLst>
              </p:cNvPr>
              <p:cNvGrpSpPr>
                <a:grpSpLocks/>
              </p:cNvGrpSpPr>
              <p:nvPr/>
            </p:nvGrpSpPr>
            <p:grpSpPr bwMode="auto">
              <a:xfrm>
                <a:off x="144" y="4234"/>
                <a:ext cx="5616" cy="86"/>
                <a:chOff x="96" y="4176"/>
                <a:chExt cx="5520" cy="144"/>
              </a:xfrm>
            </p:grpSpPr>
            <p:sp>
              <p:nvSpPr>
                <p:cNvPr id="27659" name="Rectangle 19">
                  <a:extLst>
                    <a:ext uri="{FF2B5EF4-FFF2-40B4-BE49-F238E27FC236}">
                      <a16:creationId xmlns:a16="http://schemas.microsoft.com/office/drawing/2014/main" id="{624CE4A0-3B9E-408A-6993-E54065B6C85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60" name="Rectangle 20">
                  <a:extLst>
                    <a:ext uri="{FF2B5EF4-FFF2-40B4-BE49-F238E27FC236}">
                      <a16:creationId xmlns:a16="http://schemas.microsoft.com/office/drawing/2014/main" id="{07A5EF8D-942E-3B8B-96CA-C31A8F1DAC1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27653" name="Rectangle 19458">
              <a:extLst>
                <a:ext uri="{FF2B5EF4-FFF2-40B4-BE49-F238E27FC236}">
                  <a16:creationId xmlns:a16="http://schemas.microsoft.com/office/drawing/2014/main" id="{168D3E44-E0C8-B807-DABE-551946F63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
              <a:extLst>
                <a:ext uri="{FF2B5EF4-FFF2-40B4-BE49-F238E27FC236}">
                  <a16:creationId xmlns:a16="http://schemas.microsoft.com/office/drawing/2014/main" id="{2933A34E-214B-A8A2-1892-AE1EC94709E6}"/>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
            <a:extLst>
              <a:ext uri="{FF2B5EF4-FFF2-40B4-BE49-F238E27FC236}">
                <a16:creationId xmlns:a16="http://schemas.microsoft.com/office/drawing/2014/main" id="{A4FFACDF-8CE7-1760-80AD-07A67D34164D}"/>
              </a:ext>
            </a:extLst>
          </p:cNvPr>
          <p:cNvPicPr>
            <a:picLocks noChangeAspect="1"/>
          </p:cNvPicPr>
          <p:nvPr/>
        </p:nvPicPr>
        <p:blipFill>
          <a:blip r:embed="rId4"/>
          <a:stretch>
            <a:fillRect/>
          </a:stretch>
        </p:blipFill>
        <p:spPr>
          <a:xfrm>
            <a:off x="6357434" y="1094823"/>
            <a:ext cx="2555760" cy="47002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253E-4693-AF68-C735-B99B723DA645}"/>
              </a:ext>
            </a:extLst>
          </p:cNvPr>
          <p:cNvSpPr>
            <a:spLocks noGrp="1"/>
          </p:cNvSpPr>
          <p:nvPr>
            <p:ph type="title"/>
          </p:nvPr>
        </p:nvSpPr>
        <p:spPr>
          <a:xfrm>
            <a:off x="320675" y="63500"/>
            <a:ext cx="7772400" cy="1143000"/>
          </a:xfrm>
        </p:spPr>
        <p:txBody>
          <a:bodyPr/>
          <a:lstStyle/>
          <a:p>
            <a:r>
              <a:rPr lang="en-US" sz="2800" dirty="0"/>
              <a:t>Chip is An Assembly of Layers</a:t>
            </a:r>
            <a:endParaRPr lang="en-IN" sz="2800" dirty="0"/>
          </a:p>
        </p:txBody>
      </p:sp>
      <p:grpSp>
        <p:nvGrpSpPr>
          <p:cNvPr id="3" name="Group 38">
            <a:extLst>
              <a:ext uri="{FF2B5EF4-FFF2-40B4-BE49-F238E27FC236}">
                <a16:creationId xmlns:a16="http://schemas.microsoft.com/office/drawing/2014/main" id="{CE6C0B28-5C19-284A-E764-602A0AC43B54}"/>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E05B3B40-D998-B4E9-028F-E79B1B479B82}"/>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5D9C4E63-7092-972B-7D0A-2D8D737F2803}"/>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CB04C9B-2771-F76E-6D87-26C7E6D4CDC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7E15887A-644E-29E4-86B2-2B908786B1D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FC65B162-0793-9100-79A7-8EBEDE05CC9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89DCF660-034F-6901-6EAF-8B139AFEBF7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E847A3A5-C8ED-4241-1A48-1F3B971FC6F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7B58E5AA-5989-9C2E-40F0-CB4D89EB851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AF6F05C0-9D79-8C1C-8FB3-65F97E288AFE}"/>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6767CFB0-0B88-9AB5-D92A-B106916EE2B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2C49FE38-9C04-B5CC-A80B-38AFD416EC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A2F58DFE-8977-ED7E-0AAF-762CBE248C04}"/>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23F89723-7FCE-DCC1-1A2A-F52C55837C1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0688BA6-6F2A-C22D-269A-AD5F175EC89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86C6B84E-B053-27B8-26A1-D2EB2FA29C91}"/>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9424FD85-28AB-E1BF-9B38-4FF3FBBD9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Content Placeholder 21">
            <a:extLst>
              <a:ext uri="{FF2B5EF4-FFF2-40B4-BE49-F238E27FC236}">
                <a16:creationId xmlns:a16="http://schemas.microsoft.com/office/drawing/2014/main" id="{CEB90C71-D508-B888-E67F-3FADC6FD670E}"/>
              </a:ext>
            </a:extLst>
          </p:cNvPr>
          <p:cNvPicPr>
            <a:picLocks noGrp="1" noChangeAspect="1"/>
          </p:cNvPicPr>
          <p:nvPr>
            <p:ph idx="1"/>
          </p:nvPr>
        </p:nvPicPr>
        <p:blipFill>
          <a:blip r:embed="rId3"/>
          <a:stretch>
            <a:fillRect/>
          </a:stretch>
        </p:blipFill>
        <p:spPr>
          <a:xfrm>
            <a:off x="391990" y="1751298"/>
            <a:ext cx="8548958" cy="3062816"/>
          </a:xfrm>
        </p:spPr>
      </p:pic>
    </p:spTree>
    <p:extLst>
      <p:ext uri="{BB962C8B-B14F-4D97-AF65-F5344CB8AC3E}">
        <p14:creationId xmlns:p14="http://schemas.microsoft.com/office/powerpoint/2010/main" val="29214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E20-D2FE-69E6-27AF-84AD5E14AF85}"/>
              </a:ext>
            </a:extLst>
          </p:cNvPr>
          <p:cNvSpPr>
            <a:spLocks noGrp="1"/>
          </p:cNvSpPr>
          <p:nvPr>
            <p:ph type="title"/>
          </p:nvPr>
        </p:nvSpPr>
        <p:spPr>
          <a:xfrm>
            <a:off x="685800" y="152400"/>
            <a:ext cx="7772400" cy="1143000"/>
          </a:xfrm>
        </p:spPr>
        <p:txBody>
          <a:bodyPr/>
          <a:lstStyle/>
          <a:p>
            <a:r>
              <a:rPr lang="en-US" sz="2800" dirty="0"/>
              <a:t>Popular Chip Packages</a:t>
            </a:r>
            <a:endParaRPr lang="en-IN" sz="2800" dirty="0"/>
          </a:p>
        </p:txBody>
      </p:sp>
      <p:grpSp>
        <p:nvGrpSpPr>
          <p:cNvPr id="3" name="Group 38">
            <a:extLst>
              <a:ext uri="{FF2B5EF4-FFF2-40B4-BE49-F238E27FC236}">
                <a16:creationId xmlns:a16="http://schemas.microsoft.com/office/drawing/2014/main" id="{76655BC3-648C-2039-1E67-C6E9EB7CA900}"/>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59549171-082B-4E60-F536-C2804C2012A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99D7349-B406-9969-CD08-D1345C35C1E6}"/>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E3CA4CE-70B0-21BE-0295-EE8E3E52828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B3393ECF-02B8-139F-C7E0-F73A5087C31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5AA2C389-CF06-A541-6C01-627F7D8BB8D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49D7AB05-6D19-177A-D571-83EC0E0179D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378498B-6346-6671-9B25-C0AC766DB05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EE8805F-7C36-3462-E8F0-ABA26A4C71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BB5F33-B971-77AA-7884-2F1F143D0C4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B37DA4-5E1F-3A44-E40C-138AC4A71CA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55893E7-69B1-C240-B4CB-39E0DFF8D15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2A0176C2-3D2E-189E-4735-A48A2EA149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6E130BDE-4E8C-E44C-D21C-B8851BB16B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19B65D1-DCF3-6013-CFD6-3999D5BE58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4D47ED1-DDA7-C3C4-91C7-EEF4993AFF3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D52414A-48DE-BDE0-B164-163F2FE9C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a:extLst>
              <a:ext uri="{FF2B5EF4-FFF2-40B4-BE49-F238E27FC236}">
                <a16:creationId xmlns:a16="http://schemas.microsoft.com/office/drawing/2014/main" id="{16EFF791-96C7-EEC2-959E-F329CD00C0EC}"/>
              </a:ext>
            </a:extLst>
          </p:cNvPr>
          <p:cNvSpPr>
            <a:spLocks noGrp="1"/>
          </p:cNvSpPr>
          <p:nvPr>
            <p:ph idx="1"/>
          </p:nvPr>
        </p:nvSpPr>
        <p:spPr>
          <a:xfrm>
            <a:off x="685800" y="1524000"/>
            <a:ext cx="7772400" cy="4114800"/>
          </a:xfrm>
        </p:spPr>
        <p:txBody>
          <a:bodyPr/>
          <a:lstStyle/>
          <a:p>
            <a:pPr algn="l"/>
            <a:r>
              <a:rPr lang="en-US" sz="2400" dirty="0">
                <a:solidFill>
                  <a:srgbClr val="000000"/>
                </a:solidFill>
                <a:latin typeface="+mj-lt"/>
              </a:rPr>
              <a:t>First two decades of 21</a:t>
            </a:r>
            <a:r>
              <a:rPr lang="en-US" sz="2400" baseline="30000" dirty="0">
                <a:solidFill>
                  <a:srgbClr val="000000"/>
                </a:solidFill>
                <a:latin typeface="+mj-lt"/>
              </a:rPr>
              <a:t>st</a:t>
            </a:r>
            <a:r>
              <a:rPr lang="en-US" sz="2400" dirty="0">
                <a:solidFill>
                  <a:srgbClr val="000000"/>
                </a:solidFill>
                <a:latin typeface="+mj-lt"/>
              </a:rPr>
              <a:t> century:</a:t>
            </a:r>
          </a:p>
          <a:p>
            <a:pPr algn="l"/>
            <a:r>
              <a:rPr lang="en-US" sz="2400" dirty="0">
                <a:solidFill>
                  <a:srgbClr val="000000"/>
                </a:solidFill>
                <a:latin typeface="+mj-lt"/>
              </a:rPr>
              <a:t>C</a:t>
            </a:r>
            <a:r>
              <a:rPr lang="en-US" sz="2400" b="0" i="0" u="none" strike="noStrike" baseline="0" dirty="0">
                <a:solidFill>
                  <a:srgbClr val="000000"/>
                </a:solidFill>
                <a:latin typeface="+mj-lt"/>
              </a:rPr>
              <a:t>hip ball grid arrays (BGAs) (1990–2005)</a:t>
            </a:r>
          </a:p>
          <a:p>
            <a:pPr algn="l"/>
            <a:r>
              <a:rPr lang="en-US" sz="2400" b="0" i="0" u="none" strike="noStrike" baseline="0" dirty="0">
                <a:solidFill>
                  <a:srgbClr val="000000"/>
                </a:solidFill>
                <a:latin typeface="+mj-lt"/>
              </a:rPr>
              <a:t>3D stacked modules (2005–2015) </a:t>
            </a:r>
          </a:p>
          <a:p>
            <a:pPr algn="l"/>
            <a:r>
              <a:rPr lang="en-US" sz="2400" b="0" i="0" u="none" strike="noStrike" baseline="0" dirty="0">
                <a:solidFill>
                  <a:srgbClr val="000000"/>
                </a:solidFill>
                <a:latin typeface="+mj-lt"/>
              </a:rPr>
              <a:t>Multi-chip embedded PCBs </a:t>
            </a:r>
            <a:r>
              <a:rPr lang="en-IN" sz="2400" b="0" i="0" u="none" strike="noStrike" baseline="0" dirty="0">
                <a:solidFill>
                  <a:srgbClr val="000000"/>
                </a:solidFill>
                <a:latin typeface="+mj-lt"/>
              </a:rPr>
              <a:t>(2010–2020) </a:t>
            </a:r>
            <a:endParaRPr lang="en-IN" sz="2400" dirty="0">
              <a:latin typeface="+mj-lt"/>
            </a:endParaRPr>
          </a:p>
        </p:txBody>
      </p:sp>
    </p:spTree>
    <p:extLst>
      <p:ext uri="{BB962C8B-B14F-4D97-AF65-F5344CB8AC3E}">
        <p14:creationId xmlns:p14="http://schemas.microsoft.com/office/powerpoint/2010/main" val="5066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E20-D2FE-69E6-27AF-84AD5E14AF85}"/>
              </a:ext>
            </a:extLst>
          </p:cNvPr>
          <p:cNvSpPr>
            <a:spLocks noGrp="1"/>
          </p:cNvSpPr>
          <p:nvPr>
            <p:ph type="title"/>
          </p:nvPr>
        </p:nvSpPr>
        <p:spPr>
          <a:xfrm>
            <a:off x="685800" y="152400"/>
            <a:ext cx="7772400" cy="1143000"/>
          </a:xfrm>
        </p:spPr>
        <p:txBody>
          <a:bodyPr/>
          <a:lstStyle/>
          <a:p>
            <a:pPr algn="l"/>
            <a:r>
              <a:rPr lang="en-US" sz="2800" dirty="0">
                <a:solidFill>
                  <a:srgbClr val="000000"/>
                </a:solidFill>
                <a:latin typeface="+mj-lt"/>
              </a:rPr>
              <a:t>C</a:t>
            </a:r>
            <a:r>
              <a:rPr lang="en-US" sz="2800" b="0" i="0" u="none" strike="noStrike" baseline="0" dirty="0">
                <a:solidFill>
                  <a:srgbClr val="000000"/>
                </a:solidFill>
                <a:latin typeface="+mj-lt"/>
              </a:rPr>
              <a:t>hip ball grid arrays (BGAs) (1990–2005)</a:t>
            </a:r>
          </a:p>
        </p:txBody>
      </p:sp>
      <p:grpSp>
        <p:nvGrpSpPr>
          <p:cNvPr id="3" name="Group 38">
            <a:extLst>
              <a:ext uri="{FF2B5EF4-FFF2-40B4-BE49-F238E27FC236}">
                <a16:creationId xmlns:a16="http://schemas.microsoft.com/office/drawing/2014/main" id="{76655BC3-648C-2039-1E67-C6E9EB7CA900}"/>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59549171-082B-4E60-F536-C2804C2012A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99D7349-B406-9969-CD08-D1345C35C1E6}"/>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E3CA4CE-70B0-21BE-0295-EE8E3E52828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B3393ECF-02B8-139F-C7E0-F73A5087C31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5AA2C389-CF06-A541-6C01-627F7D8BB8D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49D7AB05-6D19-177A-D571-83EC0E0179D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378498B-6346-6671-9B25-C0AC766DB05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EE8805F-7C36-3462-E8F0-ABA26A4C71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BB5F33-B971-77AA-7884-2F1F143D0C4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B37DA4-5E1F-3A44-E40C-138AC4A71CA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55893E7-69B1-C240-B4CB-39E0DFF8D15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2A0176C2-3D2E-189E-4735-A48A2EA149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6E130BDE-4E8C-E44C-D21C-B8851BB16B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19B65D1-DCF3-6013-CFD6-3999D5BE58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4D47ED1-DDA7-C3C4-91C7-EEF4993AFF3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D52414A-48DE-BDE0-B164-163F2FE9C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a:extLst>
              <a:ext uri="{FF2B5EF4-FFF2-40B4-BE49-F238E27FC236}">
                <a16:creationId xmlns:a16="http://schemas.microsoft.com/office/drawing/2014/main" id="{16EFF791-96C7-EEC2-959E-F329CD00C0EC}"/>
              </a:ext>
            </a:extLst>
          </p:cNvPr>
          <p:cNvSpPr>
            <a:spLocks noGrp="1"/>
          </p:cNvSpPr>
          <p:nvPr>
            <p:ph idx="1"/>
          </p:nvPr>
        </p:nvSpPr>
        <p:spPr>
          <a:xfrm>
            <a:off x="304800" y="1600200"/>
            <a:ext cx="8654889" cy="4724400"/>
          </a:xfrm>
        </p:spPr>
        <p:txBody>
          <a:bodyPr/>
          <a:lstStyle/>
          <a:p>
            <a:pPr algn="l"/>
            <a:r>
              <a:rPr lang="en-US" sz="2400" b="0" i="0" u="none" strike="noStrike" baseline="0" dirty="0">
                <a:solidFill>
                  <a:srgbClr val="000000"/>
                </a:solidFill>
              </a:rPr>
              <a:t>Various types of BGA-like packages have been proposed as follows: </a:t>
            </a:r>
          </a:p>
          <a:p>
            <a:pPr algn="l"/>
            <a:r>
              <a:rPr lang="en-US" sz="2400" b="0" i="0" u="none" strike="noStrike" baseline="0" dirty="0">
                <a:solidFill>
                  <a:srgbClr val="000000"/>
                </a:solidFill>
              </a:rPr>
              <a:t>High performance (HP),</a:t>
            </a:r>
          </a:p>
          <a:p>
            <a:pPr algn="l"/>
            <a:r>
              <a:rPr lang="en-US" sz="2400" dirty="0">
                <a:solidFill>
                  <a:srgbClr val="000000"/>
                </a:solidFill>
              </a:rPr>
              <a:t>E</a:t>
            </a:r>
            <a:r>
              <a:rPr lang="en-US" sz="2400" b="0" i="0" u="none" strike="noStrike" baseline="0" dirty="0">
                <a:solidFill>
                  <a:srgbClr val="000000"/>
                </a:solidFill>
              </a:rPr>
              <a:t>xtra performance (XP), </a:t>
            </a:r>
          </a:p>
          <a:p>
            <a:pPr algn="l"/>
            <a:r>
              <a:rPr lang="en-US" sz="2400" b="0" i="0" u="none" strike="noStrike" baseline="0" dirty="0">
                <a:solidFill>
                  <a:srgbClr val="000000"/>
                </a:solidFill>
              </a:rPr>
              <a:t>Plastic (P), </a:t>
            </a:r>
          </a:p>
          <a:p>
            <a:pPr algn="l"/>
            <a:r>
              <a:rPr lang="en-US" sz="2400" b="0" i="0" u="none" strike="noStrike" baseline="0" dirty="0">
                <a:solidFill>
                  <a:srgbClr val="000000"/>
                </a:solidFill>
              </a:rPr>
              <a:t>Multi-chip (MC), and others. </a:t>
            </a:r>
          </a:p>
          <a:p>
            <a:pPr algn="l"/>
            <a:r>
              <a:rPr lang="en-US" sz="2400" b="0" i="0" u="none" strike="noStrike" baseline="0" dirty="0">
                <a:solidFill>
                  <a:srgbClr val="000000"/>
                </a:solidFill>
              </a:rPr>
              <a:t>These BGA’s were often soldered to moderately complex flexible printed circuit boards (FPCBs) using surface mount technology (SMT) assembly. </a:t>
            </a:r>
          </a:p>
          <a:p>
            <a:pPr algn="l"/>
            <a:r>
              <a:rPr lang="en-US" sz="2400" b="0" i="0" u="none" strike="noStrike" baseline="0" dirty="0">
                <a:solidFill>
                  <a:srgbClr val="000000"/>
                </a:solidFill>
              </a:rPr>
              <a:t>Around 2005, BGA format was found to be incapable of supporting the rapidly increasing </a:t>
            </a:r>
            <a:r>
              <a:rPr lang="en-US" sz="2400" dirty="0">
                <a:solidFill>
                  <a:srgbClr val="000000"/>
                </a:solidFill>
              </a:rPr>
              <a:t>VLSI. </a:t>
            </a:r>
            <a:endParaRPr lang="en-IN" sz="2400" dirty="0"/>
          </a:p>
        </p:txBody>
      </p:sp>
    </p:spTree>
    <p:extLst>
      <p:ext uri="{BB962C8B-B14F-4D97-AF65-F5344CB8AC3E}">
        <p14:creationId xmlns:p14="http://schemas.microsoft.com/office/powerpoint/2010/main" val="12572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dissolve">
                                      <p:cBhvr>
                                        <p:cTn id="3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E20-D2FE-69E6-27AF-84AD5E14AF85}"/>
              </a:ext>
            </a:extLst>
          </p:cNvPr>
          <p:cNvSpPr>
            <a:spLocks noGrp="1"/>
          </p:cNvSpPr>
          <p:nvPr>
            <p:ph type="title"/>
          </p:nvPr>
        </p:nvSpPr>
        <p:spPr>
          <a:xfrm>
            <a:off x="304800" y="152400"/>
            <a:ext cx="7772400" cy="1143000"/>
          </a:xfrm>
        </p:spPr>
        <p:txBody>
          <a:bodyPr/>
          <a:lstStyle/>
          <a:p>
            <a:pPr algn="l"/>
            <a:r>
              <a:rPr lang="en-IN" sz="2800" dirty="0"/>
              <a:t>Three-dimensional (3D) packages </a:t>
            </a:r>
            <a:r>
              <a:rPr lang="en-US" sz="2800" dirty="0">
                <a:solidFill>
                  <a:srgbClr val="000000"/>
                </a:solidFill>
              </a:rPr>
              <a:t>(2005–2015)</a:t>
            </a:r>
            <a:endParaRPr lang="en-US" sz="2800" b="0" i="0" u="none" strike="noStrike" baseline="0" dirty="0">
              <a:solidFill>
                <a:srgbClr val="000000"/>
              </a:solidFill>
            </a:endParaRPr>
          </a:p>
        </p:txBody>
      </p:sp>
      <p:grpSp>
        <p:nvGrpSpPr>
          <p:cNvPr id="3" name="Group 38">
            <a:extLst>
              <a:ext uri="{FF2B5EF4-FFF2-40B4-BE49-F238E27FC236}">
                <a16:creationId xmlns:a16="http://schemas.microsoft.com/office/drawing/2014/main" id="{76655BC3-648C-2039-1E67-C6E9EB7CA900}"/>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59549171-082B-4E60-F536-C2804C2012A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99D7349-B406-9969-CD08-D1345C35C1E6}"/>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E3CA4CE-70B0-21BE-0295-EE8E3E52828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B3393ECF-02B8-139F-C7E0-F73A5087C31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5AA2C389-CF06-A541-6C01-627F7D8BB8D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49D7AB05-6D19-177A-D571-83EC0E0179D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378498B-6346-6671-9B25-C0AC766DB05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EE8805F-7C36-3462-E8F0-ABA26A4C71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BB5F33-B971-77AA-7884-2F1F143D0C4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B37DA4-5E1F-3A44-E40C-138AC4A71CA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55893E7-69B1-C240-B4CB-39E0DFF8D15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2A0176C2-3D2E-189E-4735-A48A2EA149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6E130BDE-4E8C-E44C-D21C-B8851BB16B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19B65D1-DCF3-6013-CFD6-3999D5BE58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4D47ED1-DDA7-C3C4-91C7-EEF4993AFF3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D52414A-48DE-BDE0-B164-163F2FE9C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a:extLst>
              <a:ext uri="{FF2B5EF4-FFF2-40B4-BE49-F238E27FC236}">
                <a16:creationId xmlns:a16="http://schemas.microsoft.com/office/drawing/2014/main" id="{16EFF791-96C7-EEC2-959E-F329CD00C0EC}"/>
              </a:ext>
            </a:extLst>
          </p:cNvPr>
          <p:cNvSpPr>
            <a:spLocks noGrp="1"/>
          </p:cNvSpPr>
          <p:nvPr>
            <p:ph idx="1"/>
          </p:nvPr>
        </p:nvSpPr>
        <p:spPr>
          <a:xfrm>
            <a:off x="352586" y="1524000"/>
            <a:ext cx="8654889" cy="4724400"/>
          </a:xfrm>
        </p:spPr>
        <p:txBody>
          <a:bodyPr/>
          <a:lstStyle/>
          <a:p>
            <a:r>
              <a:rPr lang="en-US" sz="2400" dirty="0"/>
              <a:t>Three-dimensional (3D) packages were found to be suitable for increased level of VLSI.</a:t>
            </a:r>
          </a:p>
          <a:p>
            <a:r>
              <a:rPr lang="en-US" sz="2400" dirty="0"/>
              <a:t>Internal stacking modules (ISM) are the package stacked and molded within the base package. </a:t>
            </a:r>
          </a:p>
          <a:p>
            <a:r>
              <a:rPr lang="en-US" sz="2400" dirty="0"/>
              <a:t>They often have been used for smart mobile phone chip sets. </a:t>
            </a:r>
          </a:p>
          <a:p>
            <a:r>
              <a:rPr lang="en-US" sz="2400" dirty="0"/>
              <a:t>For several applications during 2005 - 2015, package-on-package (</a:t>
            </a:r>
            <a:r>
              <a:rPr lang="en-US" sz="2400" dirty="0" err="1"/>
              <a:t>PoP</a:t>
            </a:r>
            <a:r>
              <a:rPr lang="en-US" sz="2400" dirty="0"/>
              <a:t>) is a popular 3D package. </a:t>
            </a:r>
          </a:p>
          <a:p>
            <a:r>
              <a:rPr lang="en-US" sz="2400" dirty="0">
                <a:solidFill>
                  <a:srgbClr val="FF0000"/>
                </a:solidFill>
              </a:rPr>
              <a:t>The connections between different dies go through the substrate, the parasitic load for these connections was found to be  high.</a:t>
            </a:r>
          </a:p>
          <a:p>
            <a:r>
              <a:rPr lang="en-US" sz="2400" dirty="0">
                <a:solidFill>
                  <a:srgbClr val="FF0000"/>
                </a:solidFill>
              </a:rPr>
              <a:t>An </a:t>
            </a:r>
            <a:r>
              <a:rPr lang="en-IN" sz="2400" dirty="0">
                <a:solidFill>
                  <a:srgbClr val="FF0000"/>
                </a:solidFill>
              </a:rPr>
              <a:t>appreciable</a:t>
            </a:r>
            <a:r>
              <a:rPr lang="en-US" sz="2400" dirty="0">
                <a:solidFill>
                  <a:srgbClr val="FF0000"/>
                </a:solidFill>
              </a:rPr>
              <a:t> amount of power was consumed and dissipated due to these connections.</a:t>
            </a:r>
            <a:endParaRPr lang="en-IN" sz="2400" dirty="0">
              <a:solidFill>
                <a:srgbClr val="FF0000"/>
              </a:solidFill>
            </a:endParaRPr>
          </a:p>
        </p:txBody>
      </p:sp>
    </p:spTree>
    <p:extLst>
      <p:ext uri="{BB962C8B-B14F-4D97-AF65-F5344CB8AC3E}">
        <p14:creationId xmlns:p14="http://schemas.microsoft.com/office/powerpoint/2010/main" val="21126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E20-D2FE-69E6-27AF-84AD5E14AF85}"/>
              </a:ext>
            </a:extLst>
          </p:cNvPr>
          <p:cNvSpPr>
            <a:spLocks noGrp="1"/>
          </p:cNvSpPr>
          <p:nvPr>
            <p:ph type="title"/>
          </p:nvPr>
        </p:nvSpPr>
        <p:spPr>
          <a:xfrm>
            <a:off x="228600" y="228600"/>
            <a:ext cx="7772400" cy="1143000"/>
          </a:xfrm>
        </p:spPr>
        <p:txBody>
          <a:bodyPr/>
          <a:lstStyle/>
          <a:p>
            <a:r>
              <a:rPr lang="en-IN" sz="2800" b="0" i="0" u="none" strike="noStrike" baseline="0" dirty="0"/>
              <a:t>Embedded die packaging (2015 – 2020)</a:t>
            </a:r>
            <a:endParaRPr lang="en-US" sz="2800" b="0" i="0" u="none" strike="noStrike" baseline="0" dirty="0">
              <a:solidFill>
                <a:srgbClr val="000000"/>
              </a:solidFill>
            </a:endParaRPr>
          </a:p>
        </p:txBody>
      </p:sp>
      <p:grpSp>
        <p:nvGrpSpPr>
          <p:cNvPr id="3" name="Group 38">
            <a:extLst>
              <a:ext uri="{FF2B5EF4-FFF2-40B4-BE49-F238E27FC236}">
                <a16:creationId xmlns:a16="http://schemas.microsoft.com/office/drawing/2014/main" id="{76655BC3-648C-2039-1E67-C6E9EB7CA900}"/>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59549171-082B-4E60-F536-C2804C2012A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99D7349-B406-9969-CD08-D1345C35C1E6}"/>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E3CA4CE-70B0-21BE-0295-EE8E3E52828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B3393ECF-02B8-139F-C7E0-F73A5087C31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5AA2C389-CF06-A541-6C01-627F7D8BB8D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49D7AB05-6D19-177A-D571-83EC0E0179D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378498B-6346-6671-9B25-C0AC766DB05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EE8805F-7C36-3462-E8F0-ABA26A4C71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BB5F33-B971-77AA-7884-2F1F143D0C4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B37DA4-5E1F-3A44-E40C-138AC4A71CA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55893E7-69B1-C240-B4CB-39E0DFF8D15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2A0176C2-3D2E-189E-4735-A48A2EA149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6E130BDE-4E8C-E44C-D21C-B8851BB16B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19B65D1-DCF3-6013-CFD6-3999D5BE58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4D47ED1-DDA7-C3C4-91C7-EEF4993AFF3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D52414A-48DE-BDE0-B164-163F2FE9C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a:extLst>
              <a:ext uri="{FF2B5EF4-FFF2-40B4-BE49-F238E27FC236}">
                <a16:creationId xmlns:a16="http://schemas.microsoft.com/office/drawing/2014/main" id="{16EFF791-96C7-EEC2-959E-F329CD00C0EC}"/>
              </a:ext>
            </a:extLst>
          </p:cNvPr>
          <p:cNvSpPr>
            <a:spLocks noGrp="1"/>
          </p:cNvSpPr>
          <p:nvPr>
            <p:ph idx="1"/>
          </p:nvPr>
        </p:nvSpPr>
        <p:spPr>
          <a:xfrm>
            <a:off x="352586" y="1676400"/>
            <a:ext cx="8654889" cy="4724400"/>
          </a:xfrm>
        </p:spPr>
        <p:txBody>
          <a:bodyPr/>
          <a:lstStyle/>
          <a:p>
            <a:r>
              <a:rPr lang="en-US" sz="2400" dirty="0"/>
              <a:t>Embedded die packaging was the innovation in 2015.</a:t>
            </a:r>
          </a:p>
          <a:p>
            <a:r>
              <a:rPr lang="en-US" sz="2400" dirty="0"/>
              <a:t>This helped in further miniaturization and increased functionality of most electronic systems. </a:t>
            </a:r>
          </a:p>
          <a:p>
            <a:r>
              <a:rPr lang="en-US" sz="2400" dirty="0"/>
              <a:t>Specially the systems with signal frequencies in the order of several GHz and more demanded shorter and impedance-matched interconnections. </a:t>
            </a:r>
          </a:p>
          <a:p>
            <a:r>
              <a:rPr lang="en-US" sz="2400" dirty="0"/>
              <a:t>Achieved using the  Embedding Technology:</a:t>
            </a:r>
          </a:p>
          <a:p>
            <a:r>
              <a:rPr lang="en-US" sz="2400" dirty="0"/>
              <a:t>Chip-on-flex organic substrates with high density build-up-layers and </a:t>
            </a:r>
            <a:r>
              <a:rPr lang="en-US" sz="2400" dirty="0" err="1"/>
              <a:t>microvias</a:t>
            </a:r>
            <a:r>
              <a:rPr lang="en-US" sz="2400" dirty="0"/>
              <a:t> on both sides with surface mount passive components and active chips were embedded as a single package.</a:t>
            </a:r>
          </a:p>
        </p:txBody>
      </p:sp>
    </p:spTree>
    <p:extLst>
      <p:ext uri="{BB962C8B-B14F-4D97-AF65-F5344CB8AC3E}">
        <p14:creationId xmlns:p14="http://schemas.microsoft.com/office/powerpoint/2010/main" val="10435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E20-D2FE-69E6-27AF-84AD5E14AF85}"/>
              </a:ext>
            </a:extLst>
          </p:cNvPr>
          <p:cNvSpPr>
            <a:spLocks noGrp="1"/>
          </p:cNvSpPr>
          <p:nvPr>
            <p:ph type="title"/>
          </p:nvPr>
        </p:nvSpPr>
        <p:spPr>
          <a:xfrm>
            <a:off x="228600" y="228600"/>
            <a:ext cx="7772400" cy="1143000"/>
          </a:xfrm>
        </p:spPr>
        <p:txBody>
          <a:bodyPr/>
          <a:lstStyle/>
          <a:p>
            <a:r>
              <a:rPr lang="en-IN" sz="2800" dirty="0"/>
              <a:t>P</a:t>
            </a:r>
            <a:r>
              <a:rPr lang="en-IN" sz="2800" b="0" i="0" u="none" strike="noStrike" baseline="0" dirty="0"/>
              <a:t>ackaging (2020+)</a:t>
            </a:r>
            <a:endParaRPr lang="en-US" sz="2800" b="0" i="0" u="none" strike="noStrike" baseline="0" dirty="0">
              <a:solidFill>
                <a:srgbClr val="000000"/>
              </a:solidFill>
            </a:endParaRPr>
          </a:p>
        </p:txBody>
      </p:sp>
      <p:grpSp>
        <p:nvGrpSpPr>
          <p:cNvPr id="3" name="Group 38">
            <a:extLst>
              <a:ext uri="{FF2B5EF4-FFF2-40B4-BE49-F238E27FC236}">
                <a16:creationId xmlns:a16="http://schemas.microsoft.com/office/drawing/2014/main" id="{76655BC3-648C-2039-1E67-C6E9EB7CA900}"/>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59549171-082B-4E60-F536-C2804C2012A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99D7349-B406-9969-CD08-D1345C35C1E6}"/>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E3CA4CE-70B0-21BE-0295-EE8E3E52828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B3393ECF-02B8-139F-C7E0-F73A5087C31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5AA2C389-CF06-A541-6C01-627F7D8BB8D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49D7AB05-6D19-177A-D571-83EC0E0179D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378498B-6346-6671-9B25-C0AC766DB05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EE8805F-7C36-3462-E8F0-ABA26A4C71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BB5F33-B971-77AA-7884-2F1F143D0C4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B37DA4-5E1F-3A44-E40C-138AC4A71CA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55893E7-69B1-C240-B4CB-39E0DFF8D15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2A0176C2-3D2E-189E-4735-A48A2EA149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6E130BDE-4E8C-E44C-D21C-B8851BB16B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19B65D1-DCF3-6013-CFD6-3999D5BE58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4D47ED1-DDA7-C3C4-91C7-EEF4993AFF3C}"/>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D52414A-48DE-BDE0-B164-163F2FE9C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a:extLst>
              <a:ext uri="{FF2B5EF4-FFF2-40B4-BE49-F238E27FC236}">
                <a16:creationId xmlns:a16="http://schemas.microsoft.com/office/drawing/2014/main" id="{16EFF791-96C7-EEC2-959E-F329CD00C0EC}"/>
              </a:ext>
            </a:extLst>
          </p:cNvPr>
          <p:cNvSpPr>
            <a:spLocks noGrp="1"/>
          </p:cNvSpPr>
          <p:nvPr>
            <p:ph idx="1"/>
          </p:nvPr>
        </p:nvSpPr>
        <p:spPr>
          <a:xfrm>
            <a:off x="352586" y="1524000"/>
            <a:ext cx="8654889" cy="4724400"/>
          </a:xfrm>
        </p:spPr>
        <p:txBody>
          <a:bodyPr/>
          <a:lstStyle/>
          <a:p>
            <a:r>
              <a:rPr lang="en-US" sz="2400" dirty="0"/>
              <a:t>The technologies keep the miniaturization trend and advance from a 2D to a 3D system-in-package technology.</a:t>
            </a:r>
          </a:p>
          <a:p>
            <a:r>
              <a:rPr lang="en-US" sz="2400" dirty="0"/>
              <a:t>d and advance from a 2D to a 3D system-in-package technology.</a:t>
            </a:r>
          </a:p>
          <a:p>
            <a:r>
              <a:rPr lang="en-US" sz="2400" dirty="0"/>
              <a:t>The miniaturization of modern Ultra LSI circuits leads to an increase in the power dissipation density, which causes their increased heating. </a:t>
            </a:r>
          </a:p>
          <a:p>
            <a:r>
              <a:rPr lang="en-US" sz="2400" dirty="0"/>
              <a:t>The heat drain from electron device active areas is the main factor limiting the device functionality and reliability. </a:t>
            </a:r>
          </a:p>
          <a:p>
            <a:r>
              <a:rPr lang="en-US" sz="2400" dirty="0"/>
              <a:t>The packages are the key elements determining the effectivity of heat dissipation in electronic components and systems. </a:t>
            </a:r>
          </a:p>
          <a:p>
            <a:r>
              <a:rPr lang="en-US" sz="2400" dirty="0"/>
              <a:t>Therefore, the analysis of</a:t>
            </a:r>
          </a:p>
        </p:txBody>
      </p:sp>
    </p:spTree>
    <p:extLst>
      <p:ext uri="{BB962C8B-B14F-4D97-AF65-F5344CB8AC3E}">
        <p14:creationId xmlns:p14="http://schemas.microsoft.com/office/powerpoint/2010/main" val="265715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253E-4693-AF68-C735-B99B723DA645}"/>
              </a:ext>
            </a:extLst>
          </p:cNvPr>
          <p:cNvSpPr>
            <a:spLocks noGrp="1"/>
          </p:cNvSpPr>
          <p:nvPr>
            <p:ph type="title"/>
          </p:nvPr>
        </p:nvSpPr>
        <p:spPr>
          <a:xfrm>
            <a:off x="320675" y="233336"/>
            <a:ext cx="7772400" cy="1143000"/>
          </a:xfrm>
        </p:spPr>
        <p:txBody>
          <a:bodyPr/>
          <a:lstStyle/>
          <a:p>
            <a:r>
              <a:rPr lang="en-IN" sz="2800" i="0" u="none" strike="noStrike" baseline="0" dirty="0"/>
              <a:t>Tools for Efficient Thermal Management</a:t>
            </a:r>
            <a:endParaRPr lang="en-IN" sz="2800" dirty="0"/>
          </a:p>
        </p:txBody>
      </p:sp>
      <p:grpSp>
        <p:nvGrpSpPr>
          <p:cNvPr id="3" name="Group 38">
            <a:extLst>
              <a:ext uri="{FF2B5EF4-FFF2-40B4-BE49-F238E27FC236}">
                <a16:creationId xmlns:a16="http://schemas.microsoft.com/office/drawing/2014/main" id="{CE6C0B28-5C19-284A-E764-602A0AC43B54}"/>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E05B3B40-D998-B4E9-028F-E79B1B479B82}"/>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5D9C4E63-7092-972B-7D0A-2D8D737F2803}"/>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0CB04C9B-2771-F76E-6D87-26C7E6D4CDC9}"/>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7E15887A-644E-29E4-86B2-2B908786B1D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19" name="Rectangle 11">
                    <a:extLst>
                      <a:ext uri="{FF2B5EF4-FFF2-40B4-BE49-F238E27FC236}">
                        <a16:creationId xmlns:a16="http://schemas.microsoft.com/office/drawing/2014/main" id="{FC65B162-0793-9100-79A7-8EBEDE05CC9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89DCF660-034F-6901-6EAF-8B139AFEBF7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E847A3A5-C8ED-4241-1A48-1F3B971FC6F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7B58E5AA-5989-9C2E-40F0-CB4D89EB851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AF6F05C0-9D79-8C1C-8FB3-65F97E288AFE}"/>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6767CFB0-0B88-9AB5-D92A-B106916EE2B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2C49FE38-9C04-B5CC-A80B-38AFD416EC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A2F58DFE-8977-ED7E-0AAF-762CBE248C04}"/>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23F89723-7FCE-DCC1-1A2A-F52C55837C1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F0688BA6-6F2A-C22D-269A-AD5F175EC89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86C6B84E-B053-27B8-26A1-D2EB2FA29C91}"/>
                  </a:ext>
                </a:extLst>
              </p:cNvPr>
              <p:cNvSpPr>
                <a:spLocks noChangeArrowheads="1"/>
              </p:cNvSpPr>
              <p:nvPr/>
            </p:nvSpPr>
            <p:spPr bwMode="auto">
              <a:xfrm>
                <a:off x="223677" y="1329255"/>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9424FD85-28AB-E1BF-9B38-4FF3FBBD9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a:extLst>
              <a:ext uri="{FF2B5EF4-FFF2-40B4-BE49-F238E27FC236}">
                <a16:creationId xmlns:a16="http://schemas.microsoft.com/office/drawing/2014/main" id="{8E47F63E-14EC-F60A-5D56-6E0B1785D499}"/>
              </a:ext>
            </a:extLst>
          </p:cNvPr>
          <p:cNvSpPr>
            <a:spLocks noGrp="1"/>
          </p:cNvSpPr>
          <p:nvPr>
            <p:ph idx="1"/>
          </p:nvPr>
        </p:nvSpPr>
        <p:spPr>
          <a:xfrm>
            <a:off x="320675" y="1692809"/>
            <a:ext cx="8670925" cy="4114800"/>
          </a:xfrm>
        </p:spPr>
        <p:txBody>
          <a:bodyPr/>
          <a:lstStyle/>
          <a:p>
            <a:r>
              <a:rPr lang="en-US" sz="2400" dirty="0"/>
              <a:t>Heat Sinks, Heat Spreaders, Heat Risers &amp; Heavy Metal Backplates</a:t>
            </a:r>
          </a:p>
          <a:p>
            <a:r>
              <a:rPr lang="en-US" sz="2400" b="0" i="0" u="none" strike="noStrike" baseline="0" dirty="0"/>
              <a:t>Thermal Vias (PTH used to leverage thermal conductivity of copper)</a:t>
            </a:r>
          </a:p>
          <a:p>
            <a:r>
              <a:rPr lang="en-US" sz="2400" b="0" i="0" u="none" strike="noStrike" baseline="0" dirty="0"/>
              <a:t>Thermal Coins (Inserts of metal conductors in PCB cut-outs under active components to improve </a:t>
            </a:r>
            <a:r>
              <a:rPr lang="en-IN" sz="2400" b="0" i="0" u="none" strike="noStrike" baseline="0" dirty="0"/>
              <a:t>heat transfer)</a:t>
            </a:r>
          </a:p>
          <a:p>
            <a:r>
              <a:rPr lang="en-US" sz="2400" b="0" i="0" u="none" strike="noStrike" baseline="0" dirty="0"/>
              <a:t>Thermal Interface Materials, Thermally Conductive Adhesives, Gap Fillers, Grease, etc.</a:t>
            </a:r>
          </a:p>
          <a:p>
            <a:r>
              <a:rPr lang="en-US" sz="2400" b="0" i="0" u="none" strike="noStrike" baseline="0" dirty="0"/>
              <a:t>Thermally Conductive Printed Circuit Board Materials</a:t>
            </a:r>
          </a:p>
          <a:p>
            <a:pPr marL="0" indent="0">
              <a:buNone/>
            </a:pPr>
            <a:endParaRPr lang="en-IN" sz="2400" dirty="0"/>
          </a:p>
        </p:txBody>
      </p:sp>
    </p:spTree>
    <p:extLst>
      <p:ext uri="{BB962C8B-B14F-4D97-AF65-F5344CB8AC3E}">
        <p14:creationId xmlns:p14="http://schemas.microsoft.com/office/powerpoint/2010/main" val="2495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3581</TotalTime>
  <Words>1367</Words>
  <Application>Microsoft Office PowerPoint</Application>
  <PresentationFormat>On-screen Show (4:3)</PresentationFormat>
  <Paragraphs>135</Paragraphs>
  <Slides>26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SimSun</vt:lpstr>
      <vt:lpstr>Calibri</vt:lpstr>
      <vt:lpstr>Cambria Math</vt:lpstr>
      <vt:lpstr>Charis SIL</vt:lpstr>
      <vt:lpstr>CommercialScript BT</vt:lpstr>
      <vt:lpstr>STIX</vt:lpstr>
      <vt:lpstr>Tempus Sans ITC</vt:lpstr>
      <vt:lpstr>Times New Roman</vt:lpstr>
      <vt:lpstr>Viner Hand ITC</vt:lpstr>
      <vt:lpstr>Blank Presentation</vt:lpstr>
      <vt:lpstr>Photo Editor Photo</vt:lpstr>
      <vt:lpstr>Recent Chip Packaging Methods</vt:lpstr>
      <vt:lpstr>Generalized Models for Dimensionless Constriction Resistance</vt:lpstr>
      <vt:lpstr>Chip is An Assembly of Layers</vt:lpstr>
      <vt:lpstr>Popular Chip Packages</vt:lpstr>
      <vt:lpstr>Chip ball grid arrays (BGAs) (1990–2005)</vt:lpstr>
      <vt:lpstr>Three-dimensional (3D) packages (2005–2015)</vt:lpstr>
      <vt:lpstr>Embedded die packaging (2015 – 2020)</vt:lpstr>
      <vt:lpstr>Packaging (2020+)</vt:lpstr>
      <vt:lpstr>Tools for Efficient Thermal Management</vt:lpstr>
      <vt:lpstr>Total Thermal Resistance of A Package</vt:lpstr>
      <vt:lpstr>Heat Spreaders in Modern CPU Packages </vt:lpstr>
      <vt:lpstr>Temperature of A Hot Chip: Natural Convection</vt:lpstr>
      <vt:lpstr>Laminar Free Convection on Vertical Surface</vt:lpstr>
      <vt:lpstr>Empirical Correlations Natrual Convection</vt:lpstr>
      <vt:lpstr>PowerPoint Presentation</vt:lpstr>
      <vt:lpstr>Need for A Heat Spreader</vt:lpstr>
      <vt:lpstr>Temperature of Hot Chip: Forced Convection</vt:lpstr>
      <vt:lpstr>Flat Plate Boundary Layer Trasition</vt:lpstr>
      <vt:lpstr>PowerPoint Presentation</vt:lpstr>
      <vt:lpstr>PowerPoint Presentation</vt:lpstr>
      <vt:lpstr>Control of Convection Resistance</vt:lpstr>
      <vt:lpstr>Integrated Heat Spreader</vt:lpstr>
      <vt:lpstr>Integrated Heat Spreader</vt:lpstr>
      <vt:lpstr>Integrated Heat Spreader</vt:lpstr>
      <vt:lpstr>Integrated Heat Spreader</vt:lpstr>
      <vt:lpstr>Design Constraints for IHS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Science Lead to Development of Civilization</dc:title>
  <dc:creator>P.M.V.S</dc:creator>
  <cp:lastModifiedBy>P M V Subbarao</cp:lastModifiedBy>
  <cp:revision>313</cp:revision>
  <cp:lastPrinted>2002-07-26T02:11:33Z</cp:lastPrinted>
  <dcterms:created xsi:type="dcterms:W3CDTF">2002-07-26T01:39:54Z</dcterms:created>
  <dcterms:modified xsi:type="dcterms:W3CDTF">2024-02-03T04:30:47Z</dcterms:modified>
</cp:coreProperties>
</file>