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2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sldIdLst>
    <p:sldId id="1132" r:id="rId2"/>
    <p:sldId id="1343" r:id="rId3"/>
    <p:sldId id="1353" r:id="rId4"/>
    <p:sldId id="1362" r:id="rId5"/>
    <p:sldId id="1366" r:id="rId6"/>
    <p:sldId id="1374" r:id="rId7"/>
    <p:sldId id="1373" r:id="rId8"/>
    <p:sldId id="1368" r:id="rId9"/>
    <p:sldId id="1369" r:id="rId10"/>
    <p:sldId id="1370" r:id="rId11"/>
    <p:sldId id="256" r:id="rId12"/>
    <p:sldId id="257" r:id="rId13"/>
    <p:sldId id="259" r:id="rId14"/>
    <p:sldId id="260" r:id="rId15"/>
    <p:sldId id="1371" r:id="rId16"/>
    <p:sldId id="1372" r:id="rId17"/>
    <p:sldId id="292" r:id="rId18"/>
    <p:sldId id="304" r:id="rId19"/>
    <p:sldId id="303" r:id="rId20"/>
    <p:sldId id="448" r:id="rId21"/>
    <p:sldId id="449" r:id="rId22"/>
    <p:sldId id="450" r:id="rId23"/>
    <p:sldId id="451" r:id="rId24"/>
    <p:sldId id="452" r:id="rId25"/>
  </p:sldIdLst>
  <p:sldSz cx="9144000" cy="6858000" type="screen4x3"/>
  <p:notesSz cx="6858000" cy="89979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000099"/>
    <a:srgbClr val="FF6600"/>
    <a:srgbClr val="99CCFF"/>
    <a:srgbClr val="777777"/>
    <a:srgbClr val="76863A"/>
    <a:srgbClr val="FF0066"/>
    <a:srgbClr val="FF9900"/>
    <a:srgbClr val="FFCC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4" autoAdjust="0"/>
    <p:restoredTop sz="82490" autoAdjust="0"/>
  </p:normalViewPr>
  <p:slideViewPr>
    <p:cSldViewPr>
      <p:cViewPr varScale="1">
        <p:scale>
          <a:sx n="56" d="100"/>
          <a:sy n="56" d="100"/>
        </p:scale>
        <p:origin x="179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166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" units="cm"/>
          <inkml:channel name="Y" type="integer" max="1632" units="cm"/>
        </inkml:traceFormat>
        <inkml:channelProperties>
          <inkml:channelProperty channel="X" name="resolution" value="99.99233" units="1/cm"/>
          <inkml:channelProperty channel="Y" name="resolution" value="99.99999" units="1/cm"/>
        </inkml:channelProperties>
      </inkml:inkSource>
      <inkml:timestamp xml:id="ts0" timeString="2012-01-04T09:31:46.20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0,'0'0,"0"0,0 0,0 0,0 0,0 0,0 0,0 0,0 0,0 0,0 0,0 0,0 0,0 0,0 0,0 0,0 0,0 0,0 0,0 0,0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2-01T06:55:34.7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20018 6152 78 0,'11'-17'36'0,"-11"17"-4"15,14-16-5-15,0 7-4 16,4-3-6-16,5-2-2 16,8-4-1-16,7-4 0 15,9-5 3-15,11-2 7 0,10-8 4 16,14-4 3-16,10-9 3 16,16-1 0-16,9-9 0 15,17 0-5-15,4-6-2 16,6 5-8-16,-5-1-3 15,1 6-7-15,-12 5 0 16,-6 5-6-16,-14 7 1 16,-10 6-2-16,-11 5 1 15,-8 2-1-15,-8 3 1 16,-6 0-1-16,-9 2 2 16,-7 3 0-16,-9 2-2 15,-8 4 0-15,-9 2-2 16,-6 3 2-16,-6 2-2 0,-11 5 2 15,0 0-6 1,0 0-1-16,0 0-4 0,0 0-2 16,0 0 0-16,0 0-11 15,-1 15-17-15,1-15-48 16,-18 8-23-16,18-8 3 16,-17 13 0-16,5-9 18 15</inkml:trace>
  <inkml:trace contextRef="#ctx0" brushRef="#br0" timeOffset="406.21">21988 5025 102 0,'0'0'74'16,"7"-20"-1"-16,-7 20-60 16,15-12-5-16,-4 9-4 15,5 2 1-15,2 2 0 0,5 2 0 16,4 0 1-1,2 3 0-15,0 3-1 0,2 2-2 16,-5 2 2 0,-2 6 0-16,-9 1 5 0,-8 7 0 15,-14 3 4 1,-9 6 0-16,-15 4 2 0,-9 5 0 16,-14 1-2-16,-7 4-5 15,-5 1-23-15,-2-2-62 16,3-8-16-16,10-3-2 15,3-12-2-15,10-3 47 16</inkml:trace>
  <inkml:trace contextRef="#ctx0" brushRef="#br0" timeOffset="1460.67">18387 5094 29 0,'-13'-13'25'0,"-2"1"-6"0,-3 0 5 0,4 1 0 0,-2 0 4 0,16 11-1 0,-20-15 4 15,20 15 1-15,-17-8-2 0,17 8-2 0,0 0-8 0,0 0-7 0,0 0-6 0,0 0 0 0,0 0-3 16,0 0-3-16,0 0 0 0,17 10-1 16,-2-2 3-16,6 4 0 0,5 5 3 15,4 3-4-15,5 3 4 16,4 2-1-16,3 3 2 16,5 4-1-16,2 1 0 15,1 3 0-15,2-2 0 16,7 2 1-16,0 3-2 15,6 1 1-15,3 1-2 16,4 1-1-16,3 0 0 16,2 1 1-16,0 0 0 15,-2 2 1-15,-1-1-1 16,-4 0 0-16,-2 1-1 16,-6 0 0-16,-5-1 1 0,1 1-1 15,-7-3-3 1,-1-2 4-16,-3-4 2 0,1-1 2 15,-5-6 0-15,-3-2 1 16,-3-6 0-16,-2-3 1 16,-3-3-1-16,-2-2-1 15,-5-3-5-15,-3-2 0 16,-5-1-2-16,-1-1 0 16,-4-1 0-16,-1 0-1 15,-11-5 1-15,12 7-1 16,-12-7 2-16,0 0-4 15,11 11-12-15,-11-11-22 16,0 0-68-16,0 0-4 16,-12 9-2-16,1-13-1 15,-9-5 46-15</inkml:trace>
  <inkml:trace contextRef="#ctx0" brushRef="#br0" timeOffset="2260.27">22781 4749 154 0,'0'0'103'0,"-11"-22"0"15,11 22-49-15,-8-19-15 16,8 19-14-16,7-17-9 16,-7 17-5-16,22-14-8 15,-6 8-4-15,2 5-2 16,3 7 0-16,4 11-2 16,-4 7 4-16,-1 12-3 15,-7 8 1-15,-6 6 2 16,-5 2 2-16,-8 4 0 15,-4-4 1-15,-6-9 2 0,1-7 0 16,-1-11 10 109,5-6-4-125,11-19 4 0,-12 1 1 16,16-21-4-16,3-7 3 0,7-13-4 0,4-10-1 0,3-4-9 15,1 1 2-15,-3 4-4 0,-2 8-6 0,-1 12 2 0,-4 10-1 0,-12 19 2 16,9 23 0-16,-8 9 0 0,-1 7 1 0,3 6 1 0,0 5 5 0,3 1 3 0,3-3-2 0,4-8 2 0,2-8-15 0,11-10-97 16,-1-10-1-16,3-13-1 15,0-13-6-15,-3-11-2 16</inkml:trace>
  <inkml:trace contextRef="#ctx0" brushRef="#br0" timeOffset="3199.1">17869 4491 65 0,'4'-13'85'0,"-5"-7"3"16,3 1-50-16,6 2-5 16,-1-2-7-16,8 0-1 15,-2 0-10-15,8 2-1 16,0 2-6-16,5 8-3 16,3 2-1-16,0 8 0 15,0 6-1-15,-1 7-5 16,-6 6 5-16,-6 6-3 15,-7 1 4-15,-6 0-1 16,-8-1 7-16,0-4-1 16,-4-8 1-16,9-16-3 0,-13 6 0 15,18-17-3-15,5-4 0 16,10-5 1-16,4 1-8 16,2 3-1-16,4 4-2 15,0 6 1-15,-1 11 1 16,-5 8 3-16,-4 8 0 15,-9 8-2-15,-5 1 8 16,-5 3 0-16,-7-3 6 16,0-3 5-16,-6-5-1 15,1-6 1-15,-5-10 0 16,4-8-1-16,-2-12-2 16,4-6-7-16,6-5-5 15,0-1-6-15,3 1-12 0,-1 2-5 16,6 8-5-16,-4 3-32 15,0 12-55-15,5 12 3 16,-9 3-1-16,2 4 11 16,-7-2 101-16</inkml:trace>
  <inkml:trace contextRef="#ctx0" brushRef="#br0" timeOffset="3589.76">18125 5005 248 0,'0'0'107'16,"-3"-23"-1"-16,4 10-68 15,-1 13-35-15,6-10-7 16,-6 10-3-16,16 1 0 16,-16-1 2-16,16 20 2 15,-10-4 3-15,-2 8 3 16,-4 1 4-16,-1 0-3 16,-4 1 0-16,0-6 2 0,-1 0-2 15,1-7 3-15,0-2-6 16,5-11 0-16,0 0-5 15,0 0 5-15,0 0-1 16,22 1-2-16,-5-8-13 16,12 0-93-16,3-3 5 15,5-6-2-15,6 2-4 16,-4-9 42-16</inkml:trace>
  <inkml:trace contextRef="#ctx0" brushRef="#br0" timeOffset="4650.26">20049 6220 141 0,'0'0'89'0,"0"0"2"0,0 0-58 15,0 0-7-15,0 0-1 16,0 0 5-16,0 0 0 16,0 0-4-16,0 0-5 15,0 0-6-15,0 0-6 16,0 0-3-16,0 0-6 15,2 18-3-15,0-1-3 16,-2 5 3-16,3 7-3 16,-2 7 4-16,-1 9 1 15,1 10 0-15,-3 7 1 16,-1 9-1-16,-1 8 1 16,0 6 1-16,0 6 8 15,-1 5-5-15,1 4 5 0,1 2-3 16,1 4 5-1,4-1-4-15,-1 0 8 0,0 1-6 16,2-3-3-16,0 3 4 16,-2-3-4-16,3-5 3 15,-1-9-5-15,0-4 4 16,-2-9-7-16,4-2-2 16,-2-7 5-16,-2-9-2 15,1-5 1-15,1-5-1 16,-2-3 1-16,0-5-3 15,-1-2 2-15,0-8 4 0,0-2-5 16,0-6 1 0,0-4 0-16,0-6 0 0,0-12 0 15,0 11-1-15,0-11-17 16,0 0-61-16,-5-12-39 16,2 0-2-16,-1-6-2 15,-1-2-2-15,-2-4 27 16</inkml:trace>
  <inkml:trace contextRef="#ctx0" brushRef="#br0" timeOffset="5275.26">19766 8320 180 0,'0'0'78'0,"4"15"-6"16,-4-15-65-16,5 14-11 16,-5-14 3-16,5 19 6 15,0-5 6-15,-3-4 3 16,4 4 1-16,-1 0 2 15,-1 1 5-15,2 0-2 16,-1 2-4-16,0-2-1 16,1 4-6-16,2-2 1 15,0 1-3-15,0-4 0 16,3 3-3-16,-2-2 2 16,4-1 2-16,-2 0 0 0,5 0 3 15,-3 1-1 1,6 1 1-16,-1-2 0 0,4 3-1 15,0 0 0-15,2 3-3 16,1-2 1-16,-1 4-4 16,2 0-2-16,-2 3 0 15,-3-2-1-15,-2 1-2 16,-3-2-11-16,-4-7-18 16,1 1-78-16,-13-16-1 15,14 8-1-15,-14-8-2 16,9-28-2-16</inkml:trace>
  <inkml:trace contextRef="#ctx0" brushRef="#br0" timeOffset="5494.36">20202 8539 346 0,'0'0'106'0,"0"0"-4"16,-15 5-94-16,7 10-9 15,-3 4-3-15,-3 7 1 16,-3 5 5-16,-2 4-1 16,-4 4-14-16,2 5-65 15,-4 1-24-15,2-4-2 16,0-3-2-16,1-9-4 16</inkml:trace>
  <inkml:trace contextRef="#ctx0" brushRef="#br0" timeOffset="6246.01">21006 7272 6 0,'0'0'61'0,"3"-21"4"16,-3 21-39-16,6-12 3 15,-6 12-3-15,0 0-3 16,0 0-5-16,0 0 1 15,0 0-2 1,0 0-6-16,5 23-7 16,-6 2-3-1,-3 10 0-15,-1 10 3 0,-1 9 6 16,1 8 0 0,-3 6 6-16,1 4 0 0,1-2 1 15,4 0 1-15,3-7-2 16,5-5 2-16,3-8-2 15,3-8 4-15,5-9-4 16,6-10 1-16,3-11-3 16,6-9-1-16,3-13-18 15,2-10-39-15,-1-10-52 16,2-4-5-16,-5-10-4 16,-7 1-7-16,-9-5 48 15</inkml:trace>
  <inkml:trace contextRef="#ctx0" brushRef="#br0" timeOffset="6417.87">21036 7680 260 0,'0'0'104'0,"0"0"1"16,0 0-75-16,34-5-32 15,2-7-19-15,8-9-37 16,11-2-40-16,8-3-4 15,0-4-2-15,-1 0-4 16,-9 0 103-16</inkml:trace>
  <inkml:trace contextRef="#ctx0" brushRef="#br0" timeOffset="8168.6">20462 8765 166 0,'0'0'89'0,"-12"-13"-4"16,12 13-49-16,0 0-28 15,0 0-3-15,0 0-2 16,0 0 0-16,7 13 0 16,0 5-1-16,4 9 4 15,2 7 0-15,2 6 6 16,3 5 0-16,1 4 1 15,2-1-2-15,-2 1-1 16,0-10 0-16,0-7 1 16,0-11 2-16,1-9 1 15,1-13-3-15,1-8 1 16,0-14-2-16,1-3 2 16,-3-5-3-16,0 2-3 0,-4 2-7 15,-2 8 0 1,-14 19 1-16,16 0 1 0,-16 24-1 15,-5 13-1-15,-5 11 0 16,-5 8 0-16,-2 6 3 16,-4 0 1-16,-4-3 0 15,0-8 1-15,0-11 4 16,2-10 0-16,-1-16-2 16,4-11-4-16,1-14-12 15,0-15-36-15,8-9-62 16,1-9-5-16,8-8 1 15,3-3-5-15,4 1 14 16</inkml:trace>
  <inkml:trace contextRef="#ctx0" brushRef="#br0" timeOffset="9231.1">19952 6263 66 0,'0'0'60'16,"0"0"-31"-16,12 2-14 0,-12-2 0 15,16 7 4 1,-5-2 6-16,2-2 3 0,7 2 1 16,1-4 2-16,8-1 0 15,4-6 1-15,12 0-4 16,6-7-4-16,13-4-5 15,10-7 0-15,12-3-3 16,9-5 0-16,9 0-2 16,1-1-1-16,2 1-1 15,-6 2-2-15,-6 5-2 16,-10 1 0-16,-12 7-2 16,-16 3 2-16,-10 5 0 15,-14 1 0-15,-9 3-2 16,-8 0 3-16,-5 3-2 15,-11 2 1-15,0 0-2 0,11-3-4 16,-11 3 0 0,0 0-3-16,0 0-13 0,0 0-17 15,0 0-63-15,2 11-25 16,-2-11-2-16,2 15-2 16,-2-15-3-16</inkml:trace>
  <inkml:trace contextRef="#ctx0" brushRef="#br0" timeOffset="10253.39">20014 8718 101 0,'0'0'81'0,"0"0"-10"0,-8-14-33 16,8 14-6-16,0 0-2 16,6-12-4-16,-6 12-7 15,15-13-6-15,-1 3-6 16,5-1-3-16,7-1-3 15,7-2 0-15,9-5 2 16,9 0-1-16,11-4 2 16,10-4 0-16,10-3-1 15,9-2 0-15,11-5 3 16,9-2 2-16,8-7 2 16,8-3 3-16,5-9 3 15,10 0 0-15,1-8 5 16,8 1-3-16,1-7-3 0,2 4-4 15,0 0-3-15,-1 2-4 16,-6 6-2-16,-9 3-5 16,-6 3 2-16,-10 8-2 15,-14 5 4-15,-12 3-2 16,-12 5 2-16,-13 6-1 16,-12 2 0-16,-7 5 0 15,-10 4 0-15,-11 1 1 16,-5 4-1-16,-7 4 2 15,-5 0-3-15,-14 7-2 0,14-6-1 16,-14 6 0-16,0 0-1 16,0 0-1-16,0 0-3 15,0 0-15-15,0 0-45 16,0 0-41-16,-11 11-2 16,11-11-2-16,-15-3-1 15,15 3 104-15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2-01T07:03:21.4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15401 14095 107 0,'-17'-25'81'16,"4"4"3"-16,-2 5-37 16,-1 0-9-16,4 5-7 15,-4 2-1-15,4 3-6 16,-2-2-1-16,14 8-8 16,-18-6-3-16,18 6-6 15,0 0 0-15,0 0-4 16,0 0 2-16,0 0-1 15,27 15-2-15,-2-10 1 16,6 2 1-16,12 0 5 16,11 1-1-16,12-4-2 15,13 3-1-15,11-4-1 0,15-2 1 16,14 1 0-16,15-2-2 16,14-5-4-16,12-1 1 15,13 0 0-15,13-5 4 16,10 0-4-16,15-1 2 15,10 0-1-15,10-4 2 16,12-2-1-16,8-4 1 16,10 1 0-16,9-2-3 15,10-3 4-15,0 2-5 16,5-4 2-16,3 0-4 16,-4 4 4-1,1-1-2-15,-5-1-2 16,-1 2 2-16,-6-2-3 0,-7 2 4 0,-7 0-2 15,-7 1 2-15,-5-2-1 16,-10 4 1-16,-6-1 2 16,-15-1 0-16,-11 1 1 15,-14 2 1-15,-13 2-2 16,-18 1 1-16,-14 1 3 16,-22 2-2-16,-15 2-1 15,-19 0-1-15,-18 3 1 16,-18 1 1-16,-13 2 1 15,-13-1 1-15,-8 3-6 16,-20 4-7-16,6-11-29 16,-6 11-69-16,-22-5 0 0,-1 4-6 15,-8 1-1-15,-16 0 25 16</inkml:trace>
  <inkml:trace contextRef="#ctx0" brushRef="#br0" timeOffset="1375.8">15205 13888 170 0,'10'-21'77'0,"-10"21"-2"0,0 0-35 16,0 0-23-16,0 0-12 15,12 22 0-15,-7-5-6 16,2 3 7-16,3 8-2 16,1 5 4-16,2 3-5 15,3 5 7-15,3 8 1 16,-1 5 0-16,4 6 2 16,-1 7-3-16,3 5 3 15,-1 5-3-15,2 8-1 16,-3 10-2-16,1 5-2 15,-1 3-2-15,0 6-1 16,-2 8 0-16,0 4-4 16,-1 9 2-16,0-1 1 15,-2-1 1-15,-1 5-6 32,-4 4 4-32,-1 0-2 0,-3 0 0 0,-1-1 2 0,-3-7 0 15,-1-4-7-15,-4 2 3 16,-1-4 4-16,0-12-2 15,-3-6 1-15,0-3-3 16,-2-9-5-16,0-8 3 16,-2-2 16-16,0-12-7 15,1-3 1-15,1-5-10 16,1-3 8-16,3-15-2 16,2 2 13-16,3-2-11 15,2-7-14-15,5-10 4 16,0 0 14-16,3-5 1 0,4-5-3 15,4-5-3-15,4-4 5 16,4-2 3-16,5 1 10 16,6 0-5-16,4-10-13 15,11-4-1-15,7 5 7 16,11 1 5-16,10-5-15 16,12-7-4-16,13 3 7 15,14-5 0-15,13 2 3 16,11 0-2-16,10-3-9 15,10-3 4-15,12 4 7 16,9 3 4-16,7-6-17 16,10 4 2-16,7 3 6 15,17 1 5-15,13 1 2 0,10 3-7 16,4-1-5 0,2 2 2-16,0 3 14 0,-3 0-1 15,-2-2-7-15,-11-2-2 16,-7 4 8-16,-11-1 6 15,-7-3-1-15,-7 0-3 16,0-7-10-16,-12 1 8 16,-5 4 6-16,-12 1-2 15,-7-5-12-15,-13-3-1 16,-11 9 4-16,-12-7 7 16,-11 7-3-16,-13 2-5 15,-7-5-7-15,-12 0 3 16,-6 2 7-16,-7 2-5 15,-7-5-18-15,-3 7-27 16,-9-4-51-16,-2-3-20 0,2-4-14 16,-5-1 13-16,-2-1 15 15</inkml:trace>
  <inkml:trace contextRef="#ctx0" brushRef="#br0" timeOffset="2392.35">23936 13186 77 0,'16'-7'80'0,"-8"-4"4"16,-8 11-43-16,16-11-13 16,-16 11-5-16,0 0-1 0,0 0-4 15,0 0-6 1,0 0-6-16,0 0 1 0,4 16 0 16,-1-2 1-16,0 8-2 15,3 7 2-15,-1 11 1 16,5 9 4-16,-2 11-3 15,3 10 2-15,-2 10-3 16,3 8 1-16,-4 9-2 16,3 10-3-16,-1 7 0 15,2 5-2-15,-2 5 2 16,2 2-5-16,-1 5 1 16,1 5-2-16,-1 0 1 15,2 2 2-15,-1 2 3 16,-2 5-2-16,-3 2-1 15,-1 1 2-15,-3-1 2 0,-5 0-3 16,-1-2-2-16,-5 0 2 16,-4-7-2-16,-3-8 0 15,0-5 2-15,-5-10-4 16,3 2-1-16,-1-8 3 16,1-8 3-16,2-7-4 15,3-6-1-15,1 2 3 16,2-14 5-16,3 2-8 15,2-16 14-15,1 1-2 16,0-5-9-16,2-6 7 16,0-6 4-16,0-7-4 15,2-1-11-15,-1-7 13 16,0-4-16-16,0-4 14 0,-1-3 3 16,-1-7-10-1,2-13-3-15,-4 16 11 0,-5-5 4 16,-3-3-2-16,-11-1-7 15,-9-7-6-15,-11 0-6 16,-15 4-17-16,-12-4-102 16,-14-2-5-16,-21-8-1 15,-12-5 5-15,-16-8 6 16</inkml:trace>
  <inkml:trace contextRef="#ctx0" brushRef="#br0" timeOffset="3345.41">15386 14971 241 0,'0'0'80'16,"0"0"-16"-16,0 0-22 0,0 0-17 16,0 0-13-16,0 0-5 15,0 0-3-15,0 0 3 16,17-6-1-16,-3 11-5 16,5 1 2-16,9 2-2 15,7 0 10-15,16 3 1 16,15-1-1-16,12 1-3 15,15-6-2-15,15-2 3 16,16-4-1-16,16-4 0 16,15-3-4-16,14-6-3 15,10-4 4-15,13 0-1 16,15-4 2-16,12-1-1 16,13-3 3-16,10 3-2 15,11 0 2-15,10 4-3 16,10 1-1-16,9-1-3 0,6 2 1 15,6 4-1-15,2 1 0 16,-1 0-4-16,3 0 0 16,-4-2-2-16,-6 1 2 15,-1 2 1-15,-10-2-3 16,-5-1-2-16,-6 0 4 16,-9 0 6-16,-11 0-2 15,-8 1 7-15,-12-1-6 16,-16 1 5-16,-16 1-1 15,-16 2 2-15,-21 0-7 16,-18 5 2-16,-21 2-2 16,-17-1 0-16,-21 2 1 15,-17 1-3-15,-15-1 1 0,-15 5 3 16,-12-3-2-16,-7-1-2 16,-14 1-4-16,0 0-3 15,0 0-11-15,-16 9-34 16,-2 2-62-16,-8-1-4 15,-5 4 3-15,-8 2-6 16,-11 1 39-16</inkml:trace>
  <inkml:trace contextRef="#ctx0" brushRef="#br0" timeOffset="4283.55">15353 16054 1 0,'-11'-11'37'15,"11"11"7"-15,-10-12-38 16,10 12-5-16,0 0 7 16,-14-13 7-16,14 13 8 15,0 0 3-15,-10-6 4 0,10 6 4 16,0 0 0-1,0 0 2-15,0 0-8 16,20-5-5-16,2 7-4 0,8 0-5 16,10-1-4-1,12 0-5-15,15-1 1 0,19-1 2 16,11-2-1-16,19 0-3 16,17-3 4-16,20-5-6 15,13 0 9-15,17-4 0 16,10-2 2-16,16-2-8 15,13-2 8-15,9-3-2 16,10 1-5-16,11-3 4 16,11 0-5-16,16-2 0 15,12 2 1-15,13 2 4 16,6-2-8-16,10 0 4 0,4 1-5 16,4 0 2-1,0 4-3-15,-4-1 1 0,-6 1-6 16,-7-1 5-16,-4 4 3 15,-12-2 0-15,-8 2 1 16,-17-3 3-16,-13 3 3 16,-19-4 0-16,-12 5 1 15,-21 0-6-15,-16 3-2 16,-20-1 1-16,-14 2 1 16,-20 2-2-16,-13 1-4 15,-19 0 0-15,-18 3 2 16,-21 1 2-16,-14 1 1 15,-17 2-2-15,-14 0-1 16,-8 2-1-16,-11 1 0 16,-11 0-9-16,-8-1-15 0,-3 6-41 15,-14-1-49-15,-7 5 0 16,-11-1-4-16,-11 3-1 16,-12 5 63-16</inkml:trace>
  <inkml:trace contextRef="#ctx0" brushRef="#br0" timeOffset="5159.1">15004 16875 191 0,'0'0'82'0,"-10"-21"-9"15,10 21-10-15,21-16-14 16,4 7-27-16,7-1-12 16,8 1-6-16,8 1-2 15,8 2-1-15,10 3-5 16,7-3-1-16,5 0 4 16,10 3 2-16,10-3 3 15,9 0-5-15,16-7 2 0,14 5 3 16,13-4 5-16,13 3-3 15,11 2-6-15,8-5 3 16,10 1-4-16,9 2 1 16,7 1 1-16,3-1 0 15,8-1-7-15,11 0 3 16,13-1 3-16,14 0 1 16,15-5-3-16,8 2 7 15,9-1-3-15,9 0 1 16,4-2 1-16,3 2 3 15,-5-3 0-15,-3 5 1 16,-6 0 3-16,-5 0-4 0,-5-2-1 16,-7 3-2-16,-10-1 5 15,-9 2-5-15,-15 0-2 16,-12 1-2-16,-21-1 0 16,-12 1-1-16,-18 4 2 15,-16-2-1-15,-18 2-3 16,-18 1 1-16,-19 0 2 15,-13 3 1-15,-20 3-8 16,-15 0-4-16,-14-1-15 16,-17 1-19-16,-6 7-48 15,-21-8-20-15,-2 21 2 16,-22-8-2-16,-12-1 53 16</inkml:trace>
  <inkml:trace contextRef="#ctx0" brushRef="#br0" timeOffset="6049.67">15233 17392 63 0,'0'0'43'0,"2"-20"-3"0,-2 20-11 0,13-20-5 15,-5 9 1-15,3 1 0 16,3 5-6-16,2 2-4 15,3 0-2-15,7 0-5 16,1 4-1-16,8 10 6 16,5-6-9-16,10-3-1 15,12 3 1-15,12-3 6 0,8 0-3 16,11-2-2 0,16 0 2-16,13-10-7 0,17 5 3 15,13 0 2-15,9-6-4 16,11 5 6-16,11 0-8 15,14-2 1-15,11-8-3 16,7 5 11-16,15-5-6 16,14 2 4-16,18-1-7 15,15-4 0-15,15-5 3 16,4 3 10-16,8 4-9 16,5-5 2-16,-6-1-2 15,-4 2 5-15,-11-1-1 16,-9 5 1-16,-14-1-1 15,-7 3-1-15,-13 0 0 0,-8 0-1 16,-14 9 0-16,-14-7-6 16,-18 2 1-16,-12 0-2 15,-18 10-2-15,-14-12-27 16,-18 1-68-16,-14 8 0 16,-19-10-2-16,-14 7-1 15,-22-10 75-15</inkml:trace>
  <inkml:trace contextRef="#ctx0" brushRef="#br0" timeOffset="6846.48">16169 13937 137 0,'0'0'67'16,"5"11"-25"-16,0 1-17 0,2 7-19 16,1 6-5-16,-1 5 3 15,0 6 1-15,1 6 2 16,-2 7-4-16,0 5 1 15,-1 8 9-15,1 9 1 16,1 6 2 15,0 12 4-31,3 10 3 0,2 13 1 0,7 11 0 0,-2 13 2 16,4 15-9-16,2 11 0 16,5 13-5-16,2 10 0 15,6 8-7-15,0 8-2 16,1 6-4-16,4-3 0 15,3 2 4-15,-2-8-4 16,1-3 1-16,-4-21-3 16,-1-4 13-16,-3-10-11 0,-1 3 1 15,-6-21-1 1,-5-1-2-16,-2-10-4 0,-5-1 3 16,-3-7-11-16,-6-23-49 15,-4-22-52-15,5-23 5 16,-8-55-12-16,0 0 35 15,0 0 88-15</inkml:trace>
  <inkml:trace contextRef="#ctx0" brushRef="#br0" timeOffset="7487.13">17147 14020 314 0,'-16'-24'104'0,"0"3"-8"15,8 10-94-15,8 11-1 16,0 0-2-16,0 0-4 16,0 0 0-16,-6 16 1 15,7-4-1-15,-1 6 3 16,1 6 1-16,1 6 1 15,2 10 0-15,1 8 5 16,1 9-3-16,1 10 4 16,2 14-2-16,6 8-3 15,0 7 8-15,7 13-3 16,0 6-2-16,5 8-1 16,3 13 2-16,1 10-5 15,5 7 0-15,-2 8-2 16,0 14 0-16,0 2-2 0,-2 12 2 15,0 3-1-15,-3 6 0 16,-1-6-3-16,-4-2 2 16,-4-4 13-16,1-11-10 15,-5-11 0-15,-2-14-8 16,-4-5 12-16,-1-3-9 16,-6 13 0-16,-2-18-1 15,-1-6-8-15,-2-7 2 16,-3 2-11-16,3-19-27 15,2-21-67-15,-4-30 7 16,4-56 9-16,0 0 42 16,0 0 60-16</inkml:trace>
  <inkml:trace contextRef="#ctx0" brushRef="#br0" timeOffset="8080.77">18419 13966 354 0,'-8'-40'112'0,"2"6"-1"0,4 8-96 16,-1 5-12-16,3 21-4 16,4-11 0-16,-4 11-2 15,14 24-6-15,-7-1 1 16,0 9 0-16,3 11 6 15,0 11-1-15,1 12 2 16,0 9 1-16,0 10 1 16,1 10 0-16,0 9 4 15,3 13-3-15,-2 9 3 16,2 8-5-16,-1 11 4 0,4 9-3 16,-3 10 2-16,1 7-4 15,-1 12-2 1,2 1-2-16,-1 5 4 0,2 3-1 15,-1 4 0-15,0-4-4 16,2-6-5-16,-2 0 10 16,2-15-8-16,-3-10 18 15,1-8-14-15,-1-16 5 16,1-12-14-16,-2-2 9 16,1-11-8-16,-3-10-60 15,-6-17-35-15,9-6-21 16,-7-30 15-16,-9-49 27 15</inkml:trace>
  <inkml:trace contextRef="#ctx0" brushRef="#br0" timeOffset="8643.29">19838 13628 356 0,'3'-45'115'0,"-1"8"-7"0,-2 16-101 16,0 21-5-16,0 0 0 16,3 25-4-16,1 10 0 15,-1 10 0-15,-6 11 0 16,1 14 2-16,1 11 1 16,-2 10 0-16,2 8-1 15,-4 8 3-15,0 8-1 16,3 13 0-16,4 5 0 15,1 10-1-15,3 7-1 16,1 8 3-16,4 10 0 16,3 6-8-16,3 6-1 0,-1 5 0 15,1 3 0 1,0 9-4-16,1 0 2 0,-1 2-2 16,-2-10-1-16,0-1 7 15,-3-6 14 1,-1-11-12-16,0-9 1 15,-2-13-1-15,0-8 9 0,2-9-9 16,-4-2-21-16,5-21-37 16,4-15-61-16,-6-10-3 15,6-20 1-15,-16-64 31 16,31 13 92-16</inkml:trace>
  <inkml:trace contextRef="#ctx0" brushRef="#br0" timeOffset="9190.98">21086 13411 377 0,'16'-62'118'16,"-7"15"-5"-16,2 16-114 0,-11 31 0 16,25 16 2-16,-7 21-2 15,-5 19 3-15,-5 15-5 16,-2 10 3-16,4 17-2 15,-1 11 3-15,1 10-2 16,-2 5-1-16,-2 7 6 16,2 8-6-16,2 9 5 15,3 6-4-15,3 6 5 16,1 10-5-16,3 6 5 16,1 6-1-16,-1 8-8 0,2 6 1 15,2 3 0-15,-1 2-2 16,0 6-1-16,-1 1 4 15,1-4-11-15,-2-7 7 16,2-2 4-16,-1-10 11 16,1-4-11-16,0-19-2 15,1-1-5-15,-1-3 0 16,4-5-11-16,-5-7-41 16,3-26-59-16,8-9-8 15,1-18 8-15,7-19 34 16,-41-74 87-16</inkml:trace>
  <inkml:trace contextRef="#ctx0" brushRef="#br0" timeOffset="9706.56">22874 13516 410 0,'-1'-34'122'0,"1"10"-5"15,0 24-112-15,0 0-2 16,7 33-3-16,6 15-2 16,3 13-2-16,1 12-1 15,-1 18 0-15,4 11 2 16,-2 14-4 15,-1 8 4-31,-6 5 1 0,-2 10-4 0,-1 11 5 0,-2 7 3 16,2 12-1-16,-5 13-2 15,2 10 4-15,-2 9-5 16,0 12 0-16,0 4 1 16,-1 0 0-16,-2 12-1 15,-1 1 0-15,-4-12-3 16,-1-5 3-16,0-9 2 16,0 1-5-16,-3-13 0 0,7 0-37 15,-3-25-77-15,6 8-3 16,5-23-3-1,5-47 1-15,10-18 60 16</inkml:trace>
  <inkml:trace contextRef="#ctx0" brushRef="#br0" timeOffset="10159.66">23620 13350 201 0,'34'80'103'0,"7"12"-9"16,1 14-82-16,2 20 2 15,7 22-1-15,1 7-7 16,0 4-4-16,-7 7 3 15,-6 5-9-15,-10 5 9 16,-3 5-1-16,-8-3-9 16,-8-7-40-16,-8 0-51 15,-2-7 1-15,-11-27-5 16,-1-14-4-16,-12-33 95 16</inkml:trace>
  <inkml:trace contextRef="#ctx0" brushRef="#br0" timeOffset="11084.24">17229 14419 145 0,'0'0'87'16,"0"0"3"-16,0 0-46 0,0 0-8 15,0 0-3-15,0 0-3 16,-5-14-8-16,5 14-6 16,8-16-6-16,0 5-2 15,3-4-1-15,3-2-3 16,6-4-1-16,5-7 1 16,12-8 2-16,11 0-4 15,10-8 4-15,12 1-4 16,6-4 2-16,5 0-2 15,-4 7 1-15,4 2-4 16,-13 7 3-16,-9 4 2 16,-12 9-8-16,-13 2 0 15,-9 8-12-15,-14 2 0 16,1 2 0-16,-12 4-1 16,0 0-22-16,-12 19-29 0,1-5-30 15,0 6 2 1,-5-3 9-16,4 5-1 0,-8-5 69 15</inkml:trace>
  <inkml:trace contextRef="#ctx0" brushRef="#br0" timeOffset="11568.62">17353 14795 35 0,'0'0'74'0,"-11"-9"2"16,11 9-30-16,0 0-7 16,0 0 1-16,14-17-3 15,-2 7-5-15,7-1-2 16,3-9-5-16,11-5-4 16,4-8 2-16,13-4-1 0,9-7-8 15,9-4 3 1,4-8-4-16,4 0 0 0,-1 3-9 15,-2 3 4-15,-4 2-5 16,-9 8-3-16,-10 5 3 16,-11 7-7-16,-8 10-4 15,-6 1-2-15,-8 5-9 16,-5 1-16-16,2 7-25 16,-14 4-37-16,14 3-3 15,-14-3 1-15,4 17 2 16,-8-1 52-16</inkml:trace>
  <inkml:trace contextRef="#ctx0" brushRef="#br0" timeOffset="11849.81">17840 14928 120 0,'0'0'91'0,"0"0"-31"16,5-26-2-16,12 1-4 15,3-12-3-15,8 2-13 16,1-8-32-16,5-4 1 16,4 5-18-16,-3 2-27 15,-3 2-52-15,4 7-2 0,-7 0-2 16,1 3 1-1,-6-2 27-15</inkml:trace>
  <inkml:trace contextRef="#ctx0" brushRef="#br0" timeOffset="12287.34">18144 14152 241 0,'4'-18'98'16,"1"-8"-1"-16,3-1-59 0,14-1-11 15,1-10-7-15,7-2-4 16,0-11-4-16,8-6 2 16,4-10-5-16,4-7-4 15,5-6 0-15,3-7 2 16,2-4-6-16,4-2-2 15,3 0 2-15,1 3-1 16,-3 6 2-16,-3 10 1 16,-1 6 0-16,-4 12-2 15,-3 11 2-15,-2 8-3 16,-4 10 5-16,-1 8-4 16,-6 8-1-16,-1 2 3 15,-4 8-3-15,-6 1 1 16,-2 3-2-16,-4 0 1 15,-6 2-1-15,-3 0 3 0,-11-5 0 16,14 8-4 0,-14-8 3-16,0 0-8 0,11 6-17 15,-11-6-56-15,0 0-25 16,0 0-2-16,0 0-1 16,0 0-3-16</inkml:trace>
  <inkml:trace contextRef="#ctx0" brushRef="#br0" timeOffset="12944.37">19553 12295 260 0,'7'-21'90'0,"-2"2"-1"15,0 8-67-15,-5 11-5 16,19 6-7-16,-7 9-3 16,1 6-1-16,-1 11 3 15,0 7-3-15,0 8 6 16,-1 3-7-16,-1 2-2 15,-5-1 2-15,-3 0-3 0,-2-5 1 16,-2-6 1 0,0-9 4-16,-1-8 0 0,-2-7 8 15,5-16 0-15,0 0-2 16,-13-7 1-16,5-17 2 16,4-10-4-16,-4-11-4 15,5-7-2-15,-2-7-6 16,2-8-2-16,4 4-2 15,6 3 2-15,1 8-3 16,2 11 0-16,-2 13 4 16,5 12-2-16,5 15 0 15,3 14 2-15,2 11 1 0,4 8-1 16,4 6 1 0,7 3 2-16,5 5-4 15,1 0 2-15,-4-3 2 0,-1-1-2 16,-3-4 1-16,-6-4 0 15,-7-5 0-15,-7-2 1 16,-6-7-1-16,-5-5 1 16,-8-2-2-16,3-13 2 15,-17 14-2-15,0-16-13 16,-1 2-54-16,-8-6-47 16,-4-2-2-16,-9-4-3 15,-3-3-3-15,-2 2 1 16</inkml:trace>
  <inkml:trace contextRef="#ctx0" brushRef="#br0" timeOffset="13100.61">19487 12716 256 0,'0'0'89'0,"0"0"-14"15,14-3-69-15,6-2-42 16,3 0-48-16,0-2-3 15,8 2-2-15,-8-3 1 16,3 4 47-16</inkml:trace>
  <inkml:trace contextRef="#ctx0" brushRef="#br0" timeOffset="13350.63">19608 12811 43 0,'-3'-13'3'15,"3"13"-3"-15,0 0-39 16,9-20 33-16,-9 20 6 0</inkml:trace>
  <inkml:trace contextRef="#ctx0" brushRef="#br0" timeOffset="13678.77">19694 12777 202 0,'0'0'96'0,"0"0"1"0,10-17-40 15,6 2-29 1,8 1-9-16,9-7-7 0,9 0-5 15,5-2 0-15,6 3-3 16,-1 0-2-16,-2 5 2 16,-3-2-4-16,-7 3-8 15,-6 9-28-15,-8 2-60 16,-8 0-2-16,-2 3-3 16,-16 0 2-16,13-5 3 15</inkml:trace>
  <inkml:trace contextRef="#ctx0" brushRef="#br0" timeOffset="14538.01">20295 12141 24 0,'0'0'60'0,"18"-10"5"15,-18 10-33-15,12 3-4 16,-12-3 5-16,11 7 2 16,-11-7 1-16,0 0-3 15,12 11-2-15,-12-11-1 0,0 0-1 16,0 0 0-1,0 0-1-15,0 0-1 0,0 0-2 16,0 0-1-16,0 0-2 16,0 0-4-16,-1-14-5 15,1 14-4-15,-3-11-5 16,3 11-1-16,0 0 0 16,-5-13-1-16,5 13 0 15,0 0 0-15,0 0 2 16,0 0-2-16,0 0 0 15,0 0 2-15,0 0-2 16,0 0 1-16,0 0-4 16,0 0 0-16,0 0 0 0,0 0 1 15,5 12-1 1,2 4-2-16,1 5 2 0,5 9-2 16,0 6 5-16,4 6-3 15,0 4 3-15,0 5-3 16,-1 0 2-16,-5 0 2 15,0-3 0-15,-5-4-2 16,0-5-1-16,-4-8 4 16,-1-1-2-16,-1-13 6 15,-1-3 0-15,1-14 2 16,0 0 0-16,0 0 2 16,-11-17 2-16,5-10-6 15,-1-10 2-15,-1-11-7 16,1-11-1-16,-1-8-2 15,2-3-2-15,2-1 0 16,4 6-1-16,4 7 2 16,1 9-3-16,2 11 2 0,-1 12-2 15,3 9 2-15,-9 17 0 16,20 2 0-16,-7 13-2 16,3 8 1-16,1 10 2 15,4 4 0-15,1 7 2 16,4 3-4-16,0-1 5 15,0-2-3-15,-3-3 4 16,-1-5-4-16,-5-10-6 16,0-2-15-16,-8-11-23 15,2-1-73-15,-11-12-5 16,0 0 1-16,0 0-3 16,-26 6 4-16</inkml:trace>
  <inkml:trace contextRef="#ctx0" brushRef="#br0" timeOffset="14694.32">20417 12499 242 0,'0'0'104'16,"0"0"1"-16,8-16-48 15,17 5-28-15,5-6-17 16,8-5-46-16,6-2-63 16,6-6-9-16,1-3 0 15,-3-1 0-15,-7 0 7 16</inkml:trace>
  <inkml:trace contextRef="#ctx0" brushRef="#br0" timeOffset="14944.3">20923 12115 189 0,'20'22'102'0,"-8"-5"0"16,3 4-42-16,3 8-26 15,3 3-1-15,6 8-2 16,-2-2-10-16,3 5-3 15,-2 2-6-15,0 1-1 16,-6-4-4-16,-4 0-1 16,-6-6-2-16,-4-2 0 15,-5-6 2-15,-8-1-5 16,-10-9-7-16,-7-8-29 16,-5-3-77-16,-6-7 0 15,-4-9-3-15,-5-8 1 16,0-9-3-16</inkml:trace>
  <inkml:trace contextRef="#ctx0" brushRef="#br0" timeOffset="15131.75">20748 11942 339 0,'13'-22'110'0,"5"1"-8"16,2 3-90-16,2 8-59 15,3 2-52-15,2 4-7 16,-1 3-9-16,-9 2-2 16,0 4 39-16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05T03:28:52.0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5664 15618 1796 0,'0'0'40'0,"-6"6"8"0,0-4 1 0,6-2 1 15,-6 3-40-15,0 2-10 0,6-5 0 0,0 0 0 0,-6 3 12 0,6-3 0 16,0 0 0-16,0 0 0 0,0 0-12 0,-6 3 0 16,6-3 0-16,0 0 0 0,0 0 0 0,0 0 0 15,-6 2 0-15,6-2 0 16,-6 5-115-16,0-2-18 0,6-3-4 0,-15-5-1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86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9.05797" units="1/cm"/>
          <inkml:channelProperty channel="Y" name="resolution" value="69.67742" units="1/cm"/>
          <inkml:channelProperty channel="T" name="resolution" value="1" units="1/dev"/>
        </inkml:channelProperties>
      </inkml:inkSource>
      <inkml:timestamp xml:id="ts0" timeString="2024-01-08T05:31:32.1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9625 15230 0</inkml:trace>
  <inkml:trace contextRef="#ctx0" brushRef="#br0" timeOffset="2151.82">17984 17165 0</inkml:trace>
  <inkml:trace contextRef="#ctx0" brushRef="#br0" timeOffset="4182.39">8236 7987 0</inkml:trace>
  <inkml:trace contextRef="#ctx0" brushRef="#br0" timeOffset="11422.55">8856 1414 0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86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9.05797" units="1/cm"/>
          <inkml:channelProperty channel="Y" name="resolution" value="69.67742" units="1/cm"/>
          <inkml:channelProperty channel="T" name="resolution" value="1" units="1/dev"/>
        </inkml:channelProperties>
      </inkml:inkSource>
      <inkml:timestamp xml:id="ts0" timeString="2024-01-10T05:30:59.63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4-01-10T05:31:09.734"/>
    </inkml:context>
  </inkml:definitions>
  <inkml:trace contextRef="#ctx0" brushRef="#br0">8930 19025 0</inkml:trace>
  <inkml:trace contextRef="#ctx1" brushRef="#br0">19329 15587 134 0,'4'-22'69'0,"-3"4"-16"16,-2 6-53-16,1 12-19 15,0 0-22-15,0 0-30 0,17 12-2 16,-17-12 22-16,15 19 51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9.49275" units="1/cm"/>
          <inkml:channelProperty channel="Y" name="resolution" value="49.54839" units="1/cm"/>
          <inkml:channelProperty channel="T" name="resolution" value="1" units="1/dev"/>
        </inkml:channelProperties>
      </inkml:inkSource>
      <inkml:timestamp xml:id="ts0" timeString="2024-01-11T06:27:05.1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20340 12923 0,'25'0'47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17T05:32:16.4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20619 14816 517 0,'9'-16'132'0,"-9"16"-6"0,0 0-142 16,0 0-14-16,13 20-67 16,-6-7-31-16,4 10-2 15,-5-3-3-15,-3 0 4 16,-4-3 18-16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18T06:33:51.0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7822 15361 123 0,'-9'-19'49'0,"1"3"-11"0,2 3-49 16,6 13-19-16,-10-11-8 31,10 11-7-31,0 0-3 0,0 0 11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24T05:29:05.8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21165 15088 132 0,'-2'-13'98'0,"2"13"2"0,0 0-37 15,-5-17-12-15,5 17-13 16,0 0-9-16,0 0-4 15,-1-14-10-15,1 14-5 16,0 0-8-16,0 0-8 16,0 0-11-16,0 0-20 15,0 0-64-15,0 0-7 16,13 6 1-16,-13-6 0 16,0 0 28-16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31T05:29:40.9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7906 14882 248 0,'0'0'93'15,"1"-11"5"-15,-1 11-57 16,0 0-8-16,0 0-8 15,0 0-21-15,0 0-35 16,0 0-54-16,0 0-7 16,0 0-9-16,-1 11-2 15,1-11 0-15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6084995-AD5E-D0F0-1E03-24737D65C8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03E190-6B19-A584-C26A-8DAD848E038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A5D256D-D5A8-4EFA-A6E5-DFCEBB83EC4F}" type="datetimeFigureOut">
              <a:rPr lang="en-US"/>
              <a:pPr>
                <a:defRPr/>
              </a:pPr>
              <a:t>2/3/2024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4663E60-983D-F765-9BD1-7D6C74F834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74688"/>
            <a:ext cx="44989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DE960DA-DC59-218E-AA27-75AE64826A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273550"/>
            <a:ext cx="5486400" cy="4049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D3BA39-C577-ECF0-F62A-150212F59B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547100"/>
            <a:ext cx="2971800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ECAB27-72B4-99FB-3C53-049231B717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547100"/>
            <a:ext cx="2971800" cy="4492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79DD904-8BAB-428F-8997-1BC06B7053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49A8ADED-6C0D-E90B-70FC-6364B803C2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56628A5C-5034-158E-2BE0-1362E286CA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dirty="0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5AD1D7D6-29A9-0471-6973-6E7BBC7B16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A1EB01D-4EC2-45E9-B90C-9CF253CA50F9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744628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9DD904-8BAB-428F-8997-1BC06B705380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162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82BBA5-7429-6BDB-0714-E8BF0AFF3C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142A35-39B2-BA7F-8B56-BAE5033AFF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F91710-1026-5F82-98BD-E2232BDF2D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4C9E3-7DE4-4F59-9E2C-6AB38D1E1C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6899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CACD9F-D639-B082-9F32-E3BB02A891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A0EDCD-7FFE-0F98-D95B-CA4DF48DC2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C0F9D4-E7C5-0BE3-E7C6-31E57BFA0D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D0E22-450C-47C9-9931-7E6E840D14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354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02CE7E-CE58-4933-D132-D4630BB3A1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217F62-B96E-B6D6-3C4E-1C3C1A260A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15D3BC-73DA-51F5-C0E7-F577DBEE16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DB410-E207-4EC8-A1C9-5CD57F3E71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7391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051AEF-37A8-46BB-187D-9AA12BD484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332FB2-C1CA-6FAA-BD1E-2EA2870210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3302FD-5046-854B-ECF4-13B0F9418D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CB97C-4EF4-445F-9A1C-DE928C36CC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2419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8282D0-8C91-4F14-AAF3-9DAB9EAC8F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7C4E49-3A9D-8E6C-EF7D-F009D2840D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057392-4631-3B43-8B94-080483009C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2E730-9E84-4459-8FAF-19B43C72AB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302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D80D6C-76FD-2C29-D3A2-993F55DEC7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039011-6DDC-0D15-41D9-9473ACFC62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0E6376-F37A-9527-9A30-9EAC97EDE6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8D8B4-EAD8-48D5-9442-4B492BF8F0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7727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EDC6B1C-EE5C-CC8B-5899-27259BDED0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77DE378-D498-E2D0-AA2C-4F72C44E5D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334709D-1F52-B8E8-A263-9F237BF655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1FCC1-511E-4871-9B06-92E2517996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5399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3BFC0A6-DAD6-3BB2-4467-D59543E1FF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F4AE633-BEC8-2439-3FBC-DA63A52D44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6537BFF-4706-0F17-3555-B4C2097B93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98E86-C588-4989-A518-AFD358F9E9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1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0E3859-0B97-01A8-A683-57A596C1DA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E82918B-C085-DDAA-B172-2E7D31BEA8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0638A01-E12F-937A-F4E8-7225CDEB52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5ABE6-51D8-45A2-B0B9-D5FA777693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23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150B33-78F1-DCAF-5EFC-EC5F95AEA1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E8B653-40DB-11B4-D939-ACED14F85D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48B9C8-38E9-0987-2620-BC3537C0E7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B24C9-94FB-4DF3-B53B-46EAB04FF0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447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D59E73-BB9B-CF6B-D561-97ECEDAAAD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146736-E1EE-2FEF-469E-6D822D2776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12A781-17FF-5B95-181E-EFE4234B5B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E7C5D-E4BB-41E6-AA7C-15569B2230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654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FB3266A-28F9-8D8A-B332-BAEA3970CC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93DB96B-1243-623D-A1D3-B5B48C72E9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827028B-75E0-DB5D-8427-526DA1DA603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5B21BD3-8D44-FA33-70C1-554A6119DAA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8EBD7AE-4746-7386-DEE1-8EBFC92E2AF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2018820-5C12-43B2-BAF7-FA09D1C254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6.png"/><Relationship Id="rId26" Type="http://schemas.openxmlformats.org/officeDocument/2006/relationships/image" Target="../media/image10.png"/><Relationship Id="rId3" Type="http://schemas.openxmlformats.org/officeDocument/2006/relationships/customXml" Target="../ink/ink1.xml"/><Relationship Id="rId21" Type="http://schemas.openxmlformats.org/officeDocument/2006/relationships/image" Target="../media/image9.png"/><Relationship Id="rId7" Type="http://schemas.openxmlformats.org/officeDocument/2006/relationships/image" Target="../media/image3.png"/><Relationship Id="rId12" Type="http://schemas.openxmlformats.org/officeDocument/2006/relationships/customXml" Target="../ink/ink4.xml"/><Relationship Id="rId25" Type="http://schemas.openxmlformats.org/officeDocument/2006/relationships/customXml" Target="../ink/ink9.xml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6.xml"/><Relationship Id="rId20" Type="http://schemas.openxmlformats.org/officeDocument/2006/relationships/customXml" Target="../ink/ink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5.png"/><Relationship Id="rId24" Type="http://schemas.openxmlformats.org/officeDocument/2006/relationships/image" Target="../media/image8.png"/><Relationship Id="rId5" Type="http://schemas.openxmlformats.org/officeDocument/2006/relationships/customXml" Target="../ink/ink2.xml"/><Relationship Id="rId15" Type="http://schemas.openxmlformats.org/officeDocument/2006/relationships/image" Target="../media/image7.png"/><Relationship Id="rId19" Type="http://schemas.openxmlformats.org/officeDocument/2006/relationships/image" Target="../media/image4.png"/><Relationship Id="rId4" Type="http://schemas.openxmlformats.org/officeDocument/2006/relationships/image" Target="../media/image1.png"/><Relationship Id="rId14" Type="http://schemas.openxmlformats.org/officeDocument/2006/relationships/customXml" Target="../ink/ink5.xml"/><Relationship Id="rId22" Type="http://schemas.openxmlformats.org/officeDocument/2006/relationships/customXml" Target="../ink/ink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customXml" Target="../ink/ink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customXml" Target="../ink/ink11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B3CF1790-2AF5-2CEC-B1FA-01BD5B7EB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800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37CB245C-34B9-B802-8117-557D8E2069D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357188"/>
            <a:ext cx="8382000" cy="914400"/>
          </a:xfrm>
          <a:solidFill>
            <a:schemeClr val="bg1"/>
          </a:solidFill>
          <a:ln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IN" sz="2800" i="0" u="none" strike="noStrike" baseline="0" dirty="0"/>
              <a:t>Chip Packaging &amp; Tools for </a:t>
            </a:r>
            <a:r>
              <a:rPr lang="en-IN" sz="2800" dirty="0"/>
              <a:t>Design Level </a:t>
            </a:r>
            <a:r>
              <a:rPr lang="en-IN" sz="2800" i="0" u="none" strike="noStrike" baseline="0" dirty="0"/>
              <a:t>Thermal Management-2</a:t>
            </a:r>
            <a:endParaRPr lang="en-US" altLang="en-US" sz="2800" dirty="0"/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D302D3E7-32A4-1BCB-0FCC-12CAB8B80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800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4038" name="Text Box 6">
            <a:extLst>
              <a:ext uri="{FF2B5EF4-FFF2-40B4-BE49-F238E27FC236}">
                <a16:creationId xmlns:a16="http://schemas.microsoft.com/office/drawing/2014/main" id="{6F24E5AF-DC6A-044C-B015-F2C6DCAA4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663625"/>
            <a:ext cx="9048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C000"/>
                </a:solidFill>
                <a:latin typeface="Viner Hand ITC" panose="03070502030502020203" pitchFamily="66" charset="0"/>
              </a:rPr>
              <a:t>More Hardware for less Thermal Resistance!?!?</a:t>
            </a:r>
            <a:endParaRPr lang="en-US" altLang="en-US" b="1" i="1" dirty="0">
              <a:solidFill>
                <a:srgbClr val="FFC000"/>
              </a:solidFill>
              <a:latin typeface="Viner Hand ITC" panose="03070502030502020203" pitchFamily="66" charset="0"/>
              <a:cs typeface="Times New Roman" panose="02020603050405020304" pitchFamily="18" charset="0"/>
            </a:endParaRPr>
          </a:p>
        </p:txBody>
      </p:sp>
      <p:grpSp>
        <p:nvGrpSpPr>
          <p:cNvPr id="3079" name="Group 7">
            <a:extLst>
              <a:ext uri="{FF2B5EF4-FFF2-40B4-BE49-F238E27FC236}">
                <a16:creationId xmlns:a16="http://schemas.microsoft.com/office/drawing/2014/main" id="{A712A528-0020-4493-8F9E-3D80347B0F8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083" name="Group 8">
              <a:extLst>
                <a:ext uri="{FF2B5EF4-FFF2-40B4-BE49-F238E27FC236}">
                  <a16:creationId xmlns:a16="http://schemas.microsoft.com/office/drawing/2014/main" id="{F75E1619-CA0B-E96A-9E12-5C455B1143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92" cy="4320"/>
              <a:chOff x="0" y="-48"/>
              <a:chExt cx="144" cy="4368"/>
            </a:xfrm>
          </p:grpSpPr>
          <p:sp>
            <p:nvSpPr>
              <p:cNvPr id="3093" name="Rectangle 9">
                <a:extLst>
                  <a:ext uri="{FF2B5EF4-FFF2-40B4-BE49-F238E27FC236}">
                    <a16:creationId xmlns:a16="http://schemas.microsoft.com/office/drawing/2014/main" id="{849632BB-EB67-81D4-0AD0-116C9C2F18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94" name="Rectangle 10">
                <a:extLst>
                  <a:ext uri="{FF2B5EF4-FFF2-40B4-BE49-F238E27FC236}">
                    <a16:creationId xmlns:a16="http://schemas.microsoft.com/office/drawing/2014/main" id="{5FF5BFA0-0DD7-FEAB-7AB4-C56B746318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084" name="Group 11">
              <a:extLst>
                <a:ext uri="{FF2B5EF4-FFF2-40B4-BE49-F238E27FC236}">
                  <a16:creationId xmlns:a16="http://schemas.microsoft.com/office/drawing/2014/main" id="{FD12B362-72A5-BE62-6793-AE0CEEDAE2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74" y="24"/>
              <a:ext cx="86" cy="4296"/>
              <a:chOff x="5616" y="-48"/>
              <a:chExt cx="144" cy="4368"/>
            </a:xfrm>
          </p:grpSpPr>
          <p:sp>
            <p:nvSpPr>
              <p:cNvPr id="3091" name="Rectangle 12">
                <a:extLst>
                  <a:ext uri="{FF2B5EF4-FFF2-40B4-BE49-F238E27FC236}">
                    <a16:creationId xmlns:a16="http://schemas.microsoft.com/office/drawing/2014/main" id="{D19152C4-01A3-3032-50D5-D3AD1D2ABE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92" name="Rectangle 13">
                <a:extLst>
                  <a:ext uri="{FF2B5EF4-FFF2-40B4-BE49-F238E27FC236}">
                    <a16:creationId xmlns:a16="http://schemas.microsoft.com/office/drawing/2014/main" id="{A7554AF3-56A8-8DA8-4C6C-CE72661CA9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085" name="Group 14">
              <a:extLst>
                <a:ext uri="{FF2B5EF4-FFF2-40B4-BE49-F238E27FC236}">
                  <a16:creationId xmlns:a16="http://schemas.microsoft.com/office/drawing/2014/main" id="{0745065B-5E7E-56A2-AE0B-43BB9C9A38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0"/>
              <a:ext cx="5616" cy="144"/>
              <a:chOff x="96" y="-48"/>
              <a:chExt cx="5520" cy="144"/>
            </a:xfrm>
          </p:grpSpPr>
          <p:sp>
            <p:nvSpPr>
              <p:cNvPr id="3089" name="Rectangle 15">
                <a:extLst>
                  <a:ext uri="{FF2B5EF4-FFF2-40B4-BE49-F238E27FC236}">
                    <a16:creationId xmlns:a16="http://schemas.microsoft.com/office/drawing/2014/main" id="{6583A73D-D122-7702-82A7-890F9168F0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-48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90" name="Rectangle 16">
                <a:extLst>
                  <a:ext uri="{FF2B5EF4-FFF2-40B4-BE49-F238E27FC236}">
                    <a16:creationId xmlns:a16="http://schemas.microsoft.com/office/drawing/2014/main" id="{CF2B19A5-72B4-FF53-5494-CD2A60ECFE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-48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086" name="Group 17">
              <a:extLst>
                <a:ext uri="{FF2B5EF4-FFF2-40B4-BE49-F238E27FC236}">
                  <a16:creationId xmlns:a16="http://schemas.microsoft.com/office/drawing/2014/main" id="{15291F47-C38E-9E2D-2B9B-9B3529744E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4234"/>
              <a:ext cx="5616" cy="86"/>
              <a:chOff x="96" y="4176"/>
              <a:chExt cx="5520" cy="144"/>
            </a:xfrm>
          </p:grpSpPr>
          <p:sp>
            <p:nvSpPr>
              <p:cNvPr id="3087" name="Rectangle 18">
                <a:extLst>
                  <a:ext uri="{FF2B5EF4-FFF2-40B4-BE49-F238E27FC236}">
                    <a16:creationId xmlns:a16="http://schemas.microsoft.com/office/drawing/2014/main" id="{51F7BB52-B4ED-E8CB-2F29-06B55E0EF5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4176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88" name="Rectangle 19">
                <a:extLst>
                  <a:ext uri="{FF2B5EF4-FFF2-40B4-BE49-F238E27FC236}">
                    <a16:creationId xmlns:a16="http://schemas.microsoft.com/office/drawing/2014/main" id="{2F2FE6BB-9C15-CF15-41BC-37AB11AD15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4176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6" name="Ink 22">
                <a:extLst>
                  <a:ext uri="{FF2B5EF4-FFF2-40B4-BE49-F238E27FC236}">
                    <a16:creationId xmlns:a16="http://schemas.microsoft.com/office/drawing/2014/main" id="{E362A95E-C59D-DCA4-3C4C-A10C5763FFA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01138" y="6584950"/>
              <a:ext cx="1587" cy="1588"/>
            </p14:xfrm>
          </p:contentPart>
        </mc:Choice>
        <mc:Fallback xmlns="">
          <p:pic>
            <p:nvPicPr>
              <p:cNvPr id="1026" name="Ink 22">
                <a:extLst>
                  <a:ext uri="{FF2B5EF4-FFF2-40B4-BE49-F238E27FC236}">
                    <a16:creationId xmlns:a16="http://schemas.microsoft.com/office/drawing/2014/main" id="{E362A95E-C59D-DCA4-3C4C-A10C5763FFA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59876" y="6543662"/>
                <a:ext cx="84111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4513D32-BD02-D40B-3C66-40DCC9275E4E}"/>
                  </a:ext>
                </a:extLst>
              </p14:cNvPr>
              <p14:cNvContentPartPr/>
              <p14:nvPr/>
            </p14:nvContentPartPr>
            <p14:xfrm>
              <a:off x="2014200" y="5622480"/>
              <a:ext cx="25200" cy="11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4513D32-BD02-D40B-3C66-40DCC9275E4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04840" y="5613120"/>
                <a:ext cx="43920" cy="306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33A478D-DD10-C54A-5671-1CDCD1350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137" y="3692769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sz="1800" kern="0">
                <a:latin typeface="CommercialScript BT"/>
              </a:rPr>
              <a:t> P M V Subbarao</a:t>
            </a:r>
          </a:p>
          <a:p>
            <a:pPr eaLnBrk="1" hangingPunct="1"/>
            <a:r>
              <a:rPr lang="en-US" altLang="en-US" sz="1800" kern="0">
                <a:latin typeface="CommercialScript BT"/>
              </a:rPr>
              <a:t>Professor</a:t>
            </a:r>
          </a:p>
          <a:p>
            <a:pPr eaLnBrk="1" hangingPunct="1"/>
            <a:r>
              <a:rPr lang="en-US" altLang="en-US" sz="1800" kern="0">
                <a:latin typeface="Tempus Sans ITC" panose="04020404030D07020202" pitchFamily="82" charset="0"/>
              </a:rPr>
              <a:t>Mechanical Engineering Department</a:t>
            </a:r>
          </a:p>
        </p:txBody>
      </p:sp>
      <p:pic>
        <p:nvPicPr>
          <p:cNvPr id="5" name="Rectangle 19458">
            <a:extLst>
              <a:ext uri="{FF2B5EF4-FFF2-40B4-BE49-F238E27FC236}">
                <a16:creationId xmlns:a16="http://schemas.microsoft.com/office/drawing/2014/main" id="{B08989DA-5235-217B-0445-5014FFA1F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426720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ACEDF16-B372-ECA1-AD9E-8A77FFD3AD14}"/>
                  </a:ext>
                </a:extLst>
              </p14:cNvPr>
              <p14:cNvContentPartPr/>
              <p14:nvPr/>
            </p14:nvContentPartPr>
            <p14:xfrm>
              <a:off x="2964960" y="509040"/>
              <a:ext cx="3509640" cy="5670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ACEDF16-B372-ECA1-AD9E-8A77FFD3AD1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55600" y="499680"/>
                <a:ext cx="3528360" cy="56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7CDB601-55D3-9885-C072-875D3F299B6D}"/>
                  </a:ext>
                </a:extLst>
              </p14:cNvPr>
              <p14:cNvContentPartPr/>
              <p14:nvPr/>
            </p14:nvContentPartPr>
            <p14:xfrm>
              <a:off x="3214800" y="5592600"/>
              <a:ext cx="3756960" cy="1256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7CDB601-55D3-9885-C072-875D3F299B6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05440" y="5583240"/>
                <a:ext cx="3775680" cy="127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57311D6-76F2-4B2B-2413-7D594149BCB9}"/>
                  </a:ext>
                </a:extLst>
              </p14:cNvPr>
              <p14:cNvContentPartPr/>
              <p14:nvPr/>
            </p14:nvContentPartPr>
            <p14:xfrm>
              <a:off x="7322400" y="4652280"/>
              <a:ext cx="9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57311D6-76F2-4B2B-2413-7D594149BCB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13040" y="4642920"/>
                <a:ext cx="28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FBE7D97-7AD2-8DB8-E190-B5489CCEFA5F}"/>
                  </a:ext>
                </a:extLst>
              </p14:cNvPr>
              <p14:cNvContentPartPr/>
              <p14:nvPr/>
            </p14:nvContentPartPr>
            <p14:xfrm>
              <a:off x="7422840" y="5328000"/>
              <a:ext cx="18000" cy="41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FBE7D97-7AD2-8DB8-E190-B5489CCEFA5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413480" y="5318640"/>
                <a:ext cx="3672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6ABEA79-12B2-B2F6-0F5E-D9DBAF19FAC0}"/>
                  </a:ext>
                </a:extLst>
              </p14:cNvPr>
              <p14:cNvContentPartPr/>
              <p14:nvPr/>
            </p14:nvContentPartPr>
            <p14:xfrm>
              <a:off x="2804040" y="5508720"/>
              <a:ext cx="12240" cy="21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6ABEA79-12B2-B2F6-0F5E-D9DBAF19FAC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94680" y="5499360"/>
                <a:ext cx="309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27D7541-BB00-9000-09BB-B16F11F74F0C}"/>
                  </a:ext>
                </a:extLst>
              </p14:cNvPr>
              <p14:cNvContentPartPr/>
              <p14:nvPr/>
            </p14:nvContentPartPr>
            <p14:xfrm>
              <a:off x="7616520" y="5415840"/>
              <a:ext cx="5040" cy="16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27D7541-BB00-9000-09BB-B16F11F74F0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607160" y="5406480"/>
                <a:ext cx="2376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4685767-B34C-C7D3-791F-0A99CC2A7D57}"/>
                  </a:ext>
                </a:extLst>
              </p14:cNvPr>
              <p14:cNvContentPartPr/>
              <p14:nvPr/>
            </p14:nvContentPartPr>
            <p14:xfrm>
              <a:off x="2846160" y="5353560"/>
              <a:ext cx="720" cy="4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4685767-B34C-C7D3-791F-0A99CC2A7D5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836800" y="5344200"/>
                <a:ext cx="19440" cy="2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645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 build="p" bldLvl="2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5850C871-1767-1519-F0CE-D87F2E0951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772400" cy="685800"/>
          </a:xfrm>
        </p:spPr>
        <p:txBody>
          <a:bodyPr/>
          <a:lstStyle/>
          <a:p>
            <a:r>
              <a:rPr lang="en-US" sz="2800" b="0" i="0" u="none" strike="noStrike" baseline="0" dirty="0">
                <a:latin typeface="Times-Roman"/>
              </a:rPr>
              <a:t>Materials  for </a:t>
            </a:r>
            <a:r>
              <a:rPr lang="en-IN" sz="2800" i="0" u="none" strike="noStrike" baseline="0" dirty="0">
                <a:solidFill>
                  <a:schemeClr val="tx1"/>
                </a:solidFill>
              </a:rPr>
              <a:t>Printed Circuit Boards</a:t>
            </a:r>
            <a:endParaRPr lang="en-US" altLang="en-US" sz="2800" dirty="0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9E6179F8-E5E0-024E-262D-6A4349B940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799" y="1143000"/>
            <a:ext cx="8702675" cy="5472113"/>
          </a:xfrm>
        </p:spPr>
        <p:txBody>
          <a:bodyPr/>
          <a:lstStyle/>
          <a:p>
            <a:pPr algn="l"/>
            <a:r>
              <a:rPr lang="en-US" sz="2400" b="0" i="0" u="none" strike="noStrike" baseline="0" dirty="0">
                <a:latin typeface="Times-Roman"/>
              </a:rPr>
              <a:t>Materials used in the fabrication of PCB:</a:t>
            </a:r>
          </a:p>
          <a:p>
            <a:pPr algn="l"/>
            <a:r>
              <a:rPr lang="en-US" sz="2400" b="0" i="0" u="none" strike="noStrike" baseline="0" dirty="0">
                <a:latin typeface="Times-Roman"/>
              </a:rPr>
              <a:t> Effective electrical insulators to prevent electrical breakdown.</a:t>
            </a:r>
          </a:p>
          <a:p>
            <a:pPr algn="l"/>
            <a:r>
              <a:rPr lang="en-US" sz="2400" dirty="0">
                <a:latin typeface="Times-Roman"/>
              </a:rPr>
              <a:t>H</a:t>
            </a:r>
            <a:r>
              <a:rPr lang="en-US" sz="2400" b="0" i="0" u="none" strike="noStrike" baseline="0" dirty="0">
                <a:latin typeface="Times-Roman"/>
              </a:rPr>
              <a:t>eat conductors to conduct away the heat generated. </a:t>
            </a:r>
          </a:p>
          <a:p>
            <a:pPr algn="l"/>
            <a:r>
              <a:rPr lang="en-US" sz="2400" b="0" i="0" u="none" strike="noStrike" baseline="0" dirty="0">
                <a:latin typeface="Times-Roman"/>
              </a:rPr>
              <a:t>High material strength to withstand forces and to maintain dimensional stability;</a:t>
            </a:r>
          </a:p>
          <a:p>
            <a:pPr algn="l"/>
            <a:r>
              <a:rPr lang="en-US" sz="2400" dirty="0">
                <a:latin typeface="Times-Roman"/>
              </a:rPr>
              <a:t>T</a:t>
            </a:r>
            <a:r>
              <a:rPr lang="en-US" sz="2400" b="0" i="0" u="none" strike="noStrike" baseline="0" dirty="0">
                <a:latin typeface="Times-Roman"/>
              </a:rPr>
              <a:t>hermal expansion coefficients that closely match that of copper</a:t>
            </a:r>
            <a:r>
              <a:rPr lang="en-US" sz="2400" dirty="0">
                <a:latin typeface="Times-Roman"/>
              </a:rPr>
              <a:t>.</a:t>
            </a:r>
            <a:r>
              <a:rPr lang="en-US" sz="2400" b="0" i="0" u="none" strike="noStrike" baseline="0" dirty="0">
                <a:latin typeface="Times-Roman"/>
              </a:rPr>
              <a:t> </a:t>
            </a:r>
          </a:p>
          <a:p>
            <a:pPr algn="l"/>
            <a:r>
              <a:rPr lang="en-US" sz="2400" b="0" i="0" u="none" strike="noStrike" baseline="0" dirty="0">
                <a:latin typeface="Times-Roman"/>
              </a:rPr>
              <a:t>Resistance to moisture absorption.</a:t>
            </a:r>
          </a:p>
          <a:p>
            <a:pPr algn="l"/>
            <a:r>
              <a:rPr lang="en-US" sz="2400" b="0" i="0" u="none" strike="noStrike" baseline="0" dirty="0">
                <a:latin typeface="Times-Roman"/>
              </a:rPr>
              <a:t>Stability in properties at temperature levels encountered in electronic applications; </a:t>
            </a:r>
          </a:p>
          <a:p>
            <a:pPr algn="l"/>
            <a:r>
              <a:rPr lang="en-US" sz="2400" b="0" i="0" u="none" strike="noStrike" baseline="0" dirty="0">
                <a:latin typeface="Times-Roman"/>
              </a:rPr>
              <a:t>Ready availability and manufacturability.</a:t>
            </a:r>
          </a:p>
          <a:p>
            <a:pPr algn="l"/>
            <a:r>
              <a:rPr lang="en-US" sz="2400" b="0" i="0" u="none" strike="noStrike" baseline="0" dirty="0">
                <a:latin typeface="Times-Roman"/>
              </a:rPr>
              <a:t>Low cost.</a:t>
            </a:r>
          </a:p>
          <a:p>
            <a:pPr marL="0" indent="0" algn="ctr">
              <a:buNone/>
            </a:pPr>
            <a:r>
              <a:rPr lang="en-US" sz="2400" b="0" i="0" u="none" strike="noStrike" baseline="0" dirty="0">
                <a:solidFill>
                  <a:srgbClr val="0070C0"/>
                </a:solidFill>
                <a:latin typeface="Times-Roman"/>
              </a:rPr>
              <a:t>Glass–epoxy laminates made of an epoxy or </a:t>
            </a:r>
            <a:r>
              <a:rPr lang="en-US" sz="2400" b="0" i="0" u="none" strike="noStrike" baseline="0" dirty="0" err="1">
                <a:solidFill>
                  <a:srgbClr val="0070C0"/>
                </a:solidFill>
                <a:latin typeface="Times-Roman"/>
              </a:rPr>
              <a:t>polymide</a:t>
            </a:r>
            <a:r>
              <a:rPr lang="en-US" sz="2400" b="0" i="0" u="none" strike="noStrike" baseline="0" dirty="0">
                <a:solidFill>
                  <a:srgbClr val="0070C0"/>
                </a:solidFill>
                <a:latin typeface="Times-Roman"/>
              </a:rPr>
              <a:t> matrix reinforced by several layers of woven glass cloth. </a:t>
            </a:r>
            <a:endParaRPr lang="en-US" altLang="en-US" sz="2400" dirty="0">
              <a:solidFill>
                <a:srgbClr val="0070C0"/>
              </a:solidFill>
            </a:endParaRPr>
          </a:p>
        </p:txBody>
      </p:sp>
      <p:grpSp>
        <p:nvGrpSpPr>
          <p:cNvPr id="29700" name="Group 46">
            <a:extLst>
              <a:ext uri="{FF2B5EF4-FFF2-40B4-BE49-F238E27FC236}">
                <a16:creationId xmlns:a16="http://schemas.microsoft.com/office/drawing/2014/main" id="{DC28CE32-0845-512E-770E-01AD3325B16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9701" name="Group 8">
              <a:extLst>
                <a:ext uri="{FF2B5EF4-FFF2-40B4-BE49-F238E27FC236}">
                  <a16:creationId xmlns:a16="http://schemas.microsoft.com/office/drawing/2014/main" id="{2113A219-2BF7-3C99-297C-1F451D349C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9704" name="Group 27">
                <a:extLst>
                  <a:ext uri="{FF2B5EF4-FFF2-40B4-BE49-F238E27FC236}">
                    <a16:creationId xmlns:a16="http://schemas.microsoft.com/office/drawing/2014/main" id="{FE45B39F-A259-5D70-E4D3-74DBB6DBCD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9714" name="Rectangle 10">
                  <a:extLst>
                    <a:ext uri="{FF2B5EF4-FFF2-40B4-BE49-F238E27FC236}">
                      <a16:creationId xmlns:a16="http://schemas.microsoft.com/office/drawing/2014/main" id="{0527304C-AFAE-2E1D-0BC8-C1332C80EA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715" name="Rectangle 11">
                  <a:extLst>
                    <a:ext uri="{FF2B5EF4-FFF2-40B4-BE49-F238E27FC236}">
                      <a16:creationId xmlns:a16="http://schemas.microsoft.com/office/drawing/2014/main" id="{4CDB9198-494E-AE51-0C63-02B8F4A8FF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9705" name="Group 12">
                <a:extLst>
                  <a:ext uri="{FF2B5EF4-FFF2-40B4-BE49-F238E27FC236}">
                    <a16:creationId xmlns:a16="http://schemas.microsoft.com/office/drawing/2014/main" id="{662809CA-277F-7896-6C5F-5CD6E14782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29712" name="Rectangle 13">
                  <a:extLst>
                    <a:ext uri="{FF2B5EF4-FFF2-40B4-BE49-F238E27FC236}">
                      <a16:creationId xmlns:a16="http://schemas.microsoft.com/office/drawing/2014/main" id="{27A5ACC5-757A-7F6F-51FD-0B04C42332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713" name="Rectangle 14">
                  <a:extLst>
                    <a:ext uri="{FF2B5EF4-FFF2-40B4-BE49-F238E27FC236}">
                      <a16:creationId xmlns:a16="http://schemas.microsoft.com/office/drawing/2014/main" id="{862EFBAA-7E40-26A9-70E3-EBA0B16A78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9706" name="Group 15">
                <a:extLst>
                  <a:ext uri="{FF2B5EF4-FFF2-40B4-BE49-F238E27FC236}">
                    <a16:creationId xmlns:a16="http://schemas.microsoft.com/office/drawing/2014/main" id="{DF0CA5FC-393A-E015-CA7E-4D718904A8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29710" name="Rectangle 16">
                  <a:extLst>
                    <a:ext uri="{FF2B5EF4-FFF2-40B4-BE49-F238E27FC236}">
                      <a16:creationId xmlns:a16="http://schemas.microsoft.com/office/drawing/2014/main" id="{A629CC9D-DE5D-D605-24B7-0E6B771EAF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711" name="Rectangle 17">
                  <a:extLst>
                    <a:ext uri="{FF2B5EF4-FFF2-40B4-BE49-F238E27FC236}">
                      <a16:creationId xmlns:a16="http://schemas.microsoft.com/office/drawing/2014/main" id="{B88924C6-3D3F-15F2-1545-7EEBE35B55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9707" name="Group 18">
                <a:extLst>
                  <a:ext uri="{FF2B5EF4-FFF2-40B4-BE49-F238E27FC236}">
                    <a16:creationId xmlns:a16="http://schemas.microsoft.com/office/drawing/2014/main" id="{3AB9DFD0-1584-004D-DF09-3205B66137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29708" name="Rectangle 19">
                  <a:extLst>
                    <a:ext uri="{FF2B5EF4-FFF2-40B4-BE49-F238E27FC236}">
                      <a16:creationId xmlns:a16="http://schemas.microsoft.com/office/drawing/2014/main" id="{AAE350DE-0DFE-4722-CF2D-29694DE2B1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709" name="Rectangle 20">
                  <a:extLst>
                    <a:ext uri="{FF2B5EF4-FFF2-40B4-BE49-F238E27FC236}">
                      <a16:creationId xmlns:a16="http://schemas.microsoft.com/office/drawing/2014/main" id="{25147876-5607-8259-2D07-A3E0C3A10F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29702" name="Rectangle 19458">
              <a:extLst>
                <a:ext uri="{FF2B5EF4-FFF2-40B4-BE49-F238E27FC236}">
                  <a16:creationId xmlns:a16="http://schemas.microsoft.com/office/drawing/2014/main" id="{C9B301AB-231A-55DA-D47F-94AED9312C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E4AAF989-CC0C-6DEB-7310-D35CE81E4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623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D841A8E-B296-73D7-F228-463D48CCDC1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" y="76200"/>
            <a:ext cx="6873875" cy="1143000"/>
          </a:xfrm>
        </p:spPr>
        <p:txBody>
          <a:bodyPr anchor="ctr"/>
          <a:lstStyle/>
          <a:p>
            <a:r>
              <a:rPr lang="en-US" alt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Conduction Heat Transfer for  Printed Circuit Boards</a:t>
            </a:r>
          </a:p>
        </p:txBody>
      </p:sp>
      <p:grpSp>
        <p:nvGrpSpPr>
          <p:cNvPr id="3" name="Group 46">
            <a:extLst>
              <a:ext uri="{FF2B5EF4-FFF2-40B4-BE49-F238E27FC236}">
                <a16:creationId xmlns:a16="http://schemas.microsoft.com/office/drawing/2014/main" id="{8E5C34EA-CBD9-D973-DAD9-F1D9029FB65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" name="Group 8">
              <a:extLst>
                <a:ext uri="{FF2B5EF4-FFF2-40B4-BE49-F238E27FC236}">
                  <a16:creationId xmlns:a16="http://schemas.microsoft.com/office/drawing/2014/main" id="{9B5B0263-3974-80BE-1DEC-F62C997A52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7" name="Group 27">
                <a:extLst>
                  <a:ext uri="{FF2B5EF4-FFF2-40B4-BE49-F238E27FC236}">
                    <a16:creationId xmlns:a16="http://schemas.microsoft.com/office/drawing/2014/main" id="{111C2496-6B6A-16A3-A761-6EFC7BEA1B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7" name="Rectangle 10">
                  <a:extLst>
                    <a:ext uri="{FF2B5EF4-FFF2-40B4-BE49-F238E27FC236}">
                      <a16:creationId xmlns:a16="http://schemas.microsoft.com/office/drawing/2014/main" id="{0F5E1943-08CD-9500-60B8-5E0C13B285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11">
                  <a:extLst>
                    <a:ext uri="{FF2B5EF4-FFF2-40B4-BE49-F238E27FC236}">
                      <a16:creationId xmlns:a16="http://schemas.microsoft.com/office/drawing/2014/main" id="{1EE975EC-F0C4-26B5-40A9-D76A271286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2">
                <a:extLst>
                  <a:ext uri="{FF2B5EF4-FFF2-40B4-BE49-F238E27FC236}">
                    <a16:creationId xmlns:a16="http://schemas.microsoft.com/office/drawing/2014/main" id="{C5F23BBA-79EE-2213-5CAF-09B31F58B1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5" name="Rectangle 13">
                  <a:extLst>
                    <a:ext uri="{FF2B5EF4-FFF2-40B4-BE49-F238E27FC236}">
                      <a16:creationId xmlns:a16="http://schemas.microsoft.com/office/drawing/2014/main" id="{59F840C1-4E17-93A8-EC57-34AF3B0AA7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4">
                  <a:extLst>
                    <a:ext uri="{FF2B5EF4-FFF2-40B4-BE49-F238E27FC236}">
                      <a16:creationId xmlns:a16="http://schemas.microsoft.com/office/drawing/2014/main" id="{0CC77262-9B80-B04C-023F-F474825BF7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5">
                <a:extLst>
                  <a:ext uri="{FF2B5EF4-FFF2-40B4-BE49-F238E27FC236}">
                    <a16:creationId xmlns:a16="http://schemas.microsoft.com/office/drawing/2014/main" id="{3B6B1498-8C5B-F04E-0A32-ECFF3E3ED2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3" name="Rectangle 16">
                  <a:extLst>
                    <a:ext uri="{FF2B5EF4-FFF2-40B4-BE49-F238E27FC236}">
                      <a16:creationId xmlns:a16="http://schemas.microsoft.com/office/drawing/2014/main" id="{CFD3F4C6-BF9D-9882-ADBA-1F32DE531B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" name="Rectangle 17">
                  <a:extLst>
                    <a:ext uri="{FF2B5EF4-FFF2-40B4-BE49-F238E27FC236}">
                      <a16:creationId xmlns:a16="http://schemas.microsoft.com/office/drawing/2014/main" id="{0A83E975-120E-7495-0363-E9A00E58D8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18">
                <a:extLst>
                  <a:ext uri="{FF2B5EF4-FFF2-40B4-BE49-F238E27FC236}">
                    <a16:creationId xmlns:a16="http://schemas.microsoft.com/office/drawing/2014/main" id="{BA02A900-6A68-4B58-0370-6338F5DD59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1" name="Rectangle 19">
                  <a:extLst>
                    <a:ext uri="{FF2B5EF4-FFF2-40B4-BE49-F238E27FC236}">
                      <a16:creationId xmlns:a16="http://schemas.microsoft.com/office/drawing/2014/main" id="{8DA7D75C-CEFB-3F7A-1469-FEF0C3A79B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" name="Rectangle 20">
                  <a:extLst>
                    <a:ext uri="{FF2B5EF4-FFF2-40B4-BE49-F238E27FC236}">
                      <a16:creationId xmlns:a16="http://schemas.microsoft.com/office/drawing/2014/main" id="{A167CFB9-F527-7EA4-03EA-B3C2055B41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5" name="Rectangle 19458">
              <a:extLst>
                <a:ext uri="{FF2B5EF4-FFF2-40B4-BE49-F238E27FC236}">
                  <a16:creationId xmlns:a16="http://schemas.microsoft.com/office/drawing/2014/main" id="{22349DB1-2031-28C3-CCC4-7F12275502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62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21">
              <a:extLst>
                <a:ext uri="{FF2B5EF4-FFF2-40B4-BE49-F238E27FC236}">
                  <a16:creationId xmlns:a16="http://schemas.microsoft.com/office/drawing/2014/main" id="{DD2F2AC5-6F21-C54A-A9A3-A4D9AAEA8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4">
                <a:extLst>
                  <a:ext uri="{FF2B5EF4-FFF2-40B4-BE49-F238E27FC236}">
                    <a16:creationId xmlns:a16="http://schemas.microsoft.com/office/drawing/2014/main" id="{D51ACBCC-8923-2A6A-065B-25026563BFF8}"/>
                  </a:ext>
                </a:extLst>
              </p:cNvPr>
              <p:cNvSpPr txBox="1"/>
              <p:nvPr/>
            </p:nvSpPr>
            <p:spPr bwMode="auto">
              <a:xfrm>
                <a:off x="2057400" y="1706563"/>
                <a:ext cx="3995738" cy="11890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/>
                      </m:sSub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{"/>
                          <m:endChr m:val="}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IN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⃗"/>
                                  <m:ctrlPr>
                                    <a:rPr lang="en-IN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</m:acc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9" name="Object 4">
                <a:extLst>
                  <a:ext uri="{FF2B5EF4-FFF2-40B4-BE49-F238E27FC236}">
                    <a16:creationId xmlns:a16="http://schemas.microsoft.com/office/drawing/2014/main" id="{D51ACBCC-8923-2A6A-065B-25026563B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7400" y="1706563"/>
                <a:ext cx="3995738" cy="11890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ject 4">
                <a:extLst>
                  <a:ext uri="{FF2B5EF4-FFF2-40B4-BE49-F238E27FC236}">
                    <a16:creationId xmlns:a16="http://schemas.microsoft.com/office/drawing/2014/main" id="{05FB7E44-32DC-8847-2247-164B6C92AC98}"/>
                  </a:ext>
                </a:extLst>
              </p:cNvPr>
              <p:cNvSpPr txBox="1"/>
              <p:nvPr/>
            </p:nvSpPr>
            <p:spPr bwMode="auto">
              <a:xfrm>
                <a:off x="990600" y="3336925"/>
                <a:ext cx="7315200" cy="10064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/>
                      </m:sSub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𝑙𝑎𝑡𝑒𝑟𝑎𝑙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𝑝𝑒𝑟𝑝𝑒𝑛𝑑𝑖𝑐𝑢𝑙𝑎𝑟</m:t>
                          </m:r>
                        </m:sub>
                      </m:sSub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0" name="Object 4">
                <a:extLst>
                  <a:ext uri="{FF2B5EF4-FFF2-40B4-BE49-F238E27FC236}">
                    <a16:creationId xmlns:a16="http://schemas.microsoft.com/office/drawing/2014/main" id="{05FB7E44-32DC-8847-2247-164B6C92AC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0600" y="3336925"/>
                <a:ext cx="7315200" cy="10064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1864905-C9B8-6214-69AF-D42D63AB10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42887"/>
            <a:ext cx="6323013" cy="900113"/>
          </a:xfrm>
        </p:spPr>
        <p:txBody>
          <a:bodyPr/>
          <a:lstStyle/>
          <a:p>
            <a:r>
              <a:rPr lang="en-US" altLang="en-US" sz="2800" dirty="0"/>
              <a:t>Thermal Conductivity of A PCB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3F67DF73-5BA2-B169-E3F5-6E6A3EE578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000000"/>
                </a:solidFill>
              </a:rPr>
              <a:t>Effective PCB Thermal Conductivity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000000"/>
                </a:solidFill>
              </a:rPr>
              <a:t>Lateral Conductivity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000000"/>
                </a:solidFill>
              </a:rPr>
              <a:t>Perpendicular Conductivity </a:t>
            </a:r>
          </a:p>
        </p:txBody>
      </p:sp>
      <p:pic>
        <p:nvPicPr>
          <p:cNvPr id="3077" name="Picture 5">
            <a:extLst>
              <a:ext uri="{FF2B5EF4-FFF2-40B4-BE49-F238E27FC236}">
                <a16:creationId xmlns:a16="http://schemas.microsoft.com/office/drawing/2014/main" id="{EAC06498-8BBC-F019-B721-5FC7FB0E1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95325"/>
            <a:ext cx="11113" cy="1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>
            <a:extLst>
              <a:ext uri="{FF2B5EF4-FFF2-40B4-BE49-F238E27FC236}">
                <a16:creationId xmlns:a16="http://schemas.microsoft.com/office/drawing/2014/main" id="{87B5114D-702B-0088-6223-C5BF232BF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695325"/>
            <a:ext cx="11112" cy="1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>
            <a:extLst>
              <a:ext uri="{FF2B5EF4-FFF2-40B4-BE49-F238E27FC236}">
                <a16:creationId xmlns:a16="http://schemas.microsoft.com/office/drawing/2014/main" id="{3DBC852B-F677-C458-A3C8-662C5B920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695325"/>
            <a:ext cx="11112" cy="1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>
            <a:extLst>
              <a:ext uri="{FF2B5EF4-FFF2-40B4-BE49-F238E27FC236}">
                <a16:creationId xmlns:a16="http://schemas.microsoft.com/office/drawing/2014/main" id="{0E903C4A-F422-2419-C2F0-9631E0406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695325"/>
            <a:ext cx="11113" cy="1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>
            <a:extLst>
              <a:ext uri="{FF2B5EF4-FFF2-40B4-BE49-F238E27FC236}">
                <a16:creationId xmlns:a16="http://schemas.microsoft.com/office/drawing/2014/main" id="{A90BB441-689C-2D85-469B-A4F1523FC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695325"/>
            <a:ext cx="11113" cy="1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>
            <a:extLst>
              <a:ext uri="{FF2B5EF4-FFF2-40B4-BE49-F238E27FC236}">
                <a16:creationId xmlns:a16="http://schemas.microsoft.com/office/drawing/2014/main" id="{6434A093-3823-B657-CBC1-8C170A04B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025" y="695325"/>
            <a:ext cx="11113" cy="1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>
            <a:extLst>
              <a:ext uri="{FF2B5EF4-FFF2-40B4-BE49-F238E27FC236}">
                <a16:creationId xmlns:a16="http://schemas.microsoft.com/office/drawing/2014/main" id="{8CBF703B-F7DD-D648-9A5C-18F809EC1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925" y="695325"/>
            <a:ext cx="11113" cy="1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>
            <a:extLst>
              <a:ext uri="{FF2B5EF4-FFF2-40B4-BE49-F238E27FC236}">
                <a16:creationId xmlns:a16="http://schemas.microsoft.com/office/drawing/2014/main" id="{1A3A8CE1-4BF3-78C6-7AAF-7F4F0C8F3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788" y="695325"/>
            <a:ext cx="11112" cy="1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46">
            <a:extLst>
              <a:ext uri="{FF2B5EF4-FFF2-40B4-BE49-F238E27FC236}">
                <a16:creationId xmlns:a16="http://schemas.microsoft.com/office/drawing/2014/main" id="{D86DC2B5-6B58-4D11-9BC5-5E4637AC7B4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F16A452E-0D03-2C4A-6FAE-B3708D685A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9FF8005D-F027-360D-EB36-5833E117FF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D968635E-EA55-7663-20E8-4BA7D2AA3A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D15F2ED1-A34E-F1A2-30EE-CF2057CAA1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F9FFC713-071B-C46B-5F8F-25898376BE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BCC75E2B-91D3-FE76-0476-66F4707ACC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3E9C56A7-D59B-D39E-5F93-1D65439C8A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28A9AE92-4CE2-35F7-6CA8-ADE01E0142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D14BB158-2483-93DB-0E20-448F7509D5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0BF011A5-CD8C-37DA-DC58-253DA3E430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BF4A50C1-F5B3-9C3D-3C17-AE3D1AD2F0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97C9E7FB-FE58-56E4-0962-39AEE5A000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AA0FD087-40FC-F2A3-7898-2359493A31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8F7C3BF2-6537-FBAB-E16C-E47ECB888E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8C7698D8-3722-874D-0129-A5EF9E431E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DF2FB54-8831-E02A-A9B8-5184809201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en-US" b="1">
                <a:solidFill>
                  <a:srgbClr val="000066"/>
                </a:solidFill>
              </a:rPr>
            </a:br>
            <a:endParaRPr lang="en-US" altLang="en-US" b="1">
              <a:solidFill>
                <a:srgbClr val="000066"/>
              </a:solidFill>
            </a:endParaRPr>
          </a:p>
        </p:txBody>
      </p:sp>
      <p:sp>
        <p:nvSpPr>
          <p:cNvPr id="5158" name="AutoShape 38">
            <a:extLst>
              <a:ext uri="{FF2B5EF4-FFF2-40B4-BE49-F238E27FC236}">
                <a16:creationId xmlns:a16="http://schemas.microsoft.com/office/drawing/2014/main" id="{8B9C664E-80A5-4CA9-4B74-2986CC0682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0688" y="1685925"/>
            <a:ext cx="7940675" cy="1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5156" name="Rectangle 36">
            <a:extLst>
              <a:ext uri="{FF2B5EF4-FFF2-40B4-BE49-F238E27FC236}">
                <a16:creationId xmlns:a16="http://schemas.microsoft.com/office/drawing/2014/main" id="{C09CD856-7DCA-E8C6-E09F-AFA4BBA3A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52400"/>
            <a:ext cx="6999287" cy="862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92075"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altLang="en-US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EFFECTIVE THERMAL CONDUCTIVITY OF A PCB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5145" name="Rectangle 25">
            <a:extLst>
              <a:ext uri="{FF2B5EF4-FFF2-40B4-BE49-F238E27FC236}">
                <a16:creationId xmlns:a16="http://schemas.microsoft.com/office/drawing/2014/main" id="{1B7F5B95-67A2-0386-3C02-8B0FADA9D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7113" y="1676400"/>
            <a:ext cx="404812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393939"/>
                  </a:outerShdw>
                </a:effectLst>
              </a14:hiddenEffects>
            </a:ext>
          </a:extLst>
        </p:spPr>
        <p:txBody>
          <a:bodyPr wrap="none" lIns="92075" tIns="46038" rIns="92075" bIns="92075">
            <a:spAutoFit/>
          </a:bodyPr>
          <a:lstStyle/>
          <a:p>
            <a:pPr eaLnBrk="0" hangingPunct="0"/>
            <a:r>
              <a:rPr lang="en-US" altLang="en-US">
                <a:cs typeface="Times New Roman" panose="02020603050405020304" pitchFamily="18" charset="0"/>
              </a:rPr>
              <a:t>w</a:t>
            </a:r>
            <a:endParaRPr lang="en-US" alt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5708FA1-2C94-5AF6-8F3D-53729153E4C9}"/>
              </a:ext>
            </a:extLst>
          </p:cNvPr>
          <p:cNvGrpSpPr/>
          <p:nvPr/>
        </p:nvGrpSpPr>
        <p:grpSpPr>
          <a:xfrm>
            <a:off x="1306513" y="1752600"/>
            <a:ext cx="4789487" cy="1312863"/>
            <a:chOff x="1306513" y="1752600"/>
            <a:chExt cx="4789487" cy="1312863"/>
          </a:xfrm>
        </p:grpSpPr>
        <p:sp>
          <p:nvSpPr>
            <p:cNvPr id="5155" name="Line 35">
              <a:extLst>
                <a:ext uri="{FF2B5EF4-FFF2-40B4-BE49-F238E27FC236}">
                  <a16:creationId xmlns:a16="http://schemas.microsoft.com/office/drawing/2014/main" id="{48BCF665-84A3-67F0-98D7-CEB19DC973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36788" y="1768475"/>
              <a:ext cx="6858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154" name="Line 34">
              <a:extLst>
                <a:ext uri="{FF2B5EF4-FFF2-40B4-BE49-F238E27FC236}">
                  <a16:creationId xmlns:a16="http://schemas.microsoft.com/office/drawing/2014/main" id="{296AF037-02D8-AD4C-CDCF-C1A534B0A6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6788" y="2454275"/>
              <a:ext cx="2514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153" name="Line 33">
              <a:extLst>
                <a:ext uri="{FF2B5EF4-FFF2-40B4-BE49-F238E27FC236}">
                  <a16:creationId xmlns:a16="http://schemas.microsoft.com/office/drawing/2014/main" id="{AD5C3C1F-4BA0-DB21-FC0C-4045CEF4CE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6788" y="2606675"/>
              <a:ext cx="2514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152" name="Line 32">
              <a:extLst>
                <a:ext uri="{FF2B5EF4-FFF2-40B4-BE49-F238E27FC236}">
                  <a16:creationId xmlns:a16="http://schemas.microsoft.com/office/drawing/2014/main" id="{D27BE546-E8E1-5F52-FD87-EFECFB4B2F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6788" y="2759075"/>
              <a:ext cx="2514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151" name="Line 31">
              <a:extLst>
                <a:ext uri="{FF2B5EF4-FFF2-40B4-BE49-F238E27FC236}">
                  <a16:creationId xmlns:a16="http://schemas.microsoft.com/office/drawing/2014/main" id="{5D20CAC4-E919-2201-142C-09A6CDFF08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6788" y="2911475"/>
              <a:ext cx="2590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150" name="Line 30">
              <a:extLst>
                <a:ext uri="{FF2B5EF4-FFF2-40B4-BE49-F238E27FC236}">
                  <a16:creationId xmlns:a16="http://schemas.microsoft.com/office/drawing/2014/main" id="{46C08187-493B-7785-5B17-5D4BDD94C3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6788" y="3063875"/>
              <a:ext cx="2514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149" name="Freeform 29">
              <a:extLst>
                <a:ext uri="{FF2B5EF4-FFF2-40B4-BE49-F238E27FC236}">
                  <a16:creationId xmlns:a16="http://schemas.microsoft.com/office/drawing/2014/main" id="{6B613DBA-EBCF-9FE0-37EB-7209F4B45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0113" y="2454275"/>
              <a:ext cx="117475" cy="611188"/>
            </a:xfrm>
            <a:custGeom>
              <a:avLst/>
              <a:gdLst>
                <a:gd name="T0" fmla="*/ 42 w 74"/>
                <a:gd name="T1" fmla="*/ 0 h 385"/>
                <a:gd name="T2" fmla="*/ 64 w 74"/>
                <a:gd name="T3" fmla="*/ 44 h 385"/>
                <a:gd name="T4" fmla="*/ 64 w 74"/>
                <a:gd name="T5" fmla="*/ 71 h 385"/>
                <a:gd name="T6" fmla="*/ 27 w 74"/>
                <a:gd name="T7" fmla="*/ 98 h 385"/>
                <a:gd name="T8" fmla="*/ 0 w 74"/>
                <a:gd name="T9" fmla="*/ 116 h 385"/>
                <a:gd name="T10" fmla="*/ 0 w 74"/>
                <a:gd name="T11" fmla="*/ 135 h 385"/>
                <a:gd name="T12" fmla="*/ 9 w 74"/>
                <a:gd name="T13" fmla="*/ 171 h 385"/>
                <a:gd name="T14" fmla="*/ 36 w 74"/>
                <a:gd name="T15" fmla="*/ 207 h 385"/>
                <a:gd name="T16" fmla="*/ 55 w 74"/>
                <a:gd name="T17" fmla="*/ 207 h 385"/>
                <a:gd name="T18" fmla="*/ 64 w 74"/>
                <a:gd name="T19" fmla="*/ 226 h 385"/>
                <a:gd name="T20" fmla="*/ 73 w 74"/>
                <a:gd name="T21" fmla="*/ 253 h 385"/>
                <a:gd name="T22" fmla="*/ 55 w 74"/>
                <a:gd name="T23" fmla="*/ 280 h 385"/>
                <a:gd name="T24" fmla="*/ 36 w 74"/>
                <a:gd name="T25" fmla="*/ 289 h 385"/>
                <a:gd name="T26" fmla="*/ 27 w 74"/>
                <a:gd name="T27" fmla="*/ 316 h 385"/>
                <a:gd name="T28" fmla="*/ 9 w 74"/>
                <a:gd name="T29" fmla="*/ 335 h 385"/>
                <a:gd name="T30" fmla="*/ 27 w 74"/>
                <a:gd name="T31" fmla="*/ 362 h 385"/>
                <a:gd name="T32" fmla="*/ 42 w 74"/>
                <a:gd name="T33" fmla="*/ 384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385">
                  <a:moveTo>
                    <a:pt x="42" y="0"/>
                  </a:moveTo>
                  <a:lnTo>
                    <a:pt x="64" y="44"/>
                  </a:lnTo>
                  <a:lnTo>
                    <a:pt x="64" y="71"/>
                  </a:lnTo>
                  <a:lnTo>
                    <a:pt x="27" y="98"/>
                  </a:lnTo>
                  <a:lnTo>
                    <a:pt x="0" y="116"/>
                  </a:lnTo>
                  <a:lnTo>
                    <a:pt x="0" y="135"/>
                  </a:lnTo>
                  <a:lnTo>
                    <a:pt x="9" y="171"/>
                  </a:lnTo>
                  <a:lnTo>
                    <a:pt x="36" y="207"/>
                  </a:lnTo>
                  <a:lnTo>
                    <a:pt x="55" y="207"/>
                  </a:lnTo>
                  <a:lnTo>
                    <a:pt x="64" y="226"/>
                  </a:lnTo>
                  <a:lnTo>
                    <a:pt x="73" y="253"/>
                  </a:lnTo>
                  <a:lnTo>
                    <a:pt x="55" y="280"/>
                  </a:lnTo>
                  <a:lnTo>
                    <a:pt x="36" y="289"/>
                  </a:lnTo>
                  <a:lnTo>
                    <a:pt x="27" y="316"/>
                  </a:lnTo>
                  <a:lnTo>
                    <a:pt x="9" y="335"/>
                  </a:lnTo>
                  <a:lnTo>
                    <a:pt x="27" y="362"/>
                  </a:lnTo>
                  <a:lnTo>
                    <a:pt x="42" y="384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BCBC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148" name="Freeform 28">
              <a:extLst>
                <a:ext uri="{FF2B5EF4-FFF2-40B4-BE49-F238E27FC236}">
                  <a16:creationId xmlns:a16="http://schemas.microsoft.com/office/drawing/2014/main" id="{3A8DB4EE-54E9-4BC2-2B3C-F39006DD7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188" y="2454275"/>
              <a:ext cx="166687" cy="611188"/>
            </a:xfrm>
            <a:custGeom>
              <a:avLst/>
              <a:gdLst>
                <a:gd name="T0" fmla="*/ 48 w 105"/>
                <a:gd name="T1" fmla="*/ 0 h 385"/>
                <a:gd name="T2" fmla="*/ 85 w 105"/>
                <a:gd name="T3" fmla="*/ 26 h 385"/>
                <a:gd name="T4" fmla="*/ 95 w 105"/>
                <a:gd name="T5" fmla="*/ 53 h 385"/>
                <a:gd name="T6" fmla="*/ 95 w 105"/>
                <a:gd name="T7" fmla="*/ 80 h 385"/>
                <a:gd name="T8" fmla="*/ 85 w 105"/>
                <a:gd name="T9" fmla="*/ 107 h 385"/>
                <a:gd name="T10" fmla="*/ 58 w 105"/>
                <a:gd name="T11" fmla="*/ 98 h 385"/>
                <a:gd name="T12" fmla="*/ 49 w 105"/>
                <a:gd name="T13" fmla="*/ 126 h 385"/>
                <a:gd name="T14" fmla="*/ 76 w 105"/>
                <a:gd name="T15" fmla="*/ 153 h 385"/>
                <a:gd name="T16" fmla="*/ 76 w 105"/>
                <a:gd name="T17" fmla="*/ 180 h 385"/>
                <a:gd name="T18" fmla="*/ 49 w 105"/>
                <a:gd name="T19" fmla="*/ 207 h 385"/>
                <a:gd name="T20" fmla="*/ 76 w 105"/>
                <a:gd name="T21" fmla="*/ 226 h 385"/>
                <a:gd name="T22" fmla="*/ 95 w 105"/>
                <a:gd name="T23" fmla="*/ 244 h 385"/>
                <a:gd name="T24" fmla="*/ 104 w 105"/>
                <a:gd name="T25" fmla="*/ 271 h 385"/>
                <a:gd name="T26" fmla="*/ 104 w 105"/>
                <a:gd name="T27" fmla="*/ 298 h 385"/>
                <a:gd name="T28" fmla="*/ 85 w 105"/>
                <a:gd name="T29" fmla="*/ 316 h 385"/>
                <a:gd name="T30" fmla="*/ 58 w 105"/>
                <a:gd name="T31" fmla="*/ 335 h 385"/>
                <a:gd name="T32" fmla="*/ 31 w 105"/>
                <a:gd name="T33" fmla="*/ 353 h 385"/>
                <a:gd name="T34" fmla="*/ 0 w 105"/>
                <a:gd name="T35" fmla="*/ 384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385">
                  <a:moveTo>
                    <a:pt x="48" y="0"/>
                  </a:moveTo>
                  <a:lnTo>
                    <a:pt x="85" y="26"/>
                  </a:lnTo>
                  <a:lnTo>
                    <a:pt x="95" y="53"/>
                  </a:lnTo>
                  <a:lnTo>
                    <a:pt x="95" y="80"/>
                  </a:lnTo>
                  <a:lnTo>
                    <a:pt x="85" y="107"/>
                  </a:lnTo>
                  <a:lnTo>
                    <a:pt x="58" y="98"/>
                  </a:lnTo>
                  <a:lnTo>
                    <a:pt x="49" y="126"/>
                  </a:lnTo>
                  <a:lnTo>
                    <a:pt x="76" y="153"/>
                  </a:lnTo>
                  <a:lnTo>
                    <a:pt x="76" y="180"/>
                  </a:lnTo>
                  <a:lnTo>
                    <a:pt x="49" y="207"/>
                  </a:lnTo>
                  <a:lnTo>
                    <a:pt x="76" y="226"/>
                  </a:lnTo>
                  <a:lnTo>
                    <a:pt x="95" y="244"/>
                  </a:lnTo>
                  <a:lnTo>
                    <a:pt x="104" y="271"/>
                  </a:lnTo>
                  <a:lnTo>
                    <a:pt x="104" y="298"/>
                  </a:lnTo>
                  <a:lnTo>
                    <a:pt x="85" y="316"/>
                  </a:lnTo>
                  <a:lnTo>
                    <a:pt x="58" y="335"/>
                  </a:lnTo>
                  <a:lnTo>
                    <a:pt x="31" y="353"/>
                  </a:lnTo>
                  <a:lnTo>
                    <a:pt x="0" y="384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BCBC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147" name="Line 27">
              <a:extLst>
                <a:ext uri="{FF2B5EF4-FFF2-40B4-BE49-F238E27FC236}">
                  <a16:creationId xmlns:a16="http://schemas.microsoft.com/office/drawing/2014/main" id="{276D05CE-B48D-67D6-FA56-6E18ABEFBA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70188" y="1768475"/>
              <a:ext cx="152400" cy="76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146" name="Line 26">
              <a:extLst>
                <a:ext uri="{FF2B5EF4-FFF2-40B4-BE49-F238E27FC236}">
                  <a16:creationId xmlns:a16="http://schemas.microsoft.com/office/drawing/2014/main" id="{19B31A01-E920-C91D-9BD1-134F606781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46388" y="1768475"/>
              <a:ext cx="762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144" name="Line 24">
              <a:extLst>
                <a:ext uri="{FF2B5EF4-FFF2-40B4-BE49-F238E27FC236}">
                  <a16:creationId xmlns:a16="http://schemas.microsoft.com/office/drawing/2014/main" id="{8657F6F5-42F6-7998-166C-5186D9F279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6788" y="2225675"/>
              <a:ext cx="2514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143" name="Line 23">
              <a:extLst>
                <a:ext uri="{FF2B5EF4-FFF2-40B4-BE49-F238E27FC236}">
                  <a16:creationId xmlns:a16="http://schemas.microsoft.com/office/drawing/2014/main" id="{6B87439E-C369-1EB6-288C-2E059B025F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1388" y="2149475"/>
              <a:ext cx="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142" name="Line 22">
              <a:extLst>
                <a:ext uri="{FF2B5EF4-FFF2-40B4-BE49-F238E27FC236}">
                  <a16:creationId xmlns:a16="http://schemas.microsoft.com/office/drawing/2014/main" id="{C771B53D-9DAF-F85B-FAB3-9698A35CE4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6788" y="2149475"/>
              <a:ext cx="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141" name="Line 21">
              <a:extLst>
                <a:ext uri="{FF2B5EF4-FFF2-40B4-BE49-F238E27FC236}">
                  <a16:creationId xmlns:a16="http://schemas.microsoft.com/office/drawing/2014/main" id="{DF618245-D727-4404-0449-38C9902488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36788" y="2149475"/>
              <a:ext cx="152400" cy="76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140" name="Line 20">
              <a:extLst>
                <a:ext uri="{FF2B5EF4-FFF2-40B4-BE49-F238E27FC236}">
                  <a16:creationId xmlns:a16="http://schemas.microsoft.com/office/drawing/2014/main" id="{07CFEB8A-BE43-0EB4-8397-972C31C8C7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6788" y="2225675"/>
              <a:ext cx="152400" cy="76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139" name="Line 19">
              <a:extLst>
                <a:ext uri="{FF2B5EF4-FFF2-40B4-BE49-F238E27FC236}">
                  <a16:creationId xmlns:a16="http://schemas.microsoft.com/office/drawing/2014/main" id="{07A45A43-16DB-BDEC-8A90-7FACAA723D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598988" y="2149475"/>
              <a:ext cx="152400" cy="76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138" name="Line 18">
              <a:extLst>
                <a:ext uri="{FF2B5EF4-FFF2-40B4-BE49-F238E27FC236}">
                  <a16:creationId xmlns:a16="http://schemas.microsoft.com/office/drawing/2014/main" id="{C951871D-FACC-29B9-9224-A669067FBC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98988" y="2225675"/>
              <a:ext cx="152400" cy="76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137" name="Rectangle 17">
              <a:extLst>
                <a:ext uri="{FF2B5EF4-FFF2-40B4-BE49-F238E27FC236}">
                  <a16:creationId xmlns:a16="http://schemas.microsoft.com/office/drawing/2014/main" id="{8F51883E-D9FE-ACCA-04C6-18EF787DD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1513" y="1752600"/>
              <a:ext cx="369887" cy="503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BCBCB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 lIns="92075" tIns="46038" rIns="92075" bIns="92075">
              <a:spAutoFit/>
            </a:bodyPr>
            <a:lstStyle/>
            <a:p>
              <a:pPr eaLnBrk="0" hangingPunct="0"/>
              <a:r>
                <a:rPr lang="en-US" altLang="en-US">
                  <a:cs typeface="Times New Roman" panose="02020603050405020304" pitchFamily="18" charset="0"/>
                </a:rPr>
                <a:t>L</a:t>
              </a:r>
              <a:endParaRPr lang="en-US" altLang="en-US"/>
            </a:p>
          </p:txBody>
        </p:sp>
        <p:sp>
          <p:nvSpPr>
            <p:cNvPr id="5136" name="Arc 16">
              <a:extLst>
                <a:ext uri="{FF2B5EF4-FFF2-40B4-BE49-F238E27FC236}">
                  <a16:creationId xmlns:a16="http://schemas.microsoft.com/office/drawing/2014/main" id="{14B8D6B8-E391-26F3-6E3C-75928B50A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8988" y="2301875"/>
              <a:ext cx="762000" cy="228600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600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600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BCBC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135" name="Arc 15">
              <a:extLst>
                <a:ext uri="{FF2B5EF4-FFF2-40B4-BE49-F238E27FC236}">
                  <a16:creationId xmlns:a16="http://schemas.microsoft.com/office/drawing/2014/main" id="{781BC08F-87B8-72F1-764E-9E784DE31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0388" y="2606675"/>
              <a:ext cx="871537" cy="304800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19016 w 19016"/>
                <a:gd name="T1" fmla="*/ 10244 h 21600"/>
                <a:gd name="T2" fmla="*/ 0 w 19016"/>
                <a:gd name="T3" fmla="*/ 21600 h 21600"/>
                <a:gd name="T4" fmla="*/ 0 w 19016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016" h="21600" fill="none" extrusionOk="0">
                  <a:moveTo>
                    <a:pt x="19016" y="10244"/>
                  </a:moveTo>
                  <a:cubicBezTo>
                    <a:pt x="15248" y="17238"/>
                    <a:pt x="7944" y="21600"/>
                    <a:pt x="0" y="21600"/>
                  </a:cubicBezTo>
                </a:path>
                <a:path w="19016" h="21600" stroke="0" extrusionOk="0">
                  <a:moveTo>
                    <a:pt x="19016" y="10244"/>
                  </a:moveTo>
                  <a:cubicBezTo>
                    <a:pt x="15248" y="17238"/>
                    <a:pt x="7944" y="21600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BCBC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134" name="Rectangle 14">
              <a:extLst>
                <a:ext uri="{FF2B5EF4-FFF2-40B4-BE49-F238E27FC236}">
                  <a16:creationId xmlns:a16="http://schemas.microsoft.com/office/drawing/2014/main" id="{060DD137-9982-669D-FE5F-4C66026FB3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1313" y="1981200"/>
              <a:ext cx="674687" cy="503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BCBCB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 lIns="92075" tIns="46038" rIns="92075" bIns="92075">
              <a:spAutoFit/>
            </a:bodyPr>
            <a:lstStyle/>
            <a:p>
              <a:pPr eaLnBrk="0" hangingPunct="0"/>
              <a:r>
                <a:rPr lang="en-US" altLang="en-US">
                  <a:cs typeface="Times New Roman" panose="02020603050405020304" pitchFamily="18" charset="0"/>
                </a:rPr>
                <a:t>A</a:t>
              </a:r>
              <a:r>
                <a:rPr lang="en-US" altLang="en-US" baseline="-25000">
                  <a:cs typeface="Times New Roman" panose="02020603050405020304" pitchFamily="18" charset="0"/>
                </a:rPr>
                <a:t>EG</a:t>
              </a:r>
              <a:endParaRPr lang="en-US" altLang="en-US"/>
            </a:p>
          </p:txBody>
        </p:sp>
        <p:sp>
          <p:nvSpPr>
            <p:cNvPr id="5133" name="Rectangle 13">
              <a:extLst>
                <a:ext uri="{FF2B5EF4-FFF2-40B4-BE49-F238E27FC236}">
                  <a16:creationId xmlns:a16="http://schemas.microsoft.com/office/drawing/2014/main" id="{8B68796E-072C-6723-5ECE-E297A87005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1313" y="2514600"/>
              <a:ext cx="641350" cy="503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BCBCB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 lIns="92075" tIns="46038" rIns="92075" bIns="92075">
              <a:spAutoFit/>
            </a:bodyPr>
            <a:lstStyle/>
            <a:p>
              <a:pPr eaLnBrk="0" hangingPunct="0"/>
              <a:r>
                <a:rPr lang="en-US" altLang="en-US">
                  <a:cs typeface="Times New Roman" panose="02020603050405020304" pitchFamily="18" charset="0"/>
                </a:rPr>
                <a:t>A</a:t>
              </a:r>
              <a:r>
                <a:rPr lang="en-US" altLang="en-US" baseline="-25000">
                  <a:cs typeface="Times New Roman" panose="02020603050405020304" pitchFamily="18" charset="0"/>
                </a:rPr>
                <a:t>Cu</a:t>
              </a:r>
              <a:endParaRPr lang="en-US" altLang="en-US"/>
            </a:p>
          </p:txBody>
        </p:sp>
        <p:sp>
          <p:nvSpPr>
            <p:cNvPr id="5132" name="Line 12">
              <a:extLst>
                <a:ext uri="{FF2B5EF4-FFF2-40B4-BE49-F238E27FC236}">
                  <a16:creationId xmlns:a16="http://schemas.microsoft.com/office/drawing/2014/main" id="{9A3B78D9-FE07-4AFF-9869-087B707E14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79588" y="2454275"/>
              <a:ext cx="152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131" name="Line 11">
              <a:extLst>
                <a:ext uri="{FF2B5EF4-FFF2-40B4-BE49-F238E27FC236}">
                  <a16:creationId xmlns:a16="http://schemas.microsoft.com/office/drawing/2014/main" id="{98C7A521-B05D-A75B-1CAE-C35CC777E3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55788" y="2454275"/>
              <a:ext cx="0" cy="609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130" name="Line 10">
              <a:extLst>
                <a:ext uri="{FF2B5EF4-FFF2-40B4-BE49-F238E27FC236}">
                  <a16:creationId xmlns:a16="http://schemas.microsoft.com/office/drawing/2014/main" id="{9B4C1377-30FD-6798-C8AE-2EA38BF8FF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79588" y="3063875"/>
              <a:ext cx="152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129" name="Line 9">
              <a:extLst>
                <a:ext uri="{FF2B5EF4-FFF2-40B4-BE49-F238E27FC236}">
                  <a16:creationId xmlns:a16="http://schemas.microsoft.com/office/drawing/2014/main" id="{5BD66D75-E07D-6D5C-EF45-140FEBCC91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55788" y="2454275"/>
              <a:ext cx="76200" cy="76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128" name="Line 8">
              <a:extLst>
                <a:ext uri="{FF2B5EF4-FFF2-40B4-BE49-F238E27FC236}">
                  <a16:creationId xmlns:a16="http://schemas.microsoft.com/office/drawing/2014/main" id="{7A1794B9-A4D2-434A-B8D8-53393871BD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79588" y="2454275"/>
              <a:ext cx="76200" cy="76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127" name="Line 7">
              <a:extLst>
                <a:ext uri="{FF2B5EF4-FFF2-40B4-BE49-F238E27FC236}">
                  <a16:creationId xmlns:a16="http://schemas.microsoft.com/office/drawing/2014/main" id="{D5BA535B-104E-25B1-0DA9-1996C3B3CB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9588" y="2987675"/>
              <a:ext cx="76200" cy="76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126" name="Line 6">
              <a:extLst>
                <a:ext uri="{FF2B5EF4-FFF2-40B4-BE49-F238E27FC236}">
                  <a16:creationId xmlns:a16="http://schemas.microsoft.com/office/drawing/2014/main" id="{6AC18150-DF1C-44D3-7FF7-FEB9F17B0E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55788" y="2987675"/>
              <a:ext cx="76200" cy="76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125" name="Rectangle 5">
              <a:extLst>
                <a:ext uri="{FF2B5EF4-FFF2-40B4-BE49-F238E27FC236}">
                  <a16:creationId xmlns:a16="http://schemas.microsoft.com/office/drawing/2014/main" id="{9BB90A11-6921-8324-24DA-70941FDB34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6513" y="2438400"/>
              <a:ext cx="561051" cy="5087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BCBCB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 lIns="92075" tIns="46038" rIns="92075" bIns="92075">
              <a:spAutoFit/>
            </a:bodyPr>
            <a:lstStyle/>
            <a:p>
              <a:pPr eaLnBrk="0" hangingPunct="0"/>
              <a:r>
                <a:rPr lang="en-US" altLang="en-US" dirty="0">
                  <a:cs typeface="Times New Roman" panose="02020603050405020304" pitchFamily="18" charset="0"/>
                  <a:sym typeface="Symbol" panose="05050102010706020507" pitchFamily="18" charset="2"/>
                </a:rPr>
                <a:t></a:t>
              </a:r>
              <a:r>
                <a:rPr lang="en-US" altLang="en-US" dirty="0">
                  <a:cs typeface="Times New Roman" panose="02020603050405020304" pitchFamily="18" charset="0"/>
                </a:rPr>
                <a:t>T</a:t>
              </a:r>
              <a:endParaRPr lang="en-US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24" name="Rectangle 4">
                <a:extLst>
                  <a:ext uri="{FF2B5EF4-FFF2-40B4-BE49-F238E27FC236}">
                    <a16:creationId xmlns:a16="http://schemas.microsoft.com/office/drawing/2014/main" id="{4756DC47-A88A-1F55-9C16-C536FB3DBA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400" y="3200400"/>
                <a:ext cx="8252592" cy="32490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CBCBCB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393939"/>
                      </a:outerShdw>
                    </a:effectLst>
                  </a14:hiddenEffects>
                </a:ext>
              </a:extLst>
            </p:spPr>
            <p:txBody>
              <a:bodyPr wrap="square" lIns="92075" tIns="46038" rIns="92075" bIns="92075">
                <a:spAutoFit/>
              </a:bodyPr>
              <a:lstStyle/>
              <a:p>
                <a:pPr eaLnBrk="0" hangingPunct="0">
                  <a:buFontTx/>
                  <a:buChar char="•"/>
                </a:pPr>
                <a:r>
                  <a:rPr lang="en-US" altLang="en-US" sz="28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>
                    <a:cs typeface="Times New Roman" panose="02020603050405020304" pitchFamily="18" charset="0"/>
                  </a:rPr>
                  <a:t>Multiple layers in Parallel :</a:t>
                </a:r>
              </a:p>
              <a:p>
                <a:pPr>
                  <a:buFontTx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en-US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𝑃𝐶𝐵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𝑙𝑎𝑡𝑒𝑟𝑎𝑙</m:t>
                            </m:r>
                          </m:sub>
                        </m:sSub>
                      </m:den>
                    </m:f>
                    <m:r>
                      <a:rPr lang="en-US" alt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US" alt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alt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𝐸𝐺</m:t>
                                </m:r>
                                <m:r>
                                  <a:rPr lang="en-US" alt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alt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  <m:r>
                      <a:rPr lang="en-US" alt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alt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  <m:e>
                        <m:f>
                          <m:fPr>
                            <m:ctrlPr>
                              <a:rPr lang="en-US" alt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alt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𝐶𝑢</m:t>
                                </m:r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endParaRPr lang="en-US" altLang="en-US" dirty="0">
                  <a:cs typeface="Times New Roman" panose="02020603050405020304" pitchFamily="18" charset="0"/>
                </a:endParaRPr>
              </a:p>
              <a:p>
                <a:pPr eaLnBrk="0" hangingPunct="0">
                  <a:buFontTx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𝐸𝐺</m:t>
                        </m:r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sSub>
                          <m:sSubPr>
                            <m:ctrlPr>
                              <a:rPr lang="en-US" alt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𝐸𝐺</m:t>
                            </m:r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US" altLang="en-US" sz="2800" dirty="0">
                  <a:cs typeface="Times New Roman" panose="02020603050405020304" pitchFamily="18" charset="0"/>
                </a:endParaRPr>
              </a:p>
              <a:p>
                <a:pPr>
                  <a:buFontTx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𝐶𝑢</m:t>
                        </m:r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sSub>
                          <m:sSubPr>
                            <m:ctrlPr>
                              <a:rPr lang="en-US" alt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𝐶𝑢</m:t>
                            </m:r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US" altLang="en-US" sz="2800" dirty="0">
                  <a:cs typeface="Times New Roman" panose="02020603050405020304" pitchFamily="18" charset="0"/>
                </a:endParaRPr>
              </a:p>
              <a:p>
                <a:pPr>
                  <a:buFontTx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𝑃𝐶𝐵</m:t>
                        </m:r>
                        <m:r>
                          <a:rPr lang="en-US" alt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𝑙𝑎𝑡𝑒𝑟𝑎𝑙</m:t>
                        </m:r>
                      </m:sub>
                    </m:sSub>
                    <m:r>
                      <a:rPr lang="en-US" alt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𝑃𝐶𝐵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𝑒𝑓𝑓</m:t>
                            </m:r>
                          </m:sub>
                        </m:sSub>
                        <m:sSub>
                          <m:sSubPr>
                            <m:ctrlPr>
                              <a:rPr lang="en-US" alt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𝑃𝐶𝐵</m:t>
                            </m:r>
                          </m:sub>
                        </m:sSub>
                      </m:den>
                    </m:f>
                  </m:oMath>
                </a14:m>
                <a:endParaRPr lang="en-US" altLang="en-US" sz="2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24" name="Rectangle 4">
                <a:extLst>
                  <a:ext uri="{FF2B5EF4-FFF2-40B4-BE49-F238E27FC236}">
                    <a16:creationId xmlns:a16="http://schemas.microsoft.com/office/drawing/2014/main" id="{4756DC47-A88A-1F55-9C16-C536FB3DBA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3200400"/>
                <a:ext cx="8252592" cy="3249096"/>
              </a:xfrm>
              <a:prstGeom prst="rect">
                <a:avLst/>
              </a:prstGeom>
              <a:blipFill>
                <a:blip r:embed="rId2"/>
                <a:stretch>
                  <a:fillRect l="-1330" t="-9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BCBCB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393939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46">
            <a:extLst>
              <a:ext uri="{FF2B5EF4-FFF2-40B4-BE49-F238E27FC236}">
                <a16:creationId xmlns:a16="http://schemas.microsoft.com/office/drawing/2014/main" id="{5EB2C1E7-4FCE-8119-E1C0-08AE96692BE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9A9C1CEC-185F-B677-674C-00F1AEAF00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EE5D827C-73FA-7C23-ED85-16E2E998C8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D7D27F98-9A03-88AC-7B99-200D6CA716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35E1A4E9-8357-D198-86CD-1B2C50C108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2B399D16-FF71-B5B7-81E6-560E6AB8F1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F999DC23-6D27-1842-9326-5B5B37A3C2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D7395FD5-F3AB-28D4-41B8-A2B7F706B5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E14398FA-6DEF-6CCD-CFEB-AB688D3877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C8F113CB-259D-B725-7A9C-813989E0E1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008BEB13-955B-19AD-D519-486AF863BB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C03296D2-AC6F-0F9D-887D-F3B0AB8339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A045C595-12B3-5612-349A-63E9E7D281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EE2BC0D1-051F-7260-A1CF-BDCEF818DE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A12D475D-1DF6-7206-4488-EBF2D9C0A8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DD417B9B-93B4-4FFA-01BE-D1C78F7C2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5B94385-1178-CD97-DA71-DAF4791E0CCC}"/>
              </a:ext>
            </a:extLst>
          </p:cNvPr>
          <p:cNvSpPr txBox="1"/>
          <p:nvPr/>
        </p:nvSpPr>
        <p:spPr>
          <a:xfrm>
            <a:off x="609600" y="1290935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dirty="0">
                <a:cs typeface="Times New Roman" panose="02020603050405020304" pitchFamily="18" charset="0"/>
              </a:rPr>
              <a:t> Lateral Conductivity</a:t>
            </a:r>
            <a:endParaRPr lang="en-IN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31D5EF5-2111-DFFE-E3A8-2684442949F0}"/>
                  </a:ext>
                </a:extLst>
              </p14:cNvPr>
              <p14:cNvContentPartPr/>
              <p14:nvPr/>
            </p14:nvContentPartPr>
            <p14:xfrm>
              <a:off x="6432840" y="1555560"/>
              <a:ext cx="1960560" cy="18648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31D5EF5-2111-DFFE-E3A8-2684442949F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23480" y="1546200"/>
                <a:ext cx="1979280" cy="1883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726CEBCF-72A9-5D8D-65BE-A6BFF3DD15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altLang="en-US" sz="2800" dirty="0"/>
              <a:t>True Areas of Layers in A PCB</a:t>
            </a:r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77BB9B28-646F-937A-482F-EA38A38490D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8213B9AA-5538-33F1-F129-17027852A1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3DB969E5-DFEE-A01E-0CFD-0AC1627F1C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07AFA3D8-1A18-DFFB-1558-0CDA01D25A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356091F3-DC87-589E-2D70-5721D34D8E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AA979500-6AE1-5B21-3A74-33B19ACC37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02849E31-5AF3-8492-B26F-6446A83709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A01AE7F6-5644-ACDC-07D3-3C261B2A61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3876D0BC-A3E3-DEAE-3366-7B281C2117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11EDB408-3133-3CE8-B1FB-BF16D29FF1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3E67D59B-901B-B355-8AD5-8EF69525CD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EA0DCA8E-7058-5F2C-D08F-0D97C2FDFC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90D1B9B6-6817-0BD4-2442-9476559157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AB76936A-C670-1723-0927-EEA2BD9609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F570A4D4-0407-E5F2-CA52-F23203E85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48B55EF4-2568-A4F4-3855-4A2C431492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9608C6-3F31-4D56-EA0E-92A2BAE80E44}"/>
                  </a:ext>
                </a:extLst>
              </p:cNvPr>
              <p:cNvSpPr txBox="1"/>
              <p:nvPr/>
            </p:nvSpPr>
            <p:spPr>
              <a:xfrm>
                <a:off x="915196" y="2482830"/>
                <a:ext cx="5888215" cy="1098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%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𝑐𝑢𝑡𝑜𝑢𝑡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100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𝐶𝑢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𝑃𝐶𝐵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9608C6-3F31-4D56-EA0E-92A2BAE80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196" y="2482830"/>
                <a:ext cx="5888215" cy="10985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BD66268-A295-35A8-23A2-238647FEF244}"/>
                  </a:ext>
                </a:extLst>
              </p:cNvPr>
              <p:cNvSpPr txBox="1"/>
              <p:nvPr/>
            </p:nvSpPr>
            <p:spPr>
              <a:xfrm>
                <a:off x="914400" y="4006830"/>
                <a:ext cx="5941948" cy="1098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𝐸𝐺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%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𝑐𝑢𝑡𝑜𝑢𝑡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100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𝐸𝐺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𝑃𝐶𝐵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BD66268-A295-35A8-23A2-238647FEF2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006830"/>
                <a:ext cx="5941948" cy="10985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DDCCF7F-2A9A-2984-0263-E03701B219BB}"/>
                  </a:ext>
                </a:extLst>
              </p14:cNvPr>
              <p14:cNvContentPartPr/>
              <p14:nvPr/>
            </p14:nvContentPartPr>
            <p14:xfrm>
              <a:off x="5397840" y="4268880"/>
              <a:ext cx="3509280" cy="24570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DDCCF7F-2A9A-2984-0263-E03701B219B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88480" y="4259520"/>
                <a:ext cx="3528000" cy="2475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3D90D-C472-64F1-D7E5-C720F8230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0"/>
            <a:ext cx="6421060" cy="1143000"/>
          </a:xfrm>
        </p:spPr>
        <p:txBody>
          <a:bodyPr/>
          <a:lstStyle/>
          <a:p>
            <a:r>
              <a:rPr lang="en-IN" sz="2800" dirty="0"/>
              <a:t>PCB Thermal Management –</a:t>
            </a:r>
            <a:r>
              <a:rPr lang="en-IN" sz="2800" i="0" dirty="0">
                <a:solidFill>
                  <a:srgbClr val="3B3B3B"/>
                </a:solidFill>
                <a:effectLst/>
              </a:rPr>
              <a:t>Design of Thermal via</a:t>
            </a:r>
            <a:endParaRPr lang="en-IN" sz="2800" dirty="0"/>
          </a:p>
        </p:txBody>
      </p:sp>
      <p:pic>
        <p:nvPicPr>
          <p:cNvPr id="8194" name="Picture 2" descr="Thermal via design">
            <a:extLst>
              <a:ext uri="{FF2B5EF4-FFF2-40B4-BE49-F238E27FC236}">
                <a16:creationId xmlns:a16="http://schemas.microsoft.com/office/drawing/2014/main" id="{D8565E1F-4F01-A691-236E-A6A29DC536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1981200"/>
            <a:ext cx="5762625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8">
            <a:extLst>
              <a:ext uri="{FF2B5EF4-FFF2-40B4-BE49-F238E27FC236}">
                <a16:creationId xmlns:a16="http://schemas.microsoft.com/office/drawing/2014/main" id="{7A4A0790-6633-C614-A43D-898942E67D6D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5" name="Group 19">
              <a:extLst>
                <a:ext uri="{FF2B5EF4-FFF2-40B4-BE49-F238E27FC236}">
                  <a16:creationId xmlns:a16="http://schemas.microsoft.com/office/drawing/2014/main" id="{9BF5A7A3-1DE6-FEC6-4215-99BFACC252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8">
                <a:extLst>
                  <a:ext uri="{FF2B5EF4-FFF2-40B4-BE49-F238E27FC236}">
                    <a16:creationId xmlns:a16="http://schemas.microsoft.com/office/drawing/2014/main" id="{209665E8-B8E2-0FFC-F73C-5C7BB51160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70648F85-F775-4D19-8D33-C8F1EB5895E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9" name="Rectangle 10">
                    <a:extLst>
                      <a:ext uri="{FF2B5EF4-FFF2-40B4-BE49-F238E27FC236}">
                        <a16:creationId xmlns:a16="http://schemas.microsoft.com/office/drawing/2014/main" id="{F5AD81EE-B9B6-C0A5-E414-9AD9A208D63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 dirty="0"/>
                  </a:p>
                </p:txBody>
              </p:sp>
              <p:sp>
                <p:nvSpPr>
                  <p:cNvPr id="20" name="Rectangle 11">
                    <a:extLst>
                      <a:ext uri="{FF2B5EF4-FFF2-40B4-BE49-F238E27FC236}">
                        <a16:creationId xmlns:a16="http://schemas.microsoft.com/office/drawing/2014/main" id="{CA5AC023-3637-4CAC-23D7-EEB3A1B7ECE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2">
                  <a:extLst>
                    <a:ext uri="{FF2B5EF4-FFF2-40B4-BE49-F238E27FC236}">
                      <a16:creationId xmlns:a16="http://schemas.microsoft.com/office/drawing/2014/main" id="{4B09CDB4-B5F7-D251-54AD-E72ABBF9F9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7" name="Rectangle 13">
                    <a:extLst>
                      <a:ext uri="{FF2B5EF4-FFF2-40B4-BE49-F238E27FC236}">
                        <a16:creationId xmlns:a16="http://schemas.microsoft.com/office/drawing/2014/main" id="{75817C38-A251-4087-97E6-5A5FDF40743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4">
                    <a:extLst>
                      <a:ext uri="{FF2B5EF4-FFF2-40B4-BE49-F238E27FC236}">
                        <a16:creationId xmlns:a16="http://schemas.microsoft.com/office/drawing/2014/main" id="{BC4B2BB6-ABD5-9C3C-D4B1-7BDBB581E82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5">
                  <a:extLst>
                    <a:ext uri="{FF2B5EF4-FFF2-40B4-BE49-F238E27FC236}">
                      <a16:creationId xmlns:a16="http://schemas.microsoft.com/office/drawing/2014/main" id="{E8357F12-BC62-237F-0A7B-B8229675219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5" name="Rectangle 16">
                    <a:extLst>
                      <a:ext uri="{FF2B5EF4-FFF2-40B4-BE49-F238E27FC236}">
                        <a16:creationId xmlns:a16="http://schemas.microsoft.com/office/drawing/2014/main" id="{D777E09A-6092-DC53-D9AC-F21043C3541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7">
                    <a:extLst>
                      <a:ext uri="{FF2B5EF4-FFF2-40B4-BE49-F238E27FC236}">
                        <a16:creationId xmlns:a16="http://schemas.microsoft.com/office/drawing/2014/main" id="{E80DC2B4-0B17-8434-D48B-8554D68D5AD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8">
                  <a:extLst>
                    <a:ext uri="{FF2B5EF4-FFF2-40B4-BE49-F238E27FC236}">
                      <a16:creationId xmlns:a16="http://schemas.microsoft.com/office/drawing/2014/main" id="{11A13347-BD17-FAA8-AFD2-CE6854D7F7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3" name="Rectangle 19">
                    <a:extLst>
                      <a:ext uri="{FF2B5EF4-FFF2-40B4-BE49-F238E27FC236}">
                        <a16:creationId xmlns:a16="http://schemas.microsoft.com/office/drawing/2014/main" id="{588A36FC-65A3-5101-B19B-B251FF6F9A3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20">
                    <a:extLst>
                      <a:ext uri="{FF2B5EF4-FFF2-40B4-BE49-F238E27FC236}">
                        <a16:creationId xmlns:a16="http://schemas.microsoft.com/office/drawing/2014/main" id="{C6C2F2D8-A311-8E6B-05AA-49BAE22F6EF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47CD2B70-941C-418A-B7C4-1C3A51913E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677" y="1329255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6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EFF83BEB-DB25-FE91-30EC-68911C0864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2F36C2D-37D0-1F0E-CD3D-4AD306D4E5BA}"/>
              </a:ext>
            </a:extLst>
          </p:cNvPr>
          <p:cNvSpPr txBox="1"/>
          <p:nvPr/>
        </p:nvSpPr>
        <p:spPr>
          <a:xfrm>
            <a:off x="376077" y="4385608"/>
            <a:ext cx="861552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B3B3B"/>
                </a:solidFill>
                <a:effectLst/>
                <a:latin typeface="+mn-lt"/>
              </a:rPr>
              <a:t>Thermal vias should just be part of a larger thermal management strategy for </a:t>
            </a:r>
            <a:r>
              <a:rPr lang="en-US" dirty="0">
                <a:solidFill>
                  <a:srgbClr val="3B3B3B"/>
                </a:solidFill>
                <a:latin typeface="+mn-lt"/>
              </a:rPr>
              <a:t>superior thermal management of a</a:t>
            </a:r>
            <a:r>
              <a:rPr lang="en-US" b="0" i="0" dirty="0">
                <a:solidFill>
                  <a:srgbClr val="3B3B3B"/>
                </a:solidFill>
                <a:effectLst/>
                <a:latin typeface="+mn-lt"/>
              </a:rPr>
              <a:t> PCB. 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B3B3B"/>
                </a:solidFill>
                <a:effectLst/>
                <a:latin typeface="+mn-lt"/>
              </a:rPr>
              <a:t>Placement of  thermal vias in </a:t>
            </a:r>
            <a:r>
              <a:rPr lang="en-US" dirty="0">
                <a:solidFill>
                  <a:srgbClr val="3B3B3B"/>
                </a:solidFill>
                <a:latin typeface="+mn-lt"/>
              </a:rPr>
              <a:t>a PCB </a:t>
            </a:r>
            <a:r>
              <a:rPr lang="en-US" b="0" i="0" dirty="0">
                <a:solidFill>
                  <a:srgbClr val="3B3B3B"/>
                </a:solidFill>
                <a:effectLst/>
                <a:latin typeface="+mn-lt"/>
              </a:rPr>
              <a:t>board to aid heat transfer, you should check your placement against your design rules and constraints.</a:t>
            </a:r>
          </a:p>
        </p:txBody>
      </p:sp>
      <p:pic>
        <p:nvPicPr>
          <p:cNvPr id="9218" name="Picture 2" descr="Via design rule and constraint editing in Altium Designer">
            <a:extLst>
              <a:ext uri="{FF2B5EF4-FFF2-40B4-BE49-F238E27FC236}">
                <a16:creationId xmlns:a16="http://schemas.microsoft.com/office/drawing/2014/main" id="{6C7C66D9-AE19-8F80-56DD-B38B846CE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7620000" cy="4286250"/>
          </a:xfrm>
          <a:prstGeom prst="rect">
            <a:avLst/>
          </a:prstGeom>
          <a:noFill/>
          <a:ln w="412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B597A66-0E22-5DA0-BF86-E14CBD70D2EE}"/>
              </a:ext>
            </a:extLst>
          </p:cNvPr>
          <p:cNvSpPr txBox="1"/>
          <p:nvPr/>
        </p:nvSpPr>
        <p:spPr>
          <a:xfrm>
            <a:off x="376077" y="1443335"/>
            <a:ext cx="87837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Times-Italic"/>
              </a:rPr>
              <a:t>D</a:t>
            </a:r>
            <a:r>
              <a:rPr lang="en-US" sz="2400" b="0" i="1" u="none" strike="noStrike" baseline="0" dirty="0">
                <a:solidFill>
                  <a:srgbClr val="FF0000"/>
                </a:solidFill>
                <a:latin typeface="Times-Italic"/>
              </a:rPr>
              <a:t>evice-to-board edge thermal resistance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Times-Roman"/>
              </a:rPr>
              <a:t>of a PCB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Times-Roman"/>
                <a:sym typeface="Symbol" panose="05050102010706020507" pitchFamily="18" charset="2"/>
              </a:rPr>
              <a:t>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Times-Roman"/>
              </a:rPr>
              <a:t>20 to 60°C/W)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4DECFA8-0BF5-41C3-FC87-F636BC372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1981200"/>
            <a:ext cx="7527562" cy="447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81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FB666-A046-D54B-27F4-F04658EB1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7772400" cy="1143000"/>
          </a:xfrm>
        </p:spPr>
        <p:txBody>
          <a:bodyPr/>
          <a:lstStyle/>
          <a:p>
            <a:r>
              <a:rPr lang="en-IN" sz="2800" i="0" dirty="0">
                <a:solidFill>
                  <a:srgbClr val="4A4A4A"/>
                </a:solidFill>
                <a:effectLst/>
              </a:rPr>
              <a:t>PCB Thermal Management – Metal Coins</a:t>
            </a:r>
            <a:endParaRPr lang="en-IN" sz="2800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CA9F044A-1E07-E10A-8106-E77A49417E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66" y="1212443"/>
            <a:ext cx="6646432" cy="414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8">
            <a:extLst>
              <a:ext uri="{FF2B5EF4-FFF2-40B4-BE49-F238E27FC236}">
                <a16:creationId xmlns:a16="http://schemas.microsoft.com/office/drawing/2014/main" id="{BD549AAE-9EC4-FE1C-0B7F-C9543A82C2A1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5" name="Group 19">
              <a:extLst>
                <a:ext uri="{FF2B5EF4-FFF2-40B4-BE49-F238E27FC236}">
                  <a16:creationId xmlns:a16="http://schemas.microsoft.com/office/drawing/2014/main" id="{21F1E1D8-611A-9AD8-89C8-CBDEBBB45C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8">
                <a:extLst>
                  <a:ext uri="{FF2B5EF4-FFF2-40B4-BE49-F238E27FC236}">
                    <a16:creationId xmlns:a16="http://schemas.microsoft.com/office/drawing/2014/main" id="{0FC62869-4AAB-E791-A0DA-281C5AE895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EB755D8D-024C-D577-2CC7-AE93B515354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9" name="Rectangle 10">
                    <a:extLst>
                      <a:ext uri="{FF2B5EF4-FFF2-40B4-BE49-F238E27FC236}">
                        <a16:creationId xmlns:a16="http://schemas.microsoft.com/office/drawing/2014/main" id="{38ACE4AA-17A8-F766-1E56-62991038C27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 dirty="0"/>
                  </a:p>
                </p:txBody>
              </p:sp>
              <p:sp>
                <p:nvSpPr>
                  <p:cNvPr id="20" name="Rectangle 11">
                    <a:extLst>
                      <a:ext uri="{FF2B5EF4-FFF2-40B4-BE49-F238E27FC236}">
                        <a16:creationId xmlns:a16="http://schemas.microsoft.com/office/drawing/2014/main" id="{00FCD2C4-401C-27F3-85C4-1F0FF6AFFE7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2">
                  <a:extLst>
                    <a:ext uri="{FF2B5EF4-FFF2-40B4-BE49-F238E27FC236}">
                      <a16:creationId xmlns:a16="http://schemas.microsoft.com/office/drawing/2014/main" id="{57D3C178-12E2-0F03-07D1-F21DC774F01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7" name="Rectangle 13">
                    <a:extLst>
                      <a:ext uri="{FF2B5EF4-FFF2-40B4-BE49-F238E27FC236}">
                        <a16:creationId xmlns:a16="http://schemas.microsoft.com/office/drawing/2014/main" id="{6E8278E5-C055-BA36-9083-49AC0C35BF4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4">
                    <a:extLst>
                      <a:ext uri="{FF2B5EF4-FFF2-40B4-BE49-F238E27FC236}">
                        <a16:creationId xmlns:a16="http://schemas.microsoft.com/office/drawing/2014/main" id="{41CDA6F6-552E-D386-968D-CEE79F6F380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5">
                  <a:extLst>
                    <a:ext uri="{FF2B5EF4-FFF2-40B4-BE49-F238E27FC236}">
                      <a16:creationId xmlns:a16="http://schemas.microsoft.com/office/drawing/2014/main" id="{49DE0734-DDF3-5AA0-7FE0-D73282DC30C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5" name="Rectangle 16">
                    <a:extLst>
                      <a:ext uri="{FF2B5EF4-FFF2-40B4-BE49-F238E27FC236}">
                        <a16:creationId xmlns:a16="http://schemas.microsoft.com/office/drawing/2014/main" id="{B8B2CC82-7C0A-C423-2A24-A417EC5124F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7">
                    <a:extLst>
                      <a:ext uri="{FF2B5EF4-FFF2-40B4-BE49-F238E27FC236}">
                        <a16:creationId xmlns:a16="http://schemas.microsoft.com/office/drawing/2014/main" id="{DB3F7B69-D9BF-A428-49C7-1E190D971D4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8">
                  <a:extLst>
                    <a:ext uri="{FF2B5EF4-FFF2-40B4-BE49-F238E27FC236}">
                      <a16:creationId xmlns:a16="http://schemas.microsoft.com/office/drawing/2014/main" id="{291A6BCB-8715-8DE1-D2CF-6C2CAA4B7AC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3" name="Rectangle 19">
                    <a:extLst>
                      <a:ext uri="{FF2B5EF4-FFF2-40B4-BE49-F238E27FC236}">
                        <a16:creationId xmlns:a16="http://schemas.microsoft.com/office/drawing/2014/main" id="{152912C5-F082-2771-5C51-CD2606D627C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20">
                    <a:extLst>
                      <a:ext uri="{FF2B5EF4-FFF2-40B4-BE49-F238E27FC236}">
                        <a16:creationId xmlns:a16="http://schemas.microsoft.com/office/drawing/2014/main" id="{81CF019F-6194-978C-B790-E0E6AF8FD43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523AE1EB-E261-0DC0-B9E9-F1C8D0E57A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677" y="1329255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6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3DB8D1D5-2720-0B82-C784-A1A130AC14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5FFE0D8-DA43-8690-2BEB-F613BFEABA37}"/>
              </a:ext>
            </a:extLst>
          </p:cNvPr>
          <p:cNvSpPr txBox="1"/>
          <p:nvPr/>
        </p:nvSpPr>
        <p:spPr>
          <a:xfrm>
            <a:off x="609600" y="5569803"/>
            <a:ext cx="7924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solidFill>
                  <a:srgbClr val="0070C0"/>
                </a:solidFill>
              </a:rPr>
              <a:t>https://emsxchange.com/pcb-thermal-management-metal-coins/</a:t>
            </a:r>
          </a:p>
        </p:txBody>
      </p:sp>
    </p:spTree>
    <p:extLst>
      <p:ext uri="{BB962C8B-B14F-4D97-AF65-F5344CB8AC3E}">
        <p14:creationId xmlns:p14="http://schemas.microsoft.com/office/powerpoint/2010/main" val="115602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2C776C8-179B-4D98-B402-9770A2F000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6569075" cy="838200"/>
          </a:xfrm>
        </p:spPr>
        <p:txBody>
          <a:bodyPr/>
          <a:lstStyle/>
          <a:p>
            <a:r>
              <a:rPr lang="en-US" altLang="en-US" sz="2800"/>
              <a:t>A True Design Reason behind Geometry of Natural Systems…..</a:t>
            </a:r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201A26D8-0B6E-B290-0F02-858872731C9A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057400"/>
            <a:ext cx="2209800" cy="3352800"/>
            <a:chOff x="432" y="672"/>
            <a:chExt cx="1433" cy="2386"/>
          </a:xfrm>
        </p:grpSpPr>
        <p:pic>
          <p:nvPicPr>
            <p:cNvPr id="28698" name="Picture 5" descr="india_elephant.jpeg">
              <a:extLst>
                <a:ext uri="{FF2B5EF4-FFF2-40B4-BE49-F238E27FC236}">
                  <a16:creationId xmlns:a16="http://schemas.microsoft.com/office/drawing/2014/main" id="{982F1F22-6446-4711-3736-0553509812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672"/>
              <a:ext cx="1433" cy="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99" name="Text Box 6">
              <a:extLst>
                <a:ext uri="{FF2B5EF4-FFF2-40B4-BE49-F238E27FC236}">
                  <a16:creationId xmlns:a16="http://schemas.microsoft.com/office/drawing/2014/main" id="{335416CD-7F1A-8DA3-C79F-204B02BE7E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2832"/>
              <a:ext cx="1049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Indian Elephant</a:t>
              </a:r>
            </a:p>
          </p:txBody>
        </p:sp>
      </p:grpSp>
      <p:grpSp>
        <p:nvGrpSpPr>
          <p:cNvPr id="3" name="Group 11">
            <a:extLst>
              <a:ext uri="{FF2B5EF4-FFF2-40B4-BE49-F238E27FC236}">
                <a16:creationId xmlns:a16="http://schemas.microsoft.com/office/drawing/2014/main" id="{9E69479F-EB76-2C0A-F29C-D163ED0B00C0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2133600"/>
            <a:ext cx="2133600" cy="3048000"/>
            <a:chOff x="2736" y="672"/>
            <a:chExt cx="2640" cy="2688"/>
          </a:xfrm>
        </p:grpSpPr>
        <p:pic>
          <p:nvPicPr>
            <p:cNvPr id="28696" name="Picture 8" descr="elephant1.PNG">
              <a:extLst>
                <a:ext uri="{FF2B5EF4-FFF2-40B4-BE49-F238E27FC236}">
                  <a16:creationId xmlns:a16="http://schemas.microsoft.com/office/drawing/2014/main" id="{150456BC-9F00-CDBD-23D6-3B4E02D86D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672"/>
              <a:ext cx="2640" cy="1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97" name="Text Box 9">
              <a:extLst>
                <a:ext uri="{FF2B5EF4-FFF2-40B4-BE49-F238E27FC236}">
                  <a16:creationId xmlns:a16="http://schemas.microsoft.com/office/drawing/2014/main" id="{552EA5D7-60D6-8C33-D7DA-FB8BF739EE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6" y="2643"/>
              <a:ext cx="2420" cy="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African Elephant</a:t>
              </a:r>
            </a:p>
          </p:txBody>
        </p:sp>
      </p:grpSp>
      <p:grpSp>
        <p:nvGrpSpPr>
          <p:cNvPr id="28677" name="Group 10">
            <a:extLst>
              <a:ext uri="{FF2B5EF4-FFF2-40B4-BE49-F238E27FC236}">
                <a16:creationId xmlns:a16="http://schemas.microsoft.com/office/drawing/2014/main" id="{85227FB5-8B77-15BF-2A7A-B81A2747B431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2209800"/>
            <a:ext cx="3578225" cy="2667000"/>
            <a:chOff x="5638800" y="1143000"/>
            <a:chExt cx="3349764" cy="2519065"/>
          </a:xfrm>
        </p:grpSpPr>
        <p:pic>
          <p:nvPicPr>
            <p:cNvPr id="28694" name="Picture 3" descr="mammoths.jpg">
              <a:extLst>
                <a:ext uri="{FF2B5EF4-FFF2-40B4-BE49-F238E27FC236}">
                  <a16:creationId xmlns:a16="http://schemas.microsoft.com/office/drawing/2014/main" id="{F6B3B380-8BA3-7223-231C-739E3839BB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1143000"/>
              <a:ext cx="3349764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95" name="Rectangle 9">
              <a:extLst>
                <a:ext uri="{FF2B5EF4-FFF2-40B4-BE49-F238E27FC236}">
                  <a16:creationId xmlns:a16="http://schemas.microsoft.com/office/drawing/2014/main" id="{00945DFB-6D8E-CA43-BB72-F719EE244F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200" y="3200400"/>
              <a:ext cx="15856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Mammoths</a:t>
              </a:r>
            </a:p>
          </p:txBody>
        </p:sp>
      </p:grpSp>
      <p:grpSp>
        <p:nvGrpSpPr>
          <p:cNvPr id="28678" name="Group 46">
            <a:extLst>
              <a:ext uri="{FF2B5EF4-FFF2-40B4-BE49-F238E27FC236}">
                <a16:creationId xmlns:a16="http://schemas.microsoft.com/office/drawing/2014/main" id="{4DCED505-7A37-1EFD-D50B-60E15CBD4AB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8679" name="Group 8">
              <a:extLst>
                <a:ext uri="{FF2B5EF4-FFF2-40B4-BE49-F238E27FC236}">
                  <a16:creationId xmlns:a16="http://schemas.microsoft.com/office/drawing/2014/main" id="{E10E26A5-7868-DA02-AEE5-E0F7C6E9C5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8682" name="Group 27">
                <a:extLst>
                  <a:ext uri="{FF2B5EF4-FFF2-40B4-BE49-F238E27FC236}">
                    <a16:creationId xmlns:a16="http://schemas.microsoft.com/office/drawing/2014/main" id="{1C298DDC-CE54-135D-5AC4-42790E2A74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8692" name="Rectangle 10">
                  <a:extLst>
                    <a:ext uri="{FF2B5EF4-FFF2-40B4-BE49-F238E27FC236}">
                      <a16:creationId xmlns:a16="http://schemas.microsoft.com/office/drawing/2014/main" id="{BA426267-2458-719F-5E5A-E788278AE7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693" name="Rectangle 11">
                  <a:extLst>
                    <a:ext uri="{FF2B5EF4-FFF2-40B4-BE49-F238E27FC236}">
                      <a16:creationId xmlns:a16="http://schemas.microsoft.com/office/drawing/2014/main" id="{652E9805-D9C1-4AA4-1CF7-E19E2E29F3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8683" name="Group 12">
                <a:extLst>
                  <a:ext uri="{FF2B5EF4-FFF2-40B4-BE49-F238E27FC236}">
                    <a16:creationId xmlns:a16="http://schemas.microsoft.com/office/drawing/2014/main" id="{E8852C4E-A688-346B-C8AA-C78BFB38C4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28690" name="Rectangle 13">
                  <a:extLst>
                    <a:ext uri="{FF2B5EF4-FFF2-40B4-BE49-F238E27FC236}">
                      <a16:creationId xmlns:a16="http://schemas.microsoft.com/office/drawing/2014/main" id="{9F7395B7-8D2C-D820-0A1E-50B2986C9B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691" name="Rectangle 14">
                  <a:extLst>
                    <a:ext uri="{FF2B5EF4-FFF2-40B4-BE49-F238E27FC236}">
                      <a16:creationId xmlns:a16="http://schemas.microsoft.com/office/drawing/2014/main" id="{88EDEC80-67ED-3151-373B-BC54DD7839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8684" name="Group 15">
                <a:extLst>
                  <a:ext uri="{FF2B5EF4-FFF2-40B4-BE49-F238E27FC236}">
                    <a16:creationId xmlns:a16="http://schemas.microsoft.com/office/drawing/2014/main" id="{433E2E23-6E99-57C2-DE72-755A595DB7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28688" name="Rectangle 16">
                  <a:extLst>
                    <a:ext uri="{FF2B5EF4-FFF2-40B4-BE49-F238E27FC236}">
                      <a16:creationId xmlns:a16="http://schemas.microsoft.com/office/drawing/2014/main" id="{0067F276-4AB8-C2A7-D4F6-DD8D15C8A7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689" name="Rectangle 17">
                  <a:extLst>
                    <a:ext uri="{FF2B5EF4-FFF2-40B4-BE49-F238E27FC236}">
                      <a16:creationId xmlns:a16="http://schemas.microsoft.com/office/drawing/2014/main" id="{5C94A61C-D1CD-81EF-D949-90941F72EF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8685" name="Group 18">
                <a:extLst>
                  <a:ext uri="{FF2B5EF4-FFF2-40B4-BE49-F238E27FC236}">
                    <a16:creationId xmlns:a16="http://schemas.microsoft.com/office/drawing/2014/main" id="{3A4F9B2E-4317-0FE4-9F8A-6660FD6BA4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28686" name="Rectangle 19">
                  <a:extLst>
                    <a:ext uri="{FF2B5EF4-FFF2-40B4-BE49-F238E27FC236}">
                      <a16:creationId xmlns:a16="http://schemas.microsoft.com/office/drawing/2014/main" id="{6999CB31-7FFB-9F03-FBF4-E07B0ACD79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687" name="Rectangle 20">
                  <a:extLst>
                    <a:ext uri="{FF2B5EF4-FFF2-40B4-BE49-F238E27FC236}">
                      <a16:creationId xmlns:a16="http://schemas.microsoft.com/office/drawing/2014/main" id="{65B6970C-CF1F-8D95-804A-98BCD3F492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28680" name="Rectangle 19458">
              <a:extLst>
                <a:ext uri="{FF2B5EF4-FFF2-40B4-BE49-F238E27FC236}">
                  <a16:creationId xmlns:a16="http://schemas.microsoft.com/office/drawing/2014/main" id="{81FB3A0F-BE63-BFD3-9C83-9DA61CC8E6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21">
              <a:extLst>
                <a:ext uri="{FF2B5EF4-FFF2-40B4-BE49-F238E27FC236}">
                  <a16:creationId xmlns:a16="http://schemas.microsoft.com/office/drawing/2014/main" id="{A9C19601-3BC2-9665-FA4F-79AB2815C2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D5C1CCCA-7E90-A3C6-6B01-A4D417F8F7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9238" y="38100"/>
            <a:ext cx="6613525" cy="1143000"/>
          </a:xfrm>
        </p:spPr>
        <p:txBody>
          <a:bodyPr/>
          <a:lstStyle/>
          <a:p>
            <a:r>
              <a:rPr lang="en-US" altLang="en-US" sz="2800"/>
              <a:t>An Evolution to Perfection of Heat Transfer is Sustainable</a:t>
            </a:r>
          </a:p>
        </p:txBody>
      </p:sp>
      <p:pic>
        <p:nvPicPr>
          <p:cNvPr id="4" name="Picture 6" descr="http://www.esf.edu/efb/turner/Images/stegosaurus.jpg">
            <a:extLst>
              <a:ext uri="{FF2B5EF4-FFF2-40B4-BE49-F238E27FC236}">
                <a16:creationId xmlns:a16="http://schemas.microsoft.com/office/drawing/2014/main" id="{40E5BDFC-E037-8B57-1C1E-6BCEC3FFA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066800"/>
            <a:ext cx="396716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4" name="Picture 2">
            <a:extLst>
              <a:ext uri="{FF2B5EF4-FFF2-40B4-BE49-F238E27FC236}">
                <a16:creationId xmlns:a16="http://schemas.microsoft.com/office/drawing/2014/main" id="{28357E49-F330-292A-580E-977EAF9DA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38481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>
            <a:extLst>
              <a:ext uri="{FF2B5EF4-FFF2-40B4-BE49-F238E27FC236}">
                <a16:creationId xmlns:a16="http://schemas.microsoft.com/office/drawing/2014/main" id="{62747CEE-0F71-68CE-42E7-0AE1B2F05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86200"/>
            <a:ext cx="3630613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AutoShape 5" descr="Crocodile">
            <a:extLst>
              <a:ext uri="{FF2B5EF4-FFF2-40B4-BE49-F238E27FC236}">
                <a16:creationId xmlns:a16="http://schemas.microsoft.com/office/drawing/2014/main" id="{3CD0C383-9B71-D486-EBAD-65293A62E9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33798" name="Picture 6">
            <a:extLst>
              <a:ext uri="{FF2B5EF4-FFF2-40B4-BE49-F238E27FC236}">
                <a16:creationId xmlns:a16="http://schemas.microsoft.com/office/drawing/2014/main" id="{FE07B369-6E1D-0C85-D703-E308C3895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86200"/>
            <a:ext cx="446246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28" name="Group 46">
            <a:extLst>
              <a:ext uri="{FF2B5EF4-FFF2-40B4-BE49-F238E27FC236}">
                <a16:creationId xmlns:a16="http://schemas.microsoft.com/office/drawing/2014/main" id="{A865D034-6F29-BE10-8A5D-8F13AB0858CC}"/>
              </a:ext>
            </a:extLst>
          </p:cNvPr>
          <p:cNvGrpSpPr>
            <a:grpSpLocks/>
          </p:cNvGrpSpPr>
          <p:nvPr/>
        </p:nvGrpSpPr>
        <p:grpSpPr bwMode="auto">
          <a:xfrm>
            <a:off x="0" y="-76200"/>
            <a:ext cx="9144000" cy="6858000"/>
            <a:chOff x="0" y="0"/>
            <a:chExt cx="9144000" cy="6858000"/>
          </a:xfrm>
        </p:grpSpPr>
        <p:grpSp>
          <p:nvGrpSpPr>
            <p:cNvPr id="30729" name="Group 8">
              <a:extLst>
                <a:ext uri="{FF2B5EF4-FFF2-40B4-BE49-F238E27FC236}">
                  <a16:creationId xmlns:a16="http://schemas.microsoft.com/office/drawing/2014/main" id="{711E7710-F8D4-4635-2E3B-1E69179115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30732" name="Group 27">
                <a:extLst>
                  <a:ext uri="{FF2B5EF4-FFF2-40B4-BE49-F238E27FC236}">
                    <a16:creationId xmlns:a16="http://schemas.microsoft.com/office/drawing/2014/main" id="{FBB4D423-250D-5D3D-A49A-723851E65C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30742" name="Rectangle 10">
                  <a:extLst>
                    <a:ext uri="{FF2B5EF4-FFF2-40B4-BE49-F238E27FC236}">
                      <a16:creationId xmlns:a16="http://schemas.microsoft.com/office/drawing/2014/main" id="{51FB879F-06D9-0523-73F7-DA8E5E7BB4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0743" name="Rectangle 11">
                  <a:extLst>
                    <a:ext uri="{FF2B5EF4-FFF2-40B4-BE49-F238E27FC236}">
                      <a16:creationId xmlns:a16="http://schemas.microsoft.com/office/drawing/2014/main" id="{8CA3373C-7C16-7785-721E-170950905D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0733" name="Group 12">
                <a:extLst>
                  <a:ext uri="{FF2B5EF4-FFF2-40B4-BE49-F238E27FC236}">
                    <a16:creationId xmlns:a16="http://schemas.microsoft.com/office/drawing/2014/main" id="{98ACE7F6-229C-2E90-8364-23F10C994F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30740" name="Rectangle 13">
                  <a:extLst>
                    <a:ext uri="{FF2B5EF4-FFF2-40B4-BE49-F238E27FC236}">
                      <a16:creationId xmlns:a16="http://schemas.microsoft.com/office/drawing/2014/main" id="{470D695A-D616-B4C9-5370-EAF8461469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0741" name="Rectangle 14">
                  <a:extLst>
                    <a:ext uri="{FF2B5EF4-FFF2-40B4-BE49-F238E27FC236}">
                      <a16:creationId xmlns:a16="http://schemas.microsoft.com/office/drawing/2014/main" id="{DB6E7BCD-CB34-3AF0-E24F-42EF7E87EC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0734" name="Group 15">
                <a:extLst>
                  <a:ext uri="{FF2B5EF4-FFF2-40B4-BE49-F238E27FC236}">
                    <a16:creationId xmlns:a16="http://schemas.microsoft.com/office/drawing/2014/main" id="{D8AFA4D4-F4F1-AFF9-F98E-CCDC8DB3A4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30738" name="Rectangle 16">
                  <a:extLst>
                    <a:ext uri="{FF2B5EF4-FFF2-40B4-BE49-F238E27FC236}">
                      <a16:creationId xmlns:a16="http://schemas.microsoft.com/office/drawing/2014/main" id="{0CCA53E3-8D7C-C407-7688-7E49658C5F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0739" name="Rectangle 17">
                  <a:extLst>
                    <a:ext uri="{FF2B5EF4-FFF2-40B4-BE49-F238E27FC236}">
                      <a16:creationId xmlns:a16="http://schemas.microsoft.com/office/drawing/2014/main" id="{41650D43-EB03-BA3F-6059-EA1AC8C6E7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0735" name="Group 18">
                <a:extLst>
                  <a:ext uri="{FF2B5EF4-FFF2-40B4-BE49-F238E27FC236}">
                    <a16:creationId xmlns:a16="http://schemas.microsoft.com/office/drawing/2014/main" id="{2A11F201-0BF5-ACA7-B325-98ABC4F3BE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30736" name="Rectangle 19">
                  <a:extLst>
                    <a:ext uri="{FF2B5EF4-FFF2-40B4-BE49-F238E27FC236}">
                      <a16:creationId xmlns:a16="http://schemas.microsoft.com/office/drawing/2014/main" id="{F87D2792-5C5E-18B0-0BAC-56C88C6FF3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0737" name="Rectangle 20">
                  <a:extLst>
                    <a:ext uri="{FF2B5EF4-FFF2-40B4-BE49-F238E27FC236}">
                      <a16:creationId xmlns:a16="http://schemas.microsoft.com/office/drawing/2014/main" id="{5C44A6BB-C5E5-FAFF-1FE6-CB7BD89061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30730" name="Rectangle 19458">
              <a:extLst>
                <a:ext uri="{FF2B5EF4-FFF2-40B4-BE49-F238E27FC236}">
                  <a16:creationId xmlns:a16="http://schemas.microsoft.com/office/drawing/2014/main" id="{30085F1C-3B54-861E-1495-B9CC400369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21">
              <a:extLst>
                <a:ext uri="{FF2B5EF4-FFF2-40B4-BE49-F238E27FC236}">
                  <a16:creationId xmlns:a16="http://schemas.microsoft.com/office/drawing/2014/main" id="{8B99C8A8-B333-F604-68A8-4525C0B13D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99C7D3E1-D24C-C09B-7CAE-476D097E3E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93675"/>
            <a:ext cx="6248400" cy="762000"/>
          </a:xfrm>
        </p:spPr>
        <p:txBody>
          <a:bodyPr/>
          <a:lstStyle/>
          <a:p>
            <a:r>
              <a:rPr lang="en-US" altLang="en-US" sz="2800" dirty="0"/>
              <a:t>A Reason behind Survival of Electronic Systems</a:t>
            </a:r>
          </a:p>
        </p:txBody>
      </p:sp>
      <p:pic>
        <p:nvPicPr>
          <p:cNvPr id="31747" name="Picture 3" descr="http://www.ndm-heatexchangers.com/i/shots/Fin-group.jpg">
            <a:extLst>
              <a:ext uri="{FF2B5EF4-FFF2-40B4-BE49-F238E27FC236}">
                <a16:creationId xmlns:a16="http://schemas.microsoft.com/office/drawing/2014/main" id="{1C29C2B6-703D-2778-2E71-FBF37FB35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1398588"/>
            <a:ext cx="388620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 descr="F:\oldedrive\subba\MEL140\p4-image2.gif">
            <a:extLst>
              <a:ext uri="{FF2B5EF4-FFF2-40B4-BE49-F238E27FC236}">
                <a16:creationId xmlns:a16="http://schemas.microsoft.com/office/drawing/2014/main" id="{7D48B5ED-00BF-A393-B325-C4E006B4A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3429000"/>
            <a:ext cx="46831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49" name="Group 46">
            <a:extLst>
              <a:ext uri="{FF2B5EF4-FFF2-40B4-BE49-F238E27FC236}">
                <a16:creationId xmlns:a16="http://schemas.microsoft.com/office/drawing/2014/main" id="{31251591-384F-06A1-6309-B83FA8B53877}"/>
              </a:ext>
            </a:extLst>
          </p:cNvPr>
          <p:cNvGrpSpPr>
            <a:grpSpLocks/>
          </p:cNvGrpSpPr>
          <p:nvPr/>
        </p:nvGrpSpPr>
        <p:grpSpPr bwMode="auto">
          <a:xfrm>
            <a:off x="0" y="-76200"/>
            <a:ext cx="9144000" cy="6858000"/>
            <a:chOff x="0" y="0"/>
            <a:chExt cx="9144000" cy="6858000"/>
          </a:xfrm>
        </p:grpSpPr>
        <p:grpSp>
          <p:nvGrpSpPr>
            <p:cNvPr id="31750" name="Group 8">
              <a:extLst>
                <a:ext uri="{FF2B5EF4-FFF2-40B4-BE49-F238E27FC236}">
                  <a16:creationId xmlns:a16="http://schemas.microsoft.com/office/drawing/2014/main" id="{CFC6B822-720F-24AF-AAAD-7995FD6DF0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31753" name="Group 27">
                <a:extLst>
                  <a:ext uri="{FF2B5EF4-FFF2-40B4-BE49-F238E27FC236}">
                    <a16:creationId xmlns:a16="http://schemas.microsoft.com/office/drawing/2014/main" id="{627F1267-8CEE-BA38-9DF9-5486C8E524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31763" name="Rectangle 10">
                  <a:extLst>
                    <a:ext uri="{FF2B5EF4-FFF2-40B4-BE49-F238E27FC236}">
                      <a16:creationId xmlns:a16="http://schemas.microsoft.com/office/drawing/2014/main" id="{52201959-B991-AC07-20FA-686317E3E4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764" name="Rectangle 11">
                  <a:extLst>
                    <a:ext uri="{FF2B5EF4-FFF2-40B4-BE49-F238E27FC236}">
                      <a16:creationId xmlns:a16="http://schemas.microsoft.com/office/drawing/2014/main" id="{3BE804D9-A595-709B-106F-20A8D525B1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1754" name="Group 12">
                <a:extLst>
                  <a:ext uri="{FF2B5EF4-FFF2-40B4-BE49-F238E27FC236}">
                    <a16:creationId xmlns:a16="http://schemas.microsoft.com/office/drawing/2014/main" id="{E0D6DDA0-FE09-B623-061D-41CB4A2C98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31761" name="Rectangle 13">
                  <a:extLst>
                    <a:ext uri="{FF2B5EF4-FFF2-40B4-BE49-F238E27FC236}">
                      <a16:creationId xmlns:a16="http://schemas.microsoft.com/office/drawing/2014/main" id="{63D132DD-17D0-A01F-1E65-6380FC5B75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762" name="Rectangle 14">
                  <a:extLst>
                    <a:ext uri="{FF2B5EF4-FFF2-40B4-BE49-F238E27FC236}">
                      <a16:creationId xmlns:a16="http://schemas.microsoft.com/office/drawing/2014/main" id="{6AFFD08B-7869-E690-D9DA-9F0C375BEB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1755" name="Group 15">
                <a:extLst>
                  <a:ext uri="{FF2B5EF4-FFF2-40B4-BE49-F238E27FC236}">
                    <a16:creationId xmlns:a16="http://schemas.microsoft.com/office/drawing/2014/main" id="{0D7BBF41-8E90-2A4B-5990-287EDFD4D2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31759" name="Rectangle 16">
                  <a:extLst>
                    <a:ext uri="{FF2B5EF4-FFF2-40B4-BE49-F238E27FC236}">
                      <a16:creationId xmlns:a16="http://schemas.microsoft.com/office/drawing/2014/main" id="{B8C10C73-47AE-58BA-53DF-EDD65F59C6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760" name="Rectangle 17">
                  <a:extLst>
                    <a:ext uri="{FF2B5EF4-FFF2-40B4-BE49-F238E27FC236}">
                      <a16:creationId xmlns:a16="http://schemas.microsoft.com/office/drawing/2014/main" id="{B695AAE2-EABA-C344-E572-774306F5E2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1756" name="Group 18">
                <a:extLst>
                  <a:ext uri="{FF2B5EF4-FFF2-40B4-BE49-F238E27FC236}">
                    <a16:creationId xmlns:a16="http://schemas.microsoft.com/office/drawing/2014/main" id="{B145E7C5-194A-8F82-5A37-25D25FFF3B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31757" name="Rectangle 19">
                  <a:extLst>
                    <a:ext uri="{FF2B5EF4-FFF2-40B4-BE49-F238E27FC236}">
                      <a16:creationId xmlns:a16="http://schemas.microsoft.com/office/drawing/2014/main" id="{1D63B1FC-1D2F-5E39-5AB7-A5891FC4B1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758" name="Rectangle 20">
                  <a:extLst>
                    <a:ext uri="{FF2B5EF4-FFF2-40B4-BE49-F238E27FC236}">
                      <a16:creationId xmlns:a16="http://schemas.microsoft.com/office/drawing/2014/main" id="{B923A5E7-EB2F-503F-6AF9-EDB32F70CD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31751" name="Rectangle 19458">
              <a:extLst>
                <a:ext uri="{FF2B5EF4-FFF2-40B4-BE49-F238E27FC236}">
                  <a16:creationId xmlns:a16="http://schemas.microsoft.com/office/drawing/2014/main" id="{D9904429-9850-7631-792A-8505E51E4B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21">
              <a:extLst>
                <a:ext uri="{FF2B5EF4-FFF2-40B4-BE49-F238E27FC236}">
                  <a16:creationId xmlns:a16="http://schemas.microsoft.com/office/drawing/2014/main" id="{25673779-DE30-820F-C3C7-696EF482F9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4253E-4693-AF68-C735-B99B723DA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675" y="233336"/>
            <a:ext cx="7772400" cy="1143000"/>
          </a:xfrm>
        </p:spPr>
        <p:txBody>
          <a:bodyPr/>
          <a:lstStyle/>
          <a:p>
            <a:r>
              <a:rPr lang="en-IN" sz="2800" i="0" u="none" strike="noStrike" baseline="0" dirty="0"/>
              <a:t>Tools for Efficient Thermal Management</a:t>
            </a:r>
            <a:endParaRPr lang="en-IN" sz="2800" dirty="0"/>
          </a:p>
        </p:txBody>
      </p:sp>
      <p:grpSp>
        <p:nvGrpSpPr>
          <p:cNvPr id="3" name="Group 38">
            <a:extLst>
              <a:ext uri="{FF2B5EF4-FFF2-40B4-BE49-F238E27FC236}">
                <a16:creationId xmlns:a16="http://schemas.microsoft.com/office/drawing/2014/main" id="{CE6C0B28-5C19-284A-E764-602A0AC43B54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4" name="Group 19">
              <a:extLst>
                <a:ext uri="{FF2B5EF4-FFF2-40B4-BE49-F238E27FC236}">
                  <a16:creationId xmlns:a16="http://schemas.microsoft.com/office/drawing/2014/main" id="{E05B3B40-D998-B4E9-028F-E79B1B479B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6" name="Group 8">
                <a:extLst>
                  <a:ext uri="{FF2B5EF4-FFF2-40B4-BE49-F238E27FC236}">
                    <a16:creationId xmlns:a16="http://schemas.microsoft.com/office/drawing/2014/main" id="{5D9C4E63-7092-972B-7D0A-2D8D737F28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0CB04C9B-2771-F76E-6D87-26C7E6D4CD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8" name="Rectangle 10">
                    <a:extLst>
                      <a:ext uri="{FF2B5EF4-FFF2-40B4-BE49-F238E27FC236}">
                        <a16:creationId xmlns:a16="http://schemas.microsoft.com/office/drawing/2014/main" id="{7E15887A-644E-29E4-86B2-2B908786B1D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 dirty="0"/>
                  </a:p>
                </p:txBody>
              </p:sp>
              <p:sp>
                <p:nvSpPr>
                  <p:cNvPr id="19" name="Rectangle 11">
                    <a:extLst>
                      <a:ext uri="{FF2B5EF4-FFF2-40B4-BE49-F238E27FC236}">
                        <a16:creationId xmlns:a16="http://schemas.microsoft.com/office/drawing/2014/main" id="{FC65B162-0793-9100-79A7-8EBEDE05CC9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2">
                  <a:extLst>
                    <a:ext uri="{FF2B5EF4-FFF2-40B4-BE49-F238E27FC236}">
                      <a16:creationId xmlns:a16="http://schemas.microsoft.com/office/drawing/2014/main" id="{89DCF660-034F-6901-6EAF-8B139AFEBF7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6" name="Rectangle 13">
                    <a:extLst>
                      <a:ext uri="{FF2B5EF4-FFF2-40B4-BE49-F238E27FC236}">
                        <a16:creationId xmlns:a16="http://schemas.microsoft.com/office/drawing/2014/main" id="{E847A3A5-C8ED-4241-1A48-1F3B971FC6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" name="Rectangle 14">
                    <a:extLst>
                      <a:ext uri="{FF2B5EF4-FFF2-40B4-BE49-F238E27FC236}">
                        <a16:creationId xmlns:a16="http://schemas.microsoft.com/office/drawing/2014/main" id="{7B58E5AA-5989-9C2E-40F0-CB4D89EB851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5">
                  <a:extLst>
                    <a:ext uri="{FF2B5EF4-FFF2-40B4-BE49-F238E27FC236}">
                      <a16:creationId xmlns:a16="http://schemas.microsoft.com/office/drawing/2014/main" id="{AF6F05C0-9D79-8C1C-8FB3-65F97E288AF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4" name="Rectangle 16">
                    <a:extLst>
                      <a:ext uri="{FF2B5EF4-FFF2-40B4-BE49-F238E27FC236}">
                        <a16:creationId xmlns:a16="http://schemas.microsoft.com/office/drawing/2014/main" id="{6767CFB0-0B88-9AB5-D92A-B106916EE2B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5" name="Rectangle 17">
                    <a:extLst>
                      <a:ext uri="{FF2B5EF4-FFF2-40B4-BE49-F238E27FC236}">
                        <a16:creationId xmlns:a16="http://schemas.microsoft.com/office/drawing/2014/main" id="{2C49FE38-9C04-B5CC-A80B-38AFD416ECF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8">
                  <a:extLst>
                    <a:ext uri="{FF2B5EF4-FFF2-40B4-BE49-F238E27FC236}">
                      <a16:creationId xmlns:a16="http://schemas.microsoft.com/office/drawing/2014/main" id="{A2F58DFE-8977-ED7E-0AAF-762CBE248C0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2" name="Rectangle 19">
                    <a:extLst>
                      <a:ext uri="{FF2B5EF4-FFF2-40B4-BE49-F238E27FC236}">
                        <a16:creationId xmlns:a16="http://schemas.microsoft.com/office/drawing/2014/main" id="{23F89723-7FCE-DCC1-1A2A-F52C55837C1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3" name="Rectangle 20">
                    <a:extLst>
                      <a:ext uri="{FF2B5EF4-FFF2-40B4-BE49-F238E27FC236}">
                        <a16:creationId xmlns:a16="http://schemas.microsoft.com/office/drawing/2014/main" id="{F0688BA6-6F2A-C22D-269A-AD5F175EC89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7" name="Rectangle 21">
                <a:extLst>
                  <a:ext uri="{FF2B5EF4-FFF2-40B4-BE49-F238E27FC236}">
                    <a16:creationId xmlns:a16="http://schemas.microsoft.com/office/drawing/2014/main" id="{86C6B84E-B053-27B8-26A1-D2EB2FA29C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677" y="1329255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5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9424FD85-28AB-E1BF-9B38-4FF3FBBD97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8E47F63E-14EC-F60A-5D56-6E0B1785D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675" y="1692809"/>
            <a:ext cx="8670925" cy="4114800"/>
          </a:xfrm>
        </p:spPr>
        <p:txBody>
          <a:bodyPr/>
          <a:lstStyle/>
          <a:p>
            <a:r>
              <a:rPr lang="en-US" sz="2400" dirty="0"/>
              <a:t>Heat Sinks, Heat Spreaders, Heat Risers &amp; Heavy Metal Backplates</a:t>
            </a:r>
          </a:p>
          <a:p>
            <a:r>
              <a:rPr lang="en-US" sz="2400" b="0" i="0" u="none" strike="noStrike" baseline="0" dirty="0"/>
              <a:t>Thermal Vias (PTH used to leverage thermal conductivity of copper)</a:t>
            </a:r>
          </a:p>
          <a:p>
            <a:r>
              <a:rPr lang="en-US" sz="2400" b="0" i="0" u="none" strike="noStrike" baseline="0" dirty="0"/>
              <a:t>Thermal Coins (Inserts of metal conductors in PCB cut-outs under active components to improve </a:t>
            </a:r>
            <a:r>
              <a:rPr lang="en-IN" sz="2400" b="0" i="0" u="none" strike="noStrike" baseline="0" dirty="0"/>
              <a:t>heat transfer)</a:t>
            </a:r>
          </a:p>
          <a:p>
            <a:r>
              <a:rPr lang="en-US" sz="2400" b="0" i="0" u="none" strike="noStrike" baseline="0" dirty="0">
                <a:solidFill>
                  <a:srgbClr val="3366FF"/>
                </a:solidFill>
              </a:rPr>
              <a:t>Thermal Interface Materials, Thermally Conductive Adhesives, Gap Fillers, Grease, etc.</a:t>
            </a:r>
          </a:p>
          <a:p>
            <a:r>
              <a:rPr lang="en-US" sz="2400" b="0" i="0" u="none" strike="noStrike" baseline="0" dirty="0"/>
              <a:t>Thermally Conductive Printed Circuit Board Materials</a:t>
            </a:r>
          </a:p>
          <a:p>
            <a:pPr marL="0" indent="0">
              <a:buNone/>
            </a:pP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49569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800E0CDB-CB9C-2286-5879-3BA23E5D85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36538"/>
            <a:ext cx="7772400" cy="685800"/>
          </a:xfrm>
        </p:spPr>
        <p:txBody>
          <a:bodyPr/>
          <a:lstStyle/>
          <a:p>
            <a:r>
              <a:rPr lang="en-US" altLang="en-US" sz="2800"/>
              <a:t>Forced Convection with Short Fins</a:t>
            </a:r>
          </a:p>
        </p:txBody>
      </p:sp>
      <p:pic>
        <p:nvPicPr>
          <p:cNvPr id="32771" name="Picture 4">
            <a:extLst>
              <a:ext uri="{FF2B5EF4-FFF2-40B4-BE49-F238E27FC236}">
                <a16:creationId xmlns:a16="http://schemas.microsoft.com/office/drawing/2014/main" id="{AD47B8E4-EEA9-F4E0-6F1F-C04EF5E44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280275" cy="507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2" name="Group 46">
            <a:extLst>
              <a:ext uri="{FF2B5EF4-FFF2-40B4-BE49-F238E27FC236}">
                <a16:creationId xmlns:a16="http://schemas.microsoft.com/office/drawing/2014/main" id="{EFC0FC57-C48B-7DA5-ECAA-47C446A6E168}"/>
              </a:ext>
            </a:extLst>
          </p:cNvPr>
          <p:cNvGrpSpPr>
            <a:grpSpLocks/>
          </p:cNvGrpSpPr>
          <p:nvPr/>
        </p:nvGrpSpPr>
        <p:grpSpPr bwMode="auto">
          <a:xfrm>
            <a:off x="0" y="-76200"/>
            <a:ext cx="9144000" cy="6858000"/>
            <a:chOff x="0" y="0"/>
            <a:chExt cx="9144000" cy="6858000"/>
          </a:xfrm>
        </p:grpSpPr>
        <p:grpSp>
          <p:nvGrpSpPr>
            <p:cNvPr id="32773" name="Group 8">
              <a:extLst>
                <a:ext uri="{FF2B5EF4-FFF2-40B4-BE49-F238E27FC236}">
                  <a16:creationId xmlns:a16="http://schemas.microsoft.com/office/drawing/2014/main" id="{33195C10-890E-52C2-DB31-D8C05B60D2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32776" name="Group 27">
                <a:extLst>
                  <a:ext uri="{FF2B5EF4-FFF2-40B4-BE49-F238E27FC236}">
                    <a16:creationId xmlns:a16="http://schemas.microsoft.com/office/drawing/2014/main" id="{DDEE6C3A-64AA-A4C9-53FE-222E7A016E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32786" name="Rectangle 10">
                  <a:extLst>
                    <a:ext uri="{FF2B5EF4-FFF2-40B4-BE49-F238E27FC236}">
                      <a16:creationId xmlns:a16="http://schemas.microsoft.com/office/drawing/2014/main" id="{DF3C3C2C-3EFD-8206-30E6-B032193B10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2787" name="Rectangle 11">
                  <a:extLst>
                    <a:ext uri="{FF2B5EF4-FFF2-40B4-BE49-F238E27FC236}">
                      <a16:creationId xmlns:a16="http://schemas.microsoft.com/office/drawing/2014/main" id="{96E750E1-40FA-585F-DB87-DCE2D545E2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2777" name="Group 12">
                <a:extLst>
                  <a:ext uri="{FF2B5EF4-FFF2-40B4-BE49-F238E27FC236}">
                    <a16:creationId xmlns:a16="http://schemas.microsoft.com/office/drawing/2014/main" id="{8137E276-8A2C-901E-513F-8B4B3E9D10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32784" name="Rectangle 13">
                  <a:extLst>
                    <a:ext uri="{FF2B5EF4-FFF2-40B4-BE49-F238E27FC236}">
                      <a16:creationId xmlns:a16="http://schemas.microsoft.com/office/drawing/2014/main" id="{DC784701-F024-2121-7CAC-A8B8EB5764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2785" name="Rectangle 14">
                  <a:extLst>
                    <a:ext uri="{FF2B5EF4-FFF2-40B4-BE49-F238E27FC236}">
                      <a16:creationId xmlns:a16="http://schemas.microsoft.com/office/drawing/2014/main" id="{F21A1EAD-225E-6C65-E7EF-337B552704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2778" name="Group 15">
                <a:extLst>
                  <a:ext uri="{FF2B5EF4-FFF2-40B4-BE49-F238E27FC236}">
                    <a16:creationId xmlns:a16="http://schemas.microsoft.com/office/drawing/2014/main" id="{6A05585E-B925-BC6F-09FB-EA366738B8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32782" name="Rectangle 16">
                  <a:extLst>
                    <a:ext uri="{FF2B5EF4-FFF2-40B4-BE49-F238E27FC236}">
                      <a16:creationId xmlns:a16="http://schemas.microsoft.com/office/drawing/2014/main" id="{9D2D1452-C1C1-B826-910E-A5C8BA1D65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2783" name="Rectangle 17">
                  <a:extLst>
                    <a:ext uri="{FF2B5EF4-FFF2-40B4-BE49-F238E27FC236}">
                      <a16:creationId xmlns:a16="http://schemas.microsoft.com/office/drawing/2014/main" id="{F5629055-FCFF-8BB2-03D7-992E4FA2D8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2779" name="Group 18">
                <a:extLst>
                  <a:ext uri="{FF2B5EF4-FFF2-40B4-BE49-F238E27FC236}">
                    <a16:creationId xmlns:a16="http://schemas.microsoft.com/office/drawing/2014/main" id="{8C20BA13-E0C7-A08E-63C6-B9AF97ED29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32780" name="Rectangle 19">
                  <a:extLst>
                    <a:ext uri="{FF2B5EF4-FFF2-40B4-BE49-F238E27FC236}">
                      <a16:creationId xmlns:a16="http://schemas.microsoft.com/office/drawing/2014/main" id="{4596B310-ED20-FDA0-05D0-8A3BC36EF3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2781" name="Rectangle 20">
                  <a:extLst>
                    <a:ext uri="{FF2B5EF4-FFF2-40B4-BE49-F238E27FC236}">
                      <a16:creationId xmlns:a16="http://schemas.microsoft.com/office/drawing/2014/main" id="{97A46446-CCC3-21D2-1238-C223BDBEA8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32774" name="Rectangle 19458">
              <a:extLst>
                <a:ext uri="{FF2B5EF4-FFF2-40B4-BE49-F238E27FC236}">
                  <a16:creationId xmlns:a16="http://schemas.microsoft.com/office/drawing/2014/main" id="{6EB9F291-D19B-87F8-5A31-01103F0A83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7F9BBE2E-B425-B2BD-3EFF-A742A6C6C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FAE226CD-D8CE-73A6-C884-C546CB22B4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19075"/>
            <a:ext cx="6705600" cy="685800"/>
          </a:xfrm>
        </p:spPr>
        <p:txBody>
          <a:bodyPr/>
          <a:lstStyle/>
          <a:p>
            <a:r>
              <a:rPr lang="en-US" altLang="en-US" sz="2800">
                <a:cs typeface="Arial" panose="020B0604020202020204" pitchFamily="34" charset="0"/>
              </a:rPr>
              <a:t>Guided air flux down the longitudinal fins </a:t>
            </a:r>
          </a:p>
        </p:txBody>
      </p:sp>
      <p:pic>
        <p:nvPicPr>
          <p:cNvPr id="33795" name="Picture 4">
            <a:extLst>
              <a:ext uri="{FF2B5EF4-FFF2-40B4-BE49-F238E27FC236}">
                <a16:creationId xmlns:a16="http://schemas.microsoft.com/office/drawing/2014/main" id="{C076A647-CFBC-ECFE-0707-715560A54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7543800" cy="499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6" name="Group 46">
            <a:extLst>
              <a:ext uri="{FF2B5EF4-FFF2-40B4-BE49-F238E27FC236}">
                <a16:creationId xmlns:a16="http://schemas.microsoft.com/office/drawing/2014/main" id="{FF506953-6251-2B69-1990-414F658BC8B1}"/>
              </a:ext>
            </a:extLst>
          </p:cNvPr>
          <p:cNvGrpSpPr>
            <a:grpSpLocks/>
          </p:cNvGrpSpPr>
          <p:nvPr/>
        </p:nvGrpSpPr>
        <p:grpSpPr bwMode="auto">
          <a:xfrm>
            <a:off x="0" y="-76200"/>
            <a:ext cx="9144000" cy="6858000"/>
            <a:chOff x="0" y="0"/>
            <a:chExt cx="9144000" cy="6858000"/>
          </a:xfrm>
        </p:grpSpPr>
        <p:grpSp>
          <p:nvGrpSpPr>
            <p:cNvPr id="33797" name="Group 8">
              <a:extLst>
                <a:ext uri="{FF2B5EF4-FFF2-40B4-BE49-F238E27FC236}">
                  <a16:creationId xmlns:a16="http://schemas.microsoft.com/office/drawing/2014/main" id="{11D55F4E-07B5-3F28-D6D9-113A0A9B72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33800" name="Group 27">
                <a:extLst>
                  <a:ext uri="{FF2B5EF4-FFF2-40B4-BE49-F238E27FC236}">
                    <a16:creationId xmlns:a16="http://schemas.microsoft.com/office/drawing/2014/main" id="{9BF0067F-0002-998C-0D1B-706C47464B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33810" name="Rectangle 10">
                  <a:extLst>
                    <a:ext uri="{FF2B5EF4-FFF2-40B4-BE49-F238E27FC236}">
                      <a16:creationId xmlns:a16="http://schemas.microsoft.com/office/drawing/2014/main" id="{892C17D1-D425-DBBD-E3C2-B37C3E63C5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811" name="Rectangle 11">
                  <a:extLst>
                    <a:ext uri="{FF2B5EF4-FFF2-40B4-BE49-F238E27FC236}">
                      <a16:creationId xmlns:a16="http://schemas.microsoft.com/office/drawing/2014/main" id="{E0D3D012-2B6D-DE2E-A950-70103ACE99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3801" name="Group 12">
                <a:extLst>
                  <a:ext uri="{FF2B5EF4-FFF2-40B4-BE49-F238E27FC236}">
                    <a16:creationId xmlns:a16="http://schemas.microsoft.com/office/drawing/2014/main" id="{8CF25598-2A4F-897F-4AD5-AF3A409D13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33808" name="Rectangle 13">
                  <a:extLst>
                    <a:ext uri="{FF2B5EF4-FFF2-40B4-BE49-F238E27FC236}">
                      <a16:creationId xmlns:a16="http://schemas.microsoft.com/office/drawing/2014/main" id="{0B92B955-9FCE-3664-1532-6E65C4AE58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809" name="Rectangle 14">
                  <a:extLst>
                    <a:ext uri="{FF2B5EF4-FFF2-40B4-BE49-F238E27FC236}">
                      <a16:creationId xmlns:a16="http://schemas.microsoft.com/office/drawing/2014/main" id="{BA2673B4-C548-8CAE-44E5-D897448A9B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3802" name="Group 15">
                <a:extLst>
                  <a:ext uri="{FF2B5EF4-FFF2-40B4-BE49-F238E27FC236}">
                    <a16:creationId xmlns:a16="http://schemas.microsoft.com/office/drawing/2014/main" id="{EFF30694-8A37-DA48-D4B3-1243F01076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33806" name="Rectangle 16">
                  <a:extLst>
                    <a:ext uri="{FF2B5EF4-FFF2-40B4-BE49-F238E27FC236}">
                      <a16:creationId xmlns:a16="http://schemas.microsoft.com/office/drawing/2014/main" id="{53709DFF-F1D3-5E89-74A9-EFB80C2DCD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807" name="Rectangle 17">
                  <a:extLst>
                    <a:ext uri="{FF2B5EF4-FFF2-40B4-BE49-F238E27FC236}">
                      <a16:creationId xmlns:a16="http://schemas.microsoft.com/office/drawing/2014/main" id="{647BE909-F50E-4755-5893-30A4A06919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3803" name="Group 18">
                <a:extLst>
                  <a:ext uri="{FF2B5EF4-FFF2-40B4-BE49-F238E27FC236}">
                    <a16:creationId xmlns:a16="http://schemas.microsoft.com/office/drawing/2014/main" id="{3B13E9CF-141D-4141-364E-81D5B7EBC2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33804" name="Rectangle 19">
                  <a:extLst>
                    <a:ext uri="{FF2B5EF4-FFF2-40B4-BE49-F238E27FC236}">
                      <a16:creationId xmlns:a16="http://schemas.microsoft.com/office/drawing/2014/main" id="{F0640331-1A49-6731-031A-E5AC8825DD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805" name="Rectangle 20">
                  <a:extLst>
                    <a:ext uri="{FF2B5EF4-FFF2-40B4-BE49-F238E27FC236}">
                      <a16:creationId xmlns:a16="http://schemas.microsoft.com/office/drawing/2014/main" id="{3A44F589-E572-51FD-AACB-21A59423BE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33798" name="Rectangle 19458">
              <a:extLst>
                <a:ext uri="{FF2B5EF4-FFF2-40B4-BE49-F238E27FC236}">
                  <a16:creationId xmlns:a16="http://schemas.microsoft.com/office/drawing/2014/main" id="{2F518A7F-D8C1-54F6-AD48-C5CF0F3EB8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A1921701-1375-39D2-E1AD-C441CEC044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DD19D10F-3708-1B00-3B47-ADB8DC6870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6019800" cy="685800"/>
          </a:xfrm>
        </p:spPr>
        <p:txBody>
          <a:bodyPr/>
          <a:lstStyle/>
          <a:p>
            <a:r>
              <a:rPr lang="en-US" altLang="en-US" sz="2800">
                <a:cs typeface="Arial" panose="020B0604020202020204" pitchFamily="34" charset="0"/>
              </a:rPr>
              <a:t>Combined two kinds of the pin fins</a:t>
            </a:r>
          </a:p>
        </p:txBody>
      </p:sp>
      <p:pic>
        <p:nvPicPr>
          <p:cNvPr id="34819" name="Picture 4">
            <a:extLst>
              <a:ext uri="{FF2B5EF4-FFF2-40B4-BE49-F238E27FC236}">
                <a16:creationId xmlns:a16="http://schemas.microsoft.com/office/drawing/2014/main" id="{E589BA7E-07CE-75C2-BBC0-572C185E3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1450"/>
            <a:ext cx="7534275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20" name="Group 46">
            <a:extLst>
              <a:ext uri="{FF2B5EF4-FFF2-40B4-BE49-F238E27FC236}">
                <a16:creationId xmlns:a16="http://schemas.microsoft.com/office/drawing/2014/main" id="{3E54FB9B-4A02-F23F-E200-B3A98E047F99}"/>
              </a:ext>
            </a:extLst>
          </p:cNvPr>
          <p:cNvGrpSpPr>
            <a:grpSpLocks/>
          </p:cNvGrpSpPr>
          <p:nvPr/>
        </p:nvGrpSpPr>
        <p:grpSpPr bwMode="auto">
          <a:xfrm>
            <a:off x="0" y="-76200"/>
            <a:ext cx="9144000" cy="6858000"/>
            <a:chOff x="0" y="0"/>
            <a:chExt cx="9144000" cy="6858000"/>
          </a:xfrm>
        </p:grpSpPr>
        <p:grpSp>
          <p:nvGrpSpPr>
            <p:cNvPr id="34821" name="Group 8">
              <a:extLst>
                <a:ext uri="{FF2B5EF4-FFF2-40B4-BE49-F238E27FC236}">
                  <a16:creationId xmlns:a16="http://schemas.microsoft.com/office/drawing/2014/main" id="{E993659C-0459-33E5-D24D-EF1AE21F26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34824" name="Group 27">
                <a:extLst>
                  <a:ext uri="{FF2B5EF4-FFF2-40B4-BE49-F238E27FC236}">
                    <a16:creationId xmlns:a16="http://schemas.microsoft.com/office/drawing/2014/main" id="{C7C7042A-D22B-7D46-9EB7-5D0DC4F624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34834" name="Rectangle 10">
                  <a:extLst>
                    <a:ext uri="{FF2B5EF4-FFF2-40B4-BE49-F238E27FC236}">
                      <a16:creationId xmlns:a16="http://schemas.microsoft.com/office/drawing/2014/main" id="{33CEE713-A5E3-95AF-0B09-CA688F0C46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835" name="Rectangle 11">
                  <a:extLst>
                    <a:ext uri="{FF2B5EF4-FFF2-40B4-BE49-F238E27FC236}">
                      <a16:creationId xmlns:a16="http://schemas.microsoft.com/office/drawing/2014/main" id="{5F02E87B-65E4-7D2B-77AF-46CAF84A8A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4825" name="Group 12">
                <a:extLst>
                  <a:ext uri="{FF2B5EF4-FFF2-40B4-BE49-F238E27FC236}">
                    <a16:creationId xmlns:a16="http://schemas.microsoft.com/office/drawing/2014/main" id="{B9C5160F-B245-79FA-376D-3695B7D2AE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34832" name="Rectangle 13">
                  <a:extLst>
                    <a:ext uri="{FF2B5EF4-FFF2-40B4-BE49-F238E27FC236}">
                      <a16:creationId xmlns:a16="http://schemas.microsoft.com/office/drawing/2014/main" id="{2274B86A-38BD-1ED2-6637-1080A0CD30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833" name="Rectangle 14">
                  <a:extLst>
                    <a:ext uri="{FF2B5EF4-FFF2-40B4-BE49-F238E27FC236}">
                      <a16:creationId xmlns:a16="http://schemas.microsoft.com/office/drawing/2014/main" id="{27DCBB1A-2522-9954-2F9E-8F2DFBFB67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4826" name="Group 15">
                <a:extLst>
                  <a:ext uri="{FF2B5EF4-FFF2-40B4-BE49-F238E27FC236}">
                    <a16:creationId xmlns:a16="http://schemas.microsoft.com/office/drawing/2014/main" id="{70E21E39-7263-93BE-285C-9A471955CB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34830" name="Rectangle 16">
                  <a:extLst>
                    <a:ext uri="{FF2B5EF4-FFF2-40B4-BE49-F238E27FC236}">
                      <a16:creationId xmlns:a16="http://schemas.microsoft.com/office/drawing/2014/main" id="{9B9D2717-6646-211A-89F4-D068D78088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831" name="Rectangle 17">
                  <a:extLst>
                    <a:ext uri="{FF2B5EF4-FFF2-40B4-BE49-F238E27FC236}">
                      <a16:creationId xmlns:a16="http://schemas.microsoft.com/office/drawing/2014/main" id="{3D371E51-E0B4-5D35-2290-1BFD203464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4827" name="Group 18">
                <a:extLst>
                  <a:ext uri="{FF2B5EF4-FFF2-40B4-BE49-F238E27FC236}">
                    <a16:creationId xmlns:a16="http://schemas.microsoft.com/office/drawing/2014/main" id="{3FF2652B-CD29-3C14-36ED-5F950D676F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34828" name="Rectangle 19">
                  <a:extLst>
                    <a:ext uri="{FF2B5EF4-FFF2-40B4-BE49-F238E27FC236}">
                      <a16:creationId xmlns:a16="http://schemas.microsoft.com/office/drawing/2014/main" id="{916CBADE-8D83-1BDC-1891-B741176774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829" name="Rectangle 20">
                  <a:extLst>
                    <a:ext uri="{FF2B5EF4-FFF2-40B4-BE49-F238E27FC236}">
                      <a16:creationId xmlns:a16="http://schemas.microsoft.com/office/drawing/2014/main" id="{11E3B1EE-4D4B-39DA-6719-0B08E0CA22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34822" name="Rectangle 19458">
              <a:extLst>
                <a:ext uri="{FF2B5EF4-FFF2-40B4-BE49-F238E27FC236}">
                  <a16:creationId xmlns:a16="http://schemas.microsoft.com/office/drawing/2014/main" id="{428D13F4-95D8-F247-9143-890B556BD6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4165C601-E908-A852-F5D3-C2E6E7B084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224C8762-516A-557E-DF2D-3F5D65F08C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538" y="273050"/>
            <a:ext cx="7772400" cy="609600"/>
          </a:xfrm>
        </p:spPr>
        <p:txBody>
          <a:bodyPr/>
          <a:lstStyle/>
          <a:p>
            <a:r>
              <a:rPr lang="en-US" altLang="en-US" sz="2800"/>
              <a:t>Basics of Heat Sinks</a:t>
            </a:r>
          </a:p>
        </p:txBody>
      </p:sp>
      <p:sp>
        <p:nvSpPr>
          <p:cNvPr id="528387" name="Rectangle 3">
            <a:extLst>
              <a:ext uri="{FF2B5EF4-FFF2-40B4-BE49-F238E27FC236}">
                <a16:creationId xmlns:a16="http://schemas.microsoft.com/office/drawing/2014/main" id="{12E285F2-C1DA-1823-FDA7-38B4BA2032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4813" y="1420813"/>
            <a:ext cx="8458200" cy="35194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Thermal conductivity and cooling surface area must always be weighed against material and manufacturing costs. 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Most heat sinks are made from aluminum, because of its low thermal resistance, light weight, and low cost. 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Copper is also used for heat sinks; although lower in thermal resistance than aluminum, its cost and greater weight make it less desirable for many applications. </a:t>
            </a:r>
          </a:p>
        </p:txBody>
      </p:sp>
      <p:grpSp>
        <p:nvGrpSpPr>
          <p:cNvPr id="35844" name="Group 46">
            <a:extLst>
              <a:ext uri="{FF2B5EF4-FFF2-40B4-BE49-F238E27FC236}">
                <a16:creationId xmlns:a16="http://schemas.microsoft.com/office/drawing/2014/main" id="{B1647E84-230A-8D02-80B4-381CBAA02E02}"/>
              </a:ext>
            </a:extLst>
          </p:cNvPr>
          <p:cNvGrpSpPr>
            <a:grpSpLocks/>
          </p:cNvGrpSpPr>
          <p:nvPr/>
        </p:nvGrpSpPr>
        <p:grpSpPr bwMode="auto">
          <a:xfrm>
            <a:off x="0" y="-76200"/>
            <a:ext cx="9144000" cy="6858000"/>
            <a:chOff x="0" y="0"/>
            <a:chExt cx="9144000" cy="6858000"/>
          </a:xfrm>
        </p:grpSpPr>
        <p:grpSp>
          <p:nvGrpSpPr>
            <p:cNvPr id="35845" name="Group 8">
              <a:extLst>
                <a:ext uri="{FF2B5EF4-FFF2-40B4-BE49-F238E27FC236}">
                  <a16:creationId xmlns:a16="http://schemas.microsoft.com/office/drawing/2014/main" id="{6BEE9B24-0B65-738C-86ED-170FF078DB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35848" name="Group 27">
                <a:extLst>
                  <a:ext uri="{FF2B5EF4-FFF2-40B4-BE49-F238E27FC236}">
                    <a16:creationId xmlns:a16="http://schemas.microsoft.com/office/drawing/2014/main" id="{19743FCD-A2F6-B863-B751-FE8BFE2DFE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35858" name="Rectangle 10">
                  <a:extLst>
                    <a:ext uri="{FF2B5EF4-FFF2-40B4-BE49-F238E27FC236}">
                      <a16:creationId xmlns:a16="http://schemas.microsoft.com/office/drawing/2014/main" id="{01D8B988-A4ED-EB64-B582-D63D42D2B6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5859" name="Rectangle 11">
                  <a:extLst>
                    <a:ext uri="{FF2B5EF4-FFF2-40B4-BE49-F238E27FC236}">
                      <a16:creationId xmlns:a16="http://schemas.microsoft.com/office/drawing/2014/main" id="{901890AF-51C7-9904-B946-1AEA7F52C1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5849" name="Group 12">
                <a:extLst>
                  <a:ext uri="{FF2B5EF4-FFF2-40B4-BE49-F238E27FC236}">
                    <a16:creationId xmlns:a16="http://schemas.microsoft.com/office/drawing/2014/main" id="{A9838D60-E86D-4B1F-8938-24DCEEB94F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35856" name="Rectangle 13">
                  <a:extLst>
                    <a:ext uri="{FF2B5EF4-FFF2-40B4-BE49-F238E27FC236}">
                      <a16:creationId xmlns:a16="http://schemas.microsoft.com/office/drawing/2014/main" id="{2D97AB17-1792-B0A7-0732-5744E19E33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5857" name="Rectangle 14">
                  <a:extLst>
                    <a:ext uri="{FF2B5EF4-FFF2-40B4-BE49-F238E27FC236}">
                      <a16:creationId xmlns:a16="http://schemas.microsoft.com/office/drawing/2014/main" id="{2A51FE67-097C-0813-2940-F7C65A5FD6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5850" name="Group 15">
                <a:extLst>
                  <a:ext uri="{FF2B5EF4-FFF2-40B4-BE49-F238E27FC236}">
                    <a16:creationId xmlns:a16="http://schemas.microsoft.com/office/drawing/2014/main" id="{49BC693A-9B8B-A1B1-93BA-D519E5F80D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35854" name="Rectangle 16">
                  <a:extLst>
                    <a:ext uri="{FF2B5EF4-FFF2-40B4-BE49-F238E27FC236}">
                      <a16:creationId xmlns:a16="http://schemas.microsoft.com/office/drawing/2014/main" id="{18DFA135-7000-D02A-BFCE-FD2FEF7D2E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5855" name="Rectangle 17">
                  <a:extLst>
                    <a:ext uri="{FF2B5EF4-FFF2-40B4-BE49-F238E27FC236}">
                      <a16:creationId xmlns:a16="http://schemas.microsoft.com/office/drawing/2014/main" id="{FD9C0A74-FE7A-66A1-0A24-707FF424EB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5851" name="Group 18">
                <a:extLst>
                  <a:ext uri="{FF2B5EF4-FFF2-40B4-BE49-F238E27FC236}">
                    <a16:creationId xmlns:a16="http://schemas.microsoft.com/office/drawing/2014/main" id="{53EC4BAA-170A-35C7-65F7-C2859DA9A5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35852" name="Rectangle 19">
                  <a:extLst>
                    <a:ext uri="{FF2B5EF4-FFF2-40B4-BE49-F238E27FC236}">
                      <a16:creationId xmlns:a16="http://schemas.microsoft.com/office/drawing/2014/main" id="{0DE3B6E4-C571-F182-4D2D-7A46034C92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5853" name="Rectangle 20">
                  <a:extLst>
                    <a:ext uri="{FF2B5EF4-FFF2-40B4-BE49-F238E27FC236}">
                      <a16:creationId xmlns:a16="http://schemas.microsoft.com/office/drawing/2014/main" id="{C4DAE786-D60A-3EE7-F119-C92824606B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35846" name="Rectangle 19458">
              <a:extLst>
                <a:ext uri="{FF2B5EF4-FFF2-40B4-BE49-F238E27FC236}">
                  <a16:creationId xmlns:a16="http://schemas.microsoft.com/office/drawing/2014/main" id="{791FAE19-2E1C-80F6-73EF-599FBFFAF7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6753D374-57B8-FB6D-8810-4557823404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28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28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28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387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1" name="Rectangle 3">
            <a:extLst>
              <a:ext uri="{FF2B5EF4-FFF2-40B4-BE49-F238E27FC236}">
                <a16:creationId xmlns:a16="http://schemas.microsoft.com/office/drawing/2014/main" id="{99A54C39-FB30-900A-A4AC-B07A3BD07E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6550" y="1036638"/>
            <a:ext cx="8594725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Stamped heat sinks are  made from a single sheet of metal, which is cut and bent to give the desired thermal properties. 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Extruded heat sinks  are very cost effective and provide good thermal performance. 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Many basic shapes can be provided off-the-shelf. 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Heat Sink Castings provide a cost-effective solution for high-volume, stable applications. 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Bonded-fin heat sinks  are made by bonding fins, fabricated from sheet metal or through extrusion, to an extruded base.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This process increases the surface area over a similar extruded piece, reducing the thermal resistance by A </a:t>
            </a:r>
            <a:r>
              <a:rPr lang="en-US" altLang="en-US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1/2to 2/3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Folded-fin Heat Sinks :  are bonded-fin assemblies with complex fin shapes. </a:t>
            </a:r>
          </a:p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By folding the fins over themselves, these assemblies provide a large surface area in a confined space. </a:t>
            </a:r>
          </a:p>
        </p:txBody>
      </p:sp>
      <p:grpSp>
        <p:nvGrpSpPr>
          <p:cNvPr id="36867" name="Group 46">
            <a:extLst>
              <a:ext uri="{FF2B5EF4-FFF2-40B4-BE49-F238E27FC236}">
                <a16:creationId xmlns:a16="http://schemas.microsoft.com/office/drawing/2014/main" id="{D546528F-CC6F-58F0-FD25-9AA40634B8F1}"/>
              </a:ext>
            </a:extLst>
          </p:cNvPr>
          <p:cNvGrpSpPr>
            <a:grpSpLocks/>
          </p:cNvGrpSpPr>
          <p:nvPr/>
        </p:nvGrpSpPr>
        <p:grpSpPr bwMode="auto">
          <a:xfrm>
            <a:off x="0" y="-76200"/>
            <a:ext cx="9144000" cy="6858000"/>
            <a:chOff x="0" y="0"/>
            <a:chExt cx="9144000" cy="6858000"/>
          </a:xfrm>
        </p:grpSpPr>
        <p:grpSp>
          <p:nvGrpSpPr>
            <p:cNvPr id="36869" name="Group 8">
              <a:extLst>
                <a:ext uri="{FF2B5EF4-FFF2-40B4-BE49-F238E27FC236}">
                  <a16:creationId xmlns:a16="http://schemas.microsoft.com/office/drawing/2014/main" id="{921C1C31-2400-87ED-CAEA-2317E25CEF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36872" name="Group 27">
                <a:extLst>
                  <a:ext uri="{FF2B5EF4-FFF2-40B4-BE49-F238E27FC236}">
                    <a16:creationId xmlns:a16="http://schemas.microsoft.com/office/drawing/2014/main" id="{74623F77-1EBF-33EF-7516-D0293BB646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36882" name="Rectangle 10">
                  <a:extLst>
                    <a:ext uri="{FF2B5EF4-FFF2-40B4-BE49-F238E27FC236}">
                      <a16:creationId xmlns:a16="http://schemas.microsoft.com/office/drawing/2014/main" id="{AF3D4F9C-549F-4017-E5B8-B53D3D8206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6883" name="Rectangle 11">
                  <a:extLst>
                    <a:ext uri="{FF2B5EF4-FFF2-40B4-BE49-F238E27FC236}">
                      <a16:creationId xmlns:a16="http://schemas.microsoft.com/office/drawing/2014/main" id="{902FCB4A-5B6B-9CAB-0D60-B996A42D84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6873" name="Group 12">
                <a:extLst>
                  <a:ext uri="{FF2B5EF4-FFF2-40B4-BE49-F238E27FC236}">
                    <a16:creationId xmlns:a16="http://schemas.microsoft.com/office/drawing/2014/main" id="{922F8E34-C6B0-41B2-677C-099E85D97B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36880" name="Rectangle 13">
                  <a:extLst>
                    <a:ext uri="{FF2B5EF4-FFF2-40B4-BE49-F238E27FC236}">
                      <a16:creationId xmlns:a16="http://schemas.microsoft.com/office/drawing/2014/main" id="{9AB1BC8C-98F2-A525-6C7C-0CBB1001E3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6881" name="Rectangle 14">
                  <a:extLst>
                    <a:ext uri="{FF2B5EF4-FFF2-40B4-BE49-F238E27FC236}">
                      <a16:creationId xmlns:a16="http://schemas.microsoft.com/office/drawing/2014/main" id="{044A7784-85E6-3F21-B5E4-13A5FC091F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6874" name="Group 15">
                <a:extLst>
                  <a:ext uri="{FF2B5EF4-FFF2-40B4-BE49-F238E27FC236}">
                    <a16:creationId xmlns:a16="http://schemas.microsoft.com/office/drawing/2014/main" id="{CFEED543-3092-2BBE-45F7-47361C612B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36878" name="Rectangle 16">
                  <a:extLst>
                    <a:ext uri="{FF2B5EF4-FFF2-40B4-BE49-F238E27FC236}">
                      <a16:creationId xmlns:a16="http://schemas.microsoft.com/office/drawing/2014/main" id="{3434487D-2301-9E0C-CF66-D23559BFD2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6879" name="Rectangle 17">
                  <a:extLst>
                    <a:ext uri="{FF2B5EF4-FFF2-40B4-BE49-F238E27FC236}">
                      <a16:creationId xmlns:a16="http://schemas.microsoft.com/office/drawing/2014/main" id="{78FFF8F7-B7C4-945A-7741-CC3E530783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6875" name="Group 18">
                <a:extLst>
                  <a:ext uri="{FF2B5EF4-FFF2-40B4-BE49-F238E27FC236}">
                    <a16:creationId xmlns:a16="http://schemas.microsoft.com/office/drawing/2014/main" id="{E2AE89AE-E35E-FC06-1EB0-501D25A3C6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36876" name="Rectangle 19">
                  <a:extLst>
                    <a:ext uri="{FF2B5EF4-FFF2-40B4-BE49-F238E27FC236}">
                      <a16:creationId xmlns:a16="http://schemas.microsoft.com/office/drawing/2014/main" id="{41BD55FC-F39A-8A1D-FE86-79B5E80452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6877" name="Rectangle 20">
                  <a:extLst>
                    <a:ext uri="{FF2B5EF4-FFF2-40B4-BE49-F238E27FC236}">
                      <a16:creationId xmlns:a16="http://schemas.microsoft.com/office/drawing/2014/main" id="{1B877813-E3BA-D296-927D-358FDC4F95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36870" name="Rectangle 19458">
              <a:extLst>
                <a:ext uri="{FF2B5EF4-FFF2-40B4-BE49-F238E27FC236}">
                  <a16:creationId xmlns:a16="http://schemas.microsoft.com/office/drawing/2014/main" id="{DD1C18C7-E66E-96EE-05BE-F7B8F362DE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21">
              <a:extLst>
                <a:ext uri="{FF2B5EF4-FFF2-40B4-BE49-F238E27FC236}">
                  <a16:creationId xmlns:a16="http://schemas.microsoft.com/office/drawing/2014/main" id="{BFE28249-DEBE-78F7-E688-C87254408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36868" name="Rectangle 1">
            <a:extLst>
              <a:ext uri="{FF2B5EF4-FFF2-40B4-BE49-F238E27FC236}">
                <a16:creationId xmlns:a16="http://schemas.microsoft.com/office/drawing/2014/main" id="{B3F0F033-C6A6-7194-5F47-E0DEB7FED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1100" y="336550"/>
            <a:ext cx="33813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Types of Heat Sinks</a:t>
            </a:r>
            <a:endParaRPr lang="en-I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29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29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29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29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529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529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529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529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11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5850C871-1767-1519-F0CE-D87F2E0951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6942" y="304800"/>
            <a:ext cx="7772400" cy="685800"/>
          </a:xfrm>
        </p:spPr>
        <p:txBody>
          <a:bodyPr/>
          <a:lstStyle/>
          <a:p>
            <a:r>
              <a:rPr lang="en-US" sz="2800" i="0" dirty="0">
                <a:solidFill>
                  <a:srgbClr val="222222"/>
                </a:solidFill>
                <a:effectLst/>
              </a:rPr>
              <a:t>Desired Characteristics of a TIM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699" name="Rectangle 3">
                <a:extLst>
                  <a:ext uri="{FF2B5EF4-FFF2-40B4-BE49-F238E27FC236}">
                    <a16:creationId xmlns:a16="http://schemas.microsoft.com/office/drawing/2014/main" id="{9E6179F8-E5E0-024E-262D-6A4349B94007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91171" y="4919740"/>
                <a:ext cx="7961657" cy="1709660"/>
              </a:xfrm>
            </p:spPr>
            <p:txBody>
              <a:bodyPr/>
              <a:lstStyle/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𝑇𝐼𝑀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𝐵𝐿𝑇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𝑇𝐼𝑀</m:t>
                              </m:r>
                            </m:sub>
                          </m:sSub>
                        </m:den>
                      </m:f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2400" i="1">
                          <a:latin typeface="Cambria Math" panose="02040503050406030204" pitchFamily="18" charset="0"/>
                        </a:rPr>
                        <m:t>++</m:t>
                      </m:r>
                      <m:sSub>
                        <m:sSubPr>
                          <m:ctrlPr>
                            <a:rPr lang="en-US" alt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en-US" sz="2400" dirty="0"/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sz="2400" b="0" i="1" dirty="0">
                    <a:solidFill>
                      <a:srgbClr val="222222"/>
                    </a:solidFill>
                    <a:effectLst/>
                  </a:rPr>
                  <a:t>BLT</a:t>
                </a:r>
                <a:r>
                  <a:rPr lang="en-US" sz="2400" b="0" i="0" dirty="0">
                    <a:solidFill>
                      <a:srgbClr val="222222"/>
                    </a:solidFill>
                    <a:effectLst/>
                  </a:rPr>
                  <a:t> is the bond-line thickness of the TIM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altLang="en-US" sz="1600" dirty="0">
                    <a:solidFill>
                      <a:srgbClr val="FF0000"/>
                    </a:solidFill>
                  </a:rPr>
                  <a:t>https://www.electronics-cooling.com/2004/02/thermal-interface-materials-a-brief-review-of-design-characteristics-and-materials/</a:t>
                </a:r>
              </a:p>
            </p:txBody>
          </p:sp>
        </mc:Choice>
        <mc:Fallback xmlns="">
          <p:sp>
            <p:nvSpPr>
              <p:cNvPr id="29699" name="Rectangle 3">
                <a:extLst>
                  <a:ext uri="{FF2B5EF4-FFF2-40B4-BE49-F238E27FC236}">
                    <a16:creationId xmlns:a16="http://schemas.microsoft.com/office/drawing/2014/main" id="{9E6179F8-E5E0-024E-262D-6A4349B940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91171" y="4919740"/>
                <a:ext cx="7961657" cy="1709660"/>
              </a:xfrm>
              <a:blipFill>
                <a:blip r:embed="rId2"/>
                <a:stretch>
                  <a:fillRect l="-1225" b="-106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700" name="Group 46">
            <a:extLst>
              <a:ext uri="{FF2B5EF4-FFF2-40B4-BE49-F238E27FC236}">
                <a16:creationId xmlns:a16="http://schemas.microsoft.com/office/drawing/2014/main" id="{DC28CE32-0845-512E-770E-01AD3325B166}"/>
              </a:ext>
            </a:extLst>
          </p:cNvPr>
          <p:cNvGrpSpPr>
            <a:grpSpLocks/>
          </p:cNvGrpSpPr>
          <p:nvPr/>
        </p:nvGrpSpPr>
        <p:grpSpPr bwMode="auto">
          <a:xfrm>
            <a:off x="0" y="-76200"/>
            <a:ext cx="9144000" cy="6858000"/>
            <a:chOff x="0" y="0"/>
            <a:chExt cx="9144000" cy="6858000"/>
          </a:xfrm>
        </p:grpSpPr>
        <p:grpSp>
          <p:nvGrpSpPr>
            <p:cNvPr id="29701" name="Group 8">
              <a:extLst>
                <a:ext uri="{FF2B5EF4-FFF2-40B4-BE49-F238E27FC236}">
                  <a16:creationId xmlns:a16="http://schemas.microsoft.com/office/drawing/2014/main" id="{2113A219-2BF7-3C99-297C-1F451D349C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9704" name="Group 27">
                <a:extLst>
                  <a:ext uri="{FF2B5EF4-FFF2-40B4-BE49-F238E27FC236}">
                    <a16:creationId xmlns:a16="http://schemas.microsoft.com/office/drawing/2014/main" id="{FE45B39F-A259-5D70-E4D3-74DBB6DBCD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9714" name="Rectangle 10">
                  <a:extLst>
                    <a:ext uri="{FF2B5EF4-FFF2-40B4-BE49-F238E27FC236}">
                      <a16:creationId xmlns:a16="http://schemas.microsoft.com/office/drawing/2014/main" id="{0527304C-AFAE-2E1D-0BC8-C1332C80EA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715" name="Rectangle 11">
                  <a:extLst>
                    <a:ext uri="{FF2B5EF4-FFF2-40B4-BE49-F238E27FC236}">
                      <a16:creationId xmlns:a16="http://schemas.microsoft.com/office/drawing/2014/main" id="{4CDB9198-494E-AE51-0C63-02B8F4A8FF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9705" name="Group 12">
                <a:extLst>
                  <a:ext uri="{FF2B5EF4-FFF2-40B4-BE49-F238E27FC236}">
                    <a16:creationId xmlns:a16="http://schemas.microsoft.com/office/drawing/2014/main" id="{662809CA-277F-7896-6C5F-5CD6E14782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29712" name="Rectangle 13">
                  <a:extLst>
                    <a:ext uri="{FF2B5EF4-FFF2-40B4-BE49-F238E27FC236}">
                      <a16:creationId xmlns:a16="http://schemas.microsoft.com/office/drawing/2014/main" id="{27A5ACC5-757A-7F6F-51FD-0B04C42332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713" name="Rectangle 14">
                  <a:extLst>
                    <a:ext uri="{FF2B5EF4-FFF2-40B4-BE49-F238E27FC236}">
                      <a16:creationId xmlns:a16="http://schemas.microsoft.com/office/drawing/2014/main" id="{862EFBAA-7E40-26A9-70E3-EBA0B16A78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9706" name="Group 15">
                <a:extLst>
                  <a:ext uri="{FF2B5EF4-FFF2-40B4-BE49-F238E27FC236}">
                    <a16:creationId xmlns:a16="http://schemas.microsoft.com/office/drawing/2014/main" id="{DF0CA5FC-393A-E015-CA7E-4D718904A8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29710" name="Rectangle 16">
                  <a:extLst>
                    <a:ext uri="{FF2B5EF4-FFF2-40B4-BE49-F238E27FC236}">
                      <a16:creationId xmlns:a16="http://schemas.microsoft.com/office/drawing/2014/main" id="{A629CC9D-DE5D-D605-24B7-0E6B771EAF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711" name="Rectangle 17">
                  <a:extLst>
                    <a:ext uri="{FF2B5EF4-FFF2-40B4-BE49-F238E27FC236}">
                      <a16:creationId xmlns:a16="http://schemas.microsoft.com/office/drawing/2014/main" id="{B88924C6-3D3F-15F2-1545-7EEBE35B55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9707" name="Group 18">
                <a:extLst>
                  <a:ext uri="{FF2B5EF4-FFF2-40B4-BE49-F238E27FC236}">
                    <a16:creationId xmlns:a16="http://schemas.microsoft.com/office/drawing/2014/main" id="{3AB9DFD0-1584-004D-DF09-3205B66137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29708" name="Rectangle 19">
                  <a:extLst>
                    <a:ext uri="{FF2B5EF4-FFF2-40B4-BE49-F238E27FC236}">
                      <a16:creationId xmlns:a16="http://schemas.microsoft.com/office/drawing/2014/main" id="{AAE350DE-0DFE-4722-CF2D-29694DE2B1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709" name="Rectangle 20">
                  <a:extLst>
                    <a:ext uri="{FF2B5EF4-FFF2-40B4-BE49-F238E27FC236}">
                      <a16:creationId xmlns:a16="http://schemas.microsoft.com/office/drawing/2014/main" id="{25147876-5607-8259-2D07-A3E0C3A10F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29702" name="Rectangle 19458">
              <a:extLst>
                <a:ext uri="{FF2B5EF4-FFF2-40B4-BE49-F238E27FC236}">
                  <a16:creationId xmlns:a16="http://schemas.microsoft.com/office/drawing/2014/main" id="{C9B301AB-231A-55DA-D47F-94AED9312C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E4AAF989-CC0C-6DEB-7310-D35CE81E4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6C12484-510B-2D12-E419-3A3A91F44D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143" y="1082675"/>
            <a:ext cx="3502050" cy="38580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5113BD-6352-7C5D-1A4B-4C0F768348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0764" y="1057495"/>
            <a:ext cx="3036511" cy="397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05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5113BD-6352-7C5D-1A4B-4C0F76834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90600"/>
            <a:ext cx="3036511" cy="3971704"/>
          </a:xfrm>
          <a:prstGeom prst="rect">
            <a:avLst/>
          </a:prstGeom>
        </p:spPr>
      </p:pic>
      <p:sp>
        <p:nvSpPr>
          <p:cNvPr id="29698" name="Rectangle 2">
            <a:extLst>
              <a:ext uri="{FF2B5EF4-FFF2-40B4-BE49-F238E27FC236}">
                <a16:creationId xmlns:a16="http://schemas.microsoft.com/office/drawing/2014/main" id="{5850C871-1767-1519-F0CE-D87F2E0951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6942" y="304800"/>
            <a:ext cx="7772400" cy="685800"/>
          </a:xfrm>
        </p:spPr>
        <p:txBody>
          <a:bodyPr/>
          <a:lstStyle/>
          <a:p>
            <a:r>
              <a:rPr lang="en-US" sz="2800" i="0" dirty="0">
                <a:solidFill>
                  <a:srgbClr val="222222"/>
                </a:solidFill>
                <a:effectLst/>
              </a:rPr>
              <a:t>Desired Characteristics of a TIM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699" name="Rectangle 3">
                <a:extLst>
                  <a:ext uri="{FF2B5EF4-FFF2-40B4-BE49-F238E27FC236}">
                    <a16:creationId xmlns:a16="http://schemas.microsoft.com/office/drawing/2014/main" id="{9E6179F8-E5E0-024E-262D-6A4349B94007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730248" y="1231977"/>
                <a:ext cx="5040689" cy="933374"/>
              </a:xfrm>
            </p:spPr>
            <p:txBody>
              <a:bodyPr/>
              <a:lstStyle/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𝑇𝐼𝑀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𝐵𝐿𝑇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𝑇𝐼𝑀</m:t>
                              </m:r>
                            </m:sub>
                          </m:sSub>
                        </m:den>
                      </m:f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2400" i="1">
                          <a:latin typeface="Cambria Math" panose="02040503050406030204" pitchFamily="18" charset="0"/>
                        </a:rPr>
                        <m:t>++</m:t>
                      </m:r>
                      <m:sSub>
                        <m:sSubPr>
                          <m:ctrlPr>
                            <a:rPr lang="en-US" alt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29699" name="Rectangle 3">
                <a:extLst>
                  <a:ext uri="{FF2B5EF4-FFF2-40B4-BE49-F238E27FC236}">
                    <a16:creationId xmlns:a16="http://schemas.microsoft.com/office/drawing/2014/main" id="{9E6179F8-E5E0-024E-262D-6A4349B940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730248" y="1231977"/>
                <a:ext cx="5040689" cy="93337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700" name="Group 46">
            <a:extLst>
              <a:ext uri="{FF2B5EF4-FFF2-40B4-BE49-F238E27FC236}">
                <a16:creationId xmlns:a16="http://schemas.microsoft.com/office/drawing/2014/main" id="{DC28CE32-0845-512E-770E-01AD3325B166}"/>
              </a:ext>
            </a:extLst>
          </p:cNvPr>
          <p:cNvGrpSpPr>
            <a:grpSpLocks/>
          </p:cNvGrpSpPr>
          <p:nvPr/>
        </p:nvGrpSpPr>
        <p:grpSpPr bwMode="auto">
          <a:xfrm>
            <a:off x="0" y="-76200"/>
            <a:ext cx="9144000" cy="6858000"/>
            <a:chOff x="0" y="0"/>
            <a:chExt cx="9144000" cy="6858000"/>
          </a:xfrm>
        </p:grpSpPr>
        <p:grpSp>
          <p:nvGrpSpPr>
            <p:cNvPr id="29701" name="Group 8">
              <a:extLst>
                <a:ext uri="{FF2B5EF4-FFF2-40B4-BE49-F238E27FC236}">
                  <a16:creationId xmlns:a16="http://schemas.microsoft.com/office/drawing/2014/main" id="{2113A219-2BF7-3C99-297C-1F451D349C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9704" name="Group 27">
                <a:extLst>
                  <a:ext uri="{FF2B5EF4-FFF2-40B4-BE49-F238E27FC236}">
                    <a16:creationId xmlns:a16="http://schemas.microsoft.com/office/drawing/2014/main" id="{FE45B39F-A259-5D70-E4D3-74DBB6DBCD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9714" name="Rectangle 10">
                  <a:extLst>
                    <a:ext uri="{FF2B5EF4-FFF2-40B4-BE49-F238E27FC236}">
                      <a16:creationId xmlns:a16="http://schemas.microsoft.com/office/drawing/2014/main" id="{0527304C-AFAE-2E1D-0BC8-C1332C80EA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715" name="Rectangle 11">
                  <a:extLst>
                    <a:ext uri="{FF2B5EF4-FFF2-40B4-BE49-F238E27FC236}">
                      <a16:creationId xmlns:a16="http://schemas.microsoft.com/office/drawing/2014/main" id="{4CDB9198-494E-AE51-0C63-02B8F4A8FF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9705" name="Group 12">
                <a:extLst>
                  <a:ext uri="{FF2B5EF4-FFF2-40B4-BE49-F238E27FC236}">
                    <a16:creationId xmlns:a16="http://schemas.microsoft.com/office/drawing/2014/main" id="{662809CA-277F-7896-6C5F-5CD6E14782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29712" name="Rectangle 13">
                  <a:extLst>
                    <a:ext uri="{FF2B5EF4-FFF2-40B4-BE49-F238E27FC236}">
                      <a16:creationId xmlns:a16="http://schemas.microsoft.com/office/drawing/2014/main" id="{27A5ACC5-757A-7F6F-51FD-0B04C42332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713" name="Rectangle 14">
                  <a:extLst>
                    <a:ext uri="{FF2B5EF4-FFF2-40B4-BE49-F238E27FC236}">
                      <a16:creationId xmlns:a16="http://schemas.microsoft.com/office/drawing/2014/main" id="{862EFBAA-7E40-26A9-70E3-EBA0B16A78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9706" name="Group 15">
                <a:extLst>
                  <a:ext uri="{FF2B5EF4-FFF2-40B4-BE49-F238E27FC236}">
                    <a16:creationId xmlns:a16="http://schemas.microsoft.com/office/drawing/2014/main" id="{DF0CA5FC-393A-E015-CA7E-4D718904A8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29710" name="Rectangle 16">
                  <a:extLst>
                    <a:ext uri="{FF2B5EF4-FFF2-40B4-BE49-F238E27FC236}">
                      <a16:creationId xmlns:a16="http://schemas.microsoft.com/office/drawing/2014/main" id="{A629CC9D-DE5D-D605-24B7-0E6B771EAF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711" name="Rectangle 17">
                  <a:extLst>
                    <a:ext uri="{FF2B5EF4-FFF2-40B4-BE49-F238E27FC236}">
                      <a16:creationId xmlns:a16="http://schemas.microsoft.com/office/drawing/2014/main" id="{B88924C6-3D3F-15F2-1545-7EEBE35B55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9707" name="Group 18">
                <a:extLst>
                  <a:ext uri="{FF2B5EF4-FFF2-40B4-BE49-F238E27FC236}">
                    <a16:creationId xmlns:a16="http://schemas.microsoft.com/office/drawing/2014/main" id="{3AB9DFD0-1584-004D-DF09-3205B66137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29708" name="Rectangle 19">
                  <a:extLst>
                    <a:ext uri="{FF2B5EF4-FFF2-40B4-BE49-F238E27FC236}">
                      <a16:creationId xmlns:a16="http://schemas.microsoft.com/office/drawing/2014/main" id="{AAE350DE-0DFE-4722-CF2D-29694DE2B1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709" name="Rectangle 20">
                  <a:extLst>
                    <a:ext uri="{FF2B5EF4-FFF2-40B4-BE49-F238E27FC236}">
                      <a16:creationId xmlns:a16="http://schemas.microsoft.com/office/drawing/2014/main" id="{25147876-5607-8259-2D07-A3E0C3A10F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29702" name="Rectangle 19458">
              <a:extLst>
                <a:ext uri="{FF2B5EF4-FFF2-40B4-BE49-F238E27FC236}">
                  <a16:creationId xmlns:a16="http://schemas.microsoft.com/office/drawing/2014/main" id="{C9B301AB-231A-55DA-D47F-94AED9312C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E4AAF989-CC0C-6DEB-7310-D35CE81E4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53C5B8B-A0B4-39E8-9D06-71941A655E75}"/>
              </a:ext>
            </a:extLst>
          </p:cNvPr>
          <p:cNvSpPr txBox="1"/>
          <p:nvPr/>
        </p:nvSpPr>
        <p:spPr>
          <a:xfrm>
            <a:off x="3657599" y="1981200"/>
            <a:ext cx="511333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1" dirty="0">
                <a:solidFill>
                  <a:srgbClr val="222222"/>
                </a:solidFill>
                <a:effectLst/>
                <a:latin typeface="+mn-lt"/>
              </a:rPr>
              <a:t>R</a:t>
            </a:r>
            <a:r>
              <a:rPr lang="en-US" b="0" i="1" baseline="-25000" dirty="0">
                <a:solidFill>
                  <a:srgbClr val="222222"/>
                </a:solidFill>
                <a:effectLst/>
                <a:latin typeface="+mn-lt"/>
              </a:rPr>
              <a:t>c1</a:t>
            </a:r>
            <a:r>
              <a:rPr lang="en-US" b="0" i="0" dirty="0">
                <a:solidFill>
                  <a:srgbClr val="222222"/>
                </a:solidFill>
                <a:effectLst/>
                <a:latin typeface="+mn-lt"/>
              </a:rPr>
              <a:t> and </a:t>
            </a:r>
            <a:r>
              <a:rPr lang="en-US" b="0" i="1" dirty="0">
                <a:solidFill>
                  <a:srgbClr val="222222"/>
                </a:solidFill>
                <a:effectLst/>
                <a:latin typeface="+mn-lt"/>
              </a:rPr>
              <a:t>R</a:t>
            </a:r>
            <a:r>
              <a:rPr lang="en-US" b="0" i="1" baseline="-25000" dirty="0">
                <a:solidFill>
                  <a:srgbClr val="222222"/>
                </a:solidFill>
                <a:effectLst/>
                <a:latin typeface="+mn-lt"/>
              </a:rPr>
              <a:t>c2</a:t>
            </a:r>
            <a:r>
              <a:rPr lang="en-US" b="0" i="0" dirty="0">
                <a:solidFill>
                  <a:srgbClr val="222222"/>
                </a:solidFill>
                <a:effectLst/>
                <a:latin typeface="+mn-lt"/>
              </a:rPr>
              <a:t> are the contact resistances of the TIM with the two adjoining surfaces. </a:t>
            </a:r>
          </a:p>
          <a:p>
            <a:r>
              <a:rPr lang="en-US" b="0" i="1" dirty="0">
                <a:solidFill>
                  <a:srgbClr val="222222"/>
                </a:solidFill>
                <a:effectLst/>
                <a:latin typeface="+mn-lt"/>
              </a:rPr>
              <a:t>R</a:t>
            </a:r>
            <a:r>
              <a:rPr lang="en-US" b="0" i="1" baseline="-25000" dirty="0">
                <a:solidFill>
                  <a:srgbClr val="222222"/>
                </a:solidFill>
                <a:effectLst/>
                <a:latin typeface="+mn-lt"/>
              </a:rPr>
              <a:t>TIM</a:t>
            </a:r>
            <a:r>
              <a:rPr lang="en-US" b="0" i="0" dirty="0">
                <a:solidFill>
                  <a:srgbClr val="222222"/>
                </a:solidFill>
                <a:effectLst/>
                <a:latin typeface="+mn-lt"/>
              </a:rPr>
              <a:t>, </a:t>
            </a:r>
            <a:r>
              <a:rPr lang="en-US" b="0" i="1" dirty="0">
                <a:solidFill>
                  <a:srgbClr val="222222"/>
                </a:solidFill>
                <a:effectLst/>
                <a:latin typeface="+mn-lt"/>
              </a:rPr>
              <a:t>R</a:t>
            </a:r>
            <a:r>
              <a:rPr lang="en-US" b="0" i="1" baseline="-25000" dirty="0">
                <a:solidFill>
                  <a:srgbClr val="222222"/>
                </a:solidFill>
                <a:effectLst/>
                <a:latin typeface="+mn-lt"/>
              </a:rPr>
              <a:t>c1</a:t>
            </a:r>
            <a:r>
              <a:rPr lang="en-US" b="0" i="0" dirty="0">
                <a:solidFill>
                  <a:srgbClr val="222222"/>
                </a:solidFill>
                <a:effectLst/>
                <a:latin typeface="+mn-lt"/>
              </a:rPr>
              <a:t>, and </a:t>
            </a:r>
            <a:r>
              <a:rPr lang="en-US" b="0" i="1" dirty="0">
                <a:solidFill>
                  <a:srgbClr val="222222"/>
                </a:solidFill>
                <a:effectLst/>
                <a:latin typeface="+mn-lt"/>
              </a:rPr>
              <a:t>R</a:t>
            </a:r>
            <a:r>
              <a:rPr lang="en-US" b="0" i="1" baseline="-25000" dirty="0">
                <a:solidFill>
                  <a:srgbClr val="222222"/>
                </a:solidFill>
                <a:effectLst/>
                <a:latin typeface="+mn-lt"/>
              </a:rPr>
              <a:t>c2</a:t>
            </a:r>
            <a:r>
              <a:rPr lang="en-US" b="0" i="0" dirty="0">
                <a:solidFill>
                  <a:srgbClr val="222222"/>
                </a:solidFill>
                <a:effectLst/>
                <a:latin typeface="+mn-lt"/>
              </a:rPr>
              <a:t> are area-normalized thermal resistances (k-m</a:t>
            </a:r>
            <a:r>
              <a:rPr lang="en-US" b="0" i="0" baseline="30000" dirty="0">
                <a:solidFill>
                  <a:srgbClr val="222222"/>
                </a:solidFill>
                <a:effectLst/>
                <a:latin typeface="+mn-lt"/>
              </a:rPr>
              <a:t>2</a:t>
            </a:r>
            <a:r>
              <a:rPr lang="en-US" b="0" i="0" dirty="0">
                <a:solidFill>
                  <a:srgbClr val="222222"/>
                </a:solidFill>
                <a:effectLst/>
                <a:latin typeface="+mn-lt"/>
              </a:rPr>
              <a:t>/W). </a:t>
            </a:r>
          </a:p>
          <a:p>
            <a:r>
              <a:rPr lang="en-US" b="0" i="0" dirty="0">
                <a:solidFill>
                  <a:srgbClr val="222222"/>
                </a:solidFill>
                <a:effectLst/>
                <a:latin typeface="+mn-lt"/>
              </a:rPr>
              <a:t>One of the goals of thermal design is to reduce </a:t>
            </a:r>
            <a:r>
              <a:rPr lang="en-US" b="0" i="1" dirty="0">
                <a:solidFill>
                  <a:srgbClr val="222222"/>
                </a:solidFill>
                <a:effectLst/>
                <a:latin typeface="+mn-lt"/>
              </a:rPr>
              <a:t>R</a:t>
            </a:r>
            <a:r>
              <a:rPr lang="en-US" b="0" i="1" baseline="-25000" dirty="0">
                <a:solidFill>
                  <a:srgbClr val="222222"/>
                </a:solidFill>
                <a:effectLst/>
                <a:latin typeface="+mn-lt"/>
              </a:rPr>
              <a:t>TIM</a:t>
            </a:r>
            <a:r>
              <a:rPr lang="en-US" b="0" i="0" dirty="0">
                <a:solidFill>
                  <a:srgbClr val="222222"/>
                </a:solidFill>
                <a:effectLst/>
                <a:latin typeface="+mn-lt"/>
              </a:rPr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A59241-4B8B-49D6-6A76-0E4DDFC65F6C}"/>
              </a:ext>
            </a:extLst>
          </p:cNvPr>
          <p:cNvSpPr txBox="1"/>
          <p:nvPr/>
        </p:nvSpPr>
        <p:spPr>
          <a:xfrm>
            <a:off x="458525" y="5124271"/>
            <a:ext cx="85330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+mn-lt"/>
              </a:rPr>
              <a:t>To be accomplished by reducing the </a:t>
            </a:r>
            <a:r>
              <a:rPr lang="en-US" b="0" i="1" dirty="0">
                <a:solidFill>
                  <a:srgbClr val="222222"/>
                </a:solidFill>
                <a:effectLst/>
                <a:latin typeface="+mn-lt"/>
              </a:rPr>
              <a:t>BLT,</a:t>
            </a:r>
            <a:r>
              <a:rPr lang="en-US" b="0" i="0" dirty="0">
                <a:solidFill>
                  <a:srgbClr val="222222"/>
                </a:solidFill>
                <a:effectLst/>
                <a:latin typeface="+mn-lt"/>
              </a:rPr>
              <a:t> </a:t>
            </a:r>
          </a:p>
          <a:p>
            <a:r>
              <a:rPr lang="en-US" b="0" i="0" dirty="0">
                <a:solidFill>
                  <a:srgbClr val="222222"/>
                </a:solidFill>
                <a:effectLst/>
                <a:latin typeface="+mn-lt"/>
              </a:rPr>
              <a:t>increasing the thermal conductivity and </a:t>
            </a:r>
          </a:p>
          <a:p>
            <a:r>
              <a:rPr lang="en-US" b="0" i="0" dirty="0">
                <a:solidFill>
                  <a:srgbClr val="222222"/>
                </a:solidFill>
                <a:effectLst/>
                <a:latin typeface="+mn-lt"/>
              </a:rPr>
              <a:t>reducing the contact resistances </a:t>
            </a:r>
            <a:r>
              <a:rPr lang="en-US" b="0" i="1" dirty="0">
                <a:solidFill>
                  <a:srgbClr val="222222"/>
                </a:solidFill>
                <a:effectLst/>
                <a:latin typeface="+mn-lt"/>
              </a:rPr>
              <a:t>R</a:t>
            </a:r>
            <a:r>
              <a:rPr lang="en-US" b="0" i="1" baseline="-25000" dirty="0">
                <a:solidFill>
                  <a:srgbClr val="222222"/>
                </a:solidFill>
                <a:effectLst/>
                <a:latin typeface="+mn-lt"/>
              </a:rPr>
              <a:t>c1</a:t>
            </a:r>
            <a:r>
              <a:rPr lang="en-US" b="0" i="0" dirty="0">
                <a:solidFill>
                  <a:srgbClr val="222222"/>
                </a:solidFill>
                <a:effectLst/>
                <a:latin typeface="+mn-lt"/>
              </a:rPr>
              <a:t> and </a:t>
            </a:r>
            <a:r>
              <a:rPr lang="en-US" b="0" i="1" dirty="0">
                <a:solidFill>
                  <a:srgbClr val="222222"/>
                </a:solidFill>
                <a:effectLst/>
                <a:latin typeface="+mn-lt"/>
              </a:rPr>
              <a:t>R</a:t>
            </a:r>
            <a:r>
              <a:rPr lang="en-US" b="0" i="1" baseline="-25000" dirty="0">
                <a:solidFill>
                  <a:srgbClr val="222222"/>
                </a:solidFill>
                <a:effectLst/>
                <a:latin typeface="+mn-lt"/>
              </a:rPr>
              <a:t>c2</a:t>
            </a:r>
            <a:r>
              <a:rPr lang="en-US" b="0" i="1" dirty="0">
                <a:solidFill>
                  <a:srgbClr val="222222"/>
                </a:solidFill>
                <a:effectLst/>
                <a:latin typeface="+mn-lt"/>
              </a:rPr>
              <a:t>.</a:t>
            </a:r>
            <a:r>
              <a:rPr lang="en-US" b="0" i="0" dirty="0">
                <a:solidFill>
                  <a:srgbClr val="222222"/>
                </a:solidFill>
                <a:effectLst/>
                <a:latin typeface="+mn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837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  <p:bldP spid="4" grpId="0" build="p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5850C871-1767-1519-F0CE-D87F2E0951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772400" cy="685800"/>
          </a:xfrm>
        </p:spPr>
        <p:txBody>
          <a:bodyPr/>
          <a:lstStyle/>
          <a:p>
            <a:r>
              <a:rPr lang="en-IN" sz="2800" i="0" dirty="0">
                <a:solidFill>
                  <a:srgbClr val="222222"/>
                </a:solidFill>
                <a:effectLst/>
                <a:latin typeface="+mn-lt"/>
              </a:rPr>
              <a:t>Bond-Line Thickness (BLT)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699" name="Rectangle 3">
                <a:extLst>
                  <a:ext uri="{FF2B5EF4-FFF2-40B4-BE49-F238E27FC236}">
                    <a16:creationId xmlns:a16="http://schemas.microsoft.com/office/drawing/2014/main" id="{9E6179F8-E5E0-024E-262D-6A4349B94007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416050"/>
                <a:ext cx="8382000" cy="414655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sz="2400" b="0" i="0" dirty="0">
                    <a:solidFill>
                      <a:srgbClr val="222222"/>
                    </a:solidFill>
                    <a:effectLst/>
                  </a:rPr>
                  <a:t>BLT reduction is often another parallel goal of thermal design.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400" b="0" i="0" dirty="0">
                    <a:solidFill>
                      <a:srgbClr val="222222"/>
                    </a:solidFill>
                    <a:effectLst/>
                  </a:rPr>
                  <a:t>BLT is a function of various parameters such as application pressure (i.e., pressure applied in bringing the two contact surfaces together) and particle volume fraction.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400" b="0" i="0" dirty="0">
                    <a:solidFill>
                      <a:srgbClr val="222222"/>
                    </a:solidFill>
                    <a:effectLst/>
                  </a:rPr>
                  <a:t>Correlation for BLT:</a:t>
                </a:r>
              </a:p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𝐵𝐿𝑇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=1.31×</m:t>
                    </m:r>
                    <m:sSup>
                      <m:s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</m:sup>
                    </m:sSup>
                    <m:f>
                      <m:f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𝑦𝑖𝑒𝑙𝑑</m:t>
                            </m:r>
                          </m:sub>
                        </m:sSub>
                      </m:num>
                      <m:den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en-US" altLang="en-US" sz="2400" dirty="0"/>
              </a:p>
              <a:p>
                <a:pPr>
                  <a:lnSpc>
                    <a:spcPct val="90000"/>
                  </a:lnSpc>
                </a:pP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222222"/>
                    </a:solidFill>
                    <a:effectLst/>
                  </a:rPr>
                  <a:t>where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 </a:t>
                </a:r>
                <a:r>
                  <a:rPr kumimoji="0" lang="en-US" altLang="en-US" sz="24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sym typeface="Symbol" panose="05050102010706020507" pitchFamily="18" charset="2"/>
                  </a:rPr>
                  <a:t></a:t>
                </a:r>
                <a:r>
                  <a:rPr kumimoji="0" lang="en-US" altLang="en-US" sz="2400" b="0" i="1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sym typeface="Symbol" panose="05050102010706020507" pitchFamily="18" charset="2"/>
                  </a:rPr>
                  <a:t>yield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sym typeface="Symbol" panose="05050102010706020507" pitchFamily="18" charset="2"/>
                  </a:rPr>
                  <a:t> 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222222"/>
                    </a:solidFill>
                    <a:effectLst/>
                  </a:rPr>
                  <a:t>is the yield stress of the TIM and </a:t>
                </a:r>
              </a:p>
              <a:p>
                <a:pPr>
                  <a:lnSpc>
                    <a:spcPct val="90000"/>
                  </a:lnSpc>
                </a:pPr>
                <a:r>
                  <a:rPr kumimoji="0" lang="en-US" altLang="en-US" sz="2400" b="0" i="1" u="none" strike="noStrike" cap="none" normalizeH="0" baseline="0" dirty="0">
                    <a:ln>
                      <a:noFill/>
                    </a:ln>
                    <a:solidFill>
                      <a:srgbClr val="222222"/>
                    </a:solidFill>
                    <a:effectLst/>
                  </a:rPr>
                  <a:t>p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222222"/>
                    </a:solidFill>
                    <a:effectLst/>
                  </a:rPr>
                  <a:t> is the applied pressure.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sz="2400" dirty="0">
                    <a:solidFill>
                      <a:srgbClr val="222222"/>
                    </a:solidFill>
                  </a:rPr>
                  <a:t>BLT in meters.</a:t>
                </a:r>
              </a:p>
              <a:p>
                <a:pPr>
                  <a:lnSpc>
                    <a:spcPct val="90000"/>
                  </a:lnSpc>
                </a:pPr>
                <a:endParaRPr lang="en-US" altLang="en-US" sz="2400" dirty="0"/>
              </a:p>
              <a:p>
                <a:pPr>
                  <a:lnSpc>
                    <a:spcPct val="90000"/>
                  </a:lnSpc>
                </a:pPr>
                <a:endParaRPr lang="en-US" altLang="en-US" sz="2400" dirty="0"/>
              </a:p>
            </p:txBody>
          </p:sp>
        </mc:Choice>
        <mc:Fallback xmlns="">
          <p:sp>
            <p:nvSpPr>
              <p:cNvPr id="29699" name="Rectangle 3">
                <a:extLst>
                  <a:ext uri="{FF2B5EF4-FFF2-40B4-BE49-F238E27FC236}">
                    <a16:creationId xmlns:a16="http://schemas.microsoft.com/office/drawing/2014/main" id="{9E6179F8-E5E0-024E-262D-6A4349B940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416050"/>
                <a:ext cx="8382000" cy="4146550"/>
              </a:xfrm>
              <a:blipFill>
                <a:blip r:embed="rId2"/>
                <a:stretch>
                  <a:fillRect l="-945" t="-20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700" name="Group 46">
            <a:extLst>
              <a:ext uri="{FF2B5EF4-FFF2-40B4-BE49-F238E27FC236}">
                <a16:creationId xmlns:a16="http://schemas.microsoft.com/office/drawing/2014/main" id="{DC28CE32-0845-512E-770E-01AD3325B166}"/>
              </a:ext>
            </a:extLst>
          </p:cNvPr>
          <p:cNvGrpSpPr>
            <a:grpSpLocks/>
          </p:cNvGrpSpPr>
          <p:nvPr/>
        </p:nvGrpSpPr>
        <p:grpSpPr bwMode="auto">
          <a:xfrm>
            <a:off x="0" y="-76200"/>
            <a:ext cx="9144000" cy="6858000"/>
            <a:chOff x="0" y="0"/>
            <a:chExt cx="9144000" cy="6858000"/>
          </a:xfrm>
        </p:grpSpPr>
        <p:grpSp>
          <p:nvGrpSpPr>
            <p:cNvPr id="29701" name="Group 8">
              <a:extLst>
                <a:ext uri="{FF2B5EF4-FFF2-40B4-BE49-F238E27FC236}">
                  <a16:creationId xmlns:a16="http://schemas.microsoft.com/office/drawing/2014/main" id="{2113A219-2BF7-3C99-297C-1F451D349C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9704" name="Group 27">
                <a:extLst>
                  <a:ext uri="{FF2B5EF4-FFF2-40B4-BE49-F238E27FC236}">
                    <a16:creationId xmlns:a16="http://schemas.microsoft.com/office/drawing/2014/main" id="{FE45B39F-A259-5D70-E4D3-74DBB6DBCD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9714" name="Rectangle 10">
                  <a:extLst>
                    <a:ext uri="{FF2B5EF4-FFF2-40B4-BE49-F238E27FC236}">
                      <a16:creationId xmlns:a16="http://schemas.microsoft.com/office/drawing/2014/main" id="{0527304C-AFAE-2E1D-0BC8-C1332C80EA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715" name="Rectangle 11">
                  <a:extLst>
                    <a:ext uri="{FF2B5EF4-FFF2-40B4-BE49-F238E27FC236}">
                      <a16:creationId xmlns:a16="http://schemas.microsoft.com/office/drawing/2014/main" id="{4CDB9198-494E-AE51-0C63-02B8F4A8FF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9705" name="Group 12">
                <a:extLst>
                  <a:ext uri="{FF2B5EF4-FFF2-40B4-BE49-F238E27FC236}">
                    <a16:creationId xmlns:a16="http://schemas.microsoft.com/office/drawing/2014/main" id="{662809CA-277F-7896-6C5F-5CD6E14782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29712" name="Rectangle 13">
                  <a:extLst>
                    <a:ext uri="{FF2B5EF4-FFF2-40B4-BE49-F238E27FC236}">
                      <a16:creationId xmlns:a16="http://schemas.microsoft.com/office/drawing/2014/main" id="{27A5ACC5-757A-7F6F-51FD-0B04C42332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713" name="Rectangle 14">
                  <a:extLst>
                    <a:ext uri="{FF2B5EF4-FFF2-40B4-BE49-F238E27FC236}">
                      <a16:creationId xmlns:a16="http://schemas.microsoft.com/office/drawing/2014/main" id="{862EFBAA-7E40-26A9-70E3-EBA0B16A78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9706" name="Group 15">
                <a:extLst>
                  <a:ext uri="{FF2B5EF4-FFF2-40B4-BE49-F238E27FC236}">
                    <a16:creationId xmlns:a16="http://schemas.microsoft.com/office/drawing/2014/main" id="{DF0CA5FC-393A-E015-CA7E-4D718904A8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29710" name="Rectangle 16">
                  <a:extLst>
                    <a:ext uri="{FF2B5EF4-FFF2-40B4-BE49-F238E27FC236}">
                      <a16:creationId xmlns:a16="http://schemas.microsoft.com/office/drawing/2014/main" id="{A629CC9D-DE5D-D605-24B7-0E6B771EAF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711" name="Rectangle 17">
                  <a:extLst>
                    <a:ext uri="{FF2B5EF4-FFF2-40B4-BE49-F238E27FC236}">
                      <a16:creationId xmlns:a16="http://schemas.microsoft.com/office/drawing/2014/main" id="{B88924C6-3D3F-15F2-1545-7EEBE35B55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9707" name="Group 18">
                <a:extLst>
                  <a:ext uri="{FF2B5EF4-FFF2-40B4-BE49-F238E27FC236}">
                    <a16:creationId xmlns:a16="http://schemas.microsoft.com/office/drawing/2014/main" id="{3AB9DFD0-1584-004D-DF09-3205B66137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29708" name="Rectangle 19">
                  <a:extLst>
                    <a:ext uri="{FF2B5EF4-FFF2-40B4-BE49-F238E27FC236}">
                      <a16:creationId xmlns:a16="http://schemas.microsoft.com/office/drawing/2014/main" id="{AAE350DE-0DFE-4722-CF2D-29694DE2B1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709" name="Rectangle 20">
                  <a:extLst>
                    <a:ext uri="{FF2B5EF4-FFF2-40B4-BE49-F238E27FC236}">
                      <a16:creationId xmlns:a16="http://schemas.microsoft.com/office/drawing/2014/main" id="{25147876-5607-8259-2D07-A3E0C3A10F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29702" name="Rectangle 19458">
              <a:extLst>
                <a:ext uri="{FF2B5EF4-FFF2-40B4-BE49-F238E27FC236}">
                  <a16:creationId xmlns:a16="http://schemas.microsoft.com/office/drawing/2014/main" id="{C9B301AB-231A-55DA-D47F-94AED9312C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E4AAF989-CC0C-6DEB-7310-D35CE81E4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578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10DDD-82DC-88B3-88B6-85DC725F1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00"/>
            <a:ext cx="7772400" cy="1143000"/>
          </a:xfrm>
        </p:spPr>
        <p:txBody>
          <a:bodyPr/>
          <a:lstStyle/>
          <a:p>
            <a:r>
              <a:rPr lang="en-US" sz="2800" dirty="0"/>
              <a:t>Chip to Chip on Board</a:t>
            </a:r>
            <a:endParaRPr lang="en-IN" sz="2800" dirty="0"/>
          </a:p>
        </p:txBody>
      </p:sp>
      <p:grpSp>
        <p:nvGrpSpPr>
          <p:cNvPr id="4" name="Group 46">
            <a:extLst>
              <a:ext uri="{FF2B5EF4-FFF2-40B4-BE49-F238E27FC236}">
                <a16:creationId xmlns:a16="http://schemas.microsoft.com/office/drawing/2014/main" id="{80DAC9E4-C792-77F4-2D8D-70E84FE80EAA}"/>
              </a:ext>
            </a:extLst>
          </p:cNvPr>
          <p:cNvGrpSpPr>
            <a:grpSpLocks/>
          </p:cNvGrpSpPr>
          <p:nvPr/>
        </p:nvGrpSpPr>
        <p:grpSpPr bwMode="auto">
          <a:xfrm>
            <a:off x="0" y="-7620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17743EF9-0BB1-7DE9-826C-E6EC02EA99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27">
                <a:extLst>
                  <a:ext uri="{FF2B5EF4-FFF2-40B4-BE49-F238E27FC236}">
                    <a16:creationId xmlns:a16="http://schemas.microsoft.com/office/drawing/2014/main" id="{77ECE00A-1741-E2D6-85C6-F2543746E0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D1AADC38-B9C0-51F3-B82F-934D60EFFD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EC5CEF41-F979-5543-77A9-61977B21A2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D8BCDD27-0FC9-ACF3-9DD8-3E1830F75C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3">
                  <a:extLst>
                    <a:ext uri="{FF2B5EF4-FFF2-40B4-BE49-F238E27FC236}">
                      <a16:creationId xmlns:a16="http://schemas.microsoft.com/office/drawing/2014/main" id="{CA5CE08F-80D9-B762-ACA0-9FF6F3E3A8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4">
                  <a:extLst>
                    <a:ext uri="{FF2B5EF4-FFF2-40B4-BE49-F238E27FC236}">
                      <a16:creationId xmlns:a16="http://schemas.microsoft.com/office/drawing/2014/main" id="{4DBF6F07-C11D-96FF-3838-8BA3609868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5EF4D651-4296-C777-BA08-8D575016B7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6">
                  <a:extLst>
                    <a:ext uri="{FF2B5EF4-FFF2-40B4-BE49-F238E27FC236}">
                      <a16:creationId xmlns:a16="http://schemas.microsoft.com/office/drawing/2014/main" id="{F5D377D0-F135-414F-F119-3846DFFC24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7">
                  <a:extLst>
                    <a:ext uri="{FF2B5EF4-FFF2-40B4-BE49-F238E27FC236}">
                      <a16:creationId xmlns:a16="http://schemas.microsoft.com/office/drawing/2014/main" id="{3FBF7B95-1DD4-8B51-4BE5-2828EF2240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B8069827-A969-DB0A-334E-49B75A28C6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C451AE9C-69DD-91DD-7908-04891EDD8D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BF6E534B-4DB4-247A-A609-C37E5AD075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C31B537D-7341-7103-6B78-5A03BFC89E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27B6001D-E51E-8D28-DA54-F116CCEE54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535C71C5-C447-CD10-8B04-46CE637954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1490">
            <a:off x="914400" y="328413"/>
            <a:ext cx="73152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069141D-B7EE-D272-0B36-5F16C2804568}"/>
              </a:ext>
            </a:extLst>
          </p:cNvPr>
          <p:cNvSpPr txBox="1"/>
          <p:nvPr/>
        </p:nvSpPr>
        <p:spPr>
          <a:xfrm>
            <a:off x="380999" y="4092476"/>
            <a:ext cx="865981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+mn-lt"/>
              </a:rPr>
              <a:t>Chip on board (COB) packages are a type of electronic packaging technology.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+mn-lt"/>
              </a:rPr>
              <a:t>COB </a:t>
            </a:r>
            <a:r>
              <a:rPr lang="en-US" b="0" i="0" dirty="0">
                <a:solidFill>
                  <a:srgbClr val="333333"/>
                </a:solidFill>
                <a:effectLst/>
                <a:latin typeface="+mn-lt"/>
              </a:rPr>
              <a:t>involves mounting a </a:t>
            </a:r>
            <a:r>
              <a:rPr lang="en-US" b="1" dirty="0">
                <a:solidFill>
                  <a:srgbClr val="4C74B9"/>
                </a:solidFill>
                <a:latin typeface="+mn-lt"/>
              </a:rPr>
              <a:t>semiconductor</a:t>
            </a:r>
            <a:r>
              <a:rPr lang="en-US" b="0" i="0" dirty="0">
                <a:solidFill>
                  <a:srgbClr val="333333"/>
                </a:solidFill>
                <a:effectLst/>
                <a:latin typeface="+mn-lt"/>
              </a:rPr>
              <a:t> chip directly onto a printed circuit board (PCB) or substrate.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+mn-lt"/>
              </a:rPr>
              <a:t>COB packaging is a popular  way to integrate the chip and the substrate into a single unit.</a:t>
            </a:r>
          </a:p>
        </p:txBody>
      </p:sp>
    </p:spTree>
    <p:extLst>
      <p:ext uri="{BB962C8B-B14F-4D97-AF65-F5344CB8AC3E}">
        <p14:creationId xmlns:p14="http://schemas.microsoft.com/office/powerpoint/2010/main" val="193047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10DDD-82DC-88B3-88B6-85DC725F1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00"/>
            <a:ext cx="7772400" cy="1143000"/>
          </a:xfrm>
        </p:spPr>
        <p:txBody>
          <a:bodyPr/>
          <a:lstStyle/>
          <a:p>
            <a:r>
              <a:rPr lang="en-US" sz="2800" dirty="0"/>
              <a:t>Making of Chip on Board Package</a:t>
            </a:r>
            <a:endParaRPr lang="en-IN" sz="2800" dirty="0"/>
          </a:p>
        </p:txBody>
      </p:sp>
      <p:grpSp>
        <p:nvGrpSpPr>
          <p:cNvPr id="4" name="Group 46">
            <a:extLst>
              <a:ext uri="{FF2B5EF4-FFF2-40B4-BE49-F238E27FC236}">
                <a16:creationId xmlns:a16="http://schemas.microsoft.com/office/drawing/2014/main" id="{80DAC9E4-C792-77F4-2D8D-70E84FE80EAA}"/>
              </a:ext>
            </a:extLst>
          </p:cNvPr>
          <p:cNvGrpSpPr>
            <a:grpSpLocks/>
          </p:cNvGrpSpPr>
          <p:nvPr/>
        </p:nvGrpSpPr>
        <p:grpSpPr bwMode="auto">
          <a:xfrm>
            <a:off x="0" y="-7620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17743EF9-0BB1-7DE9-826C-E6EC02EA99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27">
                <a:extLst>
                  <a:ext uri="{FF2B5EF4-FFF2-40B4-BE49-F238E27FC236}">
                    <a16:creationId xmlns:a16="http://schemas.microsoft.com/office/drawing/2014/main" id="{77ECE00A-1741-E2D6-85C6-F2543746E0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D1AADC38-B9C0-51F3-B82F-934D60EFFD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EC5CEF41-F979-5543-77A9-61977B21A2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D8BCDD27-0FC9-ACF3-9DD8-3E1830F75C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3">
                  <a:extLst>
                    <a:ext uri="{FF2B5EF4-FFF2-40B4-BE49-F238E27FC236}">
                      <a16:creationId xmlns:a16="http://schemas.microsoft.com/office/drawing/2014/main" id="{CA5CE08F-80D9-B762-ACA0-9FF6F3E3A8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4">
                  <a:extLst>
                    <a:ext uri="{FF2B5EF4-FFF2-40B4-BE49-F238E27FC236}">
                      <a16:creationId xmlns:a16="http://schemas.microsoft.com/office/drawing/2014/main" id="{4DBF6F07-C11D-96FF-3838-8BA3609868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5EF4D651-4296-C777-BA08-8D575016B7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6">
                  <a:extLst>
                    <a:ext uri="{FF2B5EF4-FFF2-40B4-BE49-F238E27FC236}">
                      <a16:creationId xmlns:a16="http://schemas.microsoft.com/office/drawing/2014/main" id="{F5D377D0-F135-414F-F119-3846DFFC24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7">
                  <a:extLst>
                    <a:ext uri="{FF2B5EF4-FFF2-40B4-BE49-F238E27FC236}">
                      <a16:creationId xmlns:a16="http://schemas.microsoft.com/office/drawing/2014/main" id="{3FBF7B95-1DD4-8B51-4BE5-2828EF2240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B8069827-A969-DB0A-334E-49B75A28C6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C451AE9C-69DD-91DD-7908-04891EDD8D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BF6E534B-4DB4-247A-A609-C37E5AD075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C31B537D-7341-7103-6B78-5A03BFC89E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27B6001D-E51E-8D28-DA54-F116CCEE54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D4B90-66F0-1137-0A82-4320EE3DF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79526"/>
            <a:ext cx="8610600" cy="5121274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33333"/>
                </a:solidFill>
                <a:effectLst/>
              </a:rPr>
              <a:t>Steps involved in making a COB package: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</a:rPr>
              <a:t>P</a:t>
            </a:r>
            <a:r>
              <a:rPr lang="en-US" sz="2400" b="0" i="0" dirty="0">
                <a:solidFill>
                  <a:srgbClr val="333333"/>
                </a:solidFill>
                <a:effectLst/>
              </a:rPr>
              <a:t>repare the substrate by cleaning it and applying a thin layer of conductive material, such as copper, to the surface.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33333"/>
                </a:solidFill>
                <a:effectLst/>
              </a:rPr>
              <a:t>The semiconductor chip is then placed onto the substrate and aligned with the conductive traces on the substrate.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33333"/>
                </a:solidFill>
                <a:effectLst/>
              </a:rPr>
              <a:t>The chip is then bonded to the substrate using a conductive adhesive, such a silver </a:t>
            </a:r>
            <a:r>
              <a:rPr lang="en-US" sz="2400" dirty="0"/>
              <a:t>die attach </a:t>
            </a:r>
            <a:r>
              <a:rPr lang="en-US" sz="2400" b="0" i="0" dirty="0">
                <a:solidFill>
                  <a:srgbClr val="333333"/>
                </a:solidFill>
                <a:effectLst/>
              </a:rPr>
              <a:t>epoxy, silicone or acrylate.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33333"/>
                </a:solidFill>
                <a:effectLst/>
              </a:rPr>
              <a:t>The </a:t>
            </a:r>
            <a:r>
              <a:rPr lang="en-US" sz="2400" dirty="0"/>
              <a:t>bond wires </a:t>
            </a:r>
            <a:r>
              <a:rPr lang="en-US" sz="2400" b="0" i="0" dirty="0">
                <a:solidFill>
                  <a:srgbClr val="333333"/>
                </a:solidFill>
                <a:effectLst/>
              </a:rPr>
              <a:t>are then attached to the chip and the substrate using a wire bonding process. </a:t>
            </a:r>
          </a:p>
          <a:p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367658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5850C871-1767-1519-F0CE-D87F2E0951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IN" sz="2800" i="0" u="none" strike="noStrike" baseline="0" dirty="0">
                <a:solidFill>
                  <a:schemeClr val="tx1"/>
                </a:solidFill>
              </a:rPr>
              <a:t>Printed Circuit Boards</a:t>
            </a:r>
            <a:endParaRPr lang="en-US" altLang="en-US" sz="2800" dirty="0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9E6179F8-E5E0-024E-262D-6A4349B940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799" y="1203325"/>
            <a:ext cx="8702675" cy="5502275"/>
          </a:xfrm>
        </p:spPr>
        <p:txBody>
          <a:bodyPr/>
          <a:lstStyle/>
          <a:p>
            <a:pPr algn="l"/>
            <a:r>
              <a:rPr lang="en-US" sz="2400" i="0" u="none" strike="noStrike" baseline="0" dirty="0">
                <a:latin typeface="Times-Bold"/>
              </a:rPr>
              <a:t>A</a:t>
            </a:r>
            <a:r>
              <a:rPr lang="en-US" sz="2400" b="1" i="0" u="none" strike="noStrike" baseline="0" dirty="0">
                <a:latin typeface="Times-Bold"/>
              </a:rPr>
              <a:t> printed circuit board </a:t>
            </a:r>
            <a:r>
              <a:rPr lang="en-US" sz="2400" b="0" i="0" u="none" strike="noStrike" baseline="0" dirty="0">
                <a:latin typeface="Times-Roman"/>
              </a:rPr>
              <a:t>(PCB) is a properly wired plane board made of polymers and glass–epoxy materials  on which various electronic components </a:t>
            </a:r>
            <a:r>
              <a:rPr lang="en-IN" sz="2400" b="0" i="0" u="none" strike="noStrike" baseline="0" dirty="0">
                <a:latin typeface="Times-Roman"/>
              </a:rPr>
              <a:t>are mounted to perform a certain task.</a:t>
            </a:r>
          </a:p>
          <a:p>
            <a:pPr algn="l"/>
            <a:r>
              <a:rPr lang="en-US" sz="2400" b="0" i="0" u="none" strike="noStrike" baseline="0" dirty="0">
                <a:latin typeface="Times-Roman"/>
              </a:rPr>
              <a:t>A typical electronic system involves several PCBs. </a:t>
            </a:r>
          </a:p>
          <a:p>
            <a:pPr algn="l"/>
            <a:r>
              <a:rPr lang="en-US" sz="2400" b="0" i="0" u="none" strike="noStrike" baseline="0" dirty="0">
                <a:latin typeface="Times-Roman"/>
              </a:rPr>
              <a:t>The </a:t>
            </a:r>
            <a:r>
              <a:rPr lang="en-US" sz="2400" b="0" i="1" u="none" strike="noStrike" baseline="0" dirty="0">
                <a:latin typeface="Times-Italic"/>
              </a:rPr>
              <a:t>device-to-board edge thermal resistance </a:t>
            </a:r>
            <a:r>
              <a:rPr lang="en-US" sz="2400" b="0" i="0" u="none" strike="noStrike" baseline="0" dirty="0">
                <a:latin typeface="Times-Roman"/>
              </a:rPr>
              <a:t>of a PCB is usually high (about 20 to 60°C/W).</a:t>
            </a:r>
          </a:p>
          <a:p>
            <a:pPr algn="l"/>
            <a:r>
              <a:rPr lang="en-US" sz="2400" b="0" i="0" u="none" strike="noStrike" baseline="0" dirty="0">
                <a:latin typeface="Times-Roman"/>
              </a:rPr>
              <a:t> This is due to low thermal conductivity of the board material. </a:t>
            </a:r>
          </a:p>
          <a:p>
            <a:pPr algn="l"/>
            <a:r>
              <a:rPr lang="en-US" sz="2400" b="0" i="0" u="none" strike="noStrike" baseline="0" dirty="0">
                <a:latin typeface="Times-Roman"/>
              </a:rPr>
              <a:t>A thin layer of copper cladding on one side of the board can decrease the device-to-board edge thermal resistance in the plane of the board and enhance heat transfer in that direction drastically.</a:t>
            </a:r>
            <a:r>
              <a:rPr lang="en-US" sz="1800" b="0" i="0" u="none" strike="noStrike" baseline="0" dirty="0">
                <a:latin typeface="Times-Roman"/>
              </a:rPr>
              <a:t> </a:t>
            </a:r>
          </a:p>
          <a:p>
            <a:pPr algn="l"/>
            <a:r>
              <a:rPr lang="en-US" sz="2400" dirty="0">
                <a:solidFill>
                  <a:srgbClr val="FF0000"/>
                </a:solidFill>
                <a:latin typeface="Times-Roman"/>
              </a:rPr>
              <a:t>During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Times-Roman"/>
              </a:rPr>
              <a:t> thermal design of a PCB, it is important to pay particular attention to the components that are not tolerant of high temperatures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grpSp>
        <p:nvGrpSpPr>
          <p:cNvPr id="29700" name="Group 46">
            <a:extLst>
              <a:ext uri="{FF2B5EF4-FFF2-40B4-BE49-F238E27FC236}">
                <a16:creationId xmlns:a16="http://schemas.microsoft.com/office/drawing/2014/main" id="{DC28CE32-0845-512E-770E-01AD3325B16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9701" name="Group 8">
              <a:extLst>
                <a:ext uri="{FF2B5EF4-FFF2-40B4-BE49-F238E27FC236}">
                  <a16:creationId xmlns:a16="http://schemas.microsoft.com/office/drawing/2014/main" id="{2113A219-2BF7-3C99-297C-1F451D349C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9704" name="Group 27">
                <a:extLst>
                  <a:ext uri="{FF2B5EF4-FFF2-40B4-BE49-F238E27FC236}">
                    <a16:creationId xmlns:a16="http://schemas.microsoft.com/office/drawing/2014/main" id="{FE45B39F-A259-5D70-E4D3-74DBB6DBCD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9714" name="Rectangle 10">
                  <a:extLst>
                    <a:ext uri="{FF2B5EF4-FFF2-40B4-BE49-F238E27FC236}">
                      <a16:creationId xmlns:a16="http://schemas.microsoft.com/office/drawing/2014/main" id="{0527304C-AFAE-2E1D-0BC8-C1332C80EA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715" name="Rectangle 11">
                  <a:extLst>
                    <a:ext uri="{FF2B5EF4-FFF2-40B4-BE49-F238E27FC236}">
                      <a16:creationId xmlns:a16="http://schemas.microsoft.com/office/drawing/2014/main" id="{4CDB9198-494E-AE51-0C63-02B8F4A8FF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9705" name="Group 12">
                <a:extLst>
                  <a:ext uri="{FF2B5EF4-FFF2-40B4-BE49-F238E27FC236}">
                    <a16:creationId xmlns:a16="http://schemas.microsoft.com/office/drawing/2014/main" id="{662809CA-277F-7896-6C5F-5CD6E14782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29712" name="Rectangle 13">
                  <a:extLst>
                    <a:ext uri="{FF2B5EF4-FFF2-40B4-BE49-F238E27FC236}">
                      <a16:creationId xmlns:a16="http://schemas.microsoft.com/office/drawing/2014/main" id="{27A5ACC5-757A-7F6F-51FD-0B04C42332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713" name="Rectangle 14">
                  <a:extLst>
                    <a:ext uri="{FF2B5EF4-FFF2-40B4-BE49-F238E27FC236}">
                      <a16:creationId xmlns:a16="http://schemas.microsoft.com/office/drawing/2014/main" id="{862EFBAA-7E40-26A9-70E3-EBA0B16A78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9706" name="Group 15">
                <a:extLst>
                  <a:ext uri="{FF2B5EF4-FFF2-40B4-BE49-F238E27FC236}">
                    <a16:creationId xmlns:a16="http://schemas.microsoft.com/office/drawing/2014/main" id="{DF0CA5FC-393A-E015-CA7E-4D718904A8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29710" name="Rectangle 16">
                  <a:extLst>
                    <a:ext uri="{FF2B5EF4-FFF2-40B4-BE49-F238E27FC236}">
                      <a16:creationId xmlns:a16="http://schemas.microsoft.com/office/drawing/2014/main" id="{A629CC9D-DE5D-D605-24B7-0E6B771EAF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711" name="Rectangle 17">
                  <a:extLst>
                    <a:ext uri="{FF2B5EF4-FFF2-40B4-BE49-F238E27FC236}">
                      <a16:creationId xmlns:a16="http://schemas.microsoft.com/office/drawing/2014/main" id="{B88924C6-3D3F-15F2-1545-7EEBE35B55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9707" name="Group 18">
                <a:extLst>
                  <a:ext uri="{FF2B5EF4-FFF2-40B4-BE49-F238E27FC236}">
                    <a16:creationId xmlns:a16="http://schemas.microsoft.com/office/drawing/2014/main" id="{3AB9DFD0-1584-004D-DF09-3205B66137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29708" name="Rectangle 19">
                  <a:extLst>
                    <a:ext uri="{FF2B5EF4-FFF2-40B4-BE49-F238E27FC236}">
                      <a16:creationId xmlns:a16="http://schemas.microsoft.com/office/drawing/2014/main" id="{AAE350DE-0DFE-4722-CF2D-29694DE2B1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709" name="Rectangle 20">
                  <a:extLst>
                    <a:ext uri="{FF2B5EF4-FFF2-40B4-BE49-F238E27FC236}">
                      <a16:creationId xmlns:a16="http://schemas.microsoft.com/office/drawing/2014/main" id="{25147876-5607-8259-2D07-A3E0C3A10F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29702" name="Rectangle 19458">
              <a:extLst>
                <a:ext uri="{FF2B5EF4-FFF2-40B4-BE49-F238E27FC236}">
                  <a16:creationId xmlns:a16="http://schemas.microsoft.com/office/drawing/2014/main" id="{C9B301AB-231A-55DA-D47F-94AED9312C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E4AAF989-CC0C-6DEB-7310-D35CE81E4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787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5850C871-1767-1519-F0CE-D87F2E0951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IN" sz="2800" i="0" u="none" strike="noStrike" baseline="0" dirty="0">
                <a:solidFill>
                  <a:schemeClr val="tx1"/>
                </a:solidFill>
              </a:rPr>
              <a:t>Types of Printed Circuit Boards</a:t>
            </a:r>
            <a:endParaRPr lang="en-US" altLang="en-US" sz="2800" dirty="0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9E6179F8-E5E0-024E-262D-6A4349B940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799" y="1143000"/>
            <a:ext cx="8702675" cy="2545129"/>
          </a:xfrm>
        </p:spPr>
        <p:txBody>
          <a:bodyPr/>
          <a:lstStyle/>
          <a:p>
            <a:pPr algn="l"/>
            <a:r>
              <a:rPr lang="en-US" sz="2400" b="0" i="0" u="none" strike="noStrike" baseline="0" dirty="0">
                <a:latin typeface="Times-Roman"/>
              </a:rPr>
              <a:t>Printed circuit boards come in three types: </a:t>
            </a:r>
          </a:p>
          <a:p>
            <a:pPr algn="l"/>
            <a:r>
              <a:rPr lang="en-US" sz="2400" b="0" i="1" u="none" strike="noStrike" baseline="0" dirty="0">
                <a:latin typeface="Times-Italic"/>
              </a:rPr>
              <a:t>Single-sided, Double-sided, </a:t>
            </a:r>
            <a:r>
              <a:rPr lang="en-US" sz="2400" b="0" i="0" u="none" strike="noStrike" baseline="0" dirty="0">
                <a:latin typeface="Times-Roman"/>
              </a:rPr>
              <a:t>and </a:t>
            </a:r>
            <a:r>
              <a:rPr lang="en-US" sz="2400" b="0" i="1" u="none" strike="noStrike" baseline="0" dirty="0">
                <a:latin typeface="Times-Italic"/>
              </a:rPr>
              <a:t>Multilayer </a:t>
            </a:r>
            <a:r>
              <a:rPr lang="en-US" sz="2400" b="0" i="0" u="none" strike="noStrike" baseline="0" dirty="0">
                <a:latin typeface="Times-Roman"/>
              </a:rPr>
              <a:t>boards. </a:t>
            </a:r>
          </a:p>
          <a:p>
            <a:pPr algn="l"/>
            <a:r>
              <a:rPr lang="en-US" sz="2400" b="0" i="0" u="none" strike="noStrike" baseline="0" dirty="0">
                <a:latin typeface="Times-Roman"/>
              </a:rPr>
              <a:t>Each type will have strengths and weaknesses.</a:t>
            </a:r>
          </a:p>
          <a:p>
            <a:pPr algn="l"/>
            <a:r>
              <a:rPr lang="en-US" sz="2400" b="0" i="0" u="none" strike="noStrike" baseline="0" dirty="0">
                <a:latin typeface="Times-Roman"/>
              </a:rPr>
              <a:t>Multilayer PCBs contain several layers of circuitry and are suitable for high-density devices. </a:t>
            </a:r>
          </a:p>
          <a:p>
            <a:pPr algn="l"/>
            <a:r>
              <a:rPr lang="en-US" sz="2400" b="0" i="0" u="none" strike="noStrike" baseline="0" dirty="0">
                <a:latin typeface="Times-Roman"/>
              </a:rPr>
              <a:t>They are equivalent to several PCBs sandwiched </a:t>
            </a:r>
            <a:r>
              <a:rPr lang="en-IN" sz="2400" b="0" i="0" u="none" strike="noStrike" baseline="0" dirty="0">
                <a:latin typeface="Times-Roman"/>
              </a:rPr>
              <a:t>together.</a:t>
            </a:r>
            <a:endParaRPr lang="en-US" sz="2400" b="0" i="0" u="none" strike="noStrike" baseline="0" dirty="0">
              <a:latin typeface="Times-Roman"/>
            </a:endParaRPr>
          </a:p>
        </p:txBody>
      </p:sp>
      <p:grpSp>
        <p:nvGrpSpPr>
          <p:cNvPr id="29700" name="Group 46">
            <a:extLst>
              <a:ext uri="{FF2B5EF4-FFF2-40B4-BE49-F238E27FC236}">
                <a16:creationId xmlns:a16="http://schemas.microsoft.com/office/drawing/2014/main" id="{DC28CE32-0845-512E-770E-01AD3325B16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9701" name="Group 8">
              <a:extLst>
                <a:ext uri="{FF2B5EF4-FFF2-40B4-BE49-F238E27FC236}">
                  <a16:creationId xmlns:a16="http://schemas.microsoft.com/office/drawing/2014/main" id="{2113A219-2BF7-3C99-297C-1F451D349C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9704" name="Group 27">
                <a:extLst>
                  <a:ext uri="{FF2B5EF4-FFF2-40B4-BE49-F238E27FC236}">
                    <a16:creationId xmlns:a16="http://schemas.microsoft.com/office/drawing/2014/main" id="{FE45B39F-A259-5D70-E4D3-74DBB6DBCD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9714" name="Rectangle 10">
                  <a:extLst>
                    <a:ext uri="{FF2B5EF4-FFF2-40B4-BE49-F238E27FC236}">
                      <a16:creationId xmlns:a16="http://schemas.microsoft.com/office/drawing/2014/main" id="{0527304C-AFAE-2E1D-0BC8-C1332C80EA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715" name="Rectangle 11">
                  <a:extLst>
                    <a:ext uri="{FF2B5EF4-FFF2-40B4-BE49-F238E27FC236}">
                      <a16:creationId xmlns:a16="http://schemas.microsoft.com/office/drawing/2014/main" id="{4CDB9198-494E-AE51-0C63-02B8F4A8FF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9705" name="Group 12">
                <a:extLst>
                  <a:ext uri="{FF2B5EF4-FFF2-40B4-BE49-F238E27FC236}">
                    <a16:creationId xmlns:a16="http://schemas.microsoft.com/office/drawing/2014/main" id="{662809CA-277F-7896-6C5F-5CD6E14782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29712" name="Rectangle 13">
                  <a:extLst>
                    <a:ext uri="{FF2B5EF4-FFF2-40B4-BE49-F238E27FC236}">
                      <a16:creationId xmlns:a16="http://schemas.microsoft.com/office/drawing/2014/main" id="{27A5ACC5-757A-7F6F-51FD-0B04C42332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713" name="Rectangle 14">
                  <a:extLst>
                    <a:ext uri="{FF2B5EF4-FFF2-40B4-BE49-F238E27FC236}">
                      <a16:creationId xmlns:a16="http://schemas.microsoft.com/office/drawing/2014/main" id="{862EFBAA-7E40-26A9-70E3-EBA0B16A78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9706" name="Group 15">
                <a:extLst>
                  <a:ext uri="{FF2B5EF4-FFF2-40B4-BE49-F238E27FC236}">
                    <a16:creationId xmlns:a16="http://schemas.microsoft.com/office/drawing/2014/main" id="{DF0CA5FC-393A-E015-CA7E-4D718904A8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29710" name="Rectangle 16">
                  <a:extLst>
                    <a:ext uri="{FF2B5EF4-FFF2-40B4-BE49-F238E27FC236}">
                      <a16:creationId xmlns:a16="http://schemas.microsoft.com/office/drawing/2014/main" id="{A629CC9D-DE5D-D605-24B7-0E6B771EAF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711" name="Rectangle 17">
                  <a:extLst>
                    <a:ext uri="{FF2B5EF4-FFF2-40B4-BE49-F238E27FC236}">
                      <a16:creationId xmlns:a16="http://schemas.microsoft.com/office/drawing/2014/main" id="{B88924C6-3D3F-15F2-1545-7EEBE35B55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9707" name="Group 18">
                <a:extLst>
                  <a:ext uri="{FF2B5EF4-FFF2-40B4-BE49-F238E27FC236}">
                    <a16:creationId xmlns:a16="http://schemas.microsoft.com/office/drawing/2014/main" id="{3AB9DFD0-1584-004D-DF09-3205B66137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29708" name="Rectangle 19">
                  <a:extLst>
                    <a:ext uri="{FF2B5EF4-FFF2-40B4-BE49-F238E27FC236}">
                      <a16:creationId xmlns:a16="http://schemas.microsoft.com/office/drawing/2014/main" id="{AAE350DE-0DFE-4722-CF2D-29694DE2B1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709" name="Rectangle 20">
                  <a:extLst>
                    <a:ext uri="{FF2B5EF4-FFF2-40B4-BE49-F238E27FC236}">
                      <a16:creationId xmlns:a16="http://schemas.microsoft.com/office/drawing/2014/main" id="{25147876-5607-8259-2D07-A3E0C3A10F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29702" name="Rectangle 19458">
              <a:extLst>
                <a:ext uri="{FF2B5EF4-FFF2-40B4-BE49-F238E27FC236}">
                  <a16:creationId xmlns:a16="http://schemas.microsoft.com/office/drawing/2014/main" id="{C9B301AB-231A-55DA-D47F-94AED9312C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E4AAF989-CC0C-6DEB-7310-D35CE81E4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6148" name="Picture 4" descr="multilayer pcb">
            <a:extLst>
              <a:ext uri="{FF2B5EF4-FFF2-40B4-BE49-F238E27FC236}">
                <a16:creationId xmlns:a16="http://schemas.microsoft.com/office/drawing/2014/main" id="{50969CCC-E740-DFFE-561E-B5F0838FE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7" y="2333381"/>
            <a:ext cx="5289241" cy="408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70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4049</TotalTime>
  <Words>1153</Words>
  <Application>Microsoft Office PowerPoint</Application>
  <PresentationFormat>On-screen Show (4:3)</PresentationFormat>
  <Paragraphs>118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Arial</vt:lpstr>
      <vt:lpstr>Calibri</vt:lpstr>
      <vt:lpstr>Cambria Math</vt:lpstr>
      <vt:lpstr>CommercialScript BT</vt:lpstr>
      <vt:lpstr>Symbol</vt:lpstr>
      <vt:lpstr>Tempus Sans ITC</vt:lpstr>
      <vt:lpstr>Times New Roman</vt:lpstr>
      <vt:lpstr>Times-Bold</vt:lpstr>
      <vt:lpstr>Times-Italic</vt:lpstr>
      <vt:lpstr>Times-Roman</vt:lpstr>
      <vt:lpstr>Viner Hand ITC</vt:lpstr>
      <vt:lpstr>Wingdings</vt:lpstr>
      <vt:lpstr>Blank Presentation</vt:lpstr>
      <vt:lpstr>Chip Packaging &amp; Tools for Design Level Thermal Management-2</vt:lpstr>
      <vt:lpstr>Tools for Efficient Thermal Management</vt:lpstr>
      <vt:lpstr>Desired Characteristics of a TIM</vt:lpstr>
      <vt:lpstr>Desired Characteristics of a TIM</vt:lpstr>
      <vt:lpstr>Bond-Line Thickness (BLT)</vt:lpstr>
      <vt:lpstr>Chip to Chip on Board</vt:lpstr>
      <vt:lpstr>Making of Chip on Board Package</vt:lpstr>
      <vt:lpstr>Printed Circuit Boards</vt:lpstr>
      <vt:lpstr>Types of Printed Circuit Boards</vt:lpstr>
      <vt:lpstr>Materials  for Printed Circuit Boards</vt:lpstr>
      <vt:lpstr>Conduction Heat Transfer for  Printed Circuit Boards</vt:lpstr>
      <vt:lpstr>Thermal Conductivity of A PCB</vt:lpstr>
      <vt:lpstr> </vt:lpstr>
      <vt:lpstr>True Areas of Layers in A PCB</vt:lpstr>
      <vt:lpstr>PCB Thermal Management –Design of Thermal via</vt:lpstr>
      <vt:lpstr>PCB Thermal Management – Metal Coins</vt:lpstr>
      <vt:lpstr>A True Design Reason behind Geometry of Natural Systems…..</vt:lpstr>
      <vt:lpstr>An Evolution to Perfection of Heat Transfer is Sustainable</vt:lpstr>
      <vt:lpstr>A Reason behind Survival of Electronic Systems</vt:lpstr>
      <vt:lpstr>Forced Convection with Short Fins</vt:lpstr>
      <vt:lpstr>Guided air flux down the longitudinal fins </vt:lpstr>
      <vt:lpstr>Combined two kinds of the pin fins</vt:lpstr>
      <vt:lpstr>Basics of Heat Sinks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Science Lead to Development of Civilization</dc:title>
  <dc:creator>P.M.V.S</dc:creator>
  <cp:lastModifiedBy>P M V Subbarao</cp:lastModifiedBy>
  <cp:revision>335</cp:revision>
  <cp:lastPrinted>2002-07-26T02:11:33Z</cp:lastPrinted>
  <dcterms:created xsi:type="dcterms:W3CDTF">2002-07-26T01:39:54Z</dcterms:created>
  <dcterms:modified xsi:type="dcterms:W3CDTF">2024-02-03T04:28:38Z</dcterms:modified>
</cp:coreProperties>
</file>