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sldIdLst>
    <p:sldId id="1132" r:id="rId2"/>
    <p:sldId id="1134" r:id="rId3"/>
    <p:sldId id="1133" r:id="rId4"/>
    <p:sldId id="1135" r:id="rId5"/>
    <p:sldId id="257" r:id="rId6"/>
    <p:sldId id="258" r:id="rId7"/>
    <p:sldId id="259" r:id="rId8"/>
    <p:sldId id="260" r:id="rId9"/>
    <p:sldId id="1344" r:id="rId10"/>
    <p:sldId id="378" r:id="rId11"/>
    <p:sldId id="379" r:id="rId12"/>
    <p:sldId id="341" r:id="rId13"/>
    <p:sldId id="342" r:id="rId14"/>
  </p:sldIdLst>
  <p:sldSz cx="9144000" cy="6858000" type="screen4x3"/>
  <p:notesSz cx="6858000" cy="89979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000099"/>
    <a:srgbClr val="FF6600"/>
    <a:srgbClr val="99CCFF"/>
    <a:srgbClr val="777777"/>
    <a:srgbClr val="76863A"/>
    <a:srgbClr val="FF0066"/>
    <a:srgbClr val="FF9900"/>
    <a:srgbClr val="FFCC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4" autoAdjust="0"/>
    <p:restoredTop sz="82490" autoAdjust="0"/>
  </p:normalViewPr>
  <p:slideViewPr>
    <p:cSldViewPr>
      <p:cViewPr varScale="1">
        <p:scale>
          <a:sx n="56" d="100"/>
          <a:sy n="56" d="100"/>
        </p:scale>
        <p:origin x="179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1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" units="cm"/>
          <inkml:channel name="Y" type="integer" max="1632" units="cm"/>
        </inkml:traceFormat>
        <inkml:channelProperties>
          <inkml:channelProperty channel="X" name="resolution" value="99.99233" units="1/cm"/>
          <inkml:channelProperty channel="Y" name="resolution" value="99.99999" units="1/cm"/>
        </inkml:channelProperties>
      </inkml:inkSource>
      <inkml:timestamp xml:id="ts0" timeString="2012-01-04T09:31:46.20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0,'0'0,"0"0,0 0,0 0,0 0,0 0,0 0,0 0,0 0,0 0,0 0,0 0,0 0,0 0,0 0,0 0,0 0,0 0,0 0,0 0,0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05T03:28:52.0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5664 15618 1796 0,'0'0'40'0,"-6"6"8"0,0-4 1 0,6-2 1 15,-6 3-40-15,0 2-10 0,6-5 0 0,0 0 0 0,-6 3 12 0,6-3 0 16,0 0 0-16,0 0 0 0,0 0-12 0,-6 3 0 16,6-3 0-16,0 0 0 0,0 0 0 0,0 0 0 15,-6 2 0-15,6-2 0 16,-6 5-115-16,0-2-18 0,6-3-4 0,-15-5-1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86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9.05797" units="1/cm"/>
          <inkml:channelProperty channel="Y" name="resolution" value="69.67742" units="1/cm"/>
          <inkml:channelProperty channel="T" name="resolution" value="1" units="1/dev"/>
        </inkml:channelProperties>
      </inkml:inkSource>
      <inkml:timestamp xml:id="ts0" timeString="2024-01-08T05:31:32.1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9625 15230 0</inkml:trace>
  <inkml:trace contextRef="#ctx0" brushRef="#br0" timeOffset="2151.82">17984 17165 0</inkml:trace>
  <inkml:trace contextRef="#ctx0" brushRef="#br0" timeOffset="4182.39">8236 7987 0</inkml:trace>
  <inkml:trace contextRef="#ctx0" brushRef="#br0" timeOffset="11422.55">8856 1414 0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86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9.05797" units="1/cm"/>
          <inkml:channelProperty channel="Y" name="resolution" value="69.67742" units="1/cm"/>
          <inkml:channelProperty channel="T" name="resolution" value="1" units="1/dev"/>
        </inkml:channelProperties>
      </inkml:inkSource>
      <inkml:timestamp xml:id="ts0" timeString="2024-01-10T05:30:59.63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4-01-10T05:31:09.734"/>
    </inkml:context>
  </inkml:definitions>
  <inkml:trace contextRef="#ctx0" brushRef="#br0">8930 19025 0</inkml:trace>
  <inkml:trace contextRef="#ctx1" brushRef="#br0">19329 15587 134 0,'4'-22'69'0,"-3"4"-16"16,-2 6-53-16,1 12-19 15,0 0-22-15,0 0-30 0,17 12-2 16,-17-12 22-16,15 19 51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9.49275" units="1/cm"/>
          <inkml:channelProperty channel="Y" name="resolution" value="49.54839" units="1/cm"/>
          <inkml:channelProperty channel="T" name="resolution" value="1" units="1/dev"/>
        </inkml:channelProperties>
      </inkml:inkSource>
      <inkml:timestamp xml:id="ts0" timeString="2024-01-11T06:27:05.1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20340 12923 0,'25'0'47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17T05:32:16.4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20619 14816 517 0,'9'-16'132'0,"-9"16"-6"0,0 0-142 16,0 0-14-16,13 20-67 16,-6-7-31-16,4 10-2 15,-5-3-3-15,-3 0 4 16,-4-3 18-16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18T06:33:51.0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7822 15361 123 0,'-9'-19'49'0,"1"3"-11"0,2 3-49 16,6 13-19-16,-10-11-8 31,10 11-7-31,0 0-3 0,0 0 11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24T05:29:05.8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21165 15088 132 0,'-2'-13'98'0,"2"13"2"0,0 0-37 15,-5-17-12-15,5 17-13 16,0 0-9-16,0 0-4 15,-1-14-10-15,1 14-5 16,0 0-8-16,0 0-8 16,0 0-11-16,0 0-20 15,0 0-64-15,0 0-7 16,13 6 1-16,-13-6 0 16,0 0 28-16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31T05:29:40.9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7906 14882 248 0,'0'0'93'15,"1"-11"5"-15,-1 11-57 16,0 0-8-16,0 0-8 15,0 0-21-15,0 0-35 16,0 0-54-16,0 0-7 16,0 0-9-16,-1 11-2 15,1-11 0-15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6084995-AD5E-D0F0-1E03-24737D65C8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03E190-6B19-A584-C26A-8DAD848E038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A5D256D-D5A8-4EFA-A6E5-DFCEBB83EC4F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4663E60-983D-F765-9BD1-7D6C74F834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74688"/>
            <a:ext cx="44989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DE960DA-DC59-218E-AA27-75AE64826A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273550"/>
            <a:ext cx="5486400" cy="4049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D3BA39-C577-ECF0-F62A-150212F59B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547100"/>
            <a:ext cx="2971800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ECAB27-72B4-99FB-3C53-049231B717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547100"/>
            <a:ext cx="2971800" cy="4492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79DD904-8BAB-428F-8997-1BC06B7053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49A8ADED-6C0D-E90B-70FC-6364B803C2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56628A5C-5034-158E-2BE0-1362E286CA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dirty="0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5AD1D7D6-29A9-0471-6973-6E7BBC7B16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A1EB01D-4EC2-45E9-B90C-9CF253CA50F9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744628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82BBA5-7429-6BDB-0714-E8BF0AFF3C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142A35-39B2-BA7F-8B56-BAE5033AFF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F91710-1026-5F82-98BD-E2232BDF2D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4C9E3-7DE4-4F59-9E2C-6AB38D1E1C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6899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CACD9F-D639-B082-9F32-E3BB02A891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A0EDCD-7FFE-0F98-D95B-CA4DF48DC2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C0F9D4-E7C5-0BE3-E7C6-31E57BFA0D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D0E22-450C-47C9-9931-7E6E840D14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354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02CE7E-CE58-4933-D132-D4630BB3A1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217F62-B96E-B6D6-3C4E-1C3C1A260A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15D3BC-73DA-51F5-C0E7-F577DBEE16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DB410-E207-4EC8-A1C9-5CD57F3E71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7391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051AEF-37A8-46BB-187D-9AA12BD484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332FB2-C1CA-6FAA-BD1E-2EA2870210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3302FD-5046-854B-ECF4-13B0F9418D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CB97C-4EF4-445F-9A1C-DE928C36CC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2419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8282D0-8C91-4F14-AAF3-9DAB9EAC8F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7C4E49-3A9D-8E6C-EF7D-F009D2840D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057392-4631-3B43-8B94-080483009C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2E730-9E84-4459-8FAF-19B43C72AB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302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D80D6C-76FD-2C29-D3A2-993F55DEC7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039011-6DDC-0D15-41D9-9473ACFC62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0E6376-F37A-9527-9A30-9EAC97EDE6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8D8B4-EAD8-48D5-9442-4B492BF8F0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7727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EDC6B1C-EE5C-CC8B-5899-27259BDED0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77DE378-D498-E2D0-AA2C-4F72C44E5D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334709D-1F52-B8E8-A263-9F237BF655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1FCC1-511E-4871-9B06-92E2517996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5399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3BFC0A6-DAD6-3BB2-4467-D59543E1FF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F4AE633-BEC8-2439-3FBC-DA63A52D44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6537BFF-4706-0F17-3555-B4C2097B93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98E86-C588-4989-A518-AFD358F9E9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1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0E3859-0B97-01A8-A683-57A596C1DA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E82918B-C085-DDAA-B172-2E7D31BEA8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0638A01-E12F-937A-F4E8-7225CDEB52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5ABE6-51D8-45A2-B0B9-D5FA777693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23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150B33-78F1-DCAF-5EFC-EC5F95AEA1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E8B653-40DB-11B4-D939-ACED14F85D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48B9C8-38E9-0987-2620-BC3537C0E7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B24C9-94FB-4DF3-B53B-46EAB04FF0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447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D59E73-BB9B-CF6B-D561-97ECEDAAAD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146736-E1EE-2FEF-469E-6D822D2776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12A781-17FF-5B95-181E-EFE4234B5B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E7C5D-E4BB-41E6-AA7C-15569B2230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654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FB3266A-28F9-8D8A-B332-BAEA3970CC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93DB96B-1243-623D-A1D3-B5B48C72E9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827028B-75E0-DB5D-8427-526DA1DA603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5B21BD3-8D44-FA33-70C1-554A6119DAA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8EBD7AE-4746-7386-DEE1-8EBFC92E2AF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2018820-5C12-43B2-BAF7-FA09D1C254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6.png"/><Relationship Id="rId26" Type="http://schemas.openxmlformats.org/officeDocument/2006/relationships/image" Target="../media/image10.png"/><Relationship Id="rId3" Type="http://schemas.openxmlformats.org/officeDocument/2006/relationships/customXml" Target="../ink/ink1.xml"/><Relationship Id="rId21" Type="http://schemas.openxmlformats.org/officeDocument/2006/relationships/image" Target="../media/image9.png"/><Relationship Id="rId7" Type="http://schemas.openxmlformats.org/officeDocument/2006/relationships/image" Target="../media/image3.png"/><Relationship Id="rId12" Type="http://schemas.openxmlformats.org/officeDocument/2006/relationships/customXml" Target="../ink/ink4.xml"/><Relationship Id="rId25" Type="http://schemas.openxmlformats.org/officeDocument/2006/relationships/customXml" Target="../ink/ink9.xml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6.xml"/><Relationship Id="rId20" Type="http://schemas.openxmlformats.org/officeDocument/2006/relationships/customXml" Target="../ink/ink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5.png"/><Relationship Id="rId24" Type="http://schemas.openxmlformats.org/officeDocument/2006/relationships/image" Target="../media/image8.png"/><Relationship Id="rId5" Type="http://schemas.openxmlformats.org/officeDocument/2006/relationships/customXml" Target="../ink/ink2.xml"/><Relationship Id="rId15" Type="http://schemas.openxmlformats.org/officeDocument/2006/relationships/image" Target="../media/image7.png"/><Relationship Id="rId19" Type="http://schemas.openxmlformats.org/officeDocument/2006/relationships/image" Target="../media/image4.png"/><Relationship Id="rId4" Type="http://schemas.openxmlformats.org/officeDocument/2006/relationships/image" Target="../media/image1.png"/><Relationship Id="rId14" Type="http://schemas.openxmlformats.org/officeDocument/2006/relationships/customXml" Target="../ink/ink5.xml"/><Relationship Id="rId22" Type="http://schemas.openxmlformats.org/officeDocument/2006/relationships/customXml" Target="../ink/ink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8.png"/><Relationship Id="rId4" Type="http://schemas.openxmlformats.org/officeDocument/2006/relationships/image" Target="../media/image3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2.png"/><Relationship Id="rId7" Type="http://schemas.openxmlformats.org/officeDocument/2006/relationships/image" Target="../media/image3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0.png"/><Relationship Id="rId4" Type="http://schemas.openxmlformats.org/officeDocument/2006/relationships/image" Target="../media/image7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B3CF1790-2AF5-2CEC-B1FA-01BD5B7EB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800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37CB245C-34B9-B802-8117-557D8E2069D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357188"/>
            <a:ext cx="8382000" cy="914400"/>
          </a:xfrm>
          <a:solidFill>
            <a:schemeClr val="bg1"/>
          </a:solidFill>
          <a:ln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2800" dirty="0"/>
              <a:t>Convection Cooling for Thermal Management of PCBs</a:t>
            </a: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D302D3E7-32A4-1BCB-0FCC-12CAB8B80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800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4038" name="Text Box 6">
            <a:extLst>
              <a:ext uri="{FF2B5EF4-FFF2-40B4-BE49-F238E27FC236}">
                <a16:creationId xmlns:a16="http://schemas.microsoft.com/office/drawing/2014/main" id="{6F24E5AF-DC6A-044C-B015-F2C6DCAA4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435025"/>
            <a:ext cx="9048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B050"/>
                </a:solidFill>
                <a:latin typeface="Viner Hand ITC" panose="03070502030502020203" pitchFamily="66" charset="0"/>
              </a:rPr>
              <a:t>Removal of Heat from Boundary of PCB</a:t>
            </a:r>
            <a:endParaRPr lang="en-US" altLang="en-US" b="1" i="1" dirty="0">
              <a:solidFill>
                <a:srgbClr val="00B050"/>
              </a:solidFill>
              <a:latin typeface="Viner Hand ITC" panose="03070502030502020203" pitchFamily="66" charset="0"/>
              <a:cs typeface="Times New Roman" panose="02020603050405020304" pitchFamily="18" charset="0"/>
            </a:endParaRPr>
          </a:p>
        </p:txBody>
      </p:sp>
      <p:grpSp>
        <p:nvGrpSpPr>
          <p:cNvPr id="3079" name="Group 7">
            <a:extLst>
              <a:ext uri="{FF2B5EF4-FFF2-40B4-BE49-F238E27FC236}">
                <a16:creationId xmlns:a16="http://schemas.microsoft.com/office/drawing/2014/main" id="{A712A528-0020-4493-8F9E-3D80347B0F8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083" name="Group 8">
              <a:extLst>
                <a:ext uri="{FF2B5EF4-FFF2-40B4-BE49-F238E27FC236}">
                  <a16:creationId xmlns:a16="http://schemas.microsoft.com/office/drawing/2014/main" id="{F75E1619-CA0B-E96A-9E12-5C455B1143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92" cy="4320"/>
              <a:chOff x="0" y="-48"/>
              <a:chExt cx="144" cy="4368"/>
            </a:xfrm>
          </p:grpSpPr>
          <p:sp>
            <p:nvSpPr>
              <p:cNvPr id="3093" name="Rectangle 9">
                <a:extLst>
                  <a:ext uri="{FF2B5EF4-FFF2-40B4-BE49-F238E27FC236}">
                    <a16:creationId xmlns:a16="http://schemas.microsoft.com/office/drawing/2014/main" id="{849632BB-EB67-81D4-0AD0-116C9C2F18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94" name="Rectangle 10">
                <a:extLst>
                  <a:ext uri="{FF2B5EF4-FFF2-40B4-BE49-F238E27FC236}">
                    <a16:creationId xmlns:a16="http://schemas.microsoft.com/office/drawing/2014/main" id="{5FF5BFA0-0DD7-FEAB-7AB4-C56B746318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084" name="Group 11">
              <a:extLst>
                <a:ext uri="{FF2B5EF4-FFF2-40B4-BE49-F238E27FC236}">
                  <a16:creationId xmlns:a16="http://schemas.microsoft.com/office/drawing/2014/main" id="{FD12B362-72A5-BE62-6793-AE0CEEDAE2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74" y="24"/>
              <a:ext cx="86" cy="4296"/>
              <a:chOff x="5616" y="-48"/>
              <a:chExt cx="144" cy="4368"/>
            </a:xfrm>
          </p:grpSpPr>
          <p:sp>
            <p:nvSpPr>
              <p:cNvPr id="3091" name="Rectangle 12">
                <a:extLst>
                  <a:ext uri="{FF2B5EF4-FFF2-40B4-BE49-F238E27FC236}">
                    <a16:creationId xmlns:a16="http://schemas.microsoft.com/office/drawing/2014/main" id="{D19152C4-01A3-3032-50D5-D3AD1D2ABE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92" name="Rectangle 13">
                <a:extLst>
                  <a:ext uri="{FF2B5EF4-FFF2-40B4-BE49-F238E27FC236}">
                    <a16:creationId xmlns:a16="http://schemas.microsoft.com/office/drawing/2014/main" id="{A7554AF3-56A8-8DA8-4C6C-CE72661CA9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085" name="Group 14">
              <a:extLst>
                <a:ext uri="{FF2B5EF4-FFF2-40B4-BE49-F238E27FC236}">
                  <a16:creationId xmlns:a16="http://schemas.microsoft.com/office/drawing/2014/main" id="{0745065B-5E7E-56A2-AE0B-43BB9C9A38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0"/>
              <a:ext cx="5616" cy="144"/>
              <a:chOff x="96" y="-48"/>
              <a:chExt cx="5520" cy="144"/>
            </a:xfrm>
          </p:grpSpPr>
          <p:sp>
            <p:nvSpPr>
              <p:cNvPr id="3089" name="Rectangle 15">
                <a:extLst>
                  <a:ext uri="{FF2B5EF4-FFF2-40B4-BE49-F238E27FC236}">
                    <a16:creationId xmlns:a16="http://schemas.microsoft.com/office/drawing/2014/main" id="{6583A73D-D122-7702-82A7-890F9168F0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-48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90" name="Rectangle 16">
                <a:extLst>
                  <a:ext uri="{FF2B5EF4-FFF2-40B4-BE49-F238E27FC236}">
                    <a16:creationId xmlns:a16="http://schemas.microsoft.com/office/drawing/2014/main" id="{CF2B19A5-72B4-FF53-5494-CD2A60ECFE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-48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086" name="Group 17">
              <a:extLst>
                <a:ext uri="{FF2B5EF4-FFF2-40B4-BE49-F238E27FC236}">
                  <a16:creationId xmlns:a16="http://schemas.microsoft.com/office/drawing/2014/main" id="{15291F47-C38E-9E2D-2B9B-9B3529744E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4234"/>
              <a:ext cx="5616" cy="86"/>
              <a:chOff x="96" y="4176"/>
              <a:chExt cx="5520" cy="144"/>
            </a:xfrm>
          </p:grpSpPr>
          <p:sp>
            <p:nvSpPr>
              <p:cNvPr id="3087" name="Rectangle 18">
                <a:extLst>
                  <a:ext uri="{FF2B5EF4-FFF2-40B4-BE49-F238E27FC236}">
                    <a16:creationId xmlns:a16="http://schemas.microsoft.com/office/drawing/2014/main" id="{51F7BB52-B4ED-E8CB-2F29-06B55E0EF5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4176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88" name="Rectangle 19">
                <a:extLst>
                  <a:ext uri="{FF2B5EF4-FFF2-40B4-BE49-F238E27FC236}">
                    <a16:creationId xmlns:a16="http://schemas.microsoft.com/office/drawing/2014/main" id="{2F2FE6BB-9C15-CF15-41BC-37AB11AD15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4176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6" name="Ink 22">
                <a:extLst>
                  <a:ext uri="{FF2B5EF4-FFF2-40B4-BE49-F238E27FC236}">
                    <a16:creationId xmlns:a16="http://schemas.microsoft.com/office/drawing/2014/main" id="{E362A95E-C59D-DCA4-3C4C-A10C5763FFA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01138" y="6584950"/>
              <a:ext cx="1587" cy="1588"/>
            </p14:xfrm>
          </p:contentPart>
        </mc:Choice>
        <mc:Fallback xmlns="">
          <p:pic>
            <p:nvPicPr>
              <p:cNvPr id="1026" name="Ink 22">
                <a:extLst>
                  <a:ext uri="{FF2B5EF4-FFF2-40B4-BE49-F238E27FC236}">
                    <a16:creationId xmlns:a16="http://schemas.microsoft.com/office/drawing/2014/main" id="{E362A95E-C59D-DCA4-3C4C-A10C5763FFA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59876" y="6543662"/>
                <a:ext cx="84111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4513D32-BD02-D40B-3C66-40DCC9275E4E}"/>
                  </a:ext>
                </a:extLst>
              </p14:cNvPr>
              <p14:cNvContentPartPr/>
              <p14:nvPr/>
            </p14:nvContentPartPr>
            <p14:xfrm>
              <a:off x="2014200" y="5622480"/>
              <a:ext cx="25200" cy="11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4513D32-BD02-D40B-3C66-40DCC9275E4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04840" y="5613120"/>
                <a:ext cx="43920" cy="306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33A478D-DD10-C54A-5671-1CDCD1350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137" y="3692769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sz="1800" kern="0">
                <a:latin typeface="CommercialScript BT"/>
              </a:rPr>
              <a:t> P M V Subbarao</a:t>
            </a:r>
          </a:p>
          <a:p>
            <a:pPr eaLnBrk="1" hangingPunct="1"/>
            <a:r>
              <a:rPr lang="en-US" altLang="en-US" sz="1800" kern="0">
                <a:latin typeface="CommercialScript BT"/>
              </a:rPr>
              <a:t>Professor</a:t>
            </a:r>
          </a:p>
          <a:p>
            <a:pPr eaLnBrk="1" hangingPunct="1"/>
            <a:r>
              <a:rPr lang="en-US" altLang="en-US" sz="1800" kern="0">
                <a:latin typeface="Tempus Sans ITC" panose="04020404030D07020202" pitchFamily="82" charset="0"/>
              </a:rPr>
              <a:t>Mechanical Engineering Department</a:t>
            </a:r>
          </a:p>
        </p:txBody>
      </p:sp>
      <p:pic>
        <p:nvPicPr>
          <p:cNvPr id="5" name="Rectangle 19458">
            <a:extLst>
              <a:ext uri="{FF2B5EF4-FFF2-40B4-BE49-F238E27FC236}">
                <a16:creationId xmlns:a16="http://schemas.microsoft.com/office/drawing/2014/main" id="{B08989DA-5235-217B-0445-5014FFA1F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426720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ACEDF16-B372-ECA1-AD9E-8A77FFD3AD14}"/>
                  </a:ext>
                </a:extLst>
              </p14:cNvPr>
              <p14:cNvContentPartPr/>
              <p14:nvPr/>
            </p14:nvContentPartPr>
            <p14:xfrm>
              <a:off x="2964960" y="509040"/>
              <a:ext cx="3509640" cy="5670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ACEDF16-B372-ECA1-AD9E-8A77FFD3AD1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55600" y="499680"/>
                <a:ext cx="3528360" cy="56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7CDB601-55D3-9885-C072-875D3F299B6D}"/>
                  </a:ext>
                </a:extLst>
              </p14:cNvPr>
              <p14:cNvContentPartPr/>
              <p14:nvPr/>
            </p14:nvContentPartPr>
            <p14:xfrm>
              <a:off x="3214800" y="5592600"/>
              <a:ext cx="3756960" cy="1256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7CDB601-55D3-9885-C072-875D3F299B6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05440" y="5583240"/>
                <a:ext cx="3775680" cy="127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57311D6-76F2-4B2B-2413-7D594149BCB9}"/>
                  </a:ext>
                </a:extLst>
              </p14:cNvPr>
              <p14:cNvContentPartPr/>
              <p14:nvPr/>
            </p14:nvContentPartPr>
            <p14:xfrm>
              <a:off x="7322400" y="4652280"/>
              <a:ext cx="9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57311D6-76F2-4B2B-2413-7D594149BCB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13040" y="4642920"/>
                <a:ext cx="28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FBE7D97-7AD2-8DB8-E190-B5489CCEFA5F}"/>
                  </a:ext>
                </a:extLst>
              </p14:cNvPr>
              <p14:cNvContentPartPr/>
              <p14:nvPr/>
            </p14:nvContentPartPr>
            <p14:xfrm>
              <a:off x="7422840" y="5328000"/>
              <a:ext cx="18000" cy="41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FBE7D97-7AD2-8DB8-E190-B5489CCEFA5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413480" y="5318640"/>
                <a:ext cx="3672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6ABEA79-12B2-B2F6-0F5E-D9DBAF19FAC0}"/>
                  </a:ext>
                </a:extLst>
              </p14:cNvPr>
              <p14:cNvContentPartPr/>
              <p14:nvPr/>
            </p14:nvContentPartPr>
            <p14:xfrm>
              <a:off x="2804040" y="5508720"/>
              <a:ext cx="12240" cy="21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6ABEA79-12B2-B2F6-0F5E-D9DBAF19FAC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94680" y="5499360"/>
                <a:ext cx="309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27D7541-BB00-9000-09BB-B16F11F74F0C}"/>
                  </a:ext>
                </a:extLst>
              </p14:cNvPr>
              <p14:cNvContentPartPr/>
              <p14:nvPr/>
            </p14:nvContentPartPr>
            <p14:xfrm>
              <a:off x="7616520" y="5415840"/>
              <a:ext cx="5040" cy="16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27D7541-BB00-9000-09BB-B16F11F74F0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607160" y="5406480"/>
                <a:ext cx="2376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4685767-B34C-C7D3-791F-0A99CC2A7D57}"/>
                  </a:ext>
                </a:extLst>
              </p14:cNvPr>
              <p14:cNvContentPartPr/>
              <p14:nvPr/>
            </p14:nvContentPartPr>
            <p14:xfrm>
              <a:off x="2846160" y="5353560"/>
              <a:ext cx="720" cy="4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4685767-B34C-C7D3-791F-0A99CC2A7D5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836800" y="5344200"/>
                <a:ext cx="19440" cy="2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645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 build="p" bldLvl="2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4" name="Rectangle 4">
            <a:extLst>
              <a:ext uri="{FF2B5EF4-FFF2-40B4-BE49-F238E27FC236}">
                <a16:creationId xmlns:a16="http://schemas.microsoft.com/office/drawing/2014/main" id="{DA371A6B-A400-C8F2-82AA-BF86962D2C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6781800" cy="784225"/>
          </a:xfrm>
        </p:spPr>
        <p:txBody>
          <a:bodyPr/>
          <a:lstStyle/>
          <a:p>
            <a:r>
              <a:rPr lang="en-US" altLang="en-US" sz="2800" dirty="0"/>
              <a:t>Analysis of Heat Transfer in Equilibrium Layer</a:t>
            </a:r>
          </a:p>
        </p:txBody>
      </p:sp>
      <p:sp>
        <p:nvSpPr>
          <p:cNvPr id="609286" name="Text Box 6">
            <a:extLst>
              <a:ext uri="{FF2B5EF4-FFF2-40B4-BE49-F238E27FC236}">
                <a16:creationId xmlns:a16="http://schemas.microsoft.com/office/drawing/2014/main" id="{6F255107-FAC0-C5B6-9A05-47AA69053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2" y="3227387"/>
            <a:ext cx="3670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At the wall for fluid layer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9287" name="Object 7">
                <a:extLst>
                  <a:ext uri="{FF2B5EF4-FFF2-40B4-BE49-F238E27FC236}">
                    <a16:creationId xmlns:a16="http://schemas.microsoft.com/office/drawing/2014/main" id="{279B9759-AEB2-AAA0-23B0-FD1A97137DAF}"/>
                  </a:ext>
                </a:extLst>
              </p:cNvPr>
              <p:cNvSpPr txBox="1"/>
              <p:nvPr/>
            </p:nvSpPr>
            <p:spPr bwMode="auto">
              <a:xfrm>
                <a:off x="430212" y="3836987"/>
                <a:ext cx="4522788" cy="10128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𝑓𝑙𝑢𝑖𝑑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begChr m:val="{"/>
                          <m:endChr m:val="}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h𝐴</m:t>
                      </m:r>
                      <m:d>
                        <m:dPr>
                          <m:begChr m:val="{"/>
                          <m:endChr m:val="}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𝑓𝑙𝑢𝑖𝑑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𝑤𝑎𝑙𝑙</m:t>
                              </m:r>
                            </m:sub>
                          </m:s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609287" name="Object 7">
                <a:extLst>
                  <a:ext uri="{FF2B5EF4-FFF2-40B4-BE49-F238E27FC236}">
                    <a16:creationId xmlns:a16="http://schemas.microsoft.com/office/drawing/2014/main" id="{279B9759-AEB2-AAA0-23B0-FD1A97137D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0212" y="3836987"/>
                <a:ext cx="4522788" cy="10128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09288" name="Picture 8">
            <a:extLst>
              <a:ext uri="{FF2B5EF4-FFF2-40B4-BE49-F238E27FC236}">
                <a16:creationId xmlns:a16="http://schemas.microsoft.com/office/drawing/2014/main" id="{5B69084C-AE86-E632-21CC-0EDA51022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16012"/>
            <a:ext cx="5257800" cy="208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09289" name="Object 9">
                <a:extLst>
                  <a:ext uri="{FF2B5EF4-FFF2-40B4-BE49-F238E27FC236}">
                    <a16:creationId xmlns:a16="http://schemas.microsoft.com/office/drawing/2014/main" id="{AC0875C1-5425-07B2-2653-75104F854834}"/>
                  </a:ext>
                </a:extLst>
              </p:cNvPr>
              <p:cNvSpPr txBox="1"/>
              <p:nvPr/>
            </p:nvSpPr>
            <p:spPr bwMode="auto">
              <a:xfrm>
                <a:off x="1652587" y="4807578"/>
                <a:ext cx="6018213" cy="16287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𝑓𝑙𝑢𝑖𝑑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num>
                                        <m:den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𝑤𝑎𝑙𝑙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𝑙𝑎𝑦𝑒𝑟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{"/>
                              <m:endChr m:val="}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𝑤𝑎𝑙𝑙</m:t>
                                  </m:r>
                                </m:sub>
                              </m:s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609289" name="Object 9">
                <a:extLst>
                  <a:ext uri="{FF2B5EF4-FFF2-40B4-BE49-F238E27FC236}">
                    <a16:creationId xmlns:a16="http://schemas.microsoft.com/office/drawing/2014/main" id="{AC0875C1-5425-07B2-2653-75104F8548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2587" y="4807578"/>
                <a:ext cx="6018213" cy="1628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9290" name="Text Box 10">
            <a:extLst>
              <a:ext uri="{FF2B5EF4-FFF2-40B4-BE49-F238E27FC236}">
                <a16:creationId xmlns:a16="http://schemas.microsoft.com/office/drawing/2014/main" id="{88710337-30F4-43BC-D03B-FB76A73B6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8375" y="1219200"/>
            <a:ext cx="4365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At Thermodynamic equilibrium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9291" name="Object 11">
                <a:extLst>
                  <a:ext uri="{FF2B5EF4-FFF2-40B4-BE49-F238E27FC236}">
                    <a16:creationId xmlns:a16="http://schemas.microsoft.com/office/drawing/2014/main" id="{0AE86D7E-70E9-CBDF-5004-86BF63F27DD2}"/>
                  </a:ext>
                </a:extLst>
              </p:cNvPr>
              <p:cNvSpPr txBox="1"/>
              <p:nvPr/>
            </p:nvSpPr>
            <p:spPr bwMode="auto">
              <a:xfrm>
                <a:off x="5867400" y="1903412"/>
                <a:ext cx="1993900" cy="5349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𝑓𝑙𝑢𝑖𝑑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𝑤𝑎𝑙𝑙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𝑤𝑎𝑙𝑙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609291" name="Object 11">
                <a:extLst>
                  <a:ext uri="{FF2B5EF4-FFF2-40B4-BE49-F238E27FC236}">
                    <a16:creationId xmlns:a16="http://schemas.microsoft.com/office/drawing/2014/main" id="{0AE86D7E-70E9-CBDF-5004-86BF63F27D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67400" y="1903412"/>
                <a:ext cx="1993900" cy="5349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9293" name="Freeform 13">
            <a:extLst>
              <a:ext uri="{FF2B5EF4-FFF2-40B4-BE49-F238E27FC236}">
                <a16:creationId xmlns:a16="http://schemas.microsoft.com/office/drawing/2014/main" id="{1D29BFA1-6A9F-243D-1821-8F17612D7BC7}"/>
              </a:ext>
            </a:extLst>
          </p:cNvPr>
          <p:cNvSpPr>
            <a:spLocks/>
          </p:cNvSpPr>
          <p:nvPr/>
        </p:nvSpPr>
        <p:spPr bwMode="auto">
          <a:xfrm>
            <a:off x="1425575" y="2144713"/>
            <a:ext cx="2917825" cy="522287"/>
          </a:xfrm>
          <a:custGeom>
            <a:avLst/>
            <a:gdLst>
              <a:gd name="T0" fmla="*/ 0 w 1838"/>
              <a:gd name="T1" fmla="*/ 128 h 329"/>
              <a:gd name="T2" fmla="*/ 64 w 1838"/>
              <a:gd name="T3" fmla="*/ 109 h 329"/>
              <a:gd name="T4" fmla="*/ 119 w 1838"/>
              <a:gd name="T5" fmla="*/ 73 h 329"/>
              <a:gd name="T6" fmla="*/ 256 w 1838"/>
              <a:gd name="T7" fmla="*/ 45 h 329"/>
              <a:gd name="T8" fmla="*/ 366 w 1838"/>
              <a:gd name="T9" fmla="*/ 18 h 329"/>
              <a:gd name="T10" fmla="*/ 750 w 1838"/>
              <a:gd name="T11" fmla="*/ 0 h 329"/>
              <a:gd name="T12" fmla="*/ 1061 w 1838"/>
              <a:gd name="T13" fmla="*/ 82 h 329"/>
              <a:gd name="T14" fmla="*/ 1125 w 1838"/>
              <a:gd name="T15" fmla="*/ 27 h 329"/>
              <a:gd name="T16" fmla="*/ 1180 w 1838"/>
              <a:gd name="T17" fmla="*/ 36 h 329"/>
              <a:gd name="T18" fmla="*/ 1262 w 1838"/>
              <a:gd name="T19" fmla="*/ 73 h 329"/>
              <a:gd name="T20" fmla="*/ 1372 w 1838"/>
              <a:gd name="T21" fmla="*/ 91 h 329"/>
              <a:gd name="T22" fmla="*/ 1518 w 1838"/>
              <a:gd name="T23" fmla="*/ 128 h 329"/>
              <a:gd name="T24" fmla="*/ 1545 w 1838"/>
              <a:gd name="T25" fmla="*/ 137 h 329"/>
              <a:gd name="T26" fmla="*/ 1564 w 1838"/>
              <a:gd name="T27" fmla="*/ 155 h 329"/>
              <a:gd name="T28" fmla="*/ 1619 w 1838"/>
              <a:gd name="T29" fmla="*/ 173 h 329"/>
              <a:gd name="T30" fmla="*/ 1683 w 1838"/>
              <a:gd name="T31" fmla="*/ 246 h 329"/>
              <a:gd name="T32" fmla="*/ 1737 w 1838"/>
              <a:gd name="T33" fmla="*/ 265 h 329"/>
              <a:gd name="T34" fmla="*/ 1792 w 1838"/>
              <a:gd name="T35" fmla="*/ 265 h 329"/>
              <a:gd name="T36" fmla="*/ 1801 w 1838"/>
              <a:gd name="T37" fmla="*/ 292 h 329"/>
              <a:gd name="T38" fmla="*/ 1820 w 1838"/>
              <a:gd name="T39" fmla="*/ 310 h 329"/>
              <a:gd name="T40" fmla="*/ 1838 w 1838"/>
              <a:gd name="T41" fmla="*/ 329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838" h="329">
                <a:moveTo>
                  <a:pt x="0" y="128"/>
                </a:moveTo>
                <a:cubicBezTo>
                  <a:pt x="21" y="121"/>
                  <a:pt x="45" y="120"/>
                  <a:pt x="64" y="109"/>
                </a:cubicBezTo>
                <a:cubicBezTo>
                  <a:pt x="160" y="55"/>
                  <a:pt x="35" y="101"/>
                  <a:pt x="119" y="73"/>
                </a:cubicBezTo>
                <a:cubicBezTo>
                  <a:pt x="191" y="90"/>
                  <a:pt x="195" y="71"/>
                  <a:pt x="256" y="45"/>
                </a:cubicBezTo>
                <a:cubicBezTo>
                  <a:pt x="286" y="32"/>
                  <a:pt x="333" y="24"/>
                  <a:pt x="366" y="18"/>
                </a:cubicBezTo>
                <a:cubicBezTo>
                  <a:pt x="494" y="28"/>
                  <a:pt x="626" y="41"/>
                  <a:pt x="750" y="0"/>
                </a:cubicBezTo>
                <a:cubicBezTo>
                  <a:pt x="872" y="21"/>
                  <a:pt x="950" y="46"/>
                  <a:pt x="1061" y="82"/>
                </a:cubicBezTo>
                <a:cubicBezTo>
                  <a:pt x="1096" y="70"/>
                  <a:pt x="1105" y="58"/>
                  <a:pt x="1125" y="27"/>
                </a:cubicBezTo>
                <a:cubicBezTo>
                  <a:pt x="1143" y="30"/>
                  <a:pt x="1162" y="30"/>
                  <a:pt x="1180" y="36"/>
                </a:cubicBezTo>
                <a:cubicBezTo>
                  <a:pt x="1271" y="66"/>
                  <a:pt x="1111" y="48"/>
                  <a:pt x="1262" y="73"/>
                </a:cubicBezTo>
                <a:cubicBezTo>
                  <a:pt x="1299" y="79"/>
                  <a:pt x="1335" y="85"/>
                  <a:pt x="1372" y="91"/>
                </a:cubicBezTo>
                <a:cubicBezTo>
                  <a:pt x="1427" y="109"/>
                  <a:pt x="1461" y="119"/>
                  <a:pt x="1518" y="128"/>
                </a:cubicBezTo>
                <a:cubicBezTo>
                  <a:pt x="1527" y="131"/>
                  <a:pt x="1537" y="132"/>
                  <a:pt x="1545" y="137"/>
                </a:cubicBezTo>
                <a:cubicBezTo>
                  <a:pt x="1553" y="141"/>
                  <a:pt x="1556" y="151"/>
                  <a:pt x="1564" y="155"/>
                </a:cubicBezTo>
                <a:cubicBezTo>
                  <a:pt x="1581" y="163"/>
                  <a:pt x="1619" y="173"/>
                  <a:pt x="1619" y="173"/>
                </a:cubicBezTo>
                <a:cubicBezTo>
                  <a:pt x="1637" y="192"/>
                  <a:pt x="1659" y="234"/>
                  <a:pt x="1683" y="246"/>
                </a:cubicBezTo>
                <a:cubicBezTo>
                  <a:pt x="1700" y="255"/>
                  <a:pt x="1737" y="265"/>
                  <a:pt x="1737" y="265"/>
                </a:cubicBezTo>
                <a:cubicBezTo>
                  <a:pt x="1755" y="259"/>
                  <a:pt x="1774" y="247"/>
                  <a:pt x="1792" y="265"/>
                </a:cubicBezTo>
                <a:cubicBezTo>
                  <a:pt x="1799" y="272"/>
                  <a:pt x="1796" y="284"/>
                  <a:pt x="1801" y="292"/>
                </a:cubicBezTo>
                <a:cubicBezTo>
                  <a:pt x="1806" y="299"/>
                  <a:pt x="1814" y="304"/>
                  <a:pt x="1820" y="310"/>
                </a:cubicBezTo>
                <a:cubicBezTo>
                  <a:pt x="1826" y="316"/>
                  <a:pt x="1838" y="329"/>
                  <a:pt x="1838" y="329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grpSp>
        <p:nvGrpSpPr>
          <p:cNvPr id="19" name="Group 46">
            <a:extLst>
              <a:ext uri="{FF2B5EF4-FFF2-40B4-BE49-F238E27FC236}">
                <a16:creationId xmlns:a16="http://schemas.microsoft.com/office/drawing/2014/main" id="{C0CE0208-A067-1235-C308-424E057A6FF5}"/>
              </a:ext>
            </a:extLst>
          </p:cNvPr>
          <p:cNvGrpSpPr>
            <a:grpSpLocks/>
          </p:cNvGrpSpPr>
          <p:nvPr/>
        </p:nvGrpSpPr>
        <p:grpSpPr bwMode="auto">
          <a:xfrm>
            <a:off x="0" y="-76200"/>
            <a:ext cx="9144000" cy="6858000"/>
            <a:chOff x="0" y="0"/>
            <a:chExt cx="9144000" cy="6858000"/>
          </a:xfrm>
        </p:grpSpPr>
        <p:grpSp>
          <p:nvGrpSpPr>
            <p:cNvPr id="20" name="Group 8">
              <a:extLst>
                <a:ext uri="{FF2B5EF4-FFF2-40B4-BE49-F238E27FC236}">
                  <a16:creationId xmlns:a16="http://schemas.microsoft.com/office/drawing/2014/main" id="{B54EC343-6892-E1A2-7FEE-6C04C6D9AA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3" name="Group 27">
                <a:extLst>
                  <a:ext uri="{FF2B5EF4-FFF2-40B4-BE49-F238E27FC236}">
                    <a16:creationId xmlns:a16="http://schemas.microsoft.com/office/drawing/2014/main" id="{73DB289A-2FAD-9B35-480E-38D3FF3BDB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609281" name="Rectangle 10">
                  <a:extLst>
                    <a:ext uri="{FF2B5EF4-FFF2-40B4-BE49-F238E27FC236}">
                      <a16:creationId xmlns:a16="http://schemas.microsoft.com/office/drawing/2014/main" id="{F79C657D-7BDC-9437-4A1B-53D5107E2A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09282" name="Rectangle 11">
                  <a:extLst>
                    <a:ext uri="{FF2B5EF4-FFF2-40B4-BE49-F238E27FC236}">
                      <a16:creationId xmlns:a16="http://schemas.microsoft.com/office/drawing/2014/main" id="{C7A6188A-758E-9697-DA14-DD59879321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4" name="Group 12">
                <a:extLst>
                  <a:ext uri="{FF2B5EF4-FFF2-40B4-BE49-F238E27FC236}">
                    <a16:creationId xmlns:a16="http://schemas.microsoft.com/office/drawing/2014/main" id="{73F619C4-5CAD-80A5-8650-6D6ECA6136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536BC4E7-6F60-8B4C-2D07-E8AD325DC8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09280" name="Rectangle 609279">
                  <a:extLst>
                    <a:ext uri="{FF2B5EF4-FFF2-40B4-BE49-F238E27FC236}">
                      <a16:creationId xmlns:a16="http://schemas.microsoft.com/office/drawing/2014/main" id="{36EEDB3C-ABD7-39E6-72BC-FAAE0C732D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5" name="Group 15">
                <a:extLst>
                  <a:ext uri="{FF2B5EF4-FFF2-40B4-BE49-F238E27FC236}">
                    <a16:creationId xmlns:a16="http://schemas.microsoft.com/office/drawing/2014/main" id="{7807267C-F5A0-688B-10CC-D8872FEB6E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29" name="Rectangle 16">
                  <a:extLst>
                    <a:ext uri="{FF2B5EF4-FFF2-40B4-BE49-F238E27FC236}">
                      <a16:creationId xmlns:a16="http://schemas.microsoft.com/office/drawing/2014/main" id="{044CE9DB-DEAF-BB69-B630-EC4234AFEE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0" name="Rectangle 17">
                  <a:extLst>
                    <a:ext uri="{FF2B5EF4-FFF2-40B4-BE49-F238E27FC236}">
                      <a16:creationId xmlns:a16="http://schemas.microsoft.com/office/drawing/2014/main" id="{226FBA1A-9ECB-17F5-5FAB-75E8D7FDC0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6" name="Group 18">
                <a:extLst>
                  <a:ext uri="{FF2B5EF4-FFF2-40B4-BE49-F238E27FC236}">
                    <a16:creationId xmlns:a16="http://schemas.microsoft.com/office/drawing/2014/main" id="{2FE274A3-0A6E-77C5-668A-B1C7F35482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27" name="Rectangle 19">
                  <a:extLst>
                    <a:ext uri="{FF2B5EF4-FFF2-40B4-BE49-F238E27FC236}">
                      <a16:creationId xmlns:a16="http://schemas.microsoft.com/office/drawing/2014/main" id="{87C966F4-028C-9893-CF36-3D85970F7D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" name="Rectangle 20">
                  <a:extLst>
                    <a:ext uri="{FF2B5EF4-FFF2-40B4-BE49-F238E27FC236}">
                      <a16:creationId xmlns:a16="http://schemas.microsoft.com/office/drawing/2014/main" id="{321FC0F7-971B-B02B-DB6C-A4C9EFEBA8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21" name="Rectangle 19458">
              <a:extLst>
                <a:ext uri="{FF2B5EF4-FFF2-40B4-BE49-F238E27FC236}">
                  <a16:creationId xmlns:a16="http://schemas.microsoft.com/office/drawing/2014/main" id="{C6237BB1-9CCB-DB5B-C036-B3E6C9E32F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40A62CA-9A43-0F06-0183-43DE12F824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9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9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9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9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9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9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9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09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9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09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9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9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9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9287" grpId="0"/>
      <p:bldP spid="609289" grpId="0"/>
      <p:bldP spid="60929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>
            <a:extLst>
              <a:ext uri="{FF2B5EF4-FFF2-40B4-BE49-F238E27FC236}">
                <a16:creationId xmlns:a16="http://schemas.microsoft.com/office/drawing/2014/main" id="{A9A856B2-7C5D-9900-7FDB-AA57D00F0E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772400" cy="533400"/>
          </a:xfrm>
        </p:spPr>
        <p:txBody>
          <a:bodyPr/>
          <a:lstStyle/>
          <a:p>
            <a:r>
              <a:rPr lang="en-US" altLang="en-US" sz="2800" dirty="0"/>
              <a:t>Estimation of Heat Transfer Coefficient</a:t>
            </a:r>
          </a:p>
        </p:txBody>
      </p:sp>
      <p:sp>
        <p:nvSpPr>
          <p:cNvPr id="610307" name="Rectangle 3">
            <a:extLst>
              <a:ext uri="{FF2B5EF4-FFF2-40B4-BE49-F238E27FC236}">
                <a16:creationId xmlns:a16="http://schemas.microsoft.com/office/drawing/2014/main" id="{40852C16-E0E2-0122-3BB6-CC5AA2EE6C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048000"/>
            <a:ext cx="8458200" cy="3124200"/>
          </a:xfrm>
        </p:spPr>
        <p:txBody>
          <a:bodyPr/>
          <a:lstStyle/>
          <a:p>
            <a:r>
              <a:rPr lang="en-US" altLang="en-US" sz="2400" dirty="0"/>
              <a:t>Estimation of heat transfer coefficient is basically computation of temperature profile in equilibrium fluid layer. </a:t>
            </a:r>
          </a:p>
          <a:p>
            <a:r>
              <a:rPr lang="en-US" altLang="en-US" sz="2400" dirty="0"/>
              <a:t>Provoked a general theoretical and experimental study to understand how the equilibrium layer is developed.</a:t>
            </a:r>
          </a:p>
          <a:p>
            <a:r>
              <a:rPr lang="en-US" altLang="en-US" sz="2400" dirty="0"/>
              <a:t>The global geometry of  the solid wall and flow conditions will decide the structure of stagnant layer.</a:t>
            </a:r>
          </a:p>
          <a:p>
            <a:r>
              <a:rPr lang="en-US" altLang="en-US" sz="2400" dirty="0"/>
              <a:t>Basic Geometry : Internal Flow or External Flow.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0308" name="Object 4">
                <a:extLst>
                  <a:ext uri="{FF2B5EF4-FFF2-40B4-BE49-F238E27FC236}">
                    <a16:creationId xmlns:a16="http://schemas.microsoft.com/office/drawing/2014/main" id="{D720227E-D02F-31CD-B3EC-8284FEE36131}"/>
                  </a:ext>
                </a:extLst>
              </p:cNvPr>
              <p:cNvSpPr txBox="1"/>
              <p:nvPr/>
            </p:nvSpPr>
            <p:spPr bwMode="auto">
              <a:xfrm>
                <a:off x="2062163" y="1322388"/>
                <a:ext cx="4872037" cy="15732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𝑓𝑙𝑢𝑖𝑑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num>
                                        <m:den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𝑤𝑎𝑙𝑙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{"/>
                              <m:endChr m:val="}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𝑤𝑎𝑙𝑙</m:t>
                                  </m:r>
                                </m:sub>
                              </m:s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610308" name="Object 4">
                <a:extLst>
                  <a:ext uri="{FF2B5EF4-FFF2-40B4-BE49-F238E27FC236}">
                    <a16:creationId xmlns:a16="http://schemas.microsoft.com/office/drawing/2014/main" id="{D720227E-D02F-31CD-B3EC-8284FEE361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62163" y="1322388"/>
                <a:ext cx="4872037" cy="15732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46">
            <a:extLst>
              <a:ext uri="{FF2B5EF4-FFF2-40B4-BE49-F238E27FC236}">
                <a16:creationId xmlns:a16="http://schemas.microsoft.com/office/drawing/2014/main" id="{100D8EA7-8C26-5680-63E4-BE1C8F9BE54D}"/>
              </a:ext>
            </a:extLst>
          </p:cNvPr>
          <p:cNvGrpSpPr>
            <a:grpSpLocks/>
          </p:cNvGrpSpPr>
          <p:nvPr/>
        </p:nvGrpSpPr>
        <p:grpSpPr bwMode="auto">
          <a:xfrm>
            <a:off x="0" y="-76200"/>
            <a:ext cx="9144000" cy="6858000"/>
            <a:chOff x="0" y="0"/>
            <a:chExt cx="9144000" cy="6858000"/>
          </a:xfrm>
        </p:grpSpPr>
        <p:grpSp>
          <p:nvGrpSpPr>
            <p:cNvPr id="20" name="Group 8">
              <a:extLst>
                <a:ext uri="{FF2B5EF4-FFF2-40B4-BE49-F238E27FC236}">
                  <a16:creationId xmlns:a16="http://schemas.microsoft.com/office/drawing/2014/main" id="{39E4EEF9-3156-BBAA-4CF1-0E7EB47F5B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3" name="Group 27">
                <a:extLst>
                  <a:ext uri="{FF2B5EF4-FFF2-40B4-BE49-F238E27FC236}">
                    <a16:creationId xmlns:a16="http://schemas.microsoft.com/office/drawing/2014/main" id="{5B1CEC61-7C7F-EC0D-E5A1-E684FFB9A4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610305" name="Rectangle 10">
                  <a:extLst>
                    <a:ext uri="{FF2B5EF4-FFF2-40B4-BE49-F238E27FC236}">
                      <a16:creationId xmlns:a16="http://schemas.microsoft.com/office/drawing/2014/main" id="{E96C92D7-B868-32D0-F9DD-FF52E03F81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10309" name="Rectangle 11">
                  <a:extLst>
                    <a:ext uri="{FF2B5EF4-FFF2-40B4-BE49-F238E27FC236}">
                      <a16:creationId xmlns:a16="http://schemas.microsoft.com/office/drawing/2014/main" id="{1863795D-F19B-9056-A50B-810E3C3D45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4" name="Group 12">
                <a:extLst>
                  <a:ext uri="{FF2B5EF4-FFF2-40B4-BE49-F238E27FC236}">
                    <a16:creationId xmlns:a16="http://schemas.microsoft.com/office/drawing/2014/main" id="{AFE6E9FD-EA92-DDB8-36F0-8DB0D8C77D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561B113F-9E6F-4649-5B08-8FDDBC6607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10304" name="Rectangle 610303">
                  <a:extLst>
                    <a:ext uri="{FF2B5EF4-FFF2-40B4-BE49-F238E27FC236}">
                      <a16:creationId xmlns:a16="http://schemas.microsoft.com/office/drawing/2014/main" id="{C704296B-D383-9F76-77B8-4E44934E73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5" name="Group 15">
                <a:extLst>
                  <a:ext uri="{FF2B5EF4-FFF2-40B4-BE49-F238E27FC236}">
                    <a16:creationId xmlns:a16="http://schemas.microsoft.com/office/drawing/2014/main" id="{ECB47D84-4FA0-FDF6-6B4A-1147A7B0F7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29" name="Rectangle 16">
                  <a:extLst>
                    <a:ext uri="{FF2B5EF4-FFF2-40B4-BE49-F238E27FC236}">
                      <a16:creationId xmlns:a16="http://schemas.microsoft.com/office/drawing/2014/main" id="{B1CE7115-FF63-F2A5-D38E-82E64A47B6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0" name="Rectangle 17">
                  <a:extLst>
                    <a:ext uri="{FF2B5EF4-FFF2-40B4-BE49-F238E27FC236}">
                      <a16:creationId xmlns:a16="http://schemas.microsoft.com/office/drawing/2014/main" id="{A687ACF6-2D30-DFB3-FEB3-C6A07EAFF0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6" name="Group 18">
                <a:extLst>
                  <a:ext uri="{FF2B5EF4-FFF2-40B4-BE49-F238E27FC236}">
                    <a16:creationId xmlns:a16="http://schemas.microsoft.com/office/drawing/2014/main" id="{693F75C3-D044-3BA5-9824-96D4A96F03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27" name="Rectangle 19">
                  <a:extLst>
                    <a:ext uri="{FF2B5EF4-FFF2-40B4-BE49-F238E27FC236}">
                      <a16:creationId xmlns:a16="http://schemas.microsoft.com/office/drawing/2014/main" id="{F7B1E897-C688-0113-4513-39962367B0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" name="Rectangle 20">
                  <a:extLst>
                    <a:ext uri="{FF2B5EF4-FFF2-40B4-BE49-F238E27FC236}">
                      <a16:creationId xmlns:a16="http://schemas.microsoft.com/office/drawing/2014/main" id="{75F112FD-9405-EA15-83ED-99AE894B0D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21" name="Rectangle 19458">
              <a:extLst>
                <a:ext uri="{FF2B5EF4-FFF2-40B4-BE49-F238E27FC236}">
                  <a16:creationId xmlns:a16="http://schemas.microsoft.com/office/drawing/2014/main" id="{569C29D1-5C12-C5B9-48E9-CD374F4895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ABDC9EB-D38E-4409-9CB7-62192F589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0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0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0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0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030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71394" name="Object 2">
                <a:extLst>
                  <a:ext uri="{FF2B5EF4-FFF2-40B4-BE49-F238E27FC236}">
                    <a16:creationId xmlns:a16="http://schemas.microsoft.com/office/drawing/2014/main" id="{98CB8DAE-B31C-0A84-4E11-3950E4E2918A}"/>
                  </a:ext>
                </a:extLst>
              </p:cNvPr>
              <p:cNvSpPr txBox="1"/>
              <p:nvPr/>
            </p:nvSpPr>
            <p:spPr bwMode="auto">
              <a:xfrm>
                <a:off x="2209800" y="1090612"/>
                <a:ext cx="4130675" cy="12715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</m:e>
                      </m: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71394" name="Object 2">
                <a:extLst>
                  <a:ext uri="{FF2B5EF4-FFF2-40B4-BE49-F238E27FC236}">
                    <a16:creationId xmlns:a16="http://schemas.microsoft.com/office/drawing/2014/main" id="{98CB8DAE-B31C-0A84-4E11-3950E4E29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9800" y="1090612"/>
                <a:ext cx="4130675" cy="12715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1395" name="Object 3">
                <a:extLst>
                  <a:ext uri="{FF2B5EF4-FFF2-40B4-BE49-F238E27FC236}">
                    <a16:creationId xmlns:a16="http://schemas.microsoft.com/office/drawing/2014/main" id="{1E2F6EAC-49EB-E858-A49E-FA756B43BC8D}"/>
                  </a:ext>
                </a:extLst>
              </p:cNvPr>
              <p:cNvSpPr txBox="1"/>
              <p:nvPr/>
            </p:nvSpPr>
            <p:spPr bwMode="auto">
              <a:xfrm>
                <a:off x="1773238" y="2538412"/>
                <a:ext cx="5595937" cy="11953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Temperature</m:t>
                              </m:r>
                              <m:r>
                                <m:rPr>
                                  <m:nor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scale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Length</m:t>
                              </m:r>
                              <m:r>
                                <m:rPr>
                                  <m:nor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scale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𝜕𝜃</m:t>
                                  </m:r>
                                </m:num>
                                <m:den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b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71395" name="Object 3">
                <a:extLst>
                  <a:ext uri="{FF2B5EF4-FFF2-40B4-BE49-F238E27FC236}">
                    <a16:creationId xmlns:a16="http://schemas.microsoft.com/office/drawing/2014/main" id="{1E2F6EAC-49EB-E858-A49E-FA756B43BC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73238" y="2538412"/>
                <a:ext cx="5595937" cy="11953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1396" name="Object 4">
                <a:extLst>
                  <a:ext uri="{FF2B5EF4-FFF2-40B4-BE49-F238E27FC236}">
                    <a16:creationId xmlns:a16="http://schemas.microsoft.com/office/drawing/2014/main" id="{1B2FE10B-7E99-007A-6DF6-B7A1A5921611}"/>
                  </a:ext>
                </a:extLst>
              </p:cNvPr>
              <p:cNvSpPr txBox="1"/>
              <p:nvPr/>
            </p:nvSpPr>
            <p:spPr bwMode="auto">
              <a:xfrm>
                <a:off x="1752600" y="3886200"/>
                <a:ext cx="5627688" cy="12715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</m:e>
                      </m: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𝑓𝑙𝑢𝑖𝑑</m:t>
                          </m:r>
                        </m:sub>
                      </m:sSub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∞</m:t>
                                          </m:r>
                                        </m:sub>
                                      </m:s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d>
                              <m:f>
                                <m:f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𝜕𝜃</m:t>
                                  </m:r>
                                </m:num>
                                <m:den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b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71396" name="Object 4">
                <a:extLst>
                  <a:ext uri="{FF2B5EF4-FFF2-40B4-BE49-F238E27FC236}">
                    <a16:creationId xmlns:a16="http://schemas.microsoft.com/office/drawing/2014/main" id="{1B2FE10B-7E99-007A-6DF6-B7A1A5921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2600" y="3886200"/>
                <a:ext cx="5627688" cy="12715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1397" name="Object 5">
                <a:extLst>
                  <a:ext uri="{FF2B5EF4-FFF2-40B4-BE49-F238E27FC236}">
                    <a16:creationId xmlns:a16="http://schemas.microsoft.com/office/drawing/2014/main" id="{AA74187F-C33A-671D-B51B-B277D993773F}"/>
                  </a:ext>
                </a:extLst>
              </p:cNvPr>
              <p:cNvSpPr txBox="1"/>
              <p:nvPr/>
            </p:nvSpPr>
            <p:spPr bwMode="auto">
              <a:xfrm>
                <a:off x="288925" y="4953000"/>
                <a:ext cx="3749675" cy="13049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𝜕𝜃</m:t>
                                  </m:r>
                                </m:num>
                                <m:den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b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h𝐿</m:t>
                          </m:r>
                        </m:num>
                        <m:den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𝑓𝑙𝑢𝑖𝑑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71397" name="Object 5">
                <a:extLst>
                  <a:ext uri="{FF2B5EF4-FFF2-40B4-BE49-F238E27FC236}">
                    <a16:creationId xmlns:a16="http://schemas.microsoft.com/office/drawing/2014/main" id="{AA74187F-C33A-671D-B51B-B277D99377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8925" y="4953000"/>
                <a:ext cx="3749675" cy="13049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itle 18">
            <a:extLst>
              <a:ext uri="{FF2B5EF4-FFF2-40B4-BE49-F238E27FC236}">
                <a16:creationId xmlns:a16="http://schemas.microsoft.com/office/drawing/2014/main" id="{D22BEA24-72B2-19BE-85FA-C01F815DB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"/>
            <a:ext cx="7772400" cy="1143000"/>
          </a:xfrm>
        </p:spPr>
        <p:txBody>
          <a:bodyPr/>
          <a:lstStyle/>
          <a:p>
            <a:r>
              <a:rPr lang="en-US" sz="2800" dirty="0"/>
              <a:t>In search of A Dimensionless Parameter for Convection </a:t>
            </a:r>
            <a:endParaRPr lang="en-I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bject 5">
                <a:extLst>
                  <a:ext uri="{FF2B5EF4-FFF2-40B4-BE49-F238E27FC236}">
                    <a16:creationId xmlns:a16="http://schemas.microsoft.com/office/drawing/2014/main" id="{1897B439-DD4E-76BF-8487-2DD4183815FC}"/>
                  </a:ext>
                </a:extLst>
              </p:cNvPr>
              <p:cNvSpPr txBox="1"/>
              <p:nvPr/>
            </p:nvSpPr>
            <p:spPr bwMode="auto">
              <a:xfrm>
                <a:off x="3878262" y="5114925"/>
                <a:ext cx="5113338" cy="13049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unc>
                            <m:func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Re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</m:func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den>
                          </m:f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8" name="Object 5">
                <a:extLst>
                  <a:ext uri="{FF2B5EF4-FFF2-40B4-BE49-F238E27FC236}">
                    <a16:creationId xmlns:a16="http://schemas.microsoft.com/office/drawing/2014/main" id="{1897B439-DD4E-76BF-8487-2DD4183815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78262" y="5114925"/>
                <a:ext cx="5113338" cy="13049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46">
            <a:extLst>
              <a:ext uri="{FF2B5EF4-FFF2-40B4-BE49-F238E27FC236}">
                <a16:creationId xmlns:a16="http://schemas.microsoft.com/office/drawing/2014/main" id="{4673CBA3-6796-6967-FED2-6AEC88D0E819}"/>
              </a:ext>
            </a:extLst>
          </p:cNvPr>
          <p:cNvGrpSpPr>
            <a:grpSpLocks/>
          </p:cNvGrpSpPr>
          <p:nvPr/>
        </p:nvGrpSpPr>
        <p:grpSpPr bwMode="auto">
          <a:xfrm>
            <a:off x="0" y="-76200"/>
            <a:ext cx="9144000" cy="6858000"/>
            <a:chOff x="0" y="0"/>
            <a:chExt cx="9144000" cy="6858000"/>
          </a:xfrm>
        </p:grpSpPr>
        <p:grpSp>
          <p:nvGrpSpPr>
            <p:cNvPr id="22" name="Group 8">
              <a:extLst>
                <a:ext uri="{FF2B5EF4-FFF2-40B4-BE49-F238E27FC236}">
                  <a16:creationId xmlns:a16="http://schemas.microsoft.com/office/drawing/2014/main" id="{B378B068-E2D5-02A9-9281-398540F122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5" name="Group 27">
                <a:extLst>
                  <a:ext uri="{FF2B5EF4-FFF2-40B4-BE49-F238E27FC236}">
                    <a16:creationId xmlns:a16="http://schemas.microsoft.com/office/drawing/2014/main" id="{F411BDB8-FBBE-1D23-BB71-09F6CC1B0A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571400" name="Rectangle 10">
                  <a:extLst>
                    <a:ext uri="{FF2B5EF4-FFF2-40B4-BE49-F238E27FC236}">
                      <a16:creationId xmlns:a16="http://schemas.microsoft.com/office/drawing/2014/main" id="{B02B2CFA-7892-07E3-40D5-BCB7FB4673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71401" name="Rectangle 11">
                  <a:extLst>
                    <a:ext uri="{FF2B5EF4-FFF2-40B4-BE49-F238E27FC236}">
                      <a16:creationId xmlns:a16="http://schemas.microsoft.com/office/drawing/2014/main" id="{DEC4DD43-75AF-6B0C-A8A6-4BC4D1AC3F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6" name="Group 12">
                <a:extLst>
                  <a:ext uri="{FF2B5EF4-FFF2-40B4-BE49-F238E27FC236}">
                    <a16:creationId xmlns:a16="http://schemas.microsoft.com/office/drawing/2014/main" id="{4DFCCCFA-CD04-ACD9-D43F-81279FCE3A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571398" name="Rectangle 571397">
                  <a:extLst>
                    <a:ext uri="{FF2B5EF4-FFF2-40B4-BE49-F238E27FC236}">
                      <a16:creationId xmlns:a16="http://schemas.microsoft.com/office/drawing/2014/main" id="{24F7541A-544A-462C-8B3A-E5FC27B7E7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71399" name="Rectangle 571398">
                  <a:extLst>
                    <a:ext uri="{FF2B5EF4-FFF2-40B4-BE49-F238E27FC236}">
                      <a16:creationId xmlns:a16="http://schemas.microsoft.com/office/drawing/2014/main" id="{BAD99288-BFDB-B5D3-24DE-2E975473F7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7" name="Group 15">
                <a:extLst>
                  <a:ext uri="{FF2B5EF4-FFF2-40B4-BE49-F238E27FC236}">
                    <a16:creationId xmlns:a16="http://schemas.microsoft.com/office/drawing/2014/main" id="{44C65D92-829C-53DE-897F-1BD85447FB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571392" name="Rectangle 16">
                  <a:extLst>
                    <a:ext uri="{FF2B5EF4-FFF2-40B4-BE49-F238E27FC236}">
                      <a16:creationId xmlns:a16="http://schemas.microsoft.com/office/drawing/2014/main" id="{62C71DF4-768F-22C5-F5FE-187112AD46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71393" name="Rectangle 17">
                  <a:extLst>
                    <a:ext uri="{FF2B5EF4-FFF2-40B4-BE49-F238E27FC236}">
                      <a16:creationId xmlns:a16="http://schemas.microsoft.com/office/drawing/2014/main" id="{4C43D69E-F219-986C-DE31-9ADDB308D9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9" name="Group 18">
                <a:extLst>
                  <a:ext uri="{FF2B5EF4-FFF2-40B4-BE49-F238E27FC236}">
                    <a16:creationId xmlns:a16="http://schemas.microsoft.com/office/drawing/2014/main" id="{AC91F3BF-D40D-D25F-AF86-25D2322662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30" name="Rectangle 19">
                  <a:extLst>
                    <a:ext uri="{FF2B5EF4-FFF2-40B4-BE49-F238E27FC236}">
                      <a16:creationId xmlns:a16="http://schemas.microsoft.com/office/drawing/2014/main" id="{6DED8146-207D-EE55-3195-63B926A17E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" name="Rectangle 20">
                  <a:extLst>
                    <a:ext uri="{FF2B5EF4-FFF2-40B4-BE49-F238E27FC236}">
                      <a16:creationId xmlns:a16="http://schemas.microsoft.com/office/drawing/2014/main" id="{D7E629F5-CC53-A574-CB53-783993BE25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23" name="Rectangle 19458">
              <a:extLst>
                <a:ext uri="{FF2B5EF4-FFF2-40B4-BE49-F238E27FC236}">
                  <a16:creationId xmlns:a16="http://schemas.microsoft.com/office/drawing/2014/main" id="{AA02D519-8CF8-F7C9-5118-948EAAD4F0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21">
              <a:extLst>
                <a:ext uri="{FF2B5EF4-FFF2-40B4-BE49-F238E27FC236}">
                  <a16:creationId xmlns:a16="http://schemas.microsoft.com/office/drawing/2014/main" id="{36D2A410-11D2-417F-93DC-1619B51149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571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57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57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571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1394" grpId="0"/>
      <p:bldP spid="571395" grpId="0"/>
      <p:bldP spid="571396" grpId="0"/>
      <p:bldP spid="57139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Text Box 2">
            <a:extLst>
              <a:ext uri="{FF2B5EF4-FFF2-40B4-BE49-F238E27FC236}">
                <a16:creationId xmlns:a16="http://schemas.microsoft.com/office/drawing/2014/main" id="{D949A9F2-2702-83D0-D196-374BFAA6C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11275"/>
            <a:ext cx="79692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0" dirty="0"/>
              <a:t>This dimensionless temperature gradient at the wall is named as</a:t>
            </a:r>
          </a:p>
          <a:p>
            <a:r>
              <a:rPr lang="en-US" altLang="en-US" b="0" dirty="0"/>
              <a:t>Nusselt Number: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2419" name="Object 3">
                <a:extLst>
                  <a:ext uri="{FF2B5EF4-FFF2-40B4-BE49-F238E27FC236}">
                    <a16:creationId xmlns:a16="http://schemas.microsoft.com/office/drawing/2014/main" id="{DBF76270-213A-E850-9E4E-7E2BFC923443}"/>
                  </a:ext>
                </a:extLst>
              </p:cNvPr>
              <p:cNvSpPr txBox="1"/>
              <p:nvPr/>
            </p:nvSpPr>
            <p:spPr bwMode="auto">
              <a:xfrm>
                <a:off x="1143000" y="2130425"/>
                <a:ext cx="6858000" cy="20605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𝑁𝑢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h𝐿</m:t>
                          </m:r>
                        </m:num>
                        <m:den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𝑓𝑙𝑢𝑖𝑑</m:t>
                              </m:r>
                            </m:sub>
                          </m:sSub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𝑓𝑙𝑢𝑖𝑑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Conduction</m:t>
                          </m:r>
                          <m:r>
                            <m:rPr>
                              <m:nor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resistance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Convection</m:t>
                          </m:r>
                          <m:r>
                            <m:rPr>
                              <m:nor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resistance</m:t>
                          </m:r>
                        </m:den>
                      </m:f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572419" name="Object 3">
                <a:extLst>
                  <a:ext uri="{FF2B5EF4-FFF2-40B4-BE49-F238E27FC236}">
                    <a16:creationId xmlns:a16="http://schemas.microsoft.com/office/drawing/2014/main" id="{DBF76270-213A-E850-9E4E-7E2BFC923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3000" y="2130425"/>
                <a:ext cx="6858000" cy="20605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2420" name="Object 4">
                <a:extLst>
                  <a:ext uri="{FF2B5EF4-FFF2-40B4-BE49-F238E27FC236}">
                    <a16:creationId xmlns:a16="http://schemas.microsoft.com/office/drawing/2014/main" id="{5FBFB138-2F80-FCA8-6668-305BBA0ACD75}"/>
                  </a:ext>
                </a:extLst>
              </p:cNvPr>
              <p:cNvSpPr txBox="1"/>
              <p:nvPr/>
            </p:nvSpPr>
            <p:spPr bwMode="auto">
              <a:xfrm>
                <a:off x="1009650" y="4038600"/>
                <a:ext cx="6829425" cy="13049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𝑁𝑢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𝜕𝜃</m:t>
                                  </m:r>
                                </m:num>
                                <m:den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b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h𝐿</m:t>
                          </m:r>
                        </m:num>
                        <m:den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𝑓𝑙𝑢𝑖𝑑</m:t>
                              </m:r>
                            </m:sub>
                          </m:sSub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unc>
                            <m:func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Re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</m:func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den>
                          </m:f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72420" name="Object 4">
                <a:extLst>
                  <a:ext uri="{FF2B5EF4-FFF2-40B4-BE49-F238E27FC236}">
                    <a16:creationId xmlns:a16="http://schemas.microsoft.com/office/drawing/2014/main" id="{5FBFB138-2F80-FCA8-6668-305BBA0ACD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9650" y="4038600"/>
                <a:ext cx="6829425" cy="13049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2421" name="Text Box 5">
            <a:extLst>
              <a:ext uri="{FF2B5EF4-FFF2-40B4-BE49-F238E27FC236}">
                <a16:creationId xmlns:a16="http://schemas.microsoft.com/office/drawing/2014/main" id="{791868CD-5A67-38D4-8D4E-A5B4A9248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5562" y="5410200"/>
            <a:ext cx="2941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0"/>
              <a:t>Local Nusselt Number</a:t>
            </a:r>
          </a:p>
        </p:txBody>
      </p:sp>
      <p:sp>
        <p:nvSpPr>
          <p:cNvPr id="23" name="Title 18">
            <a:extLst>
              <a:ext uri="{FF2B5EF4-FFF2-40B4-BE49-F238E27FC236}">
                <a16:creationId xmlns:a16="http://schemas.microsoft.com/office/drawing/2014/main" id="{00957BE2-319C-6BDC-8F50-4095EFBAAE0E}"/>
              </a:ext>
            </a:extLst>
          </p:cNvPr>
          <p:cNvSpPr txBox="1">
            <a:spLocks/>
          </p:cNvSpPr>
          <p:nvPr/>
        </p:nvSpPr>
        <p:spPr>
          <a:xfrm>
            <a:off x="76200" y="7620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US" sz="2800" kern="0"/>
              <a:t>In search of A Dimensionless Parameter for Convection </a:t>
            </a:r>
            <a:endParaRPr lang="en-IN" sz="2800" kern="0" dirty="0"/>
          </a:p>
        </p:txBody>
      </p:sp>
      <p:grpSp>
        <p:nvGrpSpPr>
          <p:cNvPr id="19" name="Group 46">
            <a:extLst>
              <a:ext uri="{FF2B5EF4-FFF2-40B4-BE49-F238E27FC236}">
                <a16:creationId xmlns:a16="http://schemas.microsoft.com/office/drawing/2014/main" id="{B69D794A-42BC-8699-80AF-081110D8A117}"/>
              </a:ext>
            </a:extLst>
          </p:cNvPr>
          <p:cNvGrpSpPr>
            <a:grpSpLocks/>
          </p:cNvGrpSpPr>
          <p:nvPr/>
        </p:nvGrpSpPr>
        <p:grpSpPr bwMode="auto">
          <a:xfrm>
            <a:off x="0" y="-76200"/>
            <a:ext cx="9144000" cy="6858000"/>
            <a:chOff x="0" y="0"/>
            <a:chExt cx="9144000" cy="6858000"/>
          </a:xfrm>
        </p:grpSpPr>
        <p:grpSp>
          <p:nvGrpSpPr>
            <p:cNvPr id="20" name="Group 8">
              <a:extLst>
                <a:ext uri="{FF2B5EF4-FFF2-40B4-BE49-F238E27FC236}">
                  <a16:creationId xmlns:a16="http://schemas.microsoft.com/office/drawing/2014/main" id="{A6713731-5E79-259A-422C-FC196558C7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4" name="Group 27">
                <a:extLst>
                  <a:ext uri="{FF2B5EF4-FFF2-40B4-BE49-F238E27FC236}">
                    <a16:creationId xmlns:a16="http://schemas.microsoft.com/office/drawing/2014/main" id="{CD4878C9-216F-B411-5DAA-42210D8F46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572422" name="Rectangle 10">
                  <a:extLst>
                    <a:ext uri="{FF2B5EF4-FFF2-40B4-BE49-F238E27FC236}">
                      <a16:creationId xmlns:a16="http://schemas.microsoft.com/office/drawing/2014/main" id="{2B29A387-57F9-7060-909C-3BAC853D58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72423" name="Rectangle 11">
                  <a:extLst>
                    <a:ext uri="{FF2B5EF4-FFF2-40B4-BE49-F238E27FC236}">
                      <a16:creationId xmlns:a16="http://schemas.microsoft.com/office/drawing/2014/main" id="{4626D595-896B-B2E2-6CF5-69BB14F04D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5" name="Group 12">
                <a:extLst>
                  <a:ext uri="{FF2B5EF4-FFF2-40B4-BE49-F238E27FC236}">
                    <a16:creationId xmlns:a16="http://schemas.microsoft.com/office/drawing/2014/main" id="{26B94485-EE2B-B8D8-8775-2994C075FE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572416" name="Rectangle 572415">
                  <a:extLst>
                    <a:ext uri="{FF2B5EF4-FFF2-40B4-BE49-F238E27FC236}">
                      <a16:creationId xmlns:a16="http://schemas.microsoft.com/office/drawing/2014/main" id="{F683F4ED-D999-7CD7-6977-CDE0DA485E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72417" name="Rectangle 572416">
                  <a:extLst>
                    <a:ext uri="{FF2B5EF4-FFF2-40B4-BE49-F238E27FC236}">
                      <a16:creationId xmlns:a16="http://schemas.microsoft.com/office/drawing/2014/main" id="{72D2AA39-2062-FE56-9456-E89A908A70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6" name="Group 15">
                <a:extLst>
                  <a:ext uri="{FF2B5EF4-FFF2-40B4-BE49-F238E27FC236}">
                    <a16:creationId xmlns:a16="http://schemas.microsoft.com/office/drawing/2014/main" id="{A6E6575C-942F-C025-C380-B585D9AD99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30" name="Rectangle 16">
                  <a:extLst>
                    <a:ext uri="{FF2B5EF4-FFF2-40B4-BE49-F238E27FC236}">
                      <a16:creationId xmlns:a16="http://schemas.microsoft.com/office/drawing/2014/main" id="{A9791E85-6126-1D04-46F9-292D4F565F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" name="Rectangle 17">
                  <a:extLst>
                    <a:ext uri="{FF2B5EF4-FFF2-40B4-BE49-F238E27FC236}">
                      <a16:creationId xmlns:a16="http://schemas.microsoft.com/office/drawing/2014/main" id="{AECB52DF-0E46-92C2-4A12-824646F418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7" name="Group 18">
                <a:extLst>
                  <a:ext uri="{FF2B5EF4-FFF2-40B4-BE49-F238E27FC236}">
                    <a16:creationId xmlns:a16="http://schemas.microsoft.com/office/drawing/2014/main" id="{89E490ED-064A-87C2-3A8E-881A42E83F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28" name="Rectangle 19">
                  <a:extLst>
                    <a:ext uri="{FF2B5EF4-FFF2-40B4-BE49-F238E27FC236}">
                      <a16:creationId xmlns:a16="http://schemas.microsoft.com/office/drawing/2014/main" id="{A6236645-8A2D-126D-3E53-82E9458BE4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" name="Rectangle 20">
                  <a:extLst>
                    <a:ext uri="{FF2B5EF4-FFF2-40B4-BE49-F238E27FC236}">
                      <a16:creationId xmlns:a16="http://schemas.microsoft.com/office/drawing/2014/main" id="{7632C2F1-7240-2834-6391-28F4C72B94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21" name="Rectangle 19458">
              <a:extLst>
                <a:ext uri="{FF2B5EF4-FFF2-40B4-BE49-F238E27FC236}">
                  <a16:creationId xmlns:a16="http://schemas.microsoft.com/office/drawing/2014/main" id="{38A202E5-0C5B-F703-793B-3D220159A8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1AB8196-5D76-DB6B-3A97-354452247A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2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2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57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750"/>
                                        <p:tgtEl>
                                          <p:spTgt spid="57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2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2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2418" grpId="0"/>
      <p:bldP spid="572419" grpId="0"/>
      <p:bldP spid="572420" grpId="0"/>
      <p:bldP spid="5724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EE0CE-652E-A4D2-F8F8-A3BFB5A3F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011" y="38100"/>
            <a:ext cx="7772400" cy="952500"/>
          </a:xfrm>
        </p:spPr>
        <p:txBody>
          <a:bodyPr/>
          <a:lstStyle/>
          <a:p>
            <a:r>
              <a:rPr lang="en-US" sz="2800" dirty="0"/>
              <a:t>Heat Transfer is an Action: Path Function</a:t>
            </a:r>
            <a:endParaRPr lang="en-IN" sz="2800" dirty="0"/>
          </a:p>
        </p:txBody>
      </p:sp>
      <p:pic>
        <p:nvPicPr>
          <p:cNvPr id="4" name="Picture 16">
            <a:extLst>
              <a:ext uri="{FF2B5EF4-FFF2-40B4-BE49-F238E27FC236}">
                <a16:creationId xmlns:a16="http://schemas.microsoft.com/office/drawing/2014/main" id="{428644DC-DFFD-4812-10C0-64A1A8213B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427" y="2779660"/>
            <a:ext cx="6571013" cy="295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6">
            <a:extLst>
              <a:ext uri="{FF2B5EF4-FFF2-40B4-BE49-F238E27FC236}">
                <a16:creationId xmlns:a16="http://schemas.microsoft.com/office/drawing/2014/main" id="{52E9C90D-B86F-60F5-1AD9-5EEDE252F9C4}"/>
              </a:ext>
            </a:extLst>
          </p:cNvPr>
          <p:cNvGrpSpPr>
            <a:grpSpLocks/>
          </p:cNvGrpSpPr>
          <p:nvPr/>
        </p:nvGrpSpPr>
        <p:grpSpPr bwMode="auto">
          <a:xfrm>
            <a:off x="0" y="-76200"/>
            <a:ext cx="9144000" cy="6858000"/>
            <a:chOff x="0" y="0"/>
            <a:chExt cx="9144000" cy="6858000"/>
          </a:xfrm>
        </p:grpSpPr>
        <p:grpSp>
          <p:nvGrpSpPr>
            <p:cNvPr id="6" name="Group 8">
              <a:extLst>
                <a:ext uri="{FF2B5EF4-FFF2-40B4-BE49-F238E27FC236}">
                  <a16:creationId xmlns:a16="http://schemas.microsoft.com/office/drawing/2014/main" id="{2747CABD-AED7-D6D4-5A5E-23A1BF4991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9" name="Group 27">
                <a:extLst>
                  <a:ext uri="{FF2B5EF4-FFF2-40B4-BE49-F238E27FC236}">
                    <a16:creationId xmlns:a16="http://schemas.microsoft.com/office/drawing/2014/main" id="{3BBE3569-BBEF-3839-B389-2547983640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9" name="Rectangle 10">
                  <a:extLst>
                    <a:ext uri="{FF2B5EF4-FFF2-40B4-BE49-F238E27FC236}">
                      <a16:creationId xmlns:a16="http://schemas.microsoft.com/office/drawing/2014/main" id="{1DFFB259-AC06-04CD-1967-C47078A1BA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" name="Rectangle 11">
                  <a:extLst>
                    <a:ext uri="{FF2B5EF4-FFF2-40B4-BE49-F238E27FC236}">
                      <a16:creationId xmlns:a16="http://schemas.microsoft.com/office/drawing/2014/main" id="{39A5BC25-A436-94F3-9133-C27CEB11B5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12">
                <a:extLst>
                  <a:ext uri="{FF2B5EF4-FFF2-40B4-BE49-F238E27FC236}">
                    <a16:creationId xmlns:a16="http://schemas.microsoft.com/office/drawing/2014/main" id="{0712DC75-0ED6-4B2A-4C38-A95002E011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A5DB7F03-A553-7C8A-D598-3BE91D0E3E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8E2BAA2E-4E99-BD52-45E5-0DA55CD36B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5">
                <a:extLst>
                  <a:ext uri="{FF2B5EF4-FFF2-40B4-BE49-F238E27FC236}">
                    <a16:creationId xmlns:a16="http://schemas.microsoft.com/office/drawing/2014/main" id="{04FECF32-F774-3080-DD08-5B667D2574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5" name="Rectangle 16">
                  <a:extLst>
                    <a:ext uri="{FF2B5EF4-FFF2-40B4-BE49-F238E27FC236}">
                      <a16:creationId xmlns:a16="http://schemas.microsoft.com/office/drawing/2014/main" id="{6DC3259E-047D-95FA-7D02-86CAD5D196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7">
                  <a:extLst>
                    <a:ext uri="{FF2B5EF4-FFF2-40B4-BE49-F238E27FC236}">
                      <a16:creationId xmlns:a16="http://schemas.microsoft.com/office/drawing/2014/main" id="{0DBD7C25-35E1-9224-F88E-BD55468856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" name="Group 18">
                <a:extLst>
                  <a:ext uri="{FF2B5EF4-FFF2-40B4-BE49-F238E27FC236}">
                    <a16:creationId xmlns:a16="http://schemas.microsoft.com/office/drawing/2014/main" id="{B2D28FEB-64ED-890D-233E-DCA2FA5232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3" name="Rectangle 19">
                  <a:extLst>
                    <a:ext uri="{FF2B5EF4-FFF2-40B4-BE49-F238E27FC236}">
                      <a16:creationId xmlns:a16="http://schemas.microsoft.com/office/drawing/2014/main" id="{3D11C930-9688-30CF-5790-B0A6C50319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" name="Rectangle 20">
                  <a:extLst>
                    <a:ext uri="{FF2B5EF4-FFF2-40B4-BE49-F238E27FC236}">
                      <a16:creationId xmlns:a16="http://schemas.microsoft.com/office/drawing/2014/main" id="{948A12FB-1AFB-C8FE-E893-74B1EEA3EF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7" name="Rectangle 19458">
              <a:extLst>
                <a:ext uri="{FF2B5EF4-FFF2-40B4-BE49-F238E27FC236}">
                  <a16:creationId xmlns:a16="http://schemas.microsoft.com/office/drawing/2014/main" id="{05909ACC-EDAE-C483-524C-2C88B61D12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21">
              <a:extLst>
                <a:ext uri="{FF2B5EF4-FFF2-40B4-BE49-F238E27FC236}">
                  <a16:creationId xmlns:a16="http://schemas.microsoft.com/office/drawing/2014/main" id="{93CE00BF-4D27-071F-603B-2DEE407A5F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899DF54-0CE1-EC50-A696-4415B18A240F}"/>
              </a:ext>
            </a:extLst>
          </p:cNvPr>
          <p:cNvSpPr txBox="1"/>
          <p:nvPr/>
        </p:nvSpPr>
        <p:spPr>
          <a:xfrm>
            <a:off x="2286000" y="6110411"/>
            <a:ext cx="5090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PCB as a  Hot Thermodynamic System 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AA5FCEF-F4C7-FA97-FAF5-57A45F7639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9679" y="1066800"/>
            <a:ext cx="6744641" cy="1924319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3C29E624-443E-D248-B385-B0FE1B83DD9F}"/>
              </a:ext>
            </a:extLst>
          </p:cNvPr>
          <p:cNvSpPr/>
          <p:nvPr/>
        </p:nvSpPr>
        <p:spPr bwMode="auto">
          <a:xfrm>
            <a:off x="609600" y="2585776"/>
            <a:ext cx="7942440" cy="3372478"/>
          </a:xfrm>
          <a:prstGeom prst="ellipse">
            <a:avLst/>
          </a:prstGeom>
          <a:noFill/>
          <a:ln w="41275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4B6CA6-4E18-DFC7-1A1B-5FCEBE3970C5}"/>
              </a:ext>
            </a:extLst>
          </p:cNvPr>
          <p:cNvSpPr txBox="1"/>
          <p:nvPr/>
        </p:nvSpPr>
        <p:spPr>
          <a:xfrm>
            <a:off x="669337" y="1066800"/>
            <a:ext cx="2518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Cold Surroundings</a:t>
            </a:r>
            <a:endParaRPr lang="en-IN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26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CDF01-4960-9E78-85AF-A228D173A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-76200"/>
            <a:ext cx="7772400" cy="1143000"/>
          </a:xfrm>
        </p:spPr>
        <p:txBody>
          <a:bodyPr/>
          <a:lstStyle/>
          <a:p>
            <a:r>
              <a:rPr lang="en-US" sz="2800" dirty="0"/>
              <a:t>Newton’s Cooling of PCBs</a:t>
            </a:r>
            <a:endParaRPr lang="en-IN" sz="2800" dirty="0"/>
          </a:p>
        </p:txBody>
      </p:sp>
      <p:grpSp>
        <p:nvGrpSpPr>
          <p:cNvPr id="3" name="Group 46">
            <a:extLst>
              <a:ext uri="{FF2B5EF4-FFF2-40B4-BE49-F238E27FC236}">
                <a16:creationId xmlns:a16="http://schemas.microsoft.com/office/drawing/2014/main" id="{68CB70C2-00EB-F339-63C6-AC88CA505618}"/>
              </a:ext>
            </a:extLst>
          </p:cNvPr>
          <p:cNvGrpSpPr>
            <a:grpSpLocks/>
          </p:cNvGrpSpPr>
          <p:nvPr/>
        </p:nvGrpSpPr>
        <p:grpSpPr bwMode="auto">
          <a:xfrm>
            <a:off x="0" y="-76200"/>
            <a:ext cx="9144000" cy="6858000"/>
            <a:chOff x="0" y="0"/>
            <a:chExt cx="9144000" cy="6858000"/>
          </a:xfrm>
        </p:grpSpPr>
        <p:grpSp>
          <p:nvGrpSpPr>
            <p:cNvPr id="4" name="Group 8">
              <a:extLst>
                <a:ext uri="{FF2B5EF4-FFF2-40B4-BE49-F238E27FC236}">
                  <a16:creationId xmlns:a16="http://schemas.microsoft.com/office/drawing/2014/main" id="{AAFC170E-70FC-61C9-71BF-F435FD91E3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7" name="Group 27">
                <a:extLst>
                  <a:ext uri="{FF2B5EF4-FFF2-40B4-BE49-F238E27FC236}">
                    <a16:creationId xmlns:a16="http://schemas.microsoft.com/office/drawing/2014/main" id="{582953E8-EBD0-5BB9-286E-CA128D2DFE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7" name="Rectangle 10">
                  <a:extLst>
                    <a:ext uri="{FF2B5EF4-FFF2-40B4-BE49-F238E27FC236}">
                      <a16:creationId xmlns:a16="http://schemas.microsoft.com/office/drawing/2014/main" id="{0B0074DB-EEF1-3138-3397-33B8698997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11">
                  <a:extLst>
                    <a:ext uri="{FF2B5EF4-FFF2-40B4-BE49-F238E27FC236}">
                      <a16:creationId xmlns:a16="http://schemas.microsoft.com/office/drawing/2014/main" id="{E74DB16B-F5D3-2C45-07D6-32FF517744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2">
                <a:extLst>
                  <a:ext uri="{FF2B5EF4-FFF2-40B4-BE49-F238E27FC236}">
                    <a16:creationId xmlns:a16="http://schemas.microsoft.com/office/drawing/2014/main" id="{B3DF2B0E-98AA-5598-334B-431B29DF2B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A24D0F7F-A288-4AFA-33DD-589AF679C2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AA8F9D2A-0845-65DE-FB02-E7ACA53DC7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5">
                <a:extLst>
                  <a:ext uri="{FF2B5EF4-FFF2-40B4-BE49-F238E27FC236}">
                    <a16:creationId xmlns:a16="http://schemas.microsoft.com/office/drawing/2014/main" id="{62286182-9544-8069-E9E3-67EE100791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3" name="Rectangle 16">
                  <a:extLst>
                    <a:ext uri="{FF2B5EF4-FFF2-40B4-BE49-F238E27FC236}">
                      <a16:creationId xmlns:a16="http://schemas.microsoft.com/office/drawing/2014/main" id="{6B10B166-93CF-F005-DC7C-67EF0EE2FA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" name="Rectangle 17">
                  <a:extLst>
                    <a:ext uri="{FF2B5EF4-FFF2-40B4-BE49-F238E27FC236}">
                      <a16:creationId xmlns:a16="http://schemas.microsoft.com/office/drawing/2014/main" id="{E5BE5551-FCB7-3B5D-9A3F-9A7936CD0A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18">
                <a:extLst>
                  <a:ext uri="{FF2B5EF4-FFF2-40B4-BE49-F238E27FC236}">
                    <a16:creationId xmlns:a16="http://schemas.microsoft.com/office/drawing/2014/main" id="{06B98CE8-DACC-67E2-B639-51CC4E00EE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1" name="Rectangle 19">
                  <a:extLst>
                    <a:ext uri="{FF2B5EF4-FFF2-40B4-BE49-F238E27FC236}">
                      <a16:creationId xmlns:a16="http://schemas.microsoft.com/office/drawing/2014/main" id="{328CBF27-05B2-54B6-44F7-ED2ED62C2C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" name="Rectangle 20">
                  <a:extLst>
                    <a:ext uri="{FF2B5EF4-FFF2-40B4-BE49-F238E27FC236}">
                      <a16:creationId xmlns:a16="http://schemas.microsoft.com/office/drawing/2014/main" id="{54C9FDD1-4C9E-048B-7B64-B031F4F4DC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5" name="Rectangle 19458">
              <a:extLst>
                <a:ext uri="{FF2B5EF4-FFF2-40B4-BE49-F238E27FC236}">
                  <a16:creationId xmlns:a16="http://schemas.microsoft.com/office/drawing/2014/main" id="{6D7E137D-59E4-7208-C811-635228F969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21">
              <a:extLst>
                <a:ext uri="{FF2B5EF4-FFF2-40B4-BE49-F238E27FC236}">
                  <a16:creationId xmlns:a16="http://schemas.microsoft.com/office/drawing/2014/main" id="{39033781-C758-D8DE-7256-4A87AC8F6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4DBFE275-CA1F-7A7D-CB84-B1C1EAD297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1559169"/>
            <a:ext cx="3502085" cy="4114800"/>
          </a:xfr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460E28B-EE45-38BD-382E-88EA23E10C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880" y="1741730"/>
            <a:ext cx="5021757" cy="374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820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06DC5-2394-75B4-8FA3-0FC488901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r>
              <a:rPr lang="en-US" sz="2800" dirty="0"/>
              <a:t>Current Needs of A PCB</a:t>
            </a:r>
            <a:endParaRPr lang="en-IN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8D7E30-C272-2AE7-4D41-6375A2526D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2057" y="1143000"/>
            <a:ext cx="8354743" cy="5502275"/>
          </a:xfrm>
        </p:spPr>
      </p:pic>
      <p:grpSp>
        <p:nvGrpSpPr>
          <p:cNvPr id="6" name="Group 46">
            <a:extLst>
              <a:ext uri="{FF2B5EF4-FFF2-40B4-BE49-F238E27FC236}">
                <a16:creationId xmlns:a16="http://schemas.microsoft.com/office/drawing/2014/main" id="{AE19C974-FAB1-AB36-AD23-8424EBCA22F6}"/>
              </a:ext>
            </a:extLst>
          </p:cNvPr>
          <p:cNvGrpSpPr>
            <a:grpSpLocks/>
          </p:cNvGrpSpPr>
          <p:nvPr/>
        </p:nvGrpSpPr>
        <p:grpSpPr bwMode="auto">
          <a:xfrm>
            <a:off x="0" y="-76200"/>
            <a:ext cx="9144000" cy="6858000"/>
            <a:chOff x="0" y="0"/>
            <a:chExt cx="9144000" cy="6858000"/>
          </a:xfrm>
        </p:grpSpPr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A4A50873-D5C3-A484-8A51-3AA6B74854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0" name="Group 27">
                <a:extLst>
                  <a:ext uri="{FF2B5EF4-FFF2-40B4-BE49-F238E27FC236}">
                    <a16:creationId xmlns:a16="http://schemas.microsoft.com/office/drawing/2014/main" id="{8EEC371E-30C7-89C0-9E3E-9544B25DE0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0" name="Rectangle 10">
                  <a:extLst>
                    <a:ext uri="{FF2B5EF4-FFF2-40B4-BE49-F238E27FC236}">
                      <a16:creationId xmlns:a16="http://schemas.microsoft.com/office/drawing/2014/main" id="{6E88DC80-7C99-8102-333D-41B51344E5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" name="Rectangle 11">
                  <a:extLst>
                    <a:ext uri="{FF2B5EF4-FFF2-40B4-BE49-F238E27FC236}">
                      <a16:creationId xmlns:a16="http://schemas.microsoft.com/office/drawing/2014/main" id="{04BC5B4D-8722-6308-C7AB-F933B94B77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2">
                <a:extLst>
                  <a:ext uri="{FF2B5EF4-FFF2-40B4-BE49-F238E27FC236}">
                    <a16:creationId xmlns:a16="http://schemas.microsoft.com/office/drawing/2014/main" id="{97F8902F-5DC5-954C-D758-13D35D63A3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CA136EFD-B242-9C02-F51F-7043D1D339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27A60167-1B24-A5EA-5AA0-C3DDBC5CEC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" name="Group 15">
                <a:extLst>
                  <a:ext uri="{FF2B5EF4-FFF2-40B4-BE49-F238E27FC236}">
                    <a16:creationId xmlns:a16="http://schemas.microsoft.com/office/drawing/2014/main" id="{402878BD-C857-F720-F28A-96B5681E23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6" name="Rectangle 16">
                  <a:extLst>
                    <a:ext uri="{FF2B5EF4-FFF2-40B4-BE49-F238E27FC236}">
                      <a16:creationId xmlns:a16="http://schemas.microsoft.com/office/drawing/2014/main" id="{CF11C4E0-8047-23BE-70F5-D5673D6120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7">
                  <a:extLst>
                    <a:ext uri="{FF2B5EF4-FFF2-40B4-BE49-F238E27FC236}">
                      <a16:creationId xmlns:a16="http://schemas.microsoft.com/office/drawing/2014/main" id="{979BCA2E-A6D3-B7E4-6196-AF6AA3B02B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" name="Group 18">
                <a:extLst>
                  <a:ext uri="{FF2B5EF4-FFF2-40B4-BE49-F238E27FC236}">
                    <a16:creationId xmlns:a16="http://schemas.microsoft.com/office/drawing/2014/main" id="{DB1796F5-0B8F-3C4C-A537-CDD8D5B974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4" name="Rectangle 19">
                  <a:extLst>
                    <a:ext uri="{FF2B5EF4-FFF2-40B4-BE49-F238E27FC236}">
                      <a16:creationId xmlns:a16="http://schemas.microsoft.com/office/drawing/2014/main" id="{37B8ED44-9126-4E11-96C8-67C724AF12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20">
                  <a:extLst>
                    <a:ext uri="{FF2B5EF4-FFF2-40B4-BE49-F238E27FC236}">
                      <a16:creationId xmlns:a16="http://schemas.microsoft.com/office/drawing/2014/main" id="{17A4380F-BAA9-50CD-5182-67C33D81B1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8" name="Rectangle 19458">
              <a:extLst>
                <a:ext uri="{FF2B5EF4-FFF2-40B4-BE49-F238E27FC236}">
                  <a16:creationId xmlns:a16="http://schemas.microsoft.com/office/drawing/2014/main" id="{B5AE0E7C-55C0-65C7-BA5D-1DCED344B5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21">
              <a:extLst>
                <a:ext uri="{FF2B5EF4-FFF2-40B4-BE49-F238E27FC236}">
                  <a16:creationId xmlns:a16="http://schemas.microsoft.com/office/drawing/2014/main" id="{AEABC602-6B65-281A-00FE-BD2EE19754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DC389B4-3E0E-F048-76A6-CCC4FDF2711B}"/>
              </a:ext>
            </a:extLst>
          </p:cNvPr>
          <p:cNvSpPr txBox="1"/>
          <p:nvPr/>
        </p:nvSpPr>
        <p:spPr>
          <a:xfrm rot="19011914">
            <a:off x="2192257" y="2068995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Past!!!!</a:t>
            </a:r>
            <a:endParaRPr lang="en-IN" b="1" dirty="0">
              <a:solidFill>
                <a:srgbClr val="7030A0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61C649F-25FC-E76E-F915-051B9E519437}"/>
              </a:ext>
            </a:extLst>
          </p:cNvPr>
          <p:cNvSpPr/>
          <p:nvPr/>
        </p:nvSpPr>
        <p:spPr bwMode="auto">
          <a:xfrm rot="19279265">
            <a:off x="703553" y="2025674"/>
            <a:ext cx="6552283" cy="893312"/>
          </a:xfrm>
          <a:prstGeom prst="ellipse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46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B2DBE77-D959-C1B5-7FD3-AA159916E7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772400" cy="876299"/>
          </a:xfrm>
        </p:spPr>
        <p:txBody>
          <a:bodyPr/>
          <a:lstStyle/>
          <a:p>
            <a:r>
              <a:rPr lang="en-US" altLang="en-US" sz="2800" dirty="0"/>
              <a:t>Forced Convection Cooling of PCBs</a:t>
            </a:r>
          </a:p>
        </p:txBody>
      </p:sp>
      <p:sp>
        <p:nvSpPr>
          <p:cNvPr id="3081" name="AutoShape 9">
            <a:extLst>
              <a:ext uri="{FF2B5EF4-FFF2-40B4-BE49-F238E27FC236}">
                <a16:creationId xmlns:a16="http://schemas.microsoft.com/office/drawing/2014/main" id="{B0C7D891-1893-7F27-6DB1-C5F730CA3E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" y="1562100"/>
            <a:ext cx="7940675" cy="1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5B287D0E-6EF6-5526-8CA2-F69F265D3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999" y="2819400"/>
            <a:ext cx="8659813" cy="3691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393939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w"/>
            </a:pPr>
            <a:r>
              <a:rPr lang="en-US" altLang="en-US" sz="24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Forced air cooling: Well Known Theory and Models</a:t>
            </a:r>
            <a:endParaRPr lang="en-US" altLang="en-US" sz="2400" dirty="0">
              <a:solidFill>
                <a:srgbClr val="0070C0"/>
              </a:solidFill>
              <a:latin typeface="+mn-lt"/>
            </a:endParaRPr>
          </a:p>
          <a:p>
            <a:pPr eaLnBrk="0" hangingPunct="0">
              <a:lnSpc>
                <a:spcPct val="150000"/>
              </a:lnSpc>
              <a:buFont typeface="Wingdings" panose="05000000000000000000" pitchFamily="2" charset="2"/>
              <a:buChar char="w"/>
            </a:pPr>
            <a:r>
              <a:rPr lang="en-US" altLang="en-US" sz="2400" b="1" dirty="0">
                <a:latin typeface="+mn-lt"/>
                <a:cs typeface="Arial" panose="020B0604020202020204" pitchFamily="34" charset="0"/>
              </a:rPr>
              <a:t>Several different length scales are involved:</a:t>
            </a:r>
            <a:endParaRPr lang="en-US" altLang="en-US" sz="2400" dirty="0">
              <a:latin typeface="+mn-lt"/>
            </a:endParaRPr>
          </a:p>
          <a:p>
            <a:pPr lvl="1" eaLnBrk="0" hangingPunct="0">
              <a:lnSpc>
                <a:spcPct val="150000"/>
              </a:lnSpc>
              <a:buClr>
                <a:schemeClr val="tx2"/>
              </a:buClr>
            </a:pPr>
            <a:r>
              <a:rPr lang="en-US" altLang="en-US" sz="2400" b="1" dirty="0">
                <a:solidFill>
                  <a:srgbClr val="009900"/>
                </a:solidFill>
                <a:latin typeface="+mn-lt"/>
                <a:cs typeface="Arial" panose="020B0604020202020204" pitchFamily="34" charset="0"/>
              </a:rPr>
              <a:t>Electronic System level length-scale ~ 100 cm (Re ~ 100,000) </a:t>
            </a:r>
            <a:endParaRPr lang="en-US" altLang="en-US" sz="2400" dirty="0">
              <a:latin typeface="+mn-lt"/>
            </a:endParaRPr>
          </a:p>
          <a:p>
            <a:pPr lvl="1" eaLnBrk="0" hangingPunct="0">
              <a:lnSpc>
                <a:spcPct val="150000"/>
              </a:lnSpc>
              <a:buClr>
                <a:schemeClr val="tx2"/>
              </a:buClr>
            </a:pPr>
            <a:r>
              <a:rPr lang="en-US" altLang="en-US" sz="2400" b="1" dirty="0">
                <a:solidFill>
                  <a:srgbClr val="009900"/>
                </a:solidFill>
                <a:latin typeface="+mn-lt"/>
                <a:cs typeface="Arial" panose="020B0604020202020204" pitchFamily="34" charset="0"/>
              </a:rPr>
              <a:t>Printed Circuit Board level ~ 10 cm (Re ~ 10,000) </a:t>
            </a:r>
            <a:endParaRPr lang="en-US" altLang="en-US" sz="2400" dirty="0">
              <a:latin typeface="+mn-lt"/>
            </a:endParaRPr>
          </a:p>
          <a:p>
            <a:pPr lvl="1" eaLnBrk="0" hangingPunct="0">
              <a:lnSpc>
                <a:spcPct val="150000"/>
              </a:lnSpc>
              <a:buClr>
                <a:schemeClr val="tx2"/>
              </a:buClr>
            </a:pPr>
            <a:r>
              <a:rPr lang="en-US" altLang="en-US" sz="2400" b="1" dirty="0">
                <a:solidFill>
                  <a:srgbClr val="009900"/>
                </a:solidFill>
                <a:latin typeface="+mn-lt"/>
                <a:cs typeface="Arial" panose="020B0604020202020204" pitchFamily="34" charset="0"/>
              </a:rPr>
              <a:t>Chip level ~ 1 cm (Re ~ 1000) </a:t>
            </a:r>
            <a:endParaRPr lang="en-US" altLang="en-US" sz="2400" dirty="0">
              <a:latin typeface="+mn-lt"/>
            </a:endParaRPr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AC75CB2C-5204-CFC9-BC34-0D33AB64FF82}"/>
              </a:ext>
            </a:extLst>
          </p:cNvPr>
          <p:cNvGrpSpPr>
            <a:grpSpLocks/>
          </p:cNvGrpSpPr>
          <p:nvPr/>
        </p:nvGrpSpPr>
        <p:grpSpPr bwMode="auto">
          <a:xfrm>
            <a:off x="0" y="-7620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AB86B64A-89F5-3B25-E56B-786CE06F43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5E3839C4-AEA9-EB10-A698-F71586F435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171D56CB-49CC-1584-F702-D947B65F13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9AC55C6E-CB46-47A4-92BD-E0F37B9325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D08B3234-E9DE-62E9-BB09-A53E00FF05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54E99C52-8C4F-97A1-8F46-3B0F18FDF0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03E3AC95-798E-F2FE-D25A-9E5BF2D476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E13C2DE9-4D5B-B80B-148A-5374324FB3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DD2C19F4-3146-4E77-B6EA-2AB5A15A6A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13AE94A8-8E6E-479C-019C-E6548E9A92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625AEDEA-149C-6118-C556-3235192E87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F928E21F-E86A-D447-85B0-33E7585D2F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BAE505C4-358C-5C40-092D-4F655B04AB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F3DEB2EA-8444-D1A7-5642-F226D76881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6839AFB0-C6AE-718A-819F-C4C5F31523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19" name="Picture 4">
            <a:extLst>
              <a:ext uri="{FF2B5EF4-FFF2-40B4-BE49-F238E27FC236}">
                <a16:creationId xmlns:a16="http://schemas.microsoft.com/office/drawing/2014/main" id="{54FCB046-F38D-C8DE-506D-033CD70497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02" y="1114106"/>
            <a:ext cx="8381999" cy="182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>
            <a:extLst>
              <a:ext uri="{FF2B5EF4-FFF2-40B4-BE49-F238E27FC236}">
                <a16:creationId xmlns:a16="http://schemas.microsoft.com/office/drawing/2014/main" id="{E3658F00-0313-8C31-D382-4E00502E8A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7772400" cy="1143000"/>
          </a:xfrm>
        </p:spPr>
        <p:txBody>
          <a:bodyPr/>
          <a:lstStyle/>
          <a:p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Flow and Heat Transfer Characteristics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  <p:sp>
        <p:nvSpPr>
          <p:cNvPr id="600067" name="Rectangle 3">
            <a:extLst>
              <a:ext uri="{FF2B5EF4-FFF2-40B4-BE49-F238E27FC236}">
                <a16:creationId xmlns:a16="http://schemas.microsoft.com/office/drawing/2014/main" id="{2991D32F-79EF-FFBF-1E43-A89F1B0465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305800" cy="4114800"/>
          </a:xfrm>
        </p:spPr>
        <p:txBody>
          <a:bodyPr/>
          <a:lstStyle/>
          <a:p>
            <a:pPr eaLnBrk="0" hangingPunct="0">
              <a:lnSpc>
                <a:spcPct val="110000"/>
              </a:lnSpc>
              <a:buFont typeface="Wingdings" panose="05000000000000000000" pitchFamily="2" charset="2"/>
              <a:buChar char="w"/>
            </a:pPr>
            <a:r>
              <a:rPr lang="en-US" altLang="en-US" sz="2400" dirty="0">
                <a:cs typeface="Arial" panose="020B0604020202020204" pitchFamily="34" charset="0"/>
              </a:rPr>
              <a:t>System level flow</a:t>
            </a:r>
            <a:endParaRPr lang="en-US" altLang="en-US" sz="2400" dirty="0"/>
          </a:p>
          <a:p>
            <a:pPr lvl="1" eaLnBrk="0" hangingPunct="0">
              <a:lnSpc>
                <a:spcPct val="110000"/>
              </a:lnSpc>
              <a:buClr>
                <a:schemeClr val="tx2"/>
              </a:buClr>
            </a:pPr>
            <a:r>
              <a:rPr lang="en-US" altLang="en-US" sz="2400" dirty="0">
                <a:solidFill>
                  <a:srgbClr val="009900"/>
                </a:solidFill>
                <a:cs typeface="Arial" panose="020B0604020202020204" pitchFamily="34" charset="0"/>
              </a:rPr>
              <a:t>Laminar or transitional </a:t>
            </a:r>
            <a:endParaRPr lang="en-US" altLang="en-US" sz="2400" dirty="0"/>
          </a:p>
          <a:p>
            <a:pPr lvl="1" eaLnBrk="0" hangingPunct="0">
              <a:lnSpc>
                <a:spcPct val="110000"/>
              </a:lnSpc>
              <a:buClr>
                <a:schemeClr val="tx2"/>
              </a:buClr>
            </a:pPr>
            <a:r>
              <a:rPr lang="en-US" altLang="en-US" sz="2400" dirty="0">
                <a:solidFill>
                  <a:srgbClr val="009900"/>
                </a:solidFill>
                <a:cs typeface="Arial" panose="020B0604020202020204" pitchFamily="34" charset="0"/>
              </a:rPr>
              <a:t>Recirculation regions </a:t>
            </a:r>
            <a:endParaRPr lang="en-US" altLang="en-US" sz="2400" dirty="0"/>
          </a:p>
          <a:p>
            <a:pPr lvl="1" eaLnBrk="0" hangingPunct="0">
              <a:lnSpc>
                <a:spcPct val="110000"/>
              </a:lnSpc>
              <a:buClr>
                <a:schemeClr val="tx2"/>
              </a:buClr>
            </a:pPr>
            <a:r>
              <a:rPr lang="en-US" altLang="en-US" sz="2400" dirty="0">
                <a:solidFill>
                  <a:srgbClr val="009900"/>
                </a:solidFill>
                <a:cs typeface="Arial" panose="020B0604020202020204" pitchFamily="34" charset="0"/>
              </a:rPr>
              <a:t>Swirl </a:t>
            </a:r>
            <a:endParaRPr lang="en-US" altLang="en-US" sz="2400" dirty="0"/>
          </a:p>
          <a:p>
            <a:pPr eaLnBrk="0" hangingPunct="0">
              <a:lnSpc>
                <a:spcPct val="110000"/>
              </a:lnSpc>
              <a:buFont typeface="Wingdings" panose="05000000000000000000" pitchFamily="2" charset="2"/>
              <a:buChar char="w"/>
            </a:pPr>
            <a:r>
              <a:rPr lang="en-US" altLang="en-US" sz="2400" dirty="0">
                <a:cs typeface="Arial" panose="020B0604020202020204" pitchFamily="34" charset="0"/>
              </a:rPr>
              <a:t>PCB-level and chip-level flows</a:t>
            </a:r>
            <a:r>
              <a:rPr lang="en-US" altLang="en-US" sz="2400" dirty="0">
                <a:solidFill>
                  <a:srgbClr val="009900"/>
                </a:solidFill>
                <a:cs typeface="Arial" panose="020B0604020202020204" pitchFamily="34" charset="0"/>
              </a:rPr>
              <a:t> </a:t>
            </a:r>
            <a:endParaRPr lang="en-US" altLang="en-US" sz="2400" dirty="0"/>
          </a:p>
          <a:p>
            <a:pPr lvl="1" eaLnBrk="0" hangingPunct="0">
              <a:lnSpc>
                <a:spcPct val="110000"/>
              </a:lnSpc>
              <a:buClr>
                <a:schemeClr val="tx2"/>
              </a:buClr>
            </a:pPr>
            <a:r>
              <a:rPr lang="en-US" altLang="en-US" sz="2400" dirty="0">
                <a:solidFill>
                  <a:srgbClr val="009900"/>
                </a:solidFill>
                <a:cs typeface="Arial" panose="020B0604020202020204" pitchFamily="34" charset="0"/>
              </a:rPr>
              <a:t>Local roughness, </a:t>
            </a:r>
            <a:endParaRPr lang="en-US" altLang="en-US" sz="2400" dirty="0"/>
          </a:p>
          <a:p>
            <a:pPr lvl="1" eaLnBrk="0" hangingPunct="0">
              <a:lnSpc>
                <a:spcPct val="110000"/>
              </a:lnSpc>
              <a:buClr>
                <a:schemeClr val="tx2"/>
              </a:buClr>
            </a:pPr>
            <a:r>
              <a:rPr lang="en-US" altLang="en-US" sz="2400" dirty="0">
                <a:solidFill>
                  <a:srgbClr val="009900"/>
                </a:solidFill>
                <a:cs typeface="Arial" panose="020B0604020202020204" pitchFamily="34" charset="0"/>
              </a:rPr>
              <a:t>Elevated free-stream turbulence, and </a:t>
            </a:r>
            <a:endParaRPr lang="en-US" altLang="en-US" sz="2400" dirty="0"/>
          </a:p>
          <a:p>
            <a:pPr lvl="1" eaLnBrk="0" hangingPunct="0">
              <a:lnSpc>
                <a:spcPct val="110000"/>
              </a:lnSpc>
              <a:buClr>
                <a:schemeClr val="tx2"/>
              </a:buClr>
            </a:pPr>
            <a:r>
              <a:rPr lang="en-US" altLang="en-US" sz="2400" dirty="0">
                <a:solidFill>
                  <a:srgbClr val="009900"/>
                </a:solidFill>
                <a:cs typeface="Arial" panose="020B0604020202020204" pitchFamily="34" charset="0"/>
              </a:rPr>
              <a:t>Substrate conduction effects </a:t>
            </a:r>
            <a:endParaRPr lang="en-US" altLang="en-US" sz="2400" dirty="0"/>
          </a:p>
          <a:p>
            <a:pPr eaLnBrk="0" hangingPunct="0">
              <a:buClr>
                <a:schemeClr val="tx2"/>
              </a:buClr>
              <a:buFont typeface="Wingdings" panose="05000000000000000000" pitchFamily="2" charset="2"/>
              <a:buChar char="w"/>
            </a:pPr>
            <a:endParaRPr lang="en-US" altLang="en-US" sz="2400" dirty="0"/>
          </a:p>
          <a:p>
            <a:endParaRPr lang="en-US" altLang="en-US" sz="2400" dirty="0"/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B985126E-786F-65A6-3808-C0E010D6B89A}"/>
              </a:ext>
            </a:extLst>
          </p:cNvPr>
          <p:cNvGrpSpPr>
            <a:grpSpLocks/>
          </p:cNvGrpSpPr>
          <p:nvPr/>
        </p:nvGrpSpPr>
        <p:grpSpPr bwMode="auto">
          <a:xfrm>
            <a:off x="0" y="-7620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872F4AF5-B3FF-4BB1-2DE0-08759FEA1E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DE392F85-5DE0-C0EE-846F-793FE37AC1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8A3F7844-9E78-C3D2-EAB8-6E85399750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61D5648B-FAA3-DF87-054B-1793C4BA7B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15CDB369-EC85-B06E-F870-DF5983F5FD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4DDCEDA5-DF96-CB18-62FA-D8EF131DFD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F701EA62-CE5A-4871-C8B3-BB5FF685D5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D7E1FECF-2ADB-340C-7532-3635A00BE1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86767871-9067-2F36-1718-D9EE28EA46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0245A530-A12E-8C33-2CF5-C1CE265FF3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BBE654BF-3A45-0F9F-584A-270DC8555D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03788127-3523-D370-FA93-29D47C1903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36FED262-E690-306D-22B2-412757B1C6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8D20BF7B-9F59-8E4B-6A58-A8A3193759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CAEFCBDC-6CC8-05B7-E399-6CAA5ACD97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0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00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00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00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00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00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00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00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006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>
            <a:extLst>
              <a:ext uri="{FF2B5EF4-FFF2-40B4-BE49-F238E27FC236}">
                <a16:creationId xmlns:a16="http://schemas.microsoft.com/office/drawing/2014/main" id="{905C996F-5C25-1ADE-6E5E-1A1834989A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" y="0"/>
            <a:ext cx="7772400" cy="1143000"/>
          </a:xfrm>
        </p:spPr>
        <p:txBody>
          <a:bodyPr/>
          <a:lstStyle/>
          <a:p>
            <a:r>
              <a:rPr lang="en-US" altLang="en-US" sz="2800" dirty="0"/>
              <a:t>Usability of Available Knowledge Framework:</a:t>
            </a:r>
            <a:br>
              <a:rPr lang="en-US" altLang="en-US" sz="2800" dirty="0"/>
            </a:br>
            <a:r>
              <a:rPr lang="en-US" altLang="en-US" sz="2800" dirty="0"/>
              <a:t>Scaling Laws</a:t>
            </a:r>
          </a:p>
        </p:txBody>
      </p:sp>
      <p:sp>
        <p:nvSpPr>
          <p:cNvPr id="601091" name="Rectangle 3">
            <a:extLst>
              <a:ext uri="{FF2B5EF4-FFF2-40B4-BE49-F238E27FC236}">
                <a16:creationId xmlns:a16="http://schemas.microsoft.com/office/drawing/2014/main" id="{86F1656E-6CF6-5797-E8DF-05114F84D0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686800" cy="4114800"/>
          </a:xfrm>
        </p:spPr>
        <p:txBody>
          <a:bodyPr/>
          <a:lstStyle/>
          <a:p>
            <a:pPr eaLnBrk="0" hangingPunct="0"/>
            <a:r>
              <a:rPr lang="en-US" altLang="en-US" sz="2400" dirty="0">
                <a:cs typeface="Arial" panose="020B0604020202020204" pitchFamily="34" charset="0"/>
              </a:rPr>
              <a:t>Generalized relationships are difficult to obtain for electronics cooling geometries </a:t>
            </a:r>
          </a:p>
          <a:p>
            <a:pPr eaLnBrk="0" hangingPunct="0"/>
            <a:r>
              <a:rPr lang="en-US" altLang="en-US" sz="2400" dirty="0">
                <a:solidFill>
                  <a:srgbClr val="009900"/>
                </a:solidFill>
                <a:cs typeface="Arial" panose="020B0604020202020204" pitchFamily="34" charset="0"/>
              </a:rPr>
              <a:t>Geometries have two attributes: size and shape </a:t>
            </a:r>
            <a:endParaRPr lang="en-US" altLang="en-US" sz="2400" dirty="0">
              <a:cs typeface="Arial" panose="020B0604020202020204" pitchFamily="34" charset="0"/>
            </a:endParaRPr>
          </a:p>
          <a:p>
            <a:pPr eaLnBrk="0" hangingPunct="0"/>
            <a:r>
              <a:rPr lang="en-US" altLang="en-US" sz="2400" dirty="0">
                <a:solidFill>
                  <a:srgbClr val="009900"/>
                </a:solidFill>
                <a:cs typeface="Arial" panose="020B0604020202020204" pitchFamily="34" charset="0"/>
              </a:rPr>
              <a:t>Reynolds number scaling requires identical shapes (only size may change) </a:t>
            </a:r>
          </a:p>
          <a:p>
            <a:pPr eaLnBrk="0" hangingPunct="0"/>
            <a:r>
              <a:rPr lang="en-US" altLang="en-US" sz="2400" dirty="0">
                <a:solidFill>
                  <a:schemeClr val="accent2"/>
                </a:solidFill>
                <a:cs typeface="Arial" panose="020B0604020202020204" pitchFamily="34" charset="0"/>
              </a:rPr>
              <a:t>Changing chip protrusion height leads to a new shape </a:t>
            </a:r>
            <a:endParaRPr lang="en-US" altLang="en-US" sz="2400" dirty="0">
              <a:cs typeface="Arial" panose="020B0604020202020204" pitchFamily="34" charset="0"/>
            </a:endParaRPr>
          </a:p>
          <a:p>
            <a:pPr eaLnBrk="0" hangingPunct="0"/>
            <a:r>
              <a:rPr lang="en-US" altLang="en-US" sz="2400" dirty="0">
                <a:solidFill>
                  <a:schemeClr val="accent2"/>
                </a:solidFill>
                <a:cs typeface="Arial" panose="020B0604020202020204" pitchFamily="34" charset="0"/>
              </a:rPr>
              <a:t>Changing chip spacing leads to a new geometry</a:t>
            </a:r>
          </a:p>
          <a:p>
            <a:pPr eaLnBrk="0" hangingPunct="0"/>
            <a:r>
              <a:rPr lang="en-US" altLang="en-US" sz="2400" dirty="0">
                <a:solidFill>
                  <a:schemeClr val="accent2"/>
                </a:solidFill>
                <a:cs typeface="Arial" panose="020B0604020202020204" pitchFamily="34" charset="0"/>
              </a:rPr>
              <a:t>Same problem occurs when board spacing is varied </a:t>
            </a:r>
          </a:p>
          <a:p>
            <a:pPr eaLnBrk="0" hangingPunct="0"/>
            <a:r>
              <a:rPr lang="en-US" altLang="en-US" sz="2400" dirty="0">
                <a:solidFill>
                  <a:schemeClr val="accent2"/>
                </a:solidFill>
                <a:cs typeface="Arial" panose="020B0604020202020204" pitchFamily="34" charset="0"/>
              </a:rPr>
              <a:t>Even the hydraulic diameter does not account for different shapes, because of flow bypass</a:t>
            </a:r>
            <a:endParaRPr lang="en-US" altLang="en-US" sz="2400" dirty="0"/>
          </a:p>
          <a:p>
            <a:endParaRPr lang="en-US" altLang="en-US" sz="2400" dirty="0"/>
          </a:p>
        </p:txBody>
      </p:sp>
      <p:sp>
        <p:nvSpPr>
          <p:cNvPr id="601097" name="AutoShape 9">
            <a:extLst>
              <a:ext uri="{FF2B5EF4-FFF2-40B4-BE49-F238E27FC236}">
                <a16:creationId xmlns:a16="http://schemas.microsoft.com/office/drawing/2014/main" id="{5D55AEC6-EC72-5E05-6A33-E3C6E445F2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1500" y="1479550"/>
            <a:ext cx="7940675" cy="1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601092" name="Picture 4">
            <a:extLst>
              <a:ext uri="{FF2B5EF4-FFF2-40B4-BE49-F238E27FC236}">
                <a16:creationId xmlns:a16="http://schemas.microsoft.com/office/drawing/2014/main" id="{AE2126AF-C55E-9104-142F-D19134DB5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5404312"/>
            <a:ext cx="5295900" cy="114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46">
            <a:extLst>
              <a:ext uri="{FF2B5EF4-FFF2-40B4-BE49-F238E27FC236}">
                <a16:creationId xmlns:a16="http://schemas.microsoft.com/office/drawing/2014/main" id="{531F4C50-0A26-D706-7165-422A243F28BC}"/>
              </a:ext>
            </a:extLst>
          </p:cNvPr>
          <p:cNvGrpSpPr>
            <a:grpSpLocks/>
          </p:cNvGrpSpPr>
          <p:nvPr/>
        </p:nvGrpSpPr>
        <p:grpSpPr bwMode="auto">
          <a:xfrm>
            <a:off x="0" y="-7620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8162A7C2-0DB2-E9CA-D139-7AEA6551AE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27">
                <a:extLst>
                  <a:ext uri="{FF2B5EF4-FFF2-40B4-BE49-F238E27FC236}">
                    <a16:creationId xmlns:a16="http://schemas.microsoft.com/office/drawing/2014/main" id="{396D7520-D2D9-BFEB-17D4-C98548A364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378F3597-A6EE-46E0-D34E-334D1BE4FF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5428A1BD-2CA4-7BD0-98EE-5D5F82D281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4403D2D7-04E3-BFEF-C17D-A2C303E630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A11C82CC-00F0-0A84-D720-4762B6EA6A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FDF408B3-CD39-D822-B0F8-C0F268C260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F7E09ADD-B0B4-7827-5587-024A30535C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6">
                  <a:extLst>
                    <a:ext uri="{FF2B5EF4-FFF2-40B4-BE49-F238E27FC236}">
                      <a16:creationId xmlns:a16="http://schemas.microsoft.com/office/drawing/2014/main" id="{1573F136-6914-2A0B-59B3-11DACB288A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7">
                  <a:extLst>
                    <a:ext uri="{FF2B5EF4-FFF2-40B4-BE49-F238E27FC236}">
                      <a16:creationId xmlns:a16="http://schemas.microsoft.com/office/drawing/2014/main" id="{A1064D23-18EA-2ADB-953C-B894B0AAAF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BC2BBB0A-1960-E2DA-631D-B856B4D19F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402E72C3-2FA6-4CF4-C7A3-35713352D0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67FDD1B4-F551-7F28-0973-85698F7174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1C0574E4-54CC-C50F-CDFB-924A1672E1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489A7A47-406A-39DB-B46F-BFE31028D0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1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01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01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01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01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01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01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109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>
            <a:extLst>
              <a:ext uri="{FF2B5EF4-FFF2-40B4-BE49-F238E27FC236}">
                <a16:creationId xmlns:a16="http://schemas.microsoft.com/office/drawing/2014/main" id="{84A8E4A6-6991-F0BC-73C1-BE30389F48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6810963" cy="889607"/>
          </a:xfrm>
        </p:spPr>
        <p:txBody>
          <a:bodyPr/>
          <a:lstStyle/>
          <a:p>
            <a:br>
              <a:rPr lang="en-US" alt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Forced Convection Cooling of Cards and Board</a:t>
            </a:r>
            <a:br>
              <a:rPr lang="en-US" altLang="en-US" sz="2800" dirty="0">
                <a:solidFill>
                  <a:schemeClr val="tx1"/>
                </a:solidFill>
              </a:rPr>
            </a:br>
            <a:endParaRPr lang="en-US" altLang="en-US" sz="2800" dirty="0">
              <a:solidFill>
                <a:schemeClr val="tx1"/>
              </a:solidFill>
            </a:endParaRPr>
          </a:p>
        </p:txBody>
      </p:sp>
      <p:sp>
        <p:nvSpPr>
          <p:cNvPr id="602116" name="Text Box 4">
            <a:extLst>
              <a:ext uri="{FF2B5EF4-FFF2-40B4-BE49-F238E27FC236}">
                <a16:creationId xmlns:a16="http://schemas.microsoft.com/office/drawing/2014/main" id="{10B6F34E-7547-348D-90A5-4E3EB99F8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356318"/>
            <a:ext cx="7239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393939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buClr>
                <a:srgbClr val="A50021"/>
              </a:buClr>
              <a:buFontTx/>
              <a:buChar char="•"/>
            </a:pPr>
            <a:r>
              <a:rPr lang="en-US" altLang="en-US" sz="28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Simplifications</a:t>
            </a:r>
          </a:p>
          <a:p>
            <a:pPr eaLnBrk="0" hangingPunct="0">
              <a:buClr>
                <a:srgbClr val="A50021"/>
              </a:buClr>
              <a:buFontTx/>
              <a:buChar char="•"/>
            </a:pPr>
            <a:r>
              <a:rPr lang="en-US" altLang="en-US" sz="2800" dirty="0">
                <a:solidFill>
                  <a:srgbClr val="000066"/>
                </a:solidFill>
                <a:cs typeface="Times New Roman" panose="02020603050405020304" pitchFamily="18" charset="0"/>
              </a:rPr>
              <a:t> 2 -D Channel 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pPr eaLnBrk="0" hangingPunct="0">
              <a:buClr>
                <a:srgbClr val="A50021"/>
              </a:buClr>
              <a:buFontTx/>
              <a:buChar char="•"/>
            </a:pPr>
            <a:r>
              <a:rPr lang="en-US" altLang="en-US" sz="2800" dirty="0">
                <a:solidFill>
                  <a:srgbClr val="000066"/>
                </a:solidFill>
                <a:cs typeface="Times New Roman" panose="02020603050405020304" pitchFamily="18" charset="0"/>
              </a:rPr>
              <a:t> S &lt;&lt; W 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pPr eaLnBrk="0" hangingPunct="0">
              <a:buClr>
                <a:srgbClr val="A50021"/>
              </a:buClr>
              <a:buFontTx/>
              <a:buChar char="•"/>
            </a:pPr>
            <a:r>
              <a:rPr lang="en-US" altLang="en-US" sz="2800" dirty="0">
                <a:solidFill>
                  <a:srgbClr val="000066"/>
                </a:solidFill>
                <a:cs typeface="Times New Roman" panose="02020603050405020304" pitchFamily="18" charset="0"/>
              </a:rPr>
              <a:t> Steady - state </a:t>
            </a:r>
            <a:endParaRPr lang="en-US" altLang="en-US" sz="2800" dirty="0"/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471AF261-2D0C-DCF7-02FF-4F2256886116}"/>
              </a:ext>
            </a:extLst>
          </p:cNvPr>
          <p:cNvGrpSpPr>
            <a:grpSpLocks/>
          </p:cNvGrpSpPr>
          <p:nvPr/>
        </p:nvGrpSpPr>
        <p:grpSpPr bwMode="auto">
          <a:xfrm>
            <a:off x="0" y="-7620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86A14FFE-DC3A-0F7A-FD83-A3EE35E303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92257E9E-9357-D299-322D-AF994D53A7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AD77DB42-AF3B-3512-B429-3E4EE68ED9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8813CF7C-47E8-D9E4-33F4-EDAA8AB47E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85F0FDD0-A50C-DE71-1458-3DF275673D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96A903D6-2D78-315A-73A3-52586580DD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CC7F6F6C-D279-CD28-B292-554E4E482B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881AA88A-B1F4-E8E8-7B82-1F3632D9C0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DC89CA90-2CB7-A8DD-3E65-34A0AAD58C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4C870568-AC28-C9CB-4B45-B30A85BF2D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D4C2C9E5-3DCF-F827-9B5F-2F70872645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1A202CB2-8FDA-436A-580A-69C871A98B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CD57620E-F734-6F79-EF38-A743C498F5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AEAA29C2-5A0E-FC99-EEDF-40AB56728A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9B89454A-5047-44BE-EA67-EF3C17BCC5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grpSp>
        <p:nvGrpSpPr>
          <p:cNvPr id="602179" name="Group 5">
            <a:extLst>
              <a:ext uri="{FF2B5EF4-FFF2-40B4-BE49-F238E27FC236}">
                <a16:creationId xmlns:a16="http://schemas.microsoft.com/office/drawing/2014/main" id="{AB87ADDC-C143-214C-34D9-46F6157E8D9B}"/>
              </a:ext>
            </a:extLst>
          </p:cNvPr>
          <p:cNvGrpSpPr>
            <a:grpSpLocks/>
          </p:cNvGrpSpPr>
          <p:nvPr/>
        </p:nvGrpSpPr>
        <p:grpSpPr bwMode="auto">
          <a:xfrm>
            <a:off x="669925" y="1600200"/>
            <a:ext cx="7254875" cy="2625725"/>
            <a:chOff x="182" y="1488"/>
            <a:chExt cx="4186" cy="1810"/>
          </a:xfrm>
        </p:grpSpPr>
        <p:sp>
          <p:nvSpPr>
            <p:cNvPr id="602180" name="Line 42">
              <a:extLst>
                <a:ext uri="{FF2B5EF4-FFF2-40B4-BE49-F238E27FC236}">
                  <a16:creationId xmlns:a16="http://schemas.microsoft.com/office/drawing/2014/main" id="{3E33EC13-0E35-5DD6-6EF4-3BB9BB8D5C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1632"/>
              <a:ext cx="35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02181" name="Line 41">
              <a:extLst>
                <a:ext uri="{FF2B5EF4-FFF2-40B4-BE49-F238E27FC236}">
                  <a16:creationId xmlns:a16="http://schemas.microsoft.com/office/drawing/2014/main" id="{E3025D87-DDAC-E718-2866-540D477031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2544"/>
              <a:ext cx="35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02182" name="Rectangle 40">
              <a:extLst>
                <a:ext uri="{FF2B5EF4-FFF2-40B4-BE49-F238E27FC236}">
                  <a16:creationId xmlns:a16="http://schemas.microsoft.com/office/drawing/2014/main" id="{920528E8-FB53-133D-E45A-30B8498FD5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632"/>
              <a:ext cx="672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02183" name="Rectangle 39">
              <a:extLst>
                <a:ext uri="{FF2B5EF4-FFF2-40B4-BE49-F238E27FC236}">
                  <a16:creationId xmlns:a16="http://schemas.microsoft.com/office/drawing/2014/main" id="{C3FD4DA2-67EB-636D-AF82-6091459A1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1632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02184" name="Rectangle 38">
              <a:extLst>
                <a:ext uri="{FF2B5EF4-FFF2-40B4-BE49-F238E27FC236}">
                  <a16:creationId xmlns:a16="http://schemas.microsoft.com/office/drawing/2014/main" id="{8264A839-AB23-C65F-5B8C-B9BE1BB6C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1632"/>
              <a:ext cx="672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02185" name="Rectangle 37">
              <a:extLst>
                <a:ext uri="{FF2B5EF4-FFF2-40B4-BE49-F238E27FC236}">
                  <a16:creationId xmlns:a16="http://schemas.microsoft.com/office/drawing/2014/main" id="{E4AC6703-364F-9EE0-F93A-8BC8DE3D4F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2400"/>
              <a:ext cx="672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en-US" sz="2000">
                  <a:solidFill>
                    <a:srgbClr val="000066"/>
                  </a:solidFill>
                  <a:cs typeface="Times New Roman" panose="02020603050405020304" pitchFamily="18" charset="0"/>
                </a:rPr>
                <a:t>t</a:t>
              </a:r>
              <a:endParaRPr lang="en-US" altLang="en-US"/>
            </a:p>
          </p:txBody>
        </p:sp>
        <p:sp>
          <p:nvSpPr>
            <p:cNvPr id="602186" name="Rectangle 36">
              <a:extLst>
                <a:ext uri="{FF2B5EF4-FFF2-40B4-BE49-F238E27FC236}">
                  <a16:creationId xmlns:a16="http://schemas.microsoft.com/office/drawing/2014/main" id="{84B7C0C9-C99F-6061-342A-EDF38E8C0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2400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02187" name="Rectangle 35">
              <a:extLst>
                <a:ext uri="{FF2B5EF4-FFF2-40B4-BE49-F238E27FC236}">
                  <a16:creationId xmlns:a16="http://schemas.microsoft.com/office/drawing/2014/main" id="{F4DC4960-F2B4-0637-826E-9A38B6BE9D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2400"/>
              <a:ext cx="672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02188" name="Rectangle 34">
              <a:extLst>
                <a:ext uri="{FF2B5EF4-FFF2-40B4-BE49-F238E27FC236}">
                  <a16:creationId xmlns:a16="http://schemas.microsoft.com/office/drawing/2014/main" id="{B6BDD1EE-6921-149B-4012-AFF7F7F582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1632"/>
              <a:ext cx="96" cy="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02189" name="Rectangle 33">
              <a:extLst>
                <a:ext uri="{FF2B5EF4-FFF2-40B4-BE49-F238E27FC236}">
                  <a16:creationId xmlns:a16="http://schemas.microsoft.com/office/drawing/2014/main" id="{0FCD6B3E-3BE4-ACC2-2CB9-0741E6B43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1632"/>
              <a:ext cx="96" cy="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02190" name="Rectangle 32">
              <a:extLst>
                <a:ext uri="{FF2B5EF4-FFF2-40B4-BE49-F238E27FC236}">
                  <a16:creationId xmlns:a16="http://schemas.microsoft.com/office/drawing/2014/main" id="{09A2BD4B-3886-219B-D795-C69E93A94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2496"/>
              <a:ext cx="96" cy="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02191" name="Rectangle 31">
              <a:extLst>
                <a:ext uri="{FF2B5EF4-FFF2-40B4-BE49-F238E27FC236}">
                  <a16:creationId xmlns:a16="http://schemas.microsoft.com/office/drawing/2014/main" id="{F07F1FC6-6D06-DD9B-F773-B262F5AC3C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496"/>
              <a:ext cx="96" cy="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02192" name="Rectangle 30">
              <a:extLst>
                <a:ext uri="{FF2B5EF4-FFF2-40B4-BE49-F238E27FC236}">
                  <a16:creationId xmlns:a16="http://schemas.microsoft.com/office/drawing/2014/main" id="{EEF8EC3B-903E-5FAB-BE1D-6FBF77BB76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632"/>
              <a:ext cx="96" cy="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02193" name="Rectangle 29">
              <a:extLst>
                <a:ext uri="{FF2B5EF4-FFF2-40B4-BE49-F238E27FC236}">
                  <a16:creationId xmlns:a16="http://schemas.microsoft.com/office/drawing/2014/main" id="{5CB64BBF-E289-A3A1-9D85-083A8FBBEC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632"/>
              <a:ext cx="96" cy="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02194" name="Rectangle 28">
              <a:extLst>
                <a:ext uri="{FF2B5EF4-FFF2-40B4-BE49-F238E27FC236}">
                  <a16:creationId xmlns:a16="http://schemas.microsoft.com/office/drawing/2014/main" id="{1EAB5F3B-B680-10CE-BD24-C0BFC02AA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1632"/>
              <a:ext cx="96" cy="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02195" name="Rectangle 27">
              <a:extLst>
                <a:ext uri="{FF2B5EF4-FFF2-40B4-BE49-F238E27FC236}">
                  <a16:creationId xmlns:a16="http://schemas.microsoft.com/office/drawing/2014/main" id="{6B2CE869-BF3E-2F25-3282-01F36CEA4BF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112" y="1632"/>
              <a:ext cx="96" cy="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02196" name="Rectangle 26">
              <a:extLst>
                <a:ext uri="{FF2B5EF4-FFF2-40B4-BE49-F238E27FC236}">
                  <a16:creationId xmlns:a16="http://schemas.microsoft.com/office/drawing/2014/main" id="{92789241-51B1-E354-56A4-72B5EBF239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496"/>
              <a:ext cx="96" cy="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02197" name="Rectangle 25">
              <a:extLst>
                <a:ext uri="{FF2B5EF4-FFF2-40B4-BE49-F238E27FC236}">
                  <a16:creationId xmlns:a16="http://schemas.microsoft.com/office/drawing/2014/main" id="{29EF0ECD-9392-032A-942A-E670A1792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96"/>
              <a:ext cx="96" cy="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02198" name="Rectangle 24">
              <a:extLst>
                <a:ext uri="{FF2B5EF4-FFF2-40B4-BE49-F238E27FC236}">
                  <a16:creationId xmlns:a16="http://schemas.microsoft.com/office/drawing/2014/main" id="{698F8357-3E4A-1A35-8201-D7322ED8B3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2496"/>
              <a:ext cx="96" cy="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02199" name="Rectangle 23">
              <a:extLst>
                <a:ext uri="{FF2B5EF4-FFF2-40B4-BE49-F238E27FC236}">
                  <a16:creationId xmlns:a16="http://schemas.microsoft.com/office/drawing/2014/main" id="{F7A8456C-E0B5-AAF6-4841-AC871C6B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496"/>
              <a:ext cx="96" cy="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02200" name="Line 22">
              <a:extLst>
                <a:ext uri="{FF2B5EF4-FFF2-40B4-BE49-F238E27FC236}">
                  <a16:creationId xmlns:a16="http://schemas.microsoft.com/office/drawing/2014/main" id="{BDAEA518-FC08-0FF4-F330-325154596A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5" y="1917"/>
              <a:ext cx="1106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02201" name="Text Box 21">
              <a:extLst>
                <a:ext uri="{FF2B5EF4-FFF2-40B4-BE49-F238E27FC236}">
                  <a16:creationId xmlns:a16="http://schemas.microsoft.com/office/drawing/2014/main" id="{A9281E6A-8893-0090-7D18-1223E2EAA8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3024"/>
              <a:ext cx="196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BCBCB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000">
                  <a:solidFill>
                    <a:srgbClr val="000066"/>
                  </a:solidFill>
                  <a:cs typeface="Times New Roman" panose="02020603050405020304" pitchFamily="18" charset="0"/>
                </a:rPr>
                <a:t>L</a:t>
              </a:r>
              <a:endParaRPr lang="en-US" altLang="en-US"/>
            </a:p>
          </p:txBody>
        </p:sp>
        <p:sp>
          <p:nvSpPr>
            <p:cNvPr id="602202" name="Line 20">
              <a:extLst>
                <a:ext uri="{FF2B5EF4-FFF2-40B4-BE49-F238E27FC236}">
                  <a16:creationId xmlns:a16="http://schemas.microsoft.com/office/drawing/2014/main" id="{A98EFEA9-4525-D792-DC12-1DD343B0C0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1776"/>
              <a:ext cx="0" cy="62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02203" name="Text Box 19">
              <a:extLst>
                <a:ext uri="{FF2B5EF4-FFF2-40B4-BE49-F238E27FC236}">
                  <a16:creationId xmlns:a16="http://schemas.microsoft.com/office/drawing/2014/main" id="{A528F5F9-F204-F36C-FF1B-1DD0BCC1F6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1968"/>
              <a:ext cx="188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BCBCB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000">
                  <a:solidFill>
                    <a:srgbClr val="000066"/>
                  </a:solidFill>
                  <a:cs typeface="Times New Roman" panose="02020603050405020304" pitchFamily="18" charset="0"/>
                </a:rPr>
                <a:t>S</a:t>
              </a:r>
              <a:endParaRPr lang="en-US" altLang="en-US"/>
            </a:p>
          </p:txBody>
        </p:sp>
        <p:sp>
          <p:nvSpPr>
            <p:cNvPr id="602204" name="Oval 18">
              <a:extLst>
                <a:ext uri="{FF2B5EF4-FFF2-40B4-BE49-F238E27FC236}">
                  <a16:creationId xmlns:a16="http://schemas.microsoft.com/office/drawing/2014/main" id="{BBF0BACB-780B-8FFF-0E86-82620A2DA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488"/>
              <a:ext cx="288" cy="2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en-US" sz="3200">
                  <a:solidFill>
                    <a:srgbClr val="000066"/>
                  </a:solidFill>
                  <a:cs typeface="Times New Roman" panose="02020603050405020304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602205" name="Oval 17">
              <a:extLst>
                <a:ext uri="{FF2B5EF4-FFF2-40B4-BE49-F238E27FC236}">
                  <a16:creationId xmlns:a16="http://schemas.microsoft.com/office/drawing/2014/main" id="{81009AAC-DF79-8A62-76AB-E54AA48843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2400"/>
              <a:ext cx="288" cy="2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en-US" sz="3200">
                  <a:solidFill>
                    <a:srgbClr val="000066"/>
                  </a:solidFill>
                  <a:cs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602206" name="Text Box 16">
              <a:extLst>
                <a:ext uri="{FF2B5EF4-FFF2-40B4-BE49-F238E27FC236}">
                  <a16:creationId xmlns:a16="http://schemas.microsoft.com/office/drawing/2014/main" id="{608BB25A-DE5A-08A5-0A2D-5FE50ACF0E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" y="1788"/>
              <a:ext cx="359" cy="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BCBCB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3200">
                  <a:solidFill>
                    <a:srgbClr val="000066"/>
                  </a:solidFill>
                  <a:cs typeface="Times New Roman" panose="02020603050405020304" pitchFamily="18" charset="0"/>
                </a:rPr>
                <a:t>T</a:t>
              </a:r>
              <a:r>
                <a:rPr lang="en-US" altLang="en-US" sz="3200" baseline="-25000">
                  <a:solidFill>
                    <a:srgbClr val="000066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</a:t>
              </a:r>
            </a:p>
          </p:txBody>
        </p:sp>
        <p:sp>
          <p:nvSpPr>
            <p:cNvPr id="602207" name="Text Box 15">
              <a:extLst>
                <a:ext uri="{FF2B5EF4-FFF2-40B4-BE49-F238E27FC236}">
                  <a16:creationId xmlns:a16="http://schemas.microsoft.com/office/drawing/2014/main" id="{99E0C79B-2DD8-F9D3-B3D2-D6667874D7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2112"/>
              <a:ext cx="242" cy="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BCBCB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>
                  <a:solidFill>
                    <a:srgbClr val="000066"/>
                  </a:solidFill>
                  <a:cs typeface="Times New Roman" panose="02020603050405020304" pitchFamily="18" charset="0"/>
                </a:rPr>
                <a:t>in</a:t>
              </a:r>
              <a:endParaRPr lang="en-US" altLang="en-US"/>
            </a:p>
          </p:txBody>
        </p:sp>
        <p:sp>
          <p:nvSpPr>
            <p:cNvPr id="602208" name="Line 14">
              <a:extLst>
                <a:ext uri="{FF2B5EF4-FFF2-40B4-BE49-F238E27FC236}">
                  <a16:creationId xmlns:a16="http://schemas.microsoft.com/office/drawing/2014/main" id="{37B1A71E-5B32-9410-4908-B00285FD25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1968"/>
              <a:ext cx="24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02209" name="Line 13">
              <a:extLst>
                <a:ext uri="{FF2B5EF4-FFF2-40B4-BE49-F238E27FC236}">
                  <a16:creationId xmlns:a16="http://schemas.microsoft.com/office/drawing/2014/main" id="{8EC114B5-9ADE-0509-C3D3-0102F1F99A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064"/>
              <a:ext cx="24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02210" name="Line 12">
              <a:extLst>
                <a:ext uri="{FF2B5EF4-FFF2-40B4-BE49-F238E27FC236}">
                  <a16:creationId xmlns:a16="http://schemas.microsoft.com/office/drawing/2014/main" id="{8E89A256-2B2C-7B1A-3CAD-E38DAEC2DF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2160"/>
              <a:ext cx="24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02211" name="Text Box 11">
              <a:extLst>
                <a:ext uri="{FF2B5EF4-FFF2-40B4-BE49-F238E27FC236}">
                  <a16:creationId xmlns:a16="http://schemas.microsoft.com/office/drawing/2014/main" id="{6DC73390-265F-5C30-0B71-BB1F53E505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1872"/>
              <a:ext cx="155" cy="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BCBCB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i="1" dirty="0">
                  <a:solidFill>
                    <a:srgbClr val="000066"/>
                  </a:solidFill>
                  <a:cs typeface="Times New Roman" panose="02020603050405020304" pitchFamily="18" charset="0"/>
                </a:rPr>
                <a:t>l</a:t>
              </a:r>
              <a:endParaRPr lang="en-US" altLang="en-US" dirty="0"/>
            </a:p>
          </p:txBody>
        </p:sp>
        <p:sp>
          <p:nvSpPr>
            <p:cNvPr id="602212" name="Line 10">
              <a:extLst>
                <a:ext uri="{FF2B5EF4-FFF2-40B4-BE49-F238E27FC236}">
                  <a16:creationId xmlns:a16="http://schemas.microsoft.com/office/drawing/2014/main" id="{12AC0741-3BD5-E28A-E48D-BED47ECAB2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2544"/>
              <a:ext cx="0" cy="24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02213" name="Line 9">
              <a:extLst>
                <a:ext uri="{FF2B5EF4-FFF2-40B4-BE49-F238E27FC236}">
                  <a16:creationId xmlns:a16="http://schemas.microsoft.com/office/drawing/2014/main" id="{DBB4F9CE-58B0-F555-27D3-EF53BBE179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2208"/>
              <a:ext cx="0" cy="19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02214" name="Line 8">
              <a:extLst>
                <a:ext uri="{FF2B5EF4-FFF2-40B4-BE49-F238E27FC236}">
                  <a16:creationId xmlns:a16="http://schemas.microsoft.com/office/drawing/2014/main" id="{35628643-F92D-76E7-AD71-DB362F2157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2976"/>
              <a:ext cx="3504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02215" name="Line 7">
              <a:extLst>
                <a:ext uri="{FF2B5EF4-FFF2-40B4-BE49-F238E27FC236}">
                  <a16:creationId xmlns:a16="http://schemas.microsoft.com/office/drawing/2014/main" id="{3A84420F-0042-22AA-D169-E940FF42EF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2256"/>
              <a:ext cx="67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02216" name="Text Box 6">
              <a:extLst>
                <a:ext uri="{FF2B5EF4-FFF2-40B4-BE49-F238E27FC236}">
                  <a16:creationId xmlns:a16="http://schemas.microsoft.com/office/drawing/2014/main" id="{895D7C41-82C3-52C2-25F2-866C5F308C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2015"/>
              <a:ext cx="179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BCBCB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000">
                  <a:solidFill>
                    <a:srgbClr val="000066"/>
                  </a:solidFill>
                  <a:cs typeface="Times New Roman" panose="02020603050405020304" pitchFamily="18" charset="0"/>
                </a:rPr>
                <a:t>b</a:t>
              </a:r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02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2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2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2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2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2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2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02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2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211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9E0DE-E00C-DB07-BE32-CE82591D0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7772400" cy="914400"/>
          </a:xfrm>
        </p:spPr>
        <p:txBody>
          <a:bodyPr/>
          <a:lstStyle/>
          <a:p>
            <a:r>
              <a:rPr lang="en-US" sz="2800" dirty="0"/>
              <a:t>Analytical Convective Heat Transfer</a:t>
            </a:r>
            <a:endParaRPr lang="en-IN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8C561-BA6F-210A-EFEE-167B43575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181" y="1616075"/>
            <a:ext cx="8458200" cy="4114800"/>
          </a:xfrm>
        </p:spPr>
        <p:txBody>
          <a:bodyPr/>
          <a:lstStyle/>
          <a:p>
            <a:r>
              <a:rPr lang="en-US" sz="2400" dirty="0">
                <a:latin typeface="+mj-lt"/>
              </a:rPr>
              <a:t>1701 Newton’s law of cooling.</a:t>
            </a:r>
          </a:p>
          <a:p>
            <a:r>
              <a:rPr lang="en-IN" sz="2400" dirty="0">
                <a:latin typeface="+mj-lt"/>
              </a:rPr>
              <a:t>1822: Fourier’s Conduction Equation.</a:t>
            </a:r>
          </a:p>
          <a:p>
            <a:r>
              <a:rPr lang="en-IN" sz="2400" i="0" dirty="0">
                <a:solidFill>
                  <a:srgbClr val="202122"/>
                </a:solidFill>
                <a:effectLst/>
                <a:latin typeface="+mj-lt"/>
              </a:rPr>
              <a:t>Ernst Kraft Wilhelm </a:t>
            </a:r>
            <a:r>
              <a:rPr lang="en-IN" sz="2400" i="0" dirty="0" err="1">
                <a:solidFill>
                  <a:srgbClr val="202122"/>
                </a:solidFill>
                <a:effectLst/>
                <a:latin typeface="+mj-lt"/>
              </a:rPr>
              <a:t>Nußelt</a:t>
            </a:r>
            <a:r>
              <a:rPr lang="en-IN" sz="2400" i="0" dirty="0">
                <a:solidFill>
                  <a:srgbClr val="202122"/>
                </a:solidFill>
                <a:effectLst/>
                <a:latin typeface="+mj-lt"/>
              </a:rPr>
              <a:t> (</a:t>
            </a:r>
            <a:r>
              <a:rPr lang="en-US" sz="2400" dirty="0">
                <a:latin typeface="+mj-lt"/>
              </a:rPr>
              <a:t>Nusselt) is the first contributor to analytical convection heat transfer.</a:t>
            </a:r>
          </a:p>
          <a:p>
            <a:r>
              <a:rPr lang="en-US" sz="2400" dirty="0">
                <a:latin typeface="+mj-lt"/>
              </a:rPr>
              <a:t>For a century Fourier’s work was only analytical work available in heat transfer.</a:t>
            </a:r>
          </a:p>
          <a:p>
            <a:r>
              <a:rPr lang="en-US" sz="2400" dirty="0">
                <a:latin typeface="+mj-lt"/>
              </a:rPr>
              <a:t>In 1915 Nusselt cut the Gordian knot.</a:t>
            </a:r>
          </a:p>
          <a:p>
            <a:r>
              <a:rPr lang="en-US" sz="2400" dirty="0">
                <a:latin typeface="+mj-lt"/>
              </a:rPr>
              <a:t>In a single stroke, Nusselt used Dimensional Analysis to prove that there exist a functional form essential for all analytical/experimental works in convection heat transfer.</a:t>
            </a:r>
            <a:endParaRPr lang="en-IN" sz="2400" dirty="0">
              <a:latin typeface="+mj-lt"/>
            </a:endParaRPr>
          </a:p>
        </p:txBody>
      </p:sp>
      <p:grpSp>
        <p:nvGrpSpPr>
          <p:cNvPr id="21" name="Group 46">
            <a:extLst>
              <a:ext uri="{FF2B5EF4-FFF2-40B4-BE49-F238E27FC236}">
                <a16:creationId xmlns:a16="http://schemas.microsoft.com/office/drawing/2014/main" id="{A3B6ECFF-767A-6844-F4F3-537380E2782F}"/>
              </a:ext>
            </a:extLst>
          </p:cNvPr>
          <p:cNvGrpSpPr>
            <a:grpSpLocks/>
          </p:cNvGrpSpPr>
          <p:nvPr/>
        </p:nvGrpSpPr>
        <p:grpSpPr bwMode="auto">
          <a:xfrm>
            <a:off x="0" y="-76200"/>
            <a:ext cx="9144000" cy="6858000"/>
            <a:chOff x="0" y="0"/>
            <a:chExt cx="9144000" cy="6858000"/>
          </a:xfrm>
        </p:grpSpPr>
        <p:grpSp>
          <p:nvGrpSpPr>
            <p:cNvPr id="22" name="Group 8">
              <a:extLst>
                <a:ext uri="{FF2B5EF4-FFF2-40B4-BE49-F238E27FC236}">
                  <a16:creationId xmlns:a16="http://schemas.microsoft.com/office/drawing/2014/main" id="{1F62CCC3-D22F-6A78-47C0-0D7658AA9D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5" name="Group 27">
                <a:extLst>
                  <a:ext uri="{FF2B5EF4-FFF2-40B4-BE49-F238E27FC236}">
                    <a16:creationId xmlns:a16="http://schemas.microsoft.com/office/drawing/2014/main" id="{9F97A8E6-94A7-D378-4E13-D06C6B9E6F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35" name="Rectangle 10">
                  <a:extLst>
                    <a:ext uri="{FF2B5EF4-FFF2-40B4-BE49-F238E27FC236}">
                      <a16:creationId xmlns:a16="http://schemas.microsoft.com/office/drawing/2014/main" id="{C2AB0848-32E0-742F-C6E1-DC28241CCB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6" name="Rectangle 11">
                  <a:extLst>
                    <a:ext uri="{FF2B5EF4-FFF2-40B4-BE49-F238E27FC236}">
                      <a16:creationId xmlns:a16="http://schemas.microsoft.com/office/drawing/2014/main" id="{52E517DD-0BD0-13AA-553F-B6F5EB030E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6" name="Group 12">
                <a:extLst>
                  <a:ext uri="{FF2B5EF4-FFF2-40B4-BE49-F238E27FC236}">
                    <a16:creationId xmlns:a16="http://schemas.microsoft.com/office/drawing/2014/main" id="{D6473BC7-9428-EE22-9954-03B04C7307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7B391393-90A3-3E7F-2265-F873ECD8DA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855A9C4-EBC8-83BD-5FA4-30EEC02845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7" name="Group 15">
                <a:extLst>
                  <a:ext uri="{FF2B5EF4-FFF2-40B4-BE49-F238E27FC236}">
                    <a16:creationId xmlns:a16="http://schemas.microsoft.com/office/drawing/2014/main" id="{E4B975ED-2D51-CEF8-57FA-AB7242D8AF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31" name="Rectangle 16">
                  <a:extLst>
                    <a:ext uri="{FF2B5EF4-FFF2-40B4-BE49-F238E27FC236}">
                      <a16:creationId xmlns:a16="http://schemas.microsoft.com/office/drawing/2014/main" id="{AD46FA3B-7145-A397-9609-4A19F764F3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2" name="Rectangle 17">
                  <a:extLst>
                    <a:ext uri="{FF2B5EF4-FFF2-40B4-BE49-F238E27FC236}">
                      <a16:creationId xmlns:a16="http://schemas.microsoft.com/office/drawing/2014/main" id="{5997271C-83DA-C8DB-C198-CB291C488D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8" name="Group 18">
                <a:extLst>
                  <a:ext uri="{FF2B5EF4-FFF2-40B4-BE49-F238E27FC236}">
                    <a16:creationId xmlns:a16="http://schemas.microsoft.com/office/drawing/2014/main" id="{48342A63-9648-57BC-4C12-A29903F2E2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29" name="Rectangle 19">
                  <a:extLst>
                    <a:ext uri="{FF2B5EF4-FFF2-40B4-BE49-F238E27FC236}">
                      <a16:creationId xmlns:a16="http://schemas.microsoft.com/office/drawing/2014/main" id="{549303A7-44A5-527C-72DA-E1E517C4AC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0" name="Rectangle 20">
                  <a:extLst>
                    <a:ext uri="{FF2B5EF4-FFF2-40B4-BE49-F238E27FC236}">
                      <a16:creationId xmlns:a16="http://schemas.microsoft.com/office/drawing/2014/main" id="{CBAEC423-B9DB-F978-CDE8-D255B1D42A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23" name="Rectangle 19458">
              <a:extLst>
                <a:ext uri="{FF2B5EF4-FFF2-40B4-BE49-F238E27FC236}">
                  <a16:creationId xmlns:a16="http://schemas.microsoft.com/office/drawing/2014/main" id="{89AB0377-4383-7BB1-27E6-16AC63F2CA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21">
              <a:extLst>
                <a:ext uri="{FF2B5EF4-FFF2-40B4-BE49-F238E27FC236}">
                  <a16:creationId xmlns:a16="http://schemas.microsoft.com/office/drawing/2014/main" id="{F1E94CD8-D6C7-8C67-31CE-06B84207DA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498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4316</TotalTime>
  <Words>504</Words>
  <Application>Microsoft Office PowerPoint</Application>
  <PresentationFormat>On-screen Show (4:3)</PresentationFormat>
  <Paragraphs>80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Cambria Math</vt:lpstr>
      <vt:lpstr>CommercialScript BT</vt:lpstr>
      <vt:lpstr>Tempus Sans ITC</vt:lpstr>
      <vt:lpstr>Times New Roman</vt:lpstr>
      <vt:lpstr>Viner Hand ITC</vt:lpstr>
      <vt:lpstr>Wingdings</vt:lpstr>
      <vt:lpstr>Blank Presentation</vt:lpstr>
      <vt:lpstr>Convection Cooling for Thermal Management of PCBs</vt:lpstr>
      <vt:lpstr>Heat Transfer is an Action: Path Function</vt:lpstr>
      <vt:lpstr>Newton’s Cooling of PCBs</vt:lpstr>
      <vt:lpstr>Current Needs of A PCB</vt:lpstr>
      <vt:lpstr>Forced Convection Cooling of PCBs</vt:lpstr>
      <vt:lpstr>Flow and Heat Transfer Characteristics</vt:lpstr>
      <vt:lpstr>Usability of Available Knowledge Framework: Scaling Laws</vt:lpstr>
      <vt:lpstr>  Forced Convection Cooling of Cards and Board </vt:lpstr>
      <vt:lpstr>Analytical Convective Heat Transfer</vt:lpstr>
      <vt:lpstr>Analysis of Heat Transfer in Equilibrium Layer</vt:lpstr>
      <vt:lpstr>Estimation of Heat Transfer Coefficient</vt:lpstr>
      <vt:lpstr>In search of A Dimensionless Parameter for Convection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Science Lead to Development of Civilization</dc:title>
  <dc:creator>P.M.V.S</dc:creator>
  <cp:lastModifiedBy>P M V Subbarao</cp:lastModifiedBy>
  <cp:revision>351</cp:revision>
  <cp:lastPrinted>2002-07-26T02:11:33Z</cp:lastPrinted>
  <dcterms:created xsi:type="dcterms:W3CDTF">2002-07-26T01:39:54Z</dcterms:created>
  <dcterms:modified xsi:type="dcterms:W3CDTF">2024-02-09T00:45:07Z</dcterms:modified>
</cp:coreProperties>
</file>