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2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sldIdLst>
    <p:sldId id="1132" r:id="rId2"/>
    <p:sldId id="1465" r:id="rId3"/>
    <p:sldId id="1470" r:id="rId4"/>
    <p:sldId id="1009" r:id="rId5"/>
    <p:sldId id="1464" r:id="rId6"/>
    <p:sldId id="1466" r:id="rId7"/>
    <p:sldId id="261" r:id="rId8"/>
    <p:sldId id="262" r:id="rId9"/>
    <p:sldId id="1467" r:id="rId10"/>
    <p:sldId id="1471" r:id="rId11"/>
    <p:sldId id="1472" r:id="rId12"/>
    <p:sldId id="1473" r:id="rId13"/>
    <p:sldId id="1474" r:id="rId14"/>
    <p:sldId id="1475" r:id="rId15"/>
    <p:sldId id="1478" r:id="rId16"/>
    <p:sldId id="1479" r:id="rId17"/>
    <p:sldId id="263" r:id="rId18"/>
    <p:sldId id="264" r:id="rId19"/>
    <p:sldId id="265" r:id="rId20"/>
    <p:sldId id="266" r:id="rId21"/>
    <p:sldId id="1476" r:id="rId22"/>
    <p:sldId id="1477" r:id="rId23"/>
    <p:sldId id="269" r:id="rId24"/>
    <p:sldId id="272" r:id="rId25"/>
    <p:sldId id="289" r:id="rId26"/>
    <p:sldId id="294" r:id="rId27"/>
    <p:sldId id="295" r:id="rId28"/>
    <p:sldId id="296" r:id="rId29"/>
    <p:sldId id="297" r:id="rId30"/>
  </p:sldIdLst>
  <p:sldSz cx="9144000" cy="6858000" type="screen4x3"/>
  <p:notesSz cx="6858000" cy="89979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CC"/>
    <a:srgbClr val="3366FF"/>
    <a:srgbClr val="000099"/>
    <a:srgbClr val="FF6600"/>
    <a:srgbClr val="99CCFF"/>
    <a:srgbClr val="777777"/>
    <a:srgbClr val="76863A"/>
    <a:srgbClr val="FF00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4" autoAdjust="0"/>
    <p:restoredTop sz="82490" autoAdjust="0"/>
  </p:normalViewPr>
  <p:slideViewPr>
    <p:cSldViewPr>
      <p:cViewPr varScale="1">
        <p:scale>
          <a:sx n="59" d="100"/>
          <a:sy n="59" d="100"/>
        </p:scale>
        <p:origin x="17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1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6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2-01-04T09:31:46.2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0,0 0,0 0,0 0,0 0,0 0,0 0,0 0,0 0,0 0,0 0,0 0,0 0,0 0,0 0,0 0,0 0,0 0,0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8T06:38:14.9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7152 6461 128 0,'0'0'57'0,"0"0"-10"15,8-12-5-15,-8 12-10 16,0 0-9-16,0 0-6 15,0 0-7-15,0 0-8 16,0 0-5-16,0 0-3 16,0 0 0-16,3 18 0 15,-2-6 1-15,-2 5 1 16,2 3 0-16,-1 4 2 16,1 5 0-16,-1 4 3 15,1 3-2-15,0 5 0 16,2 2 0-16,-1 3 1 15,1 4-2-15,-1 2 3 16,-1 2 1-16,2 2-2 16,-3 3 2-16,0 7-1 15,1 4 2-15,-1 6-3 0,0 7 2 16,0 4-3-16,0 8 2 16,0 5 4-16,0 5-5 15,1 3 3-15,-2 4-2 16,1-3 4-16,0 2-5 15,1 0 3-15,2 0-4 16,0-1 0-16,1-2 2 16,2 0 1-16,-1-3-1 15,4 0 2-15,-1 0-1 16,1-1 4-16,-2-1-3 16,0-2 1-16,-2-5-2 15,0-4 1-15,-1 0 1 16,-2-4-1-16,1-8 1 0,-2-4-3 15,0-8 4 1,0-2-1-16,1-3 3 0,0-4-4 16,-1-8 2-16,0-3 1 15,1-6 1-15,-1-4 0 16,-1-7-1-16,0-5 0 16,0-8-1-16,0-4 2 15,0-14 0-15,-3 18 1 16,3-18-1-16,0 0 1 15,0 0-3-15,0 0-17 16,0 0-39-16,-9-14-38 16,-1 1 0-16,1-2-6 15,-9-9 1-15,1 0 41 32</inkml:trace>
  <inkml:trace contextRef="#ctx0" brushRef="#br0" timeOffset="877.1">2922 9373 11 0,'2'97'5'0,"-1"4"6"16,0 1-1-16,0 1 2 31,-1 2-2-31,1-6 4 15,-1-4-5-15,2-5 2 16,-2-7-5-16,0-6 1 16,-2-10 2-16,0-11-3 15,1-12 3-15,-2-10-9 16,0-6-19-16,-5-12-30 16,5 1 3-16,3-17 31 15,-15-4 15-15</inkml:trace>
  <inkml:trace contextRef="#ctx0" brushRef="#br0" timeOffset="1580.17">3537 9154 41 0,'-13'-13'51'0,"13"13"-8"16,-11-6-6-16,11 6-5 16,0 0-5-16,0 0-3 15,-13 5-10-15,13-5-5 0,-17 29-10 16,1-2-3-1,-8 12 0-15,-5 9 1 0,-6 11 0 16,-10 5 2-16,-4 3-1 16,-5 1-1-16,-1-4 2 15,3-4 4-15,3-11-1 16,5-7 2-16,6-11 2 16,9-8 4-16,7-8 6 15,7-4 4-15,15-11-4 16,0 0-4-16,0 0-1 15,11-11-5-15,11 5-1 16,4 2-3-16,3 4-5 16,6 3-3-16,5 7 2 15,1 6 2-15,-1 11-2 16,-1 7 5-16,-1 6 0 0,-2 1-3 16,-2 5 2-1,0 2-2-15,-5-2 2 0,-1-2 1 16,-3-4-7-16,-2-5-21 15,-4-4-36-15,-4-11-16 16,3-3-3-16,-18-17 1 16,21-6 71-16</inkml:trace>
  <inkml:trace contextRef="#ctx0" brushRef="#br0" timeOffset="2267.63">3076 9906 86 0,'0'0'58'0,"0"0"1"16,15-13-68-16,4 10 2 15,7 2-8-15,3-1 9 16,9-1 2-16,4-4 10 15,5 3-4-15,4-4 3 16,8 4 1-16,3-2-1 16,8 3 0-16,5-2-2 15,5 2 1-15,4 2-5 16,5 0 4-16,3-2 0 16,2 2-1-16,0-1 0 15,3-1 1-15,1 3 1 0,2-1-2 16,-1 1 2-16,2 3-2 15,-2 4-1-15,1 0 1 16,1 3 1-16,-3-2-1 16,2 2 0-16,-3-3 5 15,-2 3-3-15,-5-5 9 16,0-1-2-16,-3-1 2 16,-1-2-2-16,-3 2 2 15,-3-2-3 1,1 0-1-16,-1-1 0 0,1-1-4 15,1 0 3-15,-2-3-5 16,1-1 4-16,-2-1-1 16,2-3 4-16,-7 1-2 0,1-3 0 15,-5 5 0 1,-1-3-1-16,-10 2 2 0,-1-1-1 16,-9 3 3-16,-4 3-1 15,-9-4-2-15,-3 3 5 16,-8-3-1-16,-3 5 2 15,-4-4-4-15,-2 4 4 16,-1-4-7-16,-2 4 0 16,-2-2-1-16,0 3-3 15,-11 0-1-15,20-1 1 16,-20 1-4-16,14-4-11 16,-14 4-28-16,17 0-61 15,-17 0 2-15,15-8-5 16,-13-3 2-16,1 0 23 15</inkml:trace>
  <inkml:trace contextRef="#ctx0" brushRef="#br0" timeOffset="2580.11">6940 9637 350 0,'-12'-3'112'16,"12"3"-3"-16,-5-13-83 15,16 10-17-15,5 3-9 16,6-2-2-16,3 2-1 0,1 0 2 16,1 0 0-1,0 2-2-15,-4 5 0 0,-6 2 1 16,-7 6 0-16,-10 3 1 16,-10 4 1-16,-8 2 0 15,-10 8 3-15,-11 2-2 16,-10-2-1-16,-9 1-21 15,-5 1-39-15,-3-1-47 16,-7 0 2-16,0 0-4 16,0-10-3-16,6 1 35 15</inkml:trace>
  <inkml:trace contextRef="#ctx0" brushRef="#br0" timeOffset="3189.43">4515 10352 51 0,'-7'-13'58'15,"7"13"-21"-15,0 0-18 16,0 0-5-16,-3 11-10 16,3-11-2-16,3 26-6 15,-2-3 6-15,-1 4 0 16,0 7 5-16,-4 6 1 16,1 3 1-16,-3 6 3 15,-4 2 0-15,0 0 5 16,-1-1-5-1,1-2-1-15,1-4-2 0,2-5 3 16,0-6-1-16,5-7 2 0,3-5 4 16,3-3 4-16,-4-18 1 15,18 16 0-15,-2-15 0 16,7-1-3-16,4-4-1 16,6 0-3-16,2-4-10 15,7-3-14-15,2 3-16 16,-2-2-34-16,0-3-33 15,4 6 1-15,-8-8-4 16,4 3-1-16,-11-8 85 16</inkml:trace>
  <inkml:trace contextRef="#ctx0" brushRef="#br0" timeOffset="3720.66">5019 10603 297 0,'3'-20'104'16,"8"5"-5"-16,2-1-82 15,1 7-16-15,-1 1 0 16,5 5-3-16,1 2-1 16,-1 4 2-16,1 6-3 15,-1 2 0-15,2 8-3 16,-1 4 10-16,4 6-7 15,-4 6 4-15,1 6-3 0,-2 3 3 16,-3 0-1 0,-2 2 3-16,-4-1 2 0,-2-5-2 15,-3-5 4-15,-2-7-4 16,-2-5 2-16,0-7 0 16,0-5 7-16,0-11 5 15,0 0-3-15,0 0 0 16,0-15-1-16,1-4 1 15,3-1-3-15,0-4 0 16,3 1-8-16,2 0-5 16,0 1 3-16,6 6-1 15,0 6-3-15,2 7 1 16,-3 5 1-16,3 7 1 16,1 2 1-16,-3 6-2 15,-1 0-1-15,-3 4 2 0,-4 3 2 16,-1 0 2-16,-2 1 0 15,-4 0-1-15,-4-2 2 16,-2 1-7-16,-1-3-11 16,1 2-55-16,-3 0-35 15,-2-6-9-15,1-3 3 16,-4-6 2-16,2-1 20 16</inkml:trace>
  <inkml:trace contextRef="#ctx0" brushRef="#br0" timeOffset="4455.04">2942 10157 79 0,'0'-11'79'0,"-5"-2"-1"15,5 13-46-15,0-11-8 16,0 11-13-16,0 0-6 16,15 12-6-16,-7 3 0 15,3 8-3-15,1 6 0 16,2 11 3-16,2 8 0 0,2 13 8 16,-2 10-3-16,1 9 6 15,-2 11-4-15,0 6 2 16,1 7 0-16,-2 3-3 15,-1 4 1-15,-3-1-5 16,0 1 6-16,-2-5-6 16,2-2 7-16,-1-8-4 15,-3-5 0-15,0-5 5 16,0-6-3-16,-3-9 1 16,2-7-3-16,-2-10 2 15,-2-9-6-15,0-6 3 16,0-12 4-16,1-7 0 0,-2-6 2 15,0-14-4 1,0 0-17-16,0 0-50 0,0 0-20 16,-14-27-1-16,11 9-4 15,-7-11-5-15</inkml:trace>
  <inkml:trace contextRef="#ctx0" brushRef="#br0" timeOffset="4908.13">3475 11368 157 0,'15'-9'71'15,"-15"9"-8"-15,0 0-54 16,0 0-7-16,4 23-4 15,-12-6 3-15,-6 7 1 16,-5 3 2-16,-5 5 2 16,-5 2 3-16,-3 0 0 15,1 1-3-15,0-2 2 16,3-1-1-16,4-2 2 16,6-4-3-16,5-4 1 15,8-2-1-15,5-5 0 16,7-3 4-16,6-1-2 15,7-2-1-15,4 3-3 16,6-1 5-16,3 1-4 0,0 4 1 16,1 1-4-16,-1 1-6 15,-2 1 6-15,-2 1-3 16,-3-3 1-16,-5-1-17 16,0-2-20-16,-2 0-50 15,-5-8 2-15,3 2 1 16,-17-8-4-16,19-1 53 15</inkml:trace>
  <inkml:trace contextRef="#ctx0" brushRef="#br0" timeOffset="5564.27">3357 11789 250 0,'-16'-7'99'0,"3"-4"0"0,13 11-62 15,-11-10-14-15,11 10-14 32,12 0-7-32,2 2-4 0,10 1 2 0,5-1-2 15,10 1 0-15,6 0 1 16,10 1 4-16,10-2-4 16,8 0 4-16,11-1-4 15,9-2 1-15,8-2 1 16,9 1 5-16,11-4-1 15,10-2-4-15,6 0 0 16,8-2-2-16,3-2 6 16,7 0-2-16,4 0 0 15,3-3-1-15,3 3-2 0,2-1 4 16,1 1-1-16,-2 1-1 16,-2 3-2-16,-2 2 2 15,-5 1 0-15,-1 1-1 16,-4 2 0-16,-7 4 0 15,-6-2 2-15,-1 3 0 16,-5 0 0-16,-4 0-1 16,-5 2-1-16,-7 2 0 15,-7-1 0-15,-5 1 0 16,-8-1 0-16,-4-2 2 16,-8 0-2-16,-4 0 2 15,-8-3 0-15,-4-1 0 0,-5-1 0 16,-4-1 0-16,-7-1 1 15,-6 0-2-15,-7-1 1 16,-4 0-3-16,-8 0 4 16,-5 2-1-16,-8-2 1 15,-4 3 0-15,-11 1-3 16,0 0 2-16,11 0 0 16,-11 0-1-16,0 0-2 15,0 0 0-15,0 0-8 16,0 0-13-16,0 0-35 15,0 0-51-15,0 0 1 16,-11 5 0-16,11-5-2 16,-4-15-4-16</inkml:trace>
  <inkml:trace contextRef="#ctx0" brushRef="#br0" timeOffset="5986.11">8862 11155 221 0,'0'0'84'0,"14"-20"-5"16,-14 20-62-16,12-3-10 15,-12 3-10-15,10 17 2 0,-5-1-2 16,-2 3 2-1,0 4-1-15,0 4 1 0,-1 3 0 16,1 6 3-16,-1 1 2 16,-2 7-2-16,1 1 1 15,0 0 0-15,-1 1-1 16,2-2 3-16,-2-3-3 16,1-6 2-16,0-6 1 15,3-7 5-15,1-6 2 16,3-4 2-16,-8-12-1 15,23 5-2-15,-7-8 0 16,3 1-2-16,0-4-4 16,3-3-14-16,2 3-23 15,1-1-44-15,1-3-17 16,3 4 0-16,-6-6-1 0,5 2-3 16</inkml:trace>
  <inkml:trace contextRef="#ctx0" brushRef="#br0" timeOffset="6298.59">9391 11427 241 0,'0'0'85'0,"5"-11"-3"16,-5 11-56-16,0 0-20 15,0 0-2-15,16-1-4 16,-16 1 0-16,18 16 3 15,-5-5 0-15,0 3 0 0,0 4 2 16,1 4 1 0,-2 1-2-16,-2 3 1 0,-2 1-2 15,0 0 0-15,-2 3-1 16,-2-2 2-16,-2-3-1 16,-2-2-1-16,1-4 0 15,-1 0 0-15,1-7-4 16,-1-12-21-16,-1 12-51 15,1-12-18-15,0 0 1 16,0 0-1-16,10-16-1 16</inkml:trace>
  <inkml:trace contextRef="#ctx0" brushRef="#br0" timeOffset="6642.37">9213 11426 260 0,'-7'-11'93'16,"7"11"-1"-16,10-13-54 15,-10 13-21-15,23-14-11 16,-4 5-4-16,7-1-1 0,3-5 2 16,8 2-3-16,1 0 2 15,0 0-7-15,-2 4-17 16,-3 0-27-16,-5 1-45 16,0 5 1-16,-9-2-4 15,-4 5 4-15,-15 0 33 16</inkml:trace>
  <inkml:trace contextRef="#ctx0" brushRef="#br0" timeOffset="8190.02">11898 6311 159 0,'0'0'71'0,"4"-17"-21"15,-4 17-22-15,0 0-12 16,0 0-9-16,0 0-4 16,0 0-4-16,0 0 0 15,12 3-3-15,-12-3 1 16,9 21 1-16,-4-5 2 16,2 8 4-16,3 5-5 15,0 6 5-15,1 8-5 16,-4 7 4-16,4 7-3 15,-3 8 3-15,1 8-3 16,0 0 1-16,-5 5 3 16,1 4-1-16,0 4 1 15,-1 3 0-15,-1 6-2 16,2 1 3-16,-1-1-3 0,1 9 4 16,0 1-3-16,1 1 0 15,-1 4-1-15,0 3 2 16,0 1 1-16,-2 3-3 15,0 3 3-15,-2 1-6 16,-1 2 5-16,-3 1-3 16,-1-3 4-16,-3-4-5 15,0-2 3-15,-1-1-2 16,-1-3 3-16,0-7-3 16,2-2 2-16,0-3 2 15,2-1-1-15,0 0 2 16,3-1 0-16,-1-1 1 15,1-3-1-15,1 1 2 0,-1-2-2 16,1-1 2 0,1-1-4-16,0-3 4 0,1-1-3 15,1-2 4-15,0-1-5 16,0-4 3-16,2-3-1 16,1-3-7-16,0-4 6 15,0-7-7-15,0-5 3 16,-1-11-3-16,0-4 4 15,-1-7-4-15,-1-5 2 16,0-6 0-16,0-4 1 16,-2-4 1-16,1-6 0 15,-1-10-1-15,0 15 2 16,0-15-1-16,0 0 3 16,0 0 1-16,0 0-3 15,0 0 2-15,0 0-6 0,0 0-9 16,0 0-21-16,-15 12-40 15,3-6-25-15,-6 0-1 16,-3 5 0-16,-6-2-4 16</inkml:trace>
  <inkml:trace contextRef="#ctx0" brushRef="#br0" timeOffset="9174.36">9565 11633 50 0,'12'-2'33'0,"-1"-6"-5"15,5 3-9-15,0-3-3 16,3 2-1-16,1-2-3 15,0 4-5-15,4-3 0 16,0 2-4-16,2 0-1 16,5 0 1-16,6 0-2 15,2 1 1-15,5 1-2 16,7-2 4-16,3 3-3 16,7-3 1-16,5 3 0 15,3-2-3-15,2-1 4 16,9 0-2-16,0-2 2 0,3 0-1 15,3-2 1 1,2 2 0-16,2-2 2 0,0 1 0 16,0-3-1-1,1 1-1-15,-2-1 1 0,2-1 2 16,0-1-3-16,-3-2 1 16,-4 2 1-16,-5-3 7 15,-3 4 3-15,-10-4 4 16,-6 4-2-16,-9 1 1 15,-10 3 3-15,-9-1-1 16,-5 3-2-16,-9 1-5 16,-3 2-4-16,-15 3-3 15,11-3 1-15,-11 3-4 0,0 0 1 32,-20 3 1-32,20-3-2 0,-22-2 1 15,10 2-3-15,-1 0-6 0,2-1-15 16,11 1-40-16,-16 3-25 15,16-3-3-15,-14 0 1 16,14 0-4-16</inkml:trace>
  <inkml:trace contextRef="#ctx0" brushRef="#br0" timeOffset="9533.64">11608 11188 228 0,'0'0'90'0,"-10"-15"-7"0,10 15-59 16,0 0-13-16,0 0-11 16,0 0 0-16,21 0-1 15,-6 3 0-15,7 2-2 16,2 3 1-16,4 1 2 15,1 4 0-15,1-1 0 16,-1 6-3-16,-6 2 2 16,-2 3-1-16,-7 1 1 15,-5 2 0-15,-5 2 1 16,-6-1-1-16,-6 5-1 16,-5-3 4-16,-8 4-1 0,-7 1 3 15,-8 2-12 1,-8 4-65-16,-7-1-7 0,-3 7-3 15,-13-9-4-15,1 4-6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8T06:41:18.7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14043 14941 130 0,'-17'-10'72'0,"17"10"-4"16,-7-17-46-16,9 3-4 15,3 2-6-15,2-8 3 16,5-2-2-16,3-1 3 15,5-2-1-15,-1-5 2 32,7 2 0-32,3-5-1 0,9-6-5 0,5-6-3 15,5-6 1-15,11-12-2 16,7-9 5-16,10-13-1 0,9-9 4 16,7-12 4-1,9-4 3-15,4-8 0 0,2 1-3 16,-1 3 1-16,1 6-4 15,-11 9-2-15,-7 9-4 16,-8 10-5-16,-12 12 1 16,-13 11 2-16,-7 8 2 15,-11 6-1-15,-5 5 0 16,-9 3 2-16,-2 2-2 16,-7 1 2-16,-3 7-4 0,-1-1-3 15,-2 5-1 1,-4 0 0-16,0 5-1 0,-3 5 0 15,-2 11-3-15,4-12-8 16,-4 12-20-16,0 0-65 16,0 0-27-16,11-10-3 15,-11 10-1-15,20-8-2 16</inkml:trace>
  <inkml:trace contextRef="#ctx0" brushRef="#br0" timeOffset="547.69">16294 12628 165 0,'0'0'77'0,"1"-16"2"15,-1 16-57-15,0 0 2 16,-20-7 8-16,20 7 3 15,-22-11 7-15,22 11 4 16,-23-13-5-16,23 13-4 16,-20-24-10-16,12 11-5 15,0-7-9-15,4-3-6 16,3-2-5-16,6-4-1 16,3-2-1-16,3 3-4 15,4 3 4-15,2 2-5 16,4 5 1-16,-1 4 0 15,1 8 1-15,0 1 0 16,-3 10-1-16,2 1 2 0,-2 2 0 16,0-1 3-16,-1 1-2 15,1 0 1-15,-1-2 0 16,-3-1 2-16,1-8 4 16,0-3 1-16,-2-6 0 15,3-5 1-15,-4-10 3 16,1-1-5-16,-3-6 5 15,1-1-4-15,-5-2-2 16,-1 3 0-16,-5 2-1 16,-3 4-7-16,-2 6-4 15,-4 4-5-15,9 18-13 16,-24-17-15-16,13 24-31 16,-9 3-49-16,-1 11 0 0,1 7 2 15,-5 6 3-15,1 8 27 16</inkml:trace>
  <inkml:trace contextRef="#ctx0" brushRef="#br0" timeOffset="1000.83">16264 12952 132 0,'0'0'88'15,"-2"-12"2"-15,2 1-27 16,4 0-13-16,-3-4-12 16,6 1-8-16,-1-7-5 15,7 4-1-15,-3-1-10 16,6 2-3-16,5 4-7 15,4 0-4-15,4 2 0 16,3 4 1-16,1 2 0 16,1 1-2-16,0 0 1 15,-2 1 1-15,-6-7 6 16,0 2-4-16,-8-5 5 0,-1 0-4 16,-6-8 2-16,0 2 2 15,-6-4-1-15,0-3-1 16,-6 4-5-16,1-2-1 15,-1 2-21-15,-4-2-26 16,4 8-59-16,2 1-4 16,1 3 4-16,-2 11-5 15,15-16 3-15</inkml:trace>
  <inkml:trace contextRef="#ctx0" brushRef="#br0" timeOffset="1454.81">16909 12267 235 0,'-1'-18'84'0,"4"2"6"16,-3 16-70-16,3-16-3 16,-3 16 1-16,2-13 2 15,-2 13 3-15,4-15 3 16,-4 15-6-16,0 0-6 15,0 0-9-15,0 0-3 16,0 0-1-16,0 0-3 16,15 8-3-16,-7 5-1 15,4 3 4-15,3 2 0 16,2 4 2-16,3 3-1 16,0 3 0-16,3-2 1 15,2 0 3-15,-2-5 1 0,0-3-2 16,-1-2 1-16,-1-3 2 15,-1-7 2-15,-2-4 0 16,-5-7 0-16,1-5 2 16,-6-6-3-16,0-5 2 15,-5-10 2-15,-3-2-2 16,-6-5 1-16,-4-1-1 16,-7-3 2-16,-5 5-4 15,-5 4 0-15,-3 10-3 16,-8 13-5-16,-3 11-19 15,-1 19-92-15,-4 15-4 0,-7 6-1 16,1 10-5-16,-2 0 2 16</inkml:trace>
  <inkml:trace contextRef="#ctx0" brushRef="#br0" timeOffset="107166.9">5860 5926 27 0,'108'-6'11'15,"-5"1"-1"-15,1 3-2 16,-4 2-3-16,-9 0-2 16,-7 2-1-16,-7-1 1 15,-9 0-2-15,-7 1 1 16,-6-2-1-16,-10 0-1 15,-9 0 1-15,-6-2 1 16,-8 1 7-16,-5 0 6 16,-6-1 1-16,-11 2-8 15,0 0-13-15,0 0-30 16,5-11-8-16,-5 11 3 0,-11-10 40 16,11 10 0-16</inkml:trace>
  <inkml:trace contextRef="#ctx0" brushRef="#br0" timeOffset="107619.98">7320 5887 1 0,'0'0'29'0,"0"0"19"0,0 0-37 15,-16-10-5-15,16 10 0 16,-14 0 1-16,14 0-1 16,-13 3-1-16,13-3-1 15,0 0 2-15,-12 19-2 16,13-8-1-16,2 4-2 15,3-1 1-15,2 3 4 16,3-1 4-16,4-3 1 16,1-4 2-16,2-4 6 15,1-4 2-15,-2-8 9 0,-1-2 0 16,-4-8 1 0,-4 3-2-16,-3-5-2 0,-2 4-3 15,-7-2-5 1,1 5-6-16,3 12-10 0,-11-16-3 15,11 16-19-15,0 0-30 16,0 0-40-16,-4 14 0 16,4-14-4-16,24 12 8 15,-7-10 85-15</inkml:trace>
  <inkml:trace contextRef="#ctx0" brushRef="#br0" timeOffset="108260.64">8721 5778 310 0,'-9'-11'107'0,"9"11"-4"0,0 0-92 0,26 1-17 0,-2 3-10 15,10 3 0-15,7-7 7 16,13 3-1-16,11-8 2 16,9-6-4-16,9-3 4 15,7-4 4-15,9 1 5 16,5-3-1-16,6 4-2 16,7-2 1-16,1 5-2 15,7 5 3-15,1 2-1 16,1 3 0-16,-3 3-1 15,1 4 1-15,-1 0-3 16,-6 3 3-16,-3-1 0 0,-6 0 0 16,-4-1-1-1,-5 0 0-15,-4-4 0 0,-7 0 0 16,-7-1 1 0,-7-2 2-16,-8-2-1 0,-11 1-1 15,-10-2 3-15,-8 0 1 16,-9 0-2-16,-7-1 2 15,-7 0-7-15,-4 0-12 16,-11 6-18-16,11-12-35 16,-11 12-22-16,0 0 1 15,0 0-2-15,0 0 64 16</inkml:trace>
  <inkml:trace contextRef="#ctx0" brushRef="#br0" timeOffset="108526.17">11902 5715 167 0,'0'0'92'0,"10"-18"-1"15,-10 18-54-15,0-13-25 16,0 13-10-16,0 0-4 15,0 0-2-15,0 0-3 0,0 0-3 16,0 0 1 0,0 0 1-16,0 0-20 0,0 0-53 15,25 13-4 1,-7-16 0-16,6 3 4 0,-1-5 81 16</inkml:trace>
  <inkml:trace contextRef="#ctx0" brushRef="#br0" timeOffset="108745.8">13004 5750 88 0,'64'-5'76'0,"-4"-6"-16"15,4 8-83-15,7 5-33 16,3-1-9-16,7 8-3 16,-4-3 57-16</inkml:trace>
  <inkml:trace contextRef="#ctx0" brushRef="#br0" timeOffset="109167.61">14435 5794 48 0,'121'3'23'15,"6"2"-7"-15,6 2-6 16,6-2-5-16,7 0-4 16,6 0 1-16,6-1-2 15,3-1 1-15,4 1-1 16,4-2 1-16,0 1-2 16,1-2 2-16,0 1-1 0,-2 0 0 15,2-1 1 1,-4 0-1-1,0 0-1-15,-2-1 1 0,2 1 0 0,-1 1-1 16,-4 0 1-16,-3-1 1 16,-3 1 1-16,-6-1 4 15,-6 1 4-15,-8 1 0 16,-4-1 0-16,-9 0 3 16,-5 2-1-16,-6-1 1 15,-10 0-3-15,-7 0-1 0,-11-1-3 16,-12 0-1-1,-12 0 1-15,-14-1 1 0,-12 1 4 16,-13-2 2-16,-5 0 0 16,-15 0-10-16,0 0-10 15,0 0-41-15,0 0-19 16,0 0-4-16,0 0-1 16,0 0 72-16</inkml:trace>
  <inkml:trace contextRef="#ctx0" brushRef="#br0" timeOffset="109605.08">19709 5881 206 0,'2'-12'93'0,"1"0"-2"15,-2 1-75-15,-1 11-14 16,2-15-7-16,-2 15-1 15,3-13-1-15,-3 13-1 16,7-12 0-16,-7 12 0 16,22-11 3-16,-2 8 2 15,7-3 0-15,9 5 1 16,11-1 0-16,11-1 2 16,13 2-1-16,9-1 2 15,11-1 0-15,8-2 0 16,4 1-2-16,6-3 2 0,3 1-2 15,1 0 1-15,0 1 1 16,-4-1-3 0,-4 3 2-16,-9 0 0 0,-5 1 1 15,-10-1-2-15,-9 1 2 16,-13-2 3-16,-11 2 7 16,-14-3 2-16,-6 1 1 15,-11 0-3-15,-5-1 3 16,-12 5-3-16,0 0-7 15,2-14-22-15,-2 14-55 16,-14-7-20-16,3 6-4 16,-3-2-2-16,3 2 46 15</inkml:trace>
  <inkml:trace contextRef="#ctx0" brushRef="#br0" timeOffset="110922.27">22034 5656 87 0,'0'0'32'0,"0"0"-2"0,0 0-9 31,0 0-6-31,0 0-3 16,0 0 0-16,0 0-3 15,0 0-1-15,0 0-1 16,0 0 0-16,1-12 1 16,-1 12-1-16,0 0-2 15,0 0-2-15,0 0-3 16,0 0 1-16,2-12 0 16,-2 12 0-16,0 0-3 0,0 0-4 15,0 0-1 1,0 0-1-16,0 0-2 0,0 0 1 15,7 20 0-15,-3-8 1 16,2 5 1-16,2 1 6 16,3 1 2-16,4-2 2 15,4-2 1-15,5-4 1 16,4-4 0-16,5-7 0 16,0-8 1-16,1-4-2 15,-1-7 2-15,-2-1 0 16,-5-7 5-16,-5 3 2 15,-5-3 7-15,-5 6-1 16,-5 3-6-16,-1 6-2 16,-5 12-3-16,0 0-1 15,0 0-5-15,0 27-5 0,-2 1-7 16,-1 6 1-16,-2 3 4 16,-1 7 2-16,-3 1 2 15,-2-1-1-15,-3-1 0 16,-2-4 2-16,-4-6 1 15,-1-4 2-15,-1-6 0 16,-2-6 4-16,1-5 2 16,3-7 1-16,2-7-1 15,5-7 1-15,4-4-6 16,7-5-8-16,9-4-24 16,9 0-53-16,7-5-6 15,9 3-2-15,4-3 10 16,8 4 79-16</inkml:trace>
  <inkml:trace contextRef="#ctx0" brushRef="#br0" timeOffset="111250.45">22657 5752 115 0,'0'0'81'0,"14"-14"2"16,-14 14-41-16,22-12-21 15,-2 7-15-15,4 0-6 16,3 0-10-16,8 3-22 16,0 0-33-16,-4 1-14 15,2 4-1-15,-10 0-1 16,-4 5 81-16</inkml:trace>
  <inkml:trace contextRef="#ctx0" brushRef="#br0" timeOffset="111406.68">22747 5857 46 0,'0'0'48'0,"-15"11"-6"15,15-11-4-15,0 0-5 16,11 2-7-16,5-3-39 16,9-3-40-16,7 2-10 15,1-5-11-15,9 0 45 16</inkml:trace>
  <inkml:trace contextRef="#ctx0" brushRef="#br0" timeOffset="111781.71">23116 5676 110 0,'-4'-15'86'0,"4"15"0"15,-3-17-46-15,3 17-20 16,0 0-14-16,0 0-11 15,0 0-1-15,0 0-2 16,0 0-4-16,0 0 2 16,5 16-1-16,-1-1 2 15,1 0 2-15,0 5 6 16,2 1 0-16,0-2 4 16,2 0 1-16,1-3 1 15,2-4 2-15,3-7 1 0,0-1 1 16,1-10 3-16,3-5 1 15,-4-6-2-15,0-4 2 16,-4-3-3-16,-7-3-2 16,-5 2-3-16,-10 2-6 15,-10 4-23-15,-10 10-61 16,-11 1-3-16,-7 7-7 16,-11-2 3-16,4 6 92 15</inkml:trace>
  <inkml:trace contextRef="#ctx0" brushRef="#br0" timeOffset="114564.19">20991 5723 114 0,'1'-16'43'16,"1"1"-3"-16,-1-5-9 15,3 3-6-15,-2-5-5 16,3-3 0-16,-1-5 2 15,2-3 0-15,-2-10 1 16,4-3-3-16,-2-7 2 16,3-7 0-16,-2-6-5 15,4-1-4-15,-2-8-1 16,2-2-2-16,-1-4-1 16,-1 1-2-16,1-2-2 0,0 3-4 15,0 1 2 1,-1 2 4-16,0 3-5 0,0 7 5 15,-5 3-6-15,1 3 4 16,-1 3-4-16,-2 4 4 16,-2 6-1-16,-1 5-2 15,-3 4 2-15,2 7-2 16,1 4 1-16,-2 8-1 16,1 4 1-16,2 15-2 15,-5-14 1-15,5 14-2 16,0 0-2-16,0 0 1 15,0 0 0-15,0 0 0 16,0 0-2-16,0 0 0 16,0 0-1-16,0 0-1 0,0 0 0 15,0 0 0-15,4 12-1 16,-4-12 1-16,0 23-1 16,0-9 1-16,1 3 1 15,-2-1 0-15,0 1 1 16,-1-2-1-16,0 0 0 15,-1 0 0-15,0-3 0 16,-3 0 2-16,0-1 0 16,-3 1 1-16,-2-1-1 15,0 0 2-15,-4-1-1 16,2 0 1-16,-3-2 0 16,3-1 0-16,-1-2 0 15,3-1 2-15,11-4 0 16,-17 1 1-16,17-1-1 0,0 0 1 15,-12-14 0-15,13 3-2 16,2-2-1-16,0-1 0 16,2-1-2-16,1 0 0 15,2-1 1-15,0 2-2 16,-1 2 0-16,-7 12 0 16,13-16-3-16,-13 16-4 15,0 0 1-15,0 0-1 16,11 3 1-16,-11-3-1 15,3 23 1-15,0-8 2 0,2 2 4 16,1 2 5-16,1 0-1 16,2-2 2-16,0-1-3 15,1-1-1-15,4-4-8 16,-2-3-8-16,4 2-11 16,-2-3-17-16,5 3-20 15,0 1-23-15,1 1 3 16,0 4 24-16,-1-3 61 15</inkml:trace>
  <inkml:trace contextRef="#ctx0" brushRef="#br0" timeOffset="115222.15">21460 4304 97 0,'0'0'39'15,"10"11"-18"-15,-10-11-13 0,20 26-6 16,-8-7-4-16,3 4 5 16,-2 4-5-16,2 1 3 15,-2 1-3-15,-2-2 3 16,1-2-2-16,-3-4 2 16,1-4 4-16,-3-6 4 15,4-4 0-15,-11-7 2 16,21-2 1-16,-9-8 1 15,1-2 0-15,1-7 0 16,0 0 1-16,-1-3-4 16,-2 3 0-16,-2 1-4 15,-1 2-3-15,-8 16-2 0,11-11-3 16,-11 11-1-16,11 18-3 16,-5 0-1-16,0 8-1 15,0 4 2-15,-1 8 3 16,-3 2 2-16,-4 1 2 15,-4 5-1-15,-5-3 2 16,-5 0 1-16,-4-5 1 16,-2-6 1-16,-1-5 3 15,-1-7 4-15,3-6 3 16,0-10 1-16,4-4 0 16,4-8-1-16,3-5-2 15,8-5-1-15,4-4-9 16,8-2-10-16,6-1-14 0,10-1-26 15,7 3-40-15,5 2 0 16,7 4-1-16,-1 2 42 16,3 1 46-16</inkml:trace>
  <inkml:trace contextRef="#ctx0" brushRef="#br0" timeOffset="115894.05">22231 4356 42 0,'0'0'9'0,"0"0"-2"0,0 0 1 16,-11-3-2-16,11 3-5 15,-11 8-5-15,3 3 1 16,1 3-2-16,-3 1 3 15,0 6 0-15,-1 0 4 16,3 2-1-16,1 1 6 16,2 1-3-16,4-4 4 15,1-1 3-15,2-2 4 16,4-5 3-16,5-2 1 16,5-5 10-16,0-6 1 0,6-5 1 15,-3-6-1 1,3-3-3-16,-3-8-2 0,-1-2-2 15,-10-3-4-15,-3 0-11 16,-6-1-8-16,-9 5 0 16,-6 6-22-16,-6 5-58 15,-8 8-8-15,-2 8-3 16,-3-4 9-16,3 9 82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8T06:50:40.9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4326 11035 50 0,'0'0'28'0,"0"0"-1"16,-1-11 0-16,1 11-1 16,0 0-1-16,0 0-1 15,0 0-2-15,3-11-2 16,-3 11-6-16,0 0-2 16,0 0-5-16,15-11-3 15,-15 11-1-15,17-8-2 16,-17 8 2-16,22-6-3 15,-6 4 0-15,6 2 0 16,4 0 2-16,3 2 1 0,5 0 1 16,8 2 1-1,5-1-2-15,7 1 3 0,7 1-1 16,4-1 2-16,4-2-3 16,8 0 1-16,4 2 0 15,2-3-2-15,4 0 0 16,3 1 0-16,1-4 1 15,1 1 1-15,-1 1 4 16,2-1-2-16,0 0 2 16,-3 0 0-16,-1 1 2 15,-1 0-1-15,-2-2 0 16,-5 2-3-16,-1 0 1 16,-6-2 0-16,-3 1 0 15,-5-3 1-15,-5 2-2 16,-7-2 1-16,-7 3 1 0,-4-3 1 15,-5 3-4-15,-9-1 1 16,-5 0-1-16,-4 2-2 16,-5 0 4-16,-4-1-2 15,-11 1 2-15,13-1-1 16,-13 1 3-16,0 0 0 16,0 0-1-16,0 0 0 15,0 0-2-15,0 0 1 16,0 0-3-16,11 0-1 15,-11 0-3-15,0 0 1 16,0 0-1-16,0 0 1 16,0 0 0-16,0 0-1 15,0 0 0-15,0 0-2 0,11-3 3 16,-11 3-1-16,0 0 1 31,0 0-2-31,0 0 0 16,0 0 1-16,0 0 1 0,0 0-1 0,0 0-1 15,0 0 0-15,0 0-2 16,0 0-4-16,0 0-11 16,0 0-12-16,0 0-25 15,0 0-41-15,0 0-5 16,-3 15-1-16,3-15-1 16,0 0 1-16</inkml:trace>
  <inkml:trace contextRef="#ctx0" brushRef="#br0" timeOffset="1125.64">4664 12637 92 0,'3'-24'62'0,"4"3"-11"16,-1 0-1-16,-1 1-4 0,-2 4-5 15,0 1-7-15,-3 15-5 16,2-21-2-16,-2 21-4 16,3-12-2-16,-3 12-2 15,0 0 2-15,0 0 0 16,0 0 0-16,0 0-5 15,-5-12-2-15,5 12-1 16,0 0-1-16,0 0 2 16,0 0-3-16,0 0 1 15,0 0-2 17,0 0 1-32,0 0-4 0,0 0-3 0,0 0-3 0,0 0-1 15,0 0-1-15,0 0-1 16,6 23 0-16,-1-5-3 15,1 5 6-15,3 6-2 0,0 9 3 16,1 4-2-16,0 3 1 16,0 7 0-16,-3 1 1 15,0-1 2-15,1 2-4 16,-1-4 2-16,-1-1 0 16,-1-7 2-16,1-3-2 15,0-7 2-15,-1-8-2 16,0-4 0-16,-1-4 1 15,-1-4 1-15,-3-12 0 16,4 15-2-16,-4-15-5 16,0 0-10-16,5 14-12 15,-5-14-16-15,0 0-61 16,0 0-5-16,0 0 0 0,12-16-6 16,-8 1 7-1</inkml:trace>
  <inkml:trace contextRef="#ctx0" brushRef="#br0" timeOffset="1784.28">4743 12533 147 0,'-11'-22'84'0,"2"3"8"16,1 3-21-16,-1-1-6 16,5 5-13-16,-3-5-10 15,5 3-6-15,1-1-9 16,7-1-11-16,3 0-5 16,4 0-9-16,7 3 0 15,4-2-5-15,7 6 0 16,2 0 2-16,2 5-1 15,-1 3 2-15,3 5-4 16,-3 2 4-16,-1 2-1 16,-3 3 1-16,0 2 0 15,-3 1-2-15,-3 1 1 16,-2 2 0-16,-4 0 2 16,-3 1 0-16,-3 1-1 15,-2 1 1-15,-6-1 1 0,-4 4 3 16,-7 0-1-16,-2 0-2 15,-5-3 3-15,-2-1 0 16,-6 1 2-16,-2-2-1 16,-5-2 0-16,-2-3-5 15,3-2 5-15,-4-1 0 16,-1 0-3-16,2 0-2 16,3-1 1-16,3-2-2 15,2 1 2-15,4 1 0 16,0-1-3-16,6 1 1 15,1-1 2-15,12-8-1 16,-15 19 1-16,15-19-3 0,-10 15-2 16,10-15 1-16,-5 14-4 15,5-14-8-15,3 13-21 16,-3-13-40-16,2 11-32 16,-2-11 2-16,9 11-4 15,-9-11-2-15,0 0 4 16</inkml:trace>
  <inkml:trace contextRef="#ctx0" brushRef="#br0" timeOffset="7351.41">9225 17729 43 0,'41'0'21'0,"3"-2"-4"0,7-1 4 16,3 3 9-16,5 2 6 15,4-2-8-15,9-2 2 16,3 2 2-16,5-2 8 16,4 1-2-16,5-3-4 15,6 1-7-15,6-2-6 16,11-4 13-16,4-3 2 16,6-5-13-16,6 4-9 15,4-5-2-15,3-3 4 16,-1 0 4-16,-3 2-2 15,-8-1-17-15,-12 5-1 16,-9 1 6-16,-12-2-1 16,-10 7-12-16,-16-1 14 15,-12 4-9-15,-13-2 7 0,-7 3-16 16,-11 1 21-16,-5 2-23 16,-16 2 12-16,12-5 14 15,-12 5-15-15,0 0-14 16,0 0 9-16,0 0 17 15,0 0-35-15,-7 14-10 16,7-14-21-16,-4 12-32 16,4-12-19-16,0 0-1 15,0 0 7-15,0 0 33 16</inkml:trace>
  <inkml:trace contextRef="#ctx0" brushRef="#br0" timeOffset="9264.79">8050 15350 290 0,'-4'-11'89'0,"4"11"-3"15,-8-19-27-15,8 19-24 16,6-11-15-16,8 4-6 15,12 1-9-15,14-3-1 16,14 1-3-16,18-3 1 16,21-1-6-16,19-3 3 15,21 2 1-15,15 0-3 16,15-1 2-16,17-1-1 16,15 1 0-16,11-2 0 15,8-1 3-15,5 1-3 16,1-2-1-16,4 1 3 15,-4 1 0-15,-9 0 0 0,-12 4-1 16,-11 1 1-16,-15 4-2 16,-17 2 4-16,-15 4-4 15,-19 0 0-15,-21 2 1 16,-14 3 1-16,-18-1 1 16,-15 2-2-16,-13 0-2 15,-10 1 1-15,-10-2 3 16,-7 3-1-16,-5 4 1 15,-3 0 0-15,-4 3-2 16,0 7 3-16,-2 2 4 0,-2 7-1 16,-1 8-3-1,-1 8-1-15,-1 6 2 0,0 8-2 16,-1 10 1-16,1 7-4 16,0 8 1-16,1 3-5 15,-1 12 7 16,0 7-2-31,0 6-1 0,0 1-3 0,-2 3 3 0,-2 4-3 16,-2 4 3-16,-2-2-4 16,-2 2-6-16,-3-8 4 15,-4-2 3-15,-5 1-9 16,-1-8 2-16,-5-5 11 16,-2-10-10-16,-3-2 19 15,-4-8-6-15,-5-11-2 16,-3-11-8-16,-5-4 25 0,-5-1-11 15,-6-6-1-15,-9-10 0 16,-5-7-5-16,-12-10-1 16,-7 21 11-16,-10-21 3 15,-11-4-19-15,-8-19 6 16,-9-3 2-16,-6-1 2 16,-7-2 2-16,-6-3-10 15,-5-25-2-15,-5 12 0 16,-1-1 18-16,1 11-10 15,-2-5-4-15,9-2-5 16,3-2 2-16,14 5 14 16,10 3 0-16,15 0-8 15,17-4-7-15,12-6 5 0,17 9 7 16,11 1 4 0,14-3-7-16,9-7-2 0,11-1 1 15,8-5 7-15,7 1-13 16,5-5 14-16,6-7-18 15,3-3 10-15,1-6-11 16,1 0 17-16,1-7-11 16,-3-3 9-16,-1-13 8 15,-7-8-6-15,1-11 7 16,-7-12-1-16,-4-9 8 16,-6-22-8-16,-3-9-2 15,-6-11 0-15,0-5-2 16,-2-11-3-16,0 0-1 15,4 1-2-15,6 2-1 16,5 12-3-16,8 9 2 0,5 13-4 16,5 14 0-16,8 22-4 15,-2 14-12-15,6 19-39 16,-5 13-40-16,5 19-5 16,-3 9-8-16,2 9-10 15,4 5-1-15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024" units="cm"/>
          <inkml:channel name="Y" type="integer" max="6196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4-02-08T06:53:44.86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4-02-08T06:53:45.446"/>
    </inkml:context>
  </inkml:definitions>
  <inkml:trace contextRef="#ctx0" brushRef="#br0">22013 18543 0,'0'0'0</inkml:trace>
  <inkml:trace contextRef="#ctx1" brushRef="#br0">7236 11315 195 0,'14'-8'86'15,"-10"-4"-6"-15,-4 12-51 16,18-22-22-16,-3 6-4 16,3-7-6-16,3-5 7 0,1-6 1 15,5-7 4 1,0-8-2-16,3-10 5 0,3-8-2 16,4-8 0-16,3-5 7 15,2-6-6-15,2-4 0 16,-3-6-1-16,3 2 2 15,-1 1-3-15,-3 4 0 16,-6 4-1-16,-4 2-2 16,-7 4-1-16,-4 7 0 15,-5 9-3-15,-5 10 3 16,-5 9-6-16,-4 9-3 16,-1 8-15-16,-5 10-25 0,6 17-36 15,-11-13-22 1,-1 11-2-16,-1 7-4 0,-2 0 7 15</inkml:trace>
  <inkml:trace contextRef="#ctx1" brushRef="#br0" timeOffset="265.57">7755 9742 158 0,'-13'5'81'0,"13"-5"-16"16,0 0-24-16,11-5-16 15,2-3-10-15,5-6 0 16,6-4-4-16,3-10 2 15,5-7-1-15,2-9-2 16,0-2-3-16,-3 0 0 0,-4 6 0 16,-9 7-1-1,-3 5-4-15,-7 10 1 0,-8 18 0 16,0 0-2-16,-1 22 0 16,-5 6 1-16,-3 7-3 15,1 3-3-15,-2 7-8 16,1 0-38-16,1 2-45 15,-3-11 1-15,6-3-3 16,-4-21-2-16,9-12 67 16</inkml:trace>
  <inkml:trace contextRef="#ctx1" brushRef="#br0" timeOffset="843.64">7967 9080 201 0,'0'0'93'0,"-17"-24"1"15,11 5-64-15,2-2-17 16,4-4-9-16,5-8-4 15,4-1-1-15,2-1-2 16,3 1-1-16,2 1-2 16,5 9 3-16,0 4-3 15,4 10 1-15,1 7 1 16,2 8 1-16,-1 3 0 16,2 2 1-16,-5 1 3 15,0-4 3-15,-5 1 14 16,-7-5 1-16,-12-3 0 15,5-11-1-15,-10-4 0 16,-8-12 0-16,-4-2-2 0,-8-6-3 16,-1-3-15-16,-6-1-2 15,3 1-5-15,0 9-31 16,3 6-37-16,5 8-26 16,21 15 0-16,-16-2-4 15,17 16 14-15</inkml:trace>
  <inkml:trace contextRef="#ctx1" brushRef="#br0" timeOffset="1249.91">8084 9229 210 0,'7'20'91'0,"-7"-20"-2"15,0 0-63-15,18-10-28 16,-7-3-8-16,2-7 3 16,4-6-2-16,0-3 4 15,6-5-2-15,3-5 3 16,3 3-1-16,3 1 6 16,0 6 1-16,2 5-2 15,0 8 3-15,1 2-1 16,-2 7 1-16,-5 2 0 15,-3 1 1-15,-6-4 1 0,-3-4 2 16,-6-6-1-16,-6-7 0 16,-5-6-1-16,-7-6-4 15,-3-3-3-15,-5-3-5 16,-2 0-5-16,-2 4-11 16,0 2-9-16,1 6-34 15,6 12-23-15,-4 2 1 16,17 17 3-16,-20-14 75 15</inkml:trace>
  <inkml:trace contextRef="#ctx1" brushRef="#br0" timeOffset="1562.33">8315 8464 181 0,'-18'-24'94'0,"18"24"-5"15,-10-12-48-15,10 12-25 0,0 0-9 16,6 11-4-16,6 3-5 15,4 3-3-15,3 4 0 16,5 1 5-16,2 0-1 16,3-3 3-16,-1-5 0 15,1-6 1-15,1-8 2 16,-1-10 2-16,0-9 2 16,-5-13-2-16,-2-8 2 15,-6-11-2-15,-5-6 2 16,-15-5 1-16,-11-1-3 15,-14 3 3 1,-7 16-5-16,-11 16-1 0,-7 22-1 16,-5 29-36-16,-2 29-69 15,-4 29-3-15,3 27-4 16,-6 12-3-16,2 18 57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8T07:17:59.0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3818 5001 105 0,'0'0'40'16,"6"-15"-5"-16,-6 15-15 15,3-10-10-15,-3 10-3 16,0 0-5-16,0 0 2 16,0 0-1-16,0 0-1 15,0 0 2-15,0 0 0 16,0 0 1-16,0 0-2 0,0 0-1 16,0 0-2-1,0 0-2-15,0 0-6 0,0 0-3 16,0 0 0-16,0 0-2 15,-1 10 0-15,1-10 1 16,0 19 1-16,1-7 2 16,1 5 5-16,2 1 4 15,2-1 0-15,1 0 2 16,4-1 3-16,3-2 0 16,4 0 3-16,2-3-1 15,4-7 3-15,0-1-2 16,1-3 3-16,3-6 0 15,-6-1 1-15,1-4 2 16,-6-4 0-16,-1-3 3 16,-10 0-2-16,-1-2 2 0,-7-3-4 15,-7 5 0-15,-2-4-6 16,-6 4 0-16,-3 2-5 16,-2 3-2-16,2 1-3 15,-1 4-3-15,0 5-1 16,3 0-1-16,1 6 2 15,2 0-1-15,3 2 2 16,1 2 1-16,11-7 1 16,-16 17 2-16,16-17-3 15,-7 20-10-15,8-8-23 16,3 1-38-16,-2 0 2 16,3 2-4-16,-5-1 58 15</inkml:trace>
  <inkml:trace contextRef="#ctx0" brushRef="#br0" timeOffset="846.08">4017 3754 48 0,'0'0'50'15,"0"0"-31"-15,0 0-20 16,0 0-5-16,4 17-1 0,-4-3 5 16,2 2 3-1,-3 4 2-15,1 3-1 0,-2 3 2 16,2 4 2-16,-3-1-2 16,2 4 3-16,1-4-1 15,1 1 1-15,4-3 2 16,1-1 2-16,6-5 2 15,3-6-2-15,5-4 2 16,2-4-14-16,4-4-32 16,-1-9-23-16,7 1-5 15,-7-13 15-15,2 1 46 16</inkml:trace>
  <inkml:trace contextRef="#ctx0" brushRef="#br0" timeOffset="1080.44">4070 3717 172 0,'0'0'89'16,"-8"-15"-8"-16,8 15-52 15,0 0-22-15,0 0-9 16,16-7-2-16,-16 7-12 15,16 4-23-15,-16-4-40 16,23 2-3-16,-11-3 0 16,3 2 9-16,-3-6 73 15</inkml:trace>
  <inkml:trace contextRef="#ctx0" brushRef="#br0" timeOffset="4222.39">3136 5478 1 0,'24'-19'6'0,"-2"-3"10"16,-6 2-3-16,0 2-6 0,-6 5-2 16,-10 13 0-1,0 0 3-15,0 0-1 0,3 22-3 16,-7 1-8-16,0 1 2 16,-1 5 6-16,1-1 3 15,2-1 0-15,1-5-1 16,1-4 3-16,3-5 4 15,-3-13 3-15,8 14 0 16,-8-14 2-16,17-7-2 16,-6-2 1-16,2-3-3 15,2-4-2-15,2 0-6 16,-1 0-5-16,2 4 0 16,-1 2-2-16,0 4 1 15,2 6-1-15,-2 5 1 16,-3 2 0-16,2 1 2 0,-1 1 1 15,-2-1 0 1,-13-8 1-16,19 12 1 0,-19-12 3 16,0 0 3-16,11 7 2 15,-11-7 0-15,0 0 1 16,0 0-4-16,0 0-2 16,0 0-6-16,0 0-2 15,0 0-1-15,0 0-2 16,-9 12-1-16,9-12-2 15,-4 11-4-15,4-11-14 16,0 0-28-16,-5 17-26 16,5-17-2-16,0 0 16 15,0 0 64-15</inkml:trace>
  <inkml:trace contextRef="#ctx0" brushRef="#br0" timeOffset="4472.96">3380 5019 110 0,'0'0'78'0,"0"0"-5"16,0 0-60-16,16 12-12 15,-6 4-10-15,-2 1 4 0,1 4 3 16,2-1 0-16,-5 1 0 15,1 0-15-15,-2-1-44 16,-3-6-11-16,5-1 0 16,-7-13 40-16,0 0 32 15</inkml:trace>
  <inkml:trace contextRef="#ctx0" brushRef="#br0" timeOffset="4676.12">3461 5006 205 0,'0'0'91'16,"7"13"-6"-16,-1 5-75 0,4 5-19 15,0 2-4-15,2 3-2 16,1 1-8-16,1 0-16 16,-1-2-29-16,-1-5-19 15,4-2 0-15,-2-4 38 16,4 1 49-16</inkml:trace>
  <inkml:trace contextRef="#ctx0" brushRef="#br0" timeOffset="7000.92">3537 3695 68 0,'-15'-13'27'15,"1"17"-6"-15,-3 6-1 16,-4 7-9-16,-2 7 0 16,0 6-7-16,-3 5 1 15,2 4 1-15,3 2 1 16,5-4 0-16,5-1 1 0,9-6 1 16,4-6 1-16,6-8 2 15,8-5 0-15,7-11 1 16,5-6-2-16,2-7-2 15,7-6-2-15,-2-2-3 16,3-1-4-16,-2 1-3 16,-6 4-4-16,-3 6-1 15,-5 7 1-15,-3 11 2 16,-4 6-2-16,-2 8 2 16,-3 2 1-16,-1 6 2 15,-2-4 3-15,0 0 4 16,-2-6 3-16,0-6 1 15,-5-13 3-15,15 8 0 16,-15-8 1-16,18-20-1 16,-4 3 2-16,-1-10-4 0,3 2-3 15,-3-2 2 1,1 4-2-16,-5 3-7 0,1 4 1 16,-10 16-1-1,12-9 1-15,-12 9-1 0,5 22 1 16,-3-6-4-16,-1-2 3 15,-1 2 9-15,1-4 4 16,-1-12 0-16,0 0-10 16,0 0-18-16,11-8-53 15,-5-15-14-15,5-4 0 16,-4-10-4-16,4-6 29 16</inkml:trace>
  <inkml:trace contextRef="#ctx0" brushRef="#br0" timeOffset="7188.42">3948 3495 207 0,'0'0'90'15,"-14"-2"-3"-15,14 2-52 16,-5 13-23-16,7 0-13 16,-1 3-3-16,2 4 2 15,2 2-1-15,4 4-20 16,-2-2-48-16,3-5-15 15,6-3-3-15,-3-10 0 16,4-5 27-16</inkml:trace>
  <inkml:trace contextRef="#ctx0" brushRef="#br0" timeOffset="7375.85">4103 3481 202 0,'0'0'91'0,"0"0"1"15,-3 23-51-15,3 2-27 16,4 1-22-16,-2 3-3 16,7 2-12-16,-2-4-38 15,5-6-24-15,7-2-5 16,1-12-1-16,7-2 21 16</inkml:trace>
  <inkml:trace contextRef="#ctx0" brushRef="#br0" timeOffset="7719.57">4510 3827 203 0,'4'18'86'16,"-4"-1"-5"-16,0 7-74 0,4 2-14 16,0 3 4-16,1 2 4 15,1-1 3-15,1-2 2 16,-3-6-2-16,1-5-2 15,-1-5-14-15,-4-12-53 16,0 0-14-16,13 2-2 16,-9-16-3-16,3-3 22 15</inkml:trace>
  <inkml:trace contextRef="#ctx0" brushRef="#br0" timeOffset="7844.57">4605 3703 234 0,'-6'-14'88'16,"6"14"-17"-16,0 0-124 0,0 0-29 16,4 11-12-16,-4-11-6 15,15 8 37-15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5T03:28:52.0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5664 15618 1796 0,'0'0'40'0,"-6"6"8"0,0-4 1 0,6-2 1 15,-6 3-40-15,0 2-10 0,6-5 0 0,0 0 0 0,-6 3 12 0,6-3 0 16,0 0 0-16,0 0 0 0,0 0-12 0,-6 3 0 16,6-3 0-16,0 0 0 0,0 0 0 0,0 0 0 15,-6 2 0-15,6-2 0 16,-6 5-115-16,0-2-18 0,6-3-4 0,-15-5-1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9.05797" units="1/cm"/>
          <inkml:channelProperty channel="Y" name="resolution" value="69.67742" units="1/cm"/>
          <inkml:channelProperty channel="T" name="resolution" value="1" units="1/dev"/>
        </inkml:channelProperties>
      </inkml:inkSource>
      <inkml:timestamp xml:id="ts0" timeString="2024-01-10T05:30:59.6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4-01-10T05:31:09.734"/>
    </inkml:context>
  </inkml:definitions>
  <inkml:trace contextRef="#ctx0" brushRef="#br0">8930 19025 0</inkml:trace>
  <inkml:trace contextRef="#ctx1" brushRef="#br0">19329 15587 134 0,'4'-22'69'0,"-3"4"-16"16,-2 6-53-16,1 12-19 15,0 0-22-15,0 0-30 0,17 12-2 16,-17-12 22-16,15 19 51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49275" units="1/cm"/>
          <inkml:channelProperty channel="Y" name="resolution" value="49.54839" units="1/cm"/>
          <inkml:channelProperty channel="T" name="resolution" value="1" units="1/dev"/>
        </inkml:channelProperties>
      </inkml:inkSource>
      <inkml:timestamp xml:id="ts0" timeString="2024-01-11T06:27:05.1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20340 12923 0,'25'0'47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17T05:32:16.4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20619 14816 517 0,'9'-16'132'0,"-9"16"-6"0,0 0-142 16,0 0-14-16,13 20-67 16,-6-7-31-16,4 10-2 15,-5-3-3-15,-3 0 4 16,-4-3 18-16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18T06:33:51.0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7822 15361 123 0,'-9'-19'49'0,"1"3"-11"0,2 3-49 16,6 13-19-16,-10-11-8 31,10 11-7-31,0 0-3 0,0 0 11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4T05:29:05.8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21165 15088 132 0,'-2'-13'98'0,"2"13"2"0,0 0-37 15,-5-17-12-15,5 17-13 16,0 0-9-16,0 0-4 15,-1-14-10-15,1 14-5 16,0 0-8-16,0 0-8 16,0 0-11-16,0 0-20 15,0 0-64-15,0 0-7 16,13 6 1-16,-13-6 0 16,0 0 28-16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31T05:29:40.9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7906 14882 248 0,'0'0'93'15,"1"-11"5"-15,-1 11-57 16,0 0-8-16,0 0-8 15,0 0-21-15,0 0-35 16,0 0-54-16,0 0-7 16,0 0-9-16,-1 11-2 15,1-11 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8T06:33:46.4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21197 3981 65 0,'-9'-14'30'0,"9"14"0"16,-8-16 0-16,4 5-1 15,4 11-5-15,-10-18-2 16,10 18-3-16,-16-18-3 16,16 18-2-16,-18-20-3 15,6 12-1-15,-4-3-2 16,0 2-1-16,-5 0 1 16,1 0-1-16,-6 1 0 0,-2-1-1 15,-5 1 1 1,-1-1-1-16,-3 2-1 0,-2 0-1 15,-2-2 0-15,-3 3-1 16,-1-1 0-16,-1-2-1 16,1 3 1-16,-4 1 1 15,1-1-1-15,-2-1 0 16,-1 2 0-16,-1-1 1 16,0 2 0-16,-1 2-1 15,-2 0-1-15,1-2 0 16,-2 4-1-16,-1 0 1 15,-5 1 1-15,-1 4-2 16,-3-1 0-16,-1 3 0 16,-3-1 2-16,-1 4-1 15,-2-1 1-15,1 5-2 0,2-1 0 16,0 0 0-16,1 3 1 16,-1 0 0-16,2 3-1 15,-2 0 0-15,1 4 0 16,-1 0 1-16,-1 1-1 15,1 2 2-15,-2 3-2 16,0 1 1-16,0 2-1 16,0 2 2-16,2 0-2 15,2 1 2-15,0 1-2 16,5 3 2-16,3-1 2 16,2 0-6-16,1 3 5 15,1-1-6-15,1 0 4 16,2 2-3-16,1 4 3 0,1 2-5 15,2-2 3-15,2 4 0 16,4 3-1-16,4 2 3 16,5 0 0-16,3 1 5 15,6 2-1-15,0 3 1 16,6 2 0-16,3 2-1 31,6 0 0-31,4 8 0 0,5 0-3 0,3 5-2 16,3 0 0-16,5 5 0 15,2-1 0-15,3 3 1 16,-1 2 0-16,6-1 0 16,-2 0 0-16,2 0 0 0,2-1-5 15,1 0 3-15,2-2-4 16,1-1 3-16,2-2-2 16,1 0 1-16,3 1-2 15,0 0 3-15,3-3 0 16,3 2 3-16,4-1 4 15,4-1-7-15,5 1 6 16,5-1-6-16,5 0 6 16,7-1-6-16,5 0 5 15,4-5-9-15,5-3 4 16,1-1 0-16,4-5 1 16,5-1 2-16,4-5-2 15,4-3 2-15,4-3 0 0,7-2 4 16,4-2-4-16,11-3 4 15,4-4-3-15,8-2 1 16,4-7-2-16,3-2 1 16,6-2-1-16,2-4-1 15,4-3 1-15,1-2 0 16,-1-5 0-16,1-2-1 16,-1-2 2-16,-3-3-2 15,-1-3 2-15,-3-2-1 16,-4-1 0-16,-3-3-1 15,-4-1 1-15,-2-3-1 16,-4-2-2-16,0-3 0 16,-2-1 0-16,-4-5 0 0,-4-4-1 15,-4-5 1 1,-3-1-1-16,-6-6 0 0,-7-2 1 16,-8-4 0-16,-5-3 1 15,-4-2-1-15,-7-2 1 16,-4-3-1-16,-6-4-2 15,-1-2-1-15,-3-1-1 16,-6-6 1-16,-3-2 0 16,-5-3-1-16,-3-2 2 15,-7 1-4-15,-4-2 8 16,-7 0 2-16,-3-2-7 16,-4 2 5-16,-4 0-4 15,-2-1 3-15,-3-2-3 16,-1-1 5-16,-1 3-5 15,-1-1 2-15,2-1 2 16,-1 2 0-16,1-1 1 0,-1 1 0 16,-1 2 0-16,-4-2-1 15,1-1 1-15,-2 2-1 16,-8 1 3-16,0 0 0 16,-7 0-1-16,-3 3 1 15,-5 1-1-15,-2 2-1 16,-11 0 1-16,-4-1-1 15,-5 0-1-15,-6 2-3 16,-5-2 4-16,-6 3 1 16,-4 1-3-16,-5 0 2 15,-2 4-1-15,-5 1 1 16,-2 1-3-16,-4 1 2 0,-3-2-1 16,-2 1-3-1,-2 1 5-15,-5-3-4 0,0 0 3 16,-5 2-2-16,-4-2-1 15,-2 3 3-15,-5 2-4 16,-6-1 3-16,-1 1-4 16,-4-2 4-16,-4 1-4 15,-4-2 4-15,1 2 1 16,-4-2-4-16,-3 1 4 16,-1 0-3-16,-3 3 2 31,-4 4-1-31,-3 4 1 0,-4 1-1 0,-4 7 2 15,-3 3 4-15,-2 7-5 16,-7 4 6-16,-6 5-7 0,-3 7 6 16,-3 9-12-16,-9 7-14 15,1 11-36-15,-11 7-53 16,-3 13 2-16,-5 9-7 16,-2 9 3-16,-1 9 81 15</inkml:trace>
  <inkml:trace contextRef="#ctx0" brushRef="#br0" timeOffset="1693.74">21416 8343 50 0,'-7'-14'30'0,"7"14"-6"0,0 0-1 15,0 0-4 1,0 0-2-16,0 0-7 0,1-11 0 15,-1 11-2-15,0 0-3 16,0 0 0-16,0 0-4 16,0 0 0-16,0 0-1 15,0 0 2-15,0 0 0 16,0 0 1-16,0 0 0 16,0 0 1-16,5-12 1 15,-5 12 0-15,0 0 1 16,0 0 0-16,0 0-2 15,0 0 1-15,0 0-1 16,0 0-2-16,0 0 1 16,0 0-2-16,0 0 0 15,0 0-1-15,0 0-1 0,0 0 2 16,0 0-1-16,0 0 0 16,3 26 0-16,-2-2-1 15,1 11 4-15,7 11-2 16,-1 13 4-16,6 11-3 15,7 9-32-15,7 4-33 16,18 5-2-16,11-10-5 16,22-7 30-16,7-18 40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084995-AD5E-D0F0-1E03-24737D65C8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03E190-6B19-A584-C26A-8DAD848E038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A5D256D-D5A8-4EFA-A6E5-DFCEBB83EC4F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4663E60-983D-F765-9BD1-7D6C74F834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74688"/>
            <a:ext cx="44989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DE960DA-DC59-218E-AA27-75AE64826A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273550"/>
            <a:ext cx="5486400" cy="4049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3BA39-C577-ECF0-F62A-150212F59B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54710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CAB27-72B4-99FB-3C53-049231B717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547100"/>
            <a:ext cx="2971800" cy="4492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9DD904-8BAB-428F-8997-1BC06B7053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49A8ADED-6C0D-E90B-70FC-6364B803C2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56628A5C-5034-158E-2BE0-1362E286CA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5AD1D7D6-29A9-0471-6973-6E7BBC7B16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1EB01D-4EC2-45E9-B90C-9CF253CA50F9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44628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9DD904-8BAB-428F-8997-1BC06B705380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9071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82BBA5-7429-6BDB-0714-E8BF0AFF3C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142A35-39B2-BA7F-8B56-BAE5033AFF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F91710-1026-5F82-98BD-E2232BDF2D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4C9E3-7DE4-4F59-9E2C-6AB38D1E1C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89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CACD9F-D639-B082-9F32-E3BB02A891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A0EDCD-7FFE-0F98-D95B-CA4DF48DC2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C0F9D4-E7C5-0BE3-E7C6-31E57BFA0D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D0E22-450C-47C9-9931-7E6E840D14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35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02CE7E-CE58-4933-D132-D4630BB3A1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217F62-B96E-B6D6-3C4E-1C3C1A260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15D3BC-73DA-51F5-C0E7-F577DBEE16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DB410-E207-4EC8-A1C9-5CD57F3E71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391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3">
            <a:extLst>
              <a:ext uri="{FF2B5EF4-FFF2-40B4-BE49-F238E27FC236}">
                <a16:creationId xmlns:a16="http://schemas.microsoft.com/office/drawing/2014/main" id="{5C7D2ED0-018F-10E1-6C6A-12DFFEEFCF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93D2F75A-4508-5819-D477-E10DC206764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08DE337-A34C-4ED6-8B7F-A770B5B91693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4" name="Holder 5">
            <a:extLst>
              <a:ext uri="{FF2B5EF4-FFF2-40B4-BE49-F238E27FC236}">
                <a16:creationId xmlns:a16="http://schemas.microsoft.com/office/drawing/2014/main" id="{E960BF3D-8045-8A50-E941-8F97004B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94B79DA9-7A59-4764-BBF7-3DD381E329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783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051AEF-37A8-46BB-187D-9AA12BD484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332FB2-C1CA-6FAA-BD1E-2EA2870210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3302FD-5046-854B-ECF4-13B0F9418D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CB97C-4EF4-445F-9A1C-DE928C36CC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41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8282D0-8C91-4F14-AAF3-9DAB9EAC8F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7C4E49-3A9D-8E6C-EF7D-F009D2840D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057392-4631-3B43-8B94-080483009C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2E730-9E84-4459-8FAF-19B43C72AB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30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D80D6C-76FD-2C29-D3A2-993F55DEC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039011-6DDC-0D15-41D9-9473ACFC62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0E6376-F37A-9527-9A30-9EAC97EDE6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8D8B4-EAD8-48D5-9442-4B492BF8F0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72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EDC6B1C-EE5C-CC8B-5899-27259BDED0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77DE378-D498-E2D0-AA2C-4F72C44E5D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34709D-1F52-B8E8-A263-9F237BF655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FCC1-511E-4871-9B06-92E2517996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39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3BFC0A6-DAD6-3BB2-4467-D59543E1FF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F4AE633-BEC8-2439-3FBC-DA63A52D44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6537BFF-4706-0F17-3555-B4C2097B9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98E86-C588-4989-A518-AFD358F9E9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0E3859-0B97-01A8-A683-57A596C1DA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82918B-C085-DDAA-B172-2E7D31BEA8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638A01-E12F-937A-F4E8-7225CDEB52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5ABE6-51D8-45A2-B0B9-D5FA777693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2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150B33-78F1-DCAF-5EFC-EC5F95AEA1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8B653-40DB-11B4-D939-ACED14F85D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48B9C8-38E9-0987-2620-BC3537C0E7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B24C9-94FB-4DF3-B53B-46EAB04FF0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44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59E73-BB9B-CF6B-D561-97ECEDAAAD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146736-E1EE-2FEF-469E-6D822D2776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12A781-17FF-5B95-181E-EFE4234B5B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E7C5D-E4BB-41E6-AA7C-15569B223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65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FB3266A-28F9-8D8A-B332-BAEA3970CC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93DB96B-1243-623D-A1D3-B5B48C72E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827028B-75E0-DB5D-8427-526DA1DA60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5B21BD3-8D44-FA33-70C1-554A6119DA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8EBD7AE-4746-7386-DEE1-8EBFC92E2AF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2018820-5C12-43B2-BAF7-FA09D1C254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6.png"/><Relationship Id="rId26" Type="http://schemas.openxmlformats.org/officeDocument/2006/relationships/image" Target="../media/image10.png"/><Relationship Id="rId3" Type="http://schemas.openxmlformats.org/officeDocument/2006/relationships/customXml" Target="../ink/ink1.xml"/><Relationship Id="rId21" Type="http://schemas.openxmlformats.org/officeDocument/2006/relationships/image" Target="../media/image9.png"/><Relationship Id="rId7" Type="http://schemas.openxmlformats.org/officeDocument/2006/relationships/image" Target="../media/image3.png"/><Relationship Id="rId25" Type="http://schemas.openxmlformats.org/officeDocument/2006/relationships/customXml" Target="../ink/ink8.xml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5.xml"/><Relationship Id="rId20" Type="http://schemas.openxmlformats.org/officeDocument/2006/relationships/customXml" Target="../ink/ink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24" Type="http://schemas.openxmlformats.org/officeDocument/2006/relationships/image" Target="../media/image8.png"/><Relationship Id="rId5" Type="http://schemas.openxmlformats.org/officeDocument/2006/relationships/customXml" Target="../ink/ink2.xml"/><Relationship Id="rId15" Type="http://schemas.openxmlformats.org/officeDocument/2006/relationships/image" Target="../media/image7.png"/><Relationship Id="rId19" Type="http://schemas.openxmlformats.org/officeDocument/2006/relationships/image" Target="../media/image4.png"/><Relationship Id="rId4" Type="http://schemas.openxmlformats.org/officeDocument/2006/relationships/image" Target="../media/image1.png"/><Relationship Id="rId14" Type="http://schemas.openxmlformats.org/officeDocument/2006/relationships/customXml" Target="../ink/ink4.xml"/><Relationship Id="rId22" Type="http://schemas.openxmlformats.org/officeDocument/2006/relationships/customXml" Target="../ink/ink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56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9.png"/><Relationship Id="rId7" Type="http://schemas.openxmlformats.org/officeDocument/2006/relationships/image" Target="../media/image19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image" Target="../media/image21.pn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4" Type="http://schemas.openxmlformats.org/officeDocument/2006/relationships/image" Target="../media/image2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4.w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71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4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22.wmf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7.wmf"/><Relationship Id="rId7" Type="http://schemas.openxmlformats.org/officeDocument/2006/relationships/image" Target="../media/image37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1.png"/><Relationship Id="rId4" Type="http://schemas.openxmlformats.org/officeDocument/2006/relationships/image" Target="../media/image12.png"/><Relationship Id="rId9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2.png"/><Relationship Id="rId7" Type="http://schemas.openxmlformats.org/officeDocument/2006/relationships/customXml" Target="../ink/ink14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48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image" Target="../media/image41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0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customXml" Target="../ink/ink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image" Target="../media/image49.png"/><Relationship Id="rId7" Type="http://schemas.openxmlformats.org/officeDocument/2006/relationships/image" Target="../media/image17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B3CF1790-2AF5-2CEC-B1FA-01BD5B7EB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7CB245C-34B9-B802-8117-557D8E2069D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357188"/>
            <a:ext cx="8382000" cy="914400"/>
          </a:xfrm>
          <a:solidFill>
            <a:schemeClr val="bg1"/>
          </a:solidFill>
          <a:ln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800" dirty="0"/>
              <a:t>Transport Analogy of Forced Convection Heat Transfer in PCBs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D302D3E7-32A4-1BCB-0FCC-12CAB8B80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6F24E5AF-DC6A-044C-B015-F2C6DCAA4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435025"/>
            <a:ext cx="90487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B050"/>
                </a:solidFill>
                <a:latin typeface="Viner Hand ITC" panose="03070502030502020203" pitchFamily="66" charset="0"/>
              </a:rPr>
              <a:t>Convection Heat Transfer  is analogous to Momentum Transfer… </a:t>
            </a:r>
            <a:endParaRPr lang="en-US" altLang="en-US" b="1" i="1" dirty="0">
              <a:solidFill>
                <a:srgbClr val="00B050"/>
              </a:solidFill>
              <a:latin typeface="Viner Hand ITC" panose="03070502030502020203" pitchFamily="66" charset="0"/>
              <a:cs typeface="Times New Roman" panose="02020603050405020304" pitchFamily="18" charset="0"/>
            </a:endParaRPr>
          </a:p>
        </p:txBody>
      </p:sp>
      <p:grpSp>
        <p:nvGrpSpPr>
          <p:cNvPr id="3079" name="Group 7">
            <a:extLst>
              <a:ext uri="{FF2B5EF4-FFF2-40B4-BE49-F238E27FC236}">
                <a16:creationId xmlns:a16="http://schemas.microsoft.com/office/drawing/2014/main" id="{A712A528-0020-4493-8F9E-3D80347B0F8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83" name="Group 8">
              <a:extLst>
                <a:ext uri="{FF2B5EF4-FFF2-40B4-BE49-F238E27FC236}">
                  <a16:creationId xmlns:a16="http://schemas.microsoft.com/office/drawing/2014/main" id="{F75E1619-CA0B-E96A-9E12-5C455B1143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3093" name="Rectangle 9">
                <a:extLst>
                  <a:ext uri="{FF2B5EF4-FFF2-40B4-BE49-F238E27FC236}">
                    <a16:creationId xmlns:a16="http://schemas.microsoft.com/office/drawing/2014/main" id="{849632BB-EB67-81D4-0AD0-116C9C2F1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4" name="Rectangle 10">
                <a:extLst>
                  <a:ext uri="{FF2B5EF4-FFF2-40B4-BE49-F238E27FC236}">
                    <a16:creationId xmlns:a16="http://schemas.microsoft.com/office/drawing/2014/main" id="{5FF5BFA0-0DD7-FEAB-7AB4-C56B746318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4" name="Group 11">
              <a:extLst>
                <a:ext uri="{FF2B5EF4-FFF2-40B4-BE49-F238E27FC236}">
                  <a16:creationId xmlns:a16="http://schemas.microsoft.com/office/drawing/2014/main" id="{FD12B362-72A5-BE62-6793-AE0CEEDAE2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3091" name="Rectangle 12">
                <a:extLst>
                  <a:ext uri="{FF2B5EF4-FFF2-40B4-BE49-F238E27FC236}">
                    <a16:creationId xmlns:a16="http://schemas.microsoft.com/office/drawing/2014/main" id="{D19152C4-01A3-3032-50D5-D3AD1D2AB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2" name="Rectangle 13">
                <a:extLst>
                  <a:ext uri="{FF2B5EF4-FFF2-40B4-BE49-F238E27FC236}">
                    <a16:creationId xmlns:a16="http://schemas.microsoft.com/office/drawing/2014/main" id="{A7554AF3-56A8-8DA8-4C6C-CE72661CA9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5" name="Group 14">
              <a:extLst>
                <a:ext uri="{FF2B5EF4-FFF2-40B4-BE49-F238E27FC236}">
                  <a16:creationId xmlns:a16="http://schemas.microsoft.com/office/drawing/2014/main" id="{0745065B-5E7E-56A2-AE0B-43BB9C9A38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3089" name="Rectangle 15">
                <a:extLst>
                  <a:ext uri="{FF2B5EF4-FFF2-40B4-BE49-F238E27FC236}">
                    <a16:creationId xmlns:a16="http://schemas.microsoft.com/office/drawing/2014/main" id="{6583A73D-D122-7702-82A7-890F9168F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0" name="Rectangle 16">
                <a:extLst>
                  <a:ext uri="{FF2B5EF4-FFF2-40B4-BE49-F238E27FC236}">
                    <a16:creationId xmlns:a16="http://schemas.microsoft.com/office/drawing/2014/main" id="{CF2B19A5-72B4-FF53-5494-CD2A60ECF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6" name="Group 17">
              <a:extLst>
                <a:ext uri="{FF2B5EF4-FFF2-40B4-BE49-F238E27FC236}">
                  <a16:creationId xmlns:a16="http://schemas.microsoft.com/office/drawing/2014/main" id="{15291F47-C38E-9E2D-2B9B-9B3529744E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3087" name="Rectangle 18">
                <a:extLst>
                  <a:ext uri="{FF2B5EF4-FFF2-40B4-BE49-F238E27FC236}">
                    <a16:creationId xmlns:a16="http://schemas.microsoft.com/office/drawing/2014/main" id="{51F7BB52-B4ED-E8CB-2F29-06B55E0EF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88" name="Rectangle 19">
                <a:extLst>
                  <a:ext uri="{FF2B5EF4-FFF2-40B4-BE49-F238E27FC236}">
                    <a16:creationId xmlns:a16="http://schemas.microsoft.com/office/drawing/2014/main" id="{2F2FE6BB-9C15-CF15-41BC-37AB11AD1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22">
                <a:extLst>
                  <a:ext uri="{FF2B5EF4-FFF2-40B4-BE49-F238E27FC236}">
                    <a16:creationId xmlns:a16="http://schemas.microsoft.com/office/drawing/2014/main" id="{E362A95E-C59D-DCA4-3C4C-A10C5763FFA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01138" y="6584950"/>
              <a:ext cx="1587" cy="1588"/>
            </p14:xfrm>
          </p:contentPart>
        </mc:Choice>
        <mc:Fallback xmlns="">
          <p:pic>
            <p:nvPicPr>
              <p:cNvPr id="1026" name="Ink 22">
                <a:extLst>
                  <a:ext uri="{FF2B5EF4-FFF2-40B4-BE49-F238E27FC236}">
                    <a16:creationId xmlns:a16="http://schemas.microsoft.com/office/drawing/2014/main" id="{E362A95E-C59D-DCA4-3C4C-A10C5763FFA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9876" y="6543662"/>
                <a:ext cx="84111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513D32-BD02-D40B-3C66-40DCC9275E4E}"/>
                  </a:ext>
                </a:extLst>
              </p14:cNvPr>
              <p14:cNvContentPartPr/>
              <p14:nvPr/>
            </p14:nvContentPartPr>
            <p14:xfrm>
              <a:off x="2014200" y="5622480"/>
              <a:ext cx="25200" cy="1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513D32-BD02-D40B-3C66-40DCC9275E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04840" y="5613120"/>
                <a:ext cx="43920" cy="30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33A478D-DD10-C54A-5671-1CDCD1350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137" y="3692769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sz="1800" kern="0">
                <a:latin typeface="CommercialScript BT"/>
              </a:rPr>
              <a:t> P M V Subbarao</a:t>
            </a:r>
          </a:p>
          <a:p>
            <a:pPr eaLnBrk="1" hangingPunct="1"/>
            <a:r>
              <a:rPr lang="en-US" altLang="en-US" sz="1800" kern="0">
                <a:latin typeface="CommercialScript BT"/>
              </a:rPr>
              <a:t>Professor</a:t>
            </a:r>
          </a:p>
          <a:p>
            <a:pPr eaLnBrk="1" hangingPunct="1"/>
            <a:r>
              <a:rPr lang="en-US" altLang="en-US" sz="1800" kern="0">
                <a:latin typeface="Tempus Sans ITC" panose="04020404030D07020202" pitchFamily="82" charset="0"/>
              </a:rPr>
              <a:t>Mechanical Engineering Department</a:t>
            </a:r>
          </a:p>
        </p:txBody>
      </p:sp>
      <p:pic>
        <p:nvPicPr>
          <p:cNvPr id="5" name="Rectangle 19458">
            <a:extLst>
              <a:ext uri="{FF2B5EF4-FFF2-40B4-BE49-F238E27FC236}">
                <a16:creationId xmlns:a16="http://schemas.microsoft.com/office/drawing/2014/main" id="{B08989DA-5235-217B-0445-5014FFA1F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2672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7CDB601-55D3-9885-C072-875D3F299B6D}"/>
                  </a:ext>
                </a:extLst>
              </p14:cNvPr>
              <p14:cNvContentPartPr/>
              <p14:nvPr/>
            </p14:nvContentPartPr>
            <p14:xfrm>
              <a:off x="3214800" y="5592600"/>
              <a:ext cx="3756960" cy="1256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7CDB601-55D3-9885-C072-875D3F299B6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05440" y="5583240"/>
                <a:ext cx="3775680" cy="12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57311D6-76F2-4B2B-2413-7D594149BCB9}"/>
                  </a:ext>
                </a:extLst>
              </p14:cNvPr>
              <p14:cNvContentPartPr/>
              <p14:nvPr/>
            </p14:nvContentPartPr>
            <p14:xfrm>
              <a:off x="7322400" y="4652280"/>
              <a:ext cx="9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57311D6-76F2-4B2B-2413-7D594149BC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13040" y="4642920"/>
                <a:ext cx="28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FBE7D97-7AD2-8DB8-E190-B5489CCEFA5F}"/>
                  </a:ext>
                </a:extLst>
              </p14:cNvPr>
              <p14:cNvContentPartPr/>
              <p14:nvPr/>
            </p14:nvContentPartPr>
            <p14:xfrm>
              <a:off x="7422840" y="5328000"/>
              <a:ext cx="18000" cy="41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FBE7D97-7AD2-8DB8-E190-B5489CCEFA5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13480" y="5318640"/>
                <a:ext cx="367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6ABEA79-12B2-B2F6-0F5E-D9DBAF19FAC0}"/>
                  </a:ext>
                </a:extLst>
              </p14:cNvPr>
              <p14:cNvContentPartPr/>
              <p14:nvPr/>
            </p14:nvContentPartPr>
            <p14:xfrm>
              <a:off x="2804040" y="5508720"/>
              <a:ext cx="12240" cy="21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6ABEA79-12B2-B2F6-0F5E-D9DBAF19FAC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94680" y="5499360"/>
                <a:ext cx="309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27D7541-BB00-9000-09BB-B16F11F74F0C}"/>
                  </a:ext>
                </a:extLst>
              </p14:cNvPr>
              <p14:cNvContentPartPr/>
              <p14:nvPr/>
            </p14:nvContentPartPr>
            <p14:xfrm>
              <a:off x="7616520" y="5415840"/>
              <a:ext cx="5040" cy="16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27D7541-BB00-9000-09BB-B16F11F74F0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07160" y="5406480"/>
                <a:ext cx="237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4685767-B34C-C7D3-791F-0A99CC2A7D57}"/>
                  </a:ext>
                </a:extLst>
              </p14:cNvPr>
              <p14:cNvContentPartPr/>
              <p14:nvPr/>
            </p14:nvContentPartPr>
            <p14:xfrm>
              <a:off x="2846160" y="5353560"/>
              <a:ext cx="720" cy="4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4685767-B34C-C7D3-791F-0A99CC2A7D5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36800" y="5344200"/>
                <a:ext cx="19440" cy="2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645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build="p" bldLvl="2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03F33-901D-66AB-757E-65677040F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ject 2">
            <a:extLst>
              <a:ext uri="{FF2B5EF4-FFF2-40B4-BE49-F238E27FC236}">
                <a16:creationId xmlns:a16="http://schemas.microsoft.com/office/drawing/2014/main" id="{0F8B4134-8BCF-8B72-3845-1C42C0C67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"/>
            <a:ext cx="67818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i="0" u="none" strike="noStrike" baseline="0" dirty="0">
                <a:solidFill>
                  <a:srgbClr val="292526"/>
                </a:solidFill>
                <a:latin typeface="+mj-lt"/>
              </a:rPr>
              <a:t>HEAT TRANSFER TO FULLY DEVELOPED DUCT FLOW</a:t>
            </a:r>
            <a:endParaRPr lang="en-US" altLang="en-US" sz="28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0245" name="Group 38">
            <a:extLst>
              <a:ext uri="{FF2B5EF4-FFF2-40B4-BE49-F238E27FC236}">
                <a16:creationId xmlns:a16="http://schemas.microsoft.com/office/drawing/2014/main" id="{97DD335A-24CC-76BA-45E1-67E2577484BA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10249" name="Group 19">
              <a:extLst>
                <a:ext uri="{FF2B5EF4-FFF2-40B4-BE49-F238E27FC236}">
                  <a16:creationId xmlns:a16="http://schemas.microsoft.com/office/drawing/2014/main" id="{439B4297-817F-98ED-E014-D260DEEEC0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251" name="Group 8">
                <a:extLst>
                  <a:ext uri="{FF2B5EF4-FFF2-40B4-BE49-F238E27FC236}">
                    <a16:creationId xmlns:a16="http://schemas.microsoft.com/office/drawing/2014/main" id="{75AE3581-8787-7A73-B536-13DAB705E3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0253" name="Group 9">
                  <a:extLst>
                    <a:ext uri="{FF2B5EF4-FFF2-40B4-BE49-F238E27FC236}">
                      <a16:creationId xmlns:a16="http://schemas.microsoft.com/office/drawing/2014/main" id="{9AD30102-F0E8-C404-0028-A7D58682D6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0263" name="Rectangle 10">
                    <a:extLst>
                      <a:ext uri="{FF2B5EF4-FFF2-40B4-BE49-F238E27FC236}">
                        <a16:creationId xmlns:a16="http://schemas.microsoft.com/office/drawing/2014/main" id="{8C8F8AE6-CD01-D1B7-E2B9-170A59D50A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64" name="Rectangle 11">
                    <a:extLst>
                      <a:ext uri="{FF2B5EF4-FFF2-40B4-BE49-F238E27FC236}">
                        <a16:creationId xmlns:a16="http://schemas.microsoft.com/office/drawing/2014/main" id="{06A8F510-3063-BB80-3EC6-12A78CA435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254" name="Group 12">
                  <a:extLst>
                    <a:ext uri="{FF2B5EF4-FFF2-40B4-BE49-F238E27FC236}">
                      <a16:creationId xmlns:a16="http://schemas.microsoft.com/office/drawing/2014/main" id="{73739727-27F7-1287-BC83-70196F0590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0261" name="Rectangle 13">
                    <a:extLst>
                      <a:ext uri="{FF2B5EF4-FFF2-40B4-BE49-F238E27FC236}">
                        <a16:creationId xmlns:a16="http://schemas.microsoft.com/office/drawing/2014/main" id="{5D19F74E-BE80-62BA-00E3-CB551ECC75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62" name="Rectangle 14">
                    <a:extLst>
                      <a:ext uri="{FF2B5EF4-FFF2-40B4-BE49-F238E27FC236}">
                        <a16:creationId xmlns:a16="http://schemas.microsoft.com/office/drawing/2014/main" id="{B45D4DF5-AEA0-3375-C7E0-FB0931AFEA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255" name="Group 15">
                  <a:extLst>
                    <a:ext uri="{FF2B5EF4-FFF2-40B4-BE49-F238E27FC236}">
                      <a16:creationId xmlns:a16="http://schemas.microsoft.com/office/drawing/2014/main" id="{96671B4C-3AB4-6010-4C29-78F533D8E9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0259" name="Rectangle 16">
                    <a:extLst>
                      <a:ext uri="{FF2B5EF4-FFF2-40B4-BE49-F238E27FC236}">
                        <a16:creationId xmlns:a16="http://schemas.microsoft.com/office/drawing/2014/main" id="{876D62EB-D3B0-BA59-6E0B-44AA2B2C7A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60" name="Rectangle 17">
                    <a:extLst>
                      <a:ext uri="{FF2B5EF4-FFF2-40B4-BE49-F238E27FC236}">
                        <a16:creationId xmlns:a16="http://schemas.microsoft.com/office/drawing/2014/main" id="{D93C2523-D0EE-7CDD-9E02-9AFA38B847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256" name="Group 18">
                  <a:extLst>
                    <a:ext uri="{FF2B5EF4-FFF2-40B4-BE49-F238E27FC236}">
                      <a16:creationId xmlns:a16="http://schemas.microsoft.com/office/drawing/2014/main" id="{EB0D6FEE-AA0D-52FA-CCCB-600C8D7BFB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0257" name="Rectangle 19">
                    <a:extLst>
                      <a:ext uri="{FF2B5EF4-FFF2-40B4-BE49-F238E27FC236}">
                        <a16:creationId xmlns:a16="http://schemas.microsoft.com/office/drawing/2014/main" id="{974C666B-A235-1F00-5478-0D71372B10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58" name="Rectangle 20">
                    <a:extLst>
                      <a:ext uri="{FF2B5EF4-FFF2-40B4-BE49-F238E27FC236}">
                        <a16:creationId xmlns:a16="http://schemas.microsoft.com/office/drawing/2014/main" id="{0D25F66A-60D2-2442-E473-2BFE92BB8D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1" name="Rectangle 21">
                <a:extLst>
                  <a:ext uri="{FF2B5EF4-FFF2-40B4-BE49-F238E27FC236}">
                    <a16:creationId xmlns:a16="http://schemas.microsoft.com/office/drawing/2014/main" id="{38EEC6FA-1D5C-6F4E-B575-E7ABEBD29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0250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7ACBA3A-3CA9-7144-F126-B813C8E3C2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203200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82182B6-5908-A2B7-BC94-1D1E87F49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56" y="1137843"/>
            <a:ext cx="7707471" cy="18349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3">
                <a:extLst>
                  <a:ext uri="{FF2B5EF4-FFF2-40B4-BE49-F238E27FC236}">
                    <a16:creationId xmlns:a16="http://schemas.microsoft.com/office/drawing/2014/main" id="{CD3D29C9-1B46-4598-8EC2-F29734F066ED}"/>
                  </a:ext>
                </a:extLst>
              </p:cNvPr>
              <p:cNvSpPr txBox="1"/>
              <p:nvPr/>
            </p:nvSpPr>
            <p:spPr bwMode="auto">
              <a:xfrm>
                <a:off x="1828800" y="3048000"/>
                <a:ext cx="5334000" cy="105532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I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I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  <m:sup>
                            <m:r>
                              <a:rPr lang="en-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IN" sz="3200" dirty="0"/>
                  <a:t>=</a:t>
                </a:r>
                <a:r>
                  <a:rPr lang="en-IN" sz="32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𝑅𝑒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𝑃𝑟</m:t>
                        </m:r>
                      </m:e>
                    </m:d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f>
                      <m:fPr>
                        <m:ctrlPr>
                          <a:rPr lang="en-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den>
                    </m:f>
                  </m:oMath>
                </a14:m>
                <a:endParaRPr lang="en-IN" sz="3200" dirty="0"/>
              </a:p>
            </p:txBody>
          </p:sp>
        </mc:Choice>
        <mc:Fallback xmlns="">
          <p:sp>
            <p:nvSpPr>
              <p:cNvPr id="15" name="Object 3">
                <a:extLst>
                  <a:ext uri="{FF2B5EF4-FFF2-40B4-BE49-F238E27FC236}">
                    <a16:creationId xmlns:a16="http://schemas.microsoft.com/office/drawing/2014/main" id="{CD3D29C9-1B46-4598-8EC2-F29734F06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8800" y="3048000"/>
                <a:ext cx="5334000" cy="10553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84A4A2E-1B2A-E571-B420-40084CA4D007}"/>
              </a:ext>
            </a:extLst>
          </p:cNvPr>
          <p:cNvSpPr txBox="1"/>
          <p:nvPr/>
        </p:nvSpPr>
        <p:spPr>
          <a:xfrm>
            <a:off x="381000" y="3962400"/>
            <a:ext cx="860927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i="1" u="none" strike="noStrike" baseline="0" dirty="0">
                <a:solidFill>
                  <a:srgbClr val="292526"/>
                </a:solidFill>
                <a:latin typeface="+mn-lt"/>
              </a:rPr>
              <a:t>Evolution of Fluid Mean Temperature in Developed Region:</a:t>
            </a:r>
          </a:p>
          <a:p>
            <a:pPr algn="l"/>
            <a:endParaRPr lang="en-US" b="0" i="0" u="none" strike="noStrike" baseline="0" dirty="0">
              <a:solidFill>
                <a:srgbClr val="292526"/>
              </a:solidFill>
              <a:latin typeface="+mn-lt"/>
            </a:endParaRPr>
          </a:p>
          <a:p>
            <a:pPr algn="l"/>
            <a:r>
              <a:rPr lang="en-US" b="0" i="0" u="none" strike="noStrike" baseline="0" dirty="0">
                <a:solidFill>
                  <a:srgbClr val="292526"/>
                </a:solidFill>
                <a:latin typeface="+mn-lt"/>
              </a:rPr>
              <a:t>The key question about the heat transfer to duct flow is the relationship between</a:t>
            </a:r>
          </a:p>
          <a:p>
            <a:pPr algn="l"/>
            <a:r>
              <a:rPr lang="en-US" b="0" i="0" u="none" strike="noStrike" baseline="0" dirty="0">
                <a:solidFill>
                  <a:srgbClr val="292526"/>
                </a:solidFill>
                <a:latin typeface="+mn-lt"/>
              </a:rPr>
              <a:t>the wall–</a:t>
            </a:r>
            <a:r>
              <a:rPr lang="en-US" dirty="0">
                <a:solidFill>
                  <a:srgbClr val="292526"/>
                </a:solidFill>
                <a:latin typeface="+mn-lt"/>
              </a:rPr>
              <a:t>fluid</a:t>
            </a:r>
            <a:r>
              <a:rPr lang="en-US" b="0" i="0" u="none" strike="noStrike" baseline="0" dirty="0">
                <a:solidFill>
                  <a:srgbClr val="292526"/>
                </a:solidFill>
                <a:latin typeface="+mn-lt"/>
              </a:rPr>
              <a:t> temperature difference and</a:t>
            </a:r>
          </a:p>
          <a:p>
            <a:pPr algn="l"/>
            <a:r>
              <a:rPr lang="en-US" b="0" i="0" u="none" strike="noStrike" baseline="0" dirty="0">
                <a:solidFill>
                  <a:srgbClr val="292526"/>
                </a:solidFill>
                <a:latin typeface="+mn-lt"/>
              </a:rPr>
              <a:t> the wall–</a:t>
            </a:r>
            <a:r>
              <a:rPr lang="en-US" dirty="0">
                <a:solidFill>
                  <a:srgbClr val="292526"/>
                </a:solidFill>
                <a:latin typeface="+mn-lt"/>
              </a:rPr>
              <a:t>fluid</a:t>
            </a:r>
            <a:r>
              <a:rPr lang="en-US" b="0" i="0" u="none" strike="noStrike" baseline="0" dirty="0">
                <a:solidFill>
                  <a:srgbClr val="292526"/>
                </a:solidFill>
                <a:latin typeface="+mn-lt"/>
              </a:rPr>
              <a:t> heat transfer rate (or the longitudinal temperature variation of the stream). </a:t>
            </a:r>
            <a:endParaRPr lang="en-IN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824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7DD33-3250-0E94-7C69-F68D882F7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ject 2">
            <a:extLst>
              <a:ext uri="{FF2B5EF4-FFF2-40B4-BE49-F238E27FC236}">
                <a16:creationId xmlns:a16="http://schemas.microsoft.com/office/drawing/2014/main" id="{B69CCE73-824A-3FFC-E451-DAF7C5F76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"/>
            <a:ext cx="67818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i="0" u="none" strike="noStrike" baseline="0" dirty="0">
                <a:solidFill>
                  <a:srgbClr val="292526"/>
                </a:solidFill>
                <a:latin typeface="+mj-lt"/>
              </a:rPr>
              <a:t>HEAT TRANSFER TO FULLY DEVELOPED DUCT FLOW</a:t>
            </a:r>
            <a:endParaRPr lang="en-US" altLang="en-US" sz="28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0245" name="Group 38">
            <a:extLst>
              <a:ext uri="{FF2B5EF4-FFF2-40B4-BE49-F238E27FC236}">
                <a16:creationId xmlns:a16="http://schemas.microsoft.com/office/drawing/2014/main" id="{D5B43FB9-1F17-937E-1030-3F9DB874DBDF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10249" name="Group 19">
              <a:extLst>
                <a:ext uri="{FF2B5EF4-FFF2-40B4-BE49-F238E27FC236}">
                  <a16:creationId xmlns:a16="http://schemas.microsoft.com/office/drawing/2014/main" id="{CD95DC12-BB18-AD67-F016-84B0A1BADB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251" name="Group 8">
                <a:extLst>
                  <a:ext uri="{FF2B5EF4-FFF2-40B4-BE49-F238E27FC236}">
                    <a16:creationId xmlns:a16="http://schemas.microsoft.com/office/drawing/2014/main" id="{B6203E7C-9B43-02A5-FC00-B4A8747736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0253" name="Group 9">
                  <a:extLst>
                    <a:ext uri="{FF2B5EF4-FFF2-40B4-BE49-F238E27FC236}">
                      <a16:creationId xmlns:a16="http://schemas.microsoft.com/office/drawing/2014/main" id="{57357C04-15AD-0D03-D5C1-2EBCD08477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0263" name="Rectangle 10">
                    <a:extLst>
                      <a:ext uri="{FF2B5EF4-FFF2-40B4-BE49-F238E27FC236}">
                        <a16:creationId xmlns:a16="http://schemas.microsoft.com/office/drawing/2014/main" id="{97CD7EE2-F7FF-FBF1-2A54-8C3CFA6A64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64" name="Rectangle 11">
                    <a:extLst>
                      <a:ext uri="{FF2B5EF4-FFF2-40B4-BE49-F238E27FC236}">
                        <a16:creationId xmlns:a16="http://schemas.microsoft.com/office/drawing/2014/main" id="{2649CF55-A289-694B-C65C-BD2DC79829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254" name="Group 12">
                  <a:extLst>
                    <a:ext uri="{FF2B5EF4-FFF2-40B4-BE49-F238E27FC236}">
                      <a16:creationId xmlns:a16="http://schemas.microsoft.com/office/drawing/2014/main" id="{B6A2EDBD-36CD-12ED-C534-76BADAE160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0261" name="Rectangle 13">
                    <a:extLst>
                      <a:ext uri="{FF2B5EF4-FFF2-40B4-BE49-F238E27FC236}">
                        <a16:creationId xmlns:a16="http://schemas.microsoft.com/office/drawing/2014/main" id="{F9DD67A9-3F1A-B60A-AE37-3ECEB96EE0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62" name="Rectangle 14">
                    <a:extLst>
                      <a:ext uri="{FF2B5EF4-FFF2-40B4-BE49-F238E27FC236}">
                        <a16:creationId xmlns:a16="http://schemas.microsoft.com/office/drawing/2014/main" id="{4BE8A766-0519-56F1-A040-B88739AB25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255" name="Group 15">
                  <a:extLst>
                    <a:ext uri="{FF2B5EF4-FFF2-40B4-BE49-F238E27FC236}">
                      <a16:creationId xmlns:a16="http://schemas.microsoft.com/office/drawing/2014/main" id="{66A5E857-B110-561B-1E30-3B1D667642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0259" name="Rectangle 16">
                    <a:extLst>
                      <a:ext uri="{FF2B5EF4-FFF2-40B4-BE49-F238E27FC236}">
                        <a16:creationId xmlns:a16="http://schemas.microsoft.com/office/drawing/2014/main" id="{39403D28-3C74-7364-38E0-4FC4A44715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60" name="Rectangle 17">
                    <a:extLst>
                      <a:ext uri="{FF2B5EF4-FFF2-40B4-BE49-F238E27FC236}">
                        <a16:creationId xmlns:a16="http://schemas.microsoft.com/office/drawing/2014/main" id="{27B0EFA1-F62A-971F-B50F-7AA0477E0E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256" name="Group 18">
                  <a:extLst>
                    <a:ext uri="{FF2B5EF4-FFF2-40B4-BE49-F238E27FC236}">
                      <a16:creationId xmlns:a16="http://schemas.microsoft.com/office/drawing/2014/main" id="{F496242F-EF7A-3360-2E51-E8F49BB88E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0257" name="Rectangle 19">
                    <a:extLst>
                      <a:ext uri="{FF2B5EF4-FFF2-40B4-BE49-F238E27FC236}">
                        <a16:creationId xmlns:a16="http://schemas.microsoft.com/office/drawing/2014/main" id="{6E9A81A3-9A63-49DB-F2A6-20D1BD5C0D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58" name="Rectangle 20">
                    <a:extLst>
                      <a:ext uri="{FF2B5EF4-FFF2-40B4-BE49-F238E27FC236}">
                        <a16:creationId xmlns:a16="http://schemas.microsoft.com/office/drawing/2014/main" id="{FA1FDFF7-59A0-2165-FE58-2A633ACDE9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1" name="Rectangle 21">
                <a:extLst>
                  <a:ext uri="{FF2B5EF4-FFF2-40B4-BE49-F238E27FC236}">
                    <a16:creationId xmlns:a16="http://schemas.microsoft.com/office/drawing/2014/main" id="{9EF0360E-9143-F1D9-F8FA-04CA6EAC21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0250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3AF41D7-CFC8-9E76-0274-F5875813F6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203200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06F2247-D834-9053-4F57-AB682CC01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56" y="1137843"/>
            <a:ext cx="7707471" cy="18349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3">
                <a:extLst>
                  <a:ext uri="{FF2B5EF4-FFF2-40B4-BE49-F238E27FC236}">
                    <a16:creationId xmlns:a16="http://schemas.microsoft.com/office/drawing/2014/main" id="{72FFDE2B-8DBA-C9E7-DF72-0922F8F7C977}"/>
                  </a:ext>
                </a:extLst>
              </p:cNvPr>
              <p:cNvSpPr txBox="1"/>
              <p:nvPr/>
            </p:nvSpPr>
            <p:spPr bwMode="auto">
              <a:xfrm>
                <a:off x="1828800" y="3124200"/>
                <a:ext cx="5334000" cy="105532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I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I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  <m:sup>
                            <m:r>
                              <a:rPr lang="en-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IN" sz="3200" dirty="0"/>
                  <a:t>=</a:t>
                </a:r>
                <a:r>
                  <a:rPr lang="en-IN" sz="32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𝑅𝑒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𝑃𝑟</m:t>
                        </m:r>
                      </m:e>
                    </m:d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f>
                      <m:fPr>
                        <m:ctrlPr>
                          <a:rPr lang="en-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den>
                    </m:f>
                  </m:oMath>
                </a14:m>
                <a:endParaRPr lang="en-IN" sz="3200" dirty="0"/>
              </a:p>
            </p:txBody>
          </p:sp>
        </mc:Choice>
        <mc:Fallback xmlns="">
          <p:sp>
            <p:nvSpPr>
              <p:cNvPr id="15" name="Object 3">
                <a:extLst>
                  <a:ext uri="{FF2B5EF4-FFF2-40B4-BE49-F238E27FC236}">
                    <a16:creationId xmlns:a16="http://schemas.microsoft.com/office/drawing/2014/main" id="{72FFDE2B-8DBA-C9E7-DF72-0922F8F7C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8800" y="3124200"/>
                <a:ext cx="5334000" cy="10553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1710D4B-0CBC-2590-A24D-18192A9E3A40}"/>
                  </a:ext>
                </a:extLst>
              </p:cNvPr>
              <p:cNvSpPr txBox="1"/>
              <p:nvPr/>
            </p:nvSpPr>
            <p:spPr>
              <a:xfrm>
                <a:off x="381000" y="3962400"/>
                <a:ext cx="8609274" cy="27072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IN" i="1" u="none" strike="noStrike" baseline="0" dirty="0">
                    <a:solidFill>
                      <a:srgbClr val="292526"/>
                    </a:solidFill>
                    <a:latin typeface="+mn-lt"/>
                  </a:rPr>
                  <a:t>Evolution of Fluid Mean Temperature in Developed Region:</a:t>
                </a:r>
              </a:p>
              <a:p>
                <a:pPr algn="l"/>
                <a:endParaRPr lang="en-US" b="0" i="0" u="none" strike="noStrike" baseline="0" dirty="0">
                  <a:solidFill>
                    <a:srgbClr val="292526"/>
                  </a:solidFill>
                  <a:latin typeface="+mn-lt"/>
                </a:endParaRPr>
              </a:p>
              <a:p>
                <a:pPr algn="l"/>
                <a:r>
                  <a:rPr lang="en-US" b="0" i="0" u="none" strike="noStrike" baseline="0" dirty="0">
                    <a:solidFill>
                      <a:srgbClr val="292526"/>
                    </a:solidFill>
                    <a:latin typeface="+mn-lt"/>
                  </a:rPr>
                  <a:t>Without loss of generality, consider a duct of depth </a:t>
                </a:r>
                <a:r>
                  <a:rPr lang="en-US" b="0" i="1" u="none" strike="noStrike" baseline="0" dirty="0">
                    <a:solidFill>
                      <a:srgbClr val="292526"/>
                    </a:solidFill>
                    <a:latin typeface="+mn-lt"/>
                  </a:rPr>
                  <a:t>S</a:t>
                </a:r>
                <a:r>
                  <a:rPr lang="en-US" dirty="0">
                    <a:solidFill>
                      <a:srgbClr val="292526"/>
                    </a:solidFill>
                    <a:latin typeface="+mn-lt"/>
                  </a:rPr>
                  <a:t>, </a:t>
                </a:r>
                <a:r>
                  <a:rPr lang="en-US" b="0" i="0" u="none" strike="noStrike" baseline="0" dirty="0">
                    <a:solidFill>
                      <a:srgbClr val="292526"/>
                    </a:solidFill>
                    <a:latin typeface="+mn-lt"/>
                  </a:rPr>
                  <a:t>average axial velocity </a:t>
                </a:r>
                <a:r>
                  <a:rPr lang="en-US" b="0" i="1" u="none" strike="noStrike" baseline="0" dirty="0">
                    <a:solidFill>
                      <a:srgbClr val="292526"/>
                    </a:solidFill>
                    <a:latin typeface="+mn-lt"/>
                  </a:rPr>
                  <a:t>U</a:t>
                </a:r>
                <a:r>
                  <a:rPr lang="en-US" b="0" i="0" u="none" strike="noStrike" baseline="0" dirty="0">
                    <a:solidFill>
                      <a:srgbClr val="292526"/>
                    </a:solidFill>
                    <a:latin typeface="+mn-lt"/>
                  </a:rPr>
                  <a:t>, and mass </a:t>
                </a:r>
                <a:r>
                  <a:rPr lang="en-IN" b="0" i="0" u="none" strike="noStrike" baseline="0" dirty="0">
                    <a:solidFill>
                      <a:srgbClr val="292526"/>
                    </a:solidFill>
                    <a:latin typeface="+mn-lt"/>
                  </a:rPr>
                  <a:t>flow rate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IN" b="0" i="1" u="none" strike="noStrike" baseline="0" smtClean="0">
                            <a:solidFill>
                              <a:srgbClr val="29252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u="none" strike="noStrike" baseline="0" smtClean="0">
                            <a:solidFill>
                              <a:srgbClr val="292526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b="0" i="1" u="none" strike="noStrike" baseline="0" smtClean="0">
                        <a:solidFill>
                          <a:srgbClr val="29252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u="none" strike="noStrike" baseline="0" smtClean="0">
                        <a:solidFill>
                          <a:srgbClr val="2925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u="none" strike="noStrike" baseline="0" smtClean="0">
                        <a:solidFill>
                          <a:srgbClr val="2925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b="0" i="1" u="none" strike="noStrike" baseline="0" smtClean="0">
                            <a:solidFill>
                              <a:srgbClr val="2925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u="none" strike="noStrike" baseline="0" smtClean="0">
                            <a:solidFill>
                              <a:srgbClr val="2925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u="none" strike="noStrike" baseline="0" smtClean="0">
                            <a:solidFill>
                              <a:srgbClr val="2925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𝑓𝑙𝑢𝑖𝑑</m:t>
                        </m:r>
                      </m:sub>
                    </m:sSub>
                  </m:oMath>
                </a14:m>
                <a:r>
                  <a:rPr lang="en-US" b="0" i="0" u="none" strike="noStrike" baseline="0" dirty="0">
                    <a:solidFill>
                      <a:srgbClr val="292526"/>
                    </a:solidFill>
                    <a:latin typeface="+mn-lt"/>
                  </a:rPr>
                  <a:t>. </a:t>
                </a:r>
              </a:p>
              <a:p>
                <a:pPr algn="l"/>
                <a:r>
                  <a:rPr lang="en-US" b="0" i="0" u="none" strike="noStrike" baseline="0" dirty="0">
                    <a:solidFill>
                      <a:srgbClr val="292526"/>
                    </a:solidFill>
                    <a:latin typeface="+mn-lt"/>
                  </a:rPr>
                  <a:t>From the thermodynamics of flow systems, the heat transferred from the wall to the stream equals the enthalpy gain experienced by the stream</a:t>
                </a:r>
                <a:r>
                  <a:rPr lang="en-US" dirty="0">
                    <a:solidFill>
                      <a:srgbClr val="292526"/>
                    </a:solidFill>
                    <a:latin typeface="+mn-lt"/>
                  </a:rPr>
                  <a:t>.</a:t>
                </a:r>
                <a:endParaRPr lang="en-IN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1710D4B-0CBC-2590-A24D-18192A9E3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962400"/>
                <a:ext cx="8609274" cy="2707280"/>
              </a:xfrm>
              <a:prstGeom prst="rect">
                <a:avLst/>
              </a:prstGeom>
              <a:blipFill>
                <a:blip r:embed="rId5"/>
                <a:stretch>
                  <a:fillRect l="-1133" t="-1802" r="-1558" b="-427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483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B72EB-13F9-983E-B524-B31DC279B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E855F3-AAEF-952F-7D94-6DF3576F6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37843"/>
            <a:ext cx="7707471" cy="1834905"/>
          </a:xfrm>
          <a:prstGeom prst="rect">
            <a:avLst/>
          </a:prstGeom>
        </p:spPr>
      </p:pic>
      <p:sp>
        <p:nvSpPr>
          <p:cNvPr id="10242" name="object 2">
            <a:extLst>
              <a:ext uri="{FF2B5EF4-FFF2-40B4-BE49-F238E27FC236}">
                <a16:creationId xmlns:a16="http://schemas.microsoft.com/office/drawing/2014/main" id="{FE5775EF-F78F-84E6-6782-BA414CB56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"/>
            <a:ext cx="67818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i="0" u="none" strike="noStrike" baseline="0" dirty="0">
                <a:solidFill>
                  <a:srgbClr val="292526"/>
                </a:solidFill>
                <a:latin typeface="+mj-lt"/>
              </a:rPr>
              <a:t>HEAT TRANSFER TO FULLY DEVELOPED DUCT FLOW</a:t>
            </a:r>
            <a:endParaRPr lang="en-US" altLang="en-US" sz="28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0245" name="Group 38">
            <a:extLst>
              <a:ext uri="{FF2B5EF4-FFF2-40B4-BE49-F238E27FC236}">
                <a16:creationId xmlns:a16="http://schemas.microsoft.com/office/drawing/2014/main" id="{2A4DEC55-B058-75C4-70E1-EF59B667A96D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10249" name="Group 19">
              <a:extLst>
                <a:ext uri="{FF2B5EF4-FFF2-40B4-BE49-F238E27FC236}">
                  <a16:creationId xmlns:a16="http://schemas.microsoft.com/office/drawing/2014/main" id="{D0F157CF-6CBC-F365-F849-E97FB79DAC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251" name="Group 8">
                <a:extLst>
                  <a:ext uri="{FF2B5EF4-FFF2-40B4-BE49-F238E27FC236}">
                    <a16:creationId xmlns:a16="http://schemas.microsoft.com/office/drawing/2014/main" id="{125C53FE-8946-A25E-7A75-5D33814095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0253" name="Group 9">
                  <a:extLst>
                    <a:ext uri="{FF2B5EF4-FFF2-40B4-BE49-F238E27FC236}">
                      <a16:creationId xmlns:a16="http://schemas.microsoft.com/office/drawing/2014/main" id="{50C13F70-95B0-18AC-4E4E-9512D5C634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0263" name="Rectangle 10">
                    <a:extLst>
                      <a:ext uri="{FF2B5EF4-FFF2-40B4-BE49-F238E27FC236}">
                        <a16:creationId xmlns:a16="http://schemas.microsoft.com/office/drawing/2014/main" id="{86227546-B7BD-E7BD-8F7F-40B59A4ED8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64" name="Rectangle 11">
                    <a:extLst>
                      <a:ext uri="{FF2B5EF4-FFF2-40B4-BE49-F238E27FC236}">
                        <a16:creationId xmlns:a16="http://schemas.microsoft.com/office/drawing/2014/main" id="{3D1A2895-516C-B32D-39E9-5DF795C498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254" name="Group 12">
                  <a:extLst>
                    <a:ext uri="{FF2B5EF4-FFF2-40B4-BE49-F238E27FC236}">
                      <a16:creationId xmlns:a16="http://schemas.microsoft.com/office/drawing/2014/main" id="{2A2E21F5-BC16-9E2C-B3EA-35833F8250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0261" name="Rectangle 13">
                    <a:extLst>
                      <a:ext uri="{FF2B5EF4-FFF2-40B4-BE49-F238E27FC236}">
                        <a16:creationId xmlns:a16="http://schemas.microsoft.com/office/drawing/2014/main" id="{370B7E82-1EAF-4ED6-4958-629C068A72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62" name="Rectangle 14">
                    <a:extLst>
                      <a:ext uri="{FF2B5EF4-FFF2-40B4-BE49-F238E27FC236}">
                        <a16:creationId xmlns:a16="http://schemas.microsoft.com/office/drawing/2014/main" id="{AFA44710-E593-10E9-F8AE-77F7897F27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255" name="Group 15">
                  <a:extLst>
                    <a:ext uri="{FF2B5EF4-FFF2-40B4-BE49-F238E27FC236}">
                      <a16:creationId xmlns:a16="http://schemas.microsoft.com/office/drawing/2014/main" id="{473628C1-C993-0978-9293-55F36FB540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0259" name="Rectangle 16">
                    <a:extLst>
                      <a:ext uri="{FF2B5EF4-FFF2-40B4-BE49-F238E27FC236}">
                        <a16:creationId xmlns:a16="http://schemas.microsoft.com/office/drawing/2014/main" id="{945242E1-246E-1DE0-3F10-1D3165EDF6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60" name="Rectangle 17">
                    <a:extLst>
                      <a:ext uri="{FF2B5EF4-FFF2-40B4-BE49-F238E27FC236}">
                        <a16:creationId xmlns:a16="http://schemas.microsoft.com/office/drawing/2014/main" id="{06D89656-30F9-FA11-7BFD-05B33AB79A2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256" name="Group 18">
                  <a:extLst>
                    <a:ext uri="{FF2B5EF4-FFF2-40B4-BE49-F238E27FC236}">
                      <a16:creationId xmlns:a16="http://schemas.microsoft.com/office/drawing/2014/main" id="{B879B1B9-C14A-2554-0A35-7FE0DD35C8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0257" name="Rectangle 19">
                    <a:extLst>
                      <a:ext uri="{FF2B5EF4-FFF2-40B4-BE49-F238E27FC236}">
                        <a16:creationId xmlns:a16="http://schemas.microsoft.com/office/drawing/2014/main" id="{0DFD641B-D1C3-C49E-7841-3CB28441071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58" name="Rectangle 20">
                    <a:extLst>
                      <a:ext uri="{FF2B5EF4-FFF2-40B4-BE49-F238E27FC236}">
                        <a16:creationId xmlns:a16="http://schemas.microsoft.com/office/drawing/2014/main" id="{1A83E96B-9257-48CC-8394-104C5C4B57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1" name="Rectangle 21">
                <a:extLst>
                  <a:ext uri="{FF2B5EF4-FFF2-40B4-BE49-F238E27FC236}">
                    <a16:creationId xmlns:a16="http://schemas.microsoft.com/office/drawing/2014/main" id="{0156F947-65ED-7D2A-4147-88AC1F7DC1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0250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FC6E2D7B-34BB-6206-CFDD-3A2AA33838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203200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3">
                <a:extLst>
                  <a:ext uri="{FF2B5EF4-FFF2-40B4-BE49-F238E27FC236}">
                    <a16:creationId xmlns:a16="http://schemas.microsoft.com/office/drawing/2014/main" id="{79291E65-3715-DEF3-9032-B4A0FDCBA219}"/>
                  </a:ext>
                </a:extLst>
              </p:cNvPr>
              <p:cNvSpPr txBox="1"/>
              <p:nvPr/>
            </p:nvSpPr>
            <p:spPr bwMode="auto">
              <a:xfrm>
                <a:off x="1828800" y="2895600"/>
                <a:ext cx="5334000" cy="105532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I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I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  <m:sup>
                            <m:r>
                              <a:rPr lang="en-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IN" sz="3200" dirty="0"/>
                  <a:t>=</a:t>
                </a:r>
                <a:r>
                  <a:rPr lang="en-IN" sz="32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𝑅𝑒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𝑃𝑟</m:t>
                        </m:r>
                      </m:e>
                    </m:d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f>
                      <m:fPr>
                        <m:ctrlPr>
                          <a:rPr lang="en-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den>
                    </m:f>
                  </m:oMath>
                </a14:m>
                <a:endParaRPr lang="en-IN" sz="3200" dirty="0"/>
              </a:p>
            </p:txBody>
          </p:sp>
        </mc:Choice>
        <mc:Fallback xmlns="">
          <p:sp>
            <p:nvSpPr>
              <p:cNvPr id="15" name="Object 3">
                <a:extLst>
                  <a:ext uri="{FF2B5EF4-FFF2-40B4-BE49-F238E27FC236}">
                    <a16:creationId xmlns:a16="http://schemas.microsoft.com/office/drawing/2014/main" id="{79291E65-3715-DEF3-9032-B4A0FDCBA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8800" y="2895600"/>
                <a:ext cx="5334000" cy="10553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AEE848-8388-4515-3789-1481F638395D}"/>
                  </a:ext>
                </a:extLst>
              </p:cNvPr>
              <p:cNvSpPr txBox="1"/>
              <p:nvPr/>
            </p:nvSpPr>
            <p:spPr>
              <a:xfrm>
                <a:off x="381000" y="3733800"/>
                <a:ext cx="8609274" cy="31527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IN" i="1" u="none" strike="noStrike" baseline="0" dirty="0">
                    <a:solidFill>
                      <a:srgbClr val="292526"/>
                    </a:solidFill>
                    <a:latin typeface="+mn-lt"/>
                  </a:rPr>
                  <a:t>Evolution of Fluid Mean Temperature in Developed Region:</a:t>
                </a:r>
              </a:p>
              <a:p>
                <a:pPr algn="l"/>
                <a:endParaRPr lang="en-US" dirty="0">
                  <a:solidFill>
                    <a:srgbClr val="292526"/>
                  </a:solidFill>
                  <a:latin typeface="+mn-lt"/>
                </a:endParaRPr>
              </a:p>
              <a:p>
                <a:pPr algn="l"/>
                <a:r>
                  <a:rPr lang="en-US" b="0" i="0" u="none" strike="noStrike" baseline="0" dirty="0">
                    <a:solidFill>
                      <a:srgbClr val="292526"/>
                    </a:solidFill>
                    <a:latin typeface="+mn-lt"/>
                  </a:rPr>
                  <a:t>The first law of thermodynamics generates:</a:t>
                </a:r>
              </a:p>
              <a:p>
                <a:pPr algn="l"/>
                <a:endParaRPr lang="en-US" b="0" i="0" u="none" strike="noStrike" baseline="0" dirty="0">
                  <a:solidFill>
                    <a:srgbClr val="292526"/>
                  </a:solidFill>
                  <a:latin typeface="+mn-lt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u="none" strike="noStrike" baseline="0" smtClean="0">
                            <a:solidFill>
                              <a:srgbClr val="29252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u="none" strike="noStrike" baseline="0" smtClean="0">
                            <a:solidFill>
                              <a:srgbClr val="292526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u="none" strike="noStrike" baseline="0" smtClean="0">
                            <a:solidFill>
                              <a:srgbClr val="292526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b="0" i="1" u="none" strike="noStrike" baseline="0" smtClean="0">
                        <a:solidFill>
                          <a:srgbClr val="292526"/>
                        </a:solidFill>
                        <a:latin typeface="Cambria Math" panose="02040503050406030204" pitchFamily="18" charset="0"/>
                      </a:rPr>
                      <m:t>𝑃𝑑𝑥</m:t>
                    </m:r>
                    <m:r>
                      <a:rPr lang="en-US" b="0" i="1" u="none" strike="noStrike" baseline="0" smtClean="0">
                        <a:solidFill>
                          <a:srgbClr val="292526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b="0" i="1" u="none" strike="noStrike" baseline="0" smtClean="0">
                            <a:solidFill>
                              <a:srgbClr val="29252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u="none" strike="noStrike" baseline="0" smtClean="0">
                            <a:solidFill>
                              <a:srgbClr val="292526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b="0" i="1" u="none" strike="noStrike" baseline="0" smtClean="0">
                        <a:solidFill>
                          <a:srgbClr val="2925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u="none" strike="noStrike" baseline="0" smtClean="0">
                            <a:solidFill>
                              <a:srgbClr val="2925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u="none" strike="noStrike" baseline="0" smtClean="0">
                            <a:solidFill>
                              <a:srgbClr val="2925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u="none" strike="noStrike" baseline="0" smtClean="0">
                            <a:solidFill>
                              <a:srgbClr val="2925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u="none" strike="noStrike" baseline="0" smtClean="0">
                        <a:solidFill>
                          <a:srgbClr val="2925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u="none" strike="noStrike" baseline="0" smtClean="0">
                        <a:solidFill>
                          <a:srgbClr val="2925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b="0" i="1" u="none" strike="noStrike" baseline="0" smtClean="0">
                            <a:solidFill>
                              <a:srgbClr val="2925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u="none" strike="noStrike" baseline="0" smtClean="0">
                            <a:solidFill>
                              <a:srgbClr val="2925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u="none" strike="noStrike" baseline="0" smtClean="0">
                            <a:solidFill>
                              <a:srgbClr val="2925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𝑓𝑙𝑢𝑖𝑑</m:t>
                        </m:r>
                        <m:r>
                          <a:rPr lang="en-US" b="0" i="1" u="none" strike="noStrike" baseline="0" smtClean="0">
                            <a:solidFill>
                              <a:srgbClr val="2925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u="none" strike="noStrike" baseline="0" smtClean="0">
                            <a:solidFill>
                              <a:srgbClr val="2925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𝑚𝑒𝑎𝑛</m:t>
                        </m:r>
                      </m:sub>
                    </m:sSub>
                  </m:oMath>
                </a14:m>
                <a:r>
                  <a:rPr lang="en-US" b="0" i="0" u="none" strike="noStrike" baseline="0" dirty="0">
                    <a:solidFill>
                      <a:srgbClr val="292526"/>
                    </a:solidFill>
                    <a:latin typeface="+mn-lt"/>
                  </a:rPr>
                  <a:t>=</a:t>
                </a:r>
                <a:r>
                  <a:rPr lang="en-US" dirty="0">
                    <a:solidFill>
                      <a:srgbClr val="29252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rgbClr val="2925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ρ</m:t>
                    </m:r>
                    <m:r>
                      <a:rPr lang="en-US" b="0" i="1" smtClean="0">
                        <a:solidFill>
                          <a:srgbClr val="2925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2925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2925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2925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𝑓𝑙𝑢𝑖𝑑</m:t>
                        </m:r>
                      </m:sub>
                    </m:sSub>
                    <m:r>
                      <a:rPr lang="en-US" i="1">
                        <a:solidFill>
                          <a:srgbClr val="2925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>
                            <a:solidFill>
                              <a:srgbClr val="2925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2925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rgbClr val="2925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solidFill>
                          <a:srgbClr val="2925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solidFill>
                          <a:srgbClr val="2925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i="1">
                            <a:solidFill>
                              <a:srgbClr val="2925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2925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2925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𝑓𝑙𝑢𝑖𝑑</m:t>
                        </m:r>
                        <m:r>
                          <a:rPr lang="en-US" i="1">
                            <a:solidFill>
                              <a:srgbClr val="2925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2925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𝑚𝑒𝑎𝑛</m:t>
                        </m:r>
                      </m:sub>
                    </m:sSub>
                  </m:oMath>
                </a14:m>
                <a:endParaRPr lang="en-US" b="0" i="0" u="none" strike="noStrike" baseline="0" dirty="0">
                  <a:solidFill>
                    <a:srgbClr val="292526"/>
                  </a:solidFill>
                  <a:latin typeface="+mn-lt"/>
                </a:endParaRPr>
              </a:p>
              <a:p>
                <a:endParaRPr lang="en-US" dirty="0">
                  <a:solidFill>
                    <a:srgbClr val="292526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u="none" strike="noStrike" baseline="0" smtClean="0">
                              <a:solidFill>
                                <a:srgbClr val="2925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b="0" i="1" u="none" strike="noStrike" baseline="0" smtClean="0">
                                  <a:solidFill>
                                    <a:srgbClr val="2925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u="none" strike="noStrike" baseline="0" smtClean="0">
                                  <a:solidFill>
                                    <a:srgbClr val="292526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b="0" i="1" u="none" strike="noStrike" baseline="0" smtClean="0">
                                      <a:solidFill>
                                        <a:srgbClr val="29252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u="none" strike="noStrike" baseline="0" smtClean="0">
                                      <a:solidFill>
                                        <a:srgbClr val="292526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u="none" strike="noStrike" baseline="0" smtClean="0">
                                      <a:solidFill>
                                        <a:srgbClr val="292526"/>
                                      </a:solidFill>
                                      <a:latin typeface="Cambria Math" panose="02040503050406030204" pitchFamily="18" charset="0"/>
                                    </a:rPr>
                                    <m:t>𝑓𝑙𝑢𝑖𝑑</m:t>
                                  </m:r>
                                  <m:r>
                                    <a:rPr lang="en-US" b="0" i="1" u="none" strike="noStrike" baseline="0" smtClean="0">
                                      <a:solidFill>
                                        <a:srgbClr val="292526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u="none" strike="noStrike" baseline="0" smtClean="0">
                                      <a:solidFill>
                                        <a:srgbClr val="292526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𝑚𝑒𝑎𝑛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u="none" strike="noStrike" baseline="0" smtClean="0">
                                  <a:solidFill>
                                    <a:srgbClr val="292526"/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b="0" i="1" u="none" strike="noStrike" baseline="0" smtClean="0">
                              <a:solidFill>
                                <a:srgbClr val="29252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u="none" strike="noStrike" baseline="0" smtClean="0">
                                  <a:solidFill>
                                    <a:srgbClr val="2925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u="none" strike="noStrike" baseline="0" smtClean="0">
                                  <a:solidFill>
                                    <a:srgbClr val="292526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num>
                            <m:den>
                              <m:r>
                                <a:rPr lang="en-US" b="0" i="1" u="none" strike="noStrike" baseline="0" smtClean="0">
                                  <a:solidFill>
                                    <a:srgbClr val="292526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  <m:r>
                            <a:rPr lang="en-US" b="0" i="1" u="none" strike="noStrike" baseline="0" smtClean="0">
                              <a:solidFill>
                                <a:srgbClr val="29252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b="0" i="1" u="none" strike="noStrike" baseline="0" smtClean="0">
                                  <a:solidFill>
                                    <a:srgbClr val="29252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u="none" strike="noStrike" baseline="0" smtClean="0">
                                  <a:solidFill>
                                    <a:srgbClr val="29252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u="none" strike="noStrike" baseline="0" smtClean="0">
                                  <a:solidFill>
                                    <a:srgbClr val="29252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sSub>
                                <m:sSubPr>
                                  <m:ctrlPr>
                                    <a:rPr lang="en-US" b="0" i="1" u="none" strike="noStrike" baseline="0" smtClean="0">
                                      <a:solidFill>
                                        <a:srgbClr val="29252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u="none" strike="noStrike" baseline="0" smtClean="0">
                                      <a:solidFill>
                                        <a:srgbClr val="29252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u="none" strike="noStrike" baseline="0" smtClean="0">
                                      <a:solidFill>
                                        <a:srgbClr val="29252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b="0" i="1" u="none" strike="noStrike" baseline="0" smtClean="0">
                                  <a:solidFill>
                                    <a:srgbClr val="29252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den>
                          </m:f>
                          <m:r>
                            <a:rPr lang="en-US" b="0" i="1" u="none" strike="noStrike" baseline="0" smtClean="0">
                              <a:solidFill>
                                <a:srgbClr val="29252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u="none" strike="noStrike" baseline="0" smtClean="0">
                              <a:solidFill>
                                <a:srgbClr val="292526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u="none" strike="noStrike" baseline="0" smtClean="0">
                              <a:solidFill>
                                <a:srgbClr val="292526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en-IN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AEE848-8388-4515-3789-1481F6383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733800"/>
                <a:ext cx="8609274" cy="3152723"/>
              </a:xfrm>
              <a:prstGeom prst="rect">
                <a:avLst/>
              </a:prstGeom>
              <a:blipFill>
                <a:blip r:embed="rId5"/>
                <a:stretch>
                  <a:fillRect l="-1133" t="-15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393588A-D080-7FD2-7FE8-451FDDBCC0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1524000"/>
            <a:ext cx="533400" cy="1017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3CB6AD-E893-6198-1252-F34ECAB41C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1573618"/>
            <a:ext cx="762000" cy="10171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202729-ACAD-585D-F0D6-55EE668C66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1524000"/>
            <a:ext cx="1071404" cy="101718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7044958-ADDD-A8EA-9598-E59C23A6FA4A}"/>
              </a:ext>
            </a:extLst>
          </p:cNvPr>
          <p:cNvSpPr/>
          <p:nvPr/>
        </p:nvSpPr>
        <p:spPr bwMode="auto">
          <a:xfrm>
            <a:off x="457200" y="1371600"/>
            <a:ext cx="533400" cy="1295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AB227E-E066-C7A2-B129-F322994A72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573618"/>
            <a:ext cx="762000" cy="101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3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652B0-DE3D-A7E5-FEA0-DB825CA48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045481-6C87-1BC6-E9AA-AC9A03576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37843"/>
            <a:ext cx="7707471" cy="1834905"/>
          </a:xfrm>
          <a:prstGeom prst="rect">
            <a:avLst/>
          </a:prstGeom>
        </p:spPr>
      </p:pic>
      <p:sp>
        <p:nvSpPr>
          <p:cNvPr id="10242" name="object 2">
            <a:extLst>
              <a:ext uri="{FF2B5EF4-FFF2-40B4-BE49-F238E27FC236}">
                <a16:creationId xmlns:a16="http://schemas.microsoft.com/office/drawing/2014/main" id="{FC757099-709E-DBB4-C7FB-24CAA4E19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"/>
            <a:ext cx="67818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i="0" u="none" strike="noStrike" baseline="0" dirty="0">
                <a:solidFill>
                  <a:srgbClr val="292526"/>
                </a:solidFill>
                <a:latin typeface="+mj-lt"/>
              </a:rPr>
              <a:t>HEAT TRANSFER TO FULLY DEVELOPED DUCT FLOW</a:t>
            </a:r>
            <a:endParaRPr lang="en-US" altLang="en-US" sz="28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0245" name="Group 38">
            <a:extLst>
              <a:ext uri="{FF2B5EF4-FFF2-40B4-BE49-F238E27FC236}">
                <a16:creationId xmlns:a16="http://schemas.microsoft.com/office/drawing/2014/main" id="{DCBB9DBB-D5CA-8239-2693-632349360D44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10249" name="Group 19">
              <a:extLst>
                <a:ext uri="{FF2B5EF4-FFF2-40B4-BE49-F238E27FC236}">
                  <a16:creationId xmlns:a16="http://schemas.microsoft.com/office/drawing/2014/main" id="{80476CF2-FCB2-78D9-32E2-3ECEC3F981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251" name="Group 8">
                <a:extLst>
                  <a:ext uri="{FF2B5EF4-FFF2-40B4-BE49-F238E27FC236}">
                    <a16:creationId xmlns:a16="http://schemas.microsoft.com/office/drawing/2014/main" id="{87BEAC11-2DBE-D75B-CE5D-6C647AFC5F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0253" name="Group 9">
                  <a:extLst>
                    <a:ext uri="{FF2B5EF4-FFF2-40B4-BE49-F238E27FC236}">
                      <a16:creationId xmlns:a16="http://schemas.microsoft.com/office/drawing/2014/main" id="{D9A77DD8-2BE8-5A31-C976-D0D1F1E93C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0263" name="Rectangle 10">
                    <a:extLst>
                      <a:ext uri="{FF2B5EF4-FFF2-40B4-BE49-F238E27FC236}">
                        <a16:creationId xmlns:a16="http://schemas.microsoft.com/office/drawing/2014/main" id="{067460D8-2CEC-7256-1513-01852175D8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64" name="Rectangle 11">
                    <a:extLst>
                      <a:ext uri="{FF2B5EF4-FFF2-40B4-BE49-F238E27FC236}">
                        <a16:creationId xmlns:a16="http://schemas.microsoft.com/office/drawing/2014/main" id="{105DA2B9-6715-53D2-B30E-12BEF31783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254" name="Group 12">
                  <a:extLst>
                    <a:ext uri="{FF2B5EF4-FFF2-40B4-BE49-F238E27FC236}">
                      <a16:creationId xmlns:a16="http://schemas.microsoft.com/office/drawing/2014/main" id="{CEDA9003-F3EE-19B8-61A2-2C5F8FF886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0261" name="Rectangle 13">
                    <a:extLst>
                      <a:ext uri="{FF2B5EF4-FFF2-40B4-BE49-F238E27FC236}">
                        <a16:creationId xmlns:a16="http://schemas.microsoft.com/office/drawing/2014/main" id="{8E6C35B5-ED0E-10B6-559A-83FEFE0955D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62" name="Rectangle 14">
                    <a:extLst>
                      <a:ext uri="{FF2B5EF4-FFF2-40B4-BE49-F238E27FC236}">
                        <a16:creationId xmlns:a16="http://schemas.microsoft.com/office/drawing/2014/main" id="{7C4B7896-38F0-262B-CB5E-BD8C8CCF52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255" name="Group 15">
                  <a:extLst>
                    <a:ext uri="{FF2B5EF4-FFF2-40B4-BE49-F238E27FC236}">
                      <a16:creationId xmlns:a16="http://schemas.microsoft.com/office/drawing/2014/main" id="{0F22C3E6-C1D0-D41D-B557-94CB75329D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0259" name="Rectangle 16">
                    <a:extLst>
                      <a:ext uri="{FF2B5EF4-FFF2-40B4-BE49-F238E27FC236}">
                        <a16:creationId xmlns:a16="http://schemas.microsoft.com/office/drawing/2014/main" id="{B7BD166A-496D-7BA1-58A7-103B21806D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60" name="Rectangle 17">
                    <a:extLst>
                      <a:ext uri="{FF2B5EF4-FFF2-40B4-BE49-F238E27FC236}">
                        <a16:creationId xmlns:a16="http://schemas.microsoft.com/office/drawing/2014/main" id="{43622506-ED41-52DA-B32F-D28EE5DAD3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256" name="Group 18">
                  <a:extLst>
                    <a:ext uri="{FF2B5EF4-FFF2-40B4-BE49-F238E27FC236}">
                      <a16:creationId xmlns:a16="http://schemas.microsoft.com/office/drawing/2014/main" id="{BE3EFE62-099A-8853-5675-3E9D66A229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0257" name="Rectangle 19">
                    <a:extLst>
                      <a:ext uri="{FF2B5EF4-FFF2-40B4-BE49-F238E27FC236}">
                        <a16:creationId xmlns:a16="http://schemas.microsoft.com/office/drawing/2014/main" id="{62A6507E-7FB2-366B-B919-0A68D7694C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58" name="Rectangle 20">
                    <a:extLst>
                      <a:ext uri="{FF2B5EF4-FFF2-40B4-BE49-F238E27FC236}">
                        <a16:creationId xmlns:a16="http://schemas.microsoft.com/office/drawing/2014/main" id="{8088667F-519C-82D8-8515-834EAD4C87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1" name="Rectangle 21">
                <a:extLst>
                  <a:ext uri="{FF2B5EF4-FFF2-40B4-BE49-F238E27FC236}">
                    <a16:creationId xmlns:a16="http://schemas.microsoft.com/office/drawing/2014/main" id="{10F8AF26-BE4A-120A-8891-FC3FCDD0CE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0250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EDB8CF0-2B8B-CDC1-10AB-56B865B16D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203200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ECC050-89B4-EF36-DADE-52241DFEAF77}"/>
                  </a:ext>
                </a:extLst>
              </p:cNvPr>
              <p:cNvSpPr txBox="1"/>
              <p:nvPr/>
            </p:nvSpPr>
            <p:spPr>
              <a:xfrm>
                <a:off x="381000" y="2971800"/>
                <a:ext cx="8609274" cy="2753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IN" i="1" u="none" strike="noStrike" baseline="0" dirty="0">
                    <a:solidFill>
                      <a:srgbClr val="292526"/>
                    </a:solidFill>
                    <a:latin typeface="+mn-lt"/>
                  </a:rPr>
                  <a:t>Evolution of Fluid Mean Temperature in Developed Region:</a:t>
                </a:r>
                <a:endParaRPr lang="en-US" dirty="0">
                  <a:solidFill>
                    <a:srgbClr val="292526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u="none" strike="noStrike" baseline="0" smtClean="0">
                              <a:solidFill>
                                <a:srgbClr val="2925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b="0" i="1" u="none" strike="noStrike" baseline="0" smtClean="0">
                                  <a:solidFill>
                                    <a:srgbClr val="2925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u="none" strike="noStrike" baseline="0" smtClean="0">
                                  <a:solidFill>
                                    <a:srgbClr val="292526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b="0" i="1" u="none" strike="noStrike" baseline="0" smtClean="0">
                                      <a:solidFill>
                                        <a:srgbClr val="29252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u="none" strike="noStrike" baseline="0" smtClean="0">
                                      <a:solidFill>
                                        <a:srgbClr val="292526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u="none" strike="noStrike" baseline="0" smtClean="0">
                                      <a:solidFill>
                                        <a:srgbClr val="292526"/>
                                      </a:solidFill>
                                      <a:latin typeface="Cambria Math" panose="02040503050406030204" pitchFamily="18" charset="0"/>
                                    </a:rPr>
                                    <m:t>𝑓𝑙𝑢𝑖𝑑</m:t>
                                  </m:r>
                                  <m:r>
                                    <a:rPr lang="en-US" b="0" i="1" u="none" strike="noStrike" baseline="0" smtClean="0">
                                      <a:solidFill>
                                        <a:srgbClr val="292526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u="none" strike="noStrike" baseline="0" smtClean="0">
                                      <a:solidFill>
                                        <a:srgbClr val="292526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𝑚𝑒𝑎𝑛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u="none" strike="noStrike" baseline="0" smtClean="0">
                                  <a:solidFill>
                                    <a:srgbClr val="292526"/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b="0" i="1" u="none" strike="noStrike" baseline="0" smtClean="0">
                              <a:solidFill>
                                <a:srgbClr val="29252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u="none" strike="noStrike" baseline="0" smtClean="0">
                                  <a:solidFill>
                                    <a:srgbClr val="2925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u="none" strike="noStrike" baseline="0" smtClean="0">
                                  <a:solidFill>
                                    <a:srgbClr val="292526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num>
                            <m:den>
                              <m:r>
                                <a:rPr lang="en-US" b="0" i="1" u="none" strike="noStrike" baseline="0" smtClean="0">
                                  <a:solidFill>
                                    <a:srgbClr val="292526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  <m:r>
                            <a:rPr lang="en-US" b="0" i="1" u="none" strike="noStrike" baseline="0" smtClean="0">
                              <a:solidFill>
                                <a:srgbClr val="29252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b="0" i="1" u="none" strike="noStrike" baseline="0" smtClean="0">
                                  <a:solidFill>
                                    <a:srgbClr val="29252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u="none" strike="noStrike" baseline="0" smtClean="0">
                                  <a:solidFill>
                                    <a:srgbClr val="29252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u="none" strike="noStrike" baseline="0" smtClean="0">
                                  <a:solidFill>
                                    <a:srgbClr val="29252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sSub>
                                <m:sSubPr>
                                  <m:ctrlPr>
                                    <a:rPr lang="en-US" b="0" i="1" u="none" strike="noStrike" baseline="0" smtClean="0">
                                      <a:solidFill>
                                        <a:srgbClr val="29252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u="none" strike="noStrike" baseline="0" smtClean="0">
                                      <a:solidFill>
                                        <a:srgbClr val="29252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u="none" strike="noStrike" baseline="0" smtClean="0">
                                      <a:solidFill>
                                        <a:srgbClr val="29252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b="0" i="1" u="none" strike="noStrike" baseline="0" smtClean="0">
                                  <a:solidFill>
                                    <a:srgbClr val="29252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den>
                          </m:f>
                          <m:r>
                            <a:rPr lang="en-US" b="0" i="1" u="none" strike="noStrike" baseline="0" smtClean="0">
                              <a:solidFill>
                                <a:srgbClr val="29252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u="none" strike="noStrike" baseline="0" smtClean="0">
                              <a:solidFill>
                                <a:srgbClr val="292526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u="none" strike="noStrike" baseline="0" smtClean="0">
                              <a:solidFill>
                                <a:srgbClr val="292526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en-US" b="0" u="none" strike="noStrike" baseline="0" dirty="0">
                  <a:solidFill>
                    <a:srgbClr val="292526"/>
                  </a:solidFill>
                  <a:latin typeface="+mn-lt"/>
                </a:endParaRPr>
              </a:p>
              <a:p>
                <a:endParaRPr lang="en-IN" dirty="0">
                  <a:latin typeface="+mn-lt"/>
                </a:endParaRPr>
              </a:p>
              <a:p>
                <a:pPr algn="ctr"/>
                <a:r>
                  <a:rPr lang="en-US" b="0" i="0" u="none" strike="noStrike" baseline="0" dirty="0">
                    <a:solidFill>
                      <a:srgbClr val="292526"/>
                    </a:solidFill>
                    <a:latin typeface="TimesLTStd-Roman"/>
                  </a:rPr>
                  <a:t>The Fluid Mean temperature </a:t>
                </a:r>
                <a:r>
                  <a:rPr lang="en-US" b="0" i="1" u="none" strike="noStrike" baseline="0" dirty="0" err="1">
                    <a:solidFill>
                      <a:srgbClr val="292526"/>
                    </a:solidFill>
                    <a:latin typeface="TimesLTStd-Italic"/>
                  </a:rPr>
                  <a:t>T</a:t>
                </a:r>
                <a:r>
                  <a:rPr lang="en-US" b="0" i="1" u="none" strike="noStrike" baseline="-25000" dirty="0" err="1">
                    <a:solidFill>
                      <a:srgbClr val="292526"/>
                    </a:solidFill>
                    <a:latin typeface="TimesLTStd-Italic"/>
                  </a:rPr>
                  <a:t>fluid</a:t>
                </a:r>
                <a:r>
                  <a:rPr lang="en-US" b="0" i="1" u="none" strike="noStrike" baseline="-25000" dirty="0">
                    <a:solidFill>
                      <a:srgbClr val="292526"/>
                    </a:solidFill>
                    <a:latin typeface="TimesLTStd-Italic"/>
                  </a:rPr>
                  <a:t>-mean</a:t>
                </a:r>
                <a:r>
                  <a:rPr lang="en-US" b="0" i="1" u="none" strike="noStrike" baseline="0" dirty="0">
                    <a:solidFill>
                      <a:srgbClr val="292526"/>
                    </a:solidFill>
                    <a:latin typeface="TimesLTStd-Italic"/>
                  </a:rPr>
                  <a:t> </a:t>
                </a:r>
                <a:r>
                  <a:rPr lang="en-US" b="0" i="0" u="none" strike="noStrike" baseline="0" dirty="0">
                    <a:solidFill>
                      <a:srgbClr val="292526"/>
                    </a:solidFill>
                    <a:latin typeface="TimesLTStd-Roman"/>
                  </a:rPr>
                  <a:t>appearing in the first law analysis of the duct ‘‘control volume’’ is the </a:t>
                </a:r>
                <a:r>
                  <a:rPr lang="en-US" b="0" i="1" u="none" strike="noStrike" baseline="0" dirty="0">
                    <a:solidFill>
                      <a:srgbClr val="292526"/>
                    </a:solidFill>
                    <a:latin typeface="TimesLTStd-Italic"/>
                  </a:rPr>
                  <a:t>bulk temperature </a:t>
                </a:r>
                <a:r>
                  <a:rPr lang="en-US" b="0" i="0" u="none" strike="noStrike" baseline="0" dirty="0">
                    <a:solidFill>
                      <a:srgbClr val="292526"/>
                    </a:solidFill>
                    <a:latin typeface="TimesLTStd-Roman"/>
                  </a:rPr>
                  <a:t>of the stream.</a:t>
                </a:r>
                <a:endParaRPr lang="en-IN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ECC050-89B4-EF36-DADE-52241DFEA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71800"/>
                <a:ext cx="8609274" cy="2753767"/>
              </a:xfrm>
              <a:prstGeom prst="rect">
                <a:avLst/>
              </a:prstGeom>
              <a:blipFill>
                <a:blip r:embed="rId4"/>
                <a:stretch>
                  <a:fillRect l="-1133" t="-1774" r="-1062" b="-42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6C0E318-B1DC-0387-BE0A-58D38D30A3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1524000"/>
            <a:ext cx="533400" cy="1017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FE3DEF-FBBD-56DE-F46F-3BFA41516B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1524000"/>
            <a:ext cx="762000" cy="10171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F92385-7251-FCAF-1EC7-42E94D7E89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1524000"/>
            <a:ext cx="1071404" cy="101718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3BF1447-096C-5B2C-819A-72574E0981D0}"/>
              </a:ext>
            </a:extLst>
          </p:cNvPr>
          <p:cNvSpPr/>
          <p:nvPr/>
        </p:nvSpPr>
        <p:spPr bwMode="auto">
          <a:xfrm>
            <a:off x="457200" y="1371600"/>
            <a:ext cx="533400" cy="1295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90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99E0D-A2DE-B355-7F7A-A93B7FD44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B0643F-9668-76FA-58A3-92D4A662F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37843"/>
            <a:ext cx="7707471" cy="1834905"/>
          </a:xfrm>
          <a:prstGeom prst="rect">
            <a:avLst/>
          </a:prstGeom>
        </p:spPr>
      </p:pic>
      <p:sp>
        <p:nvSpPr>
          <p:cNvPr id="10242" name="object 2">
            <a:extLst>
              <a:ext uri="{FF2B5EF4-FFF2-40B4-BE49-F238E27FC236}">
                <a16:creationId xmlns:a16="http://schemas.microsoft.com/office/drawing/2014/main" id="{275128F4-B726-9D98-0305-9DF715CCA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"/>
            <a:ext cx="67818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i="0" u="none" strike="noStrike" baseline="0" dirty="0">
                <a:solidFill>
                  <a:srgbClr val="292526"/>
                </a:solidFill>
                <a:latin typeface="+mj-lt"/>
              </a:rPr>
              <a:t>Fluid Temperature Profile in FULLY DEVELOPED DUCT FLOW</a:t>
            </a:r>
            <a:endParaRPr lang="en-US" altLang="en-US" sz="28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0245" name="Group 38">
            <a:extLst>
              <a:ext uri="{FF2B5EF4-FFF2-40B4-BE49-F238E27FC236}">
                <a16:creationId xmlns:a16="http://schemas.microsoft.com/office/drawing/2014/main" id="{544C081E-F0F8-71C7-806F-0FA2C5420EBF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10249" name="Group 19">
              <a:extLst>
                <a:ext uri="{FF2B5EF4-FFF2-40B4-BE49-F238E27FC236}">
                  <a16:creationId xmlns:a16="http://schemas.microsoft.com/office/drawing/2014/main" id="{2C4FC5AC-6ED7-5982-ADA5-9EB2C8805C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251" name="Group 8">
                <a:extLst>
                  <a:ext uri="{FF2B5EF4-FFF2-40B4-BE49-F238E27FC236}">
                    <a16:creationId xmlns:a16="http://schemas.microsoft.com/office/drawing/2014/main" id="{D73AED92-02A2-6001-9599-96500F85A6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0253" name="Group 9">
                  <a:extLst>
                    <a:ext uri="{FF2B5EF4-FFF2-40B4-BE49-F238E27FC236}">
                      <a16:creationId xmlns:a16="http://schemas.microsoft.com/office/drawing/2014/main" id="{D5C7259B-5E00-45D4-E1D6-3FB4D59909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0263" name="Rectangle 10">
                    <a:extLst>
                      <a:ext uri="{FF2B5EF4-FFF2-40B4-BE49-F238E27FC236}">
                        <a16:creationId xmlns:a16="http://schemas.microsoft.com/office/drawing/2014/main" id="{66BBEDE3-D8A4-F599-6E2D-74C0CF86A2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64" name="Rectangle 11">
                    <a:extLst>
                      <a:ext uri="{FF2B5EF4-FFF2-40B4-BE49-F238E27FC236}">
                        <a16:creationId xmlns:a16="http://schemas.microsoft.com/office/drawing/2014/main" id="{CACD651A-647E-23E9-7E37-EB29336D9A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254" name="Group 12">
                  <a:extLst>
                    <a:ext uri="{FF2B5EF4-FFF2-40B4-BE49-F238E27FC236}">
                      <a16:creationId xmlns:a16="http://schemas.microsoft.com/office/drawing/2014/main" id="{500CEBFC-4816-894D-FBE1-C1BE420380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0261" name="Rectangle 13">
                    <a:extLst>
                      <a:ext uri="{FF2B5EF4-FFF2-40B4-BE49-F238E27FC236}">
                        <a16:creationId xmlns:a16="http://schemas.microsoft.com/office/drawing/2014/main" id="{F274B9BB-C385-DCB8-D1BD-25625425FE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62" name="Rectangle 14">
                    <a:extLst>
                      <a:ext uri="{FF2B5EF4-FFF2-40B4-BE49-F238E27FC236}">
                        <a16:creationId xmlns:a16="http://schemas.microsoft.com/office/drawing/2014/main" id="{59CC0A0D-6BF3-7AF6-B9EF-E289EB6442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255" name="Group 15">
                  <a:extLst>
                    <a:ext uri="{FF2B5EF4-FFF2-40B4-BE49-F238E27FC236}">
                      <a16:creationId xmlns:a16="http://schemas.microsoft.com/office/drawing/2014/main" id="{257612B7-0EFC-2981-DAD8-0696647FC6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0259" name="Rectangle 16">
                    <a:extLst>
                      <a:ext uri="{FF2B5EF4-FFF2-40B4-BE49-F238E27FC236}">
                        <a16:creationId xmlns:a16="http://schemas.microsoft.com/office/drawing/2014/main" id="{1ED42A80-819C-C86E-AECB-B8817E3364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60" name="Rectangle 17">
                    <a:extLst>
                      <a:ext uri="{FF2B5EF4-FFF2-40B4-BE49-F238E27FC236}">
                        <a16:creationId xmlns:a16="http://schemas.microsoft.com/office/drawing/2014/main" id="{FB9D21FC-A48D-DFFD-C24E-5016292F24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256" name="Group 18">
                  <a:extLst>
                    <a:ext uri="{FF2B5EF4-FFF2-40B4-BE49-F238E27FC236}">
                      <a16:creationId xmlns:a16="http://schemas.microsoft.com/office/drawing/2014/main" id="{2D4DADED-7E58-BCBF-A369-53D253DA12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0257" name="Rectangle 19">
                    <a:extLst>
                      <a:ext uri="{FF2B5EF4-FFF2-40B4-BE49-F238E27FC236}">
                        <a16:creationId xmlns:a16="http://schemas.microsoft.com/office/drawing/2014/main" id="{8B520176-2A4A-5684-E4A5-DEC76570BA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58" name="Rectangle 20">
                    <a:extLst>
                      <a:ext uri="{FF2B5EF4-FFF2-40B4-BE49-F238E27FC236}">
                        <a16:creationId xmlns:a16="http://schemas.microsoft.com/office/drawing/2014/main" id="{FE832097-A48B-1AEB-4519-F6C24A7186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1" name="Rectangle 21">
                <a:extLst>
                  <a:ext uri="{FF2B5EF4-FFF2-40B4-BE49-F238E27FC236}">
                    <a16:creationId xmlns:a16="http://schemas.microsoft.com/office/drawing/2014/main" id="{09C8DB96-8E2D-D746-AED3-206C701D1F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0250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A39D20B8-F3A1-7EA6-4302-3B9474535E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203200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3">
                <a:extLst>
                  <a:ext uri="{FF2B5EF4-FFF2-40B4-BE49-F238E27FC236}">
                    <a16:creationId xmlns:a16="http://schemas.microsoft.com/office/drawing/2014/main" id="{5EDFA479-F1EF-285A-26A9-2144554EE035}"/>
                  </a:ext>
                </a:extLst>
              </p:cNvPr>
              <p:cNvSpPr txBox="1"/>
              <p:nvPr/>
            </p:nvSpPr>
            <p:spPr bwMode="auto">
              <a:xfrm>
                <a:off x="0" y="2895600"/>
                <a:ext cx="4418937" cy="105532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I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IN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  <m:sup>
                            <m:r>
                              <a:rPr lang="en-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IN" sz="3200" dirty="0"/>
                  <a:t>=</a:t>
                </a:r>
                <a:r>
                  <a:rPr lang="en-IN" sz="32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𝑅𝑒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𝑃𝑟</m:t>
                        </m:r>
                      </m:e>
                    </m:d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f>
                      <m:fPr>
                        <m:ctrlPr>
                          <a:rPr lang="en-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den>
                    </m:f>
                  </m:oMath>
                </a14:m>
                <a:endParaRPr lang="en-IN" sz="3200" dirty="0"/>
              </a:p>
            </p:txBody>
          </p:sp>
        </mc:Choice>
        <mc:Fallback xmlns="">
          <p:sp>
            <p:nvSpPr>
              <p:cNvPr id="15" name="Object 3">
                <a:extLst>
                  <a:ext uri="{FF2B5EF4-FFF2-40B4-BE49-F238E27FC236}">
                    <a16:creationId xmlns:a16="http://schemas.microsoft.com/office/drawing/2014/main" id="{5EDFA479-F1EF-285A-26A9-2144554EE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895600"/>
                <a:ext cx="4418937" cy="10553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FA8DD34-7619-62D0-F00C-DAE5A2A1EE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1524000"/>
            <a:ext cx="533400" cy="1017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F89560-88E2-CB8B-4308-62C8EA0299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1573618"/>
            <a:ext cx="762000" cy="10171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7A185B-2851-E15D-F45B-E848AF1DB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1524000"/>
            <a:ext cx="1071404" cy="101718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33F6A72-668E-3936-5023-222FB778C980}"/>
              </a:ext>
            </a:extLst>
          </p:cNvPr>
          <p:cNvSpPr/>
          <p:nvPr/>
        </p:nvSpPr>
        <p:spPr bwMode="auto">
          <a:xfrm>
            <a:off x="457200" y="1371600"/>
            <a:ext cx="533400" cy="1295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5340F3-9062-4B72-83E5-FF601C9CD9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573618"/>
            <a:ext cx="762000" cy="10171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86ED0B-99A8-30A7-21E3-3B8519035886}"/>
                  </a:ext>
                </a:extLst>
              </p:cNvPr>
              <p:cNvSpPr txBox="1"/>
              <p:nvPr/>
            </p:nvSpPr>
            <p:spPr>
              <a:xfrm>
                <a:off x="4419600" y="2988385"/>
                <a:ext cx="4572000" cy="907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u="none" strike="noStrike" baseline="0" smtClean="0">
                              <a:solidFill>
                                <a:srgbClr val="2925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b="0" i="1" u="none" strike="noStrike" baseline="0" smtClean="0">
                                  <a:solidFill>
                                    <a:srgbClr val="2925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u="none" strike="noStrike" baseline="0" smtClean="0">
                                  <a:solidFill>
                                    <a:srgbClr val="292526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b="0" i="1" u="none" strike="noStrike" baseline="0" smtClean="0">
                                      <a:solidFill>
                                        <a:srgbClr val="29252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u="none" strike="noStrike" baseline="0" smtClean="0">
                                      <a:solidFill>
                                        <a:srgbClr val="292526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u="none" strike="noStrike" baseline="0" smtClean="0">
                                      <a:solidFill>
                                        <a:srgbClr val="292526"/>
                                      </a:solidFill>
                                      <a:latin typeface="Cambria Math" panose="02040503050406030204" pitchFamily="18" charset="0"/>
                                    </a:rPr>
                                    <m:t>𝑓𝑙𝑢𝑖𝑑</m:t>
                                  </m:r>
                                  <m:r>
                                    <a:rPr lang="en-US" b="0" i="1" u="none" strike="noStrike" baseline="0" smtClean="0">
                                      <a:solidFill>
                                        <a:srgbClr val="292526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u="none" strike="noStrike" baseline="0" smtClean="0">
                                      <a:solidFill>
                                        <a:srgbClr val="292526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𝑚𝑒𝑎𝑛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u="none" strike="noStrike" baseline="0" smtClean="0">
                                  <a:solidFill>
                                    <a:srgbClr val="292526"/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b="0" i="1" u="none" strike="noStrike" baseline="0" smtClean="0">
                              <a:solidFill>
                                <a:srgbClr val="29252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u="none" strike="noStrike" baseline="0" smtClean="0">
                                  <a:solidFill>
                                    <a:srgbClr val="2925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u="none" strike="noStrike" baseline="0" smtClean="0">
                                  <a:solidFill>
                                    <a:srgbClr val="292526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num>
                            <m:den>
                              <m:r>
                                <a:rPr lang="en-US" b="0" i="1" u="none" strike="noStrike" baseline="0" smtClean="0">
                                  <a:solidFill>
                                    <a:srgbClr val="292526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  <m:r>
                            <a:rPr lang="en-US" b="0" i="1" u="none" strike="noStrike" baseline="0" smtClean="0">
                              <a:solidFill>
                                <a:srgbClr val="29252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b="0" i="1" u="none" strike="noStrike" baseline="0" smtClean="0">
                                  <a:solidFill>
                                    <a:srgbClr val="29252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u="none" strike="noStrike" baseline="0" smtClean="0">
                                  <a:solidFill>
                                    <a:srgbClr val="29252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u="none" strike="noStrike" baseline="0" smtClean="0">
                                  <a:solidFill>
                                    <a:srgbClr val="29252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sSub>
                                <m:sSubPr>
                                  <m:ctrlPr>
                                    <a:rPr lang="en-US" b="0" i="1" u="none" strike="noStrike" baseline="0" smtClean="0">
                                      <a:solidFill>
                                        <a:srgbClr val="29252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u="none" strike="noStrike" baseline="0" smtClean="0">
                                      <a:solidFill>
                                        <a:srgbClr val="29252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u="none" strike="noStrike" baseline="0" smtClean="0">
                                      <a:solidFill>
                                        <a:srgbClr val="29252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b="0" i="1" u="none" strike="noStrike" baseline="0" smtClean="0">
                                  <a:solidFill>
                                    <a:srgbClr val="29252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den>
                          </m:f>
                          <m:r>
                            <a:rPr lang="en-US" b="0" i="1" u="none" strike="noStrike" baseline="0" smtClean="0">
                              <a:solidFill>
                                <a:srgbClr val="29252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u="none" strike="noStrike" baseline="0" smtClean="0">
                              <a:solidFill>
                                <a:srgbClr val="292526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u="none" strike="noStrike" baseline="0" smtClean="0">
                              <a:solidFill>
                                <a:srgbClr val="292526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en-US" b="0" u="none" strike="noStrike" baseline="0" dirty="0">
                  <a:solidFill>
                    <a:srgbClr val="292526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86ED0B-99A8-30A7-21E3-3B8519035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988385"/>
                <a:ext cx="4572000" cy="90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2566D85-2AC6-8817-836A-61CB450F76BC}"/>
                  </a:ext>
                </a:extLst>
              </p:cNvPr>
              <p:cNvSpPr txBox="1"/>
              <p:nvPr/>
            </p:nvSpPr>
            <p:spPr>
              <a:xfrm>
                <a:off x="623094" y="4106548"/>
                <a:ext cx="7924800" cy="11868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u="none" strike="noStrike" baseline="0" smtClean="0">
                          <a:solidFill>
                            <a:srgbClr val="29252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3200" b="0" i="1" u="none" strike="noStrike" baseline="0" smtClean="0">
                          <a:solidFill>
                            <a:srgbClr val="29252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u="none" strike="noStrike" baseline="0" smtClean="0">
                              <a:solidFill>
                                <a:srgbClr val="29252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u="none" strike="noStrike" baseline="0" smtClean="0">
                                  <a:solidFill>
                                    <a:srgbClr val="2925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u="none" strike="noStrike" baseline="0" smtClean="0">
                                  <a:solidFill>
                                    <a:srgbClr val="292526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b="0" i="1" u="none" strike="noStrike" baseline="0" smtClean="0">
                                  <a:solidFill>
                                    <a:srgbClr val="292526"/>
                                  </a:solidFill>
                                  <a:latin typeface="Cambria Math" panose="02040503050406030204" pitchFamily="18" charset="0"/>
                                </a:rPr>
                                <m:t>𝑤𝑎𝑙𝑙</m:t>
                              </m:r>
                            </m:sub>
                          </m:sSub>
                          <m:r>
                            <a:rPr lang="en-US" sz="3200" b="0" i="1" u="none" strike="noStrike" baseline="0" smtClean="0">
                              <a:solidFill>
                                <a:srgbClr val="292526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2925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292526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292526"/>
                                  </a:solidFill>
                                  <a:latin typeface="Cambria Math" panose="02040503050406030204" pitchFamily="18" charset="0"/>
                                </a:rPr>
                                <m:t>𝑓𝑙𝑢𝑖𝑑</m:t>
                              </m:r>
                              <m:r>
                                <a:rPr lang="en-US" sz="3200" i="1">
                                  <a:solidFill>
                                    <a:srgbClr val="29252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solidFill>
                                    <a:srgbClr val="292526"/>
                                  </a:solidFill>
                                  <a:latin typeface="Cambria Math" panose="02040503050406030204" pitchFamily="18" charset="0"/>
                                </a:rPr>
                                <m:t>𝑙𝑜𝑐𝑎𝑙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2925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292526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292526"/>
                                  </a:solidFill>
                                  <a:latin typeface="Cambria Math" panose="02040503050406030204" pitchFamily="18" charset="0"/>
                                </a:rPr>
                                <m:t>𝑤𝑎𝑙𝑙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292526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2925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292526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292526"/>
                                  </a:solidFill>
                                  <a:latin typeface="Cambria Math" panose="02040503050406030204" pitchFamily="18" charset="0"/>
                                </a:rPr>
                                <m:t>𝑓𝑙𝑢𝑖𝑑</m:t>
                              </m:r>
                              <m:r>
                                <a:rPr lang="en-US" sz="3200" i="1">
                                  <a:solidFill>
                                    <a:srgbClr val="29252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solidFill>
                                    <a:srgbClr val="292526"/>
                                  </a:solidFill>
                                  <a:latin typeface="Cambria Math" panose="02040503050406030204" pitchFamily="18" charset="0"/>
                                </a:rPr>
                                <m:t>𝑚𝑒𝑎𝑛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rgbClr val="29252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29252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292526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2925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29252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292526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292526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solidFill>
                                    <a:srgbClr val="292526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29252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292526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rgbClr val="292526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solidFill>
                                <a:srgbClr val="292526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29252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29252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srgbClr val="292526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rgbClr val="292526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sz="3200" b="0" u="none" strike="noStrike" baseline="0" dirty="0">
                  <a:solidFill>
                    <a:srgbClr val="292526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2566D85-2AC6-8817-836A-61CB450F7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94" y="4106548"/>
                <a:ext cx="7924800" cy="11868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2">
                <a:extLst>
                  <a:ext uri="{FF2B5EF4-FFF2-40B4-BE49-F238E27FC236}">
                    <a16:creationId xmlns:a16="http://schemas.microsoft.com/office/drawing/2014/main" id="{744015A4-503B-386D-C3EB-6E1077B34F04}"/>
                  </a:ext>
                </a:extLst>
              </p:cNvPr>
              <p:cNvSpPr txBox="1"/>
              <p:nvPr/>
            </p:nvSpPr>
            <p:spPr bwMode="auto">
              <a:xfrm>
                <a:off x="381000" y="5576887"/>
                <a:ext cx="2339786" cy="9001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  <m:sup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IN" dirty="0"/>
                  <a:t> =</a:t>
                </a: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×</m:t>
                    </m:r>
                    <m:f>
                      <m:fPr>
                        <m:ctrlP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den>
                    </m:f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14" name="Object 2">
                <a:extLst>
                  <a:ext uri="{FF2B5EF4-FFF2-40B4-BE49-F238E27FC236}">
                    <a16:creationId xmlns:a16="http://schemas.microsoft.com/office/drawing/2014/main" id="{744015A4-503B-386D-C3EB-6E1077B34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5576887"/>
                <a:ext cx="2339786" cy="9001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62DE934B-52C5-93B1-4A5B-85830A8AED60}"/>
              </a:ext>
            </a:extLst>
          </p:cNvPr>
          <p:cNvSpPr txBox="1"/>
          <p:nvPr/>
        </p:nvSpPr>
        <p:spPr>
          <a:xfrm>
            <a:off x="2819400" y="5638800"/>
            <a:ext cx="5920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constant in thermally developed flow?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177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13" grpId="0"/>
      <p:bldP spid="14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81EDD-B7B9-599E-FA13-50D65AEF2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A299B3-D593-1C7E-5974-5D5068C86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37843"/>
            <a:ext cx="7707471" cy="1834905"/>
          </a:xfrm>
          <a:prstGeom prst="rect">
            <a:avLst/>
          </a:prstGeom>
        </p:spPr>
      </p:pic>
      <p:sp>
        <p:nvSpPr>
          <p:cNvPr id="10242" name="object 2">
            <a:extLst>
              <a:ext uri="{FF2B5EF4-FFF2-40B4-BE49-F238E27FC236}">
                <a16:creationId xmlns:a16="http://schemas.microsoft.com/office/drawing/2014/main" id="{350D9D4C-218C-5228-71AE-E348D8F7C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"/>
            <a:ext cx="67818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i="0" u="none" strike="noStrike" baseline="0" dirty="0">
                <a:solidFill>
                  <a:srgbClr val="292526"/>
                </a:solidFill>
                <a:latin typeface="+mj-lt"/>
              </a:rPr>
              <a:t>Fluid Temperature Profile in FULLY DEVELOPED DUCT FLOW</a:t>
            </a:r>
            <a:endParaRPr lang="en-US" altLang="en-US" sz="28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0245" name="Group 38">
            <a:extLst>
              <a:ext uri="{FF2B5EF4-FFF2-40B4-BE49-F238E27FC236}">
                <a16:creationId xmlns:a16="http://schemas.microsoft.com/office/drawing/2014/main" id="{C1FC1269-CC54-2519-316C-F11AAFFED0E5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10249" name="Group 19">
              <a:extLst>
                <a:ext uri="{FF2B5EF4-FFF2-40B4-BE49-F238E27FC236}">
                  <a16:creationId xmlns:a16="http://schemas.microsoft.com/office/drawing/2014/main" id="{B5FD9056-C073-1B86-3D3E-F1C5817973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251" name="Group 8">
                <a:extLst>
                  <a:ext uri="{FF2B5EF4-FFF2-40B4-BE49-F238E27FC236}">
                    <a16:creationId xmlns:a16="http://schemas.microsoft.com/office/drawing/2014/main" id="{362CC551-A1C8-FF50-36BA-2AE9C971B0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0253" name="Group 9">
                  <a:extLst>
                    <a:ext uri="{FF2B5EF4-FFF2-40B4-BE49-F238E27FC236}">
                      <a16:creationId xmlns:a16="http://schemas.microsoft.com/office/drawing/2014/main" id="{46E84D1F-A2CC-C2D2-1D7A-1EF4369C96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0263" name="Rectangle 10">
                    <a:extLst>
                      <a:ext uri="{FF2B5EF4-FFF2-40B4-BE49-F238E27FC236}">
                        <a16:creationId xmlns:a16="http://schemas.microsoft.com/office/drawing/2014/main" id="{506B7C52-F7BE-C4DC-05A1-D73651A133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64" name="Rectangle 11">
                    <a:extLst>
                      <a:ext uri="{FF2B5EF4-FFF2-40B4-BE49-F238E27FC236}">
                        <a16:creationId xmlns:a16="http://schemas.microsoft.com/office/drawing/2014/main" id="{4B4A4630-BCE6-A4AC-C295-A0BC110E94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254" name="Group 12">
                  <a:extLst>
                    <a:ext uri="{FF2B5EF4-FFF2-40B4-BE49-F238E27FC236}">
                      <a16:creationId xmlns:a16="http://schemas.microsoft.com/office/drawing/2014/main" id="{7A466FDC-4610-75A1-638E-F91596FA62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0261" name="Rectangle 13">
                    <a:extLst>
                      <a:ext uri="{FF2B5EF4-FFF2-40B4-BE49-F238E27FC236}">
                        <a16:creationId xmlns:a16="http://schemas.microsoft.com/office/drawing/2014/main" id="{4FBA4010-54ED-101F-31B2-36B8C74051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62" name="Rectangle 14">
                    <a:extLst>
                      <a:ext uri="{FF2B5EF4-FFF2-40B4-BE49-F238E27FC236}">
                        <a16:creationId xmlns:a16="http://schemas.microsoft.com/office/drawing/2014/main" id="{0E3456B9-787D-AFB5-97CA-20E693D37A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255" name="Group 15">
                  <a:extLst>
                    <a:ext uri="{FF2B5EF4-FFF2-40B4-BE49-F238E27FC236}">
                      <a16:creationId xmlns:a16="http://schemas.microsoft.com/office/drawing/2014/main" id="{FD794972-7177-0091-92D1-4E0EDB0E45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0259" name="Rectangle 16">
                    <a:extLst>
                      <a:ext uri="{FF2B5EF4-FFF2-40B4-BE49-F238E27FC236}">
                        <a16:creationId xmlns:a16="http://schemas.microsoft.com/office/drawing/2014/main" id="{328142E5-98F2-2D49-4B24-820392CDE4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60" name="Rectangle 17">
                    <a:extLst>
                      <a:ext uri="{FF2B5EF4-FFF2-40B4-BE49-F238E27FC236}">
                        <a16:creationId xmlns:a16="http://schemas.microsoft.com/office/drawing/2014/main" id="{FA2C12F0-29BB-C1F5-0F3C-88E4F012B5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256" name="Group 18">
                  <a:extLst>
                    <a:ext uri="{FF2B5EF4-FFF2-40B4-BE49-F238E27FC236}">
                      <a16:creationId xmlns:a16="http://schemas.microsoft.com/office/drawing/2014/main" id="{F2EBAEA3-EA7B-B734-33F7-8960FC2B95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0257" name="Rectangle 19">
                    <a:extLst>
                      <a:ext uri="{FF2B5EF4-FFF2-40B4-BE49-F238E27FC236}">
                        <a16:creationId xmlns:a16="http://schemas.microsoft.com/office/drawing/2014/main" id="{E5AE6670-2085-D92D-4CAE-C7BF09E44C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58" name="Rectangle 20">
                    <a:extLst>
                      <a:ext uri="{FF2B5EF4-FFF2-40B4-BE49-F238E27FC236}">
                        <a16:creationId xmlns:a16="http://schemas.microsoft.com/office/drawing/2014/main" id="{AA5E1BD2-8F62-75C3-7E50-421D813958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1" name="Rectangle 21">
                <a:extLst>
                  <a:ext uri="{FF2B5EF4-FFF2-40B4-BE49-F238E27FC236}">
                    <a16:creationId xmlns:a16="http://schemas.microsoft.com/office/drawing/2014/main" id="{62905603-982B-9191-8CA5-F02DA8AA8B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0250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8E26C25-6881-81EE-970B-4F9A9EE0AC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203200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3">
                <a:extLst>
                  <a:ext uri="{FF2B5EF4-FFF2-40B4-BE49-F238E27FC236}">
                    <a16:creationId xmlns:a16="http://schemas.microsoft.com/office/drawing/2014/main" id="{C1715AC5-32B8-1BFA-670D-E4C7D8963EA2}"/>
                  </a:ext>
                </a:extLst>
              </p:cNvPr>
              <p:cNvSpPr txBox="1"/>
              <p:nvPr/>
            </p:nvSpPr>
            <p:spPr bwMode="auto">
              <a:xfrm>
                <a:off x="304800" y="2895600"/>
                <a:ext cx="4418937" cy="105532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lang="en-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IN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15" name="Object 3">
                <a:extLst>
                  <a:ext uri="{FF2B5EF4-FFF2-40B4-BE49-F238E27FC236}">
                    <a16:creationId xmlns:a16="http://schemas.microsoft.com/office/drawing/2014/main" id="{C1715AC5-32B8-1BFA-670D-E4C7D8963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2895600"/>
                <a:ext cx="4418937" cy="1055321"/>
              </a:xfrm>
              <a:prstGeom prst="rect">
                <a:avLst/>
              </a:prstGeom>
              <a:blipFill>
                <a:blip r:embed="rId4"/>
                <a:stretch>
                  <a:fillRect b="-520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946E3AD-0A47-2126-85E7-93E72346B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524000"/>
            <a:ext cx="533400" cy="1017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B98D3C-620B-AFA2-2759-7863458B5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573618"/>
            <a:ext cx="762000" cy="10171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0C3D5C-4798-6489-D726-DCDB9EA8B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1524000"/>
            <a:ext cx="1071404" cy="101718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0811EF8-4E0D-C7C4-9FF5-7E8CA5A0FFFB}"/>
              </a:ext>
            </a:extLst>
          </p:cNvPr>
          <p:cNvSpPr/>
          <p:nvPr/>
        </p:nvSpPr>
        <p:spPr bwMode="auto">
          <a:xfrm>
            <a:off x="457200" y="1371600"/>
            <a:ext cx="533400" cy="1295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A972BE-BB6D-503A-146C-73EFDBAE7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73618"/>
            <a:ext cx="762000" cy="10171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FB598CE-FA1A-9A0A-0C9C-1ACD3A732A06}"/>
                  </a:ext>
                </a:extLst>
              </p:cNvPr>
              <p:cNvSpPr txBox="1"/>
              <p:nvPr/>
            </p:nvSpPr>
            <p:spPr>
              <a:xfrm>
                <a:off x="4114800" y="3036521"/>
                <a:ext cx="4572000" cy="9296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1.5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IN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d>
                        <m:dPr>
                          <m:ctrlP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IN" sz="24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IN" sz="24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FB598CE-FA1A-9A0A-0C9C-1ACD3A732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036521"/>
                <a:ext cx="4572000" cy="9296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3">
                <a:extLst>
                  <a:ext uri="{FF2B5EF4-FFF2-40B4-BE49-F238E27FC236}">
                    <a16:creationId xmlns:a16="http://schemas.microsoft.com/office/drawing/2014/main" id="{4FCB2FA2-741A-B544-F75E-B10AE3603BEC}"/>
                  </a:ext>
                </a:extLst>
              </p:cNvPr>
              <p:cNvSpPr txBox="1"/>
              <p:nvPr/>
            </p:nvSpPr>
            <p:spPr bwMode="auto">
              <a:xfrm>
                <a:off x="723900" y="4038600"/>
                <a:ext cx="7167404" cy="121595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1.5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d>
                        <m:d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IN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IN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  <m:sup>
                                      <m: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d>
                      <m:r>
                        <a:rPr lang="en-IN" sz="2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8" name="Object 3">
                <a:extLst>
                  <a:ext uri="{FF2B5EF4-FFF2-40B4-BE49-F238E27FC236}">
                    <a16:creationId xmlns:a16="http://schemas.microsoft.com/office/drawing/2014/main" id="{4FCB2FA2-741A-B544-F75E-B10AE3603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3900" y="4038600"/>
                <a:ext cx="7167404" cy="12159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48A271-2863-D3A5-AEF8-F4436B8F66DB}"/>
                  </a:ext>
                </a:extLst>
              </p:cNvPr>
              <p:cNvSpPr txBox="1"/>
              <p:nvPr/>
            </p:nvSpPr>
            <p:spPr>
              <a:xfrm>
                <a:off x="609600" y="5126690"/>
                <a:ext cx="7772400" cy="14152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Ten-Roman"/>
                  </a:rPr>
                  <a:t>T</a:t>
                </a:r>
                <a:r>
                  <a:rPr lang="en-US" sz="2400" b="0" i="0" u="none" strike="noStrike" baseline="0" dirty="0">
                    <a:latin typeface="TimesTen-Roman"/>
                  </a:rPr>
                  <a:t>he boundary conditions are:</a:t>
                </a:r>
              </a:p>
              <a:p>
                <a:endParaRPr lang="en-US" dirty="0">
                  <a:latin typeface="TimesTen-Roman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  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N" dirty="0"/>
                  <a:t> &amp;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  <m:f>
                      <m:fPr>
                        <m:ctrlP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48A271-2863-D3A5-AEF8-F4436B8F6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126690"/>
                <a:ext cx="7772400" cy="1415259"/>
              </a:xfrm>
              <a:prstGeom prst="rect">
                <a:avLst/>
              </a:prstGeom>
              <a:blipFill>
                <a:blip r:embed="rId8"/>
                <a:stretch>
                  <a:fillRect l="-1176" t="-3448" b="-43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929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FF291-4840-46D1-75EA-2D2C62B2E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77DE41-1ED0-16C6-D703-5F3A8EE20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37843"/>
            <a:ext cx="7707471" cy="1834905"/>
          </a:xfrm>
          <a:prstGeom prst="rect">
            <a:avLst/>
          </a:prstGeom>
        </p:spPr>
      </p:pic>
      <p:sp>
        <p:nvSpPr>
          <p:cNvPr id="10242" name="object 2">
            <a:extLst>
              <a:ext uri="{FF2B5EF4-FFF2-40B4-BE49-F238E27FC236}">
                <a16:creationId xmlns:a16="http://schemas.microsoft.com/office/drawing/2014/main" id="{D77E5AC6-3438-B913-5568-A4DB5F420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"/>
            <a:ext cx="67818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i="0" u="none" strike="noStrike" baseline="0" dirty="0">
                <a:solidFill>
                  <a:srgbClr val="292526"/>
                </a:solidFill>
                <a:latin typeface="+mj-lt"/>
              </a:rPr>
              <a:t>Fluid Temperature Profile in FULLY DEVELOPED DUCT FLOW</a:t>
            </a:r>
            <a:endParaRPr lang="en-US" altLang="en-US" sz="28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0245" name="Group 38">
            <a:extLst>
              <a:ext uri="{FF2B5EF4-FFF2-40B4-BE49-F238E27FC236}">
                <a16:creationId xmlns:a16="http://schemas.microsoft.com/office/drawing/2014/main" id="{4C8AAE5D-8238-0851-0E38-D23F6C9A2518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10249" name="Group 19">
              <a:extLst>
                <a:ext uri="{FF2B5EF4-FFF2-40B4-BE49-F238E27FC236}">
                  <a16:creationId xmlns:a16="http://schemas.microsoft.com/office/drawing/2014/main" id="{9AC72A4B-CBE7-D9F8-AE20-29033C67F9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251" name="Group 8">
                <a:extLst>
                  <a:ext uri="{FF2B5EF4-FFF2-40B4-BE49-F238E27FC236}">
                    <a16:creationId xmlns:a16="http://schemas.microsoft.com/office/drawing/2014/main" id="{1EB2DA03-5002-D27E-5596-04D1FBAFC2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0253" name="Group 9">
                  <a:extLst>
                    <a:ext uri="{FF2B5EF4-FFF2-40B4-BE49-F238E27FC236}">
                      <a16:creationId xmlns:a16="http://schemas.microsoft.com/office/drawing/2014/main" id="{388A890A-CCC5-219B-4318-CA9182692C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0263" name="Rectangle 10">
                    <a:extLst>
                      <a:ext uri="{FF2B5EF4-FFF2-40B4-BE49-F238E27FC236}">
                        <a16:creationId xmlns:a16="http://schemas.microsoft.com/office/drawing/2014/main" id="{94B4B340-362A-69CA-E2B0-221EDAD0B4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64" name="Rectangle 11">
                    <a:extLst>
                      <a:ext uri="{FF2B5EF4-FFF2-40B4-BE49-F238E27FC236}">
                        <a16:creationId xmlns:a16="http://schemas.microsoft.com/office/drawing/2014/main" id="{77C9EFC7-5B02-C200-E6F4-ED5D6C7D30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254" name="Group 12">
                  <a:extLst>
                    <a:ext uri="{FF2B5EF4-FFF2-40B4-BE49-F238E27FC236}">
                      <a16:creationId xmlns:a16="http://schemas.microsoft.com/office/drawing/2014/main" id="{E2C52BF0-678E-BD9A-4703-D630E350F7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0261" name="Rectangle 13">
                    <a:extLst>
                      <a:ext uri="{FF2B5EF4-FFF2-40B4-BE49-F238E27FC236}">
                        <a16:creationId xmlns:a16="http://schemas.microsoft.com/office/drawing/2014/main" id="{4D71EAF8-6353-2AB2-6C66-9658715CBD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62" name="Rectangle 14">
                    <a:extLst>
                      <a:ext uri="{FF2B5EF4-FFF2-40B4-BE49-F238E27FC236}">
                        <a16:creationId xmlns:a16="http://schemas.microsoft.com/office/drawing/2014/main" id="{FE1441B5-BC8F-0011-0C77-0D1C21EF16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255" name="Group 15">
                  <a:extLst>
                    <a:ext uri="{FF2B5EF4-FFF2-40B4-BE49-F238E27FC236}">
                      <a16:creationId xmlns:a16="http://schemas.microsoft.com/office/drawing/2014/main" id="{E746B2AA-19C0-3DBA-3626-F6A531112E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0259" name="Rectangle 16">
                    <a:extLst>
                      <a:ext uri="{FF2B5EF4-FFF2-40B4-BE49-F238E27FC236}">
                        <a16:creationId xmlns:a16="http://schemas.microsoft.com/office/drawing/2014/main" id="{1128A4F8-FFBE-8843-A748-A1A512A5189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60" name="Rectangle 17">
                    <a:extLst>
                      <a:ext uri="{FF2B5EF4-FFF2-40B4-BE49-F238E27FC236}">
                        <a16:creationId xmlns:a16="http://schemas.microsoft.com/office/drawing/2014/main" id="{896D63CA-07ED-9834-F5C9-85C1F74DE5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256" name="Group 18">
                  <a:extLst>
                    <a:ext uri="{FF2B5EF4-FFF2-40B4-BE49-F238E27FC236}">
                      <a16:creationId xmlns:a16="http://schemas.microsoft.com/office/drawing/2014/main" id="{51A6A82B-D8E9-52C9-BB4C-4D4665AF3A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0257" name="Rectangle 19">
                    <a:extLst>
                      <a:ext uri="{FF2B5EF4-FFF2-40B4-BE49-F238E27FC236}">
                        <a16:creationId xmlns:a16="http://schemas.microsoft.com/office/drawing/2014/main" id="{DE26A4A7-9C6A-7295-4503-D967AA5400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58" name="Rectangle 20">
                    <a:extLst>
                      <a:ext uri="{FF2B5EF4-FFF2-40B4-BE49-F238E27FC236}">
                        <a16:creationId xmlns:a16="http://schemas.microsoft.com/office/drawing/2014/main" id="{7F4C0EA9-4BEB-A4AE-D2EB-4E3615C3AD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1" name="Rectangle 21">
                <a:extLst>
                  <a:ext uri="{FF2B5EF4-FFF2-40B4-BE49-F238E27FC236}">
                    <a16:creationId xmlns:a16="http://schemas.microsoft.com/office/drawing/2014/main" id="{A9A88656-4A84-413C-826D-064D0AC921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0250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E02104F-7D7A-A70B-B80C-0D277A312D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203200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309F827-07F2-F5A3-9E0F-3AFCF59FE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524000"/>
            <a:ext cx="533400" cy="1017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FD376C-CE58-D98E-2FF0-6D31258A3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573618"/>
            <a:ext cx="762000" cy="10171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FCFAB2-2452-9A17-2E9B-475DD2FF4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1524000"/>
            <a:ext cx="1071404" cy="101718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CA1AA1B-3C92-8506-8AA1-37E219C74D0A}"/>
              </a:ext>
            </a:extLst>
          </p:cNvPr>
          <p:cNvSpPr/>
          <p:nvPr/>
        </p:nvSpPr>
        <p:spPr bwMode="auto">
          <a:xfrm>
            <a:off x="457200" y="1371600"/>
            <a:ext cx="533400" cy="1295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BB8F84-673D-A7B5-93A9-FDF3A8928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73618"/>
            <a:ext cx="762000" cy="10171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44DCFD6-54F7-F3E0-F721-10A3C8F31EBF}"/>
                  </a:ext>
                </a:extLst>
              </p:cNvPr>
              <p:cNvSpPr txBox="1"/>
              <p:nvPr/>
            </p:nvSpPr>
            <p:spPr>
              <a:xfrm>
                <a:off x="533400" y="3429000"/>
                <a:ext cx="7772400" cy="17260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Ten-Roman"/>
                  </a:rPr>
                  <a:t>T</a:t>
                </a:r>
                <a:r>
                  <a:rPr lang="en-US" sz="2400" b="0" i="0" u="none" strike="noStrike" baseline="0" dirty="0">
                    <a:latin typeface="TimesTen-Roman"/>
                  </a:rPr>
                  <a:t>he </a:t>
                </a:r>
                <a:r>
                  <a:rPr lang="en-US" dirty="0">
                    <a:latin typeface="TimesTen-Roman"/>
                  </a:rPr>
                  <a:t>temperature profile in fully developed flow is:</a:t>
                </a:r>
              </a:p>
              <a:p>
                <a:endParaRPr lang="en-US" dirty="0">
                  <a:latin typeface="TimesTen-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𝑤𝑎𝑙𝑙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−1.5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44DCFD6-54F7-F3E0-F721-10A3C8F31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429000"/>
                <a:ext cx="7772400" cy="1726050"/>
              </a:xfrm>
              <a:prstGeom prst="rect">
                <a:avLst/>
              </a:prstGeom>
              <a:blipFill>
                <a:blip r:embed="rId5"/>
                <a:stretch>
                  <a:fillRect l="-1255" t="-28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959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A0F51-2B94-7693-C2CF-E325787E8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95" name="AutoShape 11">
            <a:extLst>
              <a:ext uri="{FF2B5EF4-FFF2-40B4-BE49-F238E27FC236}">
                <a16:creationId xmlns:a16="http://schemas.microsoft.com/office/drawing/2014/main" id="{1AE3C7C9-1C7C-5A22-685A-1C55E75058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4800" y="1349375"/>
            <a:ext cx="7940675" cy="1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05193" name="Rectangle 9">
            <a:extLst>
              <a:ext uri="{FF2B5EF4-FFF2-40B4-BE49-F238E27FC236}">
                <a16:creationId xmlns:a16="http://schemas.microsoft.com/office/drawing/2014/main" id="{3BB7377F-A0CC-20FA-979B-363DBC87B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7772400" cy="762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 eaLnBrk="0" hangingPunct="0"/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Forced Convection Cooling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605191" name="Rectangle 7">
            <a:extLst>
              <a:ext uri="{FF2B5EF4-FFF2-40B4-BE49-F238E27FC236}">
                <a16:creationId xmlns:a16="http://schemas.microsoft.com/office/drawing/2014/main" id="{BB4C7ED6-5E28-8CE2-8CD7-72D4D7FB7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0"/>
            <a:ext cx="8001000" cy="762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0" hangingPunct="0">
              <a:buFont typeface="Wingdings" panose="05000000000000000000" pitchFamily="2" charset="2"/>
              <a:buChar char="w"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Nusselt Number is constant in thermally Developed flow:</a:t>
            </a:r>
            <a:endParaRPr lang="en-US" altLang="en-US" sz="2400" dirty="0"/>
          </a:p>
        </p:txBody>
      </p:sp>
      <p:sp>
        <p:nvSpPr>
          <p:cNvPr id="605190" name="Rectangle 6">
            <a:extLst>
              <a:ext uri="{FF2B5EF4-FFF2-40B4-BE49-F238E27FC236}">
                <a16:creationId xmlns:a16="http://schemas.microsoft.com/office/drawing/2014/main" id="{72367011-3840-5071-E5BB-43693841C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93939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 eaLnBrk="0" hangingPunct="0"/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Iso-heat flux Walls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605189" name="Text Box 5">
            <a:extLst>
              <a:ext uri="{FF2B5EF4-FFF2-40B4-BE49-F238E27FC236}">
                <a16:creationId xmlns:a16="http://schemas.microsoft.com/office/drawing/2014/main" id="{89732507-3B1E-CBD3-7097-E9F319CEE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2362" y="5562600"/>
            <a:ext cx="14269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9393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dirty="0">
                <a:solidFill>
                  <a:srgbClr val="000066"/>
                </a:solidFill>
                <a:cs typeface="Times New Roman" panose="02020603050405020304" pitchFamily="18" charset="0"/>
              </a:rPr>
              <a:t>Nu = 8.23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5188" name="Object 4">
                <a:extLst>
                  <a:ext uri="{FF2B5EF4-FFF2-40B4-BE49-F238E27FC236}">
                    <a16:creationId xmlns:a16="http://schemas.microsoft.com/office/drawing/2014/main" id="{AA66397B-E58B-511B-7EC7-ACFC232C9E4D}"/>
                  </a:ext>
                </a:extLst>
              </p:cNvPr>
              <p:cNvSpPr txBox="1"/>
              <p:nvPr/>
            </p:nvSpPr>
            <p:spPr bwMode="auto">
              <a:xfrm>
                <a:off x="3017837" y="3124200"/>
                <a:ext cx="3992563" cy="216376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Nu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num>
                                    <m:den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y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br>
                  <a:rPr lang="en-IN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Nu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=7.6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05188" name="Object 4">
                <a:extLst>
                  <a:ext uri="{FF2B5EF4-FFF2-40B4-BE49-F238E27FC236}">
                    <a16:creationId xmlns:a16="http://schemas.microsoft.com/office/drawing/2014/main" id="{AA66397B-E58B-511B-7EC7-ACFC232C9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7837" y="3124200"/>
                <a:ext cx="3992563" cy="2163763"/>
              </a:xfrm>
              <a:prstGeom prst="rect">
                <a:avLst/>
              </a:prstGeom>
              <a:blipFill>
                <a:blip r:embed="rId2"/>
                <a:stretch>
                  <a:fillRect l="-3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6">
            <a:extLst>
              <a:ext uri="{FF2B5EF4-FFF2-40B4-BE49-F238E27FC236}">
                <a16:creationId xmlns:a16="http://schemas.microsoft.com/office/drawing/2014/main" id="{D0E6D2C7-EFC7-BBDC-1697-30E488E1C6C3}"/>
              </a:ext>
            </a:extLst>
          </p:cNvPr>
          <p:cNvGrpSpPr>
            <a:grpSpLocks/>
          </p:cNvGrpSpPr>
          <p:nvPr/>
        </p:nvGrpSpPr>
        <p:grpSpPr bwMode="auto">
          <a:xfrm>
            <a:off x="0" y="7620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EFE2456F-B451-31D7-01FE-596E41F274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9A9072E2-B1CE-3A53-D231-9E4DFB8B2D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278A374B-F4AA-A432-9F41-13836ADC1D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8C8324BE-A9A7-778B-B244-A7F85E55F3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C73F2944-6A9B-61DA-42BC-FDB93FE84E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1A80463-A426-2087-3380-B4B352973E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EDF6DBBC-154F-81F5-9BC2-891F1F4B52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2B1F9453-72A6-EC6A-8FD6-C3DE89DE67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D84AE84A-8A79-4B3D-021C-F0CCAF9729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4D8A9101-CFB1-9744-3BF1-1891ABE05A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C3D275FE-5210-4F30-5824-EF432E54F7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46FEDC97-B5ED-4E88-4DB4-696C91DA2D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C67BB9BE-4BB2-A299-3CC5-A2A5ED0608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F3113800-5092-BA45-1ED5-E7C7927F97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D166832C-D0FA-C53D-3A37-2639E2E5B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24F3E98-E71C-4B0E-979D-35673B10B41D}"/>
              </a:ext>
            </a:extLst>
          </p:cNvPr>
          <p:cNvSpPr txBox="1"/>
          <p:nvPr/>
        </p:nvSpPr>
        <p:spPr>
          <a:xfrm>
            <a:off x="457200" y="319593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n-US" sz="2400" b="1" dirty="0">
                <a:solidFill>
                  <a:srgbClr val="009900"/>
                </a:solidFill>
                <a:cs typeface="Times New Roman" panose="02020603050405020304" pitchFamily="18" charset="0"/>
              </a:rPr>
              <a:t>Isothermal Walls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4">
                <a:extLst>
                  <a:ext uri="{FF2B5EF4-FFF2-40B4-BE49-F238E27FC236}">
                    <a16:creationId xmlns:a16="http://schemas.microsoft.com/office/drawing/2014/main" id="{60638C17-6FDE-5FD0-3A52-3D168FDBB66F}"/>
                  </a:ext>
                </a:extLst>
              </p:cNvPr>
              <p:cNvSpPr txBox="1"/>
              <p:nvPr/>
            </p:nvSpPr>
            <p:spPr bwMode="auto">
              <a:xfrm>
                <a:off x="1009651" y="1066800"/>
                <a:ext cx="6245226" cy="13049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𝑁𝑢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𝜕𝜃</m:t>
                                  </m:r>
                                </m:num>
                                <m:den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h𝐿</m:t>
                          </m:r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𝑓𝑙𝑢𝑖𝑑</m:t>
                              </m:r>
                            </m:sub>
                          </m:sSub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unc>
                            <m:func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Re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</m:func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den>
                          </m:f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" name="Object 4">
                <a:extLst>
                  <a:ext uri="{FF2B5EF4-FFF2-40B4-BE49-F238E27FC236}">
                    <a16:creationId xmlns:a16="http://schemas.microsoft.com/office/drawing/2014/main" id="{60638C17-6FDE-5FD0-3A52-3D168FDBB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9651" y="1066800"/>
                <a:ext cx="6245226" cy="13049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778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5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5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0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5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5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5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5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191" grpId="0" animBg="1"/>
      <p:bldP spid="605190" grpId="0"/>
      <p:bldP spid="605189" grpId="0"/>
      <p:bldP spid="60518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5" name="Rectangle 7">
            <a:extLst>
              <a:ext uri="{FF2B5EF4-FFF2-40B4-BE49-F238E27FC236}">
                <a16:creationId xmlns:a16="http://schemas.microsoft.com/office/drawing/2014/main" id="{C79FEAEC-F5E1-F673-6402-57A132128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2" y="152400"/>
            <a:ext cx="692308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93939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en-US" sz="2800" dirty="0">
                <a:solidFill>
                  <a:schemeClr val="accent2"/>
                </a:solidFill>
                <a:cs typeface="Times New Roman" panose="02020603050405020304" pitchFamily="18" charset="0"/>
              </a:rPr>
              <a:t>Fluid Flow /Convection Heat Transfer Analogy</a:t>
            </a:r>
            <a:endParaRPr lang="en-US" altLang="en-US" sz="2800" dirty="0"/>
          </a:p>
        </p:txBody>
      </p:sp>
      <p:sp>
        <p:nvSpPr>
          <p:cNvPr id="606214" name="Rectangle 6">
            <a:extLst>
              <a:ext uri="{FF2B5EF4-FFF2-40B4-BE49-F238E27FC236}">
                <a16:creationId xmlns:a16="http://schemas.microsoft.com/office/drawing/2014/main" id="{4AB85EBB-EFDC-3C79-EB44-72533B9E0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76600"/>
            <a:ext cx="8077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93939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0" hangingPunct="0">
              <a:buClr>
                <a:schemeClr val="tx2"/>
              </a:buClr>
              <a:buFont typeface="Wingdings" panose="05000000000000000000" pitchFamily="2" charset="2"/>
              <a:buChar char="w"/>
            </a:pPr>
            <a:r>
              <a:rPr lang="en-US" altLang="en-US" sz="2400" dirty="0">
                <a:solidFill>
                  <a:srgbClr val="009900"/>
                </a:solidFill>
                <a:cs typeface="Times New Roman" panose="02020603050405020304" pitchFamily="18" charset="0"/>
              </a:rPr>
              <a:t>Stanton Number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en-US" altLang="en-US" sz="2400" dirty="0"/>
          </a:p>
        </p:txBody>
      </p:sp>
      <p:graphicFrame>
        <p:nvGraphicFramePr>
          <p:cNvPr id="606213" name="Object 5">
            <a:extLst>
              <a:ext uri="{FF2B5EF4-FFF2-40B4-BE49-F238E27FC236}">
                <a16:creationId xmlns:a16="http://schemas.microsoft.com/office/drawing/2014/main" id="{6CB4A02D-439D-BF7A-00A1-12D7D83F96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1427997"/>
              </p:ext>
            </p:extLst>
          </p:nvPr>
        </p:nvGraphicFramePr>
        <p:xfrm>
          <a:off x="4059237" y="3070225"/>
          <a:ext cx="447516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0" imgH="393700" progId="Equation.2">
                  <p:embed/>
                </p:oleObj>
              </mc:Choice>
              <mc:Fallback>
                <p:oleObj name="Equation" r:id="rId2" imgW="1905000" imgH="393700" progId="Equation.2">
                  <p:embed/>
                  <p:pic>
                    <p:nvPicPr>
                      <p:cNvPr id="606213" name="Object 5">
                        <a:extLst>
                          <a:ext uri="{FF2B5EF4-FFF2-40B4-BE49-F238E27FC236}">
                            <a16:creationId xmlns:a16="http://schemas.microsoft.com/office/drawing/2014/main" id="{6CB4A02D-439D-BF7A-00A1-12D7D83F967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9237" y="3070225"/>
                        <a:ext cx="447516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BCBCB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393939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46">
            <a:extLst>
              <a:ext uri="{FF2B5EF4-FFF2-40B4-BE49-F238E27FC236}">
                <a16:creationId xmlns:a16="http://schemas.microsoft.com/office/drawing/2014/main" id="{1E8AA2BD-853F-E8E1-0BCB-521B64891E3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9" name="Group 8">
              <a:extLst>
                <a:ext uri="{FF2B5EF4-FFF2-40B4-BE49-F238E27FC236}">
                  <a16:creationId xmlns:a16="http://schemas.microsoft.com/office/drawing/2014/main" id="{6714EC2D-555E-0BF1-582C-894D349B94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2" name="Group 27">
                <a:extLst>
                  <a:ext uri="{FF2B5EF4-FFF2-40B4-BE49-F238E27FC236}">
                    <a16:creationId xmlns:a16="http://schemas.microsoft.com/office/drawing/2014/main" id="{D99D8D18-8AB4-9D4B-ABBD-3BFA0A98F8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606208" name="Rectangle 10">
                  <a:extLst>
                    <a:ext uri="{FF2B5EF4-FFF2-40B4-BE49-F238E27FC236}">
                      <a16:creationId xmlns:a16="http://schemas.microsoft.com/office/drawing/2014/main" id="{8E000AFC-E25F-BB2D-8D3E-F06C57527E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06209" name="Rectangle 11">
                  <a:extLst>
                    <a:ext uri="{FF2B5EF4-FFF2-40B4-BE49-F238E27FC236}">
                      <a16:creationId xmlns:a16="http://schemas.microsoft.com/office/drawing/2014/main" id="{22E9AF0C-2210-EE21-2BAE-EC3F1A8474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" name="Group 12">
                <a:extLst>
                  <a:ext uri="{FF2B5EF4-FFF2-40B4-BE49-F238E27FC236}">
                    <a16:creationId xmlns:a16="http://schemas.microsoft.com/office/drawing/2014/main" id="{480F40A5-D40C-EB7F-309C-0B0272487C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1F7740B5-E8C3-E3A9-057F-D155D7604F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5C7A71B4-78E5-662E-FE44-5215E29FEC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" name="Group 15">
                <a:extLst>
                  <a:ext uri="{FF2B5EF4-FFF2-40B4-BE49-F238E27FC236}">
                    <a16:creationId xmlns:a16="http://schemas.microsoft.com/office/drawing/2014/main" id="{7DA2A79E-328C-95D0-F5AE-DD774FF59D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8" name="Rectangle 16">
                  <a:extLst>
                    <a:ext uri="{FF2B5EF4-FFF2-40B4-BE49-F238E27FC236}">
                      <a16:creationId xmlns:a16="http://schemas.microsoft.com/office/drawing/2014/main" id="{DD59F03B-E199-5048-9951-944937A766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" name="Rectangle 17">
                  <a:extLst>
                    <a:ext uri="{FF2B5EF4-FFF2-40B4-BE49-F238E27FC236}">
                      <a16:creationId xmlns:a16="http://schemas.microsoft.com/office/drawing/2014/main" id="{9EC0A309-41B7-314D-9582-A3C1B327CF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" name="Group 18">
                <a:extLst>
                  <a:ext uri="{FF2B5EF4-FFF2-40B4-BE49-F238E27FC236}">
                    <a16:creationId xmlns:a16="http://schemas.microsoft.com/office/drawing/2014/main" id="{C49DEB7F-CDAD-049F-925D-9708D96601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6" name="Rectangle 19">
                  <a:extLst>
                    <a:ext uri="{FF2B5EF4-FFF2-40B4-BE49-F238E27FC236}">
                      <a16:creationId xmlns:a16="http://schemas.microsoft.com/office/drawing/2014/main" id="{0405E9F3-5348-71A9-D87F-B2A19264E4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" name="Rectangle 20">
                  <a:extLst>
                    <a:ext uri="{FF2B5EF4-FFF2-40B4-BE49-F238E27FC236}">
                      <a16:creationId xmlns:a16="http://schemas.microsoft.com/office/drawing/2014/main" id="{2A49B941-0FFD-80A8-9E2C-9E714E1C01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20" name="Rectangle 19458">
              <a:extLst>
                <a:ext uri="{FF2B5EF4-FFF2-40B4-BE49-F238E27FC236}">
                  <a16:creationId xmlns:a16="http://schemas.microsoft.com/office/drawing/2014/main" id="{067CB4BD-DE0D-5FBA-4E35-9DD79A7D6A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E5E2A605-0A36-89E8-75E3-02798EAF2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6210" name="Rectangle 6">
                <a:extLst>
                  <a:ext uri="{FF2B5EF4-FFF2-40B4-BE49-F238E27FC236}">
                    <a16:creationId xmlns:a16="http://schemas.microsoft.com/office/drawing/2014/main" id="{3CA6AE9B-6822-4FB3-B926-9EFD1B6E36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00" y="4191001"/>
                <a:ext cx="8077200" cy="2438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CBCBCB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393939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>
                <a:lvl1pPr marL="342900" indent="-3429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fontAlgn="base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0" hangingPunct="0">
                  <a:buClr>
                    <a:schemeClr val="tx2"/>
                  </a:buClr>
                  <a:buFont typeface="Wingdings" panose="05000000000000000000" pitchFamily="2" charset="2"/>
                  <a:buChar char="w"/>
                </a:pPr>
                <a:r>
                  <a:rPr lang="en-US" altLang="en-US" sz="2400" dirty="0">
                    <a:solidFill>
                      <a:srgbClr val="009900"/>
                    </a:solidFill>
                    <a:cs typeface="Times New Roman" panose="02020603050405020304" pitchFamily="18" charset="0"/>
                  </a:rPr>
                  <a:t>Applying to Channel with Isothermal walls:</a:t>
                </a:r>
              </a:p>
              <a:p>
                <a:pPr algn="l" eaLnBrk="0" hangingPunct="0">
                  <a:buClr>
                    <a:schemeClr val="tx2"/>
                  </a:buClr>
                  <a:buFont typeface="Wingdings" panose="05000000000000000000" pitchFamily="2" charset="2"/>
                  <a:buChar char="w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𝑃𝑟</m:t>
                    </m:r>
                    <m:r>
                      <a:rPr lang="en-US" alt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7.6</m:t>
                        </m:r>
                      </m:num>
                      <m:den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𝑅𝑒</m:t>
                        </m:r>
                      </m:den>
                    </m:f>
                  </m:oMath>
                </a14:m>
                <a:endParaRPr lang="en-US" altLang="en-US" sz="2400" b="0" i="1" dirty="0">
                  <a:solidFill>
                    <a:srgbClr val="00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l" eaLnBrk="0" hangingPunct="0">
                  <a:buClr>
                    <a:schemeClr val="tx2"/>
                  </a:buClr>
                  <a:buFont typeface="Wingdings" panose="05000000000000000000" pitchFamily="2" charset="2"/>
                  <a:buChar char="w"/>
                </a:pP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𝑅𝑒</m:t>
                        </m:r>
                      </m:den>
                    </m:f>
                  </m:oMath>
                </a14:m>
                <a:endParaRPr lang="en-US" altLang="en-US" sz="2400" dirty="0"/>
              </a:p>
              <a:p>
                <a:pPr eaLnBrk="0" hangingPunct="0">
                  <a:buClr>
                    <a:schemeClr val="tx2"/>
                  </a:buClr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606210" name="Rectangle 6">
                <a:extLst>
                  <a:ext uri="{FF2B5EF4-FFF2-40B4-BE49-F238E27FC236}">
                    <a16:creationId xmlns:a16="http://schemas.microsoft.com/office/drawing/2014/main" id="{3CA6AE9B-6822-4FB3-B926-9EFD1B6E36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4191001"/>
                <a:ext cx="8077200" cy="2438399"/>
              </a:xfrm>
              <a:prstGeom prst="rect">
                <a:avLst/>
              </a:prstGeom>
              <a:blipFill>
                <a:blip r:embed="rId5"/>
                <a:stretch>
                  <a:fillRect l="-1057" t="-2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BCBCB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393939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CEC2430-AC56-DCDD-D0DE-5D7A76EB4AE5}"/>
              </a:ext>
            </a:extLst>
          </p:cNvPr>
          <p:cNvSpPr txBox="1"/>
          <p:nvPr/>
        </p:nvSpPr>
        <p:spPr>
          <a:xfrm>
            <a:off x="533400" y="1185208"/>
            <a:ext cx="83058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  <a:t>Thomas Stanton (engineer) (1865–1931) invented Transport Analogy.</a:t>
            </a:r>
          </a:p>
          <a:p>
            <a:pPr algn="l"/>
            <a:r>
              <a:rPr lang="en-US" dirty="0">
                <a:solidFill>
                  <a:srgbClr val="4D5156"/>
                </a:solidFill>
                <a:latin typeface="Google Sans"/>
              </a:rPr>
              <a:t>He </a:t>
            </a:r>
            <a: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  <a:t>used to characterize heat transfer in forced convection flows using fluid flow field</a:t>
            </a:r>
            <a:r>
              <a:rPr lang="en-US" dirty="0">
                <a:solidFill>
                  <a:srgbClr val="4D5156"/>
                </a:solidFill>
                <a:latin typeface="Google Sans"/>
              </a:rPr>
              <a:t> and developed a dimensionless number.</a:t>
            </a:r>
            <a:endParaRPr 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  <a:t>This number is titled as Stanton number.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6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6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60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06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06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06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214" grpId="0"/>
      <p:bldP spid="6062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41" name="AutoShape 9">
            <a:extLst>
              <a:ext uri="{FF2B5EF4-FFF2-40B4-BE49-F238E27FC236}">
                <a16:creationId xmlns:a16="http://schemas.microsoft.com/office/drawing/2014/main" id="{D7E4641A-24FF-5D74-B426-308E0F2303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" y="1066800"/>
            <a:ext cx="7940675" cy="1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07240" name="Rectangle 8">
            <a:extLst>
              <a:ext uri="{FF2B5EF4-FFF2-40B4-BE49-F238E27FC236}">
                <a16:creationId xmlns:a16="http://schemas.microsoft.com/office/drawing/2014/main" id="{999686C5-D3BE-3CFC-1328-64B6C7C8A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066800"/>
            <a:ext cx="8153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93939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0" hangingPunct="0">
              <a:buClr>
                <a:schemeClr val="tx2"/>
              </a:buClr>
              <a:buFont typeface="Wingdings" panose="05000000000000000000" pitchFamily="2" charset="2"/>
              <a:buChar char="w"/>
            </a:pPr>
            <a:r>
              <a:rPr lang="en-US" altLang="en-US" sz="2400" dirty="0">
                <a:solidFill>
                  <a:srgbClr val="009900"/>
                </a:solidFill>
                <a:cs typeface="Times New Roman" panose="02020603050405020304" pitchFamily="18" charset="0"/>
              </a:rPr>
              <a:t>Applying to Channel with </a:t>
            </a:r>
            <a:r>
              <a:rPr lang="en-US" altLang="en-US" sz="2400" dirty="0" err="1">
                <a:solidFill>
                  <a:srgbClr val="009900"/>
                </a:solidFill>
                <a:cs typeface="Times New Roman" panose="02020603050405020304" pitchFamily="18" charset="0"/>
              </a:rPr>
              <a:t>Isoflux</a:t>
            </a:r>
            <a:r>
              <a:rPr lang="en-US" altLang="en-US" sz="2400" dirty="0">
                <a:solidFill>
                  <a:srgbClr val="009900"/>
                </a:solidFill>
                <a:cs typeface="Times New Roman" panose="02020603050405020304" pitchFamily="18" charset="0"/>
              </a:rPr>
              <a:t> walls</a:t>
            </a:r>
            <a:endParaRPr lang="en-US" altLang="en-US" sz="2400" dirty="0"/>
          </a:p>
        </p:txBody>
      </p:sp>
      <p:sp>
        <p:nvSpPr>
          <p:cNvPr id="607239" name="Rectangle 7">
            <a:extLst>
              <a:ext uri="{FF2B5EF4-FFF2-40B4-BE49-F238E27FC236}">
                <a16:creationId xmlns:a16="http://schemas.microsoft.com/office/drawing/2014/main" id="{1908A2D8-5050-3D1E-2F89-500FF3E1B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18087"/>
            <a:ext cx="67548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93939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eaLnBrk="0" hangingPunct="0"/>
            <a:r>
              <a:rPr lang="en-US" altLang="en-US" sz="2800" dirty="0">
                <a:solidFill>
                  <a:schemeClr val="accent2"/>
                </a:solidFill>
                <a:cs typeface="Times New Roman" panose="02020603050405020304" pitchFamily="18" charset="0"/>
              </a:rPr>
              <a:t>Fluid Flow/Heat Transfer Analogy</a:t>
            </a:r>
            <a:endParaRPr lang="en-US" altLang="en-US" sz="2800" dirty="0"/>
          </a:p>
        </p:txBody>
      </p:sp>
      <p:graphicFrame>
        <p:nvGraphicFramePr>
          <p:cNvPr id="607238" name="Object 6">
            <a:extLst>
              <a:ext uri="{FF2B5EF4-FFF2-40B4-BE49-F238E27FC236}">
                <a16:creationId xmlns:a16="http://schemas.microsoft.com/office/drawing/2014/main" id="{334C5FC7-050B-B2FA-9379-7630A0ECAC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0446428"/>
              </p:ext>
            </p:extLst>
          </p:nvPr>
        </p:nvGraphicFramePr>
        <p:xfrm>
          <a:off x="3313113" y="1752600"/>
          <a:ext cx="4764087" cy="182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2000" imgH="800100" progId="Equation.2">
                  <p:embed/>
                </p:oleObj>
              </mc:Choice>
              <mc:Fallback>
                <p:oleObj name="Equation" r:id="rId2" imgW="2032000" imgH="800100" progId="Equation.2">
                  <p:embed/>
                  <p:pic>
                    <p:nvPicPr>
                      <p:cNvPr id="607238" name="Object 6">
                        <a:extLst>
                          <a:ext uri="{FF2B5EF4-FFF2-40B4-BE49-F238E27FC236}">
                            <a16:creationId xmlns:a16="http://schemas.microsoft.com/office/drawing/2014/main" id="{334C5FC7-050B-B2FA-9379-7630A0ECAC5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113" y="1752600"/>
                        <a:ext cx="4764087" cy="182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BCBCB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393939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7237" name="Object 5">
            <a:extLst>
              <a:ext uri="{FF2B5EF4-FFF2-40B4-BE49-F238E27FC236}">
                <a16:creationId xmlns:a16="http://schemas.microsoft.com/office/drawing/2014/main" id="{C0AD38F2-5DCB-FF66-32AA-F006A53762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0093692"/>
              </p:ext>
            </p:extLst>
          </p:nvPr>
        </p:nvGraphicFramePr>
        <p:xfrm>
          <a:off x="3352800" y="3810000"/>
          <a:ext cx="2478088" cy="168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98197" imgH="622030" progId="Equation.2">
                  <p:embed/>
                </p:oleObj>
              </mc:Choice>
              <mc:Fallback>
                <p:oleObj name="Equation" r:id="rId4" imgW="698197" imgH="622030" progId="Equation.2">
                  <p:embed/>
                  <p:pic>
                    <p:nvPicPr>
                      <p:cNvPr id="607237" name="Object 5">
                        <a:extLst>
                          <a:ext uri="{FF2B5EF4-FFF2-40B4-BE49-F238E27FC236}">
                            <a16:creationId xmlns:a16="http://schemas.microsoft.com/office/drawing/2014/main" id="{C0AD38F2-5DCB-FF66-32AA-F006A537627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810000"/>
                        <a:ext cx="2478088" cy="168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BCBCB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393939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7236" name="Rectangle 4">
            <a:extLst>
              <a:ext uri="{FF2B5EF4-FFF2-40B4-BE49-F238E27FC236}">
                <a16:creationId xmlns:a16="http://schemas.microsoft.com/office/drawing/2014/main" id="{074E0F10-4A1F-1561-E9DE-2A99E227C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715000"/>
            <a:ext cx="4392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93939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>
                <a:solidFill>
                  <a:srgbClr val="009900"/>
                </a:solidFill>
                <a:cs typeface="Times New Roman" panose="02020603050405020304" pitchFamily="18" charset="0"/>
              </a:rPr>
              <a:t>Laminar, fully-developed, channel</a:t>
            </a:r>
            <a:endParaRPr lang="en-US" altLang="en-US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F6B7F22D-B729-653E-9983-79847132E1E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9B8CBD8F-BB77-A7E9-F6EF-1A1A2907A4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6F34FC47-9115-FB89-26CE-8C7B46533D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5ACEFE67-B4F1-C3A0-2217-DD34E8A33E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DD840E7D-474D-7EB3-B926-8BEDD829BD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3E1732C9-57B1-2721-F00D-11EE256754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195E730-D7DF-1DFB-8B84-29B8E8A97B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E89B9033-869C-1713-0A92-B9B49CD6DA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791F274C-75A2-CF7B-5A96-B71F9A3940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C2AE1146-A6B8-369D-4B29-B1D57CEC59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352D9675-84F3-CEE4-7C05-5623E055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68CC1622-AA7F-A43F-C271-2A2BD4B508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34F78462-7A3F-AF55-B4CE-ACBC0139A8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B92C4323-8932-C1B2-AFB6-43D414A30C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029AB93E-A1B1-DF59-C9FA-B3F4380A5A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B0D000F0-E2E0-2596-EB47-398D8AC4A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ject 2">
            <a:extLst>
              <a:ext uri="{FF2B5EF4-FFF2-40B4-BE49-F238E27FC236}">
                <a16:creationId xmlns:a16="http://schemas.microsoft.com/office/drawing/2014/main" id="{8D597E53-3512-82FD-8A10-E2922C886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2888"/>
            <a:ext cx="6629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231F20"/>
                </a:solidFill>
                <a:cs typeface="Times New Roman" panose="02020603050405020304" pitchFamily="18" charset="0"/>
              </a:rPr>
              <a:t>Condition for Steady flow through a PCB Channel</a:t>
            </a:r>
            <a:endParaRPr lang="en-US" altLang="en-US" sz="2800" dirty="0">
              <a:cs typeface="Times New Roman" panose="02020603050405020304" pitchFamily="18" charset="0"/>
            </a:endParaRPr>
          </a:p>
        </p:txBody>
      </p:sp>
      <p:pic>
        <p:nvPicPr>
          <p:cNvPr id="15364" name="Picture 6">
            <a:extLst>
              <a:ext uri="{FF2B5EF4-FFF2-40B4-BE49-F238E27FC236}">
                <a16:creationId xmlns:a16="http://schemas.microsoft.com/office/drawing/2014/main" id="{E137BE16-DA24-83C5-8BA3-002166952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71575"/>
            <a:ext cx="83439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2">
            <a:extLst>
              <a:ext uri="{FF2B5EF4-FFF2-40B4-BE49-F238E27FC236}">
                <a16:creationId xmlns:a16="http://schemas.microsoft.com/office/drawing/2014/main" id="{39FC960B-BCA6-B95D-C0A6-76B7A19CD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7600"/>
            <a:ext cx="228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For Steady flow:</a:t>
            </a:r>
            <a:endParaRPr lang="en-I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ject 32">
                <a:extLst>
                  <a:ext uri="{FF2B5EF4-FFF2-40B4-BE49-F238E27FC236}">
                    <a16:creationId xmlns:a16="http://schemas.microsoft.com/office/drawing/2014/main" id="{24EEC52F-E97C-61CD-023C-63575F6F0886}"/>
                  </a:ext>
                </a:extLst>
              </p:cNvPr>
              <p:cNvSpPr txBox="1"/>
              <p:nvPr/>
            </p:nvSpPr>
            <p:spPr bwMode="auto">
              <a:xfrm>
                <a:off x="646980" y="4332786"/>
                <a:ext cx="8207373" cy="15409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𝑑𝑝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sSub>
                            <m:sSubPr>
                              <m:ctrlP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𝑓𝑙𝑢𝑖𝑑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num>
                                    <m:den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𝑤𝑎𝑙𝑙</m:t>
                              </m:r>
                            </m:sub>
                          </m:sSub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num>
                                        <m:den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𝑤𝑎𝑙𝑙</m:t>
                                  </m:r>
                                </m:sub>
                              </m:sSub>
                            </m:e>
                          </m:d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3" name="Object 32">
                <a:extLst>
                  <a:ext uri="{FF2B5EF4-FFF2-40B4-BE49-F238E27FC236}">
                    <a16:creationId xmlns:a16="http://schemas.microsoft.com/office/drawing/2014/main" id="{24EEC52F-E97C-61CD-023C-63575F6F0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6980" y="4332786"/>
                <a:ext cx="8207373" cy="1540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23124ED-0498-87BA-9FDD-E9193A5CC8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595438"/>
            <a:ext cx="427037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6">
            <a:extLst>
              <a:ext uri="{FF2B5EF4-FFF2-40B4-BE49-F238E27FC236}">
                <a16:creationId xmlns:a16="http://schemas.microsoft.com/office/drawing/2014/main" id="{D84404FD-2622-B9C4-F973-D838654DC53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F5EB7C71-95C5-7C3A-49A7-11B63B3870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7" name="Group 27">
                <a:extLst>
                  <a:ext uri="{FF2B5EF4-FFF2-40B4-BE49-F238E27FC236}">
                    <a16:creationId xmlns:a16="http://schemas.microsoft.com/office/drawing/2014/main" id="{23FFADE1-C7DB-BBC3-4F30-AD0CB97DD3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B884265C-E0AD-7200-8AEE-E0D5406CE0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F9D4F618-565D-CA77-456A-315539E452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2">
                <a:extLst>
                  <a:ext uri="{FF2B5EF4-FFF2-40B4-BE49-F238E27FC236}">
                    <a16:creationId xmlns:a16="http://schemas.microsoft.com/office/drawing/2014/main" id="{14372804-370A-1C60-B989-E7817DD2F5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99D14AC-569D-98BE-E5C8-B5F8E8A64C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DE952F99-EE94-9665-6CC6-82A88D1A43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5">
                <a:extLst>
                  <a:ext uri="{FF2B5EF4-FFF2-40B4-BE49-F238E27FC236}">
                    <a16:creationId xmlns:a16="http://schemas.microsoft.com/office/drawing/2014/main" id="{81A2813C-B6E7-33F0-8747-FE00122333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6">
                  <a:extLst>
                    <a:ext uri="{FF2B5EF4-FFF2-40B4-BE49-F238E27FC236}">
                      <a16:creationId xmlns:a16="http://schemas.microsoft.com/office/drawing/2014/main" id="{2141E337-07E8-99E0-A667-9A12093D98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7">
                  <a:extLst>
                    <a:ext uri="{FF2B5EF4-FFF2-40B4-BE49-F238E27FC236}">
                      <a16:creationId xmlns:a16="http://schemas.microsoft.com/office/drawing/2014/main" id="{05F7A808-486A-6613-7428-77F90A3C04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5CD9BB19-1E24-3CF1-96AD-8599376037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97C54716-541E-AD6A-EB73-0FBFB6E953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5A217AD6-340D-BB58-8C7E-9235E15BC6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F331C61D-5D37-3FE7-088D-601EE3D2E8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93322B0-43AA-7182-955F-B2FF08F60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F8B94B5-A9AD-BE58-F3DA-6F7D64A33C0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1000"/>
          </a:blip>
          <a:stretch>
            <a:fillRect/>
          </a:stretch>
        </p:blipFill>
        <p:spPr>
          <a:xfrm>
            <a:off x="685800" y="1447801"/>
            <a:ext cx="7772400" cy="13716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8C13F80-B98E-CBCB-0FF5-E590DBA615AF}"/>
                  </a:ext>
                </a:extLst>
              </p14:cNvPr>
              <p14:cNvContentPartPr/>
              <p14:nvPr/>
            </p14:nvContentPartPr>
            <p14:xfrm>
              <a:off x="6288120" y="1323360"/>
              <a:ext cx="2450520" cy="19234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8C13F80-B98E-CBCB-0FF5-E590DBA615A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78760" y="1314000"/>
                <a:ext cx="2469240" cy="1942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63" name="AutoShape 7">
            <a:extLst>
              <a:ext uri="{FF2B5EF4-FFF2-40B4-BE49-F238E27FC236}">
                <a16:creationId xmlns:a16="http://schemas.microsoft.com/office/drawing/2014/main" id="{4DDAFA6F-7800-2FD4-9CA8-2B7693C86D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1500" y="1333500"/>
            <a:ext cx="7940675" cy="1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08262" name="Rectangle 6">
            <a:extLst>
              <a:ext uri="{FF2B5EF4-FFF2-40B4-BE49-F238E27FC236}">
                <a16:creationId xmlns:a16="http://schemas.microsoft.com/office/drawing/2014/main" id="{46B8C8AB-A0CE-26DA-13C4-3D44022FF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" y="114300"/>
            <a:ext cx="75057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93939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en-US" sz="2800">
                <a:solidFill>
                  <a:schemeClr val="accent2"/>
                </a:solidFill>
                <a:cs typeface="Times New Roman" panose="02020603050405020304" pitchFamily="18" charset="0"/>
              </a:rPr>
              <a:t>Turbulent, Fully-Developed Channel</a:t>
            </a:r>
            <a:endParaRPr lang="en-US" altLang="en-US" sz="2800"/>
          </a:p>
        </p:txBody>
      </p:sp>
      <p:sp>
        <p:nvSpPr>
          <p:cNvPr id="608261" name="Rectangle 5">
            <a:extLst>
              <a:ext uri="{FF2B5EF4-FFF2-40B4-BE49-F238E27FC236}">
                <a16:creationId xmlns:a16="http://schemas.microsoft.com/office/drawing/2014/main" id="{27A626BF-E451-AD71-C00C-C80238498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1409700"/>
            <a:ext cx="8610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93939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0" hangingPunct="0">
              <a:buFont typeface="Wingdings" panose="05000000000000000000" pitchFamily="2" charset="2"/>
              <a:buChar char="w"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Empirical Correlation for  </a:t>
            </a:r>
            <a:r>
              <a:rPr lang="en-US" altLang="en-US" sz="3600" b="1" dirty="0">
                <a:solidFill>
                  <a:srgbClr val="009900"/>
                </a:solidFill>
                <a:cs typeface="Times New Roman" panose="02020603050405020304" pitchFamily="18" charset="0"/>
              </a:rPr>
              <a:t>Friction Factor</a:t>
            </a:r>
            <a:endParaRPr lang="en-US" altLang="en-US" sz="1100" dirty="0"/>
          </a:p>
          <a:p>
            <a:pPr lvl="1" algn="l" eaLnBrk="0" hangingPunct="0">
              <a:lnSpc>
                <a:spcPct val="150000"/>
              </a:lnSpc>
              <a:buClr>
                <a:schemeClr val="tx2"/>
              </a:buClr>
              <a:buFontTx/>
              <a:buChar char="–"/>
            </a:pPr>
            <a:r>
              <a:rPr lang="en-US" altLang="en-US" dirty="0">
                <a:solidFill>
                  <a:srgbClr val="009900"/>
                </a:solidFill>
                <a:cs typeface="Times New Roman" panose="02020603050405020304" pitchFamily="18" charset="0"/>
              </a:rPr>
              <a:t>Smooth channel</a:t>
            </a:r>
            <a:endParaRPr lang="en-US" altLang="en-US" sz="1100" dirty="0"/>
          </a:p>
          <a:p>
            <a:pPr eaLnBrk="0" hangingPunct="0">
              <a:buClr>
                <a:schemeClr val="tx2"/>
              </a:buClr>
            </a:pPr>
            <a:endParaRPr lang="en-US" altLang="en-US" dirty="0"/>
          </a:p>
        </p:txBody>
      </p:sp>
      <p:graphicFrame>
        <p:nvGraphicFramePr>
          <p:cNvPr id="608260" name="Object 4">
            <a:extLst>
              <a:ext uri="{FF2B5EF4-FFF2-40B4-BE49-F238E27FC236}">
                <a16:creationId xmlns:a16="http://schemas.microsoft.com/office/drawing/2014/main" id="{CF2F1F23-E389-BA1E-F3B6-79C8A62C11B0}"/>
              </a:ext>
            </a:extLst>
          </p:cNvPr>
          <p:cNvGraphicFramePr>
            <a:graphicFrameLocks/>
          </p:cNvGraphicFramePr>
          <p:nvPr/>
        </p:nvGraphicFramePr>
        <p:xfrm>
          <a:off x="2247900" y="2933700"/>
          <a:ext cx="4532313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5100" imgH="939800" progId="Equation.2">
                  <p:embed/>
                </p:oleObj>
              </mc:Choice>
              <mc:Fallback>
                <p:oleObj name="Equation" r:id="rId2" imgW="1435100" imgH="939800" progId="Equation.2">
                  <p:embed/>
                  <p:pic>
                    <p:nvPicPr>
                      <p:cNvPr id="608260" name="Object 4">
                        <a:extLst>
                          <a:ext uri="{FF2B5EF4-FFF2-40B4-BE49-F238E27FC236}">
                            <a16:creationId xmlns:a16="http://schemas.microsoft.com/office/drawing/2014/main" id="{CF2F1F23-E389-BA1E-F3B6-79C8A62C11B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900" y="2933700"/>
                        <a:ext cx="4532313" cy="290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BCBCB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393939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6">
            <a:extLst>
              <a:ext uri="{FF2B5EF4-FFF2-40B4-BE49-F238E27FC236}">
                <a16:creationId xmlns:a16="http://schemas.microsoft.com/office/drawing/2014/main" id="{22C44261-6146-966E-7887-8460296C34FB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1351EFC6-1629-CBF8-328B-DB820A22C7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BF268C3D-31DE-DF5A-9400-D34DEC5024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868151CE-1FC4-90EE-4A9E-5235F3FE69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3CD83CB2-2534-E599-AF6A-66C878C651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FFA00309-3697-4DF7-0A8E-7FA88A813F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80EE3F5B-470C-4C2D-5099-BE67BA097D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E7D41C6B-78B4-838C-578D-72F233E9A3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A463F82F-C11C-E2E8-786C-09B6891009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E90FB7F5-F98A-F943-AA31-C9926FF89D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C54B1EA4-26CD-7E15-089B-CE62EBFB80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469277F6-CC1C-BB11-7DE1-C42742A470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13B025D0-1CA0-FBE9-F82D-83185EDA25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67AACEE1-1AC5-51A3-3901-F138405E0A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3C536385-1905-28D4-8D01-51C487A900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5E503596-2EFB-5D33-6C17-706CA1077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C29E4-9D02-1AB3-FB43-6B96BE482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9" name="AutoShape 11">
            <a:extLst>
              <a:ext uri="{FF2B5EF4-FFF2-40B4-BE49-F238E27FC236}">
                <a16:creationId xmlns:a16="http://schemas.microsoft.com/office/drawing/2014/main" id="{AFCE4ADE-B704-4B6F-1DE9-FA915A19D9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1188" y="1676400"/>
            <a:ext cx="7940675" cy="1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11338" name="Rectangle 10">
            <a:extLst>
              <a:ext uri="{FF2B5EF4-FFF2-40B4-BE49-F238E27FC236}">
                <a16:creationId xmlns:a16="http://schemas.microsoft.com/office/drawing/2014/main" id="{49DF1CE4-2426-C9BF-F2FC-E3C4C5B1C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03325"/>
            <a:ext cx="8610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93939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l" eaLnBrk="0" hangingPunct="0"/>
            <a:r>
              <a:rPr lang="en-US" altLang="en-US" sz="3600" b="1" dirty="0">
                <a:solidFill>
                  <a:srgbClr val="00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cs typeface="Times New Roman" panose="02020603050405020304" pitchFamily="18" charset="0"/>
              </a:rPr>
              <a:t>Development of Correlations for Nu Variation using Transport Similarity:</a:t>
            </a:r>
            <a:endParaRPr lang="en-US" altLang="en-US" sz="2400" dirty="0"/>
          </a:p>
          <a:p>
            <a:pPr marL="0" indent="0" algn="l" eaLnBrk="0" hangingPunct="0">
              <a:buClr>
                <a:schemeClr val="tx2"/>
              </a:buClr>
            </a:pPr>
            <a:r>
              <a:rPr lang="en-US" altLang="en-US" sz="2400" i="1" dirty="0">
                <a:cs typeface="Times New Roman" panose="02020603050405020304" pitchFamily="18" charset="0"/>
              </a:rPr>
              <a:t>	</a:t>
            </a:r>
            <a:endParaRPr lang="en-US" altLang="en-US" sz="2400" dirty="0"/>
          </a:p>
        </p:txBody>
      </p:sp>
      <p:sp>
        <p:nvSpPr>
          <p:cNvPr id="611337" name="Rectangle 9">
            <a:extLst>
              <a:ext uri="{FF2B5EF4-FFF2-40B4-BE49-F238E27FC236}">
                <a16:creationId xmlns:a16="http://schemas.microsoft.com/office/drawing/2014/main" id="{DFE23123-17D0-4790-C013-780789F62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304800"/>
            <a:ext cx="80200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93939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eaLnBrk="0" hangingPunct="0"/>
            <a:r>
              <a:rPr lang="en-US" altLang="en-US" sz="2800" dirty="0">
                <a:solidFill>
                  <a:schemeClr val="accent2"/>
                </a:solidFill>
                <a:cs typeface="Times New Roman" panose="02020603050405020304" pitchFamily="18" charset="0"/>
              </a:rPr>
              <a:t>Turbulent, Fully-Developed Channel</a:t>
            </a:r>
            <a:endParaRPr lang="en-US" altLang="en-US" sz="2800" dirty="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5F95D661-C714-C411-938D-FB47F962450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49A24C56-F448-4A3C-F648-3F88EEBC61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A0CD1A96-85E7-1EF4-E2F4-174C167F2B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8ACD061C-6701-241E-A0C0-E982821AAF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22A086BD-6421-1983-8B02-CD1C205E97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4074C10D-16D8-BD17-5A33-9B961993D7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33208837-B0EF-77BE-FA44-0EBD876652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5F6636D-9AEA-7D87-5BBB-F58BDA77C9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A156654C-CB64-34DA-88D7-C82C690BDE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8AD2B94D-013B-7D4A-873A-A2A44BD8A2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1E219DBC-661F-4649-1BCE-C74F40F7CA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F0DDEDED-065A-D471-860D-128DB6B481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BF2996C3-D97A-DB6A-57E9-42FD8DF9F0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AED7D1CD-8670-7E52-EEA0-D1FE141318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D8F09A01-4EC2-0049-706E-F979A0D794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31F8173B-8990-EE63-2F9A-9DC9E0BE8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graphicFrame>
        <p:nvGraphicFramePr>
          <p:cNvPr id="18" name="Object 5">
            <a:extLst>
              <a:ext uri="{FF2B5EF4-FFF2-40B4-BE49-F238E27FC236}">
                <a16:creationId xmlns:a16="http://schemas.microsoft.com/office/drawing/2014/main" id="{8EDF5389-2D10-44CA-A260-A244B39FD5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5523048"/>
              </p:ext>
            </p:extLst>
          </p:nvPr>
        </p:nvGraphicFramePr>
        <p:xfrm>
          <a:off x="2078037" y="1905000"/>
          <a:ext cx="447516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05000" imgH="393700" progId="Equation.2">
                  <p:embed/>
                </p:oleObj>
              </mc:Choice>
              <mc:Fallback>
                <p:oleObj name="Equation" r:id="rId3" imgW="1905000" imgH="393700" progId="Equation.2">
                  <p:embed/>
                  <p:pic>
                    <p:nvPicPr>
                      <p:cNvPr id="18" name="Object 5">
                        <a:extLst>
                          <a:ext uri="{FF2B5EF4-FFF2-40B4-BE49-F238E27FC236}">
                            <a16:creationId xmlns:a16="http://schemas.microsoft.com/office/drawing/2014/main" id="{FAA7D06D-24B7-B595-D20E-C48062F9693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8037" y="1905000"/>
                        <a:ext cx="447516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BCBCB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393939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A25482D-028E-9AD7-FF0F-F1747638889E}"/>
                  </a:ext>
                </a:extLst>
              </p:cNvPr>
              <p:cNvSpPr txBox="1"/>
              <p:nvPr/>
            </p:nvSpPr>
            <p:spPr>
              <a:xfrm>
                <a:off x="1676400" y="3124200"/>
                <a:ext cx="4038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=0.046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−0.2</m:t>
                          </m:r>
                        </m:sup>
                      </m:sSup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A25482D-028E-9AD7-FF0F-F17476388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124200"/>
                <a:ext cx="40386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Object 5">
            <a:extLst>
              <a:ext uri="{FF2B5EF4-FFF2-40B4-BE49-F238E27FC236}">
                <a16:creationId xmlns:a16="http://schemas.microsoft.com/office/drawing/2014/main" id="{88A65A68-8F09-34E9-1C52-3E1DE8222C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6091575"/>
              </p:ext>
            </p:extLst>
          </p:nvPr>
        </p:nvGraphicFramePr>
        <p:xfrm>
          <a:off x="5827712" y="3124200"/>
          <a:ext cx="2478088" cy="168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98197" imgH="622030" progId="Equation.2">
                  <p:embed/>
                </p:oleObj>
              </mc:Choice>
              <mc:Fallback>
                <p:oleObj name="Equation" r:id="rId6" imgW="698197" imgH="622030" progId="Equation.2">
                  <p:embed/>
                  <p:pic>
                    <p:nvPicPr>
                      <p:cNvPr id="607237" name="Object 5">
                        <a:extLst>
                          <a:ext uri="{FF2B5EF4-FFF2-40B4-BE49-F238E27FC236}">
                            <a16:creationId xmlns:a16="http://schemas.microsoft.com/office/drawing/2014/main" id="{C0AD38F2-5DCB-FF66-32AA-F006A537627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712" y="3124200"/>
                        <a:ext cx="2478088" cy="168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BCBCB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393939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0">
            <a:extLst>
              <a:ext uri="{FF2B5EF4-FFF2-40B4-BE49-F238E27FC236}">
                <a16:creationId xmlns:a16="http://schemas.microsoft.com/office/drawing/2014/main" id="{BE6CE5EF-2210-7969-C179-2C38EF465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717925"/>
            <a:ext cx="8610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93939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l" eaLnBrk="0" hangingPunct="0">
              <a:buClr>
                <a:schemeClr val="tx2"/>
              </a:buClr>
            </a:pPr>
            <a:r>
              <a:rPr lang="en-US" altLang="en-US" sz="2400" i="1" dirty="0">
                <a:cs typeface="Times New Roman" panose="02020603050405020304" pitchFamily="18" charset="0"/>
              </a:rPr>
              <a:t>Transport Analogy using 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Liminar</a:t>
            </a:r>
            <a:r>
              <a:rPr lang="en-US" altLang="en-US" sz="2400" i="1" dirty="0">
                <a:cs typeface="Times New Roman" panose="02020603050405020304" pitchFamily="18" charset="0"/>
              </a:rPr>
              <a:t> flows	</a:t>
            </a: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9ED47F6-BC89-54AE-F93D-7FA17906EA50}"/>
                  </a:ext>
                </a:extLst>
              </p:cNvPr>
              <p:cNvSpPr txBox="1"/>
              <p:nvPr/>
            </p:nvSpPr>
            <p:spPr>
              <a:xfrm>
                <a:off x="1143000" y="4310952"/>
                <a:ext cx="1410258" cy="7944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9ED47F6-BC89-54AE-F93D-7FA17906E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310952"/>
                <a:ext cx="1410258" cy="7944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A89A47D-44F7-D6CC-5656-24282FF7DF60}"/>
                  </a:ext>
                </a:extLst>
              </p:cNvPr>
              <p:cNvSpPr txBox="1"/>
              <p:nvPr/>
            </p:nvSpPr>
            <p:spPr>
              <a:xfrm>
                <a:off x="3390342" y="4191000"/>
                <a:ext cx="2820259" cy="833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0.046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−0.2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A89A47D-44F7-D6CC-5656-24282FF7D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342" y="4191000"/>
                <a:ext cx="2820259" cy="8334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403B333-4B1D-BDE9-1C24-90ABBEB84F7C}"/>
                  </a:ext>
                </a:extLst>
              </p:cNvPr>
              <p:cNvSpPr txBox="1"/>
              <p:nvPr/>
            </p:nvSpPr>
            <p:spPr>
              <a:xfrm>
                <a:off x="1447800" y="5262567"/>
                <a:ext cx="2660921" cy="833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𝑅𝑒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0.046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−0.2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403B333-4B1D-BDE9-1C24-90ABBEB84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262567"/>
                <a:ext cx="2660921" cy="8334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914D936-B121-60AC-0A53-E19312E0F7B6}"/>
                  </a:ext>
                </a:extLst>
              </p:cNvPr>
              <p:cNvSpPr txBox="1"/>
              <p:nvPr/>
            </p:nvSpPr>
            <p:spPr>
              <a:xfrm>
                <a:off x="4627259" y="5405735"/>
                <a:ext cx="27043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Nu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0.0153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0.8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914D936-B121-60AC-0A53-E19312E0F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259" y="5405735"/>
                <a:ext cx="2704394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79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9" name="AutoShape 11">
            <a:extLst>
              <a:ext uri="{FF2B5EF4-FFF2-40B4-BE49-F238E27FC236}">
                <a16:creationId xmlns:a16="http://schemas.microsoft.com/office/drawing/2014/main" id="{6D6DE06B-386B-7753-75E4-8C8884A732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1188" y="1676400"/>
            <a:ext cx="7940675" cy="1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11338" name="Rectangle 10">
            <a:extLst>
              <a:ext uri="{FF2B5EF4-FFF2-40B4-BE49-F238E27FC236}">
                <a16:creationId xmlns:a16="http://schemas.microsoft.com/office/drawing/2014/main" id="{66E5CBC1-12B2-1D04-BC27-E5652A9C7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71600"/>
            <a:ext cx="8610600" cy="437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93939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0" hangingPunct="0">
              <a:buFont typeface="Wingdings" panose="05000000000000000000" pitchFamily="2" charset="2"/>
              <a:buChar char="w"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Experimental Correlations for </a:t>
            </a:r>
            <a:r>
              <a:rPr lang="en-US" altLang="en-US" sz="2400" dirty="0">
                <a:solidFill>
                  <a:srgbClr val="009900"/>
                </a:solidFill>
                <a:cs typeface="Times New Roman" panose="02020603050405020304" pitchFamily="18" charset="0"/>
              </a:rPr>
              <a:t>Nu</a:t>
            </a:r>
            <a:endParaRPr lang="en-US" altLang="en-US" sz="2400" dirty="0"/>
          </a:p>
          <a:p>
            <a:pPr algn="l" eaLnBrk="0" hangingPunct="0"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		</a:t>
            </a:r>
            <a:endParaRPr lang="en-US" altLang="en-US" sz="2400" dirty="0"/>
          </a:p>
        </p:txBody>
      </p:sp>
      <p:sp>
        <p:nvSpPr>
          <p:cNvPr id="611337" name="Rectangle 9">
            <a:extLst>
              <a:ext uri="{FF2B5EF4-FFF2-40B4-BE49-F238E27FC236}">
                <a16:creationId xmlns:a16="http://schemas.microsoft.com/office/drawing/2014/main" id="{0D9F2947-4237-C193-1FEA-F2D489849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90" y="416718"/>
            <a:ext cx="69484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93939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eaLnBrk="0" hangingPunct="0"/>
            <a:r>
              <a:rPr lang="en-US" altLang="en-US" sz="2800" dirty="0">
                <a:cs typeface="Times New Roman" panose="02020603050405020304" pitchFamily="18" charset="0"/>
              </a:rPr>
              <a:t>Turbulent, Fully-Developed Channel</a:t>
            </a:r>
            <a:endParaRPr lang="en-US" altLang="en-US" sz="2800" dirty="0"/>
          </a:p>
        </p:txBody>
      </p:sp>
      <p:graphicFrame>
        <p:nvGraphicFramePr>
          <p:cNvPr id="611335" name="Object 7">
            <a:extLst>
              <a:ext uri="{FF2B5EF4-FFF2-40B4-BE49-F238E27FC236}">
                <a16:creationId xmlns:a16="http://schemas.microsoft.com/office/drawing/2014/main" id="{2467C278-70E5-9E51-1ED0-E965EE584B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8090873"/>
              </p:ext>
            </p:extLst>
          </p:nvPr>
        </p:nvGraphicFramePr>
        <p:xfrm>
          <a:off x="914400" y="1905000"/>
          <a:ext cx="3571875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200" imgH="482600" progId="Equation.2">
                  <p:embed/>
                </p:oleObj>
              </mc:Choice>
              <mc:Fallback>
                <p:oleObj name="Equation" r:id="rId2" imgW="1346200" imgH="482600" progId="Equation.2">
                  <p:embed/>
                  <p:pic>
                    <p:nvPicPr>
                      <p:cNvPr id="611335" name="Object 7">
                        <a:extLst>
                          <a:ext uri="{FF2B5EF4-FFF2-40B4-BE49-F238E27FC236}">
                            <a16:creationId xmlns:a16="http://schemas.microsoft.com/office/drawing/2014/main" id="{2467C278-70E5-9E51-1ED0-E965EE584BE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05000"/>
                        <a:ext cx="3571875" cy="1239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BCBCB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393939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1334" name="Object 6">
            <a:extLst>
              <a:ext uri="{FF2B5EF4-FFF2-40B4-BE49-F238E27FC236}">
                <a16:creationId xmlns:a16="http://schemas.microsoft.com/office/drawing/2014/main" id="{7FEDC118-81F2-8EEB-6C94-309E048CC3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6836522"/>
              </p:ext>
            </p:extLst>
          </p:nvPr>
        </p:nvGraphicFramePr>
        <p:xfrm>
          <a:off x="1052513" y="3657600"/>
          <a:ext cx="3541712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9449" imgH="190417" progId="Equation.2">
                  <p:embed/>
                </p:oleObj>
              </mc:Choice>
              <mc:Fallback>
                <p:oleObj name="Equation" r:id="rId4" imgW="1269449" imgH="190417" progId="Equation.2">
                  <p:embed/>
                  <p:pic>
                    <p:nvPicPr>
                      <p:cNvPr id="611334" name="Object 6">
                        <a:extLst>
                          <a:ext uri="{FF2B5EF4-FFF2-40B4-BE49-F238E27FC236}">
                            <a16:creationId xmlns:a16="http://schemas.microsoft.com/office/drawing/2014/main" id="{7FEDC118-81F2-8EEB-6C94-309E048CC3B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3" y="3657600"/>
                        <a:ext cx="3541712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BCBCB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393939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1333" name="Rectangle 5">
            <a:extLst>
              <a:ext uri="{FF2B5EF4-FFF2-40B4-BE49-F238E27FC236}">
                <a16:creationId xmlns:a16="http://schemas.microsoft.com/office/drawing/2014/main" id="{00405288-E631-A223-784E-87163CA2A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209800"/>
            <a:ext cx="1014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93939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>
                <a:solidFill>
                  <a:srgbClr val="000066"/>
                </a:solidFill>
                <a:cs typeface="Times New Roman" panose="02020603050405020304" pitchFamily="18" charset="0"/>
              </a:rPr>
              <a:t>(Kays)</a:t>
            </a:r>
            <a:endParaRPr lang="en-US" altLang="en-US"/>
          </a:p>
        </p:txBody>
      </p:sp>
      <p:sp>
        <p:nvSpPr>
          <p:cNvPr id="611332" name="Rectangle 4">
            <a:extLst>
              <a:ext uri="{FF2B5EF4-FFF2-40B4-BE49-F238E27FC236}">
                <a16:creationId xmlns:a16="http://schemas.microsoft.com/office/drawing/2014/main" id="{0DF37119-9E07-A00A-892E-A6ADE321D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4913" y="3581400"/>
            <a:ext cx="1385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93939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>
                <a:solidFill>
                  <a:srgbClr val="000066"/>
                </a:solidFill>
                <a:cs typeface="Times New Roman" panose="02020603050405020304" pitchFamily="18" charset="0"/>
              </a:rPr>
              <a:t>(Colburn)</a:t>
            </a:r>
            <a:endParaRPr lang="en-US" altLang="en-US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2AC247B4-79AE-121C-F827-D519FFAC128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CE2743F7-00CD-BFDB-CFB8-8EB31EDB39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7E6917A6-6348-752C-E419-7C61CEE56C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D84B4573-BD2F-0871-6EFC-041678C6E0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AEE1E892-6212-8FC4-C3DE-B798FD28CF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B73C2BA1-117D-B90E-5479-293311CBE8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A53F21E-2BEF-2927-F131-4AB0B0AE54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1B16BEFD-EE9A-899D-D7A7-7C8EF7C4A5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76DBABD6-697F-394E-B136-0DF6232669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23A59438-EE1D-E3D6-F1C5-0DA1283A05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37FDAAA7-9215-0948-F5CC-959BF56C99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320D021D-D0F8-5978-54EE-EBFEF3339A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B4C60129-3C27-F7D7-551E-B85F928B6E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8C97F307-2878-3B20-AA1C-3D5D78A826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023AB350-1BB0-E94E-80E0-FEF25E6E58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B00D6F04-74DF-EA3B-E320-AC5C99EE5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9" name="AutoShape 11">
            <a:extLst>
              <a:ext uri="{FF2B5EF4-FFF2-40B4-BE49-F238E27FC236}">
                <a16:creationId xmlns:a16="http://schemas.microsoft.com/office/drawing/2014/main" id="{7621B8DE-583B-1442-4841-9A12A99C71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1188" y="1676400"/>
            <a:ext cx="7940675" cy="1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11338" name="Rectangle 10">
            <a:extLst>
              <a:ext uri="{FF2B5EF4-FFF2-40B4-BE49-F238E27FC236}">
                <a16:creationId xmlns:a16="http://schemas.microsoft.com/office/drawing/2014/main" id="{E12A10AD-C043-4892-3E33-3768C7785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43000"/>
            <a:ext cx="8610600" cy="78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93939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0" hangingPunct="0">
              <a:buFont typeface="Wingdings" panose="05000000000000000000" pitchFamily="2" charset="2"/>
              <a:buChar char="w"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 Development General Transport Analogy:</a:t>
            </a:r>
            <a:endParaRPr lang="en-US" altLang="en-US" sz="2400" dirty="0"/>
          </a:p>
          <a:p>
            <a:pPr algn="l" eaLnBrk="0" hangingPunct="0"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endParaRPr lang="en-US" altLang="en-US" sz="2400" dirty="0"/>
          </a:p>
        </p:txBody>
      </p:sp>
      <p:sp>
        <p:nvSpPr>
          <p:cNvPr id="611337" name="Rectangle 9">
            <a:extLst>
              <a:ext uri="{FF2B5EF4-FFF2-40B4-BE49-F238E27FC236}">
                <a16:creationId xmlns:a16="http://schemas.microsoft.com/office/drawing/2014/main" id="{B78A4C51-4705-967F-D1EE-58219AEF3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304800"/>
            <a:ext cx="80200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93939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eaLnBrk="0" hangingPunct="0"/>
            <a:r>
              <a:rPr lang="en-US" altLang="en-US" sz="2800" dirty="0">
                <a:solidFill>
                  <a:schemeClr val="accent2"/>
                </a:solidFill>
                <a:cs typeface="Times New Roman" panose="02020603050405020304" pitchFamily="18" charset="0"/>
              </a:rPr>
              <a:t>Turbulent, Fully-Developed Channel</a:t>
            </a:r>
            <a:endParaRPr lang="en-US" altLang="en-US" sz="2800" dirty="0"/>
          </a:p>
        </p:txBody>
      </p:sp>
      <p:graphicFrame>
        <p:nvGraphicFramePr>
          <p:cNvPr id="611334" name="Object 6">
            <a:extLst>
              <a:ext uri="{FF2B5EF4-FFF2-40B4-BE49-F238E27FC236}">
                <a16:creationId xmlns:a16="http://schemas.microsoft.com/office/drawing/2014/main" id="{7E038F82-A5C4-3D74-AF34-2C1147EAB8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8878022"/>
              </p:ext>
            </p:extLst>
          </p:nvPr>
        </p:nvGraphicFramePr>
        <p:xfrm>
          <a:off x="1357313" y="2133600"/>
          <a:ext cx="3541712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9449" imgH="190417" progId="Equation.2">
                  <p:embed/>
                </p:oleObj>
              </mc:Choice>
              <mc:Fallback>
                <p:oleObj name="Equation" r:id="rId2" imgW="1269449" imgH="190417" progId="Equation.2">
                  <p:embed/>
                  <p:pic>
                    <p:nvPicPr>
                      <p:cNvPr id="611334" name="Object 6">
                        <a:extLst>
                          <a:ext uri="{FF2B5EF4-FFF2-40B4-BE49-F238E27FC236}">
                            <a16:creationId xmlns:a16="http://schemas.microsoft.com/office/drawing/2014/main" id="{7E038F82-A5C4-3D74-AF34-2C1147EAB8A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2133600"/>
                        <a:ext cx="3541712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BCBCB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393939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1332" name="Rectangle 4">
            <a:extLst>
              <a:ext uri="{FF2B5EF4-FFF2-40B4-BE49-F238E27FC236}">
                <a16:creationId xmlns:a16="http://schemas.microsoft.com/office/drawing/2014/main" id="{88C43C14-1C71-A8AD-F0ED-3A8305A9B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8313" y="2133600"/>
            <a:ext cx="1385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93939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dirty="0">
                <a:solidFill>
                  <a:srgbClr val="000066"/>
                </a:solidFill>
                <a:cs typeface="Times New Roman" panose="02020603050405020304" pitchFamily="18" charset="0"/>
              </a:rPr>
              <a:t>(Colburn)</a:t>
            </a:r>
            <a:endParaRPr lang="en-US" altLang="en-US" dirty="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9342926F-ADBF-1710-5657-3E8AC36A954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2E553462-40B4-F137-5E05-EA4799F76E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D5C9A727-D3B8-F0FD-1922-8CA16E51C1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9862F5CC-DDA1-4E80-E51E-9D6C00079B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3C700037-1045-6066-14B5-D545A6BC05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D7330893-0A58-7358-1EFE-54975482A7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D3CB9F6-3C02-BEC0-DB56-9CE53105A1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23B10B9-DA02-63BD-B3DC-C7227B783A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E054F02F-7779-3A2A-7332-9D5C999841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F3AAF61B-9D5E-6D0A-818B-3C1A2EC037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8AF89EBD-08F5-FDE1-EEA7-28D5F65822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A94F42AA-0F50-C0CF-AAC6-D743AB0F06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EE1852EC-EA3D-5589-B20A-568DF51A32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3BB07D28-7570-D47C-3B2E-429B2D622F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DEFB171A-1A11-A441-5124-EAE57A9724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A3DD8E1E-98E0-C831-B36B-8CBCC132D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graphicFrame>
        <p:nvGraphicFramePr>
          <p:cNvPr id="18" name="Object 5">
            <a:extLst>
              <a:ext uri="{FF2B5EF4-FFF2-40B4-BE49-F238E27FC236}">
                <a16:creationId xmlns:a16="http://schemas.microsoft.com/office/drawing/2014/main" id="{FAA7D06D-24B7-B595-D20E-C48062F969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7898671"/>
              </p:ext>
            </p:extLst>
          </p:nvPr>
        </p:nvGraphicFramePr>
        <p:xfrm>
          <a:off x="1849437" y="2895600"/>
          <a:ext cx="447516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5000" imgH="393700" progId="Equation.2">
                  <p:embed/>
                </p:oleObj>
              </mc:Choice>
              <mc:Fallback>
                <p:oleObj name="Equation" r:id="rId5" imgW="1905000" imgH="393700" progId="Equation.2">
                  <p:embed/>
                  <p:pic>
                    <p:nvPicPr>
                      <p:cNvPr id="606213" name="Object 5">
                        <a:extLst>
                          <a:ext uri="{FF2B5EF4-FFF2-40B4-BE49-F238E27FC236}">
                            <a16:creationId xmlns:a16="http://schemas.microsoft.com/office/drawing/2014/main" id="{6CB4A02D-439D-BF7A-00A1-12D7D83F967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437" y="2895600"/>
                        <a:ext cx="447516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BCBCB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393939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A4DF7AB-C038-F3BD-BC84-E291F874BC81}"/>
                  </a:ext>
                </a:extLst>
              </p:cNvPr>
              <p:cNvSpPr txBox="1"/>
              <p:nvPr/>
            </p:nvSpPr>
            <p:spPr>
              <a:xfrm>
                <a:off x="914400" y="4267200"/>
                <a:ext cx="3368486" cy="911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0.023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0.8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𝑅𝑒</m:t>
                          </m:r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A4DF7AB-C038-F3BD-BC84-E291F874B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267200"/>
                <a:ext cx="3368486" cy="9119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E86FDE5-A76D-2416-659B-69D749BCAF85}"/>
                  </a:ext>
                </a:extLst>
              </p:cNvPr>
              <p:cNvSpPr txBox="1"/>
              <p:nvPr/>
            </p:nvSpPr>
            <p:spPr>
              <a:xfrm>
                <a:off x="4702742" y="4267200"/>
                <a:ext cx="2383858" cy="786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𝑃𝑟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0.023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E86FDE5-A76D-2416-659B-69D749BCA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742" y="4267200"/>
                <a:ext cx="2383858" cy="7862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540505-4042-6615-A9A7-E8DBA5D1EF9D}"/>
                  </a:ext>
                </a:extLst>
              </p:cNvPr>
              <p:cNvSpPr txBox="1"/>
              <p:nvPr/>
            </p:nvSpPr>
            <p:spPr>
              <a:xfrm>
                <a:off x="1066800" y="5572780"/>
                <a:ext cx="4038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=0.046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−0.2</m:t>
                          </m:r>
                        </m:sup>
                      </m:sSup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540505-4042-6615-A9A7-E8DBA5D1E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572780"/>
                <a:ext cx="403860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41EF161-F3F2-F6B9-5E40-97D2DC00168E}"/>
                  </a:ext>
                </a:extLst>
              </p:cNvPr>
              <p:cNvSpPr txBox="1"/>
              <p:nvPr/>
            </p:nvSpPr>
            <p:spPr>
              <a:xfrm>
                <a:off x="5181600" y="5486400"/>
                <a:ext cx="2293961" cy="617285"/>
              </a:xfrm>
              <a:prstGeom prst="rect">
                <a:avLst/>
              </a:prstGeom>
              <a:noFill/>
              <a:ln w="101600" cmpd="dbl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𝑃𝑟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41EF161-F3F2-F6B9-5E40-97D2DC001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5486400"/>
                <a:ext cx="2293961" cy="6172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01600" cmpd="dbl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>
            <a:extLst>
              <a:ext uri="{FF2B5EF4-FFF2-40B4-BE49-F238E27FC236}">
                <a16:creationId xmlns:a16="http://schemas.microsoft.com/office/drawing/2014/main" id="{046949A1-9034-58EF-0170-69534D9D0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381999" cy="182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07" name="AutoShape 7">
            <a:extLst>
              <a:ext uri="{FF2B5EF4-FFF2-40B4-BE49-F238E27FC236}">
                <a16:creationId xmlns:a16="http://schemas.microsoft.com/office/drawing/2014/main" id="{E1856F6D-0616-1B62-A63D-97EF9D9DAE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" y="1714500"/>
            <a:ext cx="7940675" cy="1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14406" name="Rectangle 6">
            <a:extLst>
              <a:ext uri="{FF2B5EF4-FFF2-40B4-BE49-F238E27FC236}">
                <a16:creationId xmlns:a16="http://schemas.microsoft.com/office/drawing/2014/main" id="{0478F9E6-CFF6-6F76-CA3B-2E1AE9609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09800"/>
            <a:ext cx="8686800" cy="74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93939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0" hangingPunct="0">
              <a:buFont typeface="Wingdings" panose="05000000000000000000" pitchFamily="2" charset="2"/>
              <a:buChar char="w"/>
            </a:pPr>
            <a:r>
              <a:rPr lang="en-US" altLang="en-US" dirty="0">
                <a:cs typeface="Times New Roman" panose="02020603050405020304" pitchFamily="18" charset="0"/>
              </a:rPr>
              <a:t> Parallel Plate Channel :</a:t>
            </a:r>
            <a:r>
              <a:rPr lang="en-US" altLang="en-US" sz="2800" i="1" dirty="0">
                <a:cs typeface="Times New Roman" panose="02020603050405020304" pitchFamily="18" charset="0"/>
              </a:rPr>
              <a:t> Laminar Flow</a:t>
            </a:r>
            <a:endParaRPr lang="en-US" altLang="en-US" dirty="0"/>
          </a:p>
        </p:txBody>
      </p:sp>
      <p:sp>
        <p:nvSpPr>
          <p:cNvPr id="614405" name="Rectangle 5">
            <a:extLst>
              <a:ext uri="{FF2B5EF4-FFF2-40B4-BE49-F238E27FC236}">
                <a16:creationId xmlns:a16="http://schemas.microsoft.com/office/drawing/2014/main" id="{D6664415-1B8E-BF50-5B10-6D5FBBDAF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93939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eaLnBrk="0" hangingPunct="0"/>
            <a:r>
              <a:rPr lang="en-US" altLang="en-US" sz="2800" dirty="0">
                <a:solidFill>
                  <a:schemeClr val="tx2"/>
                </a:solidFill>
                <a:cs typeface="Times New Roman" panose="02020603050405020304" pitchFamily="18" charset="0"/>
              </a:rPr>
              <a:t>        </a:t>
            </a:r>
            <a:r>
              <a:rPr lang="en-US" altLang="en-US" sz="2800" dirty="0">
                <a:solidFill>
                  <a:schemeClr val="accent2"/>
                </a:solidFill>
                <a:cs typeface="Times New Roman" panose="02020603050405020304" pitchFamily="18" charset="0"/>
              </a:rPr>
              <a:t>Asymmetric Heating PCB Channels </a:t>
            </a:r>
            <a:endParaRPr lang="en-US" altLang="en-US" sz="2800" dirty="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E61EF70D-E924-EF9E-5754-A08027F85B6D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D4543A69-8786-81DC-99DA-BD05A011EC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CDEFF679-0C2B-A72B-6FE0-9D627A3F1E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3EA8E15E-800A-CE91-0DAE-7133EE48EE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4FD4327B-2D83-C06B-A21B-1F8B14F8C5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5304421A-19E7-9BB8-74FA-6A51075D00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FA8DB32-DC6B-BEEF-64E3-38A3BC07C6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A673CE7-2748-FD80-76A8-734D624109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E73EEE14-77A4-B83E-9BEA-D5E0394742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F531E8E3-2FE2-E173-2414-25745C7C4E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CE6B2FF3-9D5B-D560-2E59-D7F2BED4C9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67061835-15BD-6467-A276-818614FFE8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92A23357-5F1D-D877-8B73-7B5B61797E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AFA5BA09-6400-6F1F-CF5E-3804950834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2CFAF598-1DDD-A338-44AB-8A46BD6FEB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A0FAE1EF-487A-7D7B-CBBD-57C4AB8E4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DEF80C1-7DF1-9B4A-99B9-4D75FCB063DC}"/>
                  </a:ext>
                </a:extLst>
              </p:cNvPr>
              <p:cNvSpPr txBox="1"/>
              <p:nvPr/>
            </p:nvSpPr>
            <p:spPr>
              <a:xfrm>
                <a:off x="838200" y="3197342"/>
                <a:ext cx="3383619" cy="12222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5.385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1−0.346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′′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′′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DEF80C1-7DF1-9B4A-99B9-4D75FCB06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97342"/>
                <a:ext cx="3383619" cy="12222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1715B0-8B3D-0AA6-2283-68718404FD08}"/>
                  </a:ext>
                </a:extLst>
              </p:cNvPr>
              <p:cNvSpPr txBox="1"/>
              <p:nvPr/>
            </p:nvSpPr>
            <p:spPr>
              <a:xfrm>
                <a:off x="4794237" y="3273542"/>
                <a:ext cx="3435363" cy="12222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5.385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1−0.346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′′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′′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1715B0-8B3D-0AA6-2283-68718404F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237" y="3273542"/>
                <a:ext cx="3435363" cy="12222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D02AACF-A6E8-3D92-6538-FBB63A711ED4}"/>
                  </a:ext>
                </a:extLst>
              </p:cNvPr>
              <p:cNvSpPr txBox="1"/>
              <p:nvPr/>
            </p:nvSpPr>
            <p:spPr>
              <a:xfrm>
                <a:off x="990600" y="4872079"/>
                <a:ext cx="6629400" cy="461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=8.23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D02AACF-A6E8-3D92-6538-FBB63A711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872079"/>
                <a:ext cx="6629400" cy="461921"/>
              </a:xfrm>
              <a:prstGeom prst="rect">
                <a:avLst/>
              </a:prstGeom>
              <a:blipFill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D135586-0105-03BB-29EE-FE84FB4D8973}"/>
                  </a:ext>
                </a:extLst>
              </p14:cNvPr>
              <p14:cNvContentPartPr/>
              <p14:nvPr/>
            </p14:nvContentPartPr>
            <p14:xfrm>
              <a:off x="1128960" y="1253160"/>
              <a:ext cx="533880" cy="765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D135586-0105-03BB-29EE-FE84FB4D897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9600" y="1243800"/>
                <a:ext cx="552600" cy="784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6" name="AutoShape 8">
            <a:extLst>
              <a:ext uri="{FF2B5EF4-FFF2-40B4-BE49-F238E27FC236}">
                <a16:creationId xmlns:a16="http://schemas.microsoft.com/office/drawing/2014/main" id="{71D41C2E-810F-A3DB-B538-C58EEDFCD9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" y="1600200"/>
            <a:ext cx="7940675" cy="1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31814" name="Rectangle 6">
            <a:extLst>
              <a:ext uri="{FF2B5EF4-FFF2-40B4-BE49-F238E27FC236}">
                <a16:creationId xmlns:a16="http://schemas.microsoft.com/office/drawing/2014/main" id="{01364719-EFD2-77CA-D576-B745F47BA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6200"/>
            <a:ext cx="7102475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Effect of Turbulence Intensity on Heat Transfer Coefficient 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3CD83819-A1BD-34E5-ADE0-5A978D08D2EF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C93DFAD2-4129-AF76-096D-8D0B7F2707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CA6568E2-F2AA-582B-B839-FB1225810F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20C66305-BB5A-4175-AD00-569661D960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59402B5D-563F-4686-099A-D36DAAFA1B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9BE605DD-A664-DA80-73A7-47131FADD0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F7488D68-BB1E-FBC0-76F2-206C3B1528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A11649F-32C1-AC9F-24E0-4F4DEEAD40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4AE81E55-F267-29FD-AA33-DF02DD375A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8BD05DA4-7F91-DC9F-B427-F8D6284BBD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236173FB-3AC8-BC58-7B70-97D1D8308A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88B8435C-6F4D-4142-0A8A-0D89BD7110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992F3285-6BBE-D970-9608-E92828B8A8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F8BF97C6-DF1F-BE1B-82A2-9EA2DDF564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8491F9BE-1CA4-CD89-AC85-3D5D5CEA81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A1C7C8E5-EBD6-D23D-31BC-AC6BA7CCB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753305C-AA4E-4567-B59E-1CFADDA84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66800"/>
            <a:ext cx="8095951" cy="46437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7B30C84-55D7-6AA4-1E20-2BE9C7BCE70C}"/>
                  </a:ext>
                </a:extLst>
              </p:cNvPr>
              <p:cNvSpPr txBox="1"/>
              <p:nvPr/>
            </p:nvSpPr>
            <p:spPr>
              <a:xfrm>
                <a:off x="2743200" y="5538204"/>
                <a:ext cx="4305666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ra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7B30C84-55D7-6AA4-1E20-2BE9C7BCE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538204"/>
                <a:ext cx="4305666" cy="10911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6" name="AutoShape 8">
            <a:extLst>
              <a:ext uri="{FF2B5EF4-FFF2-40B4-BE49-F238E27FC236}">
                <a16:creationId xmlns:a16="http://schemas.microsoft.com/office/drawing/2014/main" id="{261F006C-5665-DF4A-628A-FEDC187641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5300" y="1714500"/>
            <a:ext cx="7940675" cy="1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36934" name="Rectangle 6">
            <a:extLst>
              <a:ext uri="{FF2B5EF4-FFF2-40B4-BE49-F238E27FC236}">
                <a16:creationId xmlns:a16="http://schemas.microsoft.com/office/drawing/2014/main" id="{4ECD3C1C-3C44-BA9F-FA3D-16D69186B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200"/>
            <a:ext cx="6400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Enhancement of Forced Convection from PCBs</a:t>
            </a:r>
            <a:endParaRPr lang="en-US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36932" name="Rectangle 4">
            <a:extLst>
              <a:ext uri="{FF2B5EF4-FFF2-40B4-BE49-F238E27FC236}">
                <a16:creationId xmlns:a16="http://schemas.microsoft.com/office/drawing/2014/main" id="{0C78B9D7-299F-16B1-99E8-3661778DE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1371600"/>
            <a:ext cx="8153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93939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lnSpc>
                <a:spcPct val="90000"/>
              </a:lnSpc>
              <a:buFont typeface="Wingdings" panose="05000000000000000000" pitchFamily="2" charset="2"/>
              <a:buChar char="w"/>
            </a:pPr>
            <a:r>
              <a:rPr lang="en-US" altLang="en-US" sz="2400" dirty="0">
                <a:latin typeface="+mn-lt"/>
                <a:cs typeface="Arial" panose="020B0604020202020204" pitchFamily="34" charset="0"/>
              </a:rPr>
              <a:t>Inherent enhancement</a:t>
            </a:r>
            <a:r>
              <a:rPr lang="en-US" altLang="en-US" sz="2400" dirty="0">
                <a:solidFill>
                  <a:srgbClr val="009900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en-US" altLang="en-US" sz="2400" dirty="0">
              <a:latin typeface="+mn-lt"/>
            </a:endParaRPr>
          </a:p>
          <a:p>
            <a:pPr lvl="1" eaLnBrk="0" hangingPunct="0">
              <a:lnSpc>
                <a:spcPct val="90000"/>
              </a:lnSpc>
              <a:buClr>
                <a:schemeClr val="tx2"/>
              </a:buClr>
            </a:pPr>
            <a:r>
              <a:rPr lang="en-US" altLang="en-US" sz="2400" dirty="0">
                <a:solidFill>
                  <a:srgbClr val="009900"/>
                </a:solidFill>
                <a:latin typeface="+mn-lt"/>
                <a:cs typeface="Arial" panose="020B0604020202020204" pitchFamily="34" charset="0"/>
              </a:rPr>
              <a:t>Protrusions </a:t>
            </a:r>
            <a:endParaRPr lang="en-US" altLang="en-US" sz="2400" dirty="0">
              <a:latin typeface="+mn-lt"/>
            </a:endParaRPr>
          </a:p>
          <a:p>
            <a:pPr lvl="1" eaLnBrk="0" hangingPunct="0">
              <a:lnSpc>
                <a:spcPct val="90000"/>
              </a:lnSpc>
              <a:buClr>
                <a:schemeClr val="tx2"/>
              </a:buClr>
            </a:pPr>
            <a:r>
              <a:rPr lang="en-US" altLang="en-US" sz="2400" dirty="0">
                <a:solidFill>
                  <a:srgbClr val="009900"/>
                </a:solidFill>
                <a:latin typeface="+mn-lt"/>
                <a:cs typeface="Arial" panose="020B0604020202020204" pitchFamily="34" charset="0"/>
              </a:rPr>
              <a:t>Vibrations </a:t>
            </a:r>
            <a:endParaRPr lang="en-US" altLang="en-US" sz="2400" dirty="0">
              <a:latin typeface="+mn-lt"/>
            </a:endParaRPr>
          </a:p>
          <a:p>
            <a:pPr lvl="1" eaLnBrk="0" hangingPunct="0">
              <a:lnSpc>
                <a:spcPct val="90000"/>
              </a:lnSpc>
              <a:buClr>
                <a:schemeClr val="tx2"/>
              </a:buClr>
            </a:pPr>
            <a:r>
              <a:rPr lang="en-US" altLang="en-US" sz="2400" dirty="0">
                <a:solidFill>
                  <a:srgbClr val="009900"/>
                </a:solidFill>
                <a:latin typeface="+mn-lt"/>
                <a:cs typeface="Arial" panose="020B0604020202020204" pitchFamily="34" charset="0"/>
              </a:rPr>
              <a:t>Electrical fields </a:t>
            </a:r>
            <a:endParaRPr lang="en-US" altLang="en-US" sz="2400" dirty="0">
              <a:latin typeface="+mn-lt"/>
            </a:endParaRPr>
          </a:p>
          <a:p>
            <a:pPr eaLnBrk="0" hangingPunct="0">
              <a:lnSpc>
                <a:spcPct val="90000"/>
              </a:lnSpc>
              <a:buFont typeface="Wingdings" panose="05000000000000000000" pitchFamily="2" charset="2"/>
              <a:buChar char="w"/>
            </a:pPr>
            <a:r>
              <a:rPr lang="en-US" altLang="en-US" sz="2400" dirty="0">
                <a:latin typeface="+mn-lt"/>
                <a:cs typeface="Arial" panose="020B0604020202020204" pitchFamily="34" charset="0"/>
              </a:rPr>
              <a:t>Enhancement by control of geometric layout</a:t>
            </a:r>
            <a:endParaRPr lang="en-US" altLang="en-US" sz="2400" dirty="0">
              <a:latin typeface="+mn-lt"/>
            </a:endParaRPr>
          </a:p>
          <a:p>
            <a:pPr lvl="1" eaLnBrk="0" hangingPunct="0">
              <a:lnSpc>
                <a:spcPct val="90000"/>
              </a:lnSpc>
              <a:buClr>
                <a:schemeClr val="tx2"/>
              </a:buClr>
            </a:pPr>
            <a:r>
              <a:rPr lang="en-US" altLang="en-US" sz="2400" dirty="0">
                <a:solidFill>
                  <a:srgbClr val="009900"/>
                </a:solidFill>
                <a:latin typeface="+mn-lt"/>
                <a:cs typeface="Arial" panose="020B0604020202020204" pitchFamily="34" charset="0"/>
              </a:rPr>
              <a:t>Staggering chips on the board </a:t>
            </a:r>
            <a:endParaRPr lang="en-US" altLang="en-US" sz="2400" dirty="0">
              <a:latin typeface="+mn-lt"/>
            </a:endParaRPr>
          </a:p>
          <a:p>
            <a:pPr lvl="1" eaLnBrk="0" hangingPunct="0">
              <a:lnSpc>
                <a:spcPct val="90000"/>
              </a:lnSpc>
              <a:buClr>
                <a:schemeClr val="tx2"/>
              </a:buClr>
            </a:pPr>
            <a:r>
              <a:rPr lang="en-US" altLang="en-US" sz="2400" dirty="0">
                <a:solidFill>
                  <a:srgbClr val="009900"/>
                </a:solidFill>
                <a:latin typeface="+mn-lt"/>
                <a:cs typeface="Arial" panose="020B0604020202020204" pitchFamily="34" charset="0"/>
              </a:rPr>
              <a:t>Optimal streamwise spacing</a:t>
            </a:r>
            <a:endParaRPr lang="en-US" altLang="en-US" sz="2400" dirty="0">
              <a:latin typeface="+mn-lt"/>
            </a:endParaRPr>
          </a:p>
          <a:p>
            <a:pPr eaLnBrk="0" hangingPunct="0">
              <a:lnSpc>
                <a:spcPct val="70000"/>
              </a:lnSpc>
              <a:buFont typeface="Wingdings" panose="05000000000000000000" pitchFamily="2" charset="2"/>
              <a:buChar char="w"/>
            </a:pPr>
            <a:r>
              <a:rPr lang="en-US" altLang="en-US" sz="2400" dirty="0">
                <a:latin typeface="+mn-lt"/>
                <a:cs typeface="Arial" panose="020B0604020202020204" pitchFamily="34" charset="0"/>
              </a:rPr>
              <a:t>Displaced promoters and flow modulation</a:t>
            </a:r>
            <a:endParaRPr lang="en-US" altLang="en-US" sz="2400" dirty="0">
              <a:latin typeface="+mn-lt"/>
            </a:endParaRPr>
          </a:p>
          <a:p>
            <a:pPr lvl="1" eaLnBrk="0" hangingPunct="0">
              <a:lnSpc>
                <a:spcPct val="70000"/>
              </a:lnSpc>
              <a:buClr>
                <a:schemeClr val="tx2"/>
              </a:buClr>
            </a:pPr>
            <a:r>
              <a:rPr lang="en-US" altLang="en-US" sz="2400" dirty="0">
                <a:solidFill>
                  <a:srgbClr val="009900"/>
                </a:solidFill>
                <a:latin typeface="+mn-lt"/>
                <a:cs typeface="Arial" panose="020B0604020202020204" pitchFamily="34" charset="0"/>
              </a:rPr>
              <a:t>Wires, rods attached to the opposite wall of the channel </a:t>
            </a:r>
            <a:endParaRPr lang="en-US" altLang="en-US" sz="2400" dirty="0">
              <a:latin typeface="+mn-lt"/>
            </a:endParaRPr>
          </a:p>
          <a:p>
            <a:pPr lvl="1" eaLnBrk="0" hangingPunct="0">
              <a:lnSpc>
                <a:spcPct val="70000"/>
              </a:lnSpc>
              <a:buClr>
                <a:schemeClr val="tx2"/>
              </a:buClr>
            </a:pPr>
            <a:r>
              <a:rPr lang="en-US" altLang="en-US" sz="2400" dirty="0">
                <a:solidFill>
                  <a:srgbClr val="009900"/>
                </a:solidFill>
                <a:latin typeface="+mn-lt"/>
                <a:cs typeface="Arial" panose="020B0604020202020204" pitchFamily="34" charset="0"/>
              </a:rPr>
              <a:t>Modulate flow at an appropriate frequency </a:t>
            </a:r>
            <a:endParaRPr lang="en-US" altLang="en-US" sz="2400" dirty="0">
              <a:latin typeface="+mn-lt"/>
            </a:endParaRPr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D0669C8F-0C5B-8F69-4EAD-3C40B097F0F2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99A109DB-86DC-0B77-EFDA-959CEE3485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0E241B8B-5027-DAA6-BB24-69256AC7F8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ED95EAC3-3935-F90D-5986-2C4A200FFD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914556A1-520A-DBC0-3BC6-C17AA4CC15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C8473DD0-F9C9-BEC8-86CB-472C518B4E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82F495F4-2A92-2DAB-CA27-088B43F9FD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A6E492A-22E0-CA4F-8F17-5D91C2367C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5E0A2814-C0BE-FE55-73E5-2A8B41EC56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5BFC193F-B566-BD78-B876-EC8D71865C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424C2CB4-5F96-3FD5-D48A-CCFDFFE1AE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D27ADDAD-40BD-9B17-8490-A4CD9AA4AD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BF12A626-FBBB-8B47-87FA-6012F5C8BC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5C34E93E-1A8F-BBA8-87BA-0DA8987486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1EC5EFFA-2295-5CC6-1AA9-82E6F712CC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981D2D0C-EC90-32AF-2AB5-9E012514A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64" name="AutoShape 12">
            <a:extLst>
              <a:ext uri="{FF2B5EF4-FFF2-40B4-BE49-F238E27FC236}">
                <a16:creationId xmlns:a16="http://schemas.microsoft.com/office/drawing/2014/main" id="{F48A84B0-D7A9-B9A9-02CF-DD5FA1CE15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1500" y="1676400"/>
            <a:ext cx="7940675" cy="1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37962" name="Rectangle 10">
            <a:extLst>
              <a:ext uri="{FF2B5EF4-FFF2-40B4-BE49-F238E27FC236}">
                <a16:creationId xmlns:a16="http://schemas.microsoft.com/office/drawing/2014/main" id="{9F838026-D894-2110-0738-EF38D8CD9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76200"/>
            <a:ext cx="7162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Enhancement of Forced Convection from PCBs</a:t>
            </a:r>
            <a:endParaRPr lang="en-US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37960" name="Rectangle 8">
            <a:extLst>
              <a:ext uri="{FF2B5EF4-FFF2-40B4-BE49-F238E27FC236}">
                <a16:creationId xmlns:a16="http://schemas.microsoft.com/office/drawing/2014/main" id="{AACBADC7-CC41-874A-C239-B12F4DFEC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1371600"/>
            <a:ext cx="8153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93939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lnSpc>
                <a:spcPct val="90000"/>
              </a:lnSpc>
              <a:buFont typeface="Wingdings" panose="05000000000000000000" pitchFamily="2" charset="2"/>
              <a:buChar char="w"/>
            </a:pPr>
            <a:r>
              <a:rPr lang="en-US" altLang="en-US" sz="2400" b="1" dirty="0">
                <a:latin typeface="+mn-lt"/>
                <a:cs typeface="Arial" panose="020B0604020202020204" pitchFamily="34" charset="0"/>
              </a:rPr>
              <a:t>Vortex generators and barriers</a:t>
            </a:r>
            <a:endParaRPr lang="en-US" altLang="en-US" sz="2400" dirty="0">
              <a:latin typeface="+mn-lt"/>
            </a:endParaRPr>
          </a:p>
          <a:p>
            <a:pPr lvl="1" eaLnBrk="0" hangingPunct="0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w"/>
            </a:pPr>
            <a:r>
              <a:rPr lang="en-US" altLang="en-US" sz="2400" b="1" dirty="0">
                <a:solidFill>
                  <a:srgbClr val="009900"/>
                </a:solidFill>
                <a:latin typeface="+mn-lt"/>
                <a:cs typeface="Arial" panose="020B0604020202020204" pitchFamily="34" charset="0"/>
              </a:rPr>
              <a:t>Delta-wing vortex generators </a:t>
            </a:r>
            <a:endParaRPr lang="en-US" altLang="en-US" sz="2400" dirty="0">
              <a:latin typeface="+mn-lt"/>
            </a:endParaRPr>
          </a:p>
          <a:p>
            <a:pPr lvl="1" eaLnBrk="0" hangingPunct="0">
              <a:lnSpc>
                <a:spcPct val="90000"/>
              </a:lnSpc>
              <a:buClr>
                <a:schemeClr val="tx2"/>
              </a:buClr>
            </a:pPr>
            <a:endParaRPr lang="en-US" altLang="en-US" sz="2400" b="1" dirty="0">
              <a:solidFill>
                <a:srgbClr val="009900"/>
              </a:solidFill>
              <a:latin typeface="+mn-lt"/>
              <a:cs typeface="Arial" panose="020B0604020202020204" pitchFamily="34" charset="0"/>
            </a:endParaRPr>
          </a:p>
          <a:p>
            <a:pPr lvl="1" eaLnBrk="0" hangingPunct="0">
              <a:lnSpc>
                <a:spcPct val="90000"/>
              </a:lnSpc>
              <a:buClr>
                <a:schemeClr val="tx2"/>
              </a:buClr>
            </a:pPr>
            <a:endParaRPr lang="en-US" altLang="en-US" sz="2400" b="1" dirty="0">
              <a:solidFill>
                <a:srgbClr val="009900"/>
              </a:solidFill>
              <a:latin typeface="+mn-lt"/>
              <a:cs typeface="Arial" panose="020B0604020202020204" pitchFamily="34" charset="0"/>
            </a:endParaRPr>
          </a:p>
          <a:p>
            <a:pPr lvl="1" eaLnBrk="0" hangingPunct="0">
              <a:lnSpc>
                <a:spcPct val="90000"/>
              </a:lnSpc>
              <a:buClr>
                <a:schemeClr val="tx2"/>
              </a:buClr>
            </a:pPr>
            <a:endParaRPr lang="en-US" altLang="en-US" sz="2400" b="1" dirty="0">
              <a:solidFill>
                <a:srgbClr val="009900"/>
              </a:solidFill>
              <a:latin typeface="+mn-lt"/>
              <a:cs typeface="Arial" panose="020B0604020202020204" pitchFamily="34" charset="0"/>
            </a:endParaRPr>
          </a:p>
          <a:p>
            <a:pPr lvl="1" eaLnBrk="0" hangingPunct="0">
              <a:lnSpc>
                <a:spcPct val="90000"/>
              </a:lnSpc>
              <a:buClr>
                <a:schemeClr val="tx2"/>
              </a:buClr>
            </a:pPr>
            <a:endParaRPr lang="en-US" altLang="en-US" sz="2400" b="1" dirty="0">
              <a:solidFill>
                <a:srgbClr val="009900"/>
              </a:solidFill>
              <a:latin typeface="+mn-lt"/>
              <a:cs typeface="Arial" panose="020B0604020202020204" pitchFamily="34" charset="0"/>
            </a:endParaRPr>
          </a:p>
          <a:p>
            <a:pPr lvl="1" eaLnBrk="0" hangingPunct="0">
              <a:lnSpc>
                <a:spcPct val="90000"/>
              </a:lnSpc>
              <a:buClr>
                <a:schemeClr val="tx2"/>
              </a:buClr>
            </a:pPr>
            <a:r>
              <a:rPr lang="en-US" altLang="en-US" sz="2400" b="1" dirty="0">
                <a:solidFill>
                  <a:srgbClr val="009900"/>
                </a:solidFill>
                <a:latin typeface="+mn-lt"/>
                <a:cs typeface="Arial" panose="020B0604020202020204" pitchFamily="34" charset="0"/>
              </a:rPr>
              <a:t>                                                           Scoops </a:t>
            </a:r>
            <a:endParaRPr lang="en-US" altLang="en-US" sz="2400" dirty="0">
              <a:latin typeface="+mn-lt"/>
            </a:endParaRPr>
          </a:p>
          <a:p>
            <a:pPr lvl="1" eaLnBrk="0" hangingPunct="0">
              <a:lnSpc>
                <a:spcPct val="90000"/>
              </a:lnSpc>
              <a:buClr>
                <a:schemeClr val="tx2"/>
              </a:buClr>
            </a:pPr>
            <a:endParaRPr lang="en-US" altLang="en-US" sz="2400" b="1" dirty="0">
              <a:solidFill>
                <a:srgbClr val="009900"/>
              </a:solidFill>
              <a:latin typeface="+mn-lt"/>
              <a:cs typeface="Arial" panose="020B0604020202020204" pitchFamily="34" charset="0"/>
            </a:endParaRPr>
          </a:p>
          <a:p>
            <a:pPr lvl="1" eaLnBrk="0" hangingPunct="0">
              <a:lnSpc>
                <a:spcPct val="90000"/>
              </a:lnSpc>
              <a:buClr>
                <a:schemeClr val="tx2"/>
              </a:buClr>
            </a:pPr>
            <a:endParaRPr lang="en-US" altLang="en-US" sz="2400" b="1" dirty="0">
              <a:solidFill>
                <a:srgbClr val="009900"/>
              </a:solidFill>
              <a:latin typeface="+mn-lt"/>
              <a:cs typeface="Arial" panose="020B0604020202020204" pitchFamily="34" charset="0"/>
            </a:endParaRPr>
          </a:p>
          <a:p>
            <a:pPr lvl="1" eaLnBrk="0" hangingPunct="0">
              <a:lnSpc>
                <a:spcPct val="90000"/>
              </a:lnSpc>
              <a:buClr>
                <a:schemeClr val="tx2"/>
              </a:buClr>
            </a:pPr>
            <a:endParaRPr lang="en-US" altLang="en-US" sz="2400" b="1" dirty="0">
              <a:solidFill>
                <a:srgbClr val="009900"/>
              </a:solidFill>
              <a:latin typeface="+mn-lt"/>
              <a:cs typeface="Arial" panose="020B0604020202020204" pitchFamily="34" charset="0"/>
            </a:endParaRPr>
          </a:p>
          <a:p>
            <a:pPr lvl="1" eaLnBrk="0" hangingPunct="0">
              <a:lnSpc>
                <a:spcPct val="90000"/>
              </a:lnSpc>
              <a:buClr>
                <a:schemeClr val="tx2"/>
              </a:buClr>
            </a:pPr>
            <a:r>
              <a:rPr lang="en-US" altLang="en-US" sz="2400" b="1" dirty="0">
                <a:solidFill>
                  <a:srgbClr val="009900"/>
                </a:solidFill>
                <a:latin typeface="+mn-lt"/>
                <a:cs typeface="Arial" panose="020B0604020202020204" pitchFamily="34" charset="0"/>
              </a:rPr>
              <a:t>Wall-mounted cylinders</a:t>
            </a:r>
            <a:endParaRPr lang="en-US" altLang="en-US" sz="2400" dirty="0">
              <a:latin typeface="+mn-lt"/>
            </a:endParaRPr>
          </a:p>
          <a:p>
            <a:pPr eaLnBrk="0" hangingPunct="0">
              <a:buClr>
                <a:schemeClr val="tx2"/>
              </a:buClr>
              <a:buFont typeface="Wingdings" panose="05000000000000000000" pitchFamily="2" charset="2"/>
              <a:buChar char="w"/>
            </a:pPr>
            <a:endParaRPr lang="en-US" altLang="en-US" sz="2400" dirty="0">
              <a:latin typeface="+mn-lt"/>
            </a:endParaRPr>
          </a:p>
        </p:txBody>
      </p:sp>
      <p:pic>
        <p:nvPicPr>
          <p:cNvPr id="637959" name="Picture 7">
            <a:extLst>
              <a:ext uri="{FF2B5EF4-FFF2-40B4-BE49-F238E27FC236}">
                <a16:creationId xmlns:a16="http://schemas.microsoft.com/office/drawing/2014/main" id="{B4DB53C2-8447-2089-EEEF-C4E2A4084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438400"/>
            <a:ext cx="3143250" cy="13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7958" name="Picture 6">
            <a:extLst>
              <a:ext uri="{FF2B5EF4-FFF2-40B4-BE49-F238E27FC236}">
                <a16:creationId xmlns:a16="http://schemas.microsoft.com/office/drawing/2014/main" id="{62CBF619-A31B-E709-420E-558B1CD16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0"/>
            <a:ext cx="3190875" cy="227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7957" name="Picture 5">
            <a:extLst>
              <a:ext uri="{FF2B5EF4-FFF2-40B4-BE49-F238E27FC236}">
                <a16:creationId xmlns:a16="http://schemas.microsoft.com/office/drawing/2014/main" id="{382EC9B3-ABE6-DA5B-1A67-452E6ADBC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33800"/>
            <a:ext cx="30162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46">
            <a:extLst>
              <a:ext uri="{FF2B5EF4-FFF2-40B4-BE49-F238E27FC236}">
                <a16:creationId xmlns:a16="http://schemas.microsoft.com/office/drawing/2014/main" id="{BB7AB150-2B8E-6CCC-5F3B-AC342BD8EE76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B5C97DB3-5359-66ED-8C13-5A6A421437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4E597EC7-2BDA-A8A8-BFBD-DB2E373FF8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1AAF908D-1664-2298-EF29-E3BEC45B55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DB2AF7A3-16FA-83CC-C08B-78356788AC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9DB45AA2-1498-85B4-9AEA-FD2B2DD71F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8178F0E4-5522-9709-94F8-582AB54101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BD4A2DE-D417-0881-4E7D-FADA1E3696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85B40302-C61F-C515-8517-2EDE71C5D2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975A78A3-F8EE-9714-3AE4-0D3DC8141F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AB6C1566-F807-923E-0401-D1D5C54434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3FB1667F-97D8-2594-6F28-12F4735CBC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7B1B3178-95CF-2066-0AE7-ADAD492480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DAF2DB23-19E2-282D-94B7-6F3ED6BC10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F999F27E-243E-A8EB-ED11-EFB1D659B8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FF9485F2-9623-2346-AEAB-30A6B7D00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97" name="AutoShape 21">
            <a:extLst>
              <a:ext uri="{FF2B5EF4-FFF2-40B4-BE49-F238E27FC236}">
                <a16:creationId xmlns:a16="http://schemas.microsoft.com/office/drawing/2014/main" id="{B67D96CC-E47F-35A0-ED98-E0A84263A6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5300" y="1676400"/>
            <a:ext cx="7940675" cy="1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38995" name="Rectangle 19">
            <a:extLst>
              <a:ext uri="{FF2B5EF4-FFF2-40B4-BE49-F238E27FC236}">
                <a16:creationId xmlns:a16="http://schemas.microsoft.com/office/drawing/2014/main" id="{4201F934-F2F1-1B21-E9A5-BFDC05624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7162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Enhancement of Forced Convection from PCBs</a:t>
            </a:r>
            <a:endParaRPr lang="en-US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38993" name="Rectangle 17">
            <a:extLst>
              <a:ext uri="{FF2B5EF4-FFF2-40B4-BE49-F238E27FC236}">
                <a16:creationId xmlns:a16="http://schemas.microsoft.com/office/drawing/2014/main" id="{E73736C2-C5FE-BDEA-2985-537C4D2AA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1524000"/>
            <a:ext cx="8153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93939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lnSpc>
                <a:spcPct val="70000"/>
              </a:lnSpc>
              <a:buFont typeface="Wingdings" panose="05000000000000000000" pitchFamily="2" charset="2"/>
              <a:buChar char="w"/>
            </a:pPr>
            <a:r>
              <a:rPr lang="en-US" altLang="en-US" sz="2400" dirty="0">
                <a:latin typeface="+mn-lt"/>
                <a:cs typeface="Arial" panose="020B0604020202020204" pitchFamily="34" charset="0"/>
              </a:rPr>
              <a:t>Impinging jets</a:t>
            </a:r>
            <a:endParaRPr lang="en-US" altLang="en-US" sz="2400" dirty="0">
              <a:latin typeface="+mn-lt"/>
            </a:endParaRPr>
          </a:p>
          <a:p>
            <a:pPr lvl="1" eaLnBrk="0" hangingPunct="0">
              <a:lnSpc>
                <a:spcPct val="70000"/>
              </a:lnSpc>
              <a:buClr>
                <a:schemeClr val="tx2"/>
              </a:buClr>
            </a:pPr>
            <a:r>
              <a:rPr lang="en-US" altLang="en-US" sz="2400" dirty="0">
                <a:solidFill>
                  <a:srgbClr val="009900"/>
                </a:solidFill>
                <a:latin typeface="+mn-lt"/>
                <a:cs typeface="Arial" panose="020B0604020202020204" pitchFamily="34" charset="0"/>
              </a:rPr>
              <a:t>Free Jets </a:t>
            </a:r>
            <a:endParaRPr lang="en-US" altLang="en-US" sz="2400" dirty="0">
              <a:latin typeface="+mn-lt"/>
            </a:endParaRPr>
          </a:p>
          <a:p>
            <a:pPr lvl="1" eaLnBrk="0" hangingPunct="0">
              <a:lnSpc>
                <a:spcPct val="70000"/>
              </a:lnSpc>
              <a:buClr>
                <a:schemeClr val="tx2"/>
              </a:buClr>
            </a:pPr>
            <a:r>
              <a:rPr lang="en-US" altLang="en-US" sz="2400" dirty="0">
                <a:solidFill>
                  <a:srgbClr val="009900"/>
                </a:solidFill>
                <a:latin typeface="+mn-lt"/>
                <a:cs typeface="Arial" panose="020B0604020202020204" pitchFamily="34" charset="0"/>
              </a:rPr>
              <a:t>Submerged jets </a:t>
            </a:r>
            <a:endParaRPr lang="en-US" altLang="en-US" sz="2400" dirty="0">
              <a:latin typeface="+mn-lt"/>
            </a:endParaRPr>
          </a:p>
          <a:p>
            <a:pPr eaLnBrk="0" hangingPunct="0">
              <a:lnSpc>
                <a:spcPct val="70000"/>
              </a:lnSpc>
              <a:buFont typeface="Wingdings" panose="05000000000000000000" pitchFamily="2" charset="2"/>
              <a:buChar char="w"/>
            </a:pPr>
            <a:r>
              <a:rPr lang="en-US" altLang="en-US" sz="2400" dirty="0">
                <a:latin typeface="+mn-lt"/>
                <a:cs typeface="Arial" panose="020B0604020202020204" pitchFamily="34" charset="0"/>
              </a:rPr>
              <a:t>Compact heat sinks</a:t>
            </a:r>
            <a:endParaRPr lang="en-US" altLang="en-US" sz="2400" dirty="0">
              <a:latin typeface="+mn-lt"/>
            </a:endParaRPr>
          </a:p>
          <a:p>
            <a:pPr lvl="1" eaLnBrk="0" hangingPunct="0">
              <a:lnSpc>
                <a:spcPct val="70000"/>
              </a:lnSpc>
              <a:buClr>
                <a:schemeClr val="tx2"/>
              </a:buClr>
            </a:pPr>
            <a:r>
              <a:rPr lang="en-US" altLang="en-US" sz="2400" dirty="0">
                <a:solidFill>
                  <a:srgbClr val="009900"/>
                </a:solidFill>
                <a:latin typeface="+mn-lt"/>
                <a:cs typeface="Arial" panose="020B0604020202020204" pitchFamily="34" charset="0"/>
              </a:rPr>
              <a:t>Microchannel heat sinks </a:t>
            </a:r>
            <a:endParaRPr lang="en-US" altLang="en-US" sz="2400" dirty="0">
              <a:latin typeface="+mn-lt"/>
            </a:endParaRPr>
          </a:p>
          <a:p>
            <a:pPr lvl="1" eaLnBrk="0" hangingPunct="0">
              <a:lnSpc>
                <a:spcPct val="70000"/>
              </a:lnSpc>
              <a:buClr>
                <a:schemeClr val="tx2"/>
              </a:buClr>
            </a:pPr>
            <a:r>
              <a:rPr lang="en-US" altLang="en-US" sz="2400" dirty="0">
                <a:solidFill>
                  <a:srgbClr val="009900"/>
                </a:solidFill>
                <a:latin typeface="+mn-lt"/>
                <a:cs typeface="Arial" panose="020B0604020202020204" pitchFamily="34" charset="0"/>
              </a:rPr>
              <a:t>Porous metallic matrices </a:t>
            </a:r>
            <a:endParaRPr lang="en-US" altLang="en-US" sz="2400" dirty="0">
              <a:latin typeface="+mn-lt"/>
            </a:endParaRPr>
          </a:p>
          <a:p>
            <a:pPr eaLnBrk="0" hangingPunct="0">
              <a:lnSpc>
                <a:spcPct val="70000"/>
              </a:lnSpc>
              <a:buFont typeface="Wingdings" panose="05000000000000000000" pitchFamily="2" charset="2"/>
              <a:buChar char="w"/>
            </a:pPr>
            <a:r>
              <a:rPr lang="en-US" altLang="en-US" sz="2400" dirty="0">
                <a:latin typeface="+mn-lt"/>
                <a:cs typeface="Arial" panose="020B0604020202020204" pitchFamily="34" charset="0"/>
              </a:rPr>
              <a:t>Hybrid techniques</a:t>
            </a:r>
            <a:endParaRPr lang="en-US" altLang="en-US" sz="2400" dirty="0">
              <a:latin typeface="+mn-lt"/>
            </a:endParaRPr>
          </a:p>
        </p:txBody>
      </p:sp>
      <p:pic>
        <p:nvPicPr>
          <p:cNvPr id="638992" name="Picture 16">
            <a:extLst>
              <a:ext uri="{FF2B5EF4-FFF2-40B4-BE49-F238E27FC236}">
                <a16:creationId xmlns:a16="http://schemas.microsoft.com/office/drawing/2014/main" id="{2C083579-D8BF-6DB4-A071-2AC6F37D1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37" y="1600200"/>
            <a:ext cx="4496463" cy="20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46">
            <a:extLst>
              <a:ext uri="{FF2B5EF4-FFF2-40B4-BE49-F238E27FC236}">
                <a16:creationId xmlns:a16="http://schemas.microsoft.com/office/drawing/2014/main" id="{85521FE8-7FB0-FEDD-0DB7-3A1961321462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853BC071-74C0-FB82-797D-BBB6A8EC9A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5993EB4C-8EA2-AC77-4AD5-922CFE83BD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09AECB8A-A036-53F4-E1E4-397BFF9BF9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BE4B0778-8B3A-915A-D2B2-50BB83DC65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492A9B05-54ED-0407-B7FE-AC8B4F0B0E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B08DA23D-B9A5-C741-EBB0-37F04941CA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BF09CA0-DADC-92FC-7144-C39C214F41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46EBB1B8-F70A-E439-229A-BBB678422A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756C064A-645E-1B1E-B1F6-3421F14540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97BA9C77-6A0C-592B-6281-DA3E719C34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4F353A2C-DD64-6BE0-A43B-5023D81695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80A81EEC-BD67-5481-1809-26EDCC9F7B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B3CECA41-DE30-820E-6F7E-872FB24F2F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6B64E0D7-5ED8-B678-3440-3F52D46619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B3413E48-5175-7BDA-7384-E0A74F902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8" name="AutoShape 8">
            <a:extLst>
              <a:ext uri="{FF2B5EF4-FFF2-40B4-BE49-F238E27FC236}">
                <a16:creationId xmlns:a16="http://schemas.microsoft.com/office/drawing/2014/main" id="{765273C5-78DE-983E-57B7-7AB2782198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1447800"/>
            <a:ext cx="7940675" cy="1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40006" name="Rectangle 6">
            <a:extLst>
              <a:ext uri="{FF2B5EF4-FFF2-40B4-BE49-F238E27FC236}">
                <a16:creationId xmlns:a16="http://schemas.microsoft.com/office/drawing/2014/main" id="{B0E8A687-CFE9-E4E7-6EE5-4CEA63E6C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anose="020B0604020202020204" pitchFamily="34" charset="0"/>
              </a:rPr>
              <a:t>Closure</a:t>
            </a:r>
            <a:endParaRPr lang="en-US" alt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40004" name="Rectangle 4">
            <a:extLst>
              <a:ext uri="{FF2B5EF4-FFF2-40B4-BE49-F238E27FC236}">
                <a16:creationId xmlns:a16="http://schemas.microsoft.com/office/drawing/2014/main" id="{44269302-9945-57E6-6F39-B0063365A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19" y="1227137"/>
            <a:ext cx="8237537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93939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buClr>
                <a:schemeClr val="tx2"/>
              </a:buClr>
              <a:buFont typeface="Wingdings" panose="05000000000000000000" pitchFamily="2" charset="2"/>
              <a:buChar char="w"/>
            </a:pPr>
            <a:r>
              <a:rPr lang="en-US" altLang="en-US" sz="2400" dirty="0">
                <a:latin typeface="+mn-lt"/>
                <a:cs typeface="Arial" panose="020B0604020202020204" pitchFamily="34" charset="0"/>
              </a:rPr>
              <a:t>Analytical studies are tricky because of lack of geometric similarity (have to depend on experimental and numerical input) </a:t>
            </a:r>
            <a:endParaRPr lang="en-US" altLang="en-US" sz="2400" dirty="0">
              <a:latin typeface="+mn-lt"/>
              <a:cs typeface="Times New Roman" panose="02020603050405020304" pitchFamily="18" charset="0"/>
            </a:endParaRPr>
          </a:p>
          <a:p>
            <a:pPr eaLnBrk="0" hangingPunct="0">
              <a:buClr>
                <a:schemeClr val="tx2"/>
              </a:buClr>
              <a:buFont typeface="Wingdings" panose="05000000000000000000" pitchFamily="2" charset="2"/>
              <a:buChar char="w"/>
            </a:pPr>
            <a:r>
              <a:rPr lang="en-US" altLang="en-US" sz="2400" dirty="0">
                <a:latin typeface="+mn-lt"/>
                <a:cs typeface="Arial" panose="020B0604020202020204" pitchFamily="34" charset="0"/>
              </a:rPr>
              <a:t>Entrance effects are substantial and cannot be neglected </a:t>
            </a:r>
            <a:endParaRPr lang="en-US" altLang="en-US" sz="2400" dirty="0">
              <a:latin typeface="+mn-lt"/>
              <a:cs typeface="Times New Roman" panose="02020603050405020304" pitchFamily="18" charset="0"/>
            </a:endParaRPr>
          </a:p>
          <a:p>
            <a:pPr eaLnBrk="0" hangingPunct="0">
              <a:buClr>
                <a:schemeClr val="tx2"/>
              </a:buClr>
              <a:buFont typeface="Wingdings" panose="05000000000000000000" pitchFamily="2" charset="2"/>
              <a:buChar char="w"/>
            </a:pPr>
            <a:r>
              <a:rPr lang="en-US" altLang="en-US" sz="2400" dirty="0">
                <a:latin typeface="+mn-lt"/>
                <a:cs typeface="Arial" panose="020B0604020202020204" pitchFamily="34" charset="0"/>
              </a:rPr>
              <a:t>Need to be careful in interpreting data and using the appropriate heat transfer coefficient </a:t>
            </a:r>
            <a:endParaRPr lang="en-US" altLang="en-US" sz="2400" dirty="0">
              <a:latin typeface="+mn-lt"/>
              <a:cs typeface="Times New Roman" panose="02020603050405020304" pitchFamily="18" charset="0"/>
            </a:endParaRPr>
          </a:p>
          <a:p>
            <a:pPr eaLnBrk="0" hangingPunct="0">
              <a:buClr>
                <a:schemeClr val="tx2"/>
              </a:buClr>
              <a:buFont typeface="Wingdings" panose="05000000000000000000" pitchFamily="2" charset="2"/>
              <a:buChar char="w"/>
            </a:pPr>
            <a:r>
              <a:rPr lang="en-US" altLang="en-US" sz="2400" dirty="0">
                <a:latin typeface="+mn-lt"/>
                <a:cs typeface="Arial" panose="020B0604020202020204" pitchFamily="34" charset="0"/>
              </a:rPr>
              <a:t>Package length scale is the most representative dimension</a:t>
            </a:r>
            <a:endParaRPr lang="en-US" altLang="en-US" sz="2400" dirty="0">
              <a:latin typeface="+mn-lt"/>
              <a:cs typeface="Times New Roman" panose="02020603050405020304" pitchFamily="18" charset="0"/>
            </a:endParaRPr>
          </a:p>
          <a:p>
            <a:pPr eaLnBrk="0" hangingPunct="0">
              <a:buClr>
                <a:schemeClr val="tx2"/>
              </a:buClr>
              <a:buFont typeface="Wingdings" panose="05000000000000000000" pitchFamily="2" charset="2"/>
              <a:buChar char="w"/>
            </a:pPr>
            <a:r>
              <a:rPr lang="en-US" altLang="en-US" sz="2400" dirty="0">
                <a:latin typeface="+mn-lt"/>
                <a:cs typeface="Arial" panose="020B0604020202020204" pitchFamily="34" charset="0"/>
              </a:rPr>
              <a:t>Substrate conduction plays an important part </a:t>
            </a:r>
            <a:endParaRPr lang="en-US" altLang="en-US" sz="2400" dirty="0">
              <a:latin typeface="+mn-lt"/>
              <a:cs typeface="Times New Roman" panose="02020603050405020304" pitchFamily="18" charset="0"/>
            </a:endParaRPr>
          </a:p>
          <a:p>
            <a:pPr eaLnBrk="0" hangingPunct="0">
              <a:lnSpc>
                <a:spcPct val="70000"/>
              </a:lnSpc>
              <a:spcAft>
                <a:spcPct val="30000"/>
              </a:spcAft>
              <a:buClr>
                <a:schemeClr val="tx2"/>
              </a:buClr>
              <a:buFont typeface="Wingdings" panose="05000000000000000000" pitchFamily="2" charset="2"/>
              <a:buChar char="w"/>
            </a:pPr>
            <a:r>
              <a:rPr lang="en-US" altLang="en-US" sz="2400" dirty="0">
                <a:latin typeface="+mn-lt"/>
                <a:cs typeface="Arial" panose="020B0604020202020204" pitchFamily="34" charset="0"/>
              </a:rPr>
              <a:t>Several enhancement techniques can be successfully applied</a:t>
            </a:r>
            <a:endParaRPr lang="en-US" altLang="en-US" sz="2400" dirty="0">
              <a:latin typeface="+mn-lt"/>
            </a:endParaRPr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E9247240-D67E-9BE9-8764-7FC6FFE7E472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F45CC538-1B73-3A46-E97D-F3B24901EA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14D91434-3A2B-9E19-2A59-8CFD554C91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2A1C4F46-DFCB-B5FD-035C-3F9418A312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32F4EA2C-DB91-DC05-2D87-88D2C0F468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FDACCE95-3D9E-9AE8-BFF5-1766072294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1D1A53D-048F-18C1-ED97-5FA1C92B54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9F4E928-35EF-3312-DD2D-6F16AA909C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A93EA6D6-76B8-0D53-1FDF-C286970E68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5588E5DB-89A7-927A-8728-F0FA19EABC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E107DB4B-9A66-C096-1F66-E2BBF8CBE7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8A8D68E9-F3DE-77A7-54FF-F7CBF879CF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8066B9A9-C50D-C84D-669B-B591A21D0E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B3588AB7-1001-432B-35AD-8BFD6EBE0C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FECF38E1-5902-59B6-7BED-D57B8A145B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2F3B8CB6-7E5C-29DF-BA9D-C400BC863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A0BCF-DB79-698D-237F-D66E8078B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EBF4715-0B1A-E512-B45E-27C7D581DCA6}"/>
              </a:ext>
            </a:extLst>
          </p:cNvPr>
          <p:cNvSpPr txBox="1"/>
          <p:nvPr/>
        </p:nvSpPr>
        <p:spPr>
          <a:xfrm>
            <a:off x="609600" y="319088"/>
            <a:ext cx="6629400" cy="823912"/>
          </a:xfrm>
          <a:prstGeom prst="rect">
            <a:avLst/>
          </a:prstGeom>
        </p:spPr>
        <p:txBody>
          <a:bodyPr lIns="0" tIns="0" rIns="0" bIns="0"/>
          <a:lstStyle/>
          <a:p>
            <a:pPr marL="10860" algn="ctr">
              <a:defRPr/>
            </a:pPr>
            <a:r>
              <a:rPr lang="en-US" sz="2800" dirty="0">
                <a:solidFill>
                  <a:srgbClr val="231F20"/>
                </a:solidFill>
                <a:latin typeface="Times New Roman"/>
                <a:cs typeface="Times New Roman"/>
              </a:rPr>
              <a:t>Heating of Fluid due to Cooling of PCB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1855C6-A686-E35A-A2A6-617EA8901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3439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ject 31">
                <a:extLst>
                  <a:ext uri="{FF2B5EF4-FFF2-40B4-BE49-F238E27FC236}">
                    <a16:creationId xmlns:a16="http://schemas.microsoft.com/office/drawing/2014/main" id="{C1415A31-DA10-DED9-E4D6-4C7ACFD3C67E}"/>
                  </a:ext>
                </a:extLst>
              </p:cNvPr>
              <p:cNvSpPr txBox="1"/>
              <p:nvPr/>
            </p:nvSpPr>
            <p:spPr bwMode="auto">
              <a:xfrm>
                <a:off x="457200" y="3242643"/>
                <a:ext cx="8702675" cy="29295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lnSpcReduction="10000"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        </m:t>
                          </m:r>
                          <m:r>
                            <a:rPr lang="en-IN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acc>
                            <m:accPr>
                              <m:chr m:val="̇"/>
                              <m:ctrlPr>
                                <a:rPr lang="en-IN" sz="2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𝑐𝑜𝑜𝑙𝑖𝑛𝑔</m:t>
                          </m:r>
                        </m:sub>
                      </m:sSub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𝑓𝑙𝑢𝑖𝑑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IN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N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N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num>
                                    <m:den>
                                      <m:r>
                                        <a:rPr lang="en-IN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IN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𝑤𝑎𝑙𝑙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IN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𝑓𝑙𝑢𝑖𝑑</m:t>
                          </m:r>
                        </m:sub>
                      </m:sSub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𝑐𝑜𝑜𝑙𝑖𝑛𝑔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𝑓𝑙𝑢𝑖𝑑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N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n-IN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IN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IN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en-US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num>
                                        <m:den>
                                          <m:r>
                                            <a:rPr lang="en-IN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en-IN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b>
                                  <m:r>
                                    <a:rPr lang="en-IN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𝑤𝑎𝑙𝑙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𝑓𝑙𝑢𝑖𝑑</m:t>
                              </m:r>
                            </m:sub>
                          </m:sSub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US" sz="2800" b="0" dirty="0">
                    <a:solidFill>
                      <a:srgbClr val="000000"/>
                    </a:solidFill>
                  </a:rPr>
                  <a:t>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𝑓𝑙𝑢𝑖𝑑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𝑓𝑙𝑢𝑖𝑑</m:t>
                            </m:r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𝑓𝑙𝑢𝑖𝑑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e>
                    </m:d>
                  </m:oMath>
                </a14:m>
                <a:endParaRPr lang="en-IN" sz="2800" dirty="0"/>
              </a:p>
            </p:txBody>
          </p:sp>
        </mc:Choice>
        <mc:Fallback xmlns="">
          <p:sp>
            <p:nvSpPr>
              <p:cNvPr id="32" name="Object 31">
                <a:extLst>
                  <a:ext uri="{FF2B5EF4-FFF2-40B4-BE49-F238E27FC236}">
                    <a16:creationId xmlns:a16="http://schemas.microsoft.com/office/drawing/2014/main" id="{C1415A31-DA10-DED9-E4D6-4C7ACFD3C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242643"/>
                <a:ext cx="8702675" cy="2929557"/>
              </a:xfrm>
              <a:prstGeom prst="rect">
                <a:avLst/>
              </a:prstGeom>
              <a:blipFill>
                <a:blip r:embed="rId3"/>
                <a:stretch>
                  <a:fillRect b="-35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922FEFE-A2D0-66FC-630B-279CD494FA34}"/>
              </a:ext>
            </a:extLst>
          </p:cNvPr>
          <p:cNvSpPr txBox="1"/>
          <p:nvPr/>
        </p:nvSpPr>
        <p:spPr>
          <a:xfrm>
            <a:off x="3352800" y="1600140"/>
            <a:ext cx="2789546" cy="40011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Thermal Boundary Layer</a:t>
            </a:r>
            <a:endParaRPr lang="en-IN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BFEE0A-E0B3-2D56-0D64-B4A3F479B53E}"/>
              </a:ext>
            </a:extLst>
          </p:cNvPr>
          <p:cNvSpPr txBox="1"/>
          <p:nvPr/>
        </p:nvSpPr>
        <p:spPr>
          <a:xfrm>
            <a:off x="6818522" y="1676340"/>
            <a:ext cx="1258678" cy="40011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Plug Fluid</a:t>
            </a:r>
            <a:endParaRPr lang="en-IN" sz="2000" dirty="0"/>
          </a:p>
        </p:txBody>
      </p:sp>
      <p:grpSp>
        <p:nvGrpSpPr>
          <p:cNvPr id="3" name="Group 46">
            <a:extLst>
              <a:ext uri="{FF2B5EF4-FFF2-40B4-BE49-F238E27FC236}">
                <a16:creationId xmlns:a16="http://schemas.microsoft.com/office/drawing/2014/main" id="{F4558DDE-1D24-1E3F-5C11-74A608E22EC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FD3D924C-7219-40F1-5764-9D1F4CF6EA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1" name="Group 27">
                <a:extLst>
                  <a:ext uri="{FF2B5EF4-FFF2-40B4-BE49-F238E27FC236}">
                    <a16:creationId xmlns:a16="http://schemas.microsoft.com/office/drawing/2014/main" id="{54AFB3D8-C023-03A0-58F0-4E57DCF857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1" name="Rectangle 10">
                  <a:extLst>
                    <a:ext uri="{FF2B5EF4-FFF2-40B4-BE49-F238E27FC236}">
                      <a16:creationId xmlns:a16="http://schemas.microsoft.com/office/drawing/2014/main" id="{9CEEC86E-47C9-FD45-0654-AD095D08C9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" name="Rectangle 11">
                  <a:extLst>
                    <a:ext uri="{FF2B5EF4-FFF2-40B4-BE49-F238E27FC236}">
                      <a16:creationId xmlns:a16="http://schemas.microsoft.com/office/drawing/2014/main" id="{E2CF13A3-5789-1DA8-BCAE-7D8DF64D81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2">
                <a:extLst>
                  <a:ext uri="{FF2B5EF4-FFF2-40B4-BE49-F238E27FC236}">
                    <a16:creationId xmlns:a16="http://schemas.microsoft.com/office/drawing/2014/main" id="{45B1FB75-73CC-B843-149D-631F1703C8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A75135CC-C933-0C7F-DDD2-23F0E52749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3DF5C69-E8D0-6296-8FA0-2B02B1F7CE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15">
                <a:extLst>
                  <a:ext uri="{FF2B5EF4-FFF2-40B4-BE49-F238E27FC236}">
                    <a16:creationId xmlns:a16="http://schemas.microsoft.com/office/drawing/2014/main" id="{FD394318-6C59-6E42-9801-C9CDCE4AA9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FD3F7058-9F97-8DD4-FA42-610C070FC7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40ECEF73-8AE2-AA35-9E4F-E5C2A0FE60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" name="Group 18">
                <a:extLst>
                  <a:ext uri="{FF2B5EF4-FFF2-40B4-BE49-F238E27FC236}">
                    <a16:creationId xmlns:a16="http://schemas.microsoft.com/office/drawing/2014/main" id="{B2B09567-18F0-45C0-F98F-0860821A14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5" name="Rectangle 19">
                  <a:extLst>
                    <a:ext uri="{FF2B5EF4-FFF2-40B4-BE49-F238E27FC236}">
                      <a16:creationId xmlns:a16="http://schemas.microsoft.com/office/drawing/2014/main" id="{73F4FC8D-B9B4-3301-43A6-2175461CA0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20">
                  <a:extLst>
                    <a:ext uri="{FF2B5EF4-FFF2-40B4-BE49-F238E27FC236}">
                      <a16:creationId xmlns:a16="http://schemas.microsoft.com/office/drawing/2014/main" id="{D9CB0F1C-1A3F-663F-D661-832B9CD3BE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AA9C7B62-48A1-9BDB-F42C-76525AF68B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17B8951-39E1-9C03-E871-114128574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AC54DEDD-4E6F-0388-1FA8-4AA727D894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595438"/>
            <a:ext cx="427037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38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5" name="Title 3">
            <a:extLst>
              <a:ext uri="{FF2B5EF4-FFF2-40B4-BE49-F238E27FC236}">
                <a16:creationId xmlns:a16="http://schemas.microsoft.com/office/drawing/2014/main" id="{AE65081D-A9FB-15C2-4A32-1E2DBC26C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7772400" cy="1143000"/>
          </a:xfrm>
        </p:spPr>
        <p:txBody>
          <a:bodyPr/>
          <a:lstStyle/>
          <a:p>
            <a:r>
              <a:rPr lang="en-US" altLang="en-US" sz="2800" dirty="0"/>
              <a:t>Flow That follows Poiseuille’s Laws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4893B554-E29C-7CC9-B62D-CB41012DB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198937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Regardless of duct shape, the entrance lengths can be correlated</a:t>
            </a:r>
          </a:p>
          <a:p>
            <a:r>
              <a:rPr lang="en-US" altLang="en-US" dirty="0"/>
              <a:t>for laminar flow in the form: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6">
                <a:extLst>
                  <a:ext uri="{FF2B5EF4-FFF2-40B4-BE49-F238E27FC236}">
                    <a16:creationId xmlns:a16="http://schemas.microsoft.com/office/drawing/2014/main" id="{BFBD2DE1-F3EF-FB92-1DB7-52EA29A76097}"/>
                  </a:ext>
                </a:extLst>
              </p:cNvPr>
              <p:cNvSpPr txBox="1"/>
              <p:nvPr/>
            </p:nvSpPr>
            <p:spPr bwMode="auto">
              <a:xfrm>
                <a:off x="4490055" y="4648200"/>
                <a:ext cx="3673475" cy="685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=0.5+0.05</m:t>
                      </m:r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Re</m:t>
                              </m:r>
                            </m:e>
                            <m:sub/>
                          </m:sSub>
                        </m:fName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2" name="Object 6">
                <a:extLst>
                  <a:ext uri="{FF2B5EF4-FFF2-40B4-BE49-F238E27FC236}">
                    <a16:creationId xmlns:a16="http://schemas.microsoft.com/office/drawing/2014/main" id="{BFBD2DE1-F3EF-FB92-1DB7-52EA29A76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0055" y="4648200"/>
                <a:ext cx="3673475" cy="685800"/>
              </a:xfrm>
              <a:prstGeom prst="rect">
                <a:avLst/>
              </a:prstGeom>
              <a:blipFill>
                <a:blip r:embed="rId3"/>
                <a:stretch>
                  <a:fillRect l="-49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8217A720-8FF7-A249-EC73-6C29DF827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143000"/>
            <a:ext cx="8686800" cy="24802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6">
                <a:extLst>
                  <a:ext uri="{FF2B5EF4-FFF2-40B4-BE49-F238E27FC236}">
                    <a16:creationId xmlns:a16="http://schemas.microsoft.com/office/drawing/2014/main" id="{A9905D49-5E8B-654E-2721-D858C38FCE51}"/>
                  </a:ext>
                </a:extLst>
              </p:cNvPr>
              <p:cNvSpPr txBox="1"/>
              <p:nvPr/>
            </p:nvSpPr>
            <p:spPr bwMode="auto">
              <a:xfrm>
                <a:off x="1893676" y="5626893"/>
                <a:ext cx="6412124" cy="93027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=0.5+0.05</m:t>
                          </m:r>
                          <m:func>
                            <m:func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Re</m:t>
                                  </m:r>
                                </m:e>
                                <m:sub/>
                              </m:sSub>
                            </m:fName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𝑃𝑟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5" name="Object 6">
                <a:extLst>
                  <a:ext uri="{FF2B5EF4-FFF2-40B4-BE49-F238E27FC236}">
                    <a16:creationId xmlns:a16="http://schemas.microsoft.com/office/drawing/2014/main" id="{A9905D49-5E8B-654E-2721-D858C38FC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3676" y="5626893"/>
                <a:ext cx="6412124" cy="930276"/>
              </a:xfrm>
              <a:prstGeom prst="rect">
                <a:avLst/>
              </a:prstGeom>
              <a:blipFill>
                <a:blip r:embed="rId6"/>
                <a:stretch>
                  <a:fillRect l="-28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46">
            <a:extLst>
              <a:ext uri="{FF2B5EF4-FFF2-40B4-BE49-F238E27FC236}">
                <a16:creationId xmlns:a16="http://schemas.microsoft.com/office/drawing/2014/main" id="{937BABA2-BC67-3752-5F8E-4148A3306F7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A629870-4B35-84FE-3775-4B4028EA4D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7" name="Group 27">
                <a:extLst>
                  <a:ext uri="{FF2B5EF4-FFF2-40B4-BE49-F238E27FC236}">
                    <a16:creationId xmlns:a16="http://schemas.microsoft.com/office/drawing/2014/main" id="{B519E56D-A874-A957-184D-E74A586774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0245" name="Rectangle 10">
                  <a:extLst>
                    <a:ext uri="{FF2B5EF4-FFF2-40B4-BE49-F238E27FC236}">
                      <a16:creationId xmlns:a16="http://schemas.microsoft.com/office/drawing/2014/main" id="{4F009356-7303-0726-A8E9-66745EAC7E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246" name="Rectangle 11">
                  <a:extLst>
                    <a:ext uri="{FF2B5EF4-FFF2-40B4-BE49-F238E27FC236}">
                      <a16:creationId xmlns:a16="http://schemas.microsoft.com/office/drawing/2014/main" id="{1BB5819D-5269-40CC-7C30-827EA8E24F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" name="Group 12">
                <a:extLst>
                  <a:ext uri="{FF2B5EF4-FFF2-40B4-BE49-F238E27FC236}">
                    <a16:creationId xmlns:a16="http://schemas.microsoft.com/office/drawing/2014/main" id="{CC2D0E6A-3261-C95C-6F26-7448D4D1C1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0243" name="Rectangle 10242">
                  <a:extLst>
                    <a:ext uri="{FF2B5EF4-FFF2-40B4-BE49-F238E27FC236}">
                      <a16:creationId xmlns:a16="http://schemas.microsoft.com/office/drawing/2014/main" id="{CB289964-00AA-2FD0-9A1F-BAA1D5D423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244" name="Rectangle 10243">
                  <a:extLst>
                    <a:ext uri="{FF2B5EF4-FFF2-40B4-BE49-F238E27FC236}">
                      <a16:creationId xmlns:a16="http://schemas.microsoft.com/office/drawing/2014/main" id="{9EFBC063-B3B3-3375-270C-5906545BCD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" name="Group 15">
                <a:extLst>
                  <a:ext uri="{FF2B5EF4-FFF2-40B4-BE49-F238E27FC236}">
                    <a16:creationId xmlns:a16="http://schemas.microsoft.com/office/drawing/2014/main" id="{322A615E-4B86-5D2C-A9E6-3C31B457BE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0241" name="Rectangle 16">
                  <a:extLst>
                    <a:ext uri="{FF2B5EF4-FFF2-40B4-BE49-F238E27FC236}">
                      <a16:creationId xmlns:a16="http://schemas.microsoft.com/office/drawing/2014/main" id="{2291C5DC-6CC2-19AF-641B-F9D14BA24D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242" name="Rectangle 17">
                  <a:extLst>
                    <a:ext uri="{FF2B5EF4-FFF2-40B4-BE49-F238E27FC236}">
                      <a16:creationId xmlns:a16="http://schemas.microsoft.com/office/drawing/2014/main" id="{CDF362A6-6A88-822E-1BA5-D966A46AF1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" name="Group 18">
                <a:extLst>
                  <a:ext uri="{FF2B5EF4-FFF2-40B4-BE49-F238E27FC236}">
                    <a16:creationId xmlns:a16="http://schemas.microsoft.com/office/drawing/2014/main" id="{92497BE2-119D-550C-5E83-B49EBE3016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31" name="Rectangle 19">
                  <a:extLst>
                    <a:ext uri="{FF2B5EF4-FFF2-40B4-BE49-F238E27FC236}">
                      <a16:creationId xmlns:a16="http://schemas.microsoft.com/office/drawing/2014/main" id="{ADB59CA4-2234-8D57-9801-E9199EB5C9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240" name="Rectangle 20">
                  <a:extLst>
                    <a:ext uri="{FF2B5EF4-FFF2-40B4-BE49-F238E27FC236}">
                      <a16:creationId xmlns:a16="http://schemas.microsoft.com/office/drawing/2014/main" id="{59230D1D-1CFC-E0B4-DF71-7CA872ADB7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10" name="Rectangle 19458">
              <a:extLst>
                <a:ext uri="{FF2B5EF4-FFF2-40B4-BE49-F238E27FC236}">
                  <a16:creationId xmlns:a16="http://schemas.microsoft.com/office/drawing/2014/main" id="{3137D3FF-C4C9-63CD-8D30-58FE0DF75C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738151F-95F1-30B8-DD26-7CD3D21DF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8CDCC29-923D-EFD1-91DC-AEBA4FC8CBB3}"/>
                  </a:ext>
                </a:extLst>
              </p14:cNvPr>
              <p14:cNvContentPartPr/>
              <p14:nvPr/>
            </p14:nvContentPartPr>
            <p14:xfrm>
              <a:off x="1041480" y="2265840"/>
              <a:ext cx="3306960" cy="2100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8CDCC29-923D-EFD1-91DC-AEBA4FC8CBB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32120" y="2256480"/>
                <a:ext cx="3325680" cy="2119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ject 2">
            <a:extLst>
              <a:ext uri="{FF2B5EF4-FFF2-40B4-BE49-F238E27FC236}">
                <a16:creationId xmlns:a16="http://schemas.microsoft.com/office/drawing/2014/main" id="{A3202EE1-C76F-7D71-64D6-E99C5DE70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"/>
            <a:ext cx="6629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231F20"/>
                </a:solidFill>
                <a:cs typeface="Times New Roman" panose="02020603050405020304" pitchFamily="18" charset="0"/>
              </a:rPr>
              <a:t>Condition for Steady and Fully Developed flow with Wall Resistance</a:t>
            </a:r>
            <a:endParaRPr lang="en-US" altLang="en-US" sz="2800" dirty="0">
              <a:cs typeface="Times New Roman" panose="02020603050405020304" pitchFamily="18" charset="0"/>
            </a:endParaRPr>
          </a:p>
        </p:txBody>
      </p:sp>
      <p:pic>
        <p:nvPicPr>
          <p:cNvPr id="15364" name="Picture 6">
            <a:extLst>
              <a:ext uri="{FF2B5EF4-FFF2-40B4-BE49-F238E27FC236}">
                <a16:creationId xmlns:a16="http://schemas.microsoft.com/office/drawing/2014/main" id="{819A8259-F66D-1FD9-E446-D8DA42699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71575"/>
            <a:ext cx="83439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2">
            <a:extLst>
              <a:ext uri="{FF2B5EF4-FFF2-40B4-BE49-F238E27FC236}">
                <a16:creationId xmlns:a16="http://schemas.microsoft.com/office/drawing/2014/main" id="{930C05E4-132C-5234-105E-E3F6417B9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3429000"/>
            <a:ext cx="3325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For Steady flow:</a:t>
            </a:r>
            <a:endParaRPr lang="en-I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ject 32">
                <a:extLst>
                  <a:ext uri="{FF2B5EF4-FFF2-40B4-BE49-F238E27FC236}">
                    <a16:creationId xmlns:a16="http://schemas.microsoft.com/office/drawing/2014/main" id="{FB80D1EE-C890-C916-0265-AFD4BE31357A}"/>
                  </a:ext>
                </a:extLst>
              </p:cNvPr>
              <p:cNvSpPr txBox="1"/>
              <p:nvPr/>
            </p:nvSpPr>
            <p:spPr bwMode="auto">
              <a:xfrm>
                <a:off x="2819400" y="3429000"/>
                <a:ext cx="4130675" cy="7254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𝑑𝑝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num>
                                    <m:den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𝑤𝑎𝑙𝑙</m:t>
                              </m:r>
                            </m:sub>
                          </m:sSub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num>
                                        <m:den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𝑤𝑎𝑙𝑙</m:t>
                                  </m:r>
                                </m:sub>
                              </m:sSub>
                            </m:e>
                          </m:d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3" name="Object 32">
                <a:extLst>
                  <a:ext uri="{FF2B5EF4-FFF2-40B4-BE49-F238E27FC236}">
                    <a16:creationId xmlns:a16="http://schemas.microsoft.com/office/drawing/2014/main" id="{FB80D1EE-C890-C916-0265-AFD4BE313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9400" y="3429000"/>
                <a:ext cx="4130675" cy="7254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C24953A-5992-476B-6C79-C4DD67814E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595438"/>
            <a:ext cx="427037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3">
                <a:extLst>
                  <a:ext uri="{FF2B5EF4-FFF2-40B4-BE49-F238E27FC236}">
                    <a16:creationId xmlns:a16="http://schemas.microsoft.com/office/drawing/2014/main" id="{F961FD52-5BF0-5E34-F07C-4D0FC7F022D5}"/>
                  </a:ext>
                </a:extLst>
              </p:cNvPr>
              <p:cNvSpPr txBox="1"/>
              <p:nvPr/>
            </p:nvSpPr>
            <p:spPr bwMode="auto">
              <a:xfrm>
                <a:off x="2603500" y="5613400"/>
                <a:ext cx="2641600" cy="1016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" name="Object 3">
                <a:extLst>
                  <a:ext uri="{FF2B5EF4-FFF2-40B4-BE49-F238E27FC236}">
                    <a16:creationId xmlns:a16="http://schemas.microsoft.com/office/drawing/2014/main" id="{F961FD52-5BF0-5E34-F07C-4D0FC7F02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3500" y="5613400"/>
                <a:ext cx="2641600" cy="1016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506DC9B-3731-9978-B3D7-A94218F32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494" y="4572000"/>
            <a:ext cx="7059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For Steady fully Developed flow:</a:t>
            </a:r>
            <a:endParaRPr lang="en-IN" altLang="en-US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E69E2FD-D1FE-661B-AF81-98760254B4F9}"/>
              </a:ext>
            </a:extLst>
          </p:cNvPr>
          <p:cNvSpPr/>
          <p:nvPr/>
        </p:nvSpPr>
        <p:spPr bwMode="auto">
          <a:xfrm>
            <a:off x="4647537" y="5613400"/>
            <a:ext cx="762663" cy="1051553"/>
          </a:xfrm>
          <a:prstGeom prst="ellipse">
            <a:avLst/>
          </a:prstGeom>
          <a:noFill/>
          <a:ln w="4127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D612024-F283-E40B-5EBC-A544F2612602}"/>
              </a:ext>
            </a:extLst>
          </p:cNvPr>
          <p:cNvCxnSpPr>
            <a:stCxn id="4" idx="6"/>
          </p:cNvCxnSpPr>
          <p:nvPr/>
        </p:nvCxnSpPr>
        <p:spPr bwMode="auto">
          <a:xfrm flipV="1">
            <a:off x="5410200" y="5613400"/>
            <a:ext cx="1143000" cy="525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72BB97C-AB58-F0BA-8EA2-36824E50A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953" y="5211152"/>
            <a:ext cx="27523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A Negative Constant</a:t>
            </a:r>
            <a:endParaRPr lang="en-IN" altLang="en-US" sz="2400" dirty="0">
              <a:solidFill>
                <a:srgbClr val="0070C0"/>
              </a:solidFill>
            </a:endParaRPr>
          </a:p>
        </p:txBody>
      </p:sp>
      <p:grpSp>
        <p:nvGrpSpPr>
          <p:cNvPr id="10" name="Group 46">
            <a:extLst>
              <a:ext uri="{FF2B5EF4-FFF2-40B4-BE49-F238E27FC236}">
                <a16:creationId xmlns:a16="http://schemas.microsoft.com/office/drawing/2014/main" id="{789104B5-0674-A05D-32C3-F4B44483ABB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5" name="Group 8">
              <a:extLst>
                <a:ext uri="{FF2B5EF4-FFF2-40B4-BE49-F238E27FC236}">
                  <a16:creationId xmlns:a16="http://schemas.microsoft.com/office/drawing/2014/main" id="{4E3D51B3-7810-EFF4-FAB7-41E96583EE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C5A92D02-F8AE-7A7D-8B79-C035F7C6BB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39" name="Rectangle 10">
                  <a:extLst>
                    <a:ext uri="{FF2B5EF4-FFF2-40B4-BE49-F238E27FC236}">
                      <a16:creationId xmlns:a16="http://schemas.microsoft.com/office/drawing/2014/main" id="{FEBBF4F2-3333-363D-F995-F981E98A21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" name="Rectangle 11">
                  <a:extLst>
                    <a:ext uri="{FF2B5EF4-FFF2-40B4-BE49-F238E27FC236}">
                      <a16:creationId xmlns:a16="http://schemas.microsoft.com/office/drawing/2014/main" id="{CBF3A9E9-05F1-99DF-1636-9DC29B1E7A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" name="Group 12">
                <a:extLst>
                  <a:ext uri="{FF2B5EF4-FFF2-40B4-BE49-F238E27FC236}">
                    <a16:creationId xmlns:a16="http://schemas.microsoft.com/office/drawing/2014/main" id="{D9A9CF3F-2BA3-5EA7-BB48-69D68B746C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F6FD309-ED04-2F22-37D1-E8837B0CA6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B1402CF-DDF4-7645-D4E4-8D1FB5905C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" name="Group 15">
                <a:extLst>
                  <a:ext uri="{FF2B5EF4-FFF2-40B4-BE49-F238E27FC236}">
                    <a16:creationId xmlns:a16="http://schemas.microsoft.com/office/drawing/2014/main" id="{F5D6E1E2-1E6A-EA5F-2382-D1964B8CE9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35" name="Rectangle 16">
                  <a:extLst>
                    <a:ext uri="{FF2B5EF4-FFF2-40B4-BE49-F238E27FC236}">
                      <a16:creationId xmlns:a16="http://schemas.microsoft.com/office/drawing/2014/main" id="{8673BB4B-6005-D7E3-0E00-EF5C686CC5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" name="Rectangle 17">
                  <a:extLst>
                    <a:ext uri="{FF2B5EF4-FFF2-40B4-BE49-F238E27FC236}">
                      <a16:creationId xmlns:a16="http://schemas.microsoft.com/office/drawing/2014/main" id="{72E654C6-E1DA-5AC3-266A-FDB65C1DA8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" name="Group 18">
                <a:extLst>
                  <a:ext uri="{FF2B5EF4-FFF2-40B4-BE49-F238E27FC236}">
                    <a16:creationId xmlns:a16="http://schemas.microsoft.com/office/drawing/2014/main" id="{A9AC3BFD-3F48-13D1-B9C3-F04C8EE0EB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D46AA5A4-25FF-5C2E-47CF-DC34455F89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" name="Rectangle 20">
                  <a:extLst>
                    <a:ext uri="{FF2B5EF4-FFF2-40B4-BE49-F238E27FC236}">
                      <a16:creationId xmlns:a16="http://schemas.microsoft.com/office/drawing/2014/main" id="{157654BD-4213-62C3-9A06-209EF83FAD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26" name="Rectangle 19458">
              <a:extLst>
                <a:ext uri="{FF2B5EF4-FFF2-40B4-BE49-F238E27FC236}">
                  <a16:creationId xmlns:a16="http://schemas.microsoft.com/office/drawing/2014/main" id="{033DF754-1508-9BDD-A0B8-44782BEBF3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A206B8B-A6F8-4260-2B0F-4AFEAEB91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B0347-B6CA-FCC4-F465-D8F5DDF75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>
            <a:extLst>
              <a:ext uri="{FF2B5EF4-FFF2-40B4-BE49-F238E27FC236}">
                <a16:creationId xmlns:a16="http://schemas.microsoft.com/office/drawing/2014/main" id="{304ADA68-3BB0-29CF-0B8A-64F5303CCC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6810963" cy="889607"/>
          </a:xfrm>
        </p:spPr>
        <p:txBody>
          <a:bodyPr/>
          <a:lstStyle/>
          <a:p>
            <a:b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Forced Convection Cooling of Cards and Board</a:t>
            </a:r>
            <a:br>
              <a:rPr lang="en-US" altLang="en-US" sz="2800" dirty="0">
                <a:solidFill>
                  <a:schemeClr val="tx1"/>
                </a:solidFill>
              </a:rPr>
            </a:b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602116" name="Text Box 4">
            <a:extLst>
              <a:ext uri="{FF2B5EF4-FFF2-40B4-BE49-F238E27FC236}">
                <a16:creationId xmlns:a16="http://schemas.microsoft.com/office/drawing/2014/main" id="{2BBB9931-E2C0-5DB3-19CD-FC6ABE34A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038600"/>
            <a:ext cx="7239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93939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buClr>
                <a:srgbClr val="A50021"/>
              </a:buClr>
              <a:buFontTx/>
              <a:buChar char="•"/>
            </a:pPr>
            <a:r>
              <a:rPr lang="en-US" altLang="en-US" sz="28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Simplifications</a:t>
            </a:r>
          </a:p>
          <a:p>
            <a:pPr eaLnBrk="0" hangingPunct="0">
              <a:buClr>
                <a:srgbClr val="A50021"/>
              </a:buClr>
              <a:buFontTx/>
              <a:buChar char="•"/>
            </a:pPr>
            <a:r>
              <a:rPr lang="en-US" altLang="en-US" sz="2800" dirty="0">
                <a:solidFill>
                  <a:srgbClr val="000066"/>
                </a:solidFill>
                <a:cs typeface="Times New Roman" panose="02020603050405020304" pitchFamily="18" charset="0"/>
              </a:rPr>
              <a:t> 2 -D Channel 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pPr eaLnBrk="0" hangingPunct="0">
              <a:buClr>
                <a:srgbClr val="A50021"/>
              </a:buClr>
              <a:buFontTx/>
              <a:buChar char="•"/>
            </a:pPr>
            <a:r>
              <a:rPr lang="en-US" altLang="en-US" sz="2800" dirty="0">
                <a:solidFill>
                  <a:srgbClr val="000066"/>
                </a:solidFill>
                <a:cs typeface="Times New Roman" panose="02020603050405020304" pitchFamily="18" charset="0"/>
              </a:rPr>
              <a:t> S &lt;&lt; W 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pPr eaLnBrk="0" hangingPunct="0">
              <a:buClr>
                <a:srgbClr val="A50021"/>
              </a:buClr>
              <a:buFontTx/>
              <a:buChar char="•"/>
            </a:pPr>
            <a:r>
              <a:rPr lang="en-US" altLang="en-US" sz="2800" dirty="0">
                <a:solidFill>
                  <a:srgbClr val="000066"/>
                </a:solidFill>
                <a:cs typeface="Times New Roman" panose="02020603050405020304" pitchFamily="18" charset="0"/>
              </a:rPr>
              <a:t> Steady - state </a:t>
            </a:r>
            <a:endParaRPr lang="en-US" altLang="en-US" sz="2800" dirty="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4F66B128-BAE4-4EB1-CDD7-F9D7D315EB5B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CB06A03C-CF43-D2F7-EBFE-E1814BE442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1AE2D843-402F-4DB3-AB02-FCBB44F86B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B137AA3C-43E4-592B-8668-23ABF9F012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78BE4518-6936-943E-6CC7-8B812AC5A9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C5FBA551-2ECD-44B5-D831-BFDD79618F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F6C656E2-76F4-5FE8-23DA-2087B28F92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85C36AB1-1E99-9F60-3A25-4FBA396F0A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374BBB60-EA5B-6622-D1FE-9F51BE93D4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73EBBDB6-7313-9480-E7B0-43DCF04903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4F29E606-281C-E09D-5ECA-A415417109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731C1BA5-7455-8DD1-A60D-FBB84FBE7F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601023FD-42F6-09C1-BB44-F228DBB5FB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32E9F3D1-680D-D9E0-3E50-0E771D04C6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EECA1B0B-0466-CC56-DB9D-33213A0ADC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DC51455C-9499-5C42-01D1-605A8B755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grpSp>
        <p:nvGrpSpPr>
          <p:cNvPr id="602179" name="Group 5">
            <a:extLst>
              <a:ext uri="{FF2B5EF4-FFF2-40B4-BE49-F238E27FC236}">
                <a16:creationId xmlns:a16="http://schemas.microsoft.com/office/drawing/2014/main" id="{34ED1B59-6347-765C-B5A4-7313E10D4627}"/>
              </a:ext>
            </a:extLst>
          </p:cNvPr>
          <p:cNvGrpSpPr>
            <a:grpSpLocks/>
          </p:cNvGrpSpPr>
          <p:nvPr/>
        </p:nvGrpSpPr>
        <p:grpSpPr bwMode="auto">
          <a:xfrm>
            <a:off x="669925" y="1219200"/>
            <a:ext cx="7254875" cy="2625725"/>
            <a:chOff x="182" y="1488"/>
            <a:chExt cx="4186" cy="1810"/>
          </a:xfrm>
        </p:grpSpPr>
        <p:sp>
          <p:nvSpPr>
            <p:cNvPr id="602180" name="Line 42">
              <a:extLst>
                <a:ext uri="{FF2B5EF4-FFF2-40B4-BE49-F238E27FC236}">
                  <a16:creationId xmlns:a16="http://schemas.microsoft.com/office/drawing/2014/main" id="{E04072F1-6DB7-EB16-5F27-B0E0357AD0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632"/>
              <a:ext cx="35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181" name="Line 41">
              <a:extLst>
                <a:ext uri="{FF2B5EF4-FFF2-40B4-BE49-F238E27FC236}">
                  <a16:creationId xmlns:a16="http://schemas.microsoft.com/office/drawing/2014/main" id="{DEA12229-4229-DA25-C753-62301F45B5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2544"/>
              <a:ext cx="35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182" name="Rectangle 40">
              <a:extLst>
                <a:ext uri="{FF2B5EF4-FFF2-40B4-BE49-F238E27FC236}">
                  <a16:creationId xmlns:a16="http://schemas.microsoft.com/office/drawing/2014/main" id="{F179BBEA-E2DB-D4B2-720D-C85B2EDF9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632"/>
              <a:ext cx="672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183" name="Rectangle 39">
              <a:extLst>
                <a:ext uri="{FF2B5EF4-FFF2-40B4-BE49-F238E27FC236}">
                  <a16:creationId xmlns:a16="http://schemas.microsoft.com/office/drawing/2014/main" id="{29359EA1-65CC-4647-FCC0-853482996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632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184" name="Rectangle 38">
              <a:extLst>
                <a:ext uri="{FF2B5EF4-FFF2-40B4-BE49-F238E27FC236}">
                  <a16:creationId xmlns:a16="http://schemas.microsoft.com/office/drawing/2014/main" id="{A3DE8A72-471F-5187-3111-0DA63FAC0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1632"/>
              <a:ext cx="672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185" name="Rectangle 37">
              <a:extLst>
                <a:ext uri="{FF2B5EF4-FFF2-40B4-BE49-F238E27FC236}">
                  <a16:creationId xmlns:a16="http://schemas.microsoft.com/office/drawing/2014/main" id="{82A17586-C12E-23C4-14F3-9AF8FADFC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400"/>
              <a:ext cx="672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sz="2000">
                  <a:solidFill>
                    <a:srgbClr val="000066"/>
                  </a:solidFill>
                  <a:cs typeface="Times New Roman" panose="02020603050405020304" pitchFamily="18" charset="0"/>
                </a:rPr>
                <a:t>t</a:t>
              </a:r>
              <a:endParaRPr lang="en-US" altLang="en-US"/>
            </a:p>
          </p:txBody>
        </p:sp>
        <p:sp>
          <p:nvSpPr>
            <p:cNvPr id="602186" name="Rectangle 36">
              <a:extLst>
                <a:ext uri="{FF2B5EF4-FFF2-40B4-BE49-F238E27FC236}">
                  <a16:creationId xmlns:a16="http://schemas.microsoft.com/office/drawing/2014/main" id="{D8423ECA-E904-10DD-EC03-92D587874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400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187" name="Rectangle 35">
              <a:extLst>
                <a:ext uri="{FF2B5EF4-FFF2-40B4-BE49-F238E27FC236}">
                  <a16:creationId xmlns:a16="http://schemas.microsoft.com/office/drawing/2014/main" id="{7338EE60-2769-BF77-48EF-8772112B3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400"/>
              <a:ext cx="672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188" name="Rectangle 34">
              <a:extLst>
                <a:ext uri="{FF2B5EF4-FFF2-40B4-BE49-F238E27FC236}">
                  <a16:creationId xmlns:a16="http://schemas.microsoft.com/office/drawing/2014/main" id="{6845F567-E57E-B37B-3314-938E795FC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632"/>
              <a:ext cx="96" cy="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189" name="Rectangle 33">
              <a:extLst>
                <a:ext uri="{FF2B5EF4-FFF2-40B4-BE49-F238E27FC236}">
                  <a16:creationId xmlns:a16="http://schemas.microsoft.com/office/drawing/2014/main" id="{C61743D2-1365-CF98-2906-93C8B83B6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632"/>
              <a:ext cx="96" cy="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190" name="Rectangle 32">
              <a:extLst>
                <a:ext uri="{FF2B5EF4-FFF2-40B4-BE49-F238E27FC236}">
                  <a16:creationId xmlns:a16="http://schemas.microsoft.com/office/drawing/2014/main" id="{111E9F7A-DE59-688A-7A01-80B80789B8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496"/>
              <a:ext cx="96" cy="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191" name="Rectangle 31">
              <a:extLst>
                <a:ext uri="{FF2B5EF4-FFF2-40B4-BE49-F238E27FC236}">
                  <a16:creationId xmlns:a16="http://schemas.microsoft.com/office/drawing/2014/main" id="{59B02F98-5D43-B772-BBE0-A60B8FF38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96"/>
              <a:ext cx="96" cy="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192" name="Rectangle 30">
              <a:extLst>
                <a:ext uri="{FF2B5EF4-FFF2-40B4-BE49-F238E27FC236}">
                  <a16:creationId xmlns:a16="http://schemas.microsoft.com/office/drawing/2014/main" id="{36A45A94-7A09-9813-76C5-46D945857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632"/>
              <a:ext cx="96" cy="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193" name="Rectangle 29">
              <a:extLst>
                <a:ext uri="{FF2B5EF4-FFF2-40B4-BE49-F238E27FC236}">
                  <a16:creationId xmlns:a16="http://schemas.microsoft.com/office/drawing/2014/main" id="{367A46D2-33E2-0A17-8880-39ED6DA5F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632"/>
              <a:ext cx="96" cy="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194" name="Rectangle 28">
              <a:extLst>
                <a:ext uri="{FF2B5EF4-FFF2-40B4-BE49-F238E27FC236}">
                  <a16:creationId xmlns:a16="http://schemas.microsoft.com/office/drawing/2014/main" id="{A9F4F453-172E-C71D-80B8-BE26B16B8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632"/>
              <a:ext cx="96" cy="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195" name="Rectangle 27">
              <a:extLst>
                <a:ext uri="{FF2B5EF4-FFF2-40B4-BE49-F238E27FC236}">
                  <a16:creationId xmlns:a16="http://schemas.microsoft.com/office/drawing/2014/main" id="{33E196C2-2216-8E29-091C-ABAF9832911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112" y="1632"/>
              <a:ext cx="96" cy="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196" name="Rectangle 26">
              <a:extLst>
                <a:ext uri="{FF2B5EF4-FFF2-40B4-BE49-F238E27FC236}">
                  <a16:creationId xmlns:a16="http://schemas.microsoft.com/office/drawing/2014/main" id="{BE32905B-71E1-8F34-96C7-0EF342E44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496"/>
              <a:ext cx="96" cy="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197" name="Rectangle 25">
              <a:extLst>
                <a:ext uri="{FF2B5EF4-FFF2-40B4-BE49-F238E27FC236}">
                  <a16:creationId xmlns:a16="http://schemas.microsoft.com/office/drawing/2014/main" id="{3F0FC41D-384A-F302-21C7-767AA81D7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96"/>
              <a:ext cx="96" cy="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198" name="Rectangle 24">
              <a:extLst>
                <a:ext uri="{FF2B5EF4-FFF2-40B4-BE49-F238E27FC236}">
                  <a16:creationId xmlns:a16="http://schemas.microsoft.com/office/drawing/2014/main" id="{9F5C79BE-EEB0-AAC8-5069-D58A5800C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496"/>
              <a:ext cx="96" cy="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199" name="Rectangle 23">
              <a:extLst>
                <a:ext uri="{FF2B5EF4-FFF2-40B4-BE49-F238E27FC236}">
                  <a16:creationId xmlns:a16="http://schemas.microsoft.com/office/drawing/2014/main" id="{34329C36-8D64-8141-416F-975844E2A9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496"/>
              <a:ext cx="96" cy="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200" name="Line 22">
              <a:extLst>
                <a:ext uri="{FF2B5EF4-FFF2-40B4-BE49-F238E27FC236}">
                  <a16:creationId xmlns:a16="http://schemas.microsoft.com/office/drawing/2014/main" id="{A4B83FAC-EECD-8CDD-1371-1D9C1E4597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5" y="1917"/>
              <a:ext cx="1106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201" name="Text Box 21">
              <a:extLst>
                <a:ext uri="{FF2B5EF4-FFF2-40B4-BE49-F238E27FC236}">
                  <a16:creationId xmlns:a16="http://schemas.microsoft.com/office/drawing/2014/main" id="{3CB96381-2255-3EAB-419C-56135B4431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024"/>
              <a:ext cx="19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BCBCB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000">
                  <a:solidFill>
                    <a:srgbClr val="000066"/>
                  </a:solidFill>
                  <a:cs typeface="Times New Roman" panose="02020603050405020304" pitchFamily="18" charset="0"/>
                </a:rPr>
                <a:t>L</a:t>
              </a:r>
              <a:endParaRPr lang="en-US" altLang="en-US"/>
            </a:p>
          </p:txBody>
        </p:sp>
        <p:sp>
          <p:nvSpPr>
            <p:cNvPr id="602202" name="Line 20">
              <a:extLst>
                <a:ext uri="{FF2B5EF4-FFF2-40B4-BE49-F238E27FC236}">
                  <a16:creationId xmlns:a16="http://schemas.microsoft.com/office/drawing/2014/main" id="{09B2BAF3-243D-9184-CA97-3563C94020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776"/>
              <a:ext cx="0" cy="62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203" name="Text Box 19">
              <a:extLst>
                <a:ext uri="{FF2B5EF4-FFF2-40B4-BE49-F238E27FC236}">
                  <a16:creationId xmlns:a16="http://schemas.microsoft.com/office/drawing/2014/main" id="{FFD646EC-C5D4-C7C1-CED3-1F76E4DD7C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1968"/>
              <a:ext cx="18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BCBCB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000">
                  <a:solidFill>
                    <a:srgbClr val="000066"/>
                  </a:solidFill>
                  <a:cs typeface="Times New Roman" panose="02020603050405020304" pitchFamily="18" charset="0"/>
                </a:rPr>
                <a:t>S</a:t>
              </a:r>
              <a:endParaRPr lang="en-US" altLang="en-US"/>
            </a:p>
          </p:txBody>
        </p:sp>
        <p:sp>
          <p:nvSpPr>
            <p:cNvPr id="602204" name="Oval 18">
              <a:extLst>
                <a:ext uri="{FF2B5EF4-FFF2-40B4-BE49-F238E27FC236}">
                  <a16:creationId xmlns:a16="http://schemas.microsoft.com/office/drawing/2014/main" id="{992CA41D-3C74-8ECB-55E9-8204BAA78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488"/>
              <a:ext cx="288" cy="2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sz="3200">
                  <a:solidFill>
                    <a:srgbClr val="000066"/>
                  </a:solidFill>
                  <a:cs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602205" name="Oval 17">
              <a:extLst>
                <a:ext uri="{FF2B5EF4-FFF2-40B4-BE49-F238E27FC236}">
                  <a16:creationId xmlns:a16="http://schemas.microsoft.com/office/drawing/2014/main" id="{325C0EC2-8586-8A79-B5A2-98D4CE0C0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400"/>
              <a:ext cx="288" cy="2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sz="3200">
                  <a:solidFill>
                    <a:srgbClr val="000066"/>
                  </a:solidFill>
                  <a:cs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602206" name="Text Box 16">
              <a:extLst>
                <a:ext uri="{FF2B5EF4-FFF2-40B4-BE49-F238E27FC236}">
                  <a16:creationId xmlns:a16="http://schemas.microsoft.com/office/drawing/2014/main" id="{C4DA2AED-BDD5-97C0-27FC-687382EED8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" y="1788"/>
              <a:ext cx="359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BCBCB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200">
                  <a:solidFill>
                    <a:srgbClr val="000066"/>
                  </a:solidFill>
                  <a:cs typeface="Times New Roman" panose="02020603050405020304" pitchFamily="18" charset="0"/>
                </a:rPr>
                <a:t>T</a:t>
              </a:r>
              <a:r>
                <a:rPr lang="en-US" altLang="en-US" sz="3200" baseline="-25000">
                  <a:solidFill>
                    <a:srgbClr val="000066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</a:t>
              </a:r>
            </a:p>
          </p:txBody>
        </p:sp>
        <p:sp>
          <p:nvSpPr>
            <p:cNvPr id="602207" name="Text Box 15">
              <a:extLst>
                <a:ext uri="{FF2B5EF4-FFF2-40B4-BE49-F238E27FC236}">
                  <a16:creationId xmlns:a16="http://schemas.microsoft.com/office/drawing/2014/main" id="{49325F2F-845E-4353-B80C-758964D04B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112"/>
              <a:ext cx="242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BCBCB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>
                  <a:solidFill>
                    <a:srgbClr val="000066"/>
                  </a:solidFill>
                  <a:cs typeface="Times New Roman" panose="02020603050405020304" pitchFamily="18" charset="0"/>
                </a:rPr>
                <a:t>in</a:t>
              </a:r>
              <a:endParaRPr lang="en-US" altLang="en-US"/>
            </a:p>
          </p:txBody>
        </p:sp>
        <p:sp>
          <p:nvSpPr>
            <p:cNvPr id="602208" name="Line 14">
              <a:extLst>
                <a:ext uri="{FF2B5EF4-FFF2-40B4-BE49-F238E27FC236}">
                  <a16:creationId xmlns:a16="http://schemas.microsoft.com/office/drawing/2014/main" id="{978121A7-2409-2DF8-142F-B91434233E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968"/>
              <a:ext cx="24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209" name="Line 13">
              <a:extLst>
                <a:ext uri="{FF2B5EF4-FFF2-40B4-BE49-F238E27FC236}">
                  <a16:creationId xmlns:a16="http://schemas.microsoft.com/office/drawing/2014/main" id="{4A6F9754-5D20-E7B2-5C09-37EE40C36D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064"/>
              <a:ext cx="24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210" name="Line 12">
              <a:extLst>
                <a:ext uri="{FF2B5EF4-FFF2-40B4-BE49-F238E27FC236}">
                  <a16:creationId xmlns:a16="http://schemas.microsoft.com/office/drawing/2014/main" id="{7648AC21-593C-F135-0C76-6BA78F543A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2160"/>
              <a:ext cx="24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211" name="Text Box 11">
              <a:extLst>
                <a:ext uri="{FF2B5EF4-FFF2-40B4-BE49-F238E27FC236}">
                  <a16:creationId xmlns:a16="http://schemas.microsoft.com/office/drawing/2014/main" id="{E9D597B3-D1D5-41CB-2FE8-35E7DE5980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1872"/>
              <a:ext cx="155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BCBCB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i="1" dirty="0">
                  <a:solidFill>
                    <a:srgbClr val="000066"/>
                  </a:solidFill>
                  <a:cs typeface="Times New Roman" panose="02020603050405020304" pitchFamily="18" charset="0"/>
                </a:rPr>
                <a:t>l</a:t>
              </a:r>
              <a:endParaRPr lang="en-US" altLang="en-US" dirty="0"/>
            </a:p>
          </p:txBody>
        </p:sp>
        <p:sp>
          <p:nvSpPr>
            <p:cNvPr id="602212" name="Line 10">
              <a:extLst>
                <a:ext uri="{FF2B5EF4-FFF2-40B4-BE49-F238E27FC236}">
                  <a16:creationId xmlns:a16="http://schemas.microsoft.com/office/drawing/2014/main" id="{88B5B9E3-C403-192B-D731-2FB63599DA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544"/>
              <a:ext cx="0" cy="24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213" name="Line 9">
              <a:extLst>
                <a:ext uri="{FF2B5EF4-FFF2-40B4-BE49-F238E27FC236}">
                  <a16:creationId xmlns:a16="http://schemas.microsoft.com/office/drawing/2014/main" id="{49921509-A6E9-2B5E-7744-317E161B23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208"/>
              <a:ext cx="0" cy="19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214" name="Line 8">
              <a:extLst>
                <a:ext uri="{FF2B5EF4-FFF2-40B4-BE49-F238E27FC236}">
                  <a16:creationId xmlns:a16="http://schemas.microsoft.com/office/drawing/2014/main" id="{FCFE1B5B-CC83-C6BE-B0DB-7AE011402E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2976"/>
              <a:ext cx="350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215" name="Line 7">
              <a:extLst>
                <a:ext uri="{FF2B5EF4-FFF2-40B4-BE49-F238E27FC236}">
                  <a16:creationId xmlns:a16="http://schemas.microsoft.com/office/drawing/2014/main" id="{A72316FF-3407-AE8F-D496-A518913AC2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256"/>
              <a:ext cx="67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2216" name="Text Box 6">
              <a:extLst>
                <a:ext uri="{FF2B5EF4-FFF2-40B4-BE49-F238E27FC236}">
                  <a16:creationId xmlns:a16="http://schemas.microsoft.com/office/drawing/2014/main" id="{37080CED-1770-F6C0-6713-5280272172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2015"/>
              <a:ext cx="179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BCBCB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393939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000">
                  <a:solidFill>
                    <a:srgbClr val="000066"/>
                  </a:solidFill>
                  <a:cs typeface="Times New Roman" panose="02020603050405020304" pitchFamily="18" charset="0"/>
                </a:rPr>
                <a:t>b</a:t>
              </a:r>
              <a:endParaRPr lang="en-US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3">
                <a:extLst>
                  <a:ext uri="{FF2B5EF4-FFF2-40B4-BE49-F238E27FC236}">
                    <a16:creationId xmlns:a16="http://schemas.microsoft.com/office/drawing/2014/main" id="{373682D1-2402-12FB-F1A0-73C81BEC135C}"/>
                  </a:ext>
                </a:extLst>
              </p:cNvPr>
              <p:cNvSpPr txBox="1"/>
              <p:nvPr/>
            </p:nvSpPr>
            <p:spPr bwMode="auto">
              <a:xfrm>
                <a:off x="4521200" y="3505200"/>
                <a:ext cx="2641600" cy="1016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8" name="Object 3">
                <a:extLst>
                  <a:ext uri="{FF2B5EF4-FFF2-40B4-BE49-F238E27FC236}">
                    <a16:creationId xmlns:a16="http://schemas.microsoft.com/office/drawing/2014/main" id="{373682D1-2402-12FB-F1A0-73C81BEC1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1200" y="3505200"/>
                <a:ext cx="2641600" cy="1016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2">
                <a:extLst>
                  <a:ext uri="{FF2B5EF4-FFF2-40B4-BE49-F238E27FC236}">
                    <a16:creationId xmlns:a16="http://schemas.microsoft.com/office/drawing/2014/main" id="{F7496C02-FF6C-E2CB-1FDE-EE9E83B807BC}"/>
                  </a:ext>
                </a:extLst>
              </p:cNvPr>
              <p:cNvSpPr txBox="1"/>
              <p:nvPr/>
            </p:nvSpPr>
            <p:spPr bwMode="auto">
              <a:xfrm>
                <a:off x="4077390" y="4591657"/>
                <a:ext cx="3999810" cy="74234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IN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num>
                          <m:den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  <m:sup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num>
                          <m:den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  <m:sup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IN" dirty="0"/>
                  <a:t>=</a:t>
                </a: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×</m:t>
                    </m:r>
                    <m:f>
                      <m:fPr>
                        <m:ctrlP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den>
                    </m:f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19" name="Object 2">
                <a:extLst>
                  <a:ext uri="{FF2B5EF4-FFF2-40B4-BE49-F238E27FC236}">
                    <a16:creationId xmlns:a16="http://schemas.microsoft.com/office/drawing/2014/main" id="{F7496C02-FF6C-E2CB-1FDE-EE9E83B80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7390" y="4591657"/>
                <a:ext cx="3999810" cy="7423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2">
                <a:extLst>
                  <a:ext uri="{FF2B5EF4-FFF2-40B4-BE49-F238E27FC236}">
                    <a16:creationId xmlns:a16="http://schemas.microsoft.com/office/drawing/2014/main" id="{8DB84638-3EC0-B3E4-CDD3-35F240DD03A6}"/>
                  </a:ext>
                </a:extLst>
              </p:cNvPr>
              <p:cNvSpPr txBox="1"/>
              <p:nvPr/>
            </p:nvSpPr>
            <p:spPr bwMode="auto">
              <a:xfrm>
                <a:off x="4404533" y="5617730"/>
                <a:ext cx="3999810" cy="9001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  <m:sup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IN" dirty="0"/>
                  <a:t> =</a:t>
                </a: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×</m:t>
                    </m:r>
                    <m:f>
                      <m:fPr>
                        <m:ctrlP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den>
                    </m:f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20" name="Object 2">
                <a:extLst>
                  <a:ext uri="{FF2B5EF4-FFF2-40B4-BE49-F238E27FC236}">
                    <a16:creationId xmlns:a16="http://schemas.microsoft.com/office/drawing/2014/main" id="{8DB84638-3EC0-B3E4-CDD3-35F240DD0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04533" y="5617730"/>
                <a:ext cx="3999810" cy="9001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6E9CE4A-40E0-2BE2-EA26-08486DEF3BDD}"/>
                  </a:ext>
                </a:extLst>
              </p14:cNvPr>
              <p14:cNvContentPartPr/>
              <p14:nvPr/>
            </p14:nvContentPartPr>
            <p14:xfrm>
              <a:off x="2109600" y="1431720"/>
              <a:ext cx="6272640" cy="39474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6E9CE4A-40E0-2BE2-EA26-08486DEF3BD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00240" y="1422360"/>
                <a:ext cx="6291360" cy="396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660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0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2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2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16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10366-7881-EDEC-AC27-AFB80BD40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>
            <a:extLst>
              <a:ext uri="{FF2B5EF4-FFF2-40B4-BE49-F238E27FC236}">
                <a16:creationId xmlns:a16="http://schemas.microsoft.com/office/drawing/2014/main" id="{216AD4E0-F312-680C-195A-4EADCCD19F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31775"/>
            <a:ext cx="7772400" cy="835025"/>
          </a:xfrm>
        </p:spPr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Simple Modeling Forced Convection Flow </a:t>
            </a:r>
            <a:b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of Cards and Boards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3139" name="Rectangle 3">
                <a:extLst>
                  <a:ext uri="{FF2B5EF4-FFF2-40B4-BE49-F238E27FC236}">
                    <a16:creationId xmlns:a16="http://schemas.microsoft.com/office/drawing/2014/main" id="{73E1B70A-243A-4C80-5E6F-E0692F2B5242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371599"/>
                <a:ext cx="7772400" cy="5254625"/>
              </a:xfrm>
            </p:spPr>
            <p:txBody>
              <a:bodyPr/>
              <a:lstStyle/>
              <a:p>
                <a:r>
                  <a:rPr lang="en-US" sz="2400" b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Fully Developed Laminar flow between parallel Plates: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IN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μ</m:t>
                        </m:r>
                      </m:den>
                    </m:f>
                    <m:f>
                      <m:fPr>
                        <m:ctrlP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dx</m:t>
                        </m:r>
                      </m:den>
                    </m:f>
                    <m:d>
                      <m:dPr>
                        <m:ctrlP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I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I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</m:sub>
                          <m:sup>
                            <m:r>
                              <a:rPr lang="en-I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I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I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𝑚𝑒𝑎𝑛</m:t>
                        </m:r>
                      </m:sub>
                    </m:sSub>
                    <m:r>
                      <a:rPr lang="en-I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I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</m:sub>
                        </m:sSub>
                      </m:den>
                    </m:f>
                    <m:nary>
                      <m:naryPr>
                        <m:limLoc m:val="undOvr"/>
                        <m:ctrlP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I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</m:sub>
                        </m:sSub>
                      </m:sup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m:rPr>
                        <m:sty m:val="p"/>
                      </m:rPr>
                      <a:rPr lang="en-I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dy</m:t>
                    </m:r>
                    <m:r>
                      <a:rPr lang="en-I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μ</m:t>
                        </m:r>
                      </m:den>
                    </m:f>
                    <m:f>
                      <m:fPr>
                        <m:ctrlP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dx</m:t>
                        </m:r>
                      </m:den>
                    </m:f>
                    <m:sSubSup>
                      <m:sSubSupPr>
                        <m:ctrlP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  <m:sup>
                        <m: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I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IN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𝑚𝑒𝑎𝑛</m:t>
                        </m:r>
                      </m:sub>
                    </m:sSub>
                    <m:d>
                      <m:dPr>
                        <m:ctrlP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N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IN" sz="2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Sup>
                                  <m:sSubSupPr>
                                    <m:ctrlPr>
                                      <a:rPr lang="en-IN" sz="2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sz="2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dx</m:t>
                        </m:r>
                      </m:den>
                    </m:f>
                    <m:r>
                      <a:rPr lang="en-I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μ</m:t>
                        </m:r>
                        <m:sSub>
                          <m:sSubPr>
                            <m:ctrlPr>
                              <a:rPr lang="en-I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𝑚𝑒𝑎𝑛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I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I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</m:sub>
                          <m:sup>
                            <m:r>
                              <a:rPr lang="en-I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IN" sz="2800" dirty="0"/>
              </a:p>
              <a:p>
                <a:r>
                  <a:rPr lang="en-IN" sz="2800" dirty="0"/>
                  <a:t>Pressure drop for a PCB Channel of length L: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en-I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μ</m:t>
                        </m:r>
                        <m:sSub>
                          <m:sSubPr>
                            <m:ctrlPr>
                              <a:rPr lang="en-I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𝑚𝑒𝑎𝑛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I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I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</m:sub>
                          <m:sup>
                            <m:r>
                              <a:rPr lang="en-I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IN" sz="2800" dirty="0"/>
              </a:p>
              <a:p>
                <a:endParaRPr lang="en-US" altLang="en-US" sz="2800" dirty="0"/>
              </a:p>
            </p:txBody>
          </p:sp>
        </mc:Choice>
        <mc:Fallback xmlns="">
          <p:sp>
            <p:nvSpPr>
              <p:cNvPr id="603139" name="Rectangle 3">
                <a:extLst>
                  <a:ext uri="{FF2B5EF4-FFF2-40B4-BE49-F238E27FC236}">
                    <a16:creationId xmlns:a16="http://schemas.microsoft.com/office/drawing/2014/main" id="{73E1B70A-243A-4C80-5E6F-E0692F2B52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371599"/>
                <a:ext cx="7772400" cy="5254625"/>
              </a:xfrm>
              <a:blipFill>
                <a:blip r:embed="rId2"/>
                <a:stretch>
                  <a:fillRect l="-1412" t="-92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3142" name="AutoShape 6">
            <a:extLst>
              <a:ext uri="{FF2B5EF4-FFF2-40B4-BE49-F238E27FC236}">
                <a16:creationId xmlns:a16="http://schemas.microsoft.com/office/drawing/2014/main" id="{86433825-4350-6FDA-B4A7-B64BC7C7D6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" y="1908175"/>
            <a:ext cx="7940675" cy="1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5A8B06A3-1220-ACAE-743D-A775A16B364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25799D33-2118-2B59-BAC7-C9F0359861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DD96B767-292A-DB88-F1A1-45D05F630E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A724B165-369A-D63B-4B08-EB65F51E0A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7944E191-9284-64BB-EE8C-37C73A957C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4CD1B2F3-3DA4-0EAB-F743-250B057203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F7D3B42B-52D1-A2BF-2F00-1F828017F8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F82BEDF-F323-0D18-CCFB-D2801543F0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EEC320A1-69E7-22F7-34E5-860615B046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BDEDDCD7-2AD0-FA66-914B-A17A1C34F1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5999E731-192F-11C1-9EDE-DD7975E02E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F5343B46-316E-B53A-9A44-F6211380E2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B3BA47A1-AA1F-19E8-E745-32A435827D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DD8CB1A9-EDFD-C6D1-42FF-2260DE1264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E5ADDC4D-F381-E971-B613-42EBA403D1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00C80F74-A8EE-7736-AFD0-D9E476C87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576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3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3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3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03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03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03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1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6DB3D-39B4-3237-866D-653FCA076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>
            <a:extLst>
              <a:ext uri="{FF2B5EF4-FFF2-40B4-BE49-F238E27FC236}">
                <a16:creationId xmlns:a16="http://schemas.microsoft.com/office/drawing/2014/main" id="{628FF5D5-7A76-4182-64EC-40AF91C7F4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7772400" cy="900113"/>
          </a:xfrm>
        </p:spPr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Friction Factor for a PCB Channel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4163" name="Rectangle 3">
                <a:extLst>
                  <a:ext uri="{FF2B5EF4-FFF2-40B4-BE49-F238E27FC236}">
                    <a16:creationId xmlns:a16="http://schemas.microsoft.com/office/drawing/2014/main" id="{DCAC3B10-BB3E-EE0F-D116-9278D5F4D993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990600"/>
                <a:ext cx="8915400" cy="5624514"/>
              </a:xfrm>
            </p:spPr>
            <p:txBody>
              <a:bodyPr/>
              <a:lstStyle/>
              <a:p>
                <a:r>
                  <a:rPr lang="en-IN" sz="28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Overall Friction Factor: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en-IN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I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IN" sz="28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I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num>
                      <m:den>
                        <m: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d>
                          <m:dPr>
                            <m:ctrlPr>
                              <a:rPr lang="en-I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N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sSubSup>
                                  <m:sSubSupPr>
                                    <m:ctrlPr>
                                      <a:rPr lang="en-IN" sz="2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𝑚𝑒𝑎𝑛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en-IN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I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N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IN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sz="2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en-I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I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I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μ</m:t>
                            </m:r>
                            <m:sSub>
                              <m:sSubPr>
                                <m:ctrlPr>
                                  <a:rPr lang="en-IN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𝑚𝑒𝑎𝑛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en-IN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IN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IN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</m:sub>
                              <m:sup>
                                <m:r>
                                  <a:rPr lang="en-IN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num>
                      <m:den>
                        <m: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4(</m:t>
                        </m:r>
                        <m:r>
                          <m:rPr>
                            <m:sty m:val="p"/>
                          </m:rP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ρ</m:t>
                        </m:r>
                        <m:sSubSup>
                          <m:sSubSupPr>
                            <m:ctrlPr>
                              <a:rPr lang="en-I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𝑚𝑒𝑎𝑛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/2)(1/</m:t>
                        </m:r>
                        <m:sSub>
                          <m:sSubPr>
                            <m:ctrlPr>
                              <a:rPr lang="en-I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  <m: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IN" sz="2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en-I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ρ</m:t>
                        </m:r>
                      </m:den>
                    </m:f>
                    <m:r>
                      <a:rPr lang="en-I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=4</m:t>
                    </m:r>
                    <m:sSub>
                      <m:sSubPr>
                        <m:ctrlP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</m:sSub>
                    <m:r>
                      <a:rPr lang="en-I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        </m:t>
                    </m:r>
                  </m:oMath>
                </a14:m>
                <a:endParaRPr lang="en-US" sz="2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I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Sup>
                      <m:sSubSupPr>
                        <m:ctrlP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  <m:sup>
                        <m: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num>
                      <m:den>
                        <m: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2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en-I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μ</m:t>
                        </m:r>
                        <m:r>
                          <a:rPr lang="en-IN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n-IN" sz="2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IN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IN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</m:sub>
                            </m:sSub>
                          </m:e>
                        </m:d>
                      </m:num>
                      <m:den>
                        <m:f>
                          <m:fPr>
                            <m:ctrlPr>
                              <a:rPr lang="en-I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I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ρ</m:t>
                        </m:r>
                        <m:sSubSup>
                          <m:sSubSupPr>
                            <m:ctrlPr>
                              <a:rPr lang="en-I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𝑚𝑒𝑎𝑛</m:t>
                            </m:r>
                          </m:sub>
                          <m:sup/>
                        </m:sSubSup>
                        <m:sSubSup>
                          <m:sSubSupPr>
                            <m:ctrlPr>
                              <a:rPr lang="en-I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I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  <m:sup>
                            <m:r>
                              <a:rPr lang="en-I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IN" sz="2800" dirty="0"/>
                  <a:t> =</a:t>
                </a:r>
                <a:r>
                  <a:rPr lang="en-IN" sz="2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  <m:r>
                          <m:rPr>
                            <m:sty m:val="p"/>
                          </m:rP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I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ρ</m:t>
                        </m:r>
                        <m:sSubSup>
                          <m:sSubSupPr>
                            <m:ctrlPr>
                              <a:rPr lang="en-I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𝑚𝑒𝑎𝑛</m:t>
                            </m:r>
                          </m:sub>
                          <m:sup/>
                        </m:sSubSup>
                      </m:den>
                    </m:f>
                  </m:oMath>
                </a14:m>
                <a:r>
                  <a:rPr lang="en-IN" sz="2800" dirty="0"/>
                  <a:t> </a:t>
                </a:r>
              </a:p>
            </p:txBody>
          </p:sp>
        </mc:Choice>
        <mc:Fallback xmlns="">
          <p:sp>
            <p:nvSpPr>
              <p:cNvPr id="604163" name="Rectangle 3">
                <a:extLst>
                  <a:ext uri="{FF2B5EF4-FFF2-40B4-BE49-F238E27FC236}">
                    <a16:creationId xmlns:a16="http://schemas.microsoft.com/office/drawing/2014/main" id="{DCAC3B10-BB3E-EE0F-D116-9278D5F4D9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990600"/>
                <a:ext cx="8915400" cy="5624514"/>
              </a:xfrm>
              <a:blipFill>
                <a:blip r:embed="rId2"/>
                <a:stretch>
                  <a:fillRect l="-1299" t="-119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4167" name="AutoShape 7">
            <a:extLst>
              <a:ext uri="{FF2B5EF4-FFF2-40B4-BE49-F238E27FC236}">
                <a16:creationId xmlns:a16="http://schemas.microsoft.com/office/drawing/2014/main" id="{7274B1F4-4188-398B-AC07-8DB1040F46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1354138"/>
            <a:ext cx="7940675" cy="1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A136F9CF-3FE2-84D1-1CCF-963261A6FC11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32CC0DD6-0886-ADA8-2B55-AFA005E27B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B57F3020-9967-EFCB-7AD9-00BCF83BE8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2480889F-D132-0E6D-9DFA-68BEBF206B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B04205CD-E9B8-2510-CF69-8F15DC765F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B030129C-D52A-9F92-B585-B0EA436F05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9047F127-41A8-FBB4-1746-5492C1C448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3ABA62F-6B15-8885-DC4E-2E920E0583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E25F5B1C-36C7-9A23-0843-2A4975B437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6CF1B970-8C85-7D47-A5A0-90D17D9CE4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2EEA6A64-DE70-69C5-E510-61DC40FCEC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33FEEB3F-D848-6E74-7970-7E8C549C65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80265DFC-2506-4BEF-F7BB-88BECCBD6C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4ACAC2C5-A5A9-0F4D-AFC8-392E9954A3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A29B034B-6BAB-DB4D-92E6-E4898A5836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65244C00-0C51-E980-41EB-A98C5B76B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D78B62B-D432-070E-3C06-E12688498DE1}"/>
                  </a:ext>
                </a:extLst>
              </p14:cNvPr>
              <p14:cNvContentPartPr/>
              <p14:nvPr/>
            </p14:nvContentPartPr>
            <p14:xfrm>
              <a:off x="1557000" y="3954960"/>
              <a:ext cx="2836800" cy="25358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D78B62B-D432-070E-3C06-E12688498DE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47640" y="3945600"/>
                <a:ext cx="2855520" cy="255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367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4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4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04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04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53E4E-ED31-8090-66DB-1B706D474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ject 2">
            <a:extLst>
              <a:ext uri="{FF2B5EF4-FFF2-40B4-BE49-F238E27FC236}">
                <a16:creationId xmlns:a16="http://schemas.microsoft.com/office/drawing/2014/main" id="{24A221A0-D412-2C09-F55C-80C321696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"/>
            <a:ext cx="67818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i="0" u="none" strike="noStrike" baseline="0" dirty="0">
                <a:solidFill>
                  <a:srgbClr val="292526"/>
                </a:solidFill>
                <a:latin typeface="+mj-lt"/>
              </a:rPr>
              <a:t>HEAT TRANSFER TO FULLY DEVELOPED DUCT FLOW</a:t>
            </a:r>
            <a:endParaRPr lang="en-US" altLang="en-US" sz="28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0245" name="Group 38">
            <a:extLst>
              <a:ext uri="{FF2B5EF4-FFF2-40B4-BE49-F238E27FC236}">
                <a16:creationId xmlns:a16="http://schemas.microsoft.com/office/drawing/2014/main" id="{FC44C487-DB2D-252F-17B5-1C04E6A8A53D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10249" name="Group 19">
              <a:extLst>
                <a:ext uri="{FF2B5EF4-FFF2-40B4-BE49-F238E27FC236}">
                  <a16:creationId xmlns:a16="http://schemas.microsoft.com/office/drawing/2014/main" id="{727CAFF4-A9B1-BE2D-780E-D9542EED46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251" name="Group 8">
                <a:extLst>
                  <a:ext uri="{FF2B5EF4-FFF2-40B4-BE49-F238E27FC236}">
                    <a16:creationId xmlns:a16="http://schemas.microsoft.com/office/drawing/2014/main" id="{228A3719-E2CD-B9E8-1072-8701FD10DF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0253" name="Group 9">
                  <a:extLst>
                    <a:ext uri="{FF2B5EF4-FFF2-40B4-BE49-F238E27FC236}">
                      <a16:creationId xmlns:a16="http://schemas.microsoft.com/office/drawing/2014/main" id="{A433E2DB-476D-26C0-C5EA-F612143334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0263" name="Rectangle 10">
                    <a:extLst>
                      <a:ext uri="{FF2B5EF4-FFF2-40B4-BE49-F238E27FC236}">
                        <a16:creationId xmlns:a16="http://schemas.microsoft.com/office/drawing/2014/main" id="{3C89D8A0-DFC5-36E8-6AF4-BBFFCE5AAB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64" name="Rectangle 11">
                    <a:extLst>
                      <a:ext uri="{FF2B5EF4-FFF2-40B4-BE49-F238E27FC236}">
                        <a16:creationId xmlns:a16="http://schemas.microsoft.com/office/drawing/2014/main" id="{280CFCF1-9069-0C3A-AEC2-ED42CFC80A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254" name="Group 12">
                  <a:extLst>
                    <a:ext uri="{FF2B5EF4-FFF2-40B4-BE49-F238E27FC236}">
                      <a16:creationId xmlns:a16="http://schemas.microsoft.com/office/drawing/2014/main" id="{CA0A84FF-C322-DCAD-5415-9509D3FAA8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0261" name="Rectangle 13">
                    <a:extLst>
                      <a:ext uri="{FF2B5EF4-FFF2-40B4-BE49-F238E27FC236}">
                        <a16:creationId xmlns:a16="http://schemas.microsoft.com/office/drawing/2014/main" id="{D0936AB7-B085-D922-7582-8F9D4B6522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62" name="Rectangle 14">
                    <a:extLst>
                      <a:ext uri="{FF2B5EF4-FFF2-40B4-BE49-F238E27FC236}">
                        <a16:creationId xmlns:a16="http://schemas.microsoft.com/office/drawing/2014/main" id="{5D7E8451-9F45-0216-B893-D99B0ECF7F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255" name="Group 15">
                  <a:extLst>
                    <a:ext uri="{FF2B5EF4-FFF2-40B4-BE49-F238E27FC236}">
                      <a16:creationId xmlns:a16="http://schemas.microsoft.com/office/drawing/2014/main" id="{5B70C650-022F-0897-B0C4-840F3ECA39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0259" name="Rectangle 16">
                    <a:extLst>
                      <a:ext uri="{FF2B5EF4-FFF2-40B4-BE49-F238E27FC236}">
                        <a16:creationId xmlns:a16="http://schemas.microsoft.com/office/drawing/2014/main" id="{CE334B89-F815-AB0F-B3FA-FD02A06F22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60" name="Rectangle 17">
                    <a:extLst>
                      <a:ext uri="{FF2B5EF4-FFF2-40B4-BE49-F238E27FC236}">
                        <a16:creationId xmlns:a16="http://schemas.microsoft.com/office/drawing/2014/main" id="{20C4D616-37AD-E354-B8F0-F38E780B84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256" name="Group 18">
                  <a:extLst>
                    <a:ext uri="{FF2B5EF4-FFF2-40B4-BE49-F238E27FC236}">
                      <a16:creationId xmlns:a16="http://schemas.microsoft.com/office/drawing/2014/main" id="{DCC91A0A-4968-4072-8EBA-7FF5F07BBC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0257" name="Rectangle 19">
                    <a:extLst>
                      <a:ext uri="{FF2B5EF4-FFF2-40B4-BE49-F238E27FC236}">
                        <a16:creationId xmlns:a16="http://schemas.microsoft.com/office/drawing/2014/main" id="{36E51CE5-A2F9-02F5-6920-E92CF6A3F7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58" name="Rectangle 20">
                    <a:extLst>
                      <a:ext uri="{FF2B5EF4-FFF2-40B4-BE49-F238E27FC236}">
                        <a16:creationId xmlns:a16="http://schemas.microsoft.com/office/drawing/2014/main" id="{4C62A5F7-B2C5-63B0-8FCE-BAEE343593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1" name="Rectangle 21">
                <a:extLst>
                  <a:ext uri="{FF2B5EF4-FFF2-40B4-BE49-F238E27FC236}">
                    <a16:creationId xmlns:a16="http://schemas.microsoft.com/office/drawing/2014/main" id="{C5698588-56A9-A323-C1DB-2930F7761F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0250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1C04715-F627-5622-8FA6-4AC19AFA4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203200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3">
                <a:extLst>
                  <a:ext uri="{FF2B5EF4-FFF2-40B4-BE49-F238E27FC236}">
                    <a16:creationId xmlns:a16="http://schemas.microsoft.com/office/drawing/2014/main" id="{54E71BC4-3A81-380A-D203-B212EACCB753}"/>
                  </a:ext>
                </a:extLst>
              </p:cNvPr>
              <p:cNvSpPr txBox="1"/>
              <p:nvPr/>
            </p:nvSpPr>
            <p:spPr bwMode="auto">
              <a:xfrm>
                <a:off x="990600" y="3318099"/>
                <a:ext cx="6328985" cy="117770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den>
                          </m:f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</m:den>
                      </m:f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" name="Object 3">
                <a:extLst>
                  <a:ext uri="{FF2B5EF4-FFF2-40B4-BE49-F238E27FC236}">
                    <a16:creationId xmlns:a16="http://schemas.microsoft.com/office/drawing/2014/main" id="{54E71BC4-3A81-380A-D203-B212EACCB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3318099"/>
                <a:ext cx="6328985" cy="11777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1AB922F-CDEE-051D-20B1-8CC918A18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756" y="1137843"/>
            <a:ext cx="7707471" cy="18349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3">
                <a:extLst>
                  <a:ext uri="{FF2B5EF4-FFF2-40B4-BE49-F238E27FC236}">
                    <a16:creationId xmlns:a16="http://schemas.microsoft.com/office/drawing/2014/main" id="{A4227C67-D0CD-C6A0-6260-1BCA36E04E21}"/>
                  </a:ext>
                </a:extLst>
              </p:cNvPr>
              <p:cNvSpPr txBox="1"/>
              <p:nvPr/>
            </p:nvSpPr>
            <p:spPr bwMode="auto">
              <a:xfrm>
                <a:off x="1143000" y="4308699"/>
                <a:ext cx="6328985" cy="117770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</m:den>
                      </m:f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" name="Object 3">
                <a:extLst>
                  <a:ext uri="{FF2B5EF4-FFF2-40B4-BE49-F238E27FC236}">
                    <a16:creationId xmlns:a16="http://schemas.microsoft.com/office/drawing/2014/main" id="{A4227C67-D0CD-C6A0-6260-1BCA36E04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000" y="4308699"/>
                <a:ext cx="6328985" cy="11777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6ED81B5-0B53-8DC9-ADE7-12FCAAF15EC7}"/>
              </a:ext>
            </a:extLst>
          </p:cNvPr>
          <p:cNvCxnSpPr/>
          <p:nvPr/>
        </p:nvCxnSpPr>
        <p:spPr bwMode="auto">
          <a:xfrm flipV="1">
            <a:off x="6054631" y="3318099"/>
            <a:ext cx="914400" cy="1143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A2BAF86-F953-9186-9C98-E22795CC3D98}"/>
              </a:ext>
            </a:extLst>
          </p:cNvPr>
          <p:cNvSpPr txBox="1"/>
          <p:nvPr/>
        </p:nvSpPr>
        <p:spPr>
          <a:xfrm>
            <a:off x="6435631" y="2860899"/>
            <a:ext cx="1205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Sylfaen" panose="010A0502050306030303" pitchFamily="18" charset="0"/>
              </a:rPr>
              <a:t>If   </a:t>
            </a:r>
            <a:r>
              <a:rPr lang="en-US" sz="3200" i="1" dirty="0">
                <a:solidFill>
                  <a:srgbClr val="0070C0"/>
                </a:solidFill>
                <a:latin typeface="Dreaming Outloud Script Pro" panose="020F0502020204030204" pitchFamily="66" charset="0"/>
                <a:cs typeface="Dreaming Outloud Script Pro" panose="020F0502020204030204" pitchFamily="66" charset="0"/>
              </a:rPr>
              <a:t>O</a:t>
            </a:r>
            <a:r>
              <a:rPr lang="en-US" i="1" dirty="0">
                <a:solidFill>
                  <a:srgbClr val="0070C0"/>
                </a:solidFill>
                <a:latin typeface="Sylfaen" panose="010A0502050306030303" pitchFamily="18" charset="0"/>
              </a:rPr>
              <a:t>(1)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5345CD-90E3-B08A-5E5B-25B2C8DDF578}"/>
              </a:ext>
            </a:extLst>
          </p:cNvPr>
          <p:cNvSpPr txBox="1"/>
          <p:nvPr/>
        </p:nvSpPr>
        <p:spPr>
          <a:xfrm>
            <a:off x="5292631" y="2784699"/>
            <a:ext cx="873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US" sz="3600" i="1" dirty="0">
                <a:solidFill>
                  <a:srgbClr val="FF0000"/>
                </a:solidFill>
                <a:latin typeface="Dreaming Outloud Script Pro" panose="020F0502020204030204" pitchFamily="66" charset="0"/>
                <a:cs typeface="Dreaming Outloud Script Pro" panose="020F0502020204030204" pitchFamily="66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Sylfaen" panose="010A0502050306030303" pitchFamily="18" charset="0"/>
              </a:rPr>
              <a:t>(0)</a:t>
            </a:r>
            <a:endParaRPr lang="en-US" i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2EEDE54-1D7F-A139-83D4-7C3B2A4E27CE}"/>
              </a:ext>
            </a:extLst>
          </p:cNvPr>
          <p:cNvCxnSpPr/>
          <p:nvPr/>
        </p:nvCxnSpPr>
        <p:spPr bwMode="auto">
          <a:xfrm flipV="1">
            <a:off x="5029200" y="3246364"/>
            <a:ext cx="873031" cy="12147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2">
                <a:extLst>
                  <a:ext uri="{FF2B5EF4-FFF2-40B4-BE49-F238E27FC236}">
                    <a16:creationId xmlns:a16="http://schemas.microsoft.com/office/drawing/2014/main" id="{52DAAC8D-533F-E31D-49D0-EA0A6C7B2E2F}"/>
                  </a:ext>
                </a:extLst>
              </p:cNvPr>
              <p:cNvSpPr txBox="1"/>
              <p:nvPr/>
            </p:nvSpPr>
            <p:spPr bwMode="auto">
              <a:xfrm>
                <a:off x="990600" y="5957887"/>
                <a:ext cx="2339786" cy="9001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  <m:sup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IN" dirty="0"/>
                  <a:t> =</a:t>
                </a: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×</m:t>
                    </m:r>
                    <m:f>
                      <m:fPr>
                        <m:ctrlP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den>
                    </m:f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12" name="Object 2">
                <a:extLst>
                  <a:ext uri="{FF2B5EF4-FFF2-40B4-BE49-F238E27FC236}">
                    <a16:creationId xmlns:a16="http://schemas.microsoft.com/office/drawing/2014/main" id="{52DAAC8D-533F-E31D-49D0-EA0A6C7B2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5957887"/>
                <a:ext cx="2339786" cy="9001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3">
                <a:extLst>
                  <a:ext uri="{FF2B5EF4-FFF2-40B4-BE49-F238E27FC236}">
                    <a16:creationId xmlns:a16="http://schemas.microsoft.com/office/drawing/2014/main" id="{9F5C5D48-60F4-9045-3D49-3FD0DE40593C}"/>
                  </a:ext>
                </a:extLst>
              </p:cNvPr>
              <p:cNvSpPr txBox="1"/>
              <p:nvPr/>
            </p:nvSpPr>
            <p:spPr bwMode="auto">
              <a:xfrm>
                <a:off x="3995038" y="5943600"/>
                <a:ext cx="3814385" cy="78601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  <m:sup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IN" dirty="0"/>
                  <a:t>=</a:t>
                </a:r>
                <a:r>
                  <a:rPr lang="en-IN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𝑃𝑟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f>
                      <m:fPr>
                        <m:ctrlP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den>
                    </m:f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15" name="Object 3">
                <a:extLst>
                  <a:ext uri="{FF2B5EF4-FFF2-40B4-BE49-F238E27FC236}">
                    <a16:creationId xmlns:a16="http://schemas.microsoft.com/office/drawing/2014/main" id="{9F5C5D48-60F4-9045-3D49-3FD0DE405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5038" y="5943600"/>
                <a:ext cx="3814385" cy="7860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0963427-21CF-DC4E-6C63-6F34C9EECB3D}"/>
              </a:ext>
            </a:extLst>
          </p:cNvPr>
          <p:cNvSpPr txBox="1"/>
          <p:nvPr/>
        </p:nvSpPr>
        <p:spPr>
          <a:xfrm>
            <a:off x="1594305" y="5334000"/>
            <a:ext cx="4654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Possibility of Transport Analogy…..</a:t>
            </a:r>
            <a:endParaRPr lang="en-IN" i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7B385D3-756B-C6E0-3ED9-A74407481E27}"/>
                  </a:ext>
                </a:extLst>
              </p14:cNvPr>
              <p14:cNvContentPartPr/>
              <p14:nvPr/>
            </p14:nvContentPartPr>
            <p14:xfrm>
              <a:off x="2604960" y="2917440"/>
              <a:ext cx="5320080" cy="3758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7B385D3-756B-C6E0-3ED9-A74407481E2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95600" y="2908080"/>
                <a:ext cx="5338800" cy="377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756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2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4808</TotalTime>
  <Words>1071</Words>
  <Application>Microsoft Office PowerPoint</Application>
  <PresentationFormat>On-screen Show (4:3)</PresentationFormat>
  <Paragraphs>201</Paragraphs>
  <Slides>29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arial</vt:lpstr>
      <vt:lpstr>Calibri</vt:lpstr>
      <vt:lpstr>Cambria Math</vt:lpstr>
      <vt:lpstr>CommercialScript BT</vt:lpstr>
      <vt:lpstr>Dreaming Outloud Script Pro</vt:lpstr>
      <vt:lpstr>Google Sans</vt:lpstr>
      <vt:lpstr>Sylfaen</vt:lpstr>
      <vt:lpstr>Tempus Sans ITC</vt:lpstr>
      <vt:lpstr>Times New Roman</vt:lpstr>
      <vt:lpstr>TimesLTStd-Italic</vt:lpstr>
      <vt:lpstr>TimesLTStd-Roman</vt:lpstr>
      <vt:lpstr>TimesTen-Roman</vt:lpstr>
      <vt:lpstr>Viner Hand ITC</vt:lpstr>
      <vt:lpstr>Wingdings</vt:lpstr>
      <vt:lpstr>Blank Presentation</vt:lpstr>
      <vt:lpstr>Equation</vt:lpstr>
      <vt:lpstr>Transport Analogy of Forced Convection Heat Transfer in PCBs</vt:lpstr>
      <vt:lpstr>PowerPoint Presentation</vt:lpstr>
      <vt:lpstr>PowerPoint Presentation</vt:lpstr>
      <vt:lpstr>Flow That follows Poiseuille’s Laws</vt:lpstr>
      <vt:lpstr>PowerPoint Presentation</vt:lpstr>
      <vt:lpstr>  Forced Convection Cooling of Cards and Board </vt:lpstr>
      <vt:lpstr>Simple Modeling Forced Convection Flow  of Cards and Boards</vt:lpstr>
      <vt:lpstr>Friction Factor for a PCB Channel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Science Lead to Development of Civilization</dc:title>
  <dc:creator>P.M.V.S</dc:creator>
  <cp:lastModifiedBy>P M V Subbarao</cp:lastModifiedBy>
  <cp:revision>376</cp:revision>
  <cp:lastPrinted>2002-07-26T02:11:33Z</cp:lastPrinted>
  <dcterms:created xsi:type="dcterms:W3CDTF">2002-07-26T01:39:54Z</dcterms:created>
  <dcterms:modified xsi:type="dcterms:W3CDTF">2024-02-08T07:22:43Z</dcterms:modified>
</cp:coreProperties>
</file>