
<file path=[Content_Types].xml><?xml version="1.0" encoding="utf-8"?>
<Types xmlns="http://schemas.openxmlformats.org/package/2006/content-types">
  <Default Extension="bin" ContentType="application/vnd.openxmlformats-officedocument.oleObject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28"/>
  </p:notesMasterIdLst>
  <p:sldIdLst>
    <p:sldId id="1132" r:id="rId2"/>
    <p:sldId id="1305" r:id="rId3"/>
    <p:sldId id="1344" r:id="rId4"/>
    <p:sldId id="394" r:id="rId5"/>
    <p:sldId id="353" r:id="rId6"/>
    <p:sldId id="352" r:id="rId7"/>
    <p:sldId id="360" r:id="rId8"/>
    <p:sldId id="393" r:id="rId9"/>
    <p:sldId id="361" r:id="rId10"/>
    <p:sldId id="362" r:id="rId11"/>
    <p:sldId id="364" r:id="rId12"/>
    <p:sldId id="366" r:id="rId13"/>
    <p:sldId id="367" r:id="rId14"/>
    <p:sldId id="368" r:id="rId15"/>
    <p:sldId id="395" r:id="rId16"/>
    <p:sldId id="1345" r:id="rId17"/>
    <p:sldId id="369" r:id="rId18"/>
    <p:sldId id="370" r:id="rId19"/>
    <p:sldId id="397" r:id="rId20"/>
    <p:sldId id="398" r:id="rId21"/>
    <p:sldId id="396" r:id="rId22"/>
    <p:sldId id="392" r:id="rId23"/>
    <p:sldId id="371" r:id="rId24"/>
    <p:sldId id="372" r:id="rId25"/>
    <p:sldId id="373" r:id="rId26"/>
    <p:sldId id="379" r:id="rId27"/>
  </p:sldIdLst>
  <p:sldSz cx="9144000" cy="6858000" type="screen4x3"/>
  <p:notesSz cx="6858000" cy="899795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FFCCCC"/>
    <a:srgbClr val="3366FF"/>
    <a:srgbClr val="000099"/>
    <a:srgbClr val="FF6600"/>
    <a:srgbClr val="99CCFF"/>
    <a:srgbClr val="777777"/>
    <a:srgbClr val="76863A"/>
    <a:srgbClr val="FF0066"/>
    <a:srgbClr val="FF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814" autoAdjust="0"/>
    <p:restoredTop sz="82490" autoAdjust="0"/>
  </p:normalViewPr>
  <p:slideViewPr>
    <p:cSldViewPr>
      <p:cViewPr varScale="1">
        <p:scale>
          <a:sx n="56" d="100"/>
          <a:sy n="56" d="100"/>
        </p:scale>
        <p:origin x="1794" y="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-8166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-684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ax="2611" units="cm"/>
          <inkml:channel name="Y" type="integer" max="1632" units="cm"/>
        </inkml:traceFormat>
        <inkml:channelProperties>
          <inkml:channelProperty channel="X" name="resolution" value="99.99233" units="1/cm"/>
          <inkml:channelProperty channel="Y" name="resolution" value="99.99999" units="1/cm"/>
        </inkml:channelProperties>
      </inkml:inkSource>
      <inkml:timestamp xml:id="ts0" timeString="2012-01-04T09:31:46.204"/>
    </inkml:context>
    <inkml:brush xml:id="br0">
      <inkml:brushProperty name="width" value="0.05292" units="cm"/>
      <inkml:brushProperty name="height" value="0.05292" units="cm"/>
      <inkml:brushProperty name="color" value="#FF0000"/>
      <inkml:brushProperty name="fitToCurve" value="1"/>
    </inkml:brush>
  </inkml:definitions>
  <inkml:trace contextRef="#ctx0" brushRef="#br0">0 0,'0'0,"0"0,0 0,0 0,0 0,0 0,0 0,0 0,0 0,0 0,0 0,0 0,0 0,0 0,0 0,0 0,0 0,0 0,0 0,0 0,0 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ax="9600" units="cm"/>
          <inkml:channel name="Y" type="integer" max="7200" units="cm"/>
          <inkml:channel name="F" type="integer" max="4096" units="dev"/>
          <inkml:channel name="T" type="integer" max="2.14748E9" units="dev"/>
        </inkml:traceFormat>
        <inkml:channelProperties>
          <inkml:channelProperty channel="X" name="resolution" value="336.48792" units="1/cm"/>
          <inkml:channelProperty channel="Y" name="resolution" value="378.54889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3-04-05T03:28:52.082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5664 15618 1796 0,'0'0'40'0,"-6"6"8"0,0-4 1 0,6-2 1 15,-6 3-40-15,0 2-10 0,6-5 0 0,0 0 0 0,-6 3 12 0,6-3 0 16,0 0 0-16,0 0 0 0,0 0-12 0,-6 3 0 16,6-3 0-16,0 0 0 0,0 0 0 0,0 0 0 15,-6 2 0-15,6-2 0 16,-6 5-115-16,0-2-18 0,6-3-4 0,-15-5-1 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ax="3286" units="cm"/>
          <inkml:channel name="Y" type="integer" max="1080" units="cm"/>
          <inkml:channel name="T" type="integer" max="2.14748E9" units="dev"/>
        </inkml:traceFormat>
        <inkml:channelProperties>
          <inkml:channelProperty channel="X" name="resolution" value="119.05797" units="1/cm"/>
          <inkml:channelProperty channel="Y" name="resolution" value="69.67742" units="1/cm"/>
          <inkml:channelProperty channel="T" name="resolution" value="1" units="1/dev"/>
        </inkml:channelProperties>
      </inkml:inkSource>
      <inkml:timestamp xml:id="ts0" timeString="2024-01-10T05:30:59.632"/>
    </inkml:context>
    <inkml:brush xml:id="br0">
      <inkml:brushProperty name="width" value="0.05292" units="cm"/>
      <inkml:brushProperty name="height" value="0.05292" units="cm"/>
      <inkml:brushProperty name="color" value="#FF0000"/>
    </inkml:brush>
    <inkml:context xml:id="ctx1">
      <inkml:inkSource xml:id="inkSrc1">
        <inkml:traceFormat>
          <inkml:channel name="X" type="integer" max="27760" units="cm"/>
          <inkml:channel name="Y" type="integer" max="15694" units="cm"/>
          <inkml:channel name="F" type="integer" max="1023" units="dev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.25494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1" timeString="2024-01-10T05:31:09.734"/>
    </inkml:context>
  </inkml:definitions>
  <inkml:trace contextRef="#ctx0" brushRef="#br0">8930 19025 0</inkml:trace>
  <inkml:trace contextRef="#ctx1" brushRef="#br0">19329 15587 134 0,'4'-22'69'0,"-3"4"-16"16,-2 6-53-16,1 12-19 15,0 0-22-15,0 0-30 0,17 12-2 16,-17-12 22-16,15 19 51 16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ax="1366" units="cm"/>
          <inkml:channel name="Y" type="integer" max="768" units="cm"/>
          <inkml:channel name="T" type="integer" max="2.14748E9" units="dev"/>
        </inkml:traceFormat>
        <inkml:channelProperties>
          <inkml:channelProperty channel="X" name="resolution" value="49.49275" units="1/cm"/>
          <inkml:channelProperty channel="Y" name="resolution" value="49.54839" units="1/cm"/>
          <inkml:channelProperty channel="T" name="resolution" value="1" units="1/dev"/>
        </inkml:channelProperties>
      </inkml:inkSource>
      <inkml:timestamp xml:id="ts0" timeString="2024-01-11T06:27:05.139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20340 12923 0,'25'0'47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ax="27760" units="cm"/>
          <inkml:channel name="Y" type="integer" max="15694" units="cm"/>
          <inkml:channel name="F" type="integer" max="1023" units="dev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.25494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4-01-17T05:32:16.428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20619 14816 517 0,'9'-16'132'0,"-9"16"-6"0,0 0-142 16,0 0-14-16,13 20-67 16,-6-7-31-16,4 10-2 15,-5-3-3-15,-3 0 4 16,-4-3 18-16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ax="27760" units="cm"/>
          <inkml:channel name="Y" type="integer" max="15694" units="cm"/>
          <inkml:channel name="F" type="integer" max="1023" units="dev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.25494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4-01-18T06:33:51.069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7822 15361 123 0,'-9'-19'49'0,"1"3"-11"0,2 3-49 16,6 13-19-16,-10-11-8 31,10 11-7-31,0 0-3 0,0 0 11 0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ax="27760" units="cm"/>
          <inkml:channel name="Y" type="integer" max="15694" units="cm"/>
          <inkml:channel name="F" type="integer" max="1023" units="dev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.25494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4-01-24T05:29:05.862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21165 15088 132 0,'-2'-13'98'0,"2"13"2"0,0 0-37 15,-5-17-12-15,5 17-13 16,0 0-9-16,0 0-4 15,-1-14-10-15,1 14-5 16,0 0-8-16,0 0-8 16,0 0-11-16,0 0-20 15,0 0-64-15,0 0-7 16,13 6 1-16,-13-6 0 16,0 0 28-16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ax="27760" units="cm"/>
          <inkml:channel name="Y" type="integer" max="15694" units="cm"/>
          <inkml:channel name="F" type="integer" max="1023" units="dev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.25494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4-01-31T05:29:40.954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7906 14882 248 0,'0'0'93'15,"1"-11"5"-15,-1 11-57 16,0 0-8-16,0 0-8 15,0 0-21-15,0 0-35 16,0 0-54-16,0 0-7 16,0 0-9-16,-1 11-2 15,1-11 0-15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ax="27760" units="cm"/>
          <inkml:channel name="Y" type="integer" max="15694" units="cm"/>
          <inkml:channel name="F" type="integer" max="1023" units="dev"/>
          <inkml:channel name="T" type="integer" max="2.14748E9" units="dev"/>
        </inkml:traceFormat>
        <inkml:channelProperties>
          <inkml:channelProperty channel="X" name="resolution" value="1000" units="1/cm"/>
          <inkml:channelProperty channel="Y" name="resolution" value="1000.25494" units="1/cm"/>
          <inkml:channelProperty channel="F" name="resolution" value="0" units="1/dev"/>
          <inkml:channelProperty channel="T" name="resolution" value="1" units="1/dev"/>
        </inkml:channelProperties>
      </inkml:inkSource>
      <inkml:timestamp xml:id="ts0" timeString="2024-02-12T06:00:45.624"/>
    </inkml:context>
    <inkml:brush xml:id="br0">
      <inkml:brushProperty name="width" value="0.05292" units="cm"/>
      <inkml:brushProperty name="height" value="0.05292" units="cm"/>
      <inkml:brushProperty name="color" value="#FF0000"/>
    </inkml:brush>
  </inkml:definitions>
  <inkml:trace contextRef="#ctx0" brushRef="#br0">9745 6441 17 0,'0'0'50'0,"11"8"-24"16,-11-8-17-16,0 0-9 15,6 17-8 1,-6-17 2-1,5 16 0-15,-5-16 1 0,6 21-4 0,-6-21 5 16,7 21-2-16,-5-8 0 16,0 0 1-16,2 1 2 15,0 2 1-15,1 2 4 16,-1 3 0-16,3 5-2 0,0 1 3 16,1 9-1-1,2 1-2-15,0 7 2 0,1 5-3 16,1 2 0-16,0 4 0 15,3 5 2-15,-4 3 1 16,0 1 2-16,-4 4 2 16,2 3 0-16,-3 0 0 15,-4 3-1-15,0-1-1 16,-4-1-2-16,1-2 4 16,0-4-4-16,0-3 1 15,1-2-3-15,0-4 5 16,2-4-4-16,1-3 5 15,0-4-2-15,5-6-12 16,-2-6-33-16,6-2-8 16,-4-14 35-16,13-5 14 0,-5-17 0 15</inkml:trace>
  <inkml:trace contextRef="#ctx0" brushRef="#br0" timeOffset="595.44">11057 6488 51 0,'0'0'60'0,"0"0"-13"16,0 0-34-16,0 0-12 15,4 15-9-15,0-3 0 16,-1 2 1-16,1 2 1 15,0 7 3-15,-1 3 2 16,0 6-1-16,-1 2 1 16,1 10 2-16,0 3-1 0,0 7 0 15,2 4 1 1,-2 6 2-16,3 6 1 0,1 5 1 16,-1 5 1-16,1 4 3 31,2 2 2-31,0 1 1 15,1 4-1-15,-1 0-1 16,-1 0 0-16,-2-2 0 16,-2-2 0-16,-3-3-5 15,-3-4 1-15,-3-4-2 16,-2-9 1-16,-2-5-2 16,0-7 2-16,0-6-3 15,-1-11 6-15,1-7-4 16,2-8 3-16,1-5-2 0,1-5 3 15,5-13-9-15,-7 17-46 16,7-17-22-16,0 0-5 16,-17-9 0-16,17 9 39 15</inkml:trace>
  <inkml:trace contextRef="#ctx0" brushRef="#br0" timeOffset="1283.44">10214 8077 98 0,'0'0'48'0,"0"0"-9"16,0 0-13-16,-11 11-12 15,-4 1-8-15,-3 6-6 16,-8 3-3-16,-3 4 3 15,-6 3 2-15,-4 1 2 16,-2 0-1-16,1-2 2 16,4-6 0-16,3-3 0 0,7-5 1 15,4-2 1-15,5-3 0 16,17-8-2-16,-15 4 0 16,15-4 0-16,0 0-2 15,20 0 0-15,-4 2-3 16,1 0 0-16,5 2-2 15,1 3 0-15,1 3 0 16,1 2-1-16,-3 5 1 16,1 2 3-16,-4-1-1 15,1 2-2-15,-4-1-17 16,-2 0-37-16,-3-7-14 16,3 1 1-16,-14-13 3 15,18 1 66-15</inkml:trace>
  <inkml:trace contextRef="#ctx0" brushRef="#br0" timeOffset="1596.74">9884 8389 201 0,'0'0'73'0,"15"-4"-5"15,5 2-75-15,4 1-10 16,10-1 0-16,5-1 0 16,9-1 4-16,4-1 2 15,6 0 5-15,2 0 5 16,4 2 0-16,0-1 0 0,2 3 0 16,-2 1 1-16,0 1 0 15,-6-1 0-15,-3-1 0 16,-5-1-1-16,-2-2-9 15,-4 0-30-15,-11-5-26 16,2 5-1-16,-5-7 2 16,-2 4 65-16</inkml:trace>
  <inkml:trace contextRef="#ctx0" brushRef="#br0" timeOffset="1894.49">10799 8255 202 0,'0'0'88'0,"0"0"-1"16,0 0-61-16,25-2-21 15,3 2-6-15,5-1 0 16,4 1 0-16,1 0 1 16,0 0-3-16,-5-2-3 15,-7 4-1-15,-7 3 2 16,-19-5-1-16,0 19 1 15,-16-4 1-15,-9 2 2 16,-5 2 1-16,-4 0 3 0,-4 1-1 16,-1-2-8-16,4-2-39 15,6 1-33-15,4-6 0 16,10 1-3-16,2-9 7 16,13-3 75-16</inkml:trace>
  <inkml:trace contextRef="#ctx0" brushRef="#br0" timeOffset="3086.09">10473 8593 24 0,'0'-25'60'0,"1"15"-16"0,-3-3-10 15,2 13-8 1,-4-20 1-16,4 20-1 0,-7-20-3 16,7 20 1-16,-8-13-6 15,8 13-6-15,0 0-8 16,-11-7-4-16,11 7-4 15,0 0-3-15,-13 19 0 16,10-7 0-16,0 4 2 16,4 4 2-16,3 4 1 15,3 4 2-15,3 1-1 16,3 5 2-16,2 0 0 16,1 5-2-16,-2 2 0 15,-1 0 0-15,-5 0-1 0,-3-3 2 16,-5 0 2-16,-5-6 2 15,-2-1 5-15,-5-8 5 16,-2-6 5-16,-2-5 2 16,0-5 5-16,-2-8-1 15,3-3 1-15,1-6-3 16,2-5-6-16,3-4-8 16,4-6-14-16,6 0-13 15,4-4-17-15,7 4-23 16,4 4-35-16,3 0-4 15,5 6-2-15,-2 2 27 16,5 7 72-16</inkml:trace>
  <inkml:trace contextRef="#ctx0" brushRef="#br0" timeOffset="3540.05">10696 8729 249 0,'10'-16'92'16,"5"4"0"-16,0 0-76 16,-1 2-14-16,-1 6-9 15,2 4-4-15,-3 2 1 16,-1 5 1-16,-11-7 1 16,10 24 0-16,-9-8 2 0,-1 7-1 15,-2 1 3-15,-2 3-1 16,0 0 3-16,-2-4 0 15,1 0 3-15,0-6 0 16,2-1 4-16,3-16 3 16,-4 13 1-16,4-13 2 15,0 0-2-15,14-21 1 16,-5 7-3-16,1-9 1 16,1-3-4-16,0-3-3 15,-1-1-1-15,-3 3 0 16,-2 3-2-16,-2 5-2 15,-6 6 1-15,3 13-3 16,0 0 2-16,-18 10-1 0,10 4-1 16,5 6 1-16,2 4 3 15,8 3-14-15,10 4-71 16,6-9 2-16,14 2-5 16,1-14-2-16,12 1 54 15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C6084995-AD5E-D0F0-1E03-24737D65C87D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492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D03E190-6B19-A584-C26A-8DAD848E038C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4926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5A5D256D-D5A8-4EFA-A6E5-DFCEBB83EC4F}" type="datetimeFigureOut">
              <a:rPr lang="en-US"/>
              <a:pPr>
                <a:defRPr/>
              </a:pPr>
              <a:t>2/15/2024</a:t>
            </a:fld>
            <a:endParaRPr lang="en-US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44663E60-983D-F765-9BD1-7D6C74F834DD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179513" y="674688"/>
            <a:ext cx="4498975" cy="33750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2DE960DA-DC59-218E-AA27-75AE64826A5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273550"/>
            <a:ext cx="5486400" cy="40497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FD3BA39-C577-ECF0-F62A-150212F59BE9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547100"/>
            <a:ext cx="2971800" cy="44926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EECAB27-72B4-99FB-3C53-049231B7170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547100"/>
            <a:ext cx="2971800" cy="449263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579DD904-8BAB-428F-8997-1BC06B70538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Slide Image Placeholder 1">
            <a:extLst>
              <a:ext uri="{FF2B5EF4-FFF2-40B4-BE49-F238E27FC236}">
                <a16:creationId xmlns:a16="http://schemas.microsoft.com/office/drawing/2014/main" id="{49A8ADED-6C0D-E90B-70FC-6364B803C2A6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9" name="Notes Placeholder 2">
            <a:extLst>
              <a:ext uri="{FF2B5EF4-FFF2-40B4-BE49-F238E27FC236}">
                <a16:creationId xmlns:a16="http://schemas.microsoft.com/office/drawing/2014/main" id="{56628A5C-5034-158E-2BE0-1362E286CA9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IN" altLang="en-US" dirty="0"/>
          </a:p>
        </p:txBody>
      </p:sp>
      <p:sp>
        <p:nvSpPr>
          <p:cNvPr id="4100" name="Slide Number Placeholder 3">
            <a:extLst>
              <a:ext uri="{FF2B5EF4-FFF2-40B4-BE49-F238E27FC236}">
                <a16:creationId xmlns:a16="http://schemas.microsoft.com/office/drawing/2014/main" id="{5AD1D7D6-29A9-0471-6973-6E7BBC7B16B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fld id="{EA1EB01D-4EC2-45E9-B90C-9CF253CA50F9}" type="slidenum">
              <a:rPr lang="en-US" altLang="en-US" sz="1200"/>
              <a:pPr/>
              <a:t>1</a:t>
            </a:fld>
            <a:endParaRPr lang="en-US" altLang="en-US" sz="1200"/>
          </a:p>
        </p:txBody>
      </p:sp>
    </p:spTree>
    <p:extLst>
      <p:ext uri="{BB962C8B-B14F-4D97-AF65-F5344CB8AC3E}">
        <p14:creationId xmlns:p14="http://schemas.microsoft.com/office/powerpoint/2010/main" val="27446283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6482BBA5-7429-6BDB-0714-E8BF0AFF3C3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0B142A35-39B2-BA7F-8B56-BAE5033AFFB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2CF91710-1026-5F82-98BD-E2232BDF2D64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E84C9E3-7DE4-4F59-9E2C-6AB38D1E1CA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868990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7ACACD9F-D639-B082-9F32-E3BB02A8916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2AA0EDCD-7FFE-0F98-D95B-CA4DF48DC23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D3C0F9D4-E7C5-0BE3-E7C6-31E57BFA0D03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A7D0E22-450C-47C9-9931-7E6E840D149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6235422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CA02CE7E-CE58-4933-D132-D4630BB3A1C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7F217F62-B96E-B6D6-3C4E-1C3C1A260A4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3915D3BC-73DA-51F5-C0E7-F577DBEE161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29DB410-E207-4EC8-A1C9-5CD57F3E716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673918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F6051AEF-37A8-46BB-187D-9AA12BD4845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24332FB2-C1CA-6FAA-BD1E-2EA28702105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963302FD-5046-854B-ECF4-13B0F9418D2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A2CB97C-4EF4-445F-9A1C-DE928C36CC8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624196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518282D0-8C91-4F14-AAF3-9DAB9EAC8FE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277C4E49-3A9D-8E6C-EF7D-F009D2840DA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A4057392-4631-3B43-8B94-080483009C0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82E730-9E84-4459-8FAF-19B43C72ABD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003022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A5D80D6C-76FD-2C29-D3A2-993F55DEC74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1039011-6DDC-0D15-41D9-9473ACFC6262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70E6376-F37A-9527-9A30-9EAC97EDE6D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9F8D8B4-EAD8-48D5-9442-4B492BF8F01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877276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AEDC6B1C-EE5C-CC8B-5899-27259BDED08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377DE378-D498-E2D0-AA2C-4F72C44E5DF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E334709D-1F52-B8E8-A263-9F237BF6553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21FCC1-511E-4871-9B06-92E25179968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153998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63BFC0A6-DAD6-3BB2-4467-D59543E1FF2C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EF4AE633-BEC8-2439-3FBC-DA63A52D44E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66537BFF-4706-0F17-3555-B4C2097B93F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D98E86-C588-4989-A518-AFD358F9E9A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21331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E80E3859-0B97-01A8-A683-57A596C1DA6D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8E82918B-C085-DDAA-B172-2E7D31BEA846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00638A01-E12F-937A-F4E8-7225CDEB521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F75ABE6-51D8-45A2-B0B9-D5FA777693B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05231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9150B33-78F1-DCAF-5EFC-EC5F95AEA13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3E8B653-40DB-11B4-D939-ACED14F85D5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B648B9C8-38E9-0987-2620-BC3537C0E72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3B24C9-94FB-4DF3-B53B-46EAB04FF08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424477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5D59E73-BB9B-CF6B-D561-97ECEDAAADE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1D146736-E1EE-2FEF-469E-6D822D2776D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412A781-17FF-5B95-181E-EFE4234B5B48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4E7C5D-E4BB-41E6-AA7C-15569B22300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756540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AFB3266A-28F9-8D8A-B332-BAEA3970CC3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093DB96B-1243-623D-A1D3-B5B48C72E9D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8827028B-75E0-DB5D-8427-526DA1DA6037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C5B21BD3-8D44-FA33-70C1-554A6119DAA5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Times New Roman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38EBD7AE-4746-7386-DEE1-8EBFC92E2AFD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C2018820-5C12-43B2-BAF7-FA09D1C254D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customXml" Target="../ink/ink3.xml"/><Relationship Id="rId13" Type="http://schemas.openxmlformats.org/officeDocument/2006/relationships/image" Target="../media/image6.png"/><Relationship Id="rId26" Type="http://schemas.openxmlformats.org/officeDocument/2006/relationships/image" Target="../media/image10.png"/><Relationship Id="rId3" Type="http://schemas.openxmlformats.org/officeDocument/2006/relationships/customXml" Target="../ink/ink1.xml"/><Relationship Id="rId21" Type="http://schemas.openxmlformats.org/officeDocument/2006/relationships/image" Target="../media/image9.png"/><Relationship Id="rId7" Type="http://schemas.openxmlformats.org/officeDocument/2006/relationships/image" Target="../media/image3.png"/><Relationship Id="rId25" Type="http://schemas.openxmlformats.org/officeDocument/2006/relationships/customXml" Target="../ink/ink8.xml"/><Relationship Id="rId2" Type="http://schemas.openxmlformats.org/officeDocument/2006/relationships/notesSlide" Target="../notesSlides/notesSlide1.xml"/><Relationship Id="rId16" Type="http://schemas.openxmlformats.org/officeDocument/2006/relationships/customXml" Target="../ink/ink5.xml"/><Relationship Id="rId20" Type="http://schemas.openxmlformats.org/officeDocument/2006/relationships/customXml" Target="../ink/ink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24" Type="http://schemas.openxmlformats.org/officeDocument/2006/relationships/image" Target="../media/image8.png"/><Relationship Id="rId5" Type="http://schemas.openxmlformats.org/officeDocument/2006/relationships/customXml" Target="../ink/ink2.xml"/><Relationship Id="rId15" Type="http://schemas.openxmlformats.org/officeDocument/2006/relationships/image" Target="../media/image7.png"/><Relationship Id="rId19" Type="http://schemas.openxmlformats.org/officeDocument/2006/relationships/image" Target="../media/image4.png"/><Relationship Id="rId4" Type="http://schemas.openxmlformats.org/officeDocument/2006/relationships/image" Target="../media/image1.png"/><Relationship Id="rId14" Type="http://schemas.openxmlformats.org/officeDocument/2006/relationships/customXml" Target="../ink/ink4.xml"/><Relationship Id="rId22" Type="http://schemas.openxmlformats.org/officeDocument/2006/relationships/customXml" Target="../ink/ink7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20.png"/><Relationship Id="rId7" Type="http://schemas.openxmlformats.org/officeDocument/2006/relationships/image" Target="../media/image22.png"/><Relationship Id="rId2" Type="http://schemas.openxmlformats.org/officeDocument/2006/relationships/oleObject" Target="../embeddings/oleObject2.bin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4.bin"/><Relationship Id="rId5" Type="http://schemas.openxmlformats.org/officeDocument/2006/relationships/image" Target="../media/image21.png"/><Relationship Id="rId4" Type="http://schemas.openxmlformats.org/officeDocument/2006/relationships/oleObject" Target="../embeddings/oleObject3.bin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5.png"/><Relationship Id="rId4" Type="http://schemas.openxmlformats.org/officeDocument/2006/relationships/image" Target="../media/image26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7" Type="http://schemas.openxmlformats.org/officeDocument/2006/relationships/image" Target="../media/image27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6.xml"/><Relationship Id="rId6" Type="http://schemas.openxmlformats.org/officeDocument/2006/relationships/customXml" Target="../ink/ink9.xml"/><Relationship Id="rId5" Type="http://schemas.openxmlformats.org/officeDocument/2006/relationships/image" Target="../media/image5.png"/><Relationship Id="rId4" Type="http://schemas.openxmlformats.org/officeDocument/2006/relationships/image" Target="../media/image2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2.png"/><Relationship Id="rId5" Type="http://schemas.openxmlformats.org/officeDocument/2006/relationships/image" Target="../media/image23.jpeg"/><Relationship Id="rId4" Type="http://schemas.openxmlformats.org/officeDocument/2006/relationships/image" Target="../media/image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.png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.png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png"/><Relationship Id="rId3" Type="http://schemas.openxmlformats.org/officeDocument/2006/relationships/image" Target="../media/image40.png"/><Relationship Id="rId7" Type="http://schemas.openxmlformats.org/officeDocument/2006/relationships/image" Target="../media/image44.png"/><Relationship Id="rId12" Type="http://schemas.openxmlformats.org/officeDocument/2006/relationships/image" Target="../media/image5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3.png"/><Relationship Id="rId11" Type="http://schemas.openxmlformats.org/officeDocument/2006/relationships/image" Target="../media/image48.png"/><Relationship Id="rId5" Type="http://schemas.openxmlformats.org/officeDocument/2006/relationships/image" Target="../media/image42.png"/><Relationship Id="rId10" Type="http://schemas.openxmlformats.org/officeDocument/2006/relationships/image" Target="../media/image47.png"/><Relationship Id="rId4" Type="http://schemas.openxmlformats.org/officeDocument/2006/relationships/image" Target="../media/image41.png"/><Relationship Id="rId9" Type="http://schemas.openxmlformats.org/officeDocument/2006/relationships/image" Target="../media/image46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.png"/><Relationship Id="rId3" Type="http://schemas.openxmlformats.org/officeDocument/2006/relationships/image" Target="../media/image50.png"/><Relationship Id="rId7" Type="http://schemas.openxmlformats.org/officeDocument/2006/relationships/image" Target="../media/image52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7.xml"/><Relationship Id="rId6" Type="http://schemas.openxmlformats.org/officeDocument/2006/relationships/oleObject" Target="../embeddings/oleObject6.bin"/><Relationship Id="rId5" Type="http://schemas.openxmlformats.org/officeDocument/2006/relationships/image" Target="../media/image51.png"/><Relationship Id="rId4" Type="http://schemas.openxmlformats.org/officeDocument/2006/relationships/oleObject" Target="../embeddings/oleObject5.bin"/><Relationship Id="rId9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8.png"/><Relationship Id="rId3" Type="http://schemas.openxmlformats.org/officeDocument/2006/relationships/image" Target="../media/image55.png"/><Relationship Id="rId7" Type="http://schemas.openxmlformats.org/officeDocument/2006/relationships/image" Target="../media/image57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7.xml"/><Relationship Id="rId6" Type="http://schemas.openxmlformats.org/officeDocument/2006/relationships/oleObject" Target="../embeddings/oleObject8.bin"/><Relationship Id="rId5" Type="http://schemas.openxmlformats.org/officeDocument/2006/relationships/image" Target="../media/image56.png"/><Relationship Id="rId4" Type="http://schemas.openxmlformats.org/officeDocument/2006/relationships/oleObject" Target="../embeddings/oleObject7.bin"/><Relationship Id="rId9" Type="http://schemas.openxmlformats.org/officeDocument/2006/relationships/image" Target="../media/image5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3.png"/><Relationship Id="rId3" Type="http://schemas.openxmlformats.org/officeDocument/2006/relationships/image" Target="../media/image60.png"/><Relationship Id="rId7" Type="http://schemas.openxmlformats.org/officeDocument/2006/relationships/oleObject" Target="../embeddings/oleObject10.bin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2.png"/><Relationship Id="rId11" Type="http://schemas.openxmlformats.org/officeDocument/2006/relationships/image" Target="../media/image5.png"/><Relationship Id="rId5" Type="http://schemas.openxmlformats.org/officeDocument/2006/relationships/oleObject" Target="../embeddings/oleObject9.bin"/><Relationship Id="rId10" Type="http://schemas.openxmlformats.org/officeDocument/2006/relationships/image" Target="../media/image64.png"/><Relationship Id="rId4" Type="http://schemas.openxmlformats.org/officeDocument/2006/relationships/image" Target="../media/image61.png"/><Relationship Id="rId9" Type="http://schemas.openxmlformats.org/officeDocument/2006/relationships/oleObject" Target="../embeddings/oleObject11.bin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.png"/><Relationship Id="rId5" Type="http://schemas.openxmlformats.org/officeDocument/2006/relationships/image" Target="../media/image68.png"/><Relationship Id="rId4" Type="http://schemas.openxmlformats.org/officeDocument/2006/relationships/image" Target="../media/image67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.png"/><Relationship Id="rId5" Type="http://schemas.openxmlformats.org/officeDocument/2006/relationships/image" Target="../media/image72.png"/><Relationship Id="rId4" Type="http://schemas.openxmlformats.org/officeDocument/2006/relationships/image" Target="../media/image71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4.png"/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6.png"/><Relationship Id="rId2" Type="http://schemas.openxmlformats.org/officeDocument/2006/relationships/image" Target="../media/image7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png"/><Relationship Id="rId2" Type="http://schemas.openxmlformats.org/officeDocument/2006/relationships/image" Target="../media/image7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oleObject" Target="../embeddings/oleObject1.bin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 Box 2">
            <a:extLst>
              <a:ext uri="{FF2B5EF4-FFF2-40B4-BE49-F238E27FC236}">
                <a16:creationId xmlns:a16="http://schemas.microsoft.com/office/drawing/2014/main" id="{B3CF1790-2AF5-2CEC-B1FA-01BD5B7EBEB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19200" y="4800600"/>
            <a:ext cx="184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3075" name="Rectangle 3">
            <a:extLst>
              <a:ext uri="{FF2B5EF4-FFF2-40B4-BE49-F238E27FC236}">
                <a16:creationId xmlns:a16="http://schemas.microsoft.com/office/drawing/2014/main" id="{37CB245C-34B9-B802-8117-557D8E2069DB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457200" y="357188"/>
            <a:ext cx="8382000" cy="914400"/>
          </a:xfrm>
          <a:solidFill>
            <a:schemeClr val="bg1"/>
          </a:solidFill>
          <a:ln>
            <a:solidFill>
              <a:srgbClr val="FF33CC"/>
            </a:solidFill>
            <a:miter lim="800000"/>
            <a:headEnd/>
            <a:tailEnd/>
          </a:ln>
        </p:spPr>
        <p:txBody>
          <a:bodyPr/>
          <a:lstStyle/>
          <a:p>
            <a:r>
              <a:rPr lang="en-US" altLang="en-US" sz="2800" dirty="0"/>
              <a:t>Extended Surfaces for Better Thermal Management of Chip on Board</a:t>
            </a:r>
          </a:p>
        </p:txBody>
      </p:sp>
      <p:sp>
        <p:nvSpPr>
          <p:cNvPr id="3077" name="Text Box 5">
            <a:extLst>
              <a:ext uri="{FF2B5EF4-FFF2-40B4-BE49-F238E27FC236}">
                <a16:creationId xmlns:a16="http://schemas.microsoft.com/office/drawing/2014/main" id="{D302D3E7-32A4-1BCB-0FCC-12CAB8B8056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19200" y="4800600"/>
            <a:ext cx="1841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/>
          </a:p>
        </p:txBody>
      </p:sp>
      <p:sp>
        <p:nvSpPr>
          <p:cNvPr id="44038" name="Text Box 6">
            <a:extLst>
              <a:ext uri="{FF2B5EF4-FFF2-40B4-BE49-F238E27FC236}">
                <a16:creationId xmlns:a16="http://schemas.microsoft.com/office/drawing/2014/main" id="{6F24E5AF-DC6A-044C-B015-F2C6DCAA47B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52400" y="5435025"/>
            <a:ext cx="9048750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b="1" dirty="0">
                <a:solidFill>
                  <a:srgbClr val="00B050"/>
                </a:solidFill>
                <a:latin typeface="Viner Hand ITC" panose="03070502030502020203" pitchFamily="66" charset="0"/>
              </a:rPr>
              <a:t>Shape Evolution of Heat Exchanging Surfaces… </a:t>
            </a:r>
            <a:endParaRPr lang="en-US" altLang="en-US" b="1" i="1" dirty="0">
              <a:solidFill>
                <a:srgbClr val="00B050"/>
              </a:solidFill>
              <a:latin typeface="Viner Hand ITC" panose="03070502030502020203" pitchFamily="66" charset="0"/>
              <a:cs typeface="Times New Roman" panose="02020603050405020304" pitchFamily="18" charset="0"/>
            </a:endParaRPr>
          </a:p>
        </p:txBody>
      </p:sp>
      <p:grpSp>
        <p:nvGrpSpPr>
          <p:cNvPr id="3079" name="Group 7">
            <a:extLst>
              <a:ext uri="{FF2B5EF4-FFF2-40B4-BE49-F238E27FC236}">
                <a16:creationId xmlns:a16="http://schemas.microsoft.com/office/drawing/2014/main" id="{A712A528-0020-4493-8F9E-3D80347B0F88}"/>
              </a:ext>
            </a:extLst>
          </p:cNvPr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grpSp>
          <p:nvGrpSpPr>
            <p:cNvPr id="3083" name="Group 8">
              <a:extLst>
                <a:ext uri="{FF2B5EF4-FFF2-40B4-BE49-F238E27FC236}">
                  <a16:creationId xmlns:a16="http://schemas.microsoft.com/office/drawing/2014/main" id="{F75E1619-CA0B-E96A-9E12-5C455B11433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0" y="0"/>
              <a:ext cx="192" cy="4320"/>
              <a:chOff x="0" y="-48"/>
              <a:chExt cx="144" cy="4368"/>
            </a:xfrm>
          </p:grpSpPr>
          <p:sp>
            <p:nvSpPr>
              <p:cNvPr id="3093" name="Rectangle 9">
                <a:extLst>
                  <a:ext uri="{FF2B5EF4-FFF2-40B4-BE49-F238E27FC236}">
                    <a16:creationId xmlns:a16="http://schemas.microsoft.com/office/drawing/2014/main" id="{849632BB-EB67-81D4-0AD0-116C9C2F18F8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0" y="-48"/>
                <a:ext cx="144" cy="2352"/>
              </a:xfrm>
              <a:prstGeom prst="rect">
                <a:avLst/>
              </a:prstGeom>
              <a:gradFill rotWithShape="0">
                <a:gsLst>
                  <a:gs pos="0">
                    <a:srgbClr val="FF9900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en-US" altLang="en-US" sz="2400"/>
              </a:p>
            </p:txBody>
          </p:sp>
          <p:sp>
            <p:nvSpPr>
              <p:cNvPr id="3094" name="Rectangle 10">
                <a:extLst>
                  <a:ext uri="{FF2B5EF4-FFF2-40B4-BE49-F238E27FC236}">
                    <a16:creationId xmlns:a16="http://schemas.microsoft.com/office/drawing/2014/main" id="{5FF5BFA0-0DD7-FEAB-7AB4-C56B746318A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0" y="2160"/>
                <a:ext cx="144" cy="2160"/>
              </a:xfrm>
              <a:prstGeom prst="rect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rgbClr val="006600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en-US" altLang="en-US" sz="2400"/>
              </a:p>
            </p:txBody>
          </p:sp>
        </p:grpSp>
        <p:grpSp>
          <p:nvGrpSpPr>
            <p:cNvPr id="3084" name="Group 11">
              <a:extLst>
                <a:ext uri="{FF2B5EF4-FFF2-40B4-BE49-F238E27FC236}">
                  <a16:creationId xmlns:a16="http://schemas.microsoft.com/office/drawing/2014/main" id="{FD12B362-72A5-BE62-6793-AE0CEEDAE28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674" y="24"/>
              <a:ext cx="86" cy="4296"/>
              <a:chOff x="5616" y="-48"/>
              <a:chExt cx="144" cy="4368"/>
            </a:xfrm>
          </p:grpSpPr>
          <p:sp>
            <p:nvSpPr>
              <p:cNvPr id="3091" name="Rectangle 12">
                <a:extLst>
                  <a:ext uri="{FF2B5EF4-FFF2-40B4-BE49-F238E27FC236}">
                    <a16:creationId xmlns:a16="http://schemas.microsoft.com/office/drawing/2014/main" id="{D19152C4-01A3-3032-50D5-D3AD1D2ABE2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616" y="-48"/>
                <a:ext cx="144" cy="2352"/>
              </a:xfrm>
              <a:prstGeom prst="rect">
                <a:avLst/>
              </a:prstGeom>
              <a:gradFill rotWithShape="0">
                <a:gsLst>
                  <a:gs pos="0">
                    <a:srgbClr val="006600"/>
                  </a:gs>
                  <a:gs pos="100000">
                    <a:schemeClr val="bg1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en-US" altLang="en-US" sz="2400"/>
              </a:p>
            </p:txBody>
          </p:sp>
          <p:sp>
            <p:nvSpPr>
              <p:cNvPr id="3092" name="Rectangle 13">
                <a:extLst>
                  <a:ext uri="{FF2B5EF4-FFF2-40B4-BE49-F238E27FC236}">
                    <a16:creationId xmlns:a16="http://schemas.microsoft.com/office/drawing/2014/main" id="{A7554AF3-56A8-8DA8-4C6C-CE72661CA9EF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5616" y="2160"/>
                <a:ext cx="144" cy="2160"/>
              </a:xfrm>
              <a:prstGeom prst="rect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rgbClr val="FF9900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en-US" altLang="en-US" sz="2400"/>
              </a:p>
            </p:txBody>
          </p:sp>
        </p:grpSp>
        <p:grpSp>
          <p:nvGrpSpPr>
            <p:cNvPr id="3085" name="Group 14">
              <a:extLst>
                <a:ext uri="{FF2B5EF4-FFF2-40B4-BE49-F238E27FC236}">
                  <a16:creationId xmlns:a16="http://schemas.microsoft.com/office/drawing/2014/main" id="{0745065B-5E7E-56A2-AE0B-43BB9C9A386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44" y="0"/>
              <a:ext cx="5616" cy="144"/>
              <a:chOff x="96" y="-48"/>
              <a:chExt cx="5520" cy="144"/>
            </a:xfrm>
          </p:grpSpPr>
          <p:sp>
            <p:nvSpPr>
              <p:cNvPr id="3089" name="Rectangle 15">
                <a:extLst>
                  <a:ext uri="{FF2B5EF4-FFF2-40B4-BE49-F238E27FC236}">
                    <a16:creationId xmlns:a16="http://schemas.microsoft.com/office/drawing/2014/main" id="{6583A73D-D122-7702-82A7-890F9168F0D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6" y="-48"/>
                <a:ext cx="2736" cy="144"/>
              </a:xfrm>
              <a:prstGeom prst="rect">
                <a:avLst/>
              </a:prstGeom>
              <a:gradFill rotWithShape="0">
                <a:gsLst>
                  <a:gs pos="0">
                    <a:srgbClr val="FF9900"/>
                  </a:gs>
                  <a:gs pos="100000">
                    <a:schemeClr val="bg1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en-US" altLang="en-US" sz="2400"/>
              </a:p>
            </p:txBody>
          </p:sp>
          <p:sp>
            <p:nvSpPr>
              <p:cNvPr id="3090" name="Rectangle 16">
                <a:extLst>
                  <a:ext uri="{FF2B5EF4-FFF2-40B4-BE49-F238E27FC236}">
                    <a16:creationId xmlns:a16="http://schemas.microsoft.com/office/drawing/2014/main" id="{CF2B19A5-72B4-FF53-5494-CD2A60ECFE1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832" y="-48"/>
                <a:ext cx="2784" cy="144"/>
              </a:xfrm>
              <a:prstGeom prst="rect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rgbClr val="006600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en-US" altLang="en-US" sz="2400"/>
              </a:p>
            </p:txBody>
          </p:sp>
        </p:grpSp>
        <p:grpSp>
          <p:nvGrpSpPr>
            <p:cNvPr id="3086" name="Group 17">
              <a:extLst>
                <a:ext uri="{FF2B5EF4-FFF2-40B4-BE49-F238E27FC236}">
                  <a16:creationId xmlns:a16="http://schemas.microsoft.com/office/drawing/2014/main" id="{15291F47-C38E-9E2D-2B9B-9B3529744E0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44" y="4234"/>
              <a:ext cx="5616" cy="86"/>
              <a:chOff x="96" y="4176"/>
              <a:chExt cx="5520" cy="144"/>
            </a:xfrm>
          </p:grpSpPr>
          <p:sp>
            <p:nvSpPr>
              <p:cNvPr id="3087" name="Rectangle 18">
                <a:extLst>
                  <a:ext uri="{FF2B5EF4-FFF2-40B4-BE49-F238E27FC236}">
                    <a16:creationId xmlns:a16="http://schemas.microsoft.com/office/drawing/2014/main" id="{51F7BB52-B4ED-E8CB-2F29-06B55E0EF5C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96" y="4176"/>
                <a:ext cx="2736" cy="144"/>
              </a:xfrm>
              <a:prstGeom prst="rect">
                <a:avLst/>
              </a:prstGeom>
              <a:gradFill rotWithShape="0">
                <a:gsLst>
                  <a:gs pos="0">
                    <a:srgbClr val="006600"/>
                  </a:gs>
                  <a:gs pos="100000">
                    <a:schemeClr val="bg1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en-US" altLang="en-US" sz="2400"/>
              </a:p>
            </p:txBody>
          </p:sp>
          <p:sp>
            <p:nvSpPr>
              <p:cNvPr id="3088" name="Rectangle 19">
                <a:extLst>
                  <a:ext uri="{FF2B5EF4-FFF2-40B4-BE49-F238E27FC236}">
                    <a16:creationId xmlns:a16="http://schemas.microsoft.com/office/drawing/2014/main" id="{2F2FE6BB-9C15-CF15-41BC-37AB11AD15D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832" y="4176"/>
                <a:ext cx="2784" cy="144"/>
              </a:xfrm>
              <a:prstGeom prst="rect">
                <a:avLst/>
              </a:prstGeom>
              <a:gradFill rotWithShape="0">
                <a:gsLst>
                  <a:gs pos="0">
                    <a:schemeClr val="bg1"/>
                  </a:gs>
                  <a:gs pos="100000">
                    <a:srgbClr val="FF9900"/>
                  </a:gs>
                </a:gsLst>
                <a:lin ang="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>
                  <a:spcBef>
                    <a:spcPct val="0"/>
                  </a:spcBef>
                  <a:buFontTx/>
                  <a:buNone/>
                </a:pPr>
                <a:endParaRPr lang="en-US" altLang="en-US" sz="2400"/>
              </a:p>
            </p:txBody>
          </p:sp>
        </p:grpSp>
      </p:grp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1026" name="Ink 22">
                <a:extLst>
                  <a:ext uri="{FF2B5EF4-FFF2-40B4-BE49-F238E27FC236}">
                    <a16:creationId xmlns:a16="http://schemas.microsoft.com/office/drawing/2014/main" id="{E362A95E-C59D-DCA4-3C4C-A10C5763FFA6}"/>
                  </a:ext>
                </a:extLst>
              </p14:cNvPr>
              <p14:cNvContentPartPr>
                <a14:cpLocks xmlns:a14="http://schemas.microsoft.com/office/drawing/2010/main" noRot="1" noChangeAspect="1" noEditPoints="1" noChangeArrowheads="1" noChangeShapeType="1"/>
              </p14:cNvContentPartPr>
              <p14:nvPr/>
            </p14:nvContentPartPr>
            <p14:xfrm>
              <a:off x="9101138" y="6584950"/>
              <a:ext cx="1587" cy="1588"/>
            </p14:xfrm>
          </p:contentPart>
        </mc:Choice>
        <mc:Fallback xmlns="">
          <p:pic>
            <p:nvPicPr>
              <p:cNvPr id="1026" name="Ink 22">
                <a:extLst>
                  <a:ext uri="{FF2B5EF4-FFF2-40B4-BE49-F238E27FC236}">
                    <a16:creationId xmlns:a16="http://schemas.microsoft.com/office/drawing/2014/main" id="{E362A95E-C59D-DCA4-3C4C-A10C5763FFA6}"/>
                  </a:ext>
                </a:extLst>
              </p:cNvPr>
              <p:cNvPicPr>
                <a:picLocks noRot="1" noChangeAspect="1" noEditPoints="1" noChangeArrowheads="1" noChangeShapeType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9059876" y="6543662"/>
                <a:ext cx="84111" cy="84164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2" name="Ink 1">
                <a:extLst>
                  <a:ext uri="{FF2B5EF4-FFF2-40B4-BE49-F238E27FC236}">
                    <a16:creationId xmlns:a16="http://schemas.microsoft.com/office/drawing/2014/main" id="{04513D32-BD02-D40B-3C66-40DCC9275E4E}"/>
                  </a:ext>
                </a:extLst>
              </p14:cNvPr>
              <p14:cNvContentPartPr/>
              <p14:nvPr/>
            </p14:nvContentPartPr>
            <p14:xfrm>
              <a:off x="2014200" y="5622480"/>
              <a:ext cx="25200" cy="11880"/>
            </p14:xfrm>
          </p:contentPart>
        </mc:Choice>
        <mc:Fallback xmlns="">
          <p:pic>
            <p:nvPicPr>
              <p:cNvPr id="2" name="Ink 1">
                <a:extLst>
                  <a:ext uri="{FF2B5EF4-FFF2-40B4-BE49-F238E27FC236}">
                    <a16:creationId xmlns:a16="http://schemas.microsoft.com/office/drawing/2014/main" id="{04513D32-BD02-D40B-3C66-40DCC9275E4E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2004840" y="5613120"/>
                <a:ext cx="43920" cy="30600"/>
              </a:xfrm>
              <a:prstGeom prst="rect">
                <a:avLst/>
              </a:prstGeom>
            </p:spPr>
          </p:pic>
        </mc:Fallback>
      </mc:AlternateContent>
      <p:sp>
        <p:nvSpPr>
          <p:cNvPr id="4" name="Rectangle 3">
            <a:extLst>
              <a:ext uri="{FF2B5EF4-FFF2-40B4-BE49-F238E27FC236}">
                <a16:creationId xmlns:a16="http://schemas.microsoft.com/office/drawing/2014/main" id="{233A478D-DD10-C54A-5671-1CDCD135017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47137" y="3692769"/>
            <a:ext cx="6400800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800">
                <a:solidFill>
                  <a:schemeClr val="tx1"/>
                </a:solidFill>
                <a:latin typeface="+mn-lt"/>
              </a:defRPr>
            </a:lvl2pPr>
            <a:lvl3pPr marL="9144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400">
                <a:solidFill>
                  <a:schemeClr val="tx1"/>
                </a:solidFill>
                <a:latin typeface="+mn-lt"/>
              </a:defRPr>
            </a:lvl3pPr>
            <a:lvl4pPr marL="13716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4pPr>
            <a:lvl5pPr marL="18288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5pPr>
            <a:lvl6pPr marL="22860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6pPr>
            <a:lvl7pPr marL="27432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7pPr>
            <a:lvl8pPr marL="32004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8pPr>
            <a:lvl9pPr marL="36576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eaLnBrk="1" hangingPunct="1"/>
            <a:r>
              <a:rPr lang="en-US" altLang="en-US" sz="1800" kern="0">
                <a:latin typeface="CommercialScript BT"/>
              </a:rPr>
              <a:t> P M V Subbarao</a:t>
            </a:r>
          </a:p>
          <a:p>
            <a:pPr eaLnBrk="1" hangingPunct="1"/>
            <a:r>
              <a:rPr lang="en-US" altLang="en-US" sz="1800" kern="0">
                <a:latin typeface="CommercialScript BT"/>
              </a:rPr>
              <a:t>Professor</a:t>
            </a:r>
          </a:p>
          <a:p>
            <a:pPr eaLnBrk="1" hangingPunct="1"/>
            <a:r>
              <a:rPr lang="en-US" altLang="en-US" sz="1800" kern="0">
                <a:latin typeface="Tempus Sans ITC" panose="04020404030D07020202" pitchFamily="82" charset="0"/>
              </a:rPr>
              <a:t>Mechanical Engineering Department</a:t>
            </a:r>
          </a:p>
        </p:txBody>
      </p:sp>
      <p:pic>
        <p:nvPicPr>
          <p:cNvPr id="5" name="Rectangle 19458">
            <a:extLst>
              <a:ext uri="{FF2B5EF4-FFF2-40B4-BE49-F238E27FC236}">
                <a16:creationId xmlns:a16="http://schemas.microsoft.com/office/drawing/2014/main" id="{B08989DA-5235-217B-0445-5014FFA1F7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0" y="1600200"/>
            <a:ext cx="4267200" cy="1860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F7CDB601-55D3-9885-C072-875D3F299B6D}"/>
                  </a:ext>
                </a:extLst>
              </p14:cNvPr>
              <p14:cNvContentPartPr/>
              <p14:nvPr/>
            </p14:nvContentPartPr>
            <p14:xfrm>
              <a:off x="3214800" y="5592600"/>
              <a:ext cx="3756960" cy="125676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F7CDB601-55D3-9885-C072-875D3F299B6D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3205440" y="5583240"/>
                <a:ext cx="3775680" cy="1275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D57311D6-76F2-4B2B-2413-7D594149BCB9}"/>
                  </a:ext>
                </a:extLst>
              </p14:cNvPr>
              <p14:cNvContentPartPr/>
              <p14:nvPr/>
            </p14:nvContentPartPr>
            <p14:xfrm>
              <a:off x="7322400" y="4652280"/>
              <a:ext cx="9360" cy="360"/>
            </p14:xfrm>
          </p:contentPart>
        </mc:Choice>
        <mc:Fallback xmlns=""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D57311D6-76F2-4B2B-2413-7D594149BCB9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7313040" y="4642920"/>
                <a:ext cx="28080" cy="19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3" name="Ink 2">
                <a:extLst>
                  <a:ext uri="{FF2B5EF4-FFF2-40B4-BE49-F238E27FC236}">
                    <a16:creationId xmlns:a16="http://schemas.microsoft.com/office/drawing/2014/main" id="{AFBE7D97-7AD2-8DB8-E190-B5489CCEFA5F}"/>
                  </a:ext>
                </a:extLst>
              </p14:cNvPr>
              <p14:cNvContentPartPr/>
              <p14:nvPr/>
            </p14:nvContentPartPr>
            <p14:xfrm>
              <a:off x="7422840" y="5328000"/>
              <a:ext cx="18000" cy="41040"/>
            </p14:xfrm>
          </p:contentPart>
        </mc:Choice>
        <mc:Fallback xmlns="">
          <p:pic>
            <p:nvPicPr>
              <p:cNvPr id="3" name="Ink 2">
                <a:extLst>
                  <a:ext uri="{FF2B5EF4-FFF2-40B4-BE49-F238E27FC236}">
                    <a16:creationId xmlns:a16="http://schemas.microsoft.com/office/drawing/2014/main" id="{AFBE7D97-7AD2-8DB8-E190-B5489CCEFA5F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7413480" y="5318640"/>
                <a:ext cx="36720" cy="59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16ABEA79-12B2-B2F6-0F5E-D9DBAF19FAC0}"/>
                  </a:ext>
                </a:extLst>
              </p14:cNvPr>
              <p14:cNvContentPartPr/>
              <p14:nvPr/>
            </p14:nvContentPartPr>
            <p14:xfrm>
              <a:off x="2804040" y="5508720"/>
              <a:ext cx="12240" cy="21600"/>
            </p14:xfrm>
          </p:contentPart>
        </mc:Choice>
        <mc:Fallback xmlns=""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16ABEA79-12B2-B2F6-0F5E-D9DBAF19FAC0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2794680" y="5499360"/>
                <a:ext cx="30960" cy="40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9" name="Ink 8">
                <a:extLst>
                  <a:ext uri="{FF2B5EF4-FFF2-40B4-BE49-F238E27FC236}">
                    <a16:creationId xmlns:a16="http://schemas.microsoft.com/office/drawing/2014/main" id="{327D7541-BB00-9000-09BB-B16F11F74F0C}"/>
                  </a:ext>
                </a:extLst>
              </p14:cNvPr>
              <p14:cNvContentPartPr/>
              <p14:nvPr/>
            </p14:nvContentPartPr>
            <p14:xfrm>
              <a:off x="7616520" y="5415840"/>
              <a:ext cx="5040" cy="16200"/>
            </p14:xfrm>
          </p:contentPart>
        </mc:Choice>
        <mc:Fallback xmlns="">
          <p:pic>
            <p:nvPicPr>
              <p:cNvPr id="9" name="Ink 8">
                <a:extLst>
                  <a:ext uri="{FF2B5EF4-FFF2-40B4-BE49-F238E27FC236}">
                    <a16:creationId xmlns:a16="http://schemas.microsoft.com/office/drawing/2014/main" id="{327D7541-BB00-9000-09BB-B16F11F74F0C}"/>
                  </a:ext>
                </a:extLst>
              </p:cNvPr>
              <p:cNvPicPr/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7607160" y="5406480"/>
                <a:ext cx="23760" cy="34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">
            <p14:nvContentPartPr>
              <p14:cNvPr id="11" name="Ink 10">
                <a:extLst>
                  <a:ext uri="{FF2B5EF4-FFF2-40B4-BE49-F238E27FC236}">
                    <a16:creationId xmlns:a16="http://schemas.microsoft.com/office/drawing/2014/main" id="{84685767-B34C-C7D3-791F-0A99CC2A7D57}"/>
                  </a:ext>
                </a:extLst>
              </p14:cNvPr>
              <p14:cNvContentPartPr/>
              <p14:nvPr/>
            </p14:nvContentPartPr>
            <p14:xfrm>
              <a:off x="2846160" y="5353560"/>
              <a:ext cx="720" cy="4320"/>
            </p14:xfrm>
          </p:contentPart>
        </mc:Choice>
        <mc:Fallback xmlns="">
          <p:pic>
            <p:nvPicPr>
              <p:cNvPr id="11" name="Ink 10">
                <a:extLst>
                  <a:ext uri="{FF2B5EF4-FFF2-40B4-BE49-F238E27FC236}">
                    <a16:creationId xmlns:a16="http://schemas.microsoft.com/office/drawing/2014/main" id="{84685767-B34C-C7D3-791F-0A99CC2A7D57}"/>
                  </a:ext>
                </a:extLst>
              </p:cNvPr>
              <p:cNvPicPr/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2836800" y="5344200"/>
                <a:ext cx="19440" cy="2304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3164557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40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038" grpId="0" build="p" bldLvl="2" autoUpdateAnimBg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2674" name="Rectangle 2">
            <a:extLst>
              <a:ext uri="{FF2B5EF4-FFF2-40B4-BE49-F238E27FC236}">
                <a16:creationId xmlns:a16="http://schemas.microsoft.com/office/drawing/2014/main" id="{1FBE8F02-F9B6-F56A-9616-C6A9D033ED6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304800"/>
            <a:ext cx="7772400" cy="685800"/>
          </a:xfrm>
        </p:spPr>
        <p:txBody>
          <a:bodyPr/>
          <a:lstStyle/>
          <a:p>
            <a:r>
              <a:rPr lang="en-US" altLang="en-US" sz="2800">
                <a:solidFill>
                  <a:srgbClr val="006600"/>
                </a:solidFill>
                <a:cs typeface="Times New Roman" panose="02020603050405020304" pitchFamily="18" charset="0"/>
              </a:rPr>
              <a:t>Single Fins :Shapes</a:t>
            </a:r>
          </a:p>
        </p:txBody>
      </p:sp>
      <p:sp>
        <p:nvSpPr>
          <p:cNvPr id="412675" name="AutoShape 3">
            <a:extLst>
              <a:ext uri="{FF2B5EF4-FFF2-40B4-BE49-F238E27FC236}">
                <a16:creationId xmlns:a16="http://schemas.microsoft.com/office/drawing/2014/main" id="{B2404BC8-936B-8BAE-7D7C-FB4B6E0749BF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09600" y="1847850"/>
            <a:ext cx="7940675" cy="10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IN"/>
          </a:p>
        </p:txBody>
      </p:sp>
      <p:sp>
        <p:nvSpPr>
          <p:cNvPr id="412677" name="Text Box 5">
            <a:extLst>
              <a:ext uri="{FF2B5EF4-FFF2-40B4-BE49-F238E27FC236}">
                <a16:creationId xmlns:a16="http://schemas.microsoft.com/office/drawing/2014/main" id="{87233341-47A5-EDB3-C4EA-1E033FF0DB2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228600" y="114300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BCBCB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68686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eaLnBrk="0" hangingPunct="0"/>
            <a:r>
              <a:rPr lang="en-US" altLang="en-US" sz="2400">
                <a:cs typeface="Times New Roman" panose="02020603050405020304" pitchFamily="18" charset="0"/>
              </a:rPr>
              <a:t>Longitudinal or strip </a:t>
            </a:r>
            <a:endParaRPr lang="en-US" altLang="en-US" sz="2400"/>
          </a:p>
        </p:txBody>
      </p:sp>
      <p:sp>
        <p:nvSpPr>
          <p:cNvPr id="412678" name="Text Box 6">
            <a:extLst>
              <a:ext uri="{FF2B5EF4-FFF2-40B4-BE49-F238E27FC236}">
                <a16:creationId xmlns:a16="http://schemas.microsoft.com/office/drawing/2014/main" id="{F11DE923-D2DB-9914-BE00-20CE106ECAD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600200" y="5943600"/>
            <a:ext cx="9779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BCBCB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68686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0" hangingPunct="0"/>
            <a:r>
              <a:rPr lang="en-US" altLang="en-US" sz="2400">
                <a:cs typeface="Times New Roman" panose="02020603050405020304" pitchFamily="18" charset="0"/>
              </a:rPr>
              <a:t>Radial</a:t>
            </a:r>
            <a:endParaRPr lang="en-US" altLang="en-US" sz="2400"/>
          </a:p>
        </p:txBody>
      </p:sp>
      <p:sp>
        <p:nvSpPr>
          <p:cNvPr id="412679" name="Text Box 7">
            <a:extLst>
              <a:ext uri="{FF2B5EF4-FFF2-40B4-BE49-F238E27FC236}">
                <a16:creationId xmlns:a16="http://schemas.microsoft.com/office/drawing/2014/main" id="{6E403EA0-DBF9-11C7-6D09-31A0D45F477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867400" y="5943600"/>
            <a:ext cx="7096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BCBCB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68686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algn="ctr" eaLnBrk="0" hangingPunct="0"/>
            <a:r>
              <a:rPr lang="en-US" altLang="en-US" sz="2400">
                <a:cs typeface="Times New Roman" panose="02020603050405020304" pitchFamily="18" charset="0"/>
              </a:rPr>
              <a:t>Pins</a:t>
            </a:r>
            <a:endParaRPr lang="en-US" altLang="en-US" sz="2400"/>
          </a:p>
        </p:txBody>
      </p:sp>
      <p:graphicFrame>
        <p:nvGraphicFramePr>
          <p:cNvPr id="412680" name="Object 8">
            <a:extLst>
              <a:ext uri="{FF2B5EF4-FFF2-40B4-BE49-F238E27FC236}">
                <a16:creationId xmlns:a16="http://schemas.microsoft.com/office/drawing/2014/main" id="{045BE67C-4B6A-BB34-08B0-3B9B470DBCE6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04800" y="1600200"/>
          <a:ext cx="8229600" cy="20716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Bitmap Image" r:id="rId2" imgW="9152381" imgH="2305372" progId="Paint.Picture">
                  <p:embed/>
                </p:oleObj>
              </mc:Choice>
              <mc:Fallback>
                <p:oleObj name="Bitmap Image" r:id="rId2" imgW="9152381" imgH="2305372" progId="Paint.Picture">
                  <p:embed/>
                  <p:pic>
                    <p:nvPicPr>
                      <p:cNvPr id="412680" name="Object 8">
                        <a:extLst>
                          <a:ext uri="{FF2B5EF4-FFF2-40B4-BE49-F238E27FC236}">
                            <a16:creationId xmlns:a16="http://schemas.microsoft.com/office/drawing/2014/main" id="{045BE67C-4B6A-BB34-08B0-3B9B470DBCE6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4800" y="1600200"/>
                        <a:ext cx="8229600" cy="20716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2681" name="Object 9">
            <a:extLst>
              <a:ext uri="{FF2B5EF4-FFF2-40B4-BE49-F238E27FC236}">
                <a16:creationId xmlns:a16="http://schemas.microsoft.com/office/drawing/2014/main" id="{3BD72EF8-BB8B-E8CE-7F3B-648B53581B60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81000" y="3657600"/>
          <a:ext cx="3505200" cy="2266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Bitmap Image" r:id="rId4" imgW="3209524" imgH="2076740" progId="Paint.Picture">
                  <p:embed/>
                </p:oleObj>
              </mc:Choice>
              <mc:Fallback>
                <p:oleObj name="Bitmap Image" r:id="rId4" imgW="3209524" imgH="2076740" progId="Paint.Picture">
                  <p:embed/>
                  <p:pic>
                    <p:nvPicPr>
                      <p:cNvPr id="412681" name="Object 9">
                        <a:extLst>
                          <a:ext uri="{FF2B5EF4-FFF2-40B4-BE49-F238E27FC236}">
                            <a16:creationId xmlns:a16="http://schemas.microsoft.com/office/drawing/2014/main" id="{3BD72EF8-BB8B-E8CE-7F3B-648B53581B60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1000" y="3657600"/>
                        <a:ext cx="3505200" cy="22669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2682" name="Object 10">
            <a:extLst>
              <a:ext uri="{FF2B5EF4-FFF2-40B4-BE49-F238E27FC236}">
                <a16:creationId xmlns:a16="http://schemas.microsoft.com/office/drawing/2014/main" id="{AA819760-9594-6EB0-A8D4-A72F90D6D92F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886200" y="4038600"/>
          <a:ext cx="5029200" cy="16240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Bitmap Image" r:id="rId6" imgW="5458587" imgH="1762371" progId="Paint.Picture">
                  <p:embed/>
                </p:oleObj>
              </mc:Choice>
              <mc:Fallback>
                <p:oleObj name="Bitmap Image" r:id="rId6" imgW="5458587" imgH="1762371" progId="Paint.Picture">
                  <p:embed/>
                  <p:pic>
                    <p:nvPicPr>
                      <p:cNvPr id="412682" name="Object 10">
                        <a:extLst>
                          <a:ext uri="{FF2B5EF4-FFF2-40B4-BE49-F238E27FC236}">
                            <a16:creationId xmlns:a16="http://schemas.microsoft.com/office/drawing/2014/main" id="{AA819760-9594-6EB0-A8D4-A72F90D6D92F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86200" y="4038600"/>
                        <a:ext cx="5029200" cy="16240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" name="Group 46">
            <a:extLst>
              <a:ext uri="{FF2B5EF4-FFF2-40B4-BE49-F238E27FC236}">
                <a16:creationId xmlns:a16="http://schemas.microsoft.com/office/drawing/2014/main" id="{2EF737EA-E724-4240-E263-EED3BD744B0A}"/>
              </a:ext>
            </a:extLst>
          </p:cNvPr>
          <p:cNvGrpSpPr>
            <a:grpSpLocks/>
          </p:cNvGrpSpPr>
          <p:nvPr/>
        </p:nvGrpSpPr>
        <p:grpSpPr bwMode="auto">
          <a:xfrm>
            <a:off x="0" y="-76200"/>
            <a:ext cx="9144000" cy="6858000"/>
            <a:chOff x="0" y="0"/>
            <a:chExt cx="9144000" cy="6858000"/>
          </a:xfrm>
        </p:grpSpPr>
        <p:grpSp>
          <p:nvGrpSpPr>
            <p:cNvPr id="3" name="Group 8">
              <a:extLst>
                <a:ext uri="{FF2B5EF4-FFF2-40B4-BE49-F238E27FC236}">
                  <a16:creationId xmlns:a16="http://schemas.microsoft.com/office/drawing/2014/main" id="{C3C07DF5-0AA5-A6BA-19CF-B6772036BC6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0" y="0"/>
              <a:ext cx="9144000" cy="6858000"/>
              <a:chOff x="0" y="0"/>
              <a:chExt cx="5760" cy="4320"/>
            </a:xfrm>
          </p:grpSpPr>
          <p:grpSp>
            <p:nvGrpSpPr>
              <p:cNvPr id="6" name="Group 27">
                <a:extLst>
                  <a:ext uri="{FF2B5EF4-FFF2-40B4-BE49-F238E27FC236}">
                    <a16:creationId xmlns:a16="http://schemas.microsoft.com/office/drawing/2014/main" id="{A8B3C4D3-8F4E-BD83-57AF-DBD894853E05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0" y="0"/>
                <a:ext cx="192" cy="4320"/>
                <a:chOff x="0" y="-48"/>
                <a:chExt cx="144" cy="4368"/>
              </a:xfrm>
            </p:grpSpPr>
            <p:sp>
              <p:nvSpPr>
                <p:cNvPr id="16" name="Rectangle 10">
                  <a:extLst>
                    <a:ext uri="{FF2B5EF4-FFF2-40B4-BE49-F238E27FC236}">
                      <a16:creationId xmlns:a16="http://schemas.microsoft.com/office/drawing/2014/main" id="{E7D0EFD6-70DD-28F5-C6AC-5AB57F9E36A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0" y="-48"/>
                  <a:ext cx="144" cy="2352"/>
                </a:xfrm>
                <a:prstGeom prst="rect">
                  <a:avLst/>
                </a:prstGeom>
                <a:gradFill rotWithShape="0">
                  <a:gsLst>
                    <a:gs pos="0">
                      <a:srgbClr val="FF9900"/>
                    </a:gs>
                    <a:gs pos="100000">
                      <a:schemeClr val="bg1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4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7" name="Rectangle 11">
                  <a:extLst>
                    <a:ext uri="{FF2B5EF4-FFF2-40B4-BE49-F238E27FC236}">
                      <a16:creationId xmlns:a16="http://schemas.microsoft.com/office/drawing/2014/main" id="{B57C7D38-9023-50F1-282F-235841C2F90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0" y="2160"/>
                  <a:ext cx="144" cy="2160"/>
                </a:xfrm>
                <a:prstGeom prst="rect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rgbClr val="006600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400"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7" name="Group 12">
                <a:extLst>
                  <a:ext uri="{FF2B5EF4-FFF2-40B4-BE49-F238E27FC236}">
                    <a16:creationId xmlns:a16="http://schemas.microsoft.com/office/drawing/2014/main" id="{EC3E15FE-3D45-1741-2B8B-F469CBD33BEF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674" y="24"/>
                <a:ext cx="86" cy="4296"/>
                <a:chOff x="5616" y="-48"/>
                <a:chExt cx="144" cy="4368"/>
              </a:xfrm>
            </p:grpSpPr>
            <p:sp>
              <p:nvSpPr>
                <p:cNvPr id="14" name="Rectangle 13">
                  <a:extLst>
                    <a:ext uri="{FF2B5EF4-FFF2-40B4-BE49-F238E27FC236}">
                      <a16:creationId xmlns:a16="http://schemas.microsoft.com/office/drawing/2014/main" id="{93DF6A51-EA64-D386-B422-B908390092A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616" y="-48"/>
                  <a:ext cx="144" cy="2352"/>
                </a:xfrm>
                <a:prstGeom prst="rect">
                  <a:avLst/>
                </a:prstGeom>
                <a:gradFill rotWithShape="0">
                  <a:gsLst>
                    <a:gs pos="0">
                      <a:srgbClr val="006600"/>
                    </a:gs>
                    <a:gs pos="100000">
                      <a:schemeClr val="bg1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4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5" name="Rectangle 14">
                  <a:extLst>
                    <a:ext uri="{FF2B5EF4-FFF2-40B4-BE49-F238E27FC236}">
                      <a16:creationId xmlns:a16="http://schemas.microsoft.com/office/drawing/2014/main" id="{DEDCF89F-3B15-4085-6A81-BE373A618A0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616" y="2160"/>
                  <a:ext cx="144" cy="2160"/>
                </a:xfrm>
                <a:prstGeom prst="rect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rgbClr val="FF9900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400"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8" name="Group 15">
                <a:extLst>
                  <a:ext uri="{FF2B5EF4-FFF2-40B4-BE49-F238E27FC236}">
                    <a16:creationId xmlns:a16="http://schemas.microsoft.com/office/drawing/2014/main" id="{80870572-9D1E-B56E-6F3C-AFAA7395CE9F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44" y="0"/>
                <a:ext cx="5616" cy="144"/>
                <a:chOff x="96" y="-48"/>
                <a:chExt cx="5520" cy="144"/>
              </a:xfrm>
            </p:grpSpPr>
            <p:sp>
              <p:nvSpPr>
                <p:cNvPr id="12" name="Rectangle 16">
                  <a:extLst>
                    <a:ext uri="{FF2B5EF4-FFF2-40B4-BE49-F238E27FC236}">
                      <a16:creationId xmlns:a16="http://schemas.microsoft.com/office/drawing/2014/main" id="{DD7D9492-2CD8-35EF-D4C2-6577D3598CD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96" y="-48"/>
                  <a:ext cx="2736" cy="144"/>
                </a:xfrm>
                <a:prstGeom prst="rect">
                  <a:avLst/>
                </a:prstGeom>
                <a:gradFill rotWithShape="0">
                  <a:gsLst>
                    <a:gs pos="0">
                      <a:srgbClr val="FF9900"/>
                    </a:gs>
                    <a:gs pos="100000">
                      <a:schemeClr val="bg1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4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3" name="Rectangle 17">
                  <a:extLst>
                    <a:ext uri="{FF2B5EF4-FFF2-40B4-BE49-F238E27FC236}">
                      <a16:creationId xmlns:a16="http://schemas.microsoft.com/office/drawing/2014/main" id="{52819E7B-E5FE-849A-203C-037E0B6F57F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832" y="-48"/>
                  <a:ext cx="2784" cy="144"/>
                </a:xfrm>
                <a:prstGeom prst="rect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rgbClr val="006600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400"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9" name="Group 18">
                <a:extLst>
                  <a:ext uri="{FF2B5EF4-FFF2-40B4-BE49-F238E27FC236}">
                    <a16:creationId xmlns:a16="http://schemas.microsoft.com/office/drawing/2014/main" id="{E8024FBE-58E9-EB38-9CCF-D3DA69176A0A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44" y="4234"/>
                <a:ext cx="5616" cy="86"/>
                <a:chOff x="96" y="4176"/>
                <a:chExt cx="5520" cy="144"/>
              </a:xfrm>
            </p:grpSpPr>
            <p:sp>
              <p:nvSpPr>
                <p:cNvPr id="10" name="Rectangle 19">
                  <a:extLst>
                    <a:ext uri="{FF2B5EF4-FFF2-40B4-BE49-F238E27FC236}">
                      <a16:creationId xmlns:a16="http://schemas.microsoft.com/office/drawing/2014/main" id="{9688914C-9183-9F86-5D9D-10EA3C54490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96" y="4176"/>
                  <a:ext cx="2736" cy="144"/>
                </a:xfrm>
                <a:prstGeom prst="rect">
                  <a:avLst/>
                </a:prstGeom>
                <a:gradFill rotWithShape="0">
                  <a:gsLst>
                    <a:gs pos="0">
                      <a:srgbClr val="006600"/>
                    </a:gs>
                    <a:gs pos="100000">
                      <a:schemeClr val="bg1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4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1" name="Rectangle 20">
                  <a:extLst>
                    <a:ext uri="{FF2B5EF4-FFF2-40B4-BE49-F238E27FC236}">
                      <a16:creationId xmlns:a16="http://schemas.microsoft.com/office/drawing/2014/main" id="{EF0D141B-79FF-95EF-9BAA-984080A902F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832" y="4176"/>
                  <a:ext cx="2784" cy="144"/>
                </a:xfrm>
                <a:prstGeom prst="rect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rgbClr val="FF9900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400">
                    <a:latin typeface="Times New Roman" panose="02020603050405020304" pitchFamily="18" charset="0"/>
                  </a:endParaRPr>
                </a:p>
              </p:txBody>
            </p:sp>
          </p:grpSp>
        </p:grpSp>
        <p:pic>
          <p:nvPicPr>
            <p:cNvPr id="4" name="Rectangle 19458">
              <a:extLst>
                <a:ext uri="{FF2B5EF4-FFF2-40B4-BE49-F238E27FC236}">
                  <a16:creationId xmlns:a16="http://schemas.microsoft.com/office/drawing/2014/main" id="{C4A0F973-A18F-B9FA-EBC0-C8860380557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02475" y="242887"/>
              <a:ext cx="1889125" cy="8239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" name="Rectangle 21">
              <a:extLst>
                <a:ext uri="{FF2B5EF4-FFF2-40B4-BE49-F238E27FC236}">
                  <a16:creationId xmlns:a16="http://schemas.microsoft.com/office/drawing/2014/main" id="{C755339A-9739-C8AA-E51C-AD4CF678518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8600" y="1066800"/>
              <a:ext cx="8812213" cy="76200"/>
            </a:xfrm>
            <a:prstGeom prst="rect">
              <a:avLst/>
            </a:prstGeom>
            <a:gradFill rotWithShape="0">
              <a:gsLst>
                <a:gs pos="0">
                  <a:schemeClr val="accent2"/>
                </a:gs>
                <a:gs pos="50000">
                  <a:schemeClr val="hlink"/>
                </a:gs>
                <a:gs pos="100000">
                  <a:schemeClr val="accent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imes New Roman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6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126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126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6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126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126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6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126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126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6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126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126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6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126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126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6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126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126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4722" name="AutoShape 2">
            <a:extLst>
              <a:ext uri="{FF2B5EF4-FFF2-40B4-BE49-F238E27FC236}">
                <a16:creationId xmlns:a16="http://schemas.microsoft.com/office/drawing/2014/main" id="{4AE56046-2CC4-C9E5-03C7-F521F9B2350F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49275" y="1584325"/>
            <a:ext cx="7940675" cy="10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IN"/>
          </a:p>
        </p:txBody>
      </p:sp>
      <p:sp>
        <p:nvSpPr>
          <p:cNvPr id="414723" name="Rectangle 3">
            <a:extLst>
              <a:ext uri="{FF2B5EF4-FFF2-40B4-BE49-F238E27FC236}">
                <a16:creationId xmlns:a16="http://schemas.microsoft.com/office/drawing/2014/main" id="{61433723-4A4D-480A-11A3-76349F3AF57A}"/>
              </a:ext>
            </a:extLst>
          </p:cNvPr>
          <p:cNvSpPr>
            <a:spLocks noChangeArrowheads="1"/>
          </p:cNvSpPr>
          <p:nvPr/>
        </p:nvSpPr>
        <p:spPr bwMode="auto">
          <a:xfrm>
            <a:off x="381000" y="152400"/>
            <a:ext cx="7772400" cy="823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075" tIns="46038" rIns="92075" bIns="46038" anchor="ctr"/>
          <a:lstStyle>
            <a:lvl1pPr algn="ctr"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1pPr>
            <a:lvl2pPr algn="ctr"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2pPr>
            <a:lvl3pPr algn="ctr"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3pPr>
            <a:lvl4pPr algn="ctr"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4pPr>
            <a:lvl5pPr algn="ctr"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5pPr>
            <a:lvl6pPr marL="4572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6pPr>
            <a:lvl7pPr marL="9144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7pPr>
            <a:lvl8pPr marL="13716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8pPr>
            <a:lvl9pPr marL="1828800" algn="ctr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anose="02020603050405020304" pitchFamily="18" charset="0"/>
              </a:defRPr>
            </a:lvl9pPr>
          </a:lstStyle>
          <a:p>
            <a:pPr eaLnBrk="0" hangingPunct="0"/>
            <a:r>
              <a:rPr lang="en-US" altLang="en-US" sz="2800" b="1" dirty="0">
                <a:solidFill>
                  <a:srgbClr val="006600"/>
                </a:solidFill>
                <a:cs typeface="Times New Roman" panose="02020603050405020304" pitchFamily="18" charset="0"/>
              </a:rPr>
              <a:t>Anatomy of A STRIP FIN</a:t>
            </a:r>
            <a:endParaRPr lang="en-US" altLang="en-US" sz="2800" dirty="0"/>
          </a:p>
        </p:txBody>
      </p:sp>
      <p:grpSp>
        <p:nvGrpSpPr>
          <p:cNvPr id="414724" name="Group 4">
            <a:extLst>
              <a:ext uri="{FF2B5EF4-FFF2-40B4-BE49-F238E27FC236}">
                <a16:creationId xmlns:a16="http://schemas.microsoft.com/office/drawing/2014/main" id="{0A8E53FC-759A-49B7-6D3C-47B06D5A4301}"/>
              </a:ext>
            </a:extLst>
          </p:cNvPr>
          <p:cNvGrpSpPr>
            <a:grpSpLocks/>
          </p:cNvGrpSpPr>
          <p:nvPr/>
        </p:nvGrpSpPr>
        <p:grpSpPr bwMode="auto">
          <a:xfrm>
            <a:off x="1616075" y="1812925"/>
            <a:ext cx="5486400" cy="3632200"/>
            <a:chOff x="1056" y="1008"/>
            <a:chExt cx="3456" cy="2288"/>
          </a:xfrm>
        </p:grpSpPr>
        <p:pic>
          <p:nvPicPr>
            <p:cNvPr id="414725" name="Picture 5">
              <a:extLst>
                <a:ext uri="{FF2B5EF4-FFF2-40B4-BE49-F238E27FC236}">
                  <a16:creationId xmlns:a16="http://schemas.microsoft.com/office/drawing/2014/main" id="{37B69838-CD26-D3EB-409D-78D1AA4FAD3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56" y="1008"/>
              <a:ext cx="3456" cy="209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14726" name="Rectangle 6">
              <a:extLst>
                <a:ext uri="{FF2B5EF4-FFF2-40B4-BE49-F238E27FC236}">
                  <a16:creationId xmlns:a16="http://schemas.microsoft.com/office/drawing/2014/main" id="{849EDF84-EB0E-7B09-56D0-634C4CF6BA0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88" y="2496"/>
              <a:ext cx="432" cy="17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175">
                  <a:solidFill>
                    <a:schemeClr val="tx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68686"/>
                    </a:outerShdw>
                  </a:effectLst>
                </a14:hiddenEffects>
              </a:ext>
            </a:extLst>
          </p:spPr>
          <p:txBody>
            <a:bodyPr wrap="none" lIns="0" rIns="0" anchor="ctr"/>
            <a:lstStyle/>
            <a:p>
              <a:pPr eaLnBrk="0" hangingPunct="0"/>
              <a:r>
                <a:rPr lang="en-US" altLang="en-US" sz="1400">
                  <a:solidFill>
                    <a:srgbClr val="000000"/>
                  </a:solidFill>
                  <a:cs typeface="Times New Roman" panose="02020603050405020304" pitchFamily="18" charset="0"/>
                </a:rPr>
                <a:t>thickness</a:t>
              </a:r>
              <a:endParaRPr lang="en-US" altLang="en-US" sz="2400"/>
            </a:p>
          </p:txBody>
        </p:sp>
        <p:sp>
          <p:nvSpPr>
            <p:cNvPr id="414727" name="Line 7">
              <a:extLst>
                <a:ext uri="{FF2B5EF4-FFF2-40B4-BE49-F238E27FC236}">
                  <a16:creationId xmlns:a16="http://schemas.microsoft.com/office/drawing/2014/main" id="{7AD78A42-CB8F-A090-4801-A2CE6C9BA08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088" y="3071"/>
              <a:ext cx="0" cy="152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68686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IN"/>
            </a:p>
          </p:txBody>
        </p:sp>
        <p:sp>
          <p:nvSpPr>
            <p:cNvPr id="414728" name="Line 8">
              <a:extLst>
                <a:ext uri="{FF2B5EF4-FFF2-40B4-BE49-F238E27FC236}">
                  <a16:creationId xmlns:a16="http://schemas.microsoft.com/office/drawing/2014/main" id="{106DDC50-1A5E-802B-BA31-5AE2BCC59E8B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544" y="3216"/>
              <a:ext cx="544" cy="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68686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IN"/>
            </a:p>
          </p:txBody>
        </p:sp>
        <p:sp>
          <p:nvSpPr>
            <p:cNvPr id="414729" name="Text Box 9">
              <a:extLst>
                <a:ext uri="{FF2B5EF4-FFF2-40B4-BE49-F238E27FC236}">
                  <a16:creationId xmlns:a16="http://schemas.microsoft.com/office/drawing/2014/main" id="{BC2E7B0D-8603-354F-C79D-93E67231B6E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362" y="3065"/>
              <a:ext cx="188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3175">
                  <a:solidFill>
                    <a:schemeClr val="tx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68686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algn="ctr" eaLnBrk="0" hangingPunct="0"/>
              <a:r>
                <a:rPr lang="en-US" altLang="en-US" sz="1800" b="1">
                  <a:solidFill>
                    <a:srgbClr val="000000"/>
                  </a:solidFill>
                  <a:cs typeface="Times New Roman" panose="02020603050405020304" pitchFamily="18" charset="0"/>
                </a:rPr>
                <a:t>x</a:t>
              </a:r>
              <a:endParaRPr lang="en-US" altLang="en-US" sz="2400"/>
            </a:p>
          </p:txBody>
        </p:sp>
        <p:sp>
          <p:nvSpPr>
            <p:cNvPr id="414730" name="Text Box 10">
              <a:extLst>
                <a:ext uri="{FF2B5EF4-FFF2-40B4-BE49-F238E27FC236}">
                  <a16:creationId xmlns:a16="http://schemas.microsoft.com/office/drawing/2014/main" id="{F5F4A2D3-2CDB-3896-9805-E6EA48D23FF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034" y="1440"/>
              <a:ext cx="160" cy="231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175">
                  <a:solidFill>
                    <a:schemeClr val="tx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68686"/>
                    </a:outerShdw>
                  </a:effectLst>
                </a14:hiddenEffects>
              </a:ext>
            </a:extLst>
          </p:spPr>
          <p:txBody>
            <a:bodyPr wrap="none" lIns="0" rIns="0" anchor="ctr">
              <a:spAutoFit/>
            </a:bodyPr>
            <a:lstStyle/>
            <a:p>
              <a:pPr algn="ctr" eaLnBrk="0" hangingPunct="0"/>
              <a:r>
                <a:rPr lang="en-US" altLang="en-US" sz="1800" b="1">
                  <a:solidFill>
                    <a:srgbClr val="000000"/>
                  </a:solidFill>
                  <a:latin typeface="Symbol" panose="05050102010706020507" pitchFamily="18" charset="2"/>
                  <a:cs typeface="Times New Roman" panose="02020603050405020304" pitchFamily="18" charset="0"/>
                </a:rPr>
                <a:t>D</a:t>
              </a:r>
              <a:r>
                <a:rPr lang="en-US" altLang="en-US" sz="1800" b="1">
                  <a:solidFill>
                    <a:srgbClr val="000000"/>
                  </a:solidFill>
                  <a:cs typeface="Times New Roman" panose="02020603050405020304" pitchFamily="18" charset="0"/>
                </a:rPr>
                <a:t>x</a:t>
              </a:r>
              <a:endParaRPr lang="en-US" altLang="en-US" sz="2400"/>
            </a:p>
          </p:txBody>
        </p:sp>
      </p:grpSp>
      <p:sp>
        <p:nvSpPr>
          <p:cNvPr id="414731" name="AutoShape 11">
            <a:extLst>
              <a:ext uri="{FF2B5EF4-FFF2-40B4-BE49-F238E27FC236}">
                <a16:creationId xmlns:a16="http://schemas.microsoft.com/office/drawing/2014/main" id="{19FC9BCC-E8CF-DFD6-930D-3EF9DDC45F12}"/>
              </a:ext>
            </a:extLst>
          </p:cNvPr>
          <p:cNvSpPr>
            <a:spLocks noChangeArrowheads="1"/>
          </p:cNvSpPr>
          <p:nvPr/>
        </p:nvSpPr>
        <p:spPr bwMode="auto">
          <a:xfrm rot="7622474">
            <a:off x="5562600" y="3429000"/>
            <a:ext cx="1752600" cy="381000"/>
          </a:xfrm>
          <a:prstGeom prst="leftArrow">
            <a:avLst>
              <a:gd name="adj1" fmla="val 50000"/>
              <a:gd name="adj2" fmla="val 115000"/>
            </a:avLst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IN"/>
          </a:p>
        </p:txBody>
      </p:sp>
      <p:sp>
        <p:nvSpPr>
          <p:cNvPr id="414732" name="Text Box 12">
            <a:extLst>
              <a:ext uri="{FF2B5EF4-FFF2-40B4-BE49-F238E27FC236}">
                <a16:creationId xmlns:a16="http://schemas.microsoft.com/office/drawing/2014/main" id="{9CEAF9F9-3544-F413-450B-4000ADD7D2E7}"/>
              </a:ext>
            </a:extLst>
          </p:cNvPr>
          <p:cNvSpPr txBox="1">
            <a:spLocks noChangeArrowheads="1"/>
          </p:cNvSpPr>
          <p:nvPr/>
        </p:nvSpPr>
        <p:spPr bwMode="auto">
          <a:xfrm rot="-3228113">
            <a:off x="5639594" y="3656806"/>
            <a:ext cx="2346325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/>
              <a:t>Flow Direction</a:t>
            </a:r>
          </a:p>
        </p:txBody>
      </p:sp>
      <p:grpSp>
        <p:nvGrpSpPr>
          <p:cNvPr id="2" name="Group 46">
            <a:extLst>
              <a:ext uri="{FF2B5EF4-FFF2-40B4-BE49-F238E27FC236}">
                <a16:creationId xmlns:a16="http://schemas.microsoft.com/office/drawing/2014/main" id="{F5745216-9574-CF63-1E06-7801A67F68DF}"/>
              </a:ext>
            </a:extLst>
          </p:cNvPr>
          <p:cNvGrpSpPr>
            <a:grpSpLocks/>
          </p:cNvGrpSpPr>
          <p:nvPr/>
        </p:nvGrpSpPr>
        <p:grpSpPr bwMode="auto">
          <a:xfrm>
            <a:off x="0" y="-76200"/>
            <a:ext cx="9144000" cy="6858000"/>
            <a:chOff x="0" y="0"/>
            <a:chExt cx="9144000" cy="6858000"/>
          </a:xfrm>
        </p:grpSpPr>
        <p:grpSp>
          <p:nvGrpSpPr>
            <p:cNvPr id="3" name="Group 8">
              <a:extLst>
                <a:ext uri="{FF2B5EF4-FFF2-40B4-BE49-F238E27FC236}">
                  <a16:creationId xmlns:a16="http://schemas.microsoft.com/office/drawing/2014/main" id="{115ABFC7-D22E-A494-E624-F534786E843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0" y="0"/>
              <a:ext cx="9144000" cy="6858000"/>
              <a:chOff x="0" y="0"/>
              <a:chExt cx="5760" cy="4320"/>
            </a:xfrm>
          </p:grpSpPr>
          <p:grpSp>
            <p:nvGrpSpPr>
              <p:cNvPr id="6" name="Group 27">
                <a:extLst>
                  <a:ext uri="{FF2B5EF4-FFF2-40B4-BE49-F238E27FC236}">
                    <a16:creationId xmlns:a16="http://schemas.microsoft.com/office/drawing/2014/main" id="{41AB88E4-E9CB-5D96-E0E0-53B51679B235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0" y="0"/>
                <a:ext cx="192" cy="4320"/>
                <a:chOff x="0" y="-48"/>
                <a:chExt cx="144" cy="4368"/>
              </a:xfrm>
            </p:grpSpPr>
            <p:sp>
              <p:nvSpPr>
                <p:cNvPr id="16" name="Rectangle 10">
                  <a:extLst>
                    <a:ext uri="{FF2B5EF4-FFF2-40B4-BE49-F238E27FC236}">
                      <a16:creationId xmlns:a16="http://schemas.microsoft.com/office/drawing/2014/main" id="{329CBBC7-443C-C2F8-7B67-FB314E11BCD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0" y="-48"/>
                  <a:ext cx="144" cy="2352"/>
                </a:xfrm>
                <a:prstGeom prst="rect">
                  <a:avLst/>
                </a:prstGeom>
                <a:gradFill rotWithShape="0">
                  <a:gsLst>
                    <a:gs pos="0">
                      <a:srgbClr val="FF9900"/>
                    </a:gs>
                    <a:gs pos="100000">
                      <a:schemeClr val="bg1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4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7" name="Rectangle 11">
                  <a:extLst>
                    <a:ext uri="{FF2B5EF4-FFF2-40B4-BE49-F238E27FC236}">
                      <a16:creationId xmlns:a16="http://schemas.microsoft.com/office/drawing/2014/main" id="{B76FDC4F-1D74-7CD0-71B5-9929FBD51FC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0" y="2160"/>
                  <a:ext cx="144" cy="2160"/>
                </a:xfrm>
                <a:prstGeom prst="rect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rgbClr val="006600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400"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7" name="Group 12">
                <a:extLst>
                  <a:ext uri="{FF2B5EF4-FFF2-40B4-BE49-F238E27FC236}">
                    <a16:creationId xmlns:a16="http://schemas.microsoft.com/office/drawing/2014/main" id="{3834808C-4A13-032B-1444-13F514D4CB0A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674" y="24"/>
                <a:ext cx="86" cy="4296"/>
                <a:chOff x="5616" y="-48"/>
                <a:chExt cx="144" cy="4368"/>
              </a:xfrm>
            </p:grpSpPr>
            <p:sp>
              <p:nvSpPr>
                <p:cNvPr id="14" name="Rectangle 13">
                  <a:extLst>
                    <a:ext uri="{FF2B5EF4-FFF2-40B4-BE49-F238E27FC236}">
                      <a16:creationId xmlns:a16="http://schemas.microsoft.com/office/drawing/2014/main" id="{BB130F22-CE71-A45E-428A-72646576DB6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616" y="-48"/>
                  <a:ext cx="144" cy="2352"/>
                </a:xfrm>
                <a:prstGeom prst="rect">
                  <a:avLst/>
                </a:prstGeom>
                <a:gradFill rotWithShape="0">
                  <a:gsLst>
                    <a:gs pos="0">
                      <a:srgbClr val="006600"/>
                    </a:gs>
                    <a:gs pos="100000">
                      <a:schemeClr val="bg1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4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5" name="Rectangle 14">
                  <a:extLst>
                    <a:ext uri="{FF2B5EF4-FFF2-40B4-BE49-F238E27FC236}">
                      <a16:creationId xmlns:a16="http://schemas.microsoft.com/office/drawing/2014/main" id="{3D2258B2-13BF-F0A3-684B-83A7B625D97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616" y="2160"/>
                  <a:ext cx="144" cy="2160"/>
                </a:xfrm>
                <a:prstGeom prst="rect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rgbClr val="FF9900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400"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8" name="Group 15">
                <a:extLst>
                  <a:ext uri="{FF2B5EF4-FFF2-40B4-BE49-F238E27FC236}">
                    <a16:creationId xmlns:a16="http://schemas.microsoft.com/office/drawing/2014/main" id="{5ABDF79E-D05F-7775-6B32-7AA870273954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44" y="0"/>
                <a:ext cx="5616" cy="144"/>
                <a:chOff x="96" y="-48"/>
                <a:chExt cx="5520" cy="144"/>
              </a:xfrm>
            </p:grpSpPr>
            <p:sp>
              <p:nvSpPr>
                <p:cNvPr id="12" name="Rectangle 16">
                  <a:extLst>
                    <a:ext uri="{FF2B5EF4-FFF2-40B4-BE49-F238E27FC236}">
                      <a16:creationId xmlns:a16="http://schemas.microsoft.com/office/drawing/2014/main" id="{3A5DF679-33A4-645C-EDBE-5A2F60567BD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96" y="-48"/>
                  <a:ext cx="2736" cy="144"/>
                </a:xfrm>
                <a:prstGeom prst="rect">
                  <a:avLst/>
                </a:prstGeom>
                <a:gradFill rotWithShape="0">
                  <a:gsLst>
                    <a:gs pos="0">
                      <a:srgbClr val="FF9900"/>
                    </a:gs>
                    <a:gs pos="100000">
                      <a:schemeClr val="bg1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4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3" name="Rectangle 17">
                  <a:extLst>
                    <a:ext uri="{FF2B5EF4-FFF2-40B4-BE49-F238E27FC236}">
                      <a16:creationId xmlns:a16="http://schemas.microsoft.com/office/drawing/2014/main" id="{8332B83B-6416-A497-A463-3AFF2831052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832" y="-48"/>
                  <a:ext cx="2784" cy="144"/>
                </a:xfrm>
                <a:prstGeom prst="rect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rgbClr val="006600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400"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9" name="Group 18">
                <a:extLst>
                  <a:ext uri="{FF2B5EF4-FFF2-40B4-BE49-F238E27FC236}">
                    <a16:creationId xmlns:a16="http://schemas.microsoft.com/office/drawing/2014/main" id="{72E18A56-4743-6F9B-EA33-6A0662C5D783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44" y="4234"/>
                <a:ext cx="5616" cy="86"/>
                <a:chOff x="96" y="4176"/>
                <a:chExt cx="5520" cy="144"/>
              </a:xfrm>
            </p:grpSpPr>
            <p:sp>
              <p:nvSpPr>
                <p:cNvPr id="10" name="Rectangle 19">
                  <a:extLst>
                    <a:ext uri="{FF2B5EF4-FFF2-40B4-BE49-F238E27FC236}">
                      <a16:creationId xmlns:a16="http://schemas.microsoft.com/office/drawing/2014/main" id="{2C4A3A6C-0A82-6782-FF3C-583143621B7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96" y="4176"/>
                  <a:ext cx="2736" cy="144"/>
                </a:xfrm>
                <a:prstGeom prst="rect">
                  <a:avLst/>
                </a:prstGeom>
                <a:gradFill rotWithShape="0">
                  <a:gsLst>
                    <a:gs pos="0">
                      <a:srgbClr val="006600"/>
                    </a:gs>
                    <a:gs pos="100000">
                      <a:schemeClr val="bg1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4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1" name="Rectangle 20">
                  <a:extLst>
                    <a:ext uri="{FF2B5EF4-FFF2-40B4-BE49-F238E27FC236}">
                      <a16:creationId xmlns:a16="http://schemas.microsoft.com/office/drawing/2014/main" id="{842775DF-201A-8FC9-CB8F-ACA70A03A28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832" y="4176"/>
                  <a:ext cx="2784" cy="144"/>
                </a:xfrm>
                <a:prstGeom prst="rect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rgbClr val="FF9900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400">
                    <a:latin typeface="Times New Roman" panose="02020603050405020304" pitchFamily="18" charset="0"/>
                  </a:endParaRPr>
                </a:p>
              </p:txBody>
            </p:sp>
          </p:grpSp>
        </p:grpSp>
        <p:pic>
          <p:nvPicPr>
            <p:cNvPr id="4" name="Rectangle 19458">
              <a:extLst>
                <a:ext uri="{FF2B5EF4-FFF2-40B4-BE49-F238E27FC236}">
                  <a16:creationId xmlns:a16="http://schemas.microsoft.com/office/drawing/2014/main" id="{D7939840-63E6-F8D8-413F-20D3254BE4C1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02475" y="242887"/>
              <a:ext cx="1889125" cy="8239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" name="Rectangle 21">
              <a:extLst>
                <a:ext uri="{FF2B5EF4-FFF2-40B4-BE49-F238E27FC236}">
                  <a16:creationId xmlns:a16="http://schemas.microsoft.com/office/drawing/2014/main" id="{EDD3A2BC-663A-A940-5C1A-0DD042F52DE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8600" y="1066800"/>
              <a:ext cx="8812213" cy="76200"/>
            </a:xfrm>
            <a:prstGeom prst="rect">
              <a:avLst/>
            </a:prstGeom>
            <a:gradFill rotWithShape="0">
              <a:gsLst>
                <a:gs pos="0">
                  <a:schemeClr val="accent2"/>
                </a:gs>
                <a:gs pos="50000">
                  <a:schemeClr val="hlink"/>
                </a:gs>
                <a:gs pos="100000">
                  <a:schemeClr val="accent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imes New Roman" charset="0"/>
              </a:endParaRPr>
            </a:p>
          </p:txBody>
        </p:sp>
      </p:grp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6770" name="Rectangle 2">
            <a:extLst>
              <a:ext uri="{FF2B5EF4-FFF2-40B4-BE49-F238E27FC236}">
                <a16:creationId xmlns:a16="http://schemas.microsoft.com/office/drawing/2014/main" id="{0CC2CC01-2D39-84CB-0F6B-67B9C481725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30038" y="76200"/>
            <a:ext cx="7008962" cy="1025350"/>
          </a:xfrm>
        </p:spPr>
        <p:txBody>
          <a:bodyPr/>
          <a:lstStyle/>
          <a:p>
            <a:r>
              <a:rPr lang="en-US" altLang="en-US" sz="2800" dirty="0">
                <a:solidFill>
                  <a:schemeClr val="tx1"/>
                </a:solidFill>
                <a:cs typeface="Times New Roman" panose="02020603050405020304" pitchFamily="18" charset="0"/>
              </a:rPr>
              <a:t>GARDNER-MURRAY ANALYSIS : ASSUMPTIONS</a:t>
            </a:r>
          </a:p>
        </p:txBody>
      </p:sp>
      <p:sp>
        <p:nvSpPr>
          <p:cNvPr id="416771" name="AutoShape 3">
            <a:extLst>
              <a:ext uri="{FF2B5EF4-FFF2-40B4-BE49-F238E27FC236}">
                <a16:creationId xmlns:a16="http://schemas.microsoft.com/office/drawing/2014/main" id="{667C4A80-641F-F240-E87E-9F2033387765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09600" y="1562100"/>
            <a:ext cx="7940675" cy="10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en-IN"/>
          </a:p>
        </p:txBody>
      </p:sp>
      <p:sp>
        <p:nvSpPr>
          <p:cNvPr id="416772" name="Rectangle 4">
            <a:extLst>
              <a:ext uri="{FF2B5EF4-FFF2-40B4-BE49-F238E27FC236}">
                <a16:creationId xmlns:a16="http://schemas.microsoft.com/office/drawing/2014/main" id="{D41F499C-E5EC-ADCD-F746-C4C04AFB4B52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4800" y="1752600"/>
            <a:ext cx="8610600" cy="403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2075" tIns="46038" rIns="92075" bIns="46038"/>
          <a:lstStyle>
            <a:lvl1pPr marL="342900" indent="-342900" algn="ctr">
              <a:spcBef>
                <a:spcPct val="20000"/>
              </a:spcBef>
              <a:defRPr sz="3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algn="ctr">
              <a:spcBef>
                <a:spcPct val="20000"/>
              </a:spcBef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algn="ctr">
              <a:spcBef>
                <a:spcPct val="20000"/>
              </a:spcBef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algn="ctr">
              <a:spcBef>
                <a:spcPct val="20000"/>
              </a:spcBef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algn="ctr">
              <a:spcBef>
                <a:spcPct val="20000"/>
              </a:spcBef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algn="ctr" fontAlgn="base">
              <a:spcBef>
                <a:spcPct val="2000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l" eaLnBrk="0" hangingPunct="0">
              <a:lnSpc>
                <a:spcPct val="105000"/>
              </a:lnSpc>
              <a:spcBef>
                <a:spcPct val="0"/>
              </a:spcBef>
              <a:buFont typeface="Wingdings" panose="05000000000000000000" pitchFamily="2" charset="2"/>
              <a:buChar char="w"/>
            </a:pPr>
            <a:r>
              <a:rPr lang="en-US" altLang="en-US" sz="2400" dirty="0">
                <a:cs typeface="Times New Roman" panose="02020603050405020304" pitchFamily="18" charset="0"/>
              </a:rPr>
              <a:t>Steady state one dimensional conduction Model. </a:t>
            </a:r>
            <a:endParaRPr lang="en-US" altLang="en-US" sz="2400" dirty="0"/>
          </a:p>
          <a:p>
            <a:pPr algn="l" eaLnBrk="0" hangingPunct="0">
              <a:lnSpc>
                <a:spcPct val="105000"/>
              </a:lnSpc>
              <a:spcBef>
                <a:spcPct val="0"/>
              </a:spcBef>
              <a:buFont typeface="Wingdings" panose="05000000000000000000" pitchFamily="2" charset="2"/>
              <a:buChar char="w"/>
            </a:pPr>
            <a:r>
              <a:rPr lang="en-US" altLang="en-US" sz="2400" dirty="0">
                <a:cs typeface="Times New Roman" panose="02020603050405020304" pitchFamily="18" charset="0"/>
              </a:rPr>
              <a:t>No Heat sources or sinks within the fin .</a:t>
            </a:r>
            <a:endParaRPr lang="en-US" altLang="en-US" sz="2400" dirty="0"/>
          </a:p>
          <a:p>
            <a:pPr algn="l" eaLnBrk="0" hangingPunct="0">
              <a:lnSpc>
                <a:spcPct val="105000"/>
              </a:lnSpc>
              <a:spcBef>
                <a:spcPct val="0"/>
              </a:spcBef>
              <a:buFont typeface="Wingdings" panose="05000000000000000000" pitchFamily="2" charset="2"/>
              <a:buChar char="w"/>
            </a:pPr>
            <a:r>
              <a:rPr lang="en-US" altLang="en-US" sz="2400" dirty="0">
                <a:cs typeface="Times New Roman" panose="02020603050405020304" pitchFamily="18" charset="0"/>
              </a:rPr>
              <a:t>Thermal conductivity constant and uniform in all directions. </a:t>
            </a:r>
            <a:endParaRPr lang="en-US" altLang="en-US" sz="2400" dirty="0"/>
          </a:p>
          <a:p>
            <a:pPr algn="l" eaLnBrk="0" hangingPunct="0">
              <a:lnSpc>
                <a:spcPct val="105000"/>
              </a:lnSpc>
              <a:spcBef>
                <a:spcPct val="0"/>
              </a:spcBef>
              <a:buFont typeface="Wingdings" panose="05000000000000000000" pitchFamily="2" charset="2"/>
              <a:buChar char="w"/>
            </a:pPr>
            <a:r>
              <a:rPr lang="en-US" altLang="en-US" sz="2400" dirty="0">
                <a:cs typeface="Times New Roman" panose="02020603050405020304" pitchFamily="18" charset="0"/>
              </a:rPr>
              <a:t>Heat transfer coefficient constant and uniform over fin faces. </a:t>
            </a:r>
            <a:endParaRPr lang="en-US" altLang="en-US" sz="2400" dirty="0"/>
          </a:p>
          <a:p>
            <a:pPr algn="l" eaLnBrk="0" hangingPunct="0">
              <a:lnSpc>
                <a:spcPct val="105000"/>
              </a:lnSpc>
              <a:spcBef>
                <a:spcPct val="0"/>
              </a:spcBef>
              <a:buFont typeface="Wingdings" panose="05000000000000000000" pitchFamily="2" charset="2"/>
              <a:buChar char="w"/>
            </a:pPr>
            <a:r>
              <a:rPr lang="en-US" altLang="en-US" sz="2400" dirty="0">
                <a:cs typeface="Times New Roman" panose="02020603050405020304" pitchFamily="18" charset="0"/>
              </a:rPr>
              <a:t>Surrounding temperature constant and uniform.</a:t>
            </a:r>
            <a:endParaRPr lang="en-US" altLang="en-US" sz="2400" dirty="0"/>
          </a:p>
          <a:p>
            <a:pPr algn="l" eaLnBrk="0" hangingPunct="0">
              <a:lnSpc>
                <a:spcPct val="105000"/>
              </a:lnSpc>
              <a:spcBef>
                <a:spcPct val="0"/>
              </a:spcBef>
              <a:buFont typeface="Wingdings" panose="05000000000000000000" pitchFamily="2" charset="2"/>
              <a:buChar char="w"/>
            </a:pPr>
            <a:r>
              <a:rPr lang="en-US" altLang="en-US" sz="2400" dirty="0">
                <a:cs typeface="Times New Roman" panose="02020603050405020304" pitchFamily="18" charset="0"/>
              </a:rPr>
              <a:t>Base temperature constant and uniform over fin base. </a:t>
            </a:r>
            <a:endParaRPr lang="en-US" altLang="en-US" sz="2400" dirty="0"/>
          </a:p>
          <a:p>
            <a:pPr algn="l" eaLnBrk="0" hangingPunct="0">
              <a:lnSpc>
                <a:spcPct val="105000"/>
              </a:lnSpc>
              <a:spcBef>
                <a:spcPct val="0"/>
              </a:spcBef>
              <a:buFont typeface="Wingdings" panose="05000000000000000000" pitchFamily="2" charset="2"/>
              <a:buChar char="w"/>
            </a:pPr>
            <a:r>
              <a:rPr lang="en-US" altLang="en-US" sz="2400" dirty="0">
                <a:cs typeface="Times New Roman" panose="02020603050405020304" pitchFamily="18" charset="0"/>
              </a:rPr>
              <a:t>Fin width much smaller than fin height.</a:t>
            </a:r>
            <a:endParaRPr lang="en-US" altLang="en-US" sz="2400" dirty="0"/>
          </a:p>
          <a:p>
            <a:pPr algn="l" eaLnBrk="0" hangingPunct="0">
              <a:lnSpc>
                <a:spcPct val="105000"/>
              </a:lnSpc>
              <a:spcBef>
                <a:spcPct val="0"/>
              </a:spcBef>
              <a:buFont typeface="Wingdings" panose="05000000000000000000" pitchFamily="2" charset="2"/>
              <a:buChar char="w"/>
            </a:pPr>
            <a:r>
              <a:rPr lang="en-US" altLang="en-US" sz="2400" dirty="0">
                <a:cs typeface="Times New Roman" panose="02020603050405020304" pitchFamily="18" charset="0"/>
              </a:rPr>
              <a:t>No bond resistance between fin base and prime surface. </a:t>
            </a:r>
            <a:endParaRPr lang="en-US" altLang="en-US" sz="2400" dirty="0"/>
          </a:p>
          <a:p>
            <a:pPr algn="l" eaLnBrk="0" hangingPunct="0">
              <a:lnSpc>
                <a:spcPct val="105000"/>
              </a:lnSpc>
              <a:spcBef>
                <a:spcPct val="0"/>
              </a:spcBef>
              <a:buFont typeface="Wingdings" panose="05000000000000000000" pitchFamily="2" charset="2"/>
              <a:buChar char="w"/>
            </a:pPr>
            <a:r>
              <a:rPr lang="en-US" altLang="en-US" sz="2400" dirty="0">
                <a:cs typeface="Times New Roman" panose="02020603050405020304" pitchFamily="18" charset="0"/>
              </a:rPr>
              <a:t>Heat flow off fin proportional to temperature excess.</a:t>
            </a:r>
            <a:endParaRPr lang="en-US" altLang="en-US" sz="2400" dirty="0"/>
          </a:p>
        </p:txBody>
      </p:sp>
      <p:grpSp>
        <p:nvGrpSpPr>
          <p:cNvPr id="2" name="Group 46">
            <a:extLst>
              <a:ext uri="{FF2B5EF4-FFF2-40B4-BE49-F238E27FC236}">
                <a16:creationId xmlns:a16="http://schemas.microsoft.com/office/drawing/2014/main" id="{D9F3B2F3-62C1-7B3D-92E6-25957683F025}"/>
              </a:ext>
            </a:extLst>
          </p:cNvPr>
          <p:cNvGrpSpPr>
            <a:grpSpLocks/>
          </p:cNvGrpSpPr>
          <p:nvPr/>
        </p:nvGrpSpPr>
        <p:grpSpPr bwMode="auto">
          <a:xfrm>
            <a:off x="0" y="-76200"/>
            <a:ext cx="9144000" cy="6858000"/>
            <a:chOff x="0" y="0"/>
            <a:chExt cx="9144000" cy="6858000"/>
          </a:xfrm>
        </p:grpSpPr>
        <p:grpSp>
          <p:nvGrpSpPr>
            <p:cNvPr id="3" name="Group 8">
              <a:extLst>
                <a:ext uri="{FF2B5EF4-FFF2-40B4-BE49-F238E27FC236}">
                  <a16:creationId xmlns:a16="http://schemas.microsoft.com/office/drawing/2014/main" id="{7080CE62-5843-C283-92E1-5C89739661A5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0" y="0"/>
              <a:ext cx="9144000" cy="6858000"/>
              <a:chOff x="0" y="0"/>
              <a:chExt cx="5760" cy="4320"/>
            </a:xfrm>
          </p:grpSpPr>
          <p:grpSp>
            <p:nvGrpSpPr>
              <p:cNvPr id="6" name="Group 27">
                <a:extLst>
                  <a:ext uri="{FF2B5EF4-FFF2-40B4-BE49-F238E27FC236}">
                    <a16:creationId xmlns:a16="http://schemas.microsoft.com/office/drawing/2014/main" id="{4AC8385F-23D3-4EB5-16FE-BB4F1EDDAD25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0" y="0"/>
                <a:ext cx="192" cy="4320"/>
                <a:chOff x="0" y="-48"/>
                <a:chExt cx="144" cy="4368"/>
              </a:xfrm>
            </p:grpSpPr>
            <p:sp>
              <p:nvSpPr>
                <p:cNvPr id="16" name="Rectangle 10">
                  <a:extLst>
                    <a:ext uri="{FF2B5EF4-FFF2-40B4-BE49-F238E27FC236}">
                      <a16:creationId xmlns:a16="http://schemas.microsoft.com/office/drawing/2014/main" id="{A2F5E77F-E690-A294-16F6-8890C437B20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0" y="-48"/>
                  <a:ext cx="144" cy="2352"/>
                </a:xfrm>
                <a:prstGeom prst="rect">
                  <a:avLst/>
                </a:prstGeom>
                <a:gradFill rotWithShape="0">
                  <a:gsLst>
                    <a:gs pos="0">
                      <a:srgbClr val="FF9900"/>
                    </a:gs>
                    <a:gs pos="100000">
                      <a:schemeClr val="bg1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4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7" name="Rectangle 11">
                  <a:extLst>
                    <a:ext uri="{FF2B5EF4-FFF2-40B4-BE49-F238E27FC236}">
                      <a16:creationId xmlns:a16="http://schemas.microsoft.com/office/drawing/2014/main" id="{95A9A9DD-6DD1-359F-4BC2-C1E278E613E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0" y="2160"/>
                  <a:ext cx="144" cy="2160"/>
                </a:xfrm>
                <a:prstGeom prst="rect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rgbClr val="006600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400"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7" name="Group 12">
                <a:extLst>
                  <a:ext uri="{FF2B5EF4-FFF2-40B4-BE49-F238E27FC236}">
                    <a16:creationId xmlns:a16="http://schemas.microsoft.com/office/drawing/2014/main" id="{6B81C7AB-FAF4-6EC7-D13E-449834481DDC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674" y="24"/>
                <a:ext cx="86" cy="4296"/>
                <a:chOff x="5616" y="-48"/>
                <a:chExt cx="144" cy="4368"/>
              </a:xfrm>
            </p:grpSpPr>
            <p:sp>
              <p:nvSpPr>
                <p:cNvPr id="14" name="Rectangle 13">
                  <a:extLst>
                    <a:ext uri="{FF2B5EF4-FFF2-40B4-BE49-F238E27FC236}">
                      <a16:creationId xmlns:a16="http://schemas.microsoft.com/office/drawing/2014/main" id="{F886CC71-071D-2D61-42EE-49811AB0058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616" y="-48"/>
                  <a:ext cx="144" cy="2352"/>
                </a:xfrm>
                <a:prstGeom prst="rect">
                  <a:avLst/>
                </a:prstGeom>
                <a:gradFill rotWithShape="0">
                  <a:gsLst>
                    <a:gs pos="0">
                      <a:srgbClr val="006600"/>
                    </a:gs>
                    <a:gs pos="100000">
                      <a:schemeClr val="bg1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4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5" name="Rectangle 14">
                  <a:extLst>
                    <a:ext uri="{FF2B5EF4-FFF2-40B4-BE49-F238E27FC236}">
                      <a16:creationId xmlns:a16="http://schemas.microsoft.com/office/drawing/2014/main" id="{9A399ED1-EE37-C9D0-6DB4-63910D4C91E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616" y="2160"/>
                  <a:ext cx="144" cy="2160"/>
                </a:xfrm>
                <a:prstGeom prst="rect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rgbClr val="FF9900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400"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8" name="Group 15">
                <a:extLst>
                  <a:ext uri="{FF2B5EF4-FFF2-40B4-BE49-F238E27FC236}">
                    <a16:creationId xmlns:a16="http://schemas.microsoft.com/office/drawing/2014/main" id="{90B3306F-BA79-BABC-5381-A3145875BC75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44" y="0"/>
                <a:ext cx="5616" cy="144"/>
                <a:chOff x="96" y="-48"/>
                <a:chExt cx="5520" cy="144"/>
              </a:xfrm>
            </p:grpSpPr>
            <p:sp>
              <p:nvSpPr>
                <p:cNvPr id="12" name="Rectangle 16">
                  <a:extLst>
                    <a:ext uri="{FF2B5EF4-FFF2-40B4-BE49-F238E27FC236}">
                      <a16:creationId xmlns:a16="http://schemas.microsoft.com/office/drawing/2014/main" id="{0A94F4C5-9A80-6CEA-A012-6D3092D7128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96" y="-48"/>
                  <a:ext cx="2736" cy="144"/>
                </a:xfrm>
                <a:prstGeom prst="rect">
                  <a:avLst/>
                </a:prstGeom>
                <a:gradFill rotWithShape="0">
                  <a:gsLst>
                    <a:gs pos="0">
                      <a:srgbClr val="FF9900"/>
                    </a:gs>
                    <a:gs pos="100000">
                      <a:schemeClr val="bg1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4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3" name="Rectangle 17">
                  <a:extLst>
                    <a:ext uri="{FF2B5EF4-FFF2-40B4-BE49-F238E27FC236}">
                      <a16:creationId xmlns:a16="http://schemas.microsoft.com/office/drawing/2014/main" id="{C39A8918-5D9F-C118-0215-498C1E193DF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832" y="-48"/>
                  <a:ext cx="2784" cy="144"/>
                </a:xfrm>
                <a:prstGeom prst="rect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rgbClr val="006600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400"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9" name="Group 18">
                <a:extLst>
                  <a:ext uri="{FF2B5EF4-FFF2-40B4-BE49-F238E27FC236}">
                    <a16:creationId xmlns:a16="http://schemas.microsoft.com/office/drawing/2014/main" id="{CD50BCCC-B2F3-60D0-533B-AF83CBEC6946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44" y="4234"/>
                <a:ext cx="5616" cy="86"/>
                <a:chOff x="96" y="4176"/>
                <a:chExt cx="5520" cy="144"/>
              </a:xfrm>
            </p:grpSpPr>
            <p:sp>
              <p:nvSpPr>
                <p:cNvPr id="10" name="Rectangle 19">
                  <a:extLst>
                    <a:ext uri="{FF2B5EF4-FFF2-40B4-BE49-F238E27FC236}">
                      <a16:creationId xmlns:a16="http://schemas.microsoft.com/office/drawing/2014/main" id="{18FFF009-2D3D-D8CC-33EE-7644130B63A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96" y="4176"/>
                  <a:ext cx="2736" cy="144"/>
                </a:xfrm>
                <a:prstGeom prst="rect">
                  <a:avLst/>
                </a:prstGeom>
                <a:gradFill rotWithShape="0">
                  <a:gsLst>
                    <a:gs pos="0">
                      <a:srgbClr val="006600"/>
                    </a:gs>
                    <a:gs pos="100000">
                      <a:schemeClr val="bg1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4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1" name="Rectangle 20">
                  <a:extLst>
                    <a:ext uri="{FF2B5EF4-FFF2-40B4-BE49-F238E27FC236}">
                      <a16:creationId xmlns:a16="http://schemas.microsoft.com/office/drawing/2014/main" id="{B7A20A1B-6A4B-F55C-80C9-AF02F7AFE3A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832" y="4176"/>
                  <a:ext cx="2784" cy="144"/>
                </a:xfrm>
                <a:prstGeom prst="rect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rgbClr val="FF9900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400">
                    <a:latin typeface="Times New Roman" panose="02020603050405020304" pitchFamily="18" charset="0"/>
                  </a:endParaRPr>
                </a:p>
              </p:txBody>
            </p:sp>
          </p:grpSp>
        </p:grpSp>
        <p:pic>
          <p:nvPicPr>
            <p:cNvPr id="4" name="Rectangle 19458">
              <a:extLst>
                <a:ext uri="{FF2B5EF4-FFF2-40B4-BE49-F238E27FC236}">
                  <a16:creationId xmlns:a16="http://schemas.microsoft.com/office/drawing/2014/main" id="{799D991D-A656-AE8B-FF65-A72AD1C6527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02475" y="242887"/>
              <a:ext cx="1889125" cy="8239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" name="Rectangle 21">
              <a:extLst>
                <a:ext uri="{FF2B5EF4-FFF2-40B4-BE49-F238E27FC236}">
                  <a16:creationId xmlns:a16="http://schemas.microsoft.com/office/drawing/2014/main" id="{6C8FF513-CF6F-D00F-C72B-91C742893FD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8600" y="1066800"/>
              <a:ext cx="8812213" cy="76200"/>
            </a:xfrm>
            <a:prstGeom prst="rect">
              <a:avLst/>
            </a:prstGeom>
            <a:gradFill rotWithShape="0">
              <a:gsLst>
                <a:gs pos="0">
                  <a:schemeClr val="accent2"/>
                </a:gs>
                <a:gs pos="50000">
                  <a:schemeClr val="hlink"/>
                </a:gs>
                <a:gs pos="100000">
                  <a:schemeClr val="accent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imes New Roman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67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167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677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41677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677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41677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677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41677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677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41677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677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41677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677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41677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677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41677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677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41677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6772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7794" name="Rectangle 2">
            <a:extLst>
              <a:ext uri="{FF2B5EF4-FFF2-40B4-BE49-F238E27FC236}">
                <a16:creationId xmlns:a16="http://schemas.microsoft.com/office/drawing/2014/main" id="{0232FC4A-1EF2-C7EC-E473-9084975F8BA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304800"/>
            <a:ext cx="7772400" cy="533400"/>
          </a:xfrm>
        </p:spPr>
        <p:txBody>
          <a:bodyPr/>
          <a:lstStyle/>
          <a:p>
            <a:r>
              <a:rPr lang="en-US" altLang="en-US" sz="2800"/>
              <a:t>Slender Fins</a:t>
            </a:r>
          </a:p>
        </p:txBody>
      </p:sp>
      <p:pic>
        <p:nvPicPr>
          <p:cNvPr id="417795" name="Picture 3">
            <a:extLst>
              <a:ext uri="{FF2B5EF4-FFF2-40B4-BE49-F238E27FC236}">
                <a16:creationId xmlns:a16="http://schemas.microsoft.com/office/drawing/2014/main" id="{9C19082B-12B8-5577-67A7-4C5987E299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905000"/>
            <a:ext cx="4572000" cy="3074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417796" name="Group 4">
            <a:extLst>
              <a:ext uri="{FF2B5EF4-FFF2-40B4-BE49-F238E27FC236}">
                <a16:creationId xmlns:a16="http://schemas.microsoft.com/office/drawing/2014/main" id="{9A45E144-7F2D-F965-EEF5-9BAAE4A6159A}"/>
              </a:ext>
            </a:extLst>
          </p:cNvPr>
          <p:cNvGrpSpPr>
            <a:grpSpLocks/>
          </p:cNvGrpSpPr>
          <p:nvPr/>
        </p:nvGrpSpPr>
        <p:grpSpPr bwMode="auto">
          <a:xfrm>
            <a:off x="4876800" y="2133600"/>
            <a:ext cx="4267200" cy="2434370"/>
            <a:chOff x="1056" y="1008"/>
            <a:chExt cx="3456" cy="2215"/>
          </a:xfrm>
        </p:grpSpPr>
        <p:pic>
          <p:nvPicPr>
            <p:cNvPr id="417797" name="Picture 5">
              <a:extLst>
                <a:ext uri="{FF2B5EF4-FFF2-40B4-BE49-F238E27FC236}">
                  <a16:creationId xmlns:a16="http://schemas.microsoft.com/office/drawing/2014/main" id="{953B7EFB-1FD4-7FFD-F2FA-43E5D5BAC3CC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56" y="1008"/>
              <a:ext cx="3456" cy="209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17798" name="Rectangle 6">
              <a:extLst>
                <a:ext uri="{FF2B5EF4-FFF2-40B4-BE49-F238E27FC236}">
                  <a16:creationId xmlns:a16="http://schemas.microsoft.com/office/drawing/2014/main" id="{0E2AB8F0-93F1-5F63-4609-3504AC5B9AF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88" y="2496"/>
              <a:ext cx="432" cy="17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175">
                  <a:solidFill>
                    <a:schemeClr val="tx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68686"/>
                    </a:outerShdw>
                  </a:effectLst>
                </a14:hiddenEffects>
              </a:ext>
            </a:extLst>
          </p:spPr>
          <p:txBody>
            <a:bodyPr wrap="none" lIns="0" rIns="0" anchor="ctr"/>
            <a:lstStyle/>
            <a:p>
              <a:pPr eaLnBrk="0" hangingPunct="0"/>
              <a:r>
                <a:rPr lang="en-US" altLang="en-US" sz="1400">
                  <a:solidFill>
                    <a:srgbClr val="000000"/>
                  </a:solidFill>
                  <a:cs typeface="Times New Roman" panose="02020603050405020304" pitchFamily="18" charset="0"/>
                </a:rPr>
                <a:t>thickness</a:t>
              </a:r>
              <a:endParaRPr lang="en-US" altLang="en-US" sz="2400"/>
            </a:p>
          </p:txBody>
        </p:sp>
        <p:sp>
          <p:nvSpPr>
            <p:cNvPr id="417799" name="Line 7">
              <a:extLst>
                <a:ext uri="{FF2B5EF4-FFF2-40B4-BE49-F238E27FC236}">
                  <a16:creationId xmlns:a16="http://schemas.microsoft.com/office/drawing/2014/main" id="{5DF1B986-3DB7-7463-5F7B-521E1931339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088" y="3071"/>
              <a:ext cx="0" cy="152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68686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IN"/>
            </a:p>
          </p:txBody>
        </p:sp>
        <p:sp>
          <p:nvSpPr>
            <p:cNvPr id="417802" name="Text Box 10">
              <a:extLst>
                <a:ext uri="{FF2B5EF4-FFF2-40B4-BE49-F238E27FC236}">
                  <a16:creationId xmlns:a16="http://schemas.microsoft.com/office/drawing/2014/main" id="{7C9F59F3-1BB0-2399-E8E4-E51F76A76D5D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012" y="1389"/>
              <a:ext cx="205" cy="33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175">
                  <a:solidFill>
                    <a:schemeClr val="tx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68686"/>
                    </a:outerShdw>
                  </a:effectLst>
                </a14:hiddenEffects>
              </a:ext>
            </a:extLst>
          </p:spPr>
          <p:txBody>
            <a:bodyPr wrap="none" lIns="0" rIns="0" anchor="ctr">
              <a:spAutoFit/>
            </a:bodyPr>
            <a:lstStyle/>
            <a:p>
              <a:pPr algn="ctr" eaLnBrk="0" hangingPunct="0"/>
              <a:r>
                <a:rPr lang="en-US" altLang="en-US" sz="1800" b="1">
                  <a:solidFill>
                    <a:srgbClr val="000000"/>
                  </a:solidFill>
                  <a:latin typeface="Symbol" panose="05050102010706020507" pitchFamily="18" charset="2"/>
                  <a:cs typeface="Times New Roman" panose="02020603050405020304" pitchFamily="18" charset="0"/>
                </a:rPr>
                <a:t>D</a:t>
              </a:r>
              <a:r>
                <a:rPr lang="en-US" altLang="en-US" sz="1800" b="1">
                  <a:solidFill>
                    <a:srgbClr val="000000"/>
                  </a:solidFill>
                  <a:cs typeface="Times New Roman" panose="02020603050405020304" pitchFamily="18" charset="0"/>
                </a:rPr>
                <a:t>x</a:t>
              </a:r>
              <a:endParaRPr lang="en-US" altLang="en-US" sz="2400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17803" name="Object 11">
                <a:extLst>
                  <a:ext uri="{FF2B5EF4-FFF2-40B4-BE49-F238E27FC236}">
                    <a16:creationId xmlns:a16="http://schemas.microsoft.com/office/drawing/2014/main" id="{B8664468-F0E0-C9AB-991F-E88FF70326ED}"/>
                  </a:ext>
                </a:extLst>
              </p:cNvPr>
              <p:cNvSpPr txBox="1"/>
              <p:nvPr/>
            </p:nvSpPr>
            <p:spPr bwMode="auto">
              <a:xfrm>
                <a:off x="1600200" y="4953000"/>
                <a:ext cx="4953000" cy="1279525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norm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I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I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𝐷</m:t>
                          </m:r>
                        </m:num>
                        <m:den>
                          <m:r>
                            <a:rPr lang="en-I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𝐿</m:t>
                          </m:r>
                        </m:den>
                      </m:f>
                      <m:r>
                        <m:rPr>
                          <m:nor/>
                        </m:rPr>
                        <a:rPr lang="en-IN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    </m:t>
                      </m:r>
                      <m:r>
                        <a:rPr lang="en-IN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𝑜𝑟</m:t>
                      </m:r>
                      <m:r>
                        <m:rPr>
                          <m:nor/>
                        </m:rPr>
                        <a:rPr lang="en-IN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   </m:t>
                      </m:r>
                      <m:f>
                        <m:fPr>
                          <m:ctrlPr>
                            <a:rPr lang="en-I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I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𝛿</m:t>
                          </m:r>
                        </m:num>
                        <m:den>
                          <m:r>
                            <a:rPr lang="en-I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𝐿</m:t>
                          </m:r>
                        </m:den>
                      </m:f>
                      <m:r>
                        <m:rPr>
                          <m:nor/>
                        </m:rPr>
                        <a:rPr lang="en-IN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  </m:t>
                      </m:r>
                      <m:r>
                        <a:rPr lang="en-IN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𝑜𝑟</m:t>
                      </m:r>
                      <m:r>
                        <m:rPr>
                          <m:nor/>
                        </m:rPr>
                        <a:rPr lang="en-IN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  </m:t>
                      </m:r>
                      <m:f>
                        <m:fPr>
                          <m:ctrlPr>
                            <a:rPr lang="en-I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I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𝛿</m:t>
                          </m:r>
                        </m:num>
                        <m:den>
                          <m:r>
                            <a:rPr lang="en-I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</m:den>
                      </m:f>
                      <m:r>
                        <a:rPr lang="en-IN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&lt;&lt;1</m:t>
                      </m:r>
                    </m:oMath>
                  </m:oMathPara>
                </a14:m>
                <a:endParaRPr lang="en-IN"/>
              </a:p>
            </p:txBody>
          </p:sp>
        </mc:Choice>
        <mc:Fallback xmlns="">
          <p:sp>
            <p:nvSpPr>
              <p:cNvPr id="417803" name="Object 11">
                <a:extLst>
                  <a:ext uri="{FF2B5EF4-FFF2-40B4-BE49-F238E27FC236}">
                    <a16:creationId xmlns:a16="http://schemas.microsoft.com/office/drawing/2014/main" id="{B8664468-F0E0-C9AB-991F-E88FF70326E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600200" y="4953000"/>
                <a:ext cx="4953000" cy="127952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" name="Group 46">
            <a:extLst>
              <a:ext uri="{FF2B5EF4-FFF2-40B4-BE49-F238E27FC236}">
                <a16:creationId xmlns:a16="http://schemas.microsoft.com/office/drawing/2014/main" id="{26D89E8E-B2E9-8BDF-9783-95F961352B2F}"/>
              </a:ext>
            </a:extLst>
          </p:cNvPr>
          <p:cNvGrpSpPr>
            <a:grpSpLocks/>
          </p:cNvGrpSpPr>
          <p:nvPr/>
        </p:nvGrpSpPr>
        <p:grpSpPr bwMode="auto">
          <a:xfrm>
            <a:off x="0" y="-76200"/>
            <a:ext cx="9144000" cy="6858000"/>
            <a:chOff x="0" y="0"/>
            <a:chExt cx="9144000" cy="6858000"/>
          </a:xfrm>
        </p:grpSpPr>
        <p:grpSp>
          <p:nvGrpSpPr>
            <p:cNvPr id="3" name="Group 8">
              <a:extLst>
                <a:ext uri="{FF2B5EF4-FFF2-40B4-BE49-F238E27FC236}">
                  <a16:creationId xmlns:a16="http://schemas.microsoft.com/office/drawing/2014/main" id="{FC9CD25C-56B9-2AAD-4C35-36DE7B01BB10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0" y="0"/>
              <a:ext cx="9144000" cy="6858000"/>
              <a:chOff x="0" y="0"/>
              <a:chExt cx="5760" cy="4320"/>
            </a:xfrm>
          </p:grpSpPr>
          <p:grpSp>
            <p:nvGrpSpPr>
              <p:cNvPr id="6" name="Group 27">
                <a:extLst>
                  <a:ext uri="{FF2B5EF4-FFF2-40B4-BE49-F238E27FC236}">
                    <a16:creationId xmlns:a16="http://schemas.microsoft.com/office/drawing/2014/main" id="{899C0E34-7354-B35C-E004-C675CBBABB02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0" y="0"/>
                <a:ext cx="192" cy="4320"/>
                <a:chOff x="0" y="-48"/>
                <a:chExt cx="144" cy="4368"/>
              </a:xfrm>
            </p:grpSpPr>
            <p:sp>
              <p:nvSpPr>
                <p:cNvPr id="16" name="Rectangle 10">
                  <a:extLst>
                    <a:ext uri="{FF2B5EF4-FFF2-40B4-BE49-F238E27FC236}">
                      <a16:creationId xmlns:a16="http://schemas.microsoft.com/office/drawing/2014/main" id="{AF28B03E-C96F-478A-3677-28B39BFF313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0" y="-48"/>
                  <a:ext cx="144" cy="2352"/>
                </a:xfrm>
                <a:prstGeom prst="rect">
                  <a:avLst/>
                </a:prstGeom>
                <a:gradFill rotWithShape="0">
                  <a:gsLst>
                    <a:gs pos="0">
                      <a:srgbClr val="FF9900"/>
                    </a:gs>
                    <a:gs pos="100000">
                      <a:schemeClr val="bg1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4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7" name="Rectangle 11">
                  <a:extLst>
                    <a:ext uri="{FF2B5EF4-FFF2-40B4-BE49-F238E27FC236}">
                      <a16:creationId xmlns:a16="http://schemas.microsoft.com/office/drawing/2014/main" id="{CC75A5B0-48E2-7EEA-5A02-43723B4AE28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0" y="2160"/>
                  <a:ext cx="144" cy="2160"/>
                </a:xfrm>
                <a:prstGeom prst="rect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rgbClr val="006600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400"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7" name="Group 12">
                <a:extLst>
                  <a:ext uri="{FF2B5EF4-FFF2-40B4-BE49-F238E27FC236}">
                    <a16:creationId xmlns:a16="http://schemas.microsoft.com/office/drawing/2014/main" id="{FCF87ED4-EA0C-166D-4A50-D49AD2BE4514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674" y="24"/>
                <a:ext cx="86" cy="4296"/>
                <a:chOff x="5616" y="-48"/>
                <a:chExt cx="144" cy="4368"/>
              </a:xfrm>
            </p:grpSpPr>
            <p:sp>
              <p:nvSpPr>
                <p:cNvPr id="14" name="Rectangle 13">
                  <a:extLst>
                    <a:ext uri="{FF2B5EF4-FFF2-40B4-BE49-F238E27FC236}">
                      <a16:creationId xmlns:a16="http://schemas.microsoft.com/office/drawing/2014/main" id="{5D1BAAEF-4156-FE9C-B75C-E5DB6F15246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616" y="-48"/>
                  <a:ext cx="144" cy="2352"/>
                </a:xfrm>
                <a:prstGeom prst="rect">
                  <a:avLst/>
                </a:prstGeom>
                <a:gradFill rotWithShape="0">
                  <a:gsLst>
                    <a:gs pos="0">
                      <a:srgbClr val="006600"/>
                    </a:gs>
                    <a:gs pos="100000">
                      <a:schemeClr val="bg1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4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5" name="Rectangle 14">
                  <a:extLst>
                    <a:ext uri="{FF2B5EF4-FFF2-40B4-BE49-F238E27FC236}">
                      <a16:creationId xmlns:a16="http://schemas.microsoft.com/office/drawing/2014/main" id="{1B4EA644-DA14-B845-F41D-DF2BB172396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616" y="2160"/>
                  <a:ext cx="144" cy="2160"/>
                </a:xfrm>
                <a:prstGeom prst="rect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rgbClr val="FF9900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400"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8" name="Group 15">
                <a:extLst>
                  <a:ext uri="{FF2B5EF4-FFF2-40B4-BE49-F238E27FC236}">
                    <a16:creationId xmlns:a16="http://schemas.microsoft.com/office/drawing/2014/main" id="{502B142B-E845-F9E3-ED2F-CBF0EDE93CC8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44" y="0"/>
                <a:ext cx="5616" cy="144"/>
                <a:chOff x="96" y="-48"/>
                <a:chExt cx="5520" cy="144"/>
              </a:xfrm>
            </p:grpSpPr>
            <p:sp>
              <p:nvSpPr>
                <p:cNvPr id="12" name="Rectangle 16">
                  <a:extLst>
                    <a:ext uri="{FF2B5EF4-FFF2-40B4-BE49-F238E27FC236}">
                      <a16:creationId xmlns:a16="http://schemas.microsoft.com/office/drawing/2014/main" id="{401DE71C-66A5-84C3-0C89-31837209251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96" y="-48"/>
                  <a:ext cx="2736" cy="144"/>
                </a:xfrm>
                <a:prstGeom prst="rect">
                  <a:avLst/>
                </a:prstGeom>
                <a:gradFill rotWithShape="0">
                  <a:gsLst>
                    <a:gs pos="0">
                      <a:srgbClr val="FF9900"/>
                    </a:gs>
                    <a:gs pos="100000">
                      <a:schemeClr val="bg1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4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3" name="Rectangle 17">
                  <a:extLst>
                    <a:ext uri="{FF2B5EF4-FFF2-40B4-BE49-F238E27FC236}">
                      <a16:creationId xmlns:a16="http://schemas.microsoft.com/office/drawing/2014/main" id="{C6861F6C-FCCF-873A-3021-5C9A4E57CF4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832" y="-48"/>
                  <a:ext cx="2784" cy="144"/>
                </a:xfrm>
                <a:prstGeom prst="rect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rgbClr val="006600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400"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9" name="Group 18">
                <a:extLst>
                  <a:ext uri="{FF2B5EF4-FFF2-40B4-BE49-F238E27FC236}">
                    <a16:creationId xmlns:a16="http://schemas.microsoft.com/office/drawing/2014/main" id="{2799653C-F0B1-3DFD-E972-B162EBC180B7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44" y="4234"/>
                <a:ext cx="5616" cy="86"/>
                <a:chOff x="96" y="4176"/>
                <a:chExt cx="5520" cy="144"/>
              </a:xfrm>
            </p:grpSpPr>
            <p:sp>
              <p:nvSpPr>
                <p:cNvPr id="10" name="Rectangle 19">
                  <a:extLst>
                    <a:ext uri="{FF2B5EF4-FFF2-40B4-BE49-F238E27FC236}">
                      <a16:creationId xmlns:a16="http://schemas.microsoft.com/office/drawing/2014/main" id="{F9651795-A695-8454-FAA4-AA03451F62B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96" y="4176"/>
                  <a:ext cx="2736" cy="144"/>
                </a:xfrm>
                <a:prstGeom prst="rect">
                  <a:avLst/>
                </a:prstGeom>
                <a:gradFill rotWithShape="0">
                  <a:gsLst>
                    <a:gs pos="0">
                      <a:srgbClr val="006600"/>
                    </a:gs>
                    <a:gs pos="100000">
                      <a:schemeClr val="bg1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4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1" name="Rectangle 20">
                  <a:extLst>
                    <a:ext uri="{FF2B5EF4-FFF2-40B4-BE49-F238E27FC236}">
                      <a16:creationId xmlns:a16="http://schemas.microsoft.com/office/drawing/2014/main" id="{CD7F8BDD-5AC6-379A-4708-B8866B40A3A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832" y="4176"/>
                  <a:ext cx="2784" cy="144"/>
                </a:xfrm>
                <a:prstGeom prst="rect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rgbClr val="FF9900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400">
                    <a:latin typeface="Times New Roman" panose="02020603050405020304" pitchFamily="18" charset="0"/>
                  </a:endParaRPr>
                </a:p>
              </p:txBody>
            </p:sp>
          </p:grpSp>
        </p:grpSp>
        <p:pic>
          <p:nvPicPr>
            <p:cNvPr id="4" name="Rectangle 19458">
              <a:extLst>
                <a:ext uri="{FF2B5EF4-FFF2-40B4-BE49-F238E27FC236}">
                  <a16:creationId xmlns:a16="http://schemas.microsoft.com/office/drawing/2014/main" id="{A710A081-E2ED-8E67-D72A-EF99F471FA0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02475" y="242887"/>
              <a:ext cx="1889125" cy="8239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" name="Rectangle 21">
              <a:extLst>
                <a:ext uri="{FF2B5EF4-FFF2-40B4-BE49-F238E27FC236}">
                  <a16:creationId xmlns:a16="http://schemas.microsoft.com/office/drawing/2014/main" id="{463A8317-D810-6E92-8E20-8B1DA5A4C99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8600" y="1066800"/>
              <a:ext cx="8812213" cy="76200"/>
            </a:xfrm>
            <a:prstGeom prst="rect">
              <a:avLst/>
            </a:prstGeom>
            <a:gradFill rotWithShape="0">
              <a:gsLst>
                <a:gs pos="0">
                  <a:schemeClr val="accent2"/>
                </a:gs>
                <a:gs pos="50000">
                  <a:schemeClr val="hlink"/>
                </a:gs>
                <a:gs pos="100000">
                  <a:schemeClr val="accent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imes New Roman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77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177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177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77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177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177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8818" name="Rectangle 2">
            <a:extLst>
              <a:ext uri="{FF2B5EF4-FFF2-40B4-BE49-F238E27FC236}">
                <a16:creationId xmlns:a16="http://schemas.microsoft.com/office/drawing/2014/main" id="{AE06803E-C960-39B0-5C78-C9EAA7C0DB1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96212" y="148356"/>
            <a:ext cx="6172200" cy="873126"/>
          </a:xfrm>
        </p:spPr>
        <p:txBody>
          <a:bodyPr/>
          <a:lstStyle/>
          <a:p>
            <a:r>
              <a:rPr lang="en-US" altLang="en-US" sz="2800" dirty="0"/>
              <a:t>Steady One-dimensional Conduction through Fins</a:t>
            </a:r>
          </a:p>
        </p:txBody>
      </p:sp>
      <p:grpSp>
        <p:nvGrpSpPr>
          <p:cNvPr id="418819" name="Group 3">
            <a:extLst>
              <a:ext uri="{FF2B5EF4-FFF2-40B4-BE49-F238E27FC236}">
                <a16:creationId xmlns:a16="http://schemas.microsoft.com/office/drawing/2014/main" id="{7AF7FD6C-BABE-BC75-CD90-C07952E30786}"/>
              </a:ext>
            </a:extLst>
          </p:cNvPr>
          <p:cNvGrpSpPr>
            <a:grpSpLocks/>
          </p:cNvGrpSpPr>
          <p:nvPr/>
        </p:nvGrpSpPr>
        <p:grpSpPr bwMode="auto">
          <a:xfrm>
            <a:off x="990600" y="1336675"/>
            <a:ext cx="6096000" cy="2278063"/>
            <a:chOff x="624" y="842"/>
            <a:chExt cx="3840" cy="1435"/>
          </a:xfrm>
        </p:grpSpPr>
        <p:pic>
          <p:nvPicPr>
            <p:cNvPr id="418820" name="Picture 4">
              <a:extLst>
                <a:ext uri="{FF2B5EF4-FFF2-40B4-BE49-F238E27FC236}">
                  <a16:creationId xmlns:a16="http://schemas.microsoft.com/office/drawing/2014/main" id="{B39A4B6A-2EA4-9677-0D34-3C9CBAD6990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4" y="960"/>
              <a:ext cx="3840" cy="131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418821" name="Rectangle 5">
              <a:extLst>
                <a:ext uri="{FF2B5EF4-FFF2-40B4-BE49-F238E27FC236}">
                  <a16:creationId xmlns:a16="http://schemas.microsoft.com/office/drawing/2014/main" id="{3DBBB06B-43B9-DAEE-9734-93BBD4BDC05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56" y="1536"/>
              <a:ext cx="288" cy="192"/>
            </a:xfrm>
            <a:prstGeom prst="rect">
              <a:avLst/>
            </a:prstGeom>
            <a:pattFill prst="ltDnDiag">
              <a:fgClr>
                <a:srgbClr val="FF9900"/>
              </a:fgClr>
              <a:bgClr>
                <a:schemeClr val="bg1"/>
              </a:bgClr>
            </a:patt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IN"/>
            </a:p>
          </p:txBody>
        </p:sp>
        <p:sp>
          <p:nvSpPr>
            <p:cNvPr id="418822" name="Line 6">
              <a:extLst>
                <a:ext uri="{FF2B5EF4-FFF2-40B4-BE49-F238E27FC236}">
                  <a16:creationId xmlns:a16="http://schemas.microsoft.com/office/drawing/2014/main" id="{21164659-95F5-2397-9083-8A65B83713F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920" y="1632"/>
              <a:ext cx="33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IN"/>
            </a:p>
          </p:txBody>
        </p:sp>
        <p:sp>
          <p:nvSpPr>
            <p:cNvPr id="418823" name="Line 7">
              <a:extLst>
                <a:ext uri="{FF2B5EF4-FFF2-40B4-BE49-F238E27FC236}">
                  <a16:creationId xmlns:a16="http://schemas.microsoft.com/office/drawing/2014/main" id="{748D0B8A-F86C-AF52-17E2-B55F3F6B836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496" y="1632"/>
              <a:ext cx="33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IN"/>
            </a:p>
          </p:txBody>
        </p:sp>
        <p:sp>
          <p:nvSpPr>
            <p:cNvPr id="418824" name="Text Box 8">
              <a:extLst>
                <a:ext uri="{FF2B5EF4-FFF2-40B4-BE49-F238E27FC236}">
                  <a16:creationId xmlns:a16="http://schemas.microsoft.com/office/drawing/2014/main" id="{7DDC5808-5B8B-766A-BA1C-A12DC0AEFE8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766" y="1466"/>
              <a:ext cx="269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2400" i="1"/>
                <a:t>q</a:t>
              </a:r>
              <a:r>
                <a:rPr lang="en-US" altLang="en-US" sz="2400" i="1" baseline="-25000"/>
                <a:t>x</a:t>
              </a:r>
              <a:endParaRPr lang="en-US" altLang="en-US" sz="2400" i="1"/>
            </a:p>
          </p:txBody>
        </p:sp>
        <p:sp>
          <p:nvSpPr>
            <p:cNvPr id="418825" name="Text Box 9">
              <a:extLst>
                <a:ext uri="{FF2B5EF4-FFF2-40B4-BE49-F238E27FC236}">
                  <a16:creationId xmlns:a16="http://schemas.microsoft.com/office/drawing/2014/main" id="{45AA89B0-925B-6F91-9D7E-214320EAFCF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832" y="1488"/>
              <a:ext cx="476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2400" i="1"/>
                <a:t>q</a:t>
              </a:r>
              <a:r>
                <a:rPr lang="en-US" altLang="en-US" sz="2400" i="1" baseline="-25000"/>
                <a:t>x+dx</a:t>
              </a:r>
              <a:endParaRPr lang="en-US" altLang="en-US" sz="2400" i="1"/>
            </a:p>
          </p:txBody>
        </p:sp>
        <p:sp>
          <p:nvSpPr>
            <p:cNvPr id="418826" name="Text Box 10">
              <a:extLst>
                <a:ext uri="{FF2B5EF4-FFF2-40B4-BE49-F238E27FC236}">
                  <a16:creationId xmlns:a16="http://schemas.microsoft.com/office/drawing/2014/main" id="{23E6725A-CB07-3B44-55AB-58FBA598C294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342" y="842"/>
              <a:ext cx="1295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2400" i="1"/>
                <a:t>q</a:t>
              </a:r>
              <a:r>
                <a:rPr lang="en-US" altLang="en-US" sz="2400" i="1" baseline="-25000"/>
                <a:t>conv</a:t>
              </a:r>
              <a:r>
                <a:rPr lang="en-US" altLang="en-US" sz="2400" i="1"/>
                <a:t> or q</a:t>
              </a:r>
              <a:r>
                <a:rPr lang="en-US" altLang="en-US" sz="2400" i="1" baseline="-25000"/>
                <a:t>radiation</a:t>
              </a:r>
              <a:endParaRPr lang="en-US" altLang="en-US" sz="2400" i="1"/>
            </a:p>
          </p:txBody>
        </p:sp>
      </p:grpSp>
      <p:sp>
        <p:nvSpPr>
          <p:cNvPr id="418827" name="Text Box 11">
            <a:extLst>
              <a:ext uri="{FF2B5EF4-FFF2-40B4-BE49-F238E27FC236}">
                <a16:creationId xmlns:a16="http://schemas.microsoft.com/office/drawing/2014/main" id="{7EE616D4-77B5-3F0C-A716-2B962219262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7525" y="3775075"/>
            <a:ext cx="31781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2400"/>
              <a:t>Conservation of Energy: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18831" name="Object 15">
                <a:extLst>
                  <a:ext uri="{FF2B5EF4-FFF2-40B4-BE49-F238E27FC236}">
                    <a16:creationId xmlns:a16="http://schemas.microsoft.com/office/drawing/2014/main" id="{AC2C142A-CEC1-9C2F-967E-A7DE1A2FB28E}"/>
                  </a:ext>
                </a:extLst>
              </p:cNvPr>
              <p:cNvSpPr txBox="1"/>
              <p:nvPr/>
            </p:nvSpPr>
            <p:spPr bwMode="auto">
              <a:xfrm>
                <a:off x="3657600" y="5562600"/>
                <a:ext cx="5267325" cy="787400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norm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IN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̇"/>
                              <m:ctrlPr>
                                <a:rPr lang="en-IN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𝑄</m:t>
                              </m:r>
                            </m:e>
                          </m:acc>
                        </m:e>
                        <m:sub>
                          <m:r>
                            <a:rPr lang="en-I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𝑐𝑜𝑛𝑑</m:t>
                          </m:r>
                          <m:r>
                            <a:rPr lang="en-I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I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sub>
                      </m:sSub>
                      <m:r>
                        <a:rPr lang="en-IN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I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̇"/>
                              <m:ctrlPr>
                                <a:rPr lang="en-IN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𝑄</m:t>
                              </m:r>
                            </m:e>
                          </m:acc>
                        </m:e>
                        <m:sub>
                          <m:r>
                            <a:rPr lang="en-I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𝑐𝑜𝑛𝑑</m:t>
                          </m:r>
                          <m:r>
                            <a:rPr lang="en-I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I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I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m:rPr>
                              <m:sty m:val="p"/>
                            </m:rPr>
                            <a:rPr lang="en-I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Δ</m:t>
                          </m:r>
                          <m:r>
                            <a:rPr lang="en-I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sub>
                      </m:sSub>
                      <m:r>
                        <a:rPr lang="en-IN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I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̇"/>
                              <m:ctrlPr>
                                <a:rPr lang="en-IN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𝑄</m:t>
                              </m:r>
                            </m:e>
                          </m:acc>
                        </m:e>
                        <m:sub>
                          <m:r>
                            <a:rPr lang="en-I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𝑟𝑎𝑑𝑖𝑎𝑡𝑖𝑜𝑛</m:t>
                          </m:r>
                        </m:sub>
                      </m:sSub>
                    </m:oMath>
                  </m:oMathPara>
                </a14:m>
                <a:endParaRPr lang="en-IN" dirty="0"/>
              </a:p>
            </p:txBody>
          </p:sp>
        </mc:Choice>
        <mc:Fallback xmlns="">
          <p:sp>
            <p:nvSpPr>
              <p:cNvPr id="418831" name="Object 15">
                <a:extLst>
                  <a:ext uri="{FF2B5EF4-FFF2-40B4-BE49-F238E27FC236}">
                    <a16:creationId xmlns:a16="http://schemas.microsoft.com/office/drawing/2014/main" id="{AC2C142A-CEC1-9C2F-967E-A7DE1A2FB28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657600" y="5562600"/>
                <a:ext cx="5267325" cy="78740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8832" name="Object 16">
                <a:extLst>
                  <a:ext uri="{FF2B5EF4-FFF2-40B4-BE49-F238E27FC236}">
                    <a16:creationId xmlns:a16="http://schemas.microsoft.com/office/drawing/2014/main" id="{66436B10-A241-D365-2769-096F3625B746}"/>
                  </a:ext>
                </a:extLst>
              </p:cNvPr>
              <p:cNvSpPr txBox="1"/>
              <p:nvPr/>
            </p:nvSpPr>
            <p:spPr bwMode="auto">
              <a:xfrm>
                <a:off x="3575050" y="4343400"/>
                <a:ext cx="5432425" cy="787400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norm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I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̇"/>
                              <m:ctrlPr>
                                <a:rPr lang="en-IN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𝑄</m:t>
                              </m:r>
                            </m:e>
                          </m:acc>
                        </m:e>
                        <m:sub>
                          <m:r>
                            <a:rPr lang="en-I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𝑐𝑜𝑛𝑑</m:t>
                          </m:r>
                          <m:r>
                            <a:rPr lang="en-I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I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sub>
                      </m:sSub>
                      <m:r>
                        <a:rPr lang="en-IN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I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̇"/>
                              <m:ctrlPr>
                                <a:rPr lang="en-IN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𝑄</m:t>
                              </m:r>
                            </m:e>
                          </m:acc>
                        </m:e>
                        <m:sub>
                          <m:r>
                            <a:rPr lang="en-I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𝑐𝑜𝑛𝑑</m:t>
                          </m:r>
                          <m:r>
                            <a:rPr lang="en-I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I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I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m:rPr>
                              <m:sty m:val="p"/>
                            </m:rPr>
                            <a:rPr lang="en-I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Δ</m:t>
                          </m:r>
                          <m:r>
                            <a:rPr lang="en-I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sub>
                      </m:sSub>
                      <m:r>
                        <a:rPr lang="en-IN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I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̇"/>
                              <m:ctrlPr>
                                <a:rPr lang="en-IN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𝑄</m:t>
                              </m:r>
                            </m:e>
                          </m:acc>
                        </m:e>
                        <m:sub>
                          <m:r>
                            <a:rPr lang="en-I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𝑐𝑜𝑛𝑣𝑒𝑐𝑡𝑖𝑜𝑛</m:t>
                          </m:r>
                        </m:sub>
                      </m:sSub>
                    </m:oMath>
                  </m:oMathPara>
                </a14:m>
                <a:endParaRPr lang="en-IN" dirty="0"/>
              </a:p>
            </p:txBody>
          </p:sp>
        </mc:Choice>
        <mc:Fallback xmlns="">
          <p:sp>
            <p:nvSpPr>
              <p:cNvPr id="418832" name="Object 16">
                <a:extLst>
                  <a:ext uri="{FF2B5EF4-FFF2-40B4-BE49-F238E27FC236}">
                    <a16:creationId xmlns:a16="http://schemas.microsoft.com/office/drawing/2014/main" id="{66436B10-A241-D365-2769-096F3625B74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575050" y="4343400"/>
                <a:ext cx="5432425" cy="787400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18833" name="Text Box 17">
            <a:extLst>
              <a:ext uri="{FF2B5EF4-FFF2-40B4-BE49-F238E27FC236}">
                <a16:creationId xmlns:a16="http://schemas.microsoft.com/office/drawing/2014/main" id="{55B193CC-6F8C-F27B-19C7-CD361B52BD3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12925" y="5248275"/>
            <a:ext cx="677863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/>
              <a:t>OR</a:t>
            </a:r>
          </a:p>
        </p:txBody>
      </p:sp>
      <p:grpSp>
        <p:nvGrpSpPr>
          <p:cNvPr id="2" name="Group 46">
            <a:extLst>
              <a:ext uri="{FF2B5EF4-FFF2-40B4-BE49-F238E27FC236}">
                <a16:creationId xmlns:a16="http://schemas.microsoft.com/office/drawing/2014/main" id="{8F8FB849-395C-BB04-F9F5-54E19A54EA16}"/>
              </a:ext>
            </a:extLst>
          </p:cNvPr>
          <p:cNvGrpSpPr>
            <a:grpSpLocks/>
          </p:cNvGrpSpPr>
          <p:nvPr/>
        </p:nvGrpSpPr>
        <p:grpSpPr bwMode="auto">
          <a:xfrm>
            <a:off x="0" y="-76200"/>
            <a:ext cx="9144000" cy="6858000"/>
            <a:chOff x="0" y="0"/>
            <a:chExt cx="9144000" cy="6858000"/>
          </a:xfrm>
        </p:grpSpPr>
        <p:grpSp>
          <p:nvGrpSpPr>
            <p:cNvPr id="3" name="Group 8">
              <a:extLst>
                <a:ext uri="{FF2B5EF4-FFF2-40B4-BE49-F238E27FC236}">
                  <a16:creationId xmlns:a16="http://schemas.microsoft.com/office/drawing/2014/main" id="{5F57D252-9707-84E2-51DF-942F4E658E96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0" y="0"/>
              <a:ext cx="9144000" cy="6858000"/>
              <a:chOff x="0" y="0"/>
              <a:chExt cx="5760" cy="4320"/>
            </a:xfrm>
          </p:grpSpPr>
          <p:grpSp>
            <p:nvGrpSpPr>
              <p:cNvPr id="6" name="Group 27">
                <a:extLst>
                  <a:ext uri="{FF2B5EF4-FFF2-40B4-BE49-F238E27FC236}">
                    <a16:creationId xmlns:a16="http://schemas.microsoft.com/office/drawing/2014/main" id="{4A86BD28-938D-D0EF-7A17-2D3A131188CC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0" y="0"/>
                <a:ext cx="192" cy="4320"/>
                <a:chOff x="0" y="-48"/>
                <a:chExt cx="144" cy="4368"/>
              </a:xfrm>
            </p:grpSpPr>
            <p:sp>
              <p:nvSpPr>
                <p:cNvPr id="16" name="Rectangle 10">
                  <a:extLst>
                    <a:ext uri="{FF2B5EF4-FFF2-40B4-BE49-F238E27FC236}">
                      <a16:creationId xmlns:a16="http://schemas.microsoft.com/office/drawing/2014/main" id="{14F28297-C542-9966-ADD3-262CB64CCBF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0" y="-48"/>
                  <a:ext cx="144" cy="2352"/>
                </a:xfrm>
                <a:prstGeom prst="rect">
                  <a:avLst/>
                </a:prstGeom>
                <a:gradFill rotWithShape="0">
                  <a:gsLst>
                    <a:gs pos="0">
                      <a:srgbClr val="FF9900"/>
                    </a:gs>
                    <a:gs pos="100000">
                      <a:schemeClr val="bg1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4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7" name="Rectangle 11">
                  <a:extLst>
                    <a:ext uri="{FF2B5EF4-FFF2-40B4-BE49-F238E27FC236}">
                      <a16:creationId xmlns:a16="http://schemas.microsoft.com/office/drawing/2014/main" id="{36CCCADC-B231-3926-2D74-CB90FC995B6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0" y="2160"/>
                  <a:ext cx="144" cy="2160"/>
                </a:xfrm>
                <a:prstGeom prst="rect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rgbClr val="006600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400"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7" name="Group 12">
                <a:extLst>
                  <a:ext uri="{FF2B5EF4-FFF2-40B4-BE49-F238E27FC236}">
                    <a16:creationId xmlns:a16="http://schemas.microsoft.com/office/drawing/2014/main" id="{BBBEB85E-DA90-2755-AF08-E564FFD8F529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674" y="24"/>
                <a:ext cx="86" cy="4296"/>
                <a:chOff x="5616" y="-48"/>
                <a:chExt cx="144" cy="4368"/>
              </a:xfrm>
            </p:grpSpPr>
            <p:sp>
              <p:nvSpPr>
                <p:cNvPr id="14" name="Rectangle 13">
                  <a:extLst>
                    <a:ext uri="{FF2B5EF4-FFF2-40B4-BE49-F238E27FC236}">
                      <a16:creationId xmlns:a16="http://schemas.microsoft.com/office/drawing/2014/main" id="{B4E63A5D-8799-021B-CBB1-45701436064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616" y="-48"/>
                  <a:ext cx="144" cy="2352"/>
                </a:xfrm>
                <a:prstGeom prst="rect">
                  <a:avLst/>
                </a:prstGeom>
                <a:gradFill rotWithShape="0">
                  <a:gsLst>
                    <a:gs pos="0">
                      <a:srgbClr val="006600"/>
                    </a:gs>
                    <a:gs pos="100000">
                      <a:schemeClr val="bg1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4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5" name="Rectangle 14">
                  <a:extLst>
                    <a:ext uri="{FF2B5EF4-FFF2-40B4-BE49-F238E27FC236}">
                      <a16:creationId xmlns:a16="http://schemas.microsoft.com/office/drawing/2014/main" id="{4F4235CA-23D5-6A1B-EA6A-82F54C5A2F5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616" y="2160"/>
                  <a:ext cx="144" cy="2160"/>
                </a:xfrm>
                <a:prstGeom prst="rect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rgbClr val="FF9900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400"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8" name="Group 15">
                <a:extLst>
                  <a:ext uri="{FF2B5EF4-FFF2-40B4-BE49-F238E27FC236}">
                    <a16:creationId xmlns:a16="http://schemas.microsoft.com/office/drawing/2014/main" id="{CB1FFF77-B4C3-2FE1-BBE1-9C17A5676CC7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44" y="0"/>
                <a:ext cx="5616" cy="144"/>
                <a:chOff x="96" y="-48"/>
                <a:chExt cx="5520" cy="144"/>
              </a:xfrm>
            </p:grpSpPr>
            <p:sp>
              <p:nvSpPr>
                <p:cNvPr id="12" name="Rectangle 16">
                  <a:extLst>
                    <a:ext uri="{FF2B5EF4-FFF2-40B4-BE49-F238E27FC236}">
                      <a16:creationId xmlns:a16="http://schemas.microsoft.com/office/drawing/2014/main" id="{725B4D34-6533-2A3A-AB14-792CE4F4534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96" y="-48"/>
                  <a:ext cx="2736" cy="144"/>
                </a:xfrm>
                <a:prstGeom prst="rect">
                  <a:avLst/>
                </a:prstGeom>
                <a:gradFill rotWithShape="0">
                  <a:gsLst>
                    <a:gs pos="0">
                      <a:srgbClr val="FF9900"/>
                    </a:gs>
                    <a:gs pos="100000">
                      <a:schemeClr val="bg1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4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3" name="Rectangle 17">
                  <a:extLst>
                    <a:ext uri="{FF2B5EF4-FFF2-40B4-BE49-F238E27FC236}">
                      <a16:creationId xmlns:a16="http://schemas.microsoft.com/office/drawing/2014/main" id="{C5B14096-CA7F-F35C-301B-FA3D41CF7A1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832" y="-48"/>
                  <a:ext cx="2784" cy="144"/>
                </a:xfrm>
                <a:prstGeom prst="rect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rgbClr val="006600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400"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9" name="Group 18">
                <a:extLst>
                  <a:ext uri="{FF2B5EF4-FFF2-40B4-BE49-F238E27FC236}">
                    <a16:creationId xmlns:a16="http://schemas.microsoft.com/office/drawing/2014/main" id="{EA91202A-83A2-3958-0B3B-319CABFCF30B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44" y="4234"/>
                <a:ext cx="5616" cy="86"/>
                <a:chOff x="96" y="4176"/>
                <a:chExt cx="5520" cy="144"/>
              </a:xfrm>
            </p:grpSpPr>
            <p:sp>
              <p:nvSpPr>
                <p:cNvPr id="10" name="Rectangle 19">
                  <a:extLst>
                    <a:ext uri="{FF2B5EF4-FFF2-40B4-BE49-F238E27FC236}">
                      <a16:creationId xmlns:a16="http://schemas.microsoft.com/office/drawing/2014/main" id="{8F7AA9E1-1C2F-B2CA-A77F-1528B92FED7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96" y="4176"/>
                  <a:ext cx="2736" cy="144"/>
                </a:xfrm>
                <a:prstGeom prst="rect">
                  <a:avLst/>
                </a:prstGeom>
                <a:gradFill rotWithShape="0">
                  <a:gsLst>
                    <a:gs pos="0">
                      <a:srgbClr val="006600"/>
                    </a:gs>
                    <a:gs pos="100000">
                      <a:schemeClr val="bg1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4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1" name="Rectangle 20">
                  <a:extLst>
                    <a:ext uri="{FF2B5EF4-FFF2-40B4-BE49-F238E27FC236}">
                      <a16:creationId xmlns:a16="http://schemas.microsoft.com/office/drawing/2014/main" id="{1EBE0F81-23DF-E733-DF7A-7E7D6E3C913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832" y="4176"/>
                  <a:ext cx="2784" cy="144"/>
                </a:xfrm>
                <a:prstGeom prst="rect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rgbClr val="FF9900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400">
                    <a:latin typeface="Times New Roman" panose="02020603050405020304" pitchFamily="18" charset="0"/>
                  </a:endParaRPr>
                </a:p>
              </p:txBody>
            </p:sp>
          </p:grpSp>
        </p:grpSp>
        <p:pic>
          <p:nvPicPr>
            <p:cNvPr id="4" name="Rectangle 19458">
              <a:extLst>
                <a:ext uri="{FF2B5EF4-FFF2-40B4-BE49-F238E27FC236}">
                  <a16:creationId xmlns:a16="http://schemas.microsoft.com/office/drawing/2014/main" id="{E7C5F48E-65D2-5925-C377-2B6E63EA57E6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02475" y="242887"/>
              <a:ext cx="1889125" cy="8239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" name="Rectangle 21">
              <a:extLst>
                <a:ext uri="{FF2B5EF4-FFF2-40B4-BE49-F238E27FC236}">
                  <a16:creationId xmlns:a16="http://schemas.microsoft.com/office/drawing/2014/main" id="{38353A2B-9831-4350-0D08-898261D14B8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8600" y="1066800"/>
              <a:ext cx="8812213" cy="76200"/>
            </a:xfrm>
            <a:prstGeom prst="rect">
              <a:avLst/>
            </a:prstGeom>
            <a:gradFill rotWithShape="0">
              <a:gsLst>
                <a:gs pos="0">
                  <a:schemeClr val="accent2"/>
                </a:gs>
                <a:gs pos="50000">
                  <a:schemeClr val="hlink"/>
                </a:gs>
                <a:gs pos="100000">
                  <a:schemeClr val="accent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imes New Roman" charset="0"/>
              </a:endParaRPr>
            </a:p>
          </p:txBody>
        </p:sp>
      </p:grpSp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18" name="Ink 17">
                <a:extLst>
                  <a:ext uri="{FF2B5EF4-FFF2-40B4-BE49-F238E27FC236}">
                    <a16:creationId xmlns:a16="http://schemas.microsoft.com/office/drawing/2014/main" id="{561CF9E8-FE95-EE65-BD79-8948DFFF625A}"/>
                  </a:ext>
                </a:extLst>
              </p14:cNvPr>
              <p14:cNvContentPartPr/>
              <p14:nvPr/>
            </p14:nvContentPartPr>
            <p14:xfrm>
              <a:off x="3508200" y="2318760"/>
              <a:ext cx="518040" cy="943560"/>
            </p14:xfrm>
          </p:contentPart>
        </mc:Choice>
        <mc:Fallback xmlns="">
          <p:pic>
            <p:nvPicPr>
              <p:cNvPr id="18" name="Ink 17">
                <a:extLst>
                  <a:ext uri="{FF2B5EF4-FFF2-40B4-BE49-F238E27FC236}">
                    <a16:creationId xmlns:a16="http://schemas.microsoft.com/office/drawing/2014/main" id="{561CF9E8-FE95-EE65-BD79-8948DFFF625A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3498840" y="2309400"/>
                <a:ext cx="536760" cy="962280"/>
              </a:xfrm>
              <a:prstGeom prst="rect">
                <a:avLst/>
              </a:prstGeom>
            </p:spPr>
          </p:pic>
        </mc:Fallback>
      </mc:AlternateContent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88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188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88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4188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88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188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188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88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188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188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88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4188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188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8831" grpId="0"/>
      <p:bldP spid="41883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52610" name="Object 2">
                <a:extLst>
                  <a:ext uri="{FF2B5EF4-FFF2-40B4-BE49-F238E27FC236}">
                    <a16:creationId xmlns:a16="http://schemas.microsoft.com/office/drawing/2014/main" id="{4CF41E6B-FD62-1C8B-2F23-750722340E19}"/>
                  </a:ext>
                </a:extLst>
              </p:cNvPr>
              <p:cNvSpPr txBox="1"/>
              <p:nvPr/>
            </p:nvSpPr>
            <p:spPr bwMode="auto">
              <a:xfrm>
                <a:off x="1189609" y="4358117"/>
                <a:ext cx="4885401" cy="746125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norm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I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̇"/>
                              <m:ctrlPr>
                                <a:rPr lang="en-IN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𝑄</m:t>
                              </m:r>
                            </m:e>
                          </m:acc>
                        </m:e>
                        <m:sub>
                          <m:r>
                            <a:rPr lang="en-I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𝑟𝑎𝑑𝑖𝑎𝑡𝑖𝑜𝑛</m:t>
                          </m:r>
                        </m:sub>
                      </m:sSub>
                      <m:r>
                        <a:rPr lang="en-IN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I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I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n-I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𝑟𝑎𝑑</m:t>
                          </m:r>
                        </m:sub>
                      </m:sSub>
                      <m:d>
                        <m:dPr>
                          <m:ctrlPr>
                            <a:rPr lang="en-I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I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𝑃</m:t>
                          </m:r>
                          <m:r>
                            <m:rPr>
                              <m:sty m:val="p"/>
                            </m:rPr>
                            <a:rPr lang="en-I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Δ</m:t>
                          </m:r>
                          <m:r>
                            <a:rPr lang="en-I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IN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IN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𝑇</m:t>
                      </m:r>
                      <m:r>
                        <a:rPr lang="en-IN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I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I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a:rPr lang="en-I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∞</m:t>
                          </m:r>
                        </m:sub>
                      </m:sSub>
                      <m:r>
                        <a:rPr lang="en-IN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IN" dirty="0"/>
              </a:p>
            </p:txBody>
          </p:sp>
        </mc:Choice>
        <mc:Fallback xmlns="">
          <p:sp>
            <p:nvSpPr>
              <p:cNvPr id="452610" name="Object 2">
                <a:extLst>
                  <a:ext uri="{FF2B5EF4-FFF2-40B4-BE49-F238E27FC236}">
                    <a16:creationId xmlns:a16="http://schemas.microsoft.com/office/drawing/2014/main" id="{4CF41E6B-FD62-1C8B-2F23-750722340E1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189609" y="4358117"/>
                <a:ext cx="4885401" cy="746125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52611" name="Object 3">
                <a:extLst>
                  <a:ext uri="{FF2B5EF4-FFF2-40B4-BE49-F238E27FC236}">
                    <a16:creationId xmlns:a16="http://schemas.microsoft.com/office/drawing/2014/main" id="{E0A54B43-3422-B832-3855-B6B5DE1B179A}"/>
                  </a:ext>
                </a:extLst>
              </p:cNvPr>
              <p:cNvSpPr txBox="1"/>
              <p:nvPr/>
            </p:nvSpPr>
            <p:spPr bwMode="auto">
              <a:xfrm>
                <a:off x="990600" y="5346700"/>
                <a:ext cx="6867525" cy="901700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norm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I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I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h</m:t>
                          </m:r>
                        </m:e>
                        <m:sub>
                          <m:r>
                            <a:rPr lang="en-I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𝑟𝑎𝑑</m:t>
                          </m:r>
                        </m:sub>
                      </m:sSub>
                      <m:r>
                        <a:rPr lang="en-IN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IN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𝜎𝜀</m:t>
                      </m:r>
                      <m:d>
                        <m:dPr>
                          <m:ctrlPr>
                            <a:rPr lang="en-I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Sup>
                            <m:sSubSupPr>
                              <m:ctrlPr>
                                <a:rPr lang="en-IN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IN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en-IN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𝑔𝑢𝑒𝑠𝑠</m:t>
                              </m:r>
                            </m:sub>
                            <m:sup>
                              <m:r>
                                <a:rPr lang="en-IN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  <m:r>
                            <a:rPr lang="en-I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sSubSup>
                            <m:sSubSupPr>
                              <m:ctrlPr>
                                <a:rPr lang="en-IN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IN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en-IN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∞</m:t>
                              </m:r>
                            </m:sub>
                            <m:sup>
                              <m:r>
                                <a:rPr lang="en-IN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</m:e>
                      </m:d>
                      <m:d>
                        <m:dPr>
                          <m:ctrlPr>
                            <a:rPr lang="en-I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IN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IN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en-IN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𝑔𝑢𝑒𝑠𝑠</m:t>
                              </m:r>
                            </m:sub>
                          </m:sSub>
                          <m:r>
                            <a:rPr lang="en-I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sSubSup>
                            <m:sSubSupPr>
                              <m:ctrlPr>
                                <a:rPr lang="en-IN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IN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en-IN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∞</m:t>
                              </m:r>
                            </m:sub>
                            <m:sup>
                              <m:r>
                                <a:rPr lang="en-IN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</m:e>
                      </m:d>
                    </m:oMath>
                  </m:oMathPara>
                </a14:m>
                <a:endParaRPr lang="en-IN" dirty="0"/>
              </a:p>
            </p:txBody>
          </p:sp>
        </mc:Choice>
        <mc:Fallback xmlns="">
          <p:sp>
            <p:nvSpPr>
              <p:cNvPr id="452611" name="Object 3">
                <a:extLst>
                  <a:ext uri="{FF2B5EF4-FFF2-40B4-BE49-F238E27FC236}">
                    <a16:creationId xmlns:a16="http://schemas.microsoft.com/office/drawing/2014/main" id="{E0A54B43-3422-B832-3855-B6B5DE1B179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990600" y="5346700"/>
                <a:ext cx="6867525" cy="90170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52614" name="Text Box 6">
            <a:extLst>
              <a:ext uri="{FF2B5EF4-FFF2-40B4-BE49-F238E27FC236}">
                <a16:creationId xmlns:a16="http://schemas.microsoft.com/office/drawing/2014/main" id="{B9CB0C29-0057-A440-4FD1-BD7A9B8706B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8625" y="3824287"/>
            <a:ext cx="677863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/>
              <a:t>OR</a:t>
            </a:r>
          </a:p>
        </p:txBody>
      </p:sp>
      <p:grpSp>
        <p:nvGrpSpPr>
          <p:cNvPr id="2" name="Group 46">
            <a:extLst>
              <a:ext uri="{FF2B5EF4-FFF2-40B4-BE49-F238E27FC236}">
                <a16:creationId xmlns:a16="http://schemas.microsoft.com/office/drawing/2014/main" id="{6C0CEC10-3618-0F82-7B5B-5AE6787B7830}"/>
              </a:ext>
            </a:extLst>
          </p:cNvPr>
          <p:cNvGrpSpPr>
            <a:grpSpLocks/>
          </p:cNvGrpSpPr>
          <p:nvPr/>
        </p:nvGrpSpPr>
        <p:grpSpPr bwMode="auto">
          <a:xfrm>
            <a:off x="0" y="-76200"/>
            <a:ext cx="9144000" cy="6858000"/>
            <a:chOff x="0" y="0"/>
            <a:chExt cx="9144000" cy="6858000"/>
          </a:xfrm>
        </p:grpSpPr>
        <p:grpSp>
          <p:nvGrpSpPr>
            <p:cNvPr id="3" name="Group 8">
              <a:extLst>
                <a:ext uri="{FF2B5EF4-FFF2-40B4-BE49-F238E27FC236}">
                  <a16:creationId xmlns:a16="http://schemas.microsoft.com/office/drawing/2014/main" id="{0B4D00B9-4C12-95F8-A5A1-5E4CD415068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0" y="0"/>
              <a:ext cx="9144000" cy="6858000"/>
              <a:chOff x="0" y="0"/>
              <a:chExt cx="5760" cy="4320"/>
            </a:xfrm>
          </p:grpSpPr>
          <p:grpSp>
            <p:nvGrpSpPr>
              <p:cNvPr id="6" name="Group 27">
                <a:extLst>
                  <a:ext uri="{FF2B5EF4-FFF2-40B4-BE49-F238E27FC236}">
                    <a16:creationId xmlns:a16="http://schemas.microsoft.com/office/drawing/2014/main" id="{FCBA6700-4C81-C5D7-66C2-0E8A73F5BD13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0" y="0"/>
                <a:ext cx="192" cy="4320"/>
                <a:chOff x="0" y="-48"/>
                <a:chExt cx="144" cy="4368"/>
              </a:xfrm>
            </p:grpSpPr>
            <p:sp>
              <p:nvSpPr>
                <p:cNvPr id="16" name="Rectangle 10">
                  <a:extLst>
                    <a:ext uri="{FF2B5EF4-FFF2-40B4-BE49-F238E27FC236}">
                      <a16:creationId xmlns:a16="http://schemas.microsoft.com/office/drawing/2014/main" id="{04ED8F5E-6ACD-3692-B4D6-84A2B190B49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0" y="-48"/>
                  <a:ext cx="144" cy="2352"/>
                </a:xfrm>
                <a:prstGeom prst="rect">
                  <a:avLst/>
                </a:prstGeom>
                <a:gradFill rotWithShape="0">
                  <a:gsLst>
                    <a:gs pos="0">
                      <a:srgbClr val="FF9900"/>
                    </a:gs>
                    <a:gs pos="100000">
                      <a:schemeClr val="bg1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4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7" name="Rectangle 11">
                  <a:extLst>
                    <a:ext uri="{FF2B5EF4-FFF2-40B4-BE49-F238E27FC236}">
                      <a16:creationId xmlns:a16="http://schemas.microsoft.com/office/drawing/2014/main" id="{6254509A-E039-03E8-F6A4-903914696A7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0" y="2160"/>
                  <a:ext cx="144" cy="2160"/>
                </a:xfrm>
                <a:prstGeom prst="rect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rgbClr val="006600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400"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7" name="Group 12">
                <a:extLst>
                  <a:ext uri="{FF2B5EF4-FFF2-40B4-BE49-F238E27FC236}">
                    <a16:creationId xmlns:a16="http://schemas.microsoft.com/office/drawing/2014/main" id="{8657CAE8-6BAD-9320-F296-125092B637D1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674" y="24"/>
                <a:ext cx="86" cy="4296"/>
                <a:chOff x="5616" y="-48"/>
                <a:chExt cx="144" cy="4368"/>
              </a:xfrm>
            </p:grpSpPr>
            <p:sp>
              <p:nvSpPr>
                <p:cNvPr id="14" name="Rectangle 13">
                  <a:extLst>
                    <a:ext uri="{FF2B5EF4-FFF2-40B4-BE49-F238E27FC236}">
                      <a16:creationId xmlns:a16="http://schemas.microsoft.com/office/drawing/2014/main" id="{F87C2179-C48A-8B38-50C8-38600D19EA4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616" y="-48"/>
                  <a:ext cx="144" cy="2352"/>
                </a:xfrm>
                <a:prstGeom prst="rect">
                  <a:avLst/>
                </a:prstGeom>
                <a:gradFill rotWithShape="0">
                  <a:gsLst>
                    <a:gs pos="0">
                      <a:srgbClr val="006600"/>
                    </a:gs>
                    <a:gs pos="100000">
                      <a:schemeClr val="bg1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4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5" name="Rectangle 14">
                  <a:extLst>
                    <a:ext uri="{FF2B5EF4-FFF2-40B4-BE49-F238E27FC236}">
                      <a16:creationId xmlns:a16="http://schemas.microsoft.com/office/drawing/2014/main" id="{16512212-08A1-957E-3267-D457A182967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616" y="2160"/>
                  <a:ext cx="144" cy="2160"/>
                </a:xfrm>
                <a:prstGeom prst="rect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rgbClr val="FF9900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400"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8" name="Group 15">
                <a:extLst>
                  <a:ext uri="{FF2B5EF4-FFF2-40B4-BE49-F238E27FC236}">
                    <a16:creationId xmlns:a16="http://schemas.microsoft.com/office/drawing/2014/main" id="{BFEE8303-0D95-CDD4-9D38-37E533951057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44" y="0"/>
                <a:ext cx="5616" cy="144"/>
                <a:chOff x="96" y="-48"/>
                <a:chExt cx="5520" cy="144"/>
              </a:xfrm>
            </p:grpSpPr>
            <p:sp>
              <p:nvSpPr>
                <p:cNvPr id="12" name="Rectangle 16">
                  <a:extLst>
                    <a:ext uri="{FF2B5EF4-FFF2-40B4-BE49-F238E27FC236}">
                      <a16:creationId xmlns:a16="http://schemas.microsoft.com/office/drawing/2014/main" id="{57BE2C76-FB31-B19E-1154-98423C76DCA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96" y="-48"/>
                  <a:ext cx="2736" cy="144"/>
                </a:xfrm>
                <a:prstGeom prst="rect">
                  <a:avLst/>
                </a:prstGeom>
                <a:gradFill rotWithShape="0">
                  <a:gsLst>
                    <a:gs pos="0">
                      <a:srgbClr val="FF9900"/>
                    </a:gs>
                    <a:gs pos="100000">
                      <a:schemeClr val="bg1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4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3" name="Rectangle 17">
                  <a:extLst>
                    <a:ext uri="{FF2B5EF4-FFF2-40B4-BE49-F238E27FC236}">
                      <a16:creationId xmlns:a16="http://schemas.microsoft.com/office/drawing/2014/main" id="{7F308218-5BEB-8DE5-9B93-4F60A88620C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832" y="-48"/>
                  <a:ext cx="2784" cy="144"/>
                </a:xfrm>
                <a:prstGeom prst="rect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rgbClr val="006600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400"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9" name="Group 18">
                <a:extLst>
                  <a:ext uri="{FF2B5EF4-FFF2-40B4-BE49-F238E27FC236}">
                    <a16:creationId xmlns:a16="http://schemas.microsoft.com/office/drawing/2014/main" id="{8FD02FC6-23E7-9AB2-5991-9CAFEA557FD4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44" y="4234"/>
                <a:ext cx="5616" cy="86"/>
                <a:chOff x="96" y="4176"/>
                <a:chExt cx="5520" cy="144"/>
              </a:xfrm>
            </p:grpSpPr>
            <p:sp>
              <p:nvSpPr>
                <p:cNvPr id="10" name="Rectangle 19">
                  <a:extLst>
                    <a:ext uri="{FF2B5EF4-FFF2-40B4-BE49-F238E27FC236}">
                      <a16:creationId xmlns:a16="http://schemas.microsoft.com/office/drawing/2014/main" id="{9DEBB3EA-6844-A53F-CFC2-6CFCF2E1D27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96" y="4176"/>
                  <a:ext cx="2736" cy="144"/>
                </a:xfrm>
                <a:prstGeom prst="rect">
                  <a:avLst/>
                </a:prstGeom>
                <a:gradFill rotWithShape="0">
                  <a:gsLst>
                    <a:gs pos="0">
                      <a:srgbClr val="006600"/>
                    </a:gs>
                    <a:gs pos="100000">
                      <a:schemeClr val="bg1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4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1" name="Rectangle 20">
                  <a:extLst>
                    <a:ext uri="{FF2B5EF4-FFF2-40B4-BE49-F238E27FC236}">
                      <a16:creationId xmlns:a16="http://schemas.microsoft.com/office/drawing/2014/main" id="{93435CA5-5214-4CE9-7CFA-EE0DB9718A0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832" y="4176"/>
                  <a:ext cx="2784" cy="144"/>
                </a:xfrm>
                <a:prstGeom prst="rect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rgbClr val="FF9900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400">
                    <a:latin typeface="Times New Roman" panose="02020603050405020304" pitchFamily="18" charset="0"/>
                  </a:endParaRPr>
                </a:p>
              </p:txBody>
            </p:sp>
          </p:grpSp>
        </p:grpSp>
        <p:pic>
          <p:nvPicPr>
            <p:cNvPr id="4" name="Rectangle 19458">
              <a:extLst>
                <a:ext uri="{FF2B5EF4-FFF2-40B4-BE49-F238E27FC236}">
                  <a16:creationId xmlns:a16="http://schemas.microsoft.com/office/drawing/2014/main" id="{C0BB5914-756B-7F0F-56B5-3C94513CEBC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02475" y="242887"/>
              <a:ext cx="1889125" cy="8239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" name="Rectangle 21">
              <a:extLst>
                <a:ext uri="{FF2B5EF4-FFF2-40B4-BE49-F238E27FC236}">
                  <a16:creationId xmlns:a16="http://schemas.microsoft.com/office/drawing/2014/main" id="{7E63E7D4-B98A-82BD-8E83-CF33D888521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8600" y="1066800"/>
              <a:ext cx="8812213" cy="76200"/>
            </a:xfrm>
            <a:prstGeom prst="rect">
              <a:avLst/>
            </a:prstGeom>
            <a:gradFill rotWithShape="0">
              <a:gsLst>
                <a:gs pos="0">
                  <a:schemeClr val="accent2"/>
                </a:gs>
                <a:gs pos="50000">
                  <a:schemeClr val="hlink"/>
                </a:gs>
                <a:gs pos="100000">
                  <a:schemeClr val="accent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imes New Roman" charset="0"/>
              </a:endParaRPr>
            </a:p>
          </p:txBody>
        </p:sp>
      </p:grpSp>
      <p:grpSp>
        <p:nvGrpSpPr>
          <p:cNvPr id="26" name="Group 4">
            <a:extLst>
              <a:ext uri="{FF2B5EF4-FFF2-40B4-BE49-F238E27FC236}">
                <a16:creationId xmlns:a16="http://schemas.microsoft.com/office/drawing/2014/main" id="{1D354693-B959-9680-827B-9D5266B2FB64}"/>
              </a:ext>
            </a:extLst>
          </p:cNvPr>
          <p:cNvGrpSpPr>
            <a:grpSpLocks/>
          </p:cNvGrpSpPr>
          <p:nvPr/>
        </p:nvGrpSpPr>
        <p:grpSpPr bwMode="auto">
          <a:xfrm>
            <a:off x="4495800" y="1219200"/>
            <a:ext cx="4267200" cy="2619009"/>
            <a:chOff x="1056" y="1008"/>
            <a:chExt cx="3456" cy="2383"/>
          </a:xfrm>
        </p:grpSpPr>
        <p:pic>
          <p:nvPicPr>
            <p:cNvPr id="27" name="Picture 5">
              <a:extLst>
                <a:ext uri="{FF2B5EF4-FFF2-40B4-BE49-F238E27FC236}">
                  <a16:creationId xmlns:a16="http://schemas.microsoft.com/office/drawing/2014/main" id="{B952DB21-F521-7E71-25D0-2956CE65246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56" y="1008"/>
              <a:ext cx="3456" cy="209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28" name="Rectangle 6">
              <a:extLst>
                <a:ext uri="{FF2B5EF4-FFF2-40B4-BE49-F238E27FC236}">
                  <a16:creationId xmlns:a16="http://schemas.microsoft.com/office/drawing/2014/main" id="{887CC708-3D97-B8DC-0B16-D19980DF10E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488" y="2496"/>
              <a:ext cx="432" cy="17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175">
                  <a:solidFill>
                    <a:schemeClr val="tx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68686"/>
                    </a:outerShdw>
                  </a:effectLst>
                </a14:hiddenEffects>
              </a:ext>
            </a:extLst>
          </p:spPr>
          <p:txBody>
            <a:bodyPr wrap="none" lIns="0" rIns="0" anchor="ctr"/>
            <a:lstStyle/>
            <a:p>
              <a:pPr eaLnBrk="0" hangingPunct="0"/>
              <a:r>
                <a:rPr lang="en-US" altLang="en-US" sz="1400">
                  <a:solidFill>
                    <a:srgbClr val="000000"/>
                  </a:solidFill>
                  <a:cs typeface="Times New Roman" panose="02020603050405020304" pitchFamily="18" charset="0"/>
                </a:rPr>
                <a:t>thickness</a:t>
              </a:r>
              <a:endParaRPr lang="en-US" altLang="en-US" sz="2400"/>
            </a:p>
          </p:txBody>
        </p:sp>
        <p:sp>
          <p:nvSpPr>
            <p:cNvPr id="29" name="Line 7">
              <a:extLst>
                <a:ext uri="{FF2B5EF4-FFF2-40B4-BE49-F238E27FC236}">
                  <a16:creationId xmlns:a16="http://schemas.microsoft.com/office/drawing/2014/main" id="{BFEB1CC0-118E-FD84-60B4-207D40A74083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088" y="3071"/>
              <a:ext cx="0" cy="152"/>
            </a:xfrm>
            <a:prstGeom prst="line">
              <a:avLst/>
            </a:prstGeom>
            <a:noFill/>
            <a:ln w="22225">
              <a:solidFill>
                <a:srgbClr val="00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68686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IN"/>
            </a:p>
          </p:txBody>
        </p:sp>
        <p:sp>
          <p:nvSpPr>
            <p:cNvPr id="31" name="Text Box 9">
              <a:extLst>
                <a:ext uri="{FF2B5EF4-FFF2-40B4-BE49-F238E27FC236}">
                  <a16:creationId xmlns:a16="http://schemas.microsoft.com/office/drawing/2014/main" id="{FE9C212A-911B-A09E-7B4D-36303673EF3C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381" y="2971"/>
              <a:ext cx="150" cy="4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3175">
                  <a:solidFill>
                    <a:schemeClr val="tx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68686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algn="ctr" eaLnBrk="0" hangingPunct="0"/>
              <a:endParaRPr lang="en-US" altLang="en-US" sz="2400" dirty="0"/>
            </a:p>
          </p:txBody>
        </p:sp>
        <p:sp>
          <p:nvSpPr>
            <p:cNvPr id="452608" name="Text Box 10">
              <a:extLst>
                <a:ext uri="{FF2B5EF4-FFF2-40B4-BE49-F238E27FC236}">
                  <a16:creationId xmlns:a16="http://schemas.microsoft.com/office/drawing/2014/main" id="{4BED6090-6B33-D88E-1BA9-97A75E8784B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012" y="1389"/>
              <a:ext cx="205" cy="33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175">
                  <a:solidFill>
                    <a:schemeClr val="tx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68686"/>
                    </a:outerShdw>
                  </a:effectLst>
                </a14:hiddenEffects>
              </a:ext>
            </a:extLst>
          </p:spPr>
          <p:txBody>
            <a:bodyPr wrap="none" lIns="0" rIns="0" anchor="ctr">
              <a:spAutoFit/>
            </a:bodyPr>
            <a:lstStyle/>
            <a:p>
              <a:pPr algn="ctr" eaLnBrk="0" hangingPunct="0"/>
              <a:r>
                <a:rPr lang="en-US" altLang="en-US" sz="1800" b="1">
                  <a:solidFill>
                    <a:srgbClr val="000000"/>
                  </a:solidFill>
                  <a:latin typeface="Symbol" panose="05050102010706020507" pitchFamily="18" charset="2"/>
                  <a:cs typeface="Times New Roman" panose="02020603050405020304" pitchFamily="18" charset="0"/>
                </a:rPr>
                <a:t>D</a:t>
              </a:r>
              <a:r>
                <a:rPr lang="en-US" altLang="en-US" sz="1800" b="1">
                  <a:solidFill>
                    <a:srgbClr val="000000"/>
                  </a:solidFill>
                  <a:cs typeface="Times New Roman" panose="02020603050405020304" pitchFamily="18" charset="0"/>
                </a:rPr>
                <a:t>x</a:t>
              </a:r>
              <a:endParaRPr lang="en-US" altLang="en-US" sz="2400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52613" name="Object 5">
                <a:extLst>
                  <a:ext uri="{FF2B5EF4-FFF2-40B4-BE49-F238E27FC236}">
                    <a16:creationId xmlns:a16="http://schemas.microsoft.com/office/drawing/2014/main" id="{B3E6CDC6-6923-2B94-1C90-CE346582A159}"/>
                  </a:ext>
                </a:extLst>
              </p:cNvPr>
              <p:cNvSpPr txBox="1"/>
              <p:nvPr/>
            </p:nvSpPr>
            <p:spPr bwMode="auto">
              <a:xfrm>
                <a:off x="596900" y="1676399"/>
                <a:ext cx="4067838" cy="1714081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norm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IN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̇"/>
                              <m:ctrlPr>
                                <a:rPr lang="en-IN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𝑄</m:t>
                              </m:r>
                            </m:e>
                          </m:acc>
                        </m:e>
                        <m:sub>
                          <m:r>
                            <a:rPr lang="en-I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𝑐𝑜𝑛𝑣𝑒𝑐𝑡𝑖𝑜𝑛</m:t>
                          </m:r>
                        </m:sub>
                      </m:sSub>
                      <m:r>
                        <a:rPr lang="en-IN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IN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h</m:t>
                      </m:r>
                      <m:d>
                        <m:dPr>
                          <m:ctrlPr>
                            <a:rPr lang="en-IN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IN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∆</m:t>
                          </m:r>
                          <m:r>
                            <a:rPr lang="en-US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𝐴</m:t>
                          </m:r>
                        </m:e>
                      </m:d>
                      <m:r>
                        <a:rPr lang="en-US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  <m:d>
                        <m:dPr>
                          <m:ctrlPr>
                            <a:rPr lang="en-I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I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𝑇</m:t>
                          </m:r>
                          <m:r>
                            <a:rPr lang="en-I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IN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IN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en-IN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∞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i="1" dirty="0">
                  <a:solidFill>
                    <a:srgbClr val="000000"/>
                  </a:solidFill>
                  <a:latin typeface="Cambria Math" panose="02040503050406030204" pitchFamily="18" charset="0"/>
                </a:endParaRPr>
              </a:p>
              <a:p>
                <a:endParaRPr lang="en-US" i="1" dirty="0">
                  <a:solidFill>
                    <a:srgbClr val="000000"/>
                  </a:solidFill>
                  <a:latin typeface="Cambria Math" panose="020405030504060302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           </m:t>
                      </m:r>
                      <m:r>
                        <a:rPr lang="en-IN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IN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h</m:t>
                      </m:r>
                      <m:d>
                        <m:dPr>
                          <m:ctrlPr>
                            <a:rPr lang="en-I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I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𝑃</m:t>
                          </m:r>
                          <m:r>
                            <m:rPr>
                              <m:sty m:val="p"/>
                            </m:rPr>
                            <a:rPr lang="en-I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Δ</m:t>
                          </m:r>
                          <m:r>
                            <a:rPr lang="en-I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IN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IN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𝑇</m:t>
                      </m:r>
                      <m:r>
                        <a:rPr lang="en-IN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I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I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a:rPr lang="en-I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∞</m:t>
                          </m:r>
                        </m:sub>
                      </m:sSub>
                      <m:r>
                        <a:rPr lang="en-IN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IN" dirty="0"/>
              </a:p>
            </p:txBody>
          </p:sp>
        </mc:Choice>
        <mc:Fallback xmlns="">
          <p:sp>
            <p:nvSpPr>
              <p:cNvPr id="452613" name="Object 5">
                <a:extLst>
                  <a:ext uri="{FF2B5EF4-FFF2-40B4-BE49-F238E27FC236}">
                    <a16:creationId xmlns:a16="http://schemas.microsoft.com/office/drawing/2014/main" id="{B3E6CDC6-6923-2B94-1C90-CE346582A15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596900" y="1676399"/>
                <a:ext cx="4067838" cy="1714081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52609" name="Title 452608">
            <a:extLst>
              <a:ext uri="{FF2B5EF4-FFF2-40B4-BE49-F238E27FC236}">
                <a16:creationId xmlns:a16="http://schemas.microsoft.com/office/drawing/2014/main" id="{2FE1F88A-4CE5-F560-7064-77F1E96414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152400"/>
            <a:ext cx="7772400" cy="837240"/>
          </a:xfrm>
        </p:spPr>
        <p:txBody>
          <a:bodyPr/>
          <a:lstStyle/>
          <a:p>
            <a:r>
              <a:rPr lang="en-US" sz="2800" dirty="0"/>
              <a:t>Transverse Heat Transfer in  A Fin</a:t>
            </a:r>
            <a:endParaRPr lang="en-IN" sz="2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26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526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26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4526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26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526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526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2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526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526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26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4526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4526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2610" grpId="0"/>
      <p:bldP spid="452611" grpId="0"/>
      <p:bldP spid="45261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9012ABE-C1C9-7876-DCFB-7AF27E74554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Group 3">
            <a:extLst>
              <a:ext uri="{FF2B5EF4-FFF2-40B4-BE49-F238E27FC236}">
                <a16:creationId xmlns:a16="http://schemas.microsoft.com/office/drawing/2014/main" id="{311F4DE3-03CA-F76F-F976-B6A4C9A27145}"/>
              </a:ext>
            </a:extLst>
          </p:cNvPr>
          <p:cNvGrpSpPr>
            <a:grpSpLocks/>
          </p:cNvGrpSpPr>
          <p:nvPr/>
        </p:nvGrpSpPr>
        <p:grpSpPr bwMode="auto">
          <a:xfrm>
            <a:off x="990600" y="1143000"/>
            <a:ext cx="6096000" cy="2278063"/>
            <a:chOff x="624" y="842"/>
            <a:chExt cx="3840" cy="1435"/>
          </a:xfrm>
        </p:grpSpPr>
        <p:pic>
          <p:nvPicPr>
            <p:cNvPr id="26" name="Picture 4">
              <a:extLst>
                <a:ext uri="{FF2B5EF4-FFF2-40B4-BE49-F238E27FC236}">
                  <a16:creationId xmlns:a16="http://schemas.microsoft.com/office/drawing/2014/main" id="{F27E54C6-AF09-D7F0-F39B-7E6487A3D69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4" y="960"/>
              <a:ext cx="3840" cy="131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27" name="Rectangle 5">
              <a:extLst>
                <a:ext uri="{FF2B5EF4-FFF2-40B4-BE49-F238E27FC236}">
                  <a16:creationId xmlns:a16="http://schemas.microsoft.com/office/drawing/2014/main" id="{E6D10D43-14BD-DFEB-DE48-D3A2747EB58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56" y="1536"/>
              <a:ext cx="288" cy="192"/>
            </a:xfrm>
            <a:prstGeom prst="rect">
              <a:avLst/>
            </a:prstGeom>
            <a:pattFill prst="ltDnDiag">
              <a:fgClr>
                <a:srgbClr val="FF9900"/>
              </a:fgClr>
              <a:bgClr>
                <a:schemeClr val="bg1"/>
              </a:bgClr>
            </a:patt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IN"/>
            </a:p>
          </p:txBody>
        </p:sp>
        <p:sp>
          <p:nvSpPr>
            <p:cNvPr id="28" name="Line 6">
              <a:extLst>
                <a:ext uri="{FF2B5EF4-FFF2-40B4-BE49-F238E27FC236}">
                  <a16:creationId xmlns:a16="http://schemas.microsoft.com/office/drawing/2014/main" id="{4CC40903-3D16-6EE9-DC90-9DA7A671A95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920" y="1632"/>
              <a:ext cx="33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IN"/>
            </a:p>
          </p:txBody>
        </p:sp>
        <p:sp>
          <p:nvSpPr>
            <p:cNvPr id="29" name="Line 7">
              <a:extLst>
                <a:ext uri="{FF2B5EF4-FFF2-40B4-BE49-F238E27FC236}">
                  <a16:creationId xmlns:a16="http://schemas.microsoft.com/office/drawing/2014/main" id="{9C5A6E85-9C89-E157-6BDC-CA9325D918A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496" y="1632"/>
              <a:ext cx="33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IN"/>
            </a:p>
          </p:txBody>
        </p:sp>
        <p:sp>
          <p:nvSpPr>
            <p:cNvPr id="30" name="Text Box 8">
              <a:extLst>
                <a:ext uri="{FF2B5EF4-FFF2-40B4-BE49-F238E27FC236}">
                  <a16:creationId xmlns:a16="http://schemas.microsoft.com/office/drawing/2014/main" id="{C6B7B9CD-2610-2468-A44B-2EE6BB47D2CA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766" y="1466"/>
              <a:ext cx="269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2400" i="1"/>
                <a:t>q</a:t>
              </a:r>
              <a:r>
                <a:rPr lang="en-US" altLang="en-US" sz="2400" i="1" baseline="-25000"/>
                <a:t>x</a:t>
              </a:r>
              <a:endParaRPr lang="en-US" altLang="en-US" sz="2400" i="1"/>
            </a:p>
          </p:txBody>
        </p:sp>
        <p:sp>
          <p:nvSpPr>
            <p:cNvPr id="31" name="Text Box 9">
              <a:extLst>
                <a:ext uri="{FF2B5EF4-FFF2-40B4-BE49-F238E27FC236}">
                  <a16:creationId xmlns:a16="http://schemas.microsoft.com/office/drawing/2014/main" id="{B9D7C9ED-F562-18F0-3E21-0251691B894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832" y="1488"/>
              <a:ext cx="476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2400" i="1"/>
                <a:t>q</a:t>
              </a:r>
              <a:r>
                <a:rPr lang="en-US" altLang="en-US" sz="2400" i="1" baseline="-25000"/>
                <a:t>x+dx</a:t>
              </a:r>
              <a:endParaRPr lang="en-US" altLang="en-US" sz="2400" i="1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19840" name="Text Box 10">
                  <a:extLst>
                    <a:ext uri="{FF2B5EF4-FFF2-40B4-BE49-F238E27FC236}">
                      <a16:creationId xmlns:a16="http://schemas.microsoft.com/office/drawing/2014/main" id="{709F4F63-E7FB-A43A-FFD3-3AEBE5D472F5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2342" y="842"/>
                  <a:ext cx="540" cy="3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/>
                <a:p>
                  <a14:m>
                    <m:oMath xmlns:m="http://schemas.openxmlformats.org/officeDocument/2006/math">
                      <m:acc>
                        <m:accPr>
                          <m:chr m:val="̇"/>
                          <m:ctrlPr>
                            <a:rPr lang="en-IN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𝑄</m:t>
                          </m:r>
                        </m:e>
                      </m:acc>
                      <m:r>
                        <a:rPr lang="en-US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</m:oMath>
                  </a14:m>
                  <a:r>
                    <a:rPr lang="en-US" altLang="en-US" sz="2400" i="1" baseline="-25000" dirty="0"/>
                    <a:t>conv</a:t>
                  </a:r>
                  <a:endParaRPr lang="en-US" altLang="en-US" sz="2400" i="1" dirty="0"/>
                </a:p>
              </p:txBody>
            </p:sp>
          </mc:Choice>
          <mc:Fallback xmlns="">
            <p:sp>
              <p:nvSpPr>
                <p:cNvPr id="419840" name="Text Box 10">
                  <a:extLst>
                    <a:ext uri="{FF2B5EF4-FFF2-40B4-BE49-F238E27FC236}">
                      <a16:creationId xmlns:a16="http://schemas.microsoft.com/office/drawing/2014/main" id="{709F4F63-E7FB-A43A-FFD3-3AEBE5D472F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2342" y="842"/>
                  <a:ext cx="540" cy="300"/>
                </a:xfrm>
                <a:prstGeom prst="rect">
                  <a:avLst/>
                </a:prstGeom>
                <a:blipFill>
                  <a:blip r:embed="rId3"/>
                  <a:stretch>
                    <a:fillRect r="-2837" b="-25641"/>
                  </a:stretch>
                </a:blipFill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r>
                    <a:rPr lang="en-IN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419842" name="Text Box 2">
            <a:extLst>
              <a:ext uri="{FF2B5EF4-FFF2-40B4-BE49-F238E27FC236}">
                <a16:creationId xmlns:a16="http://schemas.microsoft.com/office/drawing/2014/main" id="{0C39F6D6-2ADC-BC6E-0882-AAAD46FAEFF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7200" y="3352800"/>
            <a:ext cx="6753003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2400" dirty="0"/>
              <a:t>Energy Conservation Equation per unit length of fin 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19843" name="Object 3">
                <a:extLst>
                  <a:ext uri="{FF2B5EF4-FFF2-40B4-BE49-F238E27FC236}">
                    <a16:creationId xmlns:a16="http://schemas.microsoft.com/office/drawing/2014/main" id="{8BDD7C82-E126-3A56-5A4B-F370755C83DA}"/>
                  </a:ext>
                </a:extLst>
              </p:cNvPr>
              <p:cNvSpPr txBox="1"/>
              <p:nvPr/>
            </p:nvSpPr>
            <p:spPr bwMode="auto">
              <a:xfrm>
                <a:off x="1125537" y="3810000"/>
                <a:ext cx="6799263" cy="803275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normAutofit fontScale="92500"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IN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IN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̇"/>
                                  <m:ctrlPr>
                                    <a:rPr lang="en-IN" i="1" smtClean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b="0" i="1" smtClean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𝑄</m:t>
                                  </m:r>
                                </m:e>
                              </m:acc>
                            </m:e>
                            <m:sub>
                              <m:r>
                                <a:rPr lang="en-IN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𝑐𝑜𝑛𝑑</m:t>
                              </m:r>
                              <m:r>
                                <a:rPr lang="en-IN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IN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IN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m:rPr>
                                  <m:sty m:val="p"/>
                                </m:rPr>
                                <a:rPr lang="en-IN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Δ</m:t>
                              </m:r>
                              <m:r>
                                <a:rPr lang="en-IN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b>
                          </m:sSub>
                          <m:r>
                            <a:rPr lang="en-I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IN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acc>
                                <m:accPr>
                                  <m:chr m:val="̇"/>
                                  <m:ctrlPr>
                                    <a:rPr lang="en-IN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𝑄</m:t>
                                  </m:r>
                                </m:e>
                              </m:acc>
                            </m:e>
                            <m:sub>
                              <m:r>
                                <a:rPr lang="en-IN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𝑐𝑜𝑛𝑑</m:t>
                              </m:r>
                              <m:r>
                                <a:rPr lang="en-IN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,</m:t>
                              </m:r>
                              <m:r>
                                <a:rPr lang="en-IN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sub>
                          </m:sSub>
                        </m:num>
                        <m:den>
                          <m:r>
                            <m:rPr>
                              <m:sty m:val="p"/>
                            </m:rPr>
                            <a:rPr lang="en-I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Δ</m:t>
                          </m:r>
                          <m:r>
                            <a:rPr lang="en-I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den>
                      </m:f>
                      <m:r>
                        <a:rPr lang="en-IN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IN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h𝑃</m:t>
                      </m:r>
                      <m:r>
                        <a:rPr lang="en-IN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IN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𝑇</m:t>
                      </m:r>
                      <m:r>
                        <a:rPr lang="en-IN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I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I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a:rPr lang="en-I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∞</m:t>
                          </m:r>
                        </m:sub>
                      </m:sSub>
                      <m:r>
                        <a:rPr lang="en-IN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)=0</m:t>
                      </m:r>
                    </m:oMath>
                  </m:oMathPara>
                </a14:m>
                <a:endParaRPr lang="en-IN" dirty="0"/>
              </a:p>
            </p:txBody>
          </p:sp>
        </mc:Choice>
        <mc:Fallback xmlns="">
          <p:sp>
            <p:nvSpPr>
              <p:cNvPr id="419843" name="Object 3">
                <a:extLst>
                  <a:ext uri="{FF2B5EF4-FFF2-40B4-BE49-F238E27FC236}">
                    <a16:creationId xmlns:a16="http://schemas.microsoft.com/office/drawing/2014/main" id="{8BDD7C82-E126-3A56-5A4B-F370755C83D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125537" y="3810000"/>
                <a:ext cx="6799263" cy="80327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19844" name="Text Box 4">
            <a:extLst>
              <a:ext uri="{FF2B5EF4-FFF2-40B4-BE49-F238E27FC236}">
                <a16:creationId xmlns:a16="http://schemas.microsoft.com/office/drawing/2014/main" id="{F49BD894-531D-9980-E812-79C1CDB55D8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96862" y="4724400"/>
            <a:ext cx="846613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2400" dirty="0"/>
              <a:t>Taking limit </a:t>
            </a:r>
            <a:r>
              <a:rPr lang="en-US" altLang="en-US" sz="2400" i="1" dirty="0">
                <a:latin typeface="Symbol" panose="05050102010706020507" pitchFamily="18" charset="2"/>
              </a:rPr>
              <a:t>D</a:t>
            </a:r>
            <a:r>
              <a:rPr lang="en-US" altLang="en-US" sz="2400" i="1" dirty="0"/>
              <a:t>x</a:t>
            </a:r>
            <a:r>
              <a:rPr lang="en-US" altLang="en-US" sz="2400" dirty="0"/>
              <a:t> tends to zero and using the definition of derivative: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19845" name="Object 5">
                <a:extLst>
                  <a:ext uri="{FF2B5EF4-FFF2-40B4-BE49-F238E27FC236}">
                    <a16:creationId xmlns:a16="http://schemas.microsoft.com/office/drawing/2014/main" id="{B3A1FA2B-C7B5-10AE-AFA5-7F66027FC036}"/>
                  </a:ext>
                </a:extLst>
              </p:cNvPr>
              <p:cNvSpPr txBox="1"/>
              <p:nvPr/>
            </p:nvSpPr>
            <p:spPr bwMode="auto">
              <a:xfrm>
                <a:off x="2251075" y="5430837"/>
                <a:ext cx="4105275" cy="969963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norm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I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I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𝑑</m:t>
                          </m:r>
                          <m:acc>
                            <m:accPr>
                              <m:chr m:val="̇"/>
                              <m:ctrlPr>
                                <a:rPr lang="en-IN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𝑄</m:t>
                              </m:r>
                            </m:e>
                          </m:acc>
                        </m:num>
                        <m:den>
                          <m:r>
                            <a:rPr lang="en-I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𝑑𝑥</m:t>
                          </m:r>
                        </m:den>
                      </m:f>
                      <m:r>
                        <a:rPr lang="en-IN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IN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h𝑃</m:t>
                      </m:r>
                      <m:r>
                        <a:rPr lang="en-IN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IN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𝑇</m:t>
                      </m:r>
                      <m:r>
                        <a:rPr lang="en-IN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I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I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a:rPr lang="en-I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∞</m:t>
                          </m:r>
                        </m:sub>
                      </m:sSub>
                      <m:r>
                        <a:rPr lang="en-IN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)=0</m:t>
                      </m:r>
                    </m:oMath>
                  </m:oMathPara>
                </a14:m>
                <a:endParaRPr lang="en-IN" dirty="0"/>
              </a:p>
            </p:txBody>
          </p:sp>
        </mc:Choice>
        <mc:Fallback xmlns="">
          <p:sp>
            <p:nvSpPr>
              <p:cNvPr id="419845" name="Object 5">
                <a:extLst>
                  <a:ext uri="{FF2B5EF4-FFF2-40B4-BE49-F238E27FC236}">
                    <a16:creationId xmlns:a16="http://schemas.microsoft.com/office/drawing/2014/main" id="{B3A1FA2B-C7B5-10AE-AFA5-7F66027FC03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251075" y="5430837"/>
                <a:ext cx="4105275" cy="969963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" name="Group 46">
            <a:extLst>
              <a:ext uri="{FF2B5EF4-FFF2-40B4-BE49-F238E27FC236}">
                <a16:creationId xmlns:a16="http://schemas.microsoft.com/office/drawing/2014/main" id="{DE8E911D-4860-893D-1E66-6E15564765C0}"/>
              </a:ext>
            </a:extLst>
          </p:cNvPr>
          <p:cNvGrpSpPr>
            <a:grpSpLocks/>
          </p:cNvGrpSpPr>
          <p:nvPr/>
        </p:nvGrpSpPr>
        <p:grpSpPr bwMode="auto">
          <a:xfrm>
            <a:off x="0" y="76200"/>
            <a:ext cx="9144000" cy="6858000"/>
            <a:chOff x="0" y="0"/>
            <a:chExt cx="9144000" cy="6858000"/>
          </a:xfrm>
        </p:grpSpPr>
        <p:grpSp>
          <p:nvGrpSpPr>
            <p:cNvPr id="3" name="Group 8">
              <a:extLst>
                <a:ext uri="{FF2B5EF4-FFF2-40B4-BE49-F238E27FC236}">
                  <a16:creationId xmlns:a16="http://schemas.microsoft.com/office/drawing/2014/main" id="{0455148B-99BD-1106-F0AD-43FB17A24B5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0" y="0"/>
              <a:ext cx="9144000" cy="6858000"/>
              <a:chOff x="0" y="0"/>
              <a:chExt cx="5760" cy="4320"/>
            </a:xfrm>
          </p:grpSpPr>
          <p:grpSp>
            <p:nvGrpSpPr>
              <p:cNvPr id="6" name="Group 27">
                <a:extLst>
                  <a:ext uri="{FF2B5EF4-FFF2-40B4-BE49-F238E27FC236}">
                    <a16:creationId xmlns:a16="http://schemas.microsoft.com/office/drawing/2014/main" id="{B47271B0-A8C3-48AC-5DDA-75EA94595132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0" y="0"/>
                <a:ext cx="192" cy="4320"/>
                <a:chOff x="0" y="-48"/>
                <a:chExt cx="144" cy="4368"/>
              </a:xfrm>
            </p:grpSpPr>
            <p:sp>
              <p:nvSpPr>
                <p:cNvPr id="16" name="Rectangle 10">
                  <a:extLst>
                    <a:ext uri="{FF2B5EF4-FFF2-40B4-BE49-F238E27FC236}">
                      <a16:creationId xmlns:a16="http://schemas.microsoft.com/office/drawing/2014/main" id="{E249E3F0-08AF-C8F1-74D3-E81352EA14A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0" y="-48"/>
                  <a:ext cx="144" cy="2352"/>
                </a:xfrm>
                <a:prstGeom prst="rect">
                  <a:avLst/>
                </a:prstGeom>
                <a:gradFill rotWithShape="0">
                  <a:gsLst>
                    <a:gs pos="0">
                      <a:srgbClr val="FF9900"/>
                    </a:gs>
                    <a:gs pos="100000">
                      <a:schemeClr val="bg1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4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7" name="Rectangle 11">
                  <a:extLst>
                    <a:ext uri="{FF2B5EF4-FFF2-40B4-BE49-F238E27FC236}">
                      <a16:creationId xmlns:a16="http://schemas.microsoft.com/office/drawing/2014/main" id="{43734FF6-85A7-525C-8151-C31DC1D0E5B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0" y="2160"/>
                  <a:ext cx="144" cy="2160"/>
                </a:xfrm>
                <a:prstGeom prst="rect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rgbClr val="006600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400"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7" name="Group 12">
                <a:extLst>
                  <a:ext uri="{FF2B5EF4-FFF2-40B4-BE49-F238E27FC236}">
                    <a16:creationId xmlns:a16="http://schemas.microsoft.com/office/drawing/2014/main" id="{C75D046F-07E9-7864-7257-D485A937AEA4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674" y="24"/>
                <a:ext cx="86" cy="4296"/>
                <a:chOff x="5616" y="-48"/>
                <a:chExt cx="144" cy="4368"/>
              </a:xfrm>
            </p:grpSpPr>
            <p:sp>
              <p:nvSpPr>
                <p:cNvPr id="14" name="Rectangle 13">
                  <a:extLst>
                    <a:ext uri="{FF2B5EF4-FFF2-40B4-BE49-F238E27FC236}">
                      <a16:creationId xmlns:a16="http://schemas.microsoft.com/office/drawing/2014/main" id="{77A817A4-CD60-7D34-EB70-0BBA173CD09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616" y="-48"/>
                  <a:ext cx="144" cy="2352"/>
                </a:xfrm>
                <a:prstGeom prst="rect">
                  <a:avLst/>
                </a:prstGeom>
                <a:gradFill rotWithShape="0">
                  <a:gsLst>
                    <a:gs pos="0">
                      <a:srgbClr val="006600"/>
                    </a:gs>
                    <a:gs pos="100000">
                      <a:schemeClr val="bg1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4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5" name="Rectangle 14">
                  <a:extLst>
                    <a:ext uri="{FF2B5EF4-FFF2-40B4-BE49-F238E27FC236}">
                      <a16:creationId xmlns:a16="http://schemas.microsoft.com/office/drawing/2014/main" id="{C3C3BA4C-6CB0-CCBE-ADF3-BFD4C31DD7A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616" y="2160"/>
                  <a:ext cx="144" cy="2160"/>
                </a:xfrm>
                <a:prstGeom prst="rect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rgbClr val="FF9900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400"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8" name="Group 15">
                <a:extLst>
                  <a:ext uri="{FF2B5EF4-FFF2-40B4-BE49-F238E27FC236}">
                    <a16:creationId xmlns:a16="http://schemas.microsoft.com/office/drawing/2014/main" id="{454FABB7-A5E5-D9B0-629C-369E2C69D736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44" y="0"/>
                <a:ext cx="5616" cy="144"/>
                <a:chOff x="96" y="-48"/>
                <a:chExt cx="5520" cy="144"/>
              </a:xfrm>
            </p:grpSpPr>
            <p:sp>
              <p:nvSpPr>
                <p:cNvPr id="12" name="Rectangle 16">
                  <a:extLst>
                    <a:ext uri="{FF2B5EF4-FFF2-40B4-BE49-F238E27FC236}">
                      <a16:creationId xmlns:a16="http://schemas.microsoft.com/office/drawing/2014/main" id="{AA98DFEA-BD54-82B2-6448-7FC25A144D7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96" y="-48"/>
                  <a:ext cx="2736" cy="144"/>
                </a:xfrm>
                <a:prstGeom prst="rect">
                  <a:avLst/>
                </a:prstGeom>
                <a:gradFill rotWithShape="0">
                  <a:gsLst>
                    <a:gs pos="0">
                      <a:srgbClr val="FF9900"/>
                    </a:gs>
                    <a:gs pos="100000">
                      <a:schemeClr val="bg1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4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3" name="Rectangle 17">
                  <a:extLst>
                    <a:ext uri="{FF2B5EF4-FFF2-40B4-BE49-F238E27FC236}">
                      <a16:creationId xmlns:a16="http://schemas.microsoft.com/office/drawing/2014/main" id="{34CFF865-08BA-8976-6043-4A6560314C8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832" y="-48"/>
                  <a:ext cx="2784" cy="144"/>
                </a:xfrm>
                <a:prstGeom prst="rect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rgbClr val="006600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400"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9" name="Group 18">
                <a:extLst>
                  <a:ext uri="{FF2B5EF4-FFF2-40B4-BE49-F238E27FC236}">
                    <a16:creationId xmlns:a16="http://schemas.microsoft.com/office/drawing/2014/main" id="{E02F506D-0A75-FA9E-2B9A-CA0944411125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44" y="4234"/>
                <a:ext cx="5616" cy="86"/>
                <a:chOff x="96" y="4176"/>
                <a:chExt cx="5520" cy="144"/>
              </a:xfrm>
            </p:grpSpPr>
            <p:sp>
              <p:nvSpPr>
                <p:cNvPr id="10" name="Rectangle 19">
                  <a:extLst>
                    <a:ext uri="{FF2B5EF4-FFF2-40B4-BE49-F238E27FC236}">
                      <a16:creationId xmlns:a16="http://schemas.microsoft.com/office/drawing/2014/main" id="{9EACF195-57BF-B5A5-2E52-3B8CBE5AD8F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96" y="4176"/>
                  <a:ext cx="2736" cy="144"/>
                </a:xfrm>
                <a:prstGeom prst="rect">
                  <a:avLst/>
                </a:prstGeom>
                <a:gradFill rotWithShape="0">
                  <a:gsLst>
                    <a:gs pos="0">
                      <a:srgbClr val="006600"/>
                    </a:gs>
                    <a:gs pos="100000">
                      <a:schemeClr val="bg1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4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1" name="Rectangle 20">
                  <a:extLst>
                    <a:ext uri="{FF2B5EF4-FFF2-40B4-BE49-F238E27FC236}">
                      <a16:creationId xmlns:a16="http://schemas.microsoft.com/office/drawing/2014/main" id="{BEE4DDA8-DB65-8207-3E1C-02A18AAD144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832" y="4176"/>
                  <a:ext cx="2784" cy="144"/>
                </a:xfrm>
                <a:prstGeom prst="rect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rgbClr val="FF9900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400">
                    <a:latin typeface="Times New Roman" panose="02020603050405020304" pitchFamily="18" charset="0"/>
                  </a:endParaRPr>
                </a:p>
              </p:txBody>
            </p:sp>
          </p:grpSp>
        </p:grpSp>
        <p:pic>
          <p:nvPicPr>
            <p:cNvPr id="4" name="Rectangle 19458">
              <a:extLst>
                <a:ext uri="{FF2B5EF4-FFF2-40B4-BE49-F238E27FC236}">
                  <a16:creationId xmlns:a16="http://schemas.microsoft.com/office/drawing/2014/main" id="{91AC7941-4FD4-D7BD-DD0D-AB5C6B5C0F7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02475" y="242887"/>
              <a:ext cx="1889125" cy="8239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" name="Rectangle 21">
              <a:extLst>
                <a:ext uri="{FF2B5EF4-FFF2-40B4-BE49-F238E27FC236}">
                  <a16:creationId xmlns:a16="http://schemas.microsoft.com/office/drawing/2014/main" id="{FFABC5F7-988B-4632-C104-D5EE5AD2F3B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8600" y="1066800"/>
              <a:ext cx="8812213" cy="76200"/>
            </a:xfrm>
            <a:prstGeom prst="rect">
              <a:avLst/>
            </a:prstGeom>
            <a:gradFill rotWithShape="0">
              <a:gsLst>
                <a:gs pos="0">
                  <a:schemeClr val="accent2"/>
                </a:gs>
                <a:gs pos="50000">
                  <a:schemeClr val="hlink"/>
                </a:gs>
                <a:gs pos="100000">
                  <a:schemeClr val="accent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imes New Roman" charset="0"/>
              </a:endParaRPr>
            </a:p>
          </p:txBody>
        </p:sp>
      </p:grpSp>
      <p:sp>
        <p:nvSpPr>
          <p:cNvPr id="24" name="Title 23">
            <a:extLst>
              <a:ext uri="{FF2B5EF4-FFF2-40B4-BE49-F238E27FC236}">
                <a16:creationId xmlns:a16="http://schemas.microsoft.com/office/drawing/2014/main" id="{0B9D24B2-61BE-57B9-7DCD-E7DF78D5A3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800" y="-76200"/>
            <a:ext cx="7772400" cy="1143000"/>
          </a:xfrm>
        </p:spPr>
        <p:txBody>
          <a:bodyPr/>
          <a:lstStyle/>
          <a:p>
            <a:r>
              <a:rPr lang="en-US" sz="2800" dirty="0"/>
              <a:t>Governing Differential Equation for Conjugate Heat Transfer</a:t>
            </a:r>
            <a:endParaRPr lang="en-IN" sz="2800" dirty="0"/>
          </a:p>
        </p:txBody>
      </p:sp>
    </p:spTree>
    <p:extLst>
      <p:ext uri="{BB962C8B-B14F-4D97-AF65-F5344CB8AC3E}">
        <p14:creationId xmlns:p14="http://schemas.microsoft.com/office/powerpoint/2010/main" val="22652463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198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198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198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4198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198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198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9843" grpId="0"/>
      <p:bldP spid="41984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Group 3">
            <a:extLst>
              <a:ext uri="{FF2B5EF4-FFF2-40B4-BE49-F238E27FC236}">
                <a16:creationId xmlns:a16="http://schemas.microsoft.com/office/drawing/2014/main" id="{82E25DA7-7FAB-9FE8-68AD-3C8E69BEB51C}"/>
              </a:ext>
            </a:extLst>
          </p:cNvPr>
          <p:cNvGrpSpPr>
            <a:grpSpLocks/>
          </p:cNvGrpSpPr>
          <p:nvPr/>
        </p:nvGrpSpPr>
        <p:grpSpPr bwMode="auto">
          <a:xfrm>
            <a:off x="990600" y="914400"/>
            <a:ext cx="6096000" cy="2278063"/>
            <a:chOff x="624" y="842"/>
            <a:chExt cx="3840" cy="1435"/>
          </a:xfrm>
        </p:grpSpPr>
        <p:pic>
          <p:nvPicPr>
            <p:cNvPr id="26" name="Picture 4">
              <a:extLst>
                <a:ext uri="{FF2B5EF4-FFF2-40B4-BE49-F238E27FC236}">
                  <a16:creationId xmlns:a16="http://schemas.microsoft.com/office/drawing/2014/main" id="{1BA8CF2F-991D-01AC-34DE-EC10E6BC603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4" y="960"/>
              <a:ext cx="3840" cy="1317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27" name="Rectangle 5">
              <a:extLst>
                <a:ext uri="{FF2B5EF4-FFF2-40B4-BE49-F238E27FC236}">
                  <a16:creationId xmlns:a16="http://schemas.microsoft.com/office/drawing/2014/main" id="{7CC2B1B7-2F02-E683-6603-B741583FCB9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56" y="1536"/>
              <a:ext cx="288" cy="192"/>
            </a:xfrm>
            <a:prstGeom prst="rect">
              <a:avLst/>
            </a:prstGeom>
            <a:pattFill prst="ltDnDiag">
              <a:fgClr>
                <a:srgbClr val="FF9900"/>
              </a:fgClr>
              <a:bgClr>
                <a:schemeClr val="bg1"/>
              </a:bgClr>
            </a:patt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IN"/>
            </a:p>
          </p:txBody>
        </p:sp>
        <p:sp>
          <p:nvSpPr>
            <p:cNvPr id="28" name="Line 6">
              <a:extLst>
                <a:ext uri="{FF2B5EF4-FFF2-40B4-BE49-F238E27FC236}">
                  <a16:creationId xmlns:a16="http://schemas.microsoft.com/office/drawing/2014/main" id="{DACCB228-C86D-2F11-C983-71126125950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920" y="1632"/>
              <a:ext cx="33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IN"/>
            </a:p>
          </p:txBody>
        </p:sp>
        <p:sp>
          <p:nvSpPr>
            <p:cNvPr id="29" name="Line 7">
              <a:extLst>
                <a:ext uri="{FF2B5EF4-FFF2-40B4-BE49-F238E27FC236}">
                  <a16:creationId xmlns:a16="http://schemas.microsoft.com/office/drawing/2014/main" id="{65F7278B-9B0C-95AE-E7A7-2B485A9D0DD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496" y="1632"/>
              <a:ext cx="33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IN"/>
            </a:p>
          </p:txBody>
        </p:sp>
        <p:sp>
          <p:nvSpPr>
            <p:cNvPr id="30" name="Text Box 8">
              <a:extLst>
                <a:ext uri="{FF2B5EF4-FFF2-40B4-BE49-F238E27FC236}">
                  <a16:creationId xmlns:a16="http://schemas.microsoft.com/office/drawing/2014/main" id="{8DB2DEC2-31D7-5F0F-0CAE-EC1A9593698B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766" y="1466"/>
              <a:ext cx="269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2400" i="1"/>
                <a:t>q</a:t>
              </a:r>
              <a:r>
                <a:rPr lang="en-US" altLang="en-US" sz="2400" i="1" baseline="-25000"/>
                <a:t>x</a:t>
              </a:r>
              <a:endParaRPr lang="en-US" altLang="en-US" sz="2400" i="1"/>
            </a:p>
          </p:txBody>
        </p:sp>
        <p:sp>
          <p:nvSpPr>
            <p:cNvPr id="31" name="Text Box 9">
              <a:extLst>
                <a:ext uri="{FF2B5EF4-FFF2-40B4-BE49-F238E27FC236}">
                  <a16:creationId xmlns:a16="http://schemas.microsoft.com/office/drawing/2014/main" id="{62EF203E-CDF3-1323-D2FF-3A447705579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832" y="1488"/>
              <a:ext cx="476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altLang="en-US" sz="2400" i="1"/>
                <a:t>q</a:t>
              </a:r>
              <a:r>
                <a:rPr lang="en-US" altLang="en-US" sz="2400" i="1" baseline="-25000"/>
                <a:t>x+dx</a:t>
              </a:r>
              <a:endParaRPr lang="en-US" altLang="en-US" sz="2400" i="1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19840" name="Text Box 10">
                  <a:extLst>
                    <a:ext uri="{FF2B5EF4-FFF2-40B4-BE49-F238E27FC236}">
                      <a16:creationId xmlns:a16="http://schemas.microsoft.com/office/drawing/2014/main" id="{479386C3-092C-B646-EA84-1B6AD2C98FC2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2342" y="842"/>
                  <a:ext cx="540" cy="300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>
                  <a:spAutoFit/>
                </a:bodyPr>
                <a:lstStyle/>
                <a:p>
                  <a14:m>
                    <m:oMath xmlns:m="http://schemas.openxmlformats.org/officeDocument/2006/math">
                      <m:acc>
                        <m:accPr>
                          <m:chr m:val="̇"/>
                          <m:ctrlPr>
                            <a:rPr lang="en-IN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accPr>
                        <m:e>
                          <m:r>
                            <a:rPr lang="en-US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𝑄</m:t>
                          </m:r>
                        </m:e>
                      </m:acc>
                      <m:r>
                        <a:rPr lang="en-US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</m:t>
                      </m:r>
                    </m:oMath>
                  </a14:m>
                  <a:r>
                    <a:rPr lang="en-US" altLang="en-US" sz="2400" i="1" baseline="-25000" dirty="0" err="1"/>
                    <a:t>conv</a:t>
                  </a:r>
                  <a:endParaRPr lang="en-US" altLang="en-US" sz="2400" i="1" dirty="0"/>
                </a:p>
              </p:txBody>
            </p:sp>
          </mc:Choice>
          <mc:Fallback xmlns="">
            <p:sp>
              <p:nvSpPr>
                <p:cNvPr id="419840" name="Text Box 10">
                  <a:extLst>
                    <a:ext uri="{FF2B5EF4-FFF2-40B4-BE49-F238E27FC236}">
                      <a16:creationId xmlns:a16="http://schemas.microsoft.com/office/drawing/2014/main" id="{479386C3-092C-B646-EA84-1B6AD2C98FC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2342" y="842"/>
                  <a:ext cx="540" cy="300"/>
                </a:xfrm>
                <a:prstGeom prst="rect">
                  <a:avLst/>
                </a:prstGeom>
                <a:blipFill>
                  <a:blip r:embed="rId3"/>
                  <a:stretch>
                    <a:fillRect r="-2837" b="-26923"/>
                  </a:stretch>
                </a:blipFill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r>
                    <a:rPr lang="en-IN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19845" name="Object 5">
                <a:extLst>
                  <a:ext uri="{FF2B5EF4-FFF2-40B4-BE49-F238E27FC236}">
                    <a16:creationId xmlns:a16="http://schemas.microsoft.com/office/drawing/2014/main" id="{820BB1DF-7B53-4735-9497-3C687F31C0DF}"/>
                  </a:ext>
                </a:extLst>
              </p:cNvPr>
              <p:cNvSpPr txBox="1"/>
              <p:nvPr/>
            </p:nvSpPr>
            <p:spPr bwMode="auto">
              <a:xfrm>
                <a:off x="2309812" y="3200400"/>
                <a:ext cx="4105275" cy="860425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norm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I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I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𝑑</m:t>
                          </m:r>
                          <m:acc>
                            <m:accPr>
                              <m:chr m:val="̇"/>
                              <m:ctrlPr>
                                <a:rPr lang="en-IN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𝑄</m:t>
                              </m:r>
                            </m:e>
                          </m:acc>
                        </m:num>
                        <m:den>
                          <m:r>
                            <a:rPr lang="en-I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𝑑𝑥</m:t>
                          </m:r>
                        </m:den>
                      </m:f>
                      <m:r>
                        <a:rPr lang="en-IN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IN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h𝑃</m:t>
                      </m:r>
                      <m:r>
                        <a:rPr lang="en-IN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IN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𝑇</m:t>
                      </m:r>
                      <m:r>
                        <a:rPr lang="en-IN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I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I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a:rPr lang="en-I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∞</m:t>
                          </m:r>
                        </m:sub>
                      </m:sSub>
                      <m:r>
                        <a:rPr lang="en-IN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)=0</m:t>
                      </m:r>
                    </m:oMath>
                  </m:oMathPara>
                </a14:m>
                <a:endParaRPr lang="en-IN" dirty="0"/>
              </a:p>
            </p:txBody>
          </p:sp>
        </mc:Choice>
        <mc:Fallback xmlns="">
          <p:sp>
            <p:nvSpPr>
              <p:cNvPr id="419845" name="Object 5">
                <a:extLst>
                  <a:ext uri="{FF2B5EF4-FFF2-40B4-BE49-F238E27FC236}">
                    <a16:creationId xmlns:a16="http://schemas.microsoft.com/office/drawing/2014/main" id="{820BB1DF-7B53-4735-9497-3C687F31C0D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309812" y="3200400"/>
                <a:ext cx="4105275" cy="86042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19846" name="Text Box 6">
            <a:extLst>
              <a:ext uri="{FF2B5EF4-FFF2-40B4-BE49-F238E27FC236}">
                <a16:creationId xmlns:a16="http://schemas.microsoft.com/office/drawing/2014/main" id="{AF112001-ECB3-4474-B734-131AAF578DB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5487" y="4343400"/>
            <a:ext cx="51244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2400" dirty="0"/>
              <a:t>Substitute Fourier’s Law of Conduction: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19847" name="Object 7">
                <a:extLst>
                  <a:ext uri="{FF2B5EF4-FFF2-40B4-BE49-F238E27FC236}">
                    <a16:creationId xmlns:a16="http://schemas.microsoft.com/office/drawing/2014/main" id="{8969DA67-ED26-79F1-6187-A5D0FD4BCE76}"/>
                  </a:ext>
                </a:extLst>
              </p:cNvPr>
              <p:cNvSpPr txBox="1"/>
              <p:nvPr/>
            </p:nvSpPr>
            <p:spPr bwMode="auto">
              <a:xfrm>
                <a:off x="2133600" y="4862513"/>
                <a:ext cx="4752975" cy="1538287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norm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I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I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𝑑</m:t>
                          </m:r>
                          <m:d>
                            <m:dPr>
                              <m:ctrlPr>
                                <a:rPr lang="en-IN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IN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IN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  <m:sSub>
                                <m:sSubPr>
                                  <m:ctrlPr>
                                    <a:rPr lang="en-IN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IN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𝐴</m:t>
                                  </m:r>
                                </m:e>
                                <m:sub>
                                  <m:r>
                                    <a:rPr lang="en-IN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𝑐</m:t>
                                  </m:r>
                                </m:sub>
                              </m:sSub>
                              <m:f>
                                <m:fPr>
                                  <m:ctrlPr>
                                    <a:rPr lang="en-IN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IN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𝑑𝑇</m:t>
                                  </m:r>
                                </m:num>
                                <m:den>
                                  <m:r>
                                    <a:rPr lang="en-IN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𝑑𝑥</m:t>
                                  </m:r>
                                </m:den>
                              </m:f>
                            </m:e>
                          </m:d>
                        </m:num>
                        <m:den>
                          <m:r>
                            <a:rPr lang="en-I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𝑑𝑥</m:t>
                          </m:r>
                        </m:den>
                      </m:f>
                      <m:r>
                        <a:rPr lang="en-IN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en-IN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h𝑃</m:t>
                      </m:r>
                      <m:r>
                        <a:rPr lang="en-IN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IN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𝑇</m:t>
                      </m:r>
                      <m:r>
                        <a:rPr lang="en-IN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I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I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a:rPr lang="en-I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∞</m:t>
                          </m:r>
                        </m:sub>
                      </m:sSub>
                      <m:r>
                        <a:rPr lang="en-IN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)=0</m:t>
                      </m:r>
                    </m:oMath>
                  </m:oMathPara>
                </a14:m>
                <a:endParaRPr lang="en-IN" dirty="0"/>
              </a:p>
            </p:txBody>
          </p:sp>
        </mc:Choice>
        <mc:Fallback xmlns="">
          <p:sp>
            <p:nvSpPr>
              <p:cNvPr id="419847" name="Object 7">
                <a:extLst>
                  <a:ext uri="{FF2B5EF4-FFF2-40B4-BE49-F238E27FC236}">
                    <a16:creationId xmlns:a16="http://schemas.microsoft.com/office/drawing/2014/main" id="{8969DA67-ED26-79F1-6187-A5D0FD4BCE7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133600" y="4862513"/>
                <a:ext cx="4752975" cy="1538287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" name="Group 46">
            <a:extLst>
              <a:ext uri="{FF2B5EF4-FFF2-40B4-BE49-F238E27FC236}">
                <a16:creationId xmlns:a16="http://schemas.microsoft.com/office/drawing/2014/main" id="{4C59D0F9-FA31-136B-E78C-EE38290C2786}"/>
              </a:ext>
            </a:extLst>
          </p:cNvPr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9144000" cy="6858000"/>
          </a:xfrm>
        </p:grpSpPr>
        <p:grpSp>
          <p:nvGrpSpPr>
            <p:cNvPr id="3" name="Group 8">
              <a:extLst>
                <a:ext uri="{FF2B5EF4-FFF2-40B4-BE49-F238E27FC236}">
                  <a16:creationId xmlns:a16="http://schemas.microsoft.com/office/drawing/2014/main" id="{643797D6-DBBA-6E80-3697-7894B7E385D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0" y="0"/>
              <a:ext cx="9144000" cy="6858000"/>
              <a:chOff x="0" y="0"/>
              <a:chExt cx="5760" cy="4320"/>
            </a:xfrm>
          </p:grpSpPr>
          <p:grpSp>
            <p:nvGrpSpPr>
              <p:cNvPr id="6" name="Group 27">
                <a:extLst>
                  <a:ext uri="{FF2B5EF4-FFF2-40B4-BE49-F238E27FC236}">
                    <a16:creationId xmlns:a16="http://schemas.microsoft.com/office/drawing/2014/main" id="{FFF1F27C-0E24-B0FC-E571-DDFE91BC5A7B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0" y="0"/>
                <a:ext cx="192" cy="4320"/>
                <a:chOff x="0" y="-48"/>
                <a:chExt cx="144" cy="4368"/>
              </a:xfrm>
            </p:grpSpPr>
            <p:sp>
              <p:nvSpPr>
                <p:cNvPr id="16" name="Rectangle 10">
                  <a:extLst>
                    <a:ext uri="{FF2B5EF4-FFF2-40B4-BE49-F238E27FC236}">
                      <a16:creationId xmlns:a16="http://schemas.microsoft.com/office/drawing/2014/main" id="{61EF70F3-AB86-D3A2-9257-777F0BE2E13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0" y="-48"/>
                  <a:ext cx="144" cy="2352"/>
                </a:xfrm>
                <a:prstGeom prst="rect">
                  <a:avLst/>
                </a:prstGeom>
                <a:gradFill rotWithShape="0">
                  <a:gsLst>
                    <a:gs pos="0">
                      <a:srgbClr val="FF9900"/>
                    </a:gs>
                    <a:gs pos="100000">
                      <a:schemeClr val="bg1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4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7" name="Rectangle 11">
                  <a:extLst>
                    <a:ext uri="{FF2B5EF4-FFF2-40B4-BE49-F238E27FC236}">
                      <a16:creationId xmlns:a16="http://schemas.microsoft.com/office/drawing/2014/main" id="{8380F61A-E8FE-9F4D-A74A-D9C4BCC6957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0" y="2160"/>
                  <a:ext cx="144" cy="2160"/>
                </a:xfrm>
                <a:prstGeom prst="rect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rgbClr val="006600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400"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7" name="Group 12">
                <a:extLst>
                  <a:ext uri="{FF2B5EF4-FFF2-40B4-BE49-F238E27FC236}">
                    <a16:creationId xmlns:a16="http://schemas.microsoft.com/office/drawing/2014/main" id="{BCD708FA-1DDD-3166-AF66-8738BCF17A02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674" y="24"/>
                <a:ext cx="86" cy="4296"/>
                <a:chOff x="5616" y="-48"/>
                <a:chExt cx="144" cy="4368"/>
              </a:xfrm>
            </p:grpSpPr>
            <p:sp>
              <p:nvSpPr>
                <p:cNvPr id="14" name="Rectangle 13">
                  <a:extLst>
                    <a:ext uri="{FF2B5EF4-FFF2-40B4-BE49-F238E27FC236}">
                      <a16:creationId xmlns:a16="http://schemas.microsoft.com/office/drawing/2014/main" id="{B50677F3-55D8-363C-4D04-88C2C2E9E16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616" y="-48"/>
                  <a:ext cx="144" cy="2352"/>
                </a:xfrm>
                <a:prstGeom prst="rect">
                  <a:avLst/>
                </a:prstGeom>
                <a:gradFill rotWithShape="0">
                  <a:gsLst>
                    <a:gs pos="0">
                      <a:srgbClr val="006600"/>
                    </a:gs>
                    <a:gs pos="100000">
                      <a:schemeClr val="bg1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4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5" name="Rectangle 14">
                  <a:extLst>
                    <a:ext uri="{FF2B5EF4-FFF2-40B4-BE49-F238E27FC236}">
                      <a16:creationId xmlns:a16="http://schemas.microsoft.com/office/drawing/2014/main" id="{365BFCA6-62B1-657A-F610-2C4FE9A49FC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616" y="2160"/>
                  <a:ext cx="144" cy="2160"/>
                </a:xfrm>
                <a:prstGeom prst="rect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rgbClr val="FF9900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400"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8" name="Group 15">
                <a:extLst>
                  <a:ext uri="{FF2B5EF4-FFF2-40B4-BE49-F238E27FC236}">
                    <a16:creationId xmlns:a16="http://schemas.microsoft.com/office/drawing/2014/main" id="{77E65141-1017-FA71-1E27-B7C652D79179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44" y="0"/>
                <a:ext cx="5616" cy="144"/>
                <a:chOff x="96" y="-48"/>
                <a:chExt cx="5520" cy="144"/>
              </a:xfrm>
            </p:grpSpPr>
            <p:sp>
              <p:nvSpPr>
                <p:cNvPr id="12" name="Rectangle 16">
                  <a:extLst>
                    <a:ext uri="{FF2B5EF4-FFF2-40B4-BE49-F238E27FC236}">
                      <a16:creationId xmlns:a16="http://schemas.microsoft.com/office/drawing/2014/main" id="{5145E348-F7FD-43E0-9F1E-0B0C71F645C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96" y="-48"/>
                  <a:ext cx="2736" cy="144"/>
                </a:xfrm>
                <a:prstGeom prst="rect">
                  <a:avLst/>
                </a:prstGeom>
                <a:gradFill rotWithShape="0">
                  <a:gsLst>
                    <a:gs pos="0">
                      <a:srgbClr val="FF9900"/>
                    </a:gs>
                    <a:gs pos="100000">
                      <a:schemeClr val="bg1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4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3" name="Rectangle 17">
                  <a:extLst>
                    <a:ext uri="{FF2B5EF4-FFF2-40B4-BE49-F238E27FC236}">
                      <a16:creationId xmlns:a16="http://schemas.microsoft.com/office/drawing/2014/main" id="{FE0FE2A0-A890-675A-952E-56306336D26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832" y="-48"/>
                  <a:ext cx="2784" cy="144"/>
                </a:xfrm>
                <a:prstGeom prst="rect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rgbClr val="006600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400"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9" name="Group 18">
                <a:extLst>
                  <a:ext uri="{FF2B5EF4-FFF2-40B4-BE49-F238E27FC236}">
                    <a16:creationId xmlns:a16="http://schemas.microsoft.com/office/drawing/2014/main" id="{66D09F34-76D6-F773-D553-EB2A2AE7AB7A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44" y="4234"/>
                <a:ext cx="5616" cy="86"/>
                <a:chOff x="96" y="4176"/>
                <a:chExt cx="5520" cy="144"/>
              </a:xfrm>
            </p:grpSpPr>
            <p:sp>
              <p:nvSpPr>
                <p:cNvPr id="10" name="Rectangle 19">
                  <a:extLst>
                    <a:ext uri="{FF2B5EF4-FFF2-40B4-BE49-F238E27FC236}">
                      <a16:creationId xmlns:a16="http://schemas.microsoft.com/office/drawing/2014/main" id="{124E1BF5-8F9B-E062-9488-0FD935F5E2F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96" y="4176"/>
                  <a:ext cx="2736" cy="144"/>
                </a:xfrm>
                <a:prstGeom prst="rect">
                  <a:avLst/>
                </a:prstGeom>
                <a:gradFill rotWithShape="0">
                  <a:gsLst>
                    <a:gs pos="0">
                      <a:srgbClr val="006600"/>
                    </a:gs>
                    <a:gs pos="100000">
                      <a:schemeClr val="bg1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4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1" name="Rectangle 20">
                  <a:extLst>
                    <a:ext uri="{FF2B5EF4-FFF2-40B4-BE49-F238E27FC236}">
                      <a16:creationId xmlns:a16="http://schemas.microsoft.com/office/drawing/2014/main" id="{91A5CB50-30B2-39B4-598C-7F1AABA2D9D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832" y="4176"/>
                  <a:ext cx="2784" cy="144"/>
                </a:xfrm>
                <a:prstGeom prst="rect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rgbClr val="FF9900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400">
                    <a:latin typeface="Times New Roman" panose="02020603050405020304" pitchFamily="18" charset="0"/>
                  </a:endParaRPr>
                </a:p>
              </p:txBody>
            </p:sp>
          </p:grpSp>
        </p:grpSp>
        <p:pic>
          <p:nvPicPr>
            <p:cNvPr id="4" name="Rectangle 19458">
              <a:extLst>
                <a:ext uri="{FF2B5EF4-FFF2-40B4-BE49-F238E27FC236}">
                  <a16:creationId xmlns:a16="http://schemas.microsoft.com/office/drawing/2014/main" id="{E135CEAF-B97A-9814-6B52-D662060CDCD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02475" y="242887"/>
              <a:ext cx="1889125" cy="8239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" name="Rectangle 21">
              <a:extLst>
                <a:ext uri="{FF2B5EF4-FFF2-40B4-BE49-F238E27FC236}">
                  <a16:creationId xmlns:a16="http://schemas.microsoft.com/office/drawing/2014/main" id="{0F527E01-2771-3FFA-4A8B-6AD5A0B1ABD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8600" y="1066800"/>
              <a:ext cx="8812213" cy="76200"/>
            </a:xfrm>
            <a:prstGeom prst="rect">
              <a:avLst/>
            </a:prstGeom>
            <a:gradFill rotWithShape="0">
              <a:gsLst>
                <a:gs pos="0">
                  <a:schemeClr val="accent2"/>
                </a:gs>
                <a:gs pos="50000">
                  <a:schemeClr val="hlink"/>
                </a:gs>
                <a:gs pos="100000">
                  <a:schemeClr val="accent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imes New Roman" charset="0"/>
              </a:endParaRPr>
            </a:p>
          </p:txBody>
        </p:sp>
      </p:grpSp>
      <p:sp>
        <p:nvSpPr>
          <p:cNvPr id="24" name="Title 23">
            <a:extLst>
              <a:ext uri="{FF2B5EF4-FFF2-40B4-BE49-F238E27FC236}">
                <a16:creationId xmlns:a16="http://schemas.microsoft.com/office/drawing/2014/main" id="{CA8D9294-9E48-9DE6-79E4-5EEDAFCA9C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4800" y="-76200"/>
            <a:ext cx="7772400" cy="1143000"/>
          </a:xfrm>
        </p:spPr>
        <p:txBody>
          <a:bodyPr/>
          <a:lstStyle/>
          <a:p>
            <a:r>
              <a:rPr lang="en-US" sz="2800" dirty="0"/>
              <a:t>Governing Differential Equation for Conjugate Heat Transfer</a:t>
            </a:r>
            <a:endParaRPr lang="en-IN" sz="2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198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198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198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9847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20866" name="Object 2">
                <a:extLst>
                  <a:ext uri="{FF2B5EF4-FFF2-40B4-BE49-F238E27FC236}">
                    <a16:creationId xmlns:a16="http://schemas.microsoft.com/office/drawing/2014/main" id="{592F5A8E-89C4-D066-49E6-FE6050553F04}"/>
                  </a:ext>
                </a:extLst>
              </p:cNvPr>
              <p:cNvSpPr txBox="1"/>
              <p:nvPr/>
            </p:nvSpPr>
            <p:spPr bwMode="auto">
              <a:xfrm>
                <a:off x="3308350" y="1128712"/>
                <a:ext cx="4464050" cy="1538288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norm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I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I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𝑑</m:t>
                          </m:r>
                          <m:d>
                            <m:dPr>
                              <m:ctrlPr>
                                <a:rPr lang="en-IN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IN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  <m:sSub>
                                <m:sSubPr>
                                  <m:ctrlPr>
                                    <a:rPr lang="en-IN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IN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𝐴</m:t>
                                  </m:r>
                                </m:e>
                                <m:sub>
                                  <m:r>
                                    <a:rPr lang="en-IN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𝑐</m:t>
                                  </m:r>
                                </m:sub>
                              </m:sSub>
                              <m:f>
                                <m:fPr>
                                  <m:ctrlPr>
                                    <a:rPr lang="en-IN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IN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𝑑𝑇</m:t>
                                  </m:r>
                                </m:num>
                                <m:den>
                                  <m:r>
                                    <a:rPr lang="en-IN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𝑑𝑥</m:t>
                                  </m:r>
                                </m:den>
                              </m:f>
                            </m:e>
                          </m:d>
                        </m:num>
                        <m:den>
                          <m:r>
                            <a:rPr lang="en-I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𝑑𝑥</m:t>
                          </m:r>
                        </m:den>
                      </m:f>
                      <m:r>
                        <a:rPr lang="en-IN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IN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h𝑃</m:t>
                      </m:r>
                      <m:r>
                        <a:rPr lang="en-IN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IN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𝑇</m:t>
                      </m:r>
                      <m:r>
                        <a:rPr lang="en-IN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I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I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a:rPr lang="en-I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∞</m:t>
                          </m:r>
                        </m:sub>
                      </m:sSub>
                      <m:r>
                        <a:rPr lang="en-IN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)=0</m:t>
                      </m:r>
                    </m:oMath>
                  </m:oMathPara>
                </a14:m>
                <a:endParaRPr lang="en-IN" dirty="0"/>
              </a:p>
            </p:txBody>
          </p:sp>
        </mc:Choice>
        <mc:Fallback xmlns="">
          <p:sp>
            <p:nvSpPr>
              <p:cNvPr id="420866" name="Object 2">
                <a:extLst>
                  <a:ext uri="{FF2B5EF4-FFF2-40B4-BE49-F238E27FC236}">
                    <a16:creationId xmlns:a16="http://schemas.microsoft.com/office/drawing/2014/main" id="{592F5A8E-89C4-D066-49E6-FE6050553F0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308350" y="1128712"/>
                <a:ext cx="4464050" cy="1538288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20871" name="Text Box 7">
            <a:extLst>
              <a:ext uri="{FF2B5EF4-FFF2-40B4-BE49-F238E27FC236}">
                <a16:creationId xmlns:a16="http://schemas.microsoft.com/office/drawing/2014/main" id="{5ED3B3D7-6065-AF49-7E7A-8187BE7C672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47800" y="381000"/>
            <a:ext cx="5329151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dirty="0"/>
              <a:t> Types of Strip Fins with Reduced Weight</a:t>
            </a:r>
          </a:p>
        </p:txBody>
      </p:sp>
      <p:sp>
        <p:nvSpPr>
          <p:cNvPr id="420873" name="Text Box 9">
            <a:extLst>
              <a:ext uri="{FF2B5EF4-FFF2-40B4-BE49-F238E27FC236}">
                <a16:creationId xmlns:a16="http://schemas.microsoft.com/office/drawing/2014/main" id="{D6950C98-5C02-4369-3E64-55DE36F7216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830512" y="2708275"/>
            <a:ext cx="61610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2400"/>
              <a:t>Straight fin of triangular profile rectangular C.S.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20874" name="Object 10">
                <a:extLst>
                  <a:ext uri="{FF2B5EF4-FFF2-40B4-BE49-F238E27FC236}">
                    <a16:creationId xmlns:a16="http://schemas.microsoft.com/office/drawing/2014/main" id="{0075D89E-E273-6709-C7F2-3BA77220164D}"/>
                  </a:ext>
                </a:extLst>
              </p:cNvPr>
              <p:cNvSpPr txBox="1"/>
              <p:nvPr/>
            </p:nvSpPr>
            <p:spPr bwMode="auto">
              <a:xfrm>
                <a:off x="4191000" y="3232150"/>
                <a:ext cx="1524000" cy="787400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normAutofit fontScale="70000" lnSpcReduction="20000"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IN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𝑐</m:t>
                          </m:r>
                        </m:sub>
                      </m:sSub>
                      <m:r>
                        <a:rPr lang="en-IN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IN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IN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)=</m:t>
                      </m:r>
                      <m:r>
                        <a:rPr lang="en-IN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𝛿</m:t>
                      </m:r>
                      <m:r>
                        <a:rPr lang="en-IN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𝐿</m:t>
                      </m:r>
                      <m:f>
                        <m:fPr>
                          <m:ctrlPr>
                            <a:rPr lang="en-I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I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num>
                        <m:den>
                          <m:r>
                            <a:rPr lang="en-I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𝑏</m:t>
                          </m:r>
                        </m:den>
                      </m:f>
                    </m:oMath>
                  </m:oMathPara>
                </a14:m>
                <a:endParaRPr lang="en-IN" dirty="0"/>
              </a:p>
            </p:txBody>
          </p:sp>
        </mc:Choice>
        <mc:Fallback xmlns="">
          <p:sp>
            <p:nvSpPr>
              <p:cNvPr id="420874" name="Object 10">
                <a:extLst>
                  <a:ext uri="{FF2B5EF4-FFF2-40B4-BE49-F238E27FC236}">
                    <a16:creationId xmlns:a16="http://schemas.microsoft.com/office/drawing/2014/main" id="{0075D89E-E273-6709-C7F2-3BA77220164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191000" y="3232150"/>
                <a:ext cx="1524000" cy="78740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20882" name="Text Box 18">
            <a:extLst>
              <a:ext uri="{FF2B5EF4-FFF2-40B4-BE49-F238E27FC236}">
                <a16:creationId xmlns:a16="http://schemas.microsoft.com/office/drawing/2014/main" id="{7EFD2B0E-32F0-38A1-9A50-9318FDFEDAB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033712" y="4495800"/>
            <a:ext cx="60340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2400"/>
              <a:t>Straight fin of parabolic profile rectangular C.S.</a:t>
            </a:r>
          </a:p>
        </p:txBody>
      </p:sp>
      <p:grpSp>
        <p:nvGrpSpPr>
          <p:cNvPr id="420884" name="Group 20">
            <a:extLst>
              <a:ext uri="{FF2B5EF4-FFF2-40B4-BE49-F238E27FC236}">
                <a16:creationId xmlns:a16="http://schemas.microsoft.com/office/drawing/2014/main" id="{56067588-1566-AA11-035C-3007FC720E09}"/>
              </a:ext>
            </a:extLst>
          </p:cNvPr>
          <p:cNvGrpSpPr>
            <a:grpSpLocks/>
          </p:cNvGrpSpPr>
          <p:nvPr/>
        </p:nvGrpSpPr>
        <p:grpSpPr bwMode="auto">
          <a:xfrm>
            <a:off x="196850" y="1828800"/>
            <a:ext cx="2546350" cy="2117725"/>
            <a:chOff x="1537" y="816"/>
            <a:chExt cx="2485" cy="1887"/>
          </a:xfrm>
        </p:grpSpPr>
        <p:pic>
          <p:nvPicPr>
            <p:cNvPr id="420885" name="Picture 21">
              <a:extLst>
                <a:ext uri="{FF2B5EF4-FFF2-40B4-BE49-F238E27FC236}">
                  <a16:creationId xmlns:a16="http://schemas.microsoft.com/office/drawing/2014/main" id="{CDE8D5FD-E4B2-E495-BF58-1E8C9CA813D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28" y="816"/>
              <a:ext cx="2294" cy="176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20886" name="Rectangle 22">
              <a:extLst>
                <a:ext uri="{FF2B5EF4-FFF2-40B4-BE49-F238E27FC236}">
                  <a16:creationId xmlns:a16="http://schemas.microsoft.com/office/drawing/2014/main" id="{41A6C4A2-5102-478E-D3F4-0796F2E6588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064" y="2448"/>
              <a:ext cx="96" cy="96"/>
            </a:xfrm>
            <a:prstGeom prst="rect">
              <a:avLst/>
            </a:prstGeom>
            <a:solidFill>
              <a:schemeClr val="bg1"/>
            </a:solidFill>
            <a:ln w="3175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68686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IN"/>
            </a:p>
          </p:txBody>
        </p:sp>
        <p:sp>
          <p:nvSpPr>
            <p:cNvPr id="420887" name="Rectangle 23">
              <a:extLst>
                <a:ext uri="{FF2B5EF4-FFF2-40B4-BE49-F238E27FC236}">
                  <a16:creationId xmlns:a16="http://schemas.microsoft.com/office/drawing/2014/main" id="{3837FD6C-8B2B-6B0F-9426-3A964A5020A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64" y="2448"/>
              <a:ext cx="240" cy="96"/>
            </a:xfrm>
            <a:prstGeom prst="rect">
              <a:avLst/>
            </a:prstGeom>
            <a:solidFill>
              <a:schemeClr val="bg1"/>
            </a:solidFill>
            <a:ln w="3175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68686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IN"/>
            </a:p>
          </p:txBody>
        </p:sp>
        <p:sp>
          <p:nvSpPr>
            <p:cNvPr id="420888" name="Rectangle 24">
              <a:extLst>
                <a:ext uri="{FF2B5EF4-FFF2-40B4-BE49-F238E27FC236}">
                  <a16:creationId xmlns:a16="http://schemas.microsoft.com/office/drawing/2014/main" id="{03A79C21-CA39-B44C-05B9-4581A454D1B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680" y="1824"/>
              <a:ext cx="144" cy="144"/>
            </a:xfrm>
            <a:prstGeom prst="rect">
              <a:avLst/>
            </a:prstGeom>
            <a:solidFill>
              <a:schemeClr val="bg1"/>
            </a:solidFill>
            <a:ln w="3175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68686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IN"/>
            </a:p>
          </p:txBody>
        </p:sp>
        <p:sp>
          <p:nvSpPr>
            <p:cNvPr id="420889" name="Rectangle 25">
              <a:extLst>
                <a:ext uri="{FF2B5EF4-FFF2-40B4-BE49-F238E27FC236}">
                  <a16:creationId xmlns:a16="http://schemas.microsoft.com/office/drawing/2014/main" id="{54DF5506-67B8-4933-4F97-191F0C7F174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12" y="1632"/>
              <a:ext cx="96" cy="96"/>
            </a:xfrm>
            <a:prstGeom prst="rect">
              <a:avLst/>
            </a:prstGeom>
            <a:solidFill>
              <a:schemeClr val="bg1"/>
            </a:solidFill>
            <a:ln w="3175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68686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IN"/>
            </a:p>
          </p:txBody>
        </p:sp>
        <p:sp>
          <p:nvSpPr>
            <p:cNvPr id="420890" name="Rectangle 26">
              <a:extLst>
                <a:ext uri="{FF2B5EF4-FFF2-40B4-BE49-F238E27FC236}">
                  <a16:creationId xmlns:a16="http://schemas.microsoft.com/office/drawing/2014/main" id="{66D254FF-2F80-A217-16D8-B2B30D29D32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880" y="816"/>
              <a:ext cx="192" cy="96"/>
            </a:xfrm>
            <a:prstGeom prst="rect">
              <a:avLst/>
            </a:prstGeom>
            <a:solidFill>
              <a:schemeClr val="bg1"/>
            </a:solidFill>
            <a:ln w="3175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68686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IN"/>
            </a:p>
          </p:txBody>
        </p:sp>
        <p:sp>
          <p:nvSpPr>
            <p:cNvPr id="420891" name="Rectangle 27">
              <a:extLst>
                <a:ext uri="{FF2B5EF4-FFF2-40B4-BE49-F238E27FC236}">
                  <a16:creationId xmlns:a16="http://schemas.microsoft.com/office/drawing/2014/main" id="{8B4A5B8B-C5ED-1A2F-9DC1-4AB95DF0163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64" y="1632"/>
              <a:ext cx="144" cy="192"/>
            </a:xfrm>
            <a:prstGeom prst="rect">
              <a:avLst/>
            </a:prstGeom>
            <a:solidFill>
              <a:schemeClr val="bg1"/>
            </a:solidFill>
            <a:ln w="3175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68686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IN"/>
            </a:p>
          </p:txBody>
        </p:sp>
        <p:sp>
          <p:nvSpPr>
            <p:cNvPr id="420892" name="Rectangle 28">
              <a:extLst>
                <a:ext uri="{FF2B5EF4-FFF2-40B4-BE49-F238E27FC236}">
                  <a16:creationId xmlns:a16="http://schemas.microsoft.com/office/drawing/2014/main" id="{55362C07-4986-30AB-FA8A-70EA5E9017C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44" y="1296"/>
              <a:ext cx="144" cy="144"/>
            </a:xfrm>
            <a:prstGeom prst="rect">
              <a:avLst/>
            </a:prstGeom>
            <a:solidFill>
              <a:schemeClr val="bg1"/>
            </a:solidFill>
            <a:ln w="3175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68686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IN"/>
            </a:p>
          </p:txBody>
        </p:sp>
        <p:sp>
          <p:nvSpPr>
            <p:cNvPr id="420893" name="Rectangle 29">
              <a:extLst>
                <a:ext uri="{FF2B5EF4-FFF2-40B4-BE49-F238E27FC236}">
                  <a16:creationId xmlns:a16="http://schemas.microsoft.com/office/drawing/2014/main" id="{993B4515-06F6-F7B4-93CE-290CD45EE762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920" y="1968"/>
              <a:ext cx="144" cy="96"/>
            </a:xfrm>
            <a:prstGeom prst="rect">
              <a:avLst/>
            </a:prstGeom>
            <a:solidFill>
              <a:schemeClr val="bg1"/>
            </a:solidFill>
            <a:ln w="3175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68686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IN"/>
            </a:p>
          </p:txBody>
        </p:sp>
        <p:sp>
          <p:nvSpPr>
            <p:cNvPr id="420894" name="Rectangle 30">
              <a:extLst>
                <a:ext uri="{FF2B5EF4-FFF2-40B4-BE49-F238E27FC236}">
                  <a16:creationId xmlns:a16="http://schemas.microsoft.com/office/drawing/2014/main" id="{6A5A9445-ACE3-D795-3375-08AE57A408B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736" y="2352"/>
              <a:ext cx="96" cy="96"/>
            </a:xfrm>
            <a:prstGeom prst="rect">
              <a:avLst/>
            </a:prstGeom>
            <a:solidFill>
              <a:schemeClr val="bg1"/>
            </a:solidFill>
            <a:ln w="3175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68686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IN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20895" name="Object 31">
                  <a:extLst>
                    <a:ext uri="{FF2B5EF4-FFF2-40B4-BE49-F238E27FC236}">
                      <a16:creationId xmlns:a16="http://schemas.microsoft.com/office/drawing/2014/main" id="{6463E79E-7C32-904A-C412-6E98C0873B09}"/>
                    </a:ext>
                  </a:extLst>
                </p:cNvPr>
                <p:cNvSpPr txBox="1"/>
                <p:nvPr/>
              </p:nvSpPr>
              <p:spPr bwMode="auto">
                <a:xfrm>
                  <a:off x="2928" y="816"/>
                  <a:ext cx="199" cy="223"/>
                </a:xfrm>
                <a:prstGeom prst="rect">
                  <a:avLst/>
                </a:prstGeom>
                <a:noFill/>
              </p:spPr>
              <p:txBody>
                <a:bodyPr>
                  <a:normAutofit fontScale="40000" lnSpcReduction="20000"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IN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IN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𝜃</m:t>
                            </m:r>
                          </m:e>
                          <m:sub>
                            <m:r>
                              <a:rPr lang="en-IN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𝑏</m:t>
                            </m:r>
                          </m:sub>
                        </m:sSub>
                      </m:oMath>
                    </m:oMathPara>
                  </a14:m>
                  <a:endParaRPr lang="en-IN"/>
                </a:p>
              </p:txBody>
            </p:sp>
          </mc:Choice>
          <mc:Fallback xmlns="">
            <p:sp>
              <p:nvSpPr>
                <p:cNvPr id="420895" name="Object 31">
                  <a:extLst>
                    <a:ext uri="{FF2B5EF4-FFF2-40B4-BE49-F238E27FC236}">
                      <a16:creationId xmlns:a16="http://schemas.microsoft.com/office/drawing/2014/main" id="{6463E79E-7C32-904A-C412-6E98C0873B0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2928" y="816"/>
                  <a:ext cx="199" cy="223"/>
                </a:xfrm>
                <a:prstGeom prst="rect">
                  <a:avLst/>
                </a:prstGeom>
                <a:blipFill>
                  <a:blip r:embed="rId5"/>
                  <a:stretch>
                    <a:fillRect r="-20588"/>
                  </a:stretch>
                </a:blipFill>
              </p:spPr>
              <p:txBody>
                <a:bodyPr/>
                <a:lstStyle/>
                <a:p>
                  <a:r>
                    <a:rPr lang="en-IN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420896" name="Rectangle 32">
              <a:extLst>
                <a:ext uri="{FF2B5EF4-FFF2-40B4-BE49-F238E27FC236}">
                  <a16:creationId xmlns:a16="http://schemas.microsoft.com/office/drawing/2014/main" id="{B9E6BE21-C61D-4E3D-041F-69B6E61C615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544" y="1296"/>
              <a:ext cx="98" cy="98"/>
            </a:xfrm>
            <a:prstGeom prst="rect">
              <a:avLst/>
            </a:prstGeom>
            <a:solidFill>
              <a:schemeClr val="bg1"/>
            </a:solidFill>
            <a:ln w="3175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68686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hangingPunct="0"/>
              <a:r>
                <a:rPr lang="en-US" altLang="en-US" sz="2000" i="1">
                  <a:cs typeface="Times New Roman" panose="02020603050405020304" pitchFamily="18" charset="0"/>
                </a:rPr>
                <a:t>L</a:t>
              </a:r>
              <a:endParaRPr lang="en-US" altLang="en-US" sz="2400" i="1"/>
            </a:p>
          </p:txBody>
        </p:sp>
        <p:sp>
          <p:nvSpPr>
            <p:cNvPr id="420897" name="Text Box 33">
              <a:extLst>
                <a:ext uri="{FF2B5EF4-FFF2-40B4-BE49-F238E27FC236}">
                  <a16:creationId xmlns:a16="http://schemas.microsoft.com/office/drawing/2014/main" id="{4D5CD9AD-C9CA-01A1-2068-5A8238506A7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190" y="2348"/>
              <a:ext cx="581" cy="3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3175">
                  <a:solidFill>
                    <a:schemeClr val="bg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68686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algn="ctr" eaLnBrk="0" hangingPunct="0"/>
              <a:r>
                <a:rPr lang="en-US" altLang="en-US" sz="2000" i="1">
                  <a:cs typeface="Times New Roman" panose="02020603050405020304" pitchFamily="18" charset="0"/>
                </a:rPr>
                <a:t>x=0</a:t>
              </a:r>
              <a:endParaRPr lang="en-US" altLang="en-US" sz="2400" i="1"/>
            </a:p>
          </p:txBody>
        </p:sp>
        <p:sp>
          <p:nvSpPr>
            <p:cNvPr id="420898" name="Rectangle 34">
              <a:extLst>
                <a:ext uri="{FF2B5EF4-FFF2-40B4-BE49-F238E27FC236}">
                  <a16:creationId xmlns:a16="http://schemas.microsoft.com/office/drawing/2014/main" id="{2F2D073A-BC8F-0AA3-0A84-ABCA8B7F363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688" y="2304"/>
              <a:ext cx="144" cy="144"/>
            </a:xfrm>
            <a:prstGeom prst="rect">
              <a:avLst/>
            </a:prstGeom>
            <a:solidFill>
              <a:schemeClr val="bg1"/>
            </a:solidFill>
            <a:ln w="3175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68686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hangingPunct="0"/>
              <a:r>
                <a:rPr lang="en-US" altLang="en-US" sz="2000" i="1">
                  <a:cs typeface="Times New Roman" panose="02020603050405020304" pitchFamily="18" charset="0"/>
                </a:rPr>
                <a:t>b</a:t>
              </a:r>
              <a:endParaRPr lang="en-US" altLang="en-US" sz="2400" i="1"/>
            </a:p>
          </p:txBody>
        </p:sp>
        <p:sp>
          <p:nvSpPr>
            <p:cNvPr id="420899" name="Text Box 35">
              <a:extLst>
                <a:ext uri="{FF2B5EF4-FFF2-40B4-BE49-F238E27FC236}">
                  <a16:creationId xmlns:a16="http://schemas.microsoft.com/office/drawing/2014/main" id="{EE8A6082-E831-8749-BF4E-917360B6B18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861" y="2350"/>
              <a:ext cx="581" cy="35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3175">
                  <a:solidFill>
                    <a:schemeClr val="bg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68686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algn="ctr" eaLnBrk="0" hangingPunct="0"/>
              <a:r>
                <a:rPr lang="en-US" altLang="en-US" sz="2000" i="1">
                  <a:cs typeface="Times New Roman" panose="02020603050405020304" pitchFamily="18" charset="0"/>
                </a:rPr>
                <a:t>x=b</a:t>
              </a:r>
              <a:endParaRPr lang="en-US" altLang="en-US" sz="2400" i="1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20900" name="Object 36">
                  <a:extLst>
                    <a:ext uri="{FF2B5EF4-FFF2-40B4-BE49-F238E27FC236}">
                      <a16:creationId xmlns:a16="http://schemas.microsoft.com/office/drawing/2014/main" id="{F4C49E96-6649-2FB0-BC03-8D4514FC5559}"/>
                    </a:ext>
                  </a:extLst>
                </p:cNvPr>
                <p:cNvSpPr txBox="1"/>
                <p:nvPr/>
              </p:nvSpPr>
              <p:spPr bwMode="auto">
                <a:xfrm>
                  <a:off x="1872" y="1920"/>
                  <a:ext cx="171" cy="192"/>
                </a:xfrm>
                <a:prstGeom prst="rect">
                  <a:avLst/>
                </a:prstGeom>
                <a:noFill/>
              </p:spPr>
              <p:txBody>
                <a:bodyPr>
                  <a:normAutofit fontScale="32500" lnSpcReduction="20000"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IN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IN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𝛿</m:t>
                            </m:r>
                          </m:e>
                          <m:sub>
                            <m:r>
                              <a:rPr lang="en-IN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𝑏</m:t>
                            </m:r>
                          </m:sub>
                        </m:sSub>
                      </m:oMath>
                    </m:oMathPara>
                  </a14:m>
                  <a:endParaRPr lang="en-IN"/>
                </a:p>
              </p:txBody>
            </p:sp>
          </mc:Choice>
          <mc:Fallback xmlns="">
            <p:sp>
              <p:nvSpPr>
                <p:cNvPr id="420900" name="Object 36">
                  <a:extLst>
                    <a:ext uri="{FF2B5EF4-FFF2-40B4-BE49-F238E27FC236}">
                      <a16:creationId xmlns:a16="http://schemas.microsoft.com/office/drawing/2014/main" id="{F4C49E96-6649-2FB0-BC03-8D4514FC555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1872" y="1920"/>
                  <a:ext cx="171" cy="192"/>
                </a:xfrm>
                <a:prstGeom prst="rect">
                  <a:avLst/>
                </a:prstGeom>
                <a:blipFill>
                  <a:blip r:embed="rId6"/>
                  <a:stretch>
                    <a:fillRect r="-21429"/>
                  </a:stretch>
                </a:blipFill>
              </p:spPr>
              <p:txBody>
                <a:bodyPr/>
                <a:lstStyle/>
                <a:p>
                  <a:r>
                    <a:rPr lang="en-IN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420901" name="Text Box 37">
              <a:extLst>
                <a:ext uri="{FF2B5EF4-FFF2-40B4-BE49-F238E27FC236}">
                  <a16:creationId xmlns:a16="http://schemas.microsoft.com/office/drawing/2014/main" id="{97ED7870-AD62-BA46-831B-39A9B3ACE90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537" y="1676"/>
              <a:ext cx="290" cy="35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3175">
                  <a:solidFill>
                    <a:schemeClr val="bg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68686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algn="ctr" eaLnBrk="0" hangingPunct="0"/>
              <a:r>
                <a:rPr lang="en-US" altLang="en-US" sz="2000" i="1">
                  <a:cs typeface="Times New Roman" panose="02020603050405020304" pitchFamily="18" charset="0"/>
                </a:rPr>
                <a:t>x</a:t>
              </a:r>
              <a:endParaRPr lang="en-US" altLang="en-US" sz="2400" i="1"/>
            </a:p>
          </p:txBody>
        </p:sp>
        <p:sp>
          <p:nvSpPr>
            <p:cNvPr id="420902" name="Rectangle 38">
              <a:extLst>
                <a:ext uri="{FF2B5EF4-FFF2-40B4-BE49-F238E27FC236}">
                  <a16:creationId xmlns:a16="http://schemas.microsoft.com/office/drawing/2014/main" id="{710C3AFD-DA0F-B0F4-A499-E1F7214886A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160" y="1632"/>
              <a:ext cx="96" cy="144"/>
            </a:xfrm>
            <a:prstGeom prst="rect">
              <a:avLst/>
            </a:prstGeom>
            <a:solidFill>
              <a:schemeClr val="bg1"/>
            </a:solidFill>
            <a:ln w="3175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68686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hangingPunct="0"/>
              <a:r>
                <a:rPr lang="en-US" altLang="en-US" sz="2000" i="1">
                  <a:cs typeface="Times New Roman" panose="02020603050405020304" pitchFamily="18" charset="0"/>
                </a:rPr>
                <a:t>q</a:t>
              </a:r>
              <a:r>
                <a:rPr lang="en-US" altLang="en-US" sz="2000" i="1" baseline="-25000">
                  <a:cs typeface="Times New Roman" panose="02020603050405020304" pitchFamily="18" charset="0"/>
                </a:rPr>
                <a:t>b</a:t>
              </a:r>
              <a:endParaRPr lang="en-US" altLang="en-US" sz="2400" i="1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20903" name="Object 39">
                  <a:extLst>
                    <a:ext uri="{FF2B5EF4-FFF2-40B4-BE49-F238E27FC236}">
                      <a16:creationId xmlns:a16="http://schemas.microsoft.com/office/drawing/2014/main" id="{293AEDFF-74E6-70EB-0DC0-182BADE7B186}"/>
                    </a:ext>
                  </a:extLst>
                </p:cNvPr>
                <p:cNvSpPr txBox="1"/>
                <p:nvPr/>
              </p:nvSpPr>
              <p:spPr bwMode="auto">
                <a:xfrm>
                  <a:off x="3312" y="1632"/>
                  <a:ext cx="107" cy="192"/>
                </a:xfrm>
                <a:prstGeom prst="rect">
                  <a:avLst/>
                </a:prstGeom>
                <a:noFill/>
              </p:spPr>
              <p:txBody>
                <a:bodyPr>
                  <a:normAutofit fontScale="32500" lnSpcReduction="20000"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r>
                          <a:rPr lang="en-IN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𝜑</m:t>
                        </m:r>
                      </m:oMath>
                    </m:oMathPara>
                  </a14:m>
                  <a:endParaRPr lang="en-IN"/>
                </a:p>
              </p:txBody>
            </p:sp>
          </mc:Choice>
          <mc:Fallback xmlns="">
            <p:sp>
              <p:nvSpPr>
                <p:cNvPr id="420903" name="Object 39">
                  <a:extLst>
                    <a:ext uri="{FF2B5EF4-FFF2-40B4-BE49-F238E27FC236}">
                      <a16:creationId xmlns:a16="http://schemas.microsoft.com/office/drawing/2014/main" id="{293AEDFF-74E6-70EB-0DC0-182BADE7B18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3312" y="1632"/>
                  <a:ext cx="107" cy="192"/>
                </a:xfrm>
                <a:prstGeom prst="rect">
                  <a:avLst/>
                </a:prstGeom>
                <a:blipFill>
                  <a:blip r:embed="rId7"/>
                  <a:stretch>
                    <a:fillRect r="-50000"/>
                  </a:stretch>
                </a:blipFill>
              </p:spPr>
              <p:txBody>
                <a:bodyPr/>
                <a:lstStyle/>
                <a:p>
                  <a:r>
                    <a:rPr lang="en-IN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420904" name="Group 40">
            <a:extLst>
              <a:ext uri="{FF2B5EF4-FFF2-40B4-BE49-F238E27FC236}">
                <a16:creationId xmlns:a16="http://schemas.microsoft.com/office/drawing/2014/main" id="{DD2E0A60-B151-553F-996B-1DE0540B1823}"/>
              </a:ext>
            </a:extLst>
          </p:cNvPr>
          <p:cNvGrpSpPr>
            <a:grpSpLocks/>
          </p:cNvGrpSpPr>
          <p:nvPr/>
        </p:nvGrpSpPr>
        <p:grpSpPr bwMode="auto">
          <a:xfrm>
            <a:off x="190500" y="4114800"/>
            <a:ext cx="2305050" cy="2479675"/>
            <a:chOff x="3078" y="1200"/>
            <a:chExt cx="2416" cy="2432"/>
          </a:xfrm>
        </p:grpSpPr>
        <p:pic>
          <p:nvPicPr>
            <p:cNvPr id="420905" name="Picture 41">
              <a:extLst>
                <a:ext uri="{FF2B5EF4-FFF2-40B4-BE49-F238E27FC236}">
                  <a16:creationId xmlns:a16="http://schemas.microsoft.com/office/drawing/2014/main" id="{4F610BC7-3363-FA6C-FB75-C3145179EAD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120" y="1200"/>
              <a:ext cx="2374" cy="234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20906" name="Rectangle 42">
              <a:extLst>
                <a:ext uri="{FF2B5EF4-FFF2-40B4-BE49-F238E27FC236}">
                  <a16:creationId xmlns:a16="http://schemas.microsoft.com/office/drawing/2014/main" id="{6E88CCDA-CD42-E3C7-10AC-C7B47CD3342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224" y="1248"/>
              <a:ext cx="240" cy="192"/>
            </a:xfrm>
            <a:prstGeom prst="rect">
              <a:avLst/>
            </a:prstGeom>
            <a:solidFill>
              <a:schemeClr val="bg1"/>
            </a:solidFill>
            <a:ln w="3175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68686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IN"/>
            </a:p>
          </p:txBody>
        </p:sp>
        <p:sp>
          <p:nvSpPr>
            <p:cNvPr id="420907" name="Rectangle 43">
              <a:extLst>
                <a:ext uri="{FF2B5EF4-FFF2-40B4-BE49-F238E27FC236}">
                  <a16:creationId xmlns:a16="http://schemas.microsoft.com/office/drawing/2014/main" id="{2DFA5142-2DD1-0484-F5E2-E4A586577CDE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938" y="2015"/>
              <a:ext cx="98" cy="98"/>
            </a:xfrm>
            <a:prstGeom prst="rect">
              <a:avLst/>
            </a:prstGeom>
            <a:solidFill>
              <a:schemeClr val="bg1"/>
            </a:solidFill>
            <a:ln w="3175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68686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hangingPunct="0"/>
              <a:r>
                <a:rPr lang="en-US" altLang="en-US" sz="2000" i="1">
                  <a:cs typeface="Times New Roman" panose="02020603050405020304" pitchFamily="18" charset="0"/>
                </a:rPr>
                <a:t>L</a:t>
              </a:r>
              <a:endParaRPr lang="en-US" altLang="en-US" sz="2400" i="1"/>
            </a:p>
          </p:txBody>
        </p:sp>
        <p:sp>
          <p:nvSpPr>
            <p:cNvPr id="420908" name="Rectangle 44">
              <a:extLst>
                <a:ext uri="{FF2B5EF4-FFF2-40B4-BE49-F238E27FC236}">
                  <a16:creationId xmlns:a16="http://schemas.microsoft.com/office/drawing/2014/main" id="{6EFC1313-855E-51A7-EA59-3C6F0BA4B26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216" y="2448"/>
              <a:ext cx="144" cy="144"/>
            </a:xfrm>
            <a:prstGeom prst="rect">
              <a:avLst/>
            </a:prstGeom>
            <a:solidFill>
              <a:schemeClr val="bg1"/>
            </a:solidFill>
            <a:ln w="3175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68686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IN"/>
            </a:p>
          </p:txBody>
        </p:sp>
        <p:sp>
          <p:nvSpPr>
            <p:cNvPr id="420909" name="Rectangle 45">
              <a:extLst>
                <a:ext uri="{FF2B5EF4-FFF2-40B4-BE49-F238E27FC236}">
                  <a16:creationId xmlns:a16="http://schemas.microsoft.com/office/drawing/2014/main" id="{25DF612B-4C7D-2290-3F21-C970B23EEE8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52" y="3408"/>
              <a:ext cx="240" cy="96"/>
            </a:xfrm>
            <a:prstGeom prst="rect">
              <a:avLst/>
            </a:prstGeom>
            <a:solidFill>
              <a:schemeClr val="bg1"/>
            </a:solidFill>
            <a:ln w="3175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68686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IN"/>
            </a:p>
          </p:txBody>
        </p:sp>
        <p:sp>
          <p:nvSpPr>
            <p:cNvPr id="420910" name="Rectangle 46">
              <a:extLst>
                <a:ext uri="{FF2B5EF4-FFF2-40B4-BE49-F238E27FC236}">
                  <a16:creationId xmlns:a16="http://schemas.microsoft.com/office/drawing/2014/main" id="{1A359985-BC80-5AFC-4768-6203887A46A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48" y="3312"/>
              <a:ext cx="240" cy="144"/>
            </a:xfrm>
            <a:prstGeom prst="rect">
              <a:avLst/>
            </a:prstGeom>
            <a:solidFill>
              <a:schemeClr val="bg1"/>
            </a:solidFill>
            <a:ln w="3175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68686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IN"/>
            </a:p>
          </p:txBody>
        </p:sp>
        <p:sp>
          <p:nvSpPr>
            <p:cNvPr id="420911" name="Rectangle 47">
              <a:extLst>
                <a:ext uri="{FF2B5EF4-FFF2-40B4-BE49-F238E27FC236}">
                  <a16:creationId xmlns:a16="http://schemas.microsoft.com/office/drawing/2014/main" id="{90A0196B-719D-ACDA-2BE4-C01F9E63DC6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176" y="3120"/>
              <a:ext cx="144" cy="144"/>
            </a:xfrm>
            <a:prstGeom prst="rect">
              <a:avLst/>
            </a:prstGeom>
            <a:solidFill>
              <a:schemeClr val="bg1"/>
            </a:solidFill>
            <a:ln w="3175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68686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hangingPunct="0"/>
              <a:r>
                <a:rPr lang="en-US" altLang="en-US" sz="2000" i="1">
                  <a:cs typeface="Times New Roman" panose="02020603050405020304" pitchFamily="18" charset="0"/>
                </a:rPr>
                <a:t>b</a:t>
              </a:r>
              <a:endParaRPr lang="en-US" altLang="en-US" sz="2400" i="1"/>
            </a:p>
          </p:txBody>
        </p:sp>
        <p:sp>
          <p:nvSpPr>
            <p:cNvPr id="420912" name="Rectangle 48">
              <a:extLst>
                <a:ext uri="{FF2B5EF4-FFF2-40B4-BE49-F238E27FC236}">
                  <a16:creationId xmlns:a16="http://schemas.microsoft.com/office/drawing/2014/main" id="{21F7E10A-EB26-B250-0DDC-25272E2FF8F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96" y="2256"/>
              <a:ext cx="96" cy="144"/>
            </a:xfrm>
            <a:prstGeom prst="rect">
              <a:avLst/>
            </a:prstGeom>
            <a:solidFill>
              <a:schemeClr val="bg1"/>
            </a:solidFill>
            <a:ln w="3175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68686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 eaLnBrk="0" hangingPunct="0"/>
              <a:r>
                <a:rPr lang="en-US" altLang="en-US" sz="2000" i="1">
                  <a:cs typeface="Times New Roman" panose="02020603050405020304" pitchFamily="18" charset="0"/>
                </a:rPr>
                <a:t>q</a:t>
              </a:r>
              <a:r>
                <a:rPr lang="en-US" altLang="en-US" sz="2000" i="1" baseline="-25000">
                  <a:cs typeface="Times New Roman" panose="02020603050405020304" pitchFamily="18" charset="0"/>
                </a:rPr>
                <a:t>b</a:t>
              </a:r>
              <a:endParaRPr lang="en-US" altLang="en-US" sz="2400" i="1"/>
            </a:p>
          </p:txBody>
        </p:sp>
        <p:sp>
          <p:nvSpPr>
            <p:cNvPr id="420913" name="Rectangle 49">
              <a:extLst>
                <a:ext uri="{FF2B5EF4-FFF2-40B4-BE49-F238E27FC236}">
                  <a16:creationId xmlns:a16="http://schemas.microsoft.com/office/drawing/2014/main" id="{7759070D-DB17-B3E6-FBF2-CA93AC357C4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504" y="2592"/>
              <a:ext cx="96" cy="144"/>
            </a:xfrm>
            <a:prstGeom prst="rect">
              <a:avLst/>
            </a:prstGeom>
            <a:solidFill>
              <a:schemeClr val="bg1"/>
            </a:solidFill>
            <a:ln w="3175">
              <a:solidFill>
                <a:schemeClr val="bg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68686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IN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20914" name="Object 50">
                  <a:extLst>
                    <a:ext uri="{FF2B5EF4-FFF2-40B4-BE49-F238E27FC236}">
                      <a16:creationId xmlns:a16="http://schemas.microsoft.com/office/drawing/2014/main" id="{C7B70601-2656-10DF-EC36-A4900BEEA797}"/>
                    </a:ext>
                  </a:extLst>
                </p:cNvPr>
                <p:cNvSpPr txBox="1"/>
                <p:nvPr/>
              </p:nvSpPr>
              <p:spPr bwMode="auto">
                <a:xfrm>
                  <a:off x="4224" y="1248"/>
                  <a:ext cx="199" cy="223"/>
                </a:xfrm>
                <a:prstGeom prst="rect">
                  <a:avLst/>
                </a:prstGeom>
                <a:noFill/>
              </p:spPr>
              <p:txBody>
                <a:bodyPr>
                  <a:normAutofit fontScale="32500" lnSpcReduction="20000"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IN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IN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𝜃</m:t>
                            </m:r>
                          </m:e>
                          <m:sub>
                            <m:r>
                              <a:rPr lang="en-IN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𝑏</m:t>
                            </m:r>
                          </m:sub>
                        </m:sSub>
                      </m:oMath>
                    </m:oMathPara>
                  </a14:m>
                  <a:endParaRPr lang="en-IN"/>
                </a:p>
              </p:txBody>
            </p:sp>
          </mc:Choice>
          <mc:Fallback xmlns="">
            <p:sp>
              <p:nvSpPr>
                <p:cNvPr id="420914" name="Object 50">
                  <a:extLst>
                    <a:ext uri="{FF2B5EF4-FFF2-40B4-BE49-F238E27FC236}">
                      <a16:creationId xmlns:a16="http://schemas.microsoft.com/office/drawing/2014/main" id="{C7B70601-2656-10DF-EC36-A4900BEEA797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4224" y="1248"/>
                  <a:ext cx="199" cy="223"/>
                </a:xfrm>
                <a:prstGeom prst="rect">
                  <a:avLst/>
                </a:prstGeom>
                <a:blipFill>
                  <a:blip r:embed="rId9"/>
                  <a:stretch>
                    <a:fillRect r="-12903"/>
                  </a:stretch>
                </a:blipFill>
              </p:spPr>
              <p:txBody>
                <a:bodyPr/>
                <a:lstStyle/>
                <a:p>
                  <a:r>
                    <a:rPr lang="en-IN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420915" name="Text Box 51">
              <a:extLst>
                <a:ext uri="{FF2B5EF4-FFF2-40B4-BE49-F238E27FC236}">
                  <a16:creationId xmlns:a16="http://schemas.microsoft.com/office/drawing/2014/main" id="{989F5773-8CD1-2C22-6B66-64A2AFB432FE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328" y="3243"/>
              <a:ext cx="624" cy="38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3175">
                  <a:solidFill>
                    <a:schemeClr val="bg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68686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algn="ctr" eaLnBrk="0" hangingPunct="0"/>
              <a:r>
                <a:rPr lang="en-US" altLang="en-US" sz="2000" i="1">
                  <a:cs typeface="Times New Roman" panose="02020603050405020304" pitchFamily="18" charset="0"/>
                </a:rPr>
                <a:t>x=b</a:t>
              </a:r>
              <a:endParaRPr lang="en-US" altLang="en-US" sz="2400" i="1"/>
            </a:p>
          </p:txBody>
        </p:sp>
        <p:sp>
          <p:nvSpPr>
            <p:cNvPr id="420916" name="Text Box 52">
              <a:extLst>
                <a:ext uri="{FF2B5EF4-FFF2-40B4-BE49-F238E27FC236}">
                  <a16:creationId xmlns:a16="http://schemas.microsoft.com/office/drawing/2014/main" id="{1284D8B6-FAE0-5D06-B19B-60CEE78353A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4655" y="3243"/>
              <a:ext cx="624" cy="38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3175">
                  <a:solidFill>
                    <a:schemeClr val="bg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68686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algn="ctr" eaLnBrk="0" hangingPunct="0"/>
              <a:r>
                <a:rPr lang="en-US" altLang="en-US" sz="2000" i="1">
                  <a:cs typeface="Times New Roman" panose="02020603050405020304" pitchFamily="18" charset="0"/>
                </a:rPr>
                <a:t>x=0</a:t>
              </a:r>
              <a:endParaRPr lang="en-US" altLang="en-US" sz="2400" i="1"/>
            </a:p>
          </p:txBody>
        </p:sp>
        <p:sp>
          <p:nvSpPr>
            <p:cNvPr id="420917" name="Text Box 53">
              <a:extLst>
                <a:ext uri="{FF2B5EF4-FFF2-40B4-BE49-F238E27FC236}">
                  <a16:creationId xmlns:a16="http://schemas.microsoft.com/office/drawing/2014/main" id="{485A1065-C44D-8409-4049-418AAED7E878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3078" y="2273"/>
              <a:ext cx="312" cy="38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bg1"/>
                  </a:solidFill>
                </a14:hiddenFill>
              </a:ext>
              <a:ext uri="{91240B29-F687-4F45-9708-019B960494DF}">
                <a14:hiddenLine xmlns:a14="http://schemas.microsoft.com/office/drawing/2010/main" w="3175">
                  <a:solidFill>
                    <a:schemeClr val="bg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68686"/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algn="ctr" eaLnBrk="0" hangingPunct="0"/>
              <a:r>
                <a:rPr lang="en-US" altLang="en-US" sz="2000" i="1">
                  <a:cs typeface="Times New Roman" panose="02020603050405020304" pitchFamily="18" charset="0"/>
                </a:rPr>
                <a:t>x</a:t>
              </a:r>
              <a:endParaRPr lang="en-US" altLang="en-US" sz="2400" i="1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20918" name="Object 54">
                  <a:extLst>
                    <a:ext uri="{FF2B5EF4-FFF2-40B4-BE49-F238E27FC236}">
                      <a16:creationId xmlns:a16="http://schemas.microsoft.com/office/drawing/2014/main" id="{812C036A-897C-EF0C-F071-CFC702018FF3}"/>
                    </a:ext>
                  </a:extLst>
                </p:cNvPr>
                <p:cNvSpPr txBox="1"/>
                <p:nvPr/>
              </p:nvSpPr>
              <p:spPr bwMode="auto">
                <a:xfrm>
                  <a:off x="3456" y="2592"/>
                  <a:ext cx="171" cy="192"/>
                </a:xfrm>
                <a:prstGeom prst="rect">
                  <a:avLst/>
                </a:prstGeom>
                <a:noFill/>
              </p:spPr>
              <p:txBody>
                <a:bodyPr>
                  <a:normAutofit fontScale="25000" lnSpcReduction="20000"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en-IN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IN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𝛿</m:t>
                            </m:r>
                          </m:e>
                          <m:sub>
                            <m:r>
                              <a:rPr lang="en-IN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𝑏</m:t>
                            </m:r>
                          </m:sub>
                        </m:sSub>
                      </m:oMath>
                    </m:oMathPara>
                  </a14:m>
                  <a:endParaRPr lang="en-IN"/>
                </a:p>
              </p:txBody>
            </p:sp>
          </mc:Choice>
          <mc:Fallback xmlns="">
            <p:sp>
              <p:nvSpPr>
                <p:cNvPr id="420918" name="Object 54">
                  <a:extLst>
                    <a:ext uri="{FF2B5EF4-FFF2-40B4-BE49-F238E27FC236}">
                      <a16:creationId xmlns:a16="http://schemas.microsoft.com/office/drawing/2014/main" id="{812C036A-897C-EF0C-F071-CFC702018FF3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3456" y="2592"/>
                  <a:ext cx="171" cy="192"/>
                </a:xfrm>
                <a:prstGeom prst="rect">
                  <a:avLst/>
                </a:prstGeom>
                <a:blipFill>
                  <a:blip r:embed="rId10"/>
                  <a:stretch>
                    <a:fillRect r="-11111"/>
                  </a:stretch>
                </a:blipFill>
              </p:spPr>
              <p:txBody>
                <a:bodyPr/>
                <a:lstStyle/>
                <a:p>
                  <a:r>
                    <a:rPr lang="en-IN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420919" name="Object 55">
                <a:extLst>
                  <a:ext uri="{FF2B5EF4-FFF2-40B4-BE49-F238E27FC236}">
                    <a16:creationId xmlns:a16="http://schemas.microsoft.com/office/drawing/2014/main" id="{E37A09C3-982C-2B73-B9B2-C37321EB7C2F}"/>
                  </a:ext>
                </a:extLst>
              </p:cNvPr>
              <p:cNvSpPr txBox="1"/>
              <p:nvPr/>
            </p:nvSpPr>
            <p:spPr bwMode="auto">
              <a:xfrm>
                <a:off x="4267200" y="5181600"/>
                <a:ext cx="1905000" cy="939800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normAutofit fontScale="77500" lnSpcReduction="20000"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I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𝑐</m:t>
                          </m:r>
                        </m:sub>
                      </m:sSub>
                      <m:r>
                        <a:rPr lang="en-IN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IN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IN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)=</m:t>
                      </m:r>
                      <m:r>
                        <a:rPr lang="en-IN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𝛿</m:t>
                      </m:r>
                      <m:r>
                        <a:rPr lang="en-IN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𝐿</m:t>
                      </m:r>
                      <m:sSup>
                        <m:sSupPr>
                          <m:ctrlPr>
                            <a:rPr lang="en-I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{"/>
                              <m:endChr m:val="}"/>
                              <m:ctrlPr>
                                <a:rPr lang="en-IN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IN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IN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num>
                                <m:den>
                                  <m:r>
                                    <a:rPr lang="en-IN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en-I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IN" dirty="0"/>
              </a:p>
            </p:txBody>
          </p:sp>
        </mc:Choice>
        <mc:Fallback xmlns="">
          <p:sp>
            <p:nvSpPr>
              <p:cNvPr id="420919" name="Object 55">
                <a:extLst>
                  <a:ext uri="{FF2B5EF4-FFF2-40B4-BE49-F238E27FC236}">
                    <a16:creationId xmlns:a16="http://schemas.microsoft.com/office/drawing/2014/main" id="{E37A09C3-982C-2B73-B9B2-C37321EB7C2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267200" y="5181600"/>
                <a:ext cx="1905000" cy="939800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" name="Group 46">
            <a:extLst>
              <a:ext uri="{FF2B5EF4-FFF2-40B4-BE49-F238E27FC236}">
                <a16:creationId xmlns:a16="http://schemas.microsoft.com/office/drawing/2014/main" id="{725806FD-2C3B-21A5-C51D-0CBA5BFA7E39}"/>
              </a:ext>
            </a:extLst>
          </p:cNvPr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9144000" cy="6858000"/>
          </a:xfrm>
        </p:grpSpPr>
        <p:grpSp>
          <p:nvGrpSpPr>
            <p:cNvPr id="3" name="Group 8">
              <a:extLst>
                <a:ext uri="{FF2B5EF4-FFF2-40B4-BE49-F238E27FC236}">
                  <a16:creationId xmlns:a16="http://schemas.microsoft.com/office/drawing/2014/main" id="{B54FFB0A-3F4A-F74B-45FD-5F2F75BF3ED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0" y="0"/>
              <a:ext cx="9144000" cy="6858000"/>
              <a:chOff x="0" y="0"/>
              <a:chExt cx="5760" cy="4320"/>
            </a:xfrm>
          </p:grpSpPr>
          <p:grpSp>
            <p:nvGrpSpPr>
              <p:cNvPr id="6" name="Group 27">
                <a:extLst>
                  <a:ext uri="{FF2B5EF4-FFF2-40B4-BE49-F238E27FC236}">
                    <a16:creationId xmlns:a16="http://schemas.microsoft.com/office/drawing/2014/main" id="{0474CE58-610B-1E6F-FF32-EC5DF17FF1D9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0" y="0"/>
                <a:ext cx="192" cy="4320"/>
                <a:chOff x="0" y="-48"/>
                <a:chExt cx="144" cy="4368"/>
              </a:xfrm>
            </p:grpSpPr>
            <p:sp>
              <p:nvSpPr>
                <p:cNvPr id="16" name="Rectangle 10">
                  <a:extLst>
                    <a:ext uri="{FF2B5EF4-FFF2-40B4-BE49-F238E27FC236}">
                      <a16:creationId xmlns:a16="http://schemas.microsoft.com/office/drawing/2014/main" id="{2C16CC1A-CCF1-4204-6780-C1DD1F8363D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0" y="-48"/>
                  <a:ext cx="144" cy="2352"/>
                </a:xfrm>
                <a:prstGeom prst="rect">
                  <a:avLst/>
                </a:prstGeom>
                <a:gradFill rotWithShape="0">
                  <a:gsLst>
                    <a:gs pos="0">
                      <a:srgbClr val="FF9900"/>
                    </a:gs>
                    <a:gs pos="100000">
                      <a:schemeClr val="bg1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4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7" name="Rectangle 11">
                  <a:extLst>
                    <a:ext uri="{FF2B5EF4-FFF2-40B4-BE49-F238E27FC236}">
                      <a16:creationId xmlns:a16="http://schemas.microsoft.com/office/drawing/2014/main" id="{8D247A22-C282-DC00-7EA0-20D7BD953DD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0" y="2160"/>
                  <a:ext cx="144" cy="2160"/>
                </a:xfrm>
                <a:prstGeom prst="rect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rgbClr val="006600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400"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7" name="Group 12">
                <a:extLst>
                  <a:ext uri="{FF2B5EF4-FFF2-40B4-BE49-F238E27FC236}">
                    <a16:creationId xmlns:a16="http://schemas.microsoft.com/office/drawing/2014/main" id="{D8AAFED8-87CC-A1CD-0069-38C8633F033A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674" y="24"/>
                <a:ext cx="86" cy="4296"/>
                <a:chOff x="5616" y="-48"/>
                <a:chExt cx="144" cy="4368"/>
              </a:xfrm>
            </p:grpSpPr>
            <p:sp>
              <p:nvSpPr>
                <p:cNvPr id="14" name="Rectangle 13">
                  <a:extLst>
                    <a:ext uri="{FF2B5EF4-FFF2-40B4-BE49-F238E27FC236}">
                      <a16:creationId xmlns:a16="http://schemas.microsoft.com/office/drawing/2014/main" id="{E06F6827-43EC-F2C6-069B-68366351F98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616" y="-48"/>
                  <a:ext cx="144" cy="2352"/>
                </a:xfrm>
                <a:prstGeom prst="rect">
                  <a:avLst/>
                </a:prstGeom>
                <a:gradFill rotWithShape="0">
                  <a:gsLst>
                    <a:gs pos="0">
                      <a:srgbClr val="006600"/>
                    </a:gs>
                    <a:gs pos="100000">
                      <a:schemeClr val="bg1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4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5" name="Rectangle 14">
                  <a:extLst>
                    <a:ext uri="{FF2B5EF4-FFF2-40B4-BE49-F238E27FC236}">
                      <a16:creationId xmlns:a16="http://schemas.microsoft.com/office/drawing/2014/main" id="{0A82590F-4145-0CE3-7D70-F3879AD65ED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616" y="2160"/>
                  <a:ext cx="144" cy="2160"/>
                </a:xfrm>
                <a:prstGeom prst="rect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rgbClr val="FF9900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400"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8" name="Group 15">
                <a:extLst>
                  <a:ext uri="{FF2B5EF4-FFF2-40B4-BE49-F238E27FC236}">
                    <a16:creationId xmlns:a16="http://schemas.microsoft.com/office/drawing/2014/main" id="{9794F6A3-7AE8-2C8D-5773-CFBEDABE87BC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44" y="0"/>
                <a:ext cx="5616" cy="144"/>
                <a:chOff x="96" y="-48"/>
                <a:chExt cx="5520" cy="144"/>
              </a:xfrm>
            </p:grpSpPr>
            <p:sp>
              <p:nvSpPr>
                <p:cNvPr id="12" name="Rectangle 16">
                  <a:extLst>
                    <a:ext uri="{FF2B5EF4-FFF2-40B4-BE49-F238E27FC236}">
                      <a16:creationId xmlns:a16="http://schemas.microsoft.com/office/drawing/2014/main" id="{A09F6140-CACB-DF80-81DC-C5F6DB0FA3F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96" y="-48"/>
                  <a:ext cx="2736" cy="144"/>
                </a:xfrm>
                <a:prstGeom prst="rect">
                  <a:avLst/>
                </a:prstGeom>
                <a:gradFill rotWithShape="0">
                  <a:gsLst>
                    <a:gs pos="0">
                      <a:srgbClr val="FF9900"/>
                    </a:gs>
                    <a:gs pos="100000">
                      <a:schemeClr val="bg1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4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3" name="Rectangle 17">
                  <a:extLst>
                    <a:ext uri="{FF2B5EF4-FFF2-40B4-BE49-F238E27FC236}">
                      <a16:creationId xmlns:a16="http://schemas.microsoft.com/office/drawing/2014/main" id="{BB889026-BD26-7F50-2CB7-4F250A81C5E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832" y="-48"/>
                  <a:ext cx="2784" cy="144"/>
                </a:xfrm>
                <a:prstGeom prst="rect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rgbClr val="006600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400"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9" name="Group 18">
                <a:extLst>
                  <a:ext uri="{FF2B5EF4-FFF2-40B4-BE49-F238E27FC236}">
                    <a16:creationId xmlns:a16="http://schemas.microsoft.com/office/drawing/2014/main" id="{B11CFC50-37CF-EA02-8D4F-CC6EDD706206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44" y="4234"/>
                <a:ext cx="5616" cy="86"/>
                <a:chOff x="96" y="4176"/>
                <a:chExt cx="5520" cy="144"/>
              </a:xfrm>
            </p:grpSpPr>
            <p:sp>
              <p:nvSpPr>
                <p:cNvPr id="10" name="Rectangle 19">
                  <a:extLst>
                    <a:ext uri="{FF2B5EF4-FFF2-40B4-BE49-F238E27FC236}">
                      <a16:creationId xmlns:a16="http://schemas.microsoft.com/office/drawing/2014/main" id="{E715B09E-6225-9706-02C3-534197CB254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96" y="4176"/>
                  <a:ext cx="2736" cy="144"/>
                </a:xfrm>
                <a:prstGeom prst="rect">
                  <a:avLst/>
                </a:prstGeom>
                <a:gradFill rotWithShape="0">
                  <a:gsLst>
                    <a:gs pos="0">
                      <a:srgbClr val="006600"/>
                    </a:gs>
                    <a:gs pos="100000">
                      <a:schemeClr val="bg1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4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1" name="Rectangle 20">
                  <a:extLst>
                    <a:ext uri="{FF2B5EF4-FFF2-40B4-BE49-F238E27FC236}">
                      <a16:creationId xmlns:a16="http://schemas.microsoft.com/office/drawing/2014/main" id="{E0F4249B-CA2A-BDBB-124F-AB73A3C42FE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832" y="4176"/>
                  <a:ext cx="2784" cy="144"/>
                </a:xfrm>
                <a:prstGeom prst="rect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rgbClr val="FF9900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400">
                    <a:latin typeface="Times New Roman" panose="02020603050405020304" pitchFamily="18" charset="0"/>
                  </a:endParaRPr>
                </a:p>
              </p:txBody>
            </p:sp>
          </p:grpSp>
        </p:grpSp>
        <p:pic>
          <p:nvPicPr>
            <p:cNvPr id="4" name="Rectangle 19458">
              <a:extLst>
                <a:ext uri="{FF2B5EF4-FFF2-40B4-BE49-F238E27FC236}">
                  <a16:creationId xmlns:a16="http://schemas.microsoft.com/office/drawing/2014/main" id="{65986948-FE17-CF1B-557D-76F02B2B36A3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02475" y="242887"/>
              <a:ext cx="1889125" cy="8239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" name="Rectangle 21">
              <a:extLst>
                <a:ext uri="{FF2B5EF4-FFF2-40B4-BE49-F238E27FC236}">
                  <a16:creationId xmlns:a16="http://schemas.microsoft.com/office/drawing/2014/main" id="{85A8B9FA-E525-2E7C-8805-78B03AF32CA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8600" y="1066800"/>
              <a:ext cx="8812213" cy="76200"/>
            </a:xfrm>
            <a:prstGeom prst="rect">
              <a:avLst/>
            </a:prstGeom>
            <a:gradFill rotWithShape="0">
              <a:gsLst>
                <a:gs pos="0">
                  <a:schemeClr val="accent2"/>
                </a:gs>
                <a:gs pos="50000">
                  <a:schemeClr val="hlink"/>
                </a:gs>
                <a:gs pos="100000">
                  <a:schemeClr val="accent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imes New Roman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8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208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208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8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208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208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8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208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208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208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8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208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208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9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209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4209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9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4209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0874" grpId="0"/>
      <p:bldP spid="420919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54658" name="Object 2">
                <a:extLst>
                  <a:ext uri="{FF2B5EF4-FFF2-40B4-BE49-F238E27FC236}">
                    <a16:creationId xmlns:a16="http://schemas.microsoft.com/office/drawing/2014/main" id="{83130C35-6112-F715-A98E-44FA5AE0AB7D}"/>
                  </a:ext>
                </a:extLst>
              </p:cNvPr>
              <p:cNvSpPr txBox="1"/>
              <p:nvPr/>
            </p:nvSpPr>
            <p:spPr bwMode="auto">
              <a:xfrm>
                <a:off x="2667000" y="990600"/>
                <a:ext cx="4464050" cy="1538288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norm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I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I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𝑑</m:t>
                          </m:r>
                          <m:d>
                            <m:dPr>
                              <m:ctrlPr>
                                <a:rPr lang="en-IN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IN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  <m:sSub>
                                <m:sSubPr>
                                  <m:ctrlPr>
                                    <a:rPr lang="en-IN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IN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𝐴</m:t>
                                  </m:r>
                                </m:e>
                                <m:sub>
                                  <m:r>
                                    <a:rPr lang="en-IN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𝑐</m:t>
                                  </m:r>
                                </m:sub>
                              </m:sSub>
                              <m:f>
                                <m:fPr>
                                  <m:ctrlPr>
                                    <a:rPr lang="en-IN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IN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𝑑𝑇</m:t>
                                  </m:r>
                                </m:num>
                                <m:den>
                                  <m:r>
                                    <a:rPr lang="en-IN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𝑑𝑥</m:t>
                                  </m:r>
                                </m:den>
                              </m:f>
                            </m:e>
                          </m:d>
                        </m:num>
                        <m:den>
                          <m:r>
                            <a:rPr lang="en-I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𝑑𝑥</m:t>
                          </m:r>
                        </m:den>
                      </m:f>
                      <m:r>
                        <a:rPr lang="en-IN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IN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h𝑃</m:t>
                      </m:r>
                      <m:r>
                        <a:rPr lang="en-IN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IN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𝑇</m:t>
                      </m:r>
                      <m:r>
                        <a:rPr lang="en-IN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I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I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a:rPr lang="en-I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∞</m:t>
                          </m:r>
                        </m:sub>
                      </m:sSub>
                      <m:r>
                        <a:rPr lang="en-IN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)=0</m:t>
                      </m:r>
                    </m:oMath>
                  </m:oMathPara>
                </a14:m>
                <a:endParaRPr lang="en-IN"/>
              </a:p>
            </p:txBody>
          </p:sp>
        </mc:Choice>
        <mc:Fallback xmlns="">
          <p:sp>
            <p:nvSpPr>
              <p:cNvPr id="454658" name="Object 2">
                <a:extLst>
                  <a:ext uri="{FF2B5EF4-FFF2-40B4-BE49-F238E27FC236}">
                    <a16:creationId xmlns:a16="http://schemas.microsoft.com/office/drawing/2014/main" id="{83130C35-6112-F715-A98E-44FA5AE0AB7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667000" y="990600"/>
                <a:ext cx="4464050" cy="1538288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54659" name="Text Box 3">
            <a:extLst>
              <a:ext uri="{FF2B5EF4-FFF2-40B4-BE49-F238E27FC236}">
                <a16:creationId xmlns:a16="http://schemas.microsoft.com/office/drawing/2014/main" id="{EC6E5102-1A09-A0A4-16AA-5DBF07A307E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381000"/>
            <a:ext cx="659765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/>
              <a:t> Fins with Cartesian Geometry Heat Transfer</a:t>
            </a:r>
          </a:p>
        </p:txBody>
      </p:sp>
      <p:sp>
        <p:nvSpPr>
          <p:cNvPr id="454660" name="Text Box 4">
            <a:extLst>
              <a:ext uri="{FF2B5EF4-FFF2-40B4-BE49-F238E27FC236}">
                <a16:creationId xmlns:a16="http://schemas.microsoft.com/office/drawing/2014/main" id="{FAC98900-7A54-099B-C8ED-2E476F05049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98725" y="2708275"/>
            <a:ext cx="57896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2400"/>
              <a:t>Straight fin of triangular profile Circular C.S.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54661" name="Object 5">
                <a:extLst>
                  <a:ext uri="{FF2B5EF4-FFF2-40B4-BE49-F238E27FC236}">
                    <a16:creationId xmlns:a16="http://schemas.microsoft.com/office/drawing/2014/main" id="{B49AC25E-5244-687C-5E00-1CEFF9276A1C}"/>
                  </a:ext>
                </a:extLst>
              </p:cNvPr>
              <p:cNvSpPr txBox="1"/>
              <p:nvPr/>
            </p:nvSpPr>
            <p:spPr bwMode="auto">
              <a:xfrm>
                <a:off x="3822700" y="3155950"/>
                <a:ext cx="2260600" cy="939800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normAutofit fontScale="85000" lnSpcReduction="10000"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I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𝑐</m:t>
                          </m:r>
                        </m:sub>
                      </m:sSub>
                      <m:r>
                        <a:rPr lang="en-IN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IN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IN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)=</m:t>
                      </m:r>
                      <m:f>
                        <m:fPr>
                          <m:ctrlPr>
                            <a:rPr lang="en-I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I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𝜋</m:t>
                          </m:r>
                        </m:num>
                        <m:den>
                          <m:r>
                            <a:rPr lang="en-I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den>
                      </m:f>
                      <m:sSup>
                        <m:sSupPr>
                          <m:ctrlPr>
                            <a:rPr lang="en-I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{"/>
                              <m:endChr m:val="}"/>
                              <m:ctrlPr>
                                <a:rPr lang="en-IN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IN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IN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𝐷</m:t>
                                  </m:r>
                                </m:num>
                                <m:den>
                                  <m:r>
                                    <a:rPr lang="en-IN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en-I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sSup>
                        <m:sSupPr>
                          <m:ctrlPr>
                            <a:rPr lang="en-I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I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I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IN" dirty="0"/>
              </a:p>
            </p:txBody>
          </p:sp>
        </mc:Choice>
        <mc:Fallback xmlns="">
          <p:sp>
            <p:nvSpPr>
              <p:cNvPr id="454661" name="Object 5">
                <a:extLst>
                  <a:ext uri="{FF2B5EF4-FFF2-40B4-BE49-F238E27FC236}">
                    <a16:creationId xmlns:a16="http://schemas.microsoft.com/office/drawing/2014/main" id="{B49AC25E-5244-687C-5E00-1CEFF9276A1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822700" y="3155950"/>
                <a:ext cx="2260600" cy="93980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54662" name="Text Box 6">
            <a:extLst>
              <a:ext uri="{FF2B5EF4-FFF2-40B4-BE49-F238E27FC236}">
                <a16:creationId xmlns:a16="http://schemas.microsoft.com/office/drawing/2014/main" id="{B857D0EA-6640-55AC-B1CA-F9ECF9A6D0B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90800" y="4495800"/>
            <a:ext cx="60340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2400" dirty="0"/>
              <a:t>Straight fin of parabolic profile rectangular C.S.</a:t>
            </a:r>
          </a:p>
        </p:txBody>
      </p:sp>
      <p:graphicFrame>
        <p:nvGraphicFramePr>
          <p:cNvPr id="454699" name="Object 43">
            <a:extLst>
              <a:ext uri="{FF2B5EF4-FFF2-40B4-BE49-F238E27FC236}">
                <a16:creationId xmlns:a16="http://schemas.microsoft.com/office/drawing/2014/main" id="{C2423FDD-CB97-C9B5-376E-A8AC402A2A29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28600" y="2209800"/>
          <a:ext cx="1662113" cy="1676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Bitmap Image" r:id="rId4" imgW="1181265" imgH="1190476" progId="Paint.Picture">
                  <p:embed/>
                </p:oleObj>
              </mc:Choice>
              <mc:Fallback>
                <p:oleObj name="Bitmap Image" r:id="rId4" imgW="1181265" imgH="1190476" progId="Paint.Picture">
                  <p:embed/>
                  <p:pic>
                    <p:nvPicPr>
                      <p:cNvPr id="454699" name="Object 43">
                        <a:extLst>
                          <a:ext uri="{FF2B5EF4-FFF2-40B4-BE49-F238E27FC236}">
                            <a16:creationId xmlns:a16="http://schemas.microsoft.com/office/drawing/2014/main" id="{C2423FDD-CB97-C9B5-376E-A8AC402A2A29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600" y="2209800"/>
                        <a:ext cx="1662113" cy="1676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54700" name="Object 44">
            <a:extLst>
              <a:ext uri="{FF2B5EF4-FFF2-40B4-BE49-F238E27FC236}">
                <a16:creationId xmlns:a16="http://schemas.microsoft.com/office/drawing/2014/main" id="{7E34BE30-DFF6-7C40-BB87-FC896979060E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28600" y="4419600"/>
          <a:ext cx="1839913" cy="1905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Bitmap Image" r:id="rId6" imgW="1362265" imgH="1409897" progId="Paint.Picture">
                  <p:embed/>
                </p:oleObj>
              </mc:Choice>
              <mc:Fallback>
                <p:oleObj name="Bitmap Image" r:id="rId6" imgW="1362265" imgH="1409897" progId="Paint.Picture">
                  <p:embed/>
                  <p:pic>
                    <p:nvPicPr>
                      <p:cNvPr id="454700" name="Object 44">
                        <a:extLst>
                          <a:ext uri="{FF2B5EF4-FFF2-40B4-BE49-F238E27FC236}">
                            <a16:creationId xmlns:a16="http://schemas.microsoft.com/office/drawing/2014/main" id="{7E34BE30-DFF6-7C40-BB87-FC896979060E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600" y="4419600"/>
                        <a:ext cx="1839913" cy="1905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454701" name="Object 45">
                <a:extLst>
                  <a:ext uri="{FF2B5EF4-FFF2-40B4-BE49-F238E27FC236}">
                    <a16:creationId xmlns:a16="http://schemas.microsoft.com/office/drawing/2014/main" id="{A68BE271-4F82-7D26-4F12-83F4C6E1EB58}"/>
                  </a:ext>
                </a:extLst>
              </p:cNvPr>
              <p:cNvSpPr txBox="1"/>
              <p:nvPr/>
            </p:nvSpPr>
            <p:spPr bwMode="auto">
              <a:xfrm>
                <a:off x="4038600" y="5257800"/>
                <a:ext cx="2260600" cy="939800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normAutofit fontScale="85000" lnSpcReduction="10000"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I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𝑐</m:t>
                          </m:r>
                        </m:sub>
                      </m:sSub>
                      <m:r>
                        <a:rPr lang="en-IN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IN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IN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)=</m:t>
                      </m:r>
                      <m:f>
                        <m:fPr>
                          <m:ctrlPr>
                            <a:rPr lang="en-I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I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𝜋</m:t>
                          </m:r>
                        </m:num>
                        <m:den>
                          <m:r>
                            <a:rPr lang="en-I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den>
                      </m:f>
                      <m:sSup>
                        <m:sSupPr>
                          <m:ctrlPr>
                            <a:rPr lang="en-I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begChr m:val="{"/>
                              <m:endChr m:val="}"/>
                              <m:ctrlPr>
                                <a:rPr lang="en-IN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IN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IN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𝐷</m:t>
                                  </m:r>
                                </m:num>
                                <m:den>
                                  <m:r>
                                    <a:rPr lang="en-IN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𝑏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en-I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sup>
                      </m:sSup>
                      <m:sSup>
                        <m:sSupPr>
                          <m:ctrlPr>
                            <a:rPr lang="en-I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I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I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sup>
                      </m:sSup>
                    </m:oMath>
                  </m:oMathPara>
                </a14:m>
                <a:endParaRPr lang="en-IN" dirty="0"/>
              </a:p>
            </p:txBody>
          </p:sp>
        </mc:Choice>
        <mc:Fallback xmlns="">
          <p:sp>
            <p:nvSpPr>
              <p:cNvPr id="454701" name="Object 45">
                <a:extLst>
                  <a:ext uri="{FF2B5EF4-FFF2-40B4-BE49-F238E27FC236}">
                    <a16:creationId xmlns:a16="http://schemas.microsoft.com/office/drawing/2014/main" id="{A68BE271-4F82-7D26-4F12-83F4C6E1EB5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038600" y="5257800"/>
                <a:ext cx="2260600" cy="939800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" name="Group 46">
            <a:extLst>
              <a:ext uri="{FF2B5EF4-FFF2-40B4-BE49-F238E27FC236}">
                <a16:creationId xmlns:a16="http://schemas.microsoft.com/office/drawing/2014/main" id="{E430F6AB-93AB-C37D-2F89-A5EAA2B535CF}"/>
              </a:ext>
            </a:extLst>
          </p:cNvPr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9144000" cy="6858000"/>
          </a:xfrm>
        </p:grpSpPr>
        <p:grpSp>
          <p:nvGrpSpPr>
            <p:cNvPr id="3" name="Group 8">
              <a:extLst>
                <a:ext uri="{FF2B5EF4-FFF2-40B4-BE49-F238E27FC236}">
                  <a16:creationId xmlns:a16="http://schemas.microsoft.com/office/drawing/2014/main" id="{3F94A1D5-D468-B5A4-AC80-904F9148162B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0" y="0"/>
              <a:ext cx="9144000" cy="6858000"/>
              <a:chOff x="0" y="0"/>
              <a:chExt cx="5760" cy="4320"/>
            </a:xfrm>
          </p:grpSpPr>
          <p:grpSp>
            <p:nvGrpSpPr>
              <p:cNvPr id="6" name="Group 27">
                <a:extLst>
                  <a:ext uri="{FF2B5EF4-FFF2-40B4-BE49-F238E27FC236}">
                    <a16:creationId xmlns:a16="http://schemas.microsoft.com/office/drawing/2014/main" id="{2BAEDBED-B496-EB31-6687-BA705C2A95FF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0" y="0"/>
                <a:ext cx="192" cy="4320"/>
                <a:chOff x="0" y="-48"/>
                <a:chExt cx="144" cy="4368"/>
              </a:xfrm>
            </p:grpSpPr>
            <p:sp>
              <p:nvSpPr>
                <p:cNvPr id="16" name="Rectangle 10">
                  <a:extLst>
                    <a:ext uri="{FF2B5EF4-FFF2-40B4-BE49-F238E27FC236}">
                      <a16:creationId xmlns:a16="http://schemas.microsoft.com/office/drawing/2014/main" id="{72795BA2-35C0-FCAE-73BE-D712EFB5AED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0" y="-48"/>
                  <a:ext cx="144" cy="2352"/>
                </a:xfrm>
                <a:prstGeom prst="rect">
                  <a:avLst/>
                </a:prstGeom>
                <a:gradFill rotWithShape="0">
                  <a:gsLst>
                    <a:gs pos="0">
                      <a:srgbClr val="FF9900"/>
                    </a:gs>
                    <a:gs pos="100000">
                      <a:schemeClr val="bg1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4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7" name="Rectangle 11">
                  <a:extLst>
                    <a:ext uri="{FF2B5EF4-FFF2-40B4-BE49-F238E27FC236}">
                      <a16:creationId xmlns:a16="http://schemas.microsoft.com/office/drawing/2014/main" id="{EAFFF084-7310-39D3-C4CE-1F57365972D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0" y="2160"/>
                  <a:ext cx="144" cy="2160"/>
                </a:xfrm>
                <a:prstGeom prst="rect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rgbClr val="006600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400"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7" name="Group 12">
                <a:extLst>
                  <a:ext uri="{FF2B5EF4-FFF2-40B4-BE49-F238E27FC236}">
                    <a16:creationId xmlns:a16="http://schemas.microsoft.com/office/drawing/2014/main" id="{B688DD23-81DE-5F51-5DEF-C972857F67E5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674" y="24"/>
                <a:ext cx="86" cy="4296"/>
                <a:chOff x="5616" y="-48"/>
                <a:chExt cx="144" cy="4368"/>
              </a:xfrm>
            </p:grpSpPr>
            <p:sp>
              <p:nvSpPr>
                <p:cNvPr id="14" name="Rectangle 13">
                  <a:extLst>
                    <a:ext uri="{FF2B5EF4-FFF2-40B4-BE49-F238E27FC236}">
                      <a16:creationId xmlns:a16="http://schemas.microsoft.com/office/drawing/2014/main" id="{37599BF3-F72C-8C2E-D075-433DA3B90A6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616" y="-48"/>
                  <a:ext cx="144" cy="2352"/>
                </a:xfrm>
                <a:prstGeom prst="rect">
                  <a:avLst/>
                </a:prstGeom>
                <a:gradFill rotWithShape="0">
                  <a:gsLst>
                    <a:gs pos="0">
                      <a:srgbClr val="006600"/>
                    </a:gs>
                    <a:gs pos="100000">
                      <a:schemeClr val="bg1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4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5" name="Rectangle 14">
                  <a:extLst>
                    <a:ext uri="{FF2B5EF4-FFF2-40B4-BE49-F238E27FC236}">
                      <a16:creationId xmlns:a16="http://schemas.microsoft.com/office/drawing/2014/main" id="{EDEE1FCC-1098-B7E6-BA41-CCDD2FD91CF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616" y="2160"/>
                  <a:ext cx="144" cy="2160"/>
                </a:xfrm>
                <a:prstGeom prst="rect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rgbClr val="FF9900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400"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8" name="Group 15">
                <a:extLst>
                  <a:ext uri="{FF2B5EF4-FFF2-40B4-BE49-F238E27FC236}">
                    <a16:creationId xmlns:a16="http://schemas.microsoft.com/office/drawing/2014/main" id="{B8B73AD1-45D2-6BFA-E12B-B6F97DBE3D8A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44" y="0"/>
                <a:ext cx="5616" cy="144"/>
                <a:chOff x="96" y="-48"/>
                <a:chExt cx="5520" cy="144"/>
              </a:xfrm>
            </p:grpSpPr>
            <p:sp>
              <p:nvSpPr>
                <p:cNvPr id="12" name="Rectangle 16">
                  <a:extLst>
                    <a:ext uri="{FF2B5EF4-FFF2-40B4-BE49-F238E27FC236}">
                      <a16:creationId xmlns:a16="http://schemas.microsoft.com/office/drawing/2014/main" id="{771BFDCA-D4BA-4342-035D-BBC49796EE9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96" y="-48"/>
                  <a:ext cx="2736" cy="144"/>
                </a:xfrm>
                <a:prstGeom prst="rect">
                  <a:avLst/>
                </a:prstGeom>
                <a:gradFill rotWithShape="0">
                  <a:gsLst>
                    <a:gs pos="0">
                      <a:srgbClr val="FF9900"/>
                    </a:gs>
                    <a:gs pos="100000">
                      <a:schemeClr val="bg1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4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3" name="Rectangle 17">
                  <a:extLst>
                    <a:ext uri="{FF2B5EF4-FFF2-40B4-BE49-F238E27FC236}">
                      <a16:creationId xmlns:a16="http://schemas.microsoft.com/office/drawing/2014/main" id="{BDBCA385-EBA6-5108-386F-69EADD6E496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832" y="-48"/>
                  <a:ext cx="2784" cy="144"/>
                </a:xfrm>
                <a:prstGeom prst="rect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rgbClr val="006600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400"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9" name="Group 18">
                <a:extLst>
                  <a:ext uri="{FF2B5EF4-FFF2-40B4-BE49-F238E27FC236}">
                    <a16:creationId xmlns:a16="http://schemas.microsoft.com/office/drawing/2014/main" id="{66F21569-E4FE-5CBB-77EB-D5F7E86545E4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44" y="4234"/>
                <a:ext cx="5616" cy="86"/>
                <a:chOff x="96" y="4176"/>
                <a:chExt cx="5520" cy="144"/>
              </a:xfrm>
            </p:grpSpPr>
            <p:sp>
              <p:nvSpPr>
                <p:cNvPr id="10" name="Rectangle 19">
                  <a:extLst>
                    <a:ext uri="{FF2B5EF4-FFF2-40B4-BE49-F238E27FC236}">
                      <a16:creationId xmlns:a16="http://schemas.microsoft.com/office/drawing/2014/main" id="{A718E0D5-E178-345C-B546-18AFD0B8DC2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96" y="4176"/>
                  <a:ext cx="2736" cy="144"/>
                </a:xfrm>
                <a:prstGeom prst="rect">
                  <a:avLst/>
                </a:prstGeom>
                <a:gradFill rotWithShape="0">
                  <a:gsLst>
                    <a:gs pos="0">
                      <a:srgbClr val="006600"/>
                    </a:gs>
                    <a:gs pos="100000">
                      <a:schemeClr val="bg1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4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1" name="Rectangle 20">
                  <a:extLst>
                    <a:ext uri="{FF2B5EF4-FFF2-40B4-BE49-F238E27FC236}">
                      <a16:creationId xmlns:a16="http://schemas.microsoft.com/office/drawing/2014/main" id="{3534A25F-3D9F-F612-E0C3-A6AB42F939E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832" y="4176"/>
                  <a:ext cx="2784" cy="144"/>
                </a:xfrm>
                <a:prstGeom prst="rect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rgbClr val="FF9900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400">
                    <a:latin typeface="Times New Roman" panose="02020603050405020304" pitchFamily="18" charset="0"/>
                  </a:endParaRPr>
                </a:p>
              </p:txBody>
            </p:sp>
          </p:grpSp>
        </p:grpSp>
        <p:pic>
          <p:nvPicPr>
            <p:cNvPr id="4" name="Rectangle 19458">
              <a:extLst>
                <a:ext uri="{FF2B5EF4-FFF2-40B4-BE49-F238E27FC236}">
                  <a16:creationId xmlns:a16="http://schemas.microsoft.com/office/drawing/2014/main" id="{AB8FC2DA-CE93-9A44-E3A8-D63146EE317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02475" y="242887"/>
              <a:ext cx="1889125" cy="8239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" name="Rectangle 21">
              <a:extLst>
                <a:ext uri="{FF2B5EF4-FFF2-40B4-BE49-F238E27FC236}">
                  <a16:creationId xmlns:a16="http://schemas.microsoft.com/office/drawing/2014/main" id="{A5F6D3E4-C3C4-BC38-1BB0-363164B5721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8600" y="1066800"/>
              <a:ext cx="8812213" cy="76200"/>
            </a:xfrm>
            <a:prstGeom prst="rect">
              <a:avLst/>
            </a:prstGeom>
            <a:gradFill rotWithShape="0">
              <a:gsLst>
                <a:gs pos="0">
                  <a:schemeClr val="accent2"/>
                </a:gs>
                <a:gs pos="50000">
                  <a:schemeClr val="hlink"/>
                </a:gs>
                <a:gs pos="100000">
                  <a:schemeClr val="accent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imes New Roman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46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546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546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46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546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546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46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546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546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46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546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546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47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547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547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47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547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547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4661" grpId="0"/>
      <p:bldP spid="454701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C982BF-9C3B-A4B7-D117-A3B445D712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76200"/>
            <a:ext cx="6324600" cy="1143000"/>
          </a:xfrm>
        </p:spPr>
        <p:txBody>
          <a:bodyPr/>
          <a:lstStyle/>
          <a:p>
            <a:r>
              <a:rPr lang="en-US" sz="2800" dirty="0"/>
              <a:t>Forced Convection Cooling of Chips Using Air</a:t>
            </a:r>
            <a:endParaRPr lang="en-IN" sz="2800" dirty="0"/>
          </a:p>
        </p:txBody>
      </p:sp>
      <p:grpSp>
        <p:nvGrpSpPr>
          <p:cNvPr id="3" name="Group 6">
            <a:extLst>
              <a:ext uri="{FF2B5EF4-FFF2-40B4-BE49-F238E27FC236}">
                <a16:creationId xmlns:a16="http://schemas.microsoft.com/office/drawing/2014/main" id="{5C84A539-C0FB-1750-AD2D-F56B38DB850B}"/>
              </a:ext>
            </a:extLst>
          </p:cNvPr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9144000" cy="6858000"/>
          </a:xfrm>
        </p:grpSpPr>
        <p:pic>
          <p:nvPicPr>
            <p:cNvPr id="5" name="Rectangle 19458">
              <a:extLst>
                <a:ext uri="{FF2B5EF4-FFF2-40B4-BE49-F238E27FC236}">
                  <a16:creationId xmlns:a16="http://schemas.microsoft.com/office/drawing/2014/main" id="{71757874-F020-5C88-B328-414BC52E99F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02475" y="242887"/>
              <a:ext cx="1889125" cy="8239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6" name="Group 10">
              <a:extLst>
                <a:ext uri="{FF2B5EF4-FFF2-40B4-BE49-F238E27FC236}">
                  <a16:creationId xmlns:a16="http://schemas.microsoft.com/office/drawing/2014/main" id="{2904FE2A-AF33-0D7B-F6F5-3D97A3C5DA7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0" y="0"/>
              <a:ext cx="9144000" cy="6858000"/>
              <a:chOff x="0" y="0"/>
              <a:chExt cx="5760" cy="4320"/>
            </a:xfrm>
          </p:grpSpPr>
          <p:grpSp>
            <p:nvGrpSpPr>
              <p:cNvPr id="10" name="Group 12">
                <a:extLst>
                  <a:ext uri="{FF2B5EF4-FFF2-40B4-BE49-F238E27FC236}">
                    <a16:creationId xmlns:a16="http://schemas.microsoft.com/office/drawing/2014/main" id="{EC8533D9-206B-5148-706A-DCEF52C46D20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0" y="0"/>
                <a:ext cx="192" cy="4320"/>
                <a:chOff x="0" y="-48"/>
                <a:chExt cx="144" cy="4368"/>
              </a:xfrm>
            </p:grpSpPr>
            <p:sp>
              <p:nvSpPr>
                <p:cNvPr id="20" name="Rectangle 9">
                  <a:extLst>
                    <a:ext uri="{FF2B5EF4-FFF2-40B4-BE49-F238E27FC236}">
                      <a16:creationId xmlns:a16="http://schemas.microsoft.com/office/drawing/2014/main" id="{89BD0601-51A3-A47C-7E68-BA993E0F659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0" y="-48"/>
                  <a:ext cx="144" cy="2352"/>
                </a:xfrm>
                <a:prstGeom prst="rect">
                  <a:avLst/>
                </a:prstGeom>
                <a:gradFill rotWithShape="0">
                  <a:gsLst>
                    <a:gs pos="0">
                      <a:srgbClr val="FF9900"/>
                    </a:gs>
                    <a:gs pos="100000">
                      <a:schemeClr val="bg1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2400" i="1"/>
                </a:p>
              </p:txBody>
            </p:sp>
            <p:sp>
              <p:nvSpPr>
                <p:cNvPr id="21" name="Rectangle 10">
                  <a:extLst>
                    <a:ext uri="{FF2B5EF4-FFF2-40B4-BE49-F238E27FC236}">
                      <a16:creationId xmlns:a16="http://schemas.microsoft.com/office/drawing/2014/main" id="{85480305-9FEE-276D-F457-66AAD36DD2B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0" y="2160"/>
                  <a:ext cx="144" cy="2160"/>
                </a:xfrm>
                <a:prstGeom prst="rect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rgbClr val="006600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2400" i="1"/>
                </a:p>
              </p:txBody>
            </p:sp>
          </p:grpSp>
          <p:grpSp>
            <p:nvGrpSpPr>
              <p:cNvPr id="11" name="Group 11">
                <a:extLst>
                  <a:ext uri="{FF2B5EF4-FFF2-40B4-BE49-F238E27FC236}">
                    <a16:creationId xmlns:a16="http://schemas.microsoft.com/office/drawing/2014/main" id="{E41D3114-CB0F-BB9F-63BC-C03E26695FD5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674" y="24"/>
                <a:ext cx="86" cy="4296"/>
                <a:chOff x="5616" y="-48"/>
                <a:chExt cx="144" cy="4368"/>
              </a:xfrm>
            </p:grpSpPr>
            <p:sp>
              <p:nvSpPr>
                <p:cNvPr id="18" name="Rectangle 12">
                  <a:extLst>
                    <a:ext uri="{FF2B5EF4-FFF2-40B4-BE49-F238E27FC236}">
                      <a16:creationId xmlns:a16="http://schemas.microsoft.com/office/drawing/2014/main" id="{D455B416-57B3-A863-35E0-F413840CB60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616" y="-48"/>
                  <a:ext cx="144" cy="2352"/>
                </a:xfrm>
                <a:prstGeom prst="rect">
                  <a:avLst/>
                </a:prstGeom>
                <a:gradFill rotWithShape="0">
                  <a:gsLst>
                    <a:gs pos="0">
                      <a:srgbClr val="006600"/>
                    </a:gs>
                    <a:gs pos="100000">
                      <a:schemeClr val="bg1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2400" i="1"/>
                </a:p>
              </p:txBody>
            </p:sp>
            <p:sp>
              <p:nvSpPr>
                <p:cNvPr id="19" name="Rectangle 13">
                  <a:extLst>
                    <a:ext uri="{FF2B5EF4-FFF2-40B4-BE49-F238E27FC236}">
                      <a16:creationId xmlns:a16="http://schemas.microsoft.com/office/drawing/2014/main" id="{71AE3A58-B4D2-2A8A-4373-AB619E52035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616" y="2160"/>
                  <a:ext cx="144" cy="2160"/>
                </a:xfrm>
                <a:prstGeom prst="rect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rgbClr val="FF9900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2400" i="1"/>
                </a:p>
              </p:txBody>
            </p:sp>
          </p:grpSp>
          <p:grpSp>
            <p:nvGrpSpPr>
              <p:cNvPr id="12" name="Group 14">
                <a:extLst>
                  <a:ext uri="{FF2B5EF4-FFF2-40B4-BE49-F238E27FC236}">
                    <a16:creationId xmlns:a16="http://schemas.microsoft.com/office/drawing/2014/main" id="{B9BA55C9-9FA9-3FF2-4F02-5FAE6F39166E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44" y="0"/>
                <a:ext cx="5616" cy="144"/>
                <a:chOff x="96" y="-48"/>
                <a:chExt cx="5520" cy="144"/>
              </a:xfrm>
            </p:grpSpPr>
            <p:sp>
              <p:nvSpPr>
                <p:cNvPr id="16" name="Rectangle 16">
                  <a:extLst>
                    <a:ext uri="{FF2B5EF4-FFF2-40B4-BE49-F238E27FC236}">
                      <a16:creationId xmlns:a16="http://schemas.microsoft.com/office/drawing/2014/main" id="{B667ED82-7F54-E198-3FA4-2FE1FEA5F8B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96" y="-48"/>
                  <a:ext cx="2736" cy="144"/>
                </a:xfrm>
                <a:prstGeom prst="rect">
                  <a:avLst/>
                </a:prstGeom>
                <a:gradFill rotWithShape="0">
                  <a:gsLst>
                    <a:gs pos="0">
                      <a:srgbClr val="FF9900"/>
                    </a:gs>
                    <a:gs pos="100000">
                      <a:schemeClr val="bg1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2400" i="1"/>
                </a:p>
              </p:txBody>
            </p:sp>
            <p:sp>
              <p:nvSpPr>
                <p:cNvPr id="17" name="Rectangle 17">
                  <a:extLst>
                    <a:ext uri="{FF2B5EF4-FFF2-40B4-BE49-F238E27FC236}">
                      <a16:creationId xmlns:a16="http://schemas.microsoft.com/office/drawing/2014/main" id="{03FF1670-9C21-073A-844C-E9F61AC7D9D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832" y="-48"/>
                  <a:ext cx="2784" cy="144"/>
                </a:xfrm>
                <a:prstGeom prst="rect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rgbClr val="006600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2400" i="1"/>
                </a:p>
              </p:txBody>
            </p:sp>
          </p:grpSp>
          <p:grpSp>
            <p:nvGrpSpPr>
              <p:cNvPr id="13" name="Group 17">
                <a:extLst>
                  <a:ext uri="{FF2B5EF4-FFF2-40B4-BE49-F238E27FC236}">
                    <a16:creationId xmlns:a16="http://schemas.microsoft.com/office/drawing/2014/main" id="{EA0BF33E-400B-BEDF-9423-6092D5184CE6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44" y="4234"/>
                <a:ext cx="5616" cy="86"/>
                <a:chOff x="96" y="4176"/>
                <a:chExt cx="5520" cy="144"/>
              </a:xfrm>
            </p:grpSpPr>
            <p:sp>
              <p:nvSpPr>
                <p:cNvPr id="14" name="Rectangle 18">
                  <a:extLst>
                    <a:ext uri="{FF2B5EF4-FFF2-40B4-BE49-F238E27FC236}">
                      <a16:creationId xmlns:a16="http://schemas.microsoft.com/office/drawing/2014/main" id="{D533AC75-E262-7139-C880-0C702D5E523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96" y="4176"/>
                  <a:ext cx="2736" cy="144"/>
                </a:xfrm>
                <a:prstGeom prst="rect">
                  <a:avLst/>
                </a:prstGeom>
                <a:gradFill rotWithShape="0">
                  <a:gsLst>
                    <a:gs pos="0">
                      <a:srgbClr val="006600"/>
                    </a:gs>
                    <a:gs pos="100000">
                      <a:schemeClr val="bg1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2400" i="1"/>
                </a:p>
              </p:txBody>
            </p:sp>
            <p:sp>
              <p:nvSpPr>
                <p:cNvPr id="15" name="Rectangle 19">
                  <a:extLst>
                    <a:ext uri="{FF2B5EF4-FFF2-40B4-BE49-F238E27FC236}">
                      <a16:creationId xmlns:a16="http://schemas.microsoft.com/office/drawing/2014/main" id="{C12D4617-B78B-8A3C-2D82-792550CBE16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832" y="4176"/>
                  <a:ext cx="2784" cy="144"/>
                </a:xfrm>
                <a:prstGeom prst="rect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rgbClr val="FF9900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>
                    <a:spcBef>
                      <a:spcPct val="0"/>
                    </a:spcBef>
                    <a:buFontTx/>
                    <a:buNone/>
                  </a:pPr>
                  <a:endParaRPr lang="en-US" altLang="en-US" sz="2400" i="1"/>
                </a:p>
              </p:txBody>
            </p:sp>
          </p:grpSp>
        </p:grpSp>
        <p:sp>
          <p:nvSpPr>
            <p:cNvPr id="7" name="Rectangle 6">
              <a:extLst>
                <a:ext uri="{FF2B5EF4-FFF2-40B4-BE49-F238E27FC236}">
                  <a16:creationId xmlns:a16="http://schemas.microsoft.com/office/drawing/2014/main" id="{7BE0FFD1-3EE5-9283-D0F1-71F71C2744E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9388" y="1066800"/>
              <a:ext cx="8812212" cy="76200"/>
            </a:xfrm>
            <a:prstGeom prst="rect">
              <a:avLst/>
            </a:prstGeom>
            <a:gradFill rotWithShape="0">
              <a:gsLst>
                <a:gs pos="0">
                  <a:schemeClr val="accent2"/>
                </a:gs>
                <a:gs pos="50000">
                  <a:schemeClr val="hlink"/>
                </a:gs>
                <a:gs pos="100000">
                  <a:schemeClr val="accent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imes New Roman" charset="0"/>
              </a:endParaRPr>
            </a:p>
          </p:txBody>
        </p:sp>
      </p:grpSp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79EA06DA-A907-CACA-83F3-319B43A7634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544313" y="1139296"/>
            <a:ext cx="8049915" cy="5277378"/>
          </a:xfrm>
        </p:spPr>
      </p:pic>
    </p:spTree>
    <p:extLst>
      <p:ext uri="{BB962C8B-B14F-4D97-AF65-F5344CB8AC3E}">
        <p14:creationId xmlns:p14="http://schemas.microsoft.com/office/powerpoint/2010/main" val="430444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55682" name="Object 2">
                <a:extLst>
                  <a:ext uri="{FF2B5EF4-FFF2-40B4-BE49-F238E27FC236}">
                    <a16:creationId xmlns:a16="http://schemas.microsoft.com/office/drawing/2014/main" id="{36E60017-521C-613F-20B8-98679CD7CCC8}"/>
                  </a:ext>
                </a:extLst>
              </p:cNvPr>
              <p:cNvSpPr txBox="1"/>
              <p:nvPr/>
            </p:nvSpPr>
            <p:spPr bwMode="auto">
              <a:xfrm>
                <a:off x="2667000" y="990600"/>
                <a:ext cx="4464050" cy="1538288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norm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I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I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𝑑</m:t>
                          </m:r>
                          <m:d>
                            <m:dPr>
                              <m:ctrlPr>
                                <a:rPr lang="en-IN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IN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  <m:sSub>
                                <m:sSubPr>
                                  <m:ctrlPr>
                                    <a:rPr lang="en-IN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IN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𝐴</m:t>
                                  </m:r>
                                </m:e>
                                <m:sub>
                                  <m:r>
                                    <a:rPr lang="en-IN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𝑐</m:t>
                                  </m:r>
                                </m:sub>
                              </m:sSub>
                              <m:f>
                                <m:fPr>
                                  <m:ctrlPr>
                                    <a:rPr lang="en-IN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IN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𝑑𝑇</m:t>
                                  </m:r>
                                </m:num>
                                <m:den>
                                  <m:r>
                                    <a:rPr lang="en-IN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𝑑𝑟</m:t>
                                  </m:r>
                                </m:den>
                              </m:f>
                            </m:e>
                          </m:d>
                        </m:num>
                        <m:den>
                          <m:r>
                            <a:rPr lang="en-I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𝑑𝑟</m:t>
                          </m:r>
                        </m:den>
                      </m:f>
                      <m:r>
                        <a:rPr lang="en-IN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IN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h𝑃</m:t>
                      </m:r>
                      <m:r>
                        <a:rPr lang="en-IN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IN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𝑇</m:t>
                      </m:r>
                      <m:r>
                        <a:rPr lang="en-IN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I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I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a:rPr lang="en-I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∞</m:t>
                          </m:r>
                        </m:sub>
                      </m:sSub>
                      <m:r>
                        <a:rPr lang="en-IN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)=0</m:t>
                      </m:r>
                    </m:oMath>
                  </m:oMathPara>
                </a14:m>
                <a:endParaRPr lang="en-IN"/>
              </a:p>
            </p:txBody>
          </p:sp>
        </mc:Choice>
        <mc:Fallback xmlns="">
          <p:sp>
            <p:nvSpPr>
              <p:cNvPr id="455682" name="Object 2">
                <a:extLst>
                  <a:ext uri="{FF2B5EF4-FFF2-40B4-BE49-F238E27FC236}">
                    <a16:creationId xmlns:a16="http://schemas.microsoft.com/office/drawing/2014/main" id="{36E60017-521C-613F-20B8-98679CD7CCC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667000" y="990600"/>
                <a:ext cx="4464050" cy="1538288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55683" name="Text Box 3">
            <a:extLst>
              <a:ext uri="{FF2B5EF4-FFF2-40B4-BE49-F238E27FC236}">
                <a16:creationId xmlns:a16="http://schemas.microsoft.com/office/drawing/2014/main" id="{B45FE925-E6E4-B588-6813-C02A5AE8C6F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8600" y="381000"/>
            <a:ext cx="6854825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/>
              <a:t> Fins with Cylindrical Geometry Heat Transfer</a:t>
            </a:r>
          </a:p>
        </p:txBody>
      </p:sp>
      <p:sp>
        <p:nvSpPr>
          <p:cNvPr id="455684" name="Text Box 4">
            <a:extLst>
              <a:ext uri="{FF2B5EF4-FFF2-40B4-BE49-F238E27FC236}">
                <a16:creationId xmlns:a16="http://schemas.microsoft.com/office/drawing/2014/main" id="{B5192D8B-83DB-12DA-CC02-AE6E51378FC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057400" y="2667000"/>
            <a:ext cx="53387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2400"/>
              <a:t>Circumferential fin of  rectangular profile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55685" name="Object 5">
                <a:extLst>
                  <a:ext uri="{FF2B5EF4-FFF2-40B4-BE49-F238E27FC236}">
                    <a16:creationId xmlns:a16="http://schemas.microsoft.com/office/drawing/2014/main" id="{F88F1C50-7754-FCD9-B459-06324E4FBE97}"/>
                  </a:ext>
                </a:extLst>
              </p:cNvPr>
              <p:cNvSpPr txBox="1"/>
              <p:nvPr/>
            </p:nvSpPr>
            <p:spPr bwMode="auto">
              <a:xfrm>
                <a:off x="4165600" y="3422649"/>
                <a:ext cx="2463800" cy="880103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norm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I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𝑐</m:t>
                          </m:r>
                        </m:sub>
                      </m:sSub>
                      <m:r>
                        <a:rPr lang="en-IN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IN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𝑟</m:t>
                      </m:r>
                      <m:r>
                        <a:rPr lang="en-IN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)=2</m:t>
                      </m:r>
                      <m:r>
                        <a:rPr lang="en-IN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𝜋</m:t>
                      </m:r>
                      <m:r>
                        <a:rPr lang="en-IN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𝑟</m:t>
                      </m:r>
                      <m:r>
                        <a:rPr lang="en-IN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𝛿</m:t>
                      </m:r>
                    </m:oMath>
                  </m:oMathPara>
                </a14:m>
                <a:endParaRPr lang="en-IN" dirty="0"/>
              </a:p>
            </p:txBody>
          </p:sp>
        </mc:Choice>
        <mc:Fallback xmlns="">
          <p:sp>
            <p:nvSpPr>
              <p:cNvPr id="455685" name="Object 5">
                <a:extLst>
                  <a:ext uri="{FF2B5EF4-FFF2-40B4-BE49-F238E27FC236}">
                    <a16:creationId xmlns:a16="http://schemas.microsoft.com/office/drawing/2014/main" id="{F88F1C50-7754-FCD9-B459-06324E4FBE9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165600" y="3422649"/>
                <a:ext cx="2463800" cy="880103"/>
              </a:xfrm>
              <a:prstGeom prst="rect">
                <a:avLst/>
              </a:prstGeom>
              <a:blipFill>
                <a:blip r:embed="rId3"/>
                <a:stretch>
                  <a:fillRect l="-494"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55686" name="Text Box 6">
            <a:extLst>
              <a:ext uri="{FF2B5EF4-FFF2-40B4-BE49-F238E27FC236}">
                <a16:creationId xmlns:a16="http://schemas.microsoft.com/office/drawing/2014/main" id="{74C3AF52-AFAA-DEF8-C531-731264A51F8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590800" y="4495800"/>
            <a:ext cx="4038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2400"/>
              <a:t>Straight fin of triangular profile</a:t>
            </a:r>
          </a:p>
        </p:txBody>
      </p:sp>
      <p:graphicFrame>
        <p:nvGraphicFramePr>
          <p:cNvPr id="455690" name="Object 10">
            <a:extLst>
              <a:ext uri="{FF2B5EF4-FFF2-40B4-BE49-F238E27FC236}">
                <a16:creationId xmlns:a16="http://schemas.microsoft.com/office/drawing/2014/main" id="{9A379D0B-7E3A-AE9F-8106-0C9CFBD219C3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28600" y="2209800"/>
          <a:ext cx="1665288" cy="1981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Bitmap Image" r:id="rId4" imgW="1409897" imgH="1676634" progId="Paint.Picture">
                  <p:embed/>
                </p:oleObj>
              </mc:Choice>
              <mc:Fallback>
                <p:oleObj name="Bitmap Image" r:id="rId4" imgW="1409897" imgH="1676634" progId="Paint.Picture">
                  <p:embed/>
                  <p:pic>
                    <p:nvPicPr>
                      <p:cNvPr id="455690" name="Object 10">
                        <a:extLst>
                          <a:ext uri="{FF2B5EF4-FFF2-40B4-BE49-F238E27FC236}">
                            <a16:creationId xmlns:a16="http://schemas.microsoft.com/office/drawing/2014/main" id="{9A379D0B-7E3A-AE9F-8106-0C9CFBD219C3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600" y="2209800"/>
                        <a:ext cx="1665288" cy="1981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55691" name="Object 11">
            <a:extLst>
              <a:ext uri="{FF2B5EF4-FFF2-40B4-BE49-F238E27FC236}">
                <a16:creationId xmlns:a16="http://schemas.microsoft.com/office/drawing/2014/main" id="{E10E6DA4-6CBC-69B3-7373-58A29FF5D69B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52400" y="4572000"/>
          <a:ext cx="1778000" cy="1981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Bitmap Image" r:id="rId6" imgW="1580952" imgH="1762371" progId="Paint.Picture">
                  <p:embed/>
                </p:oleObj>
              </mc:Choice>
              <mc:Fallback>
                <p:oleObj name="Bitmap Image" r:id="rId6" imgW="1580952" imgH="1762371" progId="Paint.Picture">
                  <p:embed/>
                  <p:pic>
                    <p:nvPicPr>
                      <p:cNvPr id="455691" name="Object 11">
                        <a:extLst>
                          <a:ext uri="{FF2B5EF4-FFF2-40B4-BE49-F238E27FC236}">
                            <a16:creationId xmlns:a16="http://schemas.microsoft.com/office/drawing/2014/main" id="{E10E6DA4-6CBC-69B3-7373-58A29FF5D69B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400" y="4572000"/>
                        <a:ext cx="1778000" cy="1981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455692" name="Object 12">
                <a:extLst>
                  <a:ext uri="{FF2B5EF4-FFF2-40B4-BE49-F238E27FC236}">
                    <a16:creationId xmlns:a16="http://schemas.microsoft.com/office/drawing/2014/main" id="{CEE38B1A-7694-8984-399D-FD2E27614193}"/>
                  </a:ext>
                </a:extLst>
              </p:cNvPr>
              <p:cNvSpPr txBox="1"/>
              <p:nvPr/>
            </p:nvSpPr>
            <p:spPr bwMode="auto">
              <a:xfrm>
                <a:off x="3314700" y="5067300"/>
                <a:ext cx="3200400" cy="1295400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norm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I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𝑐</m:t>
                          </m:r>
                        </m:sub>
                      </m:sSub>
                      <m:r>
                        <a:rPr lang="en-IN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IN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𝑟</m:t>
                      </m:r>
                      <m:r>
                        <a:rPr lang="en-IN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)=2</m:t>
                      </m:r>
                      <m:r>
                        <a:rPr lang="en-IN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𝜋</m:t>
                      </m:r>
                      <m:d>
                        <m:dPr>
                          <m:begChr m:val="{"/>
                          <m:endChr m:val="}"/>
                          <m:ctrlPr>
                            <a:rPr lang="en-I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IN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IN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𝛿</m:t>
                              </m:r>
                            </m:num>
                            <m:den>
                              <m:r>
                                <a:rPr lang="en-IN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den>
                          </m:f>
                        </m:e>
                      </m:d>
                      <m:sSup>
                        <m:sSupPr>
                          <m:ctrlPr>
                            <a:rPr lang="en-I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I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p>
                          <m:r>
                            <a:rPr lang="en-I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en-IN" dirty="0"/>
              </a:p>
            </p:txBody>
          </p:sp>
        </mc:Choice>
        <mc:Fallback xmlns="">
          <p:sp>
            <p:nvSpPr>
              <p:cNvPr id="455692" name="Object 12">
                <a:extLst>
                  <a:ext uri="{FF2B5EF4-FFF2-40B4-BE49-F238E27FC236}">
                    <a16:creationId xmlns:a16="http://schemas.microsoft.com/office/drawing/2014/main" id="{CEE38B1A-7694-8984-399D-FD2E2761419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314700" y="5067300"/>
                <a:ext cx="3200400" cy="1295400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" name="Group 46">
            <a:extLst>
              <a:ext uri="{FF2B5EF4-FFF2-40B4-BE49-F238E27FC236}">
                <a16:creationId xmlns:a16="http://schemas.microsoft.com/office/drawing/2014/main" id="{3FF5A254-F2A4-D81B-AC67-3C66428B329A}"/>
              </a:ext>
            </a:extLst>
          </p:cNvPr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9144000" cy="6858000"/>
          </a:xfrm>
        </p:grpSpPr>
        <p:grpSp>
          <p:nvGrpSpPr>
            <p:cNvPr id="3" name="Group 8">
              <a:extLst>
                <a:ext uri="{FF2B5EF4-FFF2-40B4-BE49-F238E27FC236}">
                  <a16:creationId xmlns:a16="http://schemas.microsoft.com/office/drawing/2014/main" id="{F91D74E4-0E5D-F215-9A07-BFCE6E67909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0" y="0"/>
              <a:ext cx="9144000" cy="6858000"/>
              <a:chOff x="0" y="0"/>
              <a:chExt cx="5760" cy="4320"/>
            </a:xfrm>
          </p:grpSpPr>
          <p:grpSp>
            <p:nvGrpSpPr>
              <p:cNvPr id="6" name="Group 27">
                <a:extLst>
                  <a:ext uri="{FF2B5EF4-FFF2-40B4-BE49-F238E27FC236}">
                    <a16:creationId xmlns:a16="http://schemas.microsoft.com/office/drawing/2014/main" id="{D9523FA0-D178-EFDE-16B5-C5D32E9F5671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0" y="0"/>
                <a:ext cx="192" cy="4320"/>
                <a:chOff x="0" y="-48"/>
                <a:chExt cx="144" cy="4368"/>
              </a:xfrm>
            </p:grpSpPr>
            <p:sp>
              <p:nvSpPr>
                <p:cNvPr id="16" name="Rectangle 10">
                  <a:extLst>
                    <a:ext uri="{FF2B5EF4-FFF2-40B4-BE49-F238E27FC236}">
                      <a16:creationId xmlns:a16="http://schemas.microsoft.com/office/drawing/2014/main" id="{E2C670AE-939B-9ADB-5A12-27E2CDE92C9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0" y="-48"/>
                  <a:ext cx="144" cy="2352"/>
                </a:xfrm>
                <a:prstGeom prst="rect">
                  <a:avLst/>
                </a:prstGeom>
                <a:gradFill rotWithShape="0">
                  <a:gsLst>
                    <a:gs pos="0">
                      <a:srgbClr val="FF9900"/>
                    </a:gs>
                    <a:gs pos="100000">
                      <a:schemeClr val="bg1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4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7" name="Rectangle 11">
                  <a:extLst>
                    <a:ext uri="{FF2B5EF4-FFF2-40B4-BE49-F238E27FC236}">
                      <a16:creationId xmlns:a16="http://schemas.microsoft.com/office/drawing/2014/main" id="{E57544D7-532B-A255-38F6-1BE0E89B1AE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0" y="2160"/>
                  <a:ext cx="144" cy="2160"/>
                </a:xfrm>
                <a:prstGeom prst="rect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rgbClr val="006600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400"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7" name="Group 12">
                <a:extLst>
                  <a:ext uri="{FF2B5EF4-FFF2-40B4-BE49-F238E27FC236}">
                    <a16:creationId xmlns:a16="http://schemas.microsoft.com/office/drawing/2014/main" id="{7ABCA88F-B91D-62D8-F224-A5CF33470B3B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674" y="24"/>
                <a:ext cx="86" cy="4296"/>
                <a:chOff x="5616" y="-48"/>
                <a:chExt cx="144" cy="4368"/>
              </a:xfrm>
            </p:grpSpPr>
            <p:sp>
              <p:nvSpPr>
                <p:cNvPr id="14" name="Rectangle 13">
                  <a:extLst>
                    <a:ext uri="{FF2B5EF4-FFF2-40B4-BE49-F238E27FC236}">
                      <a16:creationId xmlns:a16="http://schemas.microsoft.com/office/drawing/2014/main" id="{764B4BC5-49E8-4CF0-8741-20CCB43D8E6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616" y="-48"/>
                  <a:ext cx="144" cy="2352"/>
                </a:xfrm>
                <a:prstGeom prst="rect">
                  <a:avLst/>
                </a:prstGeom>
                <a:gradFill rotWithShape="0">
                  <a:gsLst>
                    <a:gs pos="0">
                      <a:srgbClr val="006600"/>
                    </a:gs>
                    <a:gs pos="100000">
                      <a:schemeClr val="bg1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4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5" name="Rectangle 14">
                  <a:extLst>
                    <a:ext uri="{FF2B5EF4-FFF2-40B4-BE49-F238E27FC236}">
                      <a16:creationId xmlns:a16="http://schemas.microsoft.com/office/drawing/2014/main" id="{F55F7747-F873-3DC6-3D15-8279C2010A6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616" y="2160"/>
                  <a:ext cx="144" cy="2160"/>
                </a:xfrm>
                <a:prstGeom prst="rect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rgbClr val="FF9900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400"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8" name="Group 15">
                <a:extLst>
                  <a:ext uri="{FF2B5EF4-FFF2-40B4-BE49-F238E27FC236}">
                    <a16:creationId xmlns:a16="http://schemas.microsoft.com/office/drawing/2014/main" id="{DBB3C35E-A3EA-6272-A702-AA58096814FF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44" y="0"/>
                <a:ext cx="5616" cy="144"/>
                <a:chOff x="96" y="-48"/>
                <a:chExt cx="5520" cy="144"/>
              </a:xfrm>
            </p:grpSpPr>
            <p:sp>
              <p:nvSpPr>
                <p:cNvPr id="12" name="Rectangle 16">
                  <a:extLst>
                    <a:ext uri="{FF2B5EF4-FFF2-40B4-BE49-F238E27FC236}">
                      <a16:creationId xmlns:a16="http://schemas.microsoft.com/office/drawing/2014/main" id="{04EB23F0-EE58-5929-B3E7-6DA0732A9EE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96" y="-48"/>
                  <a:ext cx="2736" cy="144"/>
                </a:xfrm>
                <a:prstGeom prst="rect">
                  <a:avLst/>
                </a:prstGeom>
                <a:gradFill rotWithShape="0">
                  <a:gsLst>
                    <a:gs pos="0">
                      <a:srgbClr val="FF9900"/>
                    </a:gs>
                    <a:gs pos="100000">
                      <a:schemeClr val="bg1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4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3" name="Rectangle 17">
                  <a:extLst>
                    <a:ext uri="{FF2B5EF4-FFF2-40B4-BE49-F238E27FC236}">
                      <a16:creationId xmlns:a16="http://schemas.microsoft.com/office/drawing/2014/main" id="{A9F5B78F-E93B-B444-BDA1-8EE45BC0304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832" y="-48"/>
                  <a:ext cx="2784" cy="144"/>
                </a:xfrm>
                <a:prstGeom prst="rect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rgbClr val="006600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400"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9" name="Group 18">
                <a:extLst>
                  <a:ext uri="{FF2B5EF4-FFF2-40B4-BE49-F238E27FC236}">
                    <a16:creationId xmlns:a16="http://schemas.microsoft.com/office/drawing/2014/main" id="{F0E7F430-F05C-06B1-3EF7-87BB93368D05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44" y="4234"/>
                <a:ext cx="5616" cy="86"/>
                <a:chOff x="96" y="4176"/>
                <a:chExt cx="5520" cy="144"/>
              </a:xfrm>
            </p:grpSpPr>
            <p:sp>
              <p:nvSpPr>
                <p:cNvPr id="10" name="Rectangle 19">
                  <a:extLst>
                    <a:ext uri="{FF2B5EF4-FFF2-40B4-BE49-F238E27FC236}">
                      <a16:creationId xmlns:a16="http://schemas.microsoft.com/office/drawing/2014/main" id="{12623B28-2A33-307A-E968-DB440E19D0A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96" y="4176"/>
                  <a:ext cx="2736" cy="144"/>
                </a:xfrm>
                <a:prstGeom prst="rect">
                  <a:avLst/>
                </a:prstGeom>
                <a:gradFill rotWithShape="0">
                  <a:gsLst>
                    <a:gs pos="0">
                      <a:srgbClr val="006600"/>
                    </a:gs>
                    <a:gs pos="100000">
                      <a:schemeClr val="bg1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4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1" name="Rectangle 20">
                  <a:extLst>
                    <a:ext uri="{FF2B5EF4-FFF2-40B4-BE49-F238E27FC236}">
                      <a16:creationId xmlns:a16="http://schemas.microsoft.com/office/drawing/2014/main" id="{EF8BBF3D-2471-E30E-10AF-893CCD4CD57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832" y="4176"/>
                  <a:ext cx="2784" cy="144"/>
                </a:xfrm>
                <a:prstGeom prst="rect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rgbClr val="FF9900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400">
                    <a:latin typeface="Times New Roman" panose="02020603050405020304" pitchFamily="18" charset="0"/>
                  </a:endParaRPr>
                </a:p>
              </p:txBody>
            </p:sp>
          </p:grpSp>
        </p:grpSp>
        <p:pic>
          <p:nvPicPr>
            <p:cNvPr id="4" name="Rectangle 19458">
              <a:extLst>
                <a:ext uri="{FF2B5EF4-FFF2-40B4-BE49-F238E27FC236}">
                  <a16:creationId xmlns:a16="http://schemas.microsoft.com/office/drawing/2014/main" id="{0D570FA5-CC05-BCC4-20E1-7E5D9C4CB25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02475" y="242887"/>
              <a:ext cx="1889125" cy="8239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" name="Rectangle 21">
              <a:extLst>
                <a:ext uri="{FF2B5EF4-FFF2-40B4-BE49-F238E27FC236}">
                  <a16:creationId xmlns:a16="http://schemas.microsoft.com/office/drawing/2014/main" id="{E732473D-DA02-CE9A-2BFB-2A79656B329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8600" y="1066800"/>
              <a:ext cx="8812213" cy="76200"/>
            </a:xfrm>
            <a:prstGeom prst="rect">
              <a:avLst/>
            </a:prstGeom>
            <a:gradFill rotWithShape="0">
              <a:gsLst>
                <a:gs pos="0">
                  <a:schemeClr val="accent2"/>
                </a:gs>
                <a:gs pos="50000">
                  <a:schemeClr val="hlink"/>
                </a:gs>
                <a:gs pos="100000">
                  <a:schemeClr val="accent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imes New Roman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56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556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556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56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556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556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56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556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556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56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556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556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56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556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556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56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556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556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5685" grpId="0"/>
      <p:bldP spid="45569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3634" name="Text Box 2">
            <a:extLst>
              <a:ext uri="{FF2B5EF4-FFF2-40B4-BE49-F238E27FC236}">
                <a16:creationId xmlns:a16="http://schemas.microsoft.com/office/drawing/2014/main" id="{FE0C8930-2168-3D6F-3310-51272631E23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68412" y="457200"/>
            <a:ext cx="5325497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dirty="0"/>
              <a:t>Strip Fin with</a:t>
            </a:r>
            <a:r>
              <a:rPr lang="en-US" altLang="en-US" sz="2400" dirty="0"/>
              <a:t> constant cross section area: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53635" name="Object 3">
                <a:extLst>
                  <a:ext uri="{FF2B5EF4-FFF2-40B4-BE49-F238E27FC236}">
                    <a16:creationId xmlns:a16="http://schemas.microsoft.com/office/drawing/2014/main" id="{7468BBE6-65C3-AE6C-023F-1BB059FAC655}"/>
                  </a:ext>
                </a:extLst>
              </p:cNvPr>
              <p:cNvSpPr txBox="1"/>
              <p:nvPr/>
            </p:nvSpPr>
            <p:spPr bwMode="auto">
              <a:xfrm>
                <a:off x="2286000" y="1676400"/>
                <a:ext cx="3949700" cy="1057275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norm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IN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𝑘</m:t>
                      </m:r>
                      <m:sSub>
                        <m:sSubPr>
                          <m:ctrlPr>
                            <a:rPr lang="en-I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I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𝐴</m:t>
                          </m:r>
                        </m:e>
                        <m:sub>
                          <m:r>
                            <a:rPr lang="en-I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𝑐</m:t>
                          </m:r>
                        </m:sub>
                      </m:sSub>
                      <m:f>
                        <m:fPr>
                          <m:ctrlPr>
                            <a:rPr lang="en-I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IN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IN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e>
                            <m:sup>
                              <m:r>
                                <a:rPr lang="en-IN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I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𝑇</m:t>
                          </m:r>
                        </m:num>
                        <m:den>
                          <m:r>
                            <a:rPr lang="en-I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𝑑</m:t>
                          </m:r>
                          <m:sSup>
                            <m:sSupPr>
                              <m:ctrlPr>
                                <a:rPr lang="en-IN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IN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IN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en-IN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IN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h𝑃</m:t>
                      </m:r>
                      <m:r>
                        <a:rPr lang="en-IN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IN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𝑇</m:t>
                      </m:r>
                      <m:r>
                        <a:rPr lang="en-IN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I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I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a:rPr lang="en-I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∞</m:t>
                          </m:r>
                        </m:sub>
                      </m:sSub>
                      <m:r>
                        <a:rPr lang="en-IN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)=0</m:t>
                      </m:r>
                    </m:oMath>
                  </m:oMathPara>
                </a14:m>
                <a:endParaRPr lang="en-IN" dirty="0"/>
              </a:p>
            </p:txBody>
          </p:sp>
        </mc:Choice>
        <mc:Fallback xmlns="">
          <p:sp>
            <p:nvSpPr>
              <p:cNvPr id="453635" name="Object 3">
                <a:extLst>
                  <a:ext uri="{FF2B5EF4-FFF2-40B4-BE49-F238E27FC236}">
                    <a16:creationId xmlns:a16="http://schemas.microsoft.com/office/drawing/2014/main" id="{7468BBE6-65C3-AE6C-023F-1BB059FAC65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286000" y="1676400"/>
                <a:ext cx="3949700" cy="1057275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53636" name="Object 4">
                <a:extLst>
                  <a:ext uri="{FF2B5EF4-FFF2-40B4-BE49-F238E27FC236}">
                    <a16:creationId xmlns:a16="http://schemas.microsoft.com/office/drawing/2014/main" id="{4575365D-EF10-C699-406A-CF8C9E8E8A2F}"/>
                  </a:ext>
                </a:extLst>
              </p:cNvPr>
              <p:cNvSpPr txBox="1"/>
              <p:nvPr/>
            </p:nvSpPr>
            <p:spPr bwMode="auto">
              <a:xfrm>
                <a:off x="2362200" y="3159125"/>
                <a:ext cx="3500438" cy="1057275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norm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I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IN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IN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e>
                            <m:sup>
                              <m:r>
                                <a:rPr lang="en-IN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I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𝑇</m:t>
                          </m:r>
                        </m:num>
                        <m:den>
                          <m:r>
                            <a:rPr lang="en-I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𝑑</m:t>
                          </m:r>
                          <m:sSup>
                            <m:sSupPr>
                              <m:ctrlPr>
                                <a:rPr lang="en-IN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IN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IN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en-IN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I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I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h𝑃</m:t>
                          </m:r>
                        </m:num>
                        <m:den>
                          <m:r>
                            <a:rPr lang="en-I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𝑘𝐴</m:t>
                          </m:r>
                        </m:den>
                      </m:f>
                      <m:r>
                        <a:rPr lang="en-IN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IN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𝑇</m:t>
                      </m:r>
                      <m:r>
                        <a:rPr lang="en-IN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I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I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a:rPr lang="en-I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∞</m:t>
                          </m:r>
                        </m:sub>
                      </m:sSub>
                      <m:r>
                        <a:rPr lang="en-IN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)=0</m:t>
                      </m:r>
                    </m:oMath>
                  </m:oMathPara>
                </a14:m>
                <a:endParaRPr lang="en-IN" dirty="0"/>
              </a:p>
            </p:txBody>
          </p:sp>
        </mc:Choice>
        <mc:Fallback xmlns="">
          <p:sp>
            <p:nvSpPr>
              <p:cNvPr id="453636" name="Object 4">
                <a:extLst>
                  <a:ext uri="{FF2B5EF4-FFF2-40B4-BE49-F238E27FC236}">
                    <a16:creationId xmlns:a16="http://schemas.microsoft.com/office/drawing/2014/main" id="{4575365D-EF10-C699-406A-CF8C9E8E8A2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362200" y="3159125"/>
                <a:ext cx="3500438" cy="105727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53637" name="Object 5">
                <a:extLst>
                  <a:ext uri="{FF2B5EF4-FFF2-40B4-BE49-F238E27FC236}">
                    <a16:creationId xmlns:a16="http://schemas.microsoft.com/office/drawing/2014/main" id="{5578A91A-8547-68C1-899A-86837B062DC6}"/>
                  </a:ext>
                </a:extLst>
              </p:cNvPr>
              <p:cNvSpPr txBox="1"/>
              <p:nvPr/>
            </p:nvSpPr>
            <p:spPr bwMode="auto">
              <a:xfrm>
                <a:off x="3429000" y="4646612"/>
                <a:ext cx="1476375" cy="992188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norm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I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I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p>
                          <m:r>
                            <a:rPr lang="en-I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IN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I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I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h𝑃</m:t>
                          </m:r>
                        </m:num>
                        <m:den>
                          <m:r>
                            <a:rPr lang="en-I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𝑘𝐴</m:t>
                          </m:r>
                        </m:den>
                      </m:f>
                    </m:oMath>
                  </m:oMathPara>
                </a14:m>
                <a:endParaRPr lang="en-IN" dirty="0"/>
              </a:p>
            </p:txBody>
          </p:sp>
        </mc:Choice>
        <mc:Fallback xmlns="">
          <p:sp>
            <p:nvSpPr>
              <p:cNvPr id="453637" name="Object 5">
                <a:extLst>
                  <a:ext uri="{FF2B5EF4-FFF2-40B4-BE49-F238E27FC236}">
                    <a16:creationId xmlns:a16="http://schemas.microsoft.com/office/drawing/2014/main" id="{5578A91A-8547-68C1-899A-86837B062DC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429000" y="4646612"/>
                <a:ext cx="1476375" cy="992188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graphicFrame>
        <p:nvGraphicFramePr>
          <p:cNvPr id="453638" name="Object 6">
            <a:extLst>
              <a:ext uri="{FF2B5EF4-FFF2-40B4-BE49-F238E27FC236}">
                <a16:creationId xmlns:a16="http://schemas.microsoft.com/office/drawing/2014/main" id="{7C4FF0B8-9FC6-DC4E-0A10-78A1857F77E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57584218"/>
              </p:ext>
            </p:extLst>
          </p:nvPr>
        </p:nvGraphicFramePr>
        <p:xfrm>
          <a:off x="6934200" y="873125"/>
          <a:ext cx="1905000" cy="2000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Bitmap Image" r:id="rId5" imgW="1905266" imgH="2000000" progId="Paint.Picture">
                  <p:embed/>
                </p:oleObj>
              </mc:Choice>
              <mc:Fallback>
                <p:oleObj name="Bitmap Image" r:id="rId5" imgW="1905266" imgH="2000000" progId="Paint.Picture">
                  <p:embed/>
                  <p:pic>
                    <p:nvPicPr>
                      <p:cNvPr id="453638" name="Object 6">
                        <a:extLst>
                          <a:ext uri="{FF2B5EF4-FFF2-40B4-BE49-F238E27FC236}">
                            <a16:creationId xmlns:a16="http://schemas.microsoft.com/office/drawing/2014/main" id="{7C4FF0B8-9FC6-DC4E-0A10-78A1857F77E8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34200" y="873125"/>
                        <a:ext cx="1905000" cy="20002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53639" name="Object 7">
            <a:extLst>
              <a:ext uri="{FF2B5EF4-FFF2-40B4-BE49-F238E27FC236}">
                <a16:creationId xmlns:a16="http://schemas.microsoft.com/office/drawing/2014/main" id="{C94CE48F-0884-EC16-F5BB-4651E992E3E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81696554"/>
              </p:ext>
            </p:extLst>
          </p:nvPr>
        </p:nvGraphicFramePr>
        <p:xfrm>
          <a:off x="6400800" y="3082925"/>
          <a:ext cx="2571750" cy="1733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Bitmap Image" r:id="rId7" imgW="2572109" imgH="1733333" progId="Paint.Picture">
                  <p:embed/>
                </p:oleObj>
              </mc:Choice>
              <mc:Fallback>
                <p:oleObj name="Bitmap Image" r:id="rId7" imgW="2572109" imgH="1733333" progId="Paint.Picture">
                  <p:embed/>
                  <p:pic>
                    <p:nvPicPr>
                      <p:cNvPr id="453639" name="Object 7">
                        <a:extLst>
                          <a:ext uri="{FF2B5EF4-FFF2-40B4-BE49-F238E27FC236}">
                            <a16:creationId xmlns:a16="http://schemas.microsoft.com/office/drawing/2014/main" id="{C94CE48F-0884-EC16-F5BB-4651E992E3E5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00800" y="3082925"/>
                        <a:ext cx="2571750" cy="17335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53640" name="Object 8">
            <a:extLst>
              <a:ext uri="{FF2B5EF4-FFF2-40B4-BE49-F238E27FC236}">
                <a16:creationId xmlns:a16="http://schemas.microsoft.com/office/drawing/2014/main" id="{45D0BBE3-F468-8053-39BA-D551AAC7D465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96024042"/>
              </p:ext>
            </p:extLst>
          </p:nvPr>
        </p:nvGraphicFramePr>
        <p:xfrm>
          <a:off x="6934200" y="5064125"/>
          <a:ext cx="1676400" cy="1641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Bitmap Image" r:id="rId9" imgW="1400000" imgH="1371429" progId="Paint.Picture">
                  <p:embed/>
                </p:oleObj>
              </mc:Choice>
              <mc:Fallback>
                <p:oleObj name="Bitmap Image" r:id="rId9" imgW="1400000" imgH="1371429" progId="Paint.Picture">
                  <p:embed/>
                  <p:pic>
                    <p:nvPicPr>
                      <p:cNvPr id="453640" name="Object 8">
                        <a:extLst>
                          <a:ext uri="{FF2B5EF4-FFF2-40B4-BE49-F238E27FC236}">
                            <a16:creationId xmlns:a16="http://schemas.microsoft.com/office/drawing/2014/main" id="{45D0BBE3-F468-8053-39BA-D551AAC7D465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34200" y="5064125"/>
                        <a:ext cx="1676400" cy="16414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2" name="Group 46">
            <a:extLst>
              <a:ext uri="{FF2B5EF4-FFF2-40B4-BE49-F238E27FC236}">
                <a16:creationId xmlns:a16="http://schemas.microsoft.com/office/drawing/2014/main" id="{D86648FE-A009-CBA6-7A5E-4634B88E8CBC}"/>
              </a:ext>
            </a:extLst>
          </p:cNvPr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9144000" cy="6858000"/>
          </a:xfrm>
        </p:grpSpPr>
        <p:grpSp>
          <p:nvGrpSpPr>
            <p:cNvPr id="3" name="Group 8">
              <a:extLst>
                <a:ext uri="{FF2B5EF4-FFF2-40B4-BE49-F238E27FC236}">
                  <a16:creationId xmlns:a16="http://schemas.microsoft.com/office/drawing/2014/main" id="{83C6A32E-F71A-A807-7FA0-E9AAF1D410B1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0" y="0"/>
              <a:ext cx="9144000" cy="6858000"/>
              <a:chOff x="0" y="0"/>
              <a:chExt cx="5760" cy="4320"/>
            </a:xfrm>
          </p:grpSpPr>
          <p:grpSp>
            <p:nvGrpSpPr>
              <p:cNvPr id="6" name="Group 27">
                <a:extLst>
                  <a:ext uri="{FF2B5EF4-FFF2-40B4-BE49-F238E27FC236}">
                    <a16:creationId xmlns:a16="http://schemas.microsoft.com/office/drawing/2014/main" id="{08BA1313-71DE-5067-16D2-6F8D9B1126B4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0" y="0"/>
                <a:ext cx="192" cy="4320"/>
                <a:chOff x="0" y="-48"/>
                <a:chExt cx="144" cy="4368"/>
              </a:xfrm>
            </p:grpSpPr>
            <p:sp>
              <p:nvSpPr>
                <p:cNvPr id="16" name="Rectangle 10">
                  <a:extLst>
                    <a:ext uri="{FF2B5EF4-FFF2-40B4-BE49-F238E27FC236}">
                      <a16:creationId xmlns:a16="http://schemas.microsoft.com/office/drawing/2014/main" id="{A525DE00-6B46-B9B7-0912-C82197497AC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0" y="-48"/>
                  <a:ext cx="144" cy="2352"/>
                </a:xfrm>
                <a:prstGeom prst="rect">
                  <a:avLst/>
                </a:prstGeom>
                <a:gradFill rotWithShape="0">
                  <a:gsLst>
                    <a:gs pos="0">
                      <a:srgbClr val="FF9900"/>
                    </a:gs>
                    <a:gs pos="100000">
                      <a:schemeClr val="bg1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4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7" name="Rectangle 11">
                  <a:extLst>
                    <a:ext uri="{FF2B5EF4-FFF2-40B4-BE49-F238E27FC236}">
                      <a16:creationId xmlns:a16="http://schemas.microsoft.com/office/drawing/2014/main" id="{D6B34E06-136C-C70C-6EFF-CDDBC6C4E40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0" y="2160"/>
                  <a:ext cx="144" cy="2160"/>
                </a:xfrm>
                <a:prstGeom prst="rect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rgbClr val="006600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400"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7" name="Group 12">
                <a:extLst>
                  <a:ext uri="{FF2B5EF4-FFF2-40B4-BE49-F238E27FC236}">
                    <a16:creationId xmlns:a16="http://schemas.microsoft.com/office/drawing/2014/main" id="{F92BE39F-FC05-AF0C-09FE-BD8408AE4993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674" y="24"/>
                <a:ext cx="86" cy="4296"/>
                <a:chOff x="5616" y="-48"/>
                <a:chExt cx="144" cy="4368"/>
              </a:xfrm>
            </p:grpSpPr>
            <p:sp>
              <p:nvSpPr>
                <p:cNvPr id="14" name="Rectangle 13">
                  <a:extLst>
                    <a:ext uri="{FF2B5EF4-FFF2-40B4-BE49-F238E27FC236}">
                      <a16:creationId xmlns:a16="http://schemas.microsoft.com/office/drawing/2014/main" id="{6102774A-FF66-320E-2EC4-6178E5D4983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616" y="-48"/>
                  <a:ext cx="144" cy="2352"/>
                </a:xfrm>
                <a:prstGeom prst="rect">
                  <a:avLst/>
                </a:prstGeom>
                <a:gradFill rotWithShape="0">
                  <a:gsLst>
                    <a:gs pos="0">
                      <a:srgbClr val="006600"/>
                    </a:gs>
                    <a:gs pos="100000">
                      <a:schemeClr val="bg1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4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5" name="Rectangle 14">
                  <a:extLst>
                    <a:ext uri="{FF2B5EF4-FFF2-40B4-BE49-F238E27FC236}">
                      <a16:creationId xmlns:a16="http://schemas.microsoft.com/office/drawing/2014/main" id="{3A5AEA6C-D365-D7BB-E7CD-84C70331218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616" y="2160"/>
                  <a:ext cx="144" cy="2160"/>
                </a:xfrm>
                <a:prstGeom prst="rect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rgbClr val="FF9900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400"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8" name="Group 15">
                <a:extLst>
                  <a:ext uri="{FF2B5EF4-FFF2-40B4-BE49-F238E27FC236}">
                    <a16:creationId xmlns:a16="http://schemas.microsoft.com/office/drawing/2014/main" id="{D249A3C4-25AE-92CF-F06A-C54939FBDC7B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44" y="0"/>
                <a:ext cx="5616" cy="144"/>
                <a:chOff x="96" y="-48"/>
                <a:chExt cx="5520" cy="144"/>
              </a:xfrm>
            </p:grpSpPr>
            <p:sp>
              <p:nvSpPr>
                <p:cNvPr id="12" name="Rectangle 16">
                  <a:extLst>
                    <a:ext uri="{FF2B5EF4-FFF2-40B4-BE49-F238E27FC236}">
                      <a16:creationId xmlns:a16="http://schemas.microsoft.com/office/drawing/2014/main" id="{ED107F18-3AD3-73AE-722C-95D25D41586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96" y="-48"/>
                  <a:ext cx="2736" cy="144"/>
                </a:xfrm>
                <a:prstGeom prst="rect">
                  <a:avLst/>
                </a:prstGeom>
                <a:gradFill rotWithShape="0">
                  <a:gsLst>
                    <a:gs pos="0">
                      <a:srgbClr val="FF9900"/>
                    </a:gs>
                    <a:gs pos="100000">
                      <a:schemeClr val="bg1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4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3" name="Rectangle 17">
                  <a:extLst>
                    <a:ext uri="{FF2B5EF4-FFF2-40B4-BE49-F238E27FC236}">
                      <a16:creationId xmlns:a16="http://schemas.microsoft.com/office/drawing/2014/main" id="{60F82335-574D-89EA-7CA7-BC91DE209B8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832" y="-48"/>
                  <a:ext cx="2784" cy="144"/>
                </a:xfrm>
                <a:prstGeom prst="rect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rgbClr val="006600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400"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9" name="Group 18">
                <a:extLst>
                  <a:ext uri="{FF2B5EF4-FFF2-40B4-BE49-F238E27FC236}">
                    <a16:creationId xmlns:a16="http://schemas.microsoft.com/office/drawing/2014/main" id="{03AA04CD-342D-D991-1B53-7E98CAB43F76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44" y="4234"/>
                <a:ext cx="5616" cy="86"/>
                <a:chOff x="96" y="4176"/>
                <a:chExt cx="5520" cy="144"/>
              </a:xfrm>
            </p:grpSpPr>
            <p:sp>
              <p:nvSpPr>
                <p:cNvPr id="10" name="Rectangle 19">
                  <a:extLst>
                    <a:ext uri="{FF2B5EF4-FFF2-40B4-BE49-F238E27FC236}">
                      <a16:creationId xmlns:a16="http://schemas.microsoft.com/office/drawing/2014/main" id="{500316DF-654E-2FA4-27B9-09EEEB0775E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96" y="4176"/>
                  <a:ext cx="2736" cy="144"/>
                </a:xfrm>
                <a:prstGeom prst="rect">
                  <a:avLst/>
                </a:prstGeom>
                <a:gradFill rotWithShape="0">
                  <a:gsLst>
                    <a:gs pos="0">
                      <a:srgbClr val="006600"/>
                    </a:gs>
                    <a:gs pos="100000">
                      <a:schemeClr val="bg1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4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1" name="Rectangle 20">
                  <a:extLst>
                    <a:ext uri="{FF2B5EF4-FFF2-40B4-BE49-F238E27FC236}">
                      <a16:creationId xmlns:a16="http://schemas.microsoft.com/office/drawing/2014/main" id="{694A1CDB-7955-7120-600F-CC3F4D2A02D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832" y="4176"/>
                  <a:ext cx="2784" cy="144"/>
                </a:xfrm>
                <a:prstGeom prst="rect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rgbClr val="FF9900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400">
                    <a:latin typeface="Times New Roman" panose="02020603050405020304" pitchFamily="18" charset="0"/>
                  </a:endParaRPr>
                </a:p>
              </p:txBody>
            </p:sp>
          </p:grpSp>
        </p:grpSp>
        <p:pic>
          <p:nvPicPr>
            <p:cNvPr id="4" name="Rectangle 19458">
              <a:extLst>
                <a:ext uri="{FF2B5EF4-FFF2-40B4-BE49-F238E27FC236}">
                  <a16:creationId xmlns:a16="http://schemas.microsoft.com/office/drawing/2014/main" id="{DF6653ED-E0DF-C58F-E1C5-77B1ECE8C83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02475" y="242887"/>
              <a:ext cx="1889125" cy="8239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" name="Rectangle 21">
              <a:extLst>
                <a:ext uri="{FF2B5EF4-FFF2-40B4-BE49-F238E27FC236}">
                  <a16:creationId xmlns:a16="http://schemas.microsoft.com/office/drawing/2014/main" id="{8354A0B1-8864-444F-E22A-4D0129267BC3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8600" y="1066800"/>
              <a:ext cx="8812213" cy="76200"/>
            </a:xfrm>
            <a:prstGeom prst="rect">
              <a:avLst/>
            </a:prstGeom>
            <a:gradFill rotWithShape="0">
              <a:gsLst>
                <a:gs pos="0">
                  <a:schemeClr val="accent2"/>
                </a:gs>
                <a:gs pos="50000">
                  <a:schemeClr val="hlink"/>
                </a:gs>
                <a:gs pos="100000">
                  <a:schemeClr val="accent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imes New Roman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36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536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536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36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536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536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36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536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536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36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536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536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36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536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536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36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536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536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3635" grpId="0"/>
      <p:bldP spid="453636" grpId="0"/>
      <p:bldP spid="453637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3394" name="Text Box 2">
            <a:extLst>
              <a:ext uri="{FF2B5EF4-FFF2-40B4-BE49-F238E27FC236}">
                <a16:creationId xmlns:a16="http://schemas.microsoft.com/office/drawing/2014/main" id="{31E674BD-227A-DB36-AA98-2E91571B170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9925" y="1524000"/>
            <a:ext cx="284003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2400"/>
              <a:t>Fin factor for pin Fin: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43395" name="Object 3">
                <a:extLst>
                  <a:ext uri="{FF2B5EF4-FFF2-40B4-BE49-F238E27FC236}">
                    <a16:creationId xmlns:a16="http://schemas.microsoft.com/office/drawing/2014/main" id="{22A95601-9B31-F506-F5B6-F1AAE699B0BF}"/>
                  </a:ext>
                </a:extLst>
              </p:cNvPr>
              <p:cNvSpPr txBox="1"/>
              <p:nvPr/>
            </p:nvSpPr>
            <p:spPr bwMode="auto">
              <a:xfrm>
                <a:off x="3733800" y="1233487"/>
                <a:ext cx="4346575" cy="976313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norm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IN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𝑃</m:t>
                      </m:r>
                      <m:r>
                        <a:rPr lang="en-IN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en-IN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π</m:t>
                      </m:r>
                      <m:r>
                        <a:rPr lang="en-IN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𝑑</m:t>
                      </m:r>
                      <m:r>
                        <m:rPr>
                          <m:nor/>
                        </m:rPr>
                        <a:rPr lang="en-IN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     &amp;     </m:t>
                      </m:r>
                      <m:r>
                        <a:rPr lang="en-IN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en-IN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I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I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𝜋</m:t>
                          </m:r>
                          <m:sSup>
                            <m:sSupPr>
                              <m:ctrlPr>
                                <a:rPr lang="en-IN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IN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e>
                            <m:sup>
                              <m:r>
                                <a:rPr lang="en-IN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num>
                        <m:den>
                          <m:r>
                            <a:rPr lang="en-I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4</m:t>
                          </m:r>
                        </m:den>
                      </m:f>
                    </m:oMath>
                  </m:oMathPara>
                </a14:m>
                <a:endParaRPr lang="en-IN" dirty="0"/>
              </a:p>
            </p:txBody>
          </p:sp>
        </mc:Choice>
        <mc:Fallback xmlns="">
          <p:sp>
            <p:nvSpPr>
              <p:cNvPr id="443395" name="Object 3">
                <a:extLst>
                  <a:ext uri="{FF2B5EF4-FFF2-40B4-BE49-F238E27FC236}">
                    <a16:creationId xmlns:a16="http://schemas.microsoft.com/office/drawing/2014/main" id="{22A95601-9B31-F506-F5B6-F1AAE699B0B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733800" y="1233487"/>
                <a:ext cx="4346575" cy="976313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3396" name="Object 4">
                <a:extLst>
                  <a:ext uri="{FF2B5EF4-FFF2-40B4-BE49-F238E27FC236}">
                    <a16:creationId xmlns:a16="http://schemas.microsoft.com/office/drawing/2014/main" id="{22691C6B-542C-8453-83CA-24655F77F327}"/>
                  </a:ext>
                </a:extLst>
              </p:cNvPr>
              <p:cNvSpPr txBox="1"/>
              <p:nvPr/>
            </p:nvSpPr>
            <p:spPr bwMode="auto">
              <a:xfrm>
                <a:off x="4114800" y="2151062"/>
                <a:ext cx="3576638" cy="1125538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normAutofit fontScale="92500"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IN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m</m:t>
                      </m:r>
                      <m:r>
                        <m:rPr>
                          <m:nor/>
                        </m:rPr>
                        <a:rPr lang="en-IN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I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d>
                            <m:dPr>
                              <m:ctrlPr>
                                <a:rPr lang="en-IN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IN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m:rPr>
                                      <m:nor/>
                                    </m:rPr>
                                    <a:rPr lang="en-IN" i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hP</m:t>
                                  </m:r>
                                </m:num>
                                <m:den>
                                  <m:r>
                                    <m:rPr>
                                      <m:sty m:val="p"/>
                                    </m:rPr>
                                    <a:rPr lang="en-IN" i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k</m:t>
                                  </m:r>
                                  <m:r>
                                    <a:rPr lang="en-IN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𝐴</m:t>
                                  </m:r>
                                </m:den>
                              </m:f>
                            </m:e>
                          </m:d>
                        </m:e>
                      </m:rad>
                      <m:r>
                        <a:rPr lang="en-IN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I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f>
                            <m:fPr>
                              <m:ctrlPr>
                                <a:rPr lang="en-IN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IN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4</m:t>
                              </m:r>
                              <m:r>
                                <a:rPr lang="en-IN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</m:num>
                            <m:den>
                              <m:r>
                                <a:rPr lang="en-IN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𝑘𝑑</m:t>
                              </m:r>
                            </m:den>
                          </m:f>
                        </m:e>
                      </m:rad>
                    </m:oMath>
                  </m:oMathPara>
                </a14:m>
                <a:endParaRPr lang="en-IN" dirty="0"/>
              </a:p>
            </p:txBody>
          </p:sp>
        </mc:Choice>
        <mc:Fallback xmlns="">
          <p:sp>
            <p:nvSpPr>
              <p:cNvPr id="443396" name="Object 4">
                <a:extLst>
                  <a:ext uri="{FF2B5EF4-FFF2-40B4-BE49-F238E27FC236}">
                    <a16:creationId xmlns:a16="http://schemas.microsoft.com/office/drawing/2014/main" id="{22691C6B-542C-8453-83CA-24655F77F32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114800" y="2151062"/>
                <a:ext cx="3576638" cy="1125538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43397" name="Text Box 5">
            <a:extLst>
              <a:ext uri="{FF2B5EF4-FFF2-40B4-BE49-F238E27FC236}">
                <a16:creationId xmlns:a16="http://schemas.microsoft.com/office/drawing/2014/main" id="{D1118EC2-9811-D08B-1C88-F2AD4E21F0A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3725" y="4325937"/>
            <a:ext cx="299243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2400"/>
              <a:t>Fin factor for strip Fin: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43398" name="Object 6">
                <a:extLst>
                  <a:ext uri="{FF2B5EF4-FFF2-40B4-BE49-F238E27FC236}">
                    <a16:creationId xmlns:a16="http://schemas.microsoft.com/office/drawing/2014/main" id="{FF025B96-D57A-0983-F886-D4214837609B}"/>
                  </a:ext>
                </a:extLst>
              </p:cNvPr>
              <p:cNvSpPr txBox="1"/>
              <p:nvPr/>
            </p:nvSpPr>
            <p:spPr bwMode="auto">
              <a:xfrm>
                <a:off x="3729038" y="4284662"/>
                <a:ext cx="5414962" cy="503238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norm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IN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𝑃</m:t>
                      </m:r>
                      <m:r>
                        <a:rPr lang="en-IN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=2</m:t>
                      </m:r>
                      <m:d>
                        <m:dPr>
                          <m:ctrlPr>
                            <a:rPr lang="en-I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I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𝐿</m:t>
                          </m:r>
                          <m:r>
                            <a:rPr lang="en-I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I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𝛿</m:t>
                          </m:r>
                        </m:e>
                      </m:d>
                      <m:r>
                        <m:rPr>
                          <m:nor/>
                        </m:rPr>
                        <a:rPr lang="en-IN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     &amp;     </m:t>
                      </m:r>
                      <m:r>
                        <a:rPr lang="en-IN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𝐴</m:t>
                      </m:r>
                      <m:r>
                        <a:rPr lang="en-IN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IN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𝐿</m:t>
                      </m:r>
                      <m:r>
                        <a:rPr lang="en-IN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×</m:t>
                      </m:r>
                      <m:r>
                        <a:rPr lang="en-IN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𝛿</m:t>
                      </m:r>
                    </m:oMath>
                  </m:oMathPara>
                </a14:m>
                <a:endParaRPr lang="en-IN" dirty="0"/>
              </a:p>
            </p:txBody>
          </p:sp>
        </mc:Choice>
        <mc:Fallback xmlns="">
          <p:sp>
            <p:nvSpPr>
              <p:cNvPr id="443398" name="Object 6">
                <a:extLst>
                  <a:ext uri="{FF2B5EF4-FFF2-40B4-BE49-F238E27FC236}">
                    <a16:creationId xmlns:a16="http://schemas.microsoft.com/office/drawing/2014/main" id="{FF025B96-D57A-0983-F886-D4214837609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729038" y="4284662"/>
                <a:ext cx="5414962" cy="503238"/>
              </a:xfrm>
              <a:prstGeom prst="rect">
                <a:avLst/>
              </a:prstGeom>
              <a:blipFill>
                <a:blip r:embed="rId4"/>
                <a:stretch>
                  <a:fillRect l="-338"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43399" name="Object 7">
                <a:extLst>
                  <a:ext uri="{FF2B5EF4-FFF2-40B4-BE49-F238E27FC236}">
                    <a16:creationId xmlns:a16="http://schemas.microsoft.com/office/drawing/2014/main" id="{180CD067-FC74-28D0-A6EF-E643B6B618B6}"/>
                  </a:ext>
                </a:extLst>
              </p:cNvPr>
              <p:cNvSpPr txBox="1"/>
              <p:nvPr/>
            </p:nvSpPr>
            <p:spPr bwMode="auto">
              <a:xfrm>
                <a:off x="2286000" y="5257800"/>
                <a:ext cx="6084888" cy="1125538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normAutofit fontScale="92500"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IN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m</m:t>
                      </m:r>
                      <m:r>
                        <m:rPr>
                          <m:nor/>
                        </m:rPr>
                        <a:rPr lang="en-IN" i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I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d>
                            <m:dPr>
                              <m:ctrlPr>
                                <a:rPr lang="en-IN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IN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m:rPr>
                                      <m:nor/>
                                    </m:rPr>
                                    <a:rPr lang="en-IN" i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hP</m:t>
                                  </m:r>
                                </m:num>
                                <m:den>
                                  <m:r>
                                    <m:rPr>
                                      <m:sty m:val="p"/>
                                    </m:rPr>
                                    <a:rPr lang="en-IN" i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k</m:t>
                                  </m:r>
                                  <m:r>
                                    <a:rPr lang="en-IN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𝐴</m:t>
                                  </m:r>
                                </m:den>
                              </m:f>
                            </m:e>
                          </m:d>
                        </m:e>
                      </m:rad>
                      <m:r>
                        <a:rPr lang="en-IN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ad>
                        <m:radPr>
                          <m:degHide m:val="on"/>
                          <m:ctrlPr>
                            <a:rPr lang="en-I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f>
                            <m:fPr>
                              <m:ctrlPr>
                                <a:rPr lang="en-IN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IN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IN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  <m:d>
                                <m:dPr>
                                  <m:ctrlPr>
                                    <a:rPr lang="en-IN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IN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𝐿</m:t>
                                  </m:r>
                                  <m:r>
                                    <a:rPr lang="en-IN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r>
                                    <a:rPr lang="en-IN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𝛿</m:t>
                                  </m:r>
                                </m:e>
                              </m:d>
                            </m:num>
                            <m:den>
                              <m:r>
                                <a:rPr lang="en-IN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𝑘𝐿</m:t>
                              </m:r>
                              <m:r>
                                <a:rPr lang="en-IN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𝛿</m:t>
                              </m:r>
                            </m:den>
                          </m:f>
                        </m:e>
                      </m:rad>
                      <m:r>
                        <a:rPr lang="en-IN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≈</m:t>
                      </m:r>
                      <m:rad>
                        <m:radPr>
                          <m:degHide m:val="on"/>
                          <m:ctrlPr>
                            <a:rPr lang="en-I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f>
                            <m:fPr>
                              <m:ctrlPr>
                                <a:rPr lang="en-IN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en-IN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IN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h</m:t>
                              </m:r>
                            </m:num>
                            <m:den>
                              <m:r>
                                <a:rPr lang="en-IN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  <m:r>
                                <a:rPr lang="en-IN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𝛿</m:t>
                              </m:r>
                            </m:den>
                          </m:f>
                        </m:e>
                      </m:rad>
                    </m:oMath>
                  </m:oMathPara>
                </a14:m>
                <a:endParaRPr lang="en-IN"/>
              </a:p>
            </p:txBody>
          </p:sp>
        </mc:Choice>
        <mc:Fallback xmlns="">
          <p:sp>
            <p:nvSpPr>
              <p:cNvPr id="443399" name="Object 7">
                <a:extLst>
                  <a:ext uri="{FF2B5EF4-FFF2-40B4-BE49-F238E27FC236}">
                    <a16:creationId xmlns:a16="http://schemas.microsoft.com/office/drawing/2014/main" id="{180CD067-FC74-28D0-A6EF-E643B6B618B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286000" y="5257800"/>
                <a:ext cx="6084888" cy="1125538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" name="Group 46">
            <a:extLst>
              <a:ext uri="{FF2B5EF4-FFF2-40B4-BE49-F238E27FC236}">
                <a16:creationId xmlns:a16="http://schemas.microsoft.com/office/drawing/2014/main" id="{0A5DBA9E-E118-4CF2-D2BE-600B7AF88004}"/>
              </a:ext>
            </a:extLst>
          </p:cNvPr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9144000" cy="6858000"/>
          </a:xfrm>
        </p:grpSpPr>
        <p:grpSp>
          <p:nvGrpSpPr>
            <p:cNvPr id="3" name="Group 8">
              <a:extLst>
                <a:ext uri="{FF2B5EF4-FFF2-40B4-BE49-F238E27FC236}">
                  <a16:creationId xmlns:a16="http://schemas.microsoft.com/office/drawing/2014/main" id="{3D494FEA-108A-BF01-EFC5-5510BF5546E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0" y="0"/>
              <a:ext cx="9144000" cy="6858000"/>
              <a:chOff x="0" y="0"/>
              <a:chExt cx="5760" cy="4320"/>
            </a:xfrm>
          </p:grpSpPr>
          <p:grpSp>
            <p:nvGrpSpPr>
              <p:cNvPr id="6" name="Group 27">
                <a:extLst>
                  <a:ext uri="{FF2B5EF4-FFF2-40B4-BE49-F238E27FC236}">
                    <a16:creationId xmlns:a16="http://schemas.microsoft.com/office/drawing/2014/main" id="{850260AA-ACFD-DAF8-0904-0DEA0FF9268E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0" y="0"/>
                <a:ext cx="192" cy="4320"/>
                <a:chOff x="0" y="-48"/>
                <a:chExt cx="144" cy="4368"/>
              </a:xfrm>
            </p:grpSpPr>
            <p:sp>
              <p:nvSpPr>
                <p:cNvPr id="16" name="Rectangle 10">
                  <a:extLst>
                    <a:ext uri="{FF2B5EF4-FFF2-40B4-BE49-F238E27FC236}">
                      <a16:creationId xmlns:a16="http://schemas.microsoft.com/office/drawing/2014/main" id="{908A2244-847D-4909-43A5-50D85645238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0" y="-48"/>
                  <a:ext cx="144" cy="2352"/>
                </a:xfrm>
                <a:prstGeom prst="rect">
                  <a:avLst/>
                </a:prstGeom>
                <a:gradFill rotWithShape="0">
                  <a:gsLst>
                    <a:gs pos="0">
                      <a:srgbClr val="FF9900"/>
                    </a:gs>
                    <a:gs pos="100000">
                      <a:schemeClr val="bg1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4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7" name="Rectangle 11">
                  <a:extLst>
                    <a:ext uri="{FF2B5EF4-FFF2-40B4-BE49-F238E27FC236}">
                      <a16:creationId xmlns:a16="http://schemas.microsoft.com/office/drawing/2014/main" id="{BB5CE4D1-2081-67CD-33CD-A89F9E04171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0" y="2160"/>
                  <a:ext cx="144" cy="2160"/>
                </a:xfrm>
                <a:prstGeom prst="rect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rgbClr val="006600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400"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7" name="Group 12">
                <a:extLst>
                  <a:ext uri="{FF2B5EF4-FFF2-40B4-BE49-F238E27FC236}">
                    <a16:creationId xmlns:a16="http://schemas.microsoft.com/office/drawing/2014/main" id="{D2E91CBE-7071-E802-F536-17FC660BD226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674" y="24"/>
                <a:ext cx="86" cy="4296"/>
                <a:chOff x="5616" y="-48"/>
                <a:chExt cx="144" cy="4368"/>
              </a:xfrm>
            </p:grpSpPr>
            <p:sp>
              <p:nvSpPr>
                <p:cNvPr id="14" name="Rectangle 13">
                  <a:extLst>
                    <a:ext uri="{FF2B5EF4-FFF2-40B4-BE49-F238E27FC236}">
                      <a16:creationId xmlns:a16="http://schemas.microsoft.com/office/drawing/2014/main" id="{41CC3E9F-266C-59C3-3978-ADDAF81A98C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616" y="-48"/>
                  <a:ext cx="144" cy="2352"/>
                </a:xfrm>
                <a:prstGeom prst="rect">
                  <a:avLst/>
                </a:prstGeom>
                <a:gradFill rotWithShape="0">
                  <a:gsLst>
                    <a:gs pos="0">
                      <a:srgbClr val="006600"/>
                    </a:gs>
                    <a:gs pos="100000">
                      <a:schemeClr val="bg1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4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5" name="Rectangle 14">
                  <a:extLst>
                    <a:ext uri="{FF2B5EF4-FFF2-40B4-BE49-F238E27FC236}">
                      <a16:creationId xmlns:a16="http://schemas.microsoft.com/office/drawing/2014/main" id="{7014F028-6474-B4CE-092A-FB467335EB5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616" y="2160"/>
                  <a:ext cx="144" cy="2160"/>
                </a:xfrm>
                <a:prstGeom prst="rect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rgbClr val="FF9900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400"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8" name="Group 15">
                <a:extLst>
                  <a:ext uri="{FF2B5EF4-FFF2-40B4-BE49-F238E27FC236}">
                    <a16:creationId xmlns:a16="http://schemas.microsoft.com/office/drawing/2014/main" id="{0F25F5C3-4A48-6E80-5C09-B743702B0D99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44" y="0"/>
                <a:ext cx="5616" cy="144"/>
                <a:chOff x="96" y="-48"/>
                <a:chExt cx="5520" cy="144"/>
              </a:xfrm>
            </p:grpSpPr>
            <p:sp>
              <p:nvSpPr>
                <p:cNvPr id="12" name="Rectangle 16">
                  <a:extLst>
                    <a:ext uri="{FF2B5EF4-FFF2-40B4-BE49-F238E27FC236}">
                      <a16:creationId xmlns:a16="http://schemas.microsoft.com/office/drawing/2014/main" id="{ED626DDA-A270-17D9-B189-919992F4A88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96" y="-48"/>
                  <a:ext cx="2736" cy="144"/>
                </a:xfrm>
                <a:prstGeom prst="rect">
                  <a:avLst/>
                </a:prstGeom>
                <a:gradFill rotWithShape="0">
                  <a:gsLst>
                    <a:gs pos="0">
                      <a:srgbClr val="FF9900"/>
                    </a:gs>
                    <a:gs pos="100000">
                      <a:schemeClr val="bg1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4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3" name="Rectangle 17">
                  <a:extLst>
                    <a:ext uri="{FF2B5EF4-FFF2-40B4-BE49-F238E27FC236}">
                      <a16:creationId xmlns:a16="http://schemas.microsoft.com/office/drawing/2014/main" id="{1552D689-B059-08E7-3604-18989A86BF4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832" y="-48"/>
                  <a:ext cx="2784" cy="144"/>
                </a:xfrm>
                <a:prstGeom prst="rect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rgbClr val="006600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400"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9" name="Group 18">
                <a:extLst>
                  <a:ext uri="{FF2B5EF4-FFF2-40B4-BE49-F238E27FC236}">
                    <a16:creationId xmlns:a16="http://schemas.microsoft.com/office/drawing/2014/main" id="{CF6F63C4-D930-3C21-78F2-BA44D547DDCF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44" y="4234"/>
                <a:ext cx="5616" cy="86"/>
                <a:chOff x="96" y="4176"/>
                <a:chExt cx="5520" cy="144"/>
              </a:xfrm>
            </p:grpSpPr>
            <p:sp>
              <p:nvSpPr>
                <p:cNvPr id="10" name="Rectangle 19">
                  <a:extLst>
                    <a:ext uri="{FF2B5EF4-FFF2-40B4-BE49-F238E27FC236}">
                      <a16:creationId xmlns:a16="http://schemas.microsoft.com/office/drawing/2014/main" id="{66035292-E4D4-538C-4B11-A41EF3F2D8C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96" y="4176"/>
                  <a:ext cx="2736" cy="144"/>
                </a:xfrm>
                <a:prstGeom prst="rect">
                  <a:avLst/>
                </a:prstGeom>
                <a:gradFill rotWithShape="0">
                  <a:gsLst>
                    <a:gs pos="0">
                      <a:srgbClr val="006600"/>
                    </a:gs>
                    <a:gs pos="100000">
                      <a:schemeClr val="bg1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4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1" name="Rectangle 20">
                  <a:extLst>
                    <a:ext uri="{FF2B5EF4-FFF2-40B4-BE49-F238E27FC236}">
                      <a16:creationId xmlns:a16="http://schemas.microsoft.com/office/drawing/2014/main" id="{1DCABDFD-1173-C53A-B0EC-799306FBE0C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832" y="4176"/>
                  <a:ext cx="2784" cy="144"/>
                </a:xfrm>
                <a:prstGeom prst="rect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rgbClr val="FF9900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400">
                    <a:latin typeface="Times New Roman" panose="02020603050405020304" pitchFamily="18" charset="0"/>
                  </a:endParaRPr>
                </a:p>
              </p:txBody>
            </p:sp>
          </p:grpSp>
        </p:grpSp>
        <p:pic>
          <p:nvPicPr>
            <p:cNvPr id="4" name="Rectangle 19458">
              <a:extLst>
                <a:ext uri="{FF2B5EF4-FFF2-40B4-BE49-F238E27FC236}">
                  <a16:creationId xmlns:a16="http://schemas.microsoft.com/office/drawing/2014/main" id="{FCA716AC-9922-4667-4BB9-EF308CD6783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02475" y="242887"/>
              <a:ext cx="1889125" cy="8239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" name="Rectangle 21">
              <a:extLst>
                <a:ext uri="{FF2B5EF4-FFF2-40B4-BE49-F238E27FC236}">
                  <a16:creationId xmlns:a16="http://schemas.microsoft.com/office/drawing/2014/main" id="{1C94827B-BE57-17BA-B782-4EB36DEE737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8600" y="1066800"/>
              <a:ext cx="8812213" cy="76200"/>
            </a:xfrm>
            <a:prstGeom prst="rect">
              <a:avLst/>
            </a:prstGeom>
            <a:gradFill rotWithShape="0">
              <a:gsLst>
                <a:gs pos="0">
                  <a:schemeClr val="accent2"/>
                </a:gs>
                <a:gs pos="50000">
                  <a:schemeClr val="hlink"/>
                </a:gs>
                <a:gs pos="100000">
                  <a:schemeClr val="accent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imes New Roman" charset="0"/>
              </a:endParaRPr>
            </a:p>
          </p:txBody>
        </p:sp>
      </p:grpSp>
      <p:sp>
        <p:nvSpPr>
          <p:cNvPr id="26" name="Title 25">
            <a:extLst>
              <a:ext uri="{FF2B5EF4-FFF2-40B4-BE49-F238E27FC236}">
                <a16:creationId xmlns:a16="http://schemas.microsoft.com/office/drawing/2014/main" id="{8FD232BC-7C93-27D7-1184-0B5BDE2AA87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152400"/>
            <a:ext cx="7772400" cy="914400"/>
          </a:xfrm>
        </p:spPr>
        <p:txBody>
          <a:bodyPr/>
          <a:lstStyle/>
          <a:p>
            <a:r>
              <a:rPr lang="en-US" sz="2800" dirty="0"/>
              <a:t>The Fin Factor</a:t>
            </a:r>
            <a:endParaRPr lang="en-IN" sz="2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33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433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433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33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433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433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33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433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433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3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433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433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33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433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433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33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433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433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3395" grpId="0"/>
      <p:bldP spid="443396" grpId="0"/>
      <p:bldP spid="443398" grpId="0"/>
      <p:bldP spid="443399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421890" name="Object 2">
                <a:extLst>
                  <a:ext uri="{FF2B5EF4-FFF2-40B4-BE49-F238E27FC236}">
                    <a16:creationId xmlns:a16="http://schemas.microsoft.com/office/drawing/2014/main" id="{478BADEB-69AF-D79B-6104-35A05CF7FA13}"/>
                  </a:ext>
                </a:extLst>
              </p:cNvPr>
              <p:cNvSpPr txBox="1"/>
              <p:nvPr/>
            </p:nvSpPr>
            <p:spPr bwMode="auto">
              <a:xfrm>
                <a:off x="1952625" y="1228725"/>
                <a:ext cx="3403600" cy="1057275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norm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I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IN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IN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e>
                            <m:sup>
                              <m:r>
                                <a:rPr lang="en-IN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I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𝑇</m:t>
                          </m:r>
                        </m:num>
                        <m:den>
                          <m:r>
                            <a:rPr lang="en-I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𝑑</m:t>
                          </m:r>
                          <m:sSup>
                            <m:sSupPr>
                              <m:ctrlPr>
                                <a:rPr lang="en-IN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IN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IN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en-IN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sSup>
                        <m:sSupPr>
                          <m:ctrlPr>
                            <a:rPr lang="en-I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I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p>
                          <m:r>
                            <a:rPr lang="en-I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IN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IN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𝑇</m:t>
                      </m:r>
                      <m:r>
                        <a:rPr lang="en-IN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I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I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a:rPr lang="en-I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∞</m:t>
                          </m:r>
                        </m:sub>
                      </m:sSub>
                      <m:r>
                        <a:rPr lang="en-IN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)=0</m:t>
                      </m:r>
                    </m:oMath>
                  </m:oMathPara>
                </a14:m>
                <a:endParaRPr lang="en-IN" dirty="0"/>
              </a:p>
            </p:txBody>
          </p:sp>
        </mc:Choice>
        <mc:Fallback xmlns="">
          <p:sp>
            <p:nvSpPr>
              <p:cNvPr id="421890" name="Object 2">
                <a:extLst>
                  <a:ext uri="{FF2B5EF4-FFF2-40B4-BE49-F238E27FC236}">
                    <a16:creationId xmlns:a16="http://schemas.microsoft.com/office/drawing/2014/main" id="{478BADEB-69AF-D79B-6104-35A05CF7FA1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952625" y="1228725"/>
                <a:ext cx="3403600" cy="1057275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21891" name="Text Box 3">
            <a:extLst>
              <a:ext uri="{FF2B5EF4-FFF2-40B4-BE49-F238E27FC236}">
                <a16:creationId xmlns:a16="http://schemas.microsoft.com/office/drawing/2014/main" id="{F992590A-2B87-81C0-C2BB-BC26DE5BD1B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" y="2362200"/>
            <a:ext cx="109696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2400"/>
              <a:t>Define: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21892" name="Object 4">
                <a:extLst>
                  <a:ext uri="{FF2B5EF4-FFF2-40B4-BE49-F238E27FC236}">
                    <a16:creationId xmlns:a16="http://schemas.microsoft.com/office/drawing/2014/main" id="{4324244C-E1FD-4413-7A87-256517C33A03}"/>
                  </a:ext>
                </a:extLst>
              </p:cNvPr>
              <p:cNvSpPr txBox="1"/>
              <p:nvPr/>
            </p:nvSpPr>
            <p:spPr bwMode="auto">
              <a:xfrm>
                <a:off x="2133600" y="2362200"/>
                <a:ext cx="2830513" cy="847725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norm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IN" sz="2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𝜃</m:t>
                      </m:r>
                      <m:r>
                        <a:rPr lang="en-IN" sz="2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IN" sz="2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𝑇</m:t>
                      </m:r>
                      <m:r>
                        <a:rPr lang="en-IN" sz="2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IN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IN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a:rPr lang="en-IN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∞</m:t>
                          </m:r>
                        </m:sub>
                      </m:sSub>
                    </m:oMath>
                  </m:oMathPara>
                </a14:m>
                <a:endParaRPr lang="en-IN" sz="2800" dirty="0"/>
              </a:p>
            </p:txBody>
          </p:sp>
        </mc:Choice>
        <mc:Fallback xmlns="">
          <p:sp>
            <p:nvSpPr>
              <p:cNvPr id="421892" name="Object 4">
                <a:extLst>
                  <a:ext uri="{FF2B5EF4-FFF2-40B4-BE49-F238E27FC236}">
                    <a16:creationId xmlns:a16="http://schemas.microsoft.com/office/drawing/2014/main" id="{4324244C-E1FD-4413-7A87-256517C33A0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133600" y="2362200"/>
                <a:ext cx="2830513" cy="84772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21893" name="Object 5">
                <a:extLst>
                  <a:ext uri="{FF2B5EF4-FFF2-40B4-BE49-F238E27FC236}">
                    <a16:creationId xmlns:a16="http://schemas.microsoft.com/office/drawing/2014/main" id="{3516A564-4FF3-358B-2FA5-FD40320A5C07}"/>
                  </a:ext>
                </a:extLst>
              </p:cNvPr>
              <p:cNvSpPr txBox="1"/>
              <p:nvPr/>
            </p:nvSpPr>
            <p:spPr bwMode="auto">
              <a:xfrm>
                <a:off x="2646362" y="3141785"/>
                <a:ext cx="3403600" cy="1355725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norm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IN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IN" sz="2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IN" sz="2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𝑑</m:t>
                              </m:r>
                            </m:e>
                            <m:sup>
                              <m:r>
                                <a:rPr lang="en-IN" sz="2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IN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𝜃</m:t>
                          </m:r>
                        </m:num>
                        <m:den>
                          <m:r>
                            <a:rPr lang="en-IN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𝑑</m:t>
                          </m:r>
                          <m:sSup>
                            <m:sSupPr>
                              <m:ctrlPr>
                                <a:rPr lang="en-IN" sz="2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IN" sz="2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IN" sz="28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en-IN" sz="2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sSup>
                        <m:sSupPr>
                          <m:ctrlPr>
                            <a:rPr lang="en-IN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IN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𝑚</m:t>
                          </m:r>
                        </m:e>
                        <m:sup>
                          <m:r>
                            <a:rPr lang="en-IN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IN" sz="2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𝜃</m:t>
                      </m:r>
                      <m:r>
                        <a:rPr lang="en-IN" sz="2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en-IN" sz="2800" dirty="0"/>
              </a:p>
            </p:txBody>
          </p:sp>
        </mc:Choice>
        <mc:Fallback xmlns="">
          <p:sp>
            <p:nvSpPr>
              <p:cNvPr id="421893" name="Object 5">
                <a:extLst>
                  <a:ext uri="{FF2B5EF4-FFF2-40B4-BE49-F238E27FC236}">
                    <a16:creationId xmlns:a16="http://schemas.microsoft.com/office/drawing/2014/main" id="{3516A564-4FF3-358B-2FA5-FD40320A5C0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646362" y="3141785"/>
                <a:ext cx="3403600" cy="1355725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21894" name="Text Box 6">
            <a:extLst>
              <a:ext uri="{FF2B5EF4-FFF2-40B4-BE49-F238E27FC236}">
                <a16:creationId xmlns:a16="http://schemas.microsoft.com/office/drawing/2014/main" id="{497AB281-28EE-7139-80DE-B297D4841C5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7525" y="4689475"/>
            <a:ext cx="283051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2400"/>
              <a:t>At the base of the fin: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21895" name="Object 7">
                <a:extLst>
                  <a:ext uri="{FF2B5EF4-FFF2-40B4-BE49-F238E27FC236}">
                    <a16:creationId xmlns:a16="http://schemas.microsoft.com/office/drawing/2014/main" id="{E7D7B3DF-1F22-66B8-671F-570C4D15B07F}"/>
                  </a:ext>
                </a:extLst>
              </p:cNvPr>
              <p:cNvSpPr txBox="1"/>
              <p:nvPr/>
            </p:nvSpPr>
            <p:spPr bwMode="auto">
              <a:xfrm>
                <a:off x="2057400" y="5334000"/>
                <a:ext cx="3657600" cy="1033585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norm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IN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IN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𝜃</m:t>
                          </m:r>
                        </m:e>
                        <m:sub>
                          <m:r>
                            <a:rPr lang="en-IN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𝑏𝑎𝑠𝑒</m:t>
                          </m:r>
                        </m:sub>
                      </m:sSub>
                      <m:r>
                        <a:rPr lang="en-IN" sz="2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IN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IN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a:rPr lang="en-IN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𝑏𝑎𝑠𝑒</m:t>
                          </m:r>
                        </m:sub>
                      </m:sSub>
                      <m:r>
                        <a:rPr lang="en-IN" sz="28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IN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IN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a:rPr lang="en-IN" sz="28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∞</m:t>
                          </m:r>
                        </m:sub>
                      </m:sSub>
                    </m:oMath>
                  </m:oMathPara>
                </a14:m>
                <a:endParaRPr lang="en-IN" sz="2800"/>
              </a:p>
            </p:txBody>
          </p:sp>
        </mc:Choice>
        <mc:Fallback xmlns="">
          <p:sp>
            <p:nvSpPr>
              <p:cNvPr id="421895" name="Object 7">
                <a:extLst>
                  <a:ext uri="{FF2B5EF4-FFF2-40B4-BE49-F238E27FC236}">
                    <a16:creationId xmlns:a16="http://schemas.microsoft.com/office/drawing/2014/main" id="{E7D7B3DF-1F22-66B8-671F-570C4D15B07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057400" y="5334000"/>
                <a:ext cx="3657600" cy="1033585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" name="Group 46">
            <a:extLst>
              <a:ext uri="{FF2B5EF4-FFF2-40B4-BE49-F238E27FC236}">
                <a16:creationId xmlns:a16="http://schemas.microsoft.com/office/drawing/2014/main" id="{7E08CDBE-CB95-026E-1A6A-AE08AF73639A}"/>
              </a:ext>
            </a:extLst>
          </p:cNvPr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9144000" cy="6858000"/>
          </a:xfrm>
        </p:grpSpPr>
        <p:grpSp>
          <p:nvGrpSpPr>
            <p:cNvPr id="3" name="Group 8">
              <a:extLst>
                <a:ext uri="{FF2B5EF4-FFF2-40B4-BE49-F238E27FC236}">
                  <a16:creationId xmlns:a16="http://schemas.microsoft.com/office/drawing/2014/main" id="{DAA1104F-C3B8-4F43-738A-863EB97E891C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0" y="0"/>
              <a:ext cx="9144000" cy="6858000"/>
              <a:chOff x="0" y="0"/>
              <a:chExt cx="5760" cy="4320"/>
            </a:xfrm>
          </p:grpSpPr>
          <p:grpSp>
            <p:nvGrpSpPr>
              <p:cNvPr id="6" name="Group 27">
                <a:extLst>
                  <a:ext uri="{FF2B5EF4-FFF2-40B4-BE49-F238E27FC236}">
                    <a16:creationId xmlns:a16="http://schemas.microsoft.com/office/drawing/2014/main" id="{20843630-6421-B5E8-2844-FB018D63DE6D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0" y="0"/>
                <a:ext cx="192" cy="4320"/>
                <a:chOff x="0" y="-48"/>
                <a:chExt cx="144" cy="4368"/>
              </a:xfrm>
            </p:grpSpPr>
            <p:sp>
              <p:nvSpPr>
                <p:cNvPr id="16" name="Rectangle 10">
                  <a:extLst>
                    <a:ext uri="{FF2B5EF4-FFF2-40B4-BE49-F238E27FC236}">
                      <a16:creationId xmlns:a16="http://schemas.microsoft.com/office/drawing/2014/main" id="{FCF77B8D-C74F-C032-1200-519A4E13664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0" y="-48"/>
                  <a:ext cx="144" cy="2352"/>
                </a:xfrm>
                <a:prstGeom prst="rect">
                  <a:avLst/>
                </a:prstGeom>
                <a:gradFill rotWithShape="0">
                  <a:gsLst>
                    <a:gs pos="0">
                      <a:srgbClr val="FF9900"/>
                    </a:gs>
                    <a:gs pos="100000">
                      <a:schemeClr val="bg1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4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7" name="Rectangle 11">
                  <a:extLst>
                    <a:ext uri="{FF2B5EF4-FFF2-40B4-BE49-F238E27FC236}">
                      <a16:creationId xmlns:a16="http://schemas.microsoft.com/office/drawing/2014/main" id="{48B069B7-7B48-F1F8-BB49-FEBDB76E5EE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0" y="2160"/>
                  <a:ext cx="144" cy="2160"/>
                </a:xfrm>
                <a:prstGeom prst="rect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rgbClr val="006600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400"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7" name="Group 12">
                <a:extLst>
                  <a:ext uri="{FF2B5EF4-FFF2-40B4-BE49-F238E27FC236}">
                    <a16:creationId xmlns:a16="http://schemas.microsoft.com/office/drawing/2014/main" id="{DA0EA5F8-62F7-DBE9-B972-40C53B5B16FF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674" y="24"/>
                <a:ext cx="86" cy="4296"/>
                <a:chOff x="5616" y="-48"/>
                <a:chExt cx="144" cy="4368"/>
              </a:xfrm>
            </p:grpSpPr>
            <p:sp>
              <p:nvSpPr>
                <p:cNvPr id="14" name="Rectangle 13">
                  <a:extLst>
                    <a:ext uri="{FF2B5EF4-FFF2-40B4-BE49-F238E27FC236}">
                      <a16:creationId xmlns:a16="http://schemas.microsoft.com/office/drawing/2014/main" id="{4C712D57-4D6E-3832-DD00-9120F67571C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616" y="-48"/>
                  <a:ext cx="144" cy="2352"/>
                </a:xfrm>
                <a:prstGeom prst="rect">
                  <a:avLst/>
                </a:prstGeom>
                <a:gradFill rotWithShape="0">
                  <a:gsLst>
                    <a:gs pos="0">
                      <a:srgbClr val="006600"/>
                    </a:gs>
                    <a:gs pos="100000">
                      <a:schemeClr val="bg1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4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5" name="Rectangle 14">
                  <a:extLst>
                    <a:ext uri="{FF2B5EF4-FFF2-40B4-BE49-F238E27FC236}">
                      <a16:creationId xmlns:a16="http://schemas.microsoft.com/office/drawing/2014/main" id="{6A6C1830-98C8-07E5-65E4-C0F48610148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616" y="2160"/>
                  <a:ext cx="144" cy="2160"/>
                </a:xfrm>
                <a:prstGeom prst="rect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rgbClr val="FF9900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400"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8" name="Group 15">
                <a:extLst>
                  <a:ext uri="{FF2B5EF4-FFF2-40B4-BE49-F238E27FC236}">
                    <a16:creationId xmlns:a16="http://schemas.microsoft.com/office/drawing/2014/main" id="{AD38D4A9-879B-0F09-F3AB-9801F6DE9035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44" y="0"/>
                <a:ext cx="5616" cy="144"/>
                <a:chOff x="96" y="-48"/>
                <a:chExt cx="5520" cy="144"/>
              </a:xfrm>
            </p:grpSpPr>
            <p:sp>
              <p:nvSpPr>
                <p:cNvPr id="12" name="Rectangle 16">
                  <a:extLst>
                    <a:ext uri="{FF2B5EF4-FFF2-40B4-BE49-F238E27FC236}">
                      <a16:creationId xmlns:a16="http://schemas.microsoft.com/office/drawing/2014/main" id="{BCCD967A-F1B4-FA5F-BBA8-48311B2321B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96" y="-48"/>
                  <a:ext cx="2736" cy="144"/>
                </a:xfrm>
                <a:prstGeom prst="rect">
                  <a:avLst/>
                </a:prstGeom>
                <a:gradFill rotWithShape="0">
                  <a:gsLst>
                    <a:gs pos="0">
                      <a:srgbClr val="FF9900"/>
                    </a:gs>
                    <a:gs pos="100000">
                      <a:schemeClr val="bg1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4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3" name="Rectangle 17">
                  <a:extLst>
                    <a:ext uri="{FF2B5EF4-FFF2-40B4-BE49-F238E27FC236}">
                      <a16:creationId xmlns:a16="http://schemas.microsoft.com/office/drawing/2014/main" id="{08B11DE1-22B8-103C-266C-DD0537F2186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832" y="-48"/>
                  <a:ext cx="2784" cy="144"/>
                </a:xfrm>
                <a:prstGeom prst="rect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rgbClr val="006600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400"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9" name="Group 18">
                <a:extLst>
                  <a:ext uri="{FF2B5EF4-FFF2-40B4-BE49-F238E27FC236}">
                    <a16:creationId xmlns:a16="http://schemas.microsoft.com/office/drawing/2014/main" id="{E7D49DAC-C105-8E54-0FFF-6A8CD1FA9F73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44" y="4234"/>
                <a:ext cx="5616" cy="86"/>
                <a:chOff x="96" y="4176"/>
                <a:chExt cx="5520" cy="144"/>
              </a:xfrm>
            </p:grpSpPr>
            <p:sp>
              <p:nvSpPr>
                <p:cNvPr id="10" name="Rectangle 19">
                  <a:extLst>
                    <a:ext uri="{FF2B5EF4-FFF2-40B4-BE49-F238E27FC236}">
                      <a16:creationId xmlns:a16="http://schemas.microsoft.com/office/drawing/2014/main" id="{B22988BF-A139-E0BA-0DEF-7254675AE8D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96" y="4176"/>
                  <a:ext cx="2736" cy="144"/>
                </a:xfrm>
                <a:prstGeom prst="rect">
                  <a:avLst/>
                </a:prstGeom>
                <a:gradFill rotWithShape="0">
                  <a:gsLst>
                    <a:gs pos="0">
                      <a:srgbClr val="006600"/>
                    </a:gs>
                    <a:gs pos="100000">
                      <a:schemeClr val="bg1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4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1" name="Rectangle 20">
                  <a:extLst>
                    <a:ext uri="{FF2B5EF4-FFF2-40B4-BE49-F238E27FC236}">
                      <a16:creationId xmlns:a16="http://schemas.microsoft.com/office/drawing/2014/main" id="{D92C363E-1782-EC58-2C4E-4362581D8AD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832" y="4176"/>
                  <a:ext cx="2784" cy="144"/>
                </a:xfrm>
                <a:prstGeom prst="rect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rgbClr val="FF9900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400">
                    <a:latin typeface="Times New Roman" panose="02020603050405020304" pitchFamily="18" charset="0"/>
                  </a:endParaRPr>
                </a:p>
              </p:txBody>
            </p:sp>
          </p:grpSp>
        </p:grpSp>
        <p:pic>
          <p:nvPicPr>
            <p:cNvPr id="4" name="Rectangle 19458">
              <a:extLst>
                <a:ext uri="{FF2B5EF4-FFF2-40B4-BE49-F238E27FC236}">
                  <a16:creationId xmlns:a16="http://schemas.microsoft.com/office/drawing/2014/main" id="{D865FC9A-6DC1-CA12-B596-2C6EE1A3F01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02475" y="242887"/>
              <a:ext cx="1889125" cy="8239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" name="Rectangle 21">
              <a:extLst>
                <a:ext uri="{FF2B5EF4-FFF2-40B4-BE49-F238E27FC236}">
                  <a16:creationId xmlns:a16="http://schemas.microsoft.com/office/drawing/2014/main" id="{AE1A1A59-E678-A525-BD8C-8118856DEF8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8600" y="1066800"/>
              <a:ext cx="8812213" cy="76200"/>
            </a:xfrm>
            <a:prstGeom prst="rect">
              <a:avLst/>
            </a:prstGeom>
            <a:gradFill rotWithShape="0">
              <a:gsLst>
                <a:gs pos="0">
                  <a:schemeClr val="accent2"/>
                </a:gs>
                <a:gs pos="50000">
                  <a:schemeClr val="hlink"/>
                </a:gs>
                <a:gs pos="100000">
                  <a:schemeClr val="accent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imes New Roman" charset="0"/>
              </a:endParaRPr>
            </a:p>
          </p:txBody>
        </p:sp>
      </p:grpSp>
      <p:sp>
        <p:nvSpPr>
          <p:cNvPr id="26" name="Title 25">
            <a:extLst>
              <a:ext uri="{FF2B5EF4-FFF2-40B4-BE49-F238E27FC236}">
                <a16:creationId xmlns:a16="http://schemas.microsoft.com/office/drawing/2014/main" id="{8BE7F5F6-7961-AB5F-437C-701CD391C6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0"/>
            <a:ext cx="7772400" cy="1143000"/>
          </a:xfrm>
        </p:spPr>
        <p:txBody>
          <a:bodyPr/>
          <a:lstStyle/>
          <a:p>
            <a:r>
              <a:rPr lang="en-US" sz="2800" dirty="0"/>
              <a:t>GDE for Constant CS Area Fins</a:t>
            </a:r>
            <a:endParaRPr lang="en-IN" sz="2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18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218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218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18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2189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218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18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218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218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18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218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218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18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218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218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1890" grpId="0"/>
      <p:bldP spid="421892" grpId="0"/>
      <p:bldP spid="421893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2914" name="Rectangle 2">
            <a:extLst>
              <a:ext uri="{FF2B5EF4-FFF2-40B4-BE49-F238E27FC236}">
                <a16:creationId xmlns:a16="http://schemas.microsoft.com/office/drawing/2014/main" id="{38789C79-9697-6548-29F0-E95AFA1BA3A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228600"/>
            <a:ext cx="7772400" cy="685800"/>
          </a:xfrm>
        </p:spPr>
        <p:txBody>
          <a:bodyPr/>
          <a:lstStyle/>
          <a:p>
            <a:r>
              <a:rPr lang="en-US" altLang="en-US" sz="2800" dirty="0"/>
              <a:t>Conditions at the Tip of A Fin</a:t>
            </a:r>
          </a:p>
        </p:txBody>
      </p:sp>
      <p:pic>
        <p:nvPicPr>
          <p:cNvPr id="422915" name="Picture 3">
            <a:extLst>
              <a:ext uri="{FF2B5EF4-FFF2-40B4-BE49-F238E27FC236}">
                <a16:creationId xmlns:a16="http://schemas.microsoft.com/office/drawing/2014/main" id="{C8859120-6569-1AD8-9900-6455377B0A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1371600"/>
            <a:ext cx="5791200" cy="2209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22916" name="Picture 4">
            <a:extLst>
              <a:ext uri="{FF2B5EF4-FFF2-40B4-BE49-F238E27FC236}">
                <a16:creationId xmlns:a16="http://schemas.microsoft.com/office/drawing/2014/main" id="{4B33286A-B46B-150B-12FA-3568BC9A5F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3810000"/>
            <a:ext cx="3657600" cy="248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2" name="Group 46">
            <a:extLst>
              <a:ext uri="{FF2B5EF4-FFF2-40B4-BE49-F238E27FC236}">
                <a16:creationId xmlns:a16="http://schemas.microsoft.com/office/drawing/2014/main" id="{1358B92B-F939-A98D-3A07-9359BFF3CE2C}"/>
              </a:ext>
            </a:extLst>
          </p:cNvPr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9144000" cy="6858000"/>
          </a:xfrm>
        </p:grpSpPr>
        <p:grpSp>
          <p:nvGrpSpPr>
            <p:cNvPr id="3" name="Group 8">
              <a:extLst>
                <a:ext uri="{FF2B5EF4-FFF2-40B4-BE49-F238E27FC236}">
                  <a16:creationId xmlns:a16="http://schemas.microsoft.com/office/drawing/2014/main" id="{B111D7AC-4669-0A40-E196-5986997D6753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0" y="0"/>
              <a:ext cx="9144000" cy="6858000"/>
              <a:chOff x="0" y="0"/>
              <a:chExt cx="5760" cy="4320"/>
            </a:xfrm>
          </p:grpSpPr>
          <p:grpSp>
            <p:nvGrpSpPr>
              <p:cNvPr id="6" name="Group 27">
                <a:extLst>
                  <a:ext uri="{FF2B5EF4-FFF2-40B4-BE49-F238E27FC236}">
                    <a16:creationId xmlns:a16="http://schemas.microsoft.com/office/drawing/2014/main" id="{165FEEB6-EE4B-AF7C-24FF-CAEEA9FFF25A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0" y="0"/>
                <a:ext cx="192" cy="4320"/>
                <a:chOff x="0" y="-48"/>
                <a:chExt cx="144" cy="4368"/>
              </a:xfrm>
            </p:grpSpPr>
            <p:sp>
              <p:nvSpPr>
                <p:cNvPr id="16" name="Rectangle 10">
                  <a:extLst>
                    <a:ext uri="{FF2B5EF4-FFF2-40B4-BE49-F238E27FC236}">
                      <a16:creationId xmlns:a16="http://schemas.microsoft.com/office/drawing/2014/main" id="{6774D2E3-F19F-EAE7-C51C-23FB9FCF103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0" y="-48"/>
                  <a:ext cx="144" cy="2352"/>
                </a:xfrm>
                <a:prstGeom prst="rect">
                  <a:avLst/>
                </a:prstGeom>
                <a:gradFill rotWithShape="0">
                  <a:gsLst>
                    <a:gs pos="0">
                      <a:srgbClr val="FF9900"/>
                    </a:gs>
                    <a:gs pos="100000">
                      <a:schemeClr val="bg1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4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7" name="Rectangle 11">
                  <a:extLst>
                    <a:ext uri="{FF2B5EF4-FFF2-40B4-BE49-F238E27FC236}">
                      <a16:creationId xmlns:a16="http://schemas.microsoft.com/office/drawing/2014/main" id="{1B95212E-66B0-716E-F2BB-EF0D2F5404F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0" y="2160"/>
                  <a:ext cx="144" cy="2160"/>
                </a:xfrm>
                <a:prstGeom prst="rect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rgbClr val="006600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400"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7" name="Group 12">
                <a:extLst>
                  <a:ext uri="{FF2B5EF4-FFF2-40B4-BE49-F238E27FC236}">
                    <a16:creationId xmlns:a16="http://schemas.microsoft.com/office/drawing/2014/main" id="{7155283A-B598-EA46-BCF5-212A65A9AA7D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674" y="24"/>
                <a:ext cx="86" cy="4296"/>
                <a:chOff x="5616" y="-48"/>
                <a:chExt cx="144" cy="4368"/>
              </a:xfrm>
            </p:grpSpPr>
            <p:sp>
              <p:nvSpPr>
                <p:cNvPr id="14" name="Rectangle 13">
                  <a:extLst>
                    <a:ext uri="{FF2B5EF4-FFF2-40B4-BE49-F238E27FC236}">
                      <a16:creationId xmlns:a16="http://schemas.microsoft.com/office/drawing/2014/main" id="{B7D0113A-353B-D2EC-67A8-816FA83061A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616" y="-48"/>
                  <a:ext cx="144" cy="2352"/>
                </a:xfrm>
                <a:prstGeom prst="rect">
                  <a:avLst/>
                </a:prstGeom>
                <a:gradFill rotWithShape="0">
                  <a:gsLst>
                    <a:gs pos="0">
                      <a:srgbClr val="006600"/>
                    </a:gs>
                    <a:gs pos="100000">
                      <a:schemeClr val="bg1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4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5" name="Rectangle 14">
                  <a:extLst>
                    <a:ext uri="{FF2B5EF4-FFF2-40B4-BE49-F238E27FC236}">
                      <a16:creationId xmlns:a16="http://schemas.microsoft.com/office/drawing/2014/main" id="{DA0E9182-6A80-96B6-D7DB-0ED0FE7E756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616" y="2160"/>
                  <a:ext cx="144" cy="2160"/>
                </a:xfrm>
                <a:prstGeom prst="rect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rgbClr val="FF9900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400"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8" name="Group 15">
                <a:extLst>
                  <a:ext uri="{FF2B5EF4-FFF2-40B4-BE49-F238E27FC236}">
                    <a16:creationId xmlns:a16="http://schemas.microsoft.com/office/drawing/2014/main" id="{856E7ABE-5BA5-5598-2EEC-6BFCDA1435B2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44" y="0"/>
                <a:ext cx="5616" cy="144"/>
                <a:chOff x="96" y="-48"/>
                <a:chExt cx="5520" cy="144"/>
              </a:xfrm>
            </p:grpSpPr>
            <p:sp>
              <p:nvSpPr>
                <p:cNvPr id="12" name="Rectangle 16">
                  <a:extLst>
                    <a:ext uri="{FF2B5EF4-FFF2-40B4-BE49-F238E27FC236}">
                      <a16:creationId xmlns:a16="http://schemas.microsoft.com/office/drawing/2014/main" id="{51B2768E-C0F8-5AC4-F88E-4900E674CB8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96" y="-48"/>
                  <a:ext cx="2736" cy="144"/>
                </a:xfrm>
                <a:prstGeom prst="rect">
                  <a:avLst/>
                </a:prstGeom>
                <a:gradFill rotWithShape="0">
                  <a:gsLst>
                    <a:gs pos="0">
                      <a:srgbClr val="FF9900"/>
                    </a:gs>
                    <a:gs pos="100000">
                      <a:schemeClr val="bg1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4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3" name="Rectangle 17">
                  <a:extLst>
                    <a:ext uri="{FF2B5EF4-FFF2-40B4-BE49-F238E27FC236}">
                      <a16:creationId xmlns:a16="http://schemas.microsoft.com/office/drawing/2014/main" id="{2FEB66C9-173F-E82D-525A-D04552761E5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832" y="-48"/>
                  <a:ext cx="2784" cy="144"/>
                </a:xfrm>
                <a:prstGeom prst="rect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rgbClr val="006600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400"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9" name="Group 18">
                <a:extLst>
                  <a:ext uri="{FF2B5EF4-FFF2-40B4-BE49-F238E27FC236}">
                    <a16:creationId xmlns:a16="http://schemas.microsoft.com/office/drawing/2014/main" id="{142E726E-7308-3181-296B-EA88FB5018B8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44" y="4234"/>
                <a:ext cx="5616" cy="86"/>
                <a:chOff x="96" y="4176"/>
                <a:chExt cx="5520" cy="144"/>
              </a:xfrm>
            </p:grpSpPr>
            <p:sp>
              <p:nvSpPr>
                <p:cNvPr id="10" name="Rectangle 19">
                  <a:extLst>
                    <a:ext uri="{FF2B5EF4-FFF2-40B4-BE49-F238E27FC236}">
                      <a16:creationId xmlns:a16="http://schemas.microsoft.com/office/drawing/2014/main" id="{3CAE74F7-44D9-A345-1777-FF2F0CF500C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96" y="4176"/>
                  <a:ext cx="2736" cy="144"/>
                </a:xfrm>
                <a:prstGeom prst="rect">
                  <a:avLst/>
                </a:prstGeom>
                <a:gradFill rotWithShape="0">
                  <a:gsLst>
                    <a:gs pos="0">
                      <a:srgbClr val="006600"/>
                    </a:gs>
                    <a:gs pos="100000">
                      <a:schemeClr val="bg1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4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1" name="Rectangle 20">
                  <a:extLst>
                    <a:ext uri="{FF2B5EF4-FFF2-40B4-BE49-F238E27FC236}">
                      <a16:creationId xmlns:a16="http://schemas.microsoft.com/office/drawing/2014/main" id="{A3F88123-6C4E-1CA8-6636-DD1534F39B4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832" y="4176"/>
                  <a:ext cx="2784" cy="144"/>
                </a:xfrm>
                <a:prstGeom prst="rect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rgbClr val="FF9900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400">
                    <a:latin typeface="Times New Roman" panose="02020603050405020304" pitchFamily="18" charset="0"/>
                  </a:endParaRPr>
                </a:p>
              </p:txBody>
            </p:sp>
          </p:grpSp>
        </p:grpSp>
        <p:pic>
          <p:nvPicPr>
            <p:cNvPr id="4" name="Rectangle 19458">
              <a:extLst>
                <a:ext uri="{FF2B5EF4-FFF2-40B4-BE49-F238E27FC236}">
                  <a16:creationId xmlns:a16="http://schemas.microsoft.com/office/drawing/2014/main" id="{26857341-2780-63C3-1CD7-DD255CEF2E8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02475" y="242887"/>
              <a:ext cx="1889125" cy="8239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" name="Rectangle 21">
              <a:extLst>
                <a:ext uri="{FF2B5EF4-FFF2-40B4-BE49-F238E27FC236}">
                  <a16:creationId xmlns:a16="http://schemas.microsoft.com/office/drawing/2014/main" id="{90F23001-6921-E800-CE9D-EB216C321A6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8600" y="1066800"/>
              <a:ext cx="8812213" cy="76200"/>
            </a:xfrm>
            <a:prstGeom prst="rect">
              <a:avLst/>
            </a:prstGeom>
            <a:gradFill rotWithShape="0">
              <a:gsLst>
                <a:gs pos="0">
                  <a:schemeClr val="accent2"/>
                </a:gs>
                <a:gs pos="50000">
                  <a:schemeClr val="hlink"/>
                </a:gs>
                <a:gs pos="100000">
                  <a:schemeClr val="accent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imes New Roman" charset="0"/>
              </a:endParaRPr>
            </a:p>
          </p:txBody>
        </p:sp>
      </p:grpSp>
      <p:sp>
        <p:nvSpPr>
          <p:cNvPr id="18" name="Rectangle 17">
            <a:extLst>
              <a:ext uri="{FF2B5EF4-FFF2-40B4-BE49-F238E27FC236}">
                <a16:creationId xmlns:a16="http://schemas.microsoft.com/office/drawing/2014/main" id="{7F65F569-AAEB-A476-9F62-C329B1AD6D55}"/>
              </a:ext>
            </a:extLst>
          </p:cNvPr>
          <p:cNvSpPr/>
          <p:nvPr/>
        </p:nvSpPr>
        <p:spPr bwMode="auto">
          <a:xfrm>
            <a:off x="3810000" y="1524000"/>
            <a:ext cx="1981200" cy="53340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IN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29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229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29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4229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23938" name="Picture 2">
            <a:extLst>
              <a:ext uri="{FF2B5EF4-FFF2-40B4-BE49-F238E27FC236}">
                <a16:creationId xmlns:a16="http://schemas.microsoft.com/office/drawing/2014/main" id="{5469596C-68CF-AFFF-1197-493D063AD33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066800"/>
            <a:ext cx="4114800" cy="2057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23939" name="Picture 3">
            <a:extLst>
              <a:ext uri="{FF2B5EF4-FFF2-40B4-BE49-F238E27FC236}">
                <a16:creationId xmlns:a16="http://schemas.microsoft.com/office/drawing/2014/main" id="{E9542FF8-870C-D89C-CCF2-ED675BB070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3429000"/>
            <a:ext cx="3962400" cy="2044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2" name="Group 46">
            <a:extLst>
              <a:ext uri="{FF2B5EF4-FFF2-40B4-BE49-F238E27FC236}">
                <a16:creationId xmlns:a16="http://schemas.microsoft.com/office/drawing/2014/main" id="{C64DB01C-CEBD-E27C-AEEE-93458E436920}"/>
              </a:ext>
            </a:extLst>
          </p:cNvPr>
          <p:cNvGrpSpPr>
            <a:grpSpLocks/>
          </p:cNvGrpSpPr>
          <p:nvPr/>
        </p:nvGrpSpPr>
        <p:grpSpPr bwMode="auto">
          <a:xfrm>
            <a:off x="0" y="-76200"/>
            <a:ext cx="9144000" cy="6858000"/>
            <a:chOff x="0" y="0"/>
            <a:chExt cx="9144000" cy="6858000"/>
          </a:xfrm>
        </p:grpSpPr>
        <p:grpSp>
          <p:nvGrpSpPr>
            <p:cNvPr id="3" name="Group 8">
              <a:extLst>
                <a:ext uri="{FF2B5EF4-FFF2-40B4-BE49-F238E27FC236}">
                  <a16:creationId xmlns:a16="http://schemas.microsoft.com/office/drawing/2014/main" id="{5B763295-AADC-5029-1618-46BCF23D698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0" y="0"/>
              <a:ext cx="9144000" cy="6858000"/>
              <a:chOff x="0" y="0"/>
              <a:chExt cx="5760" cy="4320"/>
            </a:xfrm>
          </p:grpSpPr>
          <p:grpSp>
            <p:nvGrpSpPr>
              <p:cNvPr id="6" name="Group 27">
                <a:extLst>
                  <a:ext uri="{FF2B5EF4-FFF2-40B4-BE49-F238E27FC236}">
                    <a16:creationId xmlns:a16="http://schemas.microsoft.com/office/drawing/2014/main" id="{D9BF42E5-0D3C-D06C-85C3-01EEE5B7AAC8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0" y="0"/>
                <a:ext cx="192" cy="4320"/>
                <a:chOff x="0" y="-48"/>
                <a:chExt cx="144" cy="4368"/>
              </a:xfrm>
            </p:grpSpPr>
            <p:sp>
              <p:nvSpPr>
                <p:cNvPr id="16" name="Rectangle 10">
                  <a:extLst>
                    <a:ext uri="{FF2B5EF4-FFF2-40B4-BE49-F238E27FC236}">
                      <a16:creationId xmlns:a16="http://schemas.microsoft.com/office/drawing/2014/main" id="{6696E7D1-7341-BE04-6F0E-E742E5EDBB5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0" y="-48"/>
                  <a:ext cx="144" cy="2352"/>
                </a:xfrm>
                <a:prstGeom prst="rect">
                  <a:avLst/>
                </a:prstGeom>
                <a:gradFill rotWithShape="0">
                  <a:gsLst>
                    <a:gs pos="0">
                      <a:srgbClr val="FF9900"/>
                    </a:gs>
                    <a:gs pos="100000">
                      <a:schemeClr val="bg1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4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7" name="Rectangle 11">
                  <a:extLst>
                    <a:ext uri="{FF2B5EF4-FFF2-40B4-BE49-F238E27FC236}">
                      <a16:creationId xmlns:a16="http://schemas.microsoft.com/office/drawing/2014/main" id="{D27E8196-BF7D-9928-434D-7BA704EB3A7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0" y="2160"/>
                  <a:ext cx="144" cy="2160"/>
                </a:xfrm>
                <a:prstGeom prst="rect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rgbClr val="006600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400"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7" name="Group 12">
                <a:extLst>
                  <a:ext uri="{FF2B5EF4-FFF2-40B4-BE49-F238E27FC236}">
                    <a16:creationId xmlns:a16="http://schemas.microsoft.com/office/drawing/2014/main" id="{19D40A52-79C8-4F77-04C3-7A9130574D9D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674" y="24"/>
                <a:ext cx="86" cy="4296"/>
                <a:chOff x="5616" y="-48"/>
                <a:chExt cx="144" cy="4368"/>
              </a:xfrm>
            </p:grpSpPr>
            <p:sp>
              <p:nvSpPr>
                <p:cNvPr id="14" name="Rectangle 13">
                  <a:extLst>
                    <a:ext uri="{FF2B5EF4-FFF2-40B4-BE49-F238E27FC236}">
                      <a16:creationId xmlns:a16="http://schemas.microsoft.com/office/drawing/2014/main" id="{C2915F1B-0FEB-995F-2FEE-3ABE6E5CEA1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616" y="-48"/>
                  <a:ext cx="144" cy="2352"/>
                </a:xfrm>
                <a:prstGeom prst="rect">
                  <a:avLst/>
                </a:prstGeom>
                <a:gradFill rotWithShape="0">
                  <a:gsLst>
                    <a:gs pos="0">
                      <a:srgbClr val="006600"/>
                    </a:gs>
                    <a:gs pos="100000">
                      <a:schemeClr val="bg1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4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5" name="Rectangle 14">
                  <a:extLst>
                    <a:ext uri="{FF2B5EF4-FFF2-40B4-BE49-F238E27FC236}">
                      <a16:creationId xmlns:a16="http://schemas.microsoft.com/office/drawing/2014/main" id="{F23CA0FE-09D5-236A-0D34-5459190A3B9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616" y="2160"/>
                  <a:ext cx="144" cy="2160"/>
                </a:xfrm>
                <a:prstGeom prst="rect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rgbClr val="FF9900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400"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8" name="Group 15">
                <a:extLst>
                  <a:ext uri="{FF2B5EF4-FFF2-40B4-BE49-F238E27FC236}">
                    <a16:creationId xmlns:a16="http://schemas.microsoft.com/office/drawing/2014/main" id="{5DAECD99-752A-82D6-50F9-2C549DF242E1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44" y="0"/>
                <a:ext cx="5616" cy="144"/>
                <a:chOff x="96" y="-48"/>
                <a:chExt cx="5520" cy="144"/>
              </a:xfrm>
            </p:grpSpPr>
            <p:sp>
              <p:nvSpPr>
                <p:cNvPr id="12" name="Rectangle 16">
                  <a:extLst>
                    <a:ext uri="{FF2B5EF4-FFF2-40B4-BE49-F238E27FC236}">
                      <a16:creationId xmlns:a16="http://schemas.microsoft.com/office/drawing/2014/main" id="{B293ECB7-3566-4288-B105-91D14F52FBB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96" y="-48"/>
                  <a:ext cx="2736" cy="144"/>
                </a:xfrm>
                <a:prstGeom prst="rect">
                  <a:avLst/>
                </a:prstGeom>
                <a:gradFill rotWithShape="0">
                  <a:gsLst>
                    <a:gs pos="0">
                      <a:srgbClr val="FF9900"/>
                    </a:gs>
                    <a:gs pos="100000">
                      <a:schemeClr val="bg1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4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3" name="Rectangle 17">
                  <a:extLst>
                    <a:ext uri="{FF2B5EF4-FFF2-40B4-BE49-F238E27FC236}">
                      <a16:creationId xmlns:a16="http://schemas.microsoft.com/office/drawing/2014/main" id="{74433196-5D68-EE95-E6A5-8FCCD252838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832" y="-48"/>
                  <a:ext cx="2784" cy="144"/>
                </a:xfrm>
                <a:prstGeom prst="rect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rgbClr val="006600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400"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9" name="Group 18">
                <a:extLst>
                  <a:ext uri="{FF2B5EF4-FFF2-40B4-BE49-F238E27FC236}">
                    <a16:creationId xmlns:a16="http://schemas.microsoft.com/office/drawing/2014/main" id="{8D1F2258-BC24-B64F-1B0C-CD00DF3AB9C8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44" y="4234"/>
                <a:ext cx="5616" cy="86"/>
                <a:chOff x="96" y="4176"/>
                <a:chExt cx="5520" cy="144"/>
              </a:xfrm>
            </p:grpSpPr>
            <p:sp>
              <p:nvSpPr>
                <p:cNvPr id="10" name="Rectangle 19">
                  <a:extLst>
                    <a:ext uri="{FF2B5EF4-FFF2-40B4-BE49-F238E27FC236}">
                      <a16:creationId xmlns:a16="http://schemas.microsoft.com/office/drawing/2014/main" id="{DC0837E0-5572-9733-DEC0-2816EB479F0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96" y="4176"/>
                  <a:ext cx="2736" cy="144"/>
                </a:xfrm>
                <a:prstGeom prst="rect">
                  <a:avLst/>
                </a:prstGeom>
                <a:gradFill rotWithShape="0">
                  <a:gsLst>
                    <a:gs pos="0">
                      <a:srgbClr val="006600"/>
                    </a:gs>
                    <a:gs pos="100000">
                      <a:schemeClr val="bg1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4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1" name="Rectangle 20">
                  <a:extLst>
                    <a:ext uri="{FF2B5EF4-FFF2-40B4-BE49-F238E27FC236}">
                      <a16:creationId xmlns:a16="http://schemas.microsoft.com/office/drawing/2014/main" id="{37C49A91-3039-F3DC-700F-CC474C498AB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832" y="4176"/>
                  <a:ext cx="2784" cy="144"/>
                </a:xfrm>
                <a:prstGeom prst="rect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rgbClr val="FF9900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400">
                    <a:latin typeface="Times New Roman" panose="02020603050405020304" pitchFamily="18" charset="0"/>
                  </a:endParaRPr>
                </a:p>
              </p:txBody>
            </p:sp>
          </p:grpSp>
        </p:grpSp>
        <p:pic>
          <p:nvPicPr>
            <p:cNvPr id="4" name="Rectangle 19458">
              <a:extLst>
                <a:ext uri="{FF2B5EF4-FFF2-40B4-BE49-F238E27FC236}">
                  <a16:creationId xmlns:a16="http://schemas.microsoft.com/office/drawing/2014/main" id="{953470DB-353A-5D1D-5440-7D36895E0AB0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02475" y="242887"/>
              <a:ext cx="1889125" cy="8239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" name="Rectangle 21">
              <a:extLst>
                <a:ext uri="{FF2B5EF4-FFF2-40B4-BE49-F238E27FC236}">
                  <a16:creationId xmlns:a16="http://schemas.microsoft.com/office/drawing/2014/main" id="{783B90C6-F4AC-F361-FFC1-898E6B09DB0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8600" y="1066800"/>
              <a:ext cx="8812213" cy="76200"/>
            </a:xfrm>
            <a:prstGeom prst="rect">
              <a:avLst/>
            </a:prstGeom>
            <a:gradFill rotWithShape="0">
              <a:gsLst>
                <a:gs pos="0">
                  <a:schemeClr val="accent2"/>
                </a:gs>
                <a:gs pos="50000">
                  <a:schemeClr val="hlink"/>
                </a:gs>
                <a:gs pos="100000">
                  <a:schemeClr val="accent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imes New Roman" charset="0"/>
              </a:endParaRPr>
            </a:p>
          </p:txBody>
        </p:sp>
      </p:grpSp>
      <p:sp>
        <p:nvSpPr>
          <p:cNvPr id="18" name="Rectangle 2">
            <a:extLst>
              <a:ext uri="{FF2B5EF4-FFF2-40B4-BE49-F238E27FC236}">
                <a16:creationId xmlns:a16="http://schemas.microsoft.com/office/drawing/2014/main" id="{12C0B9D2-D26E-2743-37C5-77615B89E42E}"/>
              </a:ext>
            </a:extLst>
          </p:cNvPr>
          <p:cNvSpPr txBox="1">
            <a:spLocks noChangeArrowheads="1"/>
          </p:cNvSpPr>
          <p:nvPr/>
        </p:nvSpPr>
        <p:spPr>
          <a:xfrm>
            <a:off x="381000" y="304800"/>
            <a:ext cx="7772400" cy="685800"/>
          </a:xfrm>
          <a:prstGeom prst="rect">
            <a:avLst/>
          </a:prstGeom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charset="0"/>
              </a:defRPr>
            </a:lvl9pPr>
          </a:lstStyle>
          <a:p>
            <a:r>
              <a:rPr lang="en-US" altLang="en-US" sz="2800" kern="0"/>
              <a:t>Conditions at the Tip of A Fin</a:t>
            </a:r>
            <a:endParaRPr lang="en-US" altLang="en-US" sz="2800" kern="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39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239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39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4239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82" name="Rectangle 2">
            <a:extLst>
              <a:ext uri="{FF2B5EF4-FFF2-40B4-BE49-F238E27FC236}">
                <a16:creationId xmlns:a16="http://schemas.microsoft.com/office/drawing/2014/main" id="{B6C7D041-8B6E-C8E6-2147-76491A78637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228600"/>
            <a:ext cx="6172200" cy="685800"/>
          </a:xfrm>
        </p:spPr>
        <p:txBody>
          <a:bodyPr/>
          <a:lstStyle/>
          <a:p>
            <a:r>
              <a:rPr lang="en-US" altLang="en-US" sz="2800" dirty="0"/>
              <a:t>Linear Second order ODE with Constant Coefficients</a:t>
            </a:r>
          </a:p>
        </p:txBody>
      </p:sp>
      <p:sp>
        <p:nvSpPr>
          <p:cNvPr id="430083" name="Rectangle 3">
            <a:extLst>
              <a:ext uri="{FF2B5EF4-FFF2-40B4-BE49-F238E27FC236}">
                <a16:creationId xmlns:a16="http://schemas.microsoft.com/office/drawing/2014/main" id="{BE7791B4-2B9B-D1D3-63B7-914278810DEE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228600" y="2209800"/>
            <a:ext cx="8763000" cy="28194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altLang="en-US" sz="2400" dirty="0"/>
              <a:t>This equation has two linearly independent solutions.</a:t>
            </a:r>
          </a:p>
          <a:p>
            <a:pPr>
              <a:lnSpc>
                <a:spcPct val="90000"/>
              </a:lnSpc>
            </a:pPr>
            <a:r>
              <a:rPr lang="en-US" altLang="en-US" sz="2400" dirty="0"/>
              <a:t>The general solution is the linear combination of those two independent solutions.</a:t>
            </a:r>
          </a:p>
          <a:p>
            <a:pPr>
              <a:lnSpc>
                <a:spcPct val="90000"/>
              </a:lnSpc>
            </a:pPr>
            <a:r>
              <a:rPr lang="en-US" altLang="en-US" sz="2400" dirty="0"/>
              <a:t>Each solution function</a:t>
            </a:r>
            <a:r>
              <a:rPr lang="en-US" altLang="en-US" sz="2400" dirty="0">
                <a:latin typeface="Symbol" panose="05050102010706020507" pitchFamily="18" charset="2"/>
              </a:rPr>
              <a:t> </a:t>
            </a:r>
            <a:r>
              <a:rPr lang="en-US" altLang="en-US" sz="2400" i="1" dirty="0">
                <a:latin typeface="Symbol" panose="05050102010706020507" pitchFamily="18" charset="2"/>
              </a:rPr>
              <a:t>q</a:t>
            </a:r>
            <a:r>
              <a:rPr lang="en-US" altLang="en-US" sz="2400" i="1" baseline="-25000" dirty="0">
                <a:latin typeface="Symbol" panose="05050102010706020507" pitchFamily="18" charset="2"/>
              </a:rPr>
              <a:t>i</a:t>
            </a:r>
            <a:r>
              <a:rPr lang="en-US" altLang="en-US" sz="2400" i="1" dirty="0">
                <a:latin typeface="Symbol" panose="05050102010706020507" pitchFamily="18" charset="2"/>
              </a:rPr>
              <a:t>(</a:t>
            </a:r>
            <a:r>
              <a:rPr lang="en-US" altLang="en-US" sz="2400" i="1" dirty="0"/>
              <a:t>x</a:t>
            </a:r>
            <a:r>
              <a:rPr lang="en-US" altLang="en-US" sz="2400" i="1" dirty="0">
                <a:latin typeface="Symbol" panose="05050102010706020507" pitchFamily="18" charset="2"/>
              </a:rPr>
              <a:t>)</a:t>
            </a:r>
            <a:r>
              <a:rPr lang="en-US" altLang="en-US" sz="2400" dirty="0"/>
              <a:t> and its second derivative must be constant multiple of each other.</a:t>
            </a:r>
          </a:p>
          <a:p>
            <a:pPr>
              <a:lnSpc>
                <a:spcPct val="90000"/>
              </a:lnSpc>
            </a:pPr>
            <a:r>
              <a:rPr lang="en-US" altLang="en-US" sz="2400" dirty="0"/>
              <a:t>Therefore, the general solution function of the differential equation above is: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30084" name="Object 4">
                <a:extLst>
                  <a:ext uri="{FF2B5EF4-FFF2-40B4-BE49-F238E27FC236}">
                    <a16:creationId xmlns:a16="http://schemas.microsoft.com/office/drawing/2014/main" id="{74066BC8-DD9E-7C1A-E0E6-5E0D651B95BA}"/>
                  </a:ext>
                </a:extLst>
              </p:cNvPr>
              <p:cNvSpPr txBox="1"/>
              <p:nvPr/>
            </p:nvSpPr>
            <p:spPr bwMode="auto">
              <a:xfrm>
                <a:off x="3124200" y="1219200"/>
                <a:ext cx="2549525" cy="1219200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norm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I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p>
                            <m:sSupPr>
                              <m:ctrlPr>
                                <a:rPr lang="en-IN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en-IN" i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d</m:t>
                              </m:r>
                            </m:e>
                            <m:sup>
                              <m:r>
                                <a:rPr lang="en-IN" i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a:rPr lang="en-I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𝜃</m:t>
                          </m:r>
                        </m:num>
                        <m:den>
                          <m:sSup>
                            <m:sSupPr>
                              <m:ctrlPr>
                                <a:rPr lang="en-IN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en-IN" i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d</m:t>
                              </m:r>
                            </m:e>
                            <m:sup>
                              <m:r>
                                <a:rPr lang="en-IN" i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  <m:r>
                            <m:rPr>
                              <m:sty m:val="p"/>
                            </m:rPr>
                            <a:rPr lang="en-IN" i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x</m:t>
                          </m:r>
                        </m:den>
                      </m:f>
                      <m:r>
                        <a:rPr lang="en-IN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sSup>
                        <m:sSupPr>
                          <m:ctrlPr>
                            <a:rPr lang="en-IN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m:rPr>
                              <m:sty m:val="p"/>
                            </m:rPr>
                            <a:rPr lang="en-IN" i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m</m:t>
                          </m:r>
                        </m:e>
                        <m:sup>
                          <m:r>
                            <a:rPr lang="en-IN" i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IN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𝜃</m:t>
                      </m:r>
                      <m:r>
                        <a:rPr lang="en-IN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=0</m:t>
                      </m:r>
                    </m:oMath>
                  </m:oMathPara>
                </a14:m>
                <a:endParaRPr lang="en-IN" dirty="0"/>
              </a:p>
            </p:txBody>
          </p:sp>
        </mc:Choice>
        <mc:Fallback xmlns="">
          <p:sp>
            <p:nvSpPr>
              <p:cNvPr id="430084" name="Object 4">
                <a:extLst>
                  <a:ext uri="{FF2B5EF4-FFF2-40B4-BE49-F238E27FC236}">
                    <a16:creationId xmlns:a16="http://schemas.microsoft.com/office/drawing/2014/main" id="{74066BC8-DD9E-7C1A-E0E6-5E0D651B95B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124200" y="1219200"/>
                <a:ext cx="2549525" cy="1219200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30085" name="Object 5">
                <a:extLst>
                  <a:ext uri="{FF2B5EF4-FFF2-40B4-BE49-F238E27FC236}">
                    <a16:creationId xmlns:a16="http://schemas.microsoft.com/office/drawing/2014/main" id="{C66CC2F0-FF97-063A-26CF-7927F1041E54}"/>
                  </a:ext>
                </a:extLst>
              </p:cNvPr>
              <p:cNvSpPr txBox="1"/>
              <p:nvPr/>
            </p:nvSpPr>
            <p:spPr bwMode="auto">
              <a:xfrm>
                <a:off x="2370138" y="5013325"/>
                <a:ext cx="4496463" cy="1311275"/>
              </a:xfrm>
              <a:prstGeom prst="rect">
                <a:avLst/>
              </a:prstGeom>
              <a:noFill/>
              <a:ln>
                <a:noFill/>
              </a:ln>
              <a:effectLst/>
            </p:spPr>
            <p:txBody>
              <a:bodyPr>
                <a:norm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IN" sz="3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θ</m:t>
                      </m:r>
                      <m:d>
                        <m:dPr>
                          <m:ctrlPr>
                            <a:rPr lang="en-IN" sz="3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IN" sz="3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IN" sz="3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IN" sz="3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IN" sz="3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en-IN" sz="3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1</m:t>
                          </m:r>
                        </m:sub>
                      </m:sSub>
                      <m:sSup>
                        <m:sSupPr>
                          <m:ctrlPr>
                            <a:rPr lang="en-IN" sz="3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IN" sz="3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IN" sz="3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𝑚𝑥</m:t>
                          </m:r>
                        </m:sup>
                      </m:sSup>
                      <m:r>
                        <a:rPr lang="en-IN" sz="32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IN" sz="3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IN" sz="3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en-IN" sz="3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b>
                      </m:sSub>
                      <m:sSup>
                        <m:sSupPr>
                          <m:ctrlPr>
                            <a:rPr lang="en-IN" sz="3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IN" sz="3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𝑒</m:t>
                          </m:r>
                        </m:e>
                        <m:sup>
                          <m:r>
                            <a:rPr lang="en-IN" sz="3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IN" sz="32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𝑚𝑥</m:t>
                          </m:r>
                        </m:sup>
                      </m:sSup>
                    </m:oMath>
                  </m:oMathPara>
                </a14:m>
                <a:endParaRPr lang="en-IN" sz="3200" dirty="0"/>
              </a:p>
            </p:txBody>
          </p:sp>
        </mc:Choice>
        <mc:Fallback xmlns="">
          <p:sp>
            <p:nvSpPr>
              <p:cNvPr id="430085" name="Object 5">
                <a:extLst>
                  <a:ext uri="{FF2B5EF4-FFF2-40B4-BE49-F238E27FC236}">
                    <a16:creationId xmlns:a16="http://schemas.microsoft.com/office/drawing/2014/main" id="{C66CC2F0-FF97-063A-26CF-7927F1041E5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370138" y="5013325"/>
                <a:ext cx="4496463" cy="131127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  <a:ln>
                <a:noFill/>
              </a:ln>
              <a:effectLst/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" name="Group 46">
            <a:extLst>
              <a:ext uri="{FF2B5EF4-FFF2-40B4-BE49-F238E27FC236}">
                <a16:creationId xmlns:a16="http://schemas.microsoft.com/office/drawing/2014/main" id="{94A68586-35B3-C752-F90B-557DC76699D5}"/>
              </a:ext>
            </a:extLst>
          </p:cNvPr>
          <p:cNvGrpSpPr>
            <a:grpSpLocks/>
          </p:cNvGrpSpPr>
          <p:nvPr/>
        </p:nvGrpSpPr>
        <p:grpSpPr bwMode="auto">
          <a:xfrm>
            <a:off x="0" y="-76200"/>
            <a:ext cx="9144000" cy="6858000"/>
            <a:chOff x="0" y="0"/>
            <a:chExt cx="9144000" cy="6858000"/>
          </a:xfrm>
        </p:grpSpPr>
        <p:grpSp>
          <p:nvGrpSpPr>
            <p:cNvPr id="3" name="Group 8">
              <a:extLst>
                <a:ext uri="{FF2B5EF4-FFF2-40B4-BE49-F238E27FC236}">
                  <a16:creationId xmlns:a16="http://schemas.microsoft.com/office/drawing/2014/main" id="{40DAA947-A70B-F753-5DAB-584945D67C94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0" y="0"/>
              <a:ext cx="9144000" cy="6858000"/>
              <a:chOff x="0" y="0"/>
              <a:chExt cx="5760" cy="4320"/>
            </a:xfrm>
          </p:grpSpPr>
          <p:grpSp>
            <p:nvGrpSpPr>
              <p:cNvPr id="6" name="Group 27">
                <a:extLst>
                  <a:ext uri="{FF2B5EF4-FFF2-40B4-BE49-F238E27FC236}">
                    <a16:creationId xmlns:a16="http://schemas.microsoft.com/office/drawing/2014/main" id="{CA397D2B-B2FB-1F3A-C2FF-313833D09732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0" y="0"/>
                <a:ext cx="192" cy="4320"/>
                <a:chOff x="0" y="-48"/>
                <a:chExt cx="144" cy="4368"/>
              </a:xfrm>
            </p:grpSpPr>
            <p:sp>
              <p:nvSpPr>
                <p:cNvPr id="16" name="Rectangle 10">
                  <a:extLst>
                    <a:ext uri="{FF2B5EF4-FFF2-40B4-BE49-F238E27FC236}">
                      <a16:creationId xmlns:a16="http://schemas.microsoft.com/office/drawing/2014/main" id="{28BE461D-9204-CE5F-5FA3-BB820225C0D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0" y="-48"/>
                  <a:ext cx="144" cy="2352"/>
                </a:xfrm>
                <a:prstGeom prst="rect">
                  <a:avLst/>
                </a:prstGeom>
                <a:gradFill rotWithShape="0">
                  <a:gsLst>
                    <a:gs pos="0">
                      <a:srgbClr val="FF9900"/>
                    </a:gs>
                    <a:gs pos="100000">
                      <a:schemeClr val="bg1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4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7" name="Rectangle 11">
                  <a:extLst>
                    <a:ext uri="{FF2B5EF4-FFF2-40B4-BE49-F238E27FC236}">
                      <a16:creationId xmlns:a16="http://schemas.microsoft.com/office/drawing/2014/main" id="{D38B53B1-0D14-5414-A118-4D1A3547088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0" y="2160"/>
                  <a:ext cx="144" cy="2160"/>
                </a:xfrm>
                <a:prstGeom prst="rect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rgbClr val="006600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400"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7" name="Group 12">
                <a:extLst>
                  <a:ext uri="{FF2B5EF4-FFF2-40B4-BE49-F238E27FC236}">
                    <a16:creationId xmlns:a16="http://schemas.microsoft.com/office/drawing/2014/main" id="{225DA51D-2D2E-D265-B7C7-984427029321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674" y="24"/>
                <a:ext cx="86" cy="4296"/>
                <a:chOff x="5616" y="-48"/>
                <a:chExt cx="144" cy="4368"/>
              </a:xfrm>
            </p:grpSpPr>
            <p:sp>
              <p:nvSpPr>
                <p:cNvPr id="14" name="Rectangle 13">
                  <a:extLst>
                    <a:ext uri="{FF2B5EF4-FFF2-40B4-BE49-F238E27FC236}">
                      <a16:creationId xmlns:a16="http://schemas.microsoft.com/office/drawing/2014/main" id="{4D58CD1D-7226-8F30-3B3F-3A7A897F879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616" y="-48"/>
                  <a:ext cx="144" cy="2352"/>
                </a:xfrm>
                <a:prstGeom prst="rect">
                  <a:avLst/>
                </a:prstGeom>
                <a:gradFill rotWithShape="0">
                  <a:gsLst>
                    <a:gs pos="0">
                      <a:srgbClr val="006600"/>
                    </a:gs>
                    <a:gs pos="100000">
                      <a:schemeClr val="bg1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4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5" name="Rectangle 14">
                  <a:extLst>
                    <a:ext uri="{FF2B5EF4-FFF2-40B4-BE49-F238E27FC236}">
                      <a16:creationId xmlns:a16="http://schemas.microsoft.com/office/drawing/2014/main" id="{43B24FD1-FEAD-A185-20AE-9006812BB15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616" y="2160"/>
                  <a:ext cx="144" cy="2160"/>
                </a:xfrm>
                <a:prstGeom prst="rect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rgbClr val="FF9900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400"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8" name="Group 15">
                <a:extLst>
                  <a:ext uri="{FF2B5EF4-FFF2-40B4-BE49-F238E27FC236}">
                    <a16:creationId xmlns:a16="http://schemas.microsoft.com/office/drawing/2014/main" id="{4BDFDAC8-338C-8644-ED2D-C3456C7C698D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44" y="0"/>
                <a:ext cx="5616" cy="144"/>
                <a:chOff x="96" y="-48"/>
                <a:chExt cx="5520" cy="144"/>
              </a:xfrm>
            </p:grpSpPr>
            <p:sp>
              <p:nvSpPr>
                <p:cNvPr id="12" name="Rectangle 16">
                  <a:extLst>
                    <a:ext uri="{FF2B5EF4-FFF2-40B4-BE49-F238E27FC236}">
                      <a16:creationId xmlns:a16="http://schemas.microsoft.com/office/drawing/2014/main" id="{A9AA2314-D5CD-B67A-C068-E122A5158AB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96" y="-48"/>
                  <a:ext cx="2736" cy="144"/>
                </a:xfrm>
                <a:prstGeom prst="rect">
                  <a:avLst/>
                </a:prstGeom>
                <a:gradFill rotWithShape="0">
                  <a:gsLst>
                    <a:gs pos="0">
                      <a:srgbClr val="FF9900"/>
                    </a:gs>
                    <a:gs pos="100000">
                      <a:schemeClr val="bg1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4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3" name="Rectangle 17">
                  <a:extLst>
                    <a:ext uri="{FF2B5EF4-FFF2-40B4-BE49-F238E27FC236}">
                      <a16:creationId xmlns:a16="http://schemas.microsoft.com/office/drawing/2014/main" id="{39792D5A-E30B-EBD2-B8B9-DEB29FECE8C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832" y="-48"/>
                  <a:ext cx="2784" cy="144"/>
                </a:xfrm>
                <a:prstGeom prst="rect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rgbClr val="006600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400"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9" name="Group 18">
                <a:extLst>
                  <a:ext uri="{FF2B5EF4-FFF2-40B4-BE49-F238E27FC236}">
                    <a16:creationId xmlns:a16="http://schemas.microsoft.com/office/drawing/2014/main" id="{6EC6CCF6-5677-6065-9E4B-B7F324D6AB17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44" y="4234"/>
                <a:ext cx="5616" cy="86"/>
                <a:chOff x="96" y="4176"/>
                <a:chExt cx="5520" cy="144"/>
              </a:xfrm>
            </p:grpSpPr>
            <p:sp>
              <p:nvSpPr>
                <p:cNvPr id="10" name="Rectangle 19">
                  <a:extLst>
                    <a:ext uri="{FF2B5EF4-FFF2-40B4-BE49-F238E27FC236}">
                      <a16:creationId xmlns:a16="http://schemas.microsoft.com/office/drawing/2014/main" id="{6DABE28D-B4DC-A288-E770-4309BB705E9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96" y="4176"/>
                  <a:ext cx="2736" cy="144"/>
                </a:xfrm>
                <a:prstGeom prst="rect">
                  <a:avLst/>
                </a:prstGeom>
                <a:gradFill rotWithShape="0">
                  <a:gsLst>
                    <a:gs pos="0">
                      <a:srgbClr val="006600"/>
                    </a:gs>
                    <a:gs pos="100000">
                      <a:schemeClr val="bg1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4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1" name="Rectangle 20">
                  <a:extLst>
                    <a:ext uri="{FF2B5EF4-FFF2-40B4-BE49-F238E27FC236}">
                      <a16:creationId xmlns:a16="http://schemas.microsoft.com/office/drawing/2014/main" id="{0614756E-4886-B392-94A0-6EE25328272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832" y="4176"/>
                  <a:ext cx="2784" cy="144"/>
                </a:xfrm>
                <a:prstGeom prst="rect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rgbClr val="FF9900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400">
                    <a:latin typeface="Times New Roman" panose="02020603050405020304" pitchFamily="18" charset="0"/>
                  </a:endParaRPr>
                </a:p>
              </p:txBody>
            </p:sp>
          </p:grpSp>
        </p:grpSp>
        <p:pic>
          <p:nvPicPr>
            <p:cNvPr id="4" name="Rectangle 19458">
              <a:extLst>
                <a:ext uri="{FF2B5EF4-FFF2-40B4-BE49-F238E27FC236}">
                  <a16:creationId xmlns:a16="http://schemas.microsoft.com/office/drawing/2014/main" id="{4D327056-0E44-A603-EE89-EBD360A556B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02475" y="242887"/>
              <a:ext cx="1889125" cy="8239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" name="Rectangle 21">
              <a:extLst>
                <a:ext uri="{FF2B5EF4-FFF2-40B4-BE49-F238E27FC236}">
                  <a16:creationId xmlns:a16="http://schemas.microsoft.com/office/drawing/2014/main" id="{080C7F14-D437-799C-BEA0-F3ECE08AA52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8600" y="1066800"/>
              <a:ext cx="8812213" cy="76200"/>
            </a:xfrm>
            <a:prstGeom prst="rect">
              <a:avLst/>
            </a:prstGeom>
            <a:gradFill rotWithShape="0">
              <a:gsLst>
                <a:gs pos="0">
                  <a:schemeClr val="accent2"/>
                </a:gs>
                <a:gs pos="50000">
                  <a:schemeClr val="hlink"/>
                </a:gs>
                <a:gs pos="100000">
                  <a:schemeClr val="accent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imes New Roman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300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300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0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300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300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0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300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300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0084" grpId="0"/>
      <p:bldP spid="43008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4690BFF-BEEE-B7CF-276B-0211164BB43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A0F122-668E-1583-2337-246A6E1E19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81000" y="152400"/>
            <a:ext cx="7772400" cy="914400"/>
          </a:xfrm>
        </p:spPr>
        <p:txBody>
          <a:bodyPr/>
          <a:lstStyle/>
          <a:p>
            <a:r>
              <a:rPr lang="en-US" sz="2800" dirty="0"/>
              <a:t>Analytical Convective Heat Transfer</a:t>
            </a:r>
            <a:endParaRPr lang="en-IN" sz="28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BC44156-C8F9-A77C-07C3-A54F59A2297C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304800" y="1066800"/>
                <a:ext cx="8686800" cy="4664075"/>
              </a:xfrm>
            </p:spPr>
            <p:txBody>
              <a:bodyPr/>
              <a:lstStyle/>
              <a:p>
                <a:r>
                  <a:rPr lang="en-US" sz="2400" dirty="0">
                    <a:latin typeface="+mj-lt"/>
                  </a:rPr>
                  <a:t>1701 Newton’s law of cooling.</a:t>
                </a:r>
              </a:p>
              <a:p>
                <a:r>
                  <a:rPr lang="en-IN" sz="2400" dirty="0">
                    <a:latin typeface="+mj-lt"/>
                  </a:rPr>
                  <a:t>1822: Fourier’s Conduction Equation.</a:t>
                </a:r>
              </a:p>
              <a:p>
                <a:r>
                  <a:rPr lang="en-US" sz="2400" dirty="0"/>
                  <a:t>In the 1807 memoir, Fourier successfully developed a formula to use  Newton’s Law as</a:t>
                </a:r>
              </a:p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𝑞</m:t>
                          </m:r>
                        </m:e>
                        <m: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𝑤𝑎𝑙𝑙</m:t>
                          </m:r>
                        </m:sub>
                        <m:sup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′′</m:t>
                          </m:r>
                        </m:sup>
                      </m:sSubSup>
                      <m:r>
                        <a:rPr lang="en-US" sz="2400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acc>
                            <m:accPr>
                              <m:chr m:val="̇"/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𝑄</m:t>
                              </m:r>
                            </m:e>
                          </m:acc>
                        </m:num>
                        <m:den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𝐴</m:t>
                          </m:r>
                        </m:den>
                      </m:f>
                      <m:r>
                        <a:rPr lang="en-US" sz="2400" i="1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400" i="1">
                          <a:latin typeface="Cambria Math" panose="02040503050406030204" pitchFamily="18" charset="0"/>
                        </a:rPr>
                        <m:t>h</m:t>
                      </m:r>
                      <m:d>
                        <m:dPr>
                          <m:begChr m:val="{"/>
                          <m:endChr m:val="}"/>
                          <m:ctrlPr>
                            <a:rPr lang="en-US" sz="24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𝑤𝑎𝑙𝑙</m:t>
                              </m:r>
                            </m:sub>
                          </m:s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∞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sz="2400" dirty="0"/>
              </a:p>
              <a:p>
                <a:r>
                  <a:rPr lang="en-US" sz="2400" dirty="0"/>
                  <a:t>This was incorporated by Fourier into his epoch-making convective boundary condition.</a:t>
                </a:r>
              </a:p>
              <a:p>
                <a:r>
                  <a:rPr lang="en-US" sz="2400" dirty="0">
                    <a:latin typeface="+mj-lt"/>
                  </a:rPr>
                  <a:t>In 1915 Nusselt cut the Gordian knot.</a:t>
                </a:r>
              </a:p>
              <a:p>
                <a:r>
                  <a:rPr lang="en-US" sz="2400" dirty="0">
                    <a:latin typeface="+mj-lt"/>
                  </a:rPr>
                  <a:t>Boundary layer conduction was used as boundary condition to define </a:t>
                </a:r>
                <a:r>
                  <a:rPr lang="en-US" sz="2400" i="1" dirty="0">
                    <a:latin typeface="+mj-lt"/>
                  </a:rPr>
                  <a:t>Nu</a:t>
                </a:r>
                <a:r>
                  <a:rPr lang="en-US" sz="2400" dirty="0">
                    <a:latin typeface="+mj-lt"/>
                  </a:rPr>
                  <a:t> or </a:t>
                </a:r>
                <a:r>
                  <a:rPr lang="en-US" sz="2400" i="1" dirty="0">
                    <a:latin typeface="+mj-lt"/>
                  </a:rPr>
                  <a:t>h</a:t>
                </a:r>
                <a:r>
                  <a:rPr lang="en-US" sz="2400" dirty="0">
                    <a:latin typeface="+mj-lt"/>
                  </a:rPr>
                  <a:t>.</a:t>
                </a:r>
              </a:p>
              <a:p>
                <a:endParaRPr lang="en-US" sz="2400" dirty="0">
                  <a:latin typeface="+mj-lt"/>
                </a:endParaRP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4BC44156-C8F9-A77C-07C3-A54F59A2297C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304800" y="1066800"/>
                <a:ext cx="8686800" cy="4664075"/>
              </a:xfrm>
              <a:blipFill>
                <a:blip r:embed="rId2"/>
                <a:stretch>
                  <a:fillRect l="-912" t="-1046"/>
                </a:stretch>
              </a:blipFill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1" name="Group 46">
            <a:extLst>
              <a:ext uri="{FF2B5EF4-FFF2-40B4-BE49-F238E27FC236}">
                <a16:creationId xmlns:a16="http://schemas.microsoft.com/office/drawing/2014/main" id="{AFC55AC8-87A3-CA74-7387-F7CB550E60CF}"/>
              </a:ext>
            </a:extLst>
          </p:cNvPr>
          <p:cNvGrpSpPr>
            <a:grpSpLocks/>
          </p:cNvGrpSpPr>
          <p:nvPr/>
        </p:nvGrpSpPr>
        <p:grpSpPr bwMode="auto">
          <a:xfrm>
            <a:off x="0" y="-76200"/>
            <a:ext cx="9144000" cy="6858000"/>
            <a:chOff x="0" y="0"/>
            <a:chExt cx="9144000" cy="6858000"/>
          </a:xfrm>
        </p:grpSpPr>
        <p:grpSp>
          <p:nvGrpSpPr>
            <p:cNvPr id="22" name="Group 8">
              <a:extLst>
                <a:ext uri="{FF2B5EF4-FFF2-40B4-BE49-F238E27FC236}">
                  <a16:creationId xmlns:a16="http://schemas.microsoft.com/office/drawing/2014/main" id="{F6034576-326D-33B3-1E7E-C873125201C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0" y="0"/>
              <a:ext cx="9144000" cy="6858000"/>
              <a:chOff x="0" y="0"/>
              <a:chExt cx="5760" cy="4320"/>
            </a:xfrm>
          </p:grpSpPr>
          <p:grpSp>
            <p:nvGrpSpPr>
              <p:cNvPr id="25" name="Group 27">
                <a:extLst>
                  <a:ext uri="{FF2B5EF4-FFF2-40B4-BE49-F238E27FC236}">
                    <a16:creationId xmlns:a16="http://schemas.microsoft.com/office/drawing/2014/main" id="{2F3EECB8-7E98-8600-0A47-956FEC5B0F9C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0" y="0"/>
                <a:ext cx="192" cy="4320"/>
                <a:chOff x="0" y="-48"/>
                <a:chExt cx="144" cy="4368"/>
              </a:xfrm>
            </p:grpSpPr>
            <p:sp>
              <p:nvSpPr>
                <p:cNvPr id="35" name="Rectangle 10">
                  <a:extLst>
                    <a:ext uri="{FF2B5EF4-FFF2-40B4-BE49-F238E27FC236}">
                      <a16:creationId xmlns:a16="http://schemas.microsoft.com/office/drawing/2014/main" id="{F17FD414-744A-B528-B4BE-A38020C67EB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0" y="-48"/>
                  <a:ext cx="144" cy="2352"/>
                </a:xfrm>
                <a:prstGeom prst="rect">
                  <a:avLst/>
                </a:prstGeom>
                <a:gradFill rotWithShape="0">
                  <a:gsLst>
                    <a:gs pos="0">
                      <a:srgbClr val="FF9900"/>
                    </a:gs>
                    <a:gs pos="100000">
                      <a:schemeClr val="bg1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4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36" name="Rectangle 11">
                  <a:extLst>
                    <a:ext uri="{FF2B5EF4-FFF2-40B4-BE49-F238E27FC236}">
                      <a16:creationId xmlns:a16="http://schemas.microsoft.com/office/drawing/2014/main" id="{6BD12AB4-6FCF-DA34-9684-D0243B2A420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0" y="2160"/>
                  <a:ext cx="144" cy="2160"/>
                </a:xfrm>
                <a:prstGeom prst="rect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rgbClr val="006600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400"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26" name="Group 12">
                <a:extLst>
                  <a:ext uri="{FF2B5EF4-FFF2-40B4-BE49-F238E27FC236}">
                    <a16:creationId xmlns:a16="http://schemas.microsoft.com/office/drawing/2014/main" id="{60027801-1200-D6BA-525E-8D3831BDA083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674" y="24"/>
                <a:ext cx="86" cy="4296"/>
                <a:chOff x="5616" y="-48"/>
                <a:chExt cx="144" cy="4368"/>
              </a:xfrm>
            </p:grpSpPr>
            <p:sp>
              <p:nvSpPr>
                <p:cNvPr id="33" name="Rectangle 32">
                  <a:extLst>
                    <a:ext uri="{FF2B5EF4-FFF2-40B4-BE49-F238E27FC236}">
                      <a16:creationId xmlns:a16="http://schemas.microsoft.com/office/drawing/2014/main" id="{ADD950FB-881B-2475-96EF-6CC6AB54AB6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616" y="-48"/>
                  <a:ext cx="144" cy="2352"/>
                </a:xfrm>
                <a:prstGeom prst="rect">
                  <a:avLst/>
                </a:prstGeom>
                <a:gradFill rotWithShape="0">
                  <a:gsLst>
                    <a:gs pos="0">
                      <a:srgbClr val="006600"/>
                    </a:gs>
                    <a:gs pos="100000">
                      <a:schemeClr val="bg1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4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34" name="Rectangle 33">
                  <a:extLst>
                    <a:ext uri="{FF2B5EF4-FFF2-40B4-BE49-F238E27FC236}">
                      <a16:creationId xmlns:a16="http://schemas.microsoft.com/office/drawing/2014/main" id="{B68E1A28-B090-2712-D6DA-CC87C1570E3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616" y="2160"/>
                  <a:ext cx="144" cy="2160"/>
                </a:xfrm>
                <a:prstGeom prst="rect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rgbClr val="FF9900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400"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27" name="Group 15">
                <a:extLst>
                  <a:ext uri="{FF2B5EF4-FFF2-40B4-BE49-F238E27FC236}">
                    <a16:creationId xmlns:a16="http://schemas.microsoft.com/office/drawing/2014/main" id="{BBFA838C-C740-62F3-6692-E99541C90A51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44" y="0"/>
                <a:ext cx="5616" cy="144"/>
                <a:chOff x="96" y="-48"/>
                <a:chExt cx="5520" cy="144"/>
              </a:xfrm>
            </p:grpSpPr>
            <p:sp>
              <p:nvSpPr>
                <p:cNvPr id="31" name="Rectangle 16">
                  <a:extLst>
                    <a:ext uri="{FF2B5EF4-FFF2-40B4-BE49-F238E27FC236}">
                      <a16:creationId xmlns:a16="http://schemas.microsoft.com/office/drawing/2014/main" id="{297C32B2-5DEA-AAFF-AA76-5E31328392F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96" y="-48"/>
                  <a:ext cx="2736" cy="144"/>
                </a:xfrm>
                <a:prstGeom prst="rect">
                  <a:avLst/>
                </a:prstGeom>
                <a:gradFill rotWithShape="0">
                  <a:gsLst>
                    <a:gs pos="0">
                      <a:srgbClr val="FF9900"/>
                    </a:gs>
                    <a:gs pos="100000">
                      <a:schemeClr val="bg1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4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32" name="Rectangle 17">
                  <a:extLst>
                    <a:ext uri="{FF2B5EF4-FFF2-40B4-BE49-F238E27FC236}">
                      <a16:creationId xmlns:a16="http://schemas.microsoft.com/office/drawing/2014/main" id="{319E0CB8-C4AB-5416-C0AA-735E5A70DE4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832" y="-48"/>
                  <a:ext cx="2784" cy="144"/>
                </a:xfrm>
                <a:prstGeom prst="rect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rgbClr val="006600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400"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28" name="Group 18">
                <a:extLst>
                  <a:ext uri="{FF2B5EF4-FFF2-40B4-BE49-F238E27FC236}">
                    <a16:creationId xmlns:a16="http://schemas.microsoft.com/office/drawing/2014/main" id="{741B117E-436D-9461-1062-7BFCEF8778CF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44" y="4234"/>
                <a:ext cx="5616" cy="86"/>
                <a:chOff x="96" y="4176"/>
                <a:chExt cx="5520" cy="144"/>
              </a:xfrm>
            </p:grpSpPr>
            <p:sp>
              <p:nvSpPr>
                <p:cNvPr id="29" name="Rectangle 19">
                  <a:extLst>
                    <a:ext uri="{FF2B5EF4-FFF2-40B4-BE49-F238E27FC236}">
                      <a16:creationId xmlns:a16="http://schemas.microsoft.com/office/drawing/2014/main" id="{8561E25C-CAC6-AAEC-4D2D-AD240CBA9B5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96" y="4176"/>
                  <a:ext cx="2736" cy="144"/>
                </a:xfrm>
                <a:prstGeom prst="rect">
                  <a:avLst/>
                </a:prstGeom>
                <a:gradFill rotWithShape="0">
                  <a:gsLst>
                    <a:gs pos="0">
                      <a:srgbClr val="006600"/>
                    </a:gs>
                    <a:gs pos="100000">
                      <a:schemeClr val="bg1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4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30" name="Rectangle 20">
                  <a:extLst>
                    <a:ext uri="{FF2B5EF4-FFF2-40B4-BE49-F238E27FC236}">
                      <a16:creationId xmlns:a16="http://schemas.microsoft.com/office/drawing/2014/main" id="{6E431447-83B1-A07C-EACD-1773B6266A85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832" y="4176"/>
                  <a:ext cx="2784" cy="144"/>
                </a:xfrm>
                <a:prstGeom prst="rect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rgbClr val="FF9900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400">
                    <a:latin typeface="Times New Roman" panose="02020603050405020304" pitchFamily="18" charset="0"/>
                  </a:endParaRPr>
                </a:p>
              </p:txBody>
            </p:sp>
          </p:grpSp>
        </p:grpSp>
        <p:pic>
          <p:nvPicPr>
            <p:cNvPr id="23" name="Rectangle 19458">
              <a:extLst>
                <a:ext uri="{FF2B5EF4-FFF2-40B4-BE49-F238E27FC236}">
                  <a16:creationId xmlns:a16="http://schemas.microsoft.com/office/drawing/2014/main" id="{B1115E02-78A8-B5B0-9837-3D648685828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02475" y="242887"/>
              <a:ext cx="1889125" cy="8239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4" name="Rectangle 21">
              <a:extLst>
                <a:ext uri="{FF2B5EF4-FFF2-40B4-BE49-F238E27FC236}">
                  <a16:creationId xmlns:a16="http://schemas.microsoft.com/office/drawing/2014/main" id="{9C31DF30-5FAC-FC20-47ED-FB833AD244F7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8600" y="1066800"/>
              <a:ext cx="8812213" cy="76200"/>
            </a:xfrm>
            <a:prstGeom prst="rect">
              <a:avLst/>
            </a:prstGeom>
            <a:gradFill rotWithShape="0">
              <a:gsLst>
                <a:gs pos="0">
                  <a:schemeClr val="accent2"/>
                </a:gs>
                <a:gs pos="50000">
                  <a:schemeClr val="hlink"/>
                </a:gs>
                <a:gs pos="100000">
                  <a:schemeClr val="accent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imes New Roman" charset="0"/>
              </a:endParaRPr>
            </a:p>
          </p:txBody>
        </p:sp>
      </p:grp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32F0C3D0-0623-899E-42D7-F2D154C96ABC}"/>
              </a:ext>
            </a:extLst>
          </p:cNvPr>
          <p:cNvSpPr txBox="1">
            <a:spLocks/>
          </p:cNvSpPr>
          <p:nvPr/>
        </p:nvSpPr>
        <p:spPr bwMode="auto">
          <a:xfrm>
            <a:off x="304800" y="5410200"/>
            <a:ext cx="8686800" cy="13305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altLang="en-US" sz="2400" b="1" kern="0" dirty="0"/>
              <a:t>Blending of  Convection  &amp; Conduction in to GDE was a need for design high energy dissipating systems.</a:t>
            </a:r>
          </a:p>
          <a:p>
            <a:r>
              <a:rPr lang="en-US" altLang="en-US" sz="2400" b="1" kern="0" dirty="0">
                <a:solidFill>
                  <a:srgbClr val="006600"/>
                </a:solidFill>
                <a:cs typeface="Times New Roman" panose="02020603050405020304" pitchFamily="18" charset="0"/>
              </a:rPr>
              <a:t>1945  - GARDNER-MURRAY Ideas.</a:t>
            </a:r>
          </a:p>
          <a:p>
            <a:endParaRPr lang="en-US" sz="2400" b="1" kern="0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3089130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62" name="Rectangle 2">
            <a:extLst>
              <a:ext uri="{FF2B5EF4-FFF2-40B4-BE49-F238E27FC236}">
                <a16:creationId xmlns:a16="http://schemas.microsoft.com/office/drawing/2014/main" id="{3456513D-1775-99DC-EDC4-A6E5704EF53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58775" y="152400"/>
            <a:ext cx="7239000" cy="860290"/>
          </a:xfrm>
        </p:spPr>
        <p:txBody>
          <a:bodyPr/>
          <a:lstStyle/>
          <a:p>
            <a:r>
              <a:rPr lang="en-US" altLang="en-US" sz="2800" dirty="0"/>
              <a:t>Clues from Nature: Blending of Convection or Radiation in Conduction Equation</a:t>
            </a:r>
          </a:p>
        </p:txBody>
      </p:sp>
      <p:graphicFrame>
        <p:nvGraphicFramePr>
          <p:cNvPr id="450565" name="Object 5">
            <a:extLst>
              <a:ext uri="{FF2B5EF4-FFF2-40B4-BE49-F238E27FC236}">
                <a16:creationId xmlns:a16="http://schemas.microsoft.com/office/drawing/2014/main" id="{6EF9874E-37B5-32E1-D4B7-1385A18D7653}"/>
              </a:ext>
            </a:extLst>
          </p:cNvPr>
          <p:cNvGraphicFramePr>
            <a:graphicFrameLocks noChangeAspect="1"/>
          </p:cNvGraphicFramePr>
          <p:nvPr/>
        </p:nvGraphicFramePr>
        <p:xfrm>
          <a:off x="3200400" y="1524000"/>
          <a:ext cx="3751263" cy="4114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Bitmap Image" r:id="rId2" imgW="2257740" imgH="2476190" progId="Paint.Picture">
                  <p:embed/>
                </p:oleObj>
              </mc:Choice>
              <mc:Fallback>
                <p:oleObj name="Bitmap Image" r:id="rId2" imgW="2257740" imgH="2476190" progId="Paint.Picture">
                  <p:embed/>
                  <p:pic>
                    <p:nvPicPr>
                      <p:cNvPr id="450565" name="Object 5">
                        <a:extLst>
                          <a:ext uri="{FF2B5EF4-FFF2-40B4-BE49-F238E27FC236}">
                            <a16:creationId xmlns:a16="http://schemas.microsoft.com/office/drawing/2014/main" id="{6EF9874E-37B5-32E1-D4B7-1385A18D7653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00400" y="1524000"/>
                        <a:ext cx="3751263" cy="4114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50566" name="Text Box 6">
            <a:extLst>
              <a:ext uri="{FF2B5EF4-FFF2-40B4-BE49-F238E27FC236}">
                <a16:creationId xmlns:a16="http://schemas.microsoft.com/office/drawing/2014/main" id="{C24AB9B0-3AB5-7B66-B642-0EDE0B2F2DF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24200" y="4927600"/>
            <a:ext cx="354488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2400" b="1">
                <a:solidFill>
                  <a:srgbClr val="FF0000"/>
                </a:solidFill>
              </a:rPr>
              <a:t>Body to gain or loose heat</a:t>
            </a:r>
          </a:p>
        </p:txBody>
      </p:sp>
      <p:sp>
        <p:nvSpPr>
          <p:cNvPr id="450567" name="Text Box 7">
            <a:extLst>
              <a:ext uri="{FF2B5EF4-FFF2-40B4-BE49-F238E27FC236}">
                <a16:creationId xmlns:a16="http://schemas.microsoft.com/office/drawing/2014/main" id="{C2B14E46-4873-069C-CB61-7AD714874E7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56325" y="1870075"/>
            <a:ext cx="228917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en-US" sz="2400"/>
              <a:t>Extended surface</a:t>
            </a:r>
          </a:p>
        </p:txBody>
      </p:sp>
      <p:sp>
        <p:nvSpPr>
          <p:cNvPr id="450568" name="Line 8">
            <a:extLst>
              <a:ext uri="{FF2B5EF4-FFF2-40B4-BE49-F238E27FC236}">
                <a16:creationId xmlns:a16="http://schemas.microsoft.com/office/drawing/2014/main" id="{7CA6201B-B68C-E634-413B-F0F9B93860C0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6096000" y="2209800"/>
            <a:ext cx="45720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IN"/>
          </a:p>
        </p:txBody>
      </p:sp>
      <p:grpSp>
        <p:nvGrpSpPr>
          <p:cNvPr id="450579" name="Group 19">
            <a:extLst>
              <a:ext uri="{FF2B5EF4-FFF2-40B4-BE49-F238E27FC236}">
                <a16:creationId xmlns:a16="http://schemas.microsoft.com/office/drawing/2014/main" id="{EE634B07-EB49-E978-9DD6-0EB77431CD40}"/>
              </a:ext>
            </a:extLst>
          </p:cNvPr>
          <p:cNvGrpSpPr>
            <a:grpSpLocks/>
          </p:cNvGrpSpPr>
          <p:nvPr/>
        </p:nvGrpSpPr>
        <p:grpSpPr bwMode="auto">
          <a:xfrm>
            <a:off x="1524000" y="1295400"/>
            <a:ext cx="3886200" cy="1600200"/>
            <a:chOff x="960" y="816"/>
            <a:chExt cx="2448" cy="1008"/>
          </a:xfrm>
        </p:grpSpPr>
        <p:sp>
          <p:nvSpPr>
            <p:cNvPr id="450574" name="AutoShape 14">
              <a:extLst>
                <a:ext uri="{FF2B5EF4-FFF2-40B4-BE49-F238E27FC236}">
                  <a16:creationId xmlns:a16="http://schemas.microsoft.com/office/drawing/2014/main" id="{20CDE986-F046-B2B7-83FA-5D32CF64AE7B}"/>
                </a:ext>
              </a:extLst>
            </p:cNvPr>
            <p:cNvSpPr>
              <a:spLocks noChangeArrowheads="1"/>
            </p:cNvSpPr>
            <p:nvPr/>
          </p:nvSpPr>
          <p:spPr bwMode="auto">
            <a:xfrm rot="3380958">
              <a:off x="3000" y="1416"/>
              <a:ext cx="624" cy="192"/>
            </a:xfrm>
            <a:prstGeom prst="leftRightArrow">
              <a:avLst>
                <a:gd name="adj1" fmla="val 50000"/>
                <a:gd name="adj2" fmla="val 65000"/>
              </a:avLst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IN"/>
            </a:p>
          </p:txBody>
        </p:sp>
        <p:sp>
          <p:nvSpPr>
            <p:cNvPr id="450576" name="Text Box 16">
              <a:extLst>
                <a:ext uri="{FF2B5EF4-FFF2-40B4-BE49-F238E27FC236}">
                  <a16:creationId xmlns:a16="http://schemas.microsoft.com/office/drawing/2014/main" id="{C064C0FB-32F2-504B-6FBC-D26D83767B23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960" y="816"/>
              <a:ext cx="2400" cy="74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en-US" altLang="en-US" sz="2400"/>
                <a:t>Continuous Convection or Radiation heat transfer to/from fin surface</a:t>
              </a:r>
            </a:p>
          </p:txBody>
        </p:sp>
      </p:grpSp>
      <p:grpSp>
        <p:nvGrpSpPr>
          <p:cNvPr id="450580" name="Group 20">
            <a:extLst>
              <a:ext uri="{FF2B5EF4-FFF2-40B4-BE49-F238E27FC236}">
                <a16:creationId xmlns:a16="http://schemas.microsoft.com/office/drawing/2014/main" id="{E433D963-C198-73BF-B1FC-0B5BE98C0BA1}"/>
              </a:ext>
            </a:extLst>
          </p:cNvPr>
          <p:cNvGrpSpPr>
            <a:grpSpLocks/>
          </p:cNvGrpSpPr>
          <p:nvPr/>
        </p:nvGrpSpPr>
        <p:grpSpPr bwMode="auto">
          <a:xfrm>
            <a:off x="3886200" y="3276600"/>
            <a:ext cx="3352800" cy="1279525"/>
            <a:chOff x="2448" y="2064"/>
            <a:chExt cx="2112" cy="806"/>
          </a:xfrm>
        </p:grpSpPr>
        <p:sp>
          <p:nvSpPr>
            <p:cNvPr id="450575" name="AutoShape 15">
              <a:extLst>
                <a:ext uri="{FF2B5EF4-FFF2-40B4-BE49-F238E27FC236}">
                  <a16:creationId xmlns:a16="http://schemas.microsoft.com/office/drawing/2014/main" id="{9C524EAB-5F94-01BE-49ED-84AAB0E7FB8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360" y="2064"/>
              <a:ext cx="192" cy="624"/>
            </a:xfrm>
            <a:prstGeom prst="upDownArrow">
              <a:avLst>
                <a:gd name="adj1" fmla="val 50000"/>
                <a:gd name="adj2" fmla="val 65000"/>
              </a:avLst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IN"/>
            </a:p>
          </p:txBody>
        </p:sp>
        <p:sp>
          <p:nvSpPr>
            <p:cNvPr id="450577" name="Text Box 17">
              <a:extLst>
                <a:ext uri="{FF2B5EF4-FFF2-40B4-BE49-F238E27FC236}">
                  <a16:creationId xmlns:a16="http://schemas.microsoft.com/office/drawing/2014/main" id="{09586B07-0C17-1F51-1554-2B045CBE2876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448" y="2352"/>
              <a:ext cx="2112" cy="51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r>
                <a:rPr lang="en-US" altLang="en-US" sz="2400" b="1">
                  <a:solidFill>
                    <a:srgbClr val="FF6600"/>
                  </a:solidFill>
                </a:rPr>
                <a:t>Conduction heat transfer to /from body.</a:t>
              </a:r>
            </a:p>
          </p:txBody>
        </p:sp>
      </p:grpSp>
      <p:sp>
        <p:nvSpPr>
          <p:cNvPr id="450578" name="Text Box 18">
            <a:extLst>
              <a:ext uri="{FF2B5EF4-FFF2-40B4-BE49-F238E27FC236}">
                <a16:creationId xmlns:a16="http://schemas.microsoft.com/office/drawing/2014/main" id="{8B7D505E-D8E9-DB94-3CA0-AA6CB50E395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32998" y="5753400"/>
            <a:ext cx="800100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altLang="en-US" sz="2400"/>
              <a:t>Conduction through the fin is strengthened or weakened by continuous convection or radiation from/to fin surface.</a:t>
            </a:r>
          </a:p>
        </p:txBody>
      </p:sp>
      <p:grpSp>
        <p:nvGrpSpPr>
          <p:cNvPr id="2" name="Group 46">
            <a:extLst>
              <a:ext uri="{FF2B5EF4-FFF2-40B4-BE49-F238E27FC236}">
                <a16:creationId xmlns:a16="http://schemas.microsoft.com/office/drawing/2014/main" id="{D6B85327-B95B-50BD-77A8-44BE58F7B4AE}"/>
              </a:ext>
            </a:extLst>
          </p:cNvPr>
          <p:cNvGrpSpPr>
            <a:grpSpLocks/>
          </p:cNvGrpSpPr>
          <p:nvPr/>
        </p:nvGrpSpPr>
        <p:grpSpPr bwMode="auto">
          <a:xfrm>
            <a:off x="0" y="-76200"/>
            <a:ext cx="9144000" cy="6858000"/>
            <a:chOff x="0" y="0"/>
            <a:chExt cx="9144000" cy="6858000"/>
          </a:xfrm>
        </p:grpSpPr>
        <p:grpSp>
          <p:nvGrpSpPr>
            <p:cNvPr id="3" name="Group 8">
              <a:extLst>
                <a:ext uri="{FF2B5EF4-FFF2-40B4-BE49-F238E27FC236}">
                  <a16:creationId xmlns:a16="http://schemas.microsoft.com/office/drawing/2014/main" id="{01CAA19F-1E9A-2AFA-5330-D086FB7836B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0" y="0"/>
              <a:ext cx="9144000" cy="6858000"/>
              <a:chOff x="0" y="0"/>
              <a:chExt cx="5760" cy="4320"/>
            </a:xfrm>
          </p:grpSpPr>
          <p:grpSp>
            <p:nvGrpSpPr>
              <p:cNvPr id="6" name="Group 27">
                <a:extLst>
                  <a:ext uri="{FF2B5EF4-FFF2-40B4-BE49-F238E27FC236}">
                    <a16:creationId xmlns:a16="http://schemas.microsoft.com/office/drawing/2014/main" id="{2721EC0D-C0B2-CEC4-51D5-CE129085CBC4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0" y="0"/>
                <a:ext cx="192" cy="4320"/>
                <a:chOff x="0" y="-48"/>
                <a:chExt cx="144" cy="4368"/>
              </a:xfrm>
            </p:grpSpPr>
            <p:sp>
              <p:nvSpPr>
                <p:cNvPr id="16" name="Rectangle 10">
                  <a:extLst>
                    <a:ext uri="{FF2B5EF4-FFF2-40B4-BE49-F238E27FC236}">
                      <a16:creationId xmlns:a16="http://schemas.microsoft.com/office/drawing/2014/main" id="{45FD35E6-4E6E-C07E-B702-B82B9C9F411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0" y="-48"/>
                  <a:ext cx="144" cy="2352"/>
                </a:xfrm>
                <a:prstGeom prst="rect">
                  <a:avLst/>
                </a:prstGeom>
                <a:gradFill rotWithShape="0">
                  <a:gsLst>
                    <a:gs pos="0">
                      <a:srgbClr val="FF9900"/>
                    </a:gs>
                    <a:gs pos="100000">
                      <a:schemeClr val="bg1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4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7" name="Rectangle 11">
                  <a:extLst>
                    <a:ext uri="{FF2B5EF4-FFF2-40B4-BE49-F238E27FC236}">
                      <a16:creationId xmlns:a16="http://schemas.microsoft.com/office/drawing/2014/main" id="{AED2C5A7-7BC9-FB50-2C5B-DC3E8023E75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0" y="2160"/>
                  <a:ext cx="144" cy="2160"/>
                </a:xfrm>
                <a:prstGeom prst="rect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rgbClr val="006600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400"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7" name="Group 12">
                <a:extLst>
                  <a:ext uri="{FF2B5EF4-FFF2-40B4-BE49-F238E27FC236}">
                    <a16:creationId xmlns:a16="http://schemas.microsoft.com/office/drawing/2014/main" id="{6D397C95-78FA-79EA-BC71-555B93817EC2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674" y="24"/>
                <a:ext cx="86" cy="4296"/>
                <a:chOff x="5616" y="-48"/>
                <a:chExt cx="144" cy="4368"/>
              </a:xfrm>
            </p:grpSpPr>
            <p:sp>
              <p:nvSpPr>
                <p:cNvPr id="14" name="Rectangle 13">
                  <a:extLst>
                    <a:ext uri="{FF2B5EF4-FFF2-40B4-BE49-F238E27FC236}">
                      <a16:creationId xmlns:a16="http://schemas.microsoft.com/office/drawing/2014/main" id="{2445DC94-B0DC-09F6-FED9-1BCD97CA61B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616" y="-48"/>
                  <a:ext cx="144" cy="2352"/>
                </a:xfrm>
                <a:prstGeom prst="rect">
                  <a:avLst/>
                </a:prstGeom>
                <a:gradFill rotWithShape="0">
                  <a:gsLst>
                    <a:gs pos="0">
                      <a:srgbClr val="006600"/>
                    </a:gs>
                    <a:gs pos="100000">
                      <a:schemeClr val="bg1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4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5" name="Rectangle 14">
                  <a:extLst>
                    <a:ext uri="{FF2B5EF4-FFF2-40B4-BE49-F238E27FC236}">
                      <a16:creationId xmlns:a16="http://schemas.microsoft.com/office/drawing/2014/main" id="{D09F9CB6-8BE5-1F5A-82A3-A5FF9C3CC53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616" y="2160"/>
                  <a:ext cx="144" cy="2160"/>
                </a:xfrm>
                <a:prstGeom prst="rect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rgbClr val="FF9900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400"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8" name="Group 15">
                <a:extLst>
                  <a:ext uri="{FF2B5EF4-FFF2-40B4-BE49-F238E27FC236}">
                    <a16:creationId xmlns:a16="http://schemas.microsoft.com/office/drawing/2014/main" id="{924375CA-BAA6-CB9E-B32E-76BC013BB7BB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44" y="0"/>
                <a:ext cx="5616" cy="144"/>
                <a:chOff x="96" y="-48"/>
                <a:chExt cx="5520" cy="144"/>
              </a:xfrm>
            </p:grpSpPr>
            <p:sp>
              <p:nvSpPr>
                <p:cNvPr id="12" name="Rectangle 16">
                  <a:extLst>
                    <a:ext uri="{FF2B5EF4-FFF2-40B4-BE49-F238E27FC236}">
                      <a16:creationId xmlns:a16="http://schemas.microsoft.com/office/drawing/2014/main" id="{3B1882C6-464D-FFC0-47EA-6050F5108BCA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96" y="-48"/>
                  <a:ext cx="2736" cy="144"/>
                </a:xfrm>
                <a:prstGeom prst="rect">
                  <a:avLst/>
                </a:prstGeom>
                <a:gradFill rotWithShape="0">
                  <a:gsLst>
                    <a:gs pos="0">
                      <a:srgbClr val="FF9900"/>
                    </a:gs>
                    <a:gs pos="100000">
                      <a:schemeClr val="bg1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4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3" name="Rectangle 17">
                  <a:extLst>
                    <a:ext uri="{FF2B5EF4-FFF2-40B4-BE49-F238E27FC236}">
                      <a16:creationId xmlns:a16="http://schemas.microsoft.com/office/drawing/2014/main" id="{8600203D-C07F-E522-BCB5-54EB1B8F9E8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832" y="-48"/>
                  <a:ext cx="2784" cy="144"/>
                </a:xfrm>
                <a:prstGeom prst="rect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rgbClr val="006600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400"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9" name="Group 18">
                <a:extLst>
                  <a:ext uri="{FF2B5EF4-FFF2-40B4-BE49-F238E27FC236}">
                    <a16:creationId xmlns:a16="http://schemas.microsoft.com/office/drawing/2014/main" id="{6962FC2B-FD3D-4821-8DF4-9AB3ED119157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44" y="4234"/>
                <a:ext cx="5616" cy="86"/>
                <a:chOff x="96" y="4176"/>
                <a:chExt cx="5520" cy="144"/>
              </a:xfrm>
            </p:grpSpPr>
            <p:sp>
              <p:nvSpPr>
                <p:cNvPr id="10" name="Rectangle 19">
                  <a:extLst>
                    <a:ext uri="{FF2B5EF4-FFF2-40B4-BE49-F238E27FC236}">
                      <a16:creationId xmlns:a16="http://schemas.microsoft.com/office/drawing/2014/main" id="{E6C317A3-E1EC-E8A5-43DF-A464D565430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96" y="4176"/>
                  <a:ext cx="2736" cy="144"/>
                </a:xfrm>
                <a:prstGeom prst="rect">
                  <a:avLst/>
                </a:prstGeom>
                <a:gradFill rotWithShape="0">
                  <a:gsLst>
                    <a:gs pos="0">
                      <a:srgbClr val="006600"/>
                    </a:gs>
                    <a:gs pos="100000">
                      <a:schemeClr val="bg1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4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1" name="Rectangle 20">
                  <a:extLst>
                    <a:ext uri="{FF2B5EF4-FFF2-40B4-BE49-F238E27FC236}">
                      <a16:creationId xmlns:a16="http://schemas.microsoft.com/office/drawing/2014/main" id="{225736D7-5D50-4436-06C9-8063364635A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832" y="4176"/>
                  <a:ext cx="2784" cy="144"/>
                </a:xfrm>
                <a:prstGeom prst="rect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rgbClr val="FF9900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400">
                    <a:latin typeface="Times New Roman" panose="02020603050405020304" pitchFamily="18" charset="0"/>
                  </a:endParaRPr>
                </a:p>
              </p:txBody>
            </p:sp>
          </p:grpSp>
        </p:grpSp>
        <p:pic>
          <p:nvPicPr>
            <p:cNvPr id="4" name="Rectangle 19458">
              <a:extLst>
                <a:ext uri="{FF2B5EF4-FFF2-40B4-BE49-F238E27FC236}">
                  <a16:creationId xmlns:a16="http://schemas.microsoft.com/office/drawing/2014/main" id="{01D4DC7B-6452-F1F3-A852-56C2BF199AD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02475" y="242887"/>
              <a:ext cx="1889125" cy="8239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" name="Rectangle 21">
              <a:extLst>
                <a:ext uri="{FF2B5EF4-FFF2-40B4-BE49-F238E27FC236}">
                  <a16:creationId xmlns:a16="http://schemas.microsoft.com/office/drawing/2014/main" id="{D700A54C-60F9-93E5-9463-06B2CA1A422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8600" y="1066800"/>
              <a:ext cx="8812213" cy="76200"/>
            </a:xfrm>
            <a:prstGeom prst="rect">
              <a:avLst/>
            </a:prstGeom>
            <a:gradFill rotWithShape="0">
              <a:gsLst>
                <a:gs pos="0">
                  <a:schemeClr val="accent2"/>
                </a:gs>
                <a:gs pos="50000">
                  <a:schemeClr val="hlink"/>
                </a:gs>
                <a:gs pos="100000">
                  <a:schemeClr val="accent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imes New Roman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505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505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505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505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505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505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505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505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505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505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505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505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505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505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>
          <a:extLst>
            <a:ext uri="{FF2B5EF4-FFF2-40B4-BE49-F238E27FC236}">
              <a16:creationId xmlns:a16="http://schemas.microsoft.com/office/drawing/2014/main" id="{33835B06-EAD6-B1BE-385F-7D86CD188CD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3458" name="Rectangle 2">
            <a:extLst>
              <a:ext uri="{FF2B5EF4-FFF2-40B4-BE49-F238E27FC236}">
                <a16:creationId xmlns:a16="http://schemas.microsoft.com/office/drawing/2014/main" id="{E4EC3DB3-66D9-5C2E-86FE-6FBBC466246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09600" y="228600"/>
            <a:ext cx="7772400" cy="609600"/>
          </a:xfrm>
        </p:spPr>
        <p:txBody>
          <a:bodyPr/>
          <a:lstStyle/>
          <a:p>
            <a:r>
              <a:rPr lang="en-US" altLang="en-US" sz="2800"/>
              <a:t>Mathematical Ideas are More Natural</a:t>
            </a:r>
          </a:p>
        </p:txBody>
      </p:sp>
      <p:sp>
        <p:nvSpPr>
          <p:cNvPr id="403459" name="Rectangle 3">
            <a:extLst>
              <a:ext uri="{FF2B5EF4-FFF2-40B4-BE49-F238E27FC236}">
                <a16:creationId xmlns:a16="http://schemas.microsoft.com/office/drawing/2014/main" id="{1432FAD5-246D-6F22-490F-03E808080F52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457200" y="1312817"/>
            <a:ext cx="8229600" cy="4669616"/>
          </a:xfrm>
        </p:spPr>
        <p:txBody>
          <a:bodyPr/>
          <a:lstStyle/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en-US" altLang="en-US" sz="2400" dirty="0"/>
              <a:t>Reptiles, mammals and birds like high steady body temperatures.</a:t>
            </a:r>
          </a:p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en-US" altLang="en-US" sz="2400" dirty="0"/>
              <a:t>They have sophisticated ways to manage flows of heat between their bodies and the environment. </a:t>
            </a:r>
          </a:p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en-US" altLang="en-US" sz="2400" dirty="0"/>
              <a:t>Body shape enters the physics of body cooling. </a:t>
            </a:r>
          </a:p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en-US" altLang="en-US" sz="2400" dirty="0"/>
              <a:t>It also helps to explain the odd appendages like crests and sails that decorated extinct reptiles like </a:t>
            </a:r>
            <a:r>
              <a:rPr lang="en-US" altLang="en-US" sz="2400" i="1" dirty="0"/>
              <a:t>Stegosaurus</a:t>
            </a:r>
            <a:r>
              <a:rPr lang="en-US" altLang="en-US" sz="2400" dirty="0"/>
              <a:t> or mammal-like reptiles like </a:t>
            </a:r>
            <a:r>
              <a:rPr lang="en-US" altLang="en-US" sz="2400" i="1" dirty="0"/>
              <a:t>Dimetrodon</a:t>
            </a:r>
            <a:r>
              <a:rPr lang="en-US" altLang="en-US" sz="2400" dirty="0"/>
              <a:t>. </a:t>
            </a:r>
          </a:p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en-US" altLang="en-US" sz="2400" dirty="0"/>
              <a:t>Theoretical Biologists did Calculations to show these structures could act as very effective heat exchange fins.</a:t>
            </a:r>
          </a:p>
          <a:p>
            <a:pPr>
              <a:lnSpc>
                <a:spcPct val="90000"/>
              </a:lnSpc>
              <a:spcBef>
                <a:spcPct val="0"/>
              </a:spcBef>
            </a:pPr>
            <a:r>
              <a:rPr lang="en-US" altLang="en-US" sz="2400" dirty="0"/>
              <a:t>These fins are allowing animals with crests to heat their bodies up to high temperatures much faster than animals without them.</a:t>
            </a:r>
          </a:p>
        </p:txBody>
      </p:sp>
      <p:grpSp>
        <p:nvGrpSpPr>
          <p:cNvPr id="2" name="Group 46">
            <a:extLst>
              <a:ext uri="{FF2B5EF4-FFF2-40B4-BE49-F238E27FC236}">
                <a16:creationId xmlns:a16="http://schemas.microsoft.com/office/drawing/2014/main" id="{54585342-DF53-E26C-F500-FB8F646F03D5}"/>
              </a:ext>
            </a:extLst>
          </p:cNvPr>
          <p:cNvGrpSpPr>
            <a:grpSpLocks/>
          </p:cNvGrpSpPr>
          <p:nvPr/>
        </p:nvGrpSpPr>
        <p:grpSpPr bwMode="auto">
          <a:xfrm>
            <a:off x="0" y="-76200"/>
            <a:ext cx="9144000" cy="6858000"/>
            <a:chOff x="0" y="0"/>
            <a:chExt cx="9144000" cy="6858000"/>
          </a:xfrm>
        </p:grpSpPr>
        <p:grpSp>
          <p:nvGrpSpPr>
            <p:cNvPr id="3" name="Group 8">
              <a:extLst>
                <a:ext uri="{FF2B5EF4-FFF2-40B4-BE49-F238E27FC236}">
                  <a16:creationId xmlns:a16="http://schemas.microsoft.com/office/drawing/2014/main" id="{AD4BCFD2-CF1A-76E4-88B8-A7AFEFE51007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0" y="0"/>
              <a:ext cx="9144000" cy="6858000"/>
              <a:chOff x="0" y="0"/>
              <a:chExt cx="5760" cy="4320"/>
            </a:xfrm>
          </p:grpSpPr>
          <p:grpSp>
            <p:nvGrpSpPr>
              <p:cNvPr id="6" name="Group 27">
                <a:extLst>
                  <a:ext uri="{FF2B5EF4-FFF2-40B4-BE49-F238E27FC236}">
                    <a16:creationId xmlns:a16="http://schemas.microsoft.com/office/drawing/2014/main" id="{45ECF677-7AF2-61AB-E837-E6B0D810C1FB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0" y="0"/>
                <a:ext cx="192" cy="4320"/>
                <a:chOff x="0" y="-48"/>
                <a:chExt cx="144" cy="4368"/>
              </a:xfrm>
            </p:grpSpPr>
            <p:sp>
              <p:nvSpPr>
                <p:cNvPr id="16" name="Rectangle 10">
                  <a:extLst>
                    <a:ext uri="{FF2B5EF4-FFF2-40B4-BE49-F238E27FC236}">
                      <a16:creationId xmlns:a16="http://schemas.microsoft.com/office/drawing/2014/main" id="{676AA8A7-2D29-152E-7B35-96C112FDFF6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0" y="-48"/>
                  <a:ext cx="144" cy="2352"/>
                </a:xfrm>
                <a:prstGeom prst="rect">
                  <a:avLst/>
                </a:prstGeom>
                <a:gradFill rotWithShape="0">
                  <a:gsLst>
                    <a:gs pos="0">
                      <a:srgbClr val="FF9900"/>
                    </a:gs>
                    <a:gs pos="100000">
                      <a:schemeClr val="bg1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4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7" name="Rectangle 11">
                  <a:extLst>
                    <a:ext uri="{FF2B5EF4-FFF2-40B4-BE49-F238E27FC236}">
                      <a16:creationId xmlns:a16="http://schemas.microsoft.com/office/drawing/2014/main" id="{7FA8B741-29FE-491D-95CB-7CDC41E0751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0" y="2160"/>
                  <a:ext cx="144" cy="2160"/>
                </a:xfrm>
                <a:prstGeom prst="rect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rgbClr val="006600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400"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7" name="Group 12">
                <a:extLst>
                  <a:ext uri="{FF2B5EF4-FFF2-40B4-BE49-F238E27FC236}">
                    <a16:creationId xmlns:a16="http://schemas.microsoft.com/office/drawing/2014/main" id="{D4D52AD2-6CB6-1147-6CAC-1EFEE699F29C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674" y="24"/>
                <a:ext cx="86" cy="4296"/>
                <a:chOff x="5616" y="-48"/>
                <a:chExt cx="144" cy="4368"/>
              </a:xfrm>
            </p:grpSpPr>
            <p:sp>
              <p:nvSpPr>
                <p:cNvPr id="14" name="Rectangle 13">
                  <a:extLst>
                    <a:ext uri="{FF2B5EF4-FFF2-40B4-BE49-F238E27FC236}">
                      <a16:creationId xmlns:a16="http://schemas.microsoft.com/office/drawing/2014/main" id="{325CCC02-4B10-5CB0-982B-85D0968E579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616" y="-48"/>
                  <a:ext cx="144" cy="2352"/>
                </a:xfrm>
                <a:prstGeom prst="rect">
                  <a:avLst/>
                </a:prstGeom>
                <a:gradFill rotWithShape="0">
                  <a:gsLst>
                    <a:gs pos="0">
                      <a:srgbClr val="006600"/>
                    </a:gs>
                    <a:gs pos="100000">
                      <a:schemeClr val="bg1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4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5" name="Rectangle 14">
                  <a:extLst>
                    <a:ext uri="{FF2B5EF4-FFF2-40B4-BE49-F238E27FC236}">
                      <a16:creationId xmlns:a16="http://schemas.microsoft.com/office/drawing/2014/main" id="{4F547AE9-5156-20A6-FBCA-FBD5B8AFA26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616" y="2160"/>
                  <a:ext cx="144" cy="2160"/>
                </a:xfrm>
                <a:prstGeom prst="rect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rgbClr val="FF9900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400"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8" name="Group 15">
                <a:extLst>
                  <a:ext uri="{FF2B5EF4-FFF2-40B4-BE49-F238E27FC236}">
                    <a16:creationId xmlns:a16="http://schemas.microsoft.com/office/drawing/2014/main" id="{FA7179FE-7488-8F95-F147-22F807A71BD5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44" y="0"/>
                <a:ext cx="5616" cy="144"/>
                <a:chOff x="96" y="-48"/>
                <a:chExt cx="5520" cy="144"/>
              </a:xfrm>
            </p:grpSpPr>
            <p:sp>
              <p:nvSpPr>
                <p:cNvPr id="12" name="Rectangle 16">
                  <a:extLst>
                    <a:ext uri="{FF2B5EF4-FFF2-40B4-BE49-F238E27FC236}">
                      <a16:creationId xmlns:a16="http://schemas.microsoft.com/office/drawing/2014/main" id="{2A2F46E0-6309-C12D-B2F7-85D4A40E004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96" y="-48"/>
                  <a:ext cx="2736" cy="144"/>
                </a:xfrm>
                <a:prstGeom prst="rect">
                  <a:avLst/>
                </a:prstGeom>
                <a:gradFill rotWithShape="0">
                  <a:gsLst>
                    <a:gs pos="0">
                      <a:srgbClr val="FF9900"/>
                    </a:gs>
                    <a:gs pos="100000">
                      <a:schemeClr val="bg1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4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3" name="Rectangle 17">
                  <a:extLst>
                    <a:ext uri="{FF2B5EF4-FFF2-40B4-BE49-F238E27FC236}">
                      <a16:creationId xmlns:a16="http://schemas.microsoft.com/office/drawing/2014/main" id="{812EF6D5-118F-DB74-3FD4-9710066871C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832" y="-48"/>
                  <a:ext cx="2784" cy="144"/>
                </a:xfrm>
                <a:prstGeom prst="rect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rgbClr val="006600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400"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9" name="Group 18">
                <a:extLst>
                  <a:ext uri="{FF2B5EF4-FFF2-40B4-BE49-F238E27FC236}">
                    <a16:creationId xmlns:a16="http://schemas.microsoft.com/office/drawing/2014/main" id="{5AC34834-E0BA-DB57-A69B-7524BE9512B7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44" y="4234"/>
                <a:ext cx="5616" cy="86"/>
                <a:chOff x="96" y="4176"/>
                <a:chExt cx="5520" cy="144"/>
              </a:xfrm>
            </p:grpSpPr>
            <p:sp>
              <p:nvSpPr>
                <p:cNvPr id="10" name="Rectangle 19">
                  <a:extLst>
                    <a:ext uri="{FF2B5EF4-FFF2-40B4-BE49-F238E27FC236}">
                      <a16:creationId xmlns:a16="http://schemas.microsoft.com/office/drawing/2014/main" id="{8BC38CB9-8D9D-4F8A-20BD-FD2772A54ED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96" y="4176"/>
                  <a:ext cx="2736" cy="144"/>
                </a:xfrm>
                <a:prstGeom prst="rect">
                  <a:avLst/>
                </a:prstGeom>
                <a:gradFill rotWithShape="0">
                  <a:gsLst>
                    <a:gs pos="0">
                      <a:srgbClr val="006600"/>
                    </a:gs>
                    <a:gs pos="100000">
                      <a:schemeClr val="bg1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4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1" name="Rectangle 20">
                  <a:extLst>
                    <a:ext uri="{FF2B5EF4-FFF2-40B4-BE49-F238E27FC236}">
                      <a16:creationId xmlns:a16="http://schemas.microsoft.com/office/drawing/2014/main" id="{ACD78E89-5936-325D-22B0-29348A23CDE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832" y="4176"/>
                  <a:ext cx="2784" cy="144"/>
                </a:xfrm>
                <a:prstGeom prst="rect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rgbClr val="FF9900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400">
                    <a:latin typeface="Times New Roman" panose="02020603050405020304" pitchFamily="18" charset="0"/>
                  </a:endParaRPr>
                </a:p>
              </p:txBody>
            </p:sp>
          </p:grpSp>
        </p:grpSp>
        <p:pic>
          <p:nvPicPr>
            <p:cNvPr id="4" name="Rectangle 19458">
              <a:extLst>
                <a:ext uri="{FF2B5EF4-FFF2-40B4-BE49-F238E27FC236}">
                  <a16:creationId xmlns:a16="http://schemas.microsoft.com/office/drawing/2014/main" id="{01BDFB47-BD47-FFA3-8605-F533E6C8526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02475" y="242887"/>
              <a:ext cx="1889125" cy="8239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" name="Rectangle 21">
              <a:extLst>
                <a:ext uri="{FF2B5EF4-FFF2-40B4-BE49-F238E27FC236}">
                  <a16:creationId xmlns:a16="http://schemas.microsoft.com/office/drawing/2014/main" id="{A322AB24-B596-C6A8-C1A0-ABE662F21075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8600" y="1066800"/>
              <a:ext cx="8812213" cy="76200"/>
            </a:xfrm>
            <a:prstGeom prst="rect">
              <a:avLst/>
            </a:prstGeom>
            <a:gradFill rotWithShape="0">
              <a:gsLst>
                <a:gs pos="0">
                  <a:schemeClr val="accent2"/>
                </a:gs>
                <a:gs pos="50000">
                  <a:schemeClr val="hlink"/>
                </a:gs>
                <a:gs pos="100000">
                  <a:schemeClr val="accent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imes New Roman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2810528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3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03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3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403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3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403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34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4034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34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4034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34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4034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3459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2434" name="Rectangle 2">
            <a:extLst>
              <a:ext uri="{FF2B5EF4-FFF2-40B4-BE49-F238E27FC236}">
                <a16:creationId xmlns:a16="http://schemas.microsoft.com/office/drawing/2014/main" id="{BD60D312-AE5F-1DF7-4A3F-3614B00BD97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200" y="304800"/>
            <a:ext cx="6629400" cy="533400"/>
          </a:xfrm>
        </p:spPr>
        <p:txBody>
          <a:bodyPr/>
          <a:lstStyle/>
          <a:p>
            <a:r>
              <a:rPr lang="en-US" altLang="en-US" sz="2800" dirty="0"/>
              <a:t>Natural Geometries for Convection Cooling</a:t>
            </a:r>
          </a:p>
        </p:txBody>
      </p:sp>
      <p:pic>
        <p:nvPicPr>
          <p:cNvPr id="402436" name="Picture 4">
            <a:extLst>
              <a:ext uri="{FF2B5EF4-FFF2-40B4-BE49-F238E27FC236}">
                <a16:creationId xmlns:a16="http://schemas.microsoft.com/office/drawing/2014/main" id="{62447977-A4E2-B3C1-A595-426F0EB0D0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1371600"/>
            <a:ext cx="4038600" cy="25034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2438" name="Picture 6">
            <a:extLst>
              <a:ext uri="{FF2B5EF4-FFF2-40B4-BE49-F238E27FC236}">
                <a16:creationId xmlns:a16="http://schemas.microsoft.com/office/drawing/2014/main" id="{C406CCF0-E6F4-B219-798A-DE0E62EFF4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3810000"/>
            <a:ext cx="4572000" cy="29860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02439" name="Rectangle 7">
            <a:extLst>
              <a:ext uri="{FF2B5EF4-FFF2-40B4-BE49-F238E27FC236}">
                <a16:creationId xmlns:a16="http://schemas.microsoft.com/office/drawing/2014/main" id="{0958A1B3-5958-F50C-373F-D9094196D72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52800" y="1066800"/>
            <a:ext cx="5638800" cy="3013075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altLang="en-US" sz="2400" dirty="0"/>
              <a:t>An optimum body size is essential for the ability to regulate body temperature by blood-borne heat exchange. </a:t>
            </a:r>
          </a:p>
          <a:p>
            <a:r>
              <a:rPr lang="en-US" altLang="en-US" sz="2400" dirty="0"/>
              <a:t>For animals in air, this optimum size is a little over 5 kg. </a:t>
            </a:r>
          </a:p>
          <a:p>
            <a:r>
              <a:rPr lang="en-US" altLang="en-US" sz="2400" dirty="0"/>
              <a:t>For animals living in water, the optimum size is much larger, on the order of 100 kg or so. </a:t>
            </a:r>
          </a:p>
        </p:txBody>
      </p:sp>
      <p:sp>
        <p:nvSpPr>
          <p:cNvPr id="402440" name="Rectangle 8">
            <a:extLst>
              <a:ext uri="{FF2B5EF4-FFF2-40B4-BE49-F238E27FC236}">
                <a16:creationId xmlns:a16="http://schemas.microsoft.com/office/drawing/2014/main" id="{C7E06ADA-73C5-4052-59B5-6E033256175C}"/>
              </a:ext>
            </a:extLst>
          </p:cNvPr>
          <p:cNvSpPr>
            <a:spLocks noChangeArrowheads="1"/>
          </p:cNvSpPr>
          <p:nvPr/>
        </p:nvSpPr>
        <p:spPr bwMode="auto">
          <a:xfrm>
            <a:off x="304800" y="4467225"/>
            <a:ext cx="4038600" cy="1569660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n-US" altLang="en-US" sz="2400" dirty="0"/>
              <a:t>This may explain why large reptiles today are largely aquatic and terrestrial reptiles are smaller. </a:t>
            </a:r>
          </a:p>
        </p:txBody>
      </p:sp>
      <p:grpSp>
        <p:nvGrpSpPr>
          <p:cNvPr id="2" name="Group 46">
            <a:extLst>
              <a:ext uri="{FF2B5EF4-FFF2-40B4-BE49-F238E27FC236}">
                <a16:creationId xmlns:a16="http://schemas.microsoft.com/office/drawing/2014/main" id="{247F3960-2BEA-9D64-3972-0071E61D1141}"/>
              </a:ext>
            </a:extLst>
          </p:cNvPr>
          <p:cNvGrpSpPr>
            <a:grpSpLocks/>
          </p:cNvGrpSpPr>
          <p:nvPr/>
        </p:nvGrpSpPr>
        <p:grpSpPr bwMode="auto">
          <a:xfrm>
            <a:off x="0" y="-76200"/>
            <a:ext cx="9144000" cy="6858000"/>
            <a:chOff x="0" y="0"/>
            <a:chExt cx="9144000" cy="6858000"/>
          </a:xfrm>
        </p:grpSpPr>
        <p:grpSp>
          <p:nvGrpSpPr>
            <p:cNvPr id="3" name="Group 8">
              <a:extLst>
                <a:ext uri="{FF2B5EF4-FFF2-40B4-BE49-F238E27FC236}">
                  <a16:creationId xmlns:a16="http://schemas.microsoft.com/office/drawing/2014/main" id="{DD12B7D4-73E1-392C-534B-048A3901662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0" y="0"/>
              <a:ext cx="9144000" cy="6858000"/>
              <a:chOff x="0" y="0"/>
              <a:chExt cx="5760" cy="4320"/>
            </a:xfrm>
          </p:grpSpPr>
          <p:grpSp>
            <p:nvGrpSpPr>
              <p:cNvPr id="6" name="Group 27">
                <a:extLst>
                  <a:ext uri="{FF2B5EF4-FFF2-40B4-BE49-F238E27FC236}">
                    <a16:creationId xmlns:a16="http://schemas.microsoft.com/office/drawing/2014/main" id="{44281A79-50C9-E446-E093-0CD08D3B681E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0" y="0"/>
                <a:ext cx="192" cy="4320"/>
                <a:chOff x="0" y="-48"/>
                <a:chExt cx="144" cy="4368"/>
              </a:xfrm>
            </p:grpSpPr>
            <p:sp>
              <p:nvSpPr>
                <p:cNvPr id="16" name="Rectangle 10">
                  <a:extLst>
                    <a:ext uri="{FF2B5EF4-FFF2-40B4-BE49-F238E27FC236}">
                      <a16:creationId xmlns:a16="http://schemas.microsoft.com/office/drawing/2014/main" id="{B364D49F-3F0F-8838-F413-5F064EBCC5F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0" y="-48"/>
                  <a:ext cx="144" cy="2352"/>
                </a:xfrm>
                <a:prstGeom prst="rect">
                  <a:avLst/>
                </a:prstGeom>
                <a:gradFill rotWithShape="0">
                  <a:gsLst>
                    <a:gs pos="0">
                      <a:srgbClr val="FF9900"/>
                    </a:gs>
                    <a:gs pos="100000">
                      <a:schemeClr val="bg1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4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7" name="Rectangle 11">
                  <a:extLst>
                    <a:ext uri="{FF2B5EF4-FFF2-40B4-BE49-F238E27FC236}">
                      <a16:creationId xmlns:a16="http://schemas.microsoft.com/office/drawing/2014/main" id="{16A07484-DD4D-3363-19D9-3CB37D17880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0" y="2160"/>
                  <a:ext cx="144" cy="2160"/>
                </a:xfrm>
                <a:prstGeom prst="rect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rgbClr val="006600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400"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7" name="Group 12">
                <a:extLst>
                  <a:ext uri="{FF2B5EF4-FFF2-40B4-BE49-F238E27FC236}">
                    <a16:creationId xmlns:a16="http://schemas.microsoft.com/office/drawing/2014/main" id="{64536785-8332-8001-611A-2A143BEDD67D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674" y="24"/>
                <a:ext cx="86" cy="4296"/>
                <a:chOff x="5616" y="-48"/>
                <a:chExt cx="144" cy="4368"/>
              </a:xfrm>
            </p:grpSpPr>
            <p:sp>
              <p:nvSpPr>
                <p:cNvPr id="14" name="Rectangle 13">
                  <a:extLst>
                    <a:ext uri="{FF2B5EF4-FFF2-40B4-BE49-F238E27FC236}">
                      <a16:creationId xmlns:a16="http://schemas.microsoft.com/office/drawing/2014/main" id="{4C1B9118-7701-3851-613C-40331095E56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616" y="-48"/>
                  <a:ext cx="144" cy="2352"/>
                </a:xfrm>
                <a:prstGeom prst="rect">
                  <a:avLst/>
                </a:prstGeom>
                <a:gradFill rotWithShape="0">
                  <a:gsLst>
                    <a:gs pos="0">
                      <a:srgbClr val="006600"/>
                    </a:gs>
                    <a:gs pos="100000">
                      <a:schemeClr val="bg1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4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5" name="Rectangle 14">
                  <a:extLst>
                    <a:ext uri="{FF2B5EF4-FFF2-40B4-BE49-F238E27FC236}">
                      <a16:creationId xmlns:a16="http://schemas.microsoft.com/office/drawing/2014/main" id="{01C05D12-D391-C850-E210-B39D1AEC379C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616" y="2160"/>
                  <a:ext cx="144" cy="2160"/>
                </a:xfrm>
                <a:prstGeom prst="rect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rgbClr val="FF9900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400"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8" name="Group 15">
                <a:extLst>
                  <a:ext uri="{FF2B5EF4-FFF2-40B4-BE49-F238E27FC236}">
                    <a16:creationId xmlns:a16="http://schemas.microsoft.com/office/drawing/2014/main" id="{3D1A8F72-9FDC-CC54-1ADE-A6C291EDAC88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44" y="0"/>
                <a:ext cx="5616" cy="144"/>
                <a:chOff x="96" y="-48"/>
                <a:chExt cx="5520" cy="144"/>
              </a:xfrm>
            </p:grpSpPr>
            <p:sp>
              <p:nvSpPr>
                <p:cNvPr id="12" name="Rectangle 16">
                  <a:extLst>
                    <a:ext uri="{FF2B5EF4-FFF2-40B4-BE49-F238E27FC236}">
                      <a16:creationId xmlns:a16="http://schemas.microsoft.com/office/drawing/2014/main" id="{9B0E183D-6CCA-2921-016A-AE2E0119973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96" y="-48"/>
                  <a:ext cx="2736" cy="144"/>
                </a:xfrm>
                <a:prstGeom prst="rect">
                  <a:avLst/>
                </a:prstGeom>
                <a:gradFill rotWithShape="0">
                  <a:gsLst>
                    <a:gs pos="0">
                      <a:srgbClr val="FF9900"/>
                    </a:gs>
                    <a:gs pos="100000">
                      <a:schemeClr val="bg1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4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3" name="Rectangle 17">
                  <a:extLst>
                    <a:ext uri="{FF2B5EF4-FFF2-40B4-BE49-F238E27FC236}">
                      <a16:creationId xmlns:a16="http://schemas.microsoft.com/office/drawing/2014/main" id="{2EA09EA2-1A36-FD53-FF70-ECF0C1B3805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832" y="-48"/>
                  <a:ext cx="2784" cy="144"/>
                </a:xfrm>
                <a:prstGeom prst="rect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rgbClr val="006600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400"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9" name="Group 18">
                <a:extLst>
                  <a:ext uri="{FF2B5EF4-FFF2-40B4-BE49-F238E27FC236}">
                    <a16:creationId xmlns:a16="http://schemas.microsoft.com/office/drawing/2014/main" id="{05679B81-9FF9-A5B0-A53D-353C68A9BDB5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44" y="4234"/>
                <a:ext cx="5616" cy="86"/>
                <a:chOff x="96" y="4176"/>
                <a:chExt cx="5520" cy="144"/>
              </a:xfrm>
            </p:grpSpPr>
            <p:sp>
              <p:nvSpPr>
                <p:cNvPr id="10" name="Rectangle 19">
                  <a:extLst>
                    <a:ext uri="{FF2B5EF4-FFF2-40B4-BE49-F238E27FC236}">
                      <a16:creationId xmlns:a16="http://schemas.microsoft.com/office/drawing/2014/main" id="{56FB521A-6190-57ED-6CD8-442FA62FF43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96" y="4176"/>
                  <a:ext cx="2736" cy="144"/>
                </a:xfrm>
                <a:prstGeom prst="rect">
                  <a:avLst/>
                </a:prstGeom>
                <a:gradFill rotWithShape="0">
                  <a:gsLst>
                    <a:gs pos="0">
                      <a:srgbClr val="006600"/>
                    </a:gs>
                    <a:gs pos="100000">
                      <a:schemeClr val="bg1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4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1" name="Rectangle 20">
                  <a:extLst>
                    <a:ext uri="{FF2B5EF4-FFF2-40B4-BE49-F238E27FC236}">
                      <a16:creationId xmlns:a16="http://schemas.microsoft.com/office/drawing/2014/main" id="{840BBA6B-BDE2-ABDA-AE43-DBE77430757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832" y="4176"/>
                  <a:ext cx="2784" cy="144"/>
                </a:xfrm>
                <a:prstGeom prst="rect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rgbClr val="FF9900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400">
                    <a:latin typeface="Times New Roman" panose="02020603050405020304" pitchFamily="18" charset="0"/>
                  </a:endParaRPr>
                </a:p>
              </p:txBody>
            </p:sp>
          </p:grpSp>
        </p:grpSp>
        <p:pic>
          <p:nvPicPr>
            <p:cNvPr id="4" name="Rectangle 19458">
              <a:extLst>
                <a:ext uri="{FF2B5EF4-FFF2-40B4-BE49-F238E27FC236}">
                  <a16:creationId xmlns:a16="http://schemas.microsoft.com/office/drawing/2014/main" id="{DFCE8B31-50A8-12AA-9FD6-C2148DD0DDC2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02475" y="242887"/>
              <a:ext cx="1889125" cy="8239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" name="Rectangle 21">
              <a:extLst>
                <a:ext uri="{FF2B5EF4-FFF2-40B4-BE49-F238E27FC236}">
                  <a16:creationId xmlns:a16="http://schemas.microsoft.com/office/drawing/2014/main" id="{EE448443-3E94-7A1A-0116-DC68FB2B5B0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8600" y="1066800"/>
              <a:ext cx="8812213" cy="76200"/>
            </a:xfrm>
            <a:prstGeom prst="rect">
              <a:avLst/>
            </a:prstGeom>
            <a:gradFill rotWithShape="0">
              <a:gsLst>
                <a:gs pos="0">
                  <a:schemeClr val="accent2"/>
                </a:gs>
                <a:gs pos="50000">
                  <a:schemeClr val="hlink"/>
                </a:gs>
                <a:gs pos="100000">
                  <a:schemeClr val="accent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imes New Roman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2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024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024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24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024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024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24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024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024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24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024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024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626" name="Picture 2">
            <a:extLst>
              <a:ext uri="{FF2B5EF4-FFF2-40B4-BE49-F238E27FC236}">
                <a16:creationId xmlns:a16="http://schemas.microsoft.com/office/drawing/2014/main" id="{F20BB186-6A5F-96A0-0339-E4E7C0CFF2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914400"/>
            <a:ext cx="5867400" cy="56356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10627" name="Rectangle 3">
            <a:extLst>
              <a:ext uri="{FF2B5EF4-FFF2-40B4-BE49-F238E27FC236}">
                <a16:creationId xmlns:a16="http://schemas.microsoft.com/office/drawing/2014/main" id="{B5A579AD-9056-C204-4227-2AAD840D031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762000"/>
          </a:xfrm>
        </p:spPr>
        <p:txBody>
          <a:bodyPr/>
          <a:lstStyle/>
          <a:p>
            <a:r>
              <a:rPr lang="en-US" altLang="en-US" sz="2800"/>
              <a:t>Amalgamation of Conduction and Convection/Radiation </a:t>
            </a:r>
          </a:p>
        </p:txBody>
      </p:sp>
      <p:sp>
        <p:nvSpPr>
          <p:cNvPr id="410628" name="Line 4">
            <a:extLst>
              <a:ext uri="{FF2B5EF4-FFF2-40B4-BE49-F238E27FC236}">
                <a16:creationId xmlns:a16="http://schemas.microsoft.com/office/drawing/2014/main" id="{E7A16DC7-F156-1296-E064-2C6C38BA4AF2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429000" y="4038600"/>
            <a:ext cx="0" cy="685800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IN"/>
          </a:p>
        </p:txBody>
      </p:sp>
      <p:sp>
        <p:nvSpPr>
          <p:cNvPr id="410629" name="Line 5">
            <a:extLst>
              <a:ext uri="{FF2B5EF4-FFF2-40B4-BE49-F238E27FC236}">
                <a16:creationId xmlns:a16="http://schemas.microsoft.com/office/drawing/2014/main" id="{B2677253-53A6-E11D-8BFA-3B535B9C0958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3886200" y="3352800"/>
            <a:ext cx="0" cy="685800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IN"/>
          </a:p>
        </p:txBody>
      </p:sp>
      <p:sp>
        <p:nvSpPr>
          <p:cNvPr id="410630" name="Line 6">
            <a:extLst>
              <a:ext uri="{FF2B5EF4-FFF2-40B4-BE49-F238E27FC236}">
                <a16:creationId xmlns:a16="http://schemas.microsoft.com/office/drawing/2014/main" id="{CCAFD571-BDE0-0E63-4825-5A5F4C2E1FB5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191000" y="2971800"/>
            <a:ext cx="0" cy="685800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IN"/>
          </a:p>
        </p:txBody>
      </p:sp>
      <p:sp>
        <p:nvSpPr>
          <p:cNvPr id="410631" name="Line 7">
            <a:extLst>
              <a:ext uri="{FF2B5EF4-FFF2-40B4-BE49-F238E27FC236}">
                <a16:creationId xmlns:a16="http://schemas.microsoft.com/office/drawing/2014/main" id="{FDB9312D-9C3C-93BC-A14B-6B3BF0FBECC6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495800" y="2438400"/>
            <a:ext cx="0" cy="685800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IN"/>
          </a:p>
        </p:txBody>
      </p:sp>
      <p:sp>
        <p:nvSpPr>
          <p:cNvPr id="410632" name="Line 8">
            <a:extLst>
              <a:ext uri="{FF2B5EF4-FFF2-40B4-BE49-F238E27FC236}">
                <a16:creationId xmlns:a16="http://schemas.microsoft.com/office/drawing/2014/main" id="{D37E5C0F-9F02-CA74-1B19-371A3A225F8D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800600" y="1981200"/>
            <a:ext cx="0" cy="685800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IN"/>
          </a:p>
        </p:txBody>
      </p:sp>
      <p:sp>
        <p:nvSpPr>
          <p:cNvPr id="410633" name="Line 9">
            <a:extLst>
              <a:ext uri="{FF2B5EF4-FFF2-40B4-BE49-F238E27FC236}">
                <a16:creationId xmlns:a16="http://schemas.microsoft.com/office/drawing/2014/main" id="{8428F6B7-D8C3-C175-8786-E54190112094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5181600" y="1447800"/>
            <a:ext cx="0" cy="685800"/>
          </a:xfrm>
          <a:prstGeom prst="line">
            <a:avLst/>
          </a:prstGeom>
          <a:noFill/>
          <a:ln w="38100">
            <a:solidFill>
              <a:schemeClr val="accent2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IN"/>
          </a:p>
        </p:txBody>
      </p:sp>
      <p:sp>
        <p:nvSpPr>
          <p:cNvPr id="410634" name="Line 10">
            <a:extLst>
              <a:ext uri="{FF2B5EF4-FFF2-40B4-BE49-F238E27FC236}">
                <a16:creationId xmlns:a16="http://schemas.microsoft.com/office/drawing/2014/main" id="{60274C0A-B325-75E4-0789-C93528ACC575}"/>
              </a:ext>
            </a:extLst>
          </p:cNvPr>
          <p:cNvSpPr>
            <a:spLocks noChangeShapeType="1"/>
          </p:cNvSpPr>
          <p:nvPr/>
        </p:nvSpPr>
        <p:spPr bwMode="auto">
          <a:xfrm>
            <a:off x="1981200" y="4876800"/>
            <a:ext cx="609600" cy="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IN"/>
          </a:p>
        </p:txBody>
      </p:sp>
      <p:sp>
        <p:nvSpPr>
          <p:cNvPr id="410635" name="Line 11">
            <a:extLst>
              <a:ext uri="{FF2B5EF4-FFF2-40B4-BE49-F238E27FC236}">
                <a16:creationId xmlns:a16="http://schemas.microsoft.com/office/drawing/2014/main" id="{166EFF2D-51F1-4333-ED54-8A879FF6240E}"/>
              </a:ext>
            </a:extLst>
          </p:cNvPr>
          <p:cNvSpPr>
            <a:spLocks noChangeShapeType="1"/>
          </p:cNvSpPr>
          <p:nvPr/>
        </p:nvSpPr>
        <p:spPr bwMode="auto">
          <a:xfrm>
            <a:off x="3810000" y="4876800"/>
            <a:ext cx="609600" cy="0"/>
          </a:xfrm>
          <a:prstGeom prst="line">
            <a:avLst/>
          </a:prstGeom>
          <a:noFill/>
          <a:ln w="38100">
            <a:solidFill>
              <a:srgbClr val="FF66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IN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10636" name="Text Box 12">
                <a:extLst>
                  <a:ext uri="{FF2B5EF4-FFF2-40B4-BE49-F238E27FC236}">
                    <a16:creationId xmlns:a16="http://schemas.microsoft.com/office/drawing/2014/main" id="{17BF7C9C-9DD7-225A-C460-258293694F30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04921" y="4381500"/>
                <a:ext cx="1858963" cy="47564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en-US" sz="240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̇"/>
                              <m:ctrlPr>
                                <a:rPr lang="en-US" altLang="en-US" sz="240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altLang="en-US" sz="2400" b="0" i="1" smtClean="0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𝑄</m:t>
                              </m:r>
                            </m:e>
                          </m:acc>
                        </m:e>
                        <m:sub>
                          <m:r>
                            <a:rPr lang="en-US" alt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𝑐𝑜𝑛𝑑𝑢𝑐𝑡𝑖𝑜𝑛</m:t>
                          </m:r>
                          <m:r>
                            <a:rPr lang="en-US" alt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altLang="en-US" sz="24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𝑖𝑛</m:t>
                          </m:r>
                        </m:sub>
                      </m:sSub>
                    </m:oMath>
                  </m:oMathPara>
                </a14:m>
                <a:endParaRPr lang="en-US" altLang="en-US" sz="24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410636" name="Text Box 12">
                <a:extLst>
                  <a:ext uri="{FF2B5EF4-FFF2-40B4-BE49-F238E27FC236}">
                    <a16:creationId xmlns:a16="http://schemas.microsoft.com/office/drawing/2014/main" id="{17BF7C9C-9DD7-225A-C460-258293694F3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04921" y="4381500"/>
                <a:ext cx="1858963" cy="475643"/>
              </a:xfrm>
              <a:prstGeom prst="rect">
                <a:avLst/>
              </a:prstGeom>
              <a:blipFill>
                <a:blip r:embed="rId3"/>
                <a:stretch>
                  <a:fillRect r="-3279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0637" name="Text Box 13">
                <a:extLst>
                  <a:ext uri="{FF2B5EF4-FFF2-40B4-BE49-F238E27FC236}">
                    <a16:creationId xmlns:a16="http://schemas.microsoft.com/office/drawing/2014/main" id="{5194CE6C-1ECC-B533-3EFF-FB0DE3DCD751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4648200" y="4572000"/>
                <a:ext cx="2278252" cy="47564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en-US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̇"/>
                              <m:ctrlPr>
                                <a:rPr lang="en-US" altLang="en-US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altLang="en-US" i="1">
                                  <a:solidFill>
                                    <a:srgbClr val="FF0000"/>
                                  </a:solidFill>
                                  <a:latin typeface="Cambria Math" panose="02040503050406030204" pitchFamily="18" charset="0"/>
                                </a:rPr>
                                <m:t>𝑄</m:t>
                              </m:r>
                            </m:e>
                          </m:acc>
                        </m:e>
                        <m:sub>
                          <m:r>
                            <a:rPr lang="en-US" altLang="en-US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𝑐𝑜𝑛𝑑𝑢𝑐𝑡𝑖𝑜𝑛</m:t>
                          </m:r>
                          <m:r>
                            <a:rPr lang="en-US" altLang="en-US" i="1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altLang="en-US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𝑜𝑢𝑡</m:t>
                          </m:r>
                        </m:sub>
                      </m:sSub>
                    </m:oMath>
                  </m:oMathPara>
                </a14:m>
                <a:endParaRPr lang="en-US" altLang="en-US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410637" name="Text Box 13">
                <a:extLst>
                  <a:ext uri="{FF2B5EF4-FFF2-40B4-BE49-F238E27FC236}">
                    <a16:creationId xmlns:a16="http://schemas.microsoft.com/office/drawing/2014/main" id="{5194CE6C-1ECC-B533-3EFF-FB0DE3DCD75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648200" y="4572000"/>
                <a:ext cx="2278252" cy="475643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10638" name="Text Box 14">
                <a:extLst>
                  <a:ext uri="{FF2B5EF4-FFF2-40B4-BE49-F238E27FC236}">
                    <a16:creationId xmlns:a16="http://schemas.microsoft.com/office/drawing/2014/main" id="{BAB67D2A-4DE6-ACBD-651F-FF363344B4E8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886200" y="1447800"/>
                <a:ext cx="2236574" cy="475643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en-US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acc>
                            <m:accPr>
                              <m:chr m:val="̇"/>
                              <m:ctrlPr>
                                <a:rPr lang="en-US" altLang="en-US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accPr>
                            <m:e>
                              <m:r>
                                <a:rPr lang="en-US" altLang="en-US" i="1">
                                  <a:solidFill>
                                    <a:srgbClr val="0070C0"/>
                                  </a:solidFill>
                                  <a:latin typeface="Cambria Math" panose="02040503050406030204" pitchFamily="18" charset="0"/>
                                </a:rPr>
                                <m:t>𝑄</m:t>
                              </m:r>
                            </m:e>
                          </m:acc>
                        </m:e>
                        <m:sub>
                          <m:r>
                            <a:rPr lang="en-US" altLang="en-US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𝑐𝑜𝑛</m:t>
                          </m:r>
                          <m:r>
                            <a:rPr lang="en-US" altLang="en-US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𝑣𝑒</m:t>
                          </m:r>
                          <m:r>
                            <a:rPr lang="en-US" altLang="en-US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𝑐𝑡𝑖𝑜𝑛</m:t>
                          </m:r>
                          <m:r>
                            <a:rPr lang="en-US" altLang="en-US" i="1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altLang="en-US" b="0" i="1" smtClean="0">
                              <a:solidFill>
                                <a:srgbClr val="0070C0"/>
                              </a:solidFill>
                              <a:latin typeface="Cambria Math" panose="02040503050406030204" pitchFamily="18" charset="0"/>
                            </a:rPr>
                            <m:t>𝑜𝑢𝑡</m:t>
                          </m:r>
                        </m:sub>
                      </m:sSub>
                    </m:oMath>
                  </m:oMathPara>
                </a14:m>
                <a:endParaRPr lang="en-US" altLang="en-US" dirty="0">
                  <a:solidFill>
                    <a:srgbClr val="0070C0"/>
                  </a:solidFill>
                </a:endParaRPr>
              </a:p>
            </p:txBody>
          </p:sp>
        </mc:Choice>
        <mc:Fallback xmlns="">
          <p:sp>
            <p:nvSpPr>
              <p:cNvPr id="410638" name="Text Box 14">
                <a:extLst>
                  <a:ext uri="{FF2B5EF4-FFF2-40B4-BE49-F238E27FC236}">
                    <a16:creationId xmlns:a16="http://schemas.microsoft.com/office/drawing/2014/main" id="{BAB67D2A-4DE6-ACBD-651F-FF363344B4E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886200" y="1447800"/>
                <a:ext cx="2236574" cy="475643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IN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" name="Group 46">
            <a:extLst>
              <a:ext uri="{FF2B5EF4-FFF2-40B4-BE49-F238E27FC236}">
                <a16:creationId xmlns:a16="http://schemas.microsoft.com/office/drawing/2014/main" id="{A4804948-1EFB-2D1A-49F8-F2922C81ED1C}"/>
              </a:ext>
            </a:extLst>
          </p:cNvPr>
          <p:cNvGrpSpPr>
            <a:grpSpLocks/>
          </p:cNvGrpSpPr>
          <p:nvPr/>
        </p:nvGrpSpPr>
        <p:grpSpPr bwMode="auto">
          <a:xfrm>
            <a:off x="0" y="-76200"/>
            <a:ext cx="9144000" cy="6858000"/>
            <a:chOff x="0" y="0"/>
            <a:chExt cx="9144000" cy="6858000"/>
          </a:xfrm>
        </p:grpSpPr>
        <p:grpSp>
          <p:nvGrpSpPr>
            <p:cNvPr id="3" name="Group 8">
              <a:extLst>
                <a:ext uri="{FF2B5EF4-FFF2-40B4-BE49-F238E27FC236}">
                  <a16:creationId xmlns:a16="http://schemas.microsoft.com/office/drawing/2014/main" id="{E89F3F38-768B-8378-2D51-5D8E6EB8C26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0" y="0"/>
              <a:ext cx="9144000" cy="6858000"/>
              <a:chOff x="0" y="0"/>
              <a:chExt cx="5760" cy="4320"/>
            </a:xfrm>
          </p:grpSpPr>
          <p:grpSp>
            <p:nvGrpSpPr>
              <p:cNvPr id="6" name="Group 27">
                <a:extLst>
                  <a:ext uri="{FF2B5EF4-FFF2-40B4-BE49-F238E27FC236}">
                    <a16:creationId xmlns:a16="http://schemas.microsoft.com/office/drawing/2014/main" id="{93A57C11-AF00-1425-8D5B-111EC3FC667A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0" y="0"/>
                <a:ext cx="192" cy="4320"/>
                <a:chOff x="0" y="-48"/>
                <a:chExt cx="144" cy="4368"/>
              </a:xfrm>
            </p:grpSpPr>
            <p:sp>
              <p:nvSpPr>
                <p:cNvPr id="16" name="Rectangle 10">
                  <a:extLst>
                    <a:ext uri="{FF2B5EF4-FFF2-40B4-BE49-F238E27FC236}">
                      <a16:creationId xmlns:a16="http://schemas.microsoft.com/office/drawing/2014/main" id="{EADB8F24-7A1D-2259-2276-980A06590E14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0" y="-48"/>
                  <a:ext cx="144" cy="2352"/>
                </a:xfrm>
                <a:prstGeom prst="rect">
                  <a:avLst/>
                </a:prstGeom>
                <a:gradFill rotWithShape="0">
                  <a:gsLst>
                    <a:gs pos="0">
                      <a:srgbClr val="FF9900"/>
                    </a:gs>
                    <a:gs pos="100000">
                      <a:schemeClr val="bg1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4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7" name="Rectangle 11">
                  <a:extLst>
                    <a:ext uri="{FF2B5EF4-FFF2-40B4-BE49-F238E27FC236}">
                      <a16:creationId xmlns:a16="http://schemas.microsoft.com/office/drawing/2014/main" id="{9F812F65-B4F4-801E-DC6A-940AD086E9D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0" y="2160"/>
                  <a:ext cx="144" cy="2160"/>
                </a:xfrm>
                <a:prstGeom prst="rect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rgbClr val="006600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400"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7" name="Group 12">
                <a:extLst>
                  <a:ext uri="{FF2B5EF4-FFF2-40B4-BE49-F238E27FC236}">
                    <a16:creationId xmlns:a16="http://schemas.microsoft.com/office/drawing/2014/main" id="{1CBAD372-E469-2A2E-8502-9211202D6CA2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674" y="24"/>
                <a:ext cx="86" cy="4296"/>
                <a:chOff x="5616" y="-48"/>
                <a:chExt cx="144" cy="4368"/>
              </a:xfrm>
            </p:grpSpPr>
            <p:sp>
              <p:nvSpPr>
                <p:cNvPr id="14" name="Rectangle 13">
                  <a:extLst>
                    <a:ext uri="{FF2B5EF4-FFF2-40B4-BE49-F238E27FC236}">
                      <a16:creationId xmlns:a16="http://schemas.microsoft.com/office/drawing/2014/main" id="{095630BD-9610-D7A3-4D86-22A0A928F4E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616" y="-48"/>
                  <a:ext cx="144" cy="2352"/>
                </a:xfrm>
                <a:prstGeom prst="rect">
                  <a:avLst/>
                </a:prstGeom>
                <a:gradFill rotWithShape="0">
                  <a:gsLst>
                    <a:gs pos="0">
                      <a:srgbClr val="006600"/>
                    </a:gs>
                    <a:gs pos="100000">
                      <a:schemeClr val="bg1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4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5" name="Rectangle 14">
                  <a:extLst>
                    <a:ext uri="{FF2B5EF4-FFF2-40B4-BE49-F238E27FC236}">
                      <a16:creationId xmlns:a16="http://schemas.microsoft.com/office/drawing/2014/main" id="{7407015E-7DBC-7E01-D95F-8E455E8C867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616" y="2160"/>
                  <a:ext cx="144" cy="2160"/>
                </a:xfrm>
                <a:prstGeom prst="rect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rgbClr val="FF9900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400"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8" name="Group 15">
                <a:extLst>
                  <a:ext uri="{FF2B5EF4-FFF2-40B4-BE49-F238E27FC236}">
                    <a16:creationId xmlns:a16="http://schemas.microsoft.com/office/drawing/2014/main" id="{AC65141D-9BB8-E43F-76B7-01562760811B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44" y="0"/>
                <a:ext cx="5616" cy="144"/>
                <a:chOff x="96" y="-48"/>
                <a:chExt cx="5520" cy="144"/>
              </a:xfrm>
            </p:grpSpPr>
            <p:sp>
              <p:nvSpPr>
                <p:cNvPr id="12" name="Rectangle 16">
                  <a:extLst>
                    <a:ext uri="{FF2B5EF4-FFF2-40B4-BE49-F238E27FC236}">
                      <a16:creationId xmlns:a16="http://schemas.microsoft.com/office/drawing/2014/main" id="{C61BF4F2-A4DA-6AE4-BB8D-C9F8B3B3590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96" y="-48"/>
                  <a:ext cx="2736" cy="144"/>
                </a:xfrm>
                <a:prstGeom prst="rect">
                  <a:avLst/>
                </a:prstGeom>
                <a:gradFill rotWithShape="0">
                  <a:gsLst>
                    <a:gs pos="0">
                      <a:srgbClr val="FF9900"/>
                    </a:gs>
                    <a:gs pos="100000">
                      <a:schemeClr val="bg1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4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3" name="Rectangle 17">
                  <a:extLst>
                    <a:ext uri="{FF2B5EF4-FFF2-40B4-BE49-F238E27FC236}">
                      <a16:creationId xmlns:a16="http://schemas.microsoft.com/office/drawing/2014/main" id="{EF3FF3E6-4899-1EB3-3870-5658D31E8E5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832" y="-48"/>
                  <a:ext cx="2784" cy="144"/>
                </a:xfrm>
                <a:prstGeom prst="rect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rgbClr val="006600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400"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9" name="Group 18">
                <a:extLst>
                  <a:ext uri="{FF2B5EF4-FFF2-40B4-BE49-F238E27FC236}">
                    <a16:creationId xmlns:a16="http://schemas.microsoft.com/office/drawing/2014/main" id="{EA9CC2EE-CF73-644D-EA7A-5959CF16E6E2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44" y="4234"/>
                <a:ext cx="5616" cy="86"/>
                <a:chOff x="96" y="4176"/>
                <a:chExt cx="5520" cy="144"/>
              </a:xfrm>
            </p:grpSpPr>
            <p:sp>
              <p:nvSpPr>
                <p:cNvPr id="10" name="Rectangle 19">
                  <a:extLst>
                    <a:ext uri="{FF2B5EF4-FFF2-40B4-BE49-F238E27FC236}">
                      <a16:creationId xmlns:a16="http://schemas.microsoft.com/office/drawing/2014/main" id="{61EFBF7E-2B64-305E-800F-43537C2FBB6D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96" y="4176"/>
                  <a:ext cx="2736" cy="144"/>
                </a:xfrm>
                <a:prstGeom prst="rect">
                  <a:avLst/>
                </a:prstGeom>
                <a:gradFill rotWithShape="0">
                  <a:gsLst>
                    <a:gs pos="0">
                      <a:srgbClr val="006600"/>
                    </a:gs>
                    <a:gs pos="100000">
                      <a:schemeClr val="bg1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4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1" name="Rectangle 20">
                  <a:extLst>
                    <a:ext uri="{FF2B5EF4-FFF2-40B4-BE49-F238E27FC236}">
                      <a16:creationId xmlns:a16="http://schemas.microsoft.com/office/drawing/2014/main" id="{106A7693-1A10-F264-FA3A-15E75B4107FB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832" y="4176"/>
                  <a:ext cx="2784" cy="144"/>
                </a:xfrm>
                <a:prstGeom prst="rect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rgbClr val="FF9900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400">
                    <a:latin typeface="Times New Roman" panose="02020603050405020304" pitchFamily="18" charset="0"/>
                  </a:endParaRPr>
                </a:p>
              </p:txBody>
            </p:sp>
          </p:grpSp>
        </p:grpSp>
        <p:pic>
          <p:nvPicPr>
            <p:cNvPr id="4" name="Rectangle 19458">
              <a:extLst>
                <a:ext uri="{FF2B5EF4-FFF2-40B4-BE49-F238E27FC236}">
                  <a16:creationId xmlns:a16="http://schemas.microsoft.com/office/drawing/2014/main" id="{FB88D042-23D3-F001-3D39-63890375923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02475" y="242887"/>
              <a:ext cx="1889125" cy="8239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" name="Rectangle 21">
              <a:extLst>
                <a:ext uri="{FF2B5EF4-FFF2-40B4-BE49-F238E27FC236}">
                  <a16:creationId xmlns:a16="http://schemas.microsoft.com/office/drawing/2014/main" id="{189FFE76-10BC-28BF-A911-ED4E98731A08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8600" y="1066800"/>
              <a:ext cx="8812213" cy="76200"/>
            </a:xfrm>
            <a:prstGeom prst="rect">
              <a:avLst/>
            </a:prstGeom>
            <a:gradFill rotWithShape="0">
              <a:gsLst>
                <a:gs pos="0">
                  <a:schemeClr val="accent2"/>
                </a:gs>
                <a:gs pos="50000">
                  <a:schemeClr val="hlink"/>
                </a:gs>
                <a:gs pos="100000">
                  <a:schemeClr val="accent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imes New Roman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6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106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6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4106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4106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6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4106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500"/>
                                        <p:tgtEl>
                                          <p:spTgt spid="4106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6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500"/>
                                        <p:tgtEl>
                                          <p:spTgt spid="4106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6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500"/>
                                        <p:tgtEl>
                                          <p:spTgt spid="4106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6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4106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6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4106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6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500"/>
                                        <p:tgtEl>
                                          <p:spTgt spid="4106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6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7" dur="500"/>
                                        <p:tgtEl>
                                          <p:spTgt spid="4106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>
            <a:extLst>
              <a:ext uri="{FF2B5EF4-FFF2-40B4-BE49-F238E27FC236}">
                <a16:creationId xmlns:a16="http://schemas.microsoft.com/office/drawing/2014/main" id="{37B1EDAB-DE7E-8D69-E09B-B818297EC2EB}"/>
              </a:ext>
            </a:extLst>
          </p:cNvPr>
          <p:cNvGrpSpPr/>
          <p:nvPr/>
        </p:nvGrpSpPr>
        <p:grpSpPr>
          <a:xfrm>
            <a:off x="601663" y="1096963"/>
            <a:ext cx="7940675" cy="2301875"/>
            <a:chOff x="601663" y="1096963"/>
            <a:chExt cx="7940675" cy="2301875"/>
          </a:xfrm>
        </p:grpSpPr>
        <p:sp>
          <p:nvSpPr>
            <p:cNvPr id="448514" name="AutoShape 2">
              <a:extLst>
                <a:ext uri="{FF2B5EF4-FFF2-40B4-BE49-F238E27FC236}">
                  <a16:creationId xmlns:a16="http://schemas.microsoft.com/office/drawing/2014/main" id="{0FB56423-BC37-AA2E-1F8D-6DE12DA48CFF}"/>
                </a:ext>
              </a:extLst>
            </p:cNvPr>
            <p:cNvSpPr>
              <a:spLocks noChangeAspect="1" noChangeArrowheads="1"/>
            </p:cNvSpPr>
            <p:nvPr/>
          </p:nvSpPr>
          <p:spPr bwMode="auto">
            <a:xfrm>
              <a:off x="601663" y="1096963"/>
              <a:ext cx="7940675" cy="1016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IN"/>
            </a:p>
          </p:txBody>
        </p:sp>
        <p:sp>
          <p:nvSpPr>
            <p:cNvPr id="448515" name="Line 3">
              <a:extLst>
                <a:ext uri="{FF2B5EF4-FFF2-40B4-BE49-F238E27FC236}">
                  <a16:creationId xmlns:a16="http://schemas.microsoft.com/office/drawing/2014/main" id="{2923F41D-8BE2-CC13-B600-EE0591686DE0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150938" y="1951038"/>
              <a:ext cx="762000" cy="76200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68686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IN"/>
            </a:p>
          </p:txBody>
        </p:sp>
        <p:sp>
          <p:nvSpPr>
            <p:cNvPr id="448516" name="Line 4">
              <a:extLst>
                <a:ext uri="{FF2B5EF4-FFF2-40B4-BE49-F238E27FC236}">
                  <a16:creationId xmlns:a16="http://schemas.microsoft.com/office/drawing/2014/main" id="{9CECE027-105B-5E7C-598D-0BA7220D17D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150938" y="2713038"/>
              <a:ext cx="1295400" cy="15240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68686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IN"/>
            </a:p>
          </p:txBody>
        </p:sp>
        <p:sp>
          <p:nvSpPr>
            <p:cNvPr id="448517" name="Line 5">
              <a:extLst>
                <a:ext uri="{FF2B5EF4-FFF2-40B4-BE49-F238E27FC236}">
                  <a16:creationId xmlns:a16="http://schemas.microsoft.com/office/drawing/2014/main" id="{FCF63BC0-B7DD-BD0C-C95F-DC5D78B262B2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446338" y="2179638"/>
              <a:ext cx="685800" cy="68580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68686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IN"/>
            </a:p>
          </p:txBody>
        </p:sp>
        <p:sp>
          <p:nvSpPr>
            <p:cNvPr id="448518" name="Line 6">
              <a:extLst>
                <a:ext uri="{FF2B5EF4-FFF2-40B4-BE49-F238E27FC236}">
                  <a16:creationId xmlns:a16="http://schemas.microsoft.com/office/drawing/2014/main" id="{F5DCBA04-7FAD-0242-6D60-90643BF20F5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446338" y="2865438"/>
              <a:ext cx="228600" cy="22860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68686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IN"/>
            </a:p>
          </p:txBody>
        </p:sp>
        <p:sp>
          <p:nvSpPr>
            <p:cNvPr id="448519" name="Line 7">
              <a:extLst>
                <a:ext uri="{FF2B5EF4-FFF2-40B4-BE49-F238E27FC236}">
                  <a16:creationId xmlns:a16="http://schemas.microsoft.com/office/drawing/2014/main" id="{018217C3-D423-AD1B-B6F6-0C0D5A9B9806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674938" y="2408238"/>
              <a:ext cx="685800" cy="68580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68686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IN"/>
            </a:p>
          </p:txBody>
        </p:sp>
        <p:sp>
          <p:nvSpPr>
            <p:cNvPr id="448520" name="Line 8">
              <a:extLst>
                <a:ext uri="{FF2B5EF4-FFF2-40B4-BE49-F238E27FC236}">
                  <a16:creationId xmlns:a16="http://schemas.microsoft.com/office/drawing/2014/main" id="{A96CB0C7-5947-CADF-9725-979BE58672A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132138" y="2179638"/>
              <a:ext cx="228600" cy="22860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68686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IN"/>
            </a:p>
          </p:txBody>
        </p:sp>
        <p:sp>
          <p:nvSpPr>
            <p:cNvPr id="448521" name="Line 9">
              <a:extLst>
                <a:ext uri="{FF2B5EF4-FFF2-40B4-BE49-F238E27FC236}">
                  <a16:creationId xmlns:a16="http://schemas.microsoft.com/office/drawing/2014/main" id="{E090FBB3-EED8-48C8-4F7D-E5EE6165B62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836738" y="1951038"/>
              <a:ext cx="1295400" cy="22860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68686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IN"/>
            </a:p>
          </p:txBody>
        </p:sp>
        <p:sp>
          <p:nvSpPr>
            <p:cNvPr id="448522" name="Line 10">
              <a:extLst>
                <a:ext uri="{FF2B5EF4-FFF2-40B4-BE49-F238E27FC236}">
                  <a16:creationId xmlns:a16="http://schemas.microsoft.com/office/drawing/2014/main" id="{5451A5B4-C15C-CFE9-D450-9E4B6D5B807A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522538" y="3094038"/>
              <a:ext cx="152400" cy="15240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68686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IN"/>
            </a:p>
          </p:txBody>
        </p:sp>
        <p:sp>
          <p:nvSpPr>
            <p:cNvPr id="448523" name="Line 11">
              <a:extLst>
                <a:ext uri="{FF2B5EF4-FFF2-40B4-BE49-F238E27FC236}">
                  <a16:creationId xmlns:a16="http://schemas.microsoft.com/office/drawing/2014/main" id="{882B3F6F-9DB7-9DA4-7657-8086CF7B5A40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150938" y="3246438"/>
              <a:ext cx="1371600" cy="15240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68686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IN"/>
            </a:p>
          </p:txBody>
        </p:sp>
        <p:sp>
          <p:nvSpPr>
            <p:cNvPr id="448524" name="Line 12">
              <a:extLst>
                <a:ext uri="{FF2B5EF4-FFF2-40B4-BE49-F238E27FC236}">
                  <a16:creationId xmlns:a16="http://schemas.microsoft.com/office/drawing/2014/main" id="{20049DCD-3417-A9CD-9AC3-31E9E15CF14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150938" y="3246438"/>
              <a:ext cx="228600" cy="15240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68686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IN"/>
            </a:p>
          </p:txBody>
        </p:sp>
        <p:sp>
          <p:nvSpPr>
            <p:cNvPr id="448525" name="Line 13">
              <a:extLst>
                <a:ext uri="{FF2B5EF4-FFF2-40B4-BE49-F238E27FC236}">
                  <a16:creationId xmlns:a16="http://schemas.microsoft.com/office/drawing/2014/main" id="{A398E888-E74E-CB60-C246-BB5B786C026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150938" y="3094038"/>
              <a:ext cx="381000" cy="30480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68686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IN"/>
            </a:p>
          </p:txBody>
        </p:sp>
        <p:sp>
          <p:nvSpPr>
            <p:cNvPr id="448526" name="Line 14">
              <a:extLst>
                <a:ext uri="{FF2B5EF4-FFF2-40B4-BE49-F238E27FC236}">
                  <a16:creationId xmlns:a16="http://schemas.microsoft.com/office/drawing/2014/main" id="{6046DDA8-9FEA-2F8F-EE29-9531F58C42A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150938" y="2941638"/>
              <a:ext cx="457200" cy="38100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68686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IN"/>
            </a:p>
          </p:txBody>
        </p:sp>
        <p:sp>
          <p:nvSpPr>
            <p:cNvPr id="448527" name="Line 15">
              <a:extLst>
                <a:ext uri="{FF2B5EF4-FFF2-40B4-BE49-F238E27FC236}">
                  <a16:creationId xmlns:a16="http://schemas.microsoft.com/office/drawing/2014/main" id="{435421D9-AD56-091E-90BF-59BD8B4DA50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150938" y="2789238"/>
              <a:ext cx="609600" cy="53340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68686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IN"/>
            </a:p>
          </p:txBody>
        </p:sp>
        <p:sp>
          <p:nvSpPr>
            <p:cNvPr id="448528" name="Line 16">
              <a:extLst>
                <a:ext uri="{FF2B5EF4-FFF2-40B4-BE49-F238E27FC236}">
                  <a16:creationId xmlns:a16="http://schemas.microsoft.com/office/drawing/2014/main" id="{568D3C2C-DD00-0B90-340D-5BADFF0989C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227138" y="2713038"/>
              <a:ext cx="762000" cy="60960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68686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IN"/>
            </a:p>
          </p:txBody>
        </p:sp>
        <p:sp>
          <p:nvSpPr>
            <p:cNvPr id="448529" name="Line 17">
              <a:extLst>
                <a:ext uri="{FF2B5EF4-FFF2-40B4-BE49-F238E27FC236}">
                  <a16:creationId xmlns:a16="http://schemas.microsoft.com/office/drawing/2014/main" id="{C0542755-BAF2-73DF-1928-191CE480D7FC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531938" y="2789238"/>
              <a:ext cx="609600" cy="53340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68686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IN"/>
            </a:p>
          </p:txBody>
        </p:sp>
        <p:sp>
          <p:nvSpPr>
            <p:cNvPr id="448530" name="Line 18">
              <a:extLst>
                <a:ext uri="{FF2B5EF4-FFF2-40B4-BE49-F238E27FC236}">
                  <a16:creationId xmlns:a16="http://schemas.microsoft.com/office/drawing/2014/main" id="{C1673EF7-CCAB-2FBC-265A-6B6D23B64DE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760538" y="2789238"/>
              <a:ext cx="533400" cy="45720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68686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IN"/>
            </a:p>
          </p:txBody>
        </p:sp>
        <p:sp>
          <p:nvSpPr>
            <p:cNvPr id="448531" name="Line 19">
              <a:extLst>
                <a:ext uri="{FF2B5EF4-FFF2-40B4-BE49-F238E27FC236}">
                  <a16:creationId xmlns:a16="http://schemas.microsoft.com/office/drawing/2014/main" id="{70D942C2-654F-312E-F3F6-A7957B082E4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989138" y="2789238"/>
              <a:ext cx="533400" cy="45720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68686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IN"/>
            </a:p>
          </p:txBody>
        </p:sp>
        <p:sp>
          <p:nvSpPr>
            <p:cNvPr id="448532" name="Line 20">
              <a:extLst>
                <a:ext uri="{FF2B5EF4-FFF2-40B4-BE49-F238E27FC236}">
                  <a16:creationId xmlns:a16="http://schemas.microsoft.com/office/drawing/2014/main" id="{EE71A953-BBBD-CEC2-4F73-F996507FB5B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293938" y="2865438"/>
              <a:ext cx="304800" cy="30480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68686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IN"/>
            </a:p>
          </p:txBody>
        </p:sp>
        <p:sp>
          <p:nvSpPr>
            <p:cNvPr id="448533" name="Line 21">
              <a:extLst>
                <a:ext uri="{FF2B5EF4-FFF2-40B4-BE49-F238E27FC236}">
                  <a16:creationId xmlns:a16="http://schemas.microsoft.com/office/drawing/2014/main" id="{F6433CF4-4D88-DE3C-BEAE-19D4E9DA273C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989138" y="1722438"/>
              <a:ext cx="1066800" cy="129540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68686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IN"/>
            </a:p>
          </p:txBody>
        </p:sp>
        <p:sp>
          <p:nvSpPr>
            <p:cNvPr id="448534" name="Line 22">
              <a:extLst>
                <a:ext uri="{FF2B5EF4-FFF2-40B4-BE49-F238E27FC236}">
                  <a16:creationId xmlns:a16="http://schemas.microsoft.com/office/drawing/2014/main" id="{ACDF09D4-B56C-2CFA-D3C4-A8975FD7766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055938" y="1722438"/>
              <a:ext cx="60960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68686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IN"/>
            </a:p>
          </p:txBody>
        </p:sp>
        <p:sp>
          <p:nvSpPr>
            <p:cNvPr id="448535" name="Line 23">
              <a:extLst>
                <a:ext uri="{FF2B5EF4-FFF2-40B4-BE49-F238E27FC236}">
                  <a16:creationId xmlns:a16="http://schemas.microsoft.com/office/drawing/2014/main" id="{312614AD-D2D3-BBC3-73E4-D76814ED5B3E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989138" y="2941638"/>
              <a:ext cx="76200" cy="7620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68686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IN"/>
            </a:p>
          </p:txBody>
        </p:sp>
        <p:sp>
          <p:nvSpPr>
            <p:cNvPr id="448536" name="Line 24">
              <a:extLst>
                <a:ext uri="{FF2B5EF4-FFF2-40B4-BE49-F238E27FC236}">
                  <a16:creationId xmlns:a16="http://schemas.microsoft.com/office/drawing/2014/main" id="{A2D9F93B-A006-942F-8C66-78C0437F389B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989138" y="2941638"/>
              <a:ext cx="0" cy="7620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68686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IN"/>
            </a:p>
          </p:txBody>
        </p:sp>
        <p:sp>
          <p:nvSpPr>
            <p:cNvPr id="448537" name="Line 25">
              <a:extLst>
                <a:ext uri="{FF2B5EF4-FFF2-40B4-BE49-F238E27FC236}">
                  <a16:creationId xmlns:a16="http://schemas.microsoft.com/office/drawing/2014/main" id="{BF6BFFF1-AE06-9B8B-43E1-CF02CE21DA0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989138" y="3017838"/>
              <a:ext cx="7620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68686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IN"/>
            </a:p>
          </p:txBody>
        </p:sp>
        <p:sp>
          <p:nvSpPr>
            <p:cNvPr id="448538" name="Rectangle 26">
              <a:extLst>
                <a:ext uri="{FF2B5EF4-FFF2-40B4-BE49-F238E27FC236}">
                  <a16:creationId xmlns:a16="http://schemas.microsoft.com/office/drawing/2014/main" id="{66566577-0386-02E7-F881-E101F48BAEFA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649663" y="1477963"/>
              <a:ext cx="995362" cy="4572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BCBCB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68686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pPr eaLnBrk="0" hangingPunct="0"/>
              <a:r>
                <a:rPr lang="en-US" altLang="en-US" sz="2400">
                  <a:cs typeface="Times New Roman" panose="02020603050405020304" pitchFamily="18" charset="0"/>
                </a:rPr>
                <a:t>profile</a:t>
              </a:r>
              <a:endParaRPr lang="en-US" altLang="en-US" sz="2400"/>
            </a:p>
          </p:txBody>
        </p:sp>
        <p:sp>
          <p:nvSpPr>
            <p:cNvPr id="448539" name="Rectangle 27">
              <a:extLst>
                <a:ext uri="{FF2B5EF4-FFF2-40B4-BE49-F238E27FC236}">
                  <a16:creationId xmlns:a16="http://schemas.microsoft.com/office/drawing/2014/main" id="{A664A80A-9BA2-D2F7-DA7B-006B36D2ECC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5173663" y="2163763"/>
              <a:ext cx="2686050" cy="5191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BCBCB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68686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pPr eaLnBrk="0" hangingPunct="0"/>
              <a:r>
                <a:rPr lang="en-US" altLang="en-US">
                  <a:cs typeface="Times New Roman" panose="02020603050405020304" pitchFamily="18" charset="0"/>
                </a:rPr>
                <a:t>PROFILE AREA</a:t>
              </a:r>
              <a:endParaRPr lang="en-US" altLang="en-US" sz="2400"/>
            </a:p>
          </p:txBody>
        </p:sp>
      </p:grpSp>
      <p:sp>
        <p:nvSpPr>
          <p:cNvPr id="448570" name="Rectangle 58">
            <a:extLst>
              <a:ext uri="{FF2B5EF4-FFF2-40B4-BE49-F238E27FC236}">
                <a16:creationId xmlns:a16="http://schemas.microsoft.com/office/drawing/2014/main" id="{2110DFAB-846D-4991-8DA7-1EFFD84D5D0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49663" y="3687763"/>
            <a:ext cx="17748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CBCBCB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68686"/>
                  </a:outerShdw>
                </a:effectLst>
              </a14:hiddenEffects>
            </a:ext>
          </a:extLst>
        </p:spPr>
        <p:txBody>
          <a:bodyPr wrap="none" lIns="92075" tIns="46038" rIns="92075" bIns="46038">
            <a:spAutoFit/>
          </a:bodyPr>
          <a:lstStyle/>
          <a:p>
            <a:pPr eaLnBrk="0" hangingPunct="0"/>
            <a:r>
              <a:rPr lang="en-US" altLang="en-US" sz="2400">
                <a:cs typeface="Times New Roman" panose="02020603050405020304" pitchFamily="18" charset="0"/>
              </a:rPr>
              <a:t>cross-section</a:t>
            </a:r>
            <a:endParaRPr lang="en-US" altLang="en-US" sz="2400"/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6706D07F-A0E4-9A76-646C-1ADD4E983137}"/>
              </a:ext>
            </a:extLst>
          </p:cNvPr>
          <p:cNvGrpSpPr/>
          <p:nvPr/>
        </p:nvGrpSpPr>
        <p:grpSpPr>
          <a:xfrm>
            <a:off x="1211263" y="3932238"/>
            <a:ext cx="7191375" cy="1828800"/>
            <a:chOff x="1211263" y="3932238"/>
            <a:chExt cx="7191375" cy="1828800"/>
          </a:xfrm>
        </p:grpSpPr>
        <p:sp>
          <p:nvSpPr>
            <p:cNvPr id="448540" name="Rectangle 28">
              <a:extLst>
                <a:ext uri="{FF2B5EF4-FFF2-40B4-BE49-F238E27FC236}">
                  <a16:creationId xmlns:a16="http://schemas.microsoft.com/office/drawing/2014/main" id="{1EC0137A-AFF0-CF11-EA5E-A78833634E06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211263" y="4648200"/>
              <a:ext cx="184150" cy="4572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BCBCB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68686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endParaRPr lang="en-IN"/>
            </a:p>
          </p:txBody>
        </p:sp>
        <p:sp>
          <p:nvSpPr>
            <p:cNvPr id="448541" name="Line 29">
              <a:extLst>
                <a:ext uri="{FF2B5EF4-FFF2-40B4-BE49-F238E27FC236}">
                  <a16:creationId xmlns:a16="http://schemas.microsoft.com/office/drawing/2014/main" id="{ADEA9A99-D5A0-2B7B-9063-609BEA09D6D4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303338" y="4084638"/>
              <a:ext cx="914400" cy="83820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68686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IN"/>
            </a:p>
          </p:txBody>
        </p:sp>
        <p:sp>
          <p:nvSpPr>
            <p:cNvPr id="448542" name="Line 30">
              <a:extLst>
                <a:ext uri="{FF2B5EF4-FFF2-40B4-BE49-F238E27FC236}">
                  <a16:creationId xmlns:a16="http://schemas.microsoft.com/office/drawing/2014/main" id="{96504F28-6A7A-DD7F-65C1-7E3422D741A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141538" y="4084638"/>
              <a:ext cx="1295400" cy="38100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68686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IN"/>
            </a:p>
          </p:txBody>
        </p:sp>
        <p:sp>
          <p:nvSpPr>
            <p:cNvPr id="448543" name="Line 31">
              <a:extLst>
                <a:ext uri="{FF2B5EF4-FFF2-40B4-BE49-F238E27FC236}">
                  <a16:creationId xmlns:a16="http://schemas.microsoft.com/office/drawing/2014/main" id="{EDD47C3B-A3D9-618F-60B5-188519784337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446338" y="4465638"/>
              <a:ext cx="914400" cy="76200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68686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IN"/>
            </a:p>
          </p:txBody>
        </p:sp>
        <p:sp>
          <p:nvSpPr>
            <p:cNvPr id="448544" name="Line 32">
              <a:extLst>
                <a:ext uri="{FF2B5EF4-FFF2-40B4-BE49-F238E27FC236}">
                  <a16:creationId xmlns:a16="http://schemas.microsoft.com/office/drawing/2014/main" id="{2497743B-875A-3ED7-C1E7-6618A949A92A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303338" y="4922838"/>
              <a:ext cx="1143000" cy="30480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68686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IN"/>
            </a:p>
          </p:txBody>
        </p:sp>
        <p:sp>
          <p:nvSpPr>
            <p:cNvPr id="448545" name="Line 33">
              <a:extLst>
                <a:ext uri="{FF2B5EF4-FFF2-40B4-BE49-F238E27FC236}">
                  <a16:creationId xmlns:a16="http://schemas.microsoft.com/office/drawing/2014/main" id="{42EA6D56-B68E-F3AD-F3A7-CEB14ECB018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3436938" y="4465638"/>
              <a:ext cx="152400" cy="22860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68686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IN"/>
            </a:p>
          </p:txBody>
        </p:sp>
        <p:sp>
          <p:nvSpPr>
            <p:cNvPr id="448546" name="Line 34">
              <a:extLst>
                <a:ext uri="{FF2B5EF4-FFF2-40B4-BE49-F238E27FC236}">
                  <a16:creationId xmlns:a16="http://schemas.microsoft.com/office/drawing/2014/main" id="{ACF737A7-C023-ADDA-7173-14F3CF4A2AB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446338" y="5227638"/>
              <a:ext cx="152400" cy="22860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68686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IN"/>
            </a:p>
          </p:txBody>
        </p:sp>
        <p:sp>
          <p:nvSpPr>
            <p:cNvPr id="448547" name="Line 35">
              <a:extLst>
                <a:ext uri="{FF2B5EF4-FFF2-40B4-BE49-F238E27FC236}">
                  <a16:creationId xmlns:a16="http://schemas.microsoft.com/office/drawing/2014/main" id="{4A6F2A21-6D6D-30C6-0BAF-33059D22080B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598738" y="4618038"/>
              <a:ext cx="990600" cy="83820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68686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IN"/>
            </a:p>
          </p:txBody>
        </p:sp>
        <p:sp>
          <p:nvSpPr>
            <p:cNvPr id="448548" name="Line 36">
              <a:extLst>
                <a:ext uri="{FF2B5EF4-FFF2-40B4-BE49-F238E27FC236}">
                  <a16:creationId xmlns:a16="http://schemas.microsoft.com/office/drawing/2014/main" id="{87F6BB76-28CB-221F-27DB-BC4E3A65C3B2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1303338" y="5532438"/>
              <a:ext cx="1219200" cy="22860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68686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IN"/>
            </a:p>
          </p:txBody>
        </p:sp>
        <p:sp>
          <p:nvSpPr>
            <p:cNvPr id="448549" name="Line 37">
              <a:extLst>
                <a:ext uri="{FF2B5EF4-FFF2-40B4-BE49-F238E27FC236}">
                  <a16:creationId xmlns:a16="http://schemas.microsoft.com/office/drawing/2014/main" id="{52FEB3C8-0991-F02C-D6DF-8EE9E1D15C7D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2446338" y="5456238"/>
              <a:ext cx="152400" cy="7620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68686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IN"/>
            </a:p>
          </p:txBody>
        </p:sp>
        <p:sp>
          <p:nvSpPr>
            <p:cNvPr id="448550" name="Line 38">
              <a:extLst>
                <a:ext uri="{FF2B5EF4-FFF2-40B4-BE49-F238E27FC236}">
                  <a16:creationId xmlns:a16="http://schemas.microsoft.com/office/drawing/2014/main" id="{B267ACDF-9E69-0784-5DB2-F4C81950901E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531938" y="4160838"/>
              <a:ext cx="838200" cy="83820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68686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IN"/>
            </a:p>
          </p:txBody>
        </p:sp>
        <p:sp>
          <p:nvSpPr>
            <p:cNvPr id="448551" name="Line 39">
              <a:extLst>
                <a:ext uri="{FF2B5EF4-FFF2-40B4-BE49-F238E27FC236}">
                  <a16:creationId xmlns:a16="http://schemas.microsoft.com/office/drawing/2014/main" id="{7148851F-6997-E06A-74D2-096AF052B66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531938" y="4999038"/>
              <a:ext cx="0" cy="76200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68686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IN"/>
            </a:p>
          </p:txBody>
        </p:sp>
        <p:sp>
          <p:nvSpPr>
            <p:cNvPr id="448552" name="Line 40">
              <a:extLst>
                <a:ext uri="{FF2B5EF4-FFF2-40B4-BE49-F238E27FC236}">
                  <a16:creationId xmlns:a16="http://schemas.microsoft.com/office/drawing/2014/main" id="{81B32EFB-1FDA-D78B-7817-C3764EC086F5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1531938" y="4846638"/>
              <a:ext cx="838200" cy="83820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68686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IN"/>
            </a:p>
          </p:txBody>
        </p:sp>
        <p:sp>
          <p:nvSpPr>
            <p:cNvPr id="448553" name="Line 41">
              <a:extLst>
                <a:ext uri="{FF2B5EF4-FFF2-40B4-BE49-F238E27FC236}">
                  <a16:creationId xmlns:a16="http://schemas.microsoft.com/office/drawing/2014/main" id="{461083F2-8DEF-D691-8776-5D98CFC25DB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370138" y="4160838"/>
              <a:ext cx="0" cy="68580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68686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IN"/>
            </a:p>
          </p:txBody>
        </p:sp>
        <p:sp>
          <p:nvSpPr>
            <p:cNvPr id="448554" name="Line 42">
              <a:extLst>
                <a:ext uri="{FF2B5EF4-FFF2-40B4-BE49-F238E27FC236}">
                  <a16:creationId xmlns:a16="http://schemas.microsoft.com/office/drawing/2014/main" id="{FEF7574C-F3CD-357C-5D30-1CF844A57599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293938" y="4237038"/>
              <a:ext cx="76200" cy="7620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68686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IN"/>
            </a:p>
          </p:txBody>
        </p:sp>
        <p:sp>
          <p:nvSpPr>
            <p:cNvPr id="448555" name="Line 43">
              <a:extLst>
                <a:ext uri="{FF2B5EF4-FFF2-40B4-BE49-F238E27FC236}">
                  <a16:creationId xmlns:a16="http://schemas.microsoft.com/office/drawing/2014/main" id="{1039AE99-8EC2-AA00-3982-87E0B82902E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217738" y="4313238"/>
              <a:ext cx="152400" cy="15240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68686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IN"/>
            </a:p>
          </p:txBody>
        </p:sp>
        <p:sp>
          <p:nvSpPr>
            <p:cNvPr id="448556" name="Line 44">
              <a:extLst>
                <a:ext uri="{FF2B5EF4-FFF2-40B4-BE49-F238E27FC236}">
                  <a16:creationId xmlns:a16="http://schemas.microsoft.com/office/drawing/2014/main" id="{C44DDBB1-C032-2A22-12C3-649089EF709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141538" y="4389438"/>
              <a:ext cx="228600" cy="22860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68686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IN"/>
            </a:p>
          </p:txBody>
        </p:sp>
        <p:sp>
          <p:nvSpPr>
            <p:cNvPr id="448557" name="Line 45">
              <a:extLst>
                <a:ext uri="{FF2B5EF4-FFF2-40B4-BE49-F238E27FC236}">
                  <a16:creationId xmlns:a16="http://schemas.microsoft.com/office/drawing/2014/main" id="{20DDD31E-135A-B51D-0145-AA108A89A55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065338" y="4465638"/>
              <a:ext cx="304800" cy="30480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68686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IN"/>
            </a:p>
          </p:txBody>
        </p:sp>
        <p:sp>
          <p:nvSpPr>
            <p:cNvPr id="448558" name="Line 46">
              <a:extLst>
                <a:ext uri="{FF2B5EF4-FFF2-40B4-BE49-F238E27FC236}">
                  <a16:creationId xmlns:a16="http://schemas.microsoft.com/office/drawing/2014/main" id="{1EE16883-DE85-19AB-8A11-E82A1FB04ED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989138" y="4541838"/>
              <a:ext cx="304800" cy="30480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68686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IN"/>
            </a:p>
          </p:txBody>
        </p:sp>
        <p:sp>
          <p:nvSpPr>
            <p:cNvPr id="448559" name="Line 47">
              <a:extLst>
                <a:ext uri="{FF2B5EF4-FFF2-40B4-BE49-F238E27FC236}">
                  <a16:creationId xmlns:a16="http://schemas.microsoft.com/office/drawing/2014/main" id="{55179A6B-B34C-5E1F-9A3E-B879EFB2E4C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912938" y="4618038"/>
              <a:ext cx="381000" cy="38100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68686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IN"/>
            </a:p>
          </p:txBody>
        </p:sp>
        <p:sp>
          <p:nvSpPr>
            <p:cNvPr id="448560" name="Line 48">
              <a:extLst>
                <a:ext uri="{FF2B5EF4-FFF2-40B4-BE49-F238E27FC236}">
                  <a16:creationId xmlns:a16="http://schemas.microsoft.com/office/drawing/2014/main" id="{9EC5671D-68BA-4239-12D1-52E1E26F4CF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836738" y="4694238"/>
              <a:ext cx="381000" cy="38100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68686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IN"/>
            </a:p>
          </p:txBody>
        </p:sp>
        <p:sp>
          <p:nvSpPr>
            <p:cNvPr id="448561" name="Line 49">
              <a:extLst>
                <a:ext uri="{FF2B5EF4-FFF2-40B4-BE49-F238E27FC236}">
                  <a16:creationId xmlns:a16="http://schemas.microsoft.com/office/drawing/2014/main" id="{EC008FB1-705F-8205-815C-6812BFD6EA9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760538" y="4770438"/>
              <a:ext cx="381000" cy="38100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68686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IN"/>
            </a:p>
          </p:txBody>
        </p:sp>
        <p:sp>
          <p:nvSpPr>
            <p:cNvPr id="448562" name="Line 50">
              <a:extLst>
                <a:ext uri="{FF2B5EF4-FFF2-40B4-BE49-F238E27FC236}">
                  <a16:creationId xmlns:a16="http://schemas.microsoft.com/office/drawing/2014/main" id="{03090260-9597-FFD6-9424-B4F951437A57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608138" y="4846638"/>
              <a:ext cx="381000" cy="38100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68686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IN"/>
            </a:p>
          </p:txBody>
        </p:sp>
        <p:sp>
          <p:nvSpPr>
            <p:cNvPr id="448563" name="Line 51">
              <a:extLst>
                <a:ext uri="{FF2B5EF4-FFF2-40B4-BE49-F238E27FC236}">
                  <a16:creationId xmlns:a16="http://schemas.microsoft.com/office/drawing/2014/main" id="{0D98A524-FBD2-2496-4EE3-BD99D0A6189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531938" y="5227638"/>
              <a:ext cx="228600" cy="22860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68686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IN"/>
            </a:p>
          </p:txBody>
        </p:sp>
        <p:sp>
          <p:nvSpPr>
            <p:cNvPr id="448564" name="Line 52">
              <a:extLst>
                <a:ext uri="{FF2B5EF4-FFF2-40B4-BE49-F238E27FC236}">
                  <a16:creationId xmlns:a16="http://schemas.microsoft.com/office/drawing/2014/main" id="{3E2C5910-3E69-AEC0-1610-38EBF922A6C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531938" y="5380038"/>
              <a:ext cx="152400" cy="15240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68686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IN"/>
            </a:p>
          </p:txBody>
        </p:sp>
        <p:sp>
          <p:nvSpPr>
            <p:cNvPr id="448565" name="Line 53">
              <a:extLst>
                <a:ext uri="{FF2B5EF4-FFF2-40B4-BE49-F238E27FC236}">
                  <a16:creationId xmlns:a16="http://schemas.microsoft.com/office/drawing/2014/main" id="{39AFDD47-69D2-C66A-98B5-60865214AA3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531938" y="5532438"/>
              <a:ext cx="76200" cy="7620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68686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IN"/>
            </a:p>
          </p:txBody>
        </p:sp>
        <p:sp>
          <p:nvSpPr>
            <p:cNvPr id="448566" name="Line 54">
              <a:extLst>
                <a:ext uri="{FF2B5EF4-FFF2-40B4-BE49-F238E27FC236}">
                  <a16:creationId xmlns:a16="http://schemas.microsoft.com/office/drawing/2014/main" id="{7CEFAE35-E6CC-3AEE-C637-54CF71F2068F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531938" y="5075238"/>
              <a:ext cx="304800" cy="30480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68686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IN"/>
            </a:p>
          </p:txBody>
        </p:sp>
        <p:sp>
          <p:nvSpPr>
            <p:cNvPr id="448567" name="Line 55">
              <a:extLst>
                <a:ext uri="{FF2B5EF4-FFF2-40B4-BE49-F238E27FC236}">
                  <a16:creationId xmlns:a16="http://schemas.microsoft.com/office/drawing/2014/main" id="{CEA27B8A-105B-E86A-2DA3-48BB8115C341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1608138" y="4999038"/>
              <a:ext cx="304800" cy="30480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68686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IN"/>
            </a:p>
          </p:txBody>
        </p:sp>
        <p:sp>
          <p:nvSpPr>
            <p:cNvPr id="448568" name="Line 56">
              <a:extLst>
                <a:ext uri="{FF2B5EF4-FFF2-40B4-BE49-F238E27FC236}">
                  <a16:creationId xmlns:a16="http://schemas.microsoft.com/office/drawing/2014/main" id="{076C97F7-CDEF-26D4-8FBB-1E83B585E345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065338" y="3932238"/>
              <a:ext cx="685800" cy="91440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68686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IN"/>
            </a:p>
          </p:txBody>
        </p:sp>
        <p:sp>
          <p:nvSpPr>
            <p:cNvPr id="448569" name="Line 57">
              <a:extLst>
                <a:ext uri="{FF2B5EF4-FFF2-40B4-BE49-F238E27FC236}">
                  <a16:creationId xmlns:a16="http://schemas.microsoft.com/office/drawing/2014/main" id="{86D514AE-EA91-D856-3C7E-18E30831890B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751138" y="3932238"/>
              <a:ext cx="83820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68686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IN"/>
            </a:p>
          </p:txBody>
        </p:sp>
        <p:sp>
          <p:nvSpPr>
            <p:cNvPr id="448571" name="Line 59">
              <a:extLst>
                <a:ext uri="{FF2B5EF4-FFF2-40B4-BE49-F238E27FC236}">
                  <a16:creationId xmlns:a16="http://schemas.microsoft.com/office/drawing/2014/main" id="{05D82632-9A4F-C7A9-7D52-88B5F1514CEF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2065338" y="4770438"/>
              <a:ext cx="0" cy="7620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68686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IN"/>
            </a:p>
          </p:txBody>
        </p:sp>
        <p:sp>
          <p:nvSpPr>
            <p:cNvPr id="448572" name="Line 60">
              <a:extLst>
                <a:ext uri="{FF2B5EF4-FFF2-40B4-BE49-F238E27FC236}">
                  <a16:creationId xmlns:a16="http://schemas.microsoft.com/office/drawing/2014/main" id="{08429FB4-8DB5-2543-4129-EE452D4844E4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2065338" y="4846638"/>
              <a:ext cx="76200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round/>
              <a:headEnd type="none" w="sm" len="sm"/>
              <a:tailEnd type="non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68686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IN"/>
            </a:p>
          </p:txBody>
        </p:sp>
        <p:sp>
          <p:nvSpPr>
            <p:cNvPr id="448573" name="Rectangle 61">
              <a:extLst>
                <a:ext uri="{FF2B5EF4-FFF2-40B4-BE49-F238E27FC236}">
                  <a16:creationId xmlns:a16="http://schemas.microsoft.com/office/drawing/2014/main" id="{5406A69E-DD79-2F50-4A93-E7C06CF42F8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411663" y="4830763"/>
              <a:ext cx="3990975" cy="5191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CBCBCB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68686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pPr eaLnBrk="0" hangingPunct="0"/>
              <a:r>
                <a:rPr lang="en-US" altLang="en-US">
                  <a:cs typeface="Times New Roman" panose="02020603050405020304" pitchFamily="18" charset="0"/>
                </a:rPr>
                <a:t>CROSS-SECTION AREA</a:t>
              </a:r>
              <a:endParaRPr lang="en-US" altLang="en-US" sz="2400"/>
            </a:p>
          </p:txBody>
        </p:sp>
      </p:grpSp>
      <p:sp>
        <p:nvSpPr>
          <p:cNvPr id="448574" name="Rectangle 62">
            <a:extLst>
              <a:ext uri="{FF2B5EF4-FFF2-40B4-BE49-F238E27FC236}">
                <a16:creationId xmlns:a16="http://schemas.microsoft.com/office/drawing/2014/main" id="{BE5242BF-B74F-ACDC-3888-CDEC8E5B099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6200" y="76200"/>
            <a:ext cx="7772400" cy="1143000"/>
          </a:xfrm>
        </p:spPr>
        <p:txBody>
          <a:bodyPr/>
          <a:lstStyle/>
          <a:p>
            <a:r>
              <a:rPr lang="en-US" altLang="en-US" sz="2800" dirty="0"/>
              <a:t>Basic Geometric Features of Fins</a:t>
            </a:r>
          </a:p>
        </p:txBody>
      </p:sp>
      <p:grpSp>
        <p:nvGrpSpPr>
          <p:cNvPr id="2" name="Group 46">
            <a:extLst>
              <a:ext uri="{FF2B5EF4-FFF2-40B4-BE49-F238E27FC236}">
                <a16:creationId xmlns:a16="http://schemas.microsoft.com/office/drawing/2014/main" id="{41FBA43E-2606-6BD3-5224-4984E2CA770E}"/>
              </a:ext>
            </a:extLst>
          </p:cNvPr>
          <p:cNvGrpSpPr>
            <a:grpSpLocks/>
          </p:cNvGrpSpPr>
          <p:nvPr/>
        </p:nvGrpSpPr>
        <p:grpSpPr bwMode="auto">
          <a:xfrm>
            <a:off x="0" y="-76200"/>
            <a:ext cx="9144000" cy="6858000"/>
            <a:chOff x="0" y="0"/>
            <a:chExt cx="9144000" cy="6858000"/>
          </a:xfrm>
        </p:grpSpPr>
        <p:grpSp>
          <p:nvGrpSpPr>
            <p:cNvPr id="3" name="Group 8">
              <a:extLst>
                <a:ext uri="{FF2B5EF4-FFF2-40B4-BE49-F238E27FC236}">
                  <a16:creationId xmlns:a16="http://schemas.microsoft.com/office/drawing/2014/main" id="{C52E2CF0-252F-270C-CEF9-AE4D009D2F4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0" y="0"/>
              <a:ext cx="9144000" cy="6858000"/>
              <a:chOff x="0" y="0"/>
              <a:chExt cx="5760" cy="4320"/>
            </a:xfrm>
          </p:grpSpPr>
          <p:grpSp>
            <p:nvGrpSpPr>
              <p:cNvPr id="6" name="Group 27">
                <a:extLst>
                  <a:ext uri="{FF2B5EF4-FFF2-40B4-BE49-F238E27FC236}">
                    <a16:creationId xmlns:a16="http://schemas.microsoft.com/office/drawing/2014/main" id="{CDB5BB11-8275-63CE-EC86-FECD21D1C8F3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0" y="0"/>
                <a:ext cx="192" cy="4320"/>
                <a:chOff x="0" y="-48"/>
                <a:chExt cx="144" cy="4368"/>
              </a:xfrm>
            </p:grpSpPr>
            <p:sp>
              <p:nvSpPr>
                <p:cNvPr id="16" name="Rectangle 10">
                  <a:extLst>
                    <a:ext uri="{FF2B5EF4-FFF2-40B4-BE49-F238E27FC236}">
                      <a16:creationId xmlns:a16="http://schemas.microsoft.com/office/drawing/2014/main" id="{41C90FB5-C61C-12C7-A0C8-F483125F977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0" y="-48"/>
                  <a:ext cx="144" cy="2352"/>
                </a:xfrm>
                <a:prstGeom prst="rect">
                  <a:avLst/>
                </a:prstGeom>
                <a:gradFill rotWithShape="0">
                  <a:gsLst>
                    <a:gs pos="0">
                      <a:srgbClr val="FF9900"/>
                    </a:gs>
                    <a:gs pos="100000">
                      <a:schemeClr val="bg1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4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7" name="Rectangle 11">
                  <a:extLst>
                    <a:ext uri="{FF2B5EF4-FFF2-40B4-BE49-F238E27FC236}">
                      <a16:creationId xmlns:a16="http://schemas.microsoft.com/office/drawing/2014/main" id="{25212FC7-0118-6FD1-9B93-73902DE11DD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0" y="2160"/>
                  <a:ext cx="144" cy="2160"/>
                </a:xfrm>
                <a:prstGeom prst="rect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rgbClr val="006600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400"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7" name="Group 12">
                <a:extLst>
                  <a:ext uri="{FF2B5EF4-FFF2-40B4-BE49-F238E27FC236}">
                    <a16:creationId xmlns:a16="http://schemas.microsoft.com/office/drawing/2014/main" id="{68035FB5-F730-2031-A6CE-D293842764E8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674" y="24"/>
                <a:ext cx="86" cy="4296"/>
                <a:chOff x="5616" y="-48"/>
                <a:chExt cx="144" cy="4368"/>
              </a:xfrm>
            </p:grpSpPr>
            <p:sp>
              <p:nvSpPr>
                <p:cNvPr id="14" name="Rectangle 13">
                  <a:extLst>
                    <a:ext uri="{FF2B5EF4-FFF2-40B4-BE49-F238E27FC236}">
                      <a16:creationId xmlns:a16="http://schemas.microsoft.com/office/drawing/2014/main" id="{4F8DBEDF-6479-86DB-16E0-ACC4E042143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616" y="-48"/>
                  <a:ext cx="144" cy="2352"/>
                </a:xfrm>
                <a:prstGeom prst="rect">
                  <a:avLst/>
                </a:prstGeom>
                <a:gradFill rotWithShape="0">
                  <a:gsLst>
                    <a:gs pos="0">
                      <a:srgbClr val="006600"/>
                    </a:gs>
                    <a:gs pos="100000">
                      <a:schemeClr val="bg1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4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5" name="Rectangle 14">
                  <a:extLst>
                    <a:ext uri="{FF2B5EF4-FFF2-40B4-BE49-F238E27FC236}">
                      <a16:creationId xmlns:a16="http://schemas.microsoft.com/office/drawing/2014/main" id="{D3A1C623-E3B8-A899-640D-435BC63929DF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616" y="2160"/>
                  <a:ext cx="144" cy="2160"/>
                </a:xfrm>
                <a:prstGeom prst="rect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rgbClr val="FF9900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400"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8" name="Group 15">
                <a:extLst>
                  <a:ext uri="{FF2B5EF4-FFF2-40B4-BE49-F238E27FC236}">
                    <a16:creationId xmlns:a16="http://schemas.microsoft.com/office/drawing/2014/main" id="{76218C7D-CB94-93A3-F62F-9DEE2DD5FDE0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44" y="0"/>
                <a:ext cx="5616" cy="144"/>
                <a:chOff x="96" y="-48"/>
                <a:chExt cx="5520" cy="144"/>
              </a:xfrm>
            </p:grpSpPr>
            <p:sp>
              <p:nvSpPr>
                <p:cNvPr id="12" name="Rectangle 16">
                  <a:extLst>
                    <a:ext uri="{FF2B5EF4-FFF2-40B4-BE49-F238E27FC236}">
                      <a16:creationId xmlns:a16="http://schemas.microsoft.com/office/drawing/2014/main" id="{B0046333-CED0-D14F-D7F5-EC79DD849D2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96" y="-48"/>
                  <a:ext cx="2736" cy="144"/>
                </a:xfrm>
                <a:prstGeom prst="rect">
                  <a:avLst/>
                </a:prstGeom>
                <a:gradFill rotWithShape="0">
                  <a:gsLst>
                    <a:gs pos="0">
                      <a:srgbClr val="FF9900"/>
                    </a:gs>
                    <a:gs pos="100000">
                      <a:schemeClr val="bg1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4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3" name="Rectangle 17">
                  <a:extLst>
                    <a:ext uri="{FF2B5EF4-FFF2-40B4-BE49-F238E27FC236}">
                      <a16:creationId xmlns:a16="http://schemas.microsoft.com/office/drawing/2014/main" id="{6CDAB947-A87C-C760-ACEA-6403F01FBAF9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832" y="-48"/>
                  <a:ext cx="2784" cy="144"/>
                </a:xfrm>
                <a:prstGeom prst="rect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rgbClr val="006600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400"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9" name="Group 18">
                <a:extLst>
                  <a:ext uri="{FF2B5EF4-FFF2-40B4-BE49-F238E27FC236}">
                    <a16:creationId xmlns:a16="http://schemas.microsoft.com/office/drawing/2014/main" id="{0789D5D4-4DF9-AC27-BA9E-7219C2C2AC74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44" y="4234"/>
                <a:ext cx="5616" cy="86"/>
                <a:chOff x="96" y="4176"/>
                <a:chExt cx="5520" cy="144"/>
              </a:xfrm>
            </p:grpSpPr>
            <p:sp>
              <p:nvSpPr>
                <p:cNvPr id="10" name="Rectangle 19">
                  <a:extLst>
                    <a:ext uri="{FF2B5EF4-FFF2-40B4-BE49-F238E27FC236}">
                      <a16:creationId xmlns:a16="http://schemas.microsoft.com/office/drawing/2014/main" id="{1B970940-9841-3E42-621D-5E57E2857247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96" y="4176"/>
                  <a:ext cx="2736" cy="144"/>
                </a:xfrm>
                <a:prstGeom prst="rect">
                  <a:avLst/>
                </a:prstGeom>
                <a:gradFill rotWithShape="0">
                  <a:gsLst>
                    <a:gs pos="0">
                      <a:srgbClr val="006600"/>
                    </a:gs>
                    <a:gs pos="100000">
                      <a:schemeClr val="bg1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4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1" name="Rectangle 20">
                  <a:extLst>
                    <a:ext uri="{FF2B5EF4-FFF2-40B4-BE49-F238E27FC236}">
                      <a16:creationId xmlns:a16="http://schemas.microsoft.com/office/drawing/2014/main" id="{755BE619-81B9-B7F6-FF3A-76BADD7D4590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832" y="4176"/>
                  <a:ext cx="2784" cy="144"/>
                </a:xfrm>
                <a:prstGeom prst="rect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rgbClr val="FF9900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400">
                    <a:latin typeface="Times New Roman" panose="02020603050405020304" pitchFamily="18" charset="0"/>
                  </a:endParaRPr>
                </a:p>
              </p:txBody>
            </p:sp>
          </p:grpSp>
        </p:grpSp>
        <p:pic>
          <p:nvPicPr>
            <p:cNvPr id="4" name="Rectangle 19458">
              <a:extLst>
                <a:ext uri="{FF2B5EF4-FFF2-40B4-BE49-F238E27FC236}">
                  <a16:creationId xmlns:a16="http://schemas.microsoft.com/office/drawing/2014/main" id="{0E3F0A5B-AF1E-B089-229A-C834B97534C9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02475" y="242887"/>
              <a:ext cx="1889125" cy="8239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" name="Rectangle 21">
              <a:extLst>
                <a:ext uri="{FF2B5EF4-FFF2-40B4-BE49-F238E27FC236}">
                  <a16:creationId xmlns:a16="http://schemas.microsoft.com/office/drawing/2014/main" id="{7ED84DF3-2FD6-46CB-F6D4-AB716037EEEF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8600" y="1066800"/>
              <a:ext cx="8812213" cy="76200"/>
            </a:xfrm>
            <a:prstGeom prst="rect">
              <a:avLst/>
            </a:prstGeom>
            <a:gradFill rotWithShape="0">
              <a:gsLst>
                <a:gs pos="0">
                  <a:schemeClr val="accent2"/>
                </a:gs>
                <a:gs pos="50000">
                  <a:schemeClr val="hlink"/>
                </a:gs>
                <a:gs pos="100000">
                  <a:schemeClr val="accent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imes New Roman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1650" name="Rectangle 2">
            <a:extLst>
              <a:ext uri="{FF2B5EF4-FFF2-40B4-BE49-F238E27FC236}">
                <a16:creationId xmlns:a16="http://schemas.microsoft.com/office/drawing/2014/main" id="{23930AFB-4422-0996-1156-6AEB0E103C1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85800" y="381000"/>
            <a:ext cx="7772400" cy="533400"/>
          </a:xfrm>
        </p:spPr>
        <p:txBody>
          <a:bodyPr/>
          <a:lstStyle/>
          <a:p>
            <a:r>
              <a:rPr lang="en-US" altLang="en-US" sz="2800"/>
              <a:t>Innovative Fin Designs</a:t>
            </a:r>
          </a:p>
        </p:txBody>
      </p:sp>
      <p:pic>
        <p:nvPicPr>
          <p:cNvPr id="411651" name="Picture 3">
            <a:extLst>
              <a:ext uri="{FF2B5EF4-FFF2-40B4-BE49-F238E27FC236}">
                <a16:creationId xmlns:a16="http://schemas.microsoft.com/office/drawing/2014/main" id="{DEACAB11-D242-16B9-D8E4-00F76DCEA1F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1204913"/>
            <a:ext cx="6705600" cy="53365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" name="Group 46">
            <a:extLst>
              <a:ext uri="{FF2B5EF4-FFF2-40B4-BE49-F238E27FC236}">
                <a16:creationId xmlns:a16="http://schemas.microsoft.com/office/drawing/2014/main" id="{4C7412AE-81C5-50E0-349D-A4A3E7E1A6B2}"/>
              </a:ext>
            </a:extLst>
          </p:cNvPr>
          <p:cNvGrpSpPr>
            <a:grpSpLocks/>
          </p:cNvGrpSpPr>
          <p:nvPr/>
        </p:nvGrpSpPr>
        <p:grpSpPr bwMode="auto">
          <a:xfrm>
            <a:off x="0" y="-76200"/>
            <a:ext cx="9144000" cy="6858000"/>
            <a:chOff x="0" y="0"/>
            <a:chExt cx="9144000" cy="6858000"/>
          </a:xfrm>
        </p:grpSpPr>
        <p:grpSp>
          <p:nvGrpSpPr>
            <p:cNvPr id="3" name="Group 8">
              <a:extLst>
                <a:ext uri="{FF2B5EF4-FFF2-40B4-BE49-F238E27FC236}">
                  <a16:creationId xmlns:a16="http://schemas.microsoft.com/office/drawing/2014/main" id="{86386A86-39DA-47D2-ABCE-AE0DE893FB2A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0" y="0"/>
              <a:ext cx="9144000" cy="6858000"/>
              <a:chOff x="0" y="0"/>
              <a:chExt cx="5760" cy="4320"/>
            </a:xfrm>
          </p:grpSpPr>
          <p:grpSp>
            <p:nvGrpSpPr>
              <p:cNvPr id="6" name="Group 27">
                <a:extLst>
                  <a:ext uri="{FF2B5EF4-FFF2-40B4-BE49-F238E27FC236}">
                    <a16:creationId xmlns:a16="http://schemas.microsoft.com/office/drawing/2014/main" id="{3638EA5F-8989-0EE1-4EFE-596C617EAE81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0" y="0"/>
                <a:ext cx="192" cy="4320"/>
                <a:chOff x="0" y="-48"/>
                <a:chExt cx="144" cy="4368"/>
              </a:xfrm>
            </p:grpSpPr>
            <p:sp>
              <p:nvSpPr>
                <p:cNvPr id="16" name="Rectangle 10">
                  <a:extLst>
                    <a:ext uri="{FF2B5EF4-FFF2-40B4-BE49-F238E27FC236}">
                      <a16:creationId xmlns:a16="http://schemas.microsoft.com/office/drawing/2014/main" id="{E6372ED5-D600-803D-248F-C36468A18C3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0" y="-48"/>
                  <a:ext cx="144" cy="2352"/>
                </a:xfrm>
                <a:prstGeom prst="rect">
                  <a:avLst/>
                </a:prstGeom>
                <a:gradFill rotWithShape="0">
                  <a:gsLst>
                    <a:gs pos="0">
                      <a:srgbClr val="FF9900"/>
                    </a:gs>
                    <a:gs pos="100000">
                      <a:schemeClr val="bg1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4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7" name="Rectangle 11">
                  <a:extLst>
                    <a:ext uri="{FF2B5EF4-FFF2-40B4-BE49-F238E27FC236}">
                      <a16:creationId xmlns:a16="http://schemas.microsoft.com/office/drawing/2014/main" id="{AEEA0967-6456-55A2-2A39-1D8556A33D0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0" y="2160"/>
                  <a:ext cx="144" cy="2160"/>
                </a:xfrm>
                <a:prstGeom prst="rect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rgbClr val="006600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400"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7" name="Group 12">
                <a:extLst>
                  <a:ext uri="{FF2B5EF4-FFF2-40B4-BE49-F238E27FC236}">
                    <a16:creationId xmlns:a16="http://schemas.microsoft.com/office/drawing/2014/main" id="{13048D81-7256-1DDF-672F-D5394C81A943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5674" y="24"/>
                <a:ext cx="86" cy="4296"/>
                <a:chOff x="5616" y="-48"/>
                <a:chExt cx="144" cy="4368"/>
              </a:xfrm>
            </p:grpSpPr>
            <p:sp>
              <p:nvSpPr>
                <p:cNvPr id="14" name="Rectangle 13">
                  <a:extLst>
                    <a:ext uri="{FF2B5EF4-FFF2-40B4-BE49-F238E27FC236}">
                      <a16:creationId xmlns:a16="http://schemas.microsoft.com/office/drawing/2014/main" id="{C2421AE7-785C-F051-FFB5-6DFF0EC9B993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616" y="-48"/>
                  <a:ext cx="144" cy="2352"/>
                </a:xfrm>
                <a:prstGeom prst="rect">
                  <a:avLst/>
                </a:prstGeom>
                <a:gradFill rotWithShape="0">
                  <a:gsLst>
                    <a:gs pos="0">
                      <a:srgbClr val="006600"/>
                    </a:gs>
                    <a:gs pos="100000">
                      <a:schemeClr val="bg1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4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5" name="Rectangle 14">
                  <a:extLst>
                    <a:ext uri="{FF2B5EF4-FFF2-40B4-BE49-F238E27FC236}">
                      <a16:creationId xmlns:a16="http://schemas.microsoft.com/office/drawing/2014/main" id="{844CDC18-B81D-B4E7-3BE7-0FA54B961298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5616" y="2160"/>
                  <a:ext cx="144" cy="2160"/>
                </a:xfrm>
                <a:prstGeom prst="rect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rgbClr val="FF9900"/>
                    </a:gs>
                  </a:gsLst>
                  <a:lin ang="540000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400"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8" name="Group 15">
                <a:extLst>
                  <a:ext uri="{FF2B5EF4-FFF2-40B4-BE49-F238E27FC236}">
                    <a16:creationId xmlns:a16="http://schemas.microsoft.com/office/drawing/2014/main" id="{CF0372A2-0E48-9050-2A86-46DFD05E875E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44" y="0"/>
                <a:ext cx="5616" cy="144"/>
                <a:chOff x="96" y="-48"/>
                <a:chExt cx="5520" cy="144"/>
              </a:xfrm>
            </p:grpSpPr>
            <p:sp>
              <p:nvSpPr>
                <p:cNvPr id="12" name="Rectangle 16">
                  <a:extLst>
                    <a:ext uri="{FF2B5EF4-FFF2-40B4-BE49-F238E27FC236}">
                      <a16:creationId xmlns:a16="http://schemas.microsoft.com/office/drawing/2014/main" id="{7B2875B0-C111-4562-BCAD-DD2CD7470E0E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96" y="-48"/>
                  <a:ext cx="2736" cy="144"/>
                </a:xfrm>
                <a:prstGeom prst="rect">
                  <a:avLst/>
                </a:prstGeom>
                <a:gradFill rotWithShape="0">
                  <a:gsLst>
                    <a:gs pos="0">
                      <a:srgbClr val="FF9900"/>
                    </a:gs>
                    <a:gs pos="100000">
                      <a:schemeClr val="bg1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4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3" name="Rectangle 17">
                  <a:extLst>
                    <a:ext uri="{FF2B5EF4-FFF2-40B4-BE49-F238E27FC236}">
                      <a16:creationId xmlns:a16="http://schemas.microsoft.com/office/drawing/2014/main" id="{9046CED0-658E-C3A3-071B-F7E1F24D8D76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832" y="-48"/>
                  <a:ext cx="2784" cy="144"/>
                </a:xfrm>
                <a:prstGeom prst="rect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rgbClr val="006600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400">
                    <a:latin typeface="Times New Roman" panose="02020603050405020304" pitchFamily="18" charset="0"/>
                  </a:endParaRPr>
                </a:p>
              </p:txBody>
            </p:sp>
          </p:grpSp>
          <p:grpSp>
            <p:nvGrpSpPr>
              <p:cNvPr id="9" name="Group 18">
                <a:extLst>
                  <a:ext uri="{FF2B5EF4-FFF2-40B4-BE49-F238E27FC236}">
                    <a16:creationId xmlns:a16="http://schemas.microsoft.com/office/drawing/2014/main" id="{694468AC-4E48-48B1-F5BF-0E0662C4DED9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144" y="4234"/>
                <a:ext cx="5616" cy="86"/>
                <a:chOff x="96" y="4176"/>
                <a:chExt cx="5520" cy="144"/>
              </a:xfrm>
            </p:grpSpPr>
            <p:sp>
              <p:nvSpPr>
                <p:cNvPr id="10" name="Rectangle 19">
                  <a:extLst>
                    <a:ext uri="{FF2B5EF4-FFF2-40B4-BE49-F238E27FC236}">
                      <a16:creationId xmlns:a16="http://schemas.microsoft.com/office/drawing/2014/main" id="{EF069376-D566-FF19-BA4D-3DEFC2D94052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96" y="4176"/>
                  <a:ext cx="2736" cy="144"/>
                </a:xfrm>
                <a:prstGeom prst="rect">
                  <a:avLst/>
                </a:prstGeom>
                <a:gradFill rotWithShape="0">
                  <a:gsLst>
                    <a:gs pos="0">
                      <a:srgbClr val="006600"/>
                    </a:gs>
                    <a:gs pos="100000">
                      <a:schemeClr val="bg1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400">
                    <a:latin typeface="Times New Roman" panose="02020603050405020304" pitchFamily="18" charset="0"/>
                  </a:endParaRPr>
                </a:p>
              </p:txBody>
            </p:sp>
            <p:sp>
              <p:nvSpPr>
                <p:cNvPr id="11" name="Rectangle 20">
                  <a:extLst>
                    <a:ext uri="{FF2B5EF4-FFF2-40B4-BE49-F238E27FC236}">
                      <a16:creationId xmlns:a16="http://schemas.microsoft.com/office/drawing/2014/main" id="{B9D58B0E-FF56-7F9C-0046-B07A4ABBC291}"/>
                    </a:ext>
                  </a:extLst>
                </p:cNvPr>
                <p:cNvSpPr>
                  <a:spLocks noChangeArrowheads="1"/>
                </p:cNvSpPr>
                <p:nvPr/>
              </p:nvSpPr>
              <p:spPr bwMode="auto">
                <a:xfrm>
                  <a:off x="2832" y="4176"/>
                  <a:ext cx="2784" cy="144"/>
                </a:xfrm>
                <a:prstGeom prst="rect">
                  <a:avLst/>
                </a:prstGeom>
                <a:gradFill rotWithShape="0">
                  <a:gsLst>
                    <a:gs pos="0">
                      <a:schemeClr val="bg1"/>
                    </a:gs>
                    <a:gs pos="100000">
                      <a:srgbClr val="FF9900"/>
                    </a:gs>
                  </a:gsLst>
                  <a:lin ang="0" scaled="1"/>
                </a:gra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 anchor="ctr"/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Arial" panose="020B0604020202020204" pitchFamily="34" charset="0"/>
                    </a:defRPr>
                  </a:lvl9pPr>
                </a:lstStyle>
                <a:p>
                  <a:pPr>
                    <a:spcBef>
                      <a:spcPct val="0"/>
                    </a:spcBef>
                    <a:buFontTx/>
                    <a:buNone/>
                  </a:pPr>
                  <a:endParaRPr lang="en-US" altLang="en-US" sz="2400">
                    <a:latin typeface="Times New Roman" panose="02020603050405020304" pitchFamily="18" charset="0"/>
                  </a:endParaRPr>
                </a:p>
              </p:txBody>
            </p:sp>
          </p:grpSp>
        </p:grpSp>
        <p:pic>
          <p:nvPicPr>
            <p:cNvPr id="4" name="Rectangle 19458">
              <a:extLst>
                <a:ext uri="{FF2B5EF4-FFF2-40B4-BE49-F238E27FC236}">
                  <a16:creationId xmlns:a16="http://schemas.microsoft.com/office/drawing/2014/main" id="{71F7269D-B919-B3F3-2FDB-997BFFC06075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102475" y="242887"/>
              <a:ext cx="1889125" cy="8239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5" name="Rectangle 21">
              <a:extLst>
                <a:ext uri="{FF2B5EF4-FFF2-40B4-BE49-F238E27FC236}">
                  <a16:creationId xmlns:a16="http://schemas.microsoft.com/office/drawing/2014/main" id="{06EDC0D4-248F-31F4-C2FE-45EAC65FB74C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228600" y="1066800"/>
              <a:ext cx="8812213" cy="76200"/>
            </a:xfrm>
            <a:prstGeom prst="rect">
              <a:avLst/>
            </a:prstGeom>
            <a:gradFill rotWithShape="0">
              <a:gsLst>
                <a:gs pos="0">
                  <a:schemeClr val="accent2"/>
                </a:gs>
                <a:gs pos="50000">
                  <a:schemeClr val="hlink"/>
                </a:gs>
                <a:gs pos="100000">
                  <a:schemeClr val="accent2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en-US">
                <a:latin typeface="Times New Roman" charset="0"/>
              </a:endParaRPr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name="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Blank Presentatio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C:\Program Files\Microsoft Office\Templates\Blank Presentation.pot</Template>
  <TotalTime>5072</TotalTime>
  <Words>1031</Words>
  <Application>Microsoft Office PowerPoint</Application>
  <PresentationFormat>On-screen Show (4:3)</PresentationFormat>
  <Paragraphs>162</Paragraphs>
  <Slides>26</Slides>
  <Notes>1</Notes>
  <HiddenSlides>0</HiddenSlides>
  <MMClips>0</MMClips>
  <ScaleCrop>false</ScaleCrop>
  <HeadingPairs>
    <vt:vector size="8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26</vt:i4>
      </vt:variant>
    </vt:vector>
  </HeadingPairs>
  <TitlesOfParts>
    <vt:vector size="36" baseType="lpstr">
      <vt:lpstr>Calibri</vt:lpstr>
      <vt:lpstr>Cambria Math</vt:lpstr>
      <vt:lpstr>CommercialScript BT</vt:lpstr>
      <vt:lpstr>Symbol</vt:lpstr>
      <vt:lpstr>Tempus Sans ITC</vt:lpstr>
      <vt:lpstr>Times New Roman</vt:lpstr>
      <vt:lpstr>Viner Hand ITC</vt:lpstr>
      <vt:lpstr>Wingdings</vt:lpstr>
      <vt:lpstr>Blank Presentation</vt:lpstr>
      <vt:lpstr>Bitmap Image</vt:lpstr>
      <vt:lpstr>Extended Surfaces for Better Thermal Management of Chip on Board</vt:lpstr>
      <vt:lpstr>Forced Convection Cooling of Chips Using Air</vt:lpstr>
      <vt:lpstr>Analytical Convective Heat Transfer</vt:lpstr>
      <vt:lpstr>Clues from Nature: Blending of Convection or Radiation in Conduction Equation</vt:lpstr>
      <vt:lpstr>Mathematical Ideas are More Natural</vt:lpstr>
      <vt:lpstr>Natural Geometries for Convection Cooling</vt:lpstr>
      <vt:lpstr>Amalgamation of Conduction and Convection/Radiation </vt:lpstr>
      <vt:lpstr>Basic Geometric Features of Fins</vt:lpstr>
      <vt:lpstr>Innovative Fin Designs</vt:lpstr>
      <vt:lpstr>Single Fins :Shapes</vt:lpstr>
      <vt:lpstr>PowerPoint Presentation</vt:lpstr>
      <vt:lpstr>GARDNER-MURRAY ANALYSIS : ASSUMPTIONS</vt:lpstr>
      <vt:lpstr>Slender Fins</vt:lpstr>
      <vt:lpstr>Steady One-dimensional Conduction through Fins</vt:lpstr>
      <vt:lpstr>Transverse Heat Transfer in  A Fin</vt:lpstr>
      <vt:lpstr>Governing Differential Equation for Conjugate Heat Transfer</vt:lpstr>
      <vt:lpstr>Governing Differential Equation for Conjugate Heat Transfer</vt:lpstr>
      <vt:lpstr>PowerPoint Presentation</vt:lpstr>
      <vt:lpstr>PowerPoint Presentation</vt:lpstr>
      <vt:lpstr>PowerPoint Presentation</vt:lpstr>
      <vt:lpstr>PowerPoint Presentation</vt:lpstr>
      <vt:lpstr>The Fin Factor</vt:lpstr>
      <vt:lpstr>GDE for Constant CS Area Fins</vt:lpstr>
      <vt:lpstr>Conditions at the Tip of A Fin</vt:lpstr>
      <vt:lpstr>PowerPoint Presentation</vt:lpstr>
      <vt:lpstr>Linear Second order ODE with Constant Coefficients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 Science Lead to Development of Civilization</dc:title>
  <dc:creator>P.M.V.S</dc:creator>
  <cp:lastModifiedBy>P M V Subbarao</cp:lastModifiedBy>
  <cp:revision>390</cp:revision>
  <cp:lastPrinted>2002-07-26T02:11:33Z</cp:lastPrinted>
  <dcterms:created xsi:type="dcterms:W3CDTF">2002-07-26T01:39:54Z</dcterms:created>
  <dcterms:modified xsi:type="dcterms:W3CDTF">2024-02-15T05:07:05Z</dcterms:modified>
</cp:coreProperties>
</file>