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2.xml" ContentType="application/vnd.openxmlformats-officedocument.presentationml.notesSlide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1132" r:id="rId2"/>
    <p:sldId id="379" r:id="rId3"/>
    <p:sldId id="383" r:id="rId4"/>
    <p:sldId id="1149" r:id="rId5"/>
    <p:sldId id="384" r:id="rId6"/>
    <p:sldId id="386" r:id="rId7"/>
    <p:sldId id="1150" r:id="rId8"/>
    <p:sldId id="1148" r:id="rId9"/>
    <p:sldId id="399" r:id="rId10"/>
    <p:sldId id="400" r:id="rId11"/>
    <p:sldId id="387" r:id="rId12"/>
    <p:sldId id="391" r:id="rId13"/>
    <p:sldId id="401" r:id="rId14"/>
    <p:sldId id="297" r:id="rId15"/>
    <p:sldId id="402" r:id="rId16"/>
    <p:sldId id="403" r:id="rId17"/>
    <p:sldId id="370" r:id="rId18"/>
  </p:sldIdLst>
  <p:sldSz cx="9144000" cy="6858000" type="screen4x3"/>
  <p:notesSz cx="6858000" cy="89979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FF"/>
    <a:srgbClr val="FFCCCC"/>
    <a:srgbClr val="3366FF"/>
    <a:srgbClr val="000099"/>
    <a:srgbClr val="FF6600"/>
    <a:srgbClr val="99CCFF"/>
    <a:srgbClr val="777777"/>
    <a:srgbClr val="76863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4" autoAdjust="0"/>
    <p:restoredTop sz="82490" autoAdjust="0"/>
  </p:normalViewPr>
  <p:slideViewPr>
    <p:cSldViewPr>
      <p:cViewPr varScale="1">
        <p:scale>
          <a:sx n="56" d="100"/>
          <a:sy n="56" d="100"/>
        </p:scale>
        <p:origin x="17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1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2-01-04T09:31:46.2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0,0 0,0 0,0 0,0 0,0 0,0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14T05:34:59.4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16258 6629 52 0,'0'0'35'0,"0"0"-7"15,-5-11-7-15,5 11-3 16,0 0-5-16,0 0-2 16,0 0-3-16,0 0 0 15,0 0-4-15,0 0 1 16,0 0-1-16,0 0 0 15,19-10 1-15,-6 9-2 16,5 0-1-16,7 1 1 0,8-1-1 16,6-1 0-1,5 2 0-15,6-1 1 0,5 0-3 16,7-2 3-16,2 1-1 16,6 0 1-16,5-2-2 15,5 2 1-15,6-2 0 16,4 0 1-16,5 1 0 15,3-2 1-15,6-1 2 16,3 0-1-16,4-2 2 16,0 1 1-16,5-1-3 15,4 0 0-15,-3 0 1 16,3 0-1-16,-4 1-2 0,-5 1 1 16,-5 0-3-1,-5-2 1-15,-7 1 0 0,-7-1 1 16,-5 2-1-1,-8-3 1-15,0 2 2 16,-3-3-3-16,-4 2 4 0,-2-1-2 16,-6 0 2-16,-4 1-2 15,-10 0 3-15,-2 2 3 16,-15-1 0-16,-5 3 6 16,-10 0 1-16,-13 4 1 15,14-3 0-15,-14 3 3 16,0 0-3-16,0 0-5 15,0 0-2-15,0 0-5 16,0 0-1-16,-2-11-2 16,2 11-2-16,0 0-2 0,0 0 1 15,0 0 0-15,0 0-1 16,0 0-1-16,0 0-3 16,0 0 1-16,0 0-1 15,0 0 1-15,0 0 1 16,0 0-1-16,-2 14 1 15,2-14 1-15,0 21-2 16,-2-6 0-16,2 1 0 16,0 3-2-16,1 3 2 15,-1 1 0-15,2 5 0 16,-1 2-2-16,1 3 6 16,1 3 0-16,-1 5-2 15,-2 3 4-15,0 5-3 0,-2 2 3 16,1 2-3-1,0 0 4-15,0 2 2 0,-1 0-5 16,2-2 7-16,3 2-7 16,2-2 6-16,1 2-6 15,0 1 7-15,1-1-8 16,2 1 2-16,1 0 2 16,-1-1-2-16,0-3 2 15,-1-1-1-15,0-4 0 16,0-1 2-16,0-2 0 15,-4-3-2-15,3-1 2 16,-4-2-2-16,2-2 1 16,-2 1-2-16,-1-2 3 15,-1-3-5-15,0-3 2 16,1-1-1-16,-1-2 1 0,-1-1-1 16,0-4 1-16,0-2-1 15,0-5 0-15,1 1 0 16,-1-15 1-16,1 17 0 15,-1-17 0-15,0 0-1 16,2 11 2-16,-2-11 0 16,0 0 1-16,0 0 2 15,0 0 0-15,0 0-1 16,0 0 3-16,0 0 1 16,0 0-1-16,0 0 1 15,0 0-1-15,0 0 0 16,0 0 1-16,0 0-1 15,0 0-2-15,0 0 0 0,0 0-2 16,-16-5 0-16,16 5-1 16,-21-4-2-16,5 2-1 15,-2-1 1-15,-8 2 0 16,-4 0 1-16,-3 1-1 16,-6 0 0-16,-5 0 0 15,-8 1 2-15,-5 0-3 16,-6 1 2-16,-3 0-2 15,-5 0 0-15,-6 2 2 16,-1 1-1-16,-4 0 0 16,-2 1 0-16,-3 1 2 15,-2 0-2-15,-4 2 0 16,-3-1 1-16,1 1-2 16,-2-1 2-16,2 0-2 15,2-1 2-15,3-1-1 0,6-1 1 16,3-1-1-16,6-1 2 15,5-2-2 1,4 1 1-16,6-1 0 0,3-1 0 16,4 0 0-16,1 0 0 15,2-1-1-15,2 1 0 16,4-2 2-16,0 1-3 16,3 1 0-16,2-1 2 15,1 0-3-15,3 1 3 16,2-1-1-16,1 1-1 0,-1-2 0 15,0 2 4 1,0-1-3-16,1 1 1 0,1-2 0 16,0 0 0-16,1 0 0 15,0 0 0-15,3-2 0 16,4 2-1-16,1-2 0 16,3-1 0-16,2 0 2 15,2 0-2-15,0 0 0 16,3-1 3-16,-1 2-3 15,2-3 1-15,0 3-1 16,11 4 1-16,-20-8-1 16,20 8 2-16,-16-7-2 15,16 7 1-15,0 0 1 16,-13-6-1-16,13 6 0 16,0 0 1-16,0 0-1 0,-11-6 0 15,11 6 1-15,0 0 0 16,0 0 0-16,0 0 1 15,0 0 1-15,0 0 1 16,0 0-2-16,0 0 0 16,-11-6-1-16,11 6-2 15,0 0 1-15,0 0 0 16,-16-1-2-16,16 1-1 16,-17-2-5-16,17 2-26 15,-22 4-79-15,9 0 0 16,-5-2-6-16,0-2-4 15,0 0-2-15</inkml:trace>
  <inkml:trace contextRef="#ctx0" brushRef="#br0" timeOffset="1781.15">19506 7414 125 0,'0'0'63'0,"8"-19"-36"16,-8 19-10-16,22-15-13 0,-7 9-5 31,7-1-1-31,3 1 3 0,8 0 0 0,2-3 3 16,8 2 2-16,7-3 0 16,7 0 0-16,6-4 0 15,5-1-1-15,8-5-2 16,4-6 3-16,8-4-8 15,1-3 6-15,1-5-7 16,-2-3 7-16,-5 0-6 16,-7-4 10-16,-11 1-4 15,-12 3 4-15,-15 1 1 16,-11 2 1-16,-15 4 2 16,-8 5 0-16,-8 3-3 15,-5 4-6-15,-6 5-4 0,-5 6-5 16,0 6-11-16,-5 5-27 15,-3 4-39-15,1 6-2 16,-4 1-1-16,1 6 56 16,-3-2 30-16</inkml:trace>
  <inkml:trace contextRef="#ctx0" brushRef="#br0" timeOffset="2328">19815 7055 89 0,'-15'-5'66'0,"15"5"-8"16,-11-9-61-16,11 9 0 15,0 0-3-15,0 0 3 16,-14 19-4-16,9-4 6 15,-6 6-4-15,-4 6 10 16,-5 4-6-16,-5 7 6 16,-5 3-4-16,-5 4 1 15,-1-1 1-15,-3-2 0 16,3-5 2-16,5-4 2 16,4-9 10-16,6-7 1 15,8-9-2-15,13-8-1 0,0 0-2 16,11-17 0-16,11 5-3 15,6-1-4-15,6 4-10 16,4 3-2-16,6 9 1 16,3 6 1-16,1 6 2 15,-3 3 1-15,-2 2 2 16,-4-2 2-16,-4-2 2 16,-4-8 3-16,-4-7 1 15,-8-10 2-15,1-10 2 16,-8-11 1-16,-1-5-1 15,-3-10 1-15,2-4-4 16,-1-2-2-16,0 5 0 16,-1 3-2-16,-2 6-4 15,2 9-8-15,3 8-30 16,3 7-51-16,9 9 2 0,-1-2-10 16,8 2-1-16,1-5 76 15</inkml:trace>
  <inkml:trace contextRef="#ctx0" brushRef="#br0" timeOffset="2749.9">21231 6997 103 0,'0'0'69'0,"0"0"-30"0,0 0-17 16,0 0-5-16,0 0-3 16,0 0-1-16,23-6-5 15,-3-1-18-15,7 0-39 16,8-1-24-16,4-7-1 15,10-2-4-15,-3-7 78 16</inkml:trace>
  <inkml:trace contextRef="#ctx0" brushRef="#br0" timeOffset="3031.1">21706 6522 253 0,'-14'-9'92'0,"14"9"-33"0,0 0-42 16,15 11-12-16,0 6-10 15,3 8 0-15,1 4 2 16,1 7 2-16,3 3 1 16,-3 4-1-16,-3 0 2 15,-3 0-2-15,-3-3 4 16,-3-5-5-16,-1-7-11 15,4-3-26-15,-5-5-50 16,-6-20 2-16,23 10-4 16,-9-19 0-16,2-8 90 15</inkml:trace>
  <inkml:trace contextRef="#ctx0" brushRef="#br0" timeOffset="3249.79">22021 6572 180 0,'-4'-12'77'0,"4"12"-33"16,0 0-22-16,0 0-15 16,-13 15-8-16,9 0-4 15,1 3 1-15,1 4 1 16,3 1 7-16,0 0 1 16,7-1 3-16,3-4-5 15,7-6-13-15,5-4-46 16,5-7-20-16,2-11-3 15,4-6-2-15,-5-8 47 16</inkml:trace>
  <inkml:trace contextRef="#ctx0" brushRef="#br0" timeOffset="3640.42">22315 6455 150 0,'0'0'73'0,"0"0"-27"15,6 14-28-15,-2 0-19 16,0 6-6-16,4 0 5 15,-1 4 3-15,2 1 1 16,-3-2 0-16,1-4 1 16,-1-2 1-16,-1-3 3 15,-5-14 5-15,6 14 3 16,-6-14 0-16,0 0 0 16,-8-19-1-16,3 2 0 15,-3-4-1-15,4-3-4 0,-4-5-5 16,5-3-3-1,-1 4 3-15,5 3-2 16,0 2 0-16,5 4 1 0,-6 19-4 16,21-12 1-16,-5 16-1 15,0 8-2-15,6 1-1 32,-1 6 1-32,2 4 0 0,-1 0 1 0,2-3 3 15,1 1 1-15,-2-3 2 16,0-3 1-16,-1-3-17 15,-2-2-56-15,-1-7-19 16,-2-1-2-16,-17-2-4 16,14-7 29-16</inkml:trace>
  <inkml:trace contextRef="#ctx0" brushRef="#br0" timeOffset="3796.63">22393 6649 106 0,'-23'10'83'0,"3"-7"-2"15,20-3-39-15,0 0-20 16,0 0-11-16,21 0-23 16,11-10-58-16,7 4-5 15,3-6-6-15,6 1-2 16,-2-5 60-16</inkml:trace>
  <inkml:trace contextRef="#ctx0" brushRef="#br0" timeOffset="4640.34">22843 6194 3 0,'0'0'35'16,"-6"-11"-8"-16,6 11 2 0,0 0 3 16,0 0 6-1,0-14 3-15,0 14 4 0,0 0 2 16,0 0-7-16,-2-12-10 16,2 12-9-16,0 0-10 15,0 0-4-15,6 11-6 16,1 3-3-16,5 7-5 15,3 4 2-15,1 9 0 16,1 7 3-16,1 2 0 16,1 2 2-16,-3 0 1 15,-3-2-1-15,-7-4 1 16,-1-3 1-16,-3-10 0 0,-2-4 2 16,-2-6 4-1,2-16-1-15,-10 11 1 0,-1-17 0 16,-3-5 0-16,-5-5-2 15,-4-3 1-15,-1 0-3 16,-3 0-6-16,-3 3-1 16,2 5-2-16,3 8-2 15,3 6 1-15,2 7 0 16,8 8-1-16,4 4 4 16,5 2 1-1,8 3 3-15,7-2 2 0,9-3 2 16,9-3 2-16,6-10-5 15,7-5-21-15,3-10-54 16,4-11-16-16,4-5-1 0,-3-12-4 16,1-5 33-16</inkml:trace>
  <inkml:trace contextRef="#ctx0" brushRef="#br0" timeOffset="4874.68">23391 6157 129 0,'-5'-11'67'0,"5"11"-30"16,0 0-17-16,0 17-16 16,4 0-7-16,1 5-1 15,0 5 2-15,2 9 3 16,3 4 2-16,0 2-1 16,1 3 3-16,0-2-1 0,1 0 2 15,-1 0-3-15,-1-3-25 16,-4-7-47-16,4-2-1 15,-9-10-3-15,1-5 36 16,-2-16 37-16</inkml:trace>
  <inkml:trace contextRef="#ctx0" brushRef="#br0" timeOffset="5062.17">23184 6274 253 0,'-4'-20'103'0,"10"-2"-1"16,14 1-77-16,12 4-16 0,12 6-18 16,4-2-17-1,15 4-24-15,0 1-31 0,4 1-18 16,-1 5-1-16,-6 4 0 16,-8 3 74-16</inkml:trace>
  <inkml:trace contextRef="#ctx0" brushRef="#br0" timeOffset="5437.14">22372 7202 159 0,'-14'7'82'15,"14"-7"1"-15,19-10-62 16,13-2-12-16,14-4-1 16,13-3-9-16,10-5 6 15,22-7-7-15,10 0 4 16,6-3-5-16,2 2 5 15,-4 2-6-15,-4 2 5 16,-4 4 1-16,-6 1-1 16,-14 4 1-16,-7 4-2 15,-9 2-4-15,-5 0-15 0,-4 5-28 16,-8 2-36 0,-9 1-1-16,-7 5-2 0,-13-2 43 15</inkml:trace>
  <inkml:trace contextRef="#ctx0" brushRef="#br0" timeOffset="6202.71">23123 7193 73 0,'0'23'65'0,"-1"-3"-3"16,6 9-59-16,1 5 0 16,0 6 0-16,-1 2-1 15,2 3 0-15,-2-2 0 16,-2-2 1-16,-3-5 4 16,-1-6 4-16,-1-6 4 15,-7-8-1-15,-2-4 2 16,-8-9-1-16,-2 0-1 15,-10-4-1-15,1 2-4 16,-4 2-3-16,-3 4-2 16,3 2 0-16,3 5-1 15,6 3 7-15,5 3-2 16,8 3 5-16,10-1 3 0,7-4-1 16,10-2 2-16,9-9-3 15,9-4-10-15,7-12-10 16,4-8-1-16,5-12-7 15,-1-11-2-15,2-11 1 16,-3-5-3-16,-3 1 4 16,-5 2 7-16,-6 8 3 15,-6 9 2-15,-5 12 3 16,-4 15-1-16,-6 17 0 16,-6 10 1-16,-6 12-1 15,-5 4 3-15,-2 2 3 16,-1 2 2-16,-6-3 0 15,1-3 0-15,-1-8 3 16,4-3 7-16,1-10 1 16,9-11-2-16,0 0 0 0,-2-21-4 15,12-8-1-15,6-6-2 16,2-4-5-16,3-4-7 16,2 3-4-16,-2 4-2 15,0 10 0-15,-4 11 3 16,-1 13 1-16,-4 13 0 15,0 11 3-15,-2 5 1 16,2 3 2-16,2 3 4 16,0-4-1-16,3-2 2 15,2-5-9-15,0-11-47 16,0-7-46-16,6-6-3 16,-7-14-3-16,-2-4-4 15,-6-8 74-15</inkml:trace>
  <inkml:trace contextRef="#ctx0" brushRef="#br0" timeOffset="6468.32">21148 8618 366 0,'0'-24'109'0,"32"-5"-13"16,21 0-121-16,17-5-76 16,17-1-4-16,7-4-5 15,3 1 1-15,-3 4-3 16</inkml:trace>
  <inkml:trace contextRef="#ctx0" brushRef="#br0" timeOffset="6624.56">21673 8701 103 0,'-26'24'91'0,"8"-11"1"0,18-13-36 15,0 0-39-15,13-18-74 31,20-4-4-31,9-15-5 0,9-8-15 0,0-11-10 16</inkml:trace>
  <inkml:trace contextRef="#ctx0" brushRef="#br0" timeOffset="7030.78">22082 8135 217 0,'-5'-12'83'16,"5"12"0"-16,0 0-57 15,6 19-18-15,5 2-11 16,2 5 2-16,7 4 0 16,2 4 2-16,1 2 1 15,0 1 0-15,-2-3 1 0,-2-5 1 16,-4-6 1-16,-3-5 3 16,-6-5 5-16,-6-13 6 15,0 0 0-15,0 0-1 16,0 0-1-16,2-27 0 15,-5-1-1-15,4-2-5 16,2-3-4-16,1-1-8 16,3 2 2-16,3 6-2 15,6 9 0-15,2 10-1 16,4 11 0-16,-1 7 0 16,1 7 2-16,-2 5-1 15,1 4 0-15,-5 1 1 16,-3-3 0-16,-4-3 2 0,-4-4-1 15,-2-3-1 1,-1-4-18-16,-2-11-83 0,0 0 1 16,0 0-5-16,-11-26 1 15,16 3-4-15</inkml:trace>
  <inkml:trace contextRef="#ctx0" brushRef="#br0" timeOffset="7515.12">22629 8199 290 0,'0'0'105'16,"0"0"-2"-16,9-18-66 15,-9 18-22-15,0 0-10 0,16-5-4 16,-16 5-2 0,20 19-1-16,-6-4-1 0,0 7 3 15,2 5-2-15,-2 3 2 16,2 7 1-16,-4-1 0 15,-4-1-1-15,-3-3 2 16,-4-3-1-16,-1-5 1 16,-3-7 4-16,2-2 4 15,1-15 0-15,0 0 2 16,-16-13-1-16,11-6-1 16,-3-11 0-16,2-5-2 15,-3-10-3-15,3-5-5 16,2-2-1-16,4 3-3 15,4 6 3-15,2 4-3 16,5 11 1-16,4 11-1 16,4 13-1-16,6 10 1 0,3 10 1 15,2 7-1-15,2 5 2 16,-1 2 1-16,0 1-1 16,-1-2 3-16,-5-5 0 15,-5-3 0-15,-4-7 0 16,-16-14-6-16,19 20-26 15,-19-20-74-15,0 0 0 16,0 0-4-16,-22-17 1 16,0 7-1-16</inkml:trace>
  <inkml:trace contextRef="#ctx0" brushRef="#br0" timeOffset="7655.74">22743 8316 135 0,'-19'11'82'0,"0"-5"6"16,8-4-32-16,11-2-18 15,0 0-11 1,0 0-7-16,15-3-28 16,3-6-62-16,9-6-11 0,9-6-8 15,-1-7-6-15,5-1-3 16</inkml:trace>
  <inkml:trace contextRef="#ctx0" brushRef="#br0" timeOffset="8405.68">23162 8065 225 0,'0'0'97'0,"0"0"-2"0,12-11-50 15,-1 16-25-15,0 0-12 16,3 7-5-16,3 3-3 16,3 7 2-16,-1 4-1 15,1 4 1-15,-1 2 2 16,-3 2 1-16,-4 0-1 15,-1-2 3-15,-5-5-3 16,-2-3 1-16,-3-5 1 16,-1-4-1-16,0-15 1 15,-3 17 4-15,3-17 2 16,0 0 4-16,0 0-1 16,0 0 0-16,0 0-1 15,-9-11 0-15,9 11-3 0,-4-18-2 16,0 7-4-1,3-1-5-15,-4 1 1 0,1 0 0 16,-2 0-1 0,0-2 0-16,-2-1 0 0,-4-5-1 15,1-4 3-15,-3-3-2 16,1-7 0-16,-1-4 0 16,4-5 3-16,2 1-5 15,1-2 3-15,3 5-2 16,4 5-1-16,4 3-1 15,4 9 1-15,6 5-1 16,0 10-1-16,5 3 2 16,3 7-1-16,-1 2 1 0,5 7-3 15,0 1 4-15,-1 4-1 16,1 3 2-16,2-1 0 16,1 2 0-16,-1 2-1 15,1-2 1-15,-3-1 2 16,-4-1-3-16,0 0 0 15,-3-1 1-15,-10 1-3 16,-3-5 2-16,-3 1-1 16,-8 0 1-16,-5 1-1 15,-8-1 3-15,-8-2-2 16,-7 1 1-16,-6-1 0 16,-6 1 1-16,-4 0 0 15,-1-2 0-15,-1-1 1 16,5-1-4-16,5 0-4 15,6-4-6-15,12 0-31 16,1-4-65-16,22-3-2 0,0 0-3 16,12-17-1-16,10 2 0 15</inkml:trace>
  <inkml:trace contextRef="#ctx0" brushRef="#br0" timeOffset="8796.28">23803 7908 9 0,'-5'-13'59'0,"5"2"-24"15,0 11-2-15,0-20 7 16,0 20 5-16,-3-15 3 15,3 15-2-15,2-14-7 16,-2 14-9-16,0 0-7 16,0 0-7-16,0 0-7 15,0 0-7 1,12 11-2-16,-6 7-3 0,4 4 0 16,1 7 2-16,0 5 0 15,-2 8 4-15,2 1 0 16,-3 2 3-16,-6-2-1 0,-1-4 2 15,-1-5-12-15,-6-9-46 16,-1-5-36-16,3-8-3 16,4-12-2-16,-16-16-4 15,3-6 68-15</inkml:trace>
  <inkml:trace contextRef="#ctx0" brushRef="#br0" timeOffset="8921.27">23675 7943 351 0,'1'-18'116'0,"12"6"-11"16,18 0-111-16,11 1-89 15,17-2-16-15,9-7-3 0,6-4-6 16,0 0-5 0</inkml:trace>
  <inkml:trace contextRef="#ctx0" brushRef="#br0" timeOffset="11359.08">17695 6642 40 0,'0'0'52'0,"0"0"-30"16,0 0-14-16,0 0-7 15,0 0-5-15,-16 13 0 16,8-2 1-16,-3 3 0 15,-5 5 3-15,-3 4-1 16,-3 4 1-16,-1 3-1 0,0 2 2 16,-1 1-1-1,0-4 2-15,4-3 0 0,5-4 1 16,3-6 1-16,3-5 2 16,9-11-11-16,0 0-26 15,16-4-19-15,-4-14 12 16,10-4 38-16,-5-8 0 15</inkml:trace>
  <inkml:trace contextRef="#ctx0" brushRef="#br0" timeOffset="11546.57">17624 6660 82 0,'6'-11'66'16,"-6"11"-17"-16,0 0-20 16,15 0-11-16,-4 11-12 15,4 4-7-15,7 2 0 16,4 2 3-16,9 6 2 15,5 0 1-15,5-1 0 0,1 2 0 16,4-4-3-16,-1 0-14 16,-1-4-40-16,-2 0-19 15,-9-8 1-15,-4-1 5 16,-15-7 65-16</inkml:trace>
  <inkml:trace contextRef="#ctx0" brushRef="#br0" timeOffset="11999.66">17667 6770 86 0,'0'0'59'0,"-11"-10"-40"0,11 10-13 0,0 0-8 16,10 11-4-16,-10-11 1 15,13 19 2-15,-4-4 1 16,-2 2-1-16,1 5 1 16,1 3 1-16,2 4 0 15,-1 8 2-15,1 4 4 16,0 6-6-16,1 4 6 16,-1 8-5-16,-1 6 5 15,-2 4-6-15,0 7 5 0,-5-1-6 16,2 0 3-1,-2-1 0-15,-3-1 2 0,0-3 1 16,1-7-1-16,0-3 1 16,-1-7-1-16,0-5 1 15,0-5-1-15,0-6 2 16,0-8-3-16,0-7 1 16,-1-5 0-16,0-6-1 15,1-11-36-15,0 0-21 16,0 0-3-16,0 0 4 15,3-14 54-15</inkml:trace>
  <inkml:trace contextRef="#ctx0" brushRef="#br0" timeOffset="12390.26">17633 8030 239 0,'-13'-4'96'0,"13"4"-3"16,-12-1-62-16,12 1-14 16,6 15-13-16,2-1-7 15,-1 3 0-15,2 1 0 16,0 0 4-16,1 0 1 16,-1 1-2-16,0-4-5 15,-2-2-9-15,2 1-14 16,-9-14-9-16,15 18-5 15,-15-18-2-15,11 16-1 0,-11-16 3 16,7 13 5-16,-7-13 10 16,3 19 14-16,-5-8 11 15,2 0 7-15,-1-1 3 16,0 1 4-16,-1 0 0 16,2-11 2-16,-4 17 0 15,4-17 2-15,0 0 2 16,0 0-1-16,0 0-8 15,0 0-48-15,0 0-21 16,-7-17-4-16,14 2-3 16,-6-11 35-16</inkml:trace>
  <inkml:trace contextRef="#ctx0" brushRef="#br0" timeOffset="13280.84">18210 7546 1 0,'5'-26'50'16,"-3"-6"4"-16,6 5-46 0,-2 6 0 15,1 0 4-15,-1 6 1 16,0 2 1-16,-2 2 1 16,-4 11 1-16,5-13-1 31,-5 13 0-31,0 0-2 0,0 0-7 0,4-11-3 15,-4 11-2-15,0 0 0 16,3-11 0-16,-3 11 0 16,4-19 1-16,-3 4-1 15,0-3 2-15,1 0 3 16,-2-4 2-16,-2 2-3 16,1 0 4-16,0 4 2 0,-2 1 2 15,3 15 2-15,-3-17-4 16,3 17-4-16,0 0-3 15,0 0 1-15,0 0-4 16,0 0-3-16,1 16-3 16,-1 1 0-16,1 6 0 15,-1 5 3-15,0 5 1 16,-1 3 1-16,-1 6 0 16,-2-2 1-16,-2 2 0 15,-2 1 1-15,-1-1-1 16,-1-1 3-16,-1 1-3 15,-1-4 4-15,0 1 0 16,1-1 0-16,1-3-1 0,2-2 1 16,4-4 0-1,2-1 0-15,2-3 0 0,3 1 0 16,4-3-2-16,0-1 0 16,0 2 1-16,-1-1-1 15,-3 0 1-15,-3 0 0 16,-5-1 1-16,-7-2 3 15,-4-6 1-15,-3-3 6 16,-6-7 2-16,1-7 1 16,-3-8 1-16,4-8-1 15,2-9-1-15,9-5-5 16,3-4-2-16,12-5-4 16,8 0-10-16,8 3-7 15,8 6-5-15,3 6-5 16,1 10-2-16,-1 7-9 0,-1 10-16 15,-6 3-38-15,-7 8-9 16,-3 4 4-16,-7-4 0 16,2 2 53-16</inkml:trace>
  <inkml:trace contextRef="#ctx0" brushRef="#br0" timeOffset="14155.76">18635 8556 196 0,'0'0'72'15,"0"0"-13"-15,0 0-16 16,0 0-12-16,0 0-14 15,0 0-10-15,-8 12-8 16,8-12-4-16,0 19-2 16,2 0 0-16,0 5 1 15,4 10-1-15,2 6 5 16,3 10 2-16,2 6 1 16,0 4 0-16,2 1 2 15,-3 0-2-15,0 0 0 16,-4-3 1-16,-3-3-1 15,-5-6 0-15,-4-5 2 0,-3-6 5 16,-4-8-3-16,-5-8 4 16,-2-6 1-16,-4-9 1 15,-3-7 3-15,-1-10-2 16,-2-8-2-16,0-9-2 16,2-5 1-16,4-7-5 15,4-1 0-15,7 0-2 16,5 2-4-16,6 4-4 15,8 5-11-15,8 8-40 16,6 7-37-16,1 4 3 16,5 3-6-16,-1-1 2 15,3 2 45-15</inkml:trace>
  <inkml:trace contextRef="#ctx0" brushRef="#br0" timeOffset="14577.63">19072 8714 167 0,'13'-13'77'16,"2"2"-2"-16,-7 0-57 16,-8 11-17-16,14-2-3 15,-14 2-2-15,0 0 1 16,11 20 1-16,-15-6 2 15,-2 4 0-15,-6 4 2 16,-3 4 1-16,-4 5 1 16,-6 0-1-16,0 2 1 0,-2-1-3 15,2-5 1 1,1-1-1-16,6-4-1 0,2-6 0 16,6-6 1-16,10-10 2 15,-9 15 2-15,9-15 3 16,13 9-1-16,3-5 2 15,5 2 0-15,4-1 0 16,5 3 1-16,3-2-3 16,2 0-1-16,1 0-9 15,0-4-17-15,-1-1-50 16,0 2-11-16,-2-7-1 16,-1 1-4-16,-4-7 8 15</inkml:trace>
  <inkml:trace contextRef="#ctx0" brushRef="#br0" timeOffset="14921.34">19473 8719 186 0,'6'-24'80'0,"3"6"-5"0,0 5-53 15,-9 13-15-15,6-13-8 16,-6 13-3-16,0 0 0 31,0 0 0-31,-4 17 1 0,-6-2 1 0,-1 4 1 0,-2 9 1 16,1 3 1-1,-4 7 0-15,2 2 1 0,0 0-1 16,1-2 1-16,6-4-1 16,1-4 2-16,4-8 1 15,3-3 5-15,2-8 0 16,-3-11 1-16,27 13 0 15,-4-12-1-15,6-2-5 16,4-4-14-16,6 1-32 16,1-2-39-16,1-3 0 15,2-1-5-15,-8-5-1 16,-2-1 58-16</inkml:trace>
  <inkml:trace contextRef="#ctx0" brushRef="#br0" timeOffset="15421.3">19775 8486 155 0,'11'-6'68'0,"-11"6"-3"16,18-7-54-16,-3 14-14 15,-1 4 0-15,3 5-1 16,-1 3 3-16,1 5 2 15,-2 4 6-15,3 7 1 16,-5 2 2-16,1 0 1 16,-3 2 0-16,0 1 1 15,-2-1-4-15,-3-6 1 0,-2-4-4 16,-2-7-1 0,-1-6 8-16,2-4 8 0,-3-12 0 15,0 0 0-15,0 0 1 16,6-24-1-16,0-1-1 15,2-1-4-15,1-7-6 16,2-1-10-16,2 1-1 16,1 4 0-16,2 5-3 15,-3 7 0-15,0 11 0 16,1 8 0-16,-1 11-1 16,0 4 3-16,-2 9-3 15,-5 1 4-15,-4 3 1 16,-4 1 2-16,-7 1 1 15,-6-3 1-15,-5-6 1 16,-6 2 1-16,-6-8-5 0,-2-5-25 16,-2-4-64-16,-1-3-3 15,-1-9-5-15,5-3-3 16,-1-6 2-16</inkml:trace>
  <inkml:trace contextRef="#ctx0" brushRef="#br0" timeOffset="21186.84">17367 10480 81 0,'0'0'53'16,"-11"-8"-14"-16,11 8-10 15,0 0-9-15,0 0 0 0,0 0-4 16,-11-10 3-16,11 10-1 16,0 0 1-16,0 0-1 15,0 0 1-15,0 0-4 16,0 0 0-16,0 0-4 15,0 0-4-15,0 0-3 16,0 0-2-16,0 0 1 16,0 0-1-16,26-8-1 15,-1 8 0-15,7 1-1 16,8 0-1-16,9-1 3 16,12 1-2-16,7 0 0 15,7 1 2-15,5-2-1 16,4 0-1-16,3-2 0 15,3 0 2-15,1-2-2 0,0 1 1 16,-4-2-2 0,-2-1 0-16,-7 0 1 0,2 1-1 15,-5-1 2-15,-1 0-4 16,-6 1 3-16,-1 1-2 31,-1-1 2-31,-4 2-2 0,2 0 2 0,-4 1 1 16,-3 1-2-16,-2-1 3 15,-4 1-2-15,-4-1 1 16,-1 1-2-16,-3-2 2 16,-4 1-3-16,-1-2 2 15,-4 0 0-15,0 1-1 0,1-3 4 16,1 0 2 0,-3 0 2-16,1 0 0 0,2-2 2 15,2 1-1-15,1 1 1 16,3-1-3-16,-2 1-1 15,-2 1-1-15,0 0-2 16,-3 0 0-16,-4 1-1 16,-3 2 1-16,-6-2-1 15,-3 3 2-15,-4-1-1 16,-3 0 2-16,-12 2 3 16,17-3 2-16,-17 3 0 15,0 0 1-15,0 0 0 16,11-3 0-16,-11 3 2 15,0 0-5-15,0 0-2 16,0 0-3-16,0 0-4 0,0 0-9 16,0 0-12-16,0 0-45 15,0 0-30-15,-10 13-4 16,10-13-3-16,0 0-6 16,0 0 61-16</inkml:trace>
  <inkml:trace contextRef="#ctx0" brushRef="#br0" timeOffset="23827.66">19245 9548 24 0,'0'0'34'16,"1"-15"-15"-16,-1 15-7 0,0 0-4 15,11 16-5-15,-3 1 1 16,0 6-2-16,2 8 4 16,0 6 5-16,-2 9-2 15,1 2 0-15,-2 3-2 16,-2-3 2-16,-1 0-3 16,-3-6 3-16,0-5-4 15,-1-10 1-15,0-7 5 16,-1-6 18-16,1-14 11 15,0 14 2-15,0-14 1 16,0 0-1-16,4-18 0 16,-4-1-2-16,6 1-7 0,-1-6-17 15,3-2-12-15,4 1-3 16,3 1 1-16,1 4-4 16,0 7-2-16,0 6 0 15,-2 5-2-15,2 10-1 16,-6 5 1-16,-3 9 1 15,-4 2-2-15,-5 6 3 16,-3 1 4-16,-3-1-1 16,-2-3 3-16,-3-2-1 15,-2-6-8-15,4-7-77 16,-1-6-2-16,12-6-6 16,-9-21-4-16,14-2-3 15</inkml:trace>
  <inkml:trace contextRef="#ctx0" brushRef="#br0" timeOffset="24421.37">20004 9785 83 0,'-13'6'53'0,"13"-6"-11"16,0 0-14-16,-12-4-5 16,12 4-1-16,0 0-2 15,0 0-3-15,0 0 0 16,0 0-2-16,0 0-7 15,-2 20-8-15,7-7 2 0,3 6-2 16,-1 7 7-16,2 7 0 16,1 7 4-16,1 7-4 15,-1 5 4-15,-1 3 3 16,-4 1-4-16,1-3 1 16,-1-4-6-16,-3-6 2 15,-1-9 0-15,-1-6 1 16,0-11 0-16,2-5 2 15,-2-12-1-15,0 13 1 16,0-13-12-16,0 0-31 16,0 0-48-16,0 0-5 15,-14-2-3-15,14 2-8 16,0 0 14-16</inkml:trace>
  <inkml:trace contextRef="#ctx0" brushRef="#br0" timeOffset="25155.71">20093 10199 38 0,'0'0'40'15,"20"-14"-7"-15,-3 8-1 16,4-1 3-16,4 3-1 15,7-3-2-15,1 3-6 16,5 0-5-16,2 1-3 16,-1-1-2-16,3 2-5 15,-1 0-1-15,1 2-2 16,-4 0-1-16,1 1 0 16,-6-1-4-16,-2 2 0 15,-5-1-1-15,-5 3 1 0,-7-1-1 16,-3-2 1-1,-11-1 2-15,0 0 0 16,0 0 1-16,0 0 1 0,0 0-1 16,0 0-1-16,-14-10 2 15,14 10-4-15,-14-5-1 16,14 5 0-16,0 0-1 16,-13-5 1-16,13 5 0 15,0 0 0-15,0 0 0 16,0 0 2-16,0 0 0 15,0 0 1-15,0 0-2 16,0 0 2-16,0 0-3 16,0 0 2-16,0 0-4 15,0 0 1-15,0 0-1 0,0 0-1 16,0 0 2 0,0 0 0-16,0 0 1 0,0 0 0 15,0 0 1-15,0 0-1 16,0 0-1-16,0 0-5 15,0 0-3-15,0 0-14 16,0 0-21-16,12 5-25 16,-12-5-21-16,0 0 2 15,12 10-1-15,-12-10 10 16</inkml:trace>
  <inkml:trace contextRef="#ctx0" brushRef="#br0" timeOffset="25640.05">20650 10139 197 0,'0'0'84'0,"-12"-8"-21"0,12 8-22 16,0 0-15-16,0 0-13 16,0 0-6-16,0 0-8 15,5 18-2-15,-4-6-3 16,1-1 5-16,0 5 1 16,-1-3 0-16,0 3 1 15,-1-2-1-15,-1-1 0 16,0-1 1-16,1-12-1 15,-4 19 1-15,4-19 0 16,-3 14 1-16,3-14 0 16,0 0 0-16,-4 12 1 15,4-12 1-15,0 0 0 16,0 0 1-16,0 0 0 16,0 0 0-16,0 0-2 15,0 0 1-15,-19-2-1 0,6 2-1 16,-6-1 0-16,1 1-2 15,-6 0 2-15,1 0-2 16,2 0 0-16,0-1 1 16,3 1 1-16,3-1-2 15,2 1 1-15,-6-1-1 16,2 1 0-16,-7 1 1 16,-9 1-1-16,-6 2 1 15,-8 1-1-15,-3 1 1 0,-1 1-8 16,0-2-27-1,5 1-51-15,5 0-4 0,11-5-1 16,10-2-6-16,20 1 19 16</inkml:trace>
  <inkml:trace contextRef="#ctx0" brushRef="#br0" timeOffset="27421.16">17304 11541 124 0,'-8'-11'58'0,"8"11"-18"15,0 0-12-15,0 0-11 16,12-6-6-16,-12 6-4 0,23-7 2 15,-7 1 1-15,5 1-2 16,7-2 1-16,5 3 1 16,2-1 1-16,8 4 2 15,5-1-1-15,7 0-3 16,7 1 2-16,9 1-3 16,3 0 0-16,8-2-1 15,3 0 0-15,8 0-2 16,3 0 0-16,3-1 2 15,0 1-3-15,0-1 1 16,-3 1-2-16,3 1 1 16,-1-4-2-16,-3 0-1 15,-2-2 1-15,-2 1-2 0,0-4 0 16,-1 1-2 0,-4 0 4-16,-2-2-1 0,-6 1 3 15,-2 0 1-15,-8 2 2 16,-5-1 0-16,-4 0 1 15,-4 1 0-15,-4 0-1 16,-4 1 0-16,-7-1-2 16,-4 3-1-16,-6-1 0 15,-6 4-1-15,-7-2 0 16,-5 3 3-16,-12 1-1 16,13-2-1-16,-13 2 1 15,0 0-1-15,0 0 1 16,0 0 0-16,0 0-3 15,0 0-2-15,0 0 0 16,0 0-4-16,0 0-11 0,0 0-24 16,-4 11-55-16,4-11 1 15,4 12-5-15,-4-12 0 16,0 0-5-16</inkml:trace>
  <inkml:trace contextRef="#ctx0" brushRef="#br0" timeOffset="28921.06">19924 11380 62 0,'-5'-11'32'0,"5"11"-2"16,0 0 2-16,13-7-3 16,-13 7-2-16,25-9-7 15,-3 3-5-15,6 2-6 16,6-1-4-16,4 2-1 15,6-1-3-15,2-1 3 16,4 2-4-16,3-1 1 16,-1 0-1-16,-3 0 2 0,-4 1 0 15,-2-2-1 1,-4 2 0-16,-6-1 0 0,-6 2 7 16,-9-1 2-1,-3 2 5-15,-15 1 2 0,13-4 0 16,-13 4 2-16,0 0 0 15,0 0-1-15,0 0-6 16,7-11-2-16,-7 11-6 16,0 0 0-16,0 0-5 15,0 0 2-15,10-12-2 16,-10 12 0-16,0 0 0 16,0 0-2-16,0 0 1 15,0 0-1-15,0 0 3 16,12 3-3-16,-12-3 2 15,11 3 0-15,-11-3 1 0,11 4 1 16,-11-4 0-16,0 0-1 16,14 2-2-16,-14-2 0 15,0 0 0-15,0 0 0 16,8 11 0-16,-8-11 0 16,8 18 1-16,-4-5 0 15,1 1 3-15,0 2 0 16,-1 1 0-16,0-2 0 15,-1-2 2-15,0-2-1 16,-3-11 2-16,1 16 2 16,-1-16 2-16,0 0-1 15,-11 11 1-15,11-11-1 16,-21-2-1-16,4 0 1 16,0-2-3-16,-5 2-2 0,-5-2-3 15,-1 3 1 1,-4 1 0-16,-3 4-1 0,-4-1-1 15,-3 5 0-15,-3 1 2 16,0 0-1-16,-1-1 2 16,1-2 0-16,2-1 0 15,5-5 2-15,5-1 0 16,6-3 1-16,5-3-1 16,4-1 0-16,6-1 1 15,3-2 2-15,9 11-3 16,-8-19-1-16,8 19 1 0,0-17 1 15,0 17-3-15,0 0 1 16,3-11-3-16,-3 11 2 16,0 0 1-16,0 0-1 15,0 0 0-15,-7-12 0 16,7 12 1-16,-12-14 1 16,12 14-1-16,-19-17-1 15,19 17-1-15,-18-16 0 16,18 16 0-16,-13-10 0 15,13 10-5-15,0 0-2 16,0 0-9-16,0 0-36 16,11 7-41-16,1 0-4 15,1-1-2-15,-1 0-4 32,2 2 4-32</inkml:trace>
  <inkml:trace contextRef="#ctx0" brushRef="#br0" timeOffset="29499.12">20010 11269 128 0,'0'0'72'0,"-12"-15"3"16,12 15-36-16,-10-13-7 15,10 13-4-15,0 0-1 16,-9-17 1-16,9 17-6 0,0-11-7 16,0 11-9-16,5-17-4 15,-5 17-1-15,2-20 4 16,-1 9-1-16,-1 0 1 16,1 0 4-16,-2-1 0 15,1 12 2-15,-2-21 3 16,2 21-2-16,-1-19 0 15,1 19 0-15,-2-21-1 16,2 21-3-16,0-17 0 16,0 17-2-16,0-13 0 15,0 13-4-15,0 0-3 16,0 0-1-16,0 0-2 16,3 19 2-16,-2 7 0 0,4 8 1 15,1 8-3 1,1 9 6-16,3 9 0 0,0 5 2 15,1 3-2-15,-1 0 0 16,-1-6-3-16,-1-6 3 16,-3-9-3-16,-1-8 2 15,0-9 0-15,-3-8 4 16,-1-10 2-16,0-12 3 16,0 0-3-16,0 0-6 15,0 0-16-15,-3-18-77 16,0 2-7-16,-3-3-8 15,1-6-6-15,0-6-7 16</inkml:trace>
  <inkml:trace contextRef="#ctx0" brushRef="#br0" timeOffset="30186.6">19864 10332 162 0,'0'0'58'16,"-9"-16"-10"-16,9 16-13 16,0 0-7-16,0 0-11 15,0 0-5-15,-7 23-1 16,9 3-4-16,3 9 1 16,3 11-3-16,1 10 7 15,4 10-2-15,0 9 3 16,1 6-3-16,-2 1-5 15,0 0-2-15,-2-3 2 0,-2-5 3 16,-3-10-2-16,-1-8 2 16,-3-13-4-16,-1-8-11 15,2-7-49-15,-2-8-22 16,0-9-8-16,0-11-1 16,0 0-9-16,4-13 32 15</inkml:trace>
  <inkml:trace contextRef="#ctx0" brushRef="#br0" timeOffset="30561.58">20195 10445 61 0,'0'0'35'15,"0"0"-5"-15,-25 16-3 16,6 1-11-16,-7 5-2 15,-6 4-1-15,-4 5 1 16,-6 2-4-16,-2 2 0 16,3 0-1-16,3-4-4 0,4-1-9 15,6-5-36-15,11-2-15 16,6-9-2-16,11-14-3 16,11 3 33-16</inkml:trace>
  <inkml:trace contextRef="#ctx0" brushRef="#br0" timeOffset="30842.79">20235 10597 107 0,'17'-6'62'15,"-17"6"-3"-15,0 0-31 16,0 0-16-16,-11 22-5 15,0-8-2-15,-1 7 2 16,-3 1 4-16,-3 2 0 16,-2 0-1-16,1 0 0 15,-2 1-1-15,2-5-1 16,1-1-10-16,5-2-32 16,3-5-34-16,10-12-2 15,-8 13-3-15,8-13-2 16,5-13 52-16</inkml:trace>
  <inkml:trace contextRef="#ctx0" brushRef="#br0" timeOffset="31077.15">20257 10642 137 0,'0'0'62'0,"-7"18"-9"15,1-3-43-15,-7 3-7 16,1 6 2-16,-4 0 5 16,-3 4 0-16,-3 0-2 15,0 1-4-15,0-3-17 16,1-3-45-16,8-1-4 16,0-10-3-16,13-12-4 0,0 0 35 15</inkml:trace>
  <inkml:trace contextRef="#ctx0" brushRef="#br0" timeOffset="31295.9">20289 10843 133 0,'5'21'64'15,"-14"-7"-1"-15,-3 9-53 16,-4 5-5-16,-2 2 3 15,-3 1 3-15,-2-1-5 16,-2 2-20-16,1-4-48 0,8 0 0 0,-1-9-5 16,12-2-2-16,5-17 44 0</inkml:trace>
  <inkml:trace contextRef="#ctx0" brushRef="#br0" timeOffset="31873.99">20473 10258 9 0,'0'0'44'0,"0"0"-2"16,0 12-32-16,0-12-7 16,13 20 3-16,-3-6 4 0,0 7 1 15,3 4 2-15,-2 5 4 16,4 7-3-16,-2 7-1 15,1 4 3-15,-1 5-3 16,1 7 1-16,-1 6-1 31,-2 4-1-31,-1 2-3 0,-3-2-1 0,-2-1 1 16,-1-1-2-16,-3-2 1 16,-1-9-3-16,0-7-1 15,0-9-29-15,2-6-36 16,-2-12-5-16,5-7 0 0,-5-16-6 15,12-8 53-15</inkml:trace>
  <inkml:trace contextRef="#ctx0" brushRef="#br0" timeOffset="32295.82">20814 10172 22 0,'-19'4'31'16,"6"4"-19"-16,-3 7-5 16,-5 7 1-16,-3 5 1 15,-7 7 3-15,0 5 0 16,-4 4 6-16,4 0-4 0,0 0 2 15,4-4-10 1,4-6-33-16,11-6-15 0,5-8-5 16,11-7-3-16,-4-12 50 15</inkml:trace>
  <inkml:trace contextRef="#ctx0" brushRef="#br0" timeOffset="32530.19">20835 10428 1 0,'13'4'43'0,"-13"-4"5"16,14 22-30-16,-12-1-2 16,-9 6 2-16,-1 5 1 0,-8 0 2 15,-2 5 0-15,-3-2-4 16,0-1-6-16,0-2-25 15,2-8-37-15,8-2-5 16,0-13-2-16,11-9 5 16,0 0 53-16</inkml:trace>
  <inkml:trace contextRef="#ctx0" brushRef="#br0" timeOffset="32764.53">20933 10641 181 0,'0'0'73'0,"6"18"-3"16,-6-6-60-1,-2 7-10-15,-2 6 1 0,-3 6 2 16,-3 4 2-16,-3 7-2 16,-4 1 4-16,-3 6-3 15,-1 2-9-15,2 3-43 16,0 5-17-16,-1-1-9 15,3 1 1-15,-1-3-8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14T05:36:53.5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3054 4054 109 0,'-4'-19'45'0,"-2"-2"-6"15,4 2-3-15,-3-2-4 16,5 2-5-16,-2 2-2 16,0 5-9-16,1-1-6 15,1 13-7-15,0 0-4 16,0 0-4-16,-1 14-3 15,1 5 0-15,0 8-4 16,1 4 5-16,5 10 2 16,-1 3 4-16,5 6 0 0,2 2 1 15,3 4 0-15,3 5 4 16,2 2 6-16</inkml:trace>
  <inkml:trace contextRef="#ctx0" brushRef="#br0" timeOffset="125.03">3007 5120 221 0,'0'0'-58'0,"0"0"-6"15,-11-19-1-15,-3 2 32 16,-2-3 33-16</inkml:trace>
  <inkml:trace contextRef="#ctx0" brushRef="#br0" timeOffset="468.78">2684 4937 125 0,'-5'-14'82'0,"5"14"-7"15,15-17-52-15,3 9-10 16,10 1-10-16,8-2-5 16,8-1 0-16,9-2 2 15,9-1-2-15,5 0 2 16,6-4-1-16,5 1 0 16,7-1 0-16,6-3 1 15,4 1 2-15,0-1-2 16,-1 1 3-16,-2 0-1 15,-9 2 0-15,-11 0 0 16,-14 2 1-16,-13 7-5 0,-12 0-23 16,-15 3-51-16,-18 5-3 15,0 0-4-15,0 0 23 16,-38 5 60-16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5T03:28:52.0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5664 15618 1796 0,'0'0'40'0,"-6"6"8"0,0-4 1 0,6-2 1 15,-6 3-40-15,0 2-10 0,6-5 0 0,0 0 0 0,-6 3 12 0,6-3 0 16,0 0 0-16,0 0 0 0,0 0-12 0,-6 3 0 16,6-3 0-16,0 0 0 0,0 0 0 0,0 0 0 15,-6 2 0-15,6-2 0 16,-6 5-115-16,0-2-18 0,6-3-4 0,-15-5-1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9.05797" units="1/cm"/>
          <inkml:channelProperty channel="Y" name="resolution" value="69.67742" units="1/cm"/>
          <inkml:channelProperty channel="T" name="resolution" value="1" units="1/dev"/>
        </inkml:channelProperties>
      </inkml:inkSource>
      <inkml:timestamp xml:id="ts0" timeString="2024-01-10T05:30:59.6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4-01-10T05:31:09.734"/>
    </inkml:context>
  </inkml:definitions>
  <inkml:trace contextRef="#ctx0" brushRef="#br0">8930 19025 0</inkml:trace>
  <inkml:trace contextRef="#ctx1" brushRef="#br0">19329 15587 134 0,'4'-22'69'0,"-3"4"-16"16,-2 6-53-16,1 12-19 15,0 0-22-15,0 0-30 0,17 12-2 16,-17-12 22-16,15 19 51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49275" units="1/cm"/>
          <inkml:channelProperty channel="Y" name="resolution" value="49.54839" units="1/cm"/>
          <inkml:channelProperty channel="T" name="resolution" value="1" units="1/dev"/>
        </inkml:channelProperties>
      </inkml:inkSource>
      <inkml:timestamp xml:id="ts0" timeString="2024-01-11T06:27:05.1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20340 12923 0,'25'0'47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17T05:32:16.4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20619 14816 517 0,'9'-16'132'0,"-9"16"-6"0,0 0-142 16,0 0-14-16,13 20-67 16,-6-7-31-16,4 10-2 15,-5-3-3-15,-3 0 4 16,-4-3 18-16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18T06:33:51.0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7822 15361 123 0,'-9'-19'49'0,"1"3"-11"0,2 3-49 16,6 13-19-16,-10-11-8 31,10 11-7-31,0 0-3 0,0 0 11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4T05:29:05.8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21165 15088 132 0,'-2'-13'98'0,"2"13"2"0,0 0-37 15,-5-17-12-15,5 17-13 16,0 0-9-16,0 0-4 15,-1-14-10-15,1 14-5 16,0 0-8-16,0 0-8 16,0 0-11-16,0 0-20 15,0 0-64-15,0 0-7 16,13 6 1-16,-13-6 0 16,0 0 28-16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31T05:29:40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7906 14882 248 0,'0'0'93'15,"1"-11"5"-15,-1 11-57 16,0 0-8-16,0 0-8 15,0 0-21-15,0 0-35 16,0 0-54-16,0 0-7 16,0 0-9-16,-1 11-2 15,1-11 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05:31:11.3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0 153 11371,'0'0'7655,"33"-9"-7719,-23-15-4388,6-20-2947,-6 11 3683,-6-9 353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084995-AD5E-D0F0-1E03-24737D65C8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03E190-6B19-A584-C26A-8DAD848E038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5D256D-D5A8-4EFA-A6E5-DFCEBB83EC4F}" type="datetimeFigureOut">
              <a:rPr lang="en-US"/>
              <a:pPr>
                <a:defRPr/>
              </a:pPr>
              <a:t>2/15/2024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4663E60-983D-F765-9BD1-7D6C74F834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74688"/>
            <a:ext cx="44989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DE960DA-DC59-218E-AA27-75AE64826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273550"/>
            <a:ext cx="5486400" cy="4049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3BA39-C577-ECF0-F62A-150212F59B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54710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CAB27-72B4-99FB-3C53-049231B717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547100"/>
            <a:ext cx="2971800" cy="4492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9DD904-8BAB-428F-8997-1BC06B7053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49A8ADED-6C0D-E90B-70FC-6364B803C2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56628A5C-5034-158E-2BE0-1362E286C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5AD1D7D6-29A9-0471-6973-6E7BBC7B16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1EB01D-4EC2-45E9-B90C-9CF253CA50F9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44628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9DD904-8BAB-428F-8997-1BC06B705380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754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82BBA5-7429-6BDB-0714-E8BF0AFF3C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142A35-39B2-BA7F-8B56-BAE5033AFF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F91710-1026-5F82-98BD-E2232BDF2D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4C9E3-7DE4-4F59-9E2C-6AB38D1E1C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89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CACD9F-D639-B082-9F32-E3BB02A891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A0EDCD-7FFE-0F98-D95B-CA4DF48DC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C0F9D4-E7C5-0BE3-E7C6-31E57BFA0D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D0E22-450C-47C9-9931-7E6E840D14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35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02CE7E-CE58-4933-D132-D4630BB3A1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217F62-B96E-B6D6-3C4E-1C3C1A260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15D3BC-73DA-51F5-C0E7-F577DBEE1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DB410-E207-4EC8-A1C9-5CD57F3E7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39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051AEF-37A8-46BB-187D-9AA12BD484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332FB2-C1CA-6FAA-BD1E-2EA2870210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3302FD-5046-854B-ECF4-13B0F9418D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CB97C-4EF4-445F-9A1C-DE928C36CC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41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8282D0-8C91-4F14-AAF3-9DAB9EAC8F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7C4E49-3A9D-8E6C-EF7D-F009D2840D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057392-4631-3B43-8B94-080483009C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2E730-9E84-4459-8FAF-19B43C72AB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30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D80D6C-76FD-2C29-D3A2-993F55DEC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039011-6DDC-0D15-41D9-9473ACFC6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0E6376-F37A-9527-9A30-9EAC97EDE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8D8B4-EAD8-48D5-9442-4B492BF8F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72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EDC6B1C-EE5C-CC8B-5899-27259BDED0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7DE378-D498-E2D0-AA2C-4F72C44E5D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34709D-1F52-B8E8-A263-9F237BF655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FCC1-511E-4871-9B06-92E251799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39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3BFC0A6-DAD6-3BB2-4467-D59543E1FF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4AE633-BEC8-2439-3FBC-DA63A52D44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6537BFF-4706-0F17-3555-B4C2097B9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98E86-C588-4989-A518-AFD358F9E9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0E3859-0B97-01A8-A683-57A596C1D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82918B-C085-DDAA-B172-2E7D31BEA8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638A01-E12F-937A-F4E8-7225CDEB52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5ABE6-51D8-45A2-B0B9-D5FA77769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2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150B33-78F1-DCAF-5EFC-EC5F95AEA1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8B653-40DB-11B4-D939-ACED14F85D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48B9C8-38E9-0987-2620-BC3537C0E7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B24C9-94FB-4DF3-B53B-46EAB04FF0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44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59E73-BB9B-CF6B-D561-97ECEDAAA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146736-E1EE-2FEF-469E-6D822D2776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12A781-17FF-5B95-181E-EFE4234B5B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E7C5D-E4BB-41E6-AA7C-15569B223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65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FB3266A-28F9-8D8A-B332-BAEA3970C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3DB96B-1243-623D-A1D3-B5B48C72E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827028B-75E0-DB5D-8427-526DA1DA60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5B21BD3-8D44-FA33-70C1-554A6119DA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8EBD7AE-4746-7386-DEE1-8EBFC92E2A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018820-5C12-43B2-BAF7-FA09D1C254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6.png"/><Relationship Id="rId26" Type="http://schemas.openxmlformats.org/officeDocument/2006/relationships/image" Target="../media/image10.png"/><Relationship Id="rId3" Type="http://schemas.openxmlformats.org/officeDocument/2006/relationships/customXml" Target="../ink/ink1.xml"/><Relationship Id="rId21" Type="http://schemas.openxmlformats.org/officeDocument/2006/relationships/image" Target="../media/image9.png"/><Relationship Id="rId7" Type="http://schemas.openxmlformats.org/officeDocument/2006/relationships/image" Target="../media/image3.png"/><Relationship Id="rId25" Type="http://schemas.openxmlformats.org/officeDocument/2006/relationships/customXml" Target="../ink/ink8.xml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5.xml"/><Relationship Id="rId20" Type="http://schemas.openxmlformats.org/officeDocument/2006/relationships/customXml" Target="../ink/ink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24" Type="http://schemas.openxmlformats.org/officeDocument/2006/relationships/image" Target="../media/image8.png"/><Relationship Id="rId5" Type="http://schemas.openxmlformats.org/officeDocument/2006/relationships/customXml" Target="../ink/ink2.xml"/><Relationship Id="rId15" Type="http://schemas.openxmlformats.org/officeDocument/2006/relationships/image" Target="../media/image7.png"/><Relationship Id="rId28" Type="http://schemas.openxmlformats.org/officeDocument/2006/relationships/image" Target="../media/image5.png"/><Relationship Id="rId19" Type="http://schemas.openxmlformats.org/officeDocument/2006/relationships/image" Target="../media/image4.png"/><Relationship Id="rId4" Type="http://schemas.openxmlformats.org/officeDocument/2006/relationships/image" Target="../media/image1.png"/><Relationship Id="rId14" Type="http://schemas.openxmlformats.org/officeDocument/2006/relationships/customXml" Target="../ink/ink4.xml"/><Relationship Id="rId22" Type="http://schemas.openxmlformats.org/officeDocument/2006/relationships/customXml" Target="../ink/ink7.xml"/><Relationship Id="rId27" Type="http://schemas.openxmlformats.org/officeDocument/2006/relationships/customXml" Target="../ink/ink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11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gif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3.wmf"/><Relationship Id="rId7" Type="http://schemas.openxmlformats.org/officeDocument/2006/relationships/image" Target="../media/image45.wmf"/><Relationship Id="rId12" Type="http://schemas.openxmlformats.org/officeDocument/2006/relationships/image" Target="../media/image4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44.wmf"/><Relationship Id="rId10" Type="http://schemas.openxmlformats.org/officeDocument/2006/relationships/image" Target="../media/image46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370.png"/><Relationship Id="rId7" Type="http://schemas.openxmlformats.org/officeDocument/2006/relationships/oleObject" Target="../embeddings/oleObject7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80.pn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0.xml"/><Relationship Id="rId5" Type="http://schemas.openxmlformats.org/officeDocument/2006/relationships/image" Target="../media/image131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3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openxmlformats.org/officeDocument/2006/relationships/customXml" Target="../ink/ink11.xml"/><Relationship Id="rId4" Type="http://schemas.openxmlformats.org/officeDocument/2006/relationships/image" Target="../media/image140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B3CF1790-2AF5-2CEC-B1FA-01BD5B7EB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7CB245C-34B9-B802-8117-557D8E2069D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357188"/>
            <a:ext cx="8382000" cy="1234372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dirty="0"/>
              <a:t>Design of  Fins for Thermal Management of Chip on Board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D302D3E7-32A4-1BCB-0FCC-12CAB8B80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6F24E5AF-DC6A-044C-B015-F2C6DCAA4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105400"/>
            <a:ext cx="90487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B050"/>
                </a:solidFill>
                <a:latin typeface="Viner Hand ITC" panose="03070502030502020203" pitchFamily="66" charset="0"/>
              </a:rPr>
              <a:t>Enhancement of Cooling Rate per Unit Weight of Additional Convection Surface… </a:t>
            </a:r>
            <a:endParaRPr lang="en-US" altLang="en-US" b="1" i="1" dirty="0">
              <a:solidFill>
                <a:srgbClr val="00B050"/>
              </a:solidFill>
              <a:latin typeface="Viner Hand ITC" panose="03070502030502020203" pitchFamily="66" charset="0"/>
              <a:cs typeface="Times New Roman" panose="02020603050405020304" pitchFamily="18" charset="0"/>
            </a:endParaRPr>
          </a:p>
        </p:txBody>
      </p:sp>
      <p:grpSp>
        <p:nvGrpSpPr>
          <p:cNvPr id="3079" name="Group 7">
            <a:extLst>
              <a:ext uri="{FF2B5EF4-FFF2-40B4-BE49-F238E27FC236}">
                <a16:creationId xmlns:a16="http://schemas.microsoft.com/office/drawing/2014/main" id="{A712A528-0020-4493-8F9E-3D80347B0F8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83" name="Group 8">
              <a:extLst>
                <a:ext uri="{FF2B5EF4-FFF2-40B4-BE49-F238E27FC236}">
                  <a16:creationId xmlns:a16="http://schemas.microsoft.com/office/drawing/2014/main" id="{F75E1619-CA0B-E96A-9E12-5C455B1143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3093" name="Rectangle 9">
                <a:extLst>
                  <a:ext uri="{FF2B5EF4-FFF2-40B4-BE49-F238E27FC236}">
                    <a16:creationId xmlns:a16="http://schemas.microsoft.com/office/drawing/2014/main" id="{849632BB-EB67-81D4-0AD0-116C9C2F1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4" name="Rectangle 10">
                <a:extLst>
                  <a:ext uri="{FF2B5EF4-FFF2-40B4-BE49-F238E27FC236}">
                    <a16:creationId xmlns:a16="http://schemas.microsoft.com/office/drawing/2014/main" id="{5FF5BFA0-0DD7-FEAB-7AB4-C56B746318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4" name="Group 11">
              <a:extLst>
                <a:ext uri="{FF2B5EF4-FFF2-40B4-BE49-F238E27FC236}">
                  <a16:creationId xmlns:a16="http://schemas.microsoft.com/office/drawing/2014/main" id="{FD12B362-72A5-BE62-6793-AE0CEEDAE2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3091" name="Rectangle 12">
                <a:extLst>
                  <a:ext uri="{FF2B5EF4-FFF2-40B4-BE49-F238E27FC236}">
                    <a16:creationId xmlns:a16="http://schemas.microsoft.com/office/drawing/2014/main" id="{D19152C4-01A3-3032-50D5-D3AD1D2AB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2" name="Rectangle 13">
                <a:extLst>
                  <a:ext uri="{FF2B5EF4-FFF2-40B4-BE49-F238E27FC236}">
                    <a16:creationId xmlns:a16="http://schemas.microsoft.com/office/drawing/2014/main" id="{A7554AF3-56A8-8DA8-4C6C-CE72661CA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5" name="Group 14">
              <a:extLst>
                <a:ext uri="{FF2B5EF4-FFF2-40B4-BE49-F238E27FC236}">
                  <a16:creationId xmlns:a16="http://schemas.microsoft.com/office/drawing/2014/main" id="{0745065B-5E7E-56A2-AE0B-43BB9C9A38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3089" name="Rectangle 15">
                <a:extLst>
                  <a:ext uri="{FF2B5EF4-FFF2-40B4-BE49-F238E27FC236}">
                    <a16:creationId xmlns:a16="http://schemas.microsoft.com/office/drawing/2014/main" id="{6583A73D-D122-7702-82A7-890F9168F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0" name="Rectangle 16">
                <a:extLst>
                  <a:ext uri="{FF2B5EF4-FFF2-40B4-BE49-F238E27FC236}">
                    <a16:creationId xmlns:a16="http://schemas.microsoft.com/office/drawing/2014/main" id="{CF2B19A5-72B4-FF53-5494-CD2A60ECF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6" name="Group 17">
              <a:extLst>
                <a:ext uri="{FF2B5EF4-FFF2-40B4-BE49-F238E27FC236}">
                  <a16:creationId xmlns:a16="http://schemas.microsoft.com/office/drawing/2014/main" id="{15291F47-C38E-9E2D-2B9B-9B3529744E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3087" name="Rectangle 18">
                <a:extLst>
                  <a:ext uri="{FF2B5EF4-FFF2-40B4-BE49-F238E27FC236}">
                    <a16:creationId xmlns:a16="http://schemas.microsoft.com/office/drawing/2014/main" id="{51F7BB52-B4ED-E8CB-2F29-06B55E0EF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88" name="Rectangle 19">
                <a:extLst>
                  <a:ext uri="{FF2B5EF4-FFF2-40B4-BE49-F238E27FC236}">
                    <a16:creationId xmlns:a16="http://schemas.microsoft.com/office/drawing/2014/main" id="{2F2FE6BB-9C15-CF15-41BC-37AB11AD1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22">
                <a:extLst>
                  <a:ext uri="{FF2B5EF4-FFF2-40B4-BE49-F238E27FC236}">
                    <a16:creationId xmlns:a16="http://schemas.microsoft.com/office/drawing/2014/main" id="{E362A95E-C59D-DCA4-3C4C-A10C5763FFA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01138" y="6584950"/>
              <a:ext cx="1587" cy="1588"/>
            </p14:xfrm>
          </p:contentPart>
        </mc:Choice>
        <mc:Fallback xmlns="">
          <p:pic>
            <p:nvPicPr>
              <p:cNvPr id="1026" name="Ink 22">
                <a:extLst>
                  <a:ext uri="{FF2B5EF4-FFF2-40B4-BE49-F238E27FC236}">
                    <a16:creationId xmlns:a16="http://schemas.microsoft.com/office/drawing/2014/main" id="{E362A95E-C59D-DCA4-3C4C-A10C5763FFA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9876" y="6543662"/>
                <a:ext cx="84111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513D32-BD02-D40B-3C66-40DCC9275E4E}"/>
                  </a:ext>
                </a:extLst>
              </p14:cNvPr>
              <p14:cNvContentPartPr/>
              <p14:nvPr/>
            </p14:nvContentPartPr>
            <p14:xfrm>
              <a:off x="2014200" y="5622480"/>
              <a:ext cx="25200" cy="1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513D32-BD02-D40B-3C66-40DCC9275E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4840" y="5613120"/>
                <a:ext cx="43920" cy="30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33A478D-DD10-C54A-5671-1CDCD1350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137" y="3692769"/>
            <a:ext cx="6400800" cy="128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1800" kern="0">
                <a:latin typeface="CommercialScript BT"/>
              </a:rPr>
              <a:t> P M V Subbarao</a:t>
            </a:r>
          </a:p>
          <a:p>
            <a:pPr eaLnBrk="1" hangingPunct="1"/>
            <a:r>
              <a:rPr lang="en-US" altLang="en-US" sz="1800" kern="0">
                <a:latin typeface="CommercialScript BT"/>
              </a:rPr>
              <a:t>Professor</a:t>
            </a:r>
          </a:p>
          <a:p>
            <a:pPr eaLnBrk="1" hangingPunct="1"/>
            <a:r>
              <a:rPr lang="en-US" altLang="en-US" sz="1800" kern="0">
                <a:latin typeface="Tempus Sans ITC" panose="04020404030D07020202" pitchFamily="82" charset="0"/>
              </a:rPr>
              <a:t>Mechanical Engineering Department</a:t>
            </a:r>
          </a:p>
        </p:txBody>
      </p:sp>
      <p:pic>
        <p:nvPicPr>
          <p:cNvPr id="5" name="Rectangle 19458">
            <a:extLst>
              <a:ext uri="{FF2B5EF4-FFF2-40B4-BE49-F238E27FC236}">
                <a16:creationId xmlns:a16="http://schemas.microsoft.com/office/drawing/2014/main" id="{B08989DA-5235-217B-0445-5014FFA1F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2672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CDB601-55D3-9885-C072-875D3F299B6D}"/>
                  </a:ext>
                </a:extLst>
              </p14:cNvPr>
              <p14:cNvContentPartPr/>
              <p14:nvPr/>
            </p14:nvContentPartPr>
            <p14:xfrm>
              <a:off x="3214800" y="5592600"/>
              <a:ext cx="3756960" cy="1256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CDB601-55D3-9885-C072-875D3F299B6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05440" y="5583240"/>
                <a:ext cx="3775680" cy="12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57311D6-76F2-4B2B-2413-7D594149BCB9}"/>
                  </a:ext>
                </a:extLst>
              </p14:cNvPr>
              <p14:cNvContentPartPr/>
              <p14:nvPr/>
            </p14:nvContentPartPr>
            <p14:xfrm>
              <a:off x="7322400" y="4652280"/>
              <a:ext cx="9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57311D6-76F2-4B2B-2413-7D594149BC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13040" y="4642920"/>
                <a:ext cx="28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FBE7D97-7AD2-8DB8-E190-B5489CCEFA5F}"/>
                  </a:ext>
                </a:extLst>
              </p14:cNvPr>
              <p14:cNvContentPartPr/>
              <p14:nvPr/>
            </p14:nvContentPartPr>
            <p14:xfrm>
              <a:off x="7422840" y="5328000"/>
              <a:ext cx="18000" cy="41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FBE7D97-7AD2-8DB8-E190-B5489CCEFA5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13480" y="5318640"/>
                <a:ext cx="367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6ABEA79-12B2-B2F6-0F5E-D9DBAF19FAC0}"/>
                  </a:ext>
                </a:extLst>
              </p14:cNvPr>
              <p14:cNvContentPartPr/>
              <p14:nvPr/>
            </p14:nvContentPartPr>
            <p14:xfrm>
              <a:off x="2804040" y="5508720"/>
              <a:ext cx="12240" cy="21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6ABEA79-12B2-B2F6-0F5E-D9DBAF19FAC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94680" y="5499360"/>
                <a:ext cx="309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27D7541-BB00-9000-09BB-B16F11F74F0C}"/>
                  </a:ext>
                </a:extLst>
              </p14:cNvPr>
              <p14:cNvContentPartPr/>
              <p14:nvPr/>
            </p14:nvContentPartPr>
            <p14:xfrm>
              <a:off x="7616520" y="5415840"/>
              <a:ext cx="5040" cy="16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27D7541-BB00-9000-09BB-B16F11F74F0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07160" y="5406480"/>
                <a:ext cx="237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4685767-B34C-C7D3-791F-0A99CC2A7D57}"/>
                  </a:ext>
                </a:extLst>
              </p14:cNvPr>
              <p14:cNvContentPartPr/>
              <p14:nvPr/>
            </p14:nvContentPartPr>
            <p14:xfrm>
              <a:off x="2846160" y="5353560"/>
              <a:ext cx="720" cy="4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4685767-B34C-C7D3-791F-0A99CC2A7D5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36800" y="5344200"/>
                <a:ext cx="194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F28DD72-5591-53DE-D52D-D6C7BD4EEB28}"/>
                  </a:ext>
                </a:extLst>
              </p14:cNvPr>
              <p14:cNvContentPartPr/>
              <p14:nvPr/>
            </p14:nvContentPartPr>
            <p14:xfrm>
              <a:off x="10542084" y="663113"/>
              <a:ext cx="26640" cy="55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F28DD72-5591-53DE-D52D-D6C7BD4EEB2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535964" y="656993"/>
                <a:ext cx="38880" cy="6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645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build="p" bldLvl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>
            <a:extLst>
              <a:ext uri="{FF2B5EF4-FFF2-40B4-BE49-F238E27FC236}">
                <a16:creationId xmlns:a16="http://schemas.microsoft.com/office/drawing/2014/main" id="{AC6FD5AD-B091-0602-9C1B-8B81A729E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609600"/>
          </a:xfrm>
        </p:spPr>
        <p:txBody>
          <a:bodyPr/>
          <a:lstStyle/>
          <a:p>
            <a:r>
              <a:rPr lang="en-US" altLang="en-US" sz="2800" dirty="0"/>
              <a:t>Effectiveness of A Fin : Strip Fin</a:t>
            </a:r>
          </a:p>
        </p:txBody>
      </p:sp>
      <p:sp>
        <p:nvSpPr>
          <p:cNvPr id="457731" name="Rectangle 3">
            <a:extLst>
              <a:ext uri="{FF2B5EF4-FFF2-40B4-BE49-F238E27FC236}">
                <a16:creationId xmlns:a16="http://schemas.microsoft.com/office/drawing/2014/main" id="{81612E8C-6A80-65DE-4222-49D1060964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990600"/>
          </a:xfrm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The fin effectiveness, </a:t>
            </a:r>
            <a:r>
              <a:rPr lang="en-US" altLang="en-US" sz="2400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altLang="en-US" sz="2400" i="1" baseline="-25000" dirty="0" err="1">
                <a:cs typeface="Times New Roman" panose="02020603050405020304" pitchFamily="18" charset="0"/>
              </a:rPr>
              <a:t>fin</a:t>
            </a:r>
            <a:r>
              <a:rPr lang="en-US" altLang="en-US" sz="2400" dirty="0">
                <a:cs typeface="Times New Roman" panose="02020603050405020304" pitchFamily="18" charset="0"/>
              </a:rPr>
              <a:t> , is defined as the ratio of the  heat dissipation with fin to the  heat dissipation without a fin.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7732" name="Object 4">
                <a:extLst>
                  <a:ext uri="{FF2B5EF4-FFF2-40B4-BE49-F238E27FC236}">
                    <a16:creationId xmlns:a16="http://schemas.microsoft.com/office/drawing/2014/main" id="{5C61FF19-9C2E-0AD9-BBD0-8E7F098284DE}"/>
                  </a:ext>
                </a:extLst>
              </p:cNvPr>
              <p:cNvSpPr txBox="1"/>
              <p:nvPr/>
            </p:nvSpPr>
            <p:spPr bwMode="auto">
              <a:xfrm>
                <a:off x="3048000" y="2555631"/>
                <a:ext cx="3886200" cy="140676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𝑓𝑖𝑛</m:t>
                          </m:r>
                        </m:sub>
                      </m:sSub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IN" sz="2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𝑏𝑎𝑠𝑒</m:t>
                              </m:r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𝑤𝑖𝑡h𝑓𝑖𝑛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IN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𝑏𝑎𝑠𝑒</m:t>
                              </m:r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𝑤𝑖𝑡h𝑜𝑢𝑡𝑓𝑖𝑛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457732" name="Object 4">
                <a:extLst>
                  <a:ext uri="{FF2B5EF4-FFF2-40B4-BE49-F238E27FC236}">
                    <a16:creationId xmlns:a16="http://schemas.microsoft.com/office/drawing/2014/main" id="{5C61FF19-9C2E-0AD9-BBD0-8E7F09828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0" y="2555631"/>
                <a:ext cx="3886200" cy="14067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7734" name="Object 6">
                <a:extLst>
                  <a:ext uri="{FF2B5EF4-FFF2-40B4-BE49-F238E27FC236}">
                    <a16:creationId xmlns:a16="http://schemas.microsoft.com/office/drawing/2014/main" id="{30632D63-A289-7CFB-F872-A26BA067B4B6}"/>
                  </a:ext>
                </a:extLst>
              </p:cNvPr>
              <p:cNvSpPr txBox="1"/>
              <p:nvPr/>
            </p:nvSpPr>
            <p:spPr bwMode="auto">
              <a:xfrm>
                <a:off x="644525" y="4454525"/>
                <a:ext cx="7508875" cy="1108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𝑓𝑖𝑛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adiabatic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h𝑘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func>
                            <m:func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IN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𝑏𝑎𝑠𝑒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𝑐𝑠</m:t>
                              </m:r>
                            </m:sub>
                          </m:sSub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𝑏𝑎𝑠𝑒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57734" name="Object 6">
                <a:extLst>
                  <a:ext uri="{FF2B5EF4-FFF2-40B4-BE49-F238E27FC236}">
                    <a16:creationId xmlns:a16="http://schemas.microsoft.com/office/drawing/2014/main" id="{30632D63-A289-7CFB-F872-A26BA067B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525" y="4454525"/>
                <a:ext cx="7508875" cy="11080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6">
            <a:extLst>
              <a:ext uri="{FF2B5EF4-FFF2-40B4-BE49-F238E27FC236}">
                <a16:creationId xmlns:a16="http://schemas.microsoft.com/office/drawing/2014/main" id="{556A6777-ADAF-922E-5D1A-44E47A0F4BEA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F062C6C7-76DC-9169-74FC-3A2DFB2B66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B8A90814-99A4-768B-55A1-F34CB64E80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830C4CE2-0655-630D-BAA6-8198CAD310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96141C1A-AD0C-C366-174E-AAC8C77E81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9475FA73-B5D3-1011-D486-73FE5A5CB4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08BE262-C0B6-1371-51F7-2461BB9A3B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47EFCE5-98D8-54EB-9FE7-3801A4C165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5FE61F32-5046-9DD4-1B5C-E43DB9C4D2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51FC5D26-520D-1CE4-2161-C822D066A6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F82DEA38-78E2-E5EF-A345-FD1E1ADD4E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AFBDAC45-CCFF-73AD-276C-BBA5357A82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C0FC591E-CA23-A763-60FF-D08A9E653D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E39D43A1-996C-704B-77F4-E6C7ED447F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772BB44C-B154-3992-C81A-7EE8B07D24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B1AF3FA2-D828-05E2-A204-7B0EE9BA5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7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7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7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7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1" grpId="0" build="p"/>
      <p:bldP spid="457732" grpId="0"/>
      <p:bldP spid="4577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5" name="Rectangle 3">
            <a:extLst>
              <a:ext uri="{FF2B5EF4-FFF2-40B4-BE49-F238E27FC236}">
                <a16:creationId xmlns:a16="http://schemas.microsoft.com/office/drawing/2014/main" id="{CF1D86BA-D6DB-86CD-52B5-ABFB3A1E2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3" y="2743200"/>
            <a:ext cx="8332787" cy="120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altLang="en-US" dirty="0">
                <a:cs typeface="Times New Roman" panose="02020603050405020304" pitchFamily="18" charset="0"/>
              </a:rPr>
              <a:t>The fin efficiency, </a:t>
            </a:r>
            <a:r>
              <a:rPr lang="en-US" alt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h</a:t>
            </a:r>
            <a:r>
              <a:rPr lang="en-US" altLang="en-US" dirty="0">
                <a:cs typeface="Times New Roman" panose="02020603050405020304" pitchFamily="18" charset="0"/>
              </a:rPr>
              <a:t>, is defined as the ratio of the actual heat dissipation to the ideal heat dissipation if the entire fin were to operate at the base temperature excess </a:t>
            </a:r>
            <a:endParaRPr lang="en-US" altLang="en-US" i="1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8276" name="Object 4">
                <a:extLst>
                  <a:ext uri="{FF2B5EF4-FFF2-40B4-BE49-F238E27FC236}">
                    <a16:creationId xmlns:a16="http://schemas.microsoft.com/office/drawing/2014/main" id="{FE7877A6-397C-41A1-1E1D-25A204E53AAF}"/>
                  </a:ext>
                </a:extLst>
              </p:cNvPr>
              <p:cNvSpPr txBox="1"/>
              <p:nvPr/>
            </p:nvSpPr>
            <p:spPr bwMode="auto">
              <a:xfrm>
                <a:off x="5940425" y="3572286"/>
                <a:ext cx="1831975" cy="10191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IN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𝑎𝑐𝑡𝑢𝑎𝑙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ideal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38276" name="Object 4">
                <a:extLst>
                  <a:ext uri="{FF2B5EF4-FFF2-40B4-BE49-F238E27FC236}">
                    <a16:creationId xmlns:a16="http://schemas.microsoft.com/office/drawing/2014/main" id="{FE7877A6-397C-41A1-1E1D-25A204E53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425" y="3572286"/>
                <a:ext cx="1831975" cy="10191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8277" name="Rectangle 5">
            <a:extLst>
              <a:ext uri="{FF2B5EF4-FFF2-40B4-BE49-F238E27FC236}">
                <a16:creationId xmlns:a16="http://schemas.microsoft.com/office/drawing/2014/main" id="{B68F5B2E-7ADB-A6B2-9BF5-53F961435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" y="304800"/>
            <a:ext cx="6797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en-US" altLang="en-US" sz="2800" dirty="0">
                <a:solidFill>
                  <a:schemeClr val="tx2"/>
                </a:solidFill>
                <a:cs typeface="Times New Roman" panose="02020603050405020304" pitchFamily="18" charset="0"/>
              </a:rPr>
              <a:t>Ideal Fin &amp; Efficiency of Strip Fin </a:t>
            </a:r>
            <a:endParaRPr lang="en-US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8278" name="Object 6">
                <a:extLst>
                  <a:ext uri="{FF2B5EF4-FFF2-40B4-BE49-F238E27FC236}">
                    <a16:creationId xmlns:a16="http://schemas.microsoft.com/office/drawing/2014/main" id="{F0FC1707-F490-CFC9-FF69-1B73B24C99B6}"/>
                  </a:ext>
                </a:extLst>
              </p:cNvPr>
              <p:cNvSpPr txBox="1"/>
              <p:nvPr/>
            </p:nvSpPr>
            <p:spPr bwMode="auto">
              <a:xfrm>
                <a:off x="2981325" y="1828800"/>
                <a:ext cx="5934075" cy="10985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ideal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limUpp>
                        <m:limUp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I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SURFACE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lim>
                      </m:limUpp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/>
                          </m:sSub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h𝐿𝑏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/>
                          </m:sSub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38278" name="Object 6">
                <a:extLst>
                  <a:ext uri="{FF2B5EF4-FFF2-40B4-BE49-F238E27FC236}">
                    <a16:creationId xmlns:a16="http://schemas.microsoft.com/office/drawing/2014/main" id="{F0FC1707-F490-CFC9-FF69-1B73B24C9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1325" y="1828800"/>
                <a:ext cx="5934075" cy="1098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6">
            <a:extLst>
              <a:ext uri="{FF2B5EF4-FFF2-40B4-BE49-F238E27FC236}">
                <a16:creationId xmlns:a16="http://schemas.microsoft.com/office/drawing/2014/main" id="{D182BFAF-9701-2F28-5D1B-D103B233D9B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DE9840E9-BBF8-B9FC-9124-A1DB3F4E7A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BE6835CA-BAAB-77EA-2596-8444372777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11BF85C1-7648-3F43-95CE-E6C52EB94E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22B0EA8C-FD9D-C38E-2671-0CE50C4BE9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B782CCCF-0CD2-DCD2-751C-C0AA50E032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2F751A2-12F7-B31B-7E53-70AA90A9ED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6FCF4BD-F3D6-D095-95A7-109F5A820F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C01DDCCF-1611-2933-0B29-C576170590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A7800419-8C14-67E4-B231-3196BC62B1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06F5B430-6631-CF6E-49A0-15932FA2FC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7B2F1398-CD94-6CE1-0F2F-50DDBA714C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B672D104-E009-9CD2-890F-E41FEB4736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9C3463F4-07DA-1FF3-72BB-1679657042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FF45C30E-B8B3-B20D-FE76-B4C35ADF0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80508D83-6088-4D88-5722-A2DF9C541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Text Box 4">
            <a:extLst>
              <a:ext uri="{FF2B5EF4-FFF2-40B4-BE49-F238E27FC236}">
                <a16:creationId xmlns:a16="http://schemas.microsoft.com/office/drawing/2014/main" id="{80859A9C-6E33-5B06-0FAA-6CCE2718E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7" y="4419600"/>
            <a:ext cx="23796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/>
              <a:t>For Adiabatic strip fin: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5">
                <a:extLst>
                  <a:ext uri="{FF2B5EF4-FFF2-40B4-BE49-F238E27FC236}">
                    <a16:creationId xmlns:a16="http://schemas.microsoft.com/office/drawing/2014/main" id="{4B244F3C-B623-42B9-1436-9CAE584A01DB}"/>
                  </a:ext>
                </a:extLst>
              </p:cNvPr>
              <p:cNvSpPr txBox="1"/>
              <p:nvPr/>
            </p:nvSpPr>
            <p:spPr bwMode="auto">
              <a:xfrm>
                <a:off x="2514600" y="4556125"/>
                <a:ext cx="6073775" cy="70167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𝑎𝑐𝑡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𝑎𝑑𝑖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h𝑃𝑘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𝑐𝑠</m:t>
                              </m:r>
                            </m:sub>
                          </m:sSub>
                        </m:e>
                      </m:rad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𝑏𝑎𝑠𝑒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9" name="Object 5">
                <a:extLst>
                  <a:ext uri="{FF2B5EF4-FFF2-40B4-BE49-F238E27FC236}">
                    <a16:creationId xmlns:a16="http://schemas.microsoft.com/office/drawing/2014/main" id="{4B244F3C-B623-42B9-1436-9CAE584A0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0" y="4556125"/>
                <a:ext cx="6073775" cy="7016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5EC6274F-CDB1-4A30-7489-D0117A5C6F39}"/>
              </a:ext>
            </a:extLst>
          </p:cNvPr>
          <p:cNvSpPr txBox="1"/>
          <p:nvPr/>
        </p:nvSpPr>
        <p:spPr>
          <a:xfrm>
            <a:off x="457200" y="1085671"/>
            <a:ext cx="84470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dirty="0">
                <a:cs typeface="Times New Roman" panose="02020603050405020304" pitchFamily="18" charset="0"/>
              </a:rPr>
              <a:t> An ideal fin is made of a material with infinite thermal conductivity and hence the entire fin will operate at the base temperature excess </a:t>
            </a:r>
            <a:endParaRPr lang="en-US" altLang="en-US" i="1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E9C44A8-1F6D-6A7D-8402-EE8ABF5C9344}"/>
                  </a:ext>
                </a:extLst>
              </p:cNvPr>
              <p:cNvSpPr txBox="1"/>
              <p:nvPr/>
            </p:nvSpPr>
            <p:spPr>
              <a:xfrm>
                <a:off x="304800" y="5410200"/>
                <a:ext cx="4572000" cy="10327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𝑎𝑑𝑖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h𝑃𝑘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𝑐𝑠</m:t>
                                  </m:r>
                                </m:sub>
                              </m:sSub>
                            </m:e>
                          </m:rad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/>
                              </m:sSub>
                            </m:sub>
                          </m:sSub>
                          <m:func>
                            <m:func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func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h𝐿𝑏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/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IN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E9C44A8-1F6D-6A7D-8402-EE8ABF5C9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410200"/>
                <a:ext cx="4572000" cy="10327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EC9C249-28B2-8849-6E33-2FF2B3CD3813}"/>
                  </a:ext>
                </a:extLst>
              </p:cNvPr>
              <p:cNvSpPr txBox="1"/>
              <p:nvPr/>
            </p:nvSpPr>
            <p:spPr>
              <a:xfrm>
                <a:off x="5029200" y="5392268"/>
                <a:ext cx="2971800" cy="8561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𝑎𝑑𝑖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func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EC9C249-28B2-8849-6E33-2FF2B3CD3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392268"/>
                <a:ext cx="2971800" cy="8561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8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8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438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6" grpId="0"/>
      <p:bldP spid="438278" grpId="0"/>
      <p:bldP spid="18" grpId="0"/>
      <p:bldP spid="19" grpId="0"/>
      <p:bldP spid="21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AutoShape 2">
            <a:extLst>
              <a:ext uri="{FF2B5EF4-FFF2-40B4-BE49-F238E27FC236}">
                <a16:creationId xmlns:a16="http://schemas.microsoft.com/office/drawing/2014/main" id="{1A8DE1A0-7E83-1A12-7C67-834A3A1461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" y="1563688"/>
            <a:ext cx="7940675" cy="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42371" name="Rectangle 3">
            <a:extLst>
              <a:ext uri="{FF2B5EF4-FFF2-40B4-BE49-F238E27FC236}">
                <a16:creationId xmlns:a16="http://schemas.microsoft.com/office/drawing/2014/main" id="{30CAE35C-8C8E-0FDD-35B6-7D1416131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"/>
            <a:ext cx="66611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Longitudinal Fin of Rectangular Profile: Adiabatic tip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42372" name="Rectangle 4">
            <a:extLst>
              <a:ext uri="{FF2B5EF4-FFF2-40B4-BE49-F238E27FC236}">
                <a16:creationId xmlns:a16="http://schemas.microsoft.com/office/drawing/2014/main" id="{9CA34A2C-652A-6A6B-4628-261E1C0A9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716088"/>
            <a:ext cx="3828164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 typeface="Wingdings" panose="05000000000000000000" pitchFamily="2" charset="2"/>
              <a:buChar char="w"/>
            </a:pPr>
            <a:r>
              <a:rPr lang="en-US" altLang="en-US" dirty="0">
                <a:cs typeface="Times New Roman" panose="02020603050405020304" pitchFamily="18" charset="0"/>
              </a:rPr>
              <a:t> Temperature Excess Profile</a:t>
            </a:r>
            <a:endParaRPr lang="en-US" altLang="en-US" sz="2400" dirty="0"/>
          </a:p>
        </p:txBody>
      </p:sp>
      <p:sp>
        <p:nvSpPr>
          <p:cNvPr id="442374" name="Rectangle 6">
            <a:extLst>
              <a:ext uri="{FF2B5EF4-FFF2-40B4-BE49-F238E27FC236}">
                <a16:creationId xmlns:a16="http://schemas.microsoft.com/office/drawing/2014/main" id="{EC789E94-5C19-279A-B302-BCA7BBEFD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590800"/>
            <a:ext cx="7086600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buFont typeface="Wingdings" panose="05000000000000000000" pitchFamily="2" charset="2"/>
              <a:buChar char="w"/>
            </a:pPr>
            <a:r>
              <a:rPr lang="en-US" altLang="en-US" dirty="0">
                <a:cs typeface="Times New Roman" panose="02020603050405020304" pitchFamily="18" charset="0"/>
              </a:rPr>
              <a:t> Heat Dissipated = Heat Entering Base of the fin</a:t>
            </a: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2375" name="Object 7">
                <a:extLst>
                  <a:ext uri="{FF2B5EF4-FFF2-40B4-BE49-F238E27FC236}">
                    <a16:creationId xmlns:a16="http://schemas.microsoft.com/office/drawing/2014/main" id="{36C311DD-632C-CCC4-D528-7EBFB346A630}"/>
                  </a:ext>
                </a:extLst>
              </p:cNvPr>
              <p:cNvSpPr txBox="1"/>
              <p:nvPr/>
            </p:nvSpPr>
            <p:spPr bwMode="auto">
              <a:xfrm>
                <a:off x="4267200" y="3235325"/>
                <a:ext cx="3981450" cy="5746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/>
                          </m:sSub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𝐿𝑚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d>
                            <m:dPr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42375" name="Object 7">
                <a:extLst>
                  <a:ext uri="{FF2B5EF4-FFF2-40B4-BE49-F238E27FC236}">
                    <a16:creationId xmlns:a16="http://schemas.microsoft.com/office/drawing/2014/main" id="{36C311DD-632C-CCC4-D528-7EBFB346A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7200" y="3235325"/>
                <a:ext cx="3981450" cy="5746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2376" name="Rectangle 8">
            <a:extLst>
              <a:ext uri="{FF2B5EF4-FFF2-40B4-BE49-F238E27FC236}">
                <a16:creationId xmlns:a16="http://schemas.microsoft.com/office/drawing/2014/main" id="{DC6DCA7F-639D-5797-A993-BBDAE45BA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697068"/>
            <a:ext cx="220175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 typeface="Wingdings" panose="05000000000000000000" pitchFamily="2" charset="2"/>
              <a:buChar char="w"/>
            </a:pPr>
            <a:r>
              <a:rPr lang="en-US" altLang="en-US">
                <a:cs typeface="Times New Roman" panose="02020603050405020304" pitchFamily="18" charset="0"/>
              </a:rPr>
              <a:t> Fin Efficiency</a:t>
            </a:r>
            <a:endParaRPr lang="en-US" altLang="en-US" sz="240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E2B74362-E9AF-0D73-33C9-B3AB77EFB33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F4426E19-4398-00BF-74A5-C59933BE0B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1C4A65A2-23F1-A640-2EF3-F09FA640BD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EA3D2EF8-7633-A45A-F7F1-CB328A8B9B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37991F40-715F-5A5C-3313-C3624495BE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EB6290A2-1146-1D75-6F29-B5B6A06ED4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EE5B5EB-5E42-D4B8-1190-16FB29DAD5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B46A201-519A-4475-553F-7489D6222F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6BF33F96-19E0-F287-8182-35ED8AFAE7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F641BE59-8699-28EF-F9EB-4FCA0EE4B7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2F271989-5009-D983-245C-1751233131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CE4A8C4A-E136-3213-BBED-86F18E3642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C63E28C8-010B-859F-E511-60AD7F352D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21DA4B90-43A0-6064-4A59-4FFE14BC98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0053C77C-5006-89B5-3292-B7CFD836FA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972CBEF4-2E61-7028-C1A6-8B3001F65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2192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5">
                <a:extLst>
                  <a:ext uri="{FF2B5EF4-FFF2-40B4-BE49-F238E27FC236}">
                    <a16:creationId xmlns:a16="http://schemas.microsoft.com/office/drawing/2014/main" id="{8555F8F5-554C-77AA-05CF-60DC294E6669}"/>
                  </a:ext>
                </a:extLst>
              </p:cNvPr>
              <p:cNvSpPr txBox="1"/>
              <p:nvPr/>
            </p:nvSpPr>
            <p:spPr bwMode="auto">
              <a:xfrm>
                <a:off x="4495800" y="1346995"/>
                <a:ext cx="3981449" cy="99933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f>
                        <m:f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IN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𝑚𝑥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IN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8" name="Object 15">
                <a:extLst>
                  <a:ext uri="{FF2B5EF4-FFF2-40B4-BE49-F238E27FC236}">
                    <a16:creationId xmlns:a16="http://schemas.microsoft.com/office/drawing/2014/main" id="{8555F8F5-554C-77AA-05CF-60DC294E6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5800" y="1346995"/>
                <a:ext cx="3981449" cy="999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704E600-5BEB-1D23-0A79-54A98DA9DE5C}"/>
                  </a:ext>
                </a:extLst>
              </p:cNvPr>
              <p:cNvSpPr txBox="1"/>
              <p:nvPr/>
            </p:nvSpPr>
            <p:spPr>
              <a:xfrm>
                <a:off x="3124200" y="5486400"/>
                <a:ext cx="4572000" cy="880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𝑎𝑑𝑖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𝑡𝑎𝑛h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704E600-5BEB-1D23-0A79-54A98DA9D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486400"/>
                <a:ext cx="4572000" cy="8804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6">
                <a:extLst>
                  <a:ext uri="{FF2B5EF4-FFF2-40B4-BE49-F238E27FC236}">
                    <a16:creationId xmlns:a16="http://schemas.microsoft.com/office/drawing/2014/main" id="{F7692083-1335-B4F6-0AE3-73481B482C02}"/>
                  </a:ext>
                </a:extLst>
              </p:cNvPr>
              <p:cNvSpPr txBox="1"/>
              <p:nvPr/>
            </p:nvSpPr>
            <p:spPr bwMode="auto">
              <a:xfrm>
                <a:off x="796925" y="4114800"/>
                <a:ext cx="7508875" cy="1108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𝑓𝑖𝑛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adiabatic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h𝑘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func>
                            <m:func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IN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𝑏𝑎𝑠𝑒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𝑐𝑠</m:t>
                              </m:r>
                            </m:sub>
                          </m:sSub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𝑏𝑎𝑠𝑒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9" name="Object 6">
                <a:extLst>
                  <a:ext uri="{FF2B5EF4-FFF2-40B4-BE49-F238E27FC236}">
                    <a16:creationId xmlns:a16="http://schemas.microsoft.com/office/drawing/2014/main" id="{F7692083-1335-B4F6-0AE3-73481B482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6925" y="4114800"/>
                <a:ext cx="7508875" cy="11080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AutoShape 2">
            <a:extLst>
              <a:ext uri="{FF2B5EF4-FFF2-40B4-BE49-F238E27FC236}">
                <a16:creationId xmlns:a16="http://schemas.microsoft.com/office/drawing/2014/main" id="{EAF827A4-E03B-7475-1D8E-2794A2A1D8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1295400"/>
            <a:ext cx="7940675" cy="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58755" name="Rectangle 3">
            <a:extLst>
              <a:ext uri="{FF2B5EF4-FFF2-40B4-BE49-F238E27FC236}">
                <a16:creationId xmlns:a16="http://schemas.microsoft.com/office/drawing/2014/main" id="{11D6896D-99A4-6646-0A24-306A22F50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3" y="3810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Fin Efficiency </a:t>
            </a: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458756" name="Picture 4">
            <a:extLst>
              <a:ext uri="{FF2B5EF4-FFF2-40B4-BE49-F238E27FC236}">
                <a16:creationId xmlns:a16="http://schemas.microsoft.com/office/drawing/2014/main" id="{47D1CEB8-8385-2AFA-C4A1-63B0C988F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979">
            <a:off x="320675" y="1273526"/>
            <a:ext cx="8376781" cy="5095875"/>
          </a:xfrm>
          <a:prstGeom prst="rect">
            <a:avLst/>
          </a:prstGeom>
          <a:noFill/>
          <a:scene3d>
            <a:camera prst="orthographicFront">
              <a:rot lat="0" lon="0" rev="12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8757" name="Text Box 5">
            <a:extLst>
              <a:ext uri="{FF2B5EF4-FFF2-40B4-BE49-F238E27FC236}">
                <a16:creationId xmlns:a16="http://schemas.microsoft.com/office/drawing/2014/main" id="{A6FFBA7B-F2B6-FCEF-EADE-6869351D6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75" y="6044625"/>
            <a:ext cx="12287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i="1" dirty="0" err="1"/>
              <a:t>mb</a:t>
            </a:r>
            <a:r>
              <a:rPr lang="en-US" altLang="en-US" sz="3200" i="1" baseline="-25000" dirty="0" err="1"/>
              <a:t>c</a:t>
            </a:r>
            <a:endParaRPr lang="en-US" altLang="en-US" sz="3200" i="1" baseline="-250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A8011555-0147-5DCE-4D18-77D6DBA0DD0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8485649C-111E-E337-F4B9-B44813952D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E5DF98E0-307D-7AB0-3544-112262109F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A57B507B-D20A-2B09-2241-14DF459B93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BA6F4397-B9A3-1D57-5DEE-6EB78BCF80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E2ED883F-0A47-AF48-8834-E86EE2DBF7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EB136A5-AF41-9732-1739-CC77CE4978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16CE2B2-7532-BACD-136F-3A221B8141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C8D403F7-59D3-68E8-60D5-91CBFE34FF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1F12F02E-8084-921B-6A4B-9B0B3C9858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BD081B27-4E98-4A8A-FB89-3FCCDF476C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C899CC91-E301-775D-1F94-575A2396C5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A13AB5C0-4FFA-BBBF-735F-49AABFD17A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68B30B9F-9EC5-8EB5-E67F-D4CD714BB5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948DFAF9-4DE9-FF2A-7367-1245EDDDA1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A4C19FA9-414C-F0BF-D12E-FDB805350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1026" name="Picture 2" descr="Abstract Texture from Crocodile Skin Stock Image - Image of crocodiles,  wildlife: 116258721">
            <a:extLst>
              <a:ext uri="{FF2B5EF4-FFF2-40B4-BE49-F238E27FC236}">
                <a16:creationId xmlns:a16="http://schemas.microsoft.com/office/drawing/2014/main" id="{DBCDDA9D-898E-FBF5-0E77-2AB68AE38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80328"/>
            <a:ext cx="1842361" cy="122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nned tube Manufacturer for Heat Exchangers | Admiralty Industries">
            <a:extLst>
              <a:ext uri="{FF2B5EF4-FFF2-40B4-BE49-F238E27FC236}">
                <a16:creationId xmlns:a16="http://schemas.microsoft.com/office/drawing/2014/main" id="{79E9D47B-336D-5589-C47E-D8AD805CE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72000"/>
            <a:ext cx="3863690" cy="207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74A88-1FC8-2E57-9898-FF1F31562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8" name="AutoShape 4">
            <a:extLst>
              <a:ext uri="{FF2B5EF4-FFF2-40B4-BE49-F238E27FC236}">
                <a16:creationId xmlns:a16="http://schemas.microsoft.com/office/drawing/2014/main" id="{7B9F1E36-0D55-F3DA-C4BB-70A54CC6BA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8325" y="1762125"/>
            <a:ext cx="7940675" cy="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82629" name="Rectangle 5">
            <a:extLst>
              <a:ext uri="{FF2B5EF4-FFF2-40B4-BE49-F238E27FC236}">
                <a16:creationId xmlns:a16="http://schemas.microsoft.com/office/drawing/2014/main" id="{FF904D49-CEF1-E5E2-86DC-892874B74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50" y="45085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82630" name="Rectangle 6">
            <a:extLst>
              <a:ext uri="{FF2B5EF4-FFF2-40B4-BE49-F238E27FC236}">
                <a16:creationId xmlns:a16="http://schemas.microsoft.com/office/drawing/2014/main" id="{71209B70-C3BE-FA04-F5D7-D22D3BFBE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41" y="1447800"/>
            <a:ext cx="3821559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800" dirty="0">
                <a:cs typeface="Times New Roman" panose="02020603050405020304" pitchFamily="18" charset="0"/>
              </a:rPr>
              <a:t>The usefulness criterion: 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  <p:graphicFrame>
        <p:nvGraphicFramePr>
          <p:cNvPr id="282631" name="Object 7">
            <a:extLst>
              <a:ext uri="{FF2B5EF4-FFF2-40B4-BE49-F238E27FC236}">
                <a16:creationId xmlns:a16="http://schemas.microsoft.com/office/drawing/2014/main" id="{9E98E949-1579-00D2-D4CE-8F39702A772A}"/>
              </a:ext>
            </a:extLst>
          </p:cNvPr>
          <p:cNvGraphicFramePr>
            <a:graphicFrameLocks/>
          </p:cNvGraphicFramePr>
          <p:nvPr/>
        </p:nvGraphicFramePr>
        <p:xfrm>
          <a:off x="4649788" y="1169988"/>
          <a:ext cx="1674812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4307" imgH="393529" progId="Equation.3">
                  <p:embed/>
                </p:oleObj>
              </mc:Choice>
              <mc:Fallback>
                <p:oleObj name="Equation" r:id="rId2" imgW="444307" imgH="393529" progId="Equation.3">
                  <p:embed/>
                  <p:pic>
                    <p:nvPicPr>
                      <p:cNvPr id="282631" name="Object 7">
                        <a:extLst>
                          <a:ext uri="{FF2B5EF4-FFF2-40B4-BE49-F238E27FC236}">
                            <a16:creationId xmlns:a16="http://schemas.microsoft.com/office/drawing/2014/main" id="{533441A0-B099-EE52-5D8E-1EF2F9C6400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788" y="1169988"/>
                        <a:ext cx="1674812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BCBCB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6868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2632" name="Rectangle 8">
            <a:extLst>
              <a:ext uri="{FF2B5EF4-FFF2-40B4-BE49-F238E27FC236}">
                <a16:creationId xmlns:a16="http://schemas.microsoft.com/office/drawing/2014/main" id="{10C2F63E-D704-DAF8-F993-916250D81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057400"/>
            <a:ext cx="8177659" cy="138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en-US" altLang="en-US" sz="2800" i="1" dirty="0">
                <a:solidFill>
                  <a:srgbClr val="0070C0"/>
                </a:solidFill>
                <a:cs typeface="Times New Roman" panose="02020603050405020304" pitchFamily="18" charset="0"/>
              </a:rPr>
              <a:t>Says that maximum cooling is facilitated by a fin, when the conductance of the fin surface conductance just equals twice the fin internal conductance.</a:t>
            </a:r>
            <a:endParaRPr lang="en-US" altLang="en-US" i="1" dirty="0">
              <a:solidFill>
                <a:srgbClr val="0070C0"/>
              </a:solidFill>
            </a:endParaRPr>
          </a:p>
        </p:txBody>
      </p:sp>
      <p:graphicFrame>
        <p:nvGraphicFramePr>
          <p:cNvPr id="282633" name="Object 9">
            <a:extLst>
              <a:ext uri="{FF2B5EF4-FFF2-40B4-BE49-F238E27FC236}">
                <a16:creationId xmlns:a16="http://schemas.microsoft.com/office/drawing/2014/main" id="{42CBB73A-FB7C-B056-CB95-FE37D30C1354}"/>
              </a:ext>
            </a:extLst>
          </p:cNvPr>
          <p:cNvGraphicFramePr>
            <a:graphicFrameLocks/>
          </p:cNvGraphicFramePr>
          <p:nvPr/>
        </p:nvGraphicFramePr>
        <p:xfrm>
          <a:off x="3722688" y="3200400"/>
          <a:ext cx="15351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9696" imgH="393529" progId="Equation.3">
                  <p:embed/>
                </p:oleObj>
              </mc:Choice>
              <mc:Fallback>
                <p:oleObj name="Equation" r:id="rId4" imgW="469696" imgH="393529" progId="Equation.3">
                  <p:embed/>
                  <p:pic>
                    <p:nvPicPr>
                      <p:cNvPr id="282633" name="Object 9">
                        <a:extLst>
                          <a:ext uri="{FF2B5EF4-FFF2-40B4-BE49-F238E27FC236}">
                            <a16:creationId xmlns:a16="http://schemas.microsoft.com/office/drawing/2014/main" id="{D9E463B8-BD3E-C6F9-8CB6-498CA0DEBFB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2688" y="3200400"/>
                        <a:ext cx="153511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BCBCB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6868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2634" name="Rectangle 10">
            <a:extLst>
              <a:ext uri="{FF2B5EF4-FFF2-40B4-BE49-F238E27FC236}">
                <a16:creationId xmlns:a16="http://schemas.microsoft.com/office/drawing/2014/main" id="{EB4BEB8C-8780-0773-3F3E-1227BEEAE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581400"/>
            <a:ext cx="2225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800" dirty="0">
                <a:cs typeface="Times New Roman" panose="02020603050405020304" pitchFamily="18" charset="0"/>
              </a:rPr>
              <a:t>This says that </a:t>
            </a:r>
            <a:endParaRPr lang="en-US" altLang="en-US" dirty="0"/>
          </a:p>
        </p:txBody>
      </p:sp>
      <p:graphicFrame>
        <p:nvGraphicFramePr>
          <p:cNvPr id="282635" name="Object 11">
            <a:extLst>
              <a:ext uri="{FF2B5EF4-FFF2-40B4-BE49-F238E27FC236}">
                <a16:creationId xmlns:a16="http://schemas.microsoft.com/office/drawing/2014/main" id="{CBCC81A9-611E-4DEE-4F89-2C9D90587632}"/>
              </a:ext>
            </a:extLst>
          </p:cNvPr>
          <p:cNvGraphicFramePr>
            <a:graphicFrameLocks/>
          </p:cNvGraphicFramePr>
          <p:nvPr/>
        </p:nvGraphicFramePr>
        <p:xfrm>
          <a:off x="1851025" y="4191000"/>
          <a:ext cx="165576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0891" imgH="177723" progId="Equation.3">
                  <p:embed/>
                </p:oleObj>
              </mc:Choice>
              <mc:Fallback>
                <p:oleObj name="Equation" r:id="rId6" imgW="710891" imgH="177723" progId="Equation.3">
                  <p:embed/>
                  <p:pic>
                    <p:nvPicPr>
                      <p:cNvPr id="282635" name="Object 11">
                        <a:extLst>
                          <a:ext uri="{FF2B5EF4-FFF2-40B4-BE49-F238E27FC236}">
                            <a16:creationId xmlns:a16="http://schemas.microsoft.com/office/drawing/2014/main" id="{BE8A5A24-BBDE-4989-39AA-CBA5A6EE244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025" y="4191000"/>
                        <a:ext cx="1655763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BCBCB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6868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2636" name="Rectangle 12">
            <a:extLst>
              <a:ext uri="{FF2B5EF4-FFF2-40B4-BE49-F238E27FC236}">
                <a16:creationId xmlns:a16="http://schemas.microsoft.com/office/drawing/2014/main" id="{E2116F84-C1F3-1640-6EF7-BA8FBC075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2225" y="4114800"/>
            <a:ext cx="4702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800">
                <a:cs typeface="Times New Roman" panose="02020603050405020304" pitchFamily="18" charset="0"/>
              </a:rPr>
              <a:t>makes the use of a fin a big win</a:t>
            </a:r>
            <a:endParaRPr lang="en-US" altLang="en-US"/>
          </a:p>
        </p:txBody>
      </p:sp>
      <p:sp>
        <p:nvSpPr>
          <p:cNvPr id="282637" name="Rectangle 13">
            <a:extLst>
              <a:ext uri="{FF2B5EF4-FFF2-40B4-BE49-F238E27FC236}">
                <a16:creationId xmlns:a16="http://schemas.microsoft.com/office/drawing/2014/main" id="{824BFA62-D881-0FDE-80DD-9E07649C7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2050"/>
            <a:ext cx="6324600" cy="9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en-US" altLang="en-US" sz="2800" dirty="0">
                <a:solidFill>
                  <a:schemeClr val="tx2"/>
                </a:solidFill>
                <a:cs typeface="Times New Roman" panose="02020603050405020304" pitchFamily="18" charset="0"/>
              </a:rPr>
              <a:t>The Fin Usefulness Criterion</a:t>
            </a:r>
            <a:br>
              <a:rPr lang="en-US" altLang="en-US" sz="2800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chemeClr val="tx2"/>
                </a:solidFill>
                <a:cs typeface="Times New Roman" panose="02020603050405020304" pitchFamily="18" charset="0"/>
              </a:rPr>
              <a:t>Strip Fin</a:t>
            </a:r>
            <a:endParaRPr lang="en-US" altLang="en-US" sz="28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1228DA81-96FD-C67D-46BA-E684F3EC91C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34882C60-45A5-3870-901E-36724504C6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8F1425E3-971B-4E6D-A365-53CE50259E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E9C43222-63C4-E2B5-F51F-53D92B3660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01AED0E9-59BA-EEF6-B49F-059980A6BF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E0FA181B-A4A5-02AC-BAB2-6BF4F97046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0A4E564-70FA-E04C-E40C-90A9774E4F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D41008F-5F60-FEAE-176F-4B6C3E5A34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435FD6EE-DA29-B99D-EA8F-D7C9F3C052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D6C9467C-BF4C-1B56-997D-9ADEE5FF27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14AFB826-3F9A-8882-5D46-85BC691C0E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A9F28A53-8D06-D2D6-6296-79D6AFF8A0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698B2440-F6C5-F930-1DAF-20EC118961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914B52EE-5AB1-7953-2D0B-C7C52A1920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0ED4596C-1858-DF9C-F7FE-DEBBCE7C5A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A3C881B1-CF7E-6CEA-A040-8D5E06566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Rectangle 5">
            <a:extLst>
              <a:ext uri="{FF2B5EF4-FFF2-40B4-BE49-F238E27FC236}">
                <a16:creationId xmlns:a16="http://schemas.microsoft.com/office/drawing/2014/main" id="{1B848341-52D3-37F2-7387-3816F7B0B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4263" y="4953000"/>
            <a:ext cx="5214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800">
                <a:cs typeface="Times New Roman" panose="02020603050405020304" pitchFamily="18" charset="0"/>
              </a:rPr>
              <a:t>is a borderline type of situation and</a:t>
            </a:r>
            <a:endParaRPr lang="en-US" altLang="en-US"/>
          </a:p>
        </p:txBody>
      </p:sp>
      <p:graphicFrame>
        <p:nvGraphicFramePr>
          <p:cNvPr id="19" name="Object 6">
            <a:extLst>
              <a:ext uri="{FF2B5EF4-FFF2-40B4-BE49-F238E27FC236}">
                <a16:creationId xmlns:a16="http://schemas.microsoft.com/office/drawing/2014/main" id="{63B61012-3EB1-5089-87F0-4B51D96A6EBD}"/>
              </a:ext>
            </a:extLst>
          </p:cNvPr>
          <p:cNvGraphicFramePr>
            <a:graphicFrameLocks/>
          </p:cNvGraphicFramePr>
          <p:nvPr/>
        </p:nvGraphicFramePr>
        <p:xfrm>
          <a:off x="1676400" y="5029200"/>
          <a:ext cx="15414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34449" imgH="177646" progId="Equation.3">
                  <p:embed/>
                </p:oleObj>
              </mc:Choice>
              <mc:Fallback>
                <p:oleObj name="Equation" r:id="rId9" imgW="634449" imgH="177646" progId="Equation.3">
                  <p:embed/>
                  <p:pic>
                    <p:nvPicPr>
                      <p:cNvPr id="19" name="Object 6">
                        <a:extLst>
                          <a:ext uri="{FF2B5EF4-FFF2-40B4-BE49-F238E27FC236}">
                            <a16:creationId xmlns:a16="http://schemas.microsoft.com/office/drawing/2014/main" id="{F0B51C74-90E4-039B-C426-2A82A68FDA5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029200"/>
                        <a:ext cx="15414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BCBCB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6868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>
            <a:extLst>
              <a:ext uri="{FF2B5EF4-FFF2-40B4-BE49-F238E27FC236}">
                <a16:creationId xmlns:a16="http://schemas.microsoft.com/office/drawing/2014/main" id="{B31B78CA-2D83-73F4-3DBF-B8B377610709}"/>
              </a:ext>
            </a:extLst>
          </p:cNvPr>
          <p:cNvGraphicFramePr>
            <a:graphicFrameLocks/>
          </p:cNvGraphicFramePr>
          <p:nvPr/>
        </p:nvGraphicFramePr>
        <p:xfrm>
          <a:off x="1544637" y="5792788"/>
          <a:ext cx="1350963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10891" imgH="177723" progId="Equation.3">
                  <p:embed/>
                </p:oleObj>
              </mc:Choice>
              <mc:Fallback>
                <p:oleObj name="Equation" r:id="rId11" imgW="710891" imgH="177723" progId="Equation.3">
                  <p:embed/>
                  <p:pic>
                    <p:nvPicPr>
                      <p:cNvPr id="20" name="Object 7">
                        <a:extLst>
                          <a:ext uri="{FF2B5EF4-FFF2-40B4-BE49-F238E27FC236}">
                            <a16:creationId xmlns:a16="http://schemas.microsoft.com/office/drawing/2014/main" id="{E5C922DC-0D05-A7A1-FA49-D5A764DAE97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7" y="5792788"/>
                        <a:ext cx="1350963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BCBCB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6868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8">
            <a:extLst>
              <a:ext uri="{FF2B5EF4-FFF2-40B4-BE49-F238E27FC236}">
                <a16:creationId xmlns:a16="http://schemas.microsoft.com/office/drawing/2014/main" id="{9B0D9DA5-6941-BD00-F3CB-076AD9DD6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400" y="5729288"/>
            <a:ext cx="5892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800" dirty="0">
                <a:cs typeface="Times New Roman" panose="02020603050405020304" pitchFamily="18" charset="0"/>
              </a:rPr>
              <a:t>tends to make the fin act as an insulator.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014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2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2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2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2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2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2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2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2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30" grpId="0"/>
      <p:bldP spid="282632" grpId="0"/>
      <p:bldP spid="282634" grpId="0"/>
      <p:bldP spid="282636" grpId="0"/>
      <p:bldP spid="18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AutoShape 2">
            <a:extLst>
              <a:ext uri="{FF2B5EF4-FFF2-40B4-BE49-F238E27FC236}">
                <a16:creationId xmlns:a16="http://schemas.microsoft.com/office/drawing/2014/main" id="{BB700B78-40FB-56C6-AC98-1A91657FD8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" y="1371600"/>
            <a:ext cx="7940675" cy="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59779" name="Rectangle 3">
            <a:extLst>
              <a:ext uri="{FF2B5EF4-FFF2-40B4-BE49-F238E27FC236}">
                <a16:creationId xmlns:a16="http://schemas.microsoft.com/office/drawing/2014/main" id="{B45478DB-210C-E185-6C25-83E8947BF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endParaRPr lang="en-US" altLang="en-US"/>
          </a:p>
        </p:txBody>
      </p:sp>
      <p:sp>
        <p:nvSpPr>
          <p:cNvPr id="459780" name="Rectangle 4">
            <a:extLst>
              <a:ext uri="{FF2B5EF4-FFF2-40B4-BE49-F238E27FC236}">
                <a16:creationId xmlns:a16="http://schemas.microsoft.com/office/drawing/2014/main" id="{4C130EC4-AE14-04AC-243C-AE5481BE3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1524000"/>
            <a:ext cx="848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en-US">
                <a:cs typeface="Times New Roman" panose="02020603050405020304" pitchFamily="18" charset="0"/>
              </a:rPr>
              <a:t>	</a:t>
            </a:r>
            <a:endParaRPr lang="en-US" altLang="en-US" sz="2400"/>
          </a:p>
        </p:txBody>
      </p:sp>
      <p:sp>
        <p:nvSpPr>
          <p:cNvPr id="459781" name="Rectangle 5">
            <a:extLst>
              <a:ext uri="{FF2B5EF4-FFF2-40B4-BE49-F238E27FC236}">
                <a16:creationId xmlns:a16="http://schemas.microsoft.com/office/drawing/2014/main" id="{1DED5A20-1718-76E1-A63B-A90D825ED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05338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altLang="en-US" sz="2400"/>
          </a:p>
        </p:txBody>
      </p:sp>
      <p:sp>
        <p:nvSpPr>
          <p:cNvPr id="459783" name="Rectangle 7">
            <a:extLst>
              <a:ext uri="{FF2B5EF4-FFF2-40B4-BE49-F238E27FC236}">
                <a16:creationId xmlns:a16="http://schemas.microsoft.com/office/drawing/2014/main" id="{D285F02A-A6DF-5803-1CC4-166EB10772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72400" cy="457200"/>
          </a:xfrm>
        </p:spPr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Strip Fin of Least Material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9784" name="Rectangle 8">
                <a:extLst>
                  <a:ext uri="{FF2B5EF4-FFF2-40B4-BE49-F238E27FC236}">
                    <a16:creationId xmlns:a16="http://schemas.microsoft.com/office/drawing/2014/main" id="{45CE16BA-EFD2-C185-3226-CC651035B96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41325" y="1219200"/>
                <a:ext cx="8321675" cy="4800600"/>
              </a:xfrm>
            </p:spPr>
            <p:txBody>
              <a:bodyPr/>
              <a:lstStyle/>
              <a:p>
                <a:pPr eaLnBrk="0" hangingPunct="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The heat flux is not constant throughout the fin surface area. </a:t>
                </a:r>
              </a:p>
              <a:p>
                <a:pPr eaLnBrk="0" hangingPunct="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It decreases as some function of distance from the fin base. </a:t>
                </a:r>
              </a:p>
              <a:p>
                <a:pPr eaLnBrk="0" hangingPunct="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Two models are possible:</a:t>
                </a:r>
              </a:p>
              <a:p>
                <a:pPr eaLnBrk="0" hangingPunct="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For a constant heat flux, the cross-section of the fin must also decrease as some function of distance from the base. </a:t>
                </a:r>
              </a:p>
              <a:p>
                <a:pPr eaLnBrk="0" hangingPunct="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Schmidt reasoned that the problem reduced to the determination of a fin width function, </a:t>
                </a:r>
                <a:r>
                  <a:rPr lang="en-US" altLang="en-US" sz="2400" i="1" dirty="0">
                    <a:latin typeface="Symbol" panose="05050102010706020507" pitchFamily="18" charset="2"/>
                    <a:cs typeface="Times New Roman" panose="02020603050405020304" pitchFamily="18" charset="0"/>
                  </a:rPr>
                  <a:t>d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(x)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, that would yield minimum profile area.</a:t>
                </a:r>
              </a:p>
              <a:p>
                <a:pPr eaLnBrk="0" hangingPunct="0">
                  <a:lnSpc>
                    <a:spcPct val="90000"/>
                  </a:lnSpc>
                  <a:spcBef>
                    <a:spcPct val="0"/>
                  </a:spcBef>
                </a:pPr>
                <a:endParaRPr lang="en-US" altLang="en-US" sz="2400" dirty="0">
                  <a:cs typeface="Times New Roman" panose="02020603050405020304" pitchFamily="18" charset="0"/>
                </a:endParaRPr>
              </a:p>
              <a:p>
                <a:pPr eaLnBrk="0" hangingPunct="0">
                  <a:lnSpc>
                    <a:spcPct val="9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altLang="en-US" sz="2400" dirty="0"/>
              </a:p>
              <a:p>
                <a:pPr eaLnBrk="0" hangingPunct="0">
                  <a:lnSpc>
                    <a:spcPct val="90000"/>
                  </a:lnSpc>
                  <a:spcBef>
                    <a:spcPct val="0"/>
                  </a:spcBef>
                </a:pPr>
                <a:endParaRPr lang="en-US" altLang="en-US" sz="2400" dirty="0"/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altLang="en-US" sz="2400" dirty="0"/>
                  <a:t>Volume of material used for fin: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𝐿𝐴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nary>
                      <m:nary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altLang="en-US" sz="2400" dirty="0"/>
              </a:p>
              <a:p>
                <a:pPr eaLnBrk="0" hangingPunct="0">
                  <a:lnSpc>
                    <a:spcPct val="90000"/>
                  </a:lnSpc>
                  <a:spcBef>
                    <a:spcPct val="0"/>
                  </a:spcBef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59784" name="Rectangle 8">
                <a:extLst>
                  <a:ext uri="{FF2B5EF4-FFF2-40B4-BE49-F238E27FC236}">
                    <a16:creationId xmlns:a16="http://schemas.microsoft.com/office/drawing/2014/main" id="{45CE16BA-EFD2-C185-3226-CC651035B9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41325" y="1219200"/>
                <a:ext cx="8321675" cy="4800600"/>
              </a:xfrm>
              <a:blipFill>
                <a:blip r:embed="rId2"/>
                <a:stretch>
                  <a:fillRect l="-952" t="-17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6">
            <a:extLst>
              <a:ext uri="{FF2B5EF4-FFF2-40B4-BE49-F238E27FC236}">
                <a16:creationId xmlns:a16="http://schemas.microsoft.com/office/drawing/2014/main" id="{3BD22DFE-2A14-491B-71C1-FD0AE330CF6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7478C40B-326B-55A2-EE33-D9A09E93AA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5B81B7FF-C1AA-02E7-CB1A-79FC4504B0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98D09CE6-F6B9-D9FC-0DA3-7620D214CB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E6D8FBC5-DC4D-EFED-7521-DDD2231C14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D1337F4A-DBDF-30CF-F61A-BC556E6104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3C6DA781-3707-A258-675C-9C3FA9B66D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748FC2D-348A-D962-CC94-D3853D2769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4493AFF0-A9F2-A26A-7BAB-520E065F9B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4C8F5C27-4C96-E8CA-1FB9-CAB133E559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06403254-4C91-38C5-CADA-B3F275648E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99D5D47C-360C-B7F3-52CA-30473A5239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86C5C916-40A0-E258-0739-C6B9FD77C3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7F19EFC4-7540-45FA-3A42-3D468A76B8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9B44116B-4541-920E-D96C-D0EDCF6CD4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396A06DF-B675-F959-F22D-07F73D0D8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9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97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97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97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97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597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597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8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>
            <a:extLst>
              <a:ext uri="{FF2B5EF4-FFF2-40B4-BE49-F238E27FC236}">
                <a16:creationId xmlns:a16="http://schemas.microsoft.com/office/drawing/2014/main" id="{BE40FDF3-C2FB-E31B-96D7-B2561DD2F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7194550" cy="954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800" dirty="0">
                <a:solidFill>
                  <a:schemeClr val="tx2"/>
                </a:solidFill>
                <a:cs typeface="Times New Roman" panose="02020603050405020304" pitchFamily="18" charset="0"/>
              </a:rPr>
              <a:t>Longitudinal Fin of Least Material Constant Heat Flux Model</a:t>
            </a:r>
            <a:endParaRPr lang="en-US" altLang="en-US" sz="2800" dirty="0"/>
          </a:p>
        </p:txBody>
      </p:sp>
      <p:sp>
        <p:nvSpPr>
          <p:cNvPr id="460803" name="Rectangle 3">
            <a:extLst>
              <a:ext uri="{FF2B5EF4-FFF2-40B4-BE49-F238E27FC236}">
                <a16:creationId xmlns:a16="http://schemas.microsoft.com/office/drawing/2014/main" id="{C92940AE-2F05-306E-E65A-631D3DA51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1712913"/>
            <a:ext cx="1558925" cy="5191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>
                <a:cs typeface="Times New Roman" panose="02020603050405020304" pitchFamily="18" charset="0"/>
              </a:rPr>
              <a:t>Consider</a:t>
            </a:r>
            <a:endParaRPr lang="en-US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04" name="Object 4">
                <a:extLst>
                  <a:ext uri="{FF2B5EF4-FFF2-40B4-BE49-F238E27FC236}">
                    <a16:creationId xmlns:a16="http://schemas.microsoft.com/office/drawing/2014/main" id="{F1F228B4-46AF-1423-3BE3-C4636CB555FC}"/>
                  </a:ext>
                </a:extLst>
              </p:cNvPr>
              <p:cNvSpPr txBox="1"/>
              <p:nvPr/>
            </p:nvSpPr>
            <p:spPr bwMode="auto">
              <a:xfrm>
                <a:off x="3221038" y="1524000"/>
                <a:ext cx="2017712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𝑐𝑠</m:t>
                          </m:r>
                        </m:sub>
                      </m:sSub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60804" name="Object 4">
                <a:extLst>
                  <a:ext uri="{FF2B5EF4-FFF2-40B4-BE49-F238E27FC236}">
                    <a16:creationId xmlns:a16="http://schemas.microsoft.com/office/drawing/2014/main" id="{F1F228B4-46AF-1423-3BE3-C4636CB55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21038" y="1524000"/>
                <a:ext cx="2017712" cy="914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0805" name="Rectangle 5">
            <a:extLst>
              <a:ext uri="{FF2B5EF4-FFF2-40B4-BE49-F238E27FC236}">
                <a16:creationId xmlns:a16="http://schemas.microsoft.com/office/drawing/2014/main" id="{D20D19BE-C87D-688C-3D6B-3E0507210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633663"/>
            <a:ext cx="43481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>
                <a:cs typeface="Times New Roman" panose="02020603050405020304" pitchFamily="18" charset="0"/>
              </a:rPr>
              <a:t>With  </a:t>
            </a:r>
            <a:r>
              <a:rPr lang="en-US" altLang="en-US" i="1">
                <a:cs typeface="Times New Roman" panose="02020603050405020304" pitchFamily="18" charset="0"/>
              </a:rPr>
              <a:t>A </a:t>
            </a:r>
            <a:r>
              <a:rPr lang="en-US" altLang="en-US">
                <a:cs typeface="Times New Roman" panose="02020603050405020304" pitchFamily="18" charset="0"/>
              </a:rPr>
              <a:t>a function of </a:t>
            </a:r>
            <a:r>
              <a:rPr lang="en-US" altLang="en-US" i="1">
                <a:cs typeface="Times New Roman" panose="02020603050405020304" pitchFamily="18" charset="0"/>
              </a:rPr>
              <a:t>x. </a:t>
            </a:r>
            <a:r>
              <a:rPr lang="en-US" altLang="en-US">
                <a:cs typeface="Times New Roman" panose="02020603050405020304" pitchFamily="18" charset="0"/>
              </a:rPr>
              <a:t>Then</a:t>
            </a:r>
            <a:endParaRPr lang="en-US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06" name="Object 6">
                <a:extLst>
                  <a:ext uri="{FF2B5EF4-FFF2-40B4-BE49-F238E27FC236}">
                    <a16:creationId xmlns:a16="http://schemas.microsoft.com/office/drawing/2014/main" id="{FA48A40F-8C1B-AC5E-0A96-F494CEEB5EB9}"/>
                  </a:ext>
                </a:extLst>
              </p:cNvPr>
              <p:cNvSpPr txBox="1"/>
              <p:nvPr/>
            </p:nvSpPr>
            <p:spPr bwMode="auto">
              <a:xfrm>
                <a:off x="3338513" y="3203575"/>
                <a:ext cx="1831975" cy="9191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60806" name="Object 6">
                <a:extLst>
                  <a:ext uri="{FF2B5EF4-FFF2-40B4-BE49-F238E27FC236}">
                    <a16:creationId xmlns:a16="http://schemas.microsoft.com/office/drawing/2014/main" id="{FA48A40F-8C1B-AC5E-0A96-F494CEEB5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8513" y="3203575"/>
                <a:ext cx="1831975" cy="9191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0807" name="Rectangle 7">
            <a:extLst>
              <a:ext uri="{FF2B5EF4-FFF2-40B4-BE49-F238E27FC236}">
                <a16:creationId xmlns:a16="http://schemas.microsoft.com/office/drawing/2014/main" id="{8A1037DE-95F3-5193-B86F-F31344976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233863"/>
            <a:ext cx="8510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dirty="0">
                <a:cs typeface="Times New Roman" panose="02020603050405020304" pitchFamily="18" charset="0"/>
              </a:rPr>
              <a:t>For a constant heat flux (with </a:t>
            </a:r>
            <a:r>
              <a:rPr lang="en-US" altLang="en-US" i="1" dirty="0">
                <a:cs typeface="Times New Roman" panose="02020603050405020304" pitchFamily="18" charset="0"/>
              </a:rPr>
              <a:t>k </a:t>
            </a:r>
            <a:r>
              <a:rPr lang="en-US" altLang="en-US" dirty="0">
                <a:cs typeface="Times New Roman" panose="02020603050405020304" pitchFamily="18" charset="0"/>
              </a:rPr>
              <a:t>a constant by assumption):</a:t>
            </a:r>
            <a:endParaRPr lang="en-US" altLang="en-US" sz="2400" dirty="0"/>
          </a:p>
        </p:txBody>
      </p:sp>
      <p:graphicFrame>
        <p:nvGraphicFramePr>
          <p:cNvPr id="460808" name="Object 8">
            <a:extLst>
              <a:ext uri="{FF2B5EF4-FFF2-40B4-BE49-F238E27FC236}">
                <a16:creationId xmlns:a16="http://schemas.microsoft.com/office/drawing/2014/main" id="{9C583AEE-0A53-2995-9E9D-E1B570F57334}"/>
              </a:ext>
            </a:extLst>
          </p:cNvPr>
          <p:cNvGraphicFramePr>
            <a:graphicFrameLocks/>
          </p:cNvGraphicFramePr>
          <p:nvPr/>
        </p:nvGraphicFramePr>
        <p:xfrm>
          <a:off x="1557338" y="4843463"/>
          <a:ext cx="14144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33169" imgH="393529" progId="Equation.3">
                  <p:embed/>
                </p:oleObj>
              </mc:Choice>
              <mc:Fallback>
                <p:oleObj name="Equation" r:id="rId5" imgW="533169" imgH="393529" progId="Equation.3">
                  <p:embed/>
                  <p:pic>
                    <p:nvPicPr>
                      <p:cNvPr id="460808" name="Object 8">
                        <a:extLst>
                          <a:ext uri="{FF2B5EF4-FFF2-40B4-BE49-F238E27FC236}">
                            <a16:creationId xmlns:a16="http://schemas.microsoft.com/office/drawing/2014/main" id="{9C583AEE-0A53-2995-9E9D-E1B570F5733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338" y="4843463"/>
                        <a:ext cx="1414462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BCBCB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6868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09" name="Rectangle 9">
            <a:extLst>
              <a:ext uri="{FF2B5EF4-FFF2-40B4-BE49-F238E27FC236}">
                <a16:creationId xmlns:a16="http://schemas.microsoft.com/office/drawing/2014/main" id="{9132B085-6915-08CB-5C45-B262985BC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7925" y="5010150"/>
            <a:ext cx="785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>
                <a:cs typeface="Times New Roman" panose="02020603050405020304" pitchFamily="18" charset="0"/>
              </a:rPr>
              <a:t>and </a:t>
            </a:r>
            <a:endParaRPr lang="en-US" altLang="en-US" sz="2400"/>
          </a:p>
        </p:txBody>
      </p:sp>
      <p:graphicFrame>
        <p:nvGraphicFramePr>
          <p:cNvPr id="460810" name="Object 10">
            <a:extLst>
              <a:ext uri="{FF2B5EF4-FFF2-40B4-BE49-F238E27FC236}">
                <a16:creationId xmlns:a16="http://schemas.microsoft.com/office/drawing/2014/main" id="{8595BA3D-AE78-AEBF-CDD3-B7F9651F0C6E}"/>
              </a:ext>
            </a:extLst>
          </p:cNvPr>
          <p:cNvGraphicFramePr>
            <a:graphicFrameLocks/>
          </p:cNvGraphicFramePr>
          <p:nvPr/>
        </p:nvGraphicFramePr>
        <p:xfrm>
          <a:off x="5562600" y="4995863"/>
          <a:ext cx="1905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87058" imgH="203112" progId="Equation.3">
                  <p:embed/>
                </p:oleObj>
              </mc:Choice>
              <mc:Fallback>
                <p:oleObj name="Equation" r:id="rId7" imgW="787058" imgH="203112" progId="Equation.3">
                  <p:embed/>
                  <p:pic>
                    <p:nvPicPr>
                      <p:cNvPr id="460810" name="Object 10">
                        <a:extLst>
                          <a:ext uri="{FF2B5EF4-FFF2-40B4-BE49-F238E27FC236}">
                            <a16:creationId xmlns:a16="http://schemas.microsoft.com/office/drawing/2014/main" id="{8595BA3D-AE78-AEBF-CDD3-B7F9651F0C6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995863"/>
                        <a:ext cx="1905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BCBCB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6868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11" name="Rectangle 11">
            <a:extLst>
              <a:ext uri="{FF2B5EF4-FFF2-40B4-BE49-F238E27FC236}">
                <a16:creationId xmlns:a16="http://schemas.microsoft.com/office/drawing/2014/main" id="{5EA04307-8DE6-E6A6-2E11-59BE0468A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757863"/>
            <a:ext cx="6356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>
                <a:cs typeface="Times New Roman" panose="02020603050405020304" pitchFamily="18" charset="0"/>
              </a:rPr>
              <a:t>which is a linear temperature excess profile</a:t>
            </a:r>
            <a:endParaRPr lang="en-US" altLang="en-US" sz="240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3C891513-DEAB-3C24-174B-4B02142D5E5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6F257E5D-C72A-EE51-E512-01168A0A80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61026311-AD2F-61DA-D93E-43738BB19E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656EE132-9BDD-93FC-0893-8CC63E5ECB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F3449CCB-A3E6-63DE-805B-F85C133E66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2D05D27C-8DFE-35B8-39E2-CA62739EFC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5A9F868-A9A9-7EDC-BF75-3297B6645A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D264F9B-347D-F2A7-8557-999151108F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2073E690-4E9E-3EE3-C13B-49DB84C8FC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D99D0D21-F6B3-DEEF-4B3E-227A7FFA18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34A8FB60-2F45-3043-FE35-C66276C6E7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623DA972-F74A-CB2F-66C6-51129AF253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92E8AE2A-2F2B-ADD1-B25D-5AE9ECC539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45DA3A95-C9D3-5845-C44A-4040E8354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36B7270F-1716-8592-22C5-104896958C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1CE47974-6409-1756-D50A-B7014855A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60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46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60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460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60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60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4608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460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0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4" grpId="0"/>
      <p:bldP spid="4608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0866" name="Object 2">
                <a:extLst>
                  <a:ext uri="{FF2B5EF4-FFF2-40B4-BE49-F238E27FC236}">
                    <a16:creationId xmlns:a16="http://schemas.microsoft.com/office/drawing/2014/main" id="{592F5A8E-89C4-D066-49E6-FE6050553F04}"/>
                  </a:ext>
                </a:extLst>
              </p:cNvPr>
              <p:cNvSpPr txBox="1"/>
              <p:nvPr/>
            </p:nvSpPr>
            <p:spPr bwMode="auto">
              <a:xfrm>
                <a:off x="1981200" y="1433512"/>
                <a:ext cx="4464050" cy="15382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𝑑𝑇</m:t>
                                  </m:r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h𝑃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20866" name="Object 2">
                <a:extLst>
                  <a:ext uri="{FF2B5EF4-FFF2-40B4-BE49-F238E27FC236}">
                    <a16:creationId xmlns:a16="http://schemas.microsoft.com/office/drawing/2014/main" id="{592F5A8E-89C4-D066-49E6-FE6050553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1433512"/>
                <a:ext cx="4464050" cy="15382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0871" name="Text Box 7">
            <a:extLst>
              <a:ext uri="{FF2B5EF4-FFF2-40B4-BE49-F238E27FC236}">
                <a16:creationId xmlns:a16="http://schemas.microsoft.com/office/drawing/2014/main" id="{5ED3B3D7-6065-AF49-7E7A-8187BE7C6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69317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Shape of Constant Heat Flux Longitudinal  Fin</a:t>
            </a:r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725806FD-2C3B-21A5-C51D-0CBA5BFA7E3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B54FFB0A-3F4A-F74B-45FD-5F2F75BF3E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0474CE58-610B-1E6F-FF32-EC5DF17FF1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2C16CC1A-CCF1-4204-6780-C1DD1F8363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8D247A22-C282-DC00-7EA0-20D7BD953D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D8AAFED8-87CC-A1CD-0069-38C8633F03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06F6827-43EC-F2C6-069B-68366351F9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A82590F-4145-0CE3-7D70-F3879AD65E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9794F6A3-7AE8-2C8D-5773-CFBEDABE87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A09F6140-CACB-DF80-81DC-C5F6DB0FA3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BB889026-BD26-7F50-2CB7-4F250A81C5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B11CFC50-37CF-EA02-8D4F-CC6EDD7062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E715B09E-6225-9706-02C3-534197CB25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E0F4249B-CA2A-BDBB-124F-AB73A3C42F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65986948-FE17-CF1B-557D-76F02B2B36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85A8B9FA-E525-2E7C-8805-78B03AF32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Rectangle 7">
            <a:extLst>
              <a:ext uri="{FF2B5EF4-FFF2-40B4-BE49-F238E27FC236}">
                <a16:creationId xmlns:a16="http://schemas.microsoft.com/office/drawing/2014/main" id="{4D4F4E95-2021-46CA-8637-14EEBD126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895600"/>
            <a:ext cx="7364195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dirty="0">
                <a:cs typeface="Times New Roman" panose="02020603050405020304" pitchFamily="18" charset="0"/>
              </a:rPr>
              <a:t>For a constant heat flux with constant material properties :</a:t>
            </a:r>
            <a:endParaRPr lang="en-US" altLang="en-US" sz="2400" dirty="0"/>
          </a:p>
        </p:txBody>
      </p:sp>
      <p:graphicFrame>
        <p:nvGraphicFramePr>
          <p:cNvPr id="19" name="Object 10">
            <a:extLst>
              <a:ext uri="{FF2B5EF4-FFF2-40B4-BE49-F238E27FC236}">
                <a16:creationId xmlns:a16="http://schemas.microsoft.com/office/drawing/2014/main" id="{6A587819-5939-58B5-C747-48CF656E51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6802956"/>
              </p:ext>
            </p:extLst>
          </p:nvPr>
        </p:nvGraphicFramePr>
        <p:xfrm>
          <a:off x="2895600" y="3810000"/>
          <a:ext cx="1905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87058" imgH="203112" progId="Equation.3">
                  <p:embed/>
                </p:oleObj>
              </mc:Choice>
              <mc:Fallback>
                <p:oleObj name="Equation" r:id="rId5" imgW="787058" imgH="203112" progId="Equation.3">
                  <p:embed/>
                  <p:pic>
                    <p:nvPicPr>
                      <p:cNvPr id="460810" name="Object 10">
                        <a:extLst>
                          <a:ext uri="{FF2B5EF4-FFF2-40B4-BE49-F238E27FC236}">
                            <a16:creationId xmlns:a16="http://schemas.microsoft.com/office/drawing/2014/main" id="{8595BA3D-AE78-AEBF-CDD3-B7F9651F0C6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10000"/>
                        <a:ext cx="1905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2">
                <a:extLst>
                  <a:ext uri="{FF2B5EF4-FFF2-40B4-BE49-F238E27FC236}">
                    <a16:creationId xmlns:a16="http://schemas.microsoft.com/office/drawing/2014/main" id="{E0D4EA59-559C-1334-88AB-CA311209373B}"/>
                  </a:ext>
                </a:extLst>
              </p:cNvPr>
              <p:cNvSpPr txBox="1"/>
              <p:nvPr/>
            </p:nvSpPr>
            <p:spPr bwMode="auto">
              <a:xfrm>
                <a:off x="2133600" y="4648200"/>
                <a:ext cx="4464050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h𝑃</m:t>
                      </m:r>
                      <m:d>
                        <m:dPr>
                          <m:begChr m:val="{"/>
                          <m:endChr m:val="}"/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" name="Object 2">
                <a:extLst>
                  <a:ext uri="{FF2B5EF4-FFF2-40B4-BE49-F238E27FC236}">
                    <a16:creationId xmlns:a16="http://schemas.microsoft.com/office/drawing/2014/main" id="{E0D4EA59-559C-1334-88AB-CA3112093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0" y="4648200"/>
                <a:ext cx="4464050" cy="914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>
            <a:extLst>
              <a:ext uri="{FF2B5EF4-FFF2-40B4-BE49-F238E27FC236}">
                <a16:creationId xmlns:a16="http://schemas.microsoft.com/office/drawing/2014/main" id="{B6C7D041-8B6E-C8E6-2147-76491A786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172200" cy="1066800"/>
          </a:xfrm>
        </p:spPr>
        <p:txBody>
          <a:bodyPr/>
          <a:lstStyle/>
          <a:p>
            <a:r>
              <a:rPr lang="en-US" altLang="en-US" sz="2800" dirty="0"/>
              <a:t>Strip Fin Equation : Linear Second order ODE with Constant Coefficients</a:t>
            </a:r>
          </a:p>
        </p:txBody>
      </p:sp>
      <p:sp>
        <p:nvSpPr>
          <p:cNvPr id="430083" name="Rectangle 3">
            <a:extLst>
              <a:ext uri="{FF2B5EF4-FFF2-40B4-BE49-F238E27FC236}">
                <a16:creationId xmlns:a16="http://schemas.microsoft.com/office/drawing/2014/main" id="{BE7791B4-2B9B-D1D3-63B7-914278810D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8763000" cy="2819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This equation has two linearly independent solutions.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The general solution is the linear combination of those two independent solutions.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Each solution function</a:t>
            </a:r>
            <a:r>
              <a:rPr lang="en-US" altLang="en-US" sz="2400" dirty="0">
                <a:latin typeface="Symbol" panose="05050102010706020507" pitchFamily="18" charset="2"/>
              </a:rPr>
              <a:t> </a:t>
            </a:r>
            <a:r>
              <a:rPr lang="en-US" altLang="en-US" sz="2400" i="1" dirty="0">
                <a:latin typeface="Symbol" panose="05050102010706020507" pitchFamily="18" charset="2"/>
              </a:rPr>
              <a:t>q</a:t>
            </a:r>
            <a:r>
              <a:rPr lang="en-US" altLang="en-US" sz="2400" i="1" baseline="-25000" dirty="0">
                <a:latin typeface="Symbol" panose="05050102010706020507" pitchFamily="18" charset="2"/>
              </a:rPr>
              <a:t>i</a:t>
            </a:r>
            <a:r>
              <a:rPr lang="en-US" altLang="en-US" sz="2400" i="1" dirty="0">
                <a:latin typeface="Symbol" panose="05050102010706020507" pitchFamily="18" charset="2"/>
              </a:rPr>
              <a:t>(</a:t>
            </a:r>
            <a:r>
              <a:rPr lang="en-US" altLang="en-US" sz="2400" i="1" dirty="0"/>
              <a:t>x</a:t>
            </a:r>
            <a:r>
              <a:rPr lang="en-US" altLang="en-US" sz="2400" i="1" dirty="0">
                <a:latin typeface="Symbol" panose="05050102010706020507" pitchFamily="18" charset="2"/>
              </a:rPr>
              <a:t>)</a:t>
            </a:r>
            <a:r>
              <a:rPr lang="en-US" altLang="en-US" sz="2400" dirty="0"/>
              <a:t> and its second derivative must be constant multiple of each other.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Therefore, the general solution function of the differential equation above 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084" name="Object 4">
                <a:extLst>
                  <a:ext uri="{FF2B5EF4-FFF2-40B4-BE49-F238E27FC236}">
                    <a16:creationId xmlns:a16="http://schemas.microsoft.com/office/drawing/2014/main" id="{74066BC8-DD9E-7C1A-E0E6-5E0D651B95BA}"/>
                  </a:ext>
                </a:extLst>
              </p:cNvPr>
              <p:cNvSpPr txBox="1"/>
              <p:nvPr/>
            </p:nvSpPr>
            <p:spPr bwMode="auto">
              <a:xfrm>
                <a:off x="3124200" y="1219200"/>
                <a:ext cx="2549525" cy="1219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30084" name="Object 4">
                <a:extLst>
                  <a:ext uri="{FF2B5EF4-FFF2-40B4-BE49-F238E27FC236}">
                    <a16:creationId xmlns:a16="http://schemas.microsoft.com/office/drawing/2014/main" id="{74066BC8-DD9E-7C1A-E0E6-5E0D651B9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200" y="1219200"/>
                <a:ext cx="2549525" cy="1219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0085" name="Object 5">
                <a:extLst>
                  <a:ext uri="{FF2B5EF4-FFF2-40B4-BE49-F238E27FC236}">
                    <a16:creationId xmlns:a16="http://schemas.microsoft.com/office/drawing/2014/main" id="{C66CC2F0-FF97-063A-26CF-7927F1041E54}"/>
                  </a:ext>
                </a:extLst>
              </p:cNvPr>
              <p:cNvSpPr txBox="1"/>
              <p:nvPr/>
            </p:nvSpPr>
            <p:spPr bwMode="auto">
              <a:xfrm>
                <a:off x="2370138" y="5013325"/>
                <a:ext cx="4496463" cy="13112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𝑚𝑥</m:t>
                          </m:r>
                        </m:sup>
                      </m:sSup>
                      <m:r>
                        <a:rPr lang="en-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𝑚𝑥</m:t>
                          </m:r>
                        </m:sup>
                      </m:sSup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430085" name="Object 5">
                <a:extLst>
                  <a:ext uri="{FF2B5EF4-FFF2-40B4-BE49-F238E27FC236}">
                    <a16:creationId xmlns:a16="http://schemas.microsoft.com/office/drawing/2014/main" id="{C66CC2F0-FF97-063A-26CF-7927F1041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0138" y="5013325"/>
                <a:ext cx="4496463" cy="13112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6">
            <a:extLst>
              <a:ext uri="{FF2B5EF4-FFF2-40B4-BE49-F238E27FC236}">
                <a16:creationId xmlns:a16="http://schemas.microsoft.com/office/drawing/2014/main" id="{94A68586-35B3-C752-F90B-557DC76699D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40DAA947-A70B-F753-5DAB-584945D67C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CA397D2B-B2FB-1F3A-C2FF-313833D097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28BE461D-9204-CE5F-5FA3-BB820225C0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D38B53B1-0D14-5414-A118-4D1A354708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225DA51D-2D2E-D265-B7C7-9844270293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D58CD1D-7226-8F30-3B3F-3A7A897F87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3B24FD1-FEAD-A185-20AE-9006812BB1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4BDFDAC8-338C-8644-ED2D-C3456C7C69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A9AA2314-D5CD-B67A-C068-E122A5158A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39792D5A-E30B-EBD2-B8B9-DEB29FECE8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6EC6CCF6-5677-6065-9E4B-B7F324D6AB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6DABE28D-B4DC-A288-E770-4309BB705E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0614756E-4886-B392-94A0-6EE2532827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4D327056-0E44-A603-EE89-EBD360A556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080C7F14-D437-799C-BEA0-F3ECE08AA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4" grpId="0"/>
      <p:bldP spid="4300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>
            <a:extLst>
              <a:ext uri="{FF2B5EF4-FFF2-40B4-BE49-F238E27FC236}">
                <a16:creationId xmlns:a16="http://schemas.microsoft.com/office/drawing/2014/main" id="{E3FBB49D-9E92-5CEB-FF33-26CC2DC4CB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074253" cy="609600"/>
          </a:xfrm>
        </p:spPr>
        <p:txBody>
          <a:bodyPr/>
          <a:lstStyle/>
          <a:p>
            <a:r>
              <a:rPr lang="en-US" altLang="en-US" sz="2800" dirty="0"/>
              <a:t>Most Practicable Tip Boundary Condition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4179" name="Text Box 3">
                <a:extLst>
                  <a:ext uri="{FF2B5EF4-FFF2-40B4-BE49-F238E27FC236}">
                    <a16:creationId xmlns:a16="http://schemas.microsoft.com/office/drawing/2014/main" id="{76D17D39-AA64-3C98-8812-A25C1B66DD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1295400"/>
                <a:ext cx="8780930" cy="5998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/>
                  <a:t>Convection cooling at the tip: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̇"/>
                                <m:ctrlPr>
                                  <a:rPr lang="en-US" alt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𝑐𝑜𝑛𝑑𝑢𝑐𝑡𝑖𝑜𝑛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𝑡𝑖𝑝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̇"/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𝑐𝑜𝑛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𝑣𝑒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𝑐𝑡𝑖𝑜𝑛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𝑡𝑖𝑝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=</m:t>
                        </m:r>
                      </m:sub>
                    </m:sSub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434179" name="Text Box 3">
                <a:extLst>
                  <a:ext uri="{FF2B5EF4-FFF2-40B4-BE49-F238E27FC236}">
                    <a16:creationId xmlns:a16="http://schemas.microsoft.com/office/drawing/2014/main" id="{76D17D39-AA64-3C98-8812-A25C1B66D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295400"/>
                <a:ext cx="8780930" cy="599844"/>
              </a:xfrm>
              <a:prstGeom prst="rect">
                <a:avLst/>
              </a:prstGeom>
              <a:blipFill>
                <a:blip r:embed="rId2"/>
                <a:stretch>
                  <a:fillRect l="-1042" t="-4082" b="-30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4180" name="Object 4">
                <a:extLst>
                  <a:ext uri="{FF2B5EF4-FFF2-40B4-BE49-F238E27FC236}">
                    <a16:creationId xmlns:a16="http://schemas.microsoft.com/office/drawing/2014/main" id="{944D2845-6180-69F3-0038-2EC20EA07CAA}"/>
                  </a:ext>
                </a:extLst>
              </p:cNvPr>
              <p:cNvSpPr txBox="1"/>
              <p:nvPr/>
            </p:nvSpPr>
            <p:spPr bwMode="auto">
              <a:xfrm>
                <a:off x="1371600" y="4876800"/>
                <a:ext cx="2373313" cy="9921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𝑐𝑜𝑟𝑟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𝑎𝑑𝑖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34180" name="Object 4">
                <a:extLst>
                  <a:ext uri="{FF2B5EF4-FFF2-40B4-BE49-F238E27FC236}">
                    <a16:creationId xmlns:a16="http://schemas.microsoft.com/office/drawing/2014/main" id="{944D2845-6180-69F3-0038-2EC20EA07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1600" y="4876800"/>
                <a:ext cx="2373313" cy="9921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6">
            <a:extLst>
              <a:ext uri="{FF2B5EF4-FFF2-40B4-BE49-F238E27FC236}">
                <a16:creationId xmlns:a16="http://schemas.microsoft.com/office/drawing/2014/main" id="{E7EA139D-C63B-B1F8-D59C-A165FF39498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A59EA67D-189A-D0B9-BB99-9CC685D3E3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16186B7C-6347-1669-82D6-C43A0682DF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E84E2E06-58A9-36B3-D1E7-E91E67235E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72E2CF2F-FEEF-D0A4-062F-AAA3EAB42B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1E1AEB85-E78B-CEE2-8EBF-A84AFCEC50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2AF7C70-8A4C-1F3A-E8DD-6BF7A92B47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74A403C-F0F6-73B0-A5F6-0954122A7D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82DB4124-6B46-6026-C9C3-737A59506F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C581E47D-FCA9-8AD1-1B90-C6DE84AA11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E051E310-1B3E-3EFB-F5D2-834EF62D03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44DD98BA-C0DE-69A8-A51A-A43A13A21A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BA2CDECC-DE2B-C755-2381-173C58290D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C9B7785F-366B-9391-B47D-8F4DD1A7F7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8CF4D594-7C58-611F-7F79-323847530D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178F6D2A-360F-85C4-7AC4-7A380D13A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D252413-1130-CE8C-D70C-1AC0DF3C4871}"/>
                  </a:ext>
                </a:extLst>
              </p:cNvPr>
              <p:cNvSpPr txBox="1"/>
              <p:nvPr/>
            </p:nvSpPr>
            <p:spPr>
              <a:xfrm>
                <a:off x="685800" y="2328558"/>
                <a:ext cx="4267707" cy="8718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𝑑𝑇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𝑡𝑖𝑝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D252413-1130-CE8C-D70C-1AC0DF3C4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328558"/>
                <a:ext cx="4267707" cy="8718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3">
            <a:extLst>
              <a:ext uri="{FF2B5EF4-FFF2-40B4-BE49-F238E27FC236}">
                <a16:creationId xmlns:a16="http://schemas.microsoft.com/office/drawing/2014/main" id="{6E59B5DA-7F02-110F-387D-6942B2FD8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51" y="3729335"/>
            <a:ext cx="65371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Corre</a:t>
            </a:r>
            <a:r>
              <a:rPr lang="en-US" altLang="en-US" sz="2400" dirty="0"/>
              <a:t>cted condition length for adiabatic tip: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7AC19D6-D9D9-6799-C6C7-C7C558DDCBC8}"/>
                  </a:ext>
                </a:extLst>
              </p14:cNvPr>
              <p14:cNvContentPartPr/>
              <p14:nvPr/>
            </p14:nvContentPartPr>
            <p14:xfrm>
              <a:off x="5851080" y="2211840"/>
              <a:ext cx="2802600" cy="2015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7AC19D6-D9D9-6799-C6C7-C7C558DDCB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41720" y="2202480"/>
                <a:ext cx="2821320" cy="2034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4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4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80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20B65-5AAD-0FD5-CE5B-6D2ABFC5A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AutoShape 2">
            <a:extLst>
              <a:ext uri="{FF2B5EF4-FFF2-40B4-BE49-F238E27FC236}">
                <a16:creationId xmlns:a16="http://schemas.microsoft.com/office/drawing/2014/main" id="{1B6FB621-015A-EED8-7D3A-A72570D148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" y="3473382"/>
            <a:ext cx="7940675" cy="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35203" name="Rectangle 3">
            <a:extLst>
              <a:ext uri="{FF2B5EF4-FFF2-40B4-BE49-F238E27FC236}">
                <a16:creationId xmlns:a16="http://schemas.microsoft.com/office/drawing/2014/main" id="{EE9D2D17-CF0D-6246-9ECA-5DC160369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2133600"/>
            <a:ext cx="4219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dirty="0">
                <a:cs typeface="Times New Roman" panose="02020603050405020304" pitchFamily="18" charset="0"/>
              </a:rPr>
              <a:t>The boundary condition are:</a:t>
            </a: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5204" name="Object 4">
                <a:extLst>
                  <a:ext uri="{FF2B5EF4-FFF2-40B4-BE49-F238E27FC236}">
                    <a16:creationId xmlns:a16="http://schemas.microsoft.com/office/drawing/2014/main" id="{39F7ACF7-574D-2BCB-0141-93B2F6419697}"/>
                  </a:ext>
                </a:extLst>
              </p:cNvPr>
              <p:cNvSpPr txBox="1"/>
              <p:nvPr/>
            </p:nvSpPr>
            <p:spPr bwMode="auto">
              <a:xfrm>
                <a:off x="457200" y="3522662"/>
                <a:ext cx="2397125" cy="4397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35204" name="Object 4">
                <a:extLst>
                  <a:ext uri="{FF2B5EF4-FFF2-40B4-BE49-F238E27FC236}">
                    <a16:creationId xmlns:a16="http://schemas.microsoft.com/office/drawing/2014/main" id="{39F7ACF7-574D-2BCB-0141-93B2F6419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522662"/>
                <a:ext cx="2397125" cy="439738"/>
              </a:xfrm>
              <a:prstGeom prst="rect">
                <a:avLst/>
              </a:prstGeom>
              <a:blipFill>
                <a:blip r:embed="rId3"/>
                <a:stretch>
                  <a:fillRect l="-1272" b="-1805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5205" name="Rectangle 5">
            <a:extLst>
              <a:ext uri="{FF2B5EF4-FFF2-40B4-BE49-F238E27FC236}">
                <a16:creationId xmlns:a16="http://schemas.microsoft.com/office/drawing/2014/main" id="{B9BC5081-B9FE-C864-1754-9B6ECA0AD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038600"/>
            <a:ext cx="4679166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dirty="0">
                <a:cs typeface="Times New Roman" panose="02020603050405020304" pitchFamily="18" charset="0"/>
              </a:rPr>
              <a:t>Use the boundary conditions s to get</a:t>
            </a:r>
            <a:endParaRPr lang="en-US" altLang="en-US" sz="2400" dirty="0"/>
          </a:p>
        </p:txBody>
      </p:sp>
      <p:sp>
        <p:nvSpPr>
          <p:cNvPr id="435207" name="Rectangle 7">
            <a:extLst>
              <a:ext uri="{FF2B5EF4-FFF2-40B4-BE49-F238E27FC236}">
                <a16:creationId xmlns:a16="http://schemas.microsoft.com/office/drawing/2014/main" id="{040772D2-A5F0-9402-8FF0-23DF894DD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0"/>
            <a:ext cx="6969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dirty="0">
                <a:cs typeface="Times New Roman" panose="02020603050405020304" pitchFamily="18" charset="0"/>
              </a:rPr>
              <a:t>and</a:t>
            </a: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5211" name="Object 11">
                <a:extLst>
                  <a:ext uri="{FF2B5EF4-FFF2-40B4-BE49-F238E27FC236}">
                    <a16:creationId xmlns:a16="http://schemas.microsoft.com/office/drawing/2014/main" id="{25832C39-564C-A546-44DD-6D08A093AB3B}"/>
                  </a:ext>
                </a:extLst>
              </p:cNvPr>
              <p:cNvSpPr txBox="1"/>
              <p:nvPr/>
            </p:nvSpPr>
            <p:spPr bwMode="auto">
              <a:xfrm>
                <a:off x="457200" y="2819400"/>
                <a:ext cx="3825874" cy="54768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eqArr>
                            <m:eqArr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</m:e>
                          </m:eqAr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35211" name="Object 11">
                <a:extLst>
                  <a:ext uri="{FF2B5EF4-FFF2-40B4-BE49-F238E27FC236}">
                    <a16:creationId xmlns:a16="http://schemas.microsoft.com/office/drawing/2014/main" id="{25832C39-564C-A546-44DD-6D08A093A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819400"/>
                <a:ext cx="3825874" cy="547689"/>
              </a:xfrm>
              <a:prstGeom prst="rect">
                <a:avLst/>
              </a:prstGeom>
              <a:blipFill>
                <a:blip r:embed="rId4"/>
                <a:stretch>
                  <a:fillRect l="-31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5212" name="Rectangle 12">
            <a:extLst>
              <a:ext uri="{FF2B5EF4-FFF2-40B4-BE49-F238E27FC236}">
                <a16:creationId xmlns:a16="http://schemas.microsoft.com/office/drawing/2014/main" id="{39D46058-3A8D-E02B-ED80-171D7E351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649" y="366713"/>
            <a:ext cx="746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en-US" altLang="en-US" sz="2800" dirty="0">
                <a:solidFill>
                  <a:schemeClr val="tx2"/>
                </a:solidFill>
                <a:cs typeface="Times New Roman" panose="02020603050405020304" pitchFamily="18" charset="0"/>
              </a:rPr>
              <a:t>Longitudinal Fin : Adiabatic Tip</a:t>
            </a:r>
            <a:endParaRPr lang="en-US" altLang="en-US" sz="28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E91825A6-6168-8592-FB7C-9E7E873B8B6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9E11D481-7ED9-625A-7574-5A3D473A99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F1563601-2D62-710C-21C3-7B05A4B937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FB97275D-DEE8-6C49-81CC-7E65459C05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C71A0C2B-8FC3-0699-D9B9-E719AC0E4E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0A57C5BF-CA97-D069-9713-9612679ED7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D682906-FBA6-936A-6819-D269138B03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E73202D-1995-FBFB-56E1-6C0793B6DB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3D40DF18-5D95-79B5-69E4-A5C1A875F1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EA5C2E0B-067F-08B1-B79B-4709C7000C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770162A9-A2B5-931B-2133-E703E105E3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67AAD614-8FD2-1073-1DBC-22696280BE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A8223377-5D68-069A-C9C9-5D0682050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7920B4C3-C08F-D633-CD94-9396F7530C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EE5E7048-A8E7-7AFA-F5DF-C2043643D6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53F882BD-6CE3-0DD5-16B9-4A38FA079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07F9714-B956-C33C-2163-09A02D01A5AF}"/>
                  </a:ext>
                </a:extLst>
              </p:cNvPr>
              <p:cNvSpPr txBox="1"/>
              <p:nvPr/>
            </p:nvSpPr>
            <p:spPr>
              <a:xfrm>
                <a:off x="1143000" y="4648200"/>
                <a:ext cx="5486400" cy="510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l-G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  <m: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07F9714-B956-C33C-2163-09A02D01A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648200"/>
                <a:ext cx="5486400" cy="510396"/>
              </a:xfrm>
              <a:prstGeom prst="rect">
                <a:avLst/>
              </a:prstGeom>
              <a:blipFill>
                <a:blip r:embed="rId6"/>
                <a:stretch>
                  <a:fillRect l="-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320EB50-AD30-6843-FA5B-EAB6E949886A}"/>
                  </a:ext>
                </a:extLst>
              </p:cNvPr>
              <p:cNvSpPr txBox="1"/>
              <p:nvPr/>
            </p:nvSpPr>
            <p:spPr>
              <a:xfrm>
                <a:off x="1459781" y="5257800"/>
                <a:ext cx="3890094" cy="9644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l-G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d>
                        <m:dPr>
                          <m:ctrlPr>
                            <a:rPr lang="el-G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320EB50-AD30-6843-FA5B-EAB6E9498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781" y="5257800"/>
                <a:ext cx="3890094" cy="9644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4181" name="Group 5">
            <a:extLst>
              <a:ext uri="{FF2B5EF4-FFF2-40B4-BE49-F238E27FC236}">
                <a16:creationId xmlns:a16="http://schemas.microsoft.com/office/drawing/2014/main" id="{E1A6F582-0943-53B0-27F9-009E33102053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187450"/>
            <a:ext cx="4267200" cy="2851150"/>
            <a:chOff x="1056" y="1008"/>
            <a:chExt cx="3456" cy="2308"/>
          </a:xfrm>
        </p:grpSpPr>
        <p:pic>
          <p:nvPicPr>
            <p:cNvPr id="434182" name="Picture 6">
              <a:extLst>
                <a:ext uri="{FF2B5EF4-FFF2-40B4-BE49-F238E27FC236}">
                  <a16:creationId xmlns:a16="http://schemas.microsoft.com/office/drawing/2014/main" id="{EF15F66A-DC74-8CD5-C32A-7C7C8F337D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008"/>
              <a:ext cx="3456" cy="2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4183" name="Rectangle 7">
              <a:extLst>
                <a:ext uri="{FF2B5EF4-FFF2-40B4-BE49-F238E27FC236}">
                  <a16:creationId xmlns:a16="http://schemas.microsoft.com/office/drawing/2014/main" id="{AAA842A1-B9F4-205C-8BEE-2F368B6B4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496"/>
              <a:ext cx="432" cy="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eaLnBrk="0" hangingPunct="0"/>
              <a:r>
                <a:rPr lang="en-US" altLang="en-US" sz="1200">
                  <a:solidFill>
                    <a:srgbClr val="000000"/>
                  </a:solidFill>
                  <a:cs typeface="Times New Roman" panose="02020603050405020304" pitchFamily="18" charset="0"/>
                </a:rPr>
                <a:t>thickness</a:t>
              </a:r>
              <a:endParaRPr lang="en-US" altLang="en-US" sz="2400"/>
            </a:p>
          </p:txBody>
        </p:sp>
        <p:sp>
          <p:nvSpPr>
            <p:cNvPr id="434184" name="Line 8">
              <a:extLst>
                <a:ext uri="{FF2B5EF4-FFF2-40B4-BE49-F238E27FC236}">
                  <a16:creationId xmlns:a16="http://schemas.microsoft.com/office/drawing/2014/main" id="{2971C052-D0C8-58B5-3D6F-4611D90F8E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8" y="3071"/>
              <a:ext cx="0" cy="15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34185" name="Line 9">
              <a:extLst>
                <a:ext uri="{FF2B5EF4-FFF2-40B4-BE49-F238E27FC236}">
                  <a16:creationId xmlns:a16="http://schemas.microsoft.com/office/drawing/2014/main" id="{9CA37926-D4DE-BFDE-F348-5516024593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4" y="3216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34186" name="Text Box 10">
              <a:extLst>
                <a:ext uri="{FF2B5EF4-FFF2-40B4-BE49-F238E27FC236}">
                  <a16:creationId xmlns:a16="http://schemas.microsoft.com/office/drawing/2014/main" id="{87C0CF04-6C4C-AA48-B6F6-2079EB34AA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0" y="3044"/>
              <a:ext cx="232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en-US" sz="16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x</a:t>
              </a:r>
              <a:endParaRPr lang="en-US" altLang="en-US" sz="2400"/>
            </a:p>
          </p:txBody>
        </p:sp>
        <p:sp>
          <p:nvSpPr>
            <p:cNvPr id="434187" name="Text Box 11">
              <a:extLst>
                <a:ext uri="{FF2B5EF4-FFF2-40B4-BE49-F238E27FC236}">
                  <a16:creationId xmlns:a16="http://schemas.microsoft.com/office/drawing/2014/main" id="{B3D4641F-E1E3-76DF-34FB-45AF02D87B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3" y="1419"/>
              <a:ext cx="183" cy="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lIns="0" rIns="0" anchor="ctr">
              <a:spAutoFit/>
            </a:bodyPr>
            <a:lstStyle/>
            <a:p>
              <a:pPr algn="ctr" eaLnBrk="0" hangingPunct="0"/>
              <a:r>
                <a:rPr lang="en-US" altLang="en-US" sz="1600" b="1">
                  <a:solidFill>
                    <a:srgbClr val="0000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D</a:t>
              </a:r>
              <a:r>
                <a:rPr lang="en-US" altLang="en-US" sz="16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x</a:t>
              </a:r>
              <a:endParaRPr lang="en-US" altLang="en-US" sz="2400"/>
            </a:p>
          </p:txBody>
        </p:sp>
      </p:grpSp>
      <p:sp>
        <p:nvSpPr>
          <p:cNvPr id="18" name="Rectangle 3">
            <a:extLst>
              <a:ext uri="{FF2B5EF4-FFF2-40B4-BE49-F238E27FC236}">
                <a16:creationId xmlns:a16="http://schemas.microsoft.com/office/drawing/2014/main" id="{CD578A64-D68D-7EAE-A85C-70E723700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" y="1371600"/>
            <a:ext cx="385041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dirty="0"/>
              <a:t>Shit the origin</a:t>
            </a:r>
            <a:r>
              <a:rPr lang="en-US" altLang="en-US" sz="2400" i="1" dirty="0"/>
              <a:t> x=0</a:t>
            </a:r>
            <a:r>
              <a:rPr lang="en-US" altLang="en-US" sz="2400" dirty="0"/>
              <a:t> to  th</a:t>
            </a:r>
            <a:r>
              <a:rPr lang="en-US" altLang="en-US" dirty="0"/>
              <a:t>e tip:</a:t>
            </a: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5D76138-4DB9-FE5A-1940-15372B7864E0}"/>
                  </a:ext>
                </a:extLst>
              </p:cNvPr>
              <p:cNvSpPr txBox="1"/>
              <p:nvPr/>
            </p:nvSpPr>
            <p:spPr>
              <a:xfrm>
                <a:off x="5902325" y="5544157"/>
                <a:ext cx="2860675" cy="475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kL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d>
                        <m:dPr>
                          <m:begChr m:val="{"/>
                          <m:endChr m:val="}"/>
                          <m:ctrlPr>
                            <a:rPr lang="el-G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5D76138-4DB9-FE5A-1940-15372B786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325" y="5544157"/>
                <a:ext cx="2860675" cy="475643"/>
              </a:xfrm>
              <a:prstGeom prst="rect">
                <a:avLst/>
              </a:prstGeom>
              <a:blipFill>
                <a:blip r:embed="rId9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3418A1C-C921-B3B8-BD23-A2E7CF286E41}"/>
                  </a:ext>
                </a:extLst>
              </p14:cNvPr>
              <p14:cNvContentPartPr/>
              <p14:nvPr/>
            </p14:nvContentPartPr>
            <p14:xfrm>
              <a:off x="964440" y="1408680"/>
              <a:ext cx="480960" cy="434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3418A1C-C921-B3B8-BD23-A2E7CF286E4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5080" y="1399320"/>
                <a:ext cx="499680" cy="45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548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43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5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5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3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3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4" grpId="0"/>
      <p:bldP spid="435211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9" name="Rectangle 9">
            <a:extLst>
              <a:ext uri="{FF2B5EF4-FFF2-40B4-BE49-F238E27FC236}">
                <a16:creationId xmlns:a16="http://schemas.microsoft.com/office/drawing/2014/main" id="{E2B0BCF2-76DE-CD21-95EF-C66385087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4421082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dirty="0">
                <a:cs typeface="Times New Roman" panose="02020603050405020304" pitchFamily="18" charset="0"/>
              </a:rPr>
              <a:t>Insulated tip condition shows that:</a:t>
            </a: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5210" name="Object 10">
                <a:extLst>
                  <a:ext uri="{FF2B5EF4-FFF2-40B4-BE49-F238E27FC236}">
                    <a16:creationId xmlns:a16="http://schemas.microsoft.com/office/drawing/2014/main" id="{60DF816B-4493-4C44-C486-44BB929D4FCA}"/>
                  </a:ext>
                </a:extLst>
              </p:cNvPr>
              <p:cNvSpPr txBox="1"/>
              <p:nvPr/>
            </p:nvSpPr>
            <p:spPr bwMode="auto">
              <a:xfrm>
                <a:off x="457200" y="1905000"/>
                <a:ext cx="4283075" cy="119293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35210" name="Object 10">
                <a:extLst>
                  <a:ext uri="{FF2B5EF4-FFF2-40B4-BE49-F238E27FC236}">
                    <a16:creationId xmlns:a16="http://schemas.microsoft.com/office/drawing/2014/main" id="{60DF816B-4493-4C44-C486-44BB929D4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905000"/>
                <a:ext cx="4283075" cy="1192935"/>
              </a:xfrm>
              <a:prstGeom prst="rect">
                <a:avLst/>
              </a:prstGeom>
              <a:blipFill>
                <a:blip r:embed="rId2"/>
                <a:stretch>
                  <a:fillRect l="-142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5212" name="Rectangle 12">
            <a:extLst>
              <a:ext uri="{FF2B5EF4-FFF2-40B4-BE49-F238E27FC236}">
                <a16:creationId xmlns:a16="http://schemas.microsoft.com/office/drawing/2014/main" id="{BCDFA204-49B2-2ECE-C272-18C7F67E2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649" y="366713"/>
            <a:ext cx="746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en-US" altLang="en-US" sz="2800" dirty="0">
                <a:solidFill>
                  <a:schemeClr val="tx2"/>
                </a:solidFill>
                <a:cs typeface="Times New Roman" panose="02020603050405020304" pitchFamily="18" charset="0"/>
              </a:rPr>
              <a:t>Longitudinal Fin : Adiabatic Tip</a:t>
            </a:r>
            <a:endParaRPr lang="en-US" altLang="en-US" sz="28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4F7A7A06-B92B-D4ED-8097-7DC306B8BEB6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7DC140EA-422B-0439-5C19-466FF15F62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93D434F9-0D1E-7A45-AD32-AB288CCD47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5F07A67C-BF51-C584-3153-34A651C65C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37F27E8C-8859-61DC-0EB1-7C2BB25D12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727C1128-B68C-A2DA-4666-CFBE02265D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D730F57-781E-7ED0-EED9-8EBF001593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9E0163E-FBC7-25DD-28DD-98F13E1A58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53B5D909-8D6F-7978-C67C-A0147FFA09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C5BBC924-2690-A593-94FC-BAB3D3AC0D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961CA005-E88C-33B2-63BA-B964DA5B5C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435F433B-546E-8D5E-77F3-EA11BE8E07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4D41D91A-D432-7D10-3E4C-15FCDE6436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AB2F92D6-56C6-7496-645D-EC1BBE291C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1F7E69B0-A902-DCDD-BB38-D424E543CC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F69ABA71-C5E5-8914-3401-2F7D38EED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grpSp>
        <p:nvGrpSpPr>
          <p:cNvPr id="21" name="Group 5">
            <a:extLst>
              <a:ext uri="{FF2B5EF4-FFF2-40B4-BE49-F238E27FC236}">
                <a16:creationId xmlns:a16="http://schemas.microsoft.com/office/drawing/2014/main" id="{CB7311BC-AC4C-CA17-B94A-8134EAD5C173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187450"/>
            <a:ext cx="4267200" cy="2851150"/>
            <a:chOff x="1056" y="1008"/>
            <a:chExt cx="3456" cy="2308"/>
          </a:xfrm>
        </p:grpSpPr>
        <p:pic>
          <p:nvPicPr>
            <p:cNvPr id="22" name="Picture 6">
              <a:extLst>
                <a:ext uri="{FF2B5EF4-FFF2-40B4-BE49-F238E27FC236}">
                  <a16:creationId xmlns:a16="http://schemas.microsoft.com/office/drawing/2014/main" id="{7377F77B-D022-1AE8-D6FA-6EB2C95FBA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008"/>
              <a:ext cx="3456" cy="2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7">
              <a:extLst>
                <a:ext uri="{FF2B5EF4-FFF2-40B4-BE49-F238E27FC236}">
                  <a16:creationId xmlns:a16="http://schemas.microsoft.com/office/drawing/2014/main" id="{9F8E930B-3DC2-67F9-A2F2-E944C19EB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496"/>
              <a:ext cx="432" cy="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eaLnBrk="0" hangingPunct="0"/>
              <a:r>
                <a:rPr lang="en-US" altLang="en-US" sz="1200">
                  <a:solidFill>
                    <a:srgbClr val="000000"/>
                  </a:solidFill>
                  <a:cs typeface="Times New Roman" panose="02020603050405020304" pitchFamily="18" charset="0"/>
                </a:rPr>
                <a:t>thickness</a:t>
              </a:r>
              <a:endParaRPr lang="en-US" altLang="en-US" sz="2400"/>
            </a:p>
          </p:txBody>
        </p:sp>
        <p:sp>
          <p:nvSpPr>
            <p:cNvPr id="24" name="Line 8">
              <a:extLst>
                <a:ext uri="{FF2B5EF4-FFF2-40B4-BE49-F238E27FC236}">
                  <a16:creationId xmlns:a16="http://schemas.microsoft.com/office/drawing/2014/main" id="{76CFDA3D-4FD1-E4FD-777F-A069988A36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8" y="3071"/>
              <a:ext cx="0" cy="15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" name="Line 9">
              <a:extLst>
                <a:ext uri="{FF2B5EF4-FFF2-40B4-BE49-F238E27FC236}">
                  <a16:creationId xmlns:a16="http://schemas.microsoft.com/office/drawing/2014/main" id="{DCF2FE5F-DE02-BC08-0A28-81B2DAF37F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4" y="3216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" name="Text Box 10">
              <a:extLst>
                <a:ext uri="{FF2B5EF4-FFF2-40B4-BE49-F238E27FC236}">
                  <a16:creationId xmlns:a16="http://schemas.microsoft.com/office/drawing/2014/main" id="{87177795-BD82-F41D-F1E3-A0370295F3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0" y="3044"/>
              <a:ext cx="232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en-US" sz="16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x</a:t>
              </a:r>
              <a:endParaRPr lang="en-US" altLang="en-US" sz="2400"/>
            </a:p>
          </p:txBody>
        </p:sp>
        <p:sp>
          <p:nvSpPr>
            <p:cNvPr id="27" name="Text Box 11">
              <a:extLst>
                <a:ext uri="{FF2B5EF4-FFF2-40B4-BE49-F238E27FC236}">
                  <a16:creationId xmlns:a16="http://schemas.microsoft.com/office/drawing/2014/main" id="{3F03DCA3-38A0-F428-2746-BAD352C3F8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3" y="1419"/>
              <a:ext cx="183" cy="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lIns="0" rIns="0" anchor="ctr">
              <a:spAutoFit/>
            </a:bodyPr>
            <a:lstStyle/>
            <a:p>
              <a:pPr algn="ctr" eaLnBrk="0" hangingPunct="0"/>
              <a:r>
                <a:rPr lang="en-US" altLang="en-US" sz="1600" b="1">
                  <a:solidFill>
                    <a:srgbClr val="0000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D</a:t>
              </a:r>
              <a:r>
                <a:rPr lang="en-US" altLang="en-US" sz="16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x</a:t>
              </a:r>
              <a:endParaRPr lang="en-US" altLang="en-US" sz="2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13">
                <a:extLst>
                  <a:ext uri="{FF2B5EF4-FFF2-40B4-BE49-F238E27FC236}">
                    <a16:creationId xmlns:a16="http://schemas.microsoft.com/office/drawing/2014/main" id="{B2D13387-A00F-3CBB-A329-5A8A4F43BCD3}"/>
                  </a:ext>
                </a:extLst>
              </p:cNvPr>
              <p:cNvSpPr txBox="1"/>
              <p:nvPr/>
            </p:nvSpPr>
            <p:spPr bwMode="auto">
              <a:xfrm>
                <a:off x="457200" y="4572000"/>
                <a:ext cx="7696200" cy="100775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8" name="Object 13">
                <a:extLst>
                  <a:ext uri="{FF2B5EF4-FFF2-40B4-BE49-F238E27FC236}">
                    <a16:creationId xmlns:a16="http://schemas.microsoft.com/office/drawing/2014/main" id="{B2D13387-A00F-3CBB-A329-5A8A4F43B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572000"/>
                <a:ext cx="7696200" cy="10077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9">
            <a:extLst>
              <a:ext uri="{FF2B5EF4-FFF2-40B4-BE49-F238E27FC236}">
                <a16:creationId xmlns:a16="http://schemas.microsoft.com/office/drawing/2014/main" id="{F8BA7923-F0EA-54FD-94B7-68D88F3CB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86200"/>
            <a:ext cx="3491340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dirty="0">
                <a:cs typeface="Times New Roman" panose="02020603050405020304" pitchFamily="18" charset="0"/>
              </a:rPr>
              <a:t>Base condition shows that:</a:t>
            </a: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15">
                <a:extLst>
                  <a:ext uri="{FF2B5EF4-FFF2-40B4-BE49-F238E27FC236}">
                    <a16:creationId xmlns:a16="http://schemas.microsoft.com/office/drawing/2014/main" id="{AEA219B3-D5F4-E4CA-4CD5-104970385D4A}"/>
                  </a:ext>
                </a:extLst>
              </p:cNvPr>
              <p:cNvSpPr txBox="1"/>
              <p:nvPr/>
            </p:nvSpPr>
            <p:spPr bwMode="auto">
              <a:xfrm>
                <a:off x="304801" y="5453063"/>
                <a:ext cx="5334000" cy="14049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𝑚𝑥</m:t>
                              </m:r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0" name="Object 15">
                <a:extLst>
                  <a:ext uri="{FF2B5EF4-FFF2-40B4-BE49-F238E27FC236}">
                    <a16:creationId xmlns:a16="http://schemas.microsoft.com/office/drawing/2014/main" id="{AEA219B3-D5F4-E4CA-4CD5-104970385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1" y="5453063"/>
                <a:ext cx="5334000" cy="14049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5200" name="TextBox 435199">
                <a:extLst>
                  <a:ext uri="{FF2B5EF4-FFF2-40B4-BE49-F238E27FC236}">
                    <a16:creationId xmlns:a16="http://schemas.microsoft.com/office/drawing/2014/main" id="{C0290A84-12DF-3930-55F1-D2D4AAD4AA5F}"/>
                  </a:ext>
                </a:extLst>
              </p:cNvPr>
              <p:cNvSpPr txBox="1"/>
              <p:nvPr/>
            </p:nvSpPr>
            <p:spPr>
              <a:xfrm>
                <a:off x="5791200" y="5562600"/>
                <a:ext cx="2819400" cy="871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𝑚𝑥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35200" name="TextBox 435199">
                <a:extLst>
                  <a:ext uri="{FF2B5EF4-FFF2-40B4-BE49-F238E27FC236}">
                    <a16:creationId xmlns:a16="http://schemas.microsoft.com/office/drawing/2014/main" id="{C0290A84-12DF-3930-55F1-D2D4AAD4A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562600"/>
                <a:ext cx="2819400" cy="8715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5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5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5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10" grpId="0" animBg="1"/>
      <p:bldP spid="28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1" name="Rectangle 3">
            <a:extLst>
              <a:ext uri="{FF2B5EF4-FFF2-40B4-BE49-F238E27FC236}">
                <a16:creationId xmlns:a16="http://schemas.microsoft.com/office/drawing/2014/main" id="{1610DC5C-C19F-16D0-9F70-6D6334A63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0" y="1143000"/>
            <a:ext cx="7207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dirty="0">
                <a:cs typeface="Times New Roman" panose="02020603050405020304" pitchFamily="18" charset="0"/>
              </a:rPr>
              <a:t>The heat flow through the fin at any location </a:t>
            </a:r>
            <a:r>
              <a:rPr lang="en-US" altLang="en-US" i="1" dirty="0">
                <a:cs typeface="Times New Roman" panose="02020603050405020304" pitchFamily="18" charset="0"/>
              </a:rPr>
              <a:t>x</a:t>
            </a:r>
            <a:r>
              <a:rPr lang="en-US" altLang="en-US" dirty="0">
                <a:cs typeface="Times New Roman" panose="02020603050405020304" pitchFamily="18" charset="0"/>
              </a:rPr>
              <a:t> is:</a:t>
            </a: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7252" name="Object 4">
                <a:extLst>
                  <a:ext uri="{FF2B5EF4-FFF2-40B4-BE49-F238E27FC236}">
                    <a16:creationId xmlns:a16="http://schemas.microsoft.com/office/drawing/2014/main" id="{5C03E61A-80CB-63AB-CEA3-33723520D12F}"/>
                  </a:ext>
                </a:extLst>
              </p:cNvPr>
              <p:cNvSpPr txBox="1"/>
              <p:nvPr/>
            </p:nvSpPr>
            <p:spPr bwMode="auto">
              <a:xfrm>
                <a:off x="914400" y="1524000"/>
                <a:ext cx="5640387" cy="10366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I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𝑚𝑥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I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br>
                  <a:rPr lang="en-IN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7252" name="Object 4">
                <a:extLst>
                  <a:ext uri="{FF2B5EF4-FFF2-40B4-BE49-F238E27FC236}">
                    <a16:creationId xmlns:a16="http://schemas.microsoft.com/office/drawing/2014/main" id="{5C03E61A-80CB-63AB-CEA3-33723520D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1524000"/>
                <a:ext cx="5640387" cy="10366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7253" name="Rectangle 5">
                <a:extLst>
                  <a:ext uri="{FF2B5EF4-FFF2-40B4-BE49-F238E27FC236}">
                    <a16:creationId xmlns:a16="http://schemas.microsoft.com/office/drawing/2014/main" id="{D3CA91D9-57B6-CF16-4FB1-FE9DB26750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" y="3581400"/>
                <a:ext cx="4884863" cy="4623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CBCBCB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altLang="en-US" dirty="0">
                    <a:cs typeface="Times New Roman" panose="02020603050405020304" pitchFamily="18" charset="0"/>
                  </a:rPr>
                  <a:t>And at </a:t>
                </a:r>
                <a:r>
                  <a:rPr lang="en-US" altLang="en-US" i="1" dirty="0">
                    <a:cs typeface="Times New Roman" panose="02020603050405020304" pitchFamily="18" charset="0"/>
                  </a:rPr>
                  <a:t>x=</a:t>
                </a:r>
                <a:r>
                  <a:rPr lang="en-US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en-US" i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(heat entering fin base) :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437253" name="Rectangle 5">
                <a:extLst>
                  <a:ext uri="{FF2B5EF4-FFF2-40B4-BE49-F238E27FC236}">
                    <a16:creationId xmlns:a16="http://schemas.microsoft.com/office/drawing/2014/main" id="{D3CA91D9-57B6-CF16-4FB1-FE9DB26750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581400"/>
                <a:ext cx="4884863" cy="462307"/>
              </a:xfrm>
              <a:prstGeom prst="rect">
                <a:avLst/>
              </a:prstGeom>
              <a:blipFill>
                <a:blip r:embed="rId3"/>
                <a:stretch>
                  <a:fillRect l="-1998" t="-10667" r="-874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BCBCB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7255" name="Object 7">
                <a:extLst>
                  <a:ext uri="{FF2B5EF4-FFF2-40B4-BE49-F238E27FC236}">
                    <a16:creationId xmlns:a16="http://schemas.microsoft.com/office/drawing/2014/main" id="{09D883F5-EDB1-8DD3-94B1-88A56D52BCDD}"/>
                  </a:ext>
                </a:extLst>
              </p:cNvPr>
              <p:cNvSpPr txBox="1"/>
              <p:nvPr/>
            </p:nvSpPr>
            <p:spPr bwMode="auto">
              <a:xfrm>
                <a:off x="5148262" y="3505200"/>
                <a:ext cx="3690938" cy="60166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𝐿𝑚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37255" name="Object 7">
                <a:extLst>
                  <a:ext uri="{FF2B5EF4-FFF2-40B4-BE49-F238E27FC236}">
                    <a16:creationId xmlns:a16="http://schemas.microsoft.com/office/drawing/2014/main" id="{09D883F5-EDB1-8DD3-94B1-88A56D52B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8262" y="3505200"/>
                <a:ext cx="3690938" cy="601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7256" name="Object 8">
                <a:extLst>
                  <a:ext uri="{FF2B5EF4-FFF2-40B4-BE49-F238E27FC236}">
                    <a16:creationId xmlns:a16="http://schemas.microsoft.com/office/drawing/2014/main" id="{9818D87A-73E6-BB74-A8E6-417B1DC03315}"/>
                  </a:ext>
                </a:extLst>
              </p:cNvPr>
              <p:cNvSpPr txBox="1"/>
              <p:nvPr/>
            </p:nvSpPr>
            <p:spPr bwMode="auto">
              <a:xfrm>
                <a:off x="4343400" y="4132263"/>
                <a:ext cx="4462462" cy="668337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h𝑘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37256" name="Object 8">
                <a:extLst>
                  <a:ext uri="{FF2B5EF4-FFF2-40B4-BE49-F238E27FC236}">
                    <a16:creationId xmlns:a16="http://schemas.microsoft.com/office/drawing/2014/main" id="{9818D87A-73E6-BB74-A8E6-417B1DC03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3400" y="4132263"/>
                <a:ext cx="4462462" cy="6683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7257" name="Text Box 9">
            <a:extLst>
              <a:ext uri="{FF2B5EF4-FFF2-40B4-BE49-F238E27FC236}">
                <a16:creationId xmlns:a16="http://schemas.microsoft.com/office/drawing/2014/main" id="{03E62CC6-5370-BBBF-FFFC-EEF163F8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038600"/>
            <a:ext cx="36082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Rate of Heat Removed from the base with the Fin</a:t>
            </a:r>
            <a:r>
              <a:rPr lang="en-US" altLang="en-US" dirty="0"/>
              <a:t>:</a:t>
            </a:r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E66962AE-5EBA-5AA3-2919-7698F553A95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9C1F9964-3D7C-F54D-F0ED-0E9A266A70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07C08D85-82CB-5FDB-F096-AD12753651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C08D5418-51CF-2E5B-35A7-AF24BBB43F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BB548DB4-4728-9913-198D-1EB2DEE369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7F0D1D25-13D6-CAD2-9914-25C6615CBD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14AC493-2CEA-8A5C-0811-E82691B37D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B844F50-0BB1-DD3E-6384-4EF619F6F8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BD565C31-3CD9-89C4-E3C6-FAC2FFBF53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DFC44A3A-F028-19F4-E365-BDC5636231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17D25F36-011B-2B88-85AB-63D0FCDAA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2485DEDB-DD37-051A-3A31-CADC2AFE26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BDE7FA3B-14B1-220D-F992-C4B1700C89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30F94415-FB08-A252-299B-CD4BB09DA7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0F2D49B1-CE3D-6FAB-26D3-899998A7B6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D4F8BB1F-85F8-4077-5A37-4BC15EC76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756D5B30-7AB7-A852-A113-4EAB24215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900113"/>
          </a:xfrm>
        </p:spPr>
        <p:txBody>
          <a:bodyPr/>
          <a:lstStyle/>
          <a:p>
            <a:r>
              <a:rPr lang="en-US" sz="2800" dirty="0"/>
              <a:t>Rate of Heat Removed by the Fin</a:t>
            </a:r>
            <a:endParaRPr lang="en-I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7DACB48-1F2D-783C-1C70-69997B9B7FA1}"/>
                  </a:ext>
                </a:extLst>
              </p:cNvPr>
              <p:cNvSpPr txBox="1"/>
              <p:nvPr/>
            </p:nvSpPr>
            <p:spPr>
              <a:xfrm>
                <a:off x="1592137" y="2667000"/>
                <a:ext cx="3818063" cy="871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𝐿𝑚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𝑚𝑥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7DACB48-1F2D-783C-1C70-69997B9B7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137" y="2667000"/>
                <a:ext cx="3818063" cy="8715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9">
            <a:extLst>
              <a:ext uri="{FF2B5EF4-FFF2-40B4-BE49-F238E27FC236}">
                <a16:creationId xmlns:a16="http://schemas.microsoft.com/office/drawing/2014/main" id="{565EBB78-D126-552C-7877-6EEF57A70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53000"/>
            <a:ext cx="36082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Rate of Heat Removed from the base without the Fin</a:t>
            </a:r>
            <a:r>
              <a:rPr lang="en-US" altLang="en-US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8">
                <a:extLst>
                  <a:ext uri="{FF2B5EF4-FFF2-40B4-BE49-F238E27FC236}">
                    <a16:creationId xmlns:a16="http://schemas.microsoft.com/office/drawing/2014/main" id="{3E874414-CA8D-14B0-0280-15FC807B66C0}"/>
                  </a:ext>
                </a:extLst>
              </p:cNvPr>
              <p:cNvSpPr txBox="1"/>
              <p:nvPr/>
            </p:nvSpPr>
            <p:spPr bwMode="auto">
              <a:xfrm>
                <a:off x="4572000" y="5029200"/>
                <a:ext cx="2971800" cy="668337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𝑜𝑓𝑖𝑛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2" name="Object 8">
                <a:extLst>
                  <a:ext uri="{FF2B5EF4-FFF2-40B4-BE49-F238E27FC236}">
                    <a16:creationId xmlns:a16="http://schemas.microsoft.com/office/drawing/2014/main" id="{3E874414-CA8D-14B0-0280-15FC807B6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5029200"/>
                <a:ext cx="2971800" cy="6683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8">
                <a:extLst>
                  <a:ext uri="{FF2B5EF4-FFF2-40B4-BE49-F238E27FC236}">
                    <a16:creationId xmlns:a16="http://schemas.microsoft.com/office/drawing/2014/main" id="{293754CE-AA1D-7413-F238-73608243EAD1}"/>
                  </a:ext>
                </a:extLst>
              </p:cNvPr>
              <p:cNvSpPr txBox="1"/>
              <p:nvPr/>
            </p:nvSpPr>
            <p:spPr bwMode="auto">
              <a:xfrm>
                <a:off x="4114800" y="5884863"/>
                <a:ext cx="4462462" cy="668337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̇"/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h𝑘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9" name="Object 8">
                <a:extLst>
                  <a:ext uri="{FF2B5EF4-FFF2-40B4-BE49-F238E27FC236}">
                    <a16:creationId xmlns:a16="http://schemas.microsoft.com/office/drawing/2014/main" id="{293754CE-AA1D-7413-F238-73608243E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4800" y="5884863"/>
                <a:ext cx="4462462" cy="668337"/>
              </a:xfrm>
              <a:prstGeom prst="rect">
                <a:avLst/>
              </a:prstGeom>
              <a:blipFill>
                <a:blip r:embed="rId9"/>
                <a:stretch>
                  <a:fillRect t="-51818" b="-272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7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7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7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37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7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7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2" grpId="0" build="p"/>
      <p:bldP spid="437255" grpId="0"/>
      <p:bldP spid="437256" grpId="0"/>
      <p:bldP spid="20" grpId="0"/>
      <p:bldP spid="22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6C1F7-3E5F-FFA6-95FF-80B0319A1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>
            <a:extLst>
              <a:ext uri="{FF2B5EF4-FFF2-40B4-BE49-F238E27FC236}">
                <a16:creationId xmlns:a16="http://schemas.microsoft.com/office/drawing/2014/main" id="{12A49E7B-9BEB-EADD-EED2-229C94A8A2F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5844AA66-00A1-7EA8-25C3-8BA9E7FAAB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7E2164C8-8553-F219-9648-84075072B5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64C9886B-3E33-9F6E-F7B7-E17CE2AD7A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49A010B1-D9FE-7C85-F989-183CA7BF47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857231D8-2ED2-E2A4-4CBB-A3DE3C8536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C59F673-481D-E850-967B-82E3AEB3C2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C0D8322-B0F5-3A15-8D2E-2BD3DDD6A8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2DEC8193-B045-2F3F-1FFF-A97E515DD1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2064E9A8-CE22-D5A0-72B6-6A39863312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8ADFB0DC-E7F5-9F60-4527-96D16C1CA3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0736AC95-38A1-C28E-0E92-B9E903660E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28119D7E-BC24-FAC0-591C-C2823B4748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AA417CB6-24F0-2709-4A53-64BE254C29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80FD90AC-5D2C-128C-FF84-1F8EB3D553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C8DCB6A5-C9DC-2809-463D-58A6C33FA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33040646-4FED-A7DA-1223-DE2DC4604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6965950" cy="900113"/>
          </a:xfrm>
        </p:spPr>
        <p:txBody>
          <a:bodyPr/>
          <a:lstStyle/>
          <a:p>
            <a:r>
              <a:rPr lang="en-US" sz="2800" dirty="0"/>
              <a:t>Additional Cooling of Base due to Added Fin </a:t>
            </a:r>
            <a:endParaRPr lang="en-I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8">
                <a:extLst>
                  <a:ext uri="{FF2B5EF4-FFF2-40B4-BE49-F238E27FC236}">
                    <a16:creationId xmlns:a16="http://schemas.microsoft.com/office/drawing/2014/main" id="{46CDA7B5-C677-2AC5-CED7-319047D18F66}"/>
                  </a:ext>
                </a:extLst>
              </p:cNvPr>
              <p:cNvSpPr txBox="1"/>
              <p:nvPr/>
            </p:nvSpPr>
            <p:spPr bwMode="auto">
              <a:xfrm>
                <a:off x="838200" y="1905000"/>
                <a:ext cx="6705600" cy="39624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̇"/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𝑎𝑠𝑒</m:t>
                              </m:r>
                            </m:e>
                            <m:sub/>
                          </m:sSub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𝑎𝑠𝑒</m:t>
                              </m:r>
                            </m:e>
                            <m:sub/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𝑜𝑓𝑖𝑛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IN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I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h𝑘</m:t>
                            </m:r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e>
                      <m:sup>
                        <m:f>
                          <m:fPr>
                            <m:type m:val="lin"/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I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  <m:func>
                      <m:funcPr>
                        <m:ctrlP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d>
                          <m:d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I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I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</m:oMath>
                </a14:m>
                <a:endParaRPr lang="en-IN" dirty="0"/>
              </a:p>
              <a:p>
                <a:endParaRPr lang="en-IN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h𝑘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func>
                            <m:func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0000"/>
                              </a:solidFill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m:rPr>
                              <m:nor/>
                            </m:rPr>
                            <a:rPr lang="en-IN" dirty="0"/>
                            <m:t> </m:t>
                          </m:r>
                        </m:e>
                      </m:d>
                    </m:oMath>
                  </m:oMathPara>
                </a14:m>
                <a:endParaRPr lang="en-IN" dirty="0"/>
              </a:p>
              <a:p>
                <a:endParaRPr lang="en-IN" dirty="0"/>
              </a:p>
              <a:p>
                <a:r>
                  <a:rPr lang="en-IN" dirty="0"/>
                  <a:t>Additional material volume: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𝑓𝑖𝑛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19" name="Object 8">
                <a:extLst>
                  <a:ext uri="{FF2B5EF4-FFF2-40B4-BE49-F238E27FC236}">
                    <a16:creationId xmlns:a16="http://schemas.microsoft.com/office/drawing/2014/main" id="{46CDA7B5-C677-2AC5-CED7-319047D18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905000"/>
                <a:ext cx="6705600" cy="3962400"/>
              </a:xfrm>
              <a:prstGeom prst="rect">
                <a:avLst/>
              </a:prstGeom>
              <a:blipFill>
                <a:blip r:embed="rId3"/>
                <a:stretch>
                  <a:fillRect l="-14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11A0832-15DC-C62B-575E-14A8C0BC51D7}"/>
              </a:ext>
            </a:extLst>
          </p:cNvPr>
          <p:cNvSpPr txBox="1"/>
          <p:nvPr/>
        </p:nvSpPr>
        <p:spPr>
          <a:xfrm>
            <a:off x="457200" y="1143000"/>
            <a:ext cx="4846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Additional cooling of Base due to fin: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265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51FEC-C372-7DA2-F0BA-78265FE6A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>
            <a:extLst>
              <a:ext uri="{FF2B5EF4-FFF2-40B4-BE49-F238E27FC236}">
                <a16:creationId xmlns:a16="http://schemas.microsoft.com/office/drawing/2014/main" id="{E2CD3998-CAFB-4411-B2E0-F0F7871DB2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609600"/>
          </a:xfrm>
        </p:spPr>
        <p:txBody>
          <a:bodyPr/>
          <a:lstStyle/>
          <a:p>
            <a:r>
              <a:rPr lang="en-US" altLang="en-US" sz="2800" dirty="0"/>
              <a:t>Cost – Benefit Analysis of Fins</a:t>
            </a:r>
          </a:p>
        </p:txBody>
      </p:sp>
      <p:sp>
        <p:nvSpPr>
          <p:cNvPr id="456707" name="Rectangle 3">
            <a:extLst>
              <a:ext uri="{FF2B5EF4-FFF2-40B4-BE49-F238E27FC236}">
                <a16:creationId xmlns:a16="http://schemas.microsoft.com/office/drawing/2014/main" id="{C0DAA087-CC05-18D8-61BF-8BCAF0068B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545630"/>
            <a:ext cx="8458200" cy="4298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The benefit of a fin is defined as effectiveness of a fin.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An ideal fin will have highest value of effectiveness.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An ideal fin is the one whose temperature is equal to temperature of the surface.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This is possible only if the thermal conductivity of fin material is infinitely high.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The effectiveness of an actual fin material is always lower than an ideal fin.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The relative performance of a given fin is defined as efficiency of a fin.</a:t>
            </a:r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FECC4572-FEC0-452C-C733-BED5C817484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EF051343-2DA4-8FAB-E14E-3776D416FC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167BC0BA-CEDF-C034-DC32-778F4A55E4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F74AD564-3EFE-7A77-3B6F-375F8FBB56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99F05FF3-639E-7D09-CB97-2580813EDD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7586B030-DA13-1A86-8B92-5AF60C20F6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BCC1228-52CC-4786-EB90-77250E1D69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0980703-1093-FCE3-7A4B-E34D0EBB8F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B9103E68-2EBB-0B47-5C73-4FE10F5C82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01EEE769-9EB4-D2A5-F576-7FF69B6A18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2800C46C-A638-028F-66E6-0732E86D51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9EC0C9E3-BFE8-5443-1438-0EDB02FF74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2AFDE6BF-F0EA-840F-D25E-AE79650F08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7C1DC4C3-80F9-0EF9-DA45-4515E16303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D0300276-53D6-2789-5372-9118549F99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36445958-C2F4-0305-33DA-40A902CA2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907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6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6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56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23B11-F1EF-F9A8-A141-3BC47721B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>
            <a:extLst>
              <a:ext uri="{FF2B5EF4-FFF2-40B4-BE49-F238E27FC236}">
                <a16:creationId xmlns:a16="http://schemas.microsoft.com/office/drawing/2014/main" id="{A8457FA4-B668-DB00-9B45-6D856180C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09600"/>
          </a:xfrm>
        </p:spPr>
        <p:txBody>
          <a:bodyPr/>
          <a:lstStyle/>
          <a:p>
            <a:r>
              <a:rPr lang="en-US" altLang="en-US" sz="2800" dirty="0"/>
              <a:t>Cost – Benefit Analysis of Fins</a:t>
            </a:r>
          </a:p>
        </p:txBody>
      </p:sp>
      <p:sp>
        <p:nvSpPr>
          <p:cNvPr id="456707" name="Rectangle 3">
            <a:extLst>
              <a:ext uri="{FF2B5EF4-FFF2-40B4-BE49-F238E27FC236}">
                <a16:creationId xmlns:a16="http://schemas.microsoft.com/office/drawing/2014/main" id="{FF9390CB-A729-0A78-AB93-1569672BE0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55725"/>
            <a:ext cx="7620000" cy="4740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Provision of fins on a surface requires more material and hence more capital cost.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 judicial decision is necessary to select correct factors of fin design.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Best fin design should have higher benefits with a lower amount of material.</a:t>
            </a:r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EA6DAB3F-9576-AFED-A5F6-9ED809E79C9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84913743-9779-4116-F1A6-E629C34CD8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92AC8016-5833-AA8C-D9FB-85BBB456DD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BEB1FF6D-D873-6730-730E-9B75F67474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96D3C20B-12EF-834F-6901-29B88C3C72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A43AAE0C-08B2-DDFD-D243-EE1374890C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3D459374-6740-1205-3289-31BA76940C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26998DC-66AA-5DA3-F82B-4E7E009634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5DD8729C-6B78-5FE3-46ED-0E59973C8A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27DD175E-0D53-3F73-07A2-85D3B56403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A14C5D10-9C27-E6F0-C366-C84F3AB103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00240AB4-EEF4-DB7D-F86D-4CEE2E86E2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E0CC812B-61ED-9457-B90B-57A4F054A3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A3B951E7-B0FD-DC38-2125-2AADB7AAF4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7227FF48-242D-1A0F-AE8B-2FF123E59F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03A88510-DE5F-CF80-4C4C-E2CEB9B36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024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7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5466</TotalTime>
  <Words>956</Words>
  <Application>Microsoft Office PowerPoint</Application>
  <PresentationFormat>On-screen Show (4:3)</PresentationFormat>
  <Paragraphs>126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Calibri</vt:lpstr>
      <vt:lpstr>Cambria Math</vt:lpstr>
      <vt:lpstr>CommercialScript BT</vt:lpstr>
      <vt:lpstr>Symbol</vt:lpstr>
      <vt:lpstr>Tempus Sans ITC</vt:lpstr>
      <vt:lpstr>Times New Roman</vt:lpstr>
      <vt:lpstr>Viner Hand ITC</vt:lpstr>
      <vt:lpstr>Wingdings</vt:lpstr>
      <vt:lpstr>Blank Presentation</vt:lpstr>
      <vt:lpstr>Equation</vt:lpstr>
      <vt:lpstr>Design of  Fins for Thermal Management of Chip on Board</vt:lpstr>
      <vt:lpstr>Strip Fin Equation : Linear Second order ODE with Constant Coefficients</vt:lpstr>
      <vt:lpstr>Most Practicable Tip Boundary Condition</vt:lpstr>
      <vt:lpstr>PowerPoint Presentation</vt:lpstr>
      <vt:lpstr>PowerPoint Presentation</vt:lpstr>
      <vt:lpstr>Rate of Heat Removed by the Fin</vt:lpstr>
      <vt:lpstr>Additional Cooling of Base due to Added Fin </vt:lpstr>
      <vt:lpstr>Cost – Benefit Analysis of Fins</vt:lpstr>
      <vt:lpstr>Cost – Benefit Analysis of Fins</vt:lpstr>
      <vt:lpstr>Effectiveness of A Fin : Strip Fin</vt:lpstr>
      <vt:lpstr>PowerPoint Presentation</vt:lpstr>
      <vt:lpstr>PowerPoint Presentation</vt:lpstr>
      <vt:lpstr>PowerPoint Presentation</vt:lpstr>
      <vt:lpstr>PowerPoint Presentation</vt:lpstr>
      <vt:lpstr>Strip Fin of Least Material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Science Lead to Development of Civilization</dc:title>
  <dc:creator>P.M.V.S</dc:creator>
  <cp:lastModifiedBy>P M V Subbarao</cp:lastModifiedBy>
  <cp:revision>409</cp:revision>
  <cp:lastPrinted>2002-07-26T02:11:33Z</cp:lastPrinted>
  <dcterms:created xsi:type="dcterms:W3CDTF">2002-07-26T01:39:54Z</dcterms:created>
  <dcterms:modified xsi:type="dcterms:W3CDTF">2024-02-15T05:14:33Z</dcterms:modified>
</cp:coreProperties>
</file>