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1132" r:id="rId2"/>
    <p:sldId id="391" r:id="rId3"/>
    <p:sldId id="404" r:id="rId4"/>
    <p:sldId id="405" r:id="rId5"/>
    <p:sldId id="406" r:id="rId6"/>
    <p:sldId id="407" r:id="rId7"/>
    <p:sldId id="1151" r:id="rId8"/>
    <p:sldId id="408" r:id="rId9"/>
    <p:sldId id="412" r:id="rId10"/>
    <p:sldId id="372" r:id="rId11"/>
    <p:sldId id="363" r:id="rId12"/>
    <p:sldId id="362" r:id="rId13"/>
    <p:sldId id="1152" r:id="rId14"/>
    <p:sldId id="371" r:id="rId15"/>
    <p:sldId id="373" r:id="rId16"/>
    <p:sldId id="261" r:id="rId17"/>
    <p:sldId id="1153" r:id="rId18"/>
  </p:sldIdLst>
  <p:sldSz cx="9144000" cy="6858000" type="screen4x3"/>
  <p:notesSz cx="6858000" cy="89979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FF"/>
    <a:srgbClr val="FFCCCC"/>
    <a:srgbClr val="3366FF"/>
    <a:srgbClr val="000099"/>
    <a:srgbClr val="FF6600"/>
    <a:srgbClr val="99CCFF"/>
    <a:srgbClr val="777777"/>
    <a:srgbClr val="76863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4" autoAdjust="0"/>
    <p:restoredTop sz="82490" autoAdjust="0"/>
  </p:normalViewPr>
  <p:slideViewPr>
    <p:cSldViewPr>
      <p:cViewPr varScale="1">
        <p:scale>
          <a:sx n="59" d="100"/>
          <a:sy n="59" d="100"/>
        </p:scale>
        <p:origin x="17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1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2-01-04T09:31:46.2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0,0 0,0 0,0 0,0 0,0 0,0 0,0 0,0 0,0 0,0 0,0 0,0 0,0 0,0 0,0 0,0 0,0 0,0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15T06:35:25.2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7534 10979 155 0,'0'0'46'0,"0"0"-3"16,0-11-6-16,0 11-8 15,0 0-8-15,-8 16-8 16,3 0-3 0,-1 6-3-16,-1 8 4 15,-4 10 4-15,-4 7 0 0,-2 7 5 16,-1 7-6-16,-2 2 5 15,1 3-10-15,1 1 6 16,-2-4-7-16,7-4 0 16,0-6-3-16,5-6 0 0,1-9-1 15,2-4-1-15,1-10-7 16,2-6-18-16,2-7-50 16,3 0-17-16,-3-11 1 15,0 0-7-15,12-14 0 16</inkml:trace>
  <inkml:trace contextRef="#ctx0" brushRef="#br0" timeOffset="375.84">7429 12026 102 0,'-2'-14'69'0,"-1"-4"-4"15,5 0-7-15,3-4-10 16,4 1-9-16,5 2-6 15,6-2-10-15,5 4-3 16,7 1-13-16,6 1-4 16,5-1-3-16,4 3 1 0,6-3-1 15,2 2 2-15,-3 2-4 16,0 0-8-16,-2 4-14 16,-6 2-39-16,-8 1-21 15,1 6-2-15,-18-1 0 16,-3 6-3-16</inkml:trace>
  <inkml:trace contextRef="#ctx0" brushRef="#br0" timeOffset="766.45">7692 12063 156 0,'0'0'62'0,"-8"-13"-1"16,10 2-52-16,4 0-10 16,3-1-7-16,2 2-1 15,0-1 1-15,1 5 5 16,-1 1 2-16,0 8-1 16,-11-3 4-16,17 20 0 15,-10 1 2-15,0 2 2 16,-3 4 0-16,1 2 1 15,0-1 2-15,-1-3 5 16,-2-5 6-16,2-3 9 0,-4-17 1 16,13 13 1-16,1-21 2 15,7-9-2 1,4-11-2-16,14-4-7 0,9-7-11 16,9-4-34-16,7-2-67 15,5 5-5-15,-5 2-4 16,0 8-2-16,-9-1-4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5T03:28:52.0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5664 15618 1796 0,'0'0'40'0,"-6"6"8"0,0-4 1 0,6-2 1 15,-6 3-40-15,0 2-10 0,6-5 0 0,0 0 0 0,-6 3 12 0,6-3 0 16,0 0 0-16,0 0 0 0,0 0-12 0,-6 3 0 16,6-3 0-16,0 0 0 0,0 0 0 0,0 0 0 15,-6 2 0-15,6-2 0 16,-6 5-115-16,0-2-18 0,6-3-4 0,-15-5-1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9.05797" units="1/cm"/>
          <inkml:channelProperty channel="Y" name="resolution" value="69.67742" units="1/cm"/>
          <inkml:channelProperty channel="T" name="resolution" value="1" units="1/dev"/>
        </inkml:channelProperties>
      </inkml:inkSource>
      <inkml:timestamp xml:id="ts0" timeString="2024-01-10T05:30:59.6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4-01-10T05:31:09.734"/>
    </inkml:context>
  </inkml:definitions>
  <inkml:trace contextRef="#ctx0" brushRef="#br0">8930 19025 0</inkml:trace>
  <inkml:trace contextRef="#ctx1" brushRef="#br0">19329 15587 134 0,'4'-22'69'0,"-3"4"-16"16,-2 6-53-16,1 12-19 15,0 0-22-15,0 0-30 0,17 12-2 16,-17-12 22-16,15 19 51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49275" units="1/cm"/>
          <inkml:channelProperty channel="Y" name="resolution" value="49.54839" units="1/cm"/>
          <inkml:channelProperty channel="T" name="resolution" value="1" units="1/dev"/>
        </inkml:channelProperties>
      </inkml:inkSource>
      <inkml:timestamp xml:id="ts0" timeString="2024-01-11T06:27:05.1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20340 12923 0,'25'0'47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17T05:32:16.4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20619 14816 517 0,'9'-16'132'0,"-9"16"-6"0,0 0-142 16,0 0-14-16,13 20-67 16,-6-7-31-16,4 10-2 15,-5-3-3-15,-3 0 4 16,-4-3 18-16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18T06:33:51.0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7822 15361 123 0,'-9'-19'49'0,"1"3"-11"0,2 3-49 16,6 13-19-16,-10-11-8 31,10 11-7-31,0 0-3 0,0 0 11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4T05:29:05.8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21165 15088 132 0,'-2'-13'98'0,"2"13"2"0,0 0-37 15,-5-17-12-15,5 17-13 16,0 0-9-16,0 0-4 15,-1-14-10-15,1 14-5 16,0 0-8-16,0 0-8 16,0 0-11-16,0 0-20 15,0 0-64-15,0 0-7 16,13 6 1-16,-13-6 0 16,0 0 28-16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31T05:29:40.9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7906 14882 248 0,'0'0'93'15,"1"-11"5"-15,-1 11-57 16,0 0-8-16,0 0-8 15,0 0-21-15,0 0-35 16,0 0-54-16,0 0-7 16,0 0-9-16,-1 11-2 15,1-11 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05:31:11.3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0 153 11371,'0'0'7655,"33"-9"-7719,-23-15-4388,6-20-2947,-6 11 3683,-6-9 353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084995-AD5E-D0F0-1E03-24737D65C8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03E190-6B19-A584-C26A-8DAD848E038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A5D256D-D5A8-4EFA-A6E5-DFCEBB83EC4F}" type="datetimeFigureOut">
              <a:rPr lang="en-US"/>
              <a:pPr>
                <a:defRPr/>
              </a:pPr>
              <a:t>2/15/2024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4663E60-983D-F765-9BD1-7D6C74F834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74688"/>
            <a:ext cx="44989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DE960DA-DC59-218E-AA27-75AE64826A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273550"/>
            <a:ext cx="5486400" cy="4049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3BA39-C577-ECF0-F62A-150212F59B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54710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CAB27-72B4-99FB-3C53-049231B717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547100"/>
            <a:ext cx="2971800" cy="4492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9DD904-8BAB-428F-8997-1BC06B7053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49A8ADED-6C0D-E90B-70FC-6364B803C2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56628A5C-5034-158E-2BE0-1362E286CA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5AD1D7D6-29A9-0471-6973-6E7BBC7B16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1EB01D-4EC2-45E9-B90C-9CF253CA50F9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4462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82BBA5-7429-6BDB-0714-E8BF0AFF3C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142A35-39B2-BA7F-8B56-BAE5033AFF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F91710-1026-5F82-98BD-E2232BDF2D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4C9E3-7DE4-4F59-9E2C-6AB38D1E1C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89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CACD9F-D639-B082-9F32-E3BB02A891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A0EDCD-7FFE-0F98-D95B-CA4DF48DC2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C0F9D4-E7C5-0BE3-E7C6-31E57BFA0D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D0E22-450C-47C9-9931-7E6E840D14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35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02CE7E-CE58-4933-D132-D4630BB3A1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217F62-B96E-B6D6-3C4E-1C3C1A260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15D3BC-73DA-51F5-C0E7-F577DBEE16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DB410-E207-4EC8-A1C9-5CD57F3E71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391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IN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9581A-67EF-FF74-D263-7E2705E2E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25B0A-377E-0E5C-1894-E08666B57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BBC147-BA44-9415-C76E-340F7ED60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05897-2D4D-4F27-8248-63D47A810C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760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051AEF-37A8-46BB-187D-9AA12BD484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332FB2-C1CA-6FAA-BD1E-2EA2870210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3302FD-5046-854B-ECF4-13B0F9418D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CB97C-4EF4-445F-9A1C-DE928C36CC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41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8282D0-8C91-4F14-AAF3-9DAB9EAC8F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7C4E49-3A9D-8E6C-EF7D-F009D2840D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057392-4631-3B43-8B94-080483009C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2E730-9E84-4459-8FAF-19B43C72AB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30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D80D6C-76FD-2C29-D3A2-993F55DEC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039011-6DDC-0D15-41D9-9473ACFC62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0E6376-F37A-9527-9A30-9EAC97EDE6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8D8B4-EAD8-48D5-9442-4B492BF8F0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72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EDC6B1C-EE5C-CC8B-5899-27259BDED0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77DE378-D498-E2D0-AA2C-4F72C44E5D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34709D-1F52-B8E8-A263-9F237BF655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FCC1-511E-4871-9B06-92E2517996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39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3BFC0A6-DAD6-3BB2-4467-D59543E1FF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F4AE633-BEC8-2439-3FBC-DA63A52D44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6537BFF-4706-0F17-3555-B4C2097B9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98E86-C588-4989-A518-AFD358F9E9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0E3859-0B97-01A8-A683-57A596C1DA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82918B-C085-DDAA-B172-2E7D31BEA8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638A01-E12F-937A-F4E8-7225CDEB52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5ABE6-51D8-45A2-B0B9-D5FA777693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2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150B33-78F1-DCAF-5EFC-EC5F95AEA1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8B653-40DB-11B4-D939-ACED14F85D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48B9C8-38E9-0987-2620-BC3537C0E7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B24C9-94FB-4DF3-B53B-46EAB04FF0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44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59E73-BB9B-CF6B-D561-97ECEDAAAD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146736-E1EE-2FEF-469E-6D822D2776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12A781-17FF-5B95-181E-EFE4234B5B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E7C5D-E4BB-41E6-AA7C-15569B223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65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FB3266A-28F9-8D8A-B332-BAEA3970CC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93DB96B-1243-623D-A1D3-B5B48C72E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827028B-75E0-DB5D-8427-526DA1DA60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5B21BD3-8D44-FA33-70C1-554A6119DA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8EBD7AE-4746-7386-DEE1-8EBFC92E2AF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2018820-5C12-43B2-BAF7-FA09D1C254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6.png"/><Relationship Id="rId26" Type="http://schemas.openxmlformats.org/officeDocument/2006/relationships/image" Target="../media/image10.png"/><Relationship Id="rId3" Type="http://schemas.openxmlformats.org/officeDocument/2006/relationships/customXml" Target="../ink/ink1.xml"/><Relationship Id="rId21" Type="http://schemas.openxmlformats.org/officeDocument/2006/relationships/image" Target="../media/image9.png"/><Relationship Id="rId7" Type="http://schemas.openxmlformats.org/officeDocument/2006/relationships/image" Target="../media/image3.png"/><Relationship Id="rId25" Type="http://schemas.openxmlformats.org/officeDocument/2006/relationships/customXml" Target="../ink/ink8.xml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5.xml"/><Relationship Id="rId20" Type="http://schemas.openxmlformats.org/officeDocument/2006/relationships/customXml" Target="../ink/ink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24" Type="http://schemas.openxmlformats.org/officeDocument/2006/relationships/image" Target="../media/image8.png"/><Relationship Id="rId5" Type="http://schemas.openxmlformats.org/officeDocument/2006/relationships/customXml" Target="../ink/ink2.xml"/><Relationship Id="rId15" Type="http://schemas.openxmlformats.org/officeDocument/2006/relationships/image" Target="../media/image7.png"/><Relationship Id="rId28" Type="http://schemas.openxmlformats.org/officeDocument/2006/relationships/image" Target="../media/image5.png"/><Relationship Id="rId19" Type="http://schemas.openxmlformats.org/officeDocument/2006/relationships/image" Target="../media/image4.png"/><Relationship Id="rId4" Type="http://schemas.openxmlformats.org/officeDocument/2006/relationships/image" Target="../media/image1.png"/><Relationship Id="rId14" Type="http://schemas.openxmlformats.org/officeDocument/2006/relationships/customXml" Target="../ink/ink4.xml"/><Relationship Id="rId22" Type="http://schemas.openxmlformats.org/officeDocument/2006/relationships/customXml" Target="../ink/ink7.xml"/><Relationship Id="rId27" Type="http://schemas.openxmlformats.org/officeDocument/2006/relationships/customXml" Target="../ink/ink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74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11.png"/><Relationship Id="rId4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http://www.electronics-cooling.com/assets/images/2003_Feb_CC_Figure1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customXml" Target="../ink/ink10.xml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0.png"/><Relationship Id="rId7" Type="http://schemas.openxmlformats.org/officeDocument/2006/relationships/image" Target="../media/image5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11.png"/><Relationship Id="rId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68.png"/><Relationship Id="rId12" Type="http://schemas.openxmlformats.org/officeDocument/2006/relationships/image" Target="../media/image128.png"/><Relationship Id="rId17" Type="http://schemas.openxmlformats.org/officeDocument/2006/relationships/image" Target="../media/image67.png"/><Relationship Id="rId2" Type="http://schemas.openxmlformats.org/officeDocument/2006/relationships/image" Target="../media/image21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7.png"/><Relationship Id="rId15" Type="http://schemas.openxmlformats.org/officeDocument/2006/relationships/image" Target="../media/image65.png"/><Relationship Id="rId10" Type="http://schemas.openxmlformats.org/officeDocument/2006/relationships/image" Target="../media/image126.png"/><Relationship Id="rId14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11.png"/><Relationship Id="rId3" Type="http://schemas.openxmlformats.org/officeDocument/2006/relationships/image" Target="../media/image22.w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8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127.png"/><Relationship Id="rId5" Type="http://schemas.openxmlformats.org/officeDocument/2006/relationships/image" Target="../media/image23.wmf"/><Relationship Id="rId10" Type="http://schemas.openxmlformats.org/officeDocument/2006/relationships/image" Target="../media/image126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1.png"/><Relationship Id="rId14" Type="http://schemas.openxmlformats.org/officeDocument/2006/relationships/image" Target="../media/image7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B3CF1790-2AF5-2CEC-B1FA-01BD5B7EB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7CB245C-34B9-B802-8117-557D8E2069D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357188"/>
            <a:ext cx="8382000" cy="1234372"/>
          </a:xfrm>
          <a:solidFill>
            <a:schemeClr val="bg1"/>
          </a:solidFill>
          <a:ln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dirty="0"/>
              <a:t>Design of Least Weight Fins for Thermal Management of Chip on Board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D302D3E7-32A4-1BCB-0FCC-12CAB8B80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6F24E5AF-DC6A-044C-B015-F2C6DCAA4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105400"/>
            <a:ext cx="90487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B050"/>
                </a:solidFill>
                <a:latin typeface="Viner Hand ITC" panose="03070502030502020203" pitchFamily="66" charset="0"/>
              </a:rPr>
              <a:t>Enhancement of Cooling Rate per minimum Weight of Additional Convection Surface… </a:t>
            </a:r>
            <a:endParaRPr lang="en-US" altLang="en-US" b="1" i="1" dirty="0">
              <a:solidFill>
                <a:srgbClr val="00B050"/>
              </a:solidFill>
              <a:latin typeface="Viner Hand ITC" panose="03070502030502020203" pitchFamily="66" charset="0"/>
              <a:cs typeface="Times New Roman" panose="02020603050405020304" pitchFamily="18" charset="0"/>
            </a:endParaRPr>
          </a:p>
        </p:txBody>
      </p:sp>
      <p:grpSp>
        <p:nvGrpSpPr>
          <p:cNvPr id="3079" name="Group 7">
            <a:extLst>
              <a:ext uri="{FF2B5EF4-FFF2-40B4-BE49-F238E27FC236}">
                <a16:creationId xmlns:a16="http://schemas.microsoft.com/office/drawing/2014/main" id="{A712A528-0020-4493-8F9E-3D80347B0F8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83" name="Group 8">
              <a:extLst>
                <a:ext uri="{FF2B5EF4-FFF2-40B4-BE49-F238E27FC236}">
                  <a16:creationId xmlns:a16="http://schemas.microsoft.com/office/drawing/2014/main" id="{F75E1619-CA0B-E96A-9E12-5C455B1143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3093" name="Rectangle 9">
                <a:extLst>
                  <a:ext uri="{FF2B5EF4-FFF2-40B4-BE49-F238E27FC236}">
                    <a16:creationId xmlns:a16="http://schemas.microsoft.com/office/drawing/2014/main" id="{849632BB-EB67-81D4-0AD0-116C9C2F1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4" name="Rectangle 10">
                <a:extLst>
                  <a:ext uri="{FF2B5EF4-FFF2-40B4-BE49-F238E27FC236}">
                    <a16:creationId xmlns:a16="http://schemas.microsoft.com/office/drawing/2014/main" id="{5FF5BFA0-0DD7-FEAB-7AB4-C56B746318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4" name="Group 11">
              <a:extLst>
                <a:ext uri="{FF2B5EF4-FFF2-40B4-BE49-F238E27FC236}">
                  <a16:creationId xmlns:a16="http://schemas.microsoft.com/office/drawing/2014/main" id="{FD12B362-72A5-BE62-6793-AE0CEEDAE2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3091" name="Rectangle 12">
                <a:extLst>
                  <a:ext uri="{FF2B5EF4-FFF2-40B4-BE49-F238E27FC236}">
                    <a16:creationId xmlns:a16="http://schemas.microsoft.com/office/drawing/2014/main" id="{D19152C4-01A3-3032-50D5-D3AD1D2AB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2" name="Rectangle 13">
                <a:extLst>
                  <a:ext uri="{FF2B5EF4-FFF2-40B4-BE49-F238E27FC236}">
                    <a16:creationId xmlns:a16="http://schemas.microsoft.com/office/drawing/2014/main" id="{A7554AF3-56A8-8DA8-4C6C-CE72661CA9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5" name="Group 14">
              <a:extLst>
                <a:ext uri="{FF2B5EF4-FFF2-40B4-BE49-F238E27FC236}">
                  <a16:creationId xmlns:a16="http://schemas.microsoft.com/office/drawing/2014/main" id="{0745065B-5E7E-56A2-AE0B-43BB9C9A38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3089" name="Rectangle 15">
                <a:extLst>
                  <a:ext uri="{FF2B5EF4-FFF2-40B4-BE49-F238E27FC236}">
                    <a16:creationId xmlns:a16="http://schemas.microsoft.com/office/drawing/2014/main" id="{6583A73D-D122-7702-82A7-890F9168F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0" name="Rectangle 16">
                <a:extLst>
                  <a:ext uri="{FF2B5EF4-FFF2-40B4-BE49-F238E27FC236}">
                    <a16:creationId xmlns:a16="http://schemas.microsoft.com/office/drawing/2014/main" id="{CF2B19A5-72B4-FF53-5494-CD2A60ECF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6" name="Group 17">
              <a:extLst>
                <a:ext uri="{FF2B5EF4-FFF2-40B4-BE49-F238E27FC236}">
                  <a16:creationId xmlns:a16="http://schemas.microsoft.com/office/drawing/2014/main" id="{15291F47-C38E-9E2D-2B9B-9B3529744E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3087" name="Rectangle 18">
                <a:extLst>
                  <a:ext uri="{FF2B5EF4-FFF2-40B4-BE49-F238E27FC236}">
                    <a16:creationId xmlns:a16="http://schemas.microsoft.com/office/drawing/2014/main" id="{51F7BB52-B4ED-E8CB-2F29-06B55E0EF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88" name="Rectangle 19">
                <a:extLst>
                  <a:ext uri="{FF2B5EF4-FFF2-40B4-BE49-F238E27FC236}">
                    <a16:creationId xmlns:a16="http://schemas.microsoft.com/office/drawing/2014/main" id="{2F2FE6BB-9C15-CF15-41BC-37AB11AD1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22">
                <a:extLst>
                  <a:ext uri="{FF2B5EF4-FFF2-40B4-BE49-F238E27FC236}">
                    <a16:creationId xmlns:a16="http://schemas.microsoft.com/office/drawing/2014/main" id="{E362A95E-C59D-DCA4-3C4C-A10C5763FFA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01138" y="6584950"/>
              <a:ext cx="1587" cy="1588"/>
            </p14:xfrm>
          </p:contentPart>
        </mc:Choice>
        <mc:Fallback xmlns="">
          <p:pic>
            <p:nvPicPr>
              <p:cNvPr id="1026" name="Ink 22">
                <a:extLst>
                  <a:ext uri="{FF2B5EF4-FFF2-40B4-BE49-F238E27FC236}">
                    <a16:creationId xmlns:a16="http://schemas.microsoft.com/office/drawing/2014/main" id="{E362A95E-C59D-DCA4-3C4C-A10C5763FFA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9876" y="6543662"/>
                <a:ext cx="84111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513D32-BD02-D40B-3C66-40DCC9275E4E}"/>
                  </a:ext>
                </a:extLst>
              </p14:cNvPr>
              <p14:cNvContentPartPr/>
              <p14:nvPr/>
            </p14:nvContentPartPr>
            <p14:xfrm>
              <a:off x="2014200" y="5622480"/>
              <a:ext cx="25200" cy="1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513D32-BD02-D40B-3C66-40DCC9275E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04840" y="5613120"/>
                <a:ext cx="43920" cy="30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33A478D-DD10-C54A-5671-1CDCD1350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137" y="3692769"/>
            <a:ext cx="6400800" cy="128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sz="1800" kern="0">
                <a:latin typeface="CommercialScript BT"/>
              </a:rPr>
              <a:t> P M V Subbarao</a:t>
            </a:r>
          </a:p>
          <a:p>
            <a:pPr eaLnBrk="1" hangingPunct="1"/>
            <a:r>
              <a:rPr lang="en-US" altLang="en-US" sz="1800" kern="0">
                <a:latin typeface="CommercialScript BT"/>
              </a:rPr>
              <a:t>Professor</a:t>
            </a:r>
          </a:p>
          <a:p>
            <a:pPr eaLnBrk="1" hangingPunct="1"/>
            <a:r>
              <a:rPr lang="en-US" altLang="en-US" sz="1800" kern="0">
                <a:latin typeface="Tempus Sans ITC" panose="04020404030D07020202" pitchFamily="82" charset="0"/>
              </a:rPr>
              <a:t>Mechanical Engineering Department</a:t>
            </a:r>
          </a:p>
        </p:txBody>
      </p:sp>
      <p:pic>
        <p:nvPicPr>
          <p:cNvPr id="5" name="Rectangle 19458">
            <a:extLst>
              <a:ext uri="{FF2B5EF4-FFF2-40B4-BE49-F238E27FC236}">
                <a16:creationId xmlns:a16="http://schemas.microsoft.com/office/drawing/2014/main" id="{B08989DA-5235-217B-0445-5014FFA1F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2672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7CDB601-55D3-9885-C072-875D3F299B6D}"/>
                  </a:ext>
                </a:extLst>
              </p14:cNvPr>
              <p14:cNvContentPartPr/>
              <p14:nvPr/>
            </p14:nvContentPartPr>
            <p14:xfrm>
              <a:off x="3214800" y="5592600"/>
              <a:ext cx="3756960" cy="1256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7CDB601-55D3-9885-C072-875D3F299B6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05440" y="5583240"/>
                <a:ext cx="3775680" cy="12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57311D6-76F2-4B2B-2413-7D594149BCB9}"/>
                  </a:ext>
                </a:extLst>
              </p14:cNvPr>
              <p14:cNvContentPartPr/>
              <p14:nvPr/>
            </p14:nvContentPartPr>
            <p14:xfrm>
              <a:off x="7322400" y="4652280"/>
              <a:ext cx="9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57311D6-76F2-4B2B-2413-7D594149BC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13040" y="4642920"/>
                <a:ext cx="28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FBE7D97-7AD2-8DB8-E190-B5489CCEFA5F}"/>
                  </a:ext>
                </a:extLst>
              </p14:cNvPr>
              <p14:cNvContentPartPr/>
              <p14:nvPr/>
            </p14:nvContentPartPr>
            <p14:xfrm>
              <a:off x="7422840" y="5328000"/>
              <a:ext cx="18000" cy="41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FBE7D97-7AD2-8DB8-E190-B5489CCEFA5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13480" y="5318640"/>
                <a:ext cx="367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6ABEA79-12B2-B2F6-0F5E-D9DBAF19FAC0}"/>
                  </a:ext>
                </a:extLst>
              </p14:cNvPr>
              <p14:cNvContentPartPr/>
              <p14:nvPr/>
            </p14:nvContentPartPr>
            <p14:xfrm>
              <a:off x="2804040" y="5508720"/>
              <a:ext cx="12240" cy="21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6ABEA79-12B2-B2F6-0F5E-D9DBAF19FAC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94680" y="5499360"/>
                <a:ext cx="309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27D7541-BB00-9000-09BB-B16F11F74F0C}"/>
                  </a:ext>
                </a:extLst>
              </p14:cNvPr>
              <p14:cNvContentPartPr/>
              <p14:nvPr/>
            </p14:nvContentPartPr>
            <p14:xfrm>
              <a:off x="7616520" y="5415840"/>
              <a:ext cx="5040" cy="16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27D7541-BB00-9000-09BB-B16F11F74F0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07160" y="5406480"/>
                <a:ext cx="237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4685767-B34C-C7D3-791F-0A99CC2A7D57}"/>
                  </a:ext>
                </a:extLst>
              </p14:cNvPr>
              <p14:cNvContentPartPr/>
              <p14:nvPr/>
            </p14:nvContentPartPr>
            <p14:xfrm>
              <a:off x="2846160" y="5353560"/>
              <a:ext cx="720" cy="4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4685767-B34C-C7D3-791F-0A99CC2A7D5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36800" y="5344200"/>
                <a:ext cx="194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F28DD72-5591-53DE-D52D-D6C7BD4EEB28}"/>
                  </a:ext>
                </a:extLst>
              </p14:cNvPr>
              <p14:cNvContentPartPr/>
              <p14:nvPr/>
            </p14:nvContentPartPr>
            <p14:xfrm>
              <a:off x="10542084" y="663113"/>
              <a:ext cx="26640" cy="55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F28DD72-5591-53DE-D52D-D6C7BD4EEB2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535964" y="656993"/>
                <a:ext cx="38880" cy="6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645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build="p" bldLvl="2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F5C2D-2B75-012C-C85A-2031E6E40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1" name="Rectangle 3">
            <a:extLst>
              <a:ext uri="{FF2B5EF4-FFF2-40B4-BE49-F238E27FC236}">
                <a16:creationId xmlns:a16="http://schemas.microsoft.com/office/drawing/2014/main" id="{B1E243A9-2A28-6613-A23E-3C21ACFD5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28982"/>
            <a:ext cx="6963445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3200" dirty="0">
                <a:cs typeface="Times New Roman" panose="02020603050405020304" pitchFamily="18" charset="0"/>
              </a:rPr>
              <a:t>Comparison of Longitudinal Fin Profiles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endParaRPr lang="en-US" altLang="en-US" dirty="0"/>
          </a:p>
        </p:txBody>
      </p:sp>
      <p:sp>
        <p:nvSpPr>
          <p:cNvPr id="411653" name="Rectangle 5">
            <a:extLst>
              <a:ext uri="{FF2B5EF4-FFF2-40B4-BE49-F238E27FC236}">
                <a16:creationId xmlns:a16="http://schemas.microsoft.com/office/drawing/2014/main" id="{E90B7585-E581-25D8-93BA-4322380ED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" y="1981200"/>
            <a:ext cx="3084178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800" dirty="0">
                <a:cs typeface="Times New Roman" panose="02020603050405020304" pitchFamily="18" charset="0"/>
              </a:rPr>
              <a:t>Rectangular Profile: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1654" name="Rectangle 6">
                <a:extLst>
                  <a:ext uri="{FF2B5EF4-FFF2-40B4-BE49-F238E27FC236}">
                    <a16:creationId xmlns:a16="http://schemas.microsoft.com/office/drawing/2014/main" id="{8840FA72-779F-3FF1-80A7-3CFDA03AF2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899" y="4114800"/>
                <a:ext cx="8551302" cy="15538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CBCBCB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>
                <a:spAutoFit/>
              </a:bodyPr>
              <a:lstStyle/>
              <a:p>
                <a:r>
                  <a:rPr lang="en-US" altLang="en-US" sz="2800" dirty="0">
                    <a:cs typeface="Times New Roman" panose="02020603050405020304" pitchFamily="18" charset="0"/>
                  </a:rPr>
                  <a:t>For the same material, surrounding conditions and</a:t>
                </a:r>
                <a:r>
                  <a:rPr lang="en-US" altLang="en-US" sz="28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alt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𝑏𝑎𝑠𝑒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𝑏𝑎𝑠𝑒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en-US" dirty="0"/>
                  <a:t>, </a:t>
                </a:r>
                <a:r>
                  <a:rPr lang="en-US" altLang="en-US" dirty="0">
                    <a:cs typeface="Times New Roman" panose="02020603050405020304" pitchFamily="18" charset="0"/>
                  </a:rPr>
                  <a:t>which is basically the user’s design requirement.</a:t>
                </a:r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411654" name="Rectangle 6">
                <a:extLst>
                  <a:ext uri="{FF2B5EF4-FFF2-40B4-BE49-F238E27FC236}">
                    <a16:creationId xmlns:a16="http://schemas.microsoft.com/office/drawing/2014/main" id="{58B125D4-27A5-83ED-F353-A46A476F2F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7899" y="4114800"/>
                <a:ext cx="8551302" cy="1553824"/>
              </a:xfrm>
              <a:prstGeom prst="rect">
                <a:avLst/>
              </a:prstGeom>
              <a:blipFill>
                <a:blip r:embed="rId3"/>
                <a:stretch>
                  <a:fillRect l="-1426" r="-1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BCBCB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657" name="Rectangle 9">
            <a:extLst>
              <a:ext uri="{FF2B5EF4-FFF2-40B4-BE49-F238E27FC236}">
                <a16:creationId xmlns:a16="http://schemas.microsoft.com/office/drawing/2014/main" id="{A2BCAAE3-58D3-EF15-C568-A95735696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38" y="5432425"/>
            <a:ext cx="68897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2800" b="1" i="1" dirty="0">
                <a:solidFill>
                  <a:srgbClr val="FF9900"/>
                </a:solidFill>
                <a:cs typeface="Times New Roman" panose="02020603050405020304" pitchFamily="18" charset="0"/>
              </a:rPr>
              <a:t>Triangular</a:t>
            </a:r>
            <a:r>
              <a:rPr lang="en-US" altLang="en-US" sz="2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profile requires only about 68.8% </a:t>
            </a:r>
            <a:endParaRPr lang="en-US" altLang="en-US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algn="ctr" eaLnBrk="0" hangingPunct="0"/>
            <a:r>
              <a:rPr lang="en-US" altLang="en-US" sz="2800" i="1" dirty="0">
                <a:solidFill>
                  <a:srgbClr val="0070C0"/>
                </a:solidFill>
                <a:cs typeface="Times New Roman" panose="02020603050405020304" pitchFamily="18" charset="0"/>
              </a:rPr>
              <a:t>as much metal as rectangular profile.</a:t>
            </a:r>
            <a:endParaRPr lang="en-US" altLang="en-US" dirty="0">
              <a:solidFill>
                <a:srgbClr val="0070C0"/>
              </a:solidFill>
            </a:endParaRPr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9FE770EF-321E-A195-0DFE-BFB45F16465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421C1AA3-034B-66A5-AB9A-CFC9B23570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AFF0919A-9661-CA3E-0C8E-5936B914A6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C764BCEC-427D-F0A0-97EC-6AAED113E8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9FA113B2-E451-BAA4-9367-53750889EA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1FBB1A38-5C82-C0CA-8195-5BB443D4D3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FD1B4235-593F-8DDE-6470-D112EE0539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1F7D51F4-8D87-2D41-A25A-67A73E463F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778F235C-5DD1-2B07-CAB1-CD1F7AEC04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126D414F-C1CE-2C77-3B33-7BD2BBD35F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E7D858B6-1986-665B-7DDE-F66FB4F43E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E0CF1E84-AFEA-F983-CB47-4DA16D4DDC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3B877B5D-4C40-5933-C628-188CD220B2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E853434F-61AF-2F8B-B907-3E5677597D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B1769405-0E12-9B2E-118D-1432423FB4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7B396B02-F28E-6943-D426-2C59F61D7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Rectangle 5">
            <a:extLst>
              <a:ext uri="{FF2B5EF4-FFF2-40B4-BE49-F238E27FC236}">
                <a16:creationId xmlns:a16="http://schemas.microsoft.com/office/drawing/2014/main" id="{A95F9C8B-A0D6-3A01-D9FB-D7ABCDE5C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" y="3286138"/>
            <a:ext cx="2855141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800" dirty="0">
                <a:cs typeface="Times New Roman" panose="02020603050405020304" pitchFamily="18" charset="0"/>
              </a:rPr>
              <a:t>Triangular Profile: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733571A-3AB2-904D-38CB-5F39AA398863}"/>
                  </a:ext>
                </a:extLst>
              </p:cNvPr>
              <p:cNvSpPr txBox="1"/>
              <p:nvPr/>
            </p:nvSpPr>
            <p:spPr>
              <a:xfrm>
                <a:off x="3733802" y="1676400"/>
                <a:ext cx="4952998" cy="10147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𝑝𝑟𝑜𝑓𝑖𝑙𝑒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𝑜𝑝𝑡</m:t>
                          </m:r>
                        </m:sub>
                      </m:sSub>
                      <m:r>
                        <a:rPr lang="en-US" alt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0.5043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US" alt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𝑏𝑎𝑠𝑒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en-US" alt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𝑏𝑎𝑠𝑒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alt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1B3A4B4-0FF3-75B6-DD56-E7C15B2F0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2" y="1676400"/>
                <a:ext cx="4952998" cy="10147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3092360-395E-665D-5B94-34BDD694750C}"/>
                  </a:ext>
                </a:extLst>
              </p:cNvPr>
              <p:cNvSpPr txBox="1"/>
              <p:nvPr/>
            </p:nvSpPr>
            <p:spPr>
              <a:xfrm>
                <a:off x="3733800" y="2947699"/>
                <a:ext cx="4952998" cy="10147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𝑝𝑟𝑜𝑓𝑖𝑙𝑒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𝑜𝑝𝑡</m:t>
                          </m:r>
                        </m:sub>
                      </m:sSub>
                      <m:r>
                        <a:rPr lang="en-US" alt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0.3471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US" alt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𝑏𝑎𝑠𝑒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en-US" alt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𝑏𝑎𝑠𝑒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alt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FD890A2-1AFF-18BF-7035-DE63826C1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947699"/>
                <a:ext cx="4952998" cy="10147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43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116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116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B8B95-D9F7-F53F-4190-919AEF6C6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>
            <a:extLst>
              <a:ext uri="{FF2B5EF4-FFF2-40B4-BE49-F238E27FC236}">
                <a16:creationId xmlns:a16="http://schemas.microsoft.com/office/drawing/2014/main" id="{E75CCEF1-FBEC-3887-9F94-F72AC68B7F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7772400" cy="914400"/>
          </a:xfrm>
        </p:spPr>
        <p:txBody>
          <a:bodyPr/>
          <a:lstStyle/>
          <a:p>
            <a:r>
              <a:rPr lang="en-US" altLang="en-US" sz="2800" dirty="0">
                <a:cs typeface="Times New Roman" panose="02020603050405020304" pitchFamily="18" charset="0"/>
              </a:rPr>
              <a:t>n</a:t>
            </a:r>
            <a:r>
              <a:rPr lang="en-US" altLang="en-US" sz="2800" baseline="30000" dirty="0">
                <a:cs typeface="Times New Roman" panose="02020603050405020304" pitchFamily="18" charset="0"/>
              </a:rPr>
              <a:t>th</a:t>
            </a:r>
            <a:r>
              <a:rPr lang="en-US" altLang="en-US" sz="2800" dirty="0">
                <a:cs typeface="Times New Roman" panose="02020603050405020304" pitchFamily="18" charset="0"/>
              </a:rPr>
              <a:t> order Longitudinal Fins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2435" name="Object 3">
                <a:extLst>
                  <a:ext uri="{FF2B5EF4-FFF2-40B4-BE49-F238E27FC236}">
                    <a16:creationId xmlns:a16="http://schemas.microsoft.com/office/drawing/2014/main" id="{793737A6-06E7-BA34-5D9D-FDFB44285218}"/>
                  </a:ext>
                </a:extLst>
              </p:cNvPr>
              <p:cNvSpPr txBox="1"/>
              <p:nvPr/>
            </p:nvSpPr>
            <p:spPr bwMode="auto">
              <a:xfrm>
                <a:off x="1235075" y="1532967"/>
                <a:ext cx="6765925" cy="329627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              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br>
                  <a:rPr lang="en-IN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IN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IN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IN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02435" name="Object 3">
                <a:extLst>
                  <a:ext uri="{FF2B5EF4-FFF2-40B4-BE49-F238E27FC236}">
                    <a16:creationId xmlns:a16="http://schemas.microsoft.com/office/drawing/2014/main" id="{AE242BA2-B858-20D5-5530-74F5D4B79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5075" y="1532967"/>
                <a:ext cx="6765925" cy="32962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6">
            <a:extLst>
              <a:ext uri="{FF2B5EF4-FFF2-40B4-BE49-F238E27FC236}">
                <a16:creationId xmlns:a16="http://schemas.microsoft.com/office/drawing/2014/main" id="{2EA39191-4910-E789-115E-A472A4057FA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5934FB0A-753D-CB43-AC36-6830E86302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269BEB0C-F317-AAA7-5478-0DC1CACCE9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A92494B8-D7D3-6AF8-9DE9-6E4195348D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2816B18D-DA6A-6642-C41B-020F038B46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5F56043A-45FD-BF7B-A398-329051734D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AC0B938F-0745-6FA1-28F4-8FADD81C43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4B119E46-5BA0-CD29-5A3B-B9B513B738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857B3B62-80BE-0E7D-7FBA-06B6752471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9C0DFF70-8871-4090-8C36-8A9C99206D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230F804A-D305-D8E7-2119-BA7AB17552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E3A5E4B1-43F5-15E6-760F-DBAAAA89C1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39BF5A1C-7B76-17F2-B7BC-D9F0DC4330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19089721-B7CF-D405-663A-98A47B31F0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85542276-482D-3A85-A7B4-369C972832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B1D484D5-7FAF-93B2-B916-D6CFFB367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1498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DF1F0D-50CD-9202-6A4D-894D58432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>
            <a:extLst>
              <a:ext uri="{FF2B5EF4-FFF2-40B4-BE49-F238E27FC236}">
                <a16:creationId xmlns:a16="http://schemas.microsoft.com/office/drawing/2014/main" id="{BE9CD575-6BFA-3ED8-9B30-FE986FA3C7F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D42AD9F7-BC58-722B-4856-810357D2E6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988B8984-22FB-1C82-C707-38F05EE6EB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479F5CF8-76EE-D737-3CE4-CAABA45A7A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D443C3F9-880F-E0A2-A259-3FFBB4F86A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D4DB7AD5-5A98-E1C9-24F9-BE41AB61F1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2AFE8DDA-87EE-4AA6-7BB2-E4F0F4C86B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DD13915-1B02-6991-367C-AD3580DCAC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2B078BF0-972B-2DE2-2BA4-89A98A13B9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60B49B28-81A1-8CFF-7A32-5EC4B14420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CF3CB392-71F0-4EA4-39FE-146BB19250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D1A036E2-1337-3D08-9B55-D9613B6CE5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A2D78D6D-D6BE-49FE-D243-CB02AE10B3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1E062CD0-AC46-F032-A3BD-8AB3BA97E5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224C4767-45A3-9A42-D767-505073F28F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3CAABAA7-5E30-D56A-1ABB-AA5F55398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CDECBC9-2ABE-A466-01A4-F88079B562A5}"/>
              </a:ext>
            </a:extLst>
          </p:cNvPr>
          <p:cNvSpPr txBox="1"/>
          <p:nvPr/>
        </p:nvSpPr>
        <p:spPr>
          <a:xfrm>
            <a:off x="647700" y="288926"/>
            <a:ext cx="63404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cs typeface="Times New Roman" panose="02020603050405020304" pitchFamily="18" charset="0"/>
              </a:rPr>
              <a:t>Performance of n</a:t>
            </a:r>
            <a:r>
              <a:rPr lang="en-US" altLang="en-US" sz="2800" baseline="30000" dirty="0">
                <a:cs typeface="Times New Roman" panose="02020603050405020304" pitchFamily="18" charset="0"/>
              </a:rPr>
              <a:t>th</a:t>
            </a:r>
            <a:r>
              <a:rPr lang="en-US" altLang="en-US" sz="2800" dirty="0">
                <a:cs typeface="Times New Roman" panose="02020603050405020304" pitchFamily="18" charset="0"/>
              </a:rPr>
              <a:t> order Longitudinal Fins</a:t>
            </a:r>
            <a:endParaRPr lang="en-IN" sz="2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9A65A54-6BFE-1D43-E928-ED68C7EA1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727" y="1177439"/>
            <a:ext cx="7869474" cy="54929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E739AA-7874-D698-A0F0-44EC8DF534B5}"/>
                  </a:ext>
                </a:extLst>
              </p:cNvPr>
              <p:cNvSpPr txBox="1"/>
              <p:nvPr/>
            </p:nvSpPr>
            <p:spPr>
              <a:xfrm rot="16200000">
                <a:off x="-105687" y="2947400"/>
                <a:ext cx="1181100" cy="6649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𝑓𝑖𝑛</m:t>
                          </m:r>
                        </m:sub>
                      </m:sSub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271DF5A-D976-AF2A-B75B-2D29310C1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05687" y="2947400"/>
                <a:ext cx="1181100" cy="6649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488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D6568-2A11-8E15-4D12-D1179A90F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AutoShape 2">
            <a:extLst>
              <a:ext uri="{FF2B5EF4-FFF2-40B4-BE49-F238E27FC236}">
                <a16:creationId xmlns:a16="http://schemas.microsoft.com/office/drawing/2014/main" id="{276A942C-828E-4860-D5D6-367C0AEB26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" y="1493838"/>
            <a:ext cx="7940675" cy="1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09603" name="Rectangle 3">
            <a:extLst>
              <a:ext uri="{FF2B5EF4-FFF2-40B4-BE49-F238E27FC236}">
                <a16:creationId xmlns:a16="http://schemas.microsoft.com/office/drawing/2014/main" id="{C661A103-A40C-EFE7-B80F-54273A2AE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90" y="122620"/>
            <a:ext cx="7178675" cy="107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eaLnBrk="0" hangingPunct="0"/>
            <a:r>
              <a:rPr lang="en-US" altLang="en-US" sz="3200" dirty="0">
                <a:solidFill>
                  <a:schemeClr val="tx2"/>
                </a:solidFill>
                <a:cs typeface="Times New Roman" panose="02020603050405020304" pitchFamily="18" charset="0"/>
              </a:rPr>
              <a:t>Selection of Material for Longitudinal Fins</a:t>
            </a:r>
            <a:endParaRPr lang="en-US" altLang="en-US" dirty="0"/>
          </a:p>
        </p:txBody>
      </p:sp>
      <p:sp>
        <p:nvSpPr>
          <p:cNvPr id="409604" name="Rectangle 4">
            <a:extLst>
              <a:ext uri="{FF2B5EF4-FFF2-40B4-BE49-F238E27FC236}">
                <a16:creationId xmlns:a16="http://schemas.microsoft.com/office/drawing/2014/main" id="{D5064729-A4F0-7A38-5410-36D7F93E0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00200"/>
            <a:ext cx="3605154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3200" dirty="0">
                <a:cs typeface="Times New Roman" panose="02020603050405020304" pitchFamily="18" charset="0"/>
              </a:rPr>
              <a:t>Rectangular Profile: </a:t>
            </a:r>
            <a:endParaRPr lang="en-US" altLang="en-US" dirty="0"/>
          </a:p>
        </p:txBody>
      </p:sp>
      <p:sp>
        <p:nvSpPr>
          <p:cNvPr id="409606" name="Rectangle 6">
            <a:extLst>
              <a:ext uri="{FF2B5EF4-FFF2-40B4-BE49-F238E27FC236}">
                <a16:creationId xmlns:a16="http://schemas.microsoft.com/office/drawing/2014/main" id="{8E7D334D-B434-B5A3-1C99-451C9E7B3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819400"/>
            <a:ext cx="3234860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3200" dirty="0">
                <a:cs typeface="Times New Roman" panose="02020603050405020304" pitchFamily="18" charset="0"/>
              </a:rPr>
              <a:t>Triangular Profile:</a:t>
            </a:r>
            <a:endParaRPr lang="en-US" altLang="en-US" dirty="0"/>
          </a:p>
        </p:txBody>
      </p:sp>
      <p:sp>
        <p:nvSpPr>
          <p:cNvPr id="409607" name="Rectangle 7">
            <a:extLst>
              <a:ext uri="{FF2B5EF4-FFF2-40B4-BE49-F238E27FC236}">
                <a16:creationId xmlns:a16="http://schemas.microsoft.com/office/drawing/2014/main" id="{FAC46207-1F16-C667-48D2-E70BEAD43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703638"/>
            <a:ext cx="3752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800">
                <a:cs typeface="Times New Roman" panose="02020603050405020304" pitchFamily="18" charset="0"/>
              </a:rPr>
              <a:t>Consider three materials:</a:t>
            </a:r>
            <a:endParaRPr lang="en-US" alt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2CA504D-8A06-4E8C-FDA3-CF662BAD3676}"/>
              </a:ext>
            </a:extLst>
          </p:cNvPr>
          <p:cNvGrpSpPr/>
          <p:nvPr/>
        </p:nvGrpSpPr>
        <p:grpSpPr>
          <a:xfrm>
            <a:off x="1082675" y="4222750"/>
            <a:ext cx="7086600" cy="2133600"/>
            <a:chOff x="1082675" y="4222750"/>
            <a:chExt cx="7086600" cy="2133600"/>
          </a:xfrm>
        </p:grpSpPr>
        <p:sp>
          <p:nvSpPr>
            <p:cNvPr id="409608" name="Line 8">
              <a:extLst>
                <a:ext uri="{FF2B5EF4-FFF2-40B4-BE49-F238E27FC236}">
                  <a16:creationId xmlns:a16="http://schemas.microsoft.com/office/drawing/2014/main" id="{15FB7B2F-A9BC-9F7E-6D0E-75094C7BB4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2675" y="4222750"/>
              <a:ext cx="7010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09609" name="Line 9">
              <a:extLst>
                <a:ext uri="{FF2B5EF4-FFF2-40B4-BE49-F238E27FC236}">
                  <a16:creationId xmlns:a16="http://schemas.microsoft.com/office/drawing/2014/main" id="{06E9AB72-F133-C308-94A4-B708EDC6E9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2675" y="4756150"/>
              <a:ext cx="7010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09610" name="Line 10">
              <a:extLst>
                <a:ext uri="{FF2B5EF4-FFF2-40B4-BE49-F238E27FC236}">
                  <a16:creationId xmlns:a16="http://schemas.microsoft.com/office/drawing/2014/main" id="{174456F5-118C-8494-55E8-D07625D668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2675" y="6280150"/>
              <a:ext cx="7086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09611" name="Line 11">
              <a:extLst>
                <a:ext uri="{FF2B5EF4-FFF2-40B4-BE49-F238E27FC236}">
                  <a16:creationId xmlns:a16="http://schemas.microsoft.com/office/drawing/2014/main" id="{83F988BC-1F0E-D046-D898-FE674E56BD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2675" y="4222750"/>
              <a:ext cx="0" cy="2057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09612" name="Line 12">
              <a:extLst>
                <a:ext uri="{FF2B5EF4-FFF2-40B4-BE49-F238E27FC236}">
                  <a16:creationId xmlns:a16="http://schemas.microsoft.com/office/drawing/2014/main" id="{E509B9CE-F824-7933-DA01-20CE5FE2D5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4875" y="4222750"/>
              <a:ext cx="0" cy="2057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09613" name="Line 13">
              <a:extLst>
                <a:ext uri="{FF2B5EF4-FFF2-40B4-BE49-F238E27FC236}">
                  <a16:creationId xmlns:a16="http://schemas.microsoft.com/office/drawing/2014/main" id="{6801789B-3BA2-FF1D-EA56-4CF6552ED9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0875" y="4222750"/>
              <a:ext cx="0" cy="2057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09614" name="Line 14">
              <a:extLst>
                <a:ext uri="{FF2B5EF4-FFF2-40B4-BE49-F238E27FC236}">
                  <a16:creationId xmlns:a16="http://schemas.microsoft.com/office/drawing/2014/main" id="{FF24A9B7-54DE-376B-96CC-995F441A48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93075" y="4222750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09615" name="Rectangle 15">
              <a:extLst>
                <a:ext uri="{FF2B5EF4-FFF2-40B4-BE49-F238E27FC236}">
                  <a16:creationId xmlns:a16="http://schemas.microsoft.com/office/drawing/2014/main" id="{BA169624-2032-0531-BF29-A4AD3452A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200" y="4725988"/>
              <a:ext cx="2046288" cy="1554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BCBCB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3200">
                  <a:cs typeface="Times New Roman" panose="02020603050405020304" pitchFamily="18" charset="0"/>
                </a:rPr>
                <a:t>Steel </a:t>
              </a:r>
              <a:endParaRPr lang="en-US" altLang="en-US">
                <a:cs typeface="Times New Roman" panose="02020603050405020304" pitchFamily="18" charset="0"/>
              </a:endParaRPr>
            </a:p>
            <a:p>
              <a:pPr eaLnBrk="0" hangingPunct="0"/>
              <a:r>
                <a:rPr lang="en-US" altLang="en-US" sz="3200">
                  <a:cs typeface="Times New Roman" panose="02020603050405020304" pitchFamily="18" charset="0"/>
                </a:rPr>
                <a:t>Aluminum </a:t>
              </a:r>
              <a:endParaRPr lang="en-US" altLang="en-US">
                <a:cs typeface="Times New Roman" panose="02020603050405020304" pitchFamily="18" charset="0"/>
              </a:endParaRPr>
            </a:p>
            <a:p>
              <a:pPr eaLnBrk="0" hangingPunct="0"/>
              <a:r>
                <a:rPr lang="en-US" altLang="en-US" sz="3200">
                  <a:cs typeface="Times New Roman" panose="02020603050405020304" pitchFamily="18" charset="0"/>
                </a:rPr>
                <a:t>Copper</a:t>
              </a:r>
              <a:endParaRPr lang="en-US" altLang="en-US"/>
            </a:p>
          </p:txBody>
        </p:sp>
        <p:sp>
          <p:nvSpPr>
            <p:cNvPr id="409616" name="Rectangle 16">
              <a:extLst>
                <a:ext uri="{FF2B5EF4-FFF2-40B4-BE49-F238E27FC236}">
                  <a16:creationId xmlns:a16="http://schemas.microsoft.com/office/drawing/2014/main" id="{74294797-C90B-49FD-041D-2D60DD71B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802188"/>
              <a:ext cx="1098550" cy="1554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BCBCB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3200">
                  <a:cs typeface="Times New Roman" panose="02020603050405020304" pitchFamily="18" charset="0"/>
                </a:rPr>
                <a:t>7249 </a:t>
              </a:r>
              <a:endParaRPr lang="en-US" altLang="en-US">
                <a:cs typeface="Times New Roman" panose="02020603050405020304" pitchFamily="18" charset="0"/>
              </a:endParaRPr>
            </a:p>
            <a:p>
              <a:pPr eaLnBrk="0" hangingPunct="0"/>
              <a:r>
                <a:rPr lang="en-US" altLang="en-US" sz="3200">
                  <a:cs typeface="Times New Roman" panose="02020603050405020304" pitchFamily="18" charset="0"/>
                </a:rPr>
                <a:t>2704 </a:t>
              </a:r>
              <a:endParaRPr lang="en-US" altLang="en-US">
                <a:cs typeface="Times New Roman" panose="02020603050405020304" pitchFamily="18" charset="0"/>
              </a:endParaRPr>
            </a:p>
            <a:p>
              <a:pPr eaLnBrk="0" hangingPunct="0"/>
              <a:r>
                <a:rPr lang="en-US" altLang="en-US" sz="3200">
                  <a:cs typeface="Times New Roman" panose="02020603050405020304" pitchFamily="18" charset="0"/>
                </a:rPr>
                <a:t>8895</a:t>
              </a:r>
              <a:endParaRPr lang="en-US" altLang="en-US"/>
            </a:p>
          </p:txBody>
        </p:sp>
        <p:sp>
          <p:nvSpPr>
            <p:cNvPr id="409617" name="Rectangle 17">
              <a:extLst>
                <a:ext uri="{FF2B5EF4-FFF2-40B4-BE49-F238E27FC236}">
                  <a16:creationId xmlns:a16="http://schemas.microsoft.com/office/drawing/2014/main" id="{91E9EAE2-8594-6B4B-DE84-B9ED0A074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600" y="4802188"/>
              <a:ext cx="1200150" cy="1554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BCBCB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3200">
                  <a:cs typeface="Times New Roman" panose="02020603050405020304" pitchFamily="18" charset="0"/>
                </a:rPr>
                <a:t>  43.3 </a:t>
              </a:r>
              <a:endParaRPr lang="en-US" altLang="en-US">
                <a:cs typeface="Times New Roman" panose="02020603050405020304" pitchFamily="18" charset="0"/>
              </a:endParaRPr>
            </a:p>
            <a:p>
              <a:pPr eaLnBrk="0" hangingPunct="0"/>
              <a:r>
                <a:rPr lang="en-US" altLang="en-US" sz="3200">
                  <a:cs typeface="Times New Roman" panose="02020603050405020304" pitchFamily="18" charset="0"/>
                </a:rPr>
                <a:t>202.5 </a:t>
              </a:r>
              <a:endParaRPr lang="en-US" altLang="en-US">
                <a:cs typeface="Times New Roman" panose="02020603050405020304" pitchFamily="18" charset="0"/>
              </a:endParaRPr>
            </a:p>
            <a:p>
              <a:pPr eaLnBrk="0" hangingPunct="0"/>
              <a:r>
                <a:rPr lang="en-US" altLang="en-US" sz="3200">
                  <a:cs typeface="Times New Roman" panose="02020603050405020304" pitchFamily="18" charset="0"/>
                </a:rPr>
                <a:t>389.4</a:t>
              </a:r>
              <a:endParaRPr lang="en-US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9618" name="Object 18">
                  <a:extLst>
                    <a:ext uri="{FF2B5EF4-FFF2-40B4-BE49-F238E27FC236}">
                      <a16:creationId xmlns:a16="http://schemas.microsoft.com/office/drawing/2014/main" id="{DCCFC386-33EF-C9B6-7AB2-F3F31EDAC7C8}"/>
                    </a:ext>
                  </a:extLst>
                </p:cNvPr>
                <p:cNvSpPr txBox="1"/>
                <p:nvPr/>
              </p:nvSpPr>
              <p:spPr bwMode="auto">
                <a:xfrm>
                  <a:off x="3781425" y="4313238"/>
                  <a:ext cx="1430338" cy="481012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IN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IN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kg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I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IN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p>
                                    <m:r>
                                      <a:rPr lang="en-IN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lang="en-IN"/>
                </a:p>
              </p:txBody>
            </p:sp>
          </mc:Choice>
          <mc:Fallback xmlns="">
            <p:sp>
              <p:nvSpPr>
                <p:cNvPr id="409618" name="Object 18">
                  <a:extLst>
                    <a:ext uri="{FF2B5EF4-FFF2-40B4-BE49-F238E27FC236}">
                      <a16:creationId xmlns:a16="http://schemas.microsoft.com/office/drawing/2014/main" id="{DCCFC386-33EF-C9B6-7AB2-F3F31EDAC7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81425" y="4313238"/>
                  <a:ext cx="1430338" cy="481012"/>
                </a:xfrm>
                <a:prstGeom prst="rect">
                  <a:avLst/>
                </a:prstGeom>
                <a:blipFill>
                  <a:blip r:embed="rId3"/>
                  <a:stretch>
                    <a:fillRect l="-1277" t="-120513" r="-32340" b="-184615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9619" name="Object 19">
                  <a:extLst>
                    <a:ext uri="{FF2B5EF4-FFF2-40B4-BE49-F238E27FC236}">
                      <a16:creationId xmlns:a16="http://schemas.microsoft.com/office/drawing/2014/main" id="{7C4D2971-8143-50AF-7269-82E6872D999E}"/>
                    </a:ext>
                  </a:extLst>
                </p:cNvPr>
                <p:cNvSpPr txBox="1"/>
                <p:nvPr/>
              </p:nvSpPr>
              <p:spPr bwMode="auto">
                <a:xfrm>
                  <a:off x="6242050" y="4327525"/>
                  <a:ext cx="1454150" cy="450850"/>
                </a:xfrm>
                <a:prstGeom prst="rect">
                  <a:avLst/>
                </a:prstGeom>
                <a:noFill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IN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W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IN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mK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IN"/>
                </a:p>
              </p:txBody>
            </p:sp>
          </mc:Choice>
          <mc:Fallback xmlns="">
            <p:sp>
              <p:nvSpPr>
                <p:cNvPr id="409619" name="Object 19">
                  <a:extLst>
                    <a:ext uri="{FF2B5EF4-FFF2-40B4-BE49-F238E27FC236}">
                      <a16:creationId xmlns:a16="http://schemas.microsoft.com/office/drawing/2014/main" id="{7C4D2971-8143-50AF-7269-82E6872D99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42050" y="4327525"/>
                  <a:ext cx="1454150" cy="450850"/>
                </a:xfrm>
                <a:prstGeom prst="rect">
                  <a:avLst/>
                </a:prstGeom>
                <a:blipFill>
                  <a:blip r:embed="rId4"/>
                  <a:stretch>
                    <a:fillRect l="-837" t="-114865" r="-17155" b="-174324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46">
            <a:extLst>
              <a:ext uri="{FF2B5EF4-FFF2-40B4-BE49-F238E27FC236}">
                <a16:creationId xmlns:a16="http://schemas.microsoft.com/office/drawing/2014/main" id="{19095E24-CA3E-1071-22B5-BFBF777FF8A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72EBF9C3-31BA-1F53-D0D0-951BDCC785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60E2A2C3-8838-8C1D-0A4B-B6BBF24A37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BFCD2E60-9C75-AF19-8FE0-ECF18D479F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3108DF7B-F665-96E7-E6A6-01F961C9D8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5A257917-4EFE-1C19-EDDD-FFC81E6201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30D68267-5BC3-C9F9-A91A-C66398AD73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49ECDF11-4B51-21EB-428A-4B1B81567C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40ACE34F-1D03-C1AE-9743-3D2EE296B4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5183EEB5-4078-4D05-D4C7-D0B47B2717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672ADF54-81AF-50C3-9247-693A697DF8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CD70BDD2-7668-9219-CC79-F57E712332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332562D7-8FD9-A3AD-C92B-A09CB4974E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7BAB7D98-2971-CB94-E4D2-9BD60F73A5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FFBB8567-BEE0-A79C-4745-FDABBC0611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F2B0D179-B768-5FA3-3E3E-B170C4B34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FB93DE3-7EF5-92CA-D3C7-19ED9DA0A3E9}"/>
                  </a:ext>
                </a:extLst>
              </p:cNvPr>
              <p:cNvSpPr txBox="1"/>
              <p:nvPr/>
            </p:nvSpPr>
            <p:spPr>
              <a:xfrm>
                <a:off x="3886202" y="1371600"/>
                <a:ext cx="4952998" cy="10147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𝑝𝑟𝑜𝑓𝑖𝑙𝑒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𝑜𝑝𝑡</m:t>
                          </m:r>
                        </m:sub>
                      </m:sSub>
                      <m:r>
                        <a:rPr lang="en-US" alt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0.5043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US" alt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𝑏𝑎𝑠𝑒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en-US" alt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𝑏𝑎𝑠𝑒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alt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FB93DE3-7EF5-92CA-D3C7-19ED9DA0A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2" y="1371600"/>
                <a:ext cx="4952998" cy="10147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E5D98F6-0D6C-9D61-4699-328F748710EB}"/>
                  </a:ext>
                </a:extLst>
              </p:cNvPr>
              <p:cNvSpPr txBox="1"/>
              <p:nvPr/>
            </p:nvSpPr>
            <p:spPr>
              <a:xfrm>
                <a:off x="3886200" y="2514600"/>
                <a:ext cx="4952998" cy="10147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𝑝𝑟𝑜𝑓𝑖𝑙𝑒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𝑜𝑝𝑡</m:t>
                          </m:r>
                        </m:sub>
                      </m:sSub>
                      <m:r>
                        <a:rPr lang="en-US" alt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0.3471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US" alt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𝑏𝑎𝑠𝑒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en-US" alt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𝑏𝑎𝑠𝑒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alt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E5D98F6-0D6C-9D61-4699-328F74871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514600"/>
                <a:ext cx="4952998" cy="10147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48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09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409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9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7E1DC-E168-02D0-66BE-34F90751F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AutoShape 2">
            <a:extLst>
              <a:ext uri="{FF2B5EF4-FFF2-40B4-BE49-F238E27FC236}">
                <a16:creationId xmlns:a16="http://schemas.microsoft.com/office/drawing/2014/main" id="{7D1C750C-B33A-48B8-838D-66D8807A7D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" y="1724025"/>
            <a:ext cx="7940675" cy="1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10627" name="Rectangle 3">
            <a:extLst>
              <a:ext uri="{FF2B5EF4-FFF2-40B4-BE49-F238E27FC236}">
                <a16:creationId xmlns:a16="http://schemas.microsoft.com/office/drawing/2014/main" id="{B9D383AE-E227-49A8-DE7E-0021713CA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1" y="126163"/>
            <a:ext cx="6950074" cy="107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altLang="en-US" sz="3200" dirty="0">
                <a:solidFill>
                  <a:schemeClr val="tx2"/>
                </a:solidFill>
                <a:cs typeface="Times New Roman" panose="02020603050405020304" pitchFamily="18" charset="0"/>
              </a:rPr>
              <a:t>Selection of Material for Longitudinal Fins</a:t>
            </a:r>
            <a:endParaRPr lang="en-US" altLang="en-US" sz="3200" dirty="0"/>
          </a:p>
        </p:txBody>
      </p:sp>
      <p:sp>
        <p:nvSpPr>
          <p:cNvPr id="410628" name="Rectangle 4">
            <a:extLst>
              <a:ext uri="{FF2B5EF4-FFF2-40B4-BE49-F238E27FC236}">
                <a16:creationId xmlns:a16="http://schemas.microsoft.com/office/drawing/2014/main" id="{230B3294-5421-D8D9-96BC-16FAEC71F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111250"/>
            <a:ext cx="75755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en-US" sz="2800">
                <a:cs typeface="Times New Roman" panose="02020603050405020304" pitchFamily="18" charset="0"/>
              </a:rPr>
              <a:t>Fin mass is proportional to</a:t>
            </a:r>
            <a:r>
              <a:rPr lang="en-US" altLang="en-US" sz="2800" i="1">
                <a:cs typeface="Times New Roman" panose="02020603050405020304" pitchFamily="18" charset="0"/>
              </a:rPr>
              <a:t> A</a:t>
            </a:r>
            <a:r>
              <a:rPr lang="en-US" altLang="en-US" sz="2900" i="1" baseline="-25000">
                <a:cs typeface="Times New Roman" panose="02020603050405020304" pitchFamily="18" charset="0"/>
              </a:rPr>
              <a:t>p</a:t>
            </a:r>
            <a:r>
              <a:rPr lang="en-US" altLang="en-US" sz="2800">
                <a:cs typeface="Times New Roman" panose="02020603050405020304" pitchFamily="18" charset="0"/>
              </a:rPr>
              <a:t>. </a:t>
            </a:r>
            <a:endParaRPr lang="en-US" altLang="en-US"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2800" i="1">
                <a:cs typeface="Times New Roman" panose="02020603050405020304" pitchFamily="18" charset="0"/>
              </a:rPr>
              <a:t>A</a:t>
            </a:r>
            <a:r>
              <a:rPr lang="en-US" altLang="en-US" sz="2900" i="1" baseline="-25000">
                <a:cs typeface="Times New Roman" panose="02020603050405020304" pitchFamily="18" charset="0"/>
              </a:rPr>
              <a:t>p</a:t>
            </a:r>
            <a:r>
              <a:rPr lang="en-US" altLang="en-US" sz="2800" i="1">
                <a:cs typeface="Times New Roman" panose="02020603050405020304" pitchFamily="18" charset="0"/>
              </a:rPr>
              <a:t> </a:t>
            </a:r>
            <a:r>
              <a:rPr lang="en-US" altLang="en-US" sz="2800">
                <a:cs typeface="Times New Roman" panose="02020603050405020304" pitchFamily="18" charset="0"/>
              </a:rPr>
              <a:t>is inversely proportional to thermal conductivity. </a:t>
            </a:r>
            <a:endParaRPr lang="en-US" altLang="en-US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629" name="Object 5">
                <a:extLst>
                  <a:ext uri="{FF2B5EF4-FFF2-40B4-BE49-F238E27FC236}">
                    <a16:creationId xmlns:a16="http://schemas.microsoft.com/office/drawing/2014/main" id="{7ED68908-76C8-8AB1-7308-E17CAC30C9B6}"/>
                  </a:ext>
                </a:extLst>
              </p:cNvPr>
              <p:cNvSpPr txBox="1"/>
              <p:nvPr/>
            </p:nvSpPr>
            <p:spPr bwMode="auto">
              <a:xfrm>
                <a:off x="3868738" y="3581400"/>
                <a:ext cx="5122862" cy="28908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ALUMINUM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STEEL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2704</m:t>
                              </m:r>
                            </m:e>
                          </m:d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43.3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7249</m:t>
                              </m:r>
                            </m:e>
                          </m:d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202.5</m:t>
                              </m:r>
                            </m:e>
                          </m:d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=0.080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i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COPPER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STEEL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8895</m:t>
                              </m:r>
                            </m:e>
                          </m:d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43.3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7249</m:t>
                              </m:r>
                            </m:e>
                          </m:d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389.4</m:t>
                              </m:r>
                            </m:e>
                          </m:d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=0.136</m:t>
                      </m:r>
                    </m:oMath>
                  </m:oMathPara>
                </a14:m>
                <a:br>
                  <a:rPr lang="en-IN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IN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IN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ALUMINUM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COPPER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2704</m:t>
                              </m:r>
                            </m:e>
                          </m:d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389.4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8895</m:t>
                              </m:r>
                            </m:e>
                          </m:d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202.5</m:t>
                              </m:r>
                            </m:e>
                          </m:d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=0.585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10629" name="Object 5">
                <a:extLst>
                  <a:ext uri="{FF2B5EF4-FFF2-40B4-BE49-F238E27FC236}">
                    <a16:creationId xmlns:a16="http://schemas.microsoft.com/office/drawing/2014/main" id="{7ED68908-76C8-8AB1-7308-E17CAC30C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68738" y="3581400"/>
                <a:ext cx="5122862" cy="28908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630" name="Rectangle 6">
            <a:extLst>
              <a:ext uri="{FF2B5EF4-FFF2-40B4-BE49-F238E27FC236}">
                <a16:creationId xmlns:a16="http://schemas.microsoft.com/office/drawing/2014/main" id="{338805BE-E222-6155-E784-ED41433F4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34" y="3200400"/>
            <a:ext cx="3600666" cy="59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30000"/>
              </a:spcBef>
            </a:pPr>
            <a:r>
              <a:rPr lang="en-US" altLang="en-US" sz="2800" dirty="0">
                <a:cs typeface="Times New Roman" panose="02020603050405020304" pitchFamily="18" charset="0"/>
              </a:rPr>
              <a:t>For given </a:t>
            </a:r>
            <a:r>
              <a:rPr lang="en-US" altLang="en-US" sz="2800" i="1" dirty="0">
                <a:cs typeface="Times New Roman" panose="02020603050405020304" pitchFamily="18" charset="0"/>
              </a:rPr>
              <a:t>h</a:t>
            </a:r>
            <a:r>
              <a:rPr lang="en-US" altLang="en-US" sz="2800" dirty="0"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altLang="en-US" sz="2900" i="1" baseline="-25000" dirty="0" err="1">
                <a:cs typeface="Times New Roman" panose="02020603050405020304" pitchFamily="18" charset="0"/>
              </a:rPr>
              <a:t>b</a:t>
            </a:r>
            <a:r>
              <a:rPr lang="en-US" altLang="en-US" sz="2800" dirty="0">
                <a:cs typeface="Times New Roman" panose="02020603050405020304" pitchFamily="18" charset="0"/>
              </a:rPr>
              <a:t>, and </a:t>
            </a:r>
            <a:r>
              <a:rPr lang="en-US" altLang="en-US" sz="2800" i="1" dirty="0" err="1">
                <a:cs typeface="Times New Roman" panose="02020603050405020304" pitchFamily="18" charset="0"/>
              </a:rPr>
              <a:t>Q</a:t>
            </a:r>
            <a:r>
              <a:rPr lang="en-US" altLang="en-US" sz="2900" i="1" baseline="-25000" dirty="0" err="1">
                <a:cs typeface="Times New Roman" panose="02020603050405020304" pitchFamily="18" charset="0"/>
              </a:rPr>
              <a:t>b</a:t>
            </a:r>
            <a:r>
              <a:rPr lang="en-US" altLang="en-US" sz="2800" dirty="0"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631" name="Object 7">
                <a:extLst>
                  <a:ext uri="{FF2B5EF4-FFF2-40B4-BE49-F238E27FC236}">
                    <a16:creationId xmlns:a16="http://schemas.microsoft.com/office/drawing/2014/main" id="{35814015-5844-96C6-EB2E-128F0FBF2FEB}"/>
                  </a:ext>
                </a:extLst>
              </p:cNvPr>
              <p:cNvSpPr txBox="1"/>
              <p:nvPr/>
            </p:nvSpPr>
            <p:spPr bwMode="auto">
              <a:xfrm>
                <a:off x="1905000" y="2209800"/>
                <a:ext cx="1646238" cy="9540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𝑚𝑎𝑡𝑒𝑟𝑖𝑎𝑙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𝑚𝑎𝑡𝑒𝑟𝑖𝑎𝑙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10631" name="Object 7">
                <a:extLst>
                  <a:ext uri="{FF2B5EF4-FFF2-40B4-BE49-F238E27FC236}">
                    <a16:creationId xmlns:a16="http://schemas.microsoft.com/office/drawing/2014/main" id="{35814015-5844-96C6-EB2E-128F0FBF2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2209800"/>
                <a:ext cx="1646238" cy="954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632" name="Object 8">
                <a:extLst>
                  <a:ext uri="{FF2B5EF4-FFF2-40B4-BE49-F238E27FC236}">
                    <a16:creationId xmlns:a16="http://schemas.microsoft.com/office/drawing/2014/main" id="{6CF2FC7E-7448-8061-1AAC-3891212A9FB2}"/>
                  </a:ext>
                </a:extLst>
              </p:cNvPr>
              <p:cNvSpPr txBox="1"/>
              <p:nvPr/>
            </p:nvSpPr>
            <p:spPr bwMode="auto">
              <a:xfrm>
                <a:off x="4171734" y="2003424"/>
                <a:ext cx="4068763" cy="18526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𝑚𝑎𝑡𝑒𝑟𝑖𝑎𝑙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𝑚𝑎𝑡𝑒𝑟𝑖𝑎𝑙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𝑚𝑎𝑡𝑒𝑟𝑖𝑎𝑙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𝑚𝑎𝑡𝑒𝑟𝑖𝑎𝑙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𝑚𝑎𝑡𝑒𝑟𝑖𝑎𝑙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𝑚𝑎𝑡𝑒𝑟𝑖𝑎𝑙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10632" name="Object 8">
                <a:extLst>
                  <a:ext uri="{FF2B5EF4-FFF2-40B4-BE49-F238E27FC236}">
                    <a16:creationId xmlns:a16="http://schemas.microsoft.com/office/drawing/2014/main" id="{6CF2FC7E-7448-8061-1AAC-3891212A9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1734" y="2003424"/>
                <a:ext cx="4068763" cy="18526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6">
            <a:extLst>
              <a:ext uri="{FF2B5EF4-FFF2-40B4-BE49-F238E27FC236}">
                <a16:creationId xmlns:a16="http://schemas.microsoft.com/office/drawing/2014/main" id="{5B422987-0ADA-A057-0825-96F8D4CFFAD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3570C1E1-762A-4E98-01E0-46934982D5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85E00C51-C965-6313-3387-75FD364202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74948EFB-9073-B53B-D1AA-5AD89D9DDB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4F171D67-951A-0640-3C1E-1382ED835A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869E964D-D147-08E0-B146-A2954A522C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31B15F7-4959-062C-93E3-A6578910DE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A843AFA-F1D5-FBC1-92EF-250F4964E6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9C86EE91-0FCA-8EBD-6EE2-81BF8B8EF7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F0AF39F8-A340-8A0D-36C9-541AA047B7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08505E9E-52B6-65F3-F70C-CD3C63D1AB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CD757939-E5E7-665A-8899-13EE14555F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F672D18D-BE0E-B1BF-D86F-CE6B4E16AF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7F9FD10E-FA1B-BDE3-8B23-450D498BF4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4036B655-C3F0-AA23-058F-A2341C2806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AC03ACF5-C12B-ADA5-0379-756644941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620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106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4106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10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10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10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29" grpId="0" build="p"/>
      <p:bldP spid="410631" grpId="0"/>
      <p:bldP spid="4106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8144A-D835-0519-2034-25B98A1E3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>
            <a:extLst>
              <a:ext uri="{FF2B5EF4-FFF2-40B4-BE49-F238E27FC236}">
                <a16:creationId xmlns:a16="http://schemas.microsoft.com/office/drawing/2014/main" id="{9CB77DF5-5735-3545-B47E-D19F8C936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11163"/>
            <a:ext cx="6426200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eaLnBrk="0" hangingPunct="0"/>
            <a:r>
              <a:rPr lang="en-US" altLang="en-US" sz="3200" dirty="0">
                <a:solidFill>
                  <a:schemeClr val="tx2"/>
                </a:solidFill>
                <a:cs typeface="Times New Roman" panose="02020603050405020304" pitchFamily="18" charset="0"/>
              </a:rPr>
              <a:t>Comparison of Longitudinal Fin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6" name="Rectangle 4">
                <a:extLst>
                  <a:ext uri="{FF2B5EF4-FFF2-40B4-BE49-F238E27FC236}">
                    <a16:creationId xmlns:a16="http://schemas.microsoft.com/office/drawing/2014/main" id="{828AD7CA-4126-577C-3245-1CF779350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00" y="1371600"/>
                <a:ext cx="7946919" cy="7848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CBCBCB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altLang="en-US" sz="2800" dirty="0">
                    <a:cs typeface="Times New Roman" panose="02020603050405020304" pitchFamily="18" charset="0"/>
                  </a:rPr>
                  <a:t>In both fins, profile area varies as the cube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alt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𝑄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𝑏𝑎𝑠𝑒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𝐿</m:t>
                                    </m:r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𝑏𝑎𝑠𝑒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412676" name="Rectangle 4">
                <a:extLst>
                  <a:ext uri="{FF2B5EF4-FFF2-40B4-BE49-F238E27FC236}">
                    <a16:creationId xmlns:a16="http://schemas.microsoft.com/office/drawing/2014/main" id="{828AD7CA-4126-577C-3245-1CF7793505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371600"/>
                <a:ext cx="7946919" cy="784896"/>
              </a:xfrm>
              <a:prstGeom prst="rect">
                <a:avLst/>
              </a:prstGeom>
              <a:blipFill>
                <a:blip r:embed="rId3"/>
                <a:stretch>
                  <a:fillRect l="-1612" b="-54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BCBCB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2678" name="Rectangle 6">
            <a:extLst>
              <a:ext uri="{FF2B5EF4-FFF2-40B4-BE49-F238E27FC236}">
                <a16:creationId xmlns:a16="http://schemas.microsoft.com/office/drawing/2014/main" id="{3CAEAB22-5474-6E67-0156-0C888DB18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819400"/>
            <a:ext cx="62674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2800" b="1" i="1">
                <a:solidFill>
                  <a:srgbClr val="0070C0"/>
                </a:solidFill>
                <a:cs typeface="Times New Roman" panose="02020603050405020304" pitchFamily="18" charset="0"/>
              </a:rPr>
              <a:t>To double the heat flow, you use two fins </a:t>
            </a:r>
            <a:endParaRPr lang="en-US" altLang="en-US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algn="ctr" eaLnBrk="0" hangingPunct="0"/>
            <a:r>
              <a:rPr lang="en-US" altLang="en-US" sz="2800" b="1" i="1">
                <a:solidFill>
                  <a:srgbClr val="0070C0"/>
                </a:solidFill>
                <a:cs typeface="Times New Roman" panose="02020603050405020304" pitchFamily="18" charset="0"/>
              </a:rPr>
              <a:t>or make one fin eight times as large.</a:t>
            </a:r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412679" name="Rectangle 7">
            <a:extLst>
              <a:ext uri="{FF2B5EF4-FFF2-40B4-BE49-F238E27FC236}">
                <a16:creationId xmlns:a16="http://schemas.microsoft.com/office/drawing/2014/main" id="{DF96E92E-3411-C630-4706-AC5973050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4267200"/>
            <a:ext cx="6273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800" dirty="0">
                <a:cs typeface="Times New Roman" panose="02020603050405020304" pitchFamily="18" charset="0"/>
              </a:rPr>
              <a:t>There is a virtue in using short stubby fins.</a:t>
            </a:r>
            <a:endParaRPr lang="en-US" altLang="en-US" dirty="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E76EDEF9-4B5D-B0E2-1FF9-A270BE9DC33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0BCA05C8-F337-3CB9-5E12-DEA1C47D2B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5B562951-140B-59CF-D7A6-BA9635C78A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4B4EC69C-D728-52D7-4F63-466F1A5F8E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072438D4-278C-E34D-4205-A616CCC346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0B9907B8-EDCB-A92C-CAA3-6FA680B20E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07BDB1A-73AD-DBFE-D55E-3D265C247B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EE34A539-EAA2-3A3E-8261-A00D331ECE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7EAD9899-F824-6DB0-4B19-C52E944463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3519A4B6-BF0D-AA7B-BECB-04469D61A3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B4268DDE-370A-B186-7BD0-B7C79D0AEF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B1E24824-7393-67E2-88C6-F637486C0A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624716DB-940A-1423-4A7B-A8076E8CAC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66C90A29-7190-C2AE-524D-1241AC0B74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EE7B44B9-DD34-DFF3-2BED-22111874AA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D95D0394-CD08-199B-D0F2-D5991C882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24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12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12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126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4">
            <a:extLst>
              <a:ext uri="{FF2B5EF4-FFF2-40B4-BE49-F238E27FC236}">
                <a16:creationId xmlns:a16="http://schemas.microsoft.com/office/drawing/2014/main" id="{F63BEFE8-F304-F90D-64FB-A5A642554D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6873875" cy="661988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Fin Arrays  &amp; Additional Thermal Resistance</a:t>
            </a:r>
          </a:p>
        </p:txBody>
      </p:sp>
      <p:sp>
        <p:nvSpPr>
          <p:cNvPr id="19460" name="Rectangle 18">
            <a:extLst>
              <a:ext uri="{FF2B5EF4-FFF2-40B4-BE49-F238E27FC236}">
                <a16:creationId xmlns:a16="http://schemas.microsoft.com/office/drawing/2014/main" id="{E2087892-EBD9-8278-04EE-DA8DB6A21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0" y="1719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IN" altLang="en-US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5CE15A9D-F151-694C-7E50-6A7433B15A3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716E3394-626C-6E2D-CCD2-2019C52210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F70CB1A2-BC50-4157-A1E1-A5FF8ED62C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D09DF3D3-9C28-EEE7-4F03-C763F691EE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24FD59DE-8342-F0C6-B1D1-D795D43889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8EF1BD22-4E8E-262A-62CF-7BA3058A03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472C970-B77A-4AE6-4BE0-09AA66F926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4F831E2D-BCD2-6CC3-CFB4-34C2E37E6D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019D2DE3-9EE2-0684-0101-D3F97C68AD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345DEED5-B634-D474-514C-1AF401E099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76CC5C1E-0AA7-92E0-D65E-EDEF6829B4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3FC53B42-827E-6F80-BD80-D5E85AEFC0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AFA04182-5CE2-A887-1B05-080ABCEB44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E8BBEF32-2D93-FD7C-0EE6-014924EEFA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A7EB89B2-151C-BCC9-0BB3-339B8F7261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87CF83D5-579A-A2D6-69A4-22510CEFA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1" name="Picture586">
            <a:extLst>
              <a:ext uri="{FF2B5EF4-FFF2-40B4-BE49-F238E27FC236}">
                <a16:creationId xmlns:a16="http://schemas.microsoft.com/office/drawing/2014/main" id="{764143DB-311A-7CB6-C338-97D75E5040DD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984" y="1316706"/>
            <a:ext cx="6618811" cy="47523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F1A78-6D28-7FCC-1983-3CC7D847E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r>
              <a:rPr lang="en-US" sz="2800" dirty="0"/>
              <a:t>Heat Sink for i9 Processor</a:t>
            </a:r>
            <a:endParaRPr lang="en-IN" sz="2800" dirty="0"/>
          </a:p>
        </p:txBody>
      </p:sp>
      <p:pic>
        <p:nvPicPr>
          <p:cNvPr id="1026" name="Picture 2" descr="Review of the Intel Core i9-13900F processor: a respectable &quot;nine&quot; for complex tasks">
            <a:extLst>
              <a:ext uri="{FF2B5EF4-FFF2-40B4-BE49-F238E27FC236}">
                <a16:creationId xmlns:a16="http://schemas.microsoft.com/office/drawing/2014/main" id="{D338F128-4245-7961-EA64-5CB4FC4AE984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81" y="1295400"/>
            <a:ext cx="3810000" cy="260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view of the Intel Core i9-13900F processor: a respectable &quot;nine&quot; for complex tasks">
            <a:extLst>
              <a:ext uri="{FF2B5EF4-FFF2-40B4-BE49-F238E27FC236}">
                <a16:creationId xmlns:a16="http://schemas.microsoft.com/office/drawing/2014/main" id="{77D9AB2F-A7F4-07CC-BDBA-335E2C67B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79758"/>
            <a:ext cx="4073129" cy="297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6">
            <a:extLst>
              <a:ext uri="{FF2B5EF4-FFF2-40B4-BE49-F238E27FC236}">
                <a16:creationId xmlns:a16="http://schemas.microsoft.com/office/drawing/2014/main" id="{68928377-600A-02AE-A694-3DF7F01FF99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" name="Group 8">
              <a:extLst>
                <a:ext uri="{FF2B5EF4-FFF2-40B4-BE49-F238E27FC236}">
                  <a16:creationId xmlns:a16="http://schemas.microsoft.com/office/drawing/2014/main" id="{D161C798-26FF-E4DF-F147-8DE8352D30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9" name="Group 27">
                <a:extLst>
                  <a:ext uri="{FF2B5EF4-FFF2-40B4-BE49-F238E27FC236}">
                    <a16:creationId xmlns:a16="http://schemas.microsoft.com/office/drawing/2014/main" id="{51B5F532-5922-0CD2-669C-51F6180910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9" name="Rectangle 10">
                  <a:extLst>
                    <a:ext uri="{FF2B5EF4-FFF2-40B4-BE49-F238E27FC236}">
                      <a16:creationId xmlns:a16="http://schemas.microsoft.com/office/drawing/2014/main" id="{64FF107A-D975-E4E0-D847-90F69126D2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" name="Rectangle 11">
                  <a:extLst>
                    <a:ext uri="{FF2B5EF4-FFF2-40B4-BE49-F238E27FC236}">
                      <a16:creationId xmlns:a16="http://schemas.microsoft.com/office/drawing/2014/main" id="{1355F714-6C25-3062-D4F6-F29C9F9ACE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2">
                <a:extLst>
                  <a:ext uri="{FF2B5EF4-FFF2-40B4-BE49-F238E27FC236}">
                    <a16:creationId xmlns:a16="http://schemas.microsoft.com/office/drawing/2014/main" id="{07165E15-0E51-01F8-2812-EBCB54813B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CB9B7B72-B855-0491-D197-1A2E0DF599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F459957-D9E9-AC12-9C8E-6BCE532C09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5">
                <a:extLst>
                  <a:ext uri="{FF2B5EF4-FFF2-40B4-BE49-F238E27FC236}">
                    <a16:creationId xmlns:a16="http://schemas.microsoft.com/office/drawing/2014/main" id="{235F00F2-F44E-3BE6-2BA5-0A80C262F0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5" name="Rectangle 16">
                  <a:extLst>
                    <a:ext uri="{FF2B5EF4-FFF2-40B4-BE49-F238E27FC236}">
                      <a16:creationId xmlns:a16="http://schemas.microsoft.com/office/drawing/2014/main" id="{734ABB25-CE16-CD6C-B8EA-36B9A87697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7">
                  <a:extLst>
                    <a:ext uri="{FF2B5EF4-FFF2-40B4-BE49-F238E27FC236}">
                      <a16:creationId xmlns:a16="http://schemas.microsoft.com/office/drawing/2014/main" id="{63D5F881-E345-53DE-76D7-DF744637B0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8">
                <a:extLst>
                  <a:ext uri="{FF2B5EF4-FFF2-40B4-BE49-F238E27FC236}">
                    <a16:creationId xmlns:a16="http://schemas.microsoft.com/office/drawing/2014/main" id="{0F811107-575B-A9AF-EF5E-70FFDC556B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3" name="Rectangle 19">
                  <a:extLst>
                    <a:ext uri="{FF2B5EF4-FFF2-40B4-BE49-F238E27FC236}">
                      <a16:creationId xmlns:a16="http://schemas.microsoft.com/office/drawing/2014/main" id="{C4186A45-143D-C29A-DE3A-60EFC76D22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" name="Rectangle 20">
                  <a:extLst>
                    <a:ext uri="{FF2B5EF4-FFF2-40B4-BE49-F238E27FC236}">
                      <a16:creationId xmlns:a16="http://schemas.microsoft.com/office/drawing/2014/main" id="{EDF80636-6D2A-9ECD-53D3-0C7D0B4BCB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7" name="Rectangle 19458">
              <a:extLst>
                <a:ext uri="{FF2B5EF4-FFF2-40B4-BE49-F238E27FC236}">
                  <a16:creationId xmlns:a16="http://schemas.microsoft.com/office/drawing/2014/main" id="{C30DFD04-65C6-06C8-BF1B-8124B23FA3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1">
              <a:extLst>
                <a:ext uri="{FF2B5EF4-FFF2-40B4-BE49-F238E27FC236}">
                  <a16:creationId xmlns:a16="http://schemas.microsoft.com/office/drawing/2014/main" id="{329B5382-E30D-00EE-E8F1-5A3F40945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776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AutoShape 2">
            <a:extLst>
              <a:ext uri="{FF2B5EF4-FFF2-40B4-BE49-F238E27FC236}">
                <a16:creationId xmlns:a16="http://schemas.microsoft.com/office/drawing/2014/main" id="{1A8DE1A0-7E83-1A12-7C67-834A3A1461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" y="1563688"/>
            <a:ext cx="7940675" cy="1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42371" name="Rectangle 3">
            <a:extLst>
              <a:ext uri="{FF2B5EF4-FFF2-40B4-BE49-F238E27FC236}">
                <a16:creationId xmlns:a16="http://schemas.microsoft.com/office/drawing/2014/main" id="{30CAE35C-8C8E-0FDD-35B6-7D1416131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600"/>
            <a:ext cx="66611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Design Formulae for Strip Fins 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42372" name="Rectangle 4">
            <a:extLst>
              <a:ext uri="{FF2B5EF4-FFF2-40B4-BE49-F238E27FC236}">
                <a16:creationId xmlns:a16="http://schemas.microsoft.com/office/drawing/2014/main" id="{9CA34A2C-652A-6A6B-4628-261E1C0A9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716088"/>
            <a:ext cx="3828164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Font typeface="Wingdings" panose="05000000000000000000" pitchFamily="2" charset="2"/>
              <a:buChar char="w"/>
            </a:pPr>
            <a:r>
              <a:rPr lang="en-US" altLang="en-US" dirty="0">
                <a:cs typeface="Times New Roman" panose="02020603050405020304" pitchFamily="18" charset="0"/>
              </a:rPr>
              <a:t> Temperature Excess Profile</a:t>
            </a:r>
            <a:endParaRPr lang="en-US" altLang="en-US" sz="2400" dirty="0"/>
          </a:p>
        </p:txBody>
      </p:sp>
      <p:sp>
        <p:nvSpPr>
          <p:cNvPr id="442374" name="Rectangle 6">
            <a:extLst>
              <a:ext uri="{FF2B5EF4-FFF2-40B4-BE49-F238E27FC236}">
                <a16:creationId xmlns:a16="http://schemas.microsoft.com/office/drawing/2014/main" id="{EC789E94-5C19-279A-B302-BCA7BBEFD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590800"/>
            <a:ext cx="7086600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buFont typeface="Wingdings" panose="05000000000000000000" pitchFamily="2" charset="2"/>
              <a:buChar char="w"/>
            </a:pPr>
            <a:r>
              <a:rPr lang="en-US" altLang="en-US" dirty="0">
                <a:cs typeface="Times New Roman" panose="02020603050405020304" pitchFamily="18" charset="0"/>
              </a:rPr>
              <a:t> Heat Dissipated = Heat Entering Base of the fin</a:t>
            </a: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2375" name="Object 7">
                <a:extLst>
                  <a:ext uri="{FF2B5EF4-FFF2-40B4-BE49-F238E27FC236}">
                    <a16:creationId xmlns:a16="http://schemas.microsoft.com/office/drawing/2014/main" id="{36C311DD-632C-CCC4-D528-7EBFB346A630}"/>
                  </a:ext>
                </a:extLst>
              </p:cNvPr>
              <p:cNvSpPr txBox="1"/>
              <p:nvPr/>
            </p:nvSpPr>
            <p:spPr bwMode="auto">
              <a:xfrm>
                <a:off x="4267200" y="3235325"/>
                <a:ext cx="3981450" cy="5746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/>
                          </m:sSub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𝐿𝑚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d>
                            <m:dPr>
                              <m:ctrlP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42375" name="Object 7">
                <a:extLst>
                  <a:ext uri="{FF2B5EF4-FFF2-40B4-BE49-F238E27FC236}">
                    <a16:creationId xmlns:a16="http://schemas.microsoft.com/office/drawing/2014/main" id="{36C311DD-632C-CCC4-D528-7EBFB346A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7200" y="3235325"/>
                <a:ext cx="3981450" cy="5746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2376" name="Rectangle 8">
            <a:extLst>
              <a:ext uri="{FF2B5EF4-FFF2-40B4-BE49-F238E27FC236}">
                <a16:creationId xmlns:a16="http://schemas.microsoft.com/office/drawing/2014/main" id="{DC6DCA7F-639D-5797-A993-BBDAE45BA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697068"/>
            <a:ext cx="220175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Font typeface="Wingdings" panose="05000000000000000000" pitchFamily="2" charset="2"/>
              <a:buChar char="w"/>
            </a:pPr>
            <a:r>
              <a:rPr lang="en-US" altLang="en-US">
                <a:cs typeface="Times New Roman" panose="02020603050405020304" pitchFamily="18" charset="0"/>
              </a:rPr>
              <a:t> Fin Efficiency</a:t>
            </a:r>
            <a:endParaRPr lang="en-US" altLang="en-US" sz="240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E2B74362-E9AF-0D73-33C9-B3AB77EFB33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F4426E19-4398-00BF-74A5-C59933BE0B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1C4A65A2-23F1-A640-2EF3-F09FA640BD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EA3D2EF8-7633-A45A-F7F1-CB328A8B9B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37991F40-715F-5A5C-3313-C3624495BE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EB6290A2-1146-1D75-6F29-B5B6A06ED4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FEE5B5EB-5E42-D4B8-1190-16FB29DAD5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B46A201-519A-4475-553F-7489D6222F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6BF33F96-19E0-F287-8182-35ED8AFAE7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F641BE59-8699-28EF-F9EB-4FCA0EE4B7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2F271989-5009-D983-245C-1751233131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CE4A8C4A-E136-3213-BBED-86F18E3642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C63E28C8-010B-859F-E511-60AD7F352D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21DA4B90-43A0-6064-4A59-4FFE14BC98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0053C77C-5006-89B5-3292-B7CFD836FA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972CBEF4-2E61-7028-C1A6-8B3001F65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2192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5">
                <a:extLst>
                  <a:ext uri="{FF2B5EF4-FFF2-40B4-BE49-F238E27FC236}">
                    <a16:creationId xmlns:a16="http://schemas.microsoft.com/office/drawing/2014/main" id="{8555F8F5-554C-77AA-05CF-60DC294E6669}"/>
                  </a:ext>
                </a:extLst>
              </p:cNvPr>
              <p:cNvSpPr txBox="1"/>
              <p:nvPr/>
            </p:nvSpPr>
            <p:spPr bwMode="auto">
              <a:xfrm>
                <a:off x="4495800" y="1346995"/>
                <a:ext cx="3981449" cy="99933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f>
                        <m:f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IN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𝑚𝑥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IN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8" name="Object 15">
                <a:extLst>
                  <a:ext uri="{FF2B5EF4-FFF2-40B4-BE49-F238E27FC236}">
                    <a16:creationId xmlns:a16="http://schemas.microsoft.com/office/drawing/2014/main" id="{8555F8F5-554C-77AA-05CF-60DC294E6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5800" y="1346995"/>
                <a:ext cx="3981449" cy="999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704E600-5BEB-1D23-0A79-54A98DA9DE5C}"/>
                  </a:ext>
                </a:extLst>
              </p:cNvPr>
              <p:cNvSpPr txBox="1"/>
              <p:nvPr/>
            </p:nvSpPr>
            <p:spPr>
              <a:xfrm>
                <a:off x="3124200" y="5486400"/>
                <a:ext cx="4572000" cy="880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𝑎𝑑𝑖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𝑡𝑎𝑛h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704E600-5BEB-1D23-0A79-54A98DA9D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486400"/>
                <a:ext cx="4572000" cy="8804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6">
                <a:extLst>
                  <a:ext uri="{FF2B5EF4-FFF2-40B4-BE49-F238E27FC236}">
                    <a16:creationId xmlns:a16="http://schemas.microsoft.com/office/drawing/2014/main" id="{F7692083-1335-B4F6-0AE3-73481B482C02}"/>
                  </a:ext>
                </a:extLst>
              </p:cNvPr>
              <p:cNvSpPr txBox="1"/>
              <p:nvPr/>
            </p:nvSpPr>
            <p:spPr bwMode="auto">
              <a:xfrm>
                <a:off x="796925" y="4114800"/>
                <a:ext cx="7508875" cy="11080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𝑓𝑖𝑛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adiabatic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h𝑘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func>
                            <m:func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IN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𝑏𝑎𝑠𝑒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𝑐𝑠</m:t>
                              </m:r>
                            </m:sub>
                          </m:sSub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𝑏𝑎𝑠𝑒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9" name="Object 6">
                <a:extLst>
                  <a:ext uri="{FF2B5EF4-FFF2-40B4-BE49-F238E27FC236}">
                    <a16:creationId xmlns:a16="http://schemas.microsoft.com/office/drawing/2014/main" id="{F7692083-1335-B4F6-0AE3-73481B482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6925" y="4114800"/>
                <a:ext cx="7508875" cy="11080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AutoShape 2">
            <a:extLst>
              <a:ext uri="{FF2B5EF4-FFF2-40B4-BE49-F238E27FC236}">
                <a16:creationId xmlns:a16="http://schemas.microsoft.com/office/drawing/2014/main" id="{239E4884-E6A6-FEBC-A3CF-7B2517E2E1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4800" y="1219199"/>
            <a:ext cx="8458200" cy="157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/>
              <a:t> A strip fin with least profile area will have least weight.</a:t>
            </a:r>
            <a:endParaRPr lang="en-US" altLang="en-US" sz="2400" dirty="0"/>
          </a:p>
          <a:p>
            <a:pPr>
              <a:buFontTx/>
              <a:buChar char="•"/>
            </a:pPr>
            <a:r>
              <a:rPr lang="en-US" altLang="en-US" sz="2400" dirty="0"/>
              <a:t> Least profile area for a given rate of heat transfer can be modified as maximum rate of heat transfer for a given profile area </a:t>
            </a:r>
            <a:r>
              <a:rPr lang="en-US" altLang="en-US" sz="2400" i="1" dirty="0"/>
              <a:t>A</a:t>
            </a:r>
            <a:r>
              <a:rPr lang="en-US" altLang="en-US" sz="2400" i="1" baseline="-25000" dirty="0"/>
              <a:t>p</a:t>
            </a:r>
          </a:p>
          <a:p>
            <a:pPr>
              <a:buFontTx/>
              <a:buChar char="•"/>
            </a:pPr>
            <a:r>
              <a:rPr lang="en-US" altLang="en-US" sz="2400" dirty="0"/>
              <a:t>For a </a:t>
            </a:r>
            <a:r>
              <a:rPr lang="en-US" altLang="en-US" dirty="0"/>
              <a:t>strip</a:t>
            </a:r>
            <a:r>
              <a:rPr lang="en-US" altLang="en-US" sz="2400" dirty="0"/>
              <a:t> fin of  length </a:t>
            </a:r>
            <a:r>
              <a:rPr lang="en-US" altLang="en-US" sz="2400" i="1" dirty="0"/>
              <a:t>L</a:t>
            </a:r>
            <a:r>
              <a:rPr lang="en-US" altLang="en-US" sz="2400" dirty="0"/>
              <a:t> :</a:t>
            </a:r>
          </a:p>
        </p:txBody>
      </p:sp>
      <p:sp>
        <p:nvSpPr>
          <p:cNvPr id="461827" name="Rectangle 3">
            <a:extLst>
              <a:ext uri="{FF2B5EF4-FFF2-40B4-BE49-F238E27FC236}">
                <a16:creationId xmlns:a16="http://schemas.microsoft.com/office/drawing/2014/main" id="{582BADB8-210C-9D58-9A35-525733B8C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Strip Fin of Least Material</a:t>
            </a:r>
            <a:br>
              <a:rPr lang="en-US" alt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OPTIMUM SHAPES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DF6824-F846-36C7-4AF8-848706956F59}"/>
              </a:ext>
            </a:extLst>
          </p:cNvPr>
          <p:cNvGrpSpPr/>
          <p:nvPr/>
        </p:nvGrpSpPr>
        <p:grpSpPr>
          <a:xfrm>
            <a:off x="6324600" y="3913188"/>
            <a:ext cx="2133600" cy="582612"/>
            <a:chOff x="6324600" y="4038600"/>
            <a:chExt cx="2133600" cy="582612"/>
          </a:xfrm>
        </p:grpSpPr>
        <p:sp>
          <p:nvSpPr>
            <p:cNvPr id="461830" name="Rectangle 6">
              <a:extLst>
                <a:ext uri="{FF2B5EF4-FFF2-40B4-BE49-F238E27FC236}">
                  <a16:creationId xmlns:a16="http://schemas.microsoft.com/office/drawing/2014/main" id="{9B089018-E8FE-C51B-F49C-B39317FF5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600" y="4102100"/>
              <a:ext cx="893762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BCBCB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dirty="0">
                  <a:cs typeface="Times New Roman" panose="02020603050405020304" pitchFamily="18" charset="0"/>
                </a:rPr>
                <a:t>With</a:t>
              </a:r>
              <a:endParaRPr lang="en-US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1831" name="Object 7">
                  <a:extLst>
                    <a:ext uri="{FF2B5EF4-FFF2-40B4-BE49-F238E27FC236}">
                      <a16:creationId xmlns:a16="http://schemas.microsoft.com/office/drawing/2014/main" id="{813C3838-E259-42D8-C1FD-7098E42D35B1}"/>
                    </a:ext>
                  </a:extLst>
                </p:cNvPr>
                <p:cNvSpPr txBox="1"/>
                <p:nvPr/>
              </p:nvSpPr>
              <p:spPr bwMode="auto">
                <a:xfrm>
                  <a:off x="7315200" y="4038600"/>
                  <a:ext cx="1143000" cy="5603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461831" name="Object 7">
                  <a:extLst>
                    <a:ext uri="{FF2B5EF4-FFF2-40B4-BE49-F238E27FC236}">
                      <a16:creationId xmlns:a16="http://schemas.microsoft.com/office/drawing/2014/main" id="{813C3838-E259-42D8-C1FD-7098E42D35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315200" y="4038600"/>
                  <a:ext cx="1143000" cy="56038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1833" name="Object 9">
                <a:extLst>
                  <a:ext uri="{FF2B5EF4-FFF2-40B4-BE49-F238E27FC236}">
                    <a16:creationId xmlns:a16="http://schemas.microsoft.com/office/drawing/2014/main" id="{941E3F37-FCF7-F650-E2EE-53350D90571F}"/>
                  </a:ext>
                </a:extLst>
              </p:cNvPr>
              <p:cNvSpPr txBox="1"/>
              <p:nvPr/>
            </p:nvSpPr>
            <p:spPr bwMode="auto">
              <a:xfrm>
                <a:off x="381000" y="3657600"/>
                <a:ext cx="3231432" cy="11747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61833" name="Object 9">
                <a:extLst>
                  <a:ext uri="{FF2B5EF4-FFF2-40B4-BE49-F238E27FC236}">
                    <a16:creationId xmlns:a16="http://schemas.microsoft.com/office/drawing/2014/main" id="{941E3F37-FCF7-F650-E2EE-53350D905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3657600"/>
                <a:ext cx="3231432" cy="11747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1834" name="Rectangle 10">
            <a:extLst>
              <a:ext uri="{FF2B5EF4-FFF2-40B4-BE49-F238E27FC236}">
                <a16:creationId xmlns:a16="http://schemas.microsoft.com/office/drawing/2014/main" id="{A178C15A-30C1-55F2-DA26-3FDBC3355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805487"/>
            <a:ext cx="1090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dirty="0">
                <a:cs typeface="Times New Roman" panose="02020603050405020304" pitchFamily="18" charset="0"/>
              </a:rPr>
              <a:t>Hence</a:t>
            </a:r>
            <a:endParaRPr lang="en-US" altLang="en-US" sz="2400" dirty="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02D9A97D-A2FD-3B28-E366-D859B7CD352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6047BF2B-CE94-56F9-0FE4-6DA122AF93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D7BB0F64-6122-051F-567F-AE89A167B8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145DC672-A50D-13EE-283E-5800C7702E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8AD47500-D1AA-F662-8714-E0D793BA18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4DFED36D-5B82-6283-A20A-591A8C04CB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0A3099D-6FE7-E15C-E2E3-7F1BA1FF2F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9A62A96-D051-2B73-9AD9-36B0C42BFF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4809BAE0-003E-0151-FD7D-1E15DB028D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C89D4F9D-D8F8-5F17-6B69-478662803D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162F51E7-5D75-ECBF-AC9C-DBFACEDB85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A6946A89-7765-9509-7362-DF8A920FD6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3036374B-D212-A37E-CC89-0C9C81C039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EF311D45-3250-D1E2-B531-06E22F5067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4A015769-1C67-0B67-3298-C94FD0C3E7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929110DF-0B1D-8527-D311-CF28F90D6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7">
                <a:extLst>
                  <a:ext uri="{FF2B5EF4-FFF2-40B4-BE49-F238E27FC236}">
                    <a16:creationId xmlns:a16="http://schemas.microsoft.com/office/drawing/2014/main" id="{17131617-089E-64BA-E3B2-C5EEB1170DF3}"/>
                  </a:ext>
                </a:extLst>
              </p:cNvPr>
              <p:cNvSpPr txBox="1"/>
              <p:nvPr/>
            </p:nvSpPr>
            <p:spPr bwMode="auto">
              <a:xfrm>
                <a:off x="533400" y="3048000"/>
                <a:ext cx="3981450" cy="5746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/>
                          </m:sSub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𝐿𝑚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d>
                            <m:dPr>
                              <m:ctrlP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9" name="Object 7">
                <a:extLst>
                  <a:ext uri="{FF2B5EF4-FFF2-40B4-BE49-F238E27FC236}">
                    <a16:creationId xmlns:a16="http://schemas.microsoft.com/office/drawing/2014/main" id="{17131617-089E-64BA-E3B2-C5EEB1170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3048000"/>
                <a:ext cx="3981450" cy="5746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758D957-0E5D-4332-96A2-4BBF61DF05BC}"/>
                  </a:ext>
                </a:extLst>
              </p:cNvPr>
              <p:cNvSpPr txBox="1"/>
              <p:nvPr/>
            </p:nvSpPr>
            <p:spPr>
              <a:xfrm>
                <a:off x="5072214" y="2743200"/>
                <a:ext cx="2014386" cy="10100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758D957-0E5D-4332-96A2-4BBF61DF0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214" y="2743200"/>
                <a:ext cx="2014386" cy="10100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7">
                <a:extLst>
                  <a:ext uri="{FF2B5EF4-FFF2-40B4-BE49-F238E27FC236}">
                    <a16:creationId xmlns:a16="http://schemas.microsoft.com/office/drawing/2014/main" id="{AD910E67-0E5E-B854-9EC5-8A9171D6783E}"/>
                  </a:ext>
                </a:extLst>
              </p:cNvPr>
              <p:cNvSpPr txBox="1"/>
              <p:nvPr/>
            </p:nvSpPr>
            <p:spPr bwMode="auto">
              <a:xfrm>
                <a:off x="2154900" y="5516356"/>
                <a:ext cx="6303300" cy="157024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sz="2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/>
                          </m:sSub>
                        </m:sub>
                      </m:sSub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𝐿𝑚</m:t>
                      </m:r>
                      <m:sSub>
                        <m:sSub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func>
                        <m:func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tanh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IN" sz="2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IN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N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N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IN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num>
                                    <m:den>
                                      <m:r>
                                        <a:rPr lang="en-IN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den>
                                  </m:f>
                                </m:e>
                              </m:d>
                              <m:sSup>
                                <m:sSupPr>
                                  <m:ctrlPr>
                                    <a:rPr lang="en-IN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en-IN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−3/2</m:t>
                                  </m:r>
                                </m:sup>
                              </m:sSup>
                            </m:e>
                          </m:d>
                        </m:fName>
                        <m:e/>
                      </m:func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22" name="Object 7">
                <a:extLst>
                  <a:ext uri="{FF2B5EF4-FFF2-40B4-BE49-F238E27FC236}">
                    <a16:creationId xmlns:a16="http://schemas.microsoft.com/office/drawing/2014/main" id="{AD910E67-0E5E-B854-9EC5-8A9171D67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4900" y="5516356"/>
                <a:ext cx="6303300" cy="15702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9">
                <a:extLst>
                  <a:ext uri="{FF2B5EF4-FFF2-40B4-BE49-F238E27FC236}">
                    <a16:creationId xmlns:a16="http://schemas.microsoft.com/office/drawing/2014/main" id="{C47E849A-8F80-9D6B-4C40-31B52F16E5AD}"/>
                  </a:ext>
                </a:extLst>
              </p:cNvPr>
              <p:cNvSpPr txBox="1"/>
              <p:nvPr/>
            </p:nvSpPr>
            <p:spPr bwMode="auto">
              <a:xfrm>
                <a:off x="3810000" y="3657600"/>
                <a:ext cx="2100416" cy="11747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8" name="Object 9">
                <a:extLst>
                  <a:ext uri="{FF2B5EF4-FFF2-40B4-BE49-F238E27FC236}">
                    <a16:creationId xmlns:a16="http://schemas.microsoft.com/office/drawing/2014/main" id="{C47E849A-8F80-9D6B-4C40-31B52F16E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3657600"/>
                <a:ext cx="2100416" cy="11747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9">
                <a:extLst>
                  <a:ext uri="{FF2B5EF4-FFF2-40B4-BE49-F238E27FC236}">
                    <a16:creationId xmlns:a16="http://schemas.microsoft.com/office/drawing/2014/main" id="{F3DEE6DA-867C-BE3E-35B2-C27D1BE84DAF}"/>
                  </a:ext>
                </a:extLst>
              </p:cNvPr>
              <p:cNvSpPr txBox="1"/>
              <p:nvPr/>
            </p:nvSpPr>
            <p:spPr bwMode="auto">
              <a:xfrm>
                <a:off x="3361033" y="4724400"/>
                <a:ext cx="3192167" cy="79375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−3/2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" name="Object 9">
                <a:extLst>
                  <a:ext uri="{FF2B5EF4-FFF2-40B4-BE49-F238E27FC236}">
                    <a16:creationId xmlns:a16="http://schemas.microsoft.com/office/drawing/2014/main" id="{F3DEE6DA-867C-BE3E-35B2-C27D1BE84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61033" y="4724400"/>
                <a:ext cx="3192167" cy="7937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18466E6-4C78-BDFB-7CAD-976E56500EC3}"/>
                  </a:ext>
                </a:extLst>
              </p14:cNvPr>
              <p14:cNvContentPartPr/>
              <p14:nvPr/>
            </p14:nvContentPartPr>
            <p14:xfrm>
              <a:off x="2634480" y="3948480"/>
              <a:ext cx="370080" cy="4474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18466E6-4C78-BDFB-7CAD-976E56500EC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25120" y="3939120"/>
                <a:ext cx="388800" cy="466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1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1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1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1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1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6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6" grpId="0" build="p"/>
      <p:bldP spid="461833" grpId="0"/>
      <p:bldP spid="19" grpId="0"/>
      <p:bldP spid="21" grpId="0"/>
      <p:bldP spid="22" grpId="0"/>
      <p:bldP spid="18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7">
                <a:extLst>
                  <a:ext uri="{FF2B5EF4-FFF2-40B4-BE49-F238E27FC236}">
                    <a16:creationId xmlns:a16="http://schemas.microsoft.com/office/drawing/2014/main" id="{3E992D7F-5085-2CC2-A45E-322300551F6F}"/>
                  </a:ext>
                </a:extLst>
              </p:cNvPr>
              <p:cNvSpPr txBox="1"/>
              <p:nvPr/>
            </p:nvSpPr>
            <p:spPr bwMode="auto">
              <a:xfrm>
                <a:off x="1164300" y="1172956"/>
                <a:ext cx="6303300" cy="157024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sz="2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/>
                          </m:sSub>
                        </m:sub>
                      </m:sSub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𝐿𝑚</m:t>
                      </m:r>
                      <m:sSub>
                        <m:sSub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func>
                        <m:func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tanh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IN" sz="2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IN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N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N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IN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num>
                                    <m:den>
                                      <m:r>
                                        <a:rPr lang="en-IN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den>
                                  </m:f>
                                </m:e>
                              </m:d>
                              <m:sSup>
                                <m:sSupPr>
                                  <m:ctrlPr>
                                    <a:rPr lang="en-IN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en-IN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−3/2</m:t>
                                  </m:r>
                                </m:sup>
                              </m:sSup>
                            </m:e>
                          </m:d>
                        </m:fName>
                        <m:e/>
                      </m:func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22" name="Object 7">
                <a:extLst>
                  <a:ext uri="{FF2B5EF4-FFF2-40B4-BE49-F238E27FC236}">
                    <a16:creationId xmlns:a16="http://schemas.microsoft.com/office/drawing/2014/main" id="{3E992D7F-5085-2CC2-A45E-322300551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4300" y="1172956"/>
                <a:ext cx="6303300" cy="15702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2851" name="Rectangle 3">
            <a:extLst>
              <a:ext uri="{FF2B5EF4-FFF2-40B4-BE49-F238E27FC236}">
                <a16:creationId xmlns:a16="http://schemas.microsoft.com/office/drawing/2014/main" id="{B3F7FDD8-DD37-E6D2-C1DE-5139AD3C6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6200"/>
            <a:ext cx="76231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Optimum Profile Geometry</a:t>
            </a:r>
          </a:p>
          <a:p>
            <a:pPr eaLnBrk="0" hangingPunct="0"/>
            <a:r>
              <a:rPr lang="en-US" alt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: Strip Fin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62852" name="Rectangle 4">
            <a:extLst>
              <a:ext uri="{FF2B5EF4-FFF2-40B4-BE49-F238E27FC236}">
                <a16:creationId xmlns:a16="http://schemas.microsoft.com/office/drawing/2014/main" id="{C91543F6-4A0D-B31F-333D-DDD6FB887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509494"/>
            <a:ext cx="287578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dirty="0">
                <a:cs typeface="Times New Roman" panose="02020603050405020304" pitchFamily="18" charset="0"/>
              </a:rPr>
              <a:t>Find the condition for</a:t>
            </a: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2853" name="Object 5">
                <a:extLst>
                  <a:ext uri="{FF2B5EF4-FFF2-40B4-BE49-F238E27FC236}">
                    <a16:creationId xmlns:a16="http://schemas.microsoft.com/office/drawing/2014/main" id="{2961F95B-4854-345F-F71B-1F45446A680C}"/>
                  </a:ext>
                </a:extLst>
              </p:cNvPr>
              <p:cNvSpPr txBox="1"/>
              <p:nvPr/>
            </p:nvSpPr>
            <p:spPr bwMode="auto">
              <a:xfrm>
                <a:off x="3405188" y="2209800"/>
                <a:ext cx="1688276" cy="9540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𝑓𝑓</m:t>
                              </m:r>
                            </m:sub>
                          </m:sSub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62853" name="Object 5">
                <a:extLst>
                  <a:ext uri="{FF2B5EF4-FFF2-40B4-BE49-F238E27FC236}">
                    <a16:creationId xmlns:a16="http://schemas.microsoft.com/office/drawing/2014/main" id="{2961F95B-4854-345F-F71B-1F45446A6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05188" y="2209800"/>
                <a:ext cx="1688276" cy="9540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2854" name="Rectangle 6">
            <a:extLst>
              <a:ext uri="{FF2B5EF4-FFF2-40B4-BE49-F238E27FC236}">
                <a16:creationId xmlns:a16="http://schemas.microsoft.com/office/drawing/2014/main" id="{9BA0ECB7-4FCE-AE84-189C-0F1CFBAAC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399" y="3138487"/>
            <a:ext cx="1220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en-US" dirty="0">
                <a:cs typeface="Times New Roman" panose="02020603050405020304" pitchFamily="18" charset="0"/>
              </a:rPr>
              <a:t>and get</a:t>
            </a: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2855" name="Object 7">
                <a:extLst>
                  <a:ext uri="{FF2B5EF4-FFF2-40B4-BE49-F238E27FC236}">
                    <a16:creationId xmlns:a16="http://schemas.microsoft.com/office/drawing/2014/main" id="{1BDA0100-0B41-610F-54D6-8BA0BF344656}"/>
                  </a:ext>
                </a:extLst>
              </p:cNvPr>
              <p:cNvSpPr txBox="1"/>
              <p:nvPr/>
            </p:nvSpPr>
            <p:spPr bwMode="auto">
              <a:xfrm>
                <a:off x="5437187" y="3124200"/>
                <a:ext cx="3478213" cy="533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ff</m:t>
                          </m:r>
                        </m:sub>
                      </m:sSub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sec</m:t>
                      </m:r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ff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ff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62855" name="Object 7">
                <a:extLst>
                  <a:ext uri="{FF2B5EF4-FFF2-40B4-BE49-F238E27FC236}">
                    <a16:creationId xmlns:a16="http://schemas.microsoft.com/office/drawing/2014/main" id="{1BDA0100-0B41-610F-54D6-8BA0BF344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7187" y="3124200"/>
                <a:ext cx="3478213" cy="533400"/>
              </a:xfrm>
              <a:prstGeom prst="rect">
                <a:avLst/>
              </a:prstGeom>
              <a:blipFill>
                <a:blip r:embed="rId5"/>
                <a:stretch>
                  <a:fillRect l="-525" b="-229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2856" name="Rectangle 8">
            <a:extLst>
              <a:ext uri="{FF2B5EF4-FFF2-40B4-BE49-F238E27FC236}">
                <a16:creationId xmlns:a16="http://schemas.microsoft.com/office/drawing/2014/main" id="{EEC4F4A7-804A-63A2-7CB0-17B0F4362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733800"/>
            <a:ext cx="4847802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dirty="0">
                <a:cs typeface="Times New Roman" panose="02020603050405020304" pitchFamily="18" charset="0"/>
              </a:rPr>
              <a:t>Solving iteratively gives </a:t>
            </a:r>
            <a:r>
              <a:rPr lang="en-US" alt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en-US" sz="2900" baseline="-25000" dirty="0" err="1">
                <a:cs typeface="Times New Roman" panose="02020603050405020304" pitchFamily="18" charset="0"/>
              </a:rPr>
              <a:t>ff</a:t>
            </a:r>
            <a:r>
              <a:rPr lang="en-US" altLang="en-US" dirty="0">
                <a:cs typeface="Times New Roman" panose="02020603050405020304" pitchFamily="18" charset="0"/>
              </a:rPr>
              <a:t> = 1.4192 </a:t>
            </a: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2857" name="Object 9">
                <a:extLst>
                  <a:ext uri="{FF2B5EF4-FFF2-40B4-BE49-F238E27FC236}">
                    <a16:creationId xmlns:a16="http://schemas.microsoft.com/office/drawing/2014/main" id="{83642D44-6591-2CB5-867B-2162B145A323}"/>
                  </a:ext>
                </a:extLst>
              </p:cNvPr>
              <p:cNvSpPr txBox="1"/>
              <p:nvPr/>
            </p:nvSpPr>
            <p:spPr bwMode="auto">
              <a:xfrm>
                <a:off x="460375" y="4267200"/>
                <a:ext cx="8683625" cy="22907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𝑓𝑓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−3/2</m:t>
                          </m:r>
                        </m:sup>
                      </m:sSup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1.4192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num>
                                        <m:den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1/2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2/3</m:t>
                          </m:r>
                        </m:sup>
                      </m:sSup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=0.7918</m:t>
                      </m:r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sSubSup>
                                    <m:sSubSup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1/3</m:t>
                          </m:r>
                        </m:sup>
                      </m:sSup>
                    </m:oMath>
                  </m:oMathPara>
                </a14:m>
                <a:br>
                  <a:rPr lang="en-IN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𝑜𝑝𝑡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=1.2629</m:t>
                      </m:r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1/3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62857" name="Object 9">
                <a:extLst>
                  <a:ext uri="{FF2B5EF4-FFF2-40B4-BE49-F238E27FC236}">
                    <a16:creationId xmlns:a16="http://schemas.microsoft.com/office/drawing/2014/main" id="{83642D44-6591-2CB5-867B-2162B145A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375" y="4267200"/>
                <a:ext cx="8683625" cy="22907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2858" name="Rectangle 10">
            <a:extLst>
              <a:ext uri="{FF2B5EF4-FFF2-40B4-BE49-F238E27FC236}">
                <a16:creationId xmlns:a16="http://schemas.microsoft.com/office/drawing/2014/main" id="{080D41A1-2789-2AA5-A122-8557F7B3E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012" y="8077200"/>
            <a:ext cx="6235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>
                <a:cs typeface="Times New Roman" panose="02020603050405020304" pitchFamily="18" charset="0"/>
              </a:rPr>
              <a:t>As the optimum dimensions for a given </a:t>
            </a:r>
            <a:r>
              <a:rPr lang="en-US" altLang="en-US" i="1">
                <a:cs typeface="Times New Roman" panose="02020603050405020304" pitchFamily="18" charset="0"/>
              </a:rPr>
              <a:t>A</a:t>
            </a:r>
            <a:r>
              <a:rPr lang="en-US" altLang="en-US" sz="2900" i="1" baseline="-25000">
                <a:cs typeface="Times New Roman" panose="02020603050405020304" pitchFamily="18" charset="0"/>
              </a:rPr>
              <a:t>p</a:t>
            </a:r>
            <a:endParaRPr lang="en-US" altLang="en-US" sz="240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384AD157-DBAA-0549-F868-ECCD5858984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9BB4346C-82A0-B247-3B71-4023F0A677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5A6194CD-F8E8-55CD-DC2B-C088E38269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1FA6A5D1-E2F3-7464-5D0B-D3B866EA48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F85F69F4-8DE1-5C2A-3F2D-5A2BB4BE14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49D2E028-47B9-96FC-7164-67679E467C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EEBE526-16CD-B8D1-5EF9-AE4F4D8147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11411C8-0D7F-2751-04B5-52F36B530F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1E140AFC-76F0-F82A-B90F-85DB7CA680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C9B2F4FB-F582-39AE-EF84-F906583073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9A35A0B5-7E3C-8F44-5408-F1B099326A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910AF2F3-B27B-0233-070D-88123E5FBE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631D0691-CE0D-E38F-C60F-B5126577D8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1740E313-5792-E9EE-2CD1-5291318E5B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18BF51FA-2640-186F-A6BD-2D2F46604D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D6FE4526-8E7D-53E4-969C-EBA89B9F1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04E19E33-EE50-4EF6-C4C0-CFD9F513147A}"/>
              </a:ext>
            </a:extLst>
          </p:cNvPr>
          <p:cNvSpPr/>
          <p:nvPr/>
        </p:nvSpPr>
        <p:spPr bwMode="auto">
          <a:xfrm>
            <a:off x="4038600" y="1038225"/>
            <a:ext cx="3505200" cy="1323975"/>
          </a:xfrm>
          <a:prstGeom prst="ellipse">
            <a:avLst/>
          </a:prstGeom>
          <a:noFill/>
          <a:ln w="41275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361E107-89AB-21B9-4603-43A01CDADA4C}"/>
                  </a:ext>
                </a:extLst>
              </p:cNvPr>
              <p:cNvSpPr txBox="1"/>
              <p:nvPr/>
            </p:nvSpPr>
            <p:spPr>
              <a:xfrm>
                <a:off x="7784888" y="1582245"/>
                <a:ext cx="520912" cy="398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𝑓𝑓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361E107-89AB-21B9-4603-43A01CDAD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888" y="1582245"/>
                <a:ext cx="520912" cy="398955"/>
              </a:xfrm>
              <a:prstGeom prst="rect">
                <a:avLst/>
              </a:prstGeom>
              <a:blipFill>
                <a:blip r:embed="rId8"/>
                <a:stretch>
                  <a:fillRect l="-18605" r="-8140" b="-276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628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2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2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4628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2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2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628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4628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62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62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3" grpId="0"/>
      <p:bldP spid="462855" grpId="0"/>
      <p:bldP spid="462857" grpId="0" build="p"/>
      <p:bldP spid="1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AutoShape 2">
            <a:extLst>
              <a:ext uri="{FF2B5EF4-FFF2-40B4-BE49-F238E27FC236}">
                <a16:creationId xmlns:a16="http://schemas.microsoft.com/office/drawing/2014/main" id="{459DD3FF-70F7-32AA-5249-F9D1E830A0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3400" y="1706563"/>
            <a:ext cx="7940675" cy="1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63875" name="Rectangle 3">
            <a:extLst>
              <a:ext uri="{FF2B5EF4-FFF2-40B4-BE49-F238E27FC236}">
                <a16:creationId xmlns:a16="http://schemas.microsoft.com/office/drawing/2014/main" id="{CF333E75-B20B-68E1-10CC-797B1FC46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6200"/>
            <a:ext cx="868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Performance of Optimum Profiles :</a:t>
            </a:r>
          </a:p>
          <a:p>
            <a:pPr eaLnBrk="0" hangingPunct="0"/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STRIP FINS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463876" name="Rectangle 4">
            <a:extLst>
              <a:ext uri="{FF2B5EF4-FFF2-40B4-BE49-F238E27FC236}">
                <a16:creationId xmlns:a16="http://schemas.microsoft.com/office/drawing/2014/main" id="{B122169C-DE2F-4EBA-6002-7C55BA3EA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" y="1157287"/>
            <a:ext cx="4881144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dirty="0">
                <a:cs typeface="Times New Roman" panose="02020603050405020304" pitchFamily="18" charset="0"/>
              </a:rPr>
              <a:t>Heat dissipated by an optimal strip fin</a:t>
            </a:r>
            <a:endParaRPr lang="en-US" altLang="en-US" sz="2400" dirty="0"/>
          </a:p>
        </p:txBody>
      </p:sp>
      <p:sp>
        <p:nvSpPr>
          <p:cNvPr id="463879" name="Rectangle 7">
            <a:extLst>
              <a:ext uri="{FF2B5EF4-FFF2-40B4-BE49-F238E27FC236}">
                <a16:creationId xmlns:a16="http://schemas.microsoft.com/office/drawing/2014/main" id="{54A1B291-29B4-DDA9-5F3B-08C100E72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5" y="3804893"/>
            <a:ext cx="300402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dirty="0">
                <a:cs typeface="Times New Roman" panose="02020603050405020304" pitchFamily="18" charset="0"/>
              </a:rPr>
              <a:t>Optimum fin thickness</a:t>
            </a:r>
            <a:endParaRPr lang="en-US" altLang="en-US" sz="2400" dirty="0"/>
          </a:p>
        </p:txBody>
      </p:sp>
      <p:pic>
        <p:nvPicPr>
          <p:cNvPr id="463880" name="Picture 8">
            <a:extLst>
              <a:ext uri="{FF2B5EF4-FFF2-40B4-BE49-F238E27FC236}">
                <a16:creationId xmlns:a16="http://schemas.microsoft.com/office/drawing/2014/main" id="{6DA8A675-4E32-67BF-76D7-8E987247D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143000"/>
            <a:ext cx="17113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3881" name="Object 9">
                <a:extLst>
                  <a:ext uri="{FF2B5EF4-FFF2-40B4-BE49-F238E27FC236}">
                    <a16:creationId xmlns:a16="http://schemas.microsoft.com/office/drawing/2014/main" id="{4620DF3B-BF45-88FE-7940-7810FDDCB65E}"/>
                  </a:ext>
                </a:extLst>
              </p:cNvPr>
              <p:cNvSpPr txBox="1"/>
              <p:nvPr/>
            </p:nvSpPr>
            <p:spPr bwMode="auto">
              <a:xfrm>
                <a:off x="914400" y="4495800"/>
                <a:ext cx="6858000" cy="146526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𝑜𝑝𝑡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1.4192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num>
                                        <m:den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=0.7918</m:t>
                      </m:r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63881" name="Object 9">
                <a:extLst>
                  <a:ext uri="{FF2B5EF4-FFF2-40B4-BE49-F238E27FC236}">
                    <a16:creationId xmlns:a16="http://schemas.microsoft.com/office/drawing/2014/main" id="{4620DF3B-BF45-88FE-7940-7810FDDCB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4495800"/>
                <a:ext cx="6858000" cy="14652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6">
            <a:extLst>
              <a:ext uri="{FF2B5EF4-FFF2-40B4-BE49-F238E27FC236}">
                <a16:creationId xmlns:a16="http://schemas.microsoft.com/office/drawing/2014/main" id="{51167922-1334-2F18-075D-6E8A1D91684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8288" cy="6878638"/>
            <a:chOff x="0" y="0"/>
            <a:chExt cx="9158288" cy="6878638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64E617D3-1CB2-BD52-5924-32211E6473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58288" cy="6878638"/>
              <a:chOff x="0" y="0"/>
              <a:chExt cx="5769" cy="4333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1777412D-00DD-05BD-3A05-B88B28C480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967CCFC3-01D6-A7BD-C802-6FAEAD44EB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ED627E62-B793-2931-F354-078C3D1968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A1C96AFE-6C65-07A6-69D9-A7E5B9961C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81" y="24"/>
                <a:ext cx="88" cy="4309"/>
                <a:chOff x="5613" y="-48"/>
                <a:chExt cx="147" cy="4381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78AC0D4D-784F-CB36-0427-3D4DE062CB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3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B036F39-6101-ECD0-1CC4-F1183420A0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73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7006B24F-5BF9-1E5A-C5E3-F77610C4EC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D663C97A-B389-290C-0406-C86BB8D046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631FD855-27CB-876C-31E6-E8CD0EA5F7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FB8BF9E9-2B85-B4ED-BB1D-E01F3BF341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B021A8DF-1BEC-1C81-ED53-9390EA44B6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526D12D6-835F-C529-A274-E2A766E6DF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D727FC14-14E7-4E09-E7B5-CE7077133F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BEAC5B71-93CC-602B-3C30-ADA863733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7">
                <a:extLst>
                  <a:ext uri="{FF2B5EF4-FFF2-40B4-BE49-F238E27FC236}">
                    <a16:creationId xmlns:a16="http://schemas.microsoft.com/office/drawing/2014/main" id="{F9B5FA8D-6A37-5504-94BB-50D3D4177C31}"/>
                  </a:ext>
                </a:extLst>
              </p:cNvPr>
              <p:cNvSpPr txBox="1"/>
              <p:nvPr/>
            </p:nvSpPr>
            <p:spPr bwMode="auto">
              <a:xfrm>
                <a:off x="1752600" y="1676400"/>
                <a:ext cx="3981450" cy="5746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𝑜𝑝𝑡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𝑓𝑖𝑛</m:t>
                              </m:r>
                            </m:sub>
                          </m:sSub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𝐿𝑚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d>
                            <m:dPr>
                              <m:ctrlP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𝑓𝑓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𝑜𝑝𝑡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8" name="Object 7">
                <a:extLst>
                  <a:ext uri="{FF2B5EF4-FFF2-40B4-BE49-F238E27FC236}">
                    <a16:creationId xmlns:a16="http://schemas.microsoft.com/office/drawing/2014/main" id="{F9B5FA8D-6A37-5504-94BB-50D3D4177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1676400"/>
                <a:ext cx="3981450" cy="574675"/>
              </a:xfrm>
              <a:prstGeom prst="rect">
                <a:avLst/>
              </a:prstGeom>
              <a:blipFill>
                <a:blip r:embed="rId6"/>
                <a:stretch>
                  <a:fillRect l="-45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7">
                <a:extLst>
                  <a:ext uri="{FF2B5EF4-FFF2-40B4-BE49-F238E27FC236}">
                    <a16:creationId xmlns:a16="http://schemas.microsoft.com/office/drawing/2014/main" id="{8FD70C73-F7FD-23AE-5B4C-7A7ACF41AE5C}"/>
                  </a:ext>
                </a:extLst>
              </p:cNvPr>
              <p:cNvSpPr txBox="1"/>
              <p:nvPr/>
            </p:nvSpPr>
            <p:spPr bwMode="auto">
              <a:xfrm>
                <a:off x="860888" y="2286000"/>
                <a:ext cx="4868862" cy="91482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𝑜𝑝𝑡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𝑓𝑖𝑛</m:t>
                              </m:r>
                            </m:sub>
                          </m:sSub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ad>
                            <m:radPr>
                              <m:degHide m:val="on"/>
                              <m:ctrlP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IN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h𝑘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</m:e>
                          </m:rad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d>
                            <m:dPr>
                              <m:ctrlP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altLang="en-US" dirty="0">
                                  <a:cs typeface="Times New Roman" panose="02020603050405020304" pitchFamily="18" charset="0"/>
                                </a:rPr>
                                <m:t>1.4192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9" name="Object 7">
                <a:extLst>
                  <a:ext uri="{FF2B5EF4-FFF2-40B4-BE49-F238E27FC236}">
                    <a16:creationId xmlns:a16="http://schemas.microsoft.com/office/drawing/2014/main" id="{8FD70C73-F7FD-23AE-5B4C-7A7ACF41A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0888" y="2286000"/>
                <a:ext cx="4868862" cy="9148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C1F15F79-61FE-2C76-28E3-B8DCDB48B087}"/>
              </a:ext>
            </a:extLst>
          </p:cNvPr>
          <p:cNvSpPr txBox="1"/>
          <p:nvPr/>
        </p:nvSpPr>
        <p:spPr>
          <a:xfrm>
            <a:off x="457200" y="3043535"/>
            <a:ext cx="33305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>
                <a:cs typeface="Times New Roman" panose="02020603050405020304" pitchFamily="18" charset="0"/>
              </a:rPr>
              <a:t>tanh (1.4192) = 0.8894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7">
                <a:extLst>
                  <a:ext uri="{FF2B5EF4-FFF2-40B4-BE49-F238E27FC236}">
                    <a16:creationId xmlns:a16="http://schemas.microsoft.com/office/drawing/2014/main" id="{10BAEF27-C030-AB5C-A57F-1C97546AC47E}"/>
                  </a:ext>
                </a:extLst>
              </p:cNvPr>
              <p:cNvSpPr txBox="1"/>
              <p:nvPr/>
            </p:nvSpPr>
            <p:spPr bwMode="auto">
              <a:xfrm>
                <a:off x="3589338" y="2971800"/>
                <a:ext cx="4868862" cy="91482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𝑜𝑝𝑡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𝑓𝑖𝑛</m:t>
                              </m:r>
                            </m:sub>
                          </m:sSub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0.3896</m:t>
                          </m:r>
                          <m:rad>
                            <m:radPr>
                              <m:degHide m:val="on"/>
                              <m:ctrlP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IN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h𝑘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</m:e>
                          </m:rad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2" name="Object 7">
                <a:extLst>
                  <a:ext uri="{FF2B5EF4-FFF2-40B4-BE49-F238E27FC236}">
                    <a16:creationId xmlns:a16="http://schemas.microsoft.com/office/drawing/2014/main" id="{10BAEF27-C030-AB5C-A57F-1C97546AC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9338" y="2971800"/>
                <a:ext cx="4868862" cy="9148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638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638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638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638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AutoShape 2">
            <a:extLst>
              <a:ext uri="{FF2B5EF4-FFF2-40B4-BE49-F238E27FC236}">
                <a16:creationId xmlns:a16="http://schemas.microsoft.com/office/drawing/2014/main" id="{0815A85F-F75B-BE74-0206-D53AC8E192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" y="1638300"/>
            <a:ext cx="7940675" cy="1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64900" name="Rectangle 4">
            <a:extLst>
              <a:ext uri="{FF2B5EF4-FFF2-40B4-BE49-F238E27FC236}">
                <a16:creationId xmlns:a16="http://schemas.microsoft.com/office/drawing/2014/main" id="{66981378-E49B-A8F8-8377-99119D9EA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762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Performance of Optimum Profiles</a:t>
            </a:r>
          </a:p>
        </p:txBody>
      </p:sp>
      <p:sp>
        <p:nvSpPr>
          <p:cNvPr id="464901" name="Rectangle 5">
            <a:extLst>
              <a:ext uri="{FF2B5EF4-FFF2-40B4-BE49-F238E27FC236}">
                <a16:creationId xmlns:a16="http://schemas.microsoft.com/office/drawing/2014/main" id="{3D768A32-29B6-2463-E523-8211C1F2D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517128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dirty="0">
                <a:cs typeface="Times New Roman" panose="02020603050405020304" pitchFamily="18" charset="0"/>
              </a:rPr>
              <a:t>Rate of base  cooling by the optimal fins</a:t>
            </a: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4902" name="Object 6">
                <a:extLst>
                  <a:ext uri="{FF2B5EF4-FFF2-40B4-BE49-F238E27FC236}">
                    <a16:creationId xmlns:a16="http://schemas.microsoft.com/office/drawing/2014/main" id="{7D499A32-4F4F-F988-F730-BC9F1797E93A}"/>
                  </a:ext>
                </a:extLst>
              </p:cNvPr>
              <p:cNvSpPr txBox="1"/>
              <p:nvPr/>
            </p:nvSpPr>
            <p:spPr bwMode="auto">
              <a:xfrm>
                <a:off x="1371600" y="1524000"/>
                <a:ext cx="7118350" cy="108460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𝑜𝑝𝑡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0.3896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ad>
                        <m:radPr>
                          <m:deg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h𝑘</m:t>
                              </m:r>
                            </m:e>
                          </m:d>
                        </m:e>
                      </m:rad>
                      <m:d>
                        <m:dPr>
                          <m:begChr m:val="["/>
                          <m:endChr m:val="]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0.7918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sSubSup>
                                        <m:sSubSup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  <m:sup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1/3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64902" name="Object 6">
                <a:extLst>
                  <a:ext uri="{FF2B5EF4-FFF2-40B4-BE49-F238E27FC236}">
                    <a16:creationId xmlns:a16="http://schemas.microsoft.com/office/drawing/2014/main" id="{7D499A32-4F4F-F988-F730-BC9F1797E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1600" y="1524000"/>
                <a:ext cx="7118350" cy="10846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4903" name="Rectangle 7">
                <a:extLst>
                  <a:ext uri="{FF2B5EF4-FFF2-40B4-BE49-F238E27FC236}">
                    <a16:creationId xmlns:a16="http://schemas.microsoft.com/office/drawing/2014/main" id="{5883A09D-9FEC-C9F8-7DDD-4801E343E7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0924" y="2876333"/>
                <a:ext cx="6950076" cy="28916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CBCBCB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>
                <a:spAutoFit/>
              </a:bodyPr>
              <a:lstStyle/>
              <a:p>
                <a:pPr eaLnBrk="0" hangingPunct="0"/>
                <a:r>
                  <a:rPr lang="en-US" altLang="en-US" dirty="0">
                    <a:cs typeface="Times New Roman" panose="02020603050405020304" pitchFamily="18" charset="0"/>
                  </a:rPr>
                  <a:t>Optimal Profile area for a required rate of cooling at base:</a:t>
                </a:r>
              </a:p>
              <a:p>
                <a:pPr eaLnBrk="0" hangingPunct="0"/>
                <a:endParaRPr lang="en-US" altLang="en-US" dirty="0">
                  <a:cs typeface="Times New Roman" panose="02020603050405020304" pitchFamily="18" charset="0"/>
                </a:endParaRPr>
              </a:p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𝑝𝑟𝑜𝑓𝑖𝑙𝑒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𝑜𝑝𝑡</m:t>
                          </m:r>
                        </m:sub>
                      </m:sSub>
                      <m:r>
                        <a:rPr lang="en-US" alt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0.5043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US" alt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𝑏𝑎𝑠𝑒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en-US" alt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𝑏𝑎𝑠𝑒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altLang="en-US" dirty="0">
                  <a:cs typeface="Times New Roman" panose="02020603050405020304" pitchFamily="18" charset="0"/>
                </a:endParaRPr>
              </a:p>
              <a:p>
                <a:pPr eaLnBrk="0" hangingPunct="0"/>
                <a:endParaRPr lang="en-US" altLang="en-US" dirty="0">
                  <a:cs typeface="Times New Roman" panose="02020603050405020304" pitchFamily="18" charset="0"/>
                </a:endParaRPr>
              </a:p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𝑜𝑝𝑡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𝑓𝑖𝑛</m:t>
                          </m:r>
                        </m:sub>
                      </m:sSub>
                      <m:r>
                        <a:rPr lang="en-US" alt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=62.7%</m:t>
                      </m:r>
                    </m:oMath>
                  </m:oMathPara>
                </a14:m>
                <a:endParaRPr lang="en-US" alt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4903" name="Rectangle 7">
                <a:extLst>
                  <a:ext uri="{FF2B5EF4-FFF2-40B4-BE49-F238E27FC236}">
                    <a16:creationId xmlns:a16="http://schemas.microsoft.com/office/drawing/2014/main" id="{5883A09D-9FEC-C9F8-7DDD-4801E343E7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0924" y="2876333"/>
                <a:ext cx="6950076" cy="2891626"/>
              </a:xfrm>
              <a:prstGeom prst="rect">
                <a:avLst/>
              </a:prstGeom>
              <a:blipFill>
                <a:blip r:embed="rId4"/>
                <a:stretch>
                  <a:fillRect l="-1315" t="-1688" b="-12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BCBCB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6">
            <a:extLst>
              <a:ext uri="{FF2B5EF4-FFF2-40B4-BE49-F238E27FC236}">
                <a16:creationId xmlns:a16="http://schemas.microsoft.com/office/drawing/2014/main" id="{8D729644-A57E-5B71-FBFA-52931133C5F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A9764163-9516-0CFD-1D17-93F756E3A6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C22C1C31-24B1-9A38-D5B5-71147FB451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3CD17B29-F170-C973-2BB9-A0C0FC752F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88AB227C-304B-E907-D825-C35F6A2105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DDD73272-CA70-9E47-4D20-4B6580DF73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3CE7B1E8-88C1-7625-6AE7-49C483E362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928164F-7695-E52D-52C5-035D5D2A0C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E8812233-560F-424C-B68E-4248C41F45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08EAD4AC-20C6-9BA0-0E1B-8CDD8FC78C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19326EEE-2125-1859-68C6-A670E2A585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2B6FECCF-448A-CE0C-91DA-93A58CEFBC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40B62F61-32E6-A700-1331-F572EE5F2C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6AAF660F-ED71-1083-78C8-6A415D75EE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9B3DFD3F-8CC7-5EDE-3227-0B2C4B7296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1D0B9EF5-DE40-615C-F41A-CB292AC54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649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64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649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649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2" grpId="0"/>
      <p:bldP spid="46490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47A91-4E1B-B208-97F3-A6B9A78B9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AutoShape 2">
            <a:extLst>
              <a:ext uri="{FF2B5EF4-FFF2-40B4-BE49-F238E27FC236}">
                <a16:creationId xmlns:a16="http://schemas.microsoft.com/office/drawing/2014/main" id="{B14D6A02-DB2F-0DD3-F335-AD626FBDAA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638" y="1912938"/>
            <a:ext cx="7940675" cy="1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65923" name="Rectangle 3">
            <a:extLst>
              <a:ext uri="{FF2B5EF4-FFF2-40B4-BE49-F238E27FC236}">
                <a16:creationId xmlns:a16="http://schemas.microsoft.com/office/drawing/2014/main" id="{E9183A15-74E7-5EDB-0AE0-E04A4D88F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551" y="252782"/>
            <a:ext cx="6994249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eaLnBrk="0" hangingPunct="0"/>
            <a:r>
              <a:rPr lang="en-US" altLang="en-US" sz="3200" dirty="0">
                <a:solidFill>
                  <a:schemeClr val="tx2"/>
                </a:solidFill>
                <a:cs typeface="Times New Roman" panose="02020603050405020304" pitchFamily="18" charset="0"/>
              </a:rPr>
              <a:t>Longitudinal Fin of Triangular Profile</a:t>
            </a:r>
            <a:endParaRPr lang="en-US" altLang="en-US" sz="2400" dirty="0"/>
          </a:p>
        </p:txBody>
      </p:sp>
      <p:sp>
        <p:nvSpPr>
          <p:cNvPr id="465927" name="Rectangle 7">
            <a:extLst>
              <a:ext uri="{FF2B5EF4-FFF2-40B4-BE49-F238E27FC236}">
                <a16:creationId xmlns:a16="http://schemas.microsoft.com/office/drawing/2014/main" id="{2B4F2EC3-E386-C8DE-EADD-8B7F36E58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038" y="-7938"/>
            <a:ext cx="184151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IN"/>
          </a:p>
        </p:txBody>
      </p:sp>
      <p:grpSp>
        <p:nvGrpSpPr>
          <p:cNvPr id="465933" name="Group 13">
            <a:extLst>
              <a:ext uri="{FF2B5EF4-FFF2-40B4-BE49-F238E27FC236}">
                <a16:creationId xmlns:a16="http://schemas.microsoft.com/office/drawing/2014/main" id="{056B4A1C-BF13-8D74-D41E-EFCA7750E091}"/>
              </a:ext>
            </a:extLst>
          </p:cNvPr>
          <p:cNvGrpSpPr>
            <a:grpSpLocks/>
          </p:cNvGrpSpPr>
          <p:nvPr/>
        </p:nvGrpSpPr>
        <p:grpSpPr bwMode="auto">
          <a:xfrm>
            <a:off x="6481763" y="1371600"/>
            <a:ext cx="2333625" cy="1879600"/>
            <a:chOff x="1513" y="816"/>
            <a:chExt cx="2509" cy="1912"/>
          </a:xfrm>
        </p:grpSpPr>
        <p:pic>
          <p:nvPicPr>
            <p:cNvPr id="465934" name="Picture 14">
              <a:extLst>
                <a:ext uri="{FF2B5EF4-FFF2-40B4-BE49-F238E27FC236}">
                  <a16:creationId xmlns:a16="http://schemas.microsoft.com/office/drawing/2014/main" id="{F9BF0B88-85F2-4613-C5D7-B9F684686C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816"/>
              <a:ext cx="2294" cy="1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5935" name="Rectangle 15">
              <a:extLst>
                <a:ext uri="{FF2B5EF4-FFF2-40B4-BE49-F238E27FC236}">
                  <a16:creationId xmlns:a16="http://schemas.microsoft.com/office/drawing/2014/main" id="{AB0F145F-A26B-677E-849B-616A48FF1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448"/>
              <a:ext cx="96" cy="9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65936" name="Rectangle 16">
              <a:extLst>
                <a:ext uri="{FF2B5EF4-FFF2-40B4-BE49-F238E27FC236}">
                  <a16:creationId xmlns:a16="http://schemas.microsoft.com/office/drawing/2014/main" id="{2618946B-7824-9FE9-8EB4-2819626D6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448"/>
              <a:ext cx="240" cy="9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65937" name="Rectangle 17">
              <a:extLst>
                <a:ext uri="{FF2B5EF4-FFF2-40B4-BE49-F238E27FC236}">
                  <a16:creationId xmlns:a16="http://schemas.microsoft.com/office/drawing/2014/main" id="{CE8F1DC5-823A-CC73-102C-8A22E4882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824"/>
              <a:ext cx="144" cy="14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65938" name="Rectangle 18">
              <a:extLst>
                <a:ext uri="{FF2B5EF4-FFF2-40B4-BE49-F238E27FC236}">
                  <a16:creationId xmlns:a16="http://schemas.microsoft.com/office/drawing/2014/main" id="{9CC443B9-BBE5-0FA1-B614-ADE7D39F4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632"/>
              <a:ext cx="96" cy="9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65939" name="Rectangle 19">
              <a:extLst>
                <a:ext uri="{FF2B5EF4-FFF2-40B4-BE49-F238E27FC236}">
                  <a16:creationId xmlns:a16="http://schemas.microsoft.com/office/drawing/2014/main" id="{2E2B944F-67A6-0617-3E77-25719BEF3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816"/>
              <a:ext cx="192" cy="9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65940" name="Rectangle 20">
              <a:extLst>
                <a:ext uri="{FF2B5EF4-FFF2-40B4-BE49-F238E27FC236}">
                  <a16:creationId xmlns:a16="http://schemas.microsoft.com/office/drawing/2014/main" id="{5B0A3E88-B123-7101-E1FC-8321C5A64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1632"/>
              <a:ext cx="144" cy="19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65941" name="Rectangle 21">
              <a:extLst>
                <a:ext uri="{FF2B5EF4-FFF2-40B4-BE49-F238E27FC236}">
                  <a16:creationId xmlns:a16="http://schemas.microsoft.com/office/drawing/2014/main" id="{48785295-D614-C5C7-05FF-996D28DDC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296"/>
              <a:ext cx="144" cy="14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65942" name="Rectangle 22">
              <a:extLst>
                <a:ext uri="{FF2B5EF4-FFF2-40B4-BE49-F238E27FC236}">
                  <a16:creationId xmlns:a16="http://schemas.microsoft.com/office/drawing/2014/main" id="{9DBD6AB8-7E6F-C650-809B-F5EBFF2BE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968"/>
              <a:ext cx="144" cy="9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65943" name="Rectangle 23">
              <a:extLst>
                <a:ext uri="{FF2B5EF4-FFF2-40B4-BE49-F238E27FC236}">
                  <a16:creationId xmlns:a16="http://schemas.microsoft.com/office/drawing/2014/main" id="{FE463741-F2B8-B3D8-0E86-1D0F333D1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352"/>
              <a:ext cx="96" cy="9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5944" name="Object 24">
                  <a:extLst>
                    <a:ext uri="{FF2B5EF4-FFF2-40B4-BE49-F238E27FC236}">
                      <a16:creationId xmlns:a16="http://schemas.microsoft.com/office/drawing/2014/main" id="{E9A28B0F-F2FD-0B2C-B905-5DC9C44A2542}"/>
                    </a:ext>
                  </a:extLst>
                </p:cNvPr>
                <p:cNvSpPr txBox="1"/>
                <p:nvPr/>
              </p:nvSpPr>
              <p:spPr bwMode="auto">
                <a:xfrm>
                  <a:off x="2928" y="816"/>
                  <a:ext cx="199" cy="223"/>
                </a:xfrm>
                <a:prstGeom prst="rect">
                  <a:avLst/>
                </a:prstGeom>
                <a:noFill/>
              </p:spPr>
              <p:txBody>
                <a:bodyPr>
                  <a:normAutofit fontScale="32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IN"/>
                </a:p>
              </p:txBody>
            </p:sp>
          </mc:Choice>
          <mc:Fallback xmlns="">
            <p:sp>
              <p:nvSpPr>
                <p:cNvPr id="465944" name="Object 24">
                  <a:extLst>
                    <a:ext uri="{FF2B5EF4-FFF2-40B4-BE49-F238E27FC236}">
                      <a16:creationId xmlns:a16="http://schemas.microsoft.com/office/drawing/2014/main" id="{87752F90-1DB8-9D32-4F4E-854B8B11AA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28" y="816"/>
                  <a:ext cx="199" cy="223"/>
                </a:xfrm>
                <a:prstGeom prst="rect">
                  <a:avLst/>
                </a:prstGeom>
                <a:blipFill>
                  <a:blip r:embed="rId10"/>
                  <a:stretch>
                    <a:fillRect r="-16129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5945" name="Rectangle 25">
              <a:extLst>
                <a:ext uri="{FF2B5EF4-FFF2-40B4-BE49-F238E27FC236}">
                  <a16:creationId xmlns:a16="http://schemas.microsoft.com/office/drawing/2014/main" id="{501A300D-2472-3AB1-7429-3A9A7544B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296"/>
              <a:ext cx="98" cy="9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sz="2000">
                  <a:cs typeface="Times New Roman" panose="02020603050405020304" pitchFamily="18" charset="0"/>
                </a:rPr>
                <a:t>L</a:t>
              </a:r>
              <a:endParaRPr lang="en-US" altLang="en-US" sz="2400"/>
            </a:p>
          </p:txBody>
        </p:sp>
        <p:sp>
          <p:nvSpPr>
            <p:cNvPr id="465946" name="Text Box 26">
              <a:extLst>
                <a:ext uri="{FF2B5EF4-FFF2-40B4-BE49-F238E27FC236}">
                  <a16:creationId xmlns:a16="http://schemas.microsoft.com/office/drawing/2014/main" id="{625180EB-8743-FD0A-C0D9-E2CACD1641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4" y="2320"/>
              <a:ext cx="62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en-US" sz="2000" dirty="0">
                  <a:cs typeface="Times New Roman" panose="02020603050405020304" pitchFamily="18" charset="0"/>
                </a:rPr>
                <a:t>x=0</a:t>
              </a:r>
              <a:endParaRPr lang="en-US" altLang="en-US" sz="2400" dirty="0"/>
            </a:p>
          </p:txBody>
        </p:sp>
        <p:sp>
          <p:nvSpPr>
            <p:cNvPr id="465947" name="Rectangle 27">
              <a:extLst>
                <a:ext uri="{FF2B5EF4-FFF2-40B4-BE49-F238E27FC236}">
                  <a16:creationId xmlns:a16="http://schemas.microsoft.com/office/drawing/2014/main" id="{437C9D10-3C3F-DA3C-33CD-8ECB5FF46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304"/>
              <a:ext cx="144" cy="14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sz="2000">
                  <a:cs typeface="Times New Roman" panose="02020603050405020304" pitchFamily="18" charset="0"/>
                </a:rPr>
                <a:t>b</a:t>
              </a:r>
              <a:endParaRPr lang="en-US" altLang="en-US" sz="2400"/>
            </a:p>
          </p:txBody>
        </p:sp>
        <p:sp>
          <p:nvSpPr>
            <p:cNvPr id="465948" name="Text Box 28">
              <a:extLst>
                <a:ext uri="{FF2B5EF4-FFF2-40B4-BE49-F238E27FC236}">
                  <a16:creationId xmlns:a16="http://schemas.microsoft.com/office/drawing/2014/main" id="{69886F9A-0B99-83CD-DDBE-3826BB5F72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9" y="2324"/>
              <a:ext cx="62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en-US" sz="2000">
                  <a:cs typeface="Times New Roman" panose="02020603050405020304" pitchFamily="18" charset="0"/>
                </a:rPr>
                <a:t>x=b</a:t>
              </a:r>
              <a:endParaRPr lang="en-US" alt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5949" name="Object 29">
                  <a:extLst>
                    <a:ext uri="{FF2B5EF4-FFF2-40B4-BE49-F238E27FC236}">
                      <a16:creationId xmlns:a16="http://schemas.microsoft.com/office/drawing/2014/main" id="{045F3CFB-943C-603D-1956-4B901E2D1695}"/>
                    </a:ext>
                  </a:extLst>
                </p:cNvPr>
                <p:cNvSpPr txBox="1"/>
                <p:nvPr/>
              </p:nvSpPr>
              <p:spPr bwMode="auto">
                <a:xfrm>
                  <a:off x="1872" y="1920"/>
                  <a:ext cx="171" cy="192"/>
                </a:xfrm>
                <a:prstGeom prst="rect">
                  <a:avLst/>
                </a:prstGeom>
                <a:noFill/>
              </p:spPr>
              <p:txBody>
                <a:bodyPr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IN"/>
                </a:p>
              </p:txBody>
            </p:sp>
          </mc:Choice>
          <mc:Fallback xmlns="">
            <p:sp>
              <p:nvSpPr>
                <p:cNvPr id="465949" name="Object 29">
                  <a:extLst>
                    <a:ext uri="{FF2B5EF4-FFF2-40B4-BE49-F238E27FC236}">
                      <a16:creationId xmlns:a16="http://schemas.microsoft.com/office/drawing/2014/main" id="{4EC0D1A3-36AD-5895-D2A7-956F2939E4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72" y="1920"/>
                  <a:ext cx="171" cy="192"/>
                </a:xfrm>
                <a:prstGeom prst="rect">
                  <a:avLst/>
                </a:prstGeom>
                <a:blipFill>
                  <a:blip r:embed="rId11"/>
                  <a:stretch>
                    <a:fillRect r="-11538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5950" name="Text Box 30">
              <a:extLst>
                <a:ext uri="{FF2B5EF4-FFF2-40B4-BE49-F238E27FC236}">
                  <a16:creationId xmlns:a16="http://schemas.microsoft.com/office/drawing/2014/main" id="{1045B79C-0D8B-AEC2-8D4C-396B9C8A91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3" y="1651"/>
              <a:ext cx="33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en-US" sz="2000">
                  <a:cs typeface="Times New Roman" panose="02020603050405020304" pitchFamily="18" charset="0"/>
                </a:rPr>
                <a:t>x</a:t>
              </a:r>
              <a:endParaRPr lang="en-US" altLang="en-US" sz="2400"/>
            </a:p>
          </p:txBody>
        </p:sp>
        <p:sp>
          <p:nvSpPr>
            <p:cNvPr id="465951" name="Rectangle 31">
              <a:extLst>
                <a:ext uri="{FF2B5EF4-FFF2-40B4-BE49-F238E27FC236}">
                  <a16:creationId xmlns:a16="http://schemas.microsoft.com/office/drawing/2014/main" id="{F2697EF6-EEF4-20A6-6331-E8E4149F2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632"/>
              <a:ext cx="96" cy="14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sz="2000">
                  <a:cs typeface="Times New Roman" panose="02020603050405020304" pitchFamily="18" charset="0"/>
                </a:rPr>
                <a:t>q</a:t>
              </a:r>
              <a:r>
                <a:rPr lang="en-US" altLang="en-US" sz="2000" baseline="-25000">
                  <a:cs typeface="Times New Roman" panose="02020603050405020304" pitchFamily="18" charset="0"/>
                </a:rPr>
                <a:t>b</a:t>
              </a:r>
              <a:endParaRPr lang="en-US" alt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5952" name="Object 32">
                  <a:extLst>
                    <a:ext uri="{FF2B5EF4-FFF2-40B4-BE49-F238E27FC236}">
                      <a16:creationId xmlns:a16="http://schemas.microsoft.com/office/drawing/2014/main" id="{F056E526-968D-722B-23BA-976F229BADFE}"/>
                    </a:ext>
                  </a:extLst>
                </p:cNvPr>
                <p:cNvSpPr txBox="1"/>
                <p:nvPr/>
              </p:nvSpPr>
              <p:spPr bwMode="auto">
                <a:xfrm>
                  <a:off x="3312" y="1632"/>
                  <a:ext cx="107" cy="192"/>
                </a:xfrm>
                <a:prstGeom prst="rect">
                  <a:avLst/>
                </a:prstGeom>
                <a:noFill/>
              </p:spPr>
              <p:txBody>
                <a:bodyPr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oMath>
                    </m:oMathPara>
                  </a14:m>
                  <a:endParaRPr lang="en-IN"/>
                </a:p>
              </p:txBody>
            </p:sp>
          </mc:Choice>
          <mc:Fallback xmlns="">
            <p:sp>
              <p:nvSpPr>
                <p:cNvPr id="465952" name="Object 32">
                  <a:extLst>
                    <a:ext uri="{FF2B5EF4-FFF2-40B4-BE49-F238E27FC236}">
                      <a16:creationId xmlns:a16="http://schemas.microsoft.com/office/drawing/2014/main" id="{3B6E2C44-5C4A-951F-179E-B7D0EBFC29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12" y="1632"/>
                  <a:ext cx="107" cy="192"/>
                </a:xfrm>
                <a:prstGeom prst="rect">
                  <a:avLst/>
                </a:prstGeom>
                <a:blipFill>
                  <a:blip r:embed="rId12"/>
                  <a:stretch>
                    <a:fillRect r="-375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46">
            <a:extLst>
              <a:ext uri="{FF2B5EF4-FFF2-40B4-BE49-F238E27FC236}">
                <a16:creationId xmlns:a16="http://schemas.microsoft.com/office/drawing/2014/main" id="{6A44DB7D-529B-CEC7-D677-8C97F280B64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2D5A5C89-4241-3CB5-124F-5ACF49A653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AA15F268-4AAF-66A0-C27F-ED9FDF5887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176210E3-5499-4C1C-B3C2-C7F3628F29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495404D8-659C-0E92-7D13-EED26BDF53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744FFFAE-38A2-3FD8-B11E-D8BD621B24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65303BB-D30E-811F-E4F4-C7FB17E78D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2459B59-6C0F-02E3-2DAA-7AF726B285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F543A44A-182A-1D69-714B-3044DA80B9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B7D99E88-C2CD-01E3-14DF-09A6E3CC1B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E501A603-D181-C63D-427D-263A6A1DD7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1D51CF61-2EA1-4E34-CD38-5BE9BEBA98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E31D5C96-8374-67D8-C01F-8D7AADBD74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E497D251-4FD5-8963-0786-6B753314E0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F7AEC59F-8F93-C0A1-281E-D77072AFB0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394F8D5F-8FE5-C927-4223-55C482810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2">
                <a:extLst>
                  <a:ext uri="{FF2B5EF4-FFF2-40B4-BE49-F238E27FC236}">
                    <a16:creationId xmlns:a16="http://schemas.microsoft.com/office/drawing/2014/main" id="{776E2ECF-6049-8717-D1FF-DD574A3EA107}"/>
                  </a:ext>
                </a:extLst>
              </p:cNvPr>
              <p:cNvSpPr txBox="1"/>
              <p:nvPr/>
            </p:nvSpPr>
            <p:spPr bwMode="auto">
              <a:xfrm>
                <a:off x="793750" y="1211262"/>
                <a:ext cx="4464050" cy="11509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𝑑𝑇</m:t>
                                  </m:r>
                                </m:num>
                                <m:den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h𝑃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8" name="Object 2">
                <a:extLst>
                  <a:ext uri="{FF2B5EF4-FFF2-40B4-BE49-F238E27FC236}">
                    <a16:creationId xmlns:a16="http://schemas.microsoft.com/office/drawing/2014/main" id="{776E2ECF-6049-8717-D1FF-DD574A3EA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3750" y="1211262"/>
                <a:ext cx="4464050" cy="115093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10">
                <a:extLst>
                  <a:ext uri="{FF2B5EF4-FFF2-40B4-BE49-F238E27FC236}">
                    <a16:creationId xmlns:a16="http://schemas.microsoft.com/office/drawing/2014/main" id="{5582A87D-4AD2-E863-D00D-750BF9901EF5}"/>
                  </a:ext>
                </a:extLst>
              </p:cNvPr>
              <p:cNvSpPr txBox="1"/>
              <p:nvPr/>
            </p:nvSpPr>
            <p:spPr bwMode="auto">
              <a:xfrm>
                <a:off x="1380482" y="2634920"/>
                <a:ext cx="2658117" cy="123198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9" name="Object 10">
                <a:extLst>
                  <a:ext uri="{FF2B5EF4-FFF2-40B4-BE49-F238E27FC236}">
                    <a16:creationId xmlns:a16="http://schemas.microsoft.com/office/drawing/2014/main" id="{5582A87D-4AD2-E863-D00D-750BF9901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0482" y="2634920"/>
                <a:ext cx="2658117" cy="123198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2">
                <a:extLst>
                  <a:ext uri="{FF2B5EF4-FFF2-40B4-BE49-F238E27FC236}">
                    <a16:creationId xmlns:a16="http://schemas.microsoft.com/office/drawing/2014/main" id="{4592C6CC-3CFD-3D36-5B93-12E87F337938}"/>
                  </a:ext>
                </a:extLst>
              </p:cNvPr>
              <p:cNvSpPr txBox="1"/>
              <p:nvPr/>
            </p:nvSpPr>
            <p:spPr bwMode="auto">
              <a:xfrm>
                <a:off x="946150" y="3657600"/>
                <a:ext cx="4464050" cy="11509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𝑑𝑇</m:t>
                                  </m:r>
                                </m:num>
                                <m:den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h𝑃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" name="Object 2">
                <a:extLst>
                  <a:ext uri="{FF2B5EF4-FFF2-40B4-BE49-F238E27FC236}">
                    <a16:creationId xmlns:a16="http://schemas.microsoft.com/office/drawing/2014/main" id="{4592C6CC-3CFD-3D36-5B93-12E87F337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6150" y="3657600"/>
                <a:ext cx="4464050" cy="115093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2">
                <a:extLst>
                  <a:ext uri="{FF2B5EF4-FFF2-40B4-BE49-F238E27FC236}">
                    <a16:creationId xmlns:a16="http://schemas.microsoft.com/office/drawing/2014/main" id="{45FBBE32-F1C7-AB56-2CAA-715D247D0471}"/>
                  </a:ext>
                </a:extLst>
              </p:cNvPr>
              <p:cNvSpPr txBox="1"/>
              <p:nvPr/>
            </p:nvSpPr>
            <p:spPr bwMode="auto">
              <a:xfrm>
                <a:off x="307675" y="4914481"/>
                <a:ext cx="3886200" cy="11509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f>
                      <m:fPr>
                        <m:ctrlP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f>
                              <m:fPr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𝑑𝑇</m:t>
                                </m:r>
                              </m:num>
                              <m:den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I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h𝑃</m:t>
                    </m:r>
                    <m:r>
                      <a:rPr lang="en-I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I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I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=0</a:t>
                </a:r>
              </a:p>
            </p:txBody>
          </p:sp>
        </mc:Choice>
        <mc:Fallback xmlns="">
          <p:sp>
            <p:nvSpPr>
              <p:cNvPr id="21" name="Object 2">
                <a:extLst>
                  <a:ext uri="{FF2B5EF4-FFF2-40B4-BE49-F238E27FC236}">
                    <a16:creationId xmlns:a16="http://schemas.microsoft.com/office/drawing/2014/main" id="{45FBBE32-F1C7-AB56-2CAA-715D247D0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675" y="4914481"/>
                <a:ext cx="3886200" cy="115093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2">
                <a:extLst>
                  <a:ext uri="{FF2B5EF4-FFF2-40B4-BE49-F238E27FC236}">
                    <a16:creationId xmlns:a16="http://schemas.microsoft.com/office/drawing/2014/main" id="{0319DAC1-4904-4863-FB14-994364D2051D}"/>
                  </a:ext>
                </a:extLst>
              </p:cNvPr>
              <p:cNvSpPr txBox="1"/>
              <p:nvPr/>
            </p:nvSpPr>
            <p:spPr bwMode="auto">
              <a:xfrm>
                <a:off x="4648199" y="5326062"/>
                <a:ext cx="4359275" cy="11509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𝑑𝑇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h𝑃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2" name="Object 2">
                <a:extLst>
                  <a:ext uri="{FF2B5EF4-FFF2-40B4-BE49-F238E27FC236}">
                    <a16:creationId xmlns:a16="http://schemas.microsoft.com/office/drawing/2014/main" id="{0319DAC1-4904-4863-FB14-994364D20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199" y="5326062"/>
                <a:ext cx="4359275" cy="115093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403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5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AutoShape 2">
            <a:extLst>
              <a:ext uri="{FF2B5EF4-FFF2-40B4-BE49-F238E27FC236}">
                <a16:creationId xmlns:a16="http://schemas.microsoft.com/office/drawing/2014/main" id="{3051E3EC-CF1B-28D0-C1DF-4E97A91819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638" y="1912938"/>
            <a:ext cx="7940675" cy="1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65923" name="Rectangle 3">
            <a:extLst>
              <a:ext uri="{FF2B5EF4-FFF2-40B4-BE49-F238E27FC236}">
                <a16:creationId xmlns:a16="http://schemas.microsoft.com/office/drawing/2014/main" id="{7C77F0FA-8EF4-D9A3-926A-1B7E5C02F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551" y="252782"/>
            <a:ext cx="6994249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eaLnBrk="0" hangingPunct="0"/>
            <a:r>
              <a:rPr lang="en-US" altLang="en-US" sz="3200" dirty="0">
                <a:solidFill>
                  <a:schemeClr val="tx2"/>
                </a:solidFill>
                <a:cs typeface="Times New Roman" panose="02020603050405020304" pitchFamily="18" charset="0"/>
              </a:rPr>
              <a:t>Longitudinal Fin of Triangular Profile</a:t>
            </a:r>
            <a:endParaRPr lang="en-US" altLang="en-US" sz="2400" dirty="0"/>
          </a:p>
        </p:txBody>
      </p:sp>
      <p:sp>
        <p:nvSpPr>
          <p:cNvPr id="465924" name="Rectangle 4">
            <a:extLst>
              <a:ext uri="{FF2B5EF4-FFF2-40B4-BE49-F238E27FC236}">
                <a16:creationId xmlns:a16="http://schemas.microsoft.com/office/drawing/2014/main" id="{4CD5E60D-AB54-6507-C0BB-B0F4617EE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141538"/>
            <a:ext cx="4013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dirty="0">
                <a:cs typeface="Times New Roman" panose="02020603050405020304" pitchFamily="18" charset="0"/>
              </a:rPr>
              <a:t>The particular solution for</a:t>
            </a:r>
            <a:r>
              <a:rPr lang="en-US" altLang="en-US" dirty="0">
                <a:solidFill>
                  <a:srgbClr val="FF0033"/>
                </a:solidFill>
                <a:cs typeface="Times New Roman" panose="02020603050405020304" pitchFamily="18" charset="0"/>
              </a:rPr>
              <a:t> </a:t>
            </a:r>
            <a:endParaRPr lang="en-US" altLang="en-US" sz="2400" dirty="0"/>
          </a:p>
        </p:txBody>
      </p:sp>
      <p:graphicFrame>
        <p:nvGraphicFramePr>
          <p:cNvPr id="465925" name="Object 5">
            <a:extLst>
              <a:ext uri="{FF2B5EF4-FFF2-40B4-BE49-F238E27FC236}">
                <a16:creationId xmlns:a16="http://schemas.microsoft.com/office/drawing/2014/main" id="{5FFAAD31-6813-E0F7-6FED-DAD8E25D58BC}"/>
              </a:ext>
            </a:extLst>
          </p:cNvPr>
          <p:cNvGraphicFramePr>
            <a:graphicFrameLocks/>
          </p:cNvGraphicFramePr>
          <p:nvPr/>
        </p:nvGraphicFramePr>
        <p:xfrm>
          <a:off x="4699000" y="2173288"/>
          <a:ext cx="925513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7225" imgH="203024" progId="Equation.3">
                  <p:embed/>
                </p:oleObj>
              </mc:Choice>
              <mc:Fallback>
                <p:oleObj name="Equation" r:id="rId2" imgW="317225" imgH="203024" progId="Equation.3">
                  <p:embed/>
                  <p:pic>
                    <p:nvPicPr>
                      <p:cNvPr id="465925" name="Object 5">
                        <a:extLst>
                          <a:ext uri="{FF2B5EF4-FFF2-40B4-BE49-F238E27FC236}">
                            <a16:creationId xmlns:a16="http://schemas.microsoft.com/office/drawing/2014/main" id="{5FFAAD31-6813-E0F7-6FED-DAD8E25D58B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0" y="2173288"/>
                        <a:ext cx="925513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BCBCB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6868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5926" name="Rectangle 6">
            <a:extLst>
              <a:ext uri="{FF2B5EF4-FFF2-40B4-BE49-F238E27FC236}">
                <a16:creationId xmlns:a16="http://schemas.microsoft.com/office/drawing/2014/main" id="{B3B16149-9045-2E1A-7392-44BE686E4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638" y="2141538"/>
            <a:ext cx="5191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>
                <a:cs typeface="Times New Roman" panose="02020603050405020304" pitchFamily="18" charset="0"/>
              </a:rPr>
              <a:t>is:</a:t>
            </a:r>
            <a:endParaRPr lang="en-US" altLang="en-US" sz="2400"/>
          </a:p>
        </p:txBody>
      </p:sp>
      <p:sp>
        <p:nvSpPr>
          <p:cNvPr id="465927" name="Rectangle 7">
            <a:extLst>
              <a:ext uri="{FF2B5EF4-FFF2-40B4-BE49-F238E27FC236}">
                <a16:creationId xmlns:a16="http://schemas.microsoft.com/office/drawing/2014/main" id="{F943304F-5679-4354-5761-70CFDD1C9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038" y="-7938"/>
            <a:ext cx="184151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IN"/>
          </a:p>
        </p:txBody>
      </p:sp>
      <p:graphicFrame>
        <p:nvGraphicFramePr>
          <p:cNvPr id="465928" name="Object 8">
            <a:extLst>
              <a:ext uri="{FF2B5EF4-FFF2-40B4-BE49-F238E27FC236}">
                <a16:creationId xmlns:a16="http://schemas.microsoft.com/office/drawing/2014/main" id="{2BE431FE-FA94-8918-DC7C-E3EBC4134D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442443"/>
              </p:ext>
            </p:extLst>
          </p:nvPr>
        </p:nvGraphicFramePr>
        <p:xfrm>
          <a:off x="1905000" y="2743200"/>
          <a:ext cx="3505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20227" imgH="495085" progId="Equation.3">
                  <p:embed/>
                </p:oleObj>
              </mc:Choice>
              <mc:Fallback>
                <p:oleObj name="Equation" r:id="rId4" imgW="1320227" imgH="495085" progId="Equation.3">
                  <p:embed/>
                  <p:pic>
                    <p:nvPicPr>
                      <p:cNvPr id="465928" name="Object 8">
                        <a:extLst>
                          <a:ext uri="{FF2B5EF4-FFF2-40B4-BE49-F238E27FC236}">
                            <a16:creationId xmlns:a16="http://schemas.microsoft.com/office/drawing/2014/main" id="{2BE431FE-FA94-8918-DC7C-E3EBC4134D9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743200"/>
                        <a:ext cx="35052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BCBCB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6868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5929" name="Rectangle 9">
            <a:extLst>
              <a:ext uri="{FF2B5EF4-FFF2-40B4-BE49-F238E27FC236}">
                <a16:creationId xmlns:a16="http://schemas.microsoft.com/office/drawing/2014/main" id="{1EE6FE55-02F8-6FE2-542A-4F917FB19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38" y="3817938"/>
            <a:ext cx="39512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>
                <a:cs typeface="Times New Roman" panose="02020603050405020304" pitchFamily="18" charset="0"/>
              </a:rPr>
              <a:t>The fin heat dissipation is:</a:t>
            </a:r>
            <a:endParaRPr lang="en-US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5930" name="Object 10">
                <a:extLst>
                  <a:ext uri="{FF2B5EF4-FFF2-40B4-BE49-F238E27FC236}">
                    <a16:creationId xmlns:a16="http://schemas.microsoft.com/office/drawing/2014/main" id="{06CB4906-1BEA-80F2-A30A-B5A57D612CE7}"/>
                  </a:ext>
                </a:extLst>
              </p:cNvPr>
              <p:cNvSpPr txBox="1"/>
              <p:nvPr/>
            </p:nvSpPr>
            <p:spPr bwMode="auto">
              <a:xfrm>
                <a:off x="2697163" y="4343400"/>
                <a:ext cx="3919537" cy="990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𝑚𝑏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65930" name="Object 10">
                <a:extLst>
                  <a:ext uri="{FF2B5EF4-FFF2-40B4-BE49-F238E27FC236}">
                    <a16:creationId xmlns:a16="http://schemas.microsoft.com/office/drawing/2014/main" id="{06CB4906-1BEA-80F2-A30A-B5A57D612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7163" y="4343400"/>
                <a:ext cx="3919537" cy="990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5931" name="Rectangle 11">
            <a:extLst>
              <a:ext uri="{FF2B5EF4-FFF2-40B4-BE49-F238E27FC236}">
                <a16:creationId xmlns:a16="http://schemas.microsoft.com/office/drawing/2014/main" id="{AB31D08C-40CA-FD33-91CE-7F3CEC1D0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38" y="5570538"/>
            <a:ext cx="3152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>
                <a:cs typeface="Times New Roman" panose="02020603050405020304" pitchFamily="18" charset="0"/>
              </a:rPr>
              <a:t>The fin efficiency is:</a:t>
            </a:r>
            <a:endParaRPr lang="en-US" altLang="en-US" sz="2400"/>
          </a:p>
        </p:txBody>
      </p:sp>
      <p:graphicFrame>
        <p:nvGraphicFramePr>
          <p:cNvPr id="465932" name="Object 12">
            <a:extLst>
              <a:ext uri="{FF2B5EF4-FFF2-40B4-BE49-F238E27FC236}">
                <a16:creationId xmlns:a16="http://schemas.microsoft.com/office/drawing/2014/main" id="{7DAA7037-5F9E-42D0-0B71-6FD9AA762F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346589"/>
              </p:ext>
            </p:extLst>
          </p:nvPr>
        </p:nvGraphicFramePr>
        <p:xfrm>
          <a:off x="3716338" y="5562600"/>
          <a:ext cx="26082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91726" imgH="444307" progId="Equation.3">
                  <p:embed/>
                </p:oleObj>
              </mc:Choice>
              <mc:Fallback>
                <p:oleObj name="Equation" r:id="rId7" imgW="1091726" imgH="444307" progId="Equation.3">
                  <p:embed/>
                  <p:pic>
                    <p:nvPicPr>
                      <p:cNvPr id="465932" name="Object 12">
                        <a:extLst>
                          <a:ext uri="{FF2B5EF4-FFF2-40B4-BE49-F238E27FC236}">
                            <a16:creationId xmlns:a16="http://schemas.microsoft.com/office/drawing/2014/main" id="{7DAA7037-5F9E-42D0-0B71-6FD9AA762FD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38" y="5562600"/>
                        <a:ext cx="260826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BCBCB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6868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5933" name="Group 13">
            <a:extLst>
              <a:ext uri="{FF2B5EF4-FFF2-40B4-BE49-F238E27FC236}">
                <a16:creationId xmlns:a16="http://schemas.microsoft.com/office/drawing/2014/main" id="{F809ED40-B905-C50A-5708-0CA0A2BF667A}"/>
              </a:ext>
            </a:extLst>
          </p:cNvPr>
          <p:cNvGrpSpPr>
            <a:grpSpLocks/>
          </p:cNvGrpSpPr>
          <p:nvPr/>
        </p:nvGrpSpPr>
        <p:grpSpPr bwMode="auto">
          <a:xfrm>
            <a:off x="6481763" y="1371600"/>
            <a:ext cx="2333625" cy="1879600"/>
            <a:chOff x="1513" y="816"/>
            <a:chExt cx="2509" cy="1912"/>
          </a:xfrm>
        </p:grpSpPr>
        <p:pic>
          <p:nvPicPr>
            <p:cNvPr id="465934" name="Picture 14">
              <a:extLst>
                <a:ext uri="{FF2B5EF4-FFF2-40B4-BE49-F238E27FC236}">
                  <a16:creationId xmlns:a16="http://schemas.microsoft.com/office/drawing/2014/main" id="{ADE0BCCC-8B97-7247-8D4C-90B9890C16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816"/>
              <a:ext cx="2294" cy="1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5935" name="Rectangle 15">
              <a:extLst>
                <a:ext uri="{FF2B5EF4-FFF2-40B4-BE49-F238E27FC236}">
                  <a16:creationId xmlns:a16="http://schemas.microsoft.com/office/drawing/2014/main" id="{C3C9ABE4-D954-DB6F-DFCF-AEA0C502D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448"/>
              <a:ext cx="96" cy="9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65936" name="Rectangle 16">
              <a:extLst>
                <a:ext uri="{FF2B5EF4-FFF2-40B4-BE49-F238E27FC236}">
                  <a16:creationId xmlns:a16="http://schemas.microsoft.com/office/drawing/2014/main" id="{A15CF438-F03C-6338-6ACE-276ADC967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448"/>
              <a:ext cx="240" cy="9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65937" name="Rectangle 17">
              <a:extLst>
                <a:ext uri="{FF2B5EF4-FFF2-40B4-BE49-F238E27FC236}">
                  <a16:creationId xmlns:a16="http://schemas.microsoft.com/office/drawing/2014/main" id="{70D5B5FE-C77E-82E0-F532-83576D087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824"/>
              <a:ext cx="144" cy="14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65938" name="Rectangle 18">
              <a:extLst>
                <a:ext uri="{FF2B5EF4-FFF2-40B4-BE49-F238E27FC236}">
                  <a16:creationId xmlns:a16="http://schemas.microsoft.com/office/drawing/2014/main" id="{C3B58CB8-5957-55F6-8E40-8CC0E6DA2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632"/>
              <a:ext cx="96" cy="9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65939" name="Rectangle 19">
              <a:extLst>
                <a:ext uri="{FF2B5EF4-FFF2-40B4-BE49-F238E27FC236}">
                  <a16:creationId xmlns:a16="http://schemas.microsoft.com/office/drawing/2014/main" id="{A405B0E4-B768-0235-F7C4-DF7E830F1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816"/>
              <a:ext cx="192" cy="9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65940" name="Rectangle 20">
              <a:extLst>
                <a:ext uri="{FF2B5EF4-FFF2-40B4-BE49-F238E27FC236}">
                  <a16:creationId xmlns:a16="http://schemas.microsoft.com/office/drawing/2014/main" id="{A65F283E-7649-F548-D08F-191A34643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1632"/>
              <a:ext cx="144" cy="19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65941" name="Rectangle 21">
              <a:extLst>
                <a:ext uri="{FF2B5EF4-FFF2-40B4-BE49-F238E27FC236}">
                  <a16:creationId xmlns:a16="http://schemas.microsoft.com/office/drawing/2014/main" id="{7E34518A-444F-A249-C482-881FAB9F6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296"/>
              <a:ext cx="144" cy="14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65942" name="Rectangle 22">
              <a:extLst>
                <a:ext uri="{FF2B5EF4-FFF2-40B4-BE49-F238E27FC236}">
                  <a16:creationId xmlns:a16="http://schemas.microsoft.com/office/drawing/2014/main" id="{0D57165F-5D17-71CE-CB37-920953BC1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968"/>
              <a:ext cx="144" cy="9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65943" name="Rectangle 23">
              <a:extLst>
                <a:ext uri="{FF2B5EF4-FFF2-40B4-BE49-F238E27FC236}">
                  <a16:creationId xmlns:a16="http://schemas.microsoft.com/office/drawing/2014/main" id="{54A517AA-9C17-375E-ECBF-DC51033D1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352"/>
              <a:ext cx="96" cy="9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5944" name="Object 24">
                  <a:extLst>
                    <a:ext uri="{FF2B5EF4-FFF2-40B4-BE49-F238E27FC236}">
                      <a16:creationId xmlns:a16="http://schemas.microsoft.com/office/drawing/2014/main" id="{87752F90-1DB8-9D32-4F4E-854B8B11AA91}"/>
                    </a:ext>
                  </a:extLst>
                </p:cNvPr>
                <p:cNvSpPr txBox="1"/>
                <p:nvPr/>
              </p:nvSpPr>
              <p:spPr bwMode="auto">
                <a:xfrm>
                  <a:off x="2928" y="816"/>
                  <a:ext cx="199" cy="223"/>
                </a:xfrm>
                <a:prstGeom prst="rect">
                  <a:avLst/>
                </a:prstGeom>
                <a:noFill/>
              </p:spPr>
              <p:txBody>
                <a:bodyPr>
                  <a:normAutofit fontScale="32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IN"/>
                </a:p>
              </p:txBody>
            </p:sp>
          </mc:Choice>
          <mc:Fallback xmlns="">
            <p:sp>
              <p:nvSpPr>
                <p:cNvPr id="465944" name="Object 24">
                  <a:extLst>
                    <a:ext uri="{FF2B5EF4-FFF2-40B4-BE49-F238E27FC236}">
                      <a16:creationId xmlns:a16="http://schemas.microsoft.com/office/drawing/2014/main" id="{87752F90-1DB8-9D32-4F4E-854B8B11AA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28" y="816"/>
                  <a:ext cx="199" cy="223"/>
                </a:xfrm>
                <a:prstGeom prst="rect">
                  <a:avLst/>
                </a:prstGeom>
                <a:blipFill>
                  <a:blip r:embed="rId10"/>
                  <a:stretch>
                    <a:fillRect r="-16129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5945" name="Rectangle 25">
              <a:extLst>
                <a:ext uri="{FF2B5EF4-FFF2-40B4-BE49-F238E27FC236}">
                  <a16:creationId xmlns:a16="http://schemas.microsoft.com/office/drawing/2014/main" id="{89F6EB0F-239B-2CAE-7B37-CDE204E0C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296"/>
              <a:ext cx="98" cy="9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sz="2000">
                  <a:cs typeface="Times New Roman" panose="02020603050405020304" pitchFamily="18" charset="0"/>
                </a:rPr>
                <a:t>L</a:t>
              </a:r>
              <a:endParaRPr lang="en-US" altLang="en-US" sz="2400"/>
            </a:p>
          </p:txBody>
        </p:sp>
        <p:sp>
          <p:nvSpPr>
            <p:cNvPr id="465946" name="Text Box 26">
              <a:extLst>
                <a:ext uri="{FF2B5EF4-FFF2-40B4-BE49-F238E27FC236}">
                  <a16:creationId xmlns:a16="http://schemas.microsoft.com/office/drawing/2014/main" id="{90A79BB2-E4D6-E7D4-DA77-A6B8C535A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9" y="2322"/>
              <a:ext cx="8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en-US" sz="2000">
                  <a:cs typeface="Times New Roman" panose="02020603050405020304" pitchFamily="18" charset="0"/>
                </a:rPr>
                <a:t>x=a=0</a:t>
              </a:r>
              <a:endParaRPr lang="en-US" altLang="en-US" sz="2400"/>
            </a:p>
          </p:txBody>
        </p:sp>
        <p:sp>
          <p:nvSpPr>
            <p:cNvPr id="465947" name="Rectangle 27">
              <a:extLst>
                <a:ext uri="{FF2B5EF4-FFF2-40B4-BE49-F238E27FC236}">
                  <a16:creationId xmlns:a16="http://schemas.microsoft.com/office/drawing/2014/main" id="{7AD122F7-8155-9F92-AB2E-387AFBF79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304"/>
              <a:ext cx="144" cy="14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sz="2000">
                  <a:cs typeface="Times New Roman" panose="02020603050405020304" pitchFamily="18" charset="0"/>
                </a:rPr>
                <a:t>b</a:t>
              </a:r>
              <a:endParaRPr lang="en-US" altLang="en-US" sz="2400"/>
            </a:p>
          </p:txBody>
        </p:sp>
        <p:sp>
          <p:nvSpPr>
            <p:cNvPr id="465948" name="Text Box 28">
              <a:extLst>
                <a:ext uri="{FF2B5EF4-FFF2-40B4-BE49-F238E27FC236}">
                  <a16:creationId xmlns:a16="http://schemas.microsoft.com/office/drawing/2014/main" id="{A73CCED1-B7C6-5716-650C-BD92F2C570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9" y="2324"/>
              <a:ext cx="62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en-US" sz="2000">
                  <a:cs typeface="Times New Roman" panose="02020603050405020304" pitchFamily="18" charset="0"/>
                </a:rPr>
                <a:t>x=b</a:t>
              </a:r>
              <a:endParaRPr lang="en-US" alt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5949" name="Object 29">
                  <a:extLst>
                    <a:ext uri="{FF2B5EF4-FFF2-40B4-BE49-F238E27FC236}">
                      <a16:creationId xmlns:a16="http://schemas.microsoft.com/office/drawing/2014/main" id="{4EC0D1A3-36AD-5895-D2A7-956F2939E498}"/>
                    </a:ext>
                  </a:extLst>
                </p:cNvPr>
                <p:cNvSpPr txBox="1"/>
                <p:nvPr/>
              </p:nvSpPr>
              <p:spPr bwMode="auto">
                <a:xfrm>
                  <a:off x="1872" y="1920"/>
                  <a:ext cx="171" cy="192"/>
                </a:xfrm>
                <a:prstGeom prst="rect">
                  <a:avLst/>
                </a:prstGeom>
                <a:noFill/>
              </p:spPr>
              <p:txBody>
                <a:bodyPr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IN"/>
                </a:p>
              </p:txBody>
            </p:sp>
          </mc:Choice>
          <mc:Fallback xmlns="">
            <p:sp>
              <p:nvSpPr>
                <p:cNvPr id="465949" name="Object 29">
                  <a:extLst>
                    <a:ext uri="{FF2B5EF4-FFF2-40B4-BE49-F238E27FC236}">
                      <a16:creationId xmlns:a16="http://schemas.microsoft.com/office/drawing/2014/main" id="{4EC0D1A3-36AD-5895-D2A7-956F2939E4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72" y="1920"/>
                  <a:ext cx="171" cy="192"/>
                </a:xfrm>
                <a:prstGeom prst="rect">
                  <a:avLst/>
                </a:prstGeom>
                <a:blipFill>
                  <a:blip r:embed="rId11"/>
                  <a:stretch>
                    <a:fillRect r="-11538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5950" name="Text Box 30">
              <a:extLst>
                <a:ext uri="{FF2B5EF4-FFF2-40B4-BE49-F238E27FC236}">
                  <a16:creationId xmlns:a16="http://schemas.microsoft.com/office/drawing/2014/main" id="{6E57B461-C285-EC79-50D1-57DF818A2A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3" y="1651"/>
              <a:ext cx="33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en-US" sz="2000">
                  <a:cs typeface="Times New Roman" panose="02020603050405020304" pitchFamily="18" charset="0"/>
                </a:rPr>
                <a:t>x</a:t>
              </a:r>
              <a:endParaRPr lang="en-US" altLang="en-US" sz="2400"/>
            </a:p>
          </p:txBody>
        </p:sp>
        <p:sp>
          <p:nvSpPr>
            <p:cNvPr id="465951" name="Rectangle 31">
              <a:extLst>
                <a:ext uri="{FF2B5EF4-FFF2-40B4-BE49-F238E27FC236}">
                  <a16:creationId xmlns:a16="http://schemas.microsoft.com/office/drawing/2014/main" id="{4E3136F6-DC35-0B21-0D93-FF7912511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632"/>
              <a:ext cx="96" cy="14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sz="2000">
                  <a:cs typeface="Times New Roman" panose="02020603050405020304" pitchFamily="18" charset="0"/>
                </a:rPr>
                <a:t>q</a:t>
              </a:r>
              <a:r>
                <a:rPr lang="en-US" altLang="en-US" sz="2000" baseline="-25000">
                  <a:cs typeface="Times New Roman" panose="02020603050405020304" pitchFamily="18" charset="0"/>
                </a:rPr>
                <a:t>b</a:t>
              </a:r>
              <a:endParaRPr lang="en-US" alt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5952" name="Object 32">
                  <a:extLst>
                    <a:ext uri="{FF2B5EF4-FFF2-40B4-BE49-F238E27FC236}">
                      <a16:creationId xmlns:a16="http://schemas.microsoft.com/office/drawing/2014/main" id="{3B6E2C44-5C4A-951F-179E-B7D0EBFC29D0}"/>
                    </a:ext>
                  </a:extLst>
                </p:cNvPr>
                <p:cNvSpPr txBox="1"/>
                <p:nvPr/>
              </p:nvSpPr>
              <p:spPr bwMode="auto">
                <a:xfrm>
                  <a:off x="3312" y="1632"/>
                  <a:ext cx="107" cy="192"/>
                </a:xfrm>
                <a:prstGeom prst="rect">
                  <a:avLst/>
                </a:prstGeom>
                <a:noFill/>
              </p:spPr>
              <p:txBody>
                <a:bodyPr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oMath>
                    </m:oMathPara>
                  </a14:m>
                  <a:endParaRPr lang="en-IN"/>
                </a:p>
              </p:txBody>
            </p:sp>
          </mc:Choice>
          <mc:Fallback xmlns="">
            <p:sp>
              <p:nvSpPr>
                <p:cNvPr id="465952" name="Object 32">
                  <a:extLst>
                    <a:ext uri="{FF2B5EF4-FFF2-40B4-BE49-F238E27FC236}">
                      <a16:creationId xmlns:a16="http://schemas.microsoft.com/office/drawing/2014/main" id="{3B6E2C44-5C4A-951F-179E-B7D0EBFC29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12" y="1632"/>
                  <a:ext cx="107" cy="192"/>
                </a:xfrm>
                <a:prstGeom prst="rect">
                  <a:avLst/>
                </a:prstGeom>
                <a:blipFill>
                  <a:blip r:embed="rId12"/>
                  <a:stretch>
                    <a:fillRect r="-375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46">
            <a:extLst>
              <a:ext uri="{FF2B5EF4-FFF2-40B4-BE49-F238E27FC236}">
                <a16:creationId xmlns:a16="http://schemas.microsoft.com/office/drawing/2014/main" id="{65AE82CC-E471-80B1-F7A9-0222D40C954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2D9FB189-9F8D-008C-90FE-39F1099F27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3A062DF9-F4B8-7E7C-6130-802B9D2B3E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B702FCC2-C326-4FCE-51DF-3937264DFD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B1E20D42-B875-3BE8-4D26-73F568FB5D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6265C9ED-68D0-6512-B427-78D6F534D1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D7278EA-A10E-A39B-E2B9-69DB6487F1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13ADF50-7A09-03B8-585D-3F47301B04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0B06A1D1-4B37-832C-6479-CED46155E5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9B64D8F9-45E2-C087-78FC-247528DF01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954EDC0C-9C6D-3311-9566-3D9E89C134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1B1D2077-FCA1-E6BC-10F9-DF18C530A0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513518C8-8C4F-D3B4-9643-8D12EF1621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E78CFD2A-A984-3216-F535-FBDB9F73BC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B2E2C827-B4D2-71D4-544D-F430D4F3EC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41AFC187-7962-1847-4371-33BC8587C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2">
                <a:extLst>
                  <a:ext uri="{FF2B5EF4-FFF2-40B4-BE49-F238E27FC236}">
                    <a16:creationId xmlns:a16="http://schemas.microsoft.com/office/drawing/2014/main" id="{0F110596-E5A7-4ECF-E447-04AC9057EB87}"/>
                  </a:ext>
                </a:extLst>
              </p:cNvPr>
              <p:cNvSpPr txBox="1"/>
              <p:nvPr/>
            </p:nvSpPr>
            <p:spPr bwMode="auto">
              <a:xfrm>
                <a:off x="1295400" y="1135062"/>
                <a:ext cx="4359275" cy="11509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𝑑𝑇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h𝑃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" name="Object 2">
                <a:extLst>
                  <a:ext uri="{FF2B5EF4-FFF2-40B4-BE49-F238E27FC236}">
                    <a16:creationId xmlns:a16="http://schemas.microsoft.com/office/drawing/2014/main" id="{0F110596-E5A7-4ECF-E447-04AC9057E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0" y="1135062"/>
                <a:ext cx="4359275" cy="115093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5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5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5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5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65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65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65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65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AutoShape 2">
            <a:extLst>
              <a:ext uri="{FF2B5EF4-FFF2-40B4-BE49-F238E27FC236}">
                <a16:creationId xmlns:a16="http://schemas.microsoft.com/office/drawing/2014/main" id="{00EDAAA9-57D6-7B83-314D-3077FD505B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" y="1943100"/>
            <a:ext cx="7940675" cy="1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70019" name="Rectangle 3">
            <a:extLst>
              <a:ext uri="{FF2B5EF4-FFF2-40B4-BE49-F238E27FC236}">
                <a16:creationId xmlns:a16="http://schemas.microsoft.com/office/drawing/2014/main" id="{3D49A89D-F112-449A-4750-8D7AD36BC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6037"/>
            <a:ext cx="7239000" cy="9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eaLnBrk="0" hangingPunct="0"/>
            <a:r>
              <a:rPr lang="en-US" altLang="en-US" sz="3200" dirty="0">
                <a:solidFill>
                  <a:schemeClr val="tx2"/>
                </a:solidFill>
                <a:cs typeface="Times New Roman" panose="02020603050405020304" pitchFamily="18" charset="0"/>
              </a:rPr>
              <a:t>Optimum Geometry of </a:t>
            </a:r>
            <a:br>
              <a:rPr lang="en-US" altLang="en-US" sz="3200" dirty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Longitudinal Fin of Triangular Profile</a:t>
            </a:r>
            <a:endParaRPr lang="en-US" altLang="en-US" sz="2400" dirty="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907AA4B4-FEDB-C20B-D663-0D7179A3D6BC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3B2E05E8-9D97-5405-6B22-972C1FFB2D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ED411126-3E3C-AAD9-B158-6D166236C2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82719949-C4A7-3FB4-CC5C-32E586FBCD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DAD5639E-B9AC-B6F2-B06B-95E807712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4C9EEB93-70CE-CB2B-47EF-408728ECD7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696E835-E2EE-4CD5-360A-0D0FDA27FE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C6FD1E6-7087-D044-D2FC-0EF297BA98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9AF9616A-6A6D-6400-0ED7-08F8A426B1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D717D184-E222-9C6B-C789-CE82B5E56C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1C3C0787-7EA7-F3F0-A76C-C166942FF5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F8A64409-2B20-EB58-FD6F-96B60E07F3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4DC777C3-E5C6-60E5-EC41-7D6D144454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8AC5B501-FCDF-0E40-1745-B00F08479B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C53BA9F3-7EED-4671-3D88-B7B27D0E14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C2C6DF89-F0C1-5011-116E-C2D15F102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3BCB755-9544-52FE-F592-F03ABBA1C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371600"/>
            <a:ext cx="6400800" cy="44925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5513</TotalTime>
  <Words>655</Words>
  <Application>Microsoft Office PowerPoint</Application>
  <PresentationFormat>On-screen Show (4:3)</PresentationFormat>
  <Paragraphs>137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Calibri</vt:lpstr>
      <vt:lpstr>Cambria Math</vt:lpstr>
      <vt:lpstr>CommercialScript BT</vt:lpstr>
      <vt:lpstr>Symbol</vt:lpstr>
      <vt:lpstr>Tempus Sans ITC</vt:lpstr>
      <vt:lpstr>Times New Roman</vt:lpstr>
      <vt:lpstr>Viner Hand ITC</vt:lpstr>
      <vt:lpstr>Wingdings</vt:lpstr>
      <vt:lpstr>Blank Presentation</vt:lpstr>
      <vt:lpstr>Equation</vt:lpstr>
      <vt:lpstr>Design of Least Weight Fins for Thermal Management of Chip on Board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nth order Longitudinal Fins</vt:lpstr>
      <vt:lpstr>PowerPoint Presentation</vt:lpstr>
      <vt:lpstr>PowerPoint Presentation</vt:lpstr>
      <vt:lpstr>PowerPoint Presentation</vt:lpstr>
      <vt:lpstr>PowerPoint Presentation</vt:lpstr>
      <vt:lpstr>Fin Arrays  &amp; Additional Thermal Resistance</vt:lpstr>
      <vt:lpstr>Heat Sink for i9 Processor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Science Lead to Development of Civilization</dc:title>
  <dc:creator>P.M.V.S</dc:creator>
  <cp:lastModifiedBy>P M V Subbarao</cp:lastModifiedBy>
  <cp:revision>411</cp:revision>
  <cp:lastPrinted>2002-07-26T02:11:33Z</cp:lastPrinted>
  <dcterms:created xsi:type="dcterms:W3CDTF">2002-07-26T01:39:54Z</dcterms:created>
  <dcterms:modified xsi:type="dcterms:W3CDTF">2024-02-15T07:09:39Z</dcterms:modified>
</cp:coreProperties>
</file>