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1132" r:id="rId2"/>
    <p:sldId id="430" r:id="rId3"/>
    <p:sldId id="373" r:id="rId4"/>
    <p:sldId id="261" r:id="rId5"/>
    <p:sldId id="257" r:id="rId6"/>
    <p:sldId id="1140" r:id="rId7"/>
    <p:sldId id="451" r:id="rId8"/>
    <p:sldId id="452" r:id="rId9"/>
    <p:sldId id="1142" r:id="rId10"/>
    <p:sldId id="1139" r:id="rId11"/>
    <p:sldId id="1134" r:id="rId12"/>
    <p:sldId id="437" r:id="rId13"/>
    <p:sldId id="1144" r:id="rId14"/>
    <p:sldId id="392" r:id="rId15"/>
    <p:sldId id="401" r:id="rId16"/>
    <p:sldId id="403" r:id="rId17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FFCCCC"/>
    <a:srgbClr val="3366FF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5" Type="http://schemas.openxmlformats.org/officeDocument/2006/relationships/slide" Target="slides/slide12.xml"/><Relationship Id="rId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3/20/2024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9581A-67EF-FF74-D263-7E2705E2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25B0A-377E-0E5C-1894-E08666B5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BC147-BA44-9415-C76E-340F7ED6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5897-2D4D-4F27-8248-63D47A810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7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7.wmf"/><Relationship Id="rId3" Type="http://schemas.openxmlformats.org/officeDocument/2006/relationships/image" Target="../media/image22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wmf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electronics-cooling.com/assets/images/2003_Feb_CC_Figure1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Thermal Management of Electronics using Fin Array Systems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519520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6600"/>
                </a:solidFill>
              </a:rPr>
              <a:t>Several Ants can kill A Powerful Cobra……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>
            <a:extLst>
              <a:ext uri="{FF2B5EF4-FFF2-40B4-BE49-F238E27FC236}">
                <a16:creationId xmlns:a16="http://schemas.microsoft.com/office/drawing/2014/main" id="{08529A1C-C9EF-CB92-F8CF-97638B1EF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5" y="1295400"/>
            <a:ext cx="8720137" cy="4800600"/>
          </a:xfrm>
        </p:spPr>
        <p:txBody>
          <a:bodyPr/>
          <a:lstStyle/>
          <a:p>
            <a:r>
              <a:rPr lang="en-US" sz="2400" dirty="0"/>
              <a:t>Thermal Resistance (R</a:t>
            </a:r>
            <a:r>
              <a:rPr lang="en-US" sz="2400" baseline="-25000" dirty="0"/>
              <a:t>Θ</a:t>
            </a:r>
            <a:r>
              <a:rPr lang="en-US" sz="2400" dirty="0"/>
              <a:t>) (*C/W) – (Sometimes written as </a:t>
            </a:r>
            <a:r>
              <a:rPr lang="en-US" sz="2400" dirty="0" err="1"/>
              <a:t>R</a:t>
            </a:r>
            <a:r>
              <a:rPr lang="en-US" sz="2400" baseline="-25000" dirty="0" err="1"/>
              <a:t>th</a:t>
            </a:r>
            <a:r>
              <a:rPr lang="en-US" sz="2400" dirty="0"/>
              <a:t>) </a:t>
            </a:r>
          </a:p>
          <a:p>
            <a:r>
              <a:rPr lang="en-US" sz="2400" dirty="0"/>
              <a:t>The resistance that the Heat Energy meets as its flows from hot, (Device) to cold, (Ambient).</a:t>
            </a:r>
          </a:p>
          <a:p>
            <a:r>
              <a:rPr lang="en-US" sz="2400" dirty="0"/>
              <a:t>Junction to the case of the package (supplied by manufacturer). </a:t>
            </a:r>
            <a:r>
              <a:rPr lang="en-US" sz="2400" dirty="0" err="1"/>
              <a:t>R</a:t>
            </a:r>
            <a:r>
              <a:rPr lang="en-US" sz="2400" baseline="-25000" dirty="0" err="1"/>
              <a:t>Θcs</a:t>
            </a:r>
            <a:r>
              <a:rPr lang="en-US" sz="2400" dirty="0"/>
              <a:t> </a:t>
            </a:r>
          </a:p>
          <a:p>
            <a:r>
              <a:rPr lang="en-US" sz="2400" dirty="0"/>
              <a:t>Thermal Resistance of the Thermal Interface Material, (TIM), used between Device </a:t>
            </a:r>
            <a:r>
              <a:rPr lang="en-IN" sz="2400" dirty="0"/>
              <a:t>and Heat Sink, </a:t>
            </a:r>
            <a:r>
              <a:rPr lang="en-US" sz="2400" dirty="0" err="1"/>
              <a:t>R</a:t>
            </a:r>
            <a:r>
              <a:rPr lang="en-US" sz="2400" baseline="-25000" dirty="0" err="1"/>
              <a:t>Θim</a:t>
            </a:r>
            <a:endParaRPr lang="en-IN" sz="2400" dirty="0"/>
          </a:p>
          <a:p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</a:rPr>
              <a:t>Θsa</a:t>
            </a:r>
            <a:r>
              <a:rPr lang="en-US" sz="2400" dirty="0">
                <a:solidFill>
                  <a:srgbClr val="FF0000"/>
                </a:solidFill>
              </a:rPr>
              <a:t> = Thermal Resistance of the Heat Sink to the Ambient (surrounding air).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797675" cy="609600"/>
          </a:xfrm>
        </p:spPr>
        <p:txBody>
          <a:bodyPr/>
          <a:lstStyle/>
          <a:p>
            <a:r>
              <a:rPr lang="en-IN" sz="2800" i="0" u="none" strike="noStrike" baseline="0" dirty="0"/>
              <a:t>Division of Heat Sink Thermal Resistance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80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31D1A3-D687-A612-D311-C72B72254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Natural Convection </a:t>
            </a:r>
            <a:br>
              <a:rPr lang="en-US" altLang="en-US" sz="2800" dirty="0"/>
            </a:br>
            <a:r>
              <a:rPr lang="en-US" altLang="en-US" sz="2800" dirty="0"/>
              <a:t> Cooled Fin Arrays (Heat Sinks)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F0792EA-21F2-8332-95BD-B1CDEB914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6" y="1371600"/>
            <a:ext cx="5105400" cy="4114800"/>
          </a:xfrm>
        </p:spPr>
        <p:txBody>
          <a:bodyPr/>
          <a:lstStyle/>
          <a:p>
            <a:pPr algn="l"/>
            <a:r>
              <a:rPr lang="en-US" sz="2400" b="0" i="0" u="none" strike="noStrike" baseline="0" dirty="0"/>
              <a:t>Effective natural-convection-cooled heat sinks are vital to the future of electronics cooling as the demand low energy in comparison to other </a:t>
            </a:r>
            <a:r>
              <a:rPr lang="en-IN" sz="2400" b="0" i="0" u="none" strike="noStrike" baseline="0" dirty="0"/>
              <a:t>cooling methods.</a:t>
            </a:r>
          </a:p>
          <a:p>
            <a:pPr algn="l"/>
            <a:r>
              <a:rPr lang="en-US" sz="2400" b="0" i="0" u="none" strike="noStrike" baseline="0" dirty="0"/>
              <a:t>The industry standard for a natural-convection-cooled heat sink usually involves a vertically oriented base-plate with an evenly spaced rectangular plate fin array.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895FA0-8A56-2E5E-83C4-39F661E525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9DCC33F-C1C2-DE64-3938-13A6038D2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CA18A00-0DE3-BFB7-52DC-BE5021F8B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87AA02-A014-C8ED-D9DA-67555833F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4E7DA93-EE8E-3C6B-96CF-0BE446980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DA355DF-3F4B-7C3E-7E3A-4219F13F7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32E9AA-E534-DFF0-AC68-9DB67BE72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8D885F-D62D-D8DF-0236-85D7840E9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0CB67BA-30FB-DB90-94D0-95F1B9D2C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21995BE-CEF9-FC2E-6EE9-1ECBE760F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51F529D-0766-5929-E8C4-76AFDF779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88B641B-5C18-06D0-73F8-284CF5314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202EC35-577F-014A-E530-F10BEE4A8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378D042-F3DE-39F1-B26F-1F300572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C576954-CFAC-A3AD-D3A4-7B322AE4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8DA9833-0324-0F3E-ADC8-A38544CD5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93E4F7-3BD6-B3A4-5320-CCA1BE4C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31" y="1683971"/>
            <a:ext cx="3850580" cy="36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9" name="AutoShape 13">
            <a:extLst>
              <a:ext uri="{FF2B5EF4-FFF2-40B4-BE49-F238E27FC236}">
                <a16:creationId xmlns:a16="http://schemas.microsoft.com/office/drawing/2014/main" id="{C82BC494-198D-7239-B793-0691F86EA2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29412" y="2583656"/>
            <a:ext cx="2757487" cy="914400"/>
          </a:xfrm>
          <a:prstGeom prst="can">
            <a:avLst>
              <a:gd name="adj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i="1" dirty="0"/>
              <a:t>            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case</a:t>
            </a:r>
            <a:endParaRPr lang="en-US" altLang="en-US" i="1" baseline="-25000" dirty="0"/>
          </a:p>
          <a:p>
            <a:endParaRPr lang="en-US" altLang="en-US" i="1" baseline="-25000" dirty="0"/>
          </a:p>
          <a:p>
            <a:endParaRPr lang="en-US" altLang="en-US" i="1" baseline="-25000" dirty="0"/>
          </a:p>
          <a:p>
            <a:endParaRPr lang="en-US" altLang="en-US" i="1" baseline="-25000" dirty="0"/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60572F67-01AA-C492-4A3D-0CCD96761A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r>
              <a:rPr lang="en-US" altLang="en-US" sz="2800" dirty="0"/>
              <a:t>Fin Arrays – Thermal Resistance</a:t>
            </a:r>
          </a:p>
        </p:txBody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77568409-9951-8D2F-D538-1DC30184216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999" y="1066800"/>
            <a:ext cx="4862513" cy="48768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Processor manufacturer specifies maximum allowable module case temperature,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case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and the module power dissipation.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Manufacturer also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spefies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interfacing paste specification as the thermal resistance at the module-to-heat sink interface,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The maximum allowable temperature at the heat sink attachment surface,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base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is given by</a:t>
            </a:r>
          </a:p>
          <a:p>
            <a:endParaRPr lang="en-US" altLang="en-US" sz="2400" dirty="0"/>
          </a:p>
        </p:txBody>
      </p:sp>
      <p:graphicFrame>
        <p:nvGraphicFramePr>
          <p:cNvPr id="495622" name="Object 6">
            <a:extLst>
              <a:ext uri="{FF2B5EF4-FFF2-40B4-BE49-F238E27FC236}">
                <a16:creationId xmlns:a16="http://schemas.microsoft.com/office/drawing/2014/main" id="{DBB1190C-140B-B49D-D994-0B774C87B8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5640" progId="Equation.3">
                  <p:embed/>
                </p:oleObj>
              </mc:Choice>
              <mc:Fallback>
                <p:oleObj name="Equation" r:id="rId2" imgW="914400" imgH="215640" progId="Equation.3">
                  <p:embed/>
                  <p:pic>
                    <p:nvPicPr>
                      <p:cNvPr id="495622" name="Object 6">
                        <a:extLst>
                          <a:ext uri="{FF2B5EF4-FFF2-40B4-BE49-F238E27FC236}">
                            <a16:creationId xmlns:a16="http://schemas.microsoft.com/office/drawing/2014/main" id="{DBB1190C-140B-B49D-D994-0B774C87B8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3" name="Object 7">
            <a:extLst>
              <a:ext uri="{FF2B5EF4-FFF2-40B4-BE49-F238E27FC236}">
                <a16:creationId xmlns:a16="http://schemas.microsoft.com/office/drawing/2014/main" id="{47C60265-C79D-3615-ADEF-A36C835DD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671195"/>
              </p:ext>
            </p:extLst>
          </p:nvPr>
        </p:nvGraphicFramePr>
        <p:xfrm>
          <a:off x="2000945" y="5603602"/>
          <a:ext cx="3942655" cy="64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28600" progId="Equation.3">
                  <p:embed/>
                </p:oleObj>
              </mc:Choice>
              <mc:Fallback>
                <p:oleObj name="Equation" r:id="rId4" imgW="1396800" imgH="228600" progId="Equation.3">
                  <p:embed/>
                  <p:pic>
                    <p:nvPicPr>
                      <p:cNvPr id="495623" name="Object 7">
                        <a:extLst>
                          <a:ext uri="{FF2B5EF4-FFF2-40B4-BE49-F238E27FC236}">
                            <a16:creationId xmlns:a16="http://schemas.microsoft.com/office/drawing/2014/main" id="{47C60265-C79D-3615-ADEF-A36C835DD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945" y="5603602"/>
                        <a:ext cx="3942655" cy="644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33" name="Rectangle 17">
            <a:extLst>
              <a:ext uri="{FF2B5EF4-FFF2-40B4-BE49-F238E27FC236}">
                <a16:creationId xmlns:a16="http://schemas.microsoft.com/office/drawing/2014/main" id="{E1B0F5FD-1E71-17EC-64FE-B4926EFB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653087"/>
            <a:ext cx="823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/>
              <a:t>T</a:t>
            </a:r>
            <a:r>
              <a:rPr lang="en-US" altLang="en-US" i="1" baseline="-25000" dirty="0" err="1"/>
              <a:t>base</a:t>
            </a:r>
            <a:endParaRPr lang="en-US" altLang="en-US" i="1" baseline="-250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7F1C9DB6-5EBA-D54E-A889-9F04C65A60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72E1CF6-B342-892B-3CDD-D3441DD88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72A3BC53-AFD7-3F9E-36B7-39B593FA88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80EA060-A10A-E0DB-5A80-E2C506473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F0D1082-F191-FE56-613F-6AD5F2AAC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FFD435E-16CF-AF75-DA4D-B9712C758F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42874BE-BB17-31DB-C610-0E5FC9219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266B910-AEC0-3643-122F-B6C0F3EE7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3D894D0-A7E5-44B4-D60B-58076EFCB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D4D44C1-F184-058F-1BD9-51CBB6CB16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A61C0AE-9C94-3388-52A1-E815D3631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20767D6F-412B-4DC7-2BB7-F1D7AB629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3F44979-6F57-FAD5-EEEE-9DBFDCB56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2AAE5B5-6AC4-2F5A-4827-84530CB1B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C9F1636E-1D19-492A-A61D-673ADCC9B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8F73CF5-7F9E-DFD5-E962-EA94D7DBD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809C4E8-D283-47BB-226E-190DCFAB6F6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000"/>
          </a:blip>
          <a:stretch>
            <a:fillRect/>
          </a:stretch>
        </p:blipFill>
        <p:spPr>
          <a:xfrm>
            <a:off x="5080695" y="1414063"/>
            <a:ext cx="4215705" cy="3996137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302092B-3EFB-9235-5DFF-B1E84191A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52400"/>
            <a:ext cx="7070725" cy="806450"/>
          </a:xfrm>
        </p:spPr>
        <p:txBody>
          <a:bodyPr/>
          <a:lstStyle/>
          <a:p>
            <a:r>
              <a:rPr lang="en-US" altLang="en-US" sz="2800"/>
              <a:t>Temperature of A Hot Chip: Natural Convection</a:t>
            </a:r>
          </a:p>
        </p:txBody>
      </p:sp>
      <p:sp>
        <p:nvSpPr>
          <p:cNvPr id="531462" name="Rectangle 6">
            <a:extLst>
              <a:ext uri="{FF2B5EF4-FFF2-40B4-BE49-F238E27FC236}">
                <a16:creationId xmlns:a16="http://schemas.microsoft.com/office/drawing/2014/main" id="{EE6E6671-9516-2535-C364-107ABA49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1098550"/>
            <a:ext cx="46323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Natural convection, the critical parameters include local ambient air temperature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and height of the plate.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airflow duct cross-sectional area (W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duct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duct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 donnot play an important role if they are not disturbing the convection. </a:t>
            </a:r>
          </a:p>
        </p:txBody>
      </p:sp>
      <p:grpSp>
        <p:nvGrpSpPr>
          <p:cNvPr id="19460" name="Group 46">
            <a:extLst>
              <a:ext uri="{FF2B5EF4-FFF2-40B4-BE49-F238E27FC236}">
                <a16:creationId xmlns:a16="http://schemas.microsoft.com/office/drawing/2014/main" id="{F979F3D1-9D44-6BDE-419E-A538B1E97E3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19466" name="Group 8">
              <a:extLst>
                <a:ext uri="{FF2B5EF4-FFF2-40B4-BE49-F238E27FC236}">
                  <a16:creationId xmlns:a16="http://schemas.microsoft.com/office/drawing/2014/main" id="{C55CCC0C-37D1-02B0-952B-ABFB9E24B5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9469" name="Group 27">
                <a:extLst>
                  <a:ext uri="{FF2B5EF4-FFF2-40B4-BE49-F238E27FC236}">
                    <a16:creationId xmlns:a16="http://schemas.microsoft.com/office/drawing/2014/main" id="{E6F9C874-13D3-1A1A-CA90-023F775881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479" name="Rectangle 10">
                  <a:extLst>
                    <a:ext uri="{FF2B5EF4-FFF2-40B4-BE49-F238E27FC236}">
                      <a16:creationId xmlns:a16="http://schemas.microsoft.com/office/drawing/2014/main" id="{C97CF95D-13F4-7DE4-F53B-C4D1E701B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80" name="Rectangle 11">
                  <a:extLst>
                    <a:ext uri="{FF2B5EF4-FFF2-40B4-BE49-F238E27FC236}">
                      <a16:creationId xmlns:a16="http://schemas.microsoft.com/office/drawing/2014/main" id="{BD68180C-E57F-6435-DA9C-F3A56BE13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70" name="Group 12">
                <a:extLst>
                  <a:ext uri="{FF2B5EF4-FFF2-40B4-BE49-F238E27FC236}">
                    <a16:creationId xmlns:a16="http://schemas.microsoft.com/office/drawing/2014/main" id="{BAD21166-1180-933D-0B89-B15CB69881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477" name="Rectangle 13">
                  <a:extLst>
                    <a:ext uri="{FF2B5EF4-FFF2-40B4-BE49-F238E27FC236}">
                      <a16:creationId xmlns:a16="http://schemas.microsoft.com/office/drawing/2014/main" id="{8E0F2109-8300-A4EE-7C8B-9452B2331B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78" name="Rectangle 14">
                  <a:extLst>
                    <a:ext uri="{FF2B5EF4-FFF2-40B4-BE49-F238E27FC236}">
                      <a16:creationId xmlns:a16="http://schemas.microsoft.com/office/drawing/2014/main" id="{DB99BAC3-A316-07FE-F914-E94E93725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71" name="Group 15">
                <a:extLst>
                  <a:ext uri="{FF2B5EF4-FFF2-40B4-BE49-F238E27FC236}">
                    <a16:creationId xmlns:a16="http://schemas.microsoft.com/office/drawing/2014/main" id="{15391D8C-6BD5-3E89-1A58-175FE44FD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475" name="Rectangle 16">
                  <a:extLst>
                    <a:ext uri="{FF2B5EF4-FFF2-40B4-BE49-F238E27FC236}">
                      <a16:creationId xmlns:a16="http://schemas.microsoft.com/office/drawing/2014/main" id="{A9876197-D86B-38E5-C930-E1978B981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76" name="Rectangle 17">
                  <a:extLst>
                    <a:ext uri="{FF2B5EF4-FFF2-40B4-BE49-F238E27FC236}">
                      <a16:creationId xmlns:a16="http://schemas.microsoft.com/office/drawing/2014/main" id="{9D3C8146-2D13-8E7E-704F-1E666E794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72" name="Group 18">
                <a:extLst>
                  <a:ext uri="{FF2B5EF4-FFF2-40B4-BE49-F238E27FC236}">
                    <a16:creationId xmlns:a16="http://schemas.microsoft.com/office/drawing/2014/main" id="{4B5D76A3-0FB7-E678-AA06-2D6679EDA6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9473" name="Rectangle 19">
                  <a:extLst>
                    <a:ext uri="{FF2B5EF4-FFF2-40B4-BE49-F238E27FC236}">
                      <a16:creationId xmlns:a16="http://schemas.microsoft.com/office/drawing/2014/main" id="{3350C40C-9C5B-3358-F848-D5B8CF801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74" name="Rectangle 20">
                  <a:extLst>
                    <a:ext uri="{FF2B5EF4-FFF2-40B4-BE49-F238E27FC236}">
                      <a16:creationId xmlns:a16="http://schemas.microsoft.com/office/drawing/2014/main" id="{245A6A8F-1C8B-C016-116E-7ADB82778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467" name="Rectangle 19458">
              <a:extLst>
                <a:ext uri="{FF2B5EF4-FFF2-40B4-BE49-F238E27FC236}">
                  <a16:creationId xmlns:a16="http://schemas.microsoft.com/office/drawing/2014/main" id="{37684568-5A6B-E338-3491-262FD2057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F17D3496-064F-BFB7-ADB9-49A3C1275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461" name="Picture 2">
            <a:extLst>
              <a:ext uri="{FF2B5EF4-FFF2-40B4-BE49-F238E27FC236}">
                <a16:creationId xmlns:a16="http://schemas.microsoft.com/office/drawing/2014/main" id="{790AA29B-962C-9C9F-3575-0BEFF73E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43000"/>
            <a:ext cx="402272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AB0E82-9E78-BD0A-750E-7F06964C980A}"/>
              </a:ext>
            </a:extLst>
          </p:cNvPr>
          <p:cNvSpPr/>
          <p:nvPr/>
        </p:nvSpPr>
        <p:spPr>
          <a:xfrm>
            <a:off x="1447800" y="5029200"/>
            <a:ext cx="2590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64136-2A41-3FEA-63E8-3CBD94A0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362200"/>
            <a:ext cx="9525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A7A626-4226-6B31-A7B5-8D695F0E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360488"/>
            <a:ext cx="20701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6D887E71-6A78-D7EA-3807-6FDC6626702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3352800" cy="4038600"/>
            <a:chOff x="336" y="1262"/>
            <a:chExt cx="1974" cy="3392"/>
          </a:xfrm>
        </p:grpSpPr>
        <p:pic>
          <p:nvPicPr>
            <p:cNvPr id="20505" name="Picture 3">
              <a:extLst>
                <a:ext uri="{FF2B5EF4-FFF2-40B4-BE49-F238E27FC236}">
                  <a16:creationId xmlns:a16="http://schemas.microsoft.com/office/drawing/2014/main" id="{710C73F0-F744-79C7-400F-871D4F3DB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96"/>
              <a:ext cx="1878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6" name="Group 4">
              <a:extLst>
                <a:ext uri="{FF2B5EF4-FFF2-40B4-BE49-F238E27FC236}">
                  <a16:creationId xmlns:a16="http://schemas.microsoft.com/office/drawing/2014/main" id="{3A54DFFA-3F5C-205E-0AD1-0F911E245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62"/>
              <a:ext cx="1392" cy="3392"/>
              <a:chOff x="336" y="1262"/>
              <a:chExt cx="1392" cy="3392"/>
            </a:xfrm>
          </p:grpSpPr>
          <p:graphicFrame>
            <p:nvGraphicFramePr>
              <p:cNvPr id="20507" name="Object 5">
                <a:extLst>
                  <a:ext uri="{FF2B5EF4-FFF2-40B4-BE49-F238E27FC236}">
                    <a16:creationId xmlns:a16="http://schemas.microsoft.com/office/drawing/2014/main" id="{FF29C595-B087-7896-59F3-F627D072CFC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8" y="1262"/>
              <a:ext cx="5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787400" imgH="330200" progId="Equation.3">
                      <p:embed/>
                    </p:oleObj>
                  </mc:Choice>
                  <mc:Fallback>
                    <p:oleObj name="Equation" r:id="rId4" imgW="787400" imgH="330200" progId="Equation.3">
                      <p:embed/>
                      <p:pic>
                        <p:nvPicPr>
                          <p:cNvPr id="20507" name="Object 5">
                            <a:extLst>
                              <a:ext uri="{FF2B5EF4-FFF2-40B4-BE49-F238E27FC236}">
                                <a16:creationId xmlns:a16="http://schemas.microsoft.com/office/drawing/2014/main" id="{FF29C595-B087-7896-59F3-F627D072CF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1262"/>
                            <a:ext cx="5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08" name="Text Box 6">
                <a:extLst>
                  <a:ext uri="{FF2B5EF4-FFF2-40B4-BE49-F238E27FC236}">
                    <a16:creationId xmlns:a16="http://schemas.microsoft.com/office/drawing/2014/main" id="{72174510-0A51-0018-25AE-7977B6244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9"/>
                <a:ext cx="52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u(x,y)</a:t>
                </a:r>
              </a:p>
            </p:txBody>
          </p:sp>
          <p:sp>
            <p:nvSpPr>
              <p:cNvPr id="20509" name="Text Box 7">
                <a:extLst>
                  <a:ext uri="{FF2B5EF4-FFF2-40B4-BE49-F238E27FC236}">
                    <a16:creationId xmlns:a16="http://schemas.microsoft.com/office/drawing/2014/main" id="{D59464C3-16C8-48BE-DE3A-375DFF469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4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y</a:t>
                </a:r>
              </a:p>
            </p:txBody>
          </p:sp>
          <p:sp>
            <p:nvSpPr>
              <p:cNvPr id="20510" name="Text Box 8">
                <a:extLst>
                  <a:ext uri="{FF2B5EF4-FFF2-40B4-BE49-F238E27FC236}">
                    <a16:creationId xmlns:a16="http://schemas.microsoft.com/office/drawing/2014/main" id="{3A3965EF-12EB-C217-7FAE-49BD759CE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1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g</a:t>
                </a:r>
              </a:p>
            </p:txBody>
          </p:sp>
          <p:sp>
            <p:nvSpPr>
              <p:cNvPr id="20511" name="Line 9">
                <a:extLst>
                  <a:ext uri="{FF2B5EF4-FFF2-40B4-BE49-F238E27FC236}">
                    <a16:creationId xmlns:a16="http://schemas.microsoft.com/office/drawing/2014/main" id="{B0EC3102-BC57-41B7-864E-F39788E25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0512" name="Arc 10">
                <a:extLst>
                  <a:ext uri="{FF2B5EF4-FFF2-40B4-BE49-F238E27FC236}">
                    <a16:creationId xmlns:a16="http://schemas.microsoft.com/office/drawing/2014/main" id="{A7693216-3762-F4E6-365E-20ADFA05F4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16" y="2496"/>
                <a:ext cx="576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graphicFrame>
            <p:nvGraphicFramePr>
              <p:cNvPr id="20513" name="Object 11">
                <a:extLst>
                  <a:ext uri="{FF2B5EF4-FFF2-40B4-BE49-F238E27FC236}">
                    <a16:creationId xmlns:a16="http://schemas.microsoft.com/office/drawing/2014/main" id="{142A3DF1-8FCA-E03D-0BAC-561715A826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304"/>
              <a:ext cx="1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41195" imgH="330057" progId="Equation.3">
                      <p:embed/>
                    </p:oleObj>
                  </mc:Choice>
                  <mc:Fallback>
                    <p:oleObj name="Equation" r:id="rId6" imgW="241195" imgH="330057" progId="Equation.3">
                      <p:embed/>
                      <p:pic>
                        <p:nvPicPr>
                          <p:cNvPr id="20513" name="Object 11">
                            <a:extLst>
                              <a:ext uri="{FF2B5EF4-FFF2-40B4-BE49-F238E27FC236}">
                                <a16:creationId xmlns:a16="http://schemas.microsoft.com/office/drawing/2014/main" id="{142A3DF1-8FCA-E03D-0BAC-561715A826C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304"/>
                            <a:ext cx="1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4" name="Object 12">
                <a:extLst>
                  <a:ext uri="{FF2B5EF4-FFF2-40B4-BE49-F238E27FC236}">
                    <a16:creationId xmlns:a16="http://schemas.microsoft.com/office/drawing/2014/main" id="{C65DCBC6-4CF3-BC23-0B12-4FD508D607E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18" y="2599"/>
              <a:ext cx="214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91847" imgH="317225" progId="Equation.3">
                      <p:embed/>
                    </p:oleObj>
                  </mc:Choice>
                  <mc:Fallback>
                    <p:oleObj name="Equation" r:id="rId8" imgW="291847" imgH="317225" progId="Equation.3">
                      <p:embed/>
                      <p:pic>
                        <p:nvPicPr>
                          <p:cNvPr id="20514" name="Object 12">
                            <a:extLst>
                              <a:ext uri="{FF2B5EF4-FFF2-40B4-BE49-F238E27FC236}">
                                <a16:creationId xmlns:a16="http://schemas.microsoft.com/office/drawing/2014/main" id="{C65DCBC6-4CF3-BC23-0B12-4FD508D607E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8" y="2599"/>
                            <a:ext cx="214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15" name="Text Box 13">
                <a:extLst>
                  <a:ext uri="{FF2B5EF4-FFF2-40B4-BE49-F238E27FC236}">
                    <a16:creationId xmlns:a16="http://schemas.microsoft.com/office/drawing/2014/main" id="{116DB6B8-A777-1300-8D49-A7D6F188C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446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x</a:t>
                </a:r>
              </a:p>
            </p:txBody>
          </p:sp>
          <p:sp>
            <p:nvSpPr>
              <p:cNvPr id="20516" name="Line 14">
                <a:extLst>
                  <a:ext uri="{FF2B5EF4-FFF2-40B4-BE49-F238E27FC236}">
                    <a16:creationId xmlns:a16="http://schemas.microsoft.com/office/drawing/2014/main" id="{86ECDB52-1B33-E1F8-94A8-FE6BB32A5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44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0517" name="Line 15">
                <a:extLst>
                  <a:ext uri="{FF2B5EF4-FFF2-40B4-BE49-F238E27FC236}">
                    <a16:creationId xmlns:a16="http://schemas.microsoft.com/office/drawing/2014/main" id="{21A414C9-F99F-D4E8-373B-D27829A1A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41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0518" name="Text Box 16">
                <a:extLst>
                  <a:ext uri="{FF2B5EF4-FFF2-40B4-BE49-F238E27FC236}">
                    <a16:creationId xmlns:a16="http://schemas.microsoft.com/office/drawing/2014/main" id="{467F5C94-858C-55A1-EE40-86D3BC841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43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v</a:t>
                </a:r>
              </a:p>
            </p:txBody>
          </p:sp>
          <p:sp>
            <p:nvSpPr>
              <p:cNvPr id="20519" name="Text Box 17">
                <a:extLst>
                  <a:ext uri="{FF2B5EF4-FFF2-40B4-BE49-F238E27FC236}">
                    <a16:creationId xmlns:a16="http://schemas.microsoft.com/office/drawing/2014/main" id="{C520868F-29FB-A209-229E-F4FCA93E0E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985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u</a:t>
                </a:r>
              </a:p>
            </p:txBody>
          </p:sp>
        </p:grpSp>
      </p:grpSp>
      <p:sp>
        <p:nvSpPr>
          <p:cNvPr id="20483" name="Rectangle 18">
            <a:extLst>
              <a:ext uri="{FF2B5EF4-FFF2-40B4-BE49-F238E27FC236}">
                <a16:creationId xmlns:a16="http://schemas.microsoft.com/office/drawing/2014/main" id="{E61B259D-D448-57D4-3617-3B38CA0F9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47638"/>
            <a:ext cx="6418263" cy="738187"/>
          </a:xfrm>
        </p:spPr>
        <p:txBody>
          <a:bodyPr/>
          <a:lstStyle/>
          <a:p>
            <a:r>
              <a:rPr lang="en-US" altLang="zh-CN" sz="2800">
                <a:solidFill>
                  <a:srgbClr val="FF0000"/>
                </a:solidFill>
                <a:ea typeface="SimSun" panose="02010600030101010101" pitchFamily="2" charset="-122"/>
              </a:rPr>
              <a:t>Laminar Free Convection on Vertical Surface</a:t>
            </a:r>
          </a:p>
        </p:txBody>
      </p:sp>
      <p:sp>
        <p:nvSpPr>
          <p:cNvPr id="605203" name="Rectangle 19">
            <a:extLst>
              <a:ext uri="{FF2B5EF4-FFF2-40B4-BE49-F238E27FC236}">
                <a16:creationId xmlns:a16="http://schemas.microsoft.com/office/drawing/2014/main" id="{6BB604E4-4B90-84BA-B942-A159ACA20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97225" y="1357313"/>
            <a:ext cx="5486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ea typeface="SimSun" panose="02010600030101010101" pitchFamily="2" charset="-122"/>
              </a:rPr>
              <a:t>As y </a:t>
            </a:r>
            <a:r>
              <a:rPr lang="en-US" altLang="zh-CN" sz="2400">
                <a:ea typeface="SimSun" panose="02010600030101010101" pitchFamily="2" charset="-122"/>
                <a:sym typeface="Symbol" panose="05050102010706020507" pitchFamily="18" charset="2"/>
              </a:rPr>
              <a:t>  :  u = 0,  T = T</a:t>
            </a:r>
            <a:r>
              <a:rPr lang="en-US" altLang="zh-CN" sz="2400" baseline="-15000">
                <a:ea typeface="SimSun" panose="02010600030101010101" pitchFamily="2" charset="-122"/>
                <a:sym typeface="Symbol" panose="05050102010706020507" pitchFamily="18" charset="2"/>
              </a:rPr>
              <a:t>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ea typeface="SimSun" panose="02010600030101010101" pitchFamily="2" charset="-122"/>
              </a:rPr>
              <a:t>As y </a:t>
            </a:r>
            <a:r>
              <a:rPr lang="en-US" altLang="zh-CN" sz="2400">
                <a:ea typeface="SimSun" panose="02010600030101010101" pitchFamily="2" charset="-122"/>
                <a:sym typeface="Symbol" panose="05050102010706020507" pitchFamily="18" charset="2"/>
              </a:rPr>
              <a:t> 0  :  u = 0,  T = T</a:t>
            </a:r>
            <a:r>
              <a:rPr lang="en-US" altLang="zh-CN" sz="2400" baseline="-15000">
                <a:ea typeface="SimSun" panose="02010600030101010101" pitchFamily="2" charset="-122"/>
                <a:sym typeface="Symbol" panose="05050102010706020507" pitchFamily="18" charset="2"/>
              </a:rPr>
              <a:t>s</a:t>
            </a:r>
            <a:endParaRPr lang="en-US" altLang="zh-CN" sz="2400"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zh-CN" sz="2400"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ea typeface="SimSun" panose="02010600030101010101" pitchFamily="2" charset="-122"/>
                <a:sym typeface="Symbol" panose="05050102010706020507" pitchFamily="18" charset="2"/>
              </a:rPr>
              <a:t>With little or no external driving flow, Re  0 and forced convection effects can be safely neglects</a:t>
            </a:r>
            <a:r>
              <a:rPr lang="en-US" altLang="zh-CN"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>
              <a:ea typeface="SimSun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605204" name="Object 20">
            <a:extLst>
              <a:ext uri="{FF2B5EF4-FFF2-40B4-BE49-F238E27FC236}">
                <a16:creationId xmlns:a16="http://schemas.microsoft.com/office/drawing/2014/main" id="{2C3DA2A6-EC11-6AA3-4019-C21CBB50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0038" y="4779963"/>
          <a:ext cx="3657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500" imgH="317500" progId="Equation.3">
                  <p:embed/>
                </p:oleObj>
              </mc:Choice>
              <mc:Fallback>
                <p:oleObj name="Equation" r:id="rId10" imgW="1841500" imgH="317500" progId="Equation.3">
                  <p:embed/>
                  <p:pic>
                    <p:nvPicPr>
                      <p:cNvPr id="605204" name="Object 20">
                        <a:extLst>
                          <a:ext uri="{FF2B5EF4-FFF2-40B4-BE49-F238E27FC236}">
                            <a16:creationId xmlns:a16="http://schemas.microsoft.com/office/drawing/2014/main" id="{2C3DA2A6-EC11-6AA3-4019-C21CBB50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4779963"/>
                        <a:ext cx="36576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05" name="Object 21">
            <a:extLst>
              <a:ext uri="{FF2B5EF4-FFF2-40B4-BE49-F238E27FC236}">
                <a16:creationId xmlns:a16="http://schemas.microsoft.com/office/drawing/2014/main" id="{8990FBFF-CEBD-D837-2869-407EFE198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810000"/>
          <a:ext cx="1258888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600" imgH="698500" progId="Equation.3">
                  <p:embed/>
                </p:oleObj>
              </mc:Choice>
              <mc:Fallback>
                <p:oleObj name="Equation" r:id="rId12" imgW="990600" imgH="698500" progId="Equation.3">
                  <p:embed/>
                  <p:pic>
                    <p:nvPicPr>
                      <p:cNvPr id="605205" name="Object 21">
                        <a:extLst>
                          <a:ext uri="{FF2B5EF4-FFF2-40B4-BE49-F238E27FC236}">
                            <a16:creationId xmlns:a16="http://schemas.microsoft.com/office/drawing/2014/main" id="{8990FBFF-CEBD-D837-2869-407EFE198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258888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7" name="Group 46">
            <a:extLst>
              <a:ext uri="{FF2B5EF4-FFF2-40B4-BE49-F238E27FC236}">
                <a16:creationId xmlns:a16="http://schemas.microsoft.com/office/drawing/2014/main" id="{D0564DDF-CE55-A2EC-C770-B9F2D792674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0490" name="Group 8">
              <a:extLst>
                <a:ext uri="{FF2B5EF4-FFF2-40B4-BE49-F238E27FC236}">
                  <a16:creationId xmlns:a16="http://schemas.microsoft.com/office/drawing/2014/main" id="{21F18D52-3543-E9BC-C858-180FB6949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93" name="Group 27">
                <a:extLst>
                  <a:ext uri="{FF2B5EF4-FFF2-40B4-BE49-F238E27FC236}">
                    <a16:creationId xmlns:a16="http://schemas.microsoft.com/office/drawing/2014/main" id="{0891CE7B-7FEE-7C22-63EF-429A22B08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503" name="Rectangle 10">
                  <a:extLst>
                    <a:ext uri="{FF2B5EF4-FFF2-40B4-BE49-F238E27FC236}">
                      <a16:creationId xmlns:a16="http://schemas.microsoft.com/office/drawing/2014/main" id="{D294696A-A6D7-BBF2-5D98-96001AA3ED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4" name="Rectangle 11">
                  <a:extLst>
                    <a:ext uri="{FF2B5EF4-FFF2-40B4-BE49-F238E27FC236}">
                      <a16:creationId xmlns:a16="http://schemas.microsoft.com/office/drawing/2014/main" id="{B6E38E9C-8A40-D81B-7E0C-7DE8CC23D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494" name="Group 12">
                <a:extLst>
                  <a:ext uri="{FF2B5EF4-FFF2-40B4-BE49-F238E27FC236}">
                    <a16:creationId xmlns:a16="http://schemas.microsoft.com/office/drawing/2014/main" id="{030AA592-9E95-73FF-A489-A656845BD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501" name="Rectangle 13">
                  <a:extLst>
                    <a:ext uri="{FF2B5EF4-FFF2-40B4-BE49-F238E27FC236}">
                      <a16:creationId xmlns:a16="http://schemas.microsoft.com/office/drawing/2014/main" id="{99DF028D-C48D-6446-AB6F-DFAFB291E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2" name="Rectangle 14">
                  <a:extLst>
                    <a:ext uri="{FF2B5EF4-FFF2-40B4-BE49-F238E27FC236}">
                      <a16:creationId xmlns:a16="http://schemas.microsoft.com/office/drawing/2014/main" id="{E94A16F9-AD00-ECD3-E8E8-F9D000924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495" name="Group 15">
                <a:extLst>
                  <a:ext uri="{FF2B5EF4-FFF2-40B4-BE49-F238E27FC236}">
                    <a16:creationId xmlns:a16="http://schemas.microsoft.com/office/drawing/2014/main" id="{10D23408-CEBD-9467-833F-B6F91C231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9" name="Rectangle 16">
                  <a:extLst>
                    <a:ext uri="{FF2B5EF4-FFF2-40B4-BE49-F238E27FC236}">
                      <a16:creationId xmlns:a16="http://schemas.microsoft.com/office/drawing/2014/main" id="{9B90918E-51B0-015D-ED5A-B1448D162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0" name="Rectangle 17">
                  <a:extLst>
                    <a:ext uri="{FF2B5EF4-FFF2-40B4-BE49-F238E27FC236}">
                      <a16:creationId xmlns:a16="http://schemas.microsoft.com/office/drawing/2014/main" id="{BCE0FD72-E84B-6C29-46DD-3B779D304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496" name="Group 18">
                <a:extLst>
                  <a:ext uri="{FF2B5EF4-FFF2-40B4-BE49-F238E27FC236}">
                    <a16:creationId xmlns:a16="http://schemas.microsoft.com/office/drawing/2014/main" id="{639F0EB7-951C-A540-1FBD-DB0126E79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7" name="Rectangle 19">
                  <a:extLst>
                    <a:ext uri="{FF2B5EF4-FFF2-40B4-BE49-F238E27FC236}">
                      <a16:creationId xmlns:a16="http://schemas.microsoft.com/office/drawing/2014/main" id="{84D766E5-6450-1C63-0EBE-B2683B53C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8" name="Rectangle 20">
                  <a:extLst>
                    <a:ext uri="{FF2B5EF4-FFF2-40B4-BE49-F238E27FC236}">
                      <a16:creationId xmlns:a16="http://schemas.microsoft.com/office/drawing/2014/main" id="{962FD725-33ED-32DC-9A05-CF9BE2332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0491" name="Rectangle 19458">
              <a:extLst>
                <a:ext uri="{FF2B5EF4-FFF2-40B4-BE49-F238E27FC236}">
                  <a16:creationId xmlns:a16="http://schemas.microsoft.com/office/drawing/2014/main" id="{DA83FE69-952D-7BA4-112C-53CF003C0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4B7E4BA0-E85A-A75E-2EFC-51B0E6DB2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38" name="Object 8">
            <a:extLst>
              <a:ext uri="{FF2B5EF4-FFF2-40B4-BE49-F238E27FC236}">
                <a16:creationId xmlns:a16="http://schemas.microsoft.com/office/drawing/2014/main" id="{1EB3F716-FE59-856A-93E5-B9F6BAB12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7225" y="5478463"/>
          <a:ext cx="32893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95400" imgH="419100" progId="Equation.3">
                  <p:embed/>
                </p:oleObj>
              </mc:Choice>
              <mc:Fallback>
                <p:oleObj name="Equation" r:id="rId15" imgW="1295400" imgH="419100" progId="Equation.3">
                  <p:embed/>
                  <p:pic>
                    <p:nvPicPr>
                      <p:cNvPr id="38" name="Object 8">
                        <a:extLst>
                          <a:ext uri="{FF2B5EF4-FFF2-40B4-BE49-F238E27FC236}">
                            <a16:creationId xmlns:a16="http://schemas.microsoft.com/office/drawing/2014/main" id="{1EB3F716-FE59-856A-93E5-B9F6BAB12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5478463"/>
                        <a:ext cx="328930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0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0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032EC90-F319-E6E5-F948-23824EEEF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200025"/>
            <a:ext cx="6384925" cy="874713"/>
          </a:xfrm>
        </p:spPr>
        <p:txBody>
          <a:bodyPr/>
          <a:lstStyle/>
          <a:p>
            <a:r>
              <a:rPr lang="en-US" altLang="zh-CN" sz="2800">
                <a:solidFill>
                  <a:srgbClr val="FF0000"/>
                </a:solidFill>
                <a:ea typeface="SimSun" panose="02010600030101010101" pitchFamily="2" charset="-122"/>
              </a:rPr>
              <a:t>Empirical Correlations Natrual Convection</a:t>
            </a:r>
            <a:endParaRPr lang="en-US" altLang="en-US" sz="280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3B1D526-2B73-92B2-AE69-34C9BD83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ea typeface="SimSun" panose="02010600030101010101" pitchFamily="2" charset="-122"/>
              </a:rPr>
              <a:t>Typical correlations for heat transfer coefficient developed from experimental data are expressed as:</a:t>
            </a:r>
            <a:endParaRPr lang="en-US" altLang="en-US" sz="1800">
              <a:ea typeface="SimSun" panose="02010600030101010101" pitchFamily="2" charset="-122"/>
            </a:endParaRPr>
          </a:p>
        </p:txBody>
      </p:sp>
      <p:graphicFrame>
        <p:nvGraphicFramePr>
          <p:cNvPr id="615428" name="Object 4">
            <a:extLst>
              <a:ext uri="{FF2B5EF4-FFF2-40B4-BE49-F238E27FC236}">
                <a16:creationId xmlns:a16="http://schemas.microsoft.com/office/drawing/2014/main" id="{D1ED5392-BEEE-D541-653F-984B1E68B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3276600"/>
          <a:ext cx="4800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615428" name="Object 4">
                        <a:extLst>
                          <a:ext uri="{FF2B5EF4-FFF2-40B4-BE49-F238E27FC236}">
                            <a16:creationId xmlns:a16="http://schemas.microsoft.com/office/drawing/2014/main" id="{D1ED5392-BEEE-D541-653F-984B1E68B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4800600" cy="9699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195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29" name="Object 5">
            <a:extLst>
              <a:ext uri="{FF2B5EF4-FFF2-40B4-BE49-F238E27FC236}">
                <a16:creationId xmlns:a16="http://schemas.microsoft.com/office/drawing/2014/main" id="{C3ADF9DF-FF11-A614-79DA-52116ADAFF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209800"/>
          <a:ext cx="25146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419100" progId="Equation.3">
                  <p:embed/>
                </p:oleObj>
              </mc:Choice>
              <mc:Fallback>
                <p:oleObj name="Equation" r:id="rId5" imgW="1143000" imgH="419100" progId="Equation.3">
                  <p:embed/>
                  <p:pic>
                    <p:nvPicPr>
                      <p:cNvPr id="615429" name="Object 5">
                        <a:extLst>
                          <a:ext uri="{FF2B5EF4-FFF2-40B4-BE49-F238E27FC236}">
                            <a16:creationId xmlns:a16="http://schemas.microsoft.com/office/drawing/2014/main" id="{C3ADF9DF-FF11-A614-79DA-52116ADA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25146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30" name="Object 6">
            <a:extLst>
              <a:ext uri="{FF2B5EF4-FFF2-40B4-BE49-F238E27FC236}">
                <a16:creationId xmlns:a16="http://schemas.microsoft.com/office/drawing/2014/main" id="{326AEC12-018D-70D6-26AA-856795A51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495800"/>
          <a:ext cx="2149475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500" imgH="457200" progId="Equation.3">
                  <p:embed/>
                </p:oleObj>
              </mc:Choice>
              <mc:Fallback>
                <p:oleObj name="Equation" r:id="rId7" imgW="571500" imgH="457200" progId="Equation.3">
                  <p:embed/>
                  <p:pic>
                    <p:nvPicPr>
                      <p:cNvPr id="615430" name="Object 6">
                        <a:extLst>
                          <a:ext uri="{FF2B5EF4-FFF2-40B4-BE49-F238E27FC236}">
                            <a16:creationId xmlns:a16="http://schemas.microsoft.com/office/drawing/2014/main" id="{326AEC12-018D-70D6-26AA-856795A51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95800"/>
                        <a:ext cx="2149475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1" name="Text Box 7">
            <a:extLst>
              <a:ext uri="{FF2B5EF4-FFF2-40B4-BE49-F238E27FC236}">
                <a16:creationId xmlns:a16="http://schemas.microsoft.com/office/drawing/2014/main" id="{82E8E4CB-FED6-86AB-ECE6-3689BAAE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ea typeface="SimSun" panose="02010600030101010101" pitchFamily="2" charset="-122"/>
              </a:rPr>
              <a:t>For   Turbulent </a:t>
            </a:r>
          </a:p>
        </p:txBody>
      </p:sp>
      <p:sp>
        <p:nvSpPr>
          <p:cNvPr id="615432" name="Text Box 8">
            <a:extLst>
              <a:ext uri="{FF2B5EF4-FFF2-40B4-BE49-F238E27FC236}">
                <a16:creationId xmlns:a16="http://schemas.microsoft.com/office/drawing/2014/main" id="{E5C70E6B-7CAC-5863-4B93-23B37593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562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ea typeface="SimSun" panose="02010600030101010101" pitchFamily="2" charset="-122"/>
              </a:rPr>
              <a:t>For   Laminar</a:t>
            </a:r>
          </a:p>
        </p:txBody>
      </p:sp>
      <p:grpSp>
        <p:nvGrpSpPr>
          <p:cNvPr id="21513" name="Group 46">
            <a:extLst>
              <a:ext uri="{FF2B5EF4-FFF2-40B4-BE49-F238E27FC236}">
                <a16:creationId xmlns:a16="http://schemas.microsoft.com/office/drawing/2014/main" id="{BE19F423-090D-F03F-02C5-CC581AA6E13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1514" name="Group 8">
              <a:extLst>
                <a:ext uri="{FF2B5EF4-FFF2-40B4-BE49-F238E27FC236}">
                  <a16:creationId xmlns:a16="http://schemas.microsoft.com/office/drawing/2014/main" id="{62547D30-C50F-01DF-8EB5-51EDCB408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517" name="Group 27">
                <a:extLst>
                  <a:ext uri="{FF2B5EF4-FFF2-40B4-BE49-F238E27FC236}">
                    <a16:creationId xmlns:a16="http://schemas.microsoft.com/office/drawing/2014/main" id="{2CB537C2-C1DD-CD5A-0462-FC6703264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527" name="Rectangle 10">
                  <a:extLst>
                    <a:ext uri="{FF2B5EF4-FFF2-40B4-BE49-F238E27FC236}">
                      <a16:creationId xmlns:a16="http://schemas.microsoft.com/office/drawing/2014/main" id="{98A872B7-5F2B-7245-C3BB-3AD48867C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8" name="Rectangle 11">
                  <a:extLst>
                    <a:ext uri="{FF2B5EF4-FFF2-40B4-BE49-F238E27FC236}">
                      <a16:creationId xmlns:a16="http://schemas.microsoft.com/office/drawing/2014/main" id="{3218486A-3359-7D97-7965-C9957D89E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18" name="Group 12">
                <a:extLst>
                  <a:ext uri="{FF2B5EF4-FFF2-40B4-BE49-F238E27FC236}">
                    <a16:creationId xmlns:a16="http://schemas.microsoft.com/office/drawing/2014/main" id="{30B728EB-0A1C-13DB-D099-05528B91E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525" name="Rectangle 13">
                  <a:extLst>
                    <a:ext uri="{FF2B5EF4-FFF2-40B4-BE49-F238E27FC236}">
                      <a16:creationId xmlns:a16="http://schemas.microsoft.com/office/drawing/2014/main" id="{065747BB-07F3-D214-4A87-4A2F41606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6" name="Rectangle 14">
                  <a:extLst>
                    <a:ext uri="{FF2B5EF4-FFF2-40B4-BE49-F238E27FC236}">
                      <a16:creationId xmlns:a16="http://schemas.microsoft.com/office/drawing/2014/main" id="{20CBBB57-D4CD-07B9-3E33-83E7063D3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19" name="Group 15">
                <a:extLst>
                  <a:ext uri="{FF2B5EF4-FFF2-40B4-BE49-F238E27FC236}">
                    <a16:creationId xmlns:a16="http://schemas.microsoft.com/office/drawing/2014/main" id="{9787ACDC-451F-CD1F-0ED0-F0CEE7A0C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1523" name="Rectangle 18">
                  <a:extLst>
                    <a:ext uri="{FF2B5EF4-FFF2-40B4-BE49-F238E27FC236}">
                      <a16:creationId xmlns:a16="http://schemas.microsoft.com/office/drawing/2014/main" id="{E95D486A-61A6-86CC-3F75-E2D2A9653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4" name="Rectangle 19">
                  <a:extLst>
                    <a:ext uri="{FF2B5EF4-FFF2-40B4-BE49-F238E27FC236}">
                      <a16:creationId xmlns:a16="http://schemas.microsoft.com/office/drawing/2014/main" id="{A40A8ECB-9DA0-4CF8-BE28-0F9F2343D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20" name="Group 18">
                <a:extLst>
                  <a:ext uri="{FF2B5EF4-FFF2-40B4-BE49-F238E27FC236}">
                    <a16:creationId xmlns:a16="http://schemas.microsoft.com/office/drawing/2014/main" id="{1BF19A90-D014-1385-73FA-9D4DFE4A7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1521" name="Rectangle 19">
                  <a:extLst>
                    <a:ext uri="{FF2B5EF4-FFF2-40B4-BE49-F238E27FC236}">
                      <a16:creationId xmlns:a16="http://schemas.microsoft.com/office/drawing/2014/main" id="{29CA66B7-37BD-A9EA-D274-F8499E98B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2" name="Rectangle 20">
                  <a:extLst>
                    <a:ext uri="{FF2B5EF4-FFF2-40B4-BE49-F238E27FC236}">
                      <a16:creationId xmlns:a16="http://schemas.microsoft.com/office/drawing/2014/main" id="{E016A2D0-3AED-C1E7-C157-C6D73F9D9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515" name="Rectangle 19458">
              <a:extLst>
                <a:ext uri="{FF2B5EF4-FFF2-40B4-BE49-F238E27FC236}">
                  <a16:creationId xmlns:a16="http://schemas.microsoft.com/office/drawing/2014/main" id="{25236F8F-E0AF-E61D-779E-1CD00DF59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B8739066-A293-1E76-7220-2A968D06A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5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15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1" grpId="0" build="p" autoUpdateAnimBg="0"/>
      <p:bldP spid="61543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A5D16D2-EC03-91C9-79FA-8555E790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209675"/>
            <a:ext cx="78025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zh-CN" sz="2400">
                <a:ea typeface="SimSun" panose="02010600030101010101" pitchFamily="2" charset="-122"/>
              </a:rPr>
              <a:t>Alternative applicable to entire Rayleigh number range (for constant </a:t>
            </a:r>
            <a:r>
              <a:rPr lang="en-US" altLang="zh-CN" sz="2400" i="1">
                <a:ea typeface="SimSun" panose="02010600030101010101" pitchFamily="2" charset="-122"/>
              </a:rPr>
              <a:t>Ts</a:t>
            </a:r>
            <a:r>
              <a:rPr lang="en-US" altLang="zh-CN" sz="2400">
                <a:ea typeface="SimSun" panose="02010600030101010101" pitchFamily="2" charset="-122"/>
              </a:rPr>
              <a:t>)</a:t>
            </a:r>
          </a:p>
        </p:txBody>
      </p:sp>
      <p:graphicFrame>
        <p:nvGraphicFramePr>
          <p:cNvPr id="617475" name="Object 3">
            <a:extLst>
              <a:ext uri="{FF2B5EF4-FFF2-40B4-BE49-F238E27FC236}">
                <a16:creationId xmlns:a16="http://schemas.microsoft.com/office/drawing/2014/main" id="{E5A89876-A2E9-A395-6578-82C31902B6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709863"/>
          <a:ext cx="57912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67200" imgH="965200" progId="Equation.3">
                  <p:embed/>
                </p:oleObj>
              </mc:Choice>
              <mc:Fallback>
                <p:oleObj name="Equation" r:id="rId2" imgW="4267200" imgH="965200" progId="Equation.3">
                  <p:embed/>
                  <p:pic>
                    <p:nvPicPr>
                      <p:cNvPr id="617475" name="Object 3">
                        <a:extLst>
                          <a:ext uri="{FF2B5EF4-FFF2-40B4-BE49-F238E27FC236}">
                            <a16:creationId xmlns:a16="http://schemas.microsoft.com/office/drawing/2014/main" id="{E5A89876-A2E9-A395-6578-82C31902B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09863"/>
                        <a:ext cx="5791200" cy="1309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2" name="Group 46">
            <a:extLst>
              <a:ext uri="{FF2B5EF4-FFF2-40B4-BE49-F238E27FC236}">
                <a16:creationId xmlns:a16="http://schemas.microsoft.com/office/drawing/2014/main" id="{9440D7CA-9FBF-906E-4B16-B24DC4B29C18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2534" name="Group 8">
              <a:extLst>
                <a:ext uri="{FF2B5EF4-FFF2-40B4-BE49-F238E27FC236}">
                  <a16:creationId xmlns:a16="http://schemas.microsoft.com/office/drawing/2014/main" id="{FCFCDC1B-9228-E4FC-E42D-7D90D8707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2537" name="Group 27">
                <a:extLst>
                  <a:ext uri="{FF2B5EF4-FFF2-40B4-BE49-F238E27FC236}">
                    <a16:creationId xmlns:a16="http://schemas.microsoft.com/office/drawing/2014/main" id="{33392A94-F17E-8D0B-75EB-6008C28BE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2547" name="Rectangle 10">
                  <a:extLst>
                    <a:ext uri="{FF2B5EF4-FFF2-40B4-BE49-F238E27FC236}">
                      <a16:creationId xmlns:a16="http://schemas.microsoft.com/office/drawing/2014/main" id="{870976EA-956A-5A00-3269-B9A6CDA8F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48" name="Rectangle 11">
                  <a:extLst>
                    <a:ext uri="{FF2B5EF4-FFF2-40B4-BE49-F238E27FC236}">
                      <a16:creationId xmlns:a16="http://schemas.microsoft.com/office/drawing/2014/main" id="{D57F9C82-0F3F-DD50-95BB-84B787588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38" name="Group 12">
                <a:extLst>
                  <a:ext uri="{FF2B5EF4-FFF2-40B4-BE49-F238E27FC236}">
                    <a16:creationId xmlns:a16="http://schemas.microsoft.com/office/drawing/2014/main" id="{3C502EE9-A8FA-4EC2-9AC4-6151E95BB1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2545" name="Rectangle 13">
                  <a:extLst>
                    <a:ext uri="{FF2B5EF4-FFF2-40B4-BE49-F238E27FC236}">
                      <a16:creationId xmlns:a16="http://schemas.microsoft.com/office/drawing/2014/main" id="{4340934B-2F40-FFED-D1C5-A82A4785B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46" name="Rectangle 14">
                  <a:extLst>
                    <a:ext uri="{FF2B5EF4-FFF2-40B4-BE49-F238E27FC236}">
                      <a16:creationId xmlns:a16="http://schemas.microsoft.com/office/drawing/2014/main" id="{AE0E18DB-4F63-D11B-9C24-129EB7557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39" name="Group 15">
                <a:extLst>
                  <a:ext uri="{FF2B5EF4-FFF2-40B4-BE49-F238E27FC236}">
                    <a16:creationId xmlns:a16="http://schemas.microsoft.com/office/drawing/2014/main" id="{A32CD329-7862-267B-366A-70CE0BF1E7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2543" name="Rectangle 15">
                  <a:extLst>
                    <a:ext uri="{FF2B5EF4-FFF2-40B4-BE49-F238E27FC236}">
                      <a16:creationId xmlns:a16="http://schemas.microsoft.com/office/drawing/2014/main" id="{470F5449-D3F8-C3C9-D38A-6AB6357BB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44" name="Rectangle 16">
                  <a:extLst>
                    <a:ext uri="{FF2B5EF4-FFF2-40B4-BE49-F238E27FC236}">
                      <a16:creationId xmlns:a16="http://schemas.microsoft.com/office/drawing/2014/main" id="{181BF335-E500-CA39-FD02-97063A06B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0" name="Group 18">
                <a:extLst>
                  <a:ext uri="{FF2B5EF4-FFF2-40B4-BE49-F238E27FC236}">
                    <a16:creationId xmlns:a16="http://schemas.microsoft.com/office/drawing/2014/main" id="{947A3A0E-2343-98D0-A16A-3BD260600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2541" name="Rectangle 19">
                  <a:extLst>
                    <a:ext uri="{FF2B5EF4-FFF2-40B4-BE49-F238E27FC236}">
                      <a16:creationId xmlns:a16="http://schemas.microsoft.com/office/drawing/2014/main" id="{ECA0AB8E-A9B4-F85C-2EE2-0EC8F1637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42" name="Rectangle 20">
                  <a:extLst>
                    <a:ext uri="{FF2B5EF4-FFF2-40B4-BE49-F238E27FC236}">
                      <a16:creationId xmlns:a16="http://schemas.microsoft.com/office/drawing/2014/main" id="{67D10E12-1F31-95D9-23AD-6722C6F2C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2535" name="Rectangle 19458">
              <a:extLst>
                <a:ext uri="{FF2B5EF4-FFF2-40B4-BE49-F238E27FC236}">
                  <a16:creationId xmlns:a16="http://schemas.microsoft.com/office/drawing/2014/main" id="{BC8B7170-68CF-D0CD-32EC-B52D48A4B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A95450A-E9CB-6D72-8BB5-420A09747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2533" name="Rectangle 2">
            <a:extLst>
              <a:ext uri="{FF2B5EF4-FFF2-40B4-BE49-F238E27FC236}">
                <a16:creationId xmlns:a16="http://schemas.microsoft.com/office/drawing/2014/main" id="{AC1FF992-1CC3-6190-36CB-C021F425B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69850"/>
            <a:ext cx="63849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SimSun" panose="02010600030101010101" pitchFamily="2" charset="-122"/>
              </a:rPr>
              <a:t>Empirical Correlations Natrual Convection</a:t>
            </a:r>
            <a:endParaRPr lang="en-US" altLang="en-US" sz="280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73873F3A-F043-D3B8-62B6-29888F19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5917"/>
            <a:ext cx="6705600" cy="33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/>
              <a:t>Heat Generation in A Processor is A Cobra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90FE1991-BA03-262E-7BFC-1836F68D6F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027017A-6CE8-5E7C-E934-C2789C5F8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CB997B6-8BCB-3023-816C-133E4A5D5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5823E38-665C-52F9-2F6E-E035282C0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A76FB0A-8CC1-FBA7-486C-F087CB1CD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813D1A7-2573-67FE-BD91-F37268A10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8B5D2C0-2298-DD71-9AA8-5252E08FB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73F06B2-26A8-2DB4-CB22-D03CECFDE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DA93666-B88B-BD48-3C33-EC48E2356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7E3F260-45C3-8CDB-7F49-AF73C9490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D2C23E6-16B5-7451-07F3-1111D20A9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6FC5A9F-27F2-D044-E66A-89E3DA4F1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3A4F743-A0D6-898F-88A1-32ED611D1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99275CC-1BE2-C896-B9FA-A6FC2E1D1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EB87AE3-9F11-278D-7071-A5E8669B1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790C424-534A-39A1-3628-3A603DD6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 descr="Poisonous snake vs big army Ants - YouTube">
            <a:extLst>
              <a:ext uri="{FF2B5EF4-FFF2-40B4-BE49-F238E27FC236}">
                <a16:creationId xmlns:a16="http://schemas.microsoft.com/office/drawing/2014/main" id="{2F034689-4BA5-8DDB-AB23-B1B1A31A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8413"/>
            <a:ext cx="5027695" cy="28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Do CPUs Generate Heat? - Computer Info Bits">
            <a:extLst>
              <a:ext uri="{FF2B5EF4-FFF2-40B4-BE49-F238E27FC236}">
                <a16:creationId xmlns:a16="http://schemas.microsoft.com/office/drawing/2014/main" id="{0483331A-8758-118D-0244-78E8E0F1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56" y="1154113"/>
            <a:ext cx="5266044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4" name="Picture 6">
            <a:extLst>
              <a:ext uri="{FF2B5EF4-FFF2-40B4-BE49-F238E27FC236}">
                <a16:creationId xmlns:a16="http://schemas.microsoft.com/office/drawing/2014/main" id="{D8FD079B-244B-58D3-0A9B-70957938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53" y="1241529"/>
            <a:ext cx="320040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144A-D835-0519-2034-25B98A1E3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>
            <a:extLst>
              <a:ext uri="{FF2B5EF4-FFF2-40B4-BE49-F238E27FC236}">
                <a16:creationId xmlns:a16="http://schemas.microsoft.com/office/drawing/2014/main" id="{9CB77DF5-5735-3545-B47E-D19F8C93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1163"/>
            <a:ext cx="64262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Comparison of Longitudinal Fin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6" name="Rectangle 4">
                <a:extLst>
                  <a:ext uri="{FF2B5EF4-FFF2-40B4-BE49-F238E27FC236}">
                    <a16:creationId xmlns:a16="http://schemas.microsoft.com/office/drawing/2014/main" id="{828AD7CA-4126-577C-3245-1CF779350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1371600"/>
                <a:ext cx="7946919" cy="784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 sz="2800" dirty="0">
                    <a:cs typeface="Times New Roman" panose="02020603050405020304" pitchFamily="18" charset="0"/>
                  </a:rPr>
                  <a:t>In both fins, profile area varies as the cube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𝑏𝑎𝑠𝑒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𝑏𝑎𝑠𝑒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12676" name="Rectangle 4">
                <a:extLst>
                  <a:ext uri="{FF2B5EF4-FFF2-40B4-BE49-F238E27FC236}">
                    <a16:creationId xmlns:a16="http://schemas.microsoft.com/office/drawing/2014/main" id="{828AD7CA-4126-577C-3245-1CF779350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71600"/>
                <a:ext cx="7946919" cy="784896"/>
              </a:xfrm>
              <a:prstGeom prst="rect">
                <a:avLst/>
              </a:prstGeom>
              <a:blipFill>
                <a:blip r:embed="rId3"/>
                <a:stretch>
                  <a:fillRect l="-1612" b="-54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678" name="Rectangle 6">
            <a:extLst>
              <a:ext uri="{FF2B5EF4-FFF2-40B4-BE49-F238E27FC236}">
                <a16:creationId xmlns:a16="http://schemas.microsoft.com/office/drawing/2014/main" id="{3CAEAB22-5474-6E67-0156-0C888DB1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6267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To double the heat flow, you use two fins </a:t>
            </a:r>
            <a:endParaRPr lang="en-US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or make one fin eight times as large.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12679" name="Rectangle 7">
            <a:extLst>
              <a:ext uri="{FF2B5EF4-FFF2-40B4-BE49-F238E27FC236}">
                <a16:creationId xmlns:a16="http://schemas.microsoft.com/office/drawing/2014/main" id="{DF96E92E-3411-C630-4706-AC597305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267200"/>
            <a:ext cx="627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dirty="0">
                <a:cs typeface="Times New Roman" panose="02020603050405020304" pitchFamily="18" charset="0"/>
              </a:rPr>
              <a:t>There is a virtue in using short stubby fins.</a:t>
            </a:r>
            <a:endParaRPr lang="en-US" altLang="en-US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76EDEF9-4B5D-B0E2-1FF9-A270BE9DC3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BCA05C8-F337-3CB9-5E12-DEA1C47D2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B562951-140B-59CF-D7A6-BA9635C78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B4EC69C-D728-52D7-4F63-466F1A5F8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72438D4-278C-E34D-4205-A616CCC34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B9907B8-EDCB-A92C-CAA3-6FA680B20E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7BDB1A-73AD-DBFE-D55E-3D265C247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E34A539-EAA2-3A3E-8261-A00D331EC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EAD9899-F824-6DB0-4B19-C52E94446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519A4B6-BF0D-AA7B-BECB-04469D61A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4268DDE-370A-B186-7BD0-B7C79D0AE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1E24824-7393-67E2-88C6-F637486C0A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24716DB-940A-1423-4A7B-A8076E8CA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6C90A29-7190-C2AE-524D-1241AC0B7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E7B44B9-DD34-DFF3-2BED-22111874A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95D0394-CD08-199B-D0F2-D5991C88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>
            <a:extLst>
              <a:ext uri="{FF2B5EF4-FFF2-40B4-BE49-F238E27FC236}">
                <a16:creationId xmlns:a16="http://schemas.microsoft.com/office/drawing/2014/main" id="{F63BEFE8-F304-F90D-64FB-A5A642554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873875" cy="6619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Fin Arrays  &amp; Additional Thermal Resistance</a:t>
            </a:r>
          </a:p>
        </p:txBody>
      </p:sp>
      <p:sp>
        <p:nvSpPr>
          <p:cNvPr id="19460" name="Rectangle 18">
            <a:extLst>
              <a:ext uri="{FF2B5EF4-FFF2-40B4-BE49-F238E27FC236}">
                <a16:creationId xmlns:a16="http://schemas.microsoft.com/office/drawing/2014/main" id="{E2087892-EBD9-8278-04EE-DA8DB6A21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5CE15A9D-F151-694C-7E50-6A7433B15A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16E3394-626C-6E2D-CCD2-2019C5221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70CB1A2-BC50-4157-A1E1-A5FF8ED62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09DF3D3-9C28-EEE7-4F03-C763F691E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4FD59DE-8342-F0C6-B1D1-D795D4388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EF1BD22-4E8E-262A-62CF-7BA3058A0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72C970-B77A-4AE6-4BE0-09AA66F92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F831E2D-BCD2-6CC3-CFB4-34C2E37E6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19D2DE3-9EE2-0684-0101-D3F97C68A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45DEED5-B634-D474-514C-1AF401E09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76CC5C1E-0AA7-92E0-D65E-EDEF6829B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FC53B42-827E-6F80-BD80-D5E85AEFC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FA04182-5CE2-A887-1B05-080ABCEB4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8BBEF32-2D93-FD7C-0EE6-014924EEF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7EB89B2-151C-BCC9-0BB3-339B8F726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7CF83D5-579A-A2D6-69A4-22510CEF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586">
            <a:extLst>
              <a:ext uri="{FF2B5EF4-FFF2-40B4-BE49-F238E27FC236}">
                <a16:creationId xmlns:a16="http://schemas.microsoft.com/office/drawing/2014/main" id="{764143DB-311A-7CB6-C338-97D75E5040D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6618811" cy="4752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31D1A3-D687-A612-D311-C72B72254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Basics of Fin Arrays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F0792EA-21F2-8332-95BD-B1CDEB914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Natural Convection </a:t>
            </a:r>
          </a:p>
          <a:p>
            <a:pPr lvl="1" eaLnBrk="1" hangingPunct="1"/>
            <a:r>
              <a:rPr lang="en-US" altLang="en-US" sz="2400" dirty="0"/>
              <a:t>Plate-Fin Arrays </a:t>
            </a:r>
          </a:p>
          <a:p>
            <a:pPr lvl="1" eaLnBrk="1" hangingPunct="1"/>
            <a:r>
              <a:rPr lang="en-US" altLang="en-US" sz="2400" dirty="0"/>
              <a:t>Pins and Triangles </a:t>
            </a:r>
          </a:p>
          <a:p>
            <a:pPr eaLnBrk="1" hangingPunct="1"/>
            <a:r>
              <a:rPr lang="en-US" altLang="en-US" sz="2400" dirty="0"/>
              <a:t>Forced Convection Plate</a:t>
            </a:r>
          </a:p>
          <a:p>
            <a:pPr lvl="1" eaLnBrk="1" hangingPunct="1"/>
            <a:r>
              <a:rPr lang="en-US" altLang="en-US" sz="2400" dirty="0"/>
              <a:t>Fin Heat Sinks </a:t>
            </a:r>
          </a:p>
          <a:p>
            <a:pPr lvl="1" eaLnBrk="1" hangingPunct="1"/>
            <a:r>
              <a:rPr lang="en-US" altLang="en-US" sz="2400" dirty="0"/>
              <a:t>analytical modeling and optimization </a:t>
            </a:r>
          </a:p>
          <a:p>
            <a:pPr lvl="1" eaLnBrk="1" hangingPunct="1"/>
            <a:r>
              <a:rPr lang="en-US" altLang="en-US" sz="2400" dirty="0"/>
              <a:t>numerical modeling </a:t>
            </a:r>
          </a:p>
          <a:p>
            <a:pPr eaLnBrk="1" hangingPunct="1"/>
            <a:r>
              <a:rPr lang="en-US" altLang="en-US" sz="2400" dirty="0"/>
              <a:t>Heat Sink Prototyping/manufacturing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895FA0-8A56-2E5E-83C4-39F661E525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9DCC33F-C1C2-DE64-3938-13A6038D2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CA18A00-0DE3-BFB7-52DC-BE5021F8B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87AA02-A014-C8ED-D9DA-67555833F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4E7DA93-EE8E-3C6B-96CF-0BE446980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DA355DF-3F4B-7C3E-7E3A-4219F13F7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32E9AA-E534-DFF0-AC68-9DB67BE72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8D885F-D62D-D8DF-0236-85D7840E9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0CB67BA-30FB-DB90-94D0-95F1B9D2C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21995BE-CEF9-FC2E-6EE9-1ECBE760F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51F529D-0766-5929-E8C4-76AFDF779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88B641B-5C18-06D0-73F8-284CF5314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202EC35-577F-014A-E530-F10BEE4A8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378D042-F3DE-39F1-B26F-1F300572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C576954-CFAC-A3AD-D3A4-7B322AE4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8DA9833-0324-0F3E-ADC8-A38544CD5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/>
          <a:p>
            <a:r>
              <a:rPr lang="en-IN" sz="2800" dirty="0">
                <a:latin typeface="Arial" panose="020B0604020202020204" pitchFamily="34" charset="0"/>
              </a:rPr>
              <a:t>Cost</a:t>
            </a:r>
            <a:r>
              <a:rPr lang="en-IN" sz="2800" i="0" u="none" strike="noStrike" baseline="0" dirty="0">
                <a:latin typeface="Arial" panose="020B0604020202020204" pitchFamily="34" charset="0"/>
              </a:rPr>
              <a:t> of Heat Sinks</a:t>
            </a:r>
            <a:endParaRPr lang="en-US" alt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6DA67-1897-4FE4-02DD-88EFD31E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3" y="1204913"/>
            <a:ext cx="8126321" cy="54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:a16="http://schemas.microsoft.com/office/drawing/2014/main" id="{F45B2918-F005-7B19-486E-B75372861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/>
          <a:p>
            <a:r>
              <a:rPr lang="en-US" altLang="en-US" sz="2800" dirty="0"/>
              <a:t>Prototyping of Heat Sinks</a:t>
            </a:r>
          </a:p>
        </p:txBody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0A037852-EDE3-8885-B499-DDCEF0A47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Thermal conductivity and cooling surface area must always be weighed against material and manufacturing costs.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Most heat sinks are made from aluminum, because of its low thermal resistance, light weight, and low cost.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Copper is also used for heat sinks; although lower in thermal resistance than aluminum, its cost and greater weight make it less desirable for many applications.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Stamped heat sinks   made from a single sheet of metal, which is cut and bent to give the desired thermal properties.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Extruded heat sinks are very cost effective and provide good thermal performance.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Many basic shapes can be provided off-the-shelf.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Heat Sink Castings provide a cost-effective solution for high-volume, stable applications. 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8DF7D2F1-F501-5BD2-F3DC-5A722D230B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AC09CC6-05E2-6A10-79F1-1BF8CE7DA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E382372F-24C1-6053-FC28-45E3AD8E8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6D604E8-BCEF-9E53-3AB9-00EFB1989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4E99B74-B238-7D4B-96DF-9EAC0A2E9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052512C-326D-44C4-28C9-93F14843A2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379668A-F200-423B-A302-463E5AB27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D17631F-0B21-B40C-2559-DFDA21375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8C2F9DC-A361-52A3-E13D-17D513106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69E429F-E248-7021-CF45-517C957CD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7D03AFD3-68F2-2D60-D438-6173582DD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044DE17-8F15-2BB9-781B-9E5C9C8F85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8169563-36BC-340C-A0A1-829547630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B5D05DB-DCC3-0781-E79D-F75DFE46E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2E08BAA3-566E-8F1A-17D1-08A96C106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EEAD49F-B864-39E4-BCCE-F66A8080F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5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>
            <a:extLst>
              <a:ext uri="{FF2B5EF4-FFF2-40B4-BE49-F238E27FC236}">
                <a16:creationId xmlns:a16="http://schemas.microsoft.com/office/drawing/2014/main" id="{08529A1C-C9EF-CB92-F8CF-97638B1EF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Bonded-fin heat sinks  are made by bonding fins, fabricated from sheet metal or through extrusion, to an extruded base.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This process increases the surface area over a similar extruded piece, reducing the thermal resistance by A </a:t>
            </a:r>
            <a:r>
              <a:rPr lang="en-US" altLang="en-US" sz="2400" baseline="30000" dirty="0">
                <a:cs typeface="Arial" panose="020B0604020202020204" pitchFamily="34" charset="0"/>
              </a:rPr>
              <a:t>1/2to 2/3</a:t>
            </a:r>
            <a:r>
              <a:rPr lang="en-US" altLang="en-US" sz="2400" dirty="0">
                <a:cs typeface="Arial" panose="020B0604020202020204" pitchFamily="34" charset="0"/>
              </a:rPr>
              <a:t>. 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Folded-fin Heat Sinks are bonded-fin assemblies with complex fin shapes. 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By folding the fins over themselves, these assemblies provide a large surface area in a confined space. 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/>
          <a:p>
            <a:r>
              <a:rPr lang="en-US" altLang="en-US" sz="2800" dirty="0"/>
              <a:t>Prototyping of Heat Sinks</a:t>
            </a:r>
          </a:p>
        </p:txBody>
      </p:sp>
    </p:spTree>
    <p:extLst>
      <p:ext uri="{BB962C8B-B14F-4D97-AF65-F5344CB8AC3E}">
        <p14:creationId xmlns:p14="http://schemas.microsoft.com/office/powerpoint/2010/main" val="34093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>
            <a:extLst>
              <a:ext uri="{FF2B5EF4-FFF2-40B4-BE49-F238E27FC236}">
                <a16:creationId xmlns:a16="http://schemas.microsoft.com/office/drawing/2014/main" id="{08529A1C-C9EF-CB92-F8CF-97638B1EF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399" y="1295400"/>
            <a:ext cx="8093075" cy="4800600"/>
          </a:xfrm>
        </p:spPr>
        <p:txBody>
          <a:bodyPr/>
          <a:lstStyle/>
          <a:p>
            <a:r>
              <a:rPr lang="en-US" sz="2400" dirty="0"/>
              <a:t>Heat Load (W) = Amount of heat energy produced - Wattage. Usually defined as:</a:t>
            </a:r>
          </a:p>
          <a:p>
            <a:r>
              <a:rPr lang="en-US" sz="2400" dirty="0"/>
              <a:t>(voltage drop across device) x (current flowing through device)</a:t>
            </a:r>
          </a:p>
          <a:p>
            <a:r>
              <a:rPr lang="en-US" sz="2400" dirty="0"/>
              <a:t>Ambient Temperature (</a:t>
            </a:r>
            <a:r>
              <a:rPr lang="en-US" sz="2400" dirty="0" err="1"/>
              <a:t>T</a:t>
            </a:r>
            <a:r>
              <a:rPr lang="en-US" sz="2400" baseline="-25000" dirty="0" err="1"/>
              <a:t>amb</a:t>
            </a:r>
            <a:r>
              <a:rPr lang="en-US" sz="2400" dirty="0"/>
              <a:t>) Temperature of air immediately around Device to be cooled</a:t>
            </a:r>
          </a:p>
          <a:p>
            <a:r>
              <a:rPr lang="en-US" sz="2400" dirty="0"/>
              <a:t>Maximum Junction Temperature, (</a:t>
            </a:r>
            <a:r>
              <a:rPr lang="en-US" sz="2400" dirty="0" err="1"/>
              <a:t>T</a:t>
            </a:r>
            <a:r>
              <a:rPr lang="en-US" sz="2400" baseline="-25000" dirty="0" err="1"/>
              <a:t>jmax</a:t>
            </a:r>
            <a:r>
              <a:rPr lang="en-US" sz="2400" dirty="0"/>
              <a:t>), the maximum allowable temperature that the Device will see at its silicon junction</a:t>
            </a:r>
          </a:p>
          <a:p>
            <a:endParaRPr 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797675" cy="609600"/>
          </a:xfrm>
        </p:spPr>
        <p:txBody>
          <a:bodyPr/>
          <a:lstStyle/>
          <a:p>
            <a:r>
              <a:rPr lang="en-IN" sz="2800" i="0" u="none" strike="noStrike" baseline="0" dirty="0"/>
              <a:t>Heat Sinks: Special Terms and Definitions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70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6974</TotalTime>
  <Words>755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SimSun</vt:lpstr>
      <vt:lpstr>Arial</vt:lpstr>
      <vt:lpstr>Calibri</vt:lpstr>
      <vt:lpstr>Cambria Math</vt:lpstr>
      <vt:lpstr>CommercialScript BT</vt:lpstr>
      <vt:lpstr>Tempus Sans ITC</vt:lpstr>
      <vt:lpstr>Times New Roman</vt:lpstr>
      <vt:lpstr>Viner Hand ITC</vt:lpstr>
      <vt:lpstr>Blank Presentation</vt:lpstr>
      <vt:lpstr>Equation</vt:lpstr>
      <vt:lpstr>Thermal Management of Electronics using Fin Array Systems</vt:lpstr>
      <vt:lpstr>PowerPoint Presentation</vt:lpstr>
      <vt:lpstr>PowerPoint Presentation</vt:lpstr>
      <vt:lpstr>Fin Arrays  &amp; Additional Thermal Resistance</vt:lpstr>
      <vt:lpstr>Basics of Fin Arrays</vt:lpstr>
      <vt:lpstr>Cost of Heat Sinks</vt:lpstr>
      <vt:lpstr>Prototyping of Heat Sinks</vt:lpstr>
      <vt:lpstr>Prototyping of Heat Sinks</vt:lpstr>
      <vt:lpstr>Heat Sinks: Special Terms and Definitions</vt:lpstr>
      <vt:lpstr>Division of Heat Sink Thermal Resistance</vt:lpstr>
      <vt:lpstr>Natural Convection   Cooled Fin Arrays (Heat Sinks)</vt:lpstr>
      <vt:lpstr>Fin Arrays – Thermal Resistance</vt:lpstr>
      <vt:lpstr>Temperature of A Hot Chip: Natural Convection</vt:lpstr>
      <vt:lpstr>Laminar Free Convection on Vertical Surface</vt:lpstr>
      <vt:lpstr>Empirical Correlations Natrual Convection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424</cp:revision>
  <cp:lastPrinted>2002-07-26T02:11:33Z</cp:lastPrinted>
  <dcterms:created xsi:type="dcterms:W3CDTF">2002-07-26T01:39:54Z</dcterms:created>
  <dcterms:modified xsi:type="dcterms:W3CDTF">2024-03-20T04:22:36Z</dcterms:modified>
</cp:coreProperties>
</file>