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1132" r:id="rId2"/>
    <p:sldId id="1144" r:id="rId3"/>
    <p:sldId id="1157" r:id="rId4"/>
    <p:sldId id="1156" r:id="rId5"/>
    <p:sldId id="1137" r:id="rId6"/>
    <p:sldId id="1145" r:id="rId7"/>
    <p:sldId id="1146" r:id="rId8"/>
    <p:sldId id="1147" r:id="rId9"/>
    <p:sldId id="1143" r:id="rId10"/>
    <p:sldId id="258" r:id="rId11"/>
    <p:sldId id="1148" r:id="rId12"/>
    <p:sldId id="777" r:id="rId13"/>
    <p:sldId id="432" r:id="rId14"/>
    <p:sldId id="417" r:id="rId15"/>
    <p:sldId id="418" r:id="rId16"/>
    <p:sldId id="776" r:id="rId17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9900"/>
    <a:srgbClr val="FFFFFF"/>
    <a:srgbClr val="FFCCCC"/>
    <a:srgbClr val="000099"/>
    <a:srgbClr val="FF6600"/>
    <a:srgbClr val="99CCFF"/>
    <a:srgbClr val="777777"/>
    <a:srgbClr val="76863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14" autoAdjust="0"/>
    <p:restoredTop sz="82490" autoAdjust="0"/>
  </p:normalViewPr>
  <p:slideViewPr>
    <p:cSldViewPr>
      <p:cViewPr varScale="1">
        <p:scale>
          <a:sx n="56" d="100"/>
          <a:sy n="56" d="100"/>
        </p:scale>
        <p:origin x="17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4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31T05:29:4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7906 14882 248 0,'0'0'93'15,"1"-11"5"-15,-1 11-57 16,0 0-8-16,0 0-8 15,0 0-21-15,0 0-35 16,0 0-54-16,0 0-7 16,0 0-9-16,-1 11-2 15,1-11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5:31:11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0 153 11371,'0'0'7655,"33"-9"-7719,-23-15-4388,6-20-2947,-6 11 3683,-6-9 353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3/20/2024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2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751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698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68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25" Type="http://schemas.openxmlformats.org/officeDocument/2006/relationships/customXml" Target="../ink/ink8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5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28" Type="http://schemas.openxmlformats.org/officeDocument/2006/relationships/image" Target="../media/image5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4.xml"/><Relationship Id="rId22" Type="http://schemas.openxmlformats.org/officeDocument/2006/relationships/customXml" Target="../ink/ink7.xml"/><Relationship Id="rId27" Type="http://schemas.openxmlformats.org/officeDocument/2006/relationships/customXml" Target="../ink/ink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8.png"/><Relationship Id="rId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1234372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3600" dirty="0">
                <a:solidFill>
                  <a:schemeClr val="tx1"/>
                </a:solidFill>
              </a:rPr>
              <a:t>Thermal Management of Electronics using Natural Convection Fin Array Systems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5519520"/>
            <a:ext cx="9048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FF6600"/>
                </a:solidFill>
              </a:rPr>
              <a:t>Low energy Cooling Systems……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i="1" dirty="0">
              <a:solidFill>
                <a:srgbClr val="00B05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2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14:cNvPr>
              <p14:cNvContentPartPr/>
              <p14:nvPr/>
            </p14:nvContentPartPr>
            <p14:xfrm>
              <a:off x="2846160" y="5353560"/>
              <a:ext cx="720" cy="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36800" y="5344200"/>
                <a:ext cx="19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14:cNvPr>
              <p14:cNvContentPartPr/>
              <p14:nvPr/>
            </p14:nvContentPartPr>
            <p14:xfrm>
              <a:off x="10542084" y="663113"/>
              <a:ext cx="26640" cy="5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535964" y="656993"/>
                <a:ext cx="38880" cy="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16">
            <a:extLst>
              <a:ext uri="{FF2B5EF4-FFF2-40B4-BE49-F238E27FC236}">
                <a16:creationId xmlns:a16="http://schemas.microsoft.com/office/drawing/2014/main" id="{049363B2-90AE-F64E-8E02-2B7D3F73F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295400"/>
            <a:ext cx="794067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6389" name="Rectangle 12">
            <a:extLst>
              <a:ext uri="{FF2B5EF4-FFF2-40B4-BE49-F238E27FC236}">
                <a16:creationId xmlns:a16="http://schemas.microsoft.com/office/drawing/2014/main" id="{C0DC4E8B-0F00-0F47-83CC-7C4978C94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6" y="228600"/>
            <a:ext cx="6650038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>
                <a:cs typeface="Times New Roman" panose="02020603050405020304" pitchFamily="18" charset="0"/>
              </a:rPr>
              <a:t>Simplified Correlations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10">
                <a:extLst>
                  <a:ext uri="{FF2B5EF4-FFF2-40B4-BE49-F238E27FC236}">
                    <a16:creationId xmlns:a16="http://schemas.microsoft.com/office/drawing/2014/main" id="{B7A17744-5149-AFEF-5768-6FE3BA4B1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" y="1524000"/>
                <a:ext cx="8915400" cy="411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Clr>
                    <a:schemeClr val="tx2"/>
                  </a:buClr>
                  <a:buFont typeface="Wingdings" panose="05000000000000000000" pitchFamily="2" charset="2"/>
                  <a:buChar char="w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en-IN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opt</m:t>
                        </m:r>
                      </m:sub>
                    </m:sSub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𝑓𝑙𝑢𝑖𝑑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𝑜𝑝𝑡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>
                  <a:buClr>
                    <a:schemeClr val="tx2"/>
                  </a:buClr>
                  <a:buFont typeface="Wingdings" panose="05000000000000000000" pitchFamily="2" charset="2"/>
                  <a:buChar char="w"/>
                </a:pPr>
                <a:r>
                  <a:rPr lang="en-US" altLang="en-US" dirty="0">
                    <a:solidFill>
                      <a:srgbClr val="6633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𝑃𝑟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</m:sup>
                    </m:sSup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>
                  <a:buClr>
                    <a:schemeClr val="tx2"/>
                  </a:buClr>
                  <a:buFont typeface="Wingdings" panose="05000000000000000000" pitchFamily="2" charset="2"/>
                  <a:buChar char="w"/>
                </a:pPr>
                <a:endParaRPr lang="en-US" sz="1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2"/>
                  </a:buClr>
                  <a:buFont typeface="Wingdings" panose="05000000000000000000" pitchFamily="2" charset="2"/>
                  <a:buChar char="w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𝑊h𝑒𝑟𝑒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̄"/>
                        <m:ctrlPr>
                          <a:rPr lang="en-I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I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sSub>
                      <m:sSubPr>
                        <m:ctrlPr>
                          <a:rPr lang="en-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𝑏𝑎𝑠𝑒</m:t>
                        </m:r>
                      </m:sub>
                    </m:sSub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16390" name="Rectangle 10">
                <a:extLst>
                  <a:ext uri="{FF2B5EF4-FFF2-40B4-BE49-F238E27FC236}">
                    <a16:creationId xmlns:a16="http://schemas.microsoft.com/office/drawing/2014/main" id="{B7A17744-5149-AFEF-5768-6FE3BA4B1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524000"/>
                <a:ext cx="8915400" cy="4114800"/>
              </a:xfrm>
              <a:prstGeom prst="rect">
                <a:avLst/>
              </a:prstGeom>
              <a:blipFill>
                <a:blip r:embed="rId2"/>
                <a:stretch>
                  <a:fillRect l="-15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4FEA04CA-6B0C-9B29-57F2-505B14302AB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5B430EAA-2466-32AF-3E4E-B999811B5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FD0B9F1-5B72-3564-7F30-4DD16986B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16E3E855-1EAA-07BB-B726-3EB79534D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16809267-4983-124F-45BE-942FBEDE0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A9C98171-EFB4-FFC3-10E8-5431E173F1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D04040-7CF4-AB27-93DD-991B74180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AAFCBDF-92E2-B674-59FE-7D56B34B9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022E9102-131F-BFEF-7867-B40006ADAB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687B8674-E4DC-9C8B-9D45-0D09ECE6C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6E792547-9363-27E5-014D-A04F0EDC9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751F5F9-E3E2-DF05-8990-E6CDA71BE8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A72DDCF-468C-6066-C350-CA872CA4B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035C81C8-8839-B7EB-5B68-885F1AD8A6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E01EC2B-0846-B1E1-2CF8-2734A350B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2BB1FF12-25EC-680E-91CE-DCFEF516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7414" name="Text Box 7">
            <a:extLst>
              <a:ext uri="{FF2B5EF4-FFF2-40B4-BE49-F238E27FC236}">
                <a16:creationId xmlns:a16="http://schemas.microsoft.com/office/drawing/2014/main" id="{261512A4-F404-2720-AC66-A836EA3B8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05523"/>
            <a:ext cx="46826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85000"/>
              <a:buFont typeface="Wingdings" panose="05000000000000000000" pitchFamily="2" charset="2"/>
              <a:buChar char="n"/>
            </a:pPr>
            <a:r>
              <a:rPr lang="en-US" altLang="en-US" dirty="0">
                <a:cs typeface="Times New Roman" panose="02020603050405020304" pitchFamily="18" charset="0"/>
              </a:rPr>
              <a:t> Heat flow from each optimum fin: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8466F8-3D39-A26B-7587-247B702EDA5B}"/>
                  </a:ext>
                </a:extLst>
              </p:cNvPr>
              <p:cNvSpPr txBox="1"/>
              <p:nvPr/>
            </p:nvSpPr>
            <p:spPr>
              <a:xfrm>
                <a:off x="1905000" y="5562600"/>
                <a:ext cx="4572000" cy="878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1.258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0.333</m:t>
                          </m:r>
                        </m:sup>
                      </m:sSup>
                    </m:oMath>
                  </m:oMathPara>
                </a14:m>
                <a:br>
                  <a:rPr lang="en-IN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I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8466F8-3D39-A26B-7587-247B702ED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562600"/>
                <a:ext cx="4572000" cy="878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5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  <p:bldP spid="17414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16">
            <a:extLst>
              <a:ext uri="{FF2B5EF4-FFF2-40B4-BE49-F238E27FC236}">
                <a16:creationId xmlns:a16="http://schemas.microsoft.com/office/drawing/2014/main" id="{049363B2-90AE-F64E-8E02-2B7D3F73F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295400"/>
            <a:ext cx="794067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6389" name="Rectangle 12">
            <a:extLst>
              <a:ext uri="{FF2B5EF4-FFF2-40B4-BE49-F238E27FC236}">
                <a16:creationId xmlns:a16="http://schemas.microsoft.com/office/drawing/2014/main" id="{C0DC4E8B-0F00-0F47-83CC-7C4978C94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6" y="228600"/>
            <a:ext cx="6650038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dirty="0">
                <a:cs typeface="Times New Roman" panose="02020603050405020304" pitchFamily="18" charset="0"/>
              </a:rPr>
              <a:t>Radiation correction to Simplified Correlations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0" name="Rectangle 10">
                <a:extLst>
                  <a:ext uri="{FF2B5EF4-FFF2-40B4-BE49-F238E27FC236}">
                    <a16:creationId xmlns:a16="http://schemas.microsoft.com/office/drawing/2014/main" id="{B7A17744-5149-AFEF-5768-6FE3BA4B1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" y="1524000"/>
                <a:ext cx="8915400" cy="411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Clr>
                    <a:schemeClr val="tx2"/>
                  </a:buClr>
                  <a:buFont typeface="Wingdings" panose="05000000000000000000" pitchFamily="2" charset="2"/>
                  <a:buChar char="w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nor/>
                          </m:rPr>
                          <a:rPr lang="en-IN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I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𝑁𝐶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000000"/>
                  </a:solidFill>
                </a:endParaRPr>
              </a:p>
              <a:p>
                <a:pPr>
                  <a:buClr>
                    <a:schemeClr val="tx2"/>
                  </a:buClr>
                  <a:buFont typeface="Wingdings" panose="05000000000000000000" pitchFamily="2" charset="2"/>
                  <a:buChar char="w"/>
                </a:pPr>
                <a:endParaRPr lang="en-US" b="0" dirty="0">
                  <a:solidFill>
                    <a:srgbClr val="000000"/>
                  </a:solidFill>
                </a:endParaRPr>
              </a:p>
              <a:p>
                <a:pPr>
                  <a:buClr>
                    <a:schemeClr val="tx2"/>
                  </a:buClr>
                  <a:buFont typeface="Wingdings" panose="05000000000000000000" pitchFamily="2" charset="2"/>
                  <a:buChar char="w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𝜎𝜖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𝑏𝑎𝑠𝑒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+273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+273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𝑏𝑎𝑠𝑒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390" name="Rectangle 10">
                <a:extLst>
                  <a:ext uri="{FF2B5EF4-FFF2-40B4-BE49-F238E27FC236}">
                    <a16:creationId xmlns:a16="http://schemas.microsoft.com/office/drawing/2014/main" id="{B7A17744-5149-AFEF-5768-6FE3BA4B1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524000"/>
                <a:ext cx="8915400" cy="4114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4FEA04CA-6B0C-9B29-57F2-505B14302AB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5B430EAA-2466-32AF-3E4E-B999811B5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FD0B9F1-5B72-3564-7F30-4DD16986B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16E3E855-1EAA-07BB-B726-3EB79534D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16809267-4983-124F-45BE-942FBEDE0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A9C98171-EFB4-FFC3-10E8-5431E173F1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D04040-7CF4-AB27-93DD-991B74180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AAFCBDF-92E2-B674-59FE-7D56B34B9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022E9102-131F-BFEF-7867-B40006ADAB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687B8674-E4DC-9C8B-9D45-0D09ECE6CE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6E792547-9363-27E5-014D-A04F0EDC9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751F5F9-E3E2-DF05-8990-E6CDA71BE8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A72DDCF-468C-6066-C350-CA872CA4B9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035C81C8-8839-B7EB-5B68-885F1AD8A6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E01EC2B-0846-B1E1-2CF8-2734A350B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2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2BB1FF12-25EC-680E-91CE-DCFEF516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ext Box 7">
            <a:extLst>
              <a:ext uri="{FF2B5EF4-FFF2-40B4-BE49-F238E27FC236}">
                <a16:creationId xmlns:a16="http://schemas.microsoft.com/office/drawing/2014/main" id="{45FB25AC-0503-E0C0-62B3-D361627D9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19600"/>
            <a:ext cx="46826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85000"/>
              <a:buFont typeface="Wingdings" panose="05000000000000000000" pitchFamily="2" charset="2"/>
              <a:buChar char="n"/>
            </a:pPr>
            <a:r>
              <a:rPr lang="en-US" altLang="en-US" dirty="0">
                <a:cs typeface="Times New Roman" panose="02020603050405020304" pitchFamily="18" charset="0"/>
              </a:rPr>
              <a:t> Heat flow from each optimum fin: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EBB475-122B-79CE-CC0F-C0358DFA5980}"/>
                  </a:ext>
                </a:extLst>
              </p:cNvPr>
              <p:cNvSpPr txBox="1"/>
              <p:nvPr/>
            </p:nvSpPr>
            <p:spPr>
              <a:xfrm>
                <a:off x="2057400" y="5076677"/>
                <a:ext cx="4572000" cy="878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1.258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𝑂𝑣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0.333</m:t>
                          </m:r>
                        </m:sup>
                      </m:sSup>
                    </m:oMath>
                  </m:oMathPara>
                </a14:m>
                <a:br>
                  <a:rPr lang="en-IN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I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EBB475-122B-79CE-CC0F-C0358DFA5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076677"/>
                <a:ext cx="4572000" cy="878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26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DB5C644-860F-F1D0-32B0-B976DCF76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5867400" cy="762000"/>
          </a:xfrm>
        </p:spPr>
        <p:txBody>
          <a:bodyPr/>
          <a:lstStyle/>
          <a:p>
            <a:r>
              <a:rPr lang="en-US" altLang="en-US" sz="2800"/>
              <a:t>Temperature of Hot Chip: Forced Convection</a:t>
            </a:r>
          </a:p>
        </p:txBody>
      </p:sp>
      <p:sp>
        <p:nvSpPr>
          <p:cNvPr id="531462" name="Rectangle 6">
            <a:extLst>
              <a:ext uri="{FF2B5EF4-FFF2-40B4-BE49-F238E27FC236}">
                <a16:creationId xmlns:a16="http://schemas.microsoft.com/office/drawing/2014/main" id="{F7A05416-8CBA-160C-436F-64E6FEC1F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1311275"/>
            <a:ext cx="463232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forced convection, the critical parameters include local upstream air temperature (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and velocity (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airflow duct cross-sectional area (W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duct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duct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 play an important role in plate heat transfer.</a:t>
            </a:r>
          </a:p>
        </p:txBody>
      </p:sp>
      <p:grpSp>
        <p:nvGrpSpPr>
          <p:cNvPr id="23556" name="Group 46">
            <a:extLst>
              <a:ext uri="{FF2B5EF4-FFF2-40B4-BE49-F238E27FC236}">
                <a16:creationId xmlns:a16="http://schemas.microsoft.com/office/drawing/2014/main" id="{AF6F8CB3-CEB8-32CA-0981-007B41D2F583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23560" name="Group 8">
              <a:extLst>
                <a:ext uri="{FF2B5EF4-FFF2-40B4-BE49-F238E27FC236}">
                  <a16:creationId xmlns:a16="http://schemas.microsoft.com/office/drawing/2014/main" id="{218685DC-E59E-90B6-CD24-E562BE25C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3563" name="Group 27">
                <a:extLst>
                  <a:ext uri="{FF2B5EF4-FFF2-40B4-BE49-F238E27FC236}">
                    <a16:creationId xmlns:a16="http://schemas.microsoft.com/office/drawing/2014/main" id="{D6F9D27D-2104-6FA1-3305-FD818C563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3573" name="Rectangle 10">
                  <a:extLst>
                    <a:ext uri="{FF2B5EF4-FFF2-40B4-BE49-F238E27FC236}">
                      <a16:creationId xmlns:a16="http://schemas.microsoft.com/office/drawing/2014/main" id="{8CDDF27A-DCE0-5901-BB8A-E296D2AA8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74" name="Rectangle 11">
                  <a:extLst>
                    <a:ext uri="{FF2B5EF4-FFF2-40B4-BE49-F238E27FC236}">
                      <a16:creationId xmlns:a16="http://schemas.microsoft.com/office/drawing/2014/main" id="{3B9C2D7D-AFE2-97E3-82FF-D7BB468489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64" name="Group 12">
                <a:extLst>
                  <a:ext uri="{FF2B5EF4-FFF2-40B4-BE49-F238E27FC236}">
                    <a16:creationId xmlns:a16="http://schemas.microsoft.com/office/drawing/2014/main" id="{FD7C72A1-5C6F-F1A0-A6A3-06653B7690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3571" name="Rectangle 13">
                  <a:extLst>
                    <a:ext uri="{FF2B5EF4-FFF2-40B4-BE49-F238E27FC236}">
                      <a16:creationId xmlns:a16="http://schemas.microsoft.com/office/drawing/2014/main" id="{F4CB7B4D-FC1D-B2E7-92AE-4FF4600598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72" name="Rectangle 14">
                  <a:extLst>
                    <a:ext uri="{FF2B5EF4-FFF2-40B4-BE49-F238E27FC236}">
                      <a16:creationId xmlns:a16="http://schemas.microsoft.com/office/drawing/2014/main" id="{854A4519-50CA-862E-DAFA-E7541FC891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65" name="Group 15">
                <a:extLst>
                  <a:ext uri="{FF2B5EF4-FFF2-40B4-BE49-F238E27FC236}">
                    <a16:creationId xmlns:a16="http://schemas.microsoft.com/office/drawing/2014/main" id="{A1804CAE-D637-10D0-1D7A-2D325A297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3569" name="Rectangle 16">
                  <a:extLst>
                    <a:ext uri="{FF2B5EF4-FFF2-40B4-BE49-F238E27FC236}">
                      <a16:creationId xmlns:a16="http://schemas.microsoft.com/office/drawing/2014/main" id="{4BE30A61-F737-5ADE-C657-9AC973E01B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70" name="Rectangle 17">
                  <a:extLst>
                    <a:ext uri="{FF2B5EF4-FFF2-40B4-BE49-F238E27FC236}">
                      <a16:creationId xmlns:a16="http://schemas.microsoft.com/office/drawing/2014/main" id="{6EE55DA1-FD6B-3D81-BCE0-CA72FC2F51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566" name="Group 18">
                <a:extLst>
                  <a:ext uri="{FF2B5EF4-FFF2-40B4-BE49-F238E27FC236}">
                    <a16:creationId xmlns:a16="http://schemas.microsoft.com/office/drawing/2014/main" id="{96B7DB10-E950-C0A5-8754-4DD7D8A09C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3567" name="Rectangle 19">
                  <a:extLst>
                    <a:ext uri="{FF2B5EF4-FFF2-40B4-BE49-F238E27FC236}">
                      <a16:creationId xmlns:a16="http://schemas.microsoft.com/office/drawing/2014/main" id="{23E82970-0D7C-34F9-2036-994190016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68" name="Rectangle 20">
                  <a:extLst>
                    <a:ext uri="{FF2B5EF4-FFF2-40B4-BE49-F238E27FC236}">
                      <a16:creationId xmlns:a16="http://schemas.microsoft.com/office/drawing/2014/main" id="{DF0D687A-BDC4-B6D9-BA38-71EA039CB5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3561" name="Rectangle 19458">
              <a:extLst>
                <a:ext uri="{FF2B5EF4-FFF2-40B4-BE49-F238E27FC236}">
                  <a16:creationId xmlns:a16="http://schemas.microsoft.com/office/drawing/2014/main" id="{CDDC50DC-5AD3-F2BE-7C12-AA667999BD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F1C68852-C30C-F932-BD9D-C7F2151D6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3557" name="Picture 2">
            <a:extLst>
              <a:ext uri="{FF2B5EF4-FFF2-40B4-BE49-F238E27FC236}">
                <a16:creationId xmlns:a16="http://schemas.microsoft.com/office/drawing/2014/main" id="{8F32E3A7-B46C-391B-1E57-84F5625B1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143000"/>
            <a:ext cx="402272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6E4191-645C-0B76-DD8F-3BDECE034F66}"/>
              </a:ext>
            </a:extLst>
          </p:cNvPr>
          <p:cNvSpPr/>
          <p:nvPr/>
        </p:nvSpPr>
        <p:spPr>
          <a:xfrm>
            <a:off x="1447800" y="5029200"/>
            <a:ext cx="2590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1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2" grpId="0" build="p" autoUpdateAnimBg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C25D2F8-49CB-82B0-9796-FFC5110BE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42875"/>
            <a:ext cx="7772400" cy="685800"/>
          </a:xfrm>
        </p:spPr>
        <p:txBody>
          <a:bodyPr/>
          <a:lstStyle/>
          <a:p>
            <a:r>
              <a:rPr lang="en-US" altLang="en-US" sz="2800"/>
              <a:t>Flat Plate Boundary Layer Trasition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A7461A39-31AE-7A1B-602E-8D092659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1447800"/>
            <a:ext cx="41640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9E23E120-04ED-F17C-D4CD-2ED5AAFAB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6025"/>
            <a:ext cx="4800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1800" u="sng" dirty="0">
                <a:solidFill>
                  <a:schemeClr val="accent2"/>
                </a:solidFill>
                <a:ea typeface="SimSun" panose="02010600030101010101" pitchFamily="2" charset="-122"/>
                <a:sym typeface="Symbol" panose="05050102010706020507" pitchFamily="18" charset="2"/>
              </a:rPr>
              <a:t>Important point:</a:t>
            </a:r>
            <a:endParaRPr lang="en-US" altLang="zh-CN" sz="1800" dirty="0">
              <a:solidFill>
                <a:schemeClr val="accent2"/>
              </a:solidFill>
              <a:ea typeface="SimSun" panose="02010600030101010101" pitchFamily="2" charset="-122"/>
              <a:sym typeface="Symbol" panose="05050102010706020507" pitchFamily="18" charset="2"/>
            </a:endParaRPr>
          </a:p>
          <a:p>
            <a:pPr lvl="1">
              <a:spcBef>
                <a:spcPct val="50000"/>
              </a:spcBef>
            </a:pPr>
            <a:r>
              <a:rPr lang="en-US" altLang="zh-CN" sz="1800" dirty="0">
                <a:ea typeface="SimSun" panose="02010600030101010101" pitchFamily="2" charset="-122"/>
                <a:sym typeface="Symbol" panose="05050102010706020507" pitchFamily="18" charset="2"/>
              </a:rPr>
              <a:t>Typically, a turbulent boundary layer is preceded by a laminar boundary layer first upstream</a:t>
            </a:r>
          </a:p>
          <a:p>
            <a:pPr lvl="1">
              <a:spcBef>
                <a:spcPct val="50000"/>
              </a:spcBef>
            </a:pPr>
            <a:r>
              <a:rPr lang="en-US" altLang="zh-CN" sz="1800" dirty="0">
                <a:ea typeface="SimSun" panose="02010600030101010101" pitchFamily="2" charset="-122"/>
                <a:sym typeface="Symbol" panose="05050102010706020507" pitchFamily="18" charset="2"/>
              </a:rPr>
              <a:t> need to consider case with mixed boundary layer conditions!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Object 5">
                <a:extLst>
                  <a:ext uri="{FF2B5EF4-FFF2-40B4-BE49-F238E27FC236}">
                    <a16:creationId xmlns:a16="http://schemas.microsoft.com/office/drawing/2014/main" id="{77C3131D-9FB3-8D08-EEA5-4E81B142FD4D}"/>
                  </a:ext>
                </a:extLst>
              </p:cNvPr>
              <p:cNvSpPr txBox="1"/>
              <p:nvPr/>
            </p:nvSpPr>
            <p:spPr bwMode="auto">
              <a:xfrm>
                <a:off x="533400" y="3879850"/>
                <a:ext cx="5029200" cy="1149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̄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𝑥𝑐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𝑙𝑎𝑚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𝑥𝑐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𝑡𝑢𝑟𝑏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m:rPr>
                                  <m:nor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581" name="Object 5">
                <a:extLst>
                  <a:ext uri="{FF2B5EF4-FFF2-40B4-BE49-F238E27FC236}">
                    <a16:creationId xmlns:a16="http://schemas.microsoft.com/office/drawing/2014/main" id="{77C3131D-9FB3-8D08-EEA5-4E81B142F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879850"/>
                <a:ext cx="5029200" cy="1149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582" name="Group 46">
            <a:extLst>
              <a:ext uri="{FF2B5EF4-FFF2-40B4-BE49-F238E27FC236}">
                <a16:creationId xmlns:a16="http://schemas.microsoft.com/office/drawing/2014/main" id="{566178C4-29D6-5337-1818-146CCEE3E3A8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24583" name="Group 8">
              <a:extLst>
                <a:ext uri="{FF2B5EF4-FFF2-40B4-BE49-F238E27FC236}">
                  <a16:creationId xmlns:a16="http://schemas.microsoft.com/office/drawing/2014/main" id="{CD4BA9EB-A5EA-8AFA-1F29-6DD170AFB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4586" name="Group 27">
                <a:extLst>
                  <a:ext uri="{FF2B5EF4-FFF2-40B4-BE49-F238E27FC236}">
                    <a16:creationId xmlns:a16="http://schemas.microsoft.com/office/drawing/2014/main" id="{AE5DA197-222D-BEF8-F026-DAAE1FAD71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4596" name="Rectangle 10">
                  <a:extLst>
                    <a:ext uri="{FF2B5EF4-FFF2-40B4-BE49-F238E27FC236}">
                      <a16:creationId xmlns:a16="http://schemas.microsoft.com/office/drawing/2014/main" id="{20172C49-095F-AB0D-CF6A-4FA3890738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97" name="Rectangle 11">
                  <a:extLst>
                    <a:ext uri="{FF2B5EF4-FFF2-40B4-BE49-F238E27FC236}">
                      <a16:creationId xmlns:a16="http://schemas.microsoft.com/office/drawing/2014/main" id="{5C29BAB8-A8AF-1961-48BA-50194297B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587" name="Group 12">
                <a:extLst>
                  <a:ext uri="{FF2B5EF4-FFF2-40B4-BE49-F238E27FC236}">
                    <a16:creationId xmlns:a16="http://schemas.microsoft.com/office/drawing/2014/main" id="{30839336-DF68-8274-3B36-0012244921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24594" name="Rectangle 13">
                  <a:extLst>
                    <a:ext uri="{FF2B5EF4-FFF2-40B4-BE49-F238E27FC236}">
                      <a16:creationId xmlns:a16="http://schemas.microsoft.com/office/drawing/2014/main" id="{3F0D8F85-2F30-DD1E-E4E8-AF206B132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95" name="Rectangle 14">
                  <a:extLst>
                    <a:ext uri="{FF2B5EF4-FFF2-40B4-BE49-F238E27FC236}">
                      <a16:creationId xmlns:a16="http://schemas.microsoft.com/office/drawing/2014/main" id="{246FE186-F059-84BA-5B7F-590F14ADE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588" name="Group 15">
                <a:extLst>
                  <a:ext uri="{FF2B5EF4-FFF2-40B4-BE49-F238E27FC236}">
                    <a16:creationId xmlns:a16="http://schemas.microsoft.com/office/drawing/2014/main" id="{BE23A490-8972-8047-15CF-668378AC1F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24592" name="Rectangle 16">
                  <a:extLst>
                    <a:ext uri="{FF2B5EF4-FFF2-40B4-BE49-F238E27FC236}">
                      <a16:creationId xmlns:a16="http://schemas.microsoft.com/office/drawing/2014/main" id="{EDFDF3BE-4D80-4524-A92D-2681D5D54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93" name="Rectangle 17">
                  <a:extLst>
                    <a:ext uri="{FF2B5EF4-FFF2-40B4-BE49-F238E27FC236}">
                      <a16:creationId xmlns:a16="http://schemas.microsoft.com/office/drawing/2014/main" id="{E98F49DC-476E-8E5F-342A-A8547D9C3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589" name="Group 18">
                <a:extLst>
                  <a:ext uri="{FF2B5EF4-FFF2-40B4-BE49-F238E27FC236}">
                    <a16:creationId xmlns:a16="http://schemas.microsoft.com/office/drawing/2014/main" id="{E86690A8-A20A-F031-DACA-5A80C4CB64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4590" name="Rectangle 19">
                  <a:extLst>
                    <a:ext uri="{FF2B5EF4-FFF2-40B4-BE49-F238E27FC236}">
                      <a16:creationId xmlns:a16="http://schemas.microsoft.com/office/drawing/2014/main" id="{9C08C590-B6AB-7198-0019-8590A94CE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591" name="Rectangle 20">
                  <a:extLst>
                    <a:ext uri="{FF2B5EF4-FFF2-40B4-BE49-F238E27FC236}">
                      <a16:creationId xmlns:a16="http://schemas.microsoft.com/office/drawing/2014/main" id="{84C044F0-B74B-4360-DD0D-309BA2804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4584" name="Rectangle 19458">
              <a:extLst>
                <a:ext uri="{FF2B5EF4-FFF2-40B4-BE49-F238E27FC236}">
                  <a16:creationId xmlns:a16="http://schemas.microsoft.com/office/drawing/2014/main" id="{CD0E5B5F-EA2D-23EF-F0C5-B81FADBDF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4E85BFAD-9849-6080-AC5D-50ABAF936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88202E7A-F660-A7B2-89C9-3B6271463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463882"/>
              </p:ext>
            </p:extLst>
          </p:nvPr>
        </p:nvGraphicFramePr>
        <p:xfrm>
          <a:off x="228600" y="1360487"/>
          <a:ext cx="8686800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5087060" imgH="1609524" progId="MSPhotoEd.3">
                  <p:embed/>
                </p:oleObj>
              </mc:Choice>
              <mc:Fallback>
                <p:oleObj name="Photo Editor Photo" r:id="rId2" imgW="5087060" imgH="1609524" progId="MSPhotoEd.3">
                  <p:embed/>
                  <p:pic>
                    <p:nvPicPr>
                      <p:cNvPr id="25602" name="Object 2">
                        <a:extLst>
                          <a:ext uri="{FF2B5EF4-FFF2-40B4-BE49-F238E27FC236}">
                            <a16:creationId xmlns:a16="http://schemas.microsoft.com/office/drawing/2014/main" id="{88202E7A-F660-A7B2-89C9-3B6271463A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60487"/>
                        <a:ext cx="8686800" cy="274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Line 3">
            <a:extLst>
              <a:ext uri="{FF2B5EF4-FFF2-40B4-BE49-F238E27FC236}">
                <a16:creationId xmlns:a16="http://schemas.microsoft.com/office/drawing/2014/main" id="{DF322453-B914-A5AD-9759-39941299E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960687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8F3299D4-5023-20B0-61D5-37155484A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332287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id="{2E20B5DB-EA6C-7E41-1698-9ED0BF269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732087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A52C281F-F2D3-D591-D6F0-F65AAE114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4297362"/>
            <a:ext cx="46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X</a:t>
            </a:r>
            <a:r>
              <a:rPr lang="en-US" altLang="en-US" sz="1800" i="1" baseline="-25000"/>
              <a:t>c</a:t>
            </a:r>
            <a:endParaRPr lang="en-US" altLang="en-US" sz="1800" i="1"/>
          </a:p>
        </p:txBody>
      </p:sp>
      <p:sp>
        <p:nvSpPr>
          <p:cNvPr id="25607" name="Line 7">
            <a:extLst>
              <a:ext uri="{FF2B5EF4-FFF2-40B4-BE49-F238E27FC236}">
                <a16:creationId xmlns:a16="http://schemas.microsoft.com/office/drawing/2014/main" id="{41808F6D-A308-D512-6F8A-DF460F793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865687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199267F8-1142-AFD3-B51C-12A462BC1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63708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L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2B44E391-6C22-AD85-F5B4-34E5392B7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027487"/>
            <a:ext cx="1181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Leading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Edge</a:t>
            </a:r>
          </a:p>
        </p:txBody>
      </p:sp>
      <p:sp>
        <p:nvSpPr>
          <p:cNvPr id="25610" name="Line 10">
            <a:extLst>
              <a:ext uri="{FF2B5EF4-FFF2-40B4-BE49-F238E27FC236}">
                <a16:creationId xmlns:a16="http://schemas.microsoft.com/office/drawing/2014/main" id="{6B32984E-893B-546B-BF5D-B80660E5E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2351087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1C53F53C-2D2B-B501-7028-2A0F0BE05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256087"/>
            <a:ext cx="1163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Trailing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0492" name="Object 12">
                <a:extLst>
                  <a:ext uri="{FF2B5EF4-FFF2-40B4-BE49-F238E27FC236}">
                    <a16:creationId xmlns:a16="http://schemas.microsoft.com/office/drawing/2014/main" id="{EEFF1B15-D3B0-9D85-9E02-8044A00B767A}"/>
                  </a:ext>
                </a:extLst>
              </p:cNvPr>
              <p:cNvSpPr txBox="1"/>
              <p:nvPr/>
            </p:nvSpPr>
            <p:spPr bwMode="auto">
              <a:xfrm>
                <a:off x="1143000" y="5399087"/>
                <a:ext cx="5867400" cy="1154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𝑙𝑎𝑚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𝑡𝑢𝑟𝑏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60492" name="Object 12">
                <a:extLst>
                  <a:ext uri="{FF2B5EF4-FFF2-40B4-BE49-F238E27FC236}">
                    <a16:creationId xmlns:a16="http://schemas.microsoft.com/office/drawing/2014/main" id="{EEFF1B15-D3B0-9D85-9E02-8044A00B7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5399087"/>
                <a:ext cx="5867400" cy="1154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F7B66B8B-3E16-54A2-72CB-635F2F95C7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C2781E9-9636-04D5-1EBD-B6CD5CFFEC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7B07C4B4-28E4-E9D2-02BD-18208A884B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C0CB3A2-5EBA-C32E-9D99-6EAB1A739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FAD10075-C249-92C8-1D6E-251C23ADE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F7A5FAC-A21D-CA43-D94E-6D8335B9C4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19E92DF-F105-CD78-662F-F8BD9475DF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B509609-D6DE-5916-5B91-2575CD9E5C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84BE7404-8334-204D-94E4-76C132109B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2716021B-51E9-4963-CE3C-695EF9E9A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2DF77963-6338-BE9F-2306-380FF69CE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01DBE588-E8F0-35E0-F34C-4A09057D7B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D47DDEAA-A72D-AC35-9CBD-A333EB7173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D6C66B8A-8CE2-57C5-05F3-BDD03F9033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5EFB357-B6F0-1FF8-9CAF-854318B1A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D36C2C3-9B58-63B5-CB65-F65652DCC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D54D5E28-F9FD-F867-C57E-B04440C6C47B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810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800" kern="0" dirty="0"/>
              <a:t>Flat Plate Boundary Layer </a:t>
            </a:r>
            <a:r>
              <a:rPr lang="en-US" altLang="en-US" sz="2800" kern="0" dirty="0" err="1"/>
              <a:t>Trasition</a:t>
            </a:r>
            <a:endParaRPr lang="en-US" alt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9" name="Text Box 5">
            <a:extLst>
              <a:ext uri="{FF2B5EF4-FFF2-40B4-BE49-F238E27FC236}">
                <a16:creationId xmlns:a16="http://schemas.microsoft.com/office/drawing/2014/main" id="{B1E4B5FA-BD84-1FF5-78EB-8FE5F708C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1828800"/>
            <a:ext cx="496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For a smooth flat plate: </a:t>
            </a:r>
            <a:r>
              <a:rPr lang="en-US" altLang="en-US" sz="1800" dirty="0" err="1"/>
              <a:t>Re</a:t>
            </a:r>
            <a:r>
              <a:rPr lang="en-US" altLang="en-US" sz="1800" baseline="-25000" dirty="0" err="1"/>
              <a:t>xc</a:t>
            </a:r>
            <a:r>
              <a:rPr lang="en-US" altLang="en-US" sz="1800" dirty="0"/>
              <a:t> = 5 X 10</a:t>
            </a:r>
            <a:r>
              <a:rPr lang="en-US" altLang="en-US" sz="1800" baseline="30000" dirty="0"/>
              <a:t>5</a:t>
            </a:r>
            <a:r>
              <a:rPr lang="en-US" altLang="en-US" sz="18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1510" name="Object 6">
                <a:extLst>
                  <a:ext uri="{FF2B5EF4-FFF2-40B4-BE49-F238E27FC236}">
                    <a16:creationId xmlns:a16="http://schemas.microsoft.com/office/drawing/2014/main" id="{FFAD3B3A-6E48-73BA-276C-7D2117EF6221}"/>
                  </a:ext>
                </a:extLst>
              </p:cNvPr>
              <p:cNvSpPr txBox="1"/>
              <p:nvPr/>
            </p:nvSpPr>
            <p:spPr bwMode="auto">
              <a:xfrm>
                <a:off x="1862138" y="2841625"/>
                <a:ext cx="5419725" cy="1022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0.037</m:t>
                          </m:r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Sup>
                                <m:sSub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Re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sup>
                              </m:sSubSup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871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61510" name="Object 6">
                <a:extLst>
                  <a:ext uri="{FF2B5EF4-FFF2-40B4-BE49-F238E27FC236}">
                    <a16:creationId xmlns:a16="http://schemas.microsoft.com/office/drawing/2014/main" id="{FFAD3B3A-6E48-73BA-276C-7D2117EF6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138" y="2841625"/>
                <a:ext cx="5419725" cy="10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8" name="Text Box 2">
            <a:extLst>
              <a:ext uri="{FF2B5EF4-FFF2-40B4-BE49-F238E27FC236}">
                <a16:creationId xmlns:a16="http://schemas.microsoft.com/office/drawing/2014/main" id="{586A1B11-7E35-A6B1-E43B-73488A333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13213"/>
            <a:ext cx="738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For very large flat plates: L &gt;&gt; </a:t>
            </a:r>
            <a:r>
              <a:rPr lang="en-US" altLang="en-US" sz="1800" dirty="0" err="1"/>
              <a:t>X</a:t>
            </a:r>
            <a:r>
              <a:rPr lang="en-US" altLang="en-US" sz="1800" baseline="-25000" dirty="0" err="1"/>
              <a:t>c</a:t>
            </a:r>
            <a:r>
              <a:rPr lang="en-US" altLang="en-US" sz="1800" dirty="0"/>
              <a:t>, in general for </a:t>
            </a:r>
            <a:r>
              <a:rPr lang="en-US" altLang="en-US" sz="1800" dirty="0" err="1"/>
              <a:t>Re</a:t>
            </a:r>
            <a:r>
              <a:rPr lang="en-US" altLang="en-US" sz="1800" baseline="-25000" dirty="0" err="1"/>
              <a:t>L</a:t>
            </a:r>
            <a:r>
              <a:rPr lang="en-US" altLang="en-US" sz="1800" dirty="0"/>
              <a:t> &gt; 10</a:t>
            </a:r>
            <a:r>
              <a:rPr lang="en-US" altLang="en-US" sz="1800" baseline="30000" dirty="0"/>
              <a:t>8</a:t>
            </a:r>
            <a:endParaRPr lang="en-US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9" name="Object 3">
                <a:extLst>
                  <a:ext uri="{FF2B5EF4-FFF2-40B4-BE49-F238E27FC236}">
                    <a16:creationId xmlns:a16="http://schemas.microsoft.com/office/drawing/2014/main" id="{BBC7A225-2876-B5BE-EF70-472D155FDEE2}"/>
                  </a:ext>
                </a:extLst>
              </p:cNvPr>
              <p:cNvSpPr txBox="1"/>
              <p:nvPr/>
            </p:nvSpPr>
            <p:spPr bwMode="auto">
              <a:xfrm>
                <a:off x="2030413" y="4821238"/>
                <a:ext cx="4259262" cy="8175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=0.037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Re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f>
                                <m:fPr>
                                  <m:type m:val="skw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bSup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629" name="Object 3">
                <a:extLst>
                  <a:ext uri="{FF2B5EF4-FFF2-40B4-BE49-F238E27FC236}">
                    <a16:creationId xmlns:a16="http://schemas.microsoft.com/office/drawing/2014/main" id="{BBC7A225-2876-B5BE-EF70-472D155FD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0413" y="4821238"/>
                <a:ext cx="4259262" cy="817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239202B8-2F03-D8C3-BC8B-FCC12352BDB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13CE9F9-514C-8F75-23D1-E1879C873C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55476E0-8C7F-1AD4-B5A0-01474A6D15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8091409F-D581-B7DD-4F4F-50F26175CD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612E8DE-1FF1-690B-C32A-1D81515C0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6D36E182-9876-A268-25A7-28F6C5C810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105DF7E-2B41-9E81-3499-20F9FEC98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A015EB0-D38B-0D55-FCA6-AE4CF9C7B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FFA750EE-25F5-AAF0-0D83-D44B04FA71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987504CB-AA70-FEC5-D05B-D1545B8999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DA3A9EB5-101A-DD05-53B5-6E2687D24C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74291E4-5D2F-3BC4-E585-7F1B1055F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79748F77-13E2-A74B-FDAB-C0F4512E84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B39E41E-D1F3-990F-3874-12309D3747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37BC491-37BE-A081-37DA-D0EA59849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4A16011C-3357-EA21-FB36-C546D0D84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6518B1F4-3953-BC70-7778-1041B51BE6C0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228600"/>
            <a:ext cx="7772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800" kern="0" dirty="0"/>
              <a:t>Correlations for Flat Plate Boundary Layer</a:t>
            </a:r>
          </a:p>
          <a:p>
            <a:r>
              <a:rPr lang="en-US" altLang="en-US" sz="2800" kern="0" dirty="0"/>
              <a:t>: Forced Convection Cooling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9" grpId="0" build="p" autoUpdateAnimBg="0"/>
      <p:bldP spid="661510" grpId="0"/>
      <p:bldP spid="26628" grpId="0"/>
      <p:bldP spid="266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EB8E92B-9000-B897-E224-6F8FEBD9E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5867400" cy="762000"/>
          </a:xfrm>
        </p:spPr>
        <p:txBody>
          <a:bodyPr/>
          <a:lstStyle/>
          <a:p>
            <a:r>
              <a:rPr lang="en-US" altLang="en-US" sz="2800"/>
              <a:t>Rig For Performance Evaluation of Heatsink</a:t>
            </a:r>
          </a:p>
        </p:txBody>
      </p:sp>
      <p:grpSp>
        <p:nvGrpSpPr>
          <p:cNvPr id="38915" name="Group 46">
            <a:extLst>
              <a:ext uri="{FF2B5EF4-FFF2-40B4-BE49-F238E27FC236}">
                <a16:creationId xmlns:a16="http://schemas.microsoft.com/office/drawing/2014/main" id="{2A2B2E34-9E55-56F7-E228-3DB8284CD22E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8921" name="Group 8">
              <a:extLst>
                <a:ext uri="{FF2B5EF4-FFF2-40B4-BE49-F238E27FC236}">
                  <a16:creationId xmlns:a16="http://schemas.microsoft.com/office/drawing/2014/main" id="{7C6A93E5-8D40-DEE8-8078-CE68B1E84B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8924" name="Group 27">
                <a:extLst>
                  <a:ext uri="{FF2B5EF4-FFF2-40B4-BE49-F238E27FC236}">
                    <a16:creationId xmlns:a16="http://schemas.microsoft.com/office/drawing/2014/main" id="{D5511DD9-C8FD-6457-1EAE-D563C41218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8934" name="Rectangle 10">
                  <a:extLst>
                    <a:ext uri="{FF2B5EF4-FFF2-40B4-BE49-F238E27FC236}">
                      <a16:creationId xmlns:a16="http://schemas.microsoft.com/office/drawing/2014/main" id="{000B47D0-314F-F9AA-5226-3254AF472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35" name="Rectangle 11">
                  <a:extLst>
                    <a:ext uri="{FF2B5EF4-FFF2-40B4-BE49-F238E27FC236}">
                      <a16:creationId xmlns:a16="http://schemas.microsoft.com/office/drawing/2014/main" id="{E8D5B748-18E6-2002-1D08-BB24D845F3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925" name="Group 12">
                <a:extLst>
                  <a:ext uri="{FF2B5EF4-FFF2-40B4-BE49-F238E27FC236}">
                    <a16:creationId xmlns:a16="http://schemas.microsoft.com/office/drawing/2014/main" id="{E16DA00B-841F-CA5D-B9C2-D030A855F7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8932" name="Rectangle 13">
                  <a:extLst>
                    <a:ext uri="{FF2B5EF4-FFF2-40B4-BE49-F238E27FC236}">
                      <a16:creationId xmlns:a16="http://schemas.microsoft.com/office/drawing/2014/main" id="{9220192E-EFCD-C365-F5FB-0832A28DD4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33" name="Rectangle 14">
                  <a:extLst>
                    <a:ext uri="{FF2B5EF4-FFF2-40B4-BE49-F238E27FC236}">
                      <a16:creationId xmlns:a16="http://schemas.microsoft.com/office/drawing/2014/main" id="{9D6CE88C-6E14-E193-B0FB-B007A8AB3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926" name="Group 15">
                <a:extLst>
                  <a:ext uri="{FF2B5EF4-FFF2-40B4-BE49-F238E27FC236}">
                    <a16:creationId xmlns:a16="http://schemas.microsoft.com/office/drawing/2014/main" id="{E6C8FFB9-B637-C7DE-98E2-FF78A0BCA3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8930" name="Rectangle 16">
                  <a:extLst>
                    <a:ext uri="{FF2B5EF4-FFF2-40B4-BE49-F238E27FC236}">
                      <a16:creationId xmlns:a16="http://schemas.microsoft.com/office/drawing/2014/main" id="{2E2ED841-0555-B093-FB2E-F5864FD0A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31" name="Rectangle 17">
                  <a:extLst>
                    <a:ext uri="{FF2B5EF4-FFF2-40B4-BE49-F238E27FC236}">
                      <a16:creationId xmlns:a16="http://schemas.microsoft.com/office/drawing/2014/main" id="{A6ED0868-7E86-7D57-0141-A34FA8BF0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927" name="Group 18">
                <a:extLst>
                  <a:ext uri="{FF2B5EF4-FFF2-40B4-BE49-F238E27FC236}">
                    <a16:creationId xmlns:a16="http://schemas.microsoft.com/office/drawing/2014/main" id="{11833CDA-4731-E228-7144-08AFFF8F94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8928" name="Rectangle 19">
                  <a:extLst>
                    <a:ext uri="{FF2B5EF4-FFF2-40B4-BE49-F238E27FC236}">
                      <a16:creationId xmlns:a16="http://schemas.microsoft.com/office/drawing/2014/main" id="{CA6854A2-0C6E-3408-ED9D-2A284E648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29" name="Rectangle 20">
                  <a:extLst>
                    <a:ext uri="{FF2B5EF4-FFF2-40B4-BE49-F238E27FC236}">
                      <a16:creationId xmlns:a16="http://schemas.microsoft.com/office/drawing/2014/main" id="{476D5F58-5E59-62D0-8DE5-CAF19D45C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8922" name="Rectangle 19458">
              <a:extLst>
                <a:ext uri="{FF2B5EF4-FFF2-40B4-BE49-F238E27FC236}">
                  <a16:creationId xmlns:a16="http://schemas.microsoft.com/office/drawing/2014/main" id="{8F12A1CB-42AE-3E99-B498-4A1FBEF05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5F92A5D1-536E-A227-9536-0F179FD7F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8916" name="Picture 1">
            <a:extLst>
              <a:ext uri="{FF2B5EF4-FFF2-40B4-BE49-F238E27FC236}">
                <a16:creationId xmlns:a16="http://schemas.microsoft.com/office/drawing/2014/main" id="{827F30A9-4C43-A4BC-4EDB-D03F5F34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2675"/>
            <a:ext cx="2466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>
            <a:extLst>
              <a:ext uri="{FF2B5EF4-FFF2-40B4-BE49-F238E27FC236}">
                <a16:creationId xmlns:a16="http://schemas.microsoft.com/office/drawing/2014/main" id="{847E098A-C7D8-A33F-6D67-90B632B6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38250"/>
            <a:ext cx="3505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3">
            <a:extLst>
              <a:ext uri="{FF2B5EF4-FFF2-40B4-BE49-F238E27FC236}">
                <a16:creationId xmlns:a16="http://schemas.microsoft.com/office/drawing/2014/main" id="{226D56D4-0938-4D86-F444-36F9400C6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4899025"/>
            <a:ext cx="212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View from Top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A31D1A3-D687-A612-D311-C72B72254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Natural Convection </a:t>
            </a:r>
            <a:br>
              <a:rPr lang="en-US" altLang="en-US" sz="2800" dirty="0"/>
            </a:br>
            <a:r>
              <a:rPr lang="en-US" altLang="en-US" sz="2800" dirty="0"/>
              <a:t> Cooled Fin Arrays (Heat Sinks)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F0792EA-21F2-8332-95BD-B1CDEB914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89924" cy="4054475"/>
          </a:xfrm>
        </p:spPr>
        <p:txBody>
          <a:bodyPr/>
          <a:lstStyle/>
          <a:p>
            <a:r>
              <a:rPr lang="en-US" sz="2400" dirty="0"/>
              <a:t>Natural convection and radiation modes of heat transfer are commonly applied cooling techniques for electronic equipment of low to moderate power density.</a:t>
            </a:r>
          </a:p>
          <a:p>
            <a:r>
              <a:rPr lang="en-US" sz="2400" dirty="0"/>
              <a:t>The main advantages of natural convection are high reliability, low noise, and low power consumption. </a:t>
            </a:r>
          </a:p>
          <a:p>
            <a:r>
              <a:rPr lang="en-US" sz="2400" dirty="0"/>
              <a:t>Air movement in a naturally ventilated cabinet is induced by a pressure difference between the interior and exterior of the cabinet. </a:t>
            </a:r>
          </a:p>
          <a:p>
            <a:r>
              <a:rPr lang="en-US" sz="2400" dirty="0"/>
              <a:t>This pressure difference occurs due to a density gradient in the air, which produces a force that pushes the air upward and out. </a:t>
            </a:r>
            <a:endParaRPr lang="en-US" sz="2400" b="0" i="0" u="none" strike="noStrike" baseline="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AC895FA0-8A56-2E5E-83C4-39F661E525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9DCC33F-C1C2-DE64-3938-13A6038D27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FCA18A00-0DE3-BFB7-52DC-BE5021F8B8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387AA02-A014-C8ED-D9DA-67555833F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14E7DA93-EE8E-3C6B-96CF-0BE446980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DA355DF-3F4B-7C3E-7E3A-4219F13F7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C32E9AA-E534-DFF0-AC68-9DB67BE72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E8D885F-D62D-D8DF-0236-85D7840E9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0CB67BA-30FB-DB90-94D0-95F1B9D2C1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F21995BE-CEF9-FC2E-6EE9-1ECBE760F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51F529D-0766-5929-E8C4-76AFDF779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88B641B-5C18-06D0-73F8-284CF5314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D202EC35-577F-014A-E530-F10BEE4A8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378D042-F3DE-39F1-B26F-1F300572E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C576954-CFAC-A3AD-D3A4-7B322AE40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58DA9833-0324-0F3E-ADC8-A38544CD5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8C19A3-0D95-28AE-58EA-5AF8DDFA7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5071749"/>
            <a:ext cx="6172713" cy="148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EB8E92B-9000-B897-E224-6F8FEBD9E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5867400" cy="762000"/>
          </a:xfrm>
        </p:spPr>
        <p:txBody>
          <a:bodyPr/>
          <a:lstStyle/>
          <a:p>
            <a:r>
              <a:rPr lang="en-US" altLang="en-US" sz="2800" dirty="0"/>
              <a:t>Best Orientation for Natural Convection Heat Sinks</a:t>
            </a:r>
          </a:p>
        </p:txBody>
      </p:sp>
      <p:grpSp>
        <p:nvGrpSpPr>
          <p:cNvPr id="38915" name="Group 46">
            <a:extLst>
              <a:ext uri="{FF2B5EF4-FFF2-40B4-BE49-F238E27FC236}">
                <a16:creationId xmlns:a16="http://schemas.microsoft.com/office/drawing/2014/main" id="{2A2B2E34-9E55-56F7-E228-3DB8284CD22E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8921" name="Group 8">
              <a:extLst>
                <a:ext uri="{FF2B5EF4-FFF2-40B4-BE49-F238E27FC236}">
                  <a16:creationId xmlns:a16="http://schemas.microsoft.com/office/drawing/2014/main" id="{7C6A93E5-8D40-DEE8-8078-CE68B1E84B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38924" name="Group 27">
                <a:extLst>
                  <a:ext uri="{FF2B5EF4-FFF2-40B4-BE49-F238E27FC236}">
                    <a16:creationId xmlns:a16="http://schemas.microsoft.com/office/drawing/2014/main" id="{D5511DD9-C8FD-6457-1EAE-D563C41218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8934" name="Rectangle 10">
                  <a:extLst>
                    <a:ext uri="{FF2B5EF4-FFF2-40B4-BE49-F238E27FC236}">
                      <a16:creationId xmlns:a16="http://schemas.microsoft.com/office/drawing/2014/main" id="{000B47D0-314F-F9AA-5226-3254AF472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35" name="Rectangle 11">
                  <a:extLst>
                    <a:ext uri="{FF2B5EF4-FFF2-40B4-BE49-F238E27FC236}">
                      <a16:creationId xmlns:a16="http://schemas.microsoft.com/office/drawing/2014/main" id="{E8D5B748-18E6-2002-1D08-BB24D845F3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925" name="Group 12">
                <a:extLst>
                  <a:ext uri="{FF2B5EF4-FFF2-40B4-BE49-F238E27FC236}">
                    <a16:creationId xmlns:a16="http://schemas.microsoft.com/office/drawing/2014/main" id="{E16DA00B-841F-CA5D-B9C2-D030A855F7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8932" name="Rectangle 13">
                  <a:extLst>
                    <a:ext uri="{FF2B5EF4-FFF2-40B4-BE49-F238E27FC236}">
                      <a16:creationId xmlns:a16="http://schemas.microsoft.com/office/drawing/2014/main" id="{9220192E-EFCD-C365-F5FB-0832A28DD4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33" name="Rectangle 14">
                  <a:extLst>
                    <a:ext uri="{FF2B5EF4-FFF2-40B4-BE49-F238E27FC236}">
                      <a16:creationId xmlns:a16="http://schemas.microsoft.com/office/drawing/2014/main" id="{9D6CE88C-6E14-E193-B0FB-B007A8AB30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926" name="Group 15">
                <a:extLst>
                  <a:ext uri="{FF2B5EF4-FFF2-40B4-BE49-F238E27FC236}">
                    <a16:creationId xmlns:a16="http://schemas.microsoft.com/office/drawing/2014/main" id="{E6C8FFB9-B637-C7DE-98E2-FF78A0BCA3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8930" name="Rectangle 16">
                  <a:extLst>
                    <a:ext uri="{FF2B5EF4-FFF2-40B4-BE49-F238E27FC236}">
                      <a16:creationId xmlns:a16="http://schemas.microsoft.com/office/drawing/2014/main" id="{2E2ED841-0555-B093-FB2E-F5864FD0A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31" name="Rectangle 17">
                  <a:extLst>
                    <a:ext uri="{FF2B5EF4-FFF2-40B4-BE49-F238E27FC236}">
                      <a16:creationId xmlns:a16="http://schemas.microsoft.com/office/drawing/2014/main" id="{A6ED0868-7E86-7D57-0141-A34FA8BF0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927" name="Group 18">
                <a:extLst>
                  <a:ext uri="{FF2B5EF4-FFF2-40B4-BE49-F238E27FC236}">
                    <a16:creationId xmlns:a16="http://schemas.microsoft.com/office/drawing/2014/main" id="{11833CDA-4731-E228-7144-08AFFF8F94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38928" name="Rectangle 19">
                  <a:extLst>
                    <a:ext uri="{FF2B5EF4-FFF2-40B4-BE49-F238E27FC236}">
                      <a16:creationId xmlns:a16="http://schemas.microsoft.com/office/drawing/2014/main" id="{CA6854A2-0C6E-3408-ED9D-2A284E648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929" name="Rectangle 20">
                  <a:extLst>
                    <a:ext uri="{FF2B5EF4-FFF2-40B4-BE49-F238E27FC236}">
                      <a16:creationId xmlns:a16="http://schemas.microsoft.com/office/drawing/2014/main" id="{476D5F58-5E59-62D0-8DE5-CAF19D45C2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8922" name="Rectangle 19458">
              <a:extLst>
                <a:ext uri="{FF2B5EF4-FFF2-40B4-BE49-F238E27FC236}">
                  <a16:creationId xmlns:a16="http://schemas.microsoft.com/office/drawing/2014/main" id="{8F12A1CB-42AE-3E99-B498-4A1FBEF05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5F92A5D1-536E-A227-9536-0F179FD7F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8916" name="Picture 1">
            <a:extLst>
              <a:ext uri="{FF2B5EF4-FFF2-40B4-BE49-F238E27FC236}">
                <a16:creationId xmlns:a16="http://schemas.microsoft.com/office/drawing/2014/main" id="{827F30A9-4C43-A4BC-4EDB-D03F5F34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2675"/>
            <a:ext cx="24669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>
            <a:extLst>
              <a:ext uri="{FF2B5EF4-FFF2-40B4-BE49-F238E27FC236}">
                <a16:creationId xmlns:a16="http://schemas.microsoft.com/office/drawing/2014/main" id="{847E098A-C7D8-A33F-6D67-90B632B6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38250"/>
            <a:ext cx="3505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3">
            <a:extLst>
              <a:ext uri="{FF2B5EF4-FFF2-40B4-BE49-F238E27FC236}">
                <a16:creationId xmlns:a16="http://schemas.microsoft.com/office/drawing/2014/main" id="{226D56D4-0938-4D86-F444-36F9400C6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4262437"/>
            <a:ext cx="212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View from Top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09DF14-19AD-1937-9807-1550DCC8FA06}"/>
              </a:ext>
            </a:extLst>
          </p:cNvPr>
          <p:cNvSpPr/>
          <p:nvPr/>
        </p:nvSpPr>
        <p:spPr bwMode="auto">
          <a:xfrm>
            <a:off x="990600" y="5181600"/>
            <a:ext cx="16764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2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6267-7777-F8D3-F6F8-FE66AA6B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39" y="19562"/>
            <a:ext cx="6629400" cy="1143000"/>
          </a:xfrm>
        </p:spPr>
        <p:txBody>
          <a:bodyPr/>
          <a:lstStyle/>
          <a:p>
            <a:r>
              <a:rPr lang="en-US" sz="2800" dirty="0"/>
              <a:t>Orientation of Fins &amp; Quantity of Convection Fluid Flow rate</a:t>
            </a:r>
            <a:endParaRPr lang="en-IN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6F2879-84E5-CB21-9EDF-22F70DC513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brightnessContrast bright="-29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8261"/>
            <a:ext cx="7239000" cy="477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6">
            <a:extLst>
              <a:ext uri="{FF2B5EF4-FFF2-40B4-BE49-F238E27FC236}">
                <a16:creationId xmlns:a16="http://schemas.microsoft.com/office/drawing/2014/main" id="{82F13E30-E1A6-370C-2382-0478B670CE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F5F5BA7D-9F7D-A6A4-BBD7-01B03C7E6D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3796B89D-9BE4-3E3B-53F1-3C964B2E22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41E9E912-4E7E-08F4-5D5A-45A3C7512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2AEA8EBB-9036-1F46-78A5-CB56894AB2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29DED51-1B39-E9D9-1589-C52CC1299C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EEEF1F6-1910-F330-ABF5-70384B09B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682A876-85DE-980E-2AB7-7E5282CCDA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44B2FDE1-BE1A-ED3F-31FE-FEE5A4E27A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6">
                  <a:extLst>
                    <a:ext uri="{FF2B5EF4-FFF2-40B4-BE49-F238E27FC236}">
                      <a16:creationId xmlns:a16="http://schemas.microsoft.com/office/drawing/2014/main" id="{9A59EE96-D9D9-6F75-4389-3A9E36894B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7">
                  <a:extLst>
                    <a:ext uri="{FF2B5EF4-FFF2-40B4-BE49-F238E27FC236}">
                      <a16:creationId xmlns:a16="http://schemas.microsoft.com/office/drawing/2014/main" id="{23BFF1F6-306A-BF45-C4B2-6201230002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055617BB-AD37-58C5-2D6C-5F22DAE749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CBBCA367-30C4-E0B9-BE89-CA102C972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D6E8B462-9FFF-AA25-E3F8-5AECF34F2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A6D26D1A-FBBC-C193-CF16-5E8923DCB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1DE70E4-7838-5272-E48A-796A30F01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05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A31D1A3-D687-A612-D311-C72B72254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Thermal Resistance of Natural Convection </a:t>
            </a:r>
            <a:br>
              <a:rPr lang="en-US" altLang="en-US" sz="2800" dirty="0"/>
            </a:br>
            <a:r>
              <a:rPr lang="en-US" altLang="en-US" sz="2800" dirty="0"/>
              <a:t> Cooled Fin Arrays (Heat Sinks)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AC895FA0-8A56-2E5E-83C4-39F661E525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9DCC33F-C1C2-DE64-3938-13A6038D27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FCA18A00-0DE3-BFB7-52DC-BE5021F8B8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387AA02-A014-C8ED-D9DA-67555833F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14E7DA93-EE8E-3C6B-96CF-0BE446980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DA355DF-3F4B-7C3E-7E3A-4219F13F7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C32E9AA-E534-DFF0-AC68-9DB67BE726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E8D885F-D62D-D8DF-0236-85D7840E9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0CB67BA-30FB-DB90-94D0-95F1B9D2C1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F21995BE-CEF9-FC2E-6EE9-1ECBE760F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51F529D-0766-5929-E8C4-76AFDF7791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88B641B-5C18-06D0-73F8-284CF5314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D202EC35-577F-014A-E530-F10BEE4A8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378D042-F3DE-39F1-B26F-1F300572E6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C576954-CFAC-A3AD-D3A4-7B322AE40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58DA9833-0324-0F3E-ADC8-A38544CD5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C93E4F7-3BD6-B3A4-5320-CCA1BE4C5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020" y="1219200"/>
            <a:ext cx="3850580" cy="3650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53068058-ECFA-E861-2156-B75B8949DD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03326"/>
                <a:ext cx="5181600" cy="5426074"/>
              </a:xfrm>
            </p:spPr>
            <p:txBody>
              <a:bodyPr/>
              <a:lstStyle/>
              <a:p>
                <a:r>
                  <a:rPr lang="en-US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The maximum allowable heat sink resistance, </a:t>
                </a:r>
                <a:r>
                  <a:rPr lang="en-US" altLang="en-US" sz="2400" i="1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R</a:t>
                </a:r>
                <a:r>
                  <a:rPr lang="en-US" altLang="en-US" sz="2400" i="1" baseline="-30000" dirty="0" err="1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max-hs</a:t>
                </a:r>
                <a:r>
                  <a:rPr lang="en-US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is then given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h𝑠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𝑏𝑎𝑠𝑒</m:t>
                            </m:r>
                          </m:sub>
                        </m:s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𝑎𝑖𝑟</m:t>
                            </m:r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𝑝𝑟𝑜𝑐𝑒𝑠𝑠𝑜𝑟</m:t>
                            </m:r>
                          </m:sub>
                        </m:s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𝑑𝑖𝑠𝑠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The constructional details of a heat sink will decide the value of thermal resistance of a heat sink.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h𝑠</m:t>
                        </m:r>
                      </m:sub>
                    </m:sSub>
                    <m:r>
                      <a:rPr lang="en-US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𝑏𝑎𝑠𝑒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𝑓𝑖𝑛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𝑓𝑖𝑛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𝑓𝑖𝑛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en-US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The parameter the gap, </a:t>
                </a:r>
                <a:r>
                  <a:rPr lang="en-US" altLang="en-US" sz="2400" i="1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between the fins may be determined from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𝑓𝑖𝑛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𝑓𝑖𝑛</m:t>
                            </m:r>
                          </m:sub>
                        </m:s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altLang="en-US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endParaRPr lang="en-IN" sz="2400" dirty="0"/>
              </a:p>
            </p:txBody>
          </p:sp>
        </mc:Choice>
        <mc:Fallback xmlns="">
          <p:sp>
            <p:nvSpPr>
              <p:cNvPr id="18" name="Content Placeholder 17">
                <a:extLst>
                  <a:ext uri="{FF2B5EF4-FFF2-40B4-BE49-F238E27FC236}">
                    <a16:creationId xmlns:a16="http://schemas.microsoft.com/office/drawing/2014/main" id="{53068058-ECFA-E861-2156-B75B8949D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03326"/>
                <a:ext cx="5181600" cy="5426074"/>
              </a:xfrm>
              <a:blipFill>
                <a:blip r:embed="rId4"/>
                <a:stretch>
                  <a:fillRect l="-1529" t="-898" r="-30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79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id="{683C5361-3593-0538-AA83-A48B77E14F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C9114A8-DAD3-E885-BE99-78E17CBCF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884E91B-C795-4FE3-1B87-E1C042B6A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14A709B-D94D-2B6D-7ECC-C85E542E5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313D22D-6656-3C8D-07E1-F43120D8E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3B9E717-5023-FE1E-727E-84DCFB766D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47BD69C-D341-40EB-E698-A4309EEBD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BC8E2E-94C9-EC80-6BE5-F7CB416E9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1CD690D-6B34-71EF-7C5A-20F2451DB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D6A5118-245B-479F-FFEC-A68CE1039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4957FB1-1E85-04D4-DA19-04A6A066F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CDD86FC-E281-C4B4-9010-CA0342F90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47EDEC6-C80E-B643-693A-40049A820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1B75825-E529-7E52-B2B7-522C8E514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6655F42-0C8D-CDDD-A386-8870C26A9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F2855E4-CD7C-02CD-6313-0949E442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5D7517F7-CD5A-E32A-7A0F-061EEA7AD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IN" sz="2800" i="0" u="none" strike="noStrike" baseline="0" dirty="0">
                <a:solidFill>
                  <a:srgbClr val="17375E"/>
                </a:solidFill>
              </a:rPr>
              <a:t>Natural Convection Analysis</a:t>
            </a:r>
            <a:endParaRPr lang="en-US" altLang="en-US" sz="28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E58C019-6809-E7C8-C433-794517D10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143000"/>
            <a:ext cx="8670925" cy="2549769"/>
          </a:xfrm>
        </p:spPr>
        <p:txBody>
          <a:bodyPr/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The arrangement of  fins in a heat sink </a:t>
            </a:r>
            <a:r>
              <a:rPr lang="en-US" sz="2400" dirty="0">
                <a:solidFill>
                  <a:srgbClr val="000000"/>
                </a:solidFill>
              </a:rPr>
              <a:t>creates a special fluid flow system.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This is classified as a natural convection fluid flow upward through the rectangular U-channels, or ducts, formed by the fins. </a:t>
            </a:r>
          </a:p>
          <a:p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Elenbass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(1942) carried out first analytical modelling of this special problem.</a:t>
            </a:r>
            <a:endParaRPr lang="en-I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F515D8-FBB9-9D15-9D06-6AEE192A978A}"/>
                  </a:ext>
                </a:extLst>
              </p:cNvPr>
              <p:cNvSpPr txBox="1"/>
              <p:nvPr/>
            </p:nvSpPr>
            <p:spPr>
              <a:xfrm>
                <a:off x="4227879" y="3291401"/>
                <a:ext cx="4572000" cy="2271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+mn-lt"/>
                  </a:rPr>
                  <a:t>Elenbass found that optimal spacing for natural convection </a:t>
                </a:r>
                <a:r>
                  <a:rPr lang="en-US" dirty="0">
                    <a:solidFill>
                      <a:srgbClr val="000000"/>
                    </a:solidFill>
                    <a:latin typeface="+mn-lt"/>
                  </a:rPr>
                  <a:t>between isothermal parallel plates 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+mn-lt"/>
                  </a:rPr>
                  <a:t>as:</a:t>
                </a:r>
                <a:endParaRPr lang="en-US" dirty="0">
                  <a:solidFill>
                    <a:srgbClr val="000000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</m:den>
                      </m:f>
                    </m:oMath>
                  </m:oMathPara>
                </a14:m>
                <a:endParaRPr lang="en-IN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F515D8-FBB9-9D15-9D06-6AEE192A9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79" y="3291401"/>
                <a:ext cx="4572000" cy="2271199"/>
              </a:xfrm>
              <a:prstGeom prst="rect">
                <a:avLst/>
              </a:prstGeom>
              <a:blipFill>
                <a:blip r:embed="rId4"/>
                <a:stretch>
                  <a:fillRect l="-2133" t="-21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D22DDCE-C930-9B68-B02B-FDD17167F979}"/>
              </a:ext>
            </a:extLst>
          </p:cNvPr>
          <p:cNvGrpSpPr/>
          <p:nvPr/>
        </p:nvGrpSpPr>
        <p:grpSpPr>
          <a:xfrm>
            <a:off x="200620" y="3113071"/>
            <a:ext cx="4066580" cy="3507762"/>
            <a:chOff x="304800" y="3113071"/>
            <a:chExt cx="4066580" cy="350776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7A2C4CB-3512-7653-B44A-03B935F7D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3113071"/>
              <a:ext cx="4066580" cy="350776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E6347B-AFF4-C8AB-C1C3-C0A5AE5AF576}"/>
                </a:ext>
              </a:extLst>
            </p:cNvPr>
            <p:cNvSpPr txBox="1"/>
            <p:nvPr/>
          </p:nvSpPr>
          <p:spPr>
            <a:xfrm>
              <a:off x="3897330" y="5102423"/>
              <a:ext cx="2936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L</a:t>
              </a:r>
              <a:endParaRPr lang="en-IN" sz="1400" i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668F8C-A480-CF7E-815B-2D7FF8C19185}"/>
                </a:ext>
              </a:extLst>
            </p:cNvPr>
            <p:cNvSpPr txBox="1"/>
            <p:nvPr/>
          </p:nvSpPr>
          <p:spPr>
            <a:xfrm>
              <a:off x="3429000" y="5635823"/>
              <a:ext cx="3145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H</a:t>
              </a:r>
              <a:endParaRPr lang="en-IN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431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id="{683C5361-3593-0538-AA83-A48B77E14F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C9114A8-DAD3-E885-BE99-78E17CBCF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884E91B-C795-4FE3-1B87-E1C042B6A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14A709B-D94D-2B6D-7ECC-C85E542E5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313D22D-6656-3C8D-07E1-F43120D8E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3B9E717-5023-FE1E-727E-84DCFB766D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47BD69C-D341-40EB-E698-A4309EEBD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BC8E2E-94C9-EC80-6BE5-F7CB416E9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1CD690D-6B34-71EF-7C5A-20F2451DB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D6A5118-245B-479F-FFEC-A68CE1039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4957FB1-1E85-04D4-DA19-04A6A066F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CDD86FC-E281-C4B4-9010-CA0342F90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47EDEC6-C80E-B643-693A-40049A820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1B75825-E529-7E52-B2B7-522C8E514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6655F42-0C8D-CDDD-A386-8870C26A9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F2855E4-CD7C-02CD-6313-0949E442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5D7517F7-CD5A-E32A-7A0F-061EEA7AD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IN" sz="2800" i="0" u="none" strike="noStrike" baseline="0" dirty="0">
                <a:solidFill>
                  <a:srgbClr val="17375E"/>
                </a:solidFill>
              </a:rPr>
              <a:t>Natural Convection Analysis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FE58C019-6809-E7C8-C433-794517D108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675" y="1143001"/>
                <a:ext cx="8670925" cy="1989352"/>
              </a:xfrm>
            </p:spPr>
            <p:txBody>
              <a:bodyPr/>
              <a:lstStyle/>
              <a:p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Van De Pol and Tierney proposed modified </a:t>
                </a:r>
                <a:r>
                  <a:rPr lang="en-US" sz="2400" b="0" i="0" u="none" strike="noStrike" baseline="0" dirty="0" err="1">
                    <a:solidFill>
                      <a:srgbClr val="000000"/>
                    </a:solidFill>
                  </a:rPr>
                  <a:t>Elenbass's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 equation </a:t>
                </a:r>
                <a:r>
                  <a:rPr lang="en-US" sz="2400" dirty="0">
                    <a:solidFill>
                      <a:srgbClr val="000000"/>
                    </a:solidFill>
                  </a:rPr>
                  <a:t>f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or the U-channels formed by rectangular vertical fins.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</a:rPr>
                  <a:t>Special characteristic dimension responsible for natural convection is defined as: 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𝐻𝑆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FE58C019-6809-E7C8-C433-794517D108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675" y="1143001"/>
                <a:ext cx="8670925" cy="1989352"/>
              </a:xfrm>
              <a:blipFill>
                <a:blip r:embed="rId4"/>
                <a:stretch>
                  <a:fillRect l="-985" t="-24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D22DDCE-C930-9B68-B02B-FDD17167F979}"/>
              </a:ext>
            </a:extLst>
          </p:cNvPr>
          <p:cNvGrpSpPr/>
          <p:nvPr/>
        </p:nvGrpSpPr>
        <p:grpSpPr>
          <a:xfrm>
            <a:off x="304800" y="2895600"/>
            <a:ext cx="4066580" cy="3507762"/>
            <a:chOff x="304800" y="3113071"/>
            <a:chExt cx="4066580" cy="350776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7A2C4CB-3512-7653-B44A-03B935F7D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3113071"/>
              <a:ext cx="4066580" cy="350776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E6347B-AFF4-C8AB-C1C3-C0A5AE5AF576}"/>
                </a:ext>
              </a:extLst>
            </p:cNvPr>
            <p:cNvSpPr txBox="1"/>
            <p:nvPr/>
          </p:nvSpPr>
          <p:spPr>
            <a:xfrm>
              <a:off x="3897330" y="5102423"/>
              <a:ext cx="2936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L</a:t>
              </a:r>
              <a:endParaRPr lang="en-IN" sz="1400" i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668F8C-A480-CF7E-815B-2D7FF8C19185}"/>
                </a:ext>
              </a:extLst>
            </p:cNvPr>
            <p:cNvSpPr txBox="1"/>
            <p:nvPr/>
          </p:nvSpPr>
          <p:spPr>
            <a:xfrm>
              <a:off x="3429000" y="5635823"/>
              <a:ext cx="3145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H</a:t>
              </a:r>
              <a:endParaRPr lang="en-IN" sz="1400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C698AB-EC93-F937-8534-8FB0DFABCAD5}"/>
                  </a:ext>
                </a:extLst>
              </p:cNvPr>
              <p:cNvSpPr txBox="1"/>
              <p:nvPr/>
            </p:nvSpPr>
            <p:spPr>
              <a:xfrm>
                <a:off x="4267200" y="2895600"/>
                <a:ext cx="4572000" cy="3784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2400" dirty="0"/>
                  <a:t>The non-dimensional spacing factor is defined as: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</m:oMath>
                </a14:m>
                <a:endParaRPr lang="en-IN" sz="2400" dirty="0"/>
              </a:p>
              <a:p>
                <a:r>
                  <a:rPr lang="en-IN" sz="2400" dirty="0"/>
                  <a:t>Special Raleigh number is defined for Natural Convection in a U-channel: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endParaRPr lang="en-I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N" sz="2400" dirty="0"/>
              </a:p>
              <a:p>
                <a:endParaRPr lang="en-I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C698AB-EC93-F937-8534-8FB0DFABC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895600"/>
                <a:ext cx="4572000" cy="3784882"/>
              </a:xfrm>
              <a:prstGeom prst="rect">
                <a:avLst/>
              </a:prstGeom>
              <a:blipFill>
                <a:blip r:embed="rId6"/>
                <a:stretch>
                  <a:fillRect l="-2000" t="-1288" r="-36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2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:a16="http://schemas.microsoft.com/office/drawing/2014/main" id="{683C5361-3593-0538-AA83-A48B77E14F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C9114A8-DAD3-E885-BE99-78E17CBCF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884E91B-C795-4FE3-1B87-E1C042B6A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14A709B-D94D-2B6D-7ECC-C85E542E5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313D22D-6656-3C8D-07E1-F43120D8E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3B9E717-5023-FE1E-727E-84DCFB766D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47BD69C-D341-40EB-E698-A4309EEBD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BC8E2E-94C9-EC80-6BE5-F7CB416E9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1CD690D-6B34-71EF-7C5A-20F2451DB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D6A5118-245B-479F-FFEC-A68CE1039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4957FB1-1E85-04D4-DA19-04A6A066F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CDD86FC-E281-C4B4-9010-CA0342F90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47EDEC6-C80E-B643-693A-40049A820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1B75825-E529-7E52-B2B7-522C8E514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6655F42-0C8D-CDDD-A386-8870C26A9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F2855E4-CD7C-02CD-6313-0949E442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5D7517F7-CD5A-E32A-7A0F-061EEA7AD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IN" sz="2800" i="0" u="none" strike="noStrike" baseline="0" dirty="0">
                <a:solidFill>
                  <a:srgbClr val="17375E"/>
                </a:solidFill>
              </a:rPr>
              <a:t>Nusselt Number Correlation for Natural Convection </a:t>
            </a:r>
            <a:r>
              <a:rPr lang="en-IN" sz="2800" dirty="0">
                <a:solidFill>
                  <a:srgbClr val="17375E"/>
                </a:solidFill>
              </a:rPr>
              <a:t>in a U-Channel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FE58C019-6809-E7C8-C433-794517D108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675" y="1143001"/>
                <a:ext cx="8670925" cy="254976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𝑅𝑎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  <m:sSup>
                                  <m:sSupPr>
                                    <m:ctrlPr>
                                      <a:rPr lang="el-G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l-G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l-G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0.5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l-GR" sz="280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𝑅𝑎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type m:val="skw"/>
                                        <m:ctrlPr>
                                          <a:rPr lang="el-GR" sz="2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IN" sz="2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1−0.483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0.17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−.83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9.14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rad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−300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−0.61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2800" dirty="0"/>
              </a:p>
            </p:txBody>
          </p:sp>
        </mc:Choice>
        <mc:Fallback xmlns="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FE58C019-6809-E7C8-C433-794517D108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675" y="1143001"/>
                <a:ext cx="8670925" cy="254976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D22DDCE-C930-9B68-B02B-FDD17167F979}"/>
              </a:ext>
            </a:extLst>
          </p:cNvPr>
          <p:cNvGrpSpPr/>
          <p:nvPr/>
        </p:nvGrpSpPr>
        <p:grpSpPr>
          <a:xfrm>
            <a:off x="4572664" y="3429000"/>
            <a:ext cx="4418936" cy="3173202"/>
            <a:chOff x="304800" y="3113071"/>
            <a:chExt cx="4066580" cy="350776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7A2C4CB-3512-7653-B44A-03B935F7D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3113071"/>
              <a:ext cx="4066580" cy="350776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E6347B-AFF4-C8AB-C1C3-C0A5AE5AF576}"/>
                </a:ext>
              </a:extLst>
            </p:cNvPr>
            <p:cNvSpPr txBox="1"/>
            <p:nvPr/>
          </p:nvSpPr>
          <p:spPr>
            <a:xfrm>
              <a:off x="3897330" y="5102423"/>
              <a:ext cx="29367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L</a:t>
              </a:r>
              <a:endParaRPr lang="en-IN" sz="1400" i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668F8C-A480-CF7E-815B-2D7FF8C19185}"/>
                </a:ext>
              </a:extLst>
            </p:cNvPr>
            <p:cNvSpPr txBox="1"/>
            <p:nvPr/>
          </p:nvSpPr>
          <p:spPr>
            <a:xfrm>
              <a:off x="3429000" y="5635823"/>
              <a:ext cx="3145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H</a:t>
              </a:r>
              <a:endParaRPr lang="en-IN" sz="1400" i="1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4060FA9-9165-3630-FDCB-A3253CE5F176}"/>
              </a:ext>
            </a:extLst>
          </p:cNvPr>
          <p:cNvSpPr txBox="1"/>
          <p:nvPr/>
        </p:nvSpPr>
        <p:spPr>
          <a:xfrm>
            <a:off x="914400" y="3657600"/>
            <a:ext cx="2520242" cy="584775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S</a:t>
            </a:r>
            <a:r>
              <a:rPr lang="en-US" sz="3200" dirty="0">
                <a:solidFill>
                  <a:srgbClr val="FF0000"/>
                </a:solidFill>
              </a:rPr>
              <a:t> in mm only!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9579DB-111F-FACF-539B-7BD83589D1CE}"/>
              </a:ext>
            </a:extLst>
          </p:cNvPr>
          <p:cNvSpPr txBox="1"/>
          <p:nvPr/>
        </p:nvSpPr>
        <p:spPr>
          <a:xfrm>
            <a:off x="290423" y="441960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  <a:latin typeface="+mn-lt"/>
              </a:rPr>
              <a:t>All physical properties except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+mn-lt"/>
                <a:sym typeface="Symbol" panose="05050102010706020507" pitchFamily="18" charset="2"/>
              </a:rPr>
              <a:t>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n-lt"/>
              </a:rPr>
              <a:t> are evaluated at the surface temperature; </a:t>
            </a:r>
          </a:p>
          <a:p>
            <a:pPr algn="ctr"/>
            <a:r>
              <a:rPr lang="en-US" sz="2400" b="0" i="1" u="none" strike="noStrike" baseline="0" dirty="0">
                <a:solidFill>
                  <a:srgbClr val="000000"/>
                </a:solidFill>
                <a:latin typeface="+mn-lt"/>
                <a:sym typeface="Symbol" panose="05050102010706020507" pitchFamily="18" charset="2"/>
              </a:rPr>
              <a:t>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n-lt"/>
              </a:rPr>
              <a:t> is evaluated at the ambient fluid temperature. </a:t>
            </a: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4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7" grpId="0" animBg="1"/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09EE508-FE48-0F28-A933-294FE859A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79412"/>
            <a:ext cx="8382000" cy="5902388"/>
          </a:xfrm>
          <a:prstGeom prst="rect">
            <a:avLst/>
          </a:prstGeom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683C5361-3593-0538-AA83-A48B77E14F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C9114A8-DAD3-E885-BE99-78E17CBCF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884E91B-C795-4FE3-1B87-E1C042B6A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14A709B-D94D-2B6D-7ECC-C85E542E5F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313D22D-6656-3C8D-07E1-F43120D8E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53B9E717-5023-FE1E-727E-84DCFB766D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47BD69C-D341-40EB-E698-A4309EEBD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BC8E2E-94C9-EC80-6BE5-F7CB416E9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1CD690D-6B34-71EF-7C5A-20F2451DB1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D6A5118-245B-479F-FFEC-A68CE1039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4957FB1-1E85-04D4-DA19-04A6A066F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CDD86FC-E281-C4B4-9010-CA0342F905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47EDEC6-C80E-B643-693A-40049A820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1B75825-E529-7E52-B2B7-522C8E514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56655F42-0C8D-CDDD-A386-8870C26A9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F2855E4-CD7C-02CD-6313-0949E442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5D7517F7-CD5A-E32A-7A0F-061EEA7AD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66687"/>
            <a:ext cx="7772400" cy="976313"/>
          </a:xfrm>
        </p:spPr>
        <p:txBody>
          <a:bodyPr/>
          <a:lstStyle/>
          <a:p>
            <a:r>
              <a:rPr lang="en-IN" sz="2800" i="0" u="none" strike="noStrike" baseline="0" dirty="0">
                <a:solidFill>
                  <a:srgbClr val="17375E"/>
                </a:solidFill>
              </a:rPr>
              <a:t>Effect of Number of Fins: Natural Convection Analysis</a:t>
            </a:r>
            <a:endParaRPr lang="en-US" altLang="en-US" sz="28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F4F8E70-0874-7C11-7323-FA28E1A87322}"/>
              </a:ext>
            </a:extLst>
          </p:cNvPr>
          <p:cNvSpPr/>
          <p:nvPr/>
        </p:nvSpPr>
        <p:spPr bwMode="auto">
          <a:xfrm>
            <a:off x="2189871" y="2515644"/>
            <a:ext cx="5120640" cy="1747910"/>
          </a:xfrm>
          <a:custGeom>
            <a:avLst/>
            <a:gdLst>
              <a:gd name="connsiteX0" fmla="*/ 0 w 5120640"/>
              <a:gd name="connsiteY0" fmla="*/ 0 h 1747910"/>
              <a:gd name="connsiteX1" fmla="*/ 112541 w 5120640"/>
              <a:gd name="connsiteY1" fmla="*/ 323557 h 1747910"/>
              <a:gd name="connsiteX2" fmla="*/ 351692 w 5120640"/>
              <a:gd name="connsiteY2" fmla="*/ 604911 h 1747910"/>
              <a:gd name="connsiteX3" fmla="*/ 548640 w 5120640"/>
              <a:gd name="connsiteY3" fmla="*/ 886265 h 1747910"/>
              <a:gd name="connsiteX4" fmla="*/ 1195754 w 5120640"/>
              <a:gd name="connsiteY4" fmla="*/ 1378634 h 1747910"/>
              <a:gd name="connsiteX5" fmla="*/ 1871003 w 5120640"/>
              <a:gd name="connsiteY5" fmla="*/ 1575582 h 1747910"/>
              <a:gd name="connsiteX6" fmla="*/ 2658794 w 5120640"/>
              <a:gd name="connsiteY6" fmla="*/ 1730326 h 1747910"/>
              <a:gd name="connsiteX7" fmla="*/ 3432517 w 5120640"/>
              <a:gd name="connsiteY7" fmla="*/ 1744394 h 1747910"/>
              <a:gd name="connsiteX8" fmla="*/ 3826412 w 5120640"/>
              <a:gd name="connsiteY8" fmla="*/ 1730326 h 1747910"/>
              <a:gd name="connsiteX9" fmla="*/ 4192172 w 5120640"/>
              <a:gd name="connsiteY9" fmla="*/ 1716258 h 1747910"/>
              <a:gd name="connsiteX10" fmla="*/ 4698609 w 5120640"/>
              <a:gd name="connsiteY10" fmla="*/ 1631852 h 1747910"/>
              <a:gd name="connsiteX11" fmla="*/ 5120640 w 5120640"/>
              <a:gd name="connsiteY11" fmla="*/ 1547446 h 174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20640" h="1747910">
                <a:moveTo>
                  <a:pt x="0" y="0"/>
                </a:moveTo>
                <a:cubicBezTo>
                  <a:pt x="26963" y="111369"/>
                  <a:pt x="53926" y="222739"/>
                  <a:pt x="112541" y="323557"/>
                </a:cubicBezTo>
                <a:cubicBezTo>
                  <a:pt x="171156" y="424375"/>
                  <a:pt x="279009" y="511126"/>
                  <a:pt x="351692" y="604911"/>
                </a:cubicBezTo>
                <a:cubicBezTo>
                  <a:pt x="424375" y="698696"/>
                  <a:pt x="407963" y="757311"/>
                  <a:pt x="548640" y="886265"/>
                </a:cubicBezTo>
                <a:cubicBezTo>
                  <a:pt x="689317" y="1015219"/>
                  <a:pt x="975360" y="1263748"/>
                  <a:pt x="1195754" y="1378634"/>
                </a:cubicBezTo>
                <a:cubicBezTo>
                  <a:pt x="1416148" y="1493520"/>
                  <a:pt x="1627163" y="1516967"/>
                  <a:pt x="1871003" y="1575582"/>
                </a:cubicBezTo>
                <a:cubicBezTo>
                  <a:pt x="2114843" y="1634197"/>
                  <a:pt x="2398542" y="1702191"/>
                  <a:pt x="2658794" y="1730326"/>
                </a:cubicBezTo>
                <a:cubicBezTo>
                  <a:pt x="2919046" y="1758461"/>
                  <a:pt x="3237914" y="1744394"/>
                  <a:pt x="3432517" y="1744394"/>
                </a:cubicBezTo>
                <a:cubicBezTo>
                  <a:pt x="3627120" y="1744394"/>
                  <a:pt x="3826412" y="1730326"/>
                  <a:pt x="3826412" y="1730326"/>
                </a:cubicBezTo>
                <a:cubicBezTo>
                  <a:pt x="3953021" y="1725637"/>
                  <a:pt x="4046806" y="1732670"/>
                  <a:pt x="4192172" y="1716258"/>
                </a:cubicBezTo>
                <a:cubicBezTo>
                  <a:pt x="4337538" y="1699846"/>
                  <a:pt x="4543864" y="1659987"/>
                  <a:pt x="4698609" y="1631852"/>
                </a:cubicBezTo>
                <a:cubicBezTo>
                  <a:pt x="4853354" y="1603717"/>
                  <a:pt x="4986997" y="1575581"/>
                  <a:pt x="5120640" y="1547446"/>
                </a:cubicBezTo>
              </a:path>
            </a:pathLst>
          </a:cu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26B723-835D-6E61-9363-9CA3BF026C31}"/>
              </a:ext>
            </a:extLst>
          </p:cNvPr>
          <p:cNvSpPr/>
          <p:nvPr/>
        </p:nvSpPr>
        <p:spPr bwMode="auto">
          <a:xfrm>
            <a:off x="2161736" y="2993946"/>
            <a:ext cx="5162843" cy="2307101"/>
          </a:xfrm>
          <a:custGeom>
            <a:avLst/>
            <a:gdLst>
              <a:gd name="connsiteX0" fmla="*/ 0 w 5162843"/>
              <a:gd name="connsiteY0" fmla="*/ 0 h 2307101"/>
              <a:gd name="connsiteX1" fmla="*/ 140676 w 5162843"/>
              <a:gd name="connsiteY1" fmla="*/ 407963 h 2307101"/>
              <a:gd name="connsiteX2" fmla="*/ 407963 w 5162843"/>
              <a:gd name="connsiteY2" fmla="*/ 900332 h 2307101"/>
              <a:gd name="connsiteX3" fmla="*/ 689316 w 5162843"/>
              <a:gd name="connsiteY3" fmla="*/ 1252024 h 2307101"/>
              <a:gd name="connsiteX4" fmla="*/ 1069144 w 5162843"/>
              <a:gd name="connsiteY4" fmla="*/ 1561513 h 2307101"/>
              <a:gd name="connsiteX5" fmla="*/ 1463040 w 5162843"/>
              <a:gd name="connsiteY5" fmla="*/ 1730326 h 2307101"/>
              <a:gd name="connsiteX6" fmla="*/ 1927273 w 5162843"/>
              <a:gd name="connsiteY6" fmla="*/ 1885070 h 2307101"/>
              <a:gd name="connsiteX7" fmla="*/ 2602523 w 5162843"/>
              <a:gd name="connsiteY7" fmla="*/ 2025747 h 2307101"/>
              <a:gd name="connsiteX8" fmla="*/ 3376246 w 5162843"/>
              <a:gd name="connsiteY8" fmla="*/ 2166424 h 2307101"/>
              <a:gd name="connsiteX9" fmla="*/ 4178104 w 5162843"/>
              <a:gd name="connsiteY9" fmla="*/ 2264898 h 2307101"/>
              <a:gd name="connsiteX10" fmla="*/ 5162843 w 5162843"/>
              <a:gd name="connsiteY10" fmla="*/ 2307101 h 230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2843" h="2307101">
                <a:moveTo>
                  <a:pt x="0" y="0"/>
                </a:moveTo>
                <a:cubicBezTo>
                  <a:pt x="36341" y="128954"/>
                  <a:pt x="72682" y="257908"/>
                  <a:pt x="140676" y="407963"/>
                </a:cubicBezTo>
                <a:cubicBezTo>
                  <a:pt x="208670" y="558018"/>
                  <a:pt x="316523" y="759655"/>
                  <a:pt x="407963" y="900332"/>
                </a:cubicBezTo>
                <a:cubicBezTo>
                  <a:pt x="499403" y="1041009"/>
                  <a:pt x="579119" y="1141827"/>
                  <a:pt x="689316" y="1252024"/>
                </a:cubicBezTo>
                <a:cubicBezTo>
                  <a:pt x="799513" y="1362221"/>
                  <a:pt x="940190" y="1481796"/>
                  <a:pt x="1069144" y="1561513"/>
                </a:cubicBezTo>
                <a:cubicBezTo>
                  <a:pt x="1198098" y="1641230"/>
                  <a:pt x="1320018" y="1676400"/>
                  <a:pt x="1463040" y="1730326"/>
                </a:cubicBezTo>
                <a:cubicBezTo>
                  <a:pt x="1606062" y="1784252"/>
                  <a:pt x="1737359" y="1835833"/>
                  <a:pt x="1927273" y="1885070"/>
                </a:cubicBezTo>
                <a:cubicBezTo>
                  <a:pt x="2117187" y="1934307"/>
                  <a:pt x="2361028" y="1978855"/>
                  <a:pt x="2602523" y="2025747"/>
                </a:cubicBezTo>
                <a:cubicBezTo>
                  <a:pt x="2844018" y="2072639"/>
                  <a:pt x="3113649" y="2126566"/>
                  <a:pt x="3376246" y="2166424"/>
                </a:cubicBezTo>
                <a:cubicBezTo>
                  <a:pt x="3638843" y="2206283"/>
                  <a:pt x="3880338" y="2241452"/>
                  <a:pt x="4178104" y="2264898"/>
                </a:cubicBezTo>
                <a:cubicBezTo>
                  <a:pt x="4475870" y="2288344"/>
                  <a:pt x="4819356" y="2297722"/>
                  <a:pt x="5162843" y="2307101"/>
                </a:cubicBezTo>
              </a:path>
            </a:pathLst>
          </a:custGeom>
          <a:noFill/>
          <a:ln w="476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00304B1-A692-3CD0-43E4-29FC92D97B24}"/>
              </a:ext>
            </a:extLst>
          </p:cNvPr>
          <p:cNvSpPr/>
          <p:nvPr/>
        </p:nvSpPr>
        <p:spPr bwMode="auto">
          <a:xfrm>
            <a:off x="2133600" y="4161564"/>
            <a:ext cx="5162843" cy="801858"/>
          </a:xfrm>
          <a:custGeom>
            <a:avLst/>
            <a:gdLst>
              <a:gd name="connsiteX0" fmla="*/ 0 w 5162843"/>
              <a:gd name="connsiteY0" fmla="*/ 801858 h 801858"/>
              <a:gd name="connsiteX1" fmla="*/ 5162843 w 5162843"/>
              <a:gd name="connsiteY1" fmla="*/ 0 h 80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62843" h="801858">
                <a:moveTo>
                  <a:pt x="0" y="801858"/>
                </a:moveTo>
                <a:lnTo>
                  <a:pt x="5162843" y="0"/>
                </a:lnTo>
              </a:path>
            </a:pathLst>
          </a:custGeom>
          <a:noFill/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C96922-1C04-2330-B572-A71D88F9BF6E}"/>
              </a:ext>
            </a:extLst>
          </p:cNvPr>
          <p:cNvSpPr txBox="1"/>
          <p:nvPr/>
        </p:nvSpPr>
        <p:spPr>
          <a:xfrm>
            <a:off x="3740834" y="3521484"/>
            <a:ext cx="370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Heat Sink Base Temperature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6F7061-1FA3-772F-2E9D-F99530FA90D2}"/>
              </a:ext>
            </a:extLst>
          </p:cNvPr>
          <p:cNvSpPr txBox="1"/>
          <p:nvPr/>
        </p:nvSpPr>
        <p:spPr>
          <a:xfrm rot="493832">
            <a:off x="4155390" y="4814681"/>
            <a:ext cx="4259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Bulk Velocity of </a:t>
            </a:r>
            <a:r>
              <a:rPr lang="en-US" dirty="0" err="1">
                <a:solidFill>
                  <a:srgbClr val="00B050"/>
                </a:solidFill>
              </a:rPr>
              <a:t>Convected</a:t>
            </a:r>
            <a:r>
              <a:rPr lang="en-US" dirty="0">
                <a:solidFill>
                  <a:srgbClr val="00B050"/>
                </a:solidFill>
              </a:rPr>
              <a:t> fluid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6FE3B8-7A0F-88F0-1CBB-A508529FC1A9}"/>
              </a:ext>
            </a:extLst>
          </p:cNvPr>
          <p:cNvSpPr txBox="1"/>
          <p:nvPr/>
        </p:nvSpPr>
        <p:spPr>
          <a:xfrm>
            <a:off x="2214001" y="5177135"/>
            <a:ext cx="5073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Bulk temperature of hot fluid at the exit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7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4" grpId="0" animBg="1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7160</TotalTime>
  <Words>656</Words>
  <Application>Microsoft Office PowerPoint</Application>
  <PresentationFormat>On-screen Show (4:3)</PresentationFormat>
  <Paragraphs>92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SimSun</vt:lpstr>
      <vt:lpstr>Calibri</vt:lpstr>
      <vt:lpstr>Cambria Math</vt:lpstr>
      <vt:lpstr>CommercialScript BT</vt:lpstr>
      <vt:lpstr>Tempus Sans ITC</vt:lpstr>
      <vt:lpstr>Times New Roman</vt:lpstr>
      <vt:lpstr>Viner Hand ITC</vt:lpstr>
      <vt:lpstr>Wingdings</vt:lpstr>
      <vt:lpstr>Blank Presentation</vt:lpstr>
      <vt:lpstr>Photo Editor Photo</vt:lpstr>
      <vt:lpstr>Thermal Management of Electronics using Natural Convection Fin Array Systems</vt:lpstr>
      <vt:lpstr>Natural Convection   Cooled Fin Arrays (Heat Sinks)</vt:lpstr>
      <vt:lpstr>Best Orientation for Natural Convection Heat Sinks</vt:lpstr>
      <vt:lpstr>Orientation of Fins &amp; Quantity of Convection Fluid Flow rate</vt:lpstr>
      <vt:lpstr>Thermal Resistance of Natural Convection   Cooled Fin Arrays (Heat Sinks)</vt:lpstr>
      <vt:lpstr>Natural Convection Analysis</vt:lpstr>
      <vt:lpstr>Natural Convection Analysis</vt:lpstr>
      <vt:lpstr>Nusselt Number Correlation for Natural Convection in a U-Channel</vt:lpstr>
      <vt:lpstr>Effect of Number of Fins: Natural Convection Analysis</vt:lpstr>
      <vt:lpstr>PowerPoint Presentation</vt:lpstr>
      <vt:lpstr>PowerPoint Presentation</vt:lpstr>
      <vt:lpstr>Temperature of Hot Chip: Forced Convection</vt:lpstr>
      <vt:lpstr>Flat Plate Boundary Layer Trasition</vt:lpstr>
      <vt:lpstr>PowerPoint Presentation</vt:lpstr>
      <vt:lpstr>PowerPoint Presentation</vt:lpstr>
      <vt:lpstr>Rig For Performance Evaluation of Heatsink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440</cp:revision>
  <cp:lastPrinted>2002-07-26T02:11:33Z</cp:lastPrinted>
  <dcterms:created xsi:type="dcterms:W3CDTF">2002-07-26T01:39:54Z</dcterms:created>
  <dcterms:modified xsi:type="dcterms:W3CDTF">2024-03-20T04:23:40Z</dcterms:modified>
</cp:coreProperties>
</file>