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1132" r:id="rId2"/>
    <p:sldId id="776" r:id="rId3"/>
    <p:sldId id="260" r:id="rId4"/>
    <p:sldId id="454" r:id="rId5"/>
    <p:sldId id="455" r:id="rId6"/>
    <p:sldId id="1138" r:id="rId7"/>
    <p:sldId id="464" r:id="rId8"/>
    <p:sldId id="1149" r:id="rId9"/>
    <p:sldId id="1150" r:id="rId10"/>
    <p:sldId id="1151" r:id="rId11"/>
    <p:sldId id="1155" r:id="rId12"/>
    <p:sldId id="1153" r:id="rId13"/>
    <p:sldId id="1158" r:id="rId14"/>
    <p:sldId id="1163" r:id="rId15"/>
    <p:sldId id="1159" r:id="rId16"/>
    <p:sldId id="1161" r:id="rId17"/>
    <p:sldId id="1160" r:id="rId18"/>
    <p:sldId id="1162" r:id="rId19"/>
    <p:sldId id="1164" r:id="rId20"/>
    <p:sldId id="462" r:id="rId21"/>
    <p:sldId id="442" r:id="rId22"/>
    <p:sldId id="463" r:id="rId23"/>
    <p:sldId id="443" r:id="rId24"/>
    <p:sldId id="1165" r:id="rId25"/>
    <p:sldId id="1167" r:id="rId26"/>
    <p:sldId id="1168" r:id="rId27"/>
    <p:sldId id="1166" r:id="rId28"/>
    <p:sldId id="1170" r:id="rId29"/>
    <p:sldId id="439" r:id="rId30"/>
    <p:sldId id="440" r:id="rId31"/>
    <p:sldId id="456" r:id="rId32"/>
    <p:sldId id="444" r:id="rId33"/>
    <p:sldId id="1141" r:id="rId34"/>
    <p:sldId id="461" r:id="rId35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FFFFFF"/>
    <a:srgbClr val="FFCCCC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68" d="100"/>
          <a:sy n="68" d="100"/>
        </p:scale>
        <p:origin x="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8.xml"/><Relationship Id="rId7" Type="http://schemas.openxmlformats.org/officeDocument/2006/relationships/slide" Target="slides/slide14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3.xml"/><Relationship Id="rId11" Type="http://schemas.openxmlformats.org/officeDocument/2006/relationships/slide" Target="slides/slide33.xml"/><Relationship Id="rId5" Type="http://schemas.openxmlformats.org/officeDocument/2006/relationships/slide" Target="slides/slide10.xml"/><Relationship Id="rId10" Type="http://schemas.openxmlformats.org/officeDocument/2006/relationships/slide" Target="slides/slide18.xml"/><Relationship Id="rId4" Type="http://schemas.openxmlformats.org/officeDocument/2006/relationships/slide" Target="slides/slide9.xml"/><Relationship Id="rId9" Type="http://schemas.openxmlformats.org/officeDocument/2006/relationships/slide" Target="slides/slide1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0:37:08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5152 16196 276 0,'0'0'97'16,"4"-13"-20"0,-4 13-44-16,4-11-7 0,-4 11 3 15,3-16 3-15,-3 16-5 16,3-11-3-16,-3 11 0 15,0 0-2-15,0 0-3 16,0 0-4-16,0 0-10 16,0 0-1-16,0 0 0 15,-5 12 3-15,5-12-3 16,-9 11-2-16,9-11-1 16,-18 22-2-16,5-2 5 0,-6 3-5 15,0-4 0-15,-7 8-3 16,-3 1 8-16,-8 3 0 15,-2 2 0-15,-5-1-3 16,-3-3 1-16,-7 5 1 16,0-3 1-16,-3 0 2 15,-3 3-7-15,0-6-3 16,2-1 0-16,-3 4 6 16,1-1-3-16,0-8-2 15,-1 1 1-15,2-2-1 16,3-7 4-16,2 1 0 31,1-8-1-31,2-2-5 0,3-1 6 0,2-7 5 0,2 1-7 16,0-3 3-16,3-2-5 15,2-4 7-15,3 3-2 16,-1-3 4-16,4-7-7 16,0-1-2-16,4-5 5 15,1-8 0-15,2-2-1 16,1-5-4-16,1-7 4 15,2-5-3-15,3-1 1 16,1-3 0-16,0-2 2 16,4 0-1-16,3-2-3 15,4-1 3-15,2-2 0 16,5 5 0-16,6-1-1 16,2-3 4-16,8 5-3 0,6 1-2 15,4 1 2-15,5 4 0 16,2 6 1-16,4-3 0 15,1 7-2-15,5 8-1 16,1 4 1-16,-2 7 3 16,2 4-3-16,-1 5 0 15,-2 6-2-15,2 8 1 16,-1 6 2-16,-2 0 2 16,-1 4-3-16,0 6-1 15,1 1 3-15,2-1 3 0,-1 4-3 16,2-1 0-1,0-1 2-15,1 2-3 0,1 0 4 16,-2-2-2-16,1 3-1 16,-3-2-2-16,-1-2 4 15,-2 0-2-15,0 0-1 16,-1-1 2 0,-3 3-1-16,-2-2 0 0,-2 1 2 15,-1 2-1-15,1 3 0 16,-4-1-2-16,1 4 2 15,-1 3 0-15,0 0-3 16,0 1-1-16,1 2 2 16,0 0 4-16,-1 0-2 0,-1 3-2 15,3-3-2 1,2-2 1-16,-1 1 8 0,4-4-1 16,1 0-4-16,2-4-4 15,3 1 0-15,2-7 6 16,-1 4 3-16,2-2-6 15,1-5-5-15,-1 1 0 16,2-4 7-16,1 0 1 16,1-5-1-16,2 0-4 15,5-3 2-15,1-1 1 16,4-5 5-16,3-3-4 16,4-3-5-16,0-2 3 15,2-1 3-15,-1-5 1 16,0-6-6-16,1-3 3 15,-3-3-7-15,-3-3 10 0,-1-6-2 16,-2-1 0-16,-3-7-7 16,-1-11 5-16,-2-4 0 15,-6-4 3-15,-3 0 2 16,-5-6-6-16,-5-1 4 16,-7-1 0-16,-6 0 2 15,-10 6-3-15,-8 3 0 16,-8 0 0-16,-6 5 1 15,-8 1 1-15,-5 3-4 16,-7 5-1-16,-5 5 1 0,-2 5 0 16,-5 5 1-16,-4 8-5 15,-4 3 0-15,-5 10-3 16,-3 2 5-16,-3 9-1 16,-7 5-3-16,-3 3 1 31,-3 7 0-31,-1 5 1 0,-1 4-3 0,1 1 6 15,2 3-5-15,-1 1 1 16,4 4 5-16,-1 0-2 16,-1 1-2-16,4 1 3 15,-1 0 2-15,1 6-4 0,3-5 2 16,5 2-2-16,1 0 3 16,7 1-1-16,7-4 2 15,3 0-1-15,5 1 0 16,4-7-1-16,2 6 3 15,7-5-2-15,0 1-2 16,4 0-1-16,4 6 2 16,3-4 1-16,0 5 0 15,3 2-2-15,0-3-2 16,-1 2 4-16,0 3-1 16,-1 0-5-16,-2-10-11 15,4 1-56-15,-4-10-62 16,2-8 1-16,0-13-4 0,1-11-6 15,0-15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0:48:21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12440 15362 98 0,'3'-13'87'16,"-2"-4"0"-16,3-1-20 16,4 0-7-16,-2-3-13 15,7 4-5-15,-6-6-5 16,5 8-6-16,-5-2-13 15,3 6-1-15,-5-1-10 16,-5 12-2-16,9-11 1 16,-9 11 0-16,0 0 2 15,0 0 1-15,0 0-2 0,2-11-3 16,-2 11 1-16,0 0 2 16,-2-13-4-16,2 13-3 15,-4-17-3-15,0 6 0 16,-1-1 3-16,0-3-3 15,-1 0 2-15,0 3 0 16,0-3 5-16,1 3 4 16,-1 1 1-16,6 11-1 15,-6-18 5-15,6 18 5 16,-5-11 2-16,5 11 0 16,0 0-1-16,0 0-3 15,0 0 0-15,0 0 2 16,0 0-5-16,0 0-6 0,0 0-3 15,0 0 0-15,0 0-1 16,-12-4-4-16,12 4 1 16,-9 18-2-16,5-3 1 15,-4 7 6-15,1 0-2 16,-2 10 3-16,-3 8-3 16,-1 7 1-16,-1 1 2 15,0 8-6-15,-1 3 0 16,-1 2-2-16,-2 8 3 15,1-1-3-15,1-2 2 16,0-1 1-16,3-4-3 16,0-3 3-16,1-5 3 15,2-6-7-15,3-11 6 0,1-1-7 16,1-2 5-16,1-10-2 16,3-2 3-16,1-5-3 15,3 0 3-15,2-4 5 16,2 1-7-16,4-7 2 15,2-6-2-15,4 1 2 16,7-2 1-16,1-1 0 16,7-9-5-16,1 1-5 15,5-8 5-15,0 3-6 16,2-3-5-16,-1-4-8 16,2 3-10-16,-9-10-46 15,4 6-61-15,-8-4 0 16,-2 9-3-16,-8-9 5 0,-5 3 7 15</inkml:trace>
  <inkml:trace contextRef="#ctx0" brushRef="#br0" timeOffset="297.04">12235 15722 434 0,'8'-20'124'16,"4"6"0"-16,10 6-91 16,2-3-23-16,8-4-3 15,6 3-1-15,5-5-5 16,5 0-2-16,5-5-1 15,1 5-7-15,-3-6-15 16,7 4-94-16,-6 5-7 16,0-1-2-16,-5-3 1 15,-8 1-4-15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0:52:39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7448 10123 94 0,'-5'-14'39'0,"3"3"-3"16,-4 0-4-16,1 0-5 15,5 11-8-15,-10-17-1 16,10 17 1-16,-6-11-1 16,6 11-2-16,0 0-6 15,0 0-4-15,0 0-1 16,20-10 1-16,-6 8 1 16,5 0 4-16,7-6 3 0,9-1 4 15,6-8 3 1,7 0-3-16,5-6-1 0,6-5-3 15,2-4-5-15,1 3-3 16,-4 0-5-16,-3 2 1 16,-4 4-5-16,-7 2 5 15,-9 6-5-15,-7 5 0 16,-6 4-15-16,-7 1-16 16,-15 5-57-16,13 2-7 15,-13-2 5-15,-22 13-6 16,-1-9 57-16</inkml:trace>
  <inkml:trace contextRef="#ctx0" brushRef="#br0" timeOffset="1975.75">9112 9087 75 0,'-3'13'37'0,"-1"3"6"15,-1 7 1-15,1 9 1 16,0 8-3-16,2 11-7 16,-3 8-4-16,5 10-6 15,-2-1-4-15,4 6-5 16,-1 0 0-16,4-1-1 16,1-11-1-16,3-6-3 15,1-10 2-15,2-8-3 16,0-8 1-16,3-6 0 15,2-13-2-15,2-8 2 0,1-11 1 16,3-6 0-16,-1-9-7 16,0-5 1-16,-4-9-5 15,-1-1-3-15,-6-5-2 16,-6 2-2-16,-4 1-2 16,-6 6-2-16,-3 7 1 15,-6 5-2-15,1 10 2 16,-3 8 2-16,0 8-1 15,2 3 2-15,3 5-2 16,3 1 6-16,6-2 2 16,2-11 3-16,11 12 0 15,5-17 1-15,3-9 1 0,6-5-1 16,2-11 3 0,1-10-6-16,-1-11 2 0,1-6-1 15,-5-7-4-15,-1-2 4 16,-3-3-3-16,-4 2 4 15,-3 5 0-15,-5 6 5 16,-3 7-2-16,-3 11 1 16,-2 6 1-16,0 11-3 15,-3 6 0-15,4 15-4 16,0 0 0-16,-11-2-2 16,9 16-3-16,1 5 0 15,2 8 1-15,0 6 3 16,4 12 2-16,1 7-2 15,4 9 1-15,0 4 0 0,-1 4 2 16,3 2-2-16,1-3 1 16,-4-6-1-16,1-13-2 15,0-7 6-15,-1-15-2 16,3-8 2-16,2-16 2 16,2-8-1-16,3-10 2 15,3-6-2-15,-3-7 1 16,3-5-3-16,-4 3 1 15,-1 0-4-15,-3 5-3 16,-4 6 0-16,-10 19-1 16,12-4 3-16,-9 20-3 15,0 7 1-15,1 5 0 16,0 1 2-16,3 2 1 0,-1-2 2 16,0-10 3-16,1-4-1 15,-7-15 2-15,23 3 0 16,-8-14-1-16,2-6-2 31,-1-9 2-31,1-8-4 16,-1-1-3-16,-3-6-2 15,-4 4 0-15,-7-1-1 16,-3 8-1-16,-6 4-1 16,-4 9 2-16,-3 9-1 15,1 3 1-15,-1 5 0 16,3 1 0-16,11-1 1 0,-15 5 5 15,15-5-1-15,0 0 2 16,17-1 0-16,0-2-3 16,4 1 2-16,-1-2 2 15,5 1-3-15,-1 3-4 16,-1 2 3-16,-3 5-2 16,-6 3 0-16,-1 6 2 15,-5 3-1-15,-3 6 0 16,0-1 2-16,-3-1 0 15,1 0-1-15,-2-5 2 16,0-1 3-16,3-6 1 16,-4-11 2-16,15 9-3 0,-3-12 2 15,2-2-1-15,4-6 2 16,0-2-1-16,1-5-3 16,-2 1-1-16,2-3-2 15,-7 5 2-15,-1 1-4 16,-4 3 1-16,-7 11-4 15,0 0 1-15,0 0 1 16,14 6 0-16,-13 5-1 16,5 0 1-16,0 0 2 15,4 0 3-15,-10-11 1 16,23 16-3-16,-6-16 2 16,2-6 0-16,0-5 1 15,-1-8 2-15,1-5-2 0,-3-3-3 16,-3-5 4-1,-4-1-2-15,-5 4 4 0,-5 2-5 16,-5 7 1 0,-4 6-5-16,-3 8 4 0,-3 6-4 15,1 6-5-15,3 5-10 16,-1-2-41-16,8 4-67 16,6 1 1-16,-1-14 3 15,24 10-4-15,-3-12 3 16</inkml:trace>
  <inkml:trace contextRef="#ctx0" brushRef="#br0" timeOffset="3165.65">10821 9115 188 0,'19'-3'91'0,"-19"3"1"15,26-9-54-15,-7 6-22 16,1 1-1-16,3 3 2 16,0 0-1-16,3 8-1 15,-4 0-3-15,2 7 0 16,-2 2-2-16,-1 9-4 16,-6-1 1-16,-2 5 0 15,-7-1 1-15,-2 1-4 16,-5-6 6-16,-3-2 2 0,-3-6 0 15,2-2 5-15,5-15 3 16,-11 7-3-16,11-7-1 16,-3-19-2-16,5-1-3 15,4-1-2-15,1-7-3 16,3-3-2-16,-1 1-7 16,2 1 4-16,0 4-4 15,0 2 2-15,-2 8-3 16,-9 15 2-16,13-9-1 15,-13 9 0-15,10 13 2 16,-5 0-3-16,2 1 3 0,-1 6-1 16,2-3 5-16,2 1-5 15,1-2 3 1,1-2-5-16,0 0 2 0,0-5 2 16,2-1 1-16,-1-6 0 15,2-2 0-15,-1-6 2 16,0-4 0-16,-2-4 3 15,-1-6-1-15,-3 0-1 16,-3-2-2-16,-1-5 3 16,-5 0-5-16,-4 3-1 15,-2 3-3-15,-4 3-1 16,-2 7 2-16,-4 3-2 16,0 8-1-16,-2 8 1 0,2 4 2 15,1 3-1-15,4 2 1 16,3 1 2-16,9-1-2 15,6-2 1-15,5-6 4 16,6-3-3-16,4-4 1 16,3-6 1-16,1-6 1 15,2-9-1-15,-3-9 1 16,0-6-1-16,-3-7 0 16,-1-7-2-16,-3-4 4 15,-3-2-4-15,-3-1 2 16,-2 4-2-16,-5 2 3 15,-3 7-1-15,0 6 2 16,-3 8-2-16,-1 6-2 0,0 6-1 16,3 16 1-16,-5-11-3 15,5 11 1-15,-4 22-1 16,3 2 0-16,0 4 3 16,1 9-2-16,0 9 3 15,1 7 0-15,0 5 3 16,4 7-4-16,0 0 4 15,2-5-3-15,4-2 0 16,0-8 3-16,2-9-2 16,3-11 4-16,1-9-2 15,4-15 2-15,2-10-1 16,2-10 0-16,0-4 2 16,0-12-2-16,-1-2 0 0,-3-2-3 15,-1 1 3-15,-6 4-4 16,-4 3-2-16,-4 8 1 15,-4 7-3-15,-2 11 2 16,-7 16 0-16,-1 5-1 16,-1 0 1-16,2 5 1 15,-1 1 2-15,4-2-1 16,0-2 1-16,5-6 1 16,4-6 0-16,-5-11-1 15,20 5-3-15,-5-11-6 16,1-10-12-16,6-2-17 15,-3-10-35-15,4 0-48 16,-1-1-3-16,-4-1 4 0,-2 0-1 16,-8 5 51-16</inkml:trace>
  <inkml:trace contextRef="#ctx0" brushRef="#br0" timeOffset="3322.72">11530 9015 272 0,'-12'-2'103'0,"8"-12"-1"16,11 0-76-16,15-7-25 15,12-3-65-15,10-4-37 16,8-4-3 0,5 1-1-16,0-2-1 0</inkml:trace>
  <inkml:trace contextRef="#ctx0" brushRef="#br0" timeOffset="4089.35">11704 9527 170 0,'17'-27'88'16,"-2"13"-4"-16,6-3-56 16,-4 1-8-16,5 3-3 15,-3 0 0-15,2 5-3 16,-3 5 0-16,2 8 2 0,-5 3 2 16,-1 10-2-1,-3 1-2-15,-1 2-4 16,-4 0-2-16,0 1 1 0,-3-6-1 15,0-4 2-15,-3-12 2 16,0 0 2-16,0 0 0 16,13-3 0-16,-6-11-3 15,3-4-1-15,1-2-2 16,2-2-3-16,-2 2-4 16,1-1-4-16,-3 5-1 15,-9 16 0-15,13-12 2 16,-13 12-1-16,6 16 1 15,-4-4 0-15,1 1 1 0,1 0 3 16,0-1 2-16,-4-12 0 16,14 7 0-16,-2-13 1 15,2-4-2-15,0-6 1 16,5-2-3-16,0-4-1 16,1 0 1-16,-1 3-3 15,-3 3-2-15,-4 7 1 16,-12 9 1-16,15 0-1 15,-14 10 3-15,-3 5-2 16,-2 2 0-16,2 0 2 16,-2-2 2-16,2-2 0 15,2-13-8-15,0 0-22 16,17-11-81-16,-3-6-4 16,3-7-4-16,3-3 2 15,2-7-1-15</inkml:trace>
  <inkml:trace contextRef="#ctx0" brushRef="#br0" timeOffset="4464.32">12296 9152 304 0,'-11'-1'121'0,"11"1"-4"16,0 0-64-16,0 0-22 16,2-14-10-16,-2 14-7 15,13-17-7-15,-13 17-7 16,15-13-3-16,-15 13-2 0,13 3 2 15,-13-3-2 1,7 18 0-16,-7-5 1 0,-2 3 1 16,-3-2 2-16,4-2 1 15,1-12 1-15,-5 15 0 16,5-15 1-16,0 0-3 16,0 0 2-16,16-7-1 15,-16 7-2-15,17-6 1 16,-17 6 0-16,17 3-2 15,-17-3 1-15,6 18 1 16,-10-6 2-16,-4 2-5 16,1 1-3-16,-3-4-15 15,4 0-45-15,6-11-45 16,0 0-2-16,-1-12-1 16,14-8 0-16,6-5 38 0</inkml:trace>
  <inkml:trace contextRef="#ctx0" brushRef="#br0" timeOffset="4698.74">12614 8936 235 0,'0'12'102'0,"5"8"-4"16,-3 8-63-16,-6 1-17 16,6 7 2-16,-6 4-5 15,3 4-7-15,-2 5-1 16,1 6-1-16,-3 6 0 15,2 3-2-15,0 2-2 16,0 3 0-16,0 2 2 16,-2-2-4-16,0-8-6 15,1-9-23-15,3-9-54 0,1-6-19 16,1-15-4-16,-1-22 0 16,15 1-4-16</inkml:trace>
  <inkml:trace contextRef="#ctx0" brushRef="#br0" timeOffset="5264.68">12918 9186 236 0,'13'-15'83'0,"2"4"1"15,-4 2-89-15,-11 9-1 16,12-10 1-16,-12 10 0 16,-12 13 4-16,-4 4 0 15,-5 6 1-15,0 6 0 16,-2 4 1-16,1 4 0 16,5-2 7-16,4-3 6 15,9-2 8-15,5-10 2 16,11-2 2-16,4-11-2 15,5 0-1-15,0-8 0 16,1 4-5-16,-4-3-8 16,-2 0-6-16,-16 0-5 15,15 7 2-15,-15-7 2 0,-10 13 0 16,-1-7-1-16,0-1 1 16,-1 0-8-16,1-7-14 15,11 2-8-15,-11-16-4 16,16 3 0-16,-2-9-2 15,8 2 2-15,-4 0 2 16,3 4 6-16,-9 5 16 16,-1 11 12-16,-15 5 3 0,-9 11 4 15,-1 9 0-15,-11 8-1 16,-1 4 3-16,-7 1 0 16,3 1-2-16,3-5-4 15,7-6-11-15,5-6-58 16,9-3-29-16,1-12 0 15,16-7-6-15,0 0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1:32:02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13748 9689 159 0,'0'0'108'0,"0"0"-8"16,0 0-34-16,0 0-11 16,0 0-3-16,0 0-14 15,0 0-15-15,0 0-5 16,0 0-10-16,0 0-2 15,0 0 0-15,0 0-2 16,0 0-5-16,0 0 1 16,0 0 2-16,-16 4-2 15,16-4 1-15,-19 3-1 16,6 0 0-16,-2-2 0 0,-1 1 1 16,-2-2 0-16,2 1-1 15,0-1 0-15,2 2 1 16,2-1 0-16,12-1-2 15,-19 4 1-15,19-4-1 16,-13 10-1-16,13-10 3 16,-6 19-2-16,6-19-1 15,0 24 5-15,2-12-3 16,2 5 3-16,1-2-4 16,3 0 4-16,2 1-4 0,2-2 5 15,3 0-4 1,1-3 0-16,2 1 1 15,2-6 1-15,3 0-1 0,-1-2 1 16,1-3-2-16,0-1 2 16,-3-2 0-16,-2-4 1 15,-2 0 2-15,-16 6-1 16,17-21 1-16,-16 5-4 16,-3 0 6-16,-6-4-5 15,-4 0 3-15,-4 0-4 16,-3 0 1-16,-4 2-2 15,1 7 2-15,0 3-1 16,0 4-1-16,1 5 0 0,4 3-1 16,2 7-1-16,5 3 2 15,3 8 1-15,2 1-3 16,5 5 4-16,3 0-3 16,4 4 4-16,2 0-3 15,2 0 3-15,2 0-3 16,3-6-2-16,0-3 2 15,0-6 2-15,1-1-1 16,0-9 1-16,1-4 0 16,-1-7-1-16,1-7 1 15,-2-7 2-15,-1-4 0 16,-3-3-1-16,-3-6 0 16,-3-4-1-16,-5 0 3 15,-5-1-3-15,-3 2 4 16,-4 4-5-16,-2 6 5 0,-3 3-5 15,-3 8 3-15,0 9-2 16,-1 7-1-16,3 5 2 16,1 9-4-16,4 4 5 15,2 3-5-15,2 3 2 16,5 3-2-16,5-2 5 16,4 1-4-16,2-2 2 15,3-6 0-15,2-3-2 16,0-6 1-16,2-1 1 15,0-5-1-15,1-5 0 16,0-4 1-16,0-8 0 0,1-3-1 16,-1-4 1-16,0-2 1 15,-1-11-2-15,-4 2 5 16,-4-2-4-16,-3 1 4 16,-6 5-6-16,-4 3 7 15,-4 5-5-15,-4 6 3 16,-7 11-3-16,-2 7 0 15,-2 8 3-15,1 4-7 16,1 4 7-16,5 2-9 16,3 0 7-16,6 1-4 15,7-4 5-15,7-7-5 16,6-3 2-16,5-4 0 16,3-8 1-16,2-4 1 0,1-4-1 15,-1-6 1-15,-3-4-1 16,-1-3 2-16,-5-3-4 15,-2 2 3-15,-6 3-4 16,-4 3 3-16,-6 3-5 16,-8 10 4-16,-5 8-2 15,-5 4-2-15,-2 3 3 16,-1 1-7-16,4 1-6 16,-3-6-24-16,12 3-84 15,2-13-20-15,12 2 1 16,11-25-1-16,9 2 1 15</inkml:trace>
  <inkml:trace contextRef="#ctx0" brushRef="#br0" timeOffset="923.48">14214 9249 220 0,'0'-18'111'0,"-3"4"4"15,1 3-55-15,-10-5-10 16,12 16-7-16,-26-21-9 15,11 15-6-15,-4-6-8 16,-1 5-5-16,-4-3-4 16,3 0-3-16,-3-2-1 15,1 1-2-15,-3 3-1 16,-1-1-2-16,-2 7 0 16,0-3 0-16,-4 6 0 15,-4 7 0-15,-2 1 0 16,-3 3-1-16,-3 3 1 15,-1 2 0-15,0-2 3 0,-1 5-2 16,1-3-1-16,-1 3 0 16,0-1 2-16,2 2-1 15,-1-1 0-15,1 6 2 16,-1-2 0-16,1 5 1 16,-2 4-1-16,6 1 0 15,1 5-3-15,2 3 4 16,4 3-2-16,3 0 0 15,4 7 0-15,5 2-2 16,5 0 4-16,3 2-4 16,5 4 4-1,3 0-6-15,5 7 5 0,2 6-2 16,5-3-2-16,6 3 1 0,3 5 1 16,4 0-1-16,7-4 3 15,7 1-2-15,7-5 3 16,5-4-5-16,5-3 2 15,7-5-1-15,4-10-1 16,5-7 2-16,3-8 0 16,6-12 4-16,3-12-4 15,6-13 2-15,6-14-1 16,3-15-2-16,3-8 2 16,3-12 0-16,-1-12-6 15,-3-8 1-15,-7-8-2 16,-5-9 2-16,-12-8 2 15,-9-4 1-15,-9-7-6 0,-12-3 4 16,-12-2-2-16,-12-1 2 16,-13-2 1-16,-14 5-2 15,-15 4 1-15,-18 2-1 16,-19 11 3-16,-23 9-4 16,-19 13 3-16,-26 13-3 15,-19 20-5-15,-24 15-1 16,-19 22-14-16,-24 17-21 15,-17 26-105-15,-27 23 3 16,-13 21-4-16,-19 13-1 16,-16 18 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3/13/2024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users.dircon.co.uk/~nmb/fans/engineer/data/art-fig_06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customXml" Target="../ink/ink10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electronics-cooling.com/assets/images/2003_May_CC_Figure2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electronics-cooling.com/assets/images/2003_May_CC_Figure3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.electronics-cooling.com/assets/images/2003_Feb_CC_Figure2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electronics-cooling.com/assets/images/2003_Feb_CC_Figure1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electronics-cooling.com/assets/images/2003_Feb_CC_Figure3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Thermal Management of Electronics using Forced Convection Fin Array Systems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6600"/>
                </a:solidFill>
              </a:rPr>
              <a:t>Externally Driven and Controlled Cooling Systems……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>
            <a:extLst>
              <a:ext uri="{FF2B5EF4-FFF2-40B4-BE49-F238E27FC236}">
                <a16:creationId xmlns:a16="http://schemas.microsoft.com/office/drawing/2014/main" id="{2E0B6C24-755C-A42E-F23A-8E95EB065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334000"/>
          </a:xfrm>
        </p:spPr>
        <p:txBody>
          <a:bodyPr/>
          <a:lstStyle/>
          <a:p>
            <a:r>
              <a:rPr lang="en-US" sz="2400" dirty="0"/>
              <a:t>The first step in designing a heat sink is to determine the operating point of the fan and heat sink combination. </a:t>
            </a:r>
          </a:p>
          <a:p>
            <a:r>
              <a:rPr lang="en-US" sz="2400" dirty="0"/>
              <a:t>When a fan or blower is paired with a heat sink the performance of the fan will depend on the design of the heat sink. </a:t>
            </a:r>
          </a:p>
          <a:p>
            <a:r>
              <a:rPr lang="en-US" sz="2400" dirty="0"/>
              <a:t>Every fan has a unique pressure/flow rate performance curve in which the flow rate is inversely proportional to the pressure drop across the fan.</a:t>
            </a:r>
          </a:p>
          <a:p>
            <a:r>
              <a:rPr lang="en-US" sz="2400" dirty="0"/>
              <a:t>Heat sinks demand a flow rate performance curve that is the pressure drop across the heat sink is proportional to nearly square of the flow rate. </a:t>
            </a:r>
          </a:p>
          <a:p>
            <a:r>
              <a:rPr lang="en-US" sz="2400" dirty="0"/>
              <a:t>The resulting flow rate through a fan/heat sink combination is the intersection of the fan and heat sink pressure/flow rate curves.</a:t>
            </a:r>
          </a:p>
          <a:p>
            <a:br>
              <a:rPr lang="en-US" sz="2400" dirty="0"/>
            </a:b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Characteristics of Fan &amp; Heat Sink Pair</a:t>
            </a:r>
          </a:p>
        </p:txBody>
      </p:sp>
    </p:spTree>
    <p:extLst>
      <p:ext uri="{BB962C8B-B14F-4D97-AF65-F5344CB8AC3E}">
        <p14:creationId xmlns:p14="http://schemas.microsoft.com/office/powerpoint/2010/main" val="42392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2B9D-54C4-36BE-8BEF-5E48F3E7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176334"/>
            <a:ext cx="7772400" cy="823913"/>
          </a:xfrm>
        </p:spPr>
        <p:txBody>
          <a:bodyPr/>
          <a:lstStyle/>
          <a:p>
            <a:r>
              <a:rPr lang="en-US" sz="2800" dirty="0"/>
              <a:t>Testing of Fans</a:t>
            </a:r>
            <a:endParaRPr lang="en-IN" sz="28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E5C56D1-241B-81F7-961B-89A6CF1FA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9973" y="2204526"/>
            <a:ext cx="5985427" cy="283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omputer fan - Wikipedia">
            <a:extLst>
              <a:ext uri="{FF2B5EF4-FFF2-40B4-BE49-F238E27FC236}">
                <a16:creationId xmlns:a16="http://schemas.microsoft.com/office/drawing/2014/main" id="{5A3A1105-9F1C-FA19-B07F-5F1B8C9B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3" y="1824160"/>
            <a:ext cx="8272845" cy="46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mputer fan - Wikipedia">
            <a:extLst>
              <a:ext uri="{FF2B5EF4-FFF2-40B4-BE49-F238E27FC236}">
                <a16:creationId xmlns:a16="http://schemas.microsoft.com/office/drawing/2014/main" id="{5A892B85-B0E2-34B1-C56B-3B9B677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00247"/>
            <a:ext cx="3187246" cy="17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79C45224-49CA-BE17-7849-F538F96A23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94E124E5-E052-9D1F-A1B4-17AA3673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7C12F4D6-BEA0-687F-1472-D5467029C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A2388CA-B3A2-A943-7239-66A86CF26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E7C8153F-6647-545D-5DDB-E2F8F7AA5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53E9550F-8538-512D-E920-732DDF566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3F7D156-8FF8-3C84-4EDE-B1E92C89B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2E19356-6E87-1F00-6C23-AEEF6D823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4B3C5A33-0177-482E-0625-77EBF5D18A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613D024-9790-A307-B16B-7F60E269E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3B601A8-7B1F-FEDC-AAA9-730A74E8D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E267B5B1-4C33-CD24-A79D-D59592699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94983536-CA40-DAB9-04BD-C8A0EB109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B5FA512-73A0-9403-230E-5E9FA61BA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18B3E7BA-F33F-60E3-6750-559273F51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4B916D02-7922-D168-EBDB-BD6F0221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6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DC02-B93C-BDC2-9FD0-C14CF03F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35" y="197644"/>
            <a:ext cx="7772400" cy="823913"/>
          </a:xfrm>
        </p:spPr>
        <p:txBody>
          <a:bodyPr/>
          <a:lstStyle/>
          <a:p>
            <a:r>
              <a:rPr lang="en-US" sz="2800" dirty="0"/>
              <a:t>Fan Characteristic Curve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FD3B7805-95BF-DE0A-61D2-2C902DA1DE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441C30DB-7ABF-747A-E3F6-FAE7C91C9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6C606AE7-AD4E-7F21-CDC1-22A2FB9DC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722FFC72-771B-ECCE-3E42-DA74B34F1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C519B506-A105-788A-67CA-FFE1091BE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943DED0D-68DC-C6B7-A320-06D5001CA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4B1C840-F8E5-FB3B-EF2B-28D6CB32F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59EF864-5E09-F89F-C86C-DE16FE99D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68E5B1A5-F193-1A10-5CC8-AA1D3D302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BAA7324-9C55-0B07-CA73-C8174BE38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C6F7242-6F00-D297-724C-8D6DFF640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2CB11F77-FDB9-B9C8-36C7-C8AAE2E9E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FB7A1A5-B9C9-721E-2916-C3935BAA2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A0479B00-65E1-B0F2-9C26-DCEA0BBC8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6F2A8221-DA34-BDEC-8027-47B67786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5CB68A1-91EE-40EF-FF15-C009D2490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EA3E2EE-8ABF-CD92-0E82-F25735A0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828" y="1188243"/>
            <a:ext cx="8006343" cy="5349777"/>
          </a:xfrm>
        </p:spPr>
      </p:pic>
    </p:spTree>
    <p:extLst>
      <p:ext uri="{BB962C8B-B14F-4D97-AF65-F5344CB8AC3E}">
        <p14:creationId xmlns:p14="http://schemas.microsoft.com/office/powerpoint/2010/main" val="5204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95400"/>
                <a:ext cx="8305800" cy="5334000"/>
              </a:xfrm>
            </p:spPr>
            <p:txBody>
              <a:bodyPr/>
              <a:lstStyle/>
              <a:p>
                <a:r>
                  <a:rPr lang="en-US" sz="2400" dirty="0"/>
                  <a:t>The fan curves are typically provided by the fan manufacturer and are often quite non-linear.</a:t>
                </a:r>
              </a:p>
              <a:p>
                <a:r>
                  <a:rPr lang="en-US" sz="2400" dirty="0"/>
                  <a:t>This information is not enough to fix the flow rate in a heat sink. </a:t>
                </a:r>
              </a:p>
              <a:p>
                <a:r>
                  <a:rPr lang="en-US" sz="2400" dirty="0"/>
                  <a:t>Viscous fluid mechanics of heat sink is necessary to fix the flow rate.</a:t>
                </a:r>
              </a:p>
              <a:p>
                <a:r>
                  <a:rPr lang="en-US" sz="2400" dirty="0"/>
                  <a:t>The equation for the pressure drop across the heat sink is given by equation: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𝑠𝑖𝑛𝑘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𝑒𝑛𝑡𝑟𝑎𝑛𝑐𝑒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𝑎𝑝𝑝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𝑥𝑖𝑡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The density of the air ρ is calculated the at the ambient air temperature.</a:t>
                </a:r>
              </a:p>
            </p:txBody>
          </p:sp>
        </mc:Choice>
        <mc:Fallback xmlns="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95400"/>
                <a:ext cx="8305800" cy="5334000"/>
              </a:xfrm>
              <a:blipFill>
                <a:blip r:embed="rId2"/>
                <a:stretch>
                  <a:fillRect l="-1028" t="-914" r="-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286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Flow Characteristics of A Heat Sink</a:t>
            </a:r>
          </a:p>
        </p:txBody>
      </p:sp>
    </p:spTree>
    <p:extLst>
      <p:ext uri="{BB962C8B-B14F-4D97-AF65-F5344CB8AC3E}">
        <p14:creationId xmlns:p14="http://schemas.microsoft.com/office/powerpoint/2010/main" val="14169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60525"/>
                <a:ext cx="8382000" cy="4587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𝑠𝑖𝑛𝑘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𝑒𝑛𝑡𝑟𝑎𝑛𝑐𝑒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𝑎𝑝𝑝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𝑥𝑖𝑡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The density of the air ρ is calculated the at the ambient air temperature.</a:t>
                </a:r>
              </a:p>
              <a:p>
                <a:r>
                  <a:rPr lang="en-US" sz="2400" dirty="0"/>
                  <a:t>The variables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entrance</a:t>
                </a:r>
                <a:r>
                  <a:rPr lang="en-US" sz="2400" dirty="0"/>
                  <a:t> and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exit</a:t>
                </a:r>
                <a:r>
                  <a:rPr lang="en-US" sz="2400" dirty="0"/>
                  <a:t> are the pressure loss coefficients due to sudden entry and sudden exit respectively of the air as the flow enters and exits the heat sink.</a:t>
                </a:r>
              </a:p>
              <a:p>
                <a:r>
                  <a:rPr lang="en-US" sz="2400" dirty="0"/>
                  <a:t>The hydraulic diameter of the passage between the fins D</a:t>
                </a:r>
                <a:r>
                  <a:rPr lang="en-US" sz="2400" baseline="-25000" dirty="0"/>
                  <a:t>h</a:t>
                </a:r>
                <a:r>
                  <a:rPr lang="en-US" sz="2400" dirty="0"/>
                  <a:t> can be approximated as 2</a:t>
                </a:r>
                <a:r>
                  <a:rPr lang="en-US" sz="2400" i="1" dirty="0"/>
                  <a:t>S</a:t>
                </a:r>
                <a:r>
                  <a:rPr lang="en-US" sz="2400" dirty="0"/>
                  <a:t>.   </a:t>
                </a:r>
              </a:p>
            </p:txBody>
          </p:sp>
        </mc:Choice>
        <mc:Fallback xmlns="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60525"/>
                <a:ext cx="8382000" cy="4587875"/>
              </a:xfrm>
              <a:blipFill>
                <a:blip r:embed="rId2"/>
                <a:stretch>
                  <a:fillRect l="-1018" r="-11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286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Flow Characteristics of A Heat Sink</a:t>
            </a:r>
          </a:p>
        </p:txBody>
      </p:sp>
    </p:spTree>
    <p:extLst>
      <p:ext uri="{BB962C8B-B14F-4D97-AF65-F5344CB8AC3E}">
        <p14:creationId xmlns:p14="http://schemas.microsoft.com/office/powerpoint/2010/main" val="35595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1582615"/>
                <a:ext cx="8305800" cy="3692769"/>
              </a:xfrm>
            </p:spPr>
            <p:txBody>
              <a:bodyPr/>
              <a:lstStyle/>
              <a:p>
                <a:r>
                  <a:rPr lang="en-US" sz="2400" dirty="0"/>
                  <a:t>General equations for pressure loss coefficients are a function of the frontal area and blockage factor.</a:t>
                </a:r>
              </a:p>
              <a:p>
                <a:r>
                  <a:rPr lang="en-US" sz="2400" dirty="0"/>
                  <a:t>Define blockage factor as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𝑓𝑖𝑛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𝑒𝑛𝑡𝑟𝑎𝑛𝑐𝑒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1582615"/>
                <a:ext cx="8305800" cy="3692769"/>
              </a:xfrm>
              <a:blipFill>
                <a:blip r:embed="rId2"/>
                <a:stretch>
                  <a:fillRect l="-1101" t="-13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Flow resistance of A Heat Sink</a:t>
            </a:r>
          </a:p>
        </p:txBody>
      </p:sp>
    </p:spTree>
    <p:extLst>
      <p:ext uri="{BB962C8B-B14F-4D97-AF65-F5344CB8AC3E}">
        <p14:creationId xmlns:p14="http://schemas.microsoft.com/office/powerpoint/2010/main" val="30524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6291-7A16-6682-E26F-81F4259A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sz="2800" dirty="0"/>
              <a:t>Friction Factor for Open Channel Flows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8C089-C389-4375-1E2A-7E88C33C9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270660"/>
                <a:ext cx="8077200" cy="3095280"/>
              </a:xfrm>
            </p:spPr>
            <p:txBody>
              <a:bodyPr/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Open Channel flows are very common in civil engineering applications.</a:t>
                </a:r>
              </a:p>
              <a:p>
                <a:r>
                  <a:rPr lang="en-US" sz="2400" b="0" dirty="0">
                    <a:latin typeface="Cambria Math" panose="02040503050406030204" pitchFamily="18" charset="0"/>
                  </a:rPr>
                  <a:t>Friction factor for fully developed open channel flow is: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195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8C089-C389-4375-1E2A-7E88C33C9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270660"/>
                <a:ext cx="8077200" cy="3095280"/>
              </a:xfrm>
              <a:blipFill>
                <a:blip r:embed="rId2"/>
                <a:stretch>
                  <a:fillRect l="-1132" t="-1575" r="-9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6">
            <a:extLst>
              <a:ext uri="{FF2B5EF4-FFF2-40B4-BE49-F238E27FC236}">
                <a16:creationId xmlns:a16="http://schemas.microsoft.com/office/drawing/2014/main" id="{6C0683B2-4850-38A2-39DA-471A492699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7277A38-F867-9F48-89A0-37833479D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E81334A-A932-8F6E-0CD9-9D1EB0BC52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84EFFB80-D486-7D6C-AEC8-519B57A35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9BFD83EF-F599-8EEB-A89B-7AADF68CB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F198D98-B1EE-F448-D9E9-6FDE5979C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503AE33-F1F5-DBF4-DA98-33855BA4D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A2BFC5-81C2-700E-D257-4004D8B0C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12FE7D38-A6CF-C95B-BBC4-74B33344B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D811FEE-9ACB-A7D2-CB09-3C80AB5AC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AA9611F-51F0-CC1F-9BC7-6FE3C4FF8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3920B60C-12B0-3985-CCCC-9BE60FB68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5B5EF26E-DAC6-C0AF-2305-D8AA821CB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05807A2B-1E46-F8B5-51A9-3BFBDB1B4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5A5143AA-E38A-EFF8-153D-0A9134CDF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CEAA5245-08F9-1F57-C96A-6CED363E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15467A-D3B7-28F9-55B1-88E86B296284}"/>
                  </a:ext>
                </a:extLst>
              </p:cNvPr>
              <p:cNvSpPr txBox="1"/>
              <p:nvPr/>
            </p:nvSpPr>
            <p:spPr>
              <a:xfrm>
                <a:off x="3048000" y="5258334"/>
                <a:ext cx="3200400" cy="548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15467A-D3B7-28F9-55B1-88E86B296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258334"/>
                <a:ext cx="3200400" cy="548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9CC57C-E2F8-C0D4-1B17-42B732BBCAA2}"/>
                  </a:ext>
                </a:extLst>
              </p:cNvPr>
              <p:cNvSpPr txBox="1"/>
              <p:nvPr/>
            </p:nvSpPr>
            <p:spPr>
              <a:xfrm>
                <a:off x="1295400" y="1243103"/>
                <a:ext cx="6934200" cy="963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𝑒𝑛𝑡𝑟𝑎𝑛𝑐𝑒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𝑎𝑝𝑝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𝑥𝑖𝑡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9CC57C-E2F8-C0D4-1B17-42B732BBC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43103"/>
                <a:ext cx="6934200" cy="963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>
            <a:extLst>
              <a:ext uri="{FF2B5EF4-FFF2-40B4-BE49-F238E27FC236}">
                <a16:creationId xmlns:a16="http://schemas.microsoft.com/office/drawing/2014/main" id="{2E0B6C24-755C-A42E-F23A-8E95EB065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351922"/>
            <a:ext cx="8572500" cy="3372478"/>
          </a:xfrm>
        </p:spPr>
        <p:txBody>
          <a:bodyPr/>
          <a:lstStyle/>
          <a:p>
            <a:pPr lvl="0"/>
            <a:r>
              <a:rPr lang="en-US" sz="2400" dirty="0"/>
              <a:t>The fully developed flow in a U-Channel i.e., fully developed fully developed flow is valid for very long Channels, where velocity profile remains constant along flow direction. </a:t>
            </a:r>
          </a:p>
          <a:p>
            <a:pPr lvl="0"/>
            <a:r>
              <a:rPr lang="en-US" sz="2400" dirty="0"/>
              <a:t>Heat sink length is generally much smaller than fully developed length. </a:t>
            </a:r>
          </a:p>
          <a:p>
            <a:r>
              <a:rPr lang="en-US" sz="2400" dirty="0"/>
              <a:t>S. </a:t>
            </a:r>
            <a:r>
              <a:rPr lang="en-US" sz="2400" dirty="0" err="1"/>
              <a:t>Muzychka</a:t>
            </a:r>
            <a:r>
              <a:rPr lang="en-US" sz="2400" dirty="0"/>
              <a:t> and M. M. </a:t>
            </a:r>
            <a:r>
              <a:rPr lang="en-US" sz="2400" dirty="0" err="1"/>
              <a:t>Yovanovich</a:t>
            </a:r>
            <a:r>
              <a:rPr lang="en-US" sz="2400" dirty="0"/>
              <a:t> (1996) developed a model to predict  friction factors in non-circular ducts for developing laminar flow as: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Apparent Friction Factor for Developing flow in U-Channel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D41C2B-586A-5E7B-FB02-B5B50530581B}"/>
                  </a:ext>
                </a:extLst>
              </p:cNvPr>
              <p:cNvSpPr txBox="1"/>
              <p:nvPr/>
            </p:nvSpPr>
            <p:spPr>
              <a:xfrm>
                <a:off x="2667000" y="4899620"/>
                <a:ext cx="4758418" cy="1501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𝑎𝑝𝑝𝑎𝑟𝑒𝑛𝑡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3.44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𝐿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𝐷h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𝐷h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D41C2B-586A-5E7B-FB02-B5B50530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899620"/>
                <a:ext cx="4758418" cy="1501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6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47700" y="1504322"/>
                <a:ext cx="7658100" cy="3372478"/>
              </a:xfrm>
            </p:spPr>
            <p:txBody>
              <a:bodyPr/>
              <a:lstStyle/>
              <a:p>
                <a:pPr lvl="0"/>
                <a:r>
                  <a:rPr lang="en-US" sz="2400" dirty="0"/>
                  <a:t>To determine the operating point of the fan/heat sink pair, fan characteristic curve must be equated to heat sink flow characteristic equation.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𝑑𝑒𝑣𝑒𝑙𝑜𝑝𝑒𝑑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𝑙𝑜𝑠𝑠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h𝑒𝑎𝑡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7700" y="1504322"/>
                <a:ext cx="7658100" cy="3372478"/>
              </a:xfrm>
              <a:blipFill>
                <a:blip r:embed="rId2"/>
                <a:stretch>
                  <a:fillRect l="-1193" t="-1447" r="-1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Matching of  Fan &amp; Heat Sink Pair</a:t>
            </a:r>
          </a:p>
        </p:txBody>
      </p:sp>
      <p:pic>
        <p:nvPicPr>
          <p:cNvPr id="3080" name="Picture 8" descr="Latex formula">
            <a:extLst>
              <a:ext uri="{FF2B5EF4-FFF2-40B4-BE49-F238E27FC236}">
                <a16:creationId xmlns:a16="http://schemas.microsoft.com/office/drawing/2014/main" id="{206BFEAD-E467-3E6D-5E0D-3A844C26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-7620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tex formula">
            <a:extLst>
              <a:ext uri="{FF2B5EF4-FFF2-40B4-BE49-F238E27FC236}">
                <a16:creationId xmlns:a16="http://schemas.microsoft.com/office/drawing/2014/main" id="{2DF5094A-B5FA-C494-9295-AADAA205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182880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DC02-B93C-BDC2-9FD0-C14CF03F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35" y="197644"/>
            <a:ext cx="7772400" cy="823913"/>
          </a:xfrm>
        </p:spPr>
        <p:txBody>
          <a:bodyPr/>
          <a:lstStyle/>
          <a:p>
            <a:r>
              <a:rPr lang="en-US" sz="2800" dirty="0"/>
              <a:t>Fan and Heat Sink Pair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FD3B7805-95BF-DE0A-61D2-2C902DA1DE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441C30DB-7ABF-747A-E3F6-FAE7C91C9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6C606AE7-AD4E-7F21-CDC1-22A2FB9DC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722FFC72-771B-ECCE-3E42-DA74B34F1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C519B506-A105-788A-67CA-FFE1091BE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943DED0D-68DC-C6B7-A320-06D5001CA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4B1C840-F8E5-FB3B-EF2B-28D6CB32F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59EF864-5E09-F89F-C86C-DE16FE99D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68E5B1A5-F193-1A10-5CC8-AA1D3D302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BAA7324-9C55-0B07-CA73-C8174BE38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C6F7242-6F00-D297-724C-8D6DFF640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2CB11F77-FDB9-B9C8-36C7-C8AAE2E9E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FB7A1A5-B9C9-721E-2916-C3935BAA2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A0479B00-65E1-B0F2-9C26-DCEA0BBC8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6F2A8221-DA34-BDEC-8027-47B67786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5CB68A1-91EE-40EF-FF15-C009D2490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EA3E2EE-8ABF-CD92-0E82-F25735A0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188243"/>
            <a:ext cx="8006343" cy="5349777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645036A-FD38-4D0A-305B-E6F13ED86DE0}"/>
              </a:ext>
            </a:extLst>
          </p:cNvPr>
          <p:cNvSpPr/>
          <p:nvPr/>
        </p:nvSpPr>
        <p:spPr bwMode="auto">
          <a:xfrm>
            <a:off x="1828800" y="1981200"/>
            <a:ext cx="4262511" cy="3446585"/>
          </a:xfrm>
          <a:custGeom>
            <a:avLst/>
            <a:gdLst>
              <a:gd name="connsiteX0" fmla="*/ 0 w 4262511"/>
              <a:gd name="connsiteY0" fmla="*/ 3446585 h 3446585"/>
              <a:gd name="connsiteX1" fmla="*/ 787791 w 4262511"/>
              <a:gd name="connsiteY1" fmla="*/ 3334043 h 3446585"/>
              <a:gd name="connsiteX2" fmla="*/ 1406769 w 4262511"/>
              <a:gd name="connsiteY2" fmla="*/ 3052689 h 3446585"/>
              <a:gd name="connsiteX3" fmla="*/ 1786597 w 4262511"/>
              <a:gd name="connsiteY3" fmla="*/ 2897945 h 3446585"/>
              <a:gd name="connsiteX4" fmla="*/ 2644726 w 4262511"/>
              <a:gd name="connsiteY4" fmla="*/ 2180492 h 3446585"/>
              <a:gd name="connsiteX5" fmla="*/ 3263705 w 4262511"/>
              <a:gd name="connsiteY5" fmla="*/ 1392701 h 3446585"/>
              <a:gd name="connsiteX6" fmla="*/ 4262511 w 4262511"/>
              <a:gd name="connsiteY6" fmla="*/ 0 h 34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2511" h="3446585">
                <a:moveTo>
                  <a:pt x="0" y="3446585"/>
                </a:moveTo>
                <a:cubicBezTo>
                  <a:pt x="276665" y="3423138"/>
                  <a:pt x="553330" y="3399692"/>
                  <a:pt x="787791" y="3334043"/>
                </a:cubicBezTo>
                <a:cubicBezTo>
                  <a:pt x="1022252" y="3268394"/>
                  <a:pt x="1240301" y="3125372"/>
                  <a:pt x="1406769" y="3052689"/>
                </a:cubicBezTo>
                <a:cubicBezTo>
                  <a:pt x="1573237" y="2980006"/>
                  <a:pt x="1580271" y="3043311"/>
                  <a:pt x="1786597" y="2897945"/>
                </a:cubicBezTo>
                <a:cubicBezTo>
                  <a:pt x="1992923" y="2752579"/>
                  <a:pt x="2398541" y="2431366"/>
                  <a:pt x="2644726" y="2180492"/>
                </a:cubicBezTo>
                <a:cubicBezTo>
                  <a:pt x="2890911" y="1929618"/>
                  <a:pt x="2994074" y="1756116"/>
                  <a:pt x="3263705" y="1392701"/>
                </a:cubicBezTo>
                <a:cubicBezTo>
                  <a:pt x="3533336" y="1029286"/>
                  <a:pt x="3897923" y="514643"/>
                  <a:pt x="4262511" y="0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6F246-DEA6-B160-AD0C-82D25E943D63}"/>
              </a:ext>
            </a:extLst>
          </p:cNvPr>
          <p:cNvSpPr txBox="1"/>
          <p:nvPr/>
        </p:nvSpPr>
        <p:spPr>
          <a:xfrm>
            <a:off x="2819400" y="236220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Fan Flow Curve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7B857-1D72-AC23-CB2B-45498AEC4060}"/>
              </a:ext>
            </a:extLst>
          </p:cNvPr>
          <p:cNvSpPr txBox="1"/>
          <p:nvPr/>
        </p:nvSpPr>
        <p:spPr>
          <a:xfrm rot="20107424">
            <a:off x="2150489" y="4205535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Heat Flow Curve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D9317-F8DD-3ED5-5668-FDF481186962}"/>
                  </a:ext>
                </a:extLst>
              </p14:cNvPr>
              <p14:cNvContentPartPr/>
              <p14:nvPr/>
            </p14:nvContentPartPr>
            <p14:xfrm>
              <a:off x="4350960" y="3235680"/>
              <a:ext cx="920160" cy="696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D9317-F8DD-3ED5-5668-FDF481186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1600" y="3226320"/>
                <a:ext cx="938880" cy="7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EB8E92B-9000-B897-E224-6F8FEBD9E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867400" cy="762000"/>
          </a:xfrm>
        </p:spPr>
        <p:txBody>
          <a:bodyPr/>
          <a:lstStyle/>
          <a:p>
            <a:r>
              <a:rPr lang="en-US" altLang="en-US" sz="2800" dirty="0"/>
              <a:t>Rig For Performance Evaluation of A Heatsink</a:t>
            </a:r>
          </a:p>
        </p:txBody>
      </p:sp>
      <p:grpSp>
        <p:nvGrpSpPr>
          <p:cNvPr id="38915" name="Group 46">
            <a:extLst>
              <a:ext uri="{FF2B5EF4-FFF2-40B4-BE49-F238E27FC236}">
                <a16:creationId xmlns:a16="http://schemas.microsoft.com/office/drawing/2014/main" id="{2A2B2E34-9E55-56F7-E228-3DB8284CD22E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8921" name="Group 8">
              <a:extLst>
                <a:ext uri="{FF2B5EF4-FFF2-40B4-BE49-F238E27FC236}">
                  <a16:creationId xmlns:a16="http://schemas.microsoft.com/office/drawing/2014/main" id="{7C6A93E5-8D40-DEE8-8078-CE68B1E84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8924" name="Group 27">
                <a:extLst>
                  <a:ext uri="{FF2B5EF4-FFF2-40B4-BE49-F238E27FC236}">
                    <a16:creationId xmlns:a16="http://schemas.microsoft.com/office/drawing/2014/main" id="{D5511DD9-C8FD-6457-1EAE-D563C4121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8934" name="Rectangle 10">
                  <a:extLst>
                    <a:ext uri="{FF2B5EF4-FFF2-40B4-BE49-F238E27FC236}">
                      <a16:creationId xmlns:a16="http://schemas.microsoft.com/office/drawing/2014/main" id="{000B47D0-314F-F9AA-5226-3254AF472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5" name="Rectangle 11">
                  <a:extLst>
                    <a:ext uri="{FF2B5EF4-FFF2-40B4-BE49-F238E27FC236}">
                      <a16:creationId xmlns:a16="http://schemas.microsoft.com/office/drawing/2014/main" id="{E8D5B748-18E6-2002-1D08-BB24D845F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5" name="Group 12">
                <a:extLst>
                  <a:ext uri="{FF2B5EF4-FFF2-40B4-BE49-F238E27FC236}">
                    <a16:creationId xmlns:a16="http://schemas.microsoft.com/office/drawing/2014/main" id="{E16DA00B-841F-CA5D-B9C2-D030A855F7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8932" name="Rectangle 13">
                  <a:extLst>
                    <a:ext uri="{FF2B5EF4-FFF2-40B4-BE49-F238E27FC236}">
                      <a16:creationId xmlns:a16="http://schemas.microsoft.com/office/drawing/2014/main" id="{9220192E-EFCD-C365-F5FB-0832A28DD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3" name="Rectangle 14">
                  <a:extLst>
                    <a:ext uri="{FF2B5EF4-FFF2-40B4-BE49-F238E27FC236}">
                      <a16:creationId xmlns:a16="http://schemas.microsoft.com/office/drawing/2014/main" id="{9D6CE88C-6E14-E193-B0FB-B007A8AB3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6" name="Group 15">
                <a:extLst>
                  <a:ext uri="{FF2B5EF4-FFF2-40B4-BE49-F238E27FC236}">
                    <a16:creationId xmlns:a16="http://schemas.microsoft.com/office/drawing/2014/main" id="{E6C8FFB9-B637-C7DE-98E2-FF78A0BCA3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8930" name="Rectangle 16">
                  <a:extLst>
                    <a:ext uri="{FF2B5EF4-FFF2-40B4-BE49-F238E27FC236}">
                      <a16:creationId xmlns:a16="http://schemas.microsoft.com/office/drawing/2014/main" id="{2E2ED841-0555-B093-FB2E-F5864FD0A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1" name="Rectangle 17">
                  <a:extLst>
                    <a:ext uri="{FF2B5EF4-FFF2-40B4-BE49-F238E27FC236}">
                      <a16:creationId xmlns:a16="http://schemas.microsoft.com/office/drawing/2014/main" id="{A6ED0868-7E86-7D57-0141-A34FA8BF0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7" name="Group 18">
                <a:extLst>
                  <a:ext uri="{FF2B5EF4-FFF2-40B4-BE49-F238E27FC236}">
                    <a16:creationId xmlns:a16="http://schemas.microsoft.com/office/drawing/2014/main" id="{11833CDA-4731-E228-7144-08AFFF8F9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8928" name="Rectangle 19">
                  <a:extLst>
                    <a:ext uri="{FF2B5EF4-FFF2-40B4-BE49-F238E27FC236}">
                      <a16:creationId xmlns:a16="http://schemas.microsoft.com/office/drawing/2014/main" id="{CA6854A2-0C6E-3408-ED9D-2A284E648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29" name="Rectangle 20">
                  <a:extLst>
                    <a:ext uri="{FF2B5EF4-FFF2-40B4-BE49-F238E27FC236}">
                      <a16:creationId xmlns:a16="http://schemas.microsoft.com/office/drawing/2014/main" id="{476D5F58-5E59-62D0-8DE5-CAF19D45C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8922" name="Rectangle 19458">
              <a:extLst>
                <a:ext uri="{FF2B5EF4-FFF2-40B4-BE49-F238E27FC236}">
                  <a16:creationId xmlns:a16="http://schemas.microsoft.com/office/drawing/2014/main" id="{8F12A1CB-42AE-3E99-B498-4A1FBEF05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5F92A5D1-536E-A227-9536-0F179FD7F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8916" name="Picture 1">
            <a:extLst>
              <a:ext uri="{FF2B5EF4-FFF2-40B4-BE49-F238E27FC236}">
                <a16:creationId xmlns:a16="http://schemas.microsoft.com/office/drawing/2014/main" id="{827F30A9-4C43-A4BC-4EDB-D03F5F34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2675"/>
            <a:ext cx="2466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>
            <a:extLst>
              <a:ext uri="{FF2B5EF4-FFF2-40B4-BE49-F238E27FC236}">
                <a16:creationId xmlns:a16="http://schemas.microsoft.com/office/drawing/2014/main" id="{847E098A-C7D8-A33F-6D67-90B632B6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8250"/>
            <a:ext cx="3505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3">
            <a:extLst>
              <a:ext uri="{FF2B5EF4-FFF2-40B4-BE49-F238E27FC236}">
                <a16:creationId xmlns:a16="http://schemas.microsoft.com/office/drawing/2014/main" id="{226D56D4-0938-4D86-F444-36F9400C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899025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View from Top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600638-B9BE-D205-1ACA-CDB4D5D298BC}"/>
                  </a:ext>
                </a:extLst>
              </p14:cNvPr>
              <p14:cNvContentPartPr/>
              <p14:nvPr/>
            </p14:nvContentPartPr>
            <p14:xfrm>
              <a:off x="1208160" y="5451840"/>
              <a:ext cx="1264320" cy="59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600638-B9BE-D205-1ACA-CDB4D5D298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800" y="5442480"/>
                <a:ext cx="1283040" cy="61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86EEA657-C281-5773-B6FE-30CC83194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6347"/>
            <a:ext cx="7772400" cy="685800"/>
          </a:xfrm>
        </p:spPr>
        <p:txBody>
          <a:bodyPr/>
          <a:lstStyle/>
          <a:p>
            <a:r>
              <a:rPr lang="en-US" sz="2800" dirty="0"/>
              <a:t>Fan and Heat Sink Pairs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17159CF-A67F-4764-9231-E2DCD52B65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EEA5DF9-D6FF-53F6-D7E7-D4BA09C1E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74A2B0D-08CB-5B04-D939-4B0A42234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73F6BC6-5CFD-C7FA-5519-DA2A8CFE8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C0907DB-6797-5F36-B587-EEB04B1AA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5D72546-E8B9-B6E4-48FB-E231F01BAB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AB2096A-8459-573F-BD3F-30940C2A9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0DCA956-6577-76E7-7430-04522B2BD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2D4F3BE-FF04-9ADE-F04B-D1F6AA184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AE26C81-8536-4E59-7472-DF8F44455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7C94FB4-DDA5-8B26-7FC1-222577133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05920CB-D53D-7180-B885-EFE6C7FEB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1C15FAF-4F7A-9C73-6F4B-C36AE7CBF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45FBC8C-C0DF-94E2-7F19-65D42A715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9CB828B-CE8A-098A-23E0-7A0AB7306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0C79E6A-F8A3-C5B2-0078-FD73A3BB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FCFF49-14B7-ED26-0832-BD43D0A34A22}"/>
              </a:ext>
            </a:extLst>
          </p:cNvPr>
          <p:cNvGrpSpPr/>
          <p:nvPr/>
        </p:nvGrpSpPr>
        <p:grpSpPr>
          <a:xfrm>
            <a:off x="457200" y="1194372"/>
            <a:ext cx="8686800" cy="5535525"/>
            <a:chOff x="457200" y="1194372"/>
            <a:chExt cx="8686800" cy="55355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6EAED6-E0F3-4751-EE43-AF61C048E9B2}"/>
                </a:ext>
              </a:extLst>
            </p:cNvPr>
            <p:cNvGrpSpPr/>
            <p:nvPr/>
          </p:nvGrpSpPr>
          <p:grpSpPr>
            <a:xfrm>
              <a:off x="457200" y="1194372"/>
              <a:ext cx="8686800" cy="5535525"/>
              <a:chOff x="304800" y="1185950"/>
              <a:chExt cx="8686800" cy="5535525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037FE8C0-9DBD-F2F9-B17B-A9AA33136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185950"/>
                <a:ext cx="8458200" cy="5535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4899C7-E4B5-C064-FC0C-741178CA072E}"/>
                  </a:ext>
                </a:extLst>
              </p:cNvPr>
              <p:cNvSpPr/>
              <p:nvPr/>
            </p:nvSpPr>
            <p:spPr bwMode="auto">
              <a:xfrm>
                <a:off x="7467600" y="1185950"/>
                <a:ext cx="1524000" cy="49862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B193AA-0798-33F9-C955-9B11617CFBE1}"/>
                </a:ext>
              </a:extLst>
            </p:cNvPr>
            <p:cNvSpPr/>
            <p:nvPr/>
          </p:nvSpPr>
          <p:spPr bwMode="auto">
            <a:xfrm>
              <a:off x="6133768" y="1371600"/>
              <a:ext cx="1333832" cy="1105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441CD2-743B-6CA4-B46A-6C43424D2167}"/>
                </a:ext>
              </a:extLst>
            </p:cNvPr>
            <p:cNvSpPr/>
            <p:nvPr/>
          </p:nvSpPr>
          <p:spPr bwMode="auto">
            <a:xfrm>
              <a:off x="4685968" y="1371600"/>
              <a:ext cx="1333832" cy="1105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9C9248-CAA1-4EC6-9E3B-DE7ADA460479}"/>
                </a:ext>
              </a:extLst>
            </p:cNvPr>
            <p:cNvSpPr/>
            <p:nvPr/>
          </p:nvSpPr>
          <p:spPr bwMode="auto">
            <a:xfrm>
              <a:off x="3276600" y="1332798"/>
              <a:ext cx="1333832" cy="1105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C2999F-CBB5-DC50-0F54-24BF73B45A97}"/>
                </a:ext>
              </a:extLst>
            </p:cNvPr>
            <p:cNvSpPr/>
            <p:nvPr/>
          </p:nvSpPr>
          <p:spPr bwMode="auto">
            <a:xfrm>
              <a:off x="2209800" y="1469323"/>
              <a:ext cx="952832" cy="7404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66C804-BFFB-D1D3-FC31-29C5DBFDFFEA}"/>
                </a:ext>
              </a:extLst>
            </p:cNvPr>
            <p:cNvSpPr/>
            <p:nvPr/>
          </p:nvSpPr>
          <p:spPr bwMode="auto">
            <a:xfrm>
              <a:off x="1828800" y="2133600"/>
              <a:ext cx="304800" cy="4055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>
            <a:extLst>
              <a:ext uri="{FF2B5EF4-FFF2-40B4-BE49-F238E27FC236}">
                <a16:creationId xmlns:a16="http://schemas.microsoft.com/office/drawing/2014/main" id="{E686DB02-49A6-BD78-0B50-B97FAC2F42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 Type of fin Vs Operation Point</a:t>
            </a:r>
          </a:p>
        </p:txBody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272B2403-F213-74BB-FC9D-C9B15C13E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500740" name="Picture586">
            <a:extLst>
              <a:ext uri="{FF2B5EF4-FFF2-40B4-BE49-F238E27FC236}">
                <a16:creationId xmlns:a16="http://schemas.microsoft.com/office/drawing/2014/main" id="{4F64C8E5-859D-203F-8B27-0C1BDCC9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6" y="1147909"/>
            <a:ext cx="7983953" cy="54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A27B459B-A16D-309D-F490-F1AF26E882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57EF9E0-7029-B8C3-46E4-6BB5B9C7E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2A23CB7-78A7-19BC-02F4-70C04AE0B5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0F1CC85-08E7-7589-9082-778616B9E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0C982FF-82DB-B386-6D50-69A5448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F5ED869-2CBD-3656-87CA-35EEAE6FD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18FB477-3892-E35D-AD1B-06D885213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34BE4F-0F2C-73AD-241B-0177C5CF1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F8B7F94-F156-72C2-38DE-4E240AFE8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FB64B2A-FFC3-AA3C-D659-EE8930281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0167660-4DBB-4C28-E3FB-2DC7D4BE9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384B1ED-706B-F889-9497-D7758933EB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C269448-95F7-3D3F-C43B-3B3872FB1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DAA3152-3767-08B7-A9F8-70D7304B8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664A3BF-DB9D-3046-B7B6-9EFBFDD40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FD74609-C2C8-8625-6622-1FA49E63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5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>
            <a:extLst>
              <a:ext uri="{FF2B5EF4-FFF2-40B4-BE49-F238E27FC236}">
                <a16:creationId xmlns:a16="http://schemas.microsoft.com/office/drawing/2014/main" id="{AA62C784-AC98-92EC-2191-B86792984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2800"/>
              <a:t>Effect of Changing A Fan</a:t>
            </a:r>
          </a:p>
        </p:txBody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01BE297A-930A-27AA-F690-1E0A1D9D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86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543748" name="Picture 4">
            <a:extLst>
              <a:ext uri="{FF2B5EF4-FFF2-40B4-BE49-F238E27FC236}">
                <a16:creationId xmlns:a16="http://schemas.microsoft.com/office/drawing/2014/main" id="{8E47D108-86DC-4810-0D1F-0DEE7351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9" y="1346199"/>
            <a:ext cx="7239000" cy="50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1511C595-A6EF-99BF-0091-DA7BA87B68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C60EA43-2208-0B72-53B1-6F1ECB782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A6D78B3-7F15-7D25-9D8F-BFDBFEFD7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D353121-CD03-6E5E-0E13-3F41C0F91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497B856-E449-6B7C-EA2C-4EDA3D287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2F2DF24-2ADA-F6A7-306B-3FCFADA12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5D6219-4E16-143E-E59C-1329626EF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63663EF-8795-F83F-1053-6D5994F28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0470228-9130-FAA8-0BE8-973766C933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A265A66-3CAD-C83F-42C9-C8D309880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A64CA0B-02F2-B479-3581-B09A19A4A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ECA52DB-10C4-C567-BF92-E700DA3F71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210F31F-9DBA-41B3-384E-AE151D41C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4C37CF4-8C66-7994-3F5E-AF33FDE26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2998307-6FC8-44FF-5049-47F5CC001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8D7716E-598D-2B1D-7B49-2843CE80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69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1CB7AD6D-8993-6EB4-A014-8ECE85A0BC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772400" cy="6858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Effect of number of fins and fin height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619277F0-7C5A-390F-AA80-B7B35381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501764" name="Picture587">
            <a:extLst>
              <a:ext uri="{FF2B5EF4-FFF2-40B4-BE49-F238E27FC236}">
                <a16:creationId xmlns:a16="http://schemas.microsoft.com/office/drawing/2014/main" id="{97D7F06E-81FF-9127-A65F-763B8761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" y="1050925"/>
            <a:ext cx="8694647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5658FA7E-107D-FEDD-ACF8-BFE463177CD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9476063-20CF-3464-F25D-985F1743E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7B10C8F-C44F-ACD2-76B5-B09F14FC8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545488E-0BD1-3A75-D127-D883E5411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844A250-C0BA-2A95-D583-223FCDC4A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5236A72-07FF-14F3-A092-15BB7FE06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71CE2-6D86-2637-8EB9-D2591CCFE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7BAD7B2-E792-0BDB-0DF6-45EA044D1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0FC980A-E494-E37C-28D0-E3B5371AD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C3C9903-9C23-21F4-41ED-E41195D7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979250C-B671-7147-1033-915CB49B3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4499D8D-902D-1197-B931-A94F7C9B3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F29B3CA-D686-375A-914E-10B7AF5B4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234E42C-FD20-7A4D-81AA-F2D81E0B8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AA959DF-4ACD-521D-0597-C7FBF85ED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BEAE5D6-1035-B84F-9484-EA05C3B9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42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14D8-7635-1B8B-321F-FFFE1867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IN" sz="2800" i="0" dirty="0">
                <a:solidFill>
                  <a:srgbClr val="333333"/>
                </a:solidFill>
                <a:effectLst/>
              </a:rPr>
              <a:t>Optimizing the fin spacing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2A135-F21F-02C8-B7A8-EAB479411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2999"/>
                <a:ext cx="8382000" cy="5472113"/>
              </a:xfrm>
            </p:spPr>
            <p:txBody>
              <a:bodyPr/>
              <a:lstStyle/>
              <a:p>
                <a:r>
                  <a:rPr lang="en-US" sz="2400" b="0" i="0" dirty="0">
                    <a:solidFill>
                      <a:srgbClr val="333333"/>
                    </a:solidFill>
                    <a:effectLst/>
                  </a:rPr>
                  <a:t>The spacing between the fins that provides the maximum rate of heat transfer, </a:t>
                </a:r>
                <a:r>
                  <a:rPr lang="en-US" sz="2400" b="0" i="0" dirty="0" err="1">
                    <a:solidFill>
                      <a:srgbClr val="333333"/>
                    </a:solidFill>
                    <a:effectLst/>
                  </a:rPr>
                  <a:t>s</a:t>
                </a:r>
                <a:r>
                  <a:rPr lang="en-US" sz="2400" b="0" i="0" baseline="-25000" dirty="0" err="1">
                    <a:solidFill>
                      <a:srgbClr val="333333"/>
                    </a:solidFill>
                    <a:effectLst/>
                  </a:rPr>
                  <a:t>opt</a:t>
                </a:r>
                <a:r>
                  <a:rPr lang="en-US" sz="2400" b="0" i="0" dirty="0">
                    <a:solidFill>
                      <a:srgbClr val="333333"/>
                    </a:solidFill>
                    <a:effectLst/>
                  </a:rPr>
                  <a:t> is calculated using equation 9 in which μ and α are the viscosity and thermal diffusivity of air respectively. </a:t>
                </a:r>
              </a:p>
              <a:p>
                <a:r>
                  <a:rPr lang="en-US" sz="2400" b="0" i="0" dirty="0">
                    <a:solidFill>
                      <a:srgbClr val="333333"/>
                    </a:solidFill>
                    <a:effectLst/>
                  </a:rPr>
                  <a:t> A. </a:t>
                </a:r>
                <a:r>
                  <a:rPr lang="en-US" sz="2400" b="0" i="0" dirty="0" err="1">
                    <a:solidFill>
                      <a:srgbClr val="333333"/>
                    </a:solidFill>
                    <a:effectLst/>
                  </a:rPr>
                  <a:t>Bejan</a:t>
                </a:r>
                <a:r>
                  <a:rPr lang="en-US" sz="2400" b="0" i="0" dirty="0">
                    <a:solidFill>
                      <a:srgbClr val="333333"/>
                    </a:solidFill>
                    <a:effectLst/>
                  </a:rPr>
                  <a:t> and E. </a:t>
                </a:r>
                <a:r>
                  <a:rPr lang="en-US" sz="2400" b="0" i="0" dirty="0" err="1">
                    <a:solidFill>
                      <a:srgbClr val="333333"/>
                    </a:solidFill>
                    <a:effectLst/>
                  </a:rPr>
                  <a:t>Sciubba</a:t>
                </a:r>
                <a:r>
                  <a:rPr lang="en-US" sz="2400" dirty="0">
                    <a:solidFill>
                      <a:srgbClr val="333333"/>
                    </a:solidFill>
                  </a:rPr>
                  <a:t> (1992) developed an equation for optimal spacing: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=2.73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𝜇𝛼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333333"/>
                  </a:solidFill>
                </a:endParaRPr>
              </a:p>
              <a:p>
                <a:r>
                  <a:rPr lang="en-US" sz="2400" b="0" i="1" dirty="0">
                    <a:solidFill>
                      <a:srgbClr val="333333"/>
                    </a:solidFill>
                    <a:effectLst/>
                  </a:rPr>
                  <a:t>μ</a:t>
                </a:r>
                <a:r>
                  <a:rPr lang="en-US" sz="2400" b="0" i="0" dirty="0">
                    <a:solidFill>
                      <a:srgbClr val="333333"/>
                    </a:solidFill>
                    <a:effectLst/>
                  </a:rPr>
                  <a:t> and </a:t>
                </a:r>
                <a:r>
                  <a:rPr lang="en-US" sz="2400" b="0" i="1" dirty="0">
                    <a:solidFill>
                      <a:srgbClr val="333333"/>
                    </a:solidFill>
                    <a:effectLst/>
                  </a:rPr>
                  <a:t>α</a:t>
                </a:r>
                <a:r>
                  <a:rPr lang="en-US" sz="2400" b="0" i="0" dirty="0">
                    <a:solidFill>
                      <a:srgbClr val="333333"/>
                    </a:solidFill>
                    <a:effectLst/>
                  </a:rPr>
                  <a:t> are the viscosity and thermal diffusivity of air respectively.</a:t>
                </a:r>
              </a:p>
              <a:p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The optimum fin spacing,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s</a:t>
                </a:r>
                <a:r>
                  <a:rPr kumimoji="0" lang="en-US" altLang="en-US" sz="2400" b="0" i="0" u="none" strike="noStrike" cap="none" normalizeH="0" baseline="-3000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opt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 is a function of the pressure drop across the fan,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ΔP</a:t>
                </a:r>
                <a:r>
                  <a:rPr kumimoji="0" lang="en-US" altLang="en-US" sz="2400" b="0" i="0" u="none" strike="noStrike" cap="none" normalizeH="0" baseline="-3000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fan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 and hence the heat sink,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ΔP</a:t>
                </a:r>
                <a:r>
                  <a:rPr kumimoji="0" lang="en-US" altLang="en-US" sz="2400" b="0" i="0" u="none" strike="noStrike" cap="none" normalizeH="0" baseline="-3000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hs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. </a:t>
                </a:r>
              </a:p>
              <a:p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>The pressure across the system determines the flow rate through the heat sink.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2A135-F21F-02C8-B7A8-EAB479411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2999"/>
                <a:ext cx="8382000" cy="5472113"/>
              </a:xfrm>
              <a:blipFill>
                <a:blip r:embed="rId2"/>
                <a:stretch>
                  <a:fillRect l="-1018" t="-780" r="-18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6">
            <a:extLst>
              <a:ext uri="{FF2B5EF4-FFF2-40B4-BE49-F238E27FC236}">
                <a16:creationId xmlns:a16="http://schemas.microsoft.com/office/drawing/2014/main" id="{74BE179D-EAF3-50C1-4D40-7D1B006E7E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E6F44-273F-E29A-3108-0E1B6125A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4AC0E96B-DD6C-2D93-F925-32492F26E3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98246ABC-52E0-02C4-3D58-42DE4745B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08FB3E83-1743-C308-C78E-6A7E9E111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2FCF0486-B314-86E3-3A19-2B5757334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FA4F284-2692-DED3-9993-B71E3ADEE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B652D6E-00AF-0974-CD6E-AD0415F64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595B8C1-FFFF-78F2-6A6D-423A1EDFA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E52E43E-ECFD-EA85-33D9-424B735E8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9334021-4503-C1FD-28C6-E29F86199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0DFF694D-ABE2-6615-FCB2-497650F7B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BD9FD22-97E7-73CE-3742-F4214A5BB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796951C0-4F3E-7F82-4CFA-56065E8C1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535D248C-AC1B-2447-EEEF-2CE162995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8DDD88B1-433C-E081-7074-AE264E271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126" name="Picture 6" descr="Latex formula">
            <a:extLst>
              <a:ext uri="{FF2B5EF4-FFF2-40B4-BE49-F238E27FC236}">
                <a16:creationId xmlns:a16="http://schemas.microsoft.com/office/drawing/2014/main" id="{7788BB32-AB7E-1625-B3F5-46171C4D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5314275"/>
            <a:ext cx="106283" cy="6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B8C8-F049-C89D-7D36-9E64CF64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340475" cy="990600"/>
          </a:xfrm>
        </p:spPr>
        <p:txBody>
          <a:bodyPr/>
          <a:lstStyle/>
          <a:p>
            <a:r>
              <a:rPr lang="en-US" sz="2800" dirty="0"/>
              <a:t>Conjugate Model for Thermal Resistance of  A Heat Sink</a:t>
            </a:r>
            <a:endParaRPr lang="en-IN" sz="2800" dirty="0"/>
          </a:p>
        </p:txBody>
      </p:sp>
      <p:pic>
        <p:nvPicPr>
          <p:cNvPr id="7170" name="Picture 2" descr="heatsink dimensions">
            <a:extLst>
              <a:ext uri="{FF2B5EF4-FFF2-40B4-BE49-F238E27FC236}">
                <a16:creationId xmlns:a16="http://schemas.microsoft.com/office/drawing/2014/main" id="{D57900C6-E594-D205-3902-58510EFA2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0906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773A99B7-3B06-CF07-B815-1021225D0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05F1552-D545-8AFA-4C80-639445F42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DA4E498E-3BFF-DED8-9334-0F54CA249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FFC0739-18F2-A275-8D66-7CC141300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BA37A0F1-17A0-EC9E-3BA2-9DF683057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57B03DCB-9F6A-F32E-FEE8-055DBEB9B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B0B04D-1377-828A-35AC-37E2DBCBD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BCCD2C4-E5BB-F307-74E5-49E181DE8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367A7A0-C7F8-FD41-16A3-F9A13A700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AC4DCF-0F86-2819-6715-14883DDB5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6C75EF8-2E5F-B89B-7562-A40B5CC37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828F4DE-668E-5B79-C48F-38DC6149C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DBE366A-4919-451A-3BCB-E438BCDA5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5B184D6E-4674-61A3-5E23-4251EC1E8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0E0D8C-3208-13C0-35AC-56C3E64AF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4A04C2A-782D-D98F-CE48-D02CF52C2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147D2F4-AEEE-02BD-BF65-C9F2FBD4DAC0}"/>
              </a:ext>
            </a:extLst>
          </p:cNvPr>
          <p:cNvSpPr txBox="1"/>
          <p:nvPr/>
        </p:nvSpPr>
        <p:spPr>
          <a:xfrm>
            <a:off x="533400" y="5334000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P. M. </a:t>
            </a:r>
            <a:r>
              <a:rPr lang="en-IN" sz="2400" dirty="0" err="1"/>
              <a:t>Teertstra</a:t>
            </a:r>
            <a:r>
              <a:rPr lang="en-IN" sz="2400" dirty="0"/>
              <a:t>, M. M. </a:t>
            </a:r>
            <a:r>
              <a:rPr lang="en-IN" sz="2400" dirty="0" err="1"/>
              <a:t>Yovanovich</a:t>
            </a:r>
            <a:r>
              <a:rPr lang="en-IN" sz="2400" dirty="0"/>
              <a:t>, J. R. </a:t>
            </a:r>
            <a:r>
              <a:rPr lang="en-IN" sz="2400" dirty="0" err="1"/>
              <a:t>Culham</a:t>
            </a:r>
            <a:r>
              <a:rPr lang="en-IN" sz="2400" dirty="0"/>
              <a:t>, and T. F. </a:t>
            </a:r>
            <a:r>
              <a:rPr lang="en-IN" sz="2400" dirty="0" err="1"/>
              <a:t>Lemczyk</a:t>
            </a:r>
            <a:r>
              <a:rPr lang="en-IN" sz="2400" dirty="0"/>
              <a:t> (1999) developed an analytical equation for forced </a:t>
            </a:r>
            <a:r>
              <a:rPr lang="en-IN" sz="2400" dirty="0" err="1"/>
              <a:t>covenction</a:t>
            </a:r>
            <a:r>
              <a:rPr lang="en-IN" sz="2400" dirty="0"/>
              <a:t> heat transfer in plate fin heat sinks.</a:t>
            </a:r>
          </a:p>
        </p:txBody>
      </p:sp>
      <p:pic>
        <p:nvPicPr>
          <p:cNvPr id="7172" name="Picture 4" descr="Latex formula">
            <a:extLst>
              <a:ext uri="{FF2B5EF4-FFF2-40B4-BE49-F238E27FC236}">
                <a16:creationId xmlns:a16="http://schemas.microsoft.com/office/drawing/2014/main" id="{3CB168DE-1945-D5C9-904E-D821D2D5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00" y="3962400"/>
            <a:ext cx="2974000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Latex formula">
            <a:extLst>
              <a:ext uri="{FF2B5EF4-FFF2-40B4-BE49-F238E27FC236}">
                <a16:creationId xmlns:a16="http://schemas.microsoft.com/office/drawing/2014/main" id="{63183171-C47E-747B-2BB9-A56D0C20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68" y="2051775"/>
            <a:ext cx="2447108" cy="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9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B8C8-F049-C89D-7D36-9E64CF64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340475" cy="990600"/>
          </a:xfrm>
        </p:spPr>
        <p:txBody>
          <a:bodyPr/>
          <a:lstStyle/>
          <a:p>
            <a:r>
              <a:rPr lang="en-US" sz="2800" dirty="0"/>
              <a:t>Conjugate Model for Thermal Resistance of  A Heat Sink</a:t>
            </a:r>
            <a:endParaRPr lang="en-IN" sz="2800" dirty="0"/>
          </a:p>
        </p:txBody>
      </p:sp>
      <p:pic>
        <p:nvPicPr>
          <p:cNvPr id="7170" name="Picture 2" descr="heatsink dimensions">
            <a:extLst>
              <a:ext uri="{FF2B5EF4-FFF2-40B4-BE49-F238E27FC236}">
                <a16:creationId xmlns:a16="http://schemas.microsoft.com/office/drawing/2014/main" id="{D57900C6-E594-D205-3902-58510EFA2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4" y="1143000"/>
            <a:ext cx="60906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773A99B7-3B06-CF07-B815-1021225D0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05F1552-D545-8AFA-4C80-639445F42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DA4E498E-3BFF-DED8-9334-0F54CA249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FFC0739-18F2-A275-8D66-7CC141300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BA37A0F1-17A0-EC9E-3BA2-9DF683057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57B03DCB-9F6A-F32E-FEE8-055DBEB9B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B0B04D-1377-828A-35AC-37E2DBCBD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BCCD2C4-E5BB-F307-74E5-49E181DE8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367A7A0-C7F8-FD41-16A3-F9A13A700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AC4DCF-0F86-2819-6715-14883DDB5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6C75EF8-2E5F-B89B-7562-A40B5CC37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828F4DE-668E-5B79-C48F-38DC6149C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DBE366A-4919-451A-3BCB-E438BCDA5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5B184D6E-4674-61A3-5E23-4251EC1E8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0E0D8C-3208-13C0-35AC-56C3E64AF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4A04C2A-782D-D98F-CE48-D02CF52C2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FF53F6-4E3E-FD8C-7D6D-FEFE2FF3F077}"/>
                  </a:ext>
                </a:extLst>
              </p:cNvPr>
              <p:cNvSpPr txBox="1"/>
              <p:nvPr/>
            </p:nvSpPr>
            <p:spPr>
              <a:xfrm>
                <a:off x="520524" y="5025744"/>
                <a:ext cx="8547276" cy="1375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𝑃𝑟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0.664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𝑅𝑒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𝑝𝑟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3.65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𝑅𝑒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∗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IN" dirty="0"/>
                  <a:t>=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FF53F6-4E3E-FD8C-7D6D-FEFE2FF3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4" y="5025744"/>
                <a:ext cx="8547276" cy="1375056"/>
              </a:xfrm>
              <a:prstGeom prst="rect">
                <a:avLst/>
              </a:prstGeom>
              <a:blipFill>
                <a:blip r:embed="rId4"/>
                <a:stretch>
                  <a:fillRect r="-2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984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14D8-7635-1B8B-321F-FFFE1867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6770688" cy="1143000"/>
          </a:xfrm>
        </p:spPr>
        <p:txBody>
          <a:bodyPr/>
          <a:lstStyle/>
          <a:p>
            <a:r>
              <a:rPr lang="en-US" sz="2800" dirty="0">
                <a:solidFill>
                  <a:srgbClr val="333333"/>
                </a:solidFill>
              </a:rPr>
              <a:t>T</a:t>
            </a:r>
            <a:r>
              <a:rPr lang="en-IN" sz="2800" dirty="0" err="1">
                <a:solidFill>
                  <a:srgbClr val="333333"/>
                </a:solidFill>
              </a:rPr>
              <a:t>hermal</a:t>
            </a:r>
            <a:r>
              <a:rPr lang="en-IN" sz="2800" dirty="0">
                <a:solidFill>
                  <a:srgbClr val="333333"/>
                </a:solidFill>
              </a:rPr>
              <a:t> Resistance of Heat Sink under Forced Convection Cooling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2A135-F21F-02C8-B7A8-EAB479411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38287"/>
                <a:ext cx="8382000" cy="5472113"/>
              </a:xfrm>
            </p:spPr>
            <p:txBody>
              <a:bodyPr/>
              <a:lstStyle/>
              <a:p>
                <a:r>
                  <a:rPr lang="en-IN" sz="2400" dirty="0"/>
                  <a:t>The Nusselt Number based on conjugate heat transfer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𝑜𝑝𝑡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𝑓𝑖𝑛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𝑓𝑖𝑛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𝑓𝑖𝑛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𝑓𝑖𝑛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br>
                  <a:rPr lang="en-IN" sz="2400" dirty="0"/>
                </a:br>
                <a:endParaRPr lang="en-IN" sz="2400" dirty="0"/>
              </a:p>
              <a:p>
                <a:r>
                  <a:rPr lang="en-US" sz="2400" dirty="0"/>
                  <a:t>The average heat transfer coefficient, </a:t>
                </a:r>
                <a:r>
                  <a:rPr lang="en-US" sz="2400" i="1" dirty="0" err="1"/>
                  <a:t>h</a:t>
                </a:r>
                <a:r>
                  <a:rPr lang="en-US" sz="2400" i="1" baseline="-25000" dirty="0" err="1"/>
                  <a:t>fhs</a:t>
                </a:r>
                <a:r>
                  <a:rPr lang="en-US" sz="2400" dirty="0"/>
                  <a:t> from the heat sink fins is calculated using above equation.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h𝑠</m:t>
                        </m:r>
                      </m:sub>
                    </m:sSub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𝑁𝑢</m:t>
                            </m:r>
                          </m:e>
                          <m:sub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h𝑠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𝑜𝑝𝑡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2A135-F21F-02C8-B7A8-EAB479411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38287"/>
                <a:ext cx="8382000" cy="5472113"/>
              </a:xfrm>
              <a:blipFill>
                <a:blip r:embed="rId2"/>
                <a:stretch>
                  <a:fillRect l="-1018" t="-891" r="-15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6">
            <a:extLst>
              <a:ext uri="{FF2B5EF4-FFF2-40B4-BE49-F238E27FC236}">
                <a16:creationId xmlns:a16="http://schemas.microsoft.com/office/drawing/2014/main" id="{74BE179D-EAF3-50C1-4D40-7D1B006E7E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E6F44-273F-E29A-3108-0E1B6125A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4AC0E96B-DD6C-2D93-F925-32492F26E3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98246ABC-52E0-02C4-3D58-42DE4745B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08FB3E83-1743-C308-C78E-6A7E9E111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2FCF0486-B314-86E3-3A19-2B5757334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FA4F284-2692-DED3-9993-B71E3ADEE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B652D6E-00AF-0974-CD6E-AD0415F64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595B8C1-FFFF-78F2-6A6D-423A1EDFA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E52E43E-ECFD-EA85-33D9-424B735E8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9334021-4503-C1FD-28C6-E29F86199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0DFF694D-ABE2-6615-FCB2-497650F7B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BD9FD22-97E7-73CE-3742-F4214A5BB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796951C0-4F3E-7F82-4CFA-56065E8C1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535D248C-AC1B-2447-EEEF-2CE162995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8DDD88B1-433C-E081-7074-AE264E271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126" name="Picture 6" descr="Latex formula">
            <a:extLst>
              <a:ext uri="{FF2B5EF4-FFF2-40B4-BE49-F238E27FC236}">
                <a16:creationId xmlns:a16="http://schemas.microsoft.com/office/drawing/2014/main" id="{7788BB32-AB7E-1625-B3F5-46171C4D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5314275"/>
            <a:ext cx="106283" cy="6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B8C8-F049-C89D-7D36-9E64CF64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340475" cy="990600"/>
          </a:xfrm>
        </p:spPr>
        <p:txBody>
          <a:bodyPr/>
          <a:lstStyle/>
          <a:p>
            <a:r>
              <a:rPr lang="en-US" sz="2800" dirty="0"/>
              <a:t>Total Thermal Resistance of  A Heat Sink including Base</a:t>
            </a:r>
            <a:endParaRPr lang="en-IN" sz="2800" dirty="0"/>
          </a:p>
        </p:txBody>
      </p:sp>
      <p:pic>
        <p:nvPicPr>
          <p:cNvPr id="7170" name="Picture 2" descr="heatsink dimensions">
            <a:extLst>
              <a:ext uri="{FF2B5EF4-FFF2-40B4-BE49-F238E27FC236}">
                <a16:creationId xmlns:a16="http://schemas.microsoft.com/office/drawing/2014/main" id="{D57900C6-E594-D205-3902-58510EFA2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0906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773A99B7-3B06-CF07-B815-1021225D0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05F1552-D545-8AFA-4C80-639445F42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DA4E498E-3BFF-DED8-9334-0F54CA249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FFC0739-18F2-A275-8D66-7CC141300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BA37A0F1-17A0-EC9E-3BA2-9DF683057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57B03DCB-9F6A-F32E-FEE8-055DBEB9B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B0B04D-1377-828A-35AC-37E2DBCBD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BCCD2C4-E5BB-F307-74E5-49E181DE8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367A7A0-C7F8-FD41-16A3-F9A13A700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AC4DCF-0F86-2819-6715-14883DDB5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6C75EF8-2E5F-B89B-7562-A40B5CC37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828F4DE-668E-5B79-C48F-38DC6149C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DBE366A-4919-451A-3BCB-E438BCDA5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5B184D6E-4674-61A3-5E23-4251EC1E8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0E0D8C-3208-13C0-35AC-56C3E64AF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4A04C2A-782D-D98F-CE48-D02CF52C2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FF53F6-4E3E-FD8C-7D6D-FEFE2FF3F077}"/>
                  </a:ext>
                </a:extLst>
              </p:cNvPr>
              <p:cNvSpPr txBox="1"/>
              <p:nvPr/>
            </p:nvSpPr>
            <p:spPr>
              <a:xfrm>
                <a:off x="3465543" y="5202562"/>
                <a:ext cx="4648200" cy="787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h𝑠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h𝑠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h𝑠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𝑊𝐿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FF53F6-4E3E-FD8C-7D6D-FEFE2FF3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43" y="5202562"/>
                <a:ext cx="4648200" cy="787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A24C31-542F-E558-0525-FBCA58B43E91}"/>
                  </a:ext>
                </a:extLst>
              </p:cNvPr>
              <p:cNvSpPr txBox="1"/>
              <p:nvPr/>
            </p:nvSpPr>
            <p:spPr>
              <a:xfrm>
                <a:off x="3524311" y="6238179"/>
                <a:ext cx="4530664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A24C31-542F-E558-0525-FBCA58B43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311" y="6238179"/>
                <a:ext cx="4530664" cy="425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47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45D98E31-ADD5-FABA-1FE7-A4A4588B21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152400"/>
            <a:ext cx="6661150" cy="1066799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Effect of Constant air velocity on Performance of Longitudinal Fin Array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7667" name="Rectangle 3">
            <a:extLst>
              <a:ext uri="{FF2B5EF4-FFF2-40B4-BE49-F238E27FC236}">
                <a16:creationId xmlns:a16="http://schemas.microsoft.com/office/drawing/2014/main" id="{28C4BE39-2919-010C-AEA9-DC06D78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497668" name="Picture588">
            <a:extLst>
              <a:ext uri="{FF2B5EF4-FFF2-40B4-BE49-F238E27FC236}">
                <a16:creationId xmlns:a16="http://schemas.microsoft.com/office/drawing/2014/main" id="{7C23F0AF-3545-EFDF-8901-B107114008DF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55" y="1502604"/>
            <a:ext cx="7848600" cy="50878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2C65A7C4-5B84-F365-6E60-8DF8147E64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F3CD593-1A96-119B-06DA-556B9FC41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DDF638E-9A41-CC2F-4F03-6B44C3D17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3512CF0-E0D0-1688-2776-92753DCD4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761E3D9-B770-15B6-CE67-B05077D0D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1B635E6-2924-2373-C256-6123103ED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06CB722-8A3E-7ADC-6C1D-E94E79448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E12D32C-D230-E4DC-10B0-FD6D2EF2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34CBD36-381A-9048-5C83-6ADA6FA3F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3DB13AC-B65C-A3FC-7996-78DB995D6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74E03FD-3739-DB3B-B10E-55E750968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C33CD2B-135F-9957-FFC4-493CAD826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60C9C46-5080-A478-D764-E0C47F273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7CDA828-9C77-FA18-5210-765863D6F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3D9520F-AEBF-0FB0-4D01-5885AFE44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317DBEC-BE8A-93D2-2813-7F72BB3D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2954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cs typeface="Times New Roman" panose="02020603050405020304" pitchFamily="18" charset="0"/>
              </a:rPr>
              <a:t>Design of Forced Convection Heat Sinks</a:t>
            </a:r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663300"/>
                </a:solidFill>
                <a:cs typeface="Times New Roman" panose="02020603050405020304" pitchFamily="18" charset="0"/>
              </a:rPr>
              <a:t>Analytical modeling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663300"/>
                </a:solidFill>
                <a:cs typeface="Times New Roman" panose="02020603050405020304" pitchFamily="18" charset="0"/>
              </a:rPr>
              <a:t>Maximization of heat dissipation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663300"/>
                </a:solidFill>
                <a:cs typeface="Times New Roman" panose="02020603050405020304" pitchFamily="18" charset="0"/>
              </a:rPr>
              <a:t>Least-material optimization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663300"/>
                </a:solidFill>
                <a:cs typeface="Times New Roman" panose="02020603050405020304" pitchFamily="18" charset="0"/>
              </a:rPr>
              <a:t>Design for manufacture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8" name="Picture586">
            <a:extLst>
              <a:ext uri="{FF2B5EF4-FFF2-40B4-BE49-F238E27FC236}">
                <a16:creationId xmlns:a16="http://schemas.microsoft.com/office/drawing/2014/main" id="{DD285FFE-262C-E544-7B87-C0D481D4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768" y="2622997"/>
            <a:ext cx="4264968" cy="30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>
            <a:extLst>
              <a:ext uri="{FF2B5EF4-FFF2-40B4-BE49-F238E27FC236}">
                <a16:creationId xmlns:a16="http://schemas.microsoft.com/office/drawing/2014/main" id="{78ACD106-8653-45ED-DFAC-97AECBC60F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772400" cy="6858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Constant Volumetric Flow Rate</a:t>
            </a:r>
            <a:r>
              <a:rPr lang="en-US" altLang="en-US" sz="2800" dirty="0"/>
              <a:t> </a:t>
            </a:r>
          </a:p>
        </p:txBody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C8CE79C2-0C01-2EC7-6606-2A12F7E6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7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498692" name="Picture589">
            <a:extLst>
              <a:ext uri="{FF2B5EF4-FFF2-40B4-BE49-F238E27FC236}">
                <a16:creationId xmlns:a16="http://schemas.microsoft.com/office/drawing/2014/main" id="{C1BD6B15-FC2F-BA31-905C-F77E1746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5100"/>
            <a:ext cx="85344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1697E0C1-157D-7C80-79CC-45BED20D8A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73A2A6B-4F18-8924-07C2-A6C52F900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638E77C5-18A3-258A-F0D3-548C6ECAE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FA850B7-AC36-98E0-05A1-2661BEFE4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99166D7-61ED-F02F-B5B0-8AAB10679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BA66932-15F0-BC92-D41F-76540C822E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D3AC57B-32E6-7E2C-3079-CC524652F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DA7C851-DD20-0814-E31D-2AD6ACE9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3CC092B-3585-CC56-142C-41FD2CF6D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DCD7C05-D23B-7D50-6B63-229A467BC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946944D-A252-B19D-C88A-F101CB8D9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5CCA855-1F7B-0F7C-7E87-FE441E969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DB01642-4D6A-DE16-9979-BBBD0FC07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2213638-24DB-2847-17F0-E206AABD2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7DDBFDA-BF73-0358-7A44-7C042052A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E60FBAE-3F2F-C65F-6576-CA6EC94E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>
            <a:extLst>
              <a:ext uri="{FF2B5EF4-FFF2-40B4-BE49-F238E27FC236}">
                <a16:creationId xmlns:a16="http://schemas.microsoft.com/office/drawing/2014/main" id="{DA6D8CED-B366-213E-662D-FE52277D8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858000" cy="762000"/>
          </a:xfrm>
        </p:spPr>
        <p:txBody>
          <a:bodyPr/>
          <a:lstStyle/>
          <a:p>
            <a:r>
              <a:rPr lang="en-US" altLang="en-US" sz="2800" dirty="0"/>
              <a:t>Junction Temperature Vs Number of Fins</a:t>
            </a:r>
          </a:p>
        </p:txBody>
      </p:sp>
      <p:pic>
        <p:nvPicPr>
          <p:cNvPr id="533508" name="Picture 4" descr="Figure 3">
            <a:extLst>
              <a:ext uri="{FF2B5EF4-FFF2-40B4-BE49-F238E27FC236}">
                <a16:creationId xmlns:a16="http://schemas.microsoft.com/office/drawing/2014/main" id="{1FD3F725-2512-48F9-809F-2F193F5A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3762"/>
            <a:ext cx="716280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B80E64D3-E8E8-DE27-F258-3D8AF7833C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EF946F-DC77-3341-2C03-FE654BDA4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6122A91-9575-6A24-C88F-60DD7999C4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98E51C8-EA96-56A8-A190-FF91655633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5D73FCE-71CE-F68C-4D9A-26CF69476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62E3CD0-E853-B96A-692A-F3BEEB0D8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6D53240-DF44-96C3-9E1D-89C6182E3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75846B7-2DA4-1136-7B2E-48899AF22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BEA1910-0683-7730-FCD5-511C0D6DD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03C56B1-BC21-17F7-4528-603E36E9C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EDEF9A-0025-1D01-1FBB-7608F8250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395D634-A1EF-7433-3561-88AB654C6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78BAD27-A690-2E57-3CAE-AEA608096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0DFEBE7-DA50-55D2-A46D-ABCDE66D9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C812377-D909-7EB3-A423-F1AA4C254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5177922-6C25-CF69-6F47-8ACB4C6DA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C1CC092-CD5F-587B-AC66-637C9F749AC9}"/>
              </a:ext>
            </a:extLst>
          </p:cNvPr>
          <p:cNvSpPr txBox="1"/>
          <p:nvPr/>
        </p:nvSpPr>
        <p:spPr>
          <a:xfrm>
            <a:off x="838200" y="1600200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selected Fan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008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0989DEAE-3D56-0716-1DFC-F92EF9A0FC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n-US" altLang="en-US" sz="2800"/>
              <a:t>Thermal Resistance</a:t>
            </a:r>
          </a:p>
        </p:txBody>
      </p:sp>
      <p:pic>
        <p:nvPicPr>
          <p:cNvPr id="502787" name="Picture 3">
            <a:extLst>
              <a:ext uri="{FF2B5EF4-FFF2-40B4-BE49-F238E27FC236}">
                <a16:creationId xmlns:a16="http://schemas.microsoft.com/office/drawing/2014/main" id="{24B33EA1-60EA-8813-422C-1EF292F00F60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7952301" cy="5213175"/>
          </a:xfrm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06D6AC2C-B238-E934-4665-80921641F9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EC2AAF5-49F0-E39F-7DAD-26FB82F2A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B48352F-C2C3-15D6-DEB7-C425021FC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B8DE60B-56DF-C8F9-BD0C-9470D189C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1D81D22-1DBB-B012-0812-F28C16809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BF4E35E-36E6-1490-0676-31AE00172A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2BE0101-6E0A-06C1-720E-58DB40BC6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2724BE3-0AFD-6F7F-5D3F-FCB14E5F7F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77EB47A-F1CB-4AD5-BA4E-EC65DCFA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470194B-4CF2-AA6D-3569-C8D2B26C9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DAB0824-DE5B-FE56-A61D-FEEE34D7A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3D6A23B-B61D-5145-067D-13361A33D1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A8374D4-468F-D55E-4875-992F4A438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DBDDF0-0896-EBD0-D8F6-E1B11C61E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A5D0771-C585-9B0F-5B30-4BED7F411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5088749-DEEE-C81F-CB7B-7BBCCAA4E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76630"/>
            <a:ext cx="6259831" cy="990600"/>
          </a:xfrm>
        </p:spPr>
        <p:txBody>
          <a:bodyPr/>
          <a:lstStyle/>
          <a:p>
            <a:r>
              <a:rPr lang="en-US" sz="2800" i="0" u="none" strike="noStrike" baseline="0" dirty="0">
                <a:solidFill>
                  <a:srgbClr val="17375E"/>
                </a:solidFill>
              </a:rPr>
              <a:t>Forced Convection w/Spreading at Specific Airflow</a:t>
            </a:r>
            <a:endParaRPr lang="en-US" alt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ABD5A9-C1C6-B314-A6BD-CC63E290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7" y="1376278"/>
            <a:ext cx="8066183" cy="54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9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>
            <a:extLst>
              <a:ext uri="{FF2B5EF4-FFF2-40B4-BE49-F238E27FC236}">
                <a16:creationId xmlns:a16="http://schemas.microsoft.com/office/drawing/2014/main" id="{878FF06C-622C-F843-9925-B17E98FA0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Cooling Medium</a:t>
            </a:r>
          </a:p>
        </p:txBody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BB736EA0-789C-4765-1EA9-4D883DCF6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Adding a fan to any heat sink changes from passive cooling, using ambient airflow, to active cooling.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Adding a fan to a typical heat sink almost always improves thermal performance.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A 50 mm square heat sink with 12 mm height, for example, has a thermal resistance of 5 °C/W with natural convection. Adding a fan drops this resistance to 1.2 °C/W.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Most demanding applications use liquid cooling in place of air cooling further improves heat sink performance.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To dissipate 1000 watts of heat with a 10 °C temperature rise would take thousands of times less volumetric water flow than airflow.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Liquid cooling can dissipate more heat with considerably less flow volume,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maintain better temperature consistency, and  do it with less local acoustic noise. 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4B45FCCD-4EC6-E006-619D-521A608073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968EA0C-A8B2-6600-D6D5-9DA14E52C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9D676F1-8055-064A-D780-3194A6FE3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3E7827B-D4B9-55AF-B67B-28585B580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BE10B6-291F-26BC-0AFB-99D2F10CAC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40B5B4F-F1D0-930B-6716-A3A920488B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02E5C32-F6B4-40E5-B6D2-FD86F5CF1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3CA5642-ABC1-9A33-A9CD-9E206C0D3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0F1538E-3803-AE50-CBA5-999FB56436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B20A204-2340-EFB3-A937-C0428CB2E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546BC17-BAB6-5FB7-7385-65E747FE1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43D1301-93D4-4CAA-E459-5713701868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7A5BD93-B33F-EA94-9FF7-060D3EA85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7AEDA31-9B73-F5CA-AB65-F8729082B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DBEA388-20CF-36BB-0F4E-2E01709E9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96D49B1-FDF1-F638-AD8E-29478C9D0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2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C011E59A-BF65-904F-4744-9F2460489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Geometrical &amp; Thermal Design Constraints </a:t>
            </a:r>
          </a:p>
        </p:txBody>
      </p:sp>
      <p:pic>
        <p:nvPicPr>
          <p:cNvPr id="531460" name="Picture 4" descr="Figure 1">
            <a:extLst>
              <a:ext uri="{FF2B5EF4-FFF2-40B4-BE49-F238E27FC236}">
                <a16:creationId xmlns:a16="http://schemas.microsoft.com/office/drawing/2014/main" id="{233136E0-8A80-C2C9-B4A4-BB6B55DA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5438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62" name="Rectangle 6">
            <a:extLst>
              <a:ext uri="{FF2B5EF4-FFF2-40B4-BE49-F238E27FC236}">
                <a16:creationId xmlns:a16="http://schemas.microsoft.com/office/drawing/2014/main" id="{0469D04A-5E06-E363-2422-A48D62E4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21" y="4504670"/>
            <a:ext cx="845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cs typeface="Arial" panose="020B0604020202020204" pitchFamily="34" charset="0"/>
              </a:rPr>
              <a:t>In forced convection, the critical parameters for heat sink design include local upstream air temperature (</a:t>
            </a:r>
            <a:r>
              <a:rPr lang="en-US" altLang="en-US" sz="2400" i="1" dirty="0">
                <a:cs typeface="Arial" panose="020B0604020202020204" pitchFamily="34" charset="0"/>
              </a:rPr>
              <a:t>T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a</a:t>
            </a:r>
            <a:r>
              <a:rPr lang="en-US" altLang="en-US" sz="2400" dirty="0">
                <a:cs typeface="Arial" panose="020B0604020202020204" pitchFamily="34" charset="0"/>
              </a:rPr>
              <a:t>) and velocity (</a:t>
            </a:r>
            <a:r>
              <a:rPr lang="en-US" altLang="en-US" sz="2400" i="1" dirty="0">
                <a:cs typeface="Arial" panose="020B0604020202020204" pitchFamily="34" charset="0"/>
              </a:rPr>
              <a:t>V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cs typeface="Arial" panose="020B0604020202020204" pitchFamily="34" charset="0"/>
              </a:rPr>
              <a:t>The airflow duct cross-sectional area (</a:t>
            </a:r>
            <a:r>
              <a:rPr lang="en-US" altLang="en-US" sz="2400" i="1" dirty="0" err="1">
                <a:cs typeface="Arial" panose="020B0604020202020204" pitchFamily="34" charset="0"/>
              </a:rPr>
              <a:t>W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duct</a:t>
            </a:r>
            <a:r>
              <a:rPr lang="en-US" altLang="en-US" sz="2400" i="1" dirty="0">
                <a:cs typeface="Arial" panose="020B0604020202020204" pitchFamily="34" charset="0"/>
              </a:rPr>
              <a:t>, </a:t>
            </a:r>
            <a:r>
              <a:rPr lang="en-US" altLang="en-US" sz="2400" i="1" dirty="0" err="1">
                <a:cs typeface="Arial" panose="020B0604020202020204" pitchFamily="34" charset="0"/>
              </a:rPr>
              <a:t>H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duct</a:t>
            </a:r>
            <a:r>
              <a:rPr lang="en-US" altLang="en-US" sz="2400" dirty="0">
                <a:cs typeface="Arial" panose="020B0604020202020204" pitchFamily="34" charset="0"/>
              </a:rPr>
              <a:t>)  play an important role in heat sink design.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F3EB536-D052-46CE-2CAF-9DF4F91C49C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16019DD-37D1-5096-48BA-A8F1652C3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F655302-3A38-FCF1-DB57-329F3FD8A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F66BDED-AC1D-2489-5E50-A3C0E9E97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F185BDA-9E22-DBA6-9ADF-1A3BA441E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4638E74-1A33-C184-F9EC-9131937C5B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D7BAB3E-E6AE-289B-DF79-C2227863A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2B1965C-F1BB-FB73-BB06-C2BBD755B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99D6C-F312-0A94-EB62-C97411F441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76D31E2-F0EE-CB75-CDB9-2AD9FB319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CF789F-ABA8-7354-C16C-A59D2ED37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A9BC1FE-4308-3A9F-1737-2CDC5A775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E3BDAD0-C902-4F25-FBDF-9AB92BF93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52325A7-BE78-BD93-8549-9119737E0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C9004A2-FE2B-1EFF-821D-C523E501E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30A46CD-650B-18AD-24CB-84BD3DAE0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>
            <a:extLst>
              <a:ext uri="{FF2B5EF4-FFF2-40B4-BE49-F238E27FC236}">
                <a16:creationId xmlns:a16="http://schemas.microsoft.com/office/drawing/2014/main" id="{2E0B6C24-755C-A42E-F23A-8E95EB065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62425"/>
          </a:xfrm>
        </p:spPr>
        <p:txBody>
          <a:bodyPr/>
          <a:lstStyle/>
          <a:p>
            <a:r>
              <a:rPr lang="en-US" altLang="en-US" sz="2400" dirty="0">
                <a:cs typeface="Arial" panose="020B0604020202020204" pitchFamily="34" charset="0"/>
              </a:rPr>
              <a:t>The most  important factor for  the airflow available is the maximum volume the heat sink can occupy. </a:t>
            </a:r>
          </a:p>
          <a:p>
            <a:r>
              <a:rPr lang="en-US" altLang="en-US" sz="2400" dirty="0" err="1">
                <a:cs typeface="Arial" panose="020B0604020202020204" pitchFamily="34" charset="0"/>
              </a:rPr>
              <a:t>W</a:t>
            </a:r>
            <a:r>
              <a:rPr lang="en-US" altLang="en-US" sz="2400" baseline="-25000" dirty="0" err="1">
                <a:cs typeface="Arial" panose="020B0604020202020204" pitchFamily="34" charset="0"/>
              </a:rPr>
              <a:t>max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L</a:t>
            </a:r>
            <a:r>
              <a:rPr lang="en-US" altLang="en-US" sz="2400" baseline="-25000" dirty="0" err="1">
                <a:cs typeface="Arial" panose="020B0604020202020204" pitchFamily="34" charset="0"/>
              </a:rPr>
              <a:t>max</a:t>
            </a:r>
            <a:r>
              <a:rPr lang="en-US" altLang="en-US" sz="2400" dirty="0">
                <a:cs typeface="Arial" panose="020B0604020202020204" pitchFamily="34" charset="0"/>
              </a:rPr>
              <a:t>,  and </a:t>
            </a:r>
            <a:r>
              <a:rPr lang="en-US" altLang="en-US" sz="2400" dirty="0" err="1">
                <a:cs typeface="Arial" panose="020B0604020202020204" pitchFamily="34" charset="0"/>
              </a:rPr>
              <a:t>H</a:t>
            </a:r>
            <a:r>
              <a:rPr lang="en-US" altLang="en-US" sz="2400" baseline="-25000" dirty="0" err="1">
                <a:cs typeface="Arial" panose="020B0604020202020204" pitchFamily="34" charset="0"/>
              </a:rPr>
              <a:t>max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The design must accommodate the component specifications, such as the power dissipated (P) and the maximum junction temperature (</a:t>
            </a:r>
            <a:r>
              <a:rPr lang="en-US" altLang="en-US" sz="2400" dirty="0" err="1">
                <a:cs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cs typeface="Arial" panose="020B0604020202020204" pitchFamily="34" charset="0"/>
              </a:rPr>
              <a:t>jmax</a:t>
            </a:r>
            <a:r>
              <a:rPr lang="en-US" altLang="en-US" sz="2400" dirty="0">
                <a:cs typeface="Arial" panose="020B0604020202020204" pitchFamily="34" charset="0"/>
              </a:rPr>
              <a:t>).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The maximum heat sink weight, also play a role in the design.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Another important factor during the design phase is the maximum allowable cost of the thermal solution</a:t>
            </a:r>
          </a:p>
          <a:p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Geometrical &amp; Thermal Design Constraints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9" name="AutoShape 13">
            <a:extLst>
              <a:ext uri="{FF2B5EF4-FFF2-40B4-BE49-F238E27FC236}">
                <a16:creationId xmlns:a16="http://schemas.microsoft.com/office/drawing/2014/main" id="{C82BC494-198D-7239-B793-0691F86EA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76800"/>
            <a:ext cx="2286000" cy="609600"/>
          </a:xfrm>
          <a:prstGeom prst="can">
            <a:avLst>
              <a:gd name="adj" fmla="val 25000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i="1"/>
              <a:t>T</a:t>
            </a:r>
            <a:r>
              <a:rPr lang="en-US" altLang="en-US" i="1" baseline="-25000"/>
              <a:t>case</a:t>
            </a: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60572F67-01AA-C492-4A3D-0CCD96761A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r>
              <a:rPr lang="en-US" altLang="en-US" sz="2800" dirty="0"/>
              <a:t>Design Calculations for Fin Arrays – Thermal Resistance</a:t>
            </a:r>
          </a:p>
        </p:txBody>
      </p:sp>
      <p:sp>
        <p:nvSpPr>
          <p:cNvPr id="495620" name="Rectangle 4">
            <a:extLst>
              <a:ext uri="{FF2B5EF4-FFF2-40B4-BE49-F238E27FC236}">
                <a16:creationId xmlns:a16="http://schemas.microsoft.com/office/drawing/2014/main" id="{A8CF911E-DA34-2B12-7D89-CFBDA49B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5622" name="Object 6">
            <a:extLst>
              <a:ext uri="{FF2B5EF4-FFF2-40B4-BE49-F238E27FC236}">
                <a16:creationId xmlns:a16="http://schemas.microsoft.com/office/drawing/2014/main" id="{DBB1190C-140B-B49D-D994-0B774C87B88D}"/>
              </a:ext>
            </a:extLst>
          </p:cNvPr>
          <p:cNvSpPr txBox="1"/>
          <p:nvPr/>
        </p:nvSpPr>
        <p:spPr bwMode="auto">
          <a:xfrm>
            <a:off x="4114800" y="3321050"/>
            <a:ext cx="9144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40000" lnSpcReduction="20000"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23" name="Object 7">
                <a:extLst>
                  <a:ext uri="{FF2B5EF4-FFF2-40B4-BE49-F238E27FC236}">
                    <a16:creationId xmlns:a16="http://schemas.microsoft.com/office/drawing/2014/main" id="{47C60265-C79D-3615-ADEF-A36C835DDDCB}"/>
                  </a:ext>
                </a:extLst>
              </p:cNvPr>
              <p:cNvSpPr txBox="1"/>
              <p:nvPr/>
            </p:nvSpPr>
            <p:spPr bwMode="auto">
              <a:xfrm>
                <a:off x="334962" y="1143000"/>
                <a:ext cx="4999038" cy="8175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𝑐𝑎𝑠𝑒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5623" name="Object 7">
                <a:extLst>
                  <a:ext uri="{FF2B5EF4-FFF2-40B4-BE49-F238E27FC236}">
                    <a16:creationId xmlns:a16="http://schemas.microsoft.com/office/drawing/2014/main" id="{47C60265-C79D-3615-ADEF-A36C835DD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2" y="1143000"/>
                <a:ext cx="4999038" cy="817563"/>
              </a:xfrm>
              <a:prstGeom prst="rect">
                <a:avLst/>
              </a:prstGeom>
              <a:blipFill>
                <a:blip r:embed="rId2"/>
                <a:stretch>
                  <a:fillRect l="-3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631" name="Freeform 15">
            <a:extLst>
              <a:ext uri="{FF2B5EF4-FFF2-40B4-BE49-F238E27FC236}">
                <a16:creationId xmlns:a16="http://schemas.microsoft.com/office/drawing/2014/main" id="{C01ED53C-B8A1-20E5-98D2-82C63BBA82BB}"/>
              </a:ext>
            </a:extLst>
          </p:cNvPr>
          <p:cNvSpPr>
            <a:spLocks/>
          </p:cNvSpPr>
          <p:nvPr/>
        </p:nvSpPr>
        <p:spPr bwMode="auto">
          <a:xfrm>
            <a:off x="6477000" y="4038600"/>
            <a:ext cx="152400" cy="990600"/>
          </a:xfrm>
          <a:custGeom>
            <a:avLst/>
            <a:gdLst>
              <a:gd name="T0" fmla="*/ 0 w 112"/>
              <a:gd name="T1" fmla="*/ 0 h 480"/>
              <a:gd name="T2" fmla="*/ 48 w 112"/>
              <a:gd name="T3" fmla="*/ 48 h 480"/>
              <a:gd name="T4" fmla="*/ 0 w 112"/>
              <a:gd name="T5" fmla="*/ 144 h 480"/>
              <a:gd name="T6" fmla="*/ 48 w 112"/>
              <a:gd name="T7" fmla="*/ 192 h 480"/>
              <a:gd name="T8" fmla="*/ 96 w 112"/>
              <a:gd name="T9" fmla="*/ 192 h 480"/>
              <a:gd name="T10" fmla="*/ 0 w 112"/>
              <a:gd name="T11" fmla="*/ 288 h 480"/>
              <a:gd name="T12" fmla="*/ 96 w 112"/>
              <a:gd name="T13" fmla="*/ 336 h 480"/>
              <a:gd name="T14" fmla="*/ 96 w 112"/>
              <a:gd name="T1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480">
                <a:moveTo>
                  <a:pt x="0" y="0"/>
                </a:moveTo>
                <a:cubicBezTo>
                  <a:pt x="24" y="12"/>
                  <a:pt x="48" y="24"/>
                  <a:pt x="48" y="48"/>
                </a:cubicBezTo>
                <a:cubicBezTo>
                  <a:pt x="48" y="72"/>
                  <a:pt x="0" y="120"/>
                  <a:pt x="0" y="144"/>
                </a:cubicBezTo>
                <a:cubicBezTo>
                  <a:pt x="0" y="168"/>
                  <a:pt x="32" y="184"/>
                  <a:pt x="48" y="192"/>
                </a:cubicBezTo>
                <a:cubicBezTo>
                  <a:pt x="64" y="200"/>
                  <a:pt x="104" y="176"/>
                  <a:pt x="96" y="192"/>
                </a:cubicBezTo>
                <a:cubicBezTo>
                  <a:pt x="88" y="208"/>
                  <a:pt x="0" y="264"/>
                  <a:pt x="0" y="288"/>
                </a:cubicBezTo>
                <a:cubicBezTo>
                  <a:pt x="0" y="312"/>
                  <a:pt x="80" y="304"/>
                  <a:pt x="96" y="336"/>
                </a:cubicBezTo>
                <a:cubicBezTo>
                  <a:pt x="112" y="368"/>
                  <a:pt x="104" y="424"/>
                  <a:pt x="96" y="480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5633" name="Rectangle 17">
            <a:extLst>
              <a:ext uri="{FF2B5EF4-FFF2-40B4-BE49-F238E27FC236}">
                <a16:creationId xmlns:a16="http://schemas.microsoft.com/office/drawing/2014/main" id="{E1B0F5FD-1E71-17EC-64FE-B4926EFB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823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</a:t>
            </a:r>
            <a:r>
              <a:rPr lang="en-US" altLang="en-US" i="1" baseline="-25000"/>
              <a:t>base</a:t>
            </a:r>
          </a:p>
        </p:txBody>
      </p:sp>
      <p:sp>
        <p:nvSpPr>
          <p:cNvPr id="495634" name="Rectangle 18">
            <a:extLst>
              <a:ext uri="{FF2B5EF4-FFF2-40B4-BE49-F238E27FC236}">
                <a16:creationId xmlns:a16="http://schemas.microsoft.com/office/drawing/2014/main" id="{2C3216F2-9591-46BF-C8AC-9E630A2C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2" y="4419600"/>
            <a:ext cx="655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6600"/>
                </a:solidFill>
              </a:rPr>
              <a:t>R</a:t>
            </a:r>
            <a:r>
              <a:rPr lang="en-US" altLang="en-US" i="1" baseline="-25000">
                <a:solidFill>
                  <a:srgbClr val="FF6600"/>
                </a:solidFill>
              </a:rPr>
              <a:t>int</a:t>
            </a: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10C1C6F6-E416-65B1-357B-FFA5946B79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872BD50A-B943-433F-6416-242D69AE8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46161D2E-D43F-34E8-9E9A-523A1B8CAA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EC606019-DCE8-BA17-F7CB-E12E1C79A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CF667337-C6FD-0BC2-BD36-FD65959A1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FBCB2923-EA99-6B99-911B-DBD1384E3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CBF8BD-5454-8C0E-3A6B-E9A147247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DC04D79-180E-A521-AD9E-D02A01768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345310E8-7DF1-21D8-211B-932E6B501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7D9AAC5-9F36-7508-678C-355E54438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198CDA-EA74-08CA-58DF-4F69D55E9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C3CD3BF1-0915-216B-54D4-65A9A5806A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F9495D9B-222A-F973-9E53-689120CB9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A6D99470-3DF8-C793-D2CB-C1FF56CC1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AE7BAF9C-2A12-28FB-C6E2-EAD077013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087C6135-34A2-1C5A-920B-152559492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 descr="heatsink dimensions">
            <a:extLst>
              <a:ext uri="{FF2B5EF4-FFF2-40B4-BE49-F238E27FC236}">
                <a16:creationId xmlns:a16="http://schemas.microsoft.com/office/drawing/2014/main" id="{00A45E2B-4142-D33E-8BBD-F75269C3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1630"/>
            <a:ext cx="4038600" cy="27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CC54221F-32EE-6F67-627B-D538E4DAEC8C}"/>
                  </a:ext>
                </a:extLst>
              </p:cNvPr>
              <p:cNvSpPr txBox="1"/>
              <p:nvPr/>
            </p:nvSpPr>
            <p:spPr bwMode="auto">
              <a:xfrm>
                <a:off x="1554163" y="3210169"/>
                <a:ext cx="2560637" cy="5696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CC54221F-32EE-6F67-627B-D538E4DA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4163" y="3210169"/>
                <a:ext cx="2560637" cy="569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697B1F79-7CD0-280B-F68D-6226D9FFC9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610600" cy="8382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The maximum allowable heat sink resistance,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is then given by</a:t>
            </a:r>
          </a:p>
        </p:txBody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E1B47462-C132-C9DC-8B2B-2F8DA707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44773" name="Rectangle 5">
            <a:extLst>
              <a:ext uri="{FF2B5EF4-FFF2-40B4-BE49-F238E27FC236}">
                <a16:creationId xmlns:a16="http://schemas.microsoft.com/office/drawing/2014/main" id="{C09E3C0D-522D-717E-09D5-ABF9F0BD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4774" name="Object 6">
                <a:extLst>
                  <a:ext uri="{FF2B5EF4-FFF2-40B4-BE49-F238E27FC236}">
                    <a16:creationId xmlns:a16="http://schemas.microsoft.com/office/drawing/2014/main" id="{61294A2F-3343-E173-F999-A4EEEC160EBD}"/>
                  </a:ext>
                </a:extLst>
              </p:cNvPr>
              <p:cNvSpPr txBox="1"/>
              <p:nvPr/>
            </p:nvSpPr>
            <p:spPr bwMode="auto">
              <a:xfrm>
                <a:off x="2590800" y="1600200"/>
                <a:ext cx="3048000" cy="10779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44774" name="Object 6">
                <a:extLst>
                  <a:ext uri="{FF2B5EF4-FFF2-40B4-BE49-F238E27FC236}">
                    <a16:creationId xmlns:a16="http://schemas.microsoft.com/office/drawing/2014/main" id="{61294A2F-3343-E173-F999-A4EEEC16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1600200"/>
                <a:ext cx="3048000" cy="1077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4775" name="Object 7">
                <a:extLst>
                  <a:ext uri="{FF2B5EF4-FFF2-40B4-BE49-F238E27FC236}">
                    <a16:creationId xmlns:a16="http://schemas.microsoft.com/office/drawing/2014/main" id="{87CED69D-AB28-05DA-ACEE-3BAB8F382033}"/>
                  </a:ext>
                </a:extLst>
              </p:cNvPr>
              <p:cNvSpPr txBox="1"/>
              <p:nvPr/>
            </p:nvSpPr>
            <p:spPr bwMode="auto">
              <a:xfrm>
                <a:off x="1600200" y="3352800"/>
                <a:ext cx="4587875" cy="10779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heat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sink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44775" name="Object 7">
                <a:extLst>
                  <a:ext uri="{FF2B5EF4-FFF2-40B4-BE49-F238E27FC236}">
                    <a16:creationId xmlns:a16="http://schemas.microsoft.com/office/drawing/2014/main" id="{87CED69D-AB28-05DA-ACEE-3BAB8F38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3352800"/>
                <a:ext cx="4587875" cy="107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4776" name="Object 8">
                <a:extLst>
                  <a:ext uri="{FF2B5EF4-FFF2-40B4-BE49-F238E27FC236}">
                    <a16:creationId xmlns:a16="http://schemas.microsoft.com/office/drawing/2014/main" id="{9F558A64-BC2E-92D3-037A-234274DFD153}"/>
                  </a:ext>
                </a:extLst>
              </p:cNvPr>
              <p:cNvSpPr txBox="1"/>
              <p:nvPr/>
            </p:nvSpPr>
            <p:spPr bwMode="auto">
              <a:xfrm>
                <a:off x="2362200" y="5562600"/>
                <a:ext cx="2586038" cy="1139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44776" name="Object 8">
                <a:extLst>
                  <a:ext uri="{FF2B5EF4-FFF2-40B4-BE49-F238E27FC236}">
                    <a16:creationId xmlns:a16="http://schemas.microsoft.com/office/drawing/2014/main" id="{9F558A64-BC2E-92D3-037A-234274DF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5562600"/>
                <a:ext cx="2586038" cy="1139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4777" name="Rectangle 9">
            <a:extLst>
              <a:ext uri="{FF2B5EF4-FFF2-40B4-BE49-F238E27FC236}">
                <a16:creationId xmlns:a16="http://schemas.microsoft.com/office/drawing/2014/main" id="{041D85B2-E0DB-EED9-2A40-69E94CA6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The thermal resistance of the heat sink is given by</a:t>
            </a:r>
          </a:p>
        </p:txBody>
      </p:sp>
      <p:sp>
        <p:nvSpPr>
          <p:cNvPr id="544778" name="Rectangle 10">
            <a:extLst>
              <a:ext uri="{FF2B5EF4-FFF2-40B4-BE49-F238E27FC236}">
                <a16:creationId xmlns:a16="http://schemas.microsoft.com/office/drawing/2014/main" id="{2C7DECE8-4C7E-B350-8A3C-6A408AC3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The gap,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between the fins may be determined from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955ACB4C-B88B-C6CD-9986-8E0617EA032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FF33F2E-51D7-949E-11E3-096FAC4B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F8E7522-6773-D14A-35DA-2599F919E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E443D80-D7B3-3C8C-A0F7-38C6C3052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B36C908-FF4D-FD85-487B-0A37B1CF5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D469E82-F8CC-553E-8750-73A22904F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5466E65-FB05-2810-F8BA-85101AAB6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EE5D518-32FB-24B3-FD45-FC919443E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203D380-F803-41AD-6DD6-5CD42E19D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5D0246-8936-13CE-FF28-F0F74B047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2489030-C008-86C2-A10E-083E222C5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BA75D-3B87-7006-51B0-C7E0FC453B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730C937-9E9C-C340-89FD-3C32BF712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9791E85-5467-EC94-F12A-459EA426D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A182B80-0C83-65BF-62E7-558AA24F3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73EBFE6-48A7-D93A-01E7-44D469291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1DDC4752-70CF-5CAD-E0A0-C3C54B12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2860"/>
            <a:ext cx="5762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Design Calculations for Fin Arrays – Thermal Resistance</a:t>
            </a:r>
            <a:endParaRPr lang="en-US" altLang="en-US" sz="28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C36CFF-A362-F5CC-FA53-59D22311E8EA}"/>
                  </a:ext>
                </a:extLst>
              </p14:cNvPr>
              <p14:cNvContentPartPr/>
              <p14:nvPr/>
            </p14:nvContentPartPr>
            <p14:xfrm>
              <a:off x="4390560" y="5397120"/>
              <a:ext cx="242280" cy="403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C36CFF-A362-F5CC-FA53-59D22311E8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1200" y="5387760"/>
                <a:ext cx="261000" cy="42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4" grpId="0"/>
      <p:bldP spid="544775" grpId="0"/>
      <p:bldP spid="5447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93825"/>
                <a:ext cx="8305800" cy="4854575"/>
              </a:xfrm>
            </p:spPr>
            <p:txBody>
              <a:bodyPr/>
              <a:lstStyle/>
              <a:p>
                <a:r>
                  <a:rPr lang="en-US" sz="2400" dirty="0"/>
                  <a:t> The velocity of the air flow between the fins (U-Channel) decides the value of heat transfer coefficient.</a:t>
                </a:r>
              </a:p>
              <a:p>
                <a:r>
                  <a:rPr lang="en-US" sz="2400" dirty="0"/>
                  <a:t>This velocity and fin spacing will also decide the flow regime. </a:t>
                </a:r>
              </a:p>
              <a:p>
                <a:r>
                  <a:rPr lang="en-US" sz="2400" dirty="0"/>
                  <a:t>The bulk mean flow velocity in a fin spacing (U-Channel) is estimated using: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𝑓𝑖𝑛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𝑓𝑖𝑛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the volume flow rate of the air approaching the heat sink is the same as the volume flow rate of the air passing through the heat sink!</a:t>
                </a:r>
              </a:p>
              <a:p>
                <a:r>
                  <a:rPr lang="en-US" sz="2400" dirty="0"/>
                  <a:t>The smaller the fin </a:t>
                </a:r>
                <a:r>
                  <a:rPr lang="en-US" sz="2400" dirty="0" err="1"/>
                  <a:t>spacing,</a:t>
                </a:r>
                <a:r>
                  <a:rPr lang="en-US" sz="2400" i="1" dirty="0" err="1"/>
                  <a:t>S</a:t>
                </a:r>
                <a:r>
                  <a:rPr lang="en-US" sz="2400" dirty="0"/>
                  <a:t> the higher the velocity of air, </a:t>
                </a:r>
                <a:r>
                  <a:rPr lang="en-US" sz="2400" i="1" dirty="0" err="1"/>
                  <a:t>V</a:t>
                </a:r>
                <a:r>
                  <a:rPr lang="en-US" sz="2400" i="1" baseline="-25000" dirty="0" err="1"/>
                  <a:t>f</a:t>
                </a:r>
                <a:r>
                  <a:rPr lang="en-US" sz="2400" i="1" dirty="0"/>
                  <a:t> </a:t>
                </a:r>
                <a:r>
                  <a:rPr lang="en-US" sz="2400" dirty="0"/>
                  <a:t>flowing between the fins.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532483" name="Rectangle 3">
                <a:extLst>
                  <a:ext uri="{FF2B5EF4-FFF2-40B4-BE49-F238E27FC236}">
                    <a16:creationId xmlns:a16="http://schemas.microsoft.com/office/drawing/2014/main" id="{2E0B6C24-755C-A42E-F23A-8E95EB065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93825"/>
                <a:ext cx="8305800" cy="4854575"/>
              </a:xfrm>
              <a:blipFill>
                <a:blip r:embed="rId2"/>
                <a:stretch>
                  <a:fillRect l="-1101" t="-1005" r="-293" b="-25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Forced Convection in A U Channel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4E2170-E55B-5F69-E41F-D05ADE9D05AF}"/>
                  </a:ext>
                </a:extLst>
              </p14:cNvPr>
              <p14:cNvContentPartPr/>
              <p14:nvPr/>
            </p14:nvContentPartPr>
            <p14:xfrm>
              <a:off x="2669040" y="3089880"/>
              <a:ext cx="2000160" cy="55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4E2170-E55B-5F69-E41F-D05ADE9D05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9680" y="3080520"/>
                <a:ext cx="201888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7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>
            <a:extLst>
              <a:ext uri="{FF2B5EF4-FFF2-40B4-BE49-F238E27FC236}">
                <a16:creationId xmlns:a16="http://schemas.microsoft.com/office/drawing/2014/main" id="{2E0B6C24-755C-A42E-F23A-8E95EB065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sz="2400" dirty="0"/>
              <a:t>The smaller the fin </a:t>
            </a:r>
            <a:r>
              <a:rPr lang="en-US" sz="2400" dirty="0" err="1"/>
              <a:t>spacing,</a:t>
            </a:r>
            <a:r>
              <a:rPr lang="en-US" sz="2400" i="1" dirty="0" err="1"/>
              <a:t>S</a:t>
            </a:r>
            <a:r>
              <a:rPr lang="en-US" sz="2400" dirty="0"/>
              <a:t> the higher the velocity of air, </a:t>
            </a:r>
            <a:r>
              <a:rPr lang="en-US" sz="2400" dirty="0" err="1"/>
              <a:t>v</a:t>
            </a:r>
            <a:r>
              <a:rPr lang="en-US" sz="2400" baseline="-25000" dirty="0" err="1"/>
              <a:t>flow</a:t>
            </a:r>
            <a:r>
              <a:rPr lang="en-US" sz="2400" dirty="0"/>
              <a:t> flowing between the fins. </a:t>
            </a:r>
          </a:p>
          <a:p>
            <a:r>
              <a:rPr lang="en-US" sz="2400" dirty="0"/>
              <a:t>The higher the air velocity the more effective the cooling of the fins. </a:t>
            </a:r>
          </a:p>
          <a:p>
            <a:r>
              <a:rPr lang="en-US" sz="2400" dirty="0"/>
              <a:t>A  hypothetical effort to optimize the heat sink dimensions the spacing between the fins would be a very small value since the air velocity and hence rate of cooling increases with decreasing fin spacing. </a:t>
            </a:r>
          </a:p>
          <a:p>
            <a:r>
              <a:rPr lang="en-US" sz="2400" dirty="0"/>
              <a:t>In real world applications the flow is supplied by a fan or blower. </a:t>
            </a:r>
          </a:p>
          <a:p>
            <a:r>
              <a:rPr lang="en-US" sz="2400" dirty="0"/>
              <a:t>The flow rate would not be fixed, it would be limited by the increase in pressure drop across the heat sink that would occur as the spacing between the fins, </a:t>
            </a:r>
            <a:r>
              <a:rPr lang="en-US" sz="2400" i="1" dirty="0"/>
              <a:t>S</a:t>
            </a:r>
            <a:r>
              <a:rPr lang="en-US" sz="2400" dirty="0"/>
              <a:t> decreases.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96D3308-9D04-4663-121D-F12E9CC7BD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D9942D0-E932-D9ED-1D48-EDCAE5665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902F920-211A-392E-C1AD-B3A5BBB7D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C61E12-AB05-2FDE-A08B-E81FAC41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89069F-548D-C1C0-AB61-3B0514182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293527-1E78-C6A9-E47F-946385839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6BFA97-5DF9-DAB2-C1D3-01597F3D4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D4416C2-E9BC-105A-7CB4-41FFA8E6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BAC14B-472E-512E-658D-18AEA05CE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359591-E409-95A4-51D4-78831E9A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19B42-921B-C937-C0BB-45146C28B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D69A00F-87D1-2622-D835-A77C63EEA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5BD181C-3577-C90F-63E1-1D5A927A3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B452C-6D84-B2DA-58D7-6C90F2C44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D5E7D-9C46-F1F5-3D7A-4B5F916B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B97DBD9-B04D-CA3F-DC51-A25B940B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49CF0525-1167-97BF-6477-863E0C04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90500"/>
            <a:ext cx="6781800" cy="762000"/>
          </a:xfrm>
        </p:spPr>
        <p:txBody>
          <a:bodyPr/>
          <a:lstStyle/>
          <a:p>
            <a:r>
              <a:rPr lang="en-US" altLang="en-US" sz="2800" dirty="0"/>
              <a:t>Constraint on Fin Spacing</a:t>
            </a:r>
          </a:p>
        </p:txBody>
      </p:sp>
    </p:spTree>
    <p:extLst>
      <p:ext uri="{BB962C8B-B14F-4D97-AF65-F5344CB8AC3E}">
        <p14:creationId xmlns:p14="http://schemas.microsoft.com/office/powerpoint/2010/main" val="17258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7363</TotalTime>
  <Words>1450</Words>
  <Application>Microsoft Office PowerPoint</Application>
  <PresentationFormat>On-screen Show (4:3)</PresentationFormat>
  <Paragraphs>130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CommercialScript BT</vt:lpstr>
      <vt:lpstr>Tempus Sans ITC</vt:lpstr>
      <vt:lpstr>Times New Roman</vt:lpstr>
      <vt:lpstr>Viner Hand ITC</vt:lpstr>
      <vt:lpstr>Wingdings</vt:lpstr>
      <vt:lpstr>Blank Presentation</vt:lpstr>
      <vt:lpstr>Thermal Management of Electronics using Forced Convection Fin Array Systems</vt:lpstr>
      <vt:lpstr>Rig For Performance Evaluation of A Heatsink</vt:lpstr>
      <vt:lpstr>PowerPoint Presentation</vt:lpstr>
      <vt:lpstr>Geometrical &amp; Thermal Design Constraints </vt:lpstr>
      <vt:lpstr>Geometrical &amp; Thermal Design Constraints </vt:lpstr>
      <vt:lpstr>Design Calculations for Fin Arrays – Thermal Resistance</vt:lpstr>
      <vt:lpstr>PowerPoint Presentation</vt:lpstr>
      <vt:lpstr>Forced Convection in A U Channel</vt:lpstr>
      <vt:lpstr>Constraint on Fin Spacing</vt:lpstr>
      <vt:lpstr>Characteristics of Fan &amp; Heat Sink Pair</vt:lpstr>
      <vt:lpstr>Testing of Fans</vt:lpstr>
      <vt:lpstr>Fan Characteristic Curve</vt:lpstr>
      <vt:lpstr>Flow Characteristics of A Heat Sink</vt:lpstr>
      <vt:lpstr>Flow Characteristics of A Heat Sink</vt:lpstr>
      <vt:lpstr>Flow resistance of A Heat Sink</vt:lpstr>
      <vt:lpstr>Friction Factor for Open Channel Flows</vt:lpstr>
      <vt:lpstr>Apparent Friction Factor for Developing flow in U-Channel</vt:lpstr>
      <vt:lpstr>Matching of  Fan &amp; Heat Sink Pair</vt:lpstr>
      <vt:lpstr>Fan and Heat Sink Pair</vt:lpstr>
      <vt:lpstr>Fan and Heat Sink Pairs</vt:lpstr>
      <vt:lpstr> Type of fin Vs Operation Point</vt:lpstr>
      <vt:lpstr>Effect of Changing A Fan</vt:lpstr>
      <vt:lpstr>Effect of number of fins and fin height </vt:lpstr>
      <vt:lpstr>Optimizing the fin spacing</vt:lpstr>
      <vt:lpstr>Conjugate Model for Thermal Resistance of  A Heat Sink</vt:lpstr>
      <vt:lpstr>Conjugate Model for Thermal Resistance of  A Heat Sink</vt:lpstr>
      <vt:lpstr>Thermal Resistance of Heat Sink under Forced Convection Cooling</vt:lpstr>
      <vt:lpstr>Total Thermal Resistance of  A Heat Sink including Base</vt:lpstr>
      <vt:lpstr>Effect of Constant air velocity on Performance of Longitudinal Fin Array </vt:lpstr>
      <vt:lpstr>Constant Volumetric Flow Rate </vt:lpstr>
      <vt:lpstr>Junction Temperature Vs Number of Fins</vt:lpstr>
      <vt:lpstr>Thermal Resistance</vt:lpstr>
      <vt:lpstr>Forced Convection w/Spreading at Specific Airflow</vt:lpstr>
      <vt:lpstr>Cooling Medium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451</cp:revision>
  <cp:lastPrinted>2002-07-26T02:11:33Z</cp:lastPrinted>
  <dcterms:created xsi:type="dcterms:W3CDTF">2002-07-26T01:39:54Z</dcterms:created>
  <dcterms:modified xsi:type="dcterms:W3CDTF">2024-03-13T11:54:32Z</dcterms:modified>
</cp:coreProperties>
</file>