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1132" r:id="rId2"/>
    <p:sldId id="1183" r:id="rId3"/>
    <p:sldId id="1184" r:id="rId4"/>
    <p:sldId id="1185" r:id="rId5"/>
    <p:sldId id="1198" r:id="rId6"/>
    <p:sldId id="1197" r:id="rId7"/>
    <p:sldId id="1199" r:id="rId8"/>
    <p:sldId id="1200" r:id="rId9"/>
    <p:sldId id="1201" r:id="rId10"/>
    <p:sldId id="843" r:id="rId11"/>
    <p:sldId id="580" r:id="rId12"/>
    <p:sldId id="809" r:id="rId13"/>
    <p:sldId id="813" r:id="rId14"/>
    <p:sldId id="814" r:id="rId15"/>
    <p:sldId id="575" r:id="rId16"/>
    <p:sldId id="579" r:id="rId17"/>
    <p:sldId id="577" r:id="rId18"/>
    <p:sldId id="324" r:id="rId19"/>
    <p:sldId id="325" r:id="rId20"/>
    <p:sldId id="1202" r:id="rId21"/>
    <p:sldId id="326" r:id="rId22"/>
    <p:sldId id="327" r:id="rId23"/>
    <p:sldId id="328" r:id="rId24"/>
    <p:sldId id="329" r:id="rId25"/>
    <p:sldId id="1186" r:id="rId26"/>
  </p:sldIdLst>
  <p:sldSz cx="9144000" cy="6858000" type="screen4x3"/>
  <p:notesSz cx="6858000" cy="899795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9900"/>
    <a:srgbClr val="FFFFFF"/>
    <a:srgbClr val="FFCCCC"/>
    <a:srgbClr val="000099"/>
    <a:srgbClr val="FF6600"/>
    <a:srgbClr val="99CCFF"/>
    <a:srgbClr val="777777"/>
    <a:srgbClr val="76863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82490" autoAdjust="0"/>
  </p:normalViewPr>
  <p:slideViewPr>
    <p:cSldViewPr>
      <p:cViewPr varScale="1">
        <p:scale>
          <a:sx n="56" d="100"/>
          <a:sy n="56" d="100"/>
        </p:scale>
        <p:origin x="1794" y="78"/>
      </p:cViewPr>
      <p:guideLst>
        <p:guide orient="horz" pos="2160"/>
        <p:guide pos="2880"/>
      </p:guideLst>
    </p:cSldViewPr>
  </p:slideViewPr>
  <p:outlineViewPr>
    <p:cViewPr>
      <p:scale>
        <a:sx n="33" d="100"/>
        <a:sy n="33" d="100"/>
      </p:scale>
      <p:origin x="0" y="-8166"/>
    </p:cViewPr>
  </p:outlineViewPr>
  <p:notesTextViewPr>
    <p:cViewPr>
      <p:scale>
        <a:sx n="100" d="100"/>
        <a:sy n="100" d="100"/>
      </p:scale>
      <p:origin x="0" y="0"/>
    </p:cViewPr>
  </p:notesTextViewPr>
  <p:sorterViewPr>
    <p:cViewPr varScale="1">
      <p:scale>
        <a:sx n="1" d="1"/>
        <a:sy n="1" d="1"/>
      </p:scale>
      <p:origin x="0" y="-6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1-04T09:31:46.2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0,0 0,0 0,0 0,0 0</inkml:trace>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4-01T05:48:01.408"/>
    </inkml:context>
    <inkml:brush xml:id="br0">
      <inkml:brushProperty name="width" value="0.05292" units="cm"/>
      <inkml:brushProperty name="height" value="0.05292" units="cm"/>
      <inkml:brushProperty name="color" value="#FF0000"/>
    </inkml:brush>
  </inkml:definitions>
  <inkml:trace contextRef="#ctx0" brushRef="#br0">15277 15631 77 0,'7'-13'50'16,"-1"1"-6"-16,1 0-8 16,1 1-9-16,-2 0-2 15,-6 11-5-15,12-20-1 0,-12 20-4 16,8-14-4-16,-8 14-3 16,0 0-2-16,5-12 1 15,-5 12-1-15,0 0 3 16,0 0 2-16,0 0 2 15,0-11 2-15,0 11-1 16,0 0 1-16,0 0-1 16,0 0-1-16,0 0-5 15,0 0-1-15,-4-11-3 16,4 11 1-16,0 0 3 16,0 0-3-16,-7 14 0 15,7-14 1-15,-11 19 1 16,2-3 0-16,2 3 3 0,-4 4-6 15,2-1 0 1,1 5 1-16,0 3 1 31,2 1-2-31,0 0 1 0,1 4-2 0,3 2 3 0,-3 2-1 16,2 1-4-16,0-3 4 16,0 1-8-16,1 4 4 15,0 0-2-15,0-5 2 16,1-4-6-16,0-4 4 15,1-2 3-15,1-5-2 16,0-3 5-16,1-7-1 16,-2-12-1-16,10 10 3 15,1-6 2-15,2-7-1 16,1-5-3-16,5-3 0 16,0-5-5-16,6-2-7 0,-2-4-18 15,4 4-54-15,-4-8-29 16,-1 2-1-16,-4 3 4 15,-3-2 0-15</inkml:trace>
  <inkml:trace contextRef="#ctx0" brushRef="#br0" timeOffset="360.15">15143 15828 183 0,'0'0'91'15,"0"0"-20"-15,0 0-5 16,0 0-9-16,0-15-14 16,0 15-7-16,0 0-12 15,19-6-4-15,-8 1-3 16,9 4 0-16,2-7-1 15,12 3-2-15,7-2 2 16,9 0-4-16,7-7 0 16,5 4-5-16,-1-3-1 0,0 0 0 15,-6 0-3 1,-8 1-3-16,-6 6-11 0,-12-7-32 16,-2 12-76-16,-9-6-2 15,-2 0-1-15,-5 3-5 16,-11 4-3-16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3-04-05T03:28:52.082"/>
    </inkml:context>
    <inkml:brush xml:id="br0">
      <inkml:brushProperty name="width" value="0.05292" units="cm"/>
      <inkml:brushProperty name="height" value="0.05292" units="cm"/>
      <inkml:brushProperty name="color" value="#FF0000"/>
    </inkml:brush>
  </inkml:definitions>
  <inkml:trace contextRef="#ctx0" brushRef="#br0">5664 15618 1796 0,'0'0'40'0,"-6"6"8"0,0-4 1 0,6-2 1 15,-6 3-40-15,0 2-10 0,6-5 0 0,0 0 0 0,-6 3 12 0,6-3 0 16,0 0 0-16,0 0 0 0,0 0-12 0,-6 3 0 16,6-3 0-16,0 0 0 0,0 0 0 0,0 0 0 15,-6 2 0-15,6-2 0 16,-6 5-115-16,0-2-18 0,6-3-4 0,-15-5-1 0</inkml:trace>
</inkml:ink>
</file>

<file path=ppt/ink/ink3.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119.05797" units="1/cm"/>
          <inkml:channelProperty channel="Y" name="resolution" value="69.67742" units="1/cm"/>
          <inkml:channelProperty channel="T" name="resolution" value="1" units="1/dev"/>
        </inkml:channelProperties>
      </inkml:inkSource>
      <inkml:timestamp xml:id="ts0" timeString="2024-01-10T05:30:59.63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1" timeString="2024-01-10T05:31:09.734"/>
    </inkml:context>
  </inkml:definitions>
  <inkml:trace contextRef="#ctx0" brushRef="#br0">8930 19025 0</inkml:trace>
  <inkml:trace contextRef="#ctx1" brushRef="#br0">19329 15587 134 0,'4'-22'69'0,"-3"4"-16"16,-2 6-53-16,1 12-19 15,0 0-22-15,0 0-30 0,17 12-2 16,-17-12 22-16,15 19 51 16</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49275" units="1/cm"/>
          <inkml:channelProperty channel="Y" name="resolution" value="49.54839" units="1/cm"/>
          <inkml:channelProperty channel="T" name="resolution" value="1" units="1/dev"/>
        </inkml:channelProperties>
      </inkml:inkSource>
      <inkml:timestamp xml:id="ts0" timeString="2024-01-11T06:27:05.139"/>
    </inkml:context>
    <inkml:brush xml:id="br0">
      <inkml:brushProperty name="width" value="0.05292" units="cm"/>
      <inkml:brushProperty name="height" value="0.05292" units="cm"/>
      <inkml:brushProperty name="color" value="#FF0000"/>
    </inkml:brush>
  </inkml:definitions>
  <inkml:trace contextRef="#ctx0" brushRef="#br0">20340 12923 0,'25'0'47</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1-17T05:32:16.428"/>
    </inkml:context>
    <inkml:brush xml:id="br0">
      <inkml:brushProperty name="width" value="0.05292" units="cm"/>
      <inkml:brushProperty name="height" value="0.05292" units="cm"/>
      <inkml:brushProperty name="color" value="#FF0000"/>
    </inkml:brush>
  </inkml:definitions>
  <inkml:trace contextRef="#ctx0" brushRef="#br0">20619 14816 517 0,'9'-16'132'0,"-9"16"-6"0,0 0-142 16,0 0-14-16,13 20-67 16,-6-7-31-16,4 10-2 15,-5-3-3-15,-3 0 4 16,-4-3 18-16</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1-18T06:33:51.069"/>
    </inkml:context>
    <inkml:brush xml:id="br0">
      <inkml:brushProperty name="width" value="0.05292" units="cm"/>
      <inkml:brushProperty name="height" value="0.05292" units="cm"/>
      <inkml:brushProperty name="color" value="#FF0000"/>
    </inkml:brush>
  </inkml:definitions>
  <inkml:trace contextRef="#ctx0" brushRef="#br0">7822 15361 123 0,'-9'-19'49'0,"1"3"-11"0,2 3-49 16,6 13-19-16,-10-11-8 31,10 11-7-31,0 0-3 0,0 0 11 0</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1-24T05:29:05.862"/>
    </inkml:context>
    <inkml:brush xml:id="br0">
      <inkml:brushProperty name="width" value="0.05292" units="cm"/>
      <inkml:brushProperty name="height" value="0.05292" units="cm"/>
      <inkml:brushProperty name="color" value="#FF0000"/>
    </inkml:brush>
  </inkml:definitions>
  <inkml:trace contextRef="#ctx0" brushRef="#br0">21165 15088 132 0,'-2'-13'98'0,"2"13"2"0,0 0-37 15,-5-17-12-15,5 17-13 16,0 0-9-16,0 0-4 15,-1-14-10-15,1 14-5 16,0 0-8-16,0 0-8 16,0 0-11-16,0 0-20 15,0 0-64-15,0 0-7 16,13 6 1-16,-13-6 0 16,0 0 28-16</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4-01-31T05:29:40.954"/>
    </inkml:context>
    <inkml:brush xml:id="br0">
      <inkml:brushProperty name="width" value="0.05292" units="cm"/>
      <inkml:brushProperty name="height" value="0.05292" units="cm"/>
      <inkml:brushProperty name="color" value="#FF0000"/>
    </inkml:brush>
  </inkml:definitions>
  <inkml:trace contextRef="#ctx0" brushRef="#br0">7906 14882 248 0,'0'0'93'15,"1"-11"5"-15,-1 11-57 16,0 0-8-16,0 0-8 15,0 0-21-15,0 0-35 16,0 0-54-16,0 0-7 16,0 0-9-16,-1 11-2 15,1-11 0-15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4T05:31:11.374"/>
    </inkml:context>
    <inkml:brush xml:id="br0">
      <inkml:brushProperty name="width" value="0.035" units="cm"/>
      <inkml:brushProperty name="height" value="0.035" units="cm"/>
    </inkml:brush>
  </inkml:definitions>
  <inkml:trace contextRef="#ctx0" brushRef="#br0">0 153 11371,'0'0'7655,"33"-9"-7719,-23-15-4388,6-20-2947,-6 11 3683,-6-9 353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084995-AD5E-D0F0-1E03-24737D65C87D}"/>
              </a:ext>
            </a:extLst>
          </p:cNvPr>
          <p:cNvSpPr>
            <a:spLocks noGrp="1"/>
          </p:cNvSpPr>
          <p:nvPr>
            <p:ph type="hdr" sz="quarter"/>
          </p:nvPr>
        </p:nvSpPr>
        <p:spPr>
          <a:xfrm>
            <a:off x="0" y="0"/>
            <a:ext cx="2971800" cy="4492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D03E190-6B19-A584-C26A-8DAD848E038C}"/>
              </a:ext>
            </a:extLst>
          </p:cNvPr>
          <p:cNvSpPr>
            <a:spLocks noGrp="1"/>
          </p:cNvSpPr>
          <p:nvPr>
            <p:ph type="dt" idx="1"/>
          </p:nvPr>
        </p:nvSpPr>
        <p:spPr>
          <a:xfrm>
            <a:off x="3884613" y="0"/>
            <a:ext cx="2971800" cy="449263"/>
          </a:xfrm>
          <a:prstGeom prst="rect">
            <a:avLst/>
          </a:prstGeom>
        </p:spPr>
        <p:txBody>
          <a:bodyPr vert="horz" lIns="91440" tIns="45720" rIns="91440" bIns="45720" rtlCol="0"/>
          <a:lstStyle>
            <a:lvl1pPr algn="r">
              <a:defRPr sz="1200"/>
            </a:lvl1pPr>
          </a:lstStyle>
          <a:p>
            <a:pPr>
              <a:defRPr/>
            </a:pPr>
            <a:fld id="{5A5D256D-D5A8-4EFA-A6E5-DFCEBB83EC4F}" type="datetimeFigureOut">
              <a:rPr lang="en-US"/>
              <a:pPr>
                <a:defRPr/>
              </a:pPr>
              <a:t>4/2/2024</a:t>
            </a:fld>
            <a:endParaRPr lang="en-US"/>
          </a:p>
        </p:txBody>
      </p:sp>
      <p:sp>
        <p:nvSpPr>
          <p:cNvPr id="4" name="Slide Image Placeholder 3">
            <a:extLst>
              <a:ext uri="{FF2B5EF4-FFF2-40B4-BE49-F238E27FC236}">
                <a16:creationId xmlns:a16="http://schemas.microsoft.com/office/drawing/2014/main" id="{44663E60-983D-F765-9BD1-7D6C74F834DD}"/>
              </a:ext>
            </a:extLst>
          </p:cNvPr>
          <p:cNvSpPr>
            <a:spLocks noGrp="1" noRot="1" noChangeAspect="1"/>
          </p:cNvSpPr>
          <p:nvPr>
            <p:ph type="sldImg" idx="2"/>
          </p:nvPr>
        </p:nvSpPr>
        <p:spPr>
          <a:xfrm>
            <a:off x="1179513" y="674688"/>
            <a:ext cx="4498975" cy="33750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E960DA-DC59-218E-AA27-75AE64826A5B}"/>
              </a:ext>
            </a:extLst>
          </p:cNvPr>
          <p:cNvSpPr>
            <a:spLocks noGrp="1"/>
          </p:cNvSpPr>
          <p:nvPr>
            <p:ph type="body" sz="quarter" idx="3"/>
          </p:nvPr>
        </p:nvSpPr>
        <p:spPr>
          <a:xfrm>
            <a:off x="685800" y="4273550"/>
            <a:ext cx="5486400" cy="40497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FD3BA39-C577-ECF0-F62A-150212F59BE9}"/>
              </a:ext>
            </a:extLst>
          </p:cNvPr>
          <p:cNvSpPr>
            <a:spLocks noGrp="1"/>
          </p:cNvSpPr>
          <p:nvPr>
            <p:ph type="ftr" sz="quarter" idx="4"/>
          </p:nvPr>
        </p:nvSpPr>
        <p:spPr>
          <a:xfrm>
            <a:off x="0" y="8547100"/>
            <a:ext cx="2971800" cy="4492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EECAB27-72B4-99FB-3C53-049231B71704}"/>
              </a:ext>
            </a:extLst>
          </p:cNvPr>
          <p:cNvSpPr>
            <a:spLocks noGrp="1"/>
          </p:cNvSpPr>
          <p:nvPr>
            <p:ph type="sldNum" sz="quarter" idx="5"/>
          </p:nvPr>
        </p:nvSpPr>
        <p:spPr>
          <a:xfrm>
            <a:off x="3884613" y="8547100"/>
            <a:ext cx="2971800" cy="4492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79DD904-8BAB-428F-8997-1BC06B7053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9A8ADED-6C0D-E90B-70FC-6364B803C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6628A5C-5034-158E-2BE0-1362E286CA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100" name="Slide Number Placeholder 3">
            <a:extLst>
              <a:ext uri="{FF2B5EF4-FFF2-40B4-BE49-F238E27FC236}">
                <a16:creationId xmlns:a16="http://schemas.microsoft.com/office/drawing/2014/main" id="{5AD1D7D6-29A9-0471-6973-6E7BBC7B16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1EB01D-4EC2-45E9-B90C-9CF253CA50F9}" type="slidenum">
              <a:rPr lang="en-US" altLang="en-US" sz="1200"/>
              <a:pPr/>
              <a:t>1</a:t>
            </a:fld>
            <a:endParaRPr lang="en-US" altLang="en-US" sz="1200"/>
          </a:p>
        </p:txBody>
      </p:sp>
    </p:spTree>
    <p:extLst>
      <p:ext uri="{BB962C8B-B14F-4D97-AF65-F5344CB8AC3E}">
        <p14:creationId xmlns:p14="http://schemas.microsoft.com/office/powerpoint/2010/main" val="274462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7BCB174-9D80-F3A0-9B3D-CBAF9B1746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FB2D2AD-1449-FC1E-AB6C-740DD5D3E4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23556" name="Slide Number Placeholder 3">
            <a:extLst>
              <a:ext uri="{FF2B5EF4-FFF2-40B4-BE49-F238E27FC236}">
                <a16:creationId xmlns:a16="http://schemas.microsoft.com/office/drawing/2014/main" id="{0F9EBC22-EAFB-4A2F-4D39-17926D433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61CC6F-7C79-439D-9441-5AB91A12892D}" type="slidenum">
              <a:rPr lang="en-US" altLang="en-US" sz="1200"/>
              <a:pPr/>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482BBA5-7429-6BDB-0714-E8BF0AFF3C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142A35-39B2-BA7F-8B56-BAE5033AFF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F91710-1026-5F82-98BD-E2232BDF2D64}"/>
              </a:ext>
            </a:extLst>
          </p:cNvPr>
          <p:cNvSpPr>
            <a:spLocks noGrp="1" noChangeArrowheads="1"/>
          </p:cNvSpPr>
          <p:nvPr>
            <p:ph type="sldNum" sz="quarter" idx="12"/>
          </p:nvPr>
        </p:nvSpPr>
        <p:spPr>
          <a:ln/>
        </p:spPr>
        <p:txBody>
          <a:bodyPr/>
          <a:lstStyle>
            <a:lvl1pPr>
              <a:defRPr/>
            </a:lvl1pPr>
          </a:lstStyle>
          <a:p>
            <a:pPr>
              <a:defRPr/>
            </a:pPr>
            <a:fld id="{0E84C9E3-7DE4-4F59-9E2C-6AB38D1E1CA3}" type="slidenum">
              <a:rPr lang="en-US" altLang="en-US"/>
              <a:pPr>
                <a:defRPr/>
              </a:pPr>
              <a:t>‹#›</a:t>
            </a:fld>
            <a:endParaRPr lang="en-US" altLang="en-US"/>
          </a:p>
        </p:txBody>
      </p:sp>
    </p:spTree>
    <p:extLst>
      <p:ext uri="{BB962C8B-B14F-4D97-AF65-F5344CB8AC3E}">
        <p14:creationId xmlns:p14="http://schemas.microsoft.com/office/powerpoint/2010/main" val="378689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CACD9F-D639-B082-9F32-E3BB02A891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A0EDCD-7FFE-0F98-D95B-CA4DF48DC2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C0F9D4-E7C5-0BE3-E7C6-31E57BFA0D03}"/>
              </a:ext>
            </a:extLst>
          </p:cNvPr>
          <p:cNvSpPr>
            <a:spLocks noGrp="1" noChangeArrowheads="1"/>
          </p:cNvSpPr>
          <p:nvPr>
            <p:ph type="sldNum" sz="quarter" idx="12"/>
          </p:nvPr>
        </p:nvSpPr>
        <p:spPr>
          <a:ln/>
        </p:spPr>
        <p:txBody>
          <a:bodyPr/>
          <a:lstStyle>
            <a:lvl1pPr>
              <a:defRPr/>
            </a:lvl1pPr>
          </a:lstStyle>
          <a:p>
            <a:pPr>
              <a:defRPr/>
            </a:pPr>
            <a:fld id="{0A7D0E22-450C-47C9-9931-7E6E840D149F}" type="slidenum">
              <a:rPr lang="en-US" altLang="en-US"/>
              <a:pPr>
                <a:defRPr/>
              </a:pPr>
              <a:t>‹#›</a:t>
            </a:fld>
            <a:endParaRPr lang="en-US" altLang="en-US"/>
          </a:p>
        </p:txBody>
      </p:sp>
    </p:spTree>
    <p:extLst>
      <p:ext uri="{BB962C8B-B14F-4D97-AF65-F5344CB8AC3E}">
        <p14:creationId xmlns:p14="http://schemas.microsoft.com/office/powerpoint/2010/main" val="166235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02CE7E-CE58-4933-D132-D4630BB3A1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217F62-B96E-B6D6-3C4E-1C3C1A260A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15D3BC-73DA-51F5-C0E7-F577DBEE161B}"/>
              </a:ext>
            </a:extLst>
          </p:cNvPr>
          <p:cNvSpPr>
            <a:spLocks noGrp="1" noChangeArrowheads="1"/>
          </p:cNvSpPr>
          <p:nvPr>
            <p:ph type="sldNum" sz="quarter" idx="12"/>
          </p:nvPr>
        </p:nvSpPr>
        <p:spPr>
          <a:ln/>
        </p:spPr>
        <p:txBody>
          <a:bodyPr/>
          <a:lstStyle>
            <a:lvl1pPr>
              <a:defRPr/>
            </a:lvl1pPr>
          </a:lstStyle>
          <a:p>
            <a:pPr>
              <a:defRPr/>
            </a:pPr>
            <a:fld id="{D29DB410-E207-4EC8-A1C9-5CD57F3E716F}" type="slidenum">
              <a:rPr lang="en-US" altLang="en-US"/>
              <a:pPr>
                <a:defRPr/>
              </a:pPr>
              <a:t>‹#›</a:t>
            </a:fld>
            <a:endParaRPr lang="en-US" altLang="en-US"/>
          </a:p>
        </p:txBody>
      </p:sp>
    </p:spTree>
    <p:extLst>
      <p:ext uri="{BB962C8B-B14F-4D97-AF65-F5344CB8AC3E}">
        <p14:creationId xmlns:p14="http://schemas.microsoft.com/office/powerpoint/2010/main" val="216739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051AEF-37A8-46BB-187D-9AA12BD484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332FB2-C1CA-6FAA-BD1E-2EA2870210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3302FD-5046-854B-ECF4-13B0F9418D27}"/>
              </a:ext>
            </a:extLst>
          </p:cNvPr>
          <p:cNvSpPr>
            <a:spLocks noGrp="1" noChangeArrowheads="1"/>
          </p:cNvSpPr>
          <p:nvPr>
            <p:ph type="sldNum" sz="quarter" idx="12"/>
          </p:nvPr>
        </p:nvSpPr>
        <p:spPr>
          <a:ln/>
        </p:spPr>
        <p:txBody>
          <a:bodyPr/>
          <a:lstStyle>
            <a:lvl1pPr>
              <a:defRPr/>
            </a:lvl1pPr>
          </a:lstStyle>
          <a:p>
            <a:pPr>
              <a:defRPr/>
            </a:pPr>
            <a:fld id="{1A2CB97C-4EF4-445F-9A1C-DE928C36CC86}" type="slidenum">
              <a:rPr lang="en-US" altLang="en-US"/>
              <a:pPr>
                <a:defRPr/>
              </a:pPr>
              <a:t>‹#›</a:t>
            </a:fld>
            <a:endParaRPr lang="en-US" altLang="en-US"/>
          </a:p>
        </p:txBody>
      </p:sp>
    </p:spTree>
    <p:extLst>
      <p:ext uri="{BB962C8B-B14F-4D97-AF65-F5344CB8AC3E}">
        <p14:creationId xmlns:p14="http://schemas.microsoft.com/office/powerpoint/2010/main" val="76241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18282D0-8C91-4F14-AAF3-9DAB9EAC8F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7C4E49-3A9D-8E6C-EF7D-F009D2840D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057392-4631-3B43-8B94-080483009C06}"/>
              </a:ext>
            </a:extLst>
          </p:cNvPr>
          <p:cNvSpPr>
            <a:spLocks noGrp="1" noChangeArrowheads="1"/>
          </p:cNvSpPr>
          <p:nvPr>
            <p:ph type="sldNum" sz="quarter" idx="12"/>
          </p:nvPr>
        </p:nvSpPr>
        <p:spPr>
          <a:ln/>
        </p:spPr>
        <p:txBody>
          <a:bodyPr/>
          <a:lstStyle>
            <a:lvl1pPr>
              <a:defRPr/>
            </a:lvl1pPr>
          </a:lstStyle>
          <a:p>
            <a:pPr>
              <a:defRPr/>
            </a:pPr>
            <a:fld id="{2182E730-9E84-4459-8FAF-19B43C72ABD8}" type="slidenum">
              <a:rPr lang="en-US" altLang="en-US"/>
              <a:pPr>
                <a:defRPr/>
              </a:pPr>
              <a:t>‹#›</a:t>
            </a:fld>
            <a:endParaRPr lang="en-US" altLang="en-US"/>
          </a:p>
        </p:txBody>
      </p:sp>
    </p:spTree>
    <p:extLst>
      <p:ext uri="{BB962C8B-B14F-4D97-AF65-F5344CB8AC3E}">
        <p14:creationId xmlns:p14="http://schemas.microsoft.com/office/powerpoint/2010/main" val="170030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D80D6C-76FD-2C29-D3A2-993F55DEC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039011-6DDC-0D15-41D9-9473ACFC62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E6376-F37A-9527-9A30-9EAC97EDE6D8}"/>
              </a:ext>
            </a:extLst>
          </p:cNvPr>
          <p:cNvSpPr>
            <a:spLocks noGrp="1" noChangeArrowheads="1"/>
          </p:cNvSpPr>
          <p:nvPr>
            <p:ph type="sldNum" sz="quarter" idx="12"/>
          </p:nvPr>
        </p:nvSpPr>
        <p:spPr>
          <a:ln/>
        </p:spPr>
        <p:txBody>
          <a:bodyPr/>
          <a:lstStyle>
            <a:lvl1pPr>
              <a:defRPr/>
            </a:lvl1pPr>
          </a:lstStyle>
          <a:p>
            <a:pPr>
              <a:defRPr/>
            </a:pPr>
            <a:fld id="{09F8D8B4-EAD8-48D5-9442-4B492BF8F01B}" type="slidenum">
              <a:rPr lang="en-US" altLang="en-US"/>
              <a:pPr>
                <a:defRPr/>
              </a:pPr>
              <a:t>‹#›</a:t>
            </a:fld>
            <a:endParaRPr lang="en-US" altLang="en-US"/>
          </a:p>
        </p:txBody>
      </p:sp>
    </p:spTree>
    <p:extLst>
      <p:ext uri="{BB962C8B-B14F-4D97-AF65-F5344CB8AC3E}">
        <p14:creationId xmlns:p14="http://schemas.microsoft.com/office/powerpoint/2010/main" val="58772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DC6B1C-EE5C-CC8B-5899-27259BDED08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7DE378-D498-E2D0-AA2C-4F72C44E5D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334709D-1F52-B8E8-A263-9F237BF6553C}"/>
              </a:ext>
            </a:extLst>
          </p:cNvPr>
          <p:cNvSpPr>
            <a:spLocks noGrp="1" noChangeArrowheads="1"/>
          </p:cNvSpPr>
          <p:nvPr>
            <p:ph type="sldNum" sz="quarter" idx="12"/>
          </p:nvPr>
        </p:nvSpPr>
        <p:spPr>
          <a:ln/>
        </p:spPr>
        <p:txBody>
          <a:bodyPr/>
          <a:lstStyle>
            <a:lvl1pPr>
              <a:defRPr/>
            </a:lvl1pPr>
          </a:lstStyle>
          <a:p>
            <a:pPr>
              <a:defRPr/>
            </a:pPr>
            <a:fld id="{2021FCC1-511E-4871-9B06-92E25179968E}" type="slidenum">
              <a:rPr lang="en-US" altLang="en-US"/>
              <a:pPr>
                <a:defRPr/>
              </a:pPr>
              <a:t>‹#›</a:t>
            </a:fld>
            <a:endParaRPr lang="en-US" altLang="en-US"/>
          </a:p>
        </p:txBody>
      </p:sp>
    </p:spTree>
    <p:extLst>
      <p:ext uri="{BB962C8B-B14F-4D97-AF65-F5344CB8AC3E}">
        <p14:creationId xmlns:p14="http://schemas.microsoft.com/office/powerpoint/2010/main" val="211539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BFC0A6-DAD6-3BB2-4467-D59543E1FF2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F4AE633-BEC8-2439-3FBC-DA63A52D44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6537BFF-4706-0F17-3555-B4C2097B93F5}"/>
              </a:ext>
            </a:extLst>
          </p:cNvPr>
          <p:cNvSpPr>
            <a:spLocks noGrp="1" noChangeArrowheads="1"/>
          </p:cNvSpPr>
          <p:nvPr>
            <p:ph type="sldNum" sz="quarter" idx="12"/>
          </p:nvPr>
        </p:nvSpPr>
        <p:spPr>
          <a:ln/>
        </p:spPr>
        <p:txBody>
          <a:bodyPr/>
          <a:lstStyle>
            <a:lvl1pPr>
              <a:defRPr/>
            </a:lvl1pPr>
          </a:lstStyle>
          <a:p>
            <a:pPr>
              <a:defRPr/>
            </a:pPr>
            <a:fld id="{C3D98E86-C588-4989-A518-AFD358F9E9A1}" type="slidenum">
              <a:rPr lang="en-US" altLang="en-US"/>
              <a:pPr>
                <a:defRPr/>
              </a:pPr>
              <a:t>‹#›</a:t>
            </a:fld>
            <a:endParaRPr lang="en-US" altLang="en-US"/>
          </a:p>
        </p:txBody>
      </p:sp>
    </p:spTree>
    <p:extLst>
      <p:ext uri="{BB962C8B-B14F-4D97-AF65-F5344CB8AC3E}">
        <p14:creationId xmlns:p14="http://schemas.microsoft.com/office/powerpoint/2010/main" val="1421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0E3859-0B97-01A8-A683-57A596C1DA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E82918B-C085-DDAA-B172-2E7D31BEA8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0638A01-E12F-937A-F4E8-7225CDEB521F}"/>
              </a:ext>
            </a:extLst>
          </p:cNvPr>
          <p:cNvSpPr>
            <a:spLocks noGrp="1" noChangeArrowheads="1"/>
          </p:cNvSpPr>
          <p:nvPr>
            <p:ph type="sldNum" sz="quarter" idx="12"/>
          </p:nvPr>
        </p:nvSpPr>
        <p:spPr>
          <a:ln/>
        </p:spPr>
        <p:txBody>
          <a:bodyPr/>
          <a:lstStyle>
            <a:lvl1pPr>
              <a:defRPr/>
            </a:lvl1pPr>
          </a:lstStyle>
          <a:p>
            <a:pPr>
              <a:defRPr/>
            </a:pPr>
            <a:fld id="{FF75ABE6-51D8-45A2-B0B9-D5FA777693B8}" type="slidenum">
              <a:rPr lang="en-US" altLang="en-US"/>
              <a:pPr>
                <a:defRPr/>
              </a:pPr>
              <a:t>‹#›</a:t>
            </a:fld>
            <a:endParaRPr lang="en-US" altLang="en-US"/>
          </a:p>
        </p:txBody>
      </p:sp>
    </p:spTree>
    <p:extLst>
      <p:ext uri="{BB962C8B-B14F-4D97-AF65-F5344CB8AC3E}">
        <p14:creationId xmlns:p14="http://schemas.microsoft.com/office/powerpoint/2010/main" val="3705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150B33-78F1-DCAF-5EFC-EC5F95AEA1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E8B653-40DB-11B4-D939-ACED14F85D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48B9C8-38E9-0987-2620-BC3537C0E72C}"/>
              </a:ext>
            </a:extLst>
          </p:cNvPr>
          <p:cNvSpPr>
            <a:spLocks noGrp="1" noChangeArrowheads="1"/>
          </p:cNvSpPr>
          <p:nvPr>
            <p:ph type="sldNum" sz="quarter" idx="12"/>
          </p:nvPr>
        </p:nvSpPr>
        <p:spPr>
          <a:ln/>
        </p:spPr>
        <p:txBody>
          <a:bodyPr/>
          <a:lstStyle>
            <a:lvl1pPr>
              <a:defRPr/>
            </a:lvl1pPr>
          </a:lstStyle>
          <a:p>
            <a:pPr>
              <a:defRPr/>
            </a:pPr>
            <a:fld id="{063B24C9-94FB-4DF3-B53B-46EAB04FF082}" type="slidenum">
              <a:rPr lang="en-US" altLang="en-US"/>
              <a:pPr>
                <a:defRPr/>
              </a:pPr>
              <a:t>‹#›</a:t>
            </a:fld>
            <a:endParaRPr lang="en-US" altLang="en-US"/>
          </a:p>
        </p:txBody>
      </p:sp>
    </p:spTree>
    <p:extLst>
      <p:ext uri="{BB962C8B-B14F-4D97-AF65-F5344CB8AC3E}">
        <p14:creationId xmlns:p14="http://schemas.microsoft.com/office/powerpoint/2010/main" val="324244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D59E73-BB9B-CF6B-D561-97ECEDAAAD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146736-E1EE-2FEF-469E-6D822D2776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12A781-17FF-5B95-181E-EFE4234B5B48}"/>
              </a:ext>
            </a:extLst>
          </p:cNvPr>
          <p:cNvSpPr>
            <a:spLocks noGrp="1" noChangeArrowheads="1"/>
          </p:cNvSpPr>
          <p:nvPr>
            <p:ph type="sldNum" sz="quarter" idx="12"/>
          </p:nvPr>
        </p:nvSpPr>
        <p:spPr>
          <a:ln/>
        </p:spPr>
        <p:txBody>
          <a:bodyPr/>
          <a:lstStyle>
            <a:lvl1pPr>
              <a:defRPr/>
            </a:lvl1pPr>
          </a:lstStyle>
          <a:p>
            <a:pPr>
              <a:defRPr/>
            </a:pPr>
            <a:fld id="{344E7C5D-E4BB-41E6-AA7C-15569B223004}" type="slidenum">
              <a:rPr lang="en-US" altLang="en-US"/>
              <a:pPr>
                <a:defRPr/>
              </a:pPr>
              <a:t>‹#›</a:t>
            </a:fld>
            <a:endParaRPr lang="en-US" altLang="en-US"/>
          </a:p>
        </p:txBody>
      </p:sp>
    </p:spTree>
    <p:extLst>
      <p:ext uri="{BB962C8B-B14F-4D97-AF65-F5344CB8AC3E}">
        <p14:creationId xmlns:p14="http://schemas.microsoft.com/office/powerpoint/2010/main" val="387565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FB3266A-28F9-8D8A-B332-BAEA3970CC3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3DB96B-1243-623D-A1D3-B5B48C72E9D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27028B-75E0-DB5D-8427-526DA1DA603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a:extLst>
              <a:ext uri="{FF2B5EF4-FFF2-40B4-BE49-F238E27FC236}">
                <a16:creationId xmlns:a16="http://schemas.microsoft.com/office/drawing/2014/main" id="{C5B21BD3-8D44-FA33-70C1-554A6119DAA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a:extLst>
              <a:ext uri="{FF2B5EF4-FFF2-40B4-BE49-F238E27FC236}">
                <a16:creationId xmlns:a16="http://schemas.microsoft.com/office/drawing/2014/main" id="{38EBD7AE-4746-7386-DEE1-8EBFC92E2AF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018820-5C12-43B2-BAF7-FA09D1C254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png"/><Relationship Id="rId26" Type="http://schemas.openxmlformats.org/officeDocument/2006/relationships/image" Target="../media/image10.png"/><Relationship Id="rId3" Type="http://schemas.openxmlformats.org/officeDocument/2006/relationships/customXml" Target="../ink/ink1.xml"/><Relationship Id="rId21" Type="http://schemas.openxmlformats.org/officeDocument/2006/relationships/image" Target="../media/image9.png"/><Relationship Id="rId7" Type="http://schemas.openxmlformats.org/officeDocument/2006/relationships/image" Target="../media/image3.png"/><Relationship Id="rId25"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customXml" Target="../ink/ink5.xml"/><Relationship Id="rId20" Type="http://schemas.openxmlformats.org/officeDocument/2006/relationships/customXml" Target="../ink/ink6.xml"/><Relationship Id="rId1" Type="http://schemas.openxmlformats.org/officeDocument/2006/relationships/slideLayout" Target="../slideLayouts/slideLayout1.xml"/><Relationship Id="rId6" Type="http://schemas.openxmlformats.org/officeDocument/2006/relationships/image" Target="../media/image2.png"/><Relationship Id="rId24" Type="http://schemas.openxmlformats.org/officeDocument/2006/relationships/image" Target="../media/image8.png"/><Relationship Id="rId5" Type="http://schemas.openxmlformats.org/officeDocument/2006/relationships/customXml" Target="../ink/ink2.xml"/><Relationship Id="rId15" Type="http://schemas.openxmlformats.org/officeDocument/2006/relationships/image" Target="../media/image7.png"/><Relationship Id="rId28" Type="http://schemas.openxmlformats.org/officeDocument/2006/relationships/image" Target="../media/image5.png"/><Relationship Id="rId19" Type="http://schemas.openxmlformats.org/officeDocument/2006/relationships/image" Target="../media/image4.png"/><Relationship Id="rId4" Type="http://schemas.openxmlformats.org/officeDocument/2006/relationships/image" Target="../media/image1.png"/><Relationship Id="rId14" Type="http://schemas.openxmlformats.org/officeDocument/2006/relationships/customXml" Target="../ink/ink4.xml"/><Relationship Id="rId22" Type="http://schemas.openxmlformats.org/officeDocument/2006/relationships/customXml" Target="../ink/ink7.xml"/><Relationship Id="rId27" Type="http://schemas.openxmlformats.org/officeDocument/2006/relationships/customXml" Target="../ink/ink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0.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B3CF1790-2AF5-2CEC-B1FA-01BD5B7EBEBE}"/>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75" name="Rectangle 3">
            <a:extLst>
              <a:ext uri="{FF2B5EF4-FFF2-40B4-BE49-F238E27FC236}">
                <a16:creationId xmlns:a16="http://schemas.microsoft.com/office/drawing/2014/main" id="{37CB245C-34B9-B802-8117-557D8E2069DB}"/>
              </a:ext>
            </a:extLst>
          </p:cNvPr>
          <p:cNvSpPr>
            <a:spLocks noGrp="1" noChangeArrowheads="1"/>
          </p:cNvSpPr>
          <p:nvPr>
            <p:ph type="ctrTitle"/>
          </p:nvPr>
        </p:nvSpPr>
        <p:spPr>
          <a:xfrm>
            <a:off x="381000" y="357188"/>
            <a:ext cx="8382000" cy="1234372"/>
          </a:xfrm>
          <a:solidFill>
            <a:schemeClr val="bg1"/>
          </a:solidFill>
          <a:ln>
            <a:solidFill>
              <a:srgbClr val="FF33CC"/>
            </a:solidFill>
            <a:miter lim="800000"/>
            <a:headEnd/>
            <a:tailEnd/>
          </a:ln>
        </p:spPr>
        <p:txBody>
          <a:bodyPr/>
          <a:lstStyle/>
          <a:p>
            <a:r>
              <a:rPr lang="en-US" sz="2800" dirty="0">
                <a:solidFill>
                  <a:schemeClr val="tx1"/>
                </a:solidFill>
              </a:rPr>
              <a:t>Advanced Heat Sinks for Thermal Management of High-Power Electronics</a:t>
            </a:r>
            <a:endParaRPr lang="en-US" sz="2800" b="0" i="0" dirty="0">
              <a:solidFill>
                <a:schemeClr val="tx1"/>
              </a:solidFill>
              <a:effectLst/>
            </a:endParaRPr>
          </a:p>
        </p:txBody>
      </p:sp>
      <p:sp>
        <p:nvSpPr>
          <p:cNvPr id="3077" name="Text Box 5">
            <a:extLst>
              <a:ext uri="{FF2B5EF4-FFF2-40B4-BE49-F238E27FC236}">
                <a16:creationId xmlns:a16="http://schemas.microsoft.com/office/drawing/2014/main" id="{D302D3E7-32A4-1BCB-0FCC-12CAB8B80564}"/>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38" name="Text Box 6">
            <a:extLst>
              <a:ext uri="{FF2B5EF4-FFF2-40B4-BE49-F238E27FC236}">
                <a16:creationId xmlns:a16="http://schemas.microsoft.com/office/drawing/2014/main" id="{6F24E5AF-DC6A-044C-B015-F2C6DCAA47B4}"/>
              </a:ext>
            </a:extLst>
          </p:cNvPr>
          <p:cNvSpPr txBox="1">
            <a:spLocks noChangeArrowheads="1"/>
          </p:cNvSpPr>
          <p:nvPr/>
        </p:nvSpPr>
        <p:spPr bwMode="auto">
          <a:xfrm>
            <a:off x="131763" y="5519520"/>
            <a:ext cx="9048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i="1" dirty="0">
                <a:solidFill>
                  <a:srgbClr val="00B050"/>
                </a:solidFill>
                <a:latin typeface="Viner Hand ITC" panose="03070502030502020203" pitchFamily="66" charset="0"/>
                <a:cs typeface="Times New Roman" panose="02020603050405020304" pitchFamily="18" charset="0"/>
              </a:rPr>
              <a:t>Principle of Sweating for cooling of  A Body …</a:t>
            </a:r>
          </a:p>
        </p:txBody>
      </p:sp>
      <p:grpSp>
        <p:nvGrpSpPr>
          <p:cNvPr id="3079" name="Group 7">
            <a:extLst>
              <a:ext uri="{FF2B5EF4-FFF2-40B4-BE49-F238E27FC236}">
                <a16:creationId xmlns:a16="http://schemas.microsoft.com/office/drawing/2014/main" id="{A712A528-0020-4493-8F9E-3D80347B0F88}"/>
              </a:ext>
            </a:extLst>
          </p:cNvPr>
          <p:cNvGrpSpPr>
            <a:grpSpLocks/>
          </p:cNvGrpSpPr>
          <p:nvPr/>
        </p:nvGrpSpPr>
        <p:grpSpPr bwMode="auto">
          <a:xfrm>
            <a:off x="0" y="0"/>
            <a:ext cx="9144000" cy="6858000"/>
            <a:chOff x="0" y="0"/>
            <a:chExt cx="5760" cy="4320"/>
          </a:xfrm>
        </p:grpSpPr>
        <p:grpSp>
          <p:nvGrpSpPr>
            <p:cNvPr id="3083" name="Group 8">
              <a:extLst>
                <a:ext uri="{FF2B5EF4-FFF2-40B4-BE49-F238E27FC236}">
                  <a16:creationId xmlns:a16="http://schemas.microsoft.com/office/drawing/2014/main" id="{F75E1619-CA0B-E96A-9E12-5C455B11433D}"/>
                </a:ext>
              </a:extLst>
            </p:cNvPr>
            <p:cNvGrpSpPr>
              <a:grpSpLocks/>
            </p:cNvGrpSpPr>
            <p:nvPr/>
          </p:nvGrpSpPr>
          <p:grpSpPr bwMode="auto">
            <a:xfrm>
              <a:off x="0" y="0"/>
              <a:ext cx="192" cy="4320"/>
              <a:chOff x="0" y="-48"/>
              <a:chExt cx="144" cy="4368"/>
            </a:xfrm>
          </p:grpSpPr>
          <p:sp>
            <p:nvSpPr>
              <p:cNvPr id="3093" name="Rectangle 9">
                <a:extLst>
                  <a:ext uri="{FF2B5EF4-FFF2-40B4-BE49-F238E27FC236}">
                    <a16:creationId xmlns:a16="http://schemas.microsoft.com/office/drawing/2014/main" id="{849632BB-EB67-81D4-0AD0-116C9C2F18F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4" name="Rectangle 10">
                <a:extLst>
                  <a:ext uri="{FF2B5EF4-FFF2-40B4-BE49-F238E27FC236}">
                    <a16:creationId xmlns:a16="http://schemas.microsoft.com/office/drawing/2014/main" id="{5FF5BFA0-0DD7-FEAB-7AB4-C56B746318A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4" name="Group 11">
              <a:extLst>
                <a:ext uri="{FF2B5EF4-FFF2-40B4-BE49-F238E27FC236}">
                  <a16:creationId xmlns:a16="http://schemas.microsoft.com/office/drawing/2014/main" id="{FD12B362-72A5-BE62-6793-AE0CEEDAE285}"/>
                </a:ext>
              </a:extLst>
            </p:cNvPr>
            <p:cNvGrpSpPr>
              <a:grpSpLocks/>
            </p:cNvGrpSpPr>
            <p:nvPr/>
          </p:nvGrpSpPr>
          <p:grpSpPr bwMode="auto">
            <a:xfrm>
              <a:off x="5674" y="24"/>
              <a:ext cx="86" cy="4296"/>
              <a:chOff x="5616" y="-48"/>
              <a:chExt cx="144" cy="4368"/>
            </a:xfrm>
          </p:grpSpPr>
          <p:sp>
            <p:nvSpPr>
              <p:cNvPr id="3091" name="Rectangle 12">
                <a:extLst>
                  <a:ext uri="{FF2B5EF4-FFF2-40B4-BE49-F238E27FC236}">
                    <a16:creationId xmlns:a16="http://schemas.microsoft.com/office/drawing/2014/main" id="{D19152C4-01A3-3032-50D5-D3AD1D2ABE21}"/>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2" name="Rectangle 13">
                <a:extLst>
                  <a:ext uri="{FF2B5EF4-FFF2-40B4-BE49-F238E27FC236}">
                    <a16:creationId xmlns:a16="http://schemas.microsoft.com/office/drawing/2014/main" id="{A7554AF3-56A8-8DA8-4C6C-CE72661CA9EF}"/>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5" name="Group 14">
              <a:extLst>
                <a:ext uri="{FF2B5EF4-FFF2-40B4-BE49-F238E27FC236}">
                  <a16:creationId xmlns:a16="http://schemas.microsoft.com/office/drawing/2014/main" id="{0745065B-5E7E-56A2-AE0B-43BB9C9A3860}"/>
                </a:ext>
              </a:extLst>
            </p:cNvPr>
            <p:cNvGrpSpPr>
              <a:grpSpLocks/>
            </p:cNvGrpSpPr>
            <p:nvPr/>
          </p:nvGrpSpPr>
          <p:grpSpPr bwMode="auto">
            <a:xfrm>
              <a:off x="144" y="0"/>
              <a:ext cx="5616" cy="144"/>
              <a:chOff x="96" y="-48"/>
              <a:chExt cx="5520" cy="144"/>
            </a:xfrm>
          </p:grpSpPr>
          <p:sp>
            <p:nvSpPr>
              <p:cNvPr id="3089" name="Rectangle 15">
                <a:extLst>
                  <a:ext uri="{FF2B5EF4-FFF2-40B4-BE49-F238E27FC236}">
                    <a16:creationId xmlns:a16="http://schemas.microsoft.com/office/drawing/2014/main" id="{6583A73D-D122-7702-82A7-890F9168F0D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90" name="Rectangle 16">
                <a:extLst>
                  <a:ext uri="{FF2B5EF4-FFF2-40B4-BE49-F238E27FC236}">
                    <a16:creationId xmlns:a16="http://schemas.microsoft.com/office/drawing/2014/main" id="{CF2B19A5-72B4-FF53-5494-CD2A60ECFE1B}"/>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86" name="Group 17">
              <a:extLst>
                <a:ext uri="{FF2B5EF4-FFF2-40B4-BE49-F238E27FC236}">
                  <a16:creationId xmlns:a16="http://schemas.microsoft.com/office/drawing/2014/main" id="{15291F47-C38E-9E2D-2B9B-9B3529744E08}"/>
                </a:ext>
              </a:extLst>
            </p:cNvPr>
            <p:cNvGrpSpPr>
              <a:grpSpLocks/>
            </p:cNvGrpSpPr>
            <p:nvPr/>
          </p:nvGrpSpPr>
          <p:grpSpPr bwMode="auto">
            <a:xfrm>
              <a:off x="144" y="4234"/>
              <a:ext cx="5616" cy="86"/>
              <a:chOff x="96" y="4176"/>
              <a:chExt cx="5520" cy="144"/>
            </a:xfrm>
          </p:grpSpPr>
          <p:sp>
            <p:nvSpPr>
              <p:cNvPr id="3087" name="Rectangle 18">
                <a:extLst>
                  <a:ext uri="{FF2B5EF4-FFF2-40B4-BE49-F238E27FC236}">
                    <a16:creationId xmlns:a16="http://schemas.microsoft.com/office/drawing/2014/main" id="{51F7BB52-B4ED-E8CB-2F29-06B55E0EF5C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88" name="Rectangle 19">
                <a:extLst>
                  <a:ext uri="{FF2B5EF4-FFF2-40B4-BE49-F238E27FC236}">
                    <a16:creationId xmlns:a16="http://schemas.microsoft.com/office/drawing/2014/main" id="{2F2FE6BB-9C15-CF15-41BC-37AB11AD15D5}"/>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mc:AlternateContent xmlns:mc="http://schemas.openxmlformats.org/markup-compatibility/2006" xmlns:p14="http://schemas.microsoft.com/office/powerpoint/2010/main">
        <mc:Choice Requires="p14">
          <p:contentPart p14:bwMode="auto" r:id="rId3">
            <p14:nvContentPartPr>
              <p14:cNvPr id="1026" name="Ink 22">
                <a:extLst>
                  <a:ext uri="{FF2B5EF4-FFF2-40B4-BE49-F238E27FC236}">
                    <a16:creationId xmlns:a16="http://schemas.microsoft.com/office/drawing/2014/main" id="{E362A95E-C59D-DCA4-3C4C-A10C5763FFA6}"/>
                  </a:ext>
                </a:extLst>
              </p14:cNvPr>
              <p14:cNvContentPartPr>
                <a14:cpLocks xmlns:a14="http://schemas.microsoft.com/office/drawing/2010/main" noRot="1" noChangeAspect="1" noEditPoints="1" noChangeArrowheads="1" noChangeShapeType="1"/>
              </p14:cNvContentPartPr>
              <p14:nvPr/>
            </p14:nvContentPartPr>
            <p14:xfrm>
              <a:off x="9101138" y="6584950"/>
              <a:ext cx="1587" cy="1588"/>
            </p14:xfrm>
          </p:contentPart>
        </mc:Choice>
        <mc:Fallback xmlns="">
          <p:pic>
            <p:nvPicPr>
              <p:cNvPr id="1026" name="Ink 22">
                <a:extLst>
                  <a:ext uri="{FF2B5EF4-FFF2-40B4-BE49-F238E27FC236}">
                    <a16:creationId xmlns:a16="http://schemas.microsoft.com/office/drawing/2014/main" id="{E362A95E-C59D-DCA4-3C4C-A10C5763FFA6}"/>
                  </a:ext>
                </a:extLst>
              </p:cNvPr>
              <p:cNvPicPr>
                <a:picLocks noRot="1" noChangeAspect="1" noEditPoints="1" noChangeArrowheads="1" noChangeShapeType="1"/>
              </p:cNvPicPr>
              <p:nvPr/>
            </p:nvPicPr>
            <p:blipFill>
              <a:blip r:embed="rId4"/>
              <a:stretch>
                <a:fillRect/>
              </a:stretch>
            </p:blipFill>
            <p:spPr>
              <a:xfrm>
                <a:off x="9059876" y="6543662"/>
                <a:ext cx="84111"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4513D32-BD02-D40B-3C66-40DCC9275E4E}"/>
                  </a:ext>
                </a:extLst>
              </p14:cNvPr>
              <p14:cNvContentPartPr/>
              <p14:nvPr/>
            </p14:nvContentPartPr>
            <p14:xfrm>
              <a:off x="2014200" y="5622480"/>
              <a:ext cx="25200" cy="11880"/>
            </p14:xfrm>
          </p:contentPart>
        </mc:Choice>
        <mc:Fallback xmlns="">
          <p:pic>
            <p:nvPicPr>
              <p:cNvPr id="2" name="Ink 1">
                <a:extLst>
                  <a:ext uri="{FF2B5EF4-FFF2-40B4-BE49-F238E27FC236}">
                    <a16:creationId xmlns:a16="http://schemas.microsoft.com/office/drawing/2014/main" id="{04513D32-BD02-D40B-3C66-40DCC9275E4E}"/>
                  </a:ext>
                </a:extLst>
              </p:cNvPr>
              <p:cNvPicPr/>
              <p:nvPr/>
            </p:nvPicPr>
            <p:blipFill>
              <a:blip r:embed="rId6"/>
              <a:stretch>
                <a:fillRect/>
              </a:stretch>
            </p:blipFill>
            <p:spPr>
              <a:xfrm>
                <a:off x="2004840" y="5613120"/>
                <a:ext cx="43920" cy="30600"/>
              </a:xfrm>
              <a:prstGeom prst="rect">
                <a:avLst/>
              </a:prstGeom>
            </p:spPr>
          </p:pic>
        </mc:Fallback>
      </mc:AlternateContent>
      <p:sp>
        <p:nvSpPr>
          <p:cNvPr id="4" name="Rectangle 3">
            <a:extLst>
              <a:ext uri="{FF2B5EF4-FFF2-40B4-BE49-F238E27FC236}">
                <a16:creationId xmlns:a16="http://schemas.microsoft.com/office/drawing/2014/main" id="{233A478D-DD10-C54A-5671-1CDCD1350172}"/>
              </a:ext>
            </a:extLst>
          </p:cNvPr>
          <p:cNvSpPr txBox="1">
            <a:spLocks noChangeArrowheads="1"/>
          </p:cNvSpPr>
          <p:nvPr/>
        </p:nvSpPr>
        <p:spPr bwMode="auto">
          <a:xfrm>
            <a:off x="1447137" y="3692769"/>
            <a:ext cx="6400800" cy="128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eaLnBrk="1" hangingPunct="1"/>
            <a:r>
              <a:rPr lang="en-US" altLang="en-US" sz="1800" kern="0">
                <a:latin typeface="CommercialScript BT"/>
              </a:rPr>
              <a:t> P M V Subbarao</a:t>
            </a:r>
          </a:p>
          <a:p>
            <a:pPr eaLnBrk="1" hangingPunct="1"/>
            <a:r>
              <a:rPr lang="en-US" altLang="en-US" sz="1800" kern="0">
                <a:latin typeface="CommercialScript BT"/>
              </a:rPr>
              <a:t>Professor</a:t>
            </a:r>
          </a:p>
          <a:p>
            <a:pPr eaLnBrk="1" hangingPunct="1"/>
            <a:r>
              <a:rPr lang="en-US" altLang="en-US" sz="1800" kern="0">
                <a:latin typeface="Tempus Sans ITC" panose="04020404030D07020202" pitchFamily="82" charset="0"/>
              </a:rPr>
              <a:t>Mechanical Engineering Department</a:t>
            </a:r>
          </a:p>
        </p:txBody>
      </p:sp>
      <p:pic>
        <p:nvPicPr>
          <p:cNvPr id="5" name="Rectangle 19458">
            <a:extLst>
              <a:ext uri="{FF2B5EF4-FFF2-40B4-BE49-F238E27FC236}">
                <a16:creationId xmlns:a16="http://schemas.microsoft.com/office/drawing/2014/main" id="{B08989DA-5235-217B-0445-5014FFA1F7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600200"/>
            <a:ext cx="4267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7CDB601-55D3-9885-C072-875D3F299B6D}"/>
                  </a:ext>
                </a:extLst>
              </p14:cNvPr>
              <p14:cNvContentPartPr/>
              <p14:nvPr/>
            </p14:nvContentPartPr>
            <p14:xfrm>
              <a:off x="3214800" y="5592600"/>
              <a:ext cx="3756960" cy="1256760"/>
            </p14:xfrm>
          </p:contentPart>
        </mc:Choice>
        <mc:Fallback xmlns="">
          <p:pic>
            <p:nvPicPr>
              <p:cNvPr id="7" name="Ink 6">
                <a:extLst>
                  <a:ext uri="{FF2B5EF4-FFF2-40B4-BE49-F238E27FC236}">
                    <a16:creationId xmlns:a16="http://schemas.microsoft.com/office/drawing/2014/main" id="{F7CDB601-55D3-9885-C072-875D3F299B6D}"/>
                  </a:ext>
                </a:extLst>
              </p:cNvPr>
              <p:cNvPicPr/>
              <p:nvPr/>
            </p:nvPicPr>
            <p:blipFill>
              <a:blip r:embed="rId13"/>
              <a:stretch>
                <a:fillRect/>
              </a:stretch>
            </p:blipFill>
            <p:spPr>
              <a:xfrm>
                <a:off x="3205440" y="5583240"/>
                <a:ext cx="3775680" cy="127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D57311D6-76F2-4B2B-2413-7D594149BCB9}"/>
                  </a:ext>
                </a:extLst>
              </p14:cNvPr>
              <p14:cNvContentPartPr/>
              <p14:nvPr/>
            </p14:nvContentPartPr>
            <p14:xfrm>
              <a:off x="7322400" y="4652280"/>
              <a:ext cx="9360" cy="360"/>
            </p14:xfrm>
          </p:contentPart>
        </mc:Choice>
        <mc:Fallback xmlns="">
          <p:pic>
            <p:nvPicPr>
              <p:cNvPr id="8" name="Ink 7">
                <a:extLst>
                  <a:ext uri="{FF2B5EF4-FFF2-40B4-BE49-F238E27FC236}">
                    <a16:creationId xmlns:a16="http://schemas.microsoft.com/office/drawing/2014/main" id="{D57311D6-76F2-4B2B-2413-7D594149BCB9}"/>
                  </a:ext>
                </a:extLst>
              </p:cNvPr>
              <p:cNvPicPr/>
              <p:nvPr/>
            </p:nvPicPr>
            <p:blipFill>
              <a:blip r:embed="rId15"/>
              <a:stretch>
                <a:fillRect/>
              </a:stretch>
            </p:blipFill>
            <p:spPr>
              <a:xfrm>
                <a:off x="7313040" y="4642920"/>
                <a:ext cx="28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Ink 2">
                <a:extLst>
                  <a:ext uri="{FF2B5EF4-FFF2-40B4-BE49-F238E27FC236}">
                    <a16:creationId xmlns:a16="http://schemas.microsoft.com/office/drawing/2014/main" id="{AFBE7D97-7AD2-8DB8-E190-B5489CCEFA5F}"/>
                  </a:ext>
                </a:extLst>
              </p14:cNvPr>
              <p14:cNvContentPartPr/>
              <p14:nvPr/>
            </p14:nvContentPartPr>
            <p14:xfrm>
              <a:off x="7422840" y="5328000"/>
              <a:ext cx="18000" cy="41040"/>
            </p14:xfrm>
          </p:contentPart>
        </mc:Choice>
        <mc:Fallback xmlns="">
          <p:pic>
            <p:nvPicPr>
              <p:cNvPr id="3" name="Ink 2">
                <a:extLst>
                  <a:ext uri="{FF2B5EF4-FFF2-40B4-BE49-F238E27FC236}">
                    <a16:creationId xmlns:a16="http://schemas.microsoft.com/office/drawing/2014/main" id="{AFBE7D97-7AD2-8DB8-E190-B5489CCEFA5F}"/>
                  </a:ext>
                </a:extLst>
              </p:cNvPr>
              <p:cNvPicPr/>
              <p:nvPr/>
            </p:nvPicPr>
            <p:blipFill>
              <a:blip r:embed="rId19"/>
              <a:stretch>
                <a:fillRect/>
              </a:stretch>
            </p:blipFill>
            <p:spPr>
              <a:xfrm>
                <a:off x="7413480" y="5318640"/>
                <a:ext cx="36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16ABEA79-12B2-B2F6-0F5E-D9DBAF19FAC0}"/>
                  </a:ext>
                </a:extLst>
              </p14:cNvPr>
              <p14:cNvContentPartPr/>
              <p14:nvPr/>
            </p14:nvContentPartPr>
            <p14:xfrm>
              <a:off x="2804040" y="5508720"/>
              <a:ext cx="12240" cy="21600"/>
            </p14:xfrm>
          </p:contentPart>
        </mc:Choice>
        <mc:Fallback xmlns="">
          <p:pic>
            <p:nvPicPr>
              <p:cNvPr id="10" name="Ink 9">
                <a:extLst>
                  <a:ext uri="{FF2B5EF4-FFF2-40B4-BE49-F238E27FC236}">
                    <a16:creationId xmlns:a16="http://schemas.microsoft.com/office/drawing/2014/main" id="{16ABEA79-12B2-B2F6-0F5E-D9DBAF19FAC0}"/>
                  </a:ext>
                </a:extLst>
              </p:cNvPr>
              <p:cNvPicPr/>
              <p:nvPr/>
            </p:nvPicPr>
            <p:blipFill>
              <a:blip r:embed="rId21"/>
              <a:stretch>
                <a:fillRect/>
              </a:stretch>
            </p:blipFill>
            <p:spPr>
              <a:xfrm>
                <a:off x="2794680" y="5499360"/>
                <a:ext cx="30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Ink 8">
                <a:extLst>
                  <a:ext uri="{FF2B5EF4-FFF2-40B4-BE49-F238E27FC236}">
                    <a16:creationId xmlns:a16="http://schemas.microsoft.com/office/drawing/2014/main" id="{327D7541-BB00-9000-09BB-B16F11F74F0C}"/>
                  </a:ext>
                </a:extLst>
              </p14:cNvPr>
              <p14:cNvContentPartPr/>
              <p14:nvPr/>
            </p14:nvContentPartPr>
            <p14:xfrm>
              <a:off x="7616520" y="5415840"/>
              <a:ext cx="5040" cy="16200"/>
            </p14:xfrm>
          </p:contentPart>
        </mc:Choice>
        <mc:Fallback xmlns="">
          <p:pic>
            <p:nvPicPr>
              <p:cNvPr id="9" name="Ink 8">
                <a:extLst>
                  <a:ext uri="{FF2B5EF4-FFF2-40B4-BE49-F238E27FC236}">
                    <a16:creationId xmlns:a16="http://schemas.microsoft.com/office/drawing/2014/main" id="{327D7541-BB00-9000-09BB-B16F11F74F0C}"/>
                  </a:ext>
                </a:extLst>
              </p:cNvPr>
              <p:cNvPicPr/>
              <p:nvPr/>
            </p:nvPicPr>
            <p:blipFill>
              <a:blip r:embed="rId24"/>
              <a:stretch>
                <a:fillRect/>
              </a:stretch>
            </p:blipFill>
            <p:spPr>
              <a:xfrm>
                <a:off x="7607160" y="5406480"/>
                <a:ext cx="23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Ink 10">
                <a:extLst>
                  <a:ext uri="{FF2B5EF4-FFF2-40B4-BE49-F238E27FC236}">
                    <a16:creationId xmlns:a16="http://schemas.microsoft.com/office/drawing/2014/main" id="{84685767-B34C-C7D3-791F-0A99CC2A7D57}"/>
                  </a:ext>
                </a:extLst>
              </p14:cNvPr>
              <p14:cNvContentPartPr/>
              <p14:nvPr/>
            </p14:nvContentPartPr>
            <p14:xfrm>
              <a:off x="2846160" y="5353560"/>
              <a:ext cx="720" cy="4320"/>
            </p14:xfrm>
          </p:contentPart>
        </mc:Choice>
        <mc:Fallback xmlns="">
          <p:pic>
            <p:nvPicPr>
              <p:cNvPr id="11" name="Ink 10">
                <a:extLst>
                  <a:ext uri="{FF2B5EF4-FFF2-40B4-BE49-F238E27FC236}">
                    <a16:creationId xmlns:a16="http://schemas.microsoft.com/office/drawing/2014/main" id="{84685767-B34C-C7D3-791F-0A99CC2A7D57}"/>
                  </a:ext>
                </a:extLst>
              </p:cNvPr>
              <p:cNvPicPr/>
              <p:nvPr/>
            </p:nvPicPr>
            <p:blipFill>
              <a:blip r:embed="rId26"/>
              <a:stretch>
                <a:fillRect/>
              </a:stretch>
            </p:blipFill>
            <p:spPr>
              <a:xfrm>
                <a:off x="2836800" y="5344200"/>
                <a:ext cx="19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 name="Ink 5">
                <a:extLst>
                  <a:ext uri="{FF2B5EF4-FFF2-40B4-BE49-F238E27FC236}">
                    <a16:creationId xmlns:a16="http://schemas.microsoft.com/office/drawing/2014/main" id="{FF28DD72-5591-53DE-D52D-D6C7BD4EEB28}"/>
                  </a:ext>
                </a:extLst>
              </p14:cNvPr>
              <p14:cNvContentPartPr/>
              <p14:nvPr/>
            </p14:nvContentPartPr>
            <p14:xfrm>
              <a:off x="10542084" y="663113"/>
              <a:ext cx="26640" cy="55080"/>
            </p14:xfrm>
          </p:contentPart>
        </mc:Choice>
        <mc:Fallback xmlns="">
          <p:pic>
            <p:nvPicPr>
              <p:cNvPr id="6" name="Ink 5">
                <a:extLst>
                  <a:ext uri="{FF2B5EF4-FFF2-40B4-BE49-F238E27FC236}">
                    <a16:creationId xmlns:a16="http://schemas.microsoft.com/office/drawing/2014/main" id="{FF28DD72-5591-53DE-D52D-D6C7BD4EEB28}"/>
                  </a:ext>
                </a:extLst>
              </p:cNvPr>
              <p:cNvPicPr/>
              <p:nvPr/>
            </p:nvPicPr>
            <p:blipFill>
              <a:blip r:embed="rId28"/>
              <a:stretch>
                <a:fillRect/>
              </a:stretch>
            </p:blipFill>
            <p:spPr>
              <a:xfrm>
                <a:off x="10535964" y="656993"/>
                <a:ext cx="38880" cy="67320"/>
              </a:xfrm>
              <a:prstGeom prst="rect">
                <a:avLst/>
              </a:prstGeom>
            </p:spPr>
          </p:pic>
        </mc:Fallback>
      </mc:AlternateContent>
    </p:spTree>
    <p:extLst>
      <p:ext uri="{BB962C8B-B14F-4D97-AF65-F5344CB8AC3E}">
        <p14:creationId xmlns:p14="http://schemas.microsoft.com/office/powerpoint/2010/main" val="1316455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animEffect transition="in" filter="dissolve">
                                      <p:cBhvr>
                                        <p:cTn id="7" dur="500"/>
                                        <p:tgtEl>
                                          <p:spTgt spid="440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DBFDE31-0BCE-8120-110A-981A49976521}"/>
              </a:ext>
            </a:extLst>
          </p:cNvPr>
          <p:cNvSpPr>
            <a:spLocks noGrp="1" noChangeArrowheads="1"/>
          </p:cNvSpPr>
          <p:nvPr>
            <p:ph type="title"/>
          </p:nvPr>
        </p:nvSpPr>
        <p:spPr>
          <a:xfrm>
            <a:off x="152400" y="76200"/>
            <a:ext cx="7772400" cy="1143000"/>
          </a:xfrm>
        </p:spPr>
        <p:txBody>
          <a:bodyPr/>
          <a:lstStyle/>
          <a:p>
            <a:pPr eaLnBrk="1" hangingPunct="1"/>
            <a:r>
              <a:rPr lang="en-US" altLang="en-US" sz="2800" dirty="0"/>
              <a:t>Pressure-Temperature Curves</a:t>
            </a:r>
          </a:p>
        </p:txBody>
      </p:sp>
      <p:pic>
        <p:nvPicPr>
          <p:cNvPr id="7172" name="Picture 25" descr="https://upload.wikimedia.org/wikipedia/commons/thumb/3/34/Phase-diag2.svg/1920px-Phase-diag2.svg.png">
            <a:extLst>
              <a:ext uri="{FF2B5EF4-FFF2-40B4-BE49-F238E27FC236}">
                <a16:creationId xmlns:a16="http://schemas.microsoft.com/office/drawing/2014/main" id="{CA366D71-3820-168C-3EAD-6DB638F42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1049"/>
            <a:ext cx="8523288" cy="566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a:extLst>
              <a:ext uri="{FF2B5EF4-FFF2-40B4-BE49-F238E27FC236}">
                <a16:creationId xmlns:a16="http://schemas.microsoft.com/office/drawing/2014/main" id="{1C673035-6DB1-DD9F-8E2A-04E9E816379A}"/>
              </a:ext>
            </a:extLst>
          </p:cNvPr>
          <p:cNvGrpSpPr>
            <a:grpSpLocks/>
          </p:cNvGrpSpPr>
          <p:nvPr/>
        </p:nvGrpSpPr>
        <p:grpSpPr bwMode="auto">
          <a:xfrm>
            <a:off x="0" y="0"/>
            <a:ext cx="9144000" cy="6858000"/>
            <a:chOff x="0" y="0"/>
            <a:chExt cx="9144000" cy="6858000"/>
          </a:xfrm>
        </p:grpSpPr>
        <p:grpSp>
          <p:nvGrpSpPr>
            <p:cNvPr id="3" name="Group 8">
              <a:extLst>
                <a:ext uri="{FF2B5EF4-FFF2-40B4-BE49-F238E27FC236}">
                  <a16:creationId xmlns:a16="http://schemas.microsoft.com/office/drawing/2014/main" id="{A0D0CCB8-F36D-33D0-13E1-251CEED0E516}"/>
                </a:ext>
              </a:extLst>
            </p:cNvPr>
            <p:cNvGrpSpPr>
              <a:grpSpLocks/>
            </p:cNvGrpSpPr>
            <p:nvPr/>
          </p:nvGrpSpPr>
          <p:grpSpPr bwMode="auto">
            <a:xfrm>
              <a:off x="0" y="0"/>
              <a:ext cx="9144000" cy="6858000"/>
              <a:chOff x="0" y="0"/>
              <a:chExt cx="5760" cy="4320"/>
            </a:xfrm>
          </p:grpSpPr>
          <p:grpSp>
            <p:nvGrpSpPr>
              <p:cNvPr id="6" name="Group 27">
                <a:extLst>
                  <a:ext uri="{FF2B5EF4-FFF2-40B4-BE49-F238E27FC236}">
                    <a16:creationId xmlns:a16="http://schemas.microsoft.com/office/drawing/2014/main" id="{4308DCAC-973B-F0EF-9B28-A6FC9491B488}"/>
                  </a:ext>
                </a:extLst>
              </p:cNvPr>
              <p:cNvGrpSpPr>
                <a:grpSpLocks/>
              </p:cNvGrpSpPr>
              <p:nvPr/>
            </p:nvGrpSpPr>
            <p:grpSpPr bwMode="auto">
              <a:xfrm>
                <a:off x="0" y="0"/>
                <a:ext cx="192" cy="4320"/>
                <a:chOff x="0" y="-48"/>
                <a:chExt cx="144" cy="4368"/>
              </a:xfrm>
            </p:grpSpPr>
            <p:sp>
              <p:nvSpPr>
                <p:cNvPr id="16" name="Rectangle 10">
                  <a:extLst>
                    <a:ext uri="{FF2B5EF4-FFF2-40B4-BE49-F238E27FC236}">
                      <a16:creationId xmlns:a16="http://schemas.microsoft.com/office/drawing/2014/main" id="{280C6416-58FA-8BE7-E04D-F8D9C061C3C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1">
                  <a:extLst>
                    <a:ext uri="{FF2B5EF4-FFF2-40B4-BE49-F238E27FC236}">
                      <a16:creationId xmlns:a16="http://schemas.microsoft.com/office/drawing/2014/main" id="{C383612D-58A7-A88B-DE7E-033C404BEF1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12">
                <a:extLst>
                  <a:ext uri="{FF2B5EF4-FFF2-40B4-BE49-F238E27FC236}">
                    <a16:creationId xmlns:a16="http://schemas.microsoft.com/office/drawing/2014/main" id="{F3A313A6-6312-AAAE-5088-B80B611C1894}"/>
                  </a:ext>
                </a:extLst>
              </p:cNvPr>
              <p:cNvGrpSpPr>
                <a:grpSpLocks/>
              </p:cNvGrpSpPr>
              <p:nvPr/>
            </p:nvGrpSpPr>
            <p:grpSpPr bwMode="auto">
              <a:xfrm>
                <a:off x="5674" y="24"/>
                <a:ext cx="86" cy="4296"/>
                <a:chOff x="5616" y="-48"/>
                <a:chExt cx="144" cy="4368"/>
              </a:xfrm>
            </p:grpSpPr>
            <p:sp>
              <p:nvSpPr>
                <p:cNvPr id="14" name="Rectangle 13">
                  <a:extLst>
                    <a:ext uri="{FF2B5EF4-FFF2-40B4-BE49-F238E27FC236}">
                      <a16:creationId xmlns:a16="http://schemas.microsoft.com/office/drawing/2014/main" id="{EC6F2A7A-6385-13AB-73C5-857FF2EEA70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6A7A749F-EDC0-8EE2-26AE-6E63A6B1EAD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8" name="Group 15">
                <a:extLst>
                  <a:ext uri="{FF2B5EF4-FFF2-40B4-BE49-F238E27FC236}">
                    <a16:creationId xmlns:a16="http://schemas.microsoft.com/office/drawing/2014/main" id="{C3C5E01C-FAF7-ECAE-89BC-77D675BBBBBB}"/>
                  </a:ext>
                </a:extLst>
              </p:cNvPr>
              <p:cNvGrpSpPr>
                <a:grpSpLocks/>
              </p:cNvGrpSpPr>
              <p:nvPr/>
            </p:nvGrpSpPr>
            <p:grpSpPr bwMode="auto">
              <a:xfrm>
                <a:off x="144" y="0"/>
                <a:ext cx="5616" cy="144"/>
                <a:chOff x="96" y="-48"/>
                <a:chExt cx="5520" cy="144"/>
              </a:xfrm>
            </p:grpSpPr>
            <p:sp>
              <p:nvSpPr>
                <p:cNvPr id="12" name="Rectangle 11">
                  <a:extLst>
                    <a:ext uri="{FF2B5EF4-FFF2-40B4-BE49-F238E27FC236}">
                      <a16:creationId xmlns:a16="http://schemas.microsoft.com/office/drawing/2014/main" id="{B23D19E6-B547-317C-E61C-589EACA1C6C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49122768-2FD2-5AEF-B6FF-B6548BE75105}"/>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8">
                <a:extLst>
                  <a:ext uri="{FF2B5EF4-FFF2-40B4-BE49-F238E27FC236}">
                    <a16:creationId xmlns:a16="http://schemas.microsoft.com/office/drawing/2014/main" id="{77F0C825-E411-B618-D56F-93FCE2BBD2CC}"/>
                  </a:ext>
                </a:extLst>
              </p:cNvPr>
              <p:cNvGrpSpPr>
                <a:grpSpLocks/>
              </p:cNvGrpSpPr>
              <p:nvPr/>
            </p:nvGrpSpPr>
            <p:grpSpPr bwMode="auto">
              <a:xfrm>
                <a:off x="144" y="4234"/>
                <a:ext cx="5616" cy="86"/>
                <a:chOff x="96" y="4176"/>
                <a:chExt cx="5520" cy="144"/>
              </a:xfrm>
            </p:grpSpPr>
            <p:sp>
              <p:nvSpPr>
                <p:cNvPr id="10" name="Rectangle 19">
                  <a:extLst>
                    <a:ext uri="{FF2B5EF4-FFF2-40B4-BE49-F238E27FC236}">
                      <a16:creationId xmlns:a16="http://schemas.microsoft.com/office/drawing/2014/main" id="{E9219C7D-868C-6847-B55C-9E0113C7B76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0">
                  <a:extLst>
                    <a:ext uri="{FF2B5EF4-FFF2-40B4-BE49-F238E27FC236}">
                      <a16:creationId xmlns:a16="http://schemas.microsoft.com/office/drawing/2014/main" id="{3DF26851-6275-1EFB-91FE-03326DBBEAE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4" name="Rectangle 19458">
              <a:extLst>
                <a:ext uri="{FF2B5EF4-FFF2-40B4-BE49-F238E27FC236}">
                  <a16:creationId xmlns:a16="http://schemas.microsoft.com/office/drawing/2014/main" id="{233E7D37-7EEB-11F4-8CF9-460A8C806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extLst>
                <a:ext uri="{FF2B5EF4-FFF2-40B4-BE49-F238E27FC236}">
                  <a16:creationId xmlns:a16="http://schemas.microsoft.com/office/drawing/2014/main" id="{58790997-0C9F-538A-8807-35B9EA82F908}"/>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75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76277BA-84A9-603A-F432-A5FF6E9D1D2B}"/>
              </a:ext>
            </a:extLst>
          </p:cNvPr>
          <p:cNvSpPr>
            <a:spLocks noGrp="1" noChangeArrowheads="1"/>
          </p:cNvSpPr>
          <p:nvPr>
            <p:ph type="title"/>
          </p:nvPr>
        </p:nvSpPr>
        <p:spPr>
          <a:xfrm>
            <a:off x="304800" y="76200"/>
            <a:ext cx="7772400" cy="1143000"/>
          </a:xfrm>
        </p:spPr>
        <p:txBody>
          <a:bodyPr/>
          <a:lstStyle/>
          <a:p>
            <a:r>
              <a:rPr lang="en-US" altLang="en-US" sz="2800" dirty="0"/>
              <a:t>Saturation Dome for Boiling</a:t>
            </a:r>
            <a:endParaRPr lang="en-IN" altLang="en-US" sz="2800" dirty="0"/>
          </a:p>
        </p:txBody>
      </p:sp>
      <p:grpSp>
        <p:nvGrpSpPr>
          <p:cNvPr id="10244" name="Group 6">
            <a:extLst>
              <a:ext uri="{FF2B5EF4-FFF2-40B4-BE49-F238E27FC236}">
                <a16:creationId xmlns:a16="http://schemas.microsoft.com/office/drawing/2014/main" id="{D739FDFB-9146-A21D-264D-EAAC2389EB16}"/>
              </a:ext>
            </a:extLst>
          </p:cNvPr>
          <p:cNvGrpSpPr>
            <a:grpSpLocks/>
          </p:cNvGrpSpPr>
          <p:nvPr/>
        </p:nvGrpSpPr>
        <p:grpSpPr bwMode="auto">
          <a:xfrm>
            <a:off x="0" y="0"/>
            <a:ext cx="9144000" cy="6858000"/>
            <a:chOff x="0" y="0"/>
            <a:chExt cx="9144000" cy="6858000"/>
          </a:xfrm>
        </p:grpSpPr>
        <p:pic>
          <p:nvPicPr>
            <p:cNvPr id="10250" name="Rectangle 19458">
              <a:extLst>
                <a:ext uri="{FF2B5EF4-FFF2-40B4-BE49-F238E27FC236}">
                  <a16:creationId xmlns:a16="http://schemas.microsoft.com/office/drawing/2014/main" id="{25E24A29-E6CC-72F4-2F4D-6D5B3CE8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1" name="Group 10">
              <a:extLst>
                <a:ext uri="{FF2B5EF4-FFF2-40B4-BE49-F238E27FC236}">
                  <a16:creationId xmlns:a16="http://schemas.microsoft.com/office/drawing/2014/main" id="{78987886-81C3-032B-1BB5-84C44E6E4DB9}"/>
                </a:ext>
              </a:extLst>
            </p:cNvPr>
            <p:cNvGrpSpPr>
              <a:grpSpLocks/>
            </p:cNvGrpSpPr>
            <p:nvPr/>
          </p:nvGrpSpPr>
          <p:grpSpPr bwMode="auto">
            <a:xfrm>
              <a:off x="0" y="0"/>
              <a:ext cx="9144000" cy="6858000"/>
              <a:chOff x="0" y="0"/>
              <a:chExt cx="5760" cy="4320"/>
            </a:xfrm>
          </p:grpSpPr>
          <p:grpSp>
            <p:nvGrpSpPr>
              <p:cNvPr id="10253" name="Group 12">
                <a:extLst>
                  <a:ext uri="{FF2B5EF4-FFF2-40B4-BE49-F238E27FC236}">
                    <a16:creationId xmlns:a16="http://schemas.microsoft.com/office/drawing/2014/main" id="{9569439C-7539-84CC-025B-01DACC187CE5}"/>
                  </a:ext>
                </a:extLst>
              </p:cNvPr>
              <p:cNvGrpSpPr>
                <a:grpSpLocks/>
              </p:cNvGrpSpPr>
              <p:nvPr/>
            </p:nvGrpSpPr>
            <p:grpSpPr bwMode="auto">
              <a:xfrm>
                <a:off x="0" y="0"/>
                <a:ext cx="192" cy="4320"/>
                <a:chOff x="0" y="-48"/>
                <a:chExt cx="144" cy="4368"/>
              </a:xfrm>
            </p:grpSpPr>
            <p:sp>
              <p:nvSpPr>
                <p:cNvPr id="10263" name="Rectangle 9">
                  <a:extLst>
                    <a:ext uri="{FF2B5EF4-FFF2-40B4-BE49-F238E27FC236}">
                      <a16:creationId xmlns:a16="http://schemas.microsoft.com/office/drawing/2014/main" id="{C3291B93-BFEB-1006-254A-DF66B28BF4F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0264" name="Rectangle 10">
                  <a:extLst>
                    <a:ext uri="{FF2B5EF4-FFF2-40B4-BE49-F238E27FC236}">
                      <a16:creationId xmlns:a16="http://schemas.microsoft.com/office/drawing/2014/main" id="{F07215F7-AB51-9505-43A3-53020940F8F7}"/>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10254" name="Group 11">
                <a:extLst>
                  <a:ext uri="{FF2B5EF4-FFF2-40B4-BE49-F238E27FC236}">
                    <a16:creationId xmlns:a16="http://schemas.microsoft.com/office/drawing/2014/main" id="{0CE7B610-1EE1-1904-373F-6F4885742DA3}"/>
                  </a:ext>
                </a:extLst>
              </p:cNvPr>
              <p:cNvGrpSpPr>
                <a:grpSpLocks/>
              </p:cNvGrpSpPr>
              <p:nvPr/>
            </p:nvGrpSpPr>
            <p:grpSpPr bwMode="auto">
              <a:xfrm>
                <a:off x="5674" y="24"/>
                <a:ext cx="86" cy="4296"/>
                <a:chOff x="5616" y="-48"/>
                <a:chExt cx="144" cy="4368"/>
              </a:xfrm>
            </p:grpSpPr>
            <p:sp>
              <p:nvSpPr>
                <p:cNvPr id="10261" name="Rectangle 12">
                  <a:extLst>
                    <a:ext uri="{FF2B5EF4-FFF2-40B4-BE49-F238E27FC236}">
                      <a16:creationId xmlns:a16="http://schemas.microsoft.com/office/drawing/2014/main" id="{AD05D54C-0B6A-764D-132C-AED8014FAF6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0262" name="Rectangle 13">
                  <a:extLst>
                    <a:ext uri="{FF2B5EF4-FFF2-40B4-BE49-F238E27FC236}">
                      <a16:creationId xmlns:a16="http://schemas.microsoft.com/office/drawing/2014/main" id="{8B8C61A9-C3FD-ABDE-9062-97FD1AF1C85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10255" name="Group 14">
                <a:extLst>
                  <a:ext uri="{FF2B5EF4-FFF2-40B4-BE49-F238E27FC236}">
                    <a16:creationId xmlns:a16="http://schemas.microsoft.com/office/drawing/2014/main" id="{434AD487-E248-7EFA-25AD-1CC87CE06551}"/>
                  </a:ext>
                </a:extLst>
              </p:cNvPr>
              <p:cNvGrpSpPr>
                <a:grpSpLocks/>
              </p:cNvGrpSpPr>
              <p:nvPr/>
            </p:nvGrpSpPr>
            <p:grpSpPr bwMode="auto">
              <a:xfrm>
                <a:off x="144" y="0"/>
                <a:ext cx="5616" cy="144"/>
                <a:chOff x="96" y="-48"/>
                <a:chExt cx="5520" cy="144"/>
              </a:xfrm>
            </p:grpSpPr>
            <p:sp>
              <p:nvSpPr>
                <p:cNvPr id="10259" name="Rectangle 16">
                  <a:extLst>
                    <a:ext uri="{FF2B5EF4-FFF2-40B4-BE49-F238E27FC236}">
                      <a16:creationId xmlns:a16="http://schemas.microsoft.com/office/drawing/2014/main" id="{4A6930AF-7F90-B3BE-9A16-3D2B8714ADB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0260" name="Rectangle 17">
                  <a:extLst>
                    <a:ext uri="{FF2B5EF4-FFF2-40B4-BE49-F238E27FC236}">
                      <a16:creationId xmlns:a16="http://schemas.microsoft.com/office/drawing/2014/main" id="{BBCA4F6A-40F8-272F-F6B3-0EB3360E718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10256" name="Group 17">
                <a:extLst>
                  <a:ext uri="{FF2B5EF4-FFF2-40B4-BE49-F238E27FC236}">
                    <a16:creationId xmlns:a16="http://schemas.microsoft.com/office/drawing/2014/main" id="{BF93294E-B55C-B1B8-B89A-A86DE9B2FE1C}"/>
                  </a:ext>
                </a:extLst>
              </p:cNvPr>
              <p:cNvGrpSpPr>
                <a:grpSpLocks/>
              </p:cNvGrpSpPr>
              <p:nvPr/>
            </p:nvGrpSpPr>
            <p:grpSpPr bwMode="auto">
              <a:xfrm>
                <a:off x="144" y="4234"/>
                <a:ext cx="5616" cy="86"/>
                <a:chOff x="96" y="4176"/>
                <a:chExt cx="5520" cy="144"/>
              </a:xfrm>
            </p:grpSpPr>
            <p:sp>
              <p:nvSpPr>
                <p:cNvPr id="10257" name="Rectangle 18">
                  <a:extLst>
                    <a:ext uri="{FF2B5EF4-FFF2-40B4-BE49-F238E27FC236}">
                      <a16:creationId xmlns:a16="http://schemas.microsoft.com/office/drawing/2014/main" id="{18BE00CE-23F1-3AF3-7D63-FD482FD7B2E5}"/>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0258" name="Rectangle 19">
                  <a:extLst>
                    <a:ext uri="{FF2B5EF4-FFF2-40B4-BE49-F238E27FC236}">
                      <a16:creationId xmlns:a16="http://schemas.microsoft.com/office/drawing/2014/main" id="{B7DD55C8-3C91-DFE7-E2AC-8EB0F408829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9" name="Rectangle 8">
              <a:extLst>
                <a:ext uri="{FF2B5EF4-FFF2-40B4-BE49-F238E27FC236}">
                  <a16:creationId xmlns:a16="http://schemas.microsoft.com/office/drawing/2014/main" id="{B25B74F8-F9A1-186F-F118-A552F0507B5B}"/>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grpSp>
        <p:nvGrpSpPr>
          <p:cNvPr id="3" name="Group 6">
            <a:extLst>
              <a:ext uri="{FF2B5EF4-FFF2-40B4-BE49-F238E27FC236}">
                <a16:creationId xmlns:a16="http://schemas.microsoft.com/office/drawing/2014/main" id="{18E39A87-1DA1-63DB-0621-93410D776399}"/>
              </a:ext>
            </a:extLst>
          </p:cNvPr>
          <p:cNvGrpSpPr>
            <a:grpSpLocks/>
          </p:cNvGrpSpPr>
          <p:nvPr/>
        </p:nvGrpSpPr>
        <p:grpSpPr bwMode="auto">
          <a:xfrm>
            <a:off x="927807" y="1295400"/>
            <a:ext cx="7241468" cy="5105400"/>
            <a:chOff x="2281534" y="1495408"/>
            <a:chExt cx="3433466" cy="2289834"/>
          </a:xfrm>
        </p:grpSpPr>
        <p:pic>
          <p:nvPicPr>
            <p:cNvPr id="4" name="Picture 3">
              <a:extLst>
                <a:ext uri="{FF2B5EF4-FFF2-40B4-BE49-F238E27FC236}">
                  <a16:creationId xmlns:a16="http://schemas.microsoft.com/office/drawing/2014/main" id="{90EF54A9-33CE-FD39-9147-3AC2DC5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95408"/>
              <a:ext cx="3048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8211783-5E7E-8D4B-DA97-DFA2252C9156}"/>
                </a:ext>
              </a:extLst>
            </p:cNvPr>
            <p:cNvSpPr txBox="1">
              <a:spLocks noChangeArrowheads="1"/>
            </p:cNvSpPr>
            <p:nvPr/>
          </p:nvSpPr>
          <p:spPr bwMode="auto">
            <a:xfrm rot="-5400000">
              <a:off x="2096420" y="2286000"/>
              <a:ext cx="831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IN" altLang="en-US"/>
                <a:t>T, </a:t>
              </a:r>
              <a:r>
                <a:rPr lang="en-IN" altLang="en-US">
                  <a:sym typeface="Symbol" panose="05050102010706020507" pitchFamily="18" charset="2"/>
                </a:rPr>
                <a:t>C</a:t>
              </a:r>
              <a:endParaRPr lang="en-IN" altLang="en-US"/>
            </a:p>
          </p:txBody>
        </p:sp>
        <p:sp>
          <p:nvSpPr>
            <p:cNvPr id="6" name="TextBox 5">
              <a:extLst>
                <a:ext uri="{FF2B5EF4-FFF2-40B4-BE49-F238E27FC236}">
                  <a16:creationId xmlns:a16="http://schemas.microsoft.com/office/drawing/2014/main" id="{8D38319B-33CD-7D94-55EA-9468444FBBF2}"/>
                </a:ext>
              </a:extLst>
            </p:cNvPr>
            <p:cNvSpPr txBox="1">
              <a:spLocks noChangeArrowheads="1"/>
            </p:cNvSpPr>
            <p:nvPr/>
          </p:nvSpPr>
          <p:spPr bwMode="auto">
            <a:xfrm>
              <a:off x="3137884" y="3557066"/>
              <a:ext cx="2121951" cy="22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IN" altLang="en-US" dirty="0"/>
                <a:t>Specific Enthalpy, </a:t>
              </a:r>
              <a:r>
                <a:rPr lang="en-IN" altLang="en-US" i="1" dirty="0"/>
                <a:t>h</a:t>
              </a:r>
              <a:r>
                <a:rPr lang="en-IN" altLang="en-US" dirty="0"/>
                <a:t> (kJ/kg)</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DE13CB8-C477-031C-3DD3-19DEF071D02A}"/>
              </a:ext>
            </a:extLst>
          </p:cNvPr>
          <p:cNvGraphicFramePr>
            <a:graphicFrameLocks noGrp="1"/>
          </p:cNvGraphicFramePr>
          <p:nvPr/>
        </p:nvGraphicFramePr>
        <p:xfrm>
          <a:off x="457200" y="1392238"/>
          <a:ext cx="8153399" cy="4856160"/>
        </p:xfrm>
        <a:graphic>
          <a:graphicData uri="http://schemas.openxmlformats.org/drawingml/2006/table">
            <a:tbl>
              <a:tblPr/>
              <a:tblGrid>
                <a:gridCol w="175260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676398">
                  <a:extLst>
                    <a:ext uri="{9D8B030D-6E8A-4147-A177-3AD203B41FA5}">
                      <a16:colId xmlns:a16="http://schemas.microsoft.com/office/drawing/2014/main" val="20004"/>
                    </a:ext>
                  </a:extLst>
                </a:gridCol>
              </a:tblGrid>
              <a:tr h="1106878">
                <a:tc>
                  <a:txBody>
                    <a:bodyPr/>
                    <a:lstStyle/>
                    <a:p>
                      <a:pPr algn="ctr" fontAlgn="b"/>
                      <a:r>
                        <a:rPr lang="en-US" sz="2400" b="0" i="0" u="none" strike="noStrike" dirty="0">
                          <a:solidFill>
                            <a:srgbClr val="000000"/>
                          </a:solidFill>
                          <a:latin typeface="Calibri"/>
                        </a:rPr>
                        <a:t>Temperature</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Pressure</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endParaRPr lang="en-US" sz="2400" b="0" i="0" u="none" strike="noStrike" dirty="0">
                        <a:solidFill>
                          <a:srgbClr val="000000"/>
                        </a:solidFill>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latin typeface="Calibri"/>
                        </a:rPr>
                        <a:t>Specific Volume, m3/kg</a:t>
                      </a:r>
                    </a:p>
                    <a:p>
                      <a:pPr algn="ctr" fontAlgn="b"/>
                      <a:r>
                        <a:rPr lang="en-US" sz="2400" b="0" i="0" u="none" strike="noStrike" dirty="0">
                          <a:solidFill>
                            <a:srgbClr val="000000"/>
                          </a:solidFill>
                          <a:latin typeface="Calibri"/>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i="1" dirty="0">
                          <a:solidFill>
                            <a:schemeClr val="tx1"/>
                          </a:solidFill>
                        </a:rPr>
                        <a:t>v</a:t>
                      </a:r>
                      <a:r>
                        <a:rPr lang="en-US" sz="2800" i="1" baseline="-25000" dirty="0">
                          <a:solidFill>
                            <a:schemeClr val="tx1"/>
                          </a:solidFill>
                        </a:rPr>
                        <a:t>g</a:t>
                      </a:r>
                      <a:r>
                        <a:rPr lang="en-US" sz="2800" i="1" dirty="0">
                          <a:solidFill>
                            <a:schemeClr val="tx1"/>
                          </a:solidFill>
                        </a:rPr>
                        <a:t>/</a:t>
                      </a:r>
                      <a:r>
                        <a:rPr lang="en-US" sz="2800" i="1" dirty="0" err="1">
                          <a:solidFill>
                            <a:schemeClr val="tx1"/>
                          </a:solidFill>
                        </a:rPr>
                        <a:t>v</a:t>
                      </a:r>
                      <a:r>
                        <a:rPr lang="en-US" sz="2800" i="1" baseline="-25000" dirty="0" err="1">
                          <a:solidFill>
                            <a:schemeClr val="tx1"/>
                          </a:solidFill>
                        </a:rPr>
                        <a:t>f</a:t>
                      </a:r>
                      <a:endParaRPr lang="en-US" sz="2800" i="1" baseline="-25000" dirty="0">
                        <a:solidFill>
                          <a:schemeClr val="tx1"/>
                        </a:solidFill>
                      </a:endParaRP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06878">
                <a:tc>
                  <a:txBody>
                    <a:bodyPr/>
                    <a:lstStyle/>
                    <a:p>
                      <a:pPr algn="ctr" fontAlgn="b"/>
                      <a:r>
                        <a:rPr lang="en-US" sz="2400" b="0" i="0" u="none" strike="noStrike" baseline="30000" dirty="0">
                          <a:solidFill>
                            <a:srgbClr val="000000"/>
                          </a:solidFill>
                          <a:latin typeface="Calibri"/>
                        </a:rPr>
                        <a:t>0</a:t>
                      </a:r>
                      <a:r>
                        <a:rPr lang="en-US" sz="2400" b="0" i="0" u="none" strike="noStrike" dirty="0">
                          <a:solidFill>
                            <a:srgbClr val="000000"/>
                          </a:solidFill>
                          <a:latin typeface="Calibri"/>
                        </a:rPr>
                        <a:t>C</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err="1">
                          <a:solidFill>
                            <a:srgbClr val="000000"/>
                          </a:solidFill>
                          <a:latin typeface="Calibri"/>
                        </a:rPr>
                        <a:t>MPa</a:t>
                      </a:r>
                      <a:endParaRPr lang="en-US" sz="2400" b="0" i="0" u="none" strike="noStrike" dirty="0">
                        <a:solidFill>
                          <a:srgbClr val="000000"/>
                        </a:solidFill>
                        <a:latin typeface="Calibri"/>
                      </a:endParaRP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latin typeface="Calibri"/>
                        </a:rPr>
                        <a:t>Saturated Liquid</a:t>
                      </a:r>
                    </a:p>
                    <a:p>
                      <a:pPr marL="0" marR="0" indent="0" algn="ctr" defTabSz="914400" rtl="0" eaLnBrk="1" fontAlgn="b" latinLnBrk="0" hangingPunct="1">
                        <a:lnSpc>
                          <a:spcPct val="100000"/>
                        </a:lnSpc>
                        <a:spcBef>
                          <a:spcPts val="0"/>
                        </a:spcBef>
                        <a:spcAft>
                          <a:spcPts val="0"/>
                        </a:spcAft>
                        <a:buClrTx/>
                        <a:buSzTx/>
                        <a:buFontTx/>
                        <a:buNone/>
                        <a:tabLst/>
                        <a:defRPr/>
                      </a:pPr>
                      <a:r>
                        <a:rPr lang="en-US" sz="2400" i="1" dirty="0" err="1">
                          <a:solidFill>
                            <a:schemeClr val="tx1"/>
                          </a:solidFill>
                        </a:rPr>
                        <a:t>v</a:t>
                      </a:r>
                      <a:r>
                        <a:rPr lang="en-US" sz="2400" i="1" baseline="-25000" dirty="0" err="1">
                          <a:solidFill>
                            <a:schemeClr val="tx1"/>
                          </a:solidFill>
                        </a:rPr>
                        <a:t>f</a:t>
                      </a:r>
                      <a:endParaRPr lang="en-US" sz="2400" i="1" baseline="-25000" dirty="0">
                        <a:solidFill>
                          <a:schemeClr val="tx1"/>
                        </a:solidFill>
                      </a:endParaRP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latin typeface="Calibri"/>
                        </a:rPr>
                        <a:t>Saturated </a:t>
                      </a:r>
                      <a:r>
                        <a:rPr lang="en-US" sz="2400" b="0" i="0" u="none" strike="noStrike" dirty="0" err="1">
                          <a:solidFill>
                            <a:srgbClr val="000000"/>
                          </a:solidFill>
                          <a:latin typeface="Calibri"/>
                        </a:rPr>
                        <a:t>Vapour</a:t>
                      </a:r>
                      <a:endParaRPr lang="en-US" sz="2400" b="0" i="0" u="none" strike="noStrike" dirty="0">
                        <a:solidFill>
                          <a:srgbClr val="000000"/>
                        </a:solidFill>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2400" i="1" dirty="0">
                          <a:solidFill>
                            <a:schemeClr val="tx1"/>
                          </a:solidFill>
                        </a:rPr>
                        <a:t>v</a:t>
                      </a:r>
                      <a:r>
                        <a:rPr lang="en-US" sz="2400" i="1" baseline="-25000" dirty="0">
                          <a:solidFill>
                            <a:schemeClr val="tx1"/>
                          </a:solidFill>
                        </a:rPr>
                        <a:t>g</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400" b="0" i="0" u="none" strike="noStrike" dirty="0">
                        <a:solidFill>
                          <a:srgbClr val="000000"/>
                        </a:solidFill>
                        <a:latin typeface="Calibri"/>
                      </a:endParaRP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309">
                <a:tc>
                  <a:txBody>
                    <a:bodyPr/>
                    <a:lstStyle/>
                    <a:p>
                      <a:pPr algn="ctr"/>
                      <a:endParaRPr lang="en-US" sz="2400"/>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en-US" sz="2400" dirty="0"/>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400" b="0" i="0" u="none" strike="noStrike" dirty="0">
                        <a:solidFill>
                          <a:srgbClr val="000000"/>
                        </a:solidFill>
                        <a:latin typeface="Calibri"/>
                      </a:endParaRP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400" b="0" i="0" u="none" strike="noStrike" dirty="0">
                        <a:solidFill>
                          <a:srgbClr val="000000"/>
                        </a:solidFill>
                        <a:latin typeface="Calibri"/>
                      </a:endParaRP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400" b="0" i="0" u="none" strike="noStrike" dirty="0">
                        <a:solidFill>
                          <a:srgbClr val="000000"/>
                        </a:solidFill>
                        <a:latin typeface="Calibri"/>
                      </a:endParaRP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309">
                <a:tc>
                  <a:txBody>
                    <a:bodyPr/>
                    <a:lstStyle/>
                    <a:p>
                      <a:pPr algn="ctr" fontAlgn="b"/>
                      <a:r>
                        <a:rPr lang="en-US" sz="2400" b="0" i="0" u="none" strike="noStrike">
                          <a:solidFill>
                            <a:srgbClr val="000000"/>
                          </a:solidFill>
                          <a:latin typeface="Calibri"/>
                        </a:rPr>
                        <a:t>100</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0.1013</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0.001044</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1.673</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1602.5</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309">
                <a:tc>
                  <a:txBody>
                    <a:bodyPr/>
                    <a:lstStyle/>
                    <a:p>
                      <a:pPr algn="ctr" fontAlgn="b"/>
                      <a:r>
                        <a:rPr lang="en-US" sz="2400" b="0" i="0" u="none" strike="noStrike" dirty="0">
                          <a:solidFill>
                            <a:srgbClr val="000000"/>
                          </a:solidFill>
                          <a:latin typeface="Calibri"/>
                        </a:rPr>
                        <a:t>120</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0.1985</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0.00106</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0.8919</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841.4</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309">
                <a:tc>
                  <a:txBody>
                    <a:bodyPr/>
                    <a:lstStyle/>
                    <a:p>
                      <a:pPr algn="ctr" fontAlgn="b"/>
                      <a:r>
                        <a:rPr lang="en-US" sz="2400" b="0" i="0" u="none" strike="noStrike" dirty="0">
                          <a:solidFill>
                            <a:srgbClr val="000000"/>
                          </a:solidFill>
                          <a:latin typeface="Calibri"/>
                        </a:rPr>
                        <a:t>150</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latin typeface="Calibri"/>
                        </a:rPr>
                        <a:t>0.4759</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0.00109</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0.3928</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360.4</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309">
                <a:tc>
                  <a:txBody>
                    <a:bodyPr/>
                    <a:lstStyle/>
                    <a:p>
                      <a:pPr algn="ctr" fontAlgn="b"/>
                      <a:r>
                        <a:rPr lang="en-US" sz="2400" b="0" i="0" u="none" strike="noStrike" dirty="0">
                          <a:solidFill>
                            <a:srgbClr val="000000"/>
                          </a:solidFill>
                          <a:latin typeface="Calibri"/>
                        </a:rPr>
                        <a:t>200</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latin typeface="Calibri"/>
                        </a:rPr>
                        <a:t>1.554</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0.001156</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0.1274</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110.2</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0550">
                <a:tc>
                  <a:txBody>
                    <a:bodyPr/>
                    <a:lstStyle/>
                    <a:p>
                      <a:pPr algn="ctr" fontAlgn="b"/>
                      <a:r>
                        <a:rPr lang="en-US" sz="2400" b="0" i="0" u="none" strike="noStrike" dirty="0">
                          <a:solidFill>
                            <a:srgbClr val="000000"/>
                          </a:solidFill>
                          <a:latin typeface="Calibri"/>
                        </a:rPr>
                        <a:t>250</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latin typeface="Calibri"/>
                        </a:rPr>
                        <a:t>3.973</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latin typeface="Calibri"/>
                        </a:rPr>
                        <a:t>0.001251</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0.05013</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40.1</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309">
                <a:tc>
                  <a:txBody>
                    <a:bodyPr/>
                    <a:lstStyle/>
                    <a:p>
                      <a:pPr algn="ctr" fontAlgn="b"/>
                      <a:r>
                        <a:rPr lang="en-US" sz="2400" b="0" i="0" u="none" strike="noStrike" dirty="0">
                          <a:solidFill>
                            <a:srgbClr val="000000"/>
                          </a:solidFill>
                          <a:latin typeface="Calibri"/>
                        </a:rPr>
                        <a:t>300</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latin typeface="Calibri"/>
                        </a:rPr>
                        <a:t>8.581</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latin typeface="Calibri"/>
                        </a:rPr>
                        <a:t>0.001404</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latin typeface="Calibri"/>
                        </a:rPr>
                        <a:t>0.02167</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15.4</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8" name="Rectangle 2">
            <a:extLst>
              <a:ext uri="{FF2B5EF4-FFF2-40B4-BE49-F238E27FC236}">
                <a16:creationId xmlns:a16="http://schemas.microsoft.com/office/drawing/2014/main" id="{D35DAB14-0FB6-3FF1-2550-933A7C1E34C0}"/>
              </a:ext>
            </a:extLst>
          </p:cNvPr>
          <p:cNvSpPr txBox="1">
            <a:spLocks noChangeArrowheads="1"/>
          </p:cNvSpPr>
          <p:nvPr/>
        </p:nvSpPr>
        <p:spPr>
          <a:xfrm>
            <a:off x="228600" y="304800"/>
            <a:ext cx="7772400" cy="5889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eaLnBrk="1" hangingPunct="1">
              <a:defRPr/>
            </a:pPr>
            <a:r>
              <a:rPr lang="en-US" altLang="en-US" sz="2800" kern="0"/>
              <a:t>Saturation Properties of Water</a:t>
            </a:r>
            <a:endParaRPr lang="en-US" altLang="en-US" sz="2800" kern="0" dirty="0"/>
          </a:p>
        </p:txBody>
      </p:sp>
      <p:grpSp>
        <p:nvGrpSpPr>
          <p:cNvPr id="2" name="Group 6">
            <a:extLst>
              <a:ext uri="{FF2B5EF4-FFF2-40B4-BE49-F238E27FC236}">
                <a16:creationId xmlns:a16="http://schemas.microsoft.com/office/drawing/2014/main" id="{62EEC164-EAD1-B5C7-000F-B1C85EF1EF0E}"/>
              </a:ext>
            </a:extLst>
          </p:cNvPr>
          <p:cNvGrpSpPr>
            <a:grpSpLocks/>
          </p:cNvGrpSpPr>
          <p:nvPr/>
        </p:nvGrpSpPr>
        <p:grpSpPr bwMode="auto">
          <a:xfrm>
            <a:off x="0" y="0"/>
            <a:ext cx="9144000" cy="6858000"/>
            <a:chOff x="0" y="0"/>
            <a:chExt cx="9144000" cy="6858000"/>
          </a:xfrm>
        </p:grpSpPr>
        <p:pic>
          <p:nvPicPr>
            <p:cNvPr id="4" name="Rectangle 19458">
              <a:extLst>
                <a:ext uri="{FF2B5EF4-FFF2-40B4-BE49-F238E27FC236}">
                  <a16:creationId xmlns:a16="http://schemas.microsoft.com/office/drawing/2014/main" id="{5214B2AE-D74E-0EA3-85AE-140CA8B06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a:extLst>
                <a:ext uri="{FF2B5EF4-FFF2-40B4-BE49-F238E27FC236}">
                  <a16:creationId xmlns:a16="http://schemas.microsoft.com/office/drawing/2014/main" id="{660889E9-CFE5-7AFD-A8B3-CC792403CED4}"/>
                </a:ext>
              </a:extLst>
            </p:cNvPr>
            <p:cNvGrpSpPr>
              <a:grpSpLocks/>
            </p:cNvGrpSpPr>
            <p:nvPr/>
          </p:nvGrpSpPr>
          <p:grpSpPr bwMode="auto">
            <a:xfrm>
              <a:off x="0" y="0"/>
              <a:ext cx="9144000" cy="6858000"/>
              <a:chOff x="0" y="0"/>
              <a:chExt cx="5760" cy="4320"/>
            </a:xfrm>
          </p:grpSpPr>
          <p:grpSp>
            <p:nvGrpSpPr>
              <p:cNvPr id="7" name="Group 12">
                <a:extLst>
                  <a:ext uri="{FF2B5EF4-FFF2-40B4-BE49-F238E27FC236}">
                    <a16:creationId xmlns:a16="http://schemas.microsoft.com/office/drawing/2014/main" id="{478A1811-F2F4-5157-EC67-A06CFA29C63B}"/>
                  </a:ext>
                </a:extLst>
              </p:cNvPr>
              <p:cNvGrpSpPr>
                <a:grpSpLocks/>
              </p:cNvGrpSpPr>
              <p:nvPr/>
            </p:nvGrpSpPr>
            <p:grpSpPr bwMode="auto">
              <a:xfrm>
                <a:off x="0" y="0"/>
                <a:ext cx="192" cy="4320"/>
                <a:chOff x="0" y="-48"/>
                <a:chExt cx="144" cy="4368"/>
              </a:xfrm>
            </p:grpSpPr>
            <p:sp>
              <p:nvSpPr>
                <p:cNvPr id="17" name="Rectangle 9">
                  <a:extLst>
                    <a:ext uri="{FF2B5EF4-FFF2-40B4-BE49-F238E27FC236}">
                      <a16:creationId xmlns:a16="http://schemas.microsoft.com/office/drawing/2014/main" id="{D6458AAF-111C-9A78-F2D0-1DA03F16D1E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9" name="Rectangle 10">
                  <a:extLst>
                    <a:ext uri="{FF2B5EF4-FFF2-40B4-BE49-F238E27FC236}">
                      <a16:creationId xmlns:a16="http://schemas.microsoft.com/office/drawing/2014/main" id="{5E8B523F-D4B1-FF3A-9451-14A1E24DA8D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 name="Group 11">
                <a:extLst>
                  <a:ext uri="{FF2B5EF4-FFF2-40B4-BE49-F238E27FC236}">
                    <a16:creationId xmlns:a16="http://schemas.microsoft.com/office/drawing/2014/main" id="{ECD38A34-0F38-881D-E6BC-E6D02F4C5ED3}"/>
                  </a:ext>
                </a:extLst>
              </p:cNvPr>
              <p:cNvGrpSpPr>
                <a:grpSpLocks/>
              </p:cNvGrpSpPr>
              <p:nvPr/>
            </p:nvGrpSpPr>
            <p:grpSpPr bwMode="auto">
              <a:xfrm>
                <a:off x="5674" y="24"/>
                <a:ext cx="86" cy="4296"/>
                <a:chOff x="5616" y="-48"/>
                <a:chExt cx="144" cy="4368"/>
              </a:xfrm>
            </p:grpSpPr>
            <p:sp>
              <p:nvSpPr>
                <p:cNvPr id="15" name="Rectangle 12">
                  <a:extLst>
                    <a:ext uri="{FF2B5EF4-FFF2-40B4-BE49-F238E27FC236}">
                      <a16:creationId xmlns:a16="http://schemas.microsoft.com/office/drawing/2014/main" id="{9401CCA4-6E17-B9A7-CD00-1FBCA2AC2DB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6" name="Rectangle 13">
                  <a:extLst>
                    <a:ext uri="{FF2B5EF4-FFF2-40B4-BE49-F238E27FC236}">
                      <a16:creationId xmlns:a16="http://schemas.microsoft.com/office/drawing/2014/main" id="{74C1617F-E50D-A7F5-F2F3-1AD132222E5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4">
                <a:extLst>
                  <a:ext uri="{FF2B5EF4-FFF2-40B4-BE49-F238E27FC236}">
                    <a16:creationId xmlns:a16="http://schemas.microsoft.com/office/drawing/2014/main" id="{692E9A7F-FCD8-89BE-835D-992E642428B6}"/>
                  </a:ext>
                </a:extLst>
              </p:cNvPr>
              <p:cNvGrpSpPr>
                <a:grpSpLocks/>
              </p:cNvGrpSpPr>
              <p:nvPr/>
            </p:nvGrpSpPr>
            <p:grpSpPr bwMode="auto">
              <a:xfrm>
                <a:off x="144" y="0"/>
                <a:ext cx="5616" cy="144"/>
                <a:chOff x="96" y="-48"/>
                <a:chExt cx="5520" cy="144"/>
              </a:xfrm>
            </p:grpSpPr>
            <p:sp>
              <p:nvSpPr>
                <p:cNvPr id="13" name="Rectangle 16">
                  <a:extLst>
                    <a:ext uri="{FF2B5EF4-FFF2-40B4-BE49-F238E27FC236}">
                      <a16:creationId xmlns:a16="http://schemas.microsoft.com/office/drawing/2014/main" id="{9FBEA94B-106C-9EEC-FD3F-19F318528A0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4" name="Rectangle 17">
                  <a:extLst>
                    <a:ext uri="{FF2B5EF4-FFF2-40B4-BE49-F238E27FC236}">
                      <a16:creationId xmlns:a16="http://schemas.microsoft.com/office/drawing/2014/main" id="{EEADFDAF-32DE-78B4-55E7-8FFCD44A8DC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10" name="Group 17">
                <a:extLst>
                  <a:ext uri="{FF2B5EF4-FFF2-40B4-BE49-F238E27FC236}">
                    <a16:creationId xmlns:a16="http://schemas.microsoft.com/office/drawing/2014/main" id="{BACD5490-C773-685D-F1B4-29E9A6782525}"/>
                  </a:ext>
                </a:extLst>
              </p:cNvPr>
              <p:cNvGrpSpPr>
                <a:grpSpLocks/>
              </p:cNvGrpSpPr>
              <p:nvPr/>
            </p:nvGrpSpPr>
            <p:grpSpPr bwMode="auto">
              <a:xfrm>
                <a:off x="144" y="4234"/>
                <a:ext cx="5616" cy="86"/>
                <a:chOff x="96" y="4176"/>
                <a:chExt cx="5520" cy="144"/>
              </a:xfrm>
            </p:grpSpPr>
            <p:sp>
              <p:nvSpPr>
                <p:cNvPr id="11" name="Rectangle 18">
                  <a:extLst>
                    <a:ext uri="{FF2B5EF4-FFF2-40B4-BE49-F238E27FC236}">
                      <a16:creationId xmlns:a16="http://schemas.microsoft.com/office/drawing/2014/main" id="{7475BD58-C423-57A1-03C8-18F5DD4FF63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2" name="Rectangle 19">
                  <a:extLst>
                    <a:ext uri="{FF2B5EF4-FFF2-40B4-BE49-F238E27FC236}">
                      <a16:creationId xmlns:a16="http://schemas.microsoft.com/office/drawing/2014/main" id="{CCCA3258-251B-4097-C5C6-74918AE25A7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6" name="Rectangle 5">
              <a:extLst>
                <a:ext uri="{FF2B5EF4-FFF2-40B4-BE49-F238E27FC236}">
                  <a16:creationId xmlns:a16="http://schemas.microsoft.com/office/drawing/2014/main" id="{4B985B0E-17AE-85F6-2B6A-A4BB98628B7D}"/>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D3F7057-79CD-64E8-DFCE-23D09FA59A3A}"/>
              </a:ext>
            </a:extLst>
          </p:cNvPr>
          <p:cNvSpPr>
            <a:spLocks noGrp="1" noChangeArrowheads="1"/>
          </p:cNvSpPr>
          <p:nvPr>
            <p:ph type="title"/>
          </p:nvPr>
        </p:nvSpPr>
        <p:spPr>
          <a:xfrm>
            <a:off x="304800" y="0"/>
            <a:ext cx="7772400" cy="1143000"/>
          </a:xfrm>
        </p:spPr>
        <p:txBody>
          <a:bodyPr/>
          <a:lstStyle/>
          <a:p>
            <a:pPr eaLnBrk="1" hangingPunct="1"/>
            <a:r>
              <a:rPr lang="en-US" altLang="en-US" sz="2800"/>
              <a:t>Saturation Properties of Water</a:t>
            </a:r>
          </a:p>
        </p:txBody>
      </p:sp>
      <p:grpSp>
        <p:nvGrpSpPr>
          <p:cNvPr id="25603" name="Group 4">
            <a:extLst>
              <a:ext uri="{FF2B5EF4-FFF2-40B4-BE49-F238E27FC236}">
                <a16:creationId xmlns:a16="http://schemas.microsoft.com/office/drawing/2014/main" id="{5D6469E0-6486-EE27-28EB-B968A334087D}"/>
              </a:ext>
            </a:extLst>
          </p:cNvPr>
          <p:cNvGrpSpPr>
            <a:grpSpLocks/>
          </p:cNvGrpSpPr>
          <p:nvPr/>
        </p:nvGrpSpPr>
        <p:grpSpPr bwMode="auto">
          <a:xfrm>
            <a:off x="381000" y="1143000"/>
            <a:ext cx="8382000" cy="5791200"/>
            <a:chOff x="685800" y="609600"/>
            <a:chExt cx="7772400" cy="5791200"/>
          </a:xfrm>
        </p:grpSpPr>
        <p:pic>
          <p:nvPicPr>
            <p:cNvPr id="25633" name="Picture 3">
              <a:extLst>
                <a:ext uri="{FF2B5EF4-FFF2-40B4-BE49-F238E27FC236}">
                  <a16:creationId xmlns:a16="http://schemas.microsoft.com/office/drawing/2014/main" id="{34FDFA69-0EF0-2B2E-A329-32331273E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72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4" name="Rectangle 3">
              <a:extLst>
                <a:ext uri="{FF2B5EF4-FFF2-40B4-BE49-F238E27FC236}">
                  <a16:creationId xmlns:a16="http://schemas.microsoft.com/office/drawing/2014/main" id="{C43C9E12-16A5-567E-5094-3EF8ADC92BE5}"/>
                </a:ext>
              </a:extLst>
            </p:cNvPr>
            <p:cNvSpPr>
              <a:spLocks noChangeArrowheads="1"/>
            </p:cNvSpPr>
            <p:nvPr/>
          </p:nvSpPr>
          <p:spPr bwMode="auto">
            <a:xfrm>
              <a:off x="1676400" y="3886200"/>
              <a:ext cx="11430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grpSp>
      <p:graphicFrame>
        <p:nvGraphicFramePr>
          <p:cNvPr id="7" name="Table 6">
            <a:extLst>
              <a:ext uri="{FF2B5EF4-FFF2-40B4-BE49-F238E27FC236}">
                <a16:creationId xmlns:a16="http://schemas.microsoft.com/office/drawing/2014/main" id="{76FA5F26-CF8D-C442-9B52-8A462A028C98}"/>
              </a:ext>
            </a:extLst>
          </p:cNvPr>
          <p:cNvGraphicFramePr>
            <a:graphicFrameLocks noGrp="1"/>
          </p:cNvGraphicFramePr>
          <p:nvPr/>
        </p:nvGraphicFramePr>
        <p:xfrm>
          <a:off x="7391400" y="2682875"/>
          <a:ext cx="1143000" cy="1584336"/>
        </p:xfrm>
        <a:graphic>
          <a:graphicData uri="http://schemas.openxmlformats.org/drawingml/2006/table">
            <a:tbl>
              <a:tblPr firstRow="1" bandRow="1">
                <a:tableStyleId>{F5AB1C69-6EDB-4FF4-983F-18BD219EF322}</a:tableStyleId>
              </a:tblPr>
              <a:tblGrid>
                <a:gridCol w="1143000">
                  <a:extLst>
                    <a:ext uri="{9D8B030D-6E8A-4147-A177-3AD203B41FA5}">
                      <a16:colId xmlns:a16="http://schemas.microsoft.com/office/drawing/2014/main" val="20000"/>
                    </a:ext>
                  </a:extLst>
                </a:gridCol>
              </a:tblGrid>
              <a:tr h="396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v</a:t>
                      </a:r>
                      <a:r>
                        <a:rPr lang="en-US" sz="2000" baseline="-25000" dirty="0">
                          <a:solidFill>
                            <a:schemeClr val="tx1"/>
                          </a:solidFill>
                        </a:rPr>
                        <a:t>g</a:t>
                      </a:r>
                      <a:r>
                        <a:rPr lang="en-US" sz="2000" dirty="0">
                          <a:solidFill>
                            <a:schemeClr val="tx1"/>
                          </a:solidFill>
                        </a:rPr>
                        <a:t>/</a:t>
                      </a:r>
                      <a:r>
                        <a:rPr lang="en-US" sz="2000" dirty="0" err="1">
                          <a:solidFill>
                            <a:schemeClr val="tx1"/>
                          </a:solidFill>
                        </a:rPr>
                        <a:t>v</a:t>
                      </a:r>
                      <a:r>
                        <a:rPr lang="en-US" sz="2000" baseline="-25000" dirty="0" err="1">
                          <a:solidFill>
                            <a:schemeClr val="tx1"/>
                          </a:solidFill>
                        </a:rPr>
                        <a:t>f</a:t>
                      </a:r>
                      <a:endParaRPr lang="en-US" sz="2000" baseline="-25000" dirty="0">
                        <a:solidFill>
                          <a:schemeClr val="tx1"/>
                        </a:solidFill>
                      </a:endParaRPr>
                    </a:p>
                  </a:txBody>
                  <a:tcPr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6081">
                <a:tc>
                  <a:txBody>
                    <a:bodyPr/>
                    <a:lstStyle/>
                    <a:p>
                      <a:r>
                        <a:rPr lang="en-US" sz="2000" dirty="0"/>
                        <a:t>2738</a:t>
                      </a:r>
                    </a:p>
                  </a:txBody>
                  <a:tcPr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6081">
                <a:tc>
                  <a:txBody>
                    <a:bodyPr/>
                    <a:lstStyle/>
                    <a:p>
                      <a:r>
                        <a:rPr lang="en-US" sz="2000" dirty="0"/>
                        <a:t>2279</a:t>
                      </a:r>
                    </a:p>
                  </a:txBody>
                  <a:tcPr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6081">
                <a:tc>
                  <a:txBody>
                    <a:bodyPr/>
                    <a:lstStyle/>
                    <a:p>
                      <a:r>
                        <a:rPr lang="en-US" sz="2000" dirty="0"/>
                        <a:t>1906</a:t>
                      </a:r>
                    </a:p>
                  </a:txBody>
                  <a:tcPr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2" name="Group 6">
            <a:extLst>
              <a:ext uri="{FF2B5EF4-FFF2-40B4-BE49-F238E27FC236}">
                <a16:creationId xmlns:a16="http://schemas.microsoft.com/office/drawing/2014/main" id="{7093C8C2-999E-3FA4-1B64-ABE0C3E282EC}"/>
              </a:ext>
            </a:extLst>
          </p:cNvPr>
          <p:cNvGrpSpPr>
            <a:grpSpLocks/>
          </p:cNvGrpSpPr>
          <p:nvPr/>
        </p:nvGrpSpPr>
        <p:grpSpPr bwMode="auto">
          <a:xfrm>
            <a:off x="0" y="0"/>
            <a:ext cx="9144000" cy="6858000"/>
            <a:chOff x="0" y="0"/>
            <a:chExt cx="9144000" cy="6858000"/>
          </a:xfrm>
        </p:grpSpPr>
        <p:pic>
          <p:nvPicPr>
            <p:cNvPr id="3" name="Rectangle 19458">
              <a:extLst>
                <a:ext uri="{FF2B5EF4-FFF2-40B4-BE49-F238E27FC236}">
                  <a16:creationId xmlns:a16="http://schemas.microsoft.com/office/drawing/2014/main" id="{AED50DF9-92D5-244C-1AA2-F24A25F01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a:extLst>
                <a:ext uri="{FF2B5EF4-FFF2-40B4-BE49-F238E27FC236}">
                  <a16:creationId xmlns:a16="http://schemas.microsoft.com/office/drawing/2014/main" id="{E10C8360-399F-9EEA-18E7-60A61F256215}"/>
                </a:ext>
              </a:extLst>
            </p:cNvPr>
            <p:cNvGrpSpPr>
              <a:grpSpLocks/>
            </p:cNvGrpSpPr>
            <p:nvPr/>
          </p:nvGrpSpPr>
          <p:grpSpPr bwMode="auto">
            <a:xfrm>
              <a:off x="0" y="0"/>
              <a:ext cx="9144000" cy="6858000"/>
              <a:chOff x="0" y="0"/>
              <a:chExt cx="5760" cy="4320"/>
            </a:xfrm>
          </p:grpSpPr>
          <p:grpSp>
            <p:nvGrpSpPr>
              <p:cNvPr id="6" name="Group 12">
                <a:extLst>
                  <a:ext uri="{FF2B5EF4-FFF2-40B4-BE49-F238E27FC236}">
                    <a16:creationId xmlns:a16="http://schemas.microsoft.com/office/drawing/2014/main" id="{FC1A53A8-3C3C-3F06-0ADF-94F182F9923A}"/>
                  </a:ext>
                </a:extLst>
              </p:cNvPr>
              <p:cNvGrpSpPr>
                <a:grpSpLocks/>
              </p:cNvGrpSpPr>
              <p:nvPr/>
            </p:nvGrpSpPr>
            <p:grpSpPr bwMode="auto">
              <a:xfrm>
                <a:off x="0" y="0"/>
                <a:ext cx="192" cy="4320"/>
                <a:chOff x="0" y="-48"/>
                <a:chExt cx="144" cy="4368"/>
              </a:xfrm>
            </p:grpSpPr>
            <p:sp>
              <p:nvSpPr>
                <p:cNvPr id="17" name="Rectangle 9">
                  <a:extLst>
                    <a:ext uri="{FF2B5EF4-FFF2-40B4-BE49-F238E27FC236}">
                      <a16:creationId xmlns:a16="http://schemas.microsoft.com/office/drawing/2014/main" id="{BFFF1B9D-0B1C-A529-95CC-407BE95B3527}"/>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8" name="Rectangle 10">
                  <a:extLst>
                    <a:ext uri="{FF2B5EF4-FFF2-40B4-BE49-F238E27FC236}">
                      <a16:creationId xmlns:a16="http://schemas.microsoft.com/office/drawing/2014/main" id="{E7948368-253A-3B48-FB53-9B5B29A46DE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 name="Group 11">
                <a:extLst>
                  <a:ext uri="{FF2B5EF4-FFF2-40B4-BE49-F238E27FC236}">
                    <a16:creationId xmlns:a16="http://schemas.microsoft.com/office/drawing/2014/main" id="{0E56D192-D8D0-6B98-1697-9FD4E9B18AAD}"/>
                  </a:ext>
                </a:extLst>
              </p:cNvPr>
              <p:cNvGrpSpPr>
                <a:grpSpLocks/>
              </p:cNvGrpSpPr>
              <p:nvPr/>
            </p:nvGrpSpPr>
            <p:grpSpPr bwMode="auto">
              <a:xfrm>
                <a:off x="5674" y="24"/>
                <a:ext cx="86" cy="4296"/>
                <a:chOff x="5616" y="-48"/>
                <a:chExt cx="144" cy="4368"/>
              </a:xfrm>
            </p:grpSpPr>
            <p:sp>
              <p:nvSpPr>
                <p:cNvPr id="15" name="Rectangle 12">
                  <a:extLst>
                    <a:ext uri="{FF2B5EF4-FFF2-40B4-BE49-F238E27FC236}">
                      <a16:creationId xmlns:a16="http://schemas.microsoft.com/office/drawing/2014/main" id="{719722CC-DFD0-C68A-6203-40C8CA8B4DD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6" name="Rectangle 13">
                  <a:extLst>
                    <a:ext uri="{FF2B5EF4-FFF2-40B4-BE49-F238E27FC236}">
                      <a16:creationId xmlns:a16="http://schemas.microsoft.com/office/drawing/2014/main" id="{0DFDD464-B454-8A9A-8255-AD6E63279E6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4">
                <a:extLst>
                  <a:ext uri="{FF2B5EF4-FFF2-40B4-BE49-F238E27FC236}">
                    <a16:creationId xmlns:a16="http://schemas.microsoft.com/office/drawing/2014/main" id="{68509B86-B83F-BD23-535E-2BA6E99C1F63}"/>
                  </a:ext>
                </a:extLst>
              </p:cNvPr>
              <p:cNvGrpSpPr>
                <a:grpSpLocks/>
              </p:cNvGrpSpPr>
              <p:nvPr/>
            </p:nvGrpSpPr>
            <p:grpSpPr bwMode="auto">
              <a:xfrm>
                <a:off x="144" y="0"/>
                <a:ext cx="5616" cy="144"/>
                <a:chOff x="96" y="-48"/>
                <a:chExt cx="5520" cy="144"/>
              </a:xfrm>
            </p:grpSpPr>
            <p:sp>
              <p:nvSpPr>
                <p:cNvPr id="13" name="Rectangle 16">
                  <a:extLst>
                    <a:ext uri="{FF2B5EF4-FFF2-40B4-BE49-F238E27FC236}">
                      <a16:creationId xmlns:a16="http://schemas.microsoft.com/office/drawing/2014/main" id="{DB93B39F-4E5E-4E61-B411-5F63DD3080F8}"/>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4" name="Rectangle 17">
                  <a:extLst>
                    <a:ext uri="{FF2B5EF4-FFF2-40B4-BE49-F238E27FC236}">
                      <a16:creationId xmlns:a16="http://schemas.microsoft.com/office/drawing/2014/main" id="{5707428C-FCA7-824E-8E25-173DDBBB71CA}"/>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10" name="Group 17">
                <a:extLst>
                  <a:ext uri="{FF2B5EF4-FFF2-40B4-BE49-F238E27FC236}">
                    <a16:creationId xmlns:a16="http://schemas.microsoft.com/office/drawing/2014/main" id="{961BA36F-DC06-9554-64EF-67FAD82643E1}"/>
                  </a:ext>
                </a:extLst>
              </p:cNvPr>
              <p:cNvGrpSpPr>
                <a:grpSpLocks/>
              </p:cNvGrpSpPr>
              <p:nvPr/>
            </p:nvGrpSpPr>
            <p:grpSpPr bwMode="auto">
              <a:xfrm>
                <a:off x="144" y="4234"/>
                <a:ext cx="5616" cy="86"/>
                <a:chOff x="96" y="4176"/>
                <a:chExt cx="5520" cy="144"/>
              </a:xfrm>
            </p:grpSpPr>
            <p:sp>
              <p:nvSpPr>
                <p:cNvPr id="11" name="Rectangle 18">
                  <a:extLst>
                    <a:ext uri="{FF2B5EF4-FFF2-40B4-BE49-F238E27FC236}">
                      <a16:creationId xmlns:a16="http://schemas.microsoft.com/office/drawing/2014/main" id="{618C5238-B809-E28E-F46B-6971255B659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2" name="Rectangle 19">
                  <a:extLst>
                    <a:ext uri="{FF2B5EF4-FFF2-40B4-BE49-F238E27FC236}">
                      <a16:creationId xmlns:a16="http://schemas.microsoft.com/office/drawing/2014/main" id="{E59AC37E-9DFA-567B-C153-5D3EDAAE5D15}"/>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5" name="Rectangle 4">
              <a:extLst>
                <a:ext uri="{FF2B5EF4-FFF2-40B4-BE49-F238E27FC236}">
                  <a16:creationId xmlns:a16="http://schemas.microsoft.com/office/drawing/2014/main" id="{70785E5C-BC02-BE61-0B63-5983EB9FE13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1FB0E06-1350-2F75-22AD-A67495B409B0}"/>
              </a:ext>
            </a:extLst>
          </p:cNvPr>
          <p:cNvSpPr>
            <a:spLocks noGrp="1" noChangeArrowheads="1"/>
          </p:cNvSpPr>
          <p:nvPr>
            <p:ph type="title"/>
          </p:nvPr>
        </p:nvSpPr>
        <p:spPr>
          <a:xfrm>
            <a:off x="152400" y="0"/>
            <a:ext cx="7086600" cy="1143000"/>
          </a:xfrm>
        </p:spPr>
        <p:txBody>
          <a:bodyPr/>
          <a:lstStyle/>
          <a:p>
            <a:pPr eaLnBrk="1" hangingPunct="1"/>
            <a:r>
              <a:rPr lang="en-IN" altLang="en-US" sz="2800"/>
              <a:t>3M™ Fluorinert™ Electronic Liquids</a:t>
            </a:r>
            <a:endParaRPr lang="en-US" altLang="en-US" sz="2800"/>
          </a:p>
        </p:txBody>
      </p:sp>
      <p:pic>
        <p:nvPicPr>
          <p:cNvPr id="2" name="Picture 1">
            <a:extLst>
              <a:ext uri="{FF2B5EF4-FFF2-40B4-BE49-F238E27FC236}">
                <a16:creationId xmlns:a16="http://schemas.microsoft.com/office/drawing/2014/main" id="{A4E9F33C-7D37-41E7-68F4-D2F252FA5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181100"/>
            <a:ext cx="495935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974B2E6-A06C-FEEF-345B-1FAF8E212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97288"/>
            <a:ext cx="56388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a:extLst>
              <a:ext uri="{FF2B5EF4-FFF2-40B4-BE49-F238E27FC236}">
                <a16:creationId xmlns:a16="http://schemas.microsoft.com/office/drawing/2014/main" id="{ABBA6255-1BC5-11D0-E403-835CBD14DF4D}"/>
              </a:ext>
            </a:extLst>
          </p:cNvPr>
          <p:cNvGrpSpPr>
            <a:grpSpLocks/>
          </p:cNvGrpSpPr>
          <p:nvPr/>
        </p:nvGrpSpPr>
        <p:grpSpPr bwMode="auto">
          <a:xfrm>
            <a:off x="0" y="0"/>
            <a:ext cx="9144000" cy="6858000"/>
            <a:chOff x="0" y="0"/>
            <a:chExt cx="9144000" cy="6858000"/>
          </a:xfrm>
        </p:grpSpPr>
        <p:pic>
          <p:nvPicPr>
            <p:cNvPr id="5" name="Rectangle 19458">
              <a:extLst>
                <a:ext uri="{FF2B5EF4-FFF2-40B4-BE49-F238E27FC236}">
                  <a16:creationId xmlns:a16="http://schemas.microsoft.com/office/drawing/2014/main" id="{1AABA570-39A6-30A6-2302-05DB81746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0">
              <a:extLst>
                <a:ext uri="{FF2B5EF4-FFF2-40B4-BE49-F238E27FC236}">
                  <a16:creationId xmlns:a16="http://schemas.microsoft.com/office/drawing/2014/main" id="{1ACD1FE8-1501-A54B-D76A-257E7191E885}"/>
                </a:ext>
              </a:extLst>
            </p:cNvPr>
            <p:cNvGrpSpPr>
              <a:grpSpLocks/>
            </p:cNvGrpSpPr>
            <p:nvPr/>
          </p:nvGrpSpPr>
          <p:grpSpPr bwMode="auto">
            <a:xfrm>
              <a:off x="0" y="0"/>
              <a:ext cx="9144000" cy="6858000"/>
              <a:chOff x="0" y="0"/>
              <a:chExt cx="5760" cy="4320"/>
            </a:xfrm>
          </p:grpSpPr>
          <p:grpSp>
            <p:nvGrpSpPr>
              <p:cNvPr id="8" name="Group 12">
                <a:extLst>
                  <a:ext uri="{FF2B5EF4-FFF2-40B4-BE49-F238E27FC236}">
                    <a16:creationId xmlns:a16="http://schemas.microsoft.com/office/drawing/2014/main" id="{64389BFA-14EC-72C2-D345-2F128864F91D}"/>
                  </a:ext>
                </a:extLst>
              </p:cNvPr>
              <p:cNvGrpSpPr>
                <a:grpSpLocks/>
              </p:cNvGrpSpPr>
              <p:nvPr/>
            </p:nvGrpSpPr>
            <p:grpSpPr bwMode="auto">
              <a:xfrm>
                <a:off x="0" y="0"/>
                <a:ext cx="192" cy="4320"/>
                <a:chOff x="0" y="-48"/>
                <a:chExt cx="144" cy="4368"/>
              </a:xfrm>
            </p:grpSpPr>
            <p:sp>
              <p:nvSpPr>
                <p:cNvPr id="18" name="Rectangle 9">
                  <a:extLst>
                    <a:ext uri="{FF2B5EF4-FFF2-40B4-BE49-F238E27FC236}">
                      <a16:creationId xmlns:a16="http://schemas.microsoft.com/office/drawing/2014/main" id="{883C8296-970E-550E-514C-ECE4908BBC7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9" name="Rectangle 10">
                  <a:extLst>
                    <a:ext uri="{FF2B5EF4-FFF2-40B4-BE49-F238E27FC236}">
                      <a16:creationId xmlns:a16="http://schemas.microsoft.com/office/drawing/2014/main" id="{4B6EFF9F-5967-94DC-0336-996D72EE58EE}"/>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1">
                <a:extLst>
                  <a:ext uri="{FF2B5EF4-FFF2-40B4-BE49-F238E27FC236}">
                    <a16:creationId xmlns:a16="http://schemas.microsoft.com/office/drawing/2014/main" id="{D1A33B38-D09C-7B7E-B543-0CBE618F49F0}"/>
                  </a:ext>
                </a:extLst>
              </p:cNvPr>
              <p:cNvGrpSpPr>
                <a:grpSpLocks/>
              </p:cNvGrpSpPr>
              <p:nvPr/>
            </p:nvGrpSpPr>
            <p:grpSpPr bwMode="auto">
              <a:xfrm>
                <a:off x="5674" y="24"/>
                <a:ext cx="86" cy="4296"/>
                <a:chOff x="5616" y="-48"/>
                <a:chExt cx="144" cy="4368"/>
              </a:xfrm>
            </p:grpSpPr>
            <p:sp>
              <p:nvSpPr>
                <p:cNvPr id="16" name="Rectangle 12">
                  <a:extLst>
                    <a:ext uri="{FF2B5EF4-FFF2-40B4-BE49-F238E27FC236}">
                      <a16:creationId xmlns:a16="http://schemas.microsoft.com/office/drawing/2014/main" id="{97CEBAAB-6706-CFAE-8AE8-1CACC8EE2D9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7" name="Rectangle 13">
                  <a:extLst>
                    <a:ext uri="{FF2B5EF4-FFF2-40B4-BE49-F238E27FC236}">
                      <a16:creationId xmlns:a16="http://schemas.microsoft.com/office/drawing/2014/main" id="{9B15F8FA-9796-0123-4D9E-CD6C9322AEB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10" name="Group 14">
                <a:extLst>
                  <a:ext uri="{FF2B5EF4-FFF2-40B4-BE49-F238E27FC236}">
                    <a16:creationId xmlns:a16="http://schemas.microsoft.com/office/drawing/2014/main" id="{9E193C5D-4F74-EC2D-1ED4-082D102B5CEB}"/>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53F267D8-EDA2-63A8-5DAB-BF66E84077DA}"/>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5" name="Rectangle 17">
                  <a:extLst>
                    <a:ext uri="{FF2B5EF4-FFF2-40B4-BE49-F238E27FC236}">
                      <a16:creationId xmlns:a16="http://schemas.microsoft.com/office/drawing/2014/main" id="{2A1AEBFD-1B78-7F45-058A-E687802FA92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11" name="Group 17">
                <a:extLst>
                  <a:ext uri="{FF2B5EF4-FFF2-40B4-BE49-F238E27FC236}">
                    <a16:creationId xmlns:a16="http://schemas.microsoft.com/office/drawing/2014/main" id="{E01CD7BA-A1A6-E9DC-7AD7-B81F22B4381F}"/>
                  </a:ext>
                </a:extLst>
              </p:cNvPr>
              <p:cNvGrpSpPr>
                <a:grpSpLocks/>
              </p:cNvGrpSpPr>
              <p:nvPr/>
            </p:nvGrpSpPr>
            <p:grpSpPr bwMode="auto">
              <a:xfrm>
                <a:off x="144" y="4234"/>
                <a:ext cx="5616" cy="86"/>
                <a:chOff x="96" y="4176"/>
                <a:chExt cx="5520" cy="144"/>
              </a:xfrm>
            </p:grpSpPr>
            <p:sp>
              <p:nvSpPr>
                <p:cNvPr id="12" name="Rectangle 18">
                  <a:extLst>
                    <a:ext uri="{FF2B5EF4-FFF2-40B4-BE49-F238E27FC236}">
                      <a16:creationId xmlns:a16="http://schemas.microsoft.com/office/drawing/2014/main" id="{2F173212-411D-95B2-3BC7-847AFEDC1BD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3" name="Rectangle 19">
                  <a:extLst>
                    <a:ext uri="{FF2B5EF4-FFF2-40B4-BE49-F238E27FC236}">
                      <a16:creationId xmlns:a16="http://schemas.microsoft.com/office/drawing/2014/main" id="{74713F9A-9AA1-4187-0454-812ABCD47563}"/>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7" name="Rectangle 6">
              <a:extLst>
                <a:ext uri="{FF2B5EF4-FFF2-40B4-BE49-F238E27FC236}">
                  <a16:creationId xmlns:a16="http://schemas.microsoft.com/office/drawing/2014/main" id="{EF62A567-4A68-7081-B211-39D9DE2357D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DFCF1E23-3947-63DA-B4B6-4F13BC1C3842}"/>
              </a:ext>
            </a:extLst>
          </p:cNvPr>
          <p:cNvSpPr>
            <a:spLocks noGrp="1" noChangeArrowheads="1"/>
          </p:cNvSpPr>
          <p:nvPr>
            <p:ph type="title"/>
          </p:nvPr>
        </p:nvSpPr>
        <p:spPr>
          <a:xfrm>
            <a:off x="304800" y="152400"/>
            <a:ext cx="6934200" cy="990600"/>
          </a:xfrm>
        </p:spPr>
        <p:txBody>
          <a:bodyPr/>
          <a:lstStyle/>
          <a:p>
            <a:r>
              <a:rPr lang="en-IN" altLang="en-US" sz="2800" dirty="0"/>
              <a:t>The Boiling Curve</a:t>
            </a:r>
          </a:p>
        </p:txBody>
      </p:sp>
      <p:pic>
        <p:nvPicPr>
          <p:cNvPr id="7172" name="Picture 1">
            <a:extLst>
              <a:ext uri="{FF2B5EF4-FFF2-40B4-BE49-F238E27FC236}">
                <a16:creationId xmlns:a16="http://schemas.microsoft.com/office/drawing/2014/main" id="{FB01005C-2099-0982-0F35-E0C2C2B85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77925"/>
            <a:ext cx="8659812"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a:extLst>
              <a:ext uri="{FF2B5EF4-FFF2-40B4-BE49-F238E27FC236}">
                <a16:creationId xmlns:a16="http://schemas.microsoft.com/office/drawing/2014/main" id="{C58E653A-C71E-82A0-CA7E-4490E1C7DE07}"/>
              </a:ext>
            </a:extLst>
          </p:cNvPr>
          <p:cNvGrpSpPr>
            <a:grpSpLocks/>
          </p:cNvGrpSpPr>
          <p:nvPr/>
        </p:nvGrpSpPr>
        <p:grpSpPr bwMode="auto">
          <a:xfrm>
            <a:off x="0" y="0"/>
            <a:ext cx="9144000" cy="6858000"/>
            <a:chOff x="0" y="0"/>
            <a:chExt cx="9144000" cy="6858000"/>
          </a:xfrm>
        </p:grpSpPr>
        <p:pic>
          <p:nvPicPr>
            <p:cNvPr id="5" name="Rectangle 19458">
              <a:extLst>
                <a:ext uri="{FF2B5EF4-FFF2-40B4-BE49-F238E27FC236}">
                  <a16:creationId xmlns:a16="http://schemas.microsoft.com/office/drawing/2014/main" id="{21062151-1FA1-01FD-917F-07249B36E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0">
              <a:extLst>
                <a:ext uri="{FF2B5EF4-FFF2-40B4-BE49-F238E27FC236}">
                  <a16:creationId xmlns:a16="http://schemas.microsoft.com/office/drawing/2014/main" id="{9730068D-1506-7FC5-BFDF-E7E6A784DBB4}"/>
                </a:ext>
              </a:extLst>
            </p:cNvPr>
            <p:cNvGrpSpPr>
              <a:grpSpLocks/>
            </p:cNvGrpSpPr>
            <p:nvPr/>
          </p:nvGrpSpPr>
          <p:grpSpPr bwMode="auto">
            <a:xfrm>
              <a:off x="0" y="0"/>
              <a:ext cx="9144000" cy="6858000"/>
              <a:chOff x="0" y="0"/>
              <a:chExt cx="5760" cy="4320"/>
            </a:xfrm>
          </p:grpSpPr>
          <p:grpSp>
            <p:nvGrpSpPr>
              <p:cNvPr id="8" name="Group 12">
                <a:extLst>
                  <a:ext uri="{FF2B5EF4-FFF2-40B4-BE49-F238E27FC236}">
                    <a16:creationId xmlns:a16="http://schemas.microsoft.com/office/drawing/2014/main" id="{EAA0C9B2-D38B-A38D-9D93-F55FCB608212}"/>
                  </a:ext>
                </a:extLst>
              </p:cNvPr>
              <p:cNvGrpSpPr>
                <a:grpSpLocks/>
              </p:cNvGrpSpPr>
              <p:nvPr/>
            </p:nvGrpSpPr>
            <p:grpSpPr bwMode="auto">
              <a:xfrm>
                <a:off x="0" y="0"/>
                <a:ext cx="192" cy="4320"/>
                <a:chOff x="0" y="-48"/>
                <a:chExt cx="144" cy="4368"/>
              </a:xfrm>
            </p:grpSpPr>
            <p:sp>
              <p:nvSpPr>
                <p:cNvPr id="19" name="Rectangle 9">
                  <a:extLst>
                    <a:ext uri="{FF2B5EF4-FFF2-40B4-BE49-F238E27FC236}">
                      <a16:creationId xmlns:a16="http://schemas.microsoft.com/office/drawing/2014/main" id="{381BE87E-CED7-41E0-073D-CD278436C70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20" name="Rectangle 10">
                  <a:extLst>
                    <a:ext uri="{FF2B5EF4-FFF2-40B4-BE49-F238E27FC236}">
                      <a16:creationId xmlns:a16="http://schemas.microsoft.com/office/drawing/2014/main" id="{1E5ADD1D-9214-D5DD-CA50-0D777B70BE2C}"/>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1">
                <a:extLst>
                  <a:ext uri="{FF2B5EF4-FFF2-40B4-BE49-F238E27FC236}">
                    <a16:creationId xmlns:a16="http://schemas.microsoft.com/office/drawing/2014/main" id="{8E50008F-5B2A-3F22-71B2-D80A3F077AA0}"/>
                  </a:ext>
                </a:extLst>
              </p:cNvPr>
              <p:cNvGrpSpPr>
                <a:grpSpLocks/>
              </p:cNvGrpSpPr>
              <p:nvPr/>
            </p:nvGrpSpPr>
            <p:grpSpPr bwMode="auto">
              <a:xfrm>
                <a:off x="5674" y="24"/>
                <a:ext cx="86" cy="4296"/>
                <a:chOff x="5616" y="-48"/>
                <a:chExt cx="144" cy="4368"/>
              </a:xfrm>
            </p:grpSpPr>
            <p:sp>
              <p:nvSpPr>
                <p:cNvPr id="17" name="Rectangle 12">
                  <a:extLst>
                    <a:ext uri="{FF2B5EF4-FFF2-40B4-BE49-F238E27FC236}">
                      <a16:creationId xmlns:a16="http://schemas.microsoft.com/office/drawing/2014/main" id="{D8E13EEA-0F80-CA79-5375-A2CD11600DF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8" name="Rectangle 13">
                  <a:extLst>
                    <a:ext uri="{FF2B5EF4-FFF2-40B4-BE49-F238E27FC236}">
                      <a16:creationId xmlns:a16="http://schemas.microsoft.com/office/drawing/2014/main" id="{DC6A81BC-A3E6-AC36-96D4-77C260EFA7D8}"/>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10" name="Group 14">
                <a:extLst>
                  <a:ext uri="{FF2B5EF4-FFF2-40B4-BE49-F238E27FC236}">
                    <a16:creationId xmlns:a16="http://schemas.microsoft.com/office/drawing/2014/main" id="{13370336-9B33-03BD-28F4-A0790AB468BB}"/>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52B117F3-3638-6039-E280-40E6D405825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6" name="Rectangle 17">
                  <a:extLst>
                    <a:ext uri="{FF2B5EF4-FFF2-40B4-BE49-F238E27FC236}">
                      <a16:creationId xmlns:a16="http://schemas.microsoft.com/office/drawing/2014/main" id="{0971D866-4A10-0882-FF7A-E07262375A3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11" name="Group 17">
                <a:extLst>
                  <a:ext uri="{FF2B5EF4-FFF2-40B4-BE49-F238E27FC236}">
                    <a16:creationId xmlns:a16="http://schemas.microsoft.com/office/drawing/2014/main" id="{9CA2FCDA-FA87-2232-D9E9-5E223ACB37C0}"/>
                  </a:ext>
                </a:extLst>
              </p:cNvPr>
              <p:cNvGrpSpPr>
                <a:grpSpLocks/>
              </p:cNvGrpSpPr>
              <p:nvPr/>
            </p:nvGrpSpPr>
            <p:grpSpPr bwMode="auto">
              <a:xfrm>
                <a:off x="144" y="4234"/>
                <a:ext cx="5616" cy="86"/>
                <a:chOff x="96" y="4176"/>
                <a:chExt cx="5520" cy="144"/>
              </a:xfrm>
            </p:grpSpPr>
            <p:sp>
              <p:nvSpPr>
                <p:cNvPr id="12" name="Rectangle 18">
                  <a:extLst>
                    <a:ext uri="{FF2B5EF4-FFF2-40B4-BE49-F238E27FC236}">
                      <a16:creationId xmlns:a16="http://schemas.microsoft.com/office/drawing/2014/main" id="{70F0D94E-F64A-6FDB-A333-357DFCF0CA0A}"/>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4" name="Rectangle 19">
                  <a:extLst>
                    <a:ext uri="{FF2B5EF4-FFF2-40B4-BE49-F238E27FC236}">
                      <a16:creationId xmlns:a16="http://schemas.microsoft.com/office/drawing/2014/main" id="{6F2C7BD6-69E4-FE55-0CDA-5D6D90B19DFA}"/>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7" name="Rectangle 6">
              <a:extLst>
                <a:ext uri="{FF2B5EF4-FFF2-40B4-BE49-F238E27FC236}">
                  <a16:creationId xmlns:a16="http://schemas.microsoft.com/office/drawing/2014/main" id="{9C0D36CA-1CD8-0D5A-43B8-95A9E35B2D69}"/>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ransition advTm="956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a:extLst>
              <a:ext uri="{FF2B5EF4-FFF2-40B4-BE49-F238E27FC236}">
                <a16:creationId xmlns:a16="http://schemas.microsoft.com/office/drawing/2014/main" id="{985E60ED-A4FD-9569-3A43-1B7EF91916C0}"/>
              </a:ext>
            </a:extLst>
          </p:cNvPr>
          <p:cNvSpPr>
            <a:spLocks noGrp="1" noChangeArrowheads="1"/>
          </p:cNvSpPr>
          <p:nvPr>
            <p:ph type="title"/>
          </p:nvPr>
        </p:nvSpPr>
        <p:spPr>
          <a:xfrm>
            <a:off x="333375" y="225425"/>
            <a:ext cx="6769100" cy="846138"/>
          </a:xfrm>
        </p:spPr>
        <p:txBody>
          <a:bodyPr/>
          <a:lstStyle/>
          <a:p>
            <a:r>
              <a:rPr lang="en-IN" altLang="en-US" sz="2800" dirty="0"/>
              <a:t>Critical Heat Flux in Vapour Chambers</a:t>
            </a:r>
          </a:p>
        </p:txBody>
      </p:sp>
      <p:sp>
        <p:nvSpPr>
          <p:cNvPr id="7171" name="Content Placeholder 3">
            <a:extLst>
              <a:ext uri="{FF2B5EF4-FFF2-40B4-BE49-F238E27FC236}">
                <a16:creationId xmlns:a16="http://schemas.microsoft.com/office/drawing/2014/main" id="{FC3C13B4-5EB6-D089-7EB1-0B70DE515FF5}"/>
              </a:ext>
            </a:extLst>
          </p:cNvPr>
          <p:cNvSpPr>
            <a:spLocks noGrp="1" noChangeArrowheads="1"/>
          </p:cNvSpPr>
          <p:nvPr>
            <p:ph idx="1"/>
          </p:nvPr>
        </p:nvSpPr>
        <p:spPr>
          <a:xfrm>
            <a:off x="473075" y="1270000"/>
            <a:ext cx="8534400" cy="4921250"/>
          </a:xfrm>
        </p:spPr>
        <p:txBody>
          <a:bodyPr/>
          <a:lstStyle/>
          <a:p>
            <a:r>
              <a:rPr lang="en-IN" altLang="en-US" sz="2400"/>
              <a:t>The microelectronics and power electronics industries are now facing the challenge of removing very high heat fluxes of 300 W/cm</a:t>
            </a:r>
            <a:r>
              <a:rPr lang="en-IN" altLang="en-US" sz="2400" baseline="30000"/>
              <a:t>2</a:t>
            </a:r>
            <a:r>
              <a:rPr lang="en-IN" altLang="en-US" sz="2400"/>
              <a:t> or more. </a:t>
            </a:r>
          </a:p>
          <a:p>
            <a:r>
              <a:rPr lang="en-IN" altLang="en-US" sz="2400"/>
              <a:t>The challenge is more tough, while maintaining chip operating temperature below the targeted temperature, such as 85</a:t>
            </a:r>
            <a:r>
              <a:rPr lang="en-IN" altLang="en-US" sz="2400">
                <a:sym typeface="Symbol" panose="05050102010706020507" pitchFamily="18" charset="2"/>
              </a:rPr>
              <a:t></a:t>
            </a:r>
            <a:r>
              <a:rPr lang="en-IN" altLang="en-US" sz="2400"/>
              <a:t>C for CPUs.</a:t>
            </a:r>
          </a:p>
          <a:p>
            <a:r>
              <a:rPr lang="en-IN" altLang="en-US" sz="2400"/>
              <a:t>Critical heat flux (CHF) refers to the value of heat flux at which there is a sharp drop in local heat transfer coefficient </a:t>
            </a:r>
          </a:p>
          <a:p>
            <a:r>
              <a:rPr lang="en-IN" altLang="en-US" sz="2400"/>
              <a:t>This is due to the replacement of liquid by vapor adjacent to the heat transfer surface. </a:t>
            </a:r>
          </a:p>
          <a:p>
            <a:r>
              <a:rPr lang="en-IN" altLang="en-US" sz="2400"/>
              <a:t>Cooling systems for microprocessor chips and power electronics, knowledge of the CHF is essential.</a:t>
            </a:r>
          </a:p>
          <a:p>
            <a:endParaRPr lang="en-IN" altLang="en-US" sz="2400"/>
          </a:p>
        </p:txBody>
      </p:sp>
      <p:grpSp>
        <p:nvGrpSpPr>
          <p:cNvPr id="7172" name="Group 6">
            <a:extLst>
              <a:ext uri="{FF2B5EF4-FFF2-40B4-BE49-F238E27FC236}">
                <a16:creationId xmlns:a16="http://schemas.microsoft.com/office/drawing/2014/main" id="{25EC0A04-A3FB-FF12-E454-96456C854DAE}"/>
              </a:ext>
            </a:extLst>
          </p:cNvPr>
          <p:cNvGrpSpPr>
            <a:grpSpLocks/>
          </p:cNvGrpSpPr>
          <p:nvPr/>
        </p:nvGrpSpPr>
        <p:grpSpPr bwMode="auto">
          <a:xfrm>
            <a:off x="0" y="0"/>
            <a:ext cx="9144000" cy="6858000"/>
            <a:chOff x="0" y="0"/>
            <a:chExt cx="9144000" cy="6858000"/>
          </a:xfrm>
        </p:grpSpPr>
        <p:pic>
          <p:nvPicPr>
            <p:cNvPr id="7174" name="Rectangle 19458">
              <a:extLst>
                <a:ext uri="{FF2B5EF4-FFF2-40B4-BE49-F238E27FC236}">
                  <a16:creationId xmlns:a16="http://schemas.microsoft.com/office/drawing/2014/main" id="{3CBA7415-1EB7-DCF0-BDF9-E4D9E4C40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Group 10">
              <a:extLst>
                <a:ext uri="{FF2B5EF4-FFF2-40B4-BE49-F238E27FC236}">
                  <a16:creationId xmlns:a16="http://schemas.microsoft.com/office/drawing/2014/main" id="{C91ABE93-5E34-1F8D-D60D-1DF52DC5E993}"/>
                </a:ext>
              </a:extLst>
            </p:cNvPr>
            <p:cNvGrpSpPr>
              <a:grpSpLocks/>
            </p:cNvGrpSpPr>
            <p:nvPr/>
          </p:nvGrpSpPr>
          <p:grpSpPr bwMode="auto">
            <a:xfrm>
              <a:off x="0" y="0"/>
              <a:ext cx="9144000" cy="6858000"/>
              <a:chOff x="0" y="0"/>
              <a:chExt cx="5760" cy="4320"/>
            </a:xfrm>
          </p:grpSpPr>
          <p:grpSp>
            <p:nvGrpSpPr>
              <p:cNvPr id="7177" name="Group 12">
                <a:extLst>
                  <a:ext uri="{FF2B5EF4-FFF2-40B4-BE49-F238E27FC236}">
                    <a16:creationId xmlns:a16="http://schemas.microsoft.com/office/drawing/2014/main" id="{DE0289F2-26BB-857D-8214-A5384E866F4C}"/>
                  </a:ext>
                </a:extLst>
              </p:cNvPr>
              <p:cNvGrpSpPr>
                <a:grpSpLocks/>
              </p:cNvGrpSpPr>
              <p:nvPr/>
            </p:nvGrpSpPr>
            <p:grpSpPr bwMode="auto">
              <a:xfrm>
                <a:off x="0" y="0"/>
                <a:ext cx="192" cy="4320"/>
                <a:chOff x="0" y="-48"/>
                <a:chExt cx="144" cy="4368"/>
              </a:xfrm>
            </p:grpSpPr>
            <p:sp>
              <p:nvSpPr>
                <p:cNvPr id="7187" name="Rectangle 9">
                  <a:extLst>
                    <a:ext uri="{FF2B5EF4-FFF2-40B4-BE49-F238E27FC236}">
                      <a16:creationId xmlns:a16="http://schemas.microsoft.com/office/drawing/2014/main" id="{CFD60D05-6CF1-71DD-0A76-044D27DA09A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7188" name="Rectangle 10">
                  <a:extLst>
                    <a:ext uri="{FF2B5EF4-FFF2-40B4-BE49-F238E27FC236}">
                      <a16:creationId xmlns:a16="http://schemas.microsoft.com/office/drawing/2014/main" id="{36ACAA1F-6A2C-53AE-EBAE-737C3BA149C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7178" name="Group 11">
                <a:extLst>
                  <a:ext uri="{FF2B5EF4-FFF2-40B4-BE49-F238E27FC236}">
                    <a16:creationId xmlns:a16="http://schemas.microsoft.com/office/drawing/2014/main" id="{19F5DCD1-936E-EC57-EFDC-EEFF27EF2257}"/>
                  </a:ext>
                </a:extLst>
              </p:cNvPr>
              <p:cNvGrpSpPr>
                <a:grpSpLocks/>
              </p:cNvGrpSpPr>
              <p:nvPr/>
            </p:nvGrpSpPr>
            <p:grpSpPr bwMode="auto">
              <a:xfrm>
                <a:off x="5674" y="24"/>
                <a:ext cx="86" cy="4296"/>
                <a:chOff x="5616" y="-48"/>
                <a:chExt cx="144" cy="4368"/>
              </a:xfrm>
            </p:grpSpPr>
            <p:sp>
              <p:nvSpPr>
                <p:cNvPr id="7185" name="Rectangle 12">
                  <a:extLst>
                    <a:ext uri="{FF2B5EF4-FFF2-40B4-BE49-F238E27FC236}">
                      <a16:creationId xmlns:a16="http://schemas.microsoft.com/office/drawing/2014/main" id="{1BAC8E44-FA5B-815F-81F6-4AE3E5BF5D7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7186" name="Rectangle 13">
                  <a:extLst>
                    <a:ext uri="{FF2B5EF4-FFF2-40B4-BE49-F238E27FC236}">
                      <a16:creationId xmlns:a16="http://schemas.microsoft.com/office/drawing/2014/main" id="{E8CF3581-4D21-F84F-1938-458A60244C6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7179" name="Group 14">
                <a:extLst>
                  <a:ext uri="{FF2B5EF4-FFF2-40B4-BE49-F238E27FC236}">
                    <a16:creationId xmlns:a16="http://schemas.microsoft.com/office/drawing/2014/main" id="{299570FC-361B-07ED-EF50-0D6DBF92DF40}"/>
                  </a:ext>
                </a:extLst>
              </p:cNvPr>
              <p:cNvGrpSpPr>
                <a:grpSpLocks/>
              </p:cNvGrpSpPr>
              <p:nvPr/>
            </p:nvGrpSpPr>
            <p:grpSpPr bwMode="auto">
              <a:xfrm>
                <a:off x="144" y="0"/>
                <a:ext cx="5616" cy="144"/>
                <a:chOff x="96" y="-48"/>
                <a:chExt cx="5520" cy="144"/>
              </a:xfrm>
            </p:grpSpPr>
            <p:sp>
              <p:nvSpPr>
                <p:cNvPr id="7183" name="Rectangle 16">
                  <a:extLst>
                    <a:ext uri="{FF2B5EF4-FFF2-40B4-BE49-F238E27FC236}">
                      <a16:creationId xmlns:a16="http://schemas.microsoft.com/office/drawing/2014/main" id="{78D35FF0-F9EF-AEE8-D675-882C4CBAEFF7}"/>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7184" name="Rectangle 17">
                  <a:extLst>
                    <a:ext uri="{FF2B5EF4-FFF2-40B4-BE49-F238E27FC236}">
                      <a16:creationId xmlns:a16="http://schemas.microsoft.com/office/drawing/2014/main" id="{A55445F9-E815-EC0E-7715-7B7CAAA266B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7180" name="Group 17">
                <a:extLst>
                  <a:ext uri="{FF2B5EF4-FFF2-40B4-BE49-F238E27FC236}">
                    <a16:creationId xmlns:a16="http://schemas.microsoft.com/office/drawing/2014/main" id="{EEFCE2A4-F8E7-21F2-154F-370E62159569}"/>
                  </a:ext>
                </a:extLst>
              </p:cNvPr>
              <p:cNvGrpSpPr>
                <a:grpSpLocks/>
              </p:cNvGrpSpPr>
              <p:nvPr/>
            </p:nvGrpSpPr>
            <p:grpSpPr bwMode="auto">
              <a:xfrm>
                <a:off x="144" y="4234"/>
                <a:ext cx="5616" cy="86"/>
                <a:chOff x="96" y="4176"/>
                <a:chExt cx="5520" cy="144"/>
              </a:xfrm>
            </p:grpSpPr>
            <p:sp>
              <p:nvSpPr>
                <p:cNvPr id="7181" name="Rectangle 18">
                  <a:extLst>
                    <a:ext uri="{FF2B5EF4-FFF2-40B4-BE49-F238E27FC236}">
                      <a16:creationId xmlns:a16="http://schemas.microsoft.com/office/drawing/2014/main" id="{5EF299AB-3EB8-CA3E-E3FD-2BD5AB4A18F3}"/>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7182" name="Rectangle 19">
                  <a:extLst>
                    <a:ext uri="{FF2B5EF4-FFF2-40B4-BE49-F238E27FC236}">
                      <a16:creationId xmlns:a16="http://schemas.microsoft.com/office/drawing/2014/main" id="{BC12276D-51C9-9534-4249-A8AFE24B5CC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8" name="Rectangle 7">
              <a:extLst>
                <a:ext uri="{FF2B5EF4-FFF2-40B4-BE49-F238E27FC236}">
                  <a16:creationId xmlns:a16="http://schemas.microsoft.com/office/drawing/2014/main" id="{C42FB292-FAE0-6964-5E50-691772E62D7F}"/>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dissolve">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a:extLst>
              <a:ext uri="{FF2B5EF4-FFF2-40B4-BE49-F238E27FC236}">
                <a16:creationId xmlns:a16="http://schemas.microsoft.com/office/drawing/2014/main" id="{26B4E3B7-79AC-95B0-8C09-6CA09EA0E77D}"/>
              </a:ext>
            </a:extLst>
          </p:cNvPr>
          <p:cNvSpPr>
            <a:spLocks noGrp="1" noChangeArrowheads="1"/>
          </p:cNvSpPr>
          <p:nvPr>
            <p:ph type="title"/>
          </p:nvPr>
        </p:nvSpPr>
        <p:spPr>
          <a:xfrm>
            <a:off x="333375" y="225425"/>
            <a:ext cx="7772400" cy="846138"/>
          </a:xfrm>
        </p:spPr>
        <p:txBody>
          <a:bodyPr/>
          <a:lstStyle/>
          <a:p>
            <a:r>
              <a:rPr lang="en-IN" altLang="en-US" sz="2800"/>
              <a:t>Critical Heat Flux</a:t>
            </a:r>
          </a:p>
        </p:txBody>
      </p:sp>
      <p:sp>
        <p:nvSpPr>
          <p:cNvPr id="8195" name="Content Placeholder 3">
            <a:extLst>
              <a:ext uri="{FF2B5EF4-FFF2-40B4-BE49-F238E27FC236}">
                <a16:creationId xmlns:a16="http://schemas.microsoft.com/office/drawing/2014/main" id="{EED07CA7-4B02-75FC-AA7A-A728F22926BF}"/>
              </a:ext>
            </a:extLst>
          </p:cNvPr>
          <p:cNvSpPr>
            <a:spLocks noGrp="1" noChangeArrowheads="1"/>
          </p:cNvSpPr>
          <p:nvPr>
            <p:ph idx="1"/>
          </p:nvPr>
        </p:nvSpPr>
        <p:spPr>
          <a:xfrm>
            <a:off x="304800" y="1143000"/>
            <a:ext cx="8534400" cy="4083050"/>
          </a:xfrm>
        </p:spPr>
        <p:txBody>
          <a:bodyPr/>
          <a:lstStyle/>
          <a:p>
            <a:r>
              <a:rPr lang="en-IN" altLang="en-US" sz="2400"/>
              <a:t>This knowledge helps in determining the upper operating limit of the cooling system for safe operation.</a:t>
            </a:r>
          </a:p>
          <a:p>
            <a:r>
              <a:rPr lang="en-IN" altLang="en-US" sz="2400"/>
              <a:t>Two-phase flow boiling in microchannels seems to be the most promising approach.</a:t>
            </a:r>
          </a:p>
          <a:p>
            <a:r>
              <a:rPr lang="en-IN" altLang="en-US" sz="2400"/>
              <a:t>An understanding of micro-channel Critical Heat Flux (CHF) is needed to determine the maximum heat dissipation rates and safe operating limit of electronic systems.</a:t>
            </a:r>
          </a:p>
          <a:p>
            <a:endParaRPr lang="en-IN" altLang="en-US" sz="2400"/>
          </a:p>
        </p:txBody>
      </p:sp>
      <p:grpSp>
        <p:nvGrpSpPr>
          <p:cNvPr id="8196" name="Group 6">
            <a:extLst>
              <a:ext uri="{FF2B5EF4-FFF2-40B4-BE49-F238E27FC236}">
                <a16:creationId xmlns:a16="http://schemas.microsoft.com/office/drawing/2014/main" id="{E5FA9AB8-29DC-1B92-FD27-2A27DBD40A05}"/>
              </a:ext>
            </a:extLst>
          </p:cNvPr>
          <p:cNvGrpSpPr>
            <a:grpSpLocks/>
          </p:cNvGrpSpPr>
          <p:nvPr/>
        </p:nvGrpSpPr>
        <p:grpSpPr bwMode="auto">
          <a:xfrm>
            <a:off x="0" y="0"/>
            <a:ext cx="9144000" cy="6858000"/>
            <a:chOff x="0" y="0"/>
            <a:chExt cx="9144000" cy="6858000"/>
          </a:xfrm>
        </p:grpSpPr>
        <p:pic>
          <p:nvPicPr>
            <p:cNvPr id="8197" name="Rectangle 19458">
              <a:extLst>
                <a:ext uri="{FF2B5EF4-FFF2-40B4-BE49-F238E27FC236}">
                  <a16:creationId xmlns:a16="http://schemas.microsoft.com/office/drawing/2014/main" id="{D9861C92-6F79-5580-364A-139BAF736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10">
              <a:extLst>
                <a:ext uri="{FF2B5EF4-FFF2-40B4-BE49-F238E27FC236}">
                  <a16:creationId xmlns:a16="http://schemas.microsoft.com/office/drawing/2014/main" id="{2E49C2B7-0E0B-C481-EFC4-DCC8FCE630C2}"/>
                </a:ext>
              </a:extLst>
            </p:cNvPr>
            <p:cNvGrpSpPr>
              <a:grpSpLocks/>
            </p:cNvGrpSpPr>
            <p:nvPr/>
          </p:nvGrpSpPr>
          <p:grpSpPr bwMode="auto">
            <a:xfrm>
              <a:off x="0" y="0"/>
              <a:ext cx="9144000" cy="6858000"/>
              <a:chOff x="0" y="0"/>
              <a:chExt cx="5760" cy="4320"/>
            </a:xfrm>
          </p:grpSpPr>
          <p:grpSp>
            <p:nvGrpSpPr>
              <p:cNvPr id="8200" name="Group 12">
                <a:extLst>
                  <a:ext uri="{FF2B5EF4-FFF2-40B4-BE49-F238E27FC236}">
                    <a16:creationId xmlns:a16="http://schemas.microsoft.com/office/drawing/2014/main" id="{4E54E1EA-8F12-E44D-3105-6065B37E3579}"/>
                  </a:ext>
                </a:extLst>
              </p:cNvPr>
              <p:cNvGrpSpPr>
                <a:grpSpLocks/>
              </p:cNvGrpSpPr>
              <p:nvPr/>
            </p:nvGrpSpPr>
            <p:grpSpPr bwMode="auto">
              <a:xfrm>
                <a:off x="0" y="0"/>
                <a:ext cx="192" cy="4320"/>
                <a:chOff x="0" y="-48"/>
                <a:chExt cx="144" cy="4368"/>
              </a:xfrm>
            </p:grpSpPr>
            <p:sp>
              <p:nvSpPr>
                <p:cNvPr id="8210" name="Rectangle 9">
                  <a:extLst>
                    <a:ext uri="{FF2B5EF4-FFF2-40B4-BE49-F238E27FC236}">
                      <a16:creationId xmlns:a16="http://schemas.microsoft.com/office/drawing/2014/main" id="{F9F6B0BF-B555-6D88-F9AC-B1F52C94A3B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8211" name="Rectangle 10">
                  <a:extLst>
                    <a:ext uri="{FF2B5EF4-FFF2-40B4-BE49-F238E27FC236}">
                      <a16:creationId xmlns:a16="http://schemas.microsoft.com/office/drawing/2014/main" id="{A7C5F8A6-C4E2-5CE3-6E2F-706AB9C8AE5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201" name="Group 11">
                <a:extLst>
                  <a:ext uri="{FF2B5EF4-FFF2-40B4-BE49-F238E27FC236}">
                    <a16:creationId xmlns:a16="http://schemas.microsoft.com/office/drawing/2014/main" id="{2125BA8D-D1C1-F8A1-C858-EB1AA1EDCA8B}"/>
                  </a:ext>
                </a:extLst>
              </p:cNvPr>
              <p:cNvGrpSpPr>
                <a:grpSpLocks/>
              </p:cNvGrpSpPr>
              <p:nvPr/>
            </p:nvGrpSpPr>
            <p:grpSpPr bwMode="auto">
              <a:xfrm>
                <a:off x="5674" y="24"/>
                <a:ext cx="86" cy="4296"/>
                <a:chOff x="5616" y="-48"/>
                <a:chExt cx="144" cy="4368"/>
              </a:xfrm>
            </p:grpSpPr>
            <p:sp>
              <p:nvSpPr>
                <p:cNvPr id="8208" name="Rectangle 12">
                  <a:extLst>
                    <a:ext uri="{FF2B5EF4-FFF2-40B4-BE49-F238E27FC236}">
                      <a16:creationId xmlns:a16="http://schemas.microsoft.com/office/drawing/2014/main" id="{882C8E38-EACC-8D20-5DEB-157067ACFCE6}"/>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8209" name="Rectangle 13">
                  <a:extLst>
                    <a:ext uri="{FF2B5EF4-FFF2-40B4-BE49-F238E27FC236}">
                      <a16:creationId xmlns:a16="http://schemas.microsoft.com/office/drawing/2014/main" id="{412AECA5-1BBA-76F4-381B-F8B20A87AAB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202" name="Group 14">
                <a:extLst>
                  <a:ext uri="{FF2B5EF4-FFF2-40B4-BE49-F238E27FC236}">
                    <a16:creationId xmlns:a16="http://schemas.microsoft.com/office/drawing/2014/main" id="{1C242FCE-43B6-D7D6-2CFA-C903A944E0AB}"/>
                  </a:ext>
                </a:extLst>
              </p:cNvPr>
              <p:cNvGrpSpPr>
                <a:grpSpLocks/>
              </p:cNvGrpSpPr>
              <p:nvPr/>
            </p:nvGrpSpPr>
            <p:grpSpPr bwMode="auto">
              <a:xfrm>
                <a:off x="144" y="0"/>
                <a:ext cx="5616" cy="144"/>
                <a:chOff x="96" y="-48"/>
                <a:chExt cx="5520" cy="144"/>
              </a:xfrm>
            </p:grpSpPr>
            <p:sp>
              <p:nvSpPr>
                <p:cNvPr id="8206" name="Rectangle 16">
                  <a:extLst>
                    <a:ext uri="{FF2B5EF4-FFF2-40B4-BE49-F238E27FC236}">
                      <a16:creationId xmlns:a16="http://schemas.microsoft.com/office/drawing/2014/main" id="{57417DFB-ABFD-ADF1-8BB5-45A0C6919797}"/>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8207" name="Rectangle 17">
                  <a:extLst>
                    <a:ext uri="{FF2B5EF4-FFF2-40B4-BE49-F238E27FC236}">
                      <a16:creationId xmlns:a16="http://schemas.microsoft.com/office/drawing/2014/main" id="{D8CE31B9-68D9-6375-99D7-695F65F02685}"/>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203" name="Group 17">
                <a:extLst>
                  <a:ext uri="{FF2B5EF4-FFF2-40B4-BE49-F238E27FC236}">
                    <a16:creationId xmlns:a16="http://schemas.microsoft.com/office/drawing/2014/main" id="{D885E8B1-9581-9D81-C7B7-9857AAF85B15}"/>
                  </a:ext>
                </a:extLst>
              </p:cNvPr>
              <p:cNvGrpSpPr>
                <a:grpSpLocks/>
              </p:cNvGrpSpPr>
              <p:nvPr/>
            </p:nvGrpSpPr>
            <p:grpSpPr bwMode="auto">
              <a:xfrm>
                <a:off x="144" y="4234"/>
                <a:ext cx="5616" cy="86"/>
                <a:chOff x="96" y="4176"/>
                <a:chExt cx="5520" cy="144"/>
              </a:xfrm>
            </p:grpSpPr>
            <p:sp>
              <p:nvSpPr>
                <p:cNvPr id="8204" name="Rectangle 18">
                  <a:extLst>
                    <a:ext uri="{FF2B5EF4-FFF2-40B4-BE49-F238E27FC236}">
                      <a16:creationId xmlns:a16="http://schemas.microsoft.com/office/drawing/2014/main" id="{6754E94D-8903-4887-F645-348256B0D80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8205" name="Rectangle 19">
                  <a:extLst>
                    <a:ext uri="{FF2B5EF4-FFF2-40B4-BE49-F238E27FC236}">
                      <a16:creationId xmlns:a16="http://schemas.microsoft.com/office/drawing/2014/main" id="{C74D7EA2-CD3A-FCF5-EA7A-B37258C7048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8" name="Rectangle 7">
              <a:extLst>
                <a:ext uri="{FF2B5EF4-FFF2-40B4-BE49-F238E27FC236}">
                  <a16:creationId xmlns:a16="http://schemas.microsoft.com/office/drawing/2014/main" id="{BB2C46F1-FE35-72C4-F0EF-3157CF2F585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 name="Content Placeholder 21">
            <a:extLst>
              <a:ext uri="{FF2B5EF4-FFF2-40B4-BE49-F238E27FC236}">
                <a16:creationId xmlns:a16="http://schemas.microsoft.com/office/drawing/2014/main" id="{8D3A5B22-46C4-ED2B-733C-44FB070FA729}"/>
              </a:ext>
            </a:extLst>
          </p:cNvPr>
          <p:cNvPicPr>
            <a:picLocks noChangeAspect="1"/>
          </p:cNvPicPr>
          <p:nvPr/>
        </p:nvPicPr>
        <p:blipFill>
          <a:blip r:embed="rId3">
            <a:lum bright="-26000" contrast="57000"/>
          </a:blip>
          <a:stretch>
            <a:fillRect/>
          </a:stretch>
        </p:blipFill>
        <p:spPr bwMode="auto">
          <a:xfrm>
            <a:off x="3527684" y="4303115"/>
            <a:ext cx="5125988" cy="232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8674" name="Rectangle 2">
            <a:extLst>
              <a:ext uri="{FF2B5EF4-FFF2-40B4-BE49-F238E27FC236}">
                <a16:creationId xmlns:a16="http://schemas.microsoft.com/office/drawing/2014/main" id="{08D07A55-F991-4D6C-26C1-C99804FE99ED}"/>
              </a:ext>
            </a:extLst>
          </p:cNvPr>
          <p:cNvSpPr>
            <a:spLocks noGrp="1" noChangeArrowheads="1"/>
          </p:cNvSpPr>
          <p:nvPr>
            <p:ph type="title"/>
          </p:nvPr>
        </p:nvSpPr>
        <p:spPr>
          <a:xfrm>
            <a:off x="609600" y="304800"/>
            <a:ext cx="7772400" cy="685800"/>
          </a:xfrm>
        </p:spPr>
        <p:txBody>
          <a:bodyPr/>
          <a:lstStyle/>
          <a:p>
            <a:r>
              <a:rPr lang="en-US" altLang="en-US" sz="2800" b="1">
                <a:latin typeface="Arial" panose="020B0604020202020204" pitchFamily="34" charset="0"/>
              </a:rPr>
              <a:t>POOL BOILING</a:t>
            </a:r>
            <a:endParaRPr lang="en-US" altLang="en-US" sz="2800">
              <a:latin typeface="Arial" panose="020B0604020202020204" pitchFamily="34" charset="0"/>
            </a:endParaRPr>
          </a:p>
        </p:txBody>
      </p:sp>
      <p:sp>
        <p:nvSpPr>
          <p:cNvPr id="668675" name="Rectangle 3">
            <a:extLst>
              <a:ext uri="{FF2B5EF4-FFF2-40B4-BE49-F238E27FC236}">
                <a16:creationId xmlns:a16="http://schemas.microsoft.com/office/drawing/2014/main" id="{E8D2DFA7-F196-E786-34D3-3284FAB8FB09}"/>
              </a:ext>
            </a:extLst>
          </p:cNvPr>
          <p:cNvSpPr>
            <a:spLocks noGrp="1" noChangeArrowheads="1"/>
          </p:cNvSpPr>
          <p:nvPr>
            <p:ph type="body" idx="1"/>
          </p:nvPr>
        </p:nvSpPr>
        <p:spPr>
          <a:xfrm>
            <a:off x="304800" y="1219200"/>
            <a:ext cx="8534400" cy="4800600"/>
          </a:xfrm>
        </p:spPr>
        <p:txBody>
          <a:bodyPr/>
          <a:lstStyle/>
          <a:p>
            <a:r>
              <a:rPr lang="en-US" altLang="en-US" sz="2400" dirty="0"/>
              <a:t>Pool boiling is the process in which the heating surface is exposed to a large body of stagnant liquid.</a:t>
            </a:r>
          </a:p>
          <a:p>
            <a:r>
              <a:rPr lang="en-US" altLang="en-US" sz="2400" dirty="0"/>
              <a:t>The relative motion of the vapor produced and the surrounding liquid near the heating surface is primarily due to the buoyancy effect of the vapor. </a:t>
            </a:r>
          </a:p>
          <a:p>
            <a:r>
              <a:rPr lang="en-US" altLang="en-US" sz="2400" dirty="0"/>
              <a:t>Nevertheless, the body of the liquid as a whole is essentially at rest. </a:t>
            </a:r>
          </a:p>
          <a:p>
            <a:r>
              <a:rPr lang="en-US" altLang="en-US" sz="2400" dirty="0"/>
              <a:t>Though the study on the boiling process can be traced back to as early as the eighteen century, the extensive study on the effect of the very large difference in the temperature of the heating surface and the liquid, </a:t>
            </a:r>
            <a:r>
              <a:rPr lang="en-US" altLang="en-US" sz="2400" dirty="0">
                <a:sym typeface="Symbol" panose="05050102010706020507" pitchFamily="18" charset="2"/>
              </a:rPr>
              <a:t></a:t>
            </a:r>
            <a:r>
              <a:rPr lang="en-US" altLang="en-US" sz="2400" dirty="0"/>
              <a:t>T, was first done by </a:t>
            </a:r>
            <a:r>
              <a:rPr lang="en-US" altLang="en-US" sz="2400" dirty="0" err="1"/>
              <a:t>Nukiyama</a:t>
            </a:r>
            <a:r>
              <a:rPr lang="en-US" altLang="en-US" sz="2400" dirty="0"/>
              <a:t> (1934). </a:t>
            </a:r>
          </a:p>
        </p:txBody>
      </p:sp>
      <p:grpSp>
        <p:nvGrpSpPr>
          <p:cNvPr id="2" name="Group 6">
            <a:extLst>
              <a:ext uri="{FF2B5EF4-FFF2-40B4-BE49-F238E27FC236}">
                <a16:creationId xmlns:a16="http://schemas.microsoft.com/office/drawing/2014/main" id="{4518272A-38D0-DDBE-9FCA-A6E4EC2DCD4D}"/>
              </a:ext>
            </a:extLst>
          </p:cNvPr>
          <p:cNvGrpSpPr>
            <a:grpSpLocks/>
          </p:cNvGrpSpPr>
          <p:nvPr/>
        </p:nvGrpSpPr>
        <p:grpSpPr bwMode="auto">
          <a:xfrm>
            <a:off x="0" y="0"/>
            <a:ext cx="9144000" cy="6858000"/>
            <a:chOff x="0" y="0"/>
            <a:chExt cx="9144000" cy="6858000"/>
          </a:xfrm>
        </p:grpSpPr>
        <p:pic>
          <p:nvPicPr>
            <p:cNvPr id="3" name="Rectangle 19458">
              <a:extLst>
                <a:ext uri="{FF2B5EF4-FFF2-40B4-BE49-F238E27FC236}">
                  <a16:creationId xmlns:a16="http://schemas.microsoft.com/office/drawing/2014/main" id="{5A0A4390-BD6E-A1C8-9EF7-3467B1714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a:extLst>
                <a:ext uri="{FF2B5EF4-FFF2-40B4-BE49-F238E27FC236}">
                  <a16:creationId xmlns:a16="http://schemas.microsoft.com/office/drawing/2014/main" id="{C2D2E47B-686D-C2FD-EF8B-1023F0249167}"/>
                </a:ext>
              </a:extLst>
            </p:cNvPr>
            <p:cNvGrpSpPr>
              <a:grpSpLocks/>
            </p:cNvGrpSpPr>
            <p:nvPr/>
          </p:nvGrpSpPr>
          <p:grpSpPr bwMode="auto">
            <a:xfrm>
              <a:off x="0" y="0"/>
              <a:ext cx="9144000" cy="6858000"/>
              <a:chOff x="0" y="0"/>
              <a:chExt cx="5760" cy="4320"/>
            </a:xfrm>
          </p:grpSpPr>
          <p:grpSp>
            <p:nvGrpSpPr>
              <p:cNvPr id="6" name="Group 12">
                <a:extLst>
                  <a:ext uri="{FF2B5EF4-FFF2-40B4-BE49-F238E27FC236}">
                    <a16:creationId xmlns:a16="http://schemas.microsoft.com/office/drawing/2014/main" id="{48956F3D-C038-FEEC-67E1-1C1D7220EF4E}"/>
                  </a:ext>
                </a:extLst>
              </p:cNvPr>
              <p:cNvGrpSpPr>
                <a:grpSpLocks/>
              </p:cNvGrpSpPr>
              <p:nvPr/>
            </p:nvGrpSpPr>
            <p:grpSpPr bwMode="auto">
              <a:xfrm>
                <a:off x="0" y="0"/>
                <a:ext cx="192" cy="4320"/>
                <a:chOff x="0" y="-48"/>
                <a:chExt cx="144" cy="4368"/>
              </a:xfrm>
            </p:grpSpPr>
            <p:sp>
              <p:nvSpPr>
                <p:cNvPr id="16" name="Rectangle 9">
                  <a:extLst>
                    <a:ext uri="{FF2B5EF4-FFF2-40B4-BE49-F238E27FC236}">
                      <a16:creationId xmlns:a16="http://schemas.microsoft.com/office/drawing/2014/main" id="{F745729D-5C34-12FC-C16F-20F36FA2D99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7" name="Rectangle 10">
                  <a:extLst>
                    <a:ext uri="{FF2B5EF4-FFF2-40B4-BE49-F238E27FC236}">
                      <a16:creationId xmlns:a16="http://schemas.microsoft.com/office/drawing/2014/main" id="{B63E536F-0C51-DDA0-5B37-CD8DEDDAF59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7" name="Group 11">
                <a:extLst>
                  <a:ext uri="{FF2B5EF4-FFF2-40B4-BE49-F238E27FC236}">
                    <a16:creationId xmlns:a16="http://schemas.microsoft.com/office/drawing/2014/main" id="{26142EEA-F75D-978B-BA11-231FB4348EED}"/>
                  </a:ext>
                </a:extLst>
              </p:cNvPr>
              <p:cNvGrpSpPr>
                <a:grpSpLocks/>
              </p:cNvGrpSpPr>
              <p:nvPr/>
            </p:nvGrpSpPr>
            <p:grpSpPr bwMode="auto">
              <a:xfrm>
                <a:off x="5674" y="24"/>
                <a:ext cx="86" cy="4296"/>
                <a:chOff x="5616" y="-48"/>
                <a:chExt cx="144" cy="4368"/>
              </a:xfrm>
            </p:grpSpPr>
            <p:sp>
              <p:nvSpPr>
                <p:cNvPr id="14" name="Rectangle 12">
                  <a:extLst>
                    <a:ext uri="{FF2B5EF4-FFF2-40B4-BE49-F238E27FC236}">
                      <a16:creationId xmlns:a16="http://schemas.microsoft.com/office/drawing/2014/main" id="{C720A323-2E38-407A-2908-4A4A5DC0E0E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5" name="Rectangle 13">
                  <a:extLst>
                    <a:ext uri="{FF2B5EF4-FFF2-40B4-BE49-F238E27FC236}">
                      <a16:creationId xmlns:a16="http://schemas.microsoft.com/office/drawing/2014/main" id="{F6C464F4-4693-6F6A-EE05-F8B556C280C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 name="Group 14">
                <a:extLst>
                  <a:ext uri="{FF2B5EF4-FFF2-40B4-BE49-F238E27FC236}">
                    <a16:creationId xmlns:a16="http://schemas.microsoft.com/office/drawing/2014/main" id="{549B4433-3CEA-6120-3962-C1C6CB897A21}"/>
                  </a:ext>
                </a:extLst>
              </p:cNvPr>
              <p:cNvGrpSpPr>
                <a:grpSpLocks/>
              </p:cNvGrpSpPr>
              <p:nvPr/>
            </p:nvGrpSpPr>
            <p:grpSpPr bwMode="auto">
              <a:xfrm>
                <a:off x="144" y="0"/>
                <a:ext cx="5616" cy="144"/>
                <a:chOff x="96" y="-48"/>
                <a:chExt cx="5520" cy="144"/>
              </a:xfrm>
            </p:grpSpPr>
            <p:sp>
              <p:nvSpPr>
                <p:cNvPr id="12" name="Rectangle 16">
                  <a:extLst>
                    <a:ext uri="{FF2B5EF4-FFF2-40B4-BE49-F238E27FC236}">
                      <a16:creationId xmlns:a16="http://schemas.microsoft.com/office/drawing/2014/main" id="{7B6966A4-5536-ABC8-06D4-977FA853FBA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3" name="Rectangle 17">
                  <a:extLst>
                    <a:ext uri="{FF2B5EF4-FFF2-40B4-BE49-F238E27FC236}">
                      <a16:creationId xmlns:a16="http://schemas.microsoft.com/office/drawing/2014/main" id="{3E6C4060-8D2B-7675-C33A-E7E32EF5827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7">
                <a:extLst>
                  <a:ext uri="{FF2B5EF4-FFF2-40B4-BE49-F238E27FC236}">
                    <a16:creationId xmlns:a16="http://schemas.microsoft.com/office/drawing/2014/main" id="{BC009464-98C8-F21A-AD83-DA15D4E91334}"/>
                  </a:ext>
                </a:extLst>
              </p:cNvPr>
              <p:cNvGrpSpPr>
                <a:grpSpLocks/>
              </p:cNvGrpSpPr>
              <p:nvPr/>
            </p:nvGrpSpPr>
            <p:grpSpPr bwMode="auto">
              <a:xfrm>
                <a:off x="144" y="4234"/>
                <a:ext cx="5616" cy="86"/>
                <a:chOff x="96" y="4176"/>
                <a:chExt cx="5520" cy="144"/>
              </a:xfrm>
            </p:grpSpPr>
            <p:sp>
              <p:nvSpPr>
                <p:cNvPr id="10" name="Rectangle 18">
                  <a:extLst>
                    <a:ext uri="{FF2B5EF4-FFF2-40B4-BE49-F238E27FC236}">
                      <a16:creationId xmlns:a16="http://schemas.microsoft.com/office/drawing/2014/main" id="{9EFCAF97-38FA-7794-0E46-2FB498D254A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1" name="Rectangle 19">
                  <a:extLst>
                    <a:ext uri="{FF2B5EF4-FFF2-40B4-BE49-F238E27FC236}">
                      <a16:creationId xmlns:a16="http://schemas.microsoft.com/office/drawing/2014/main" id="{CA206BBA-8408-0395-8BCB-37888A39743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5" name="Rectangle 4">
              <a:extLst>
                <a:ext uri="{FF2B5EF4-FFF2-40B4-BE49-F238E27FC236}">
                  <a16:creationId xmlns:a16="http://schemas.microsoft.com/office/drawing/2014/main" id="{1FCCF954-4946-4B63-6BB2-C16E4EBB3F6D}"/>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8675">
                                            <p:txEl>
                                              <p:pRg st="0" end="0"/>
                                            </p:txEl>
                                          </p:spTgt>
                                        </p:tgtEl>
                                        <p:attrNameLst>
                                          <p:attrName>style.visibility</p:attrName>
                                        </p:attrNameLst>
                                      </p:cBhvr>
                                      <p:to>
                                        <p:strVal val="visible"/>
                                      </p:to>
                                    </p:set>
                                    <p:animEffect transition="in" filter="dissolve">
                                      <p:cBhvr>
                                        <p:cTn id="7" dur="500"/>
                                        <p:tgtEl>
                                          <p:spTgt spid="66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8675">
                                            <p:txEl>
                                              <p:pRg st="1" end="1"/>
                                            </p:txEl>
                                          </p:spTgt>
                                        </p:tgtEl>
                                        <p:attrNameLst>
                                          <p:attrName>style.visibility</p:attrName>
                                        </p:attrNameLst>
                                      </p:cBhvr>
                                      <p:to>
                                        <p:strVal val="visible"/>
                                      </p:to>
                                    </p:set>
                                    <p:animEffect transition="in" filter="dissolve">
                                      <p:cBhvr>
                                        <p:cTn id="12" dur="500"/>
                                        <p:tgtEl>
                                          <p:spTgt spid="66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8675">
                                            <p:txEl>
                                              <p:pRg st="2" end="2"/>
                                            </p:txEl>
                                          </p:spTgt>
                                        </p:tgtEl>
                                        <p:attrNameLst>
                                          <p:attrName>style.visibility</p:attrName>
                                        </p:attrNameLst>
                                      </p:cBhvr>
                                      <p:to>
                                        <p:strVal val="visible"/>
                                      </p:to>
                                    </p:set>
                                    <p:animEffect transition="in" filter="dissolve">
                                      <p:cBhvr>
                                        <p:cTn id="17" dur="500"/>
                                        <p:tgtEl>
                                          <p:spTgt spid="66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8675">
                                            <p:txEl>
                                              <p:pRg st="3" end="3"/>
                                            </p:txEl>
                                          </p:spTgt>
                                        </p:tgtEl>
                                        <p:attrNameLst>
                                          <p:attrName>style.visibility</p:attrName>
                                        </p:attrNameLst>
                                      </p:cBhvr>
                                      <p:to>
                                        <p:strVal val="visible"/>
                                      </p:to>
                                    </p:set>
                                    <p:animEffect transition="in" filter="dissolve">
                                      <p:cBhvr>
                                        <p:cTn id="22" dur="500"/>
                                        <p:tgtEl>
                                          <p:spTgt spid="66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EE0321A1-0F6A-C71F-64FA-204A0F1B54DA}"/>
              </a:ext>
            </a:extLst>
          </p:cNvPr>
          <p:cNvSpPr>
            <a:spLocks noGrp="1" noChangeArrowheads="1"/>
          </p:cNvSpPr>
          <p:nvPr>
            <p:ph type="title"/>
          </p:nvPr>
        </p:nvSpPr>
        <p:spPr>
          <a:xfrm>
            <a:off x="685800" y="152400"/>
            <a:ext cx="7772400" cy="685800"/>
          </a:xfrm>
        </p:spPr>
        <p:txBody>
          <a:bodyPr/>
          <a:lstStyle/>
          <a:p>
            <a:r>
              <a:rPr lang="en-US" altLang="en-US" sz="2800" b="1">
                <a:latin typeface="Arial" panose="020B0604020202020204" pitchFamily="34" charset="0"/>
              </a:rPr>
              <a:t> Onset of Nucleate Boiling</a:t>
            </a:r>
            <a:endParaRPr lang="en-US" altLang="en-US" sz="2800">
              <a:latin typeface="Arial" panose="020B0604020202020204" pitchFamily="34" charset="0"/>
            </a:endParaRPr>
          </a:p>
        </p:txBody>
      </p:sp>
      <p:sp>
        <p:nvSpPr>
          <p:cNvPr id="669699" name="Rectangle 3">
            <a:extLst>
              <a:ext uri="{FF2B5EF4-FFF2-40B4-BE49-F238E27FC236}">
                <a16:creationId xmlns:a16="http://schemas.microsoft.com/office/drawing/2014/main" id="{8F08F8FA-2842-BE0C-C423-340E6432BDEA}"/>
              </a:ext>
            </a:extLst>
          </p:cNvPr>
          <p:cNvSpPr>
            <a:spLocks noGrp="1" noChangeArrowheads="1"/>
          </p:cNvSpPr>
          <p:nvPr>
            <p:ph type="body" idx="1"/>
          </p:nvPr>
        </p:nvSpPr>
        <p:spPr>
          <a:xfrm>
            <a:off x="228600" y="1295400"/>
            <a:ext cx="8670925" cy="5410200"/>
          </a:xfrm>
        </p:spPr>
        <p:txBody>
          <a:bodyPr/>
          <a:lstStyle/>
          <a:p>
            <a:pPr>
              <a:lnSpc>
                <a:spcPct val="90000"/>
              </a:lnSpc>
            </a:pPr>
            <a:r>
              <a:rPr lang="en-US" altLang="en-US" sz="2400" dirty="0"/>
              <a:t>Vapor may form from a liquid </a:t>
            </a:r>
          </a:p>
          <a:p>
            <a:pPr>
              <a:lnSpc>
                <a:spcPct val="90000"/>
              </a:lnSpc>
            </a:pPr>
            <a:r>
              <a:rPr lang="en-US" altLang="en-US" sz="2400" dirty="0"/>
              <a:t>(a) at a vapor-liquid interface away from surfaces, </a:t>
            </a:r>
          </a:p>
          <a:p>
            <a:pPr>
              <a:lnSpc>
                <a:spcPct val="90000"/>
              </a:lnSpc>
            </a:pPr>
            <a:r>
              <a:rPr lang="en-US" altLang="en-US" sz="2400" dirty="0"/>
              <a:t>(b) in the bulk of the liquid due to density fluctuations, or </a:t>
            </a:r>
          </a:p>
          <a:p>
            <a:pPr>
              <a:lnSpc>
                <a:spcPct val="90000"/>
              </a:lnSpc>
            </a:pPr>
            <a:r>
              <a:rPr lang="en-US" altLang="en-US" sz="2400" dirty="0"/>
              <a:t>(c) at a solid surface with pre-existing vapor or gas pockets. </a:t>
            </a:r>
          </a:p>
          <a:p>
            <a:pPr>
              <a:lnSpc>
                <a:spcPct val="90000"/>
              </a:lnSpc>
            </a:pPr>
            <a:r>
              <a:rPr lang="en-US" altLang="en-US" sz="2400" dirty="0"/>
              <a:t>In each situation one can observe the departure from a stable or a metastable state of equilibrium. </a:t>
            </a:r>
          </a:p>
        </p:txBody>
      </p:sp>
      <p:grpSp>
        <p:nvGrpSpPr>
          <p:cNvPr id="2" name="Group 6">
            <a:extLst>
              <a:ext uri="{FF2B5EF4-FFF2-40B4-BE49-F238E27FC236}">
                <a16:creationId xmlns:a16="http://schemas.microsoft.com/office/drawing/2014/main" id="{9356EE9A-20C5-4A4A-CF22-25F79154DAD1}"/>
              </a:ext>
            </a:extLst>
          </p:cNvPr>
          <p:cNvGrpSpPr>
            <a:grpSpLocks/>
          </p:cNvGrpSpPr>
          <p:nvPr/>
        </p:nvGrpSpPr>
        <p:grpSpPr bwMode="auto">
          <a:xfrm>
            <a:off x="0" y="0"/>
            <a:ext cx="9144000" cy="6858000"/>
            <a:chOff x="0" y="0"/>
            <a:chExt cx="9144000" cy="6858000"/>
          </a:xfrm>
        </p:grpSpPr>
        <p:pic>
          <p:nvPicPr>
            <p:cNvPr id="3" name="Rectangle 19458">
              <a:extLst>
                <a:ext uri="{FF2B5EF4-FFF2-40B4-BE49-F238E27FC236}">
                  <a16:creationId xmlns:a16="http://schemas.microsoft.com/office/drawing/2014/main" id="{127A6270-F7E4-0B2D-A202-4E035A342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a:extLst>
                <a:ext uri="{FF2B5EF4-FFF2-40B4-BE49-F238E27FC236}">
                  <a16:creationId xmlns:a16="http://schemas.microsoft.com/office/drawing/2014/main" id="{9F540AEC-9348-45A3-DDE5-FBE60954C8A6}"/>
                </a:ext>
              </a:extLst>
            </p:cNvPr>
            <p:cNvGrpSpPr>
              <a:grpSpLocks/>
            </p:cNvGrpSpPr>
            <p:nvPr/>
          </p:nvGrpSpPr>
          <p:grpSpPr bwMode="auto">
            <a:xfrm>
              <a:off x="0" y="0"/>
              <a:ext cx="9144000" cy="6858000"/>
              <a:chOff x="0" y="0"/>
              <a:chExt cx="5760" cy="4320"/>
            </a:xfrm>
          </p:grpSpPr>
          <p:grpSp>
            <p:nvGrpSpPr>
              <p:cNvPr id="6" name="Group 12">
                <a:extLst>
                  <a:ext uri="{FF2B5EF4-FFF2-40B4-BE49-F238E27FC236}">
                    <a16:creationId xmlns:a16="http://schemas.microsoft.com/office/drawing/2014/main" id="{F46D9E01-0C00-497F-AE32-D9E0E753FAF1}"/>
                  </a:ext>
                </a:extLst>
              </p:cNvPr>
              <p:cNvGrpSpPr>
                <a:grpSpLocks/>
              </p:cNvGrpSpPr>
              <p:nvPr/>
            </p:nvGrpSpPr>
            <p:grpSpPr bwMode="auto">
              <a:xfrm>
                <a:off x="0" y="0"/>
                <a:ext cx="192" cy="4320"/>
                <a:chOff x="0" y="-48"/>
                <a:chExt cx="144" cy="4368"/>
              </a:xfrm>
            </p:grpSpPr>
            <p:sp>
              <p:nvSpPr>
                <p:cNvPr id="16" name="Rectangle 9">
                  <a:extLst>
                    <a:ext uri="{FF2B5EF4-FFF2-40B4-BE49-F238E27FC236}">
                      <a16:creationId xmlns:a16="http://schemas.microsoft.com/office/drawing/2014/main" id="{64626CBF-E7AD-ACAD-B1E6-65ABD26B4E7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7" name="Rectangle 10">
                  <a:extLst>
                    <a:ext uri="{FF2B5EF4-FFF2-40B4-BE49-F238E27FC236}">
                      <a16:creationId xmlns:a16="http://schemas.microsoft.com/office/drawing/2014/main" id="{6AAB9082-A1C9-ED25-9BA4-C5E8CCC2951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7" name="Group 11">
                <a:extLst>
                  <a:ext uri="{FF2B5EF4-FFF2-40B4-BE49-F238E27FC236}">
                    <a16:creationId xmlns:a16="http://schemas.microsoft.com/office/drawing/2014/main" id="{EBDB2DDF-131A-AFB2-DAF9-E06964F9BB20}"/>
                  </a:ext>
                </a:extLst>
              </p:cNvPr>
              <p:cNvGrpSpPr>
                <a:grpSpLocks/>
              </p:cNvGrpSpPr>
              <p:nvPr/>
            </p:nvGrpSpPr>
            <p:grpSpPr bwMode="auto">
              <a:xfrm>
                <a:off x="5674" y="24"/>
                <a:ext cx="86" cy="4296"/>
                <a:chOff x="5616" y="-48"/>
                <a:chExt cx="144" cy="4368"/>
              </a:xfrm>
            </p:grpSpPr>
            <p:sp>
              <p:nvSpPr>
                <p:cNvPr id="14" name="Rectangle 12">
                  <a:extLst>
                    <a:ext uri="{FF2B5EF4-FFF2-40B4-BE49-F238E27FC236}">
                      <a16:creationId xmlns:a16="http://schemas.microsoft.com/office/drawing/2014/main" id="{B88B6C9F-C172-4D34-4611-981E1E48DE0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5" name="Rectangle 13">
                  <a:extLst>
                    <a:ext uri="{FF2B5EF4-FFF2-40B4-BE49-F238E27FC236}">
                      <a16:creationId xmlns:a16="http://schemas.microsoft.com/office/drawing/2014/main" id="{4A3A73AD-FB65-B62E-024B-6BCDF4C1A8E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 name="Group 14">
                <a:extLst>
                  <a:ext uri="{FF2B5EF4-FFF2-40B4-BE49-F238E27FC236}">
                    <a16:creationId xmlns:a16="http://schemas.microsoft.com/office/drawing/2014/main" id="{B8F80382-793A-E24E-6DCC-E92E2EE7E269}"/>
                  </a:ext>
                </a:extLst>
              </p:cNvPr>
              <p:cNvGrpSpPr>
                <a:grpSpLocks/>
              </p:cNvGrpSpPr>
              <p:nvPr/>
            </p:nvGrpSpPr>
            <p:grpSpPr bwMode="auto">
              <a:xfrm>
                <a:off x="144" y="0"/>
                <a:ext cx="5616" cy="144"/>
                <a:chOff x="96" y="-48"/>
                <a:chExt cx="5520" cy="144"/>
              </a:xfrm>
            </p:grpSpPr>
            <p:sp>
              <p:nvSpPr>
                <p:cNvPr id="12" name="Rectangle 16">
                  <a:extLst>
                    <a:ext uri="{FF2B5EF4-FFF2-40B4-BE49-F238E27FC236}">
                      <a16:creationId xmlns:a16="http://schemas.microsoft.com/office/drawing/2014/main" id="{CF4E02DE-2383-4369-6988-BB978DCB3D9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3" name="Rectangle 17">
                  <a:extLst>
                    <a:ext uri="{FF2B5EF4-FFF2-40B4-BE49-F238E27FC236}">
                      <a16:creationId xmlns:a16="http://schemas.microsoft.com/office/drawing/2014/main" id="{062F700A-10F0-B4F8-CC42-466501C7B7E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7">
                <a:extLst>
                  <a:ext uri="{FF2B5EF4-FFF2-40B4-BE49-F238E27FC236}">
                    <a16:creationId xmlns:a16="http://schemas.microsoft.com/office/drawing/2014/main" id="{06480839-EEDA-EF2A-78C5-D1F6D245ED4F}"/>
                  </a:ext>
                </a:extLst>
              </p:cNvPr>
              <p:cNvGrpSpPr>
                <a:grpSpLocks/>
              </p:cNvGrpSpPr>
              <p:nvPr/>
            </p:nvGrpSpPr>
            <p:grpSpPr bwMode="auto">
              <a:xfrm>
                <a:off x="144" y="4234"/>
                <a:ext cx="5616" cy="86"/>
                <a:chOff x="96" y="4176"/>
                <a:chExt cx="5520" cy="144"/>
              </a:xfrm>
            </p:grpSpPr>
            <p:sp>
              <p:nvSpPr>
                <p:cNvPr id="10" name="Rectangle 18">
                  <a:extLst>
                    <a:ext uri="{FF2B5EF4-FFF2-40B4-BE49-F238E27FC236}">
                      <a16:creationId xmlns:a16="http://schemas.microsoft.com/office/drawing/2014/main" id="{DA736366-8361-E50C-40D4-CE03F9F5E686}"/>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1" name="Rectangle 19">
                  <a:extLst>
                    <a:ext uri="{FF2B5EF4-FFF2-40B4-BE49-F238E27FC236}">
                      <a16:creationId xmlns:a16="http://schemas.microsoft.com/office/drawing/2014/main" id="{2DD9ECF7-E99B-2E82-E669-715B220E389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5" name="Rectangle 4">
              <a:extLst>
                <a:ext uri="{FF2B5EF4-FFF2-40B4-BE49-F238E27FC236}">
                  <a16:creationId xmlns:a16="http://schemas.microsoft.com/office/drawing/2014/main" id="{43FFAA2C-2D4F-A87B-8C82-1C58BD61E96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8" name="Content Placeholder 21">
            <a:extLst>
              <a:ext uri="{FF2B5EF4-FFF2-40B4-BE49-F238E27FC236}">
                <a16:creationId xmlns:a16="http://schemas.microsoft.com/office/drawing/2014/main" id="{F7723EDB-49C8-2040-26C2-5A5C6E6AF732}"/>
              </a:ext>
            </a:extLst>
          </p:cNvPr>
          <p:cNvPicPr>
            <a:picLocks noChangeAspect="1"/>
          </p:cNvPicPr>
          <p:nvPr/>
        </p:nvPicPr>
        <p:blipFill>
          <a:blip r:embed="rId3">
            <a:lum bright="-26000" contrast="57000"/>
          </a:blip>
          <a:stretch>
            <a:fillRect/>
          </a:stretch>
        </p:blipFill>
        <p:spPr bwMode="auto">
          <a:xfrm>
            <a:off x="1752600" y="3655415"/>
            <a:ext cx="6553200" cy="297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9699">
                                            <p:txEl>
                                              <p:pRg st="0" end="0"/>
                                            </p:txEl>
                                          </p:spTgt>
                                        </p:tgtEl>
                                        <p:attrNameLst>
                                          <p:attrName>style.visibility</p:attrName>
                                        </p:attrNameLst>
                                      </p:cBhvr>
                                      <p:to>
                                        <p:strVal val="visible"/>
                                      </p:to>
                                    </p:set>
                                    <p:animEffect transition="in" filter="dissolve">
                                      <p:cBhvr>
                                        <p:cTn id="7" dur="500"/>
                                        <p:tgtEl>
                                          <p:spTgt spid="66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9699">
                                            <p:txEl>
                                              <p:pRg st="1" end="1"/>
                                            </p:txEl>
                                          </p:spTgt>
                                        </p:tgtEl>
                                        <p:attrNameLst>
                                          <p:attrName>style.visibility</p:attrName>
                                        </p:attrNameLst>
                                      </p:cBhvr>
                                      <p:to>
                                        <p:strVal val="visible"/>
                                      </p:to>
                                    </p:set>
                                    <p:animEffect transition="in" filter="dissolve">
                                      <p:cBhvr>
                                        <p:cTn id="12" dur="500"/>
                                        <p:tgtEl>
                                          <p:spTgt spid="66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9699">
                                            <p:txEl>
                                              <p:pRg st="2" end="2"/>
                                            </p:txEl>
                                          </p:spTgt>
                                        </p:tgtEl>
                                        <p:attrNameLst>
                                          <p:attrName>style.visibility</p:attrName>
                                        </p:attrNameLst>
                                      </p:cBhvr>
                                      <p:to>
                                        <p:strVal val="visible"/>
                                      </p:to>
                                    </p:set>
                                    <p:animEffect transition="in" filter="dissolve">
                                      <p:cBhvr>
                                        <p:cTn id="17" dur="500"/>
                                        <p:tgtEl>
                                          <p:spTgt spid="66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9699">
                                            <p:txEl>
                                              <p:pRg st="3" end="3"/>
                                            </p:txEl>
                                          </p:spTgt>
                                        </p:tgtEl>
                                        <p:attrNameLst>
                                          <p:attrName>style.visibility</p:attrName>
                                        </p:attrNameLst>
                                      </p:cBhvr>
                                      <p:to>
                                        <p:strVal val="visible"/>
                                      </p:to>
                                    </p:set>
                                    <p:animEffect transition="in" filter="dissolve">
                                      <p:cBhvr>
                                        <p:cTn id="22" dur="500"/>
                                        <p:tgtEl>
                                          <p:spTgt spid="66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9699">
                                            <p:txEl>
                                              <p:pRg st="4" end="4"/>
                                            </p:txEl>
                                          </p:spTgt>
                                        </p:tgtEl>
                                        <p:attrNameLst>
                                          <p:attrName>style.visibility</p:attrName>
                                        </p:attrNameLst>
                                      </p:cBhvr>
                                      <p:to>
                                        <p:strVal val="visible"/>
                                      </p:to>
                                    </p:set>
                                    <p:animEffect transition="in" filter="dissolve">
                                      <p:cBhvr>
                                        <p:cTn id="27" dur="500"/>
                                        <p:tgtEl>
                                          <p:spTgt spid="66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6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A031-DAB6-1E19-38C4-BC12BB51E9AD}"/>
              </a:ext>
            </a:extLst>
          </p:cNvPr>
          <p:cNvSpPr>
            <a:spLocks noGrp="1"/>
          </p:cNvSpPr>
          <p:nvPr>
            <p:ph type="title"/>
          </p:nvPr>
        </p:nvSpPr>
        <p:spPr>
          <a:xfrm>
            <a:off x="76200" y="319087"/>
            <a:ext cx="7315200" cy="747713"/>
          </a:xfrm>
        </p:spPr>
        <p:txBody>
          <a:bodyPr/>
          <a:lstStyle/>
          <a:p>
            <a:r>
              <a:rPr lang="en-US" sz="2800" b="0" u="none" strike="noStrike" baseline="0" dirty="0">
                <a:solidFill>
                  <a:srgbClr val="44546B"/>
                </a:solidFill>
              </a:rPr>
              <a:t>Thermal Boundaries or Gradients in Hot </a:t>
            </a:r>
            <a:r>
              <a:rPr lang="en-US" sz="2800" dirty="0">
                <a:solidFill>
                  <a:srgbClr val="44546B"/>
                </a:solidFill>
              </a:rPr>
              <a:t>Chip with Air as A Coolant</a:t>
            </a:r>
            <a:endParaRPr lang="en-IN" sz="2800" dirty="0"/>
          </a:p>
        </p:txBody>
      </p:sp>
      <p:pic>
        <p:nvPicPr>
          <p:cNvPr id="21" name="Content Placeholder 20">
            <a:extLst>
              <a:ext uri="{FF2B5EF4-FFF2-40B4-BE49-F238E27FC236}">
                <a16:creationId xmlns:a16="http://schemas.microsoft.com/office/drawing/2014/main" id="{55AE2C33-9139-9495-7027-953E7C24DD3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38000"/>
                    </a14:imgEffect>
                    <a14:imgEffect>
                      <a14:brightnessContrast bright="-28000" contrast="60000"/>
                    </a14:imgEffect>
                  </a14:imgLayer>
                </a14:imgProps>
              </a:ext>
            </a:extLst>
          </a:blip>
          <a:stretch>
            <a:fillRect/>
          </a:stretch>
        </p:blipFill>
        <p:spPr>
          <a:xfrm>
            <a:off x="728680" y="1081087"/>
            <a:ext cx="7539672" cy="5610507"/>
          </a:xfrm>
        </p:spPr>
      </p:pic>
      <p:grpSp>
        <p:nvGrpSpPr>
          <p:cNvPr id="4" name="Group 46">
            <a:extLst>
              <a:ext uri="{FF2B5EF4-FFF2-40B4-BE49-F238E27FC236}">
                <a16:creationId xmlns:a16="http://schemas.microsoft.com/office/drawing/2014/main" id="{F754DE47-AD17-5BE3-88F6-8F07FDDF449B}"/>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156373E7-853B-9E04-0464-9D311A05B81E}"/>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780D4817-C8F6-AC55-4606-CD505CC744DE}"/>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687DBE2E-439A-63D6-3170-02D780070F4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567CB3F0-CA06-3DAE-6F12-E57D04E7AF5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719C3F07-D762-2108-6E1E-5540FCEFA4D4}"/>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F24935E4-3490-027A-8400-93CA01483D1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5FC08146-2805-6630-03E1-5DA03CC03AC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AE714456-F3DE-245B-A46A-E6FFB2D09A41}"/>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CA3F3666-1A17-E3D1-9ECC-89EFAE6A15B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729026CE-D368-BBD5-ADBD-AE011BD61D05}"/>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C4F229BB-71DB-3205-1989-2B96688711A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F4D82C9E-20A7-A053-CB9F-F33121DA8BD6}"/>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9C20AC16-7C84-D667-5514-AB4C75F9C04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F615E097-3E09-EB06-3629-DDF6E1F5A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14F69A57-C63D-94A0-E490-44F13F87CF00}"/>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22" name="Rectangle 21">
            <a:extLst>
              <a:ext uri="{FF2B5EF4-FFF2-40B4-BE49-F238E27FC236}">
                <a16:creationId xmlns:a16="http://schemas.microsoft.com/office/drawing/2014/main" id="{4810BE31-62A9-49AD-4A46-D84355AA9C58}"/>
              </a:ext>
            </a:extLst>
          </p:cNvPr>
          <p:cNvSpPr/>
          <p:nvPr/>
        </p:nvSpPr>
        <p:spPr bwMode="auto">
          <a:xfrm>
            <a:off x="728680" y="5867400"/>
            <a:ext cx="2928920" cy="77787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7587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750"/>
                                        <p:tgtEl>
                                          <p:spTgt spid="22"/>
                                        </p:tgtEl>
                                      </p:cBhvr>
                                    </p:animEffect>
                                    <p:set>
                                      <p:cBhvr>
                                        <p:cTn id="12" dur="1" fill="hold">
                                          <p:stCondLst>
                                            <p:cond delay="74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EE0321A1-0F6A-C71F-64FA-204A0F1B54DA}"/>
              </a:ext>
            </a:extLst>
          </p:cNvPr>
          <p:cNvSpPr>
            <a:spLocks noGrp="1" noChangeArrowheads="1"/>
          </p:cNvSpPr>
          <p:nvPr>
            <p:ph type="title"/>
          </p:nvPr>
        </p:nvSpPr>
        <p:spPr>
          <a:xfrm>
            <a:off x="685800" y="152400"/>
            <a:ext cx="7772400" cy="685800"/>
          </a:xfrm>
        </p:spPr>
        <p:txBody>
          <a:bodyPr/>
          <a:lstStyle/>
          <a:p>
            <a:r>
              <a:rPr lang="en-US" altLang="en-US" sz="2800" b="1">
                <a:latin typeface="Arial" panose="020B0604020202020204" pitchFamily="34" charset="0"/>
              </a:rPr>
              <a:t> Onset of Nucleate Boiling</a:t>
            </a:r>
            <a:endParaRPr lang="en-US" altLang="en-US" sz="2800">
              <a:latin typeface="Arial" panose="020B0604020202020204" pitchFamily="34" charset="0"/>
            </a:endParaRPr>
          </a:p>
        </p:txBody>
      </p:sp>
      <p:sp>
        <p:nvSpPr>
          <p:cNvPr id="669699" name="Rectangle 3">
            <a:extLst>
              <a:ext uri="{FF2B5EF4-FFF2-40B4-BE49-F238E27FC236}">
                <a16:creationId xmlns:a16="http://schemas.microsoft.com/office/drawing/2014/main" id="{8F08F8FA-2842-BE0C-C423-340E6432BDEA}"/>
              </a:ext>
            </a:extLst>
          </p:cNvPr>
          <p:cNvSpPr>
            <a:spLocks noGrp="1" noChangeArrowheads="1"/>
          </p:cNvSpPr>
          <p:nvPr>
            <p:ph type="body" idx="1"/>
          </p:nvPr>
        </p:nvSpPr>
        <p:spPr>
          <a:xfrm>
            <a:off x="228600" y="1143000"/>
            <a:ext cx="8670925" cy="3749500"/>
          </a:xfrm>
        </p:spPr>
        <p:txBody>
          <a:bodyPr/>
          <a:lstStyle/>
          <a:p>
            <a:pPr>
              <a:lnSpc>
                <a:spcPct val="90000"/>
              </a:lnSpc>
            </a:pPr>
            <a:r>
              <a:rPr lang="en-US" altLang="en-US" sz="2400" dirty="0"/>
              <a:t>The first physical situation can occur at a planar interface when the liquid temperature is fractionally increased above the saturation temperature of the vapor at the vapor pressure in the gas or vapor region. </a:t>
            </a:r>
          </a:p>
          <a:p>
            <a:pPr>
              <a:lnSpc>
                <a:spcPct val="90000"/>
              </a:lnSpc>
            </a:pPr>
            <a:r>
              <a:rPr lang="en-US" altLang="en-US" sz="2400" dirty="0"/>
              <a:t>Thus, the liquid "evaporates" into the vapor because its temperature is maintained at a temperature minimally higher than its vapor "saturation" temperature at the vapor system pressure. </a:t>
            </a:r>
          </a:p>
          <a:p>
            <a:pPr>
              <a:lnSpc>
                <a:spcPct val="90000"/>
              </a:lnSpc>
            </a:pPr>
            <a:r>
              <a:rPr lang="en-US" altLang="en-US" sz="2400" dirty="0"/>
              <a:t>Evaporation is the term commonly used to describe such a situation which can also be described on a microscopic level as the imbalance between molecular fluxes at these two distinctly different temperatures.</a:t>
            </a:r>
          </a:p>
        </p:txBody>
      </p:sp>
      <p:grpSp>
        <p:nvGrpSpPr>
          <p:cNvPr id="2" name="Group 6">
            <a:extLst>
              <a:ext uri="{FF2B5EF4-FFF2-40B4-BE49-F238E27FC236}">
                <a16:creationId xmlns:a16="http://schemas.microsoft.com/office/drawing/2014/main" id="{9356EE9A-20C5-4A4A-CF22-25F79154DAD1}"/>
              </a:ext>
            </a:extLst>
          </p:cNvPr>
          <p:cNvGrpSpPr>
            <a:grpSpLocks/>
          </p:cNvGrpSpPr>
          <p:nvPr/>
        </p:nvGrpSpPr>
        <p:grpSpPr bwMode="auto">
          <a:xfrm>
            <a:off x="0" y="0"/>
            <a:ext cx="9144000" cy="6858000"/>
            <a:chOff x="0" y="0"/>
            <a:chExt cx="9144000" cy="6858000"/>
          </a:xfrm>
        </p:grpSpPr>
        <p:pic>
          <p:nvPicPr>
            <p:cNvPr id="3" name="Rectangle 19458">
              <a:extLst>
                <a:ext uri="{FF2B5EF4-FFF2-40B4-BE49-F238E27FC236}">
                  <a16:creationId xmlns:a16="http://schemas.microsoft.com/office/drawing/2014/main" id="{127A6270-F7E4-0B2D-A202-4E035A342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a:extLst>
                <a:ext uri="{FF2B5EF4-FFF2-40B4-BE49-F238E27FC236}">
                  <a16:creationId xmlns:a16="http://schemas.microsoft.com/office/drawing/2014/main" id="{9F540AEC-9348-45A3-DDE5-FBE60954C8A6}"/>
                </a:ext>
              </a:extLst>
            </p:cNvPr>
            <p:cNvGrpSpPr>
              <a:grpSpLocks/>
            </p:cNvGrpSpPr>
            <p:nvPr/>
          </p:nvGrpSpPr>
          <p:grpSpPr bwMode="auto">
            <a:xfrm>
              <a:off x="0" y="0"/>
              <a:ext cx="9144000" cy="6858000"/>
              <a:chOff x="0" y="0"/>
              <a:chExt cx="5760" cy="4320"/>
            </a:xfrm>
          </p:grpSpPr>
          <p:grpSp>
            <p:nvGrpSpPr>
              <p:cNvPr id="6" name="Group 12">
                <a:extLst>
                  <a:ext uri="{FF2B5EF4-FFF2-40B4-BE49-F238E27FC236}">
                    <a16:creationId xmlns:a16="http://schemas.microsoft.com/office/drawing/2014/main" id="{F46D9E01-0C00-497F-AE32-D9E0E753FAF1}"/>
                  </a:ext>
                </a:extLst>
              </p:cNvPr>
              <p:cNvGrpSpPr>
                <a:grpSpLocks/>
              </p:cNvGrpSpPr>
              <p:nvPr/>
            </p:nvGrpSpPr>
            <p:grpSpPr bwMode="auto">
              <a:xfrm>
                <a:off x="0" y="0"/>
                <a:ext cx="192" cy="4320"/>
                <a:chOff x="0" y="-48"/>
                <a:chExt cx="144" cy="4368"/>
              </a:xfrm>
            </p:grpSpPr>
            <p:sp>
              <p:nvSpPr>
                <p:cNvPr id="16" name="Rectangle 9">
                  <a:extLst>
                    <a:ext uri="{FF2B5EF4-FFF2-40B4-BE49-F238E27FC236}">
                      <a16:creationId xmlns:a16="http://schemas.microsoft.com/office/drawing/2014/main" id="{64626CBF-E7AD-ACAD-B1E6-65ABD26B4E7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7" name="Rectangle 10">
                  <a:extLst>
                    <a:ext uri="{FF2B5EF4-FFF2-40B4-BE49-F238E27FC236}">
                      <a16:creationId xmlns:a16="http://schemas.microsoft.com/office/drawing/2014/main" id="{6AAB9082-A1C9-ED25-9BA4-C5E8CCC2951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7" name="Group 11">
                <a:extLst>
                  <a:ext uri="{FF2B5EF4-FFF2-40B4-BE49-F238E27FC236}">
                    <a16:creationId xmlns:a16="http://schemas.microsoft.com/office/drawing/2014/main" id="{EBDB2DDF-131A-AFB2-DAF9-E06964F9BB20}"/>
                  </a:ext>
                </a:extLst>
              </p:cNvPr>
              <p:cNvGrpSpPr>
                <a:grpSpLocks/>
              </p:cNvGrpSpPr>
              <p:nvPr/>
            </p:nvGrpSpPr>
            <p:grpSpPr bwMode="auto">
              <a:xfrm>
                <a:off x="5674" y="24"/>
                <a:ext cx="86" cy="4296"/>
                <a:chOff x="5616" y="-48"/>
                <a:chExt cx="144" cy="4368"/>
              </a:xfrm>
            </p:grpSpPr>
            <p:sp>
              <p:nvSpPr>
                <p:cNvPr id="14" name="Rectangle 12">
                  <a:extLst>
                    <a:ext uri="{FF2B5EF4-FFF2-40B4-BE49-F238E27FC236}">
                      <a16:creationId xmlns:a16="http://schemas.microsoft.com/office/drawing/2014/main" id="{B88B6C9F-C172-4D34-4611-981E1E48DE0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5" name="Rectangle 13">
                  <a:extLst>
                    <a:ext uri="{FF2B5EF4-FFF2-40B4-BE49-F238E27FC236}">
                      <a16:creationId xmlns:a16="http://schemas.microsoft.com/office/drawing/2014/main" id="{4A3A73AD-FB65-B62E-024B-6BCDF4C1A8E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 name="Group 14">
                <a:extLst>
                  <a:ext uri="{FF2B5EF4-FFF2-40B4-BE49-F238E27FC236}">
                    <a16:creationId xmlns:a16="http://schemas.microsoft.com/office/drawing/2014/main" id="{B8F80382-793A-E24E-6DCC-E92E2EE7E269}"/>
                  </a:ext>
                </a:extLst>
              </p:cNvPr>
              <p:cNvGrpSpPr>
                <a:grpSpLocks/>
              </p:cNvGrpSpPr>
              <p:nvPr/>
            </p:nvGrpSpPr>
            <p:grpSpPr bwMode="auto">
              <a:xfrm>
                <a:off x="144" y="0"/>
                <a:ext cx="5616" cy="144"/>
                <a:chOff x="96" y="-48"/>
                <a:chExt cx="5520" cy="144"/>
              </a:xfrm>
            </p:grpSpPr>
            <p:sp>
              <p:nvSpPr>
                <p:cNvPr id="12" name="Rectangle 16">
                  <a:extLst>
                    <a:ext uri="{FF2B5EF4-FFF2-40B4-BE49-F238E27FC236}">
                      <a16:creationId xmlns:a16="http://schemas.microsoft.com/office/drawing/2014/main" id="{CF4E02DE-2383-4369-6988-BB978DCB3D9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3" name="Rectangle 17">
                  <a:extLst>
                    <a:ext uri="{FF2B5EF4-FFF2-40B4-BE49-F238E27FC236}">
                      <a16:creationId xmlns:a16="http://schemas.microsoft.com/office/drawing/2014/main" id="{062F700A-10F0-B4F8-CC42-466501C7B7E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7">
                <a:extLst>
                  <a:ext uri="{FF2B5EF4-FFF2-40B4-BE49-F238E27FC236}">
                    <a16:creationId xmlns:a16="http://schemas.microsoft.com/office/drawing/2014/main" id="{06480839-EEDA-EF2A-78C5-D1F6D245ED4F}"/>
                  </a:ext>
                </a:extLst>
              </p:cNvPr>
              <p:cNvGrpSpPr>
                <a:grpSpLocks/>
              </p:cNvGrpSpPr>
              <p:nvPr/>
            </p:nvGrpSpPr>
            <p:grpSpPr bwMode="auto">
              <a:xfrm>
                <a:off x="144" y="4234"/>
                <a:ext cx="5616" cy="86"/>
                <a:chOff x="96" y="4176"/>
                <a:chExt cx="5520" cy="144"/>
              </a:xfrm>
            </p:grpSpPr>
            <p:sp>
              <p:nvSpPr>
                <p:cNvPr id="10" name="Rectangle 18">
                  <a:extLst>
                    <a:ext uri="{FF2B5EF4-FFF2-40B4-BE49-F238E27FC236}">
                      <a16:creationId xmlns:a16="http://schemas.microsoft.com/office/drawing/2014/main" id="{DA736366-8361-E50C-40D4-CE03F9F5E686}"/>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1" name="Rectangle 19">
                  <a:extLst>
                    <a:ext uri="{FF2B5EF4-FFF2-40B4-BE49-F238E27FC236}">
                      <a16:creationId xmlns:a16="http://schemas.microsoft.com/office/drawing/2014/main" id="{2DD9ECF7-E99B-2E82-E669-715B220E389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5" name="Rectangle 4">
              <a:extLst>
                <a:ext uri="{FF2B5EF4-FFF2-40B4-BE49-F238E27FC236}">
                  <a16:creationId xmlns:a16="http://schemas.microsoft.com/office/drawing/2014/main" id="{43FFAA2C-2D4F-A87B-8C82-1C58BD61E96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18" name="Content Placeholder 21">
            <a:extLst>
              <a:ext uri="{FF2B5EF4-FFF2-40B4-BE49-F238E27FC236}">
                <a16:creationId xmlns:a16="http://schemas.microsoft.com/office/drawing/2014/main" id="{D196949E-A730-F0A1-3A5B-B8ACDC38A8C3}"/>
              </a:ext>
            </a:extLst>
          </p:cNvPr>
          <p:cNvPicPr>
            <a:picLocks noChangeAspect="1"/>
          </p:cNvPicPr>
          <p:nvPr/>
        </p:nvPicPr>
        <p:blipFill>
          <a:blip r:embed="rId3">
            <a:lum bright="-26000" contrast="57000"/>
          </a:blip>
          <a:stretch>
            <a:fillRect/>
          </a:stretch>
        </p:blipFill>
        <p:spPr bwMode="auto">
          <a:xfrm>
            <a:off x="4221494" y="4572000"/>
            <a:ext cx="4572000" cy="207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18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9699">
                                            <p:txEl>
                                              <p:pRg st="0" end="0"/>
                                            </p:txEl>
                                          </p:spTgt>
                                        </p:tgtEl>
                                        <p:attrNameLst>
                                          <p:attrName>style.visibility</p:attrName>
                                        </p:attrNameLst>
                                      </p:cBhvr>
                                      <p:to>
                                        <p:strVal val="visible"/>
                                      </p:to>
                                    </p:set>
                                    <p:animEffect transition="in" filter="dissolve">
                                      <p:cBhvr>
                                        <p:cTn id="7" dur="500"/>
                                        <p:tgtEl>
                                          <p:spTgt spid="66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9699">
                                            <p:txEl>
                                              <p:pRg st="1" end="1"/>
                                            </p:txEl>
                                          </p:spTgt>
                                        </p:tgtEl>
                                        <p:attrNameLst>
                                          <p:attrName>style.visibility</p:attrName>
                                        </p:attrNameLst>
                                      </p:cBhvr>
                                      <p:to>
                                        <p:strVal val="visible"/>
                                      </p:to>
                                    </p:set>
                                    <p:animEffect transition="in" filter="dissolve">
                                      <p:cBhvr>
                                        <p:cTn id="12" dur="500"/>
                                        <p:tgtEl>
                                          <p:spTgt spid="66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9699">
                                            <p:txEl>
                                              <p:pRg st="2" end="2"/>
                                            </p:txEl>
                                          </p:spTgt>
                                        </p:tgtEl>
                                        <p:attrNameLst>
                                          <p:attrName>style.visibility</p:attrName>
                                        </p:attrNameLst>
                                      </p:cBhvr>
                                      <p:to>
                                        <p:strVal val="visible"/>
                                      </p:to>
                                    </p:set>
                                    <p:animEffect transition="in" filter="dissolve">
                                      <p:cBhvr>
                                        <p:cTn id="17" dur="500"/>
                                        <p:tgtEl>
                                          <p:spTgt spid="66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6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70722" name="Object 2">
                <a:extLst>
                  <a:ext uri="{FF2B5EF4-FFF2-40B4-BE49-F238E27FC236}">
                    <a16:creationId xmlns:a16="http://schemas.microsoft.com/office/drawing/2014/main" id="{07507222-66DB-227F-A3EC-D9CD4B77830B}"/>
                  </a:ext>
                </a:extLst>
              </p:cNvPr>
              <p:cNvSpPr txBox="1"/>
              <p:nvPr/>
            </p:nvSpPr>
            <p:spPr bwMode="auto">
              <a:xfrm>
                <a:off x="1524000" y="1219200"/>
                <a:ext cx="4830763" cy="14668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IN" i="1" smtClean="0">
                              <a:solidFill>
                                <a:srgbClr val="000000"/>
                              </a:solidFill>
                              <a:latin typeface="Cambria Math" panose="02040503050406030204" pitchFamily="18" charset="0"/>
                            </a:rPr>
                          </m:ctrlPr>
                        </m:sSubPr>
                        <m:e>
                          <m:d>
                            <m:dPr>
                              <m:ctrlPr>
                                <a:rPr lang="en-IN" i="1">
                                  <a:solidFill>
                                    <a:srgbClr val="000000"/>
                                  </a:solidFill>
                                  <a:latin typeface="Cambria Math" panose="02040503050406030204" pitchFamily="18" charset="0"/>
                                </a:rPr>
                              </m:ctrlPr>
                            </m:dP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𝑊</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𝑆𝐴𝑇</m:t>
                                  </m:r>
                                </m:sub>
                              </m:sSub>
                            </m:e>
                          </m:d>
                        </m:e>
                        <m:sub>
                          <m:r>
                            <a:rPr lang="en-IN" i="1">
                              <a:solidFill>
                                <a:srgbClr val="000000"/>
                              </a:solidFill>
                              <a:latin typeface="Cambria Math" panose="02040503050406030204" pitchFamily="18" charset="0"/>
                            </a:rPr>
                            <m:t>𝑂𝑁𝐵</m:t>
                          </m:r>
                        </m:sub>
                      </m:sSub>
                      <m:r>
                        <a:rPr lang="en-IN" i="1">
                          <a:solidFill>
                            <a:srgbClr val="000000"/>
                          </a:solidFill>
                          <a:latin typeface="Cambria Math" panose="02040503050406030204" pitchFamily="18" charset="0"/>
                        </a:rPr>
                        <m:t>=</m:t>
                      </m:r>
                      <m:rad>
                        <m:radPr>
                          <m:degHide m:val="on"/>
                          <m:ctrlPr>
                            <a:rPr lang="en-IN" i="1">
                              <a:solidFill>
                                <a:srgbClr val="000000"/>
                              </a:solidFill>
                              <a:latin typeface="Cambria Math" panose="02040503050406030204" pitchFamily="18" charset="0"/>
                            </a:rPr>
                          </m:ctrlPr>
                        </m:radPr>
                        <m:deg/>
                        <m:e>
                          <m:d>
                            <m:dPr>
                              <m:ctrlPr>
                                <a:rPr lang="en-IN" i="1">
                                  <a:solidFill>
                                    <a:srgbClr val="000000"/>
                                  </a:solidFill>
                                  <a:latin typeface="Cambria Math" panose="02040503050406030204" pitchFamily="18" charset="0"/>
                                </a:rPr>
                              </m:ctrlPr>
                            </m:dPr>
                            <m:e>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8</m:t>
                                  </m:r>
                                  <m:r>
                                    <a:rPr lang="en-IN" i="1">
                                      <a:solidFill>
                                        <a:srgbClr val="000000"/>
                                      </a:solidFill>
                                      <a:latin typeface="Cambria Math" panose="02040503050406030204" pitchFamily="18" charset="0"/>
                                    </a:rPr>
                                    <m:t>𝜎</m:t>
                                  </m:r>
                                  <m:sSup>
                                    <m:sSupPr>
                                      <m:ctrlPr>
                                        <a:rPr lang="en-IN" i="1">
                                          <a:solidFill>
                                            <a:srgbClr val="000000"/>
                                          </a:solidFill>
                                          <a:latin typeface="Cambria Math" panose="02040503050406030204" pitchFamily="18" charset="0"/>
                                        </a:rPr>
                                      </m:ctrlPr>
                                    </m:sSupPr>
                                    <m:e>
                                      <m:r>
                                        <a:rPr lang="en-IN" i="1">
                                          <a:solidFill>
                                            <a:srgbClr val="000000"/>
                                          </a:solidFill>
                                          <a:latin typeface="Cambria Math" panose="02040503050406030204" pitchFamily="18" charset="0"/>
                                        </a:rPr>
                                        <m:t>𝑞</m:t>
                                      </m:r>
                                    </m:e>
                                    <m:sup>
                                      <m:r>
                                        <a:rPr lang="en-IN" i="1">
                                          <a:solidFill>
                                            <a:srgbClr val="000000"/>
                                          </a:solidFill>
                                          <a:latin typeface="Cambria Math" panose="02040503050406030204" pitchFamily="18" charset="0"/>
                                        </a:rPr>
                                        <m:t>′′</m:t>
                                      </m:r>
                                    </m:sup>
                                  </m:sSup>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𝑆𝐴𝑇</m:t>
                                      </m:r>
                                    </m:sub>
                                  </m:sSub>
                                </m:num>
                                <m:den>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𝑘</m:t>
                                      </m:r>
                                    </m:e>
                                    <m:sub>
                                      <m:r>
                                        <a:rPr lang="en-IN" i="1">
                                          <a:solidFill>
                                            <a:srgbClr val="000000"/>
                                          </a:solidFill>
                                          <a:latin typeface="Cambria Math" panose="02040503050406030204" pitchFamily="18" charset="0"/>
                                        </a:rPr>
                                        <m:t>𝑓</m:t>
                                      </m:r>
                                    </m:sub>
                                  </m:sSub>
                                  <m:sSub>
                                    <m:sSubPr>
                                      <m:ctrlPr>
                                        <a:rPr lang="en-IN"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𝑢</m:t>
                                      </m:r>
                                    </m:e>
                                    <m:sub>
                                      <m:r>
                                        <a:rPr lang="en-IN" i="1">
                                          <a:solidFill>
                                            <a:srgbClr val="000000"/>
                                          </a:solidFill>
                                          <a:latin typeface="Cambria Math" panose="02040503050406030204" pitchFamily="18" charset="0"/>
                                        </a:rPr>
                                        <m:t>𝑓𝑔</m:t>
                                      </m:r>
                                    </m:sub>
                                  </m:sSub>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𝜌</m:t>
                                      </m:r>
                                    </m:e>
                                    <m:sub>
                                      <m:r>
                                        <a:rPr lang="en-IN" i="1">
                                          <a:solidFill>
                                            <a:srgbClr val="000000"/>
                                          </a:solidFill>
                                          <a:latin typeface="Cambria Math" panose="02040503050406030204" pitchFamily="18" charset="0"/>
                                        </a:rPr>
                                        <m:t>𝑔</m:t>
                                      </m:r>
                                    </m:sub>
                                  </m:sSub>
                                </m:den>
                              </m:f>
                            </m:e>
                          </m:d>
                        </m:e>
                      </m:rad>
                    </m:oMath>
                  </m:oMathPara>
                </a14:m>
                <a:endParaRPr lang="en-IN" dirty="0"/>
              </a:p>
            </p:txBody>
          </p:sp>
        </mc:Choice>
        <mc:Fallback xmlns="">
          <p:sp>
            <p:nvSpPr>
              <p:cNvPr id="670722" name="Object 2">
                <a:extLst>
                  <a:ext uri="{FF2B5EF4-FFF2-40B4-BE49-F238E27FC236}">
                    <a16:creationId xmlns:a16="http://schemas.microsoft.com/office/drawing/2014/main" id="{07507222-66DB-227F-A3EC-D9CD4B77830B}"/>
                  </a:ext>
                </a:extLst>
              </p:cNvPr>
              <p:cNvSpPr txBox="1">
                <a:spLocks noRot="1" noChangeAspect="1" noMove="1" noResize="1" noEditPoints="1" noAdjustHandles="1" noChangeArrowheads="1" noChangeShapeType="1" noTextEdit="1"/>
              </p:cNvSpPr>
              <p:nvPr/>
            </p:nvSpPr>
            <p:spPr bwMode="auto">
              <a:xfrm>
                <a:off x="1524000" y="1219200"/>
                <a:ext cx="4830763" cy="1466850"/>
              </a:xfrm>
              <a:prstGeom prst="rect">
                <a:avLst/>
              </a:prstGeom>
              <a:blipFill>
                <a:blip r:embed="rId2"/>
                <a:stretch>
                  <a:fillRect/>
                </a:stretch>
              </a:blipFill>
              <a:ln>
                <a:noFill/>
              </a:ln>
              <a:effectLst/>
            </p:spPr>
            <p:txBody>
              <a:bodyPr/>
              <a:lstStyle/>
              <a:p>
                <a:r>
                  <a:rPr lang="en-IN">
                    <a:noFill/>
                  </a:rPr>
                  <a:t> </a:t>
                </a:r>
              </a:p>
            </p:txBody>
          </p:sp>
        </mc:Fallback>
      </mc:AlternateContent>
      <p:sp>
        <p:nvSpPr>
          <p:cNvPr id="670723" name="Rectangle 3">
            <a:extLst>
              <a:ext uri="{FF2B5EF4-FFF2-40B4-BE49-F238E27FC236}">
                <a16:creationId xmlns:a16="http://schemas.microsoft.com/office/drawing/2014/main" id="{D90A8B69-8DE0-F015-F521-1467C94135EF}"/>
              </a:ext>
            </a:extLst>
          </p:cNvPr>
          <p:cNvSpPr>
            <a:spLocks noChangeArrowheads="1"/>
          </p:cNvSpPr>
          <p:nvPr/>
        </p:nvSpPr>
        <p:spPr bwMode="auto">
          <a:xfrm>
            <a:off x="381000" y="2438400"/>
            <a:ext cx="8458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To find the particular heat flux and superheat pair natural convection mode of heat transfer that would exist prior to boiling is considered.</a:t>
            </a:r>
          </a:p>
        </p:txBody>
      </p:sp>
      <p:sp>
        <p:nvSpPr>
          <p:cNvPr id="670725" name="Rectangle 5">
            <a:extLst>
              <a:ext uri="{FF2B5EF4-FFF2-40B4-BE49-F238E27FC236}">
                <a16:creationId xmlns:a16="http://schemas.microsoft.com/office/drawing/2014/main" id="{08C17580-5672-8889-A25A-B39C25FBB9D2}"/>
              </a:ext>
            </a:extLst>
          </p:cNvPr>
          <p:cNvSpPr>
            <a:spLocks noChangeArrowheads="1"/>
          </p:cNvSpPr>
          <p:nvPr/>
        </p:nvSpPr>
        <p:spPr bwMode="auto">
          <a:xfrm>
            <a:off x="381000" y="4724400"/>
            <a:ext cx="8534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For water at atmospheric pressure this model predicts an “Onset of Nucleate Boiling" for a superheat less than 1</a:t>
            </a:r>
            <a:r>
              <a:rPr lang="en-US" altLang="en-US" baseline="30000" dirty="0"/>
              <a:t>0</a:t>
            </a:r>
            <a:r>
              <a:rPr lang="en-US" altLang="en-US" dirty="0"/>
              <a:t>C, with a cavity size of about 50 microns. </a:t>
            </a:r>
          </a:p>
          <a:p>
            <a:pPr>
              <a:spcBef>
                <a:spcPct val="50000"/>
              </a:spcBef>
            </a:pPr>
            <a:r>
              <a:rPr lang="en-US" altLang="en-US" dirty="0"/>
              <a:t>In practice the superheat may be as high as 10</a:t>
            </a:r>
            <a:r>
              <a:rPr lang="en-US" altLang="en-US" baseline="30000" dirty="0"/>
              <a:t>0</a:t>
            </a:r>
            <a:r>
              <a:rPr lang="en-US" altLang="en-US" dirty="0"/>
              <a:t>C for very smooth, clean metallic surfaces.</a:t>
            </a:r>
          </a:p>
        </p:txBody>
      </p:sp>
      <p:grpSp>
        <p:nvGrpSpPr>
          <p:cNvPr id="2" name="Group 6">
            <a:extLst>
              <a:ext uri="{FF2B5EF4-FFF2-40B4-BE49-F238E27FC236}">
                <a16:creationId xmlns:a16="http://schemas.microsoft.com/office/drawing/2014/main" id="{132073CE-8789-4FC3-A32B-19D7B46A9736}"/>
              </a:ext>
            </a:extLst>
          </p:cNvPr>
          <p:cNvGrpSpPr>
            <a:grpSpLocks/>
          </p:cNvGrpSpPr>
          <p:nvPr/>
        </p:nvGrpSpPr>
        <p:grpSpPr bwMode="auto">
          <a:xfrm>
            <a:off x="0" y="0"/>
            <a:ext cx="9144000" cy="6858000"/>
            <a:chOff x="0" y="0"/>
            <a:chExt cx="9144000" cy="6858000"/>
          </a:xfrm>
        </p:grpSpPr>
        <p:pic>
          <p:nvPicPr>
            <p:cNvPr id="3" name="Rectangle 19458">
              <a:extLst>
                <a:ext uri="{FF2B5EF4-FFF2-40B4-BE49-F238E27FC236}">
                  <a16:creationId xmlns:a16="http://schemas.microsoft.com/office/drawing/2014/main" id="{68B45609-DA41-DBEF-CB6F-FAF31A7B9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a:extLst>
                <a:ext uri="{FF2B5EF4-FFF2-40B4-BE49-F238E27FC236}">
                  <a16:creationId xmlns:a16="http://schemas.microsoft.com/office/drawing/2014/main" id="{BC7AFD49-29C0-9D83-EEAA-4815B111CABA}"/>
                </a:ext>
              </a:extLst>
            </p:cNvPr>
            <p:cNvGrpSpPr>
              <a:grpSpLocks/>
            </p:cNvGrpSpPr>
            <p:nvPr/>
          </p:nvGrpSpPr>
          <p:grpSpPr bwMode="auto">
            <a:xfrm>
              <a:off x="0" y="0"/>
              <a:ext cx="9144000" cy="6858000"/>
              <a:chOff x="0" y="0"/>
              <a:chExt cx="5760" cy="4320"/>
            </a:xfrm>
          </p:grpSpPr>
          <p:grpSp>
            <p:nvGrpSpPr>
              <p:cNvPr id="6" name="Group 12">
                <a:extLst>
                  <a:ext uri="{FF2B5EF4-FFF2-40B4-BE49-F238E27FC236}">
                    <a16:creationId xmlns:a16="http://schemas.microsoft.com/office/drawing/2014/main" id="{E3AC4F0D-D8DF-B75C-75DE-5531A16EC84E}"/>
                  </a:ext>
                </a:extLst>
              </p:cNvPr>
              <p:cNvGrpSpPr>
                <a:grpSpLocks/>
              </p:cNvGrpSpPr>
              <p:nvPr/>
            </p:nvGrpSpPr>
            <p:grpSpPr bwMode="auto">
              <a:xfrm>
                <a:off x="0" y="0"/>
                <a:ext cx="192" cy="4320"/>
                <a:chOff x="0" y="-48"/>
                <a:chExt cx="144" cy="4368"/>
              </a:xfrm>
            </p:grpSpPr>
            <p:sp>
              <p:nvSpPr>
                <p:cNvPr id="16" name="Rectangle 9">
                  <a:extLst>
                    <a:ext uri="{FF2B5EF4-FFF2-40B4-BE49-F238E27FC236}">
                      <a16:creationId xmlns:a16="http://schemas.microsoft.com/office/drawing/2014/main" id="{55B788A0-FE92-AFAB-6514-76462B805D27}"/>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7" name="Rectangle 10">
                  <a:extLst>
                    <a:ext uri="{FF2B5EF4-FFF2-40B4-BE49-F238E27FC236}">
                      <a16:creationId xmlns:a16="http://schemas.microsoft.com/office/drawing/2014/main" id="{56D62BBD-2B96-E4D1-A6A5-87827B9A7A8D}"/>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7" name="Group 11">
                <a:extLst>
                  <a:ext uri="{FF2B5EF4-FFF2-40B4-BE49-F238E27FC236}">
                    <a16:creationId xmlns:a16="http://schemas.microsoft.com/office/drawing/2014/main" id="{BB91ED15-9DD8-45EB-953C-9E9166D527D7}"/>
                  </a:ext>
                </a:extLst>
              </p:cNvPr>
              <p:cNvGrpSpPr>
                <a:grpSpLocks/>
              </p:cNvGrpSpPr>
              <p:nvPr/>
            </p:nvGrpSpPr>
            <p:grpSpPr bwMode="auto">
              <a:xfrm>
                <a:off x="5674" y="24"/>
                <a:ext cx="86" cy="4296"/>
                <a:chOff x="5616" y="-48"/>
                <a:chExt cx="144" cy="4368"/>
              </a:xfrm>
            </p:grpSpPr>
            <p:sp>
              <p:nvSpPr>
                <p:cNvPr id="14" name="Rectangle 12">
                  <a:extLst>
                    <a:ext uri="{FF2B5EF4-FFF2-40B4-BE49-F238E27FC236}">
                      <a16:creationId xmlns:a16="http://schemas.microsoft.com/office/drawing/2014/main" id="{2F8CFCCB-E195-CD0E-FEB1-055D8F39393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5" name="Rectangle 13">
                  <a:extLst>
                    <a:ext uri="{FF2B5EF4-FFF2-40B4-BE49-F238E27FC236}">
                      <a16:creationId xmlns:a16="http://schemas.microsoft.com/office/drawing/2014/main" id="{53353D59-6605-8274-F658-52A732FE3B7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 name="Group 14">
                <a:extLst>
                  <a:ext uri="{FF2B5EF4-FFF2-40B4-BE49-F238E27FC236}">
                    <a16:creationId xmlns:a16="http://schemas.microsoft.com/office/drawing/2014/main" id="{FE7BEC21-779A-DE3B-E43F-3676152B4CF2}"/>
                  </a:ext>
                </a:extLst>
              </p:cNvPr>
              <p:cNvGrpSpPr>
                <a:grpSpLocks/>
              </p:cNvGrpSpPr>
              <p:nvPr/>
            </p:nvGrpSpPr>
            <p:grpSpPr bwMode="auto">
              <a:xfrm>
                <a:off x="144" y="0"/>
                <a:ext cx="5616" cy="144"/>
                <a:chOff x="96" y="-48"/>
                <a:chExt cx="5520" cy="144"/>
              </a:xfrm>
            </p:grpSpPr>
            <p:sp>
              <p:nvSpPr>
                <p:cNvPr id="12" name="Rectangle 16">
                  <a:extLst>
                    <a:ext uri="{FF2B5EF4-FFF2-40B4-BE49-F238E27FC236}">
                      <a16:creationId xmlns:a16="http://schemas.microsoft.com/office/drawing/2014/main" id="{C35DF120-802C-3CD3-F152-AD4BBD33DB7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3" name="Rectangle 17">
                  <a:extLst>
                    <a:ext uri="{FF2B5EF4-FFF2-40B4-BE49-F238E27FC236}">
                      <a16:creationId xmlns:a16="http://schemas.microsoft.com/office/drawing/2014/main" id="{985FA178-8F3D-F421-205C-19DA80749F1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7">
                <a:extLst>
                  <a:ext uri="{FF2B5EF4-FFF2-40B4-BE49-F238E27FC236}">
                    <a16:creationId xmlns:a16="http://schemas.microsoft.com/office/drawing/2014/main" id="{B4960F01-AEC2-1944-75C9-9A83A997464C}"/>
                  </a:ext>
                </a:extLst>
              </p:cNvPr>
              <p:cNvGrpSpPr>
                <a:grpSpLocks/>
              </p:cNvGrpSpPr>
              <p:nvPr/>
            </p:nvGrpSpPr>
            <p:grpSpPr bwMode="auto">
              <a:xfrm>
                <a:off x="144" y="4234"/>
                <a:ext cx="5616" cy="86"/>
                <a:chOff x="96" y="4176"/>
                <a:chExt cx="5520" cy="144"/>
              </a:xfrm>
            </p:grpSpPr>
            <p:sp>
              <p:nvSpPr>
                <p:cNvPr id="10" name="Rectangle 18">
                  <a:extLst>
                    <a:ext uri="{FF2B5EF4-FFF2-40B4-BE49-F238E27FC236}">
                      <a16:creationId xmlns:a16="http://schemas.microsoft.com/office/drawing/2014/main" id="{7B7FEBCB-9E4A-D3F3-2624-06AD528374F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1" name="Rectangle 19">
                  <a:extLst>
                    <a:ext uri="{FF2B5EF4-FFF2-40B4-BE49-F238E27FC236}">
                      <a16:creationId xmlns:a16="http://schemas.microsoft.com/office/drawing/2014/main" id="{0C72A23F-508E-746C-D7D5-70BFCF5DCB8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5" name="Rectangle 4">
              <a:extLst>
                <a:ext uri="{FF2B5EF4-FFF2-40B4-BE49-F238E27FC236}">
                  <a16:creationId xmlns:a16="http://schemas.microsoft.com/office/drawing/2014/main" id="{70425994-34DF-095E-E243-AA2E90D124CB}"/>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18" name="Title 17">
            <a:extLst>
              <a:ext uri="{FF2B5EF4-FFF2-40B4-BE49-F238E27FC236}">
                <a16:creationId xmlns:a16="http://schemas.microsoft.com/office/drawing/2014/main" id="{0CEC4A87-3B8E-27DE-8447-43CD32692C59}"/>
              </a:ext>
            </a:extLst>
          </p:cNvPr>
          <p:cNvSpPr>
            <a:spLocks noGrp="1"/>
          </p:cNvSpPr>
          <p:nvPr>
            <p:ph type="title"/>
          </p:nvPr>
        </p:nvSpPr>
        <p:spPr>
          <a:xfrm>
            <a:off x="609600" y="152400"/>
            <a:ext cx="7772400" cy="1143000"/>
          </a:xfrm>
        </p:spPr>
        <p:txBody>
          <a:bodyPr/>
          <a:lstStyle/>
          <a:p>
            <a:r>
              <a:rPr lang="en-US" sz="2800" dirty="0"/>
              <a:t>Model for Prediction of  ONB</a:t>
            </a:r>
            <a:endParaRPr lang="en-IN" sz="2800"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A10E1D4-4FD2-C0CC-0440-0B62729EBE97}"/>
                  </a:ext>
                </a:extLst>
              </p:cNvPr>
              <p:cNvSpPr txBox="1"/>
              <p:nvPr/>
            </p:nvSpPr>
            <p:spPr>
              <a:xfrm>
                <a:off x="2590799" y="3516867"/>
                <a:ext cx="376396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𝑂𝑁𝐵</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𝑁𝐶</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𝑤𝑎𝑙𝑙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𝑠𝑎𝑡</m:t>
                              </m:r>
                            </m:sub>
                          </m:sSub>
                        </m:e>
                      </m:d>
                    </m:oMath>
                  </m:oMathPara>
                </a14:m>
                <a:endParaRPr lang="en-IN" dirty="0"/>
              </a:p>
            </p:txBody>
          </p:sp>
        </mc:Choice>
        <mc:Fallback xmlns="">
          <p:sp>
            <p:nvSpPr>
              <p:cNvPr id="19" name="TextBox 18">
                <a:extLst>
                  <a:ext uri="{FF2B5EF4-FFF2-40B4-BE49-F238E27FC236}">
                    <a16:creationId xmlns:a16="http://schemas.microsoft.com/office/drawing/2014/main" id="{6A10E1D4-4FD2-C0CC-0440-0B62729EBE97}"/>
                  </a:ext>
                </a:extLst>
              </p:cNvPr>
              <p:cNvSpPr txBox="1">
                <a:spLocks noRot="1" noChangeAspect="1" noMove="1" noResize="1" noEditPoints="1" noAdjustHandles="1" noChangeArrowheads="1" noChangeShapeType="1" noTextEdit="1"/>
              </p:cNvSpPr>
              <p:nvPr/>
            </p:nvSpPr>
            <p:spPr>
              <a:xfrm>
                <a:off x="2590799" y="3516867"/>
                <a:ext cx="3763963" cy="369332"/>
              </a:xfrm>
              <a:prstGeom prst="rect">
                <a:avLst/>
              </a:prstGeom>
              <a:blipFill>
                <a:blip r:embed="rId4"/>
                <a:stretch>
                  <a:fillRect b="-28333"/>
                </a:stretch>
              </a:blipFill>
            </p:spPr>
            <p:txBody>
              <a:bodyPr/>
              <a:lstStyle/>
              <a:p>
                <a:r>
                  <a:rPr lang="en-IN">
                    <a:noFill/>
                  </a:rPr>
                  <a:t> </a:t>
                </a:r>
              </a:p>
            </p:txBody>
          </p:sp>
        </mc:Fallback>
      </mc:AlternateContent>
      <p:sp>
        <p:nvSpPr>
          <p:cNvPr id="20" name="TextBox 19">
            <a:extLst>
              <a:ext uri="{FF2B5EF4-FFF2-40B4-BE49-F238E27FC236}">
                <a16:creationId xmlns:a16="http://schemas.microsoft.com/office/drawing/2014/main" id="{7C36C214-7811-F27E-CF60-84483D3B9C12}"/>
              </a:ext>
            </a:extLst>
          </p:cNvPr>
          <p:cNvSpPr txBox="1"/>
          <p:nvPr/>
        </p:nvSpPr>
        <p:spPr>
          <a:xfrm>
            <a:off x="609600" y="4114800"/>
            <a:ext cx="1080745" cy="461665"/>
          </a:xfrm>
          <a:prstGeom prst="rect">
            <a:avLst/>
          </a:prstGeom>
          <a:noFill/>
        </p:spPr>
        <p:txBody>
          <a:bodyPr wrap="none" rtlCol="0">
            <a:spAutoFit/>
          </a:bodyPr>
          <a:lstStyle/>
          <a:p>
            <a:r>
              <a:rPr lang="en-US" dirty="0"/>
              <a:t>Where </a:t>
            </a:r>
            <a:endParaRPr lang="en-IN"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4347539-F77B-F78D-385A-59D13686FA5D}"/>
                  </a:ext>
                </a:extLst>
              </p:cNvPr>
              <p:cNvSpPr txBox="1"/>
              <p:nvPr/>
            </p:nvSpPr>
            <p:spPr>
              <a:xfrm>
                <a:off x="2364129" y="4000615"/>
                <a:ext cx="5257801" cy="7093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𝑁𝐶</m:t>
                          </m:r>
                        </m:sub>
                      </m:sSub>
                      <m:r>
                        <a:rPr lang="en-US" i="1">
                          <a:latin typeface="Cambria Math" panose="02040503050406030204" pitchFamily="18" charset="0"/>
                        </a:rPr>
                        <m:t> </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𝑓</m:t>
                              </m:r>
                            </m:sub>
                          </m:sSub>
                        </m:num>
                        <m:den>
                          <m:r>
                            <a:rPr lang="en-US" b="0" i="1" smtClean="0">
                              <a:latin typeface="Cambria Math" panose="02040503050406030204" pitchFamily="18" charset="0"/>
                            </a:rPr>
                            <m:t>𝐿</m:t>
                          </m:r>
                        </m:den>
                      </m:f>
                      <m:r>
                        <a:rPr lang="en-US" b="0" i="1" smtClean="0">
                          <a:latin typeface="Cambria Math" panose="02040503050406030204" pitchFamily="18" charset="0"/>
                          <a:ea typeface="Cambria Math" panose="02040503050406030204" pitchFamily="18" charset="0"/>
                        </a:rPr>
                        <m:t>×0.14×</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𝐺𝑟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𝑃𝑟</m:t>
                              </m:r>
                            </m:e>
                          </m:d>
                        </m:e>
                        <m:sup>
                          <m:r>
                            <a:rPr lang="en-US" b="0" i="1" smtClean="0">
                              <a:latin typeface="Cambria Math" panose="02040503050406030204" pitchFamily="18" charset="0"/>
                              <a:ea typeface="Cambria Math" panose="02040503050406030204" pitchFamily="18" charset="0"/>
                            </a:rPr>
                            <m:t>1.3</m:t>
                          </m:r>
                        </m:sup>
                      </m:sSup>
                    </m:oMath>
                  </m:oMathPara>
                </a14:m>
                <a:endParaRPr lang="en-IN" dirty="0"/>
              </a:p>
            </p:txBody>
          </p:sp>
        </mc:Choice>
        <mc:Fallback xmlns="">
          <p:sp>
            <p:nvSpPr>
              <p:cNvPr id="21" name="TextBox 20">
                <a:extLst>
                  <a:ext uri="{FF2B5EF4-FFF2-40B4-BE49-F238E27FC236}">
                    <a16:creationId xmlns:a16="http://schemas.microsoft.com/office/drawing/2014/main" id="{94347539-F77B-F78D-385A-59D13686FA5D}"/>
                  </a:ext>
                </a:extLst>
              </p:cNvPr>
              <p:cNvSpPr txBox="1">
                <a:spLocks noRot="1" noChangeAspect="1" noMove="1" noResize="1" noEditPoints="1" noAdjustHandles="1" noChangeArrowheads="1" noChangeShapeType="1" noTextEdit="1"/>
              </p:cNvSpPr>
              <p:nvPr/>
            </p:nvSpPr>
            <p:spPr>
              <a:xfrm>
                <a:off x="2364129" y="4000615"/>
                <a:ext cx="5257801" cy="709361"/>
              </a:xfrm>
              <a:prstGeom prst="rect">
                <a:avLst/>
              </a:prstGeom>
              <a:blipFill>
                <a:blip r:embed="rId5"/>
                <a:stretch>
                  <a:fillRect/>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0722"/>
                                        </p:tgtEl>
                                        <p:attrNameLst>
                                          <p:attrName>style.visibility</p:attrName>
                                        </p:attrNameLst>
                                      </p:cBhvr>
                                      <p:to>
                                        <p:strVal val="visible"/>
                                      </p:to>
                                    </p:set>
                                    <p:anim calcmode="lin" valueType="num">
                                      <p:cBhvr additive="base">
                                        <p:cTn id="7" dur="500" fill="hold"/>
                                        <p:tgtEl>
                                          <p:spTgt spid="670722"/>
                                        </p:tgtEl>
                                        <p:attrNameLst>
                                          <p:attrName>ppt_x</p:attrName>
                                        </p:attrNameLst>
                                      </p:cBhvr>
                                      <p:tavLst>
                                        <p:tav tm="0">
                                          <p:val>
                                            <p:strVal val="#ppt_x"/>
                                          </p:val>
                                        </p:tav>
                                        <p:tav tm="100000">
                                          <p:val>
                                            <p:strVal val="#ppt_x"/>
                                          </p:val>
                                        </p:tav>
                                      </p:tavLst>
                                    </p:anim>
                                    <p:anim calcmode="lin" valueType="num">
                                      <p:cBhvr additive="base">
                                        <p:cTn id="8" dur="500" fill="hold"/>
                                        <p:tgtEl>
                                          <p:spTgt spid="67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0723"/>
                                        </p:tgtEl>
                                        <p:attrNameLst>
                                          <p:attrName>style.visibility</p:attrName>
                                        </p:attrNameLst>
                                      </p:cBhvr>
                                      <p:to>
                                        <p:strVal val="visible"/>
                                      </p:to>
                                    </p:set>
                                    <p:anim calcmode="lin" valueType="num">
                                      <p:cBhvr additive="base">
                                        <p:cTn id="13" dur="500" fill="hold"/>
                                        <p:tgtEl>
                                          <p:spTgt spid="670723"/>
                                        </p:tgtEl>
                                        <p:attrNameLst>
                                          <p:attrName>ppt_x</p:attrName>
                                        </p:attrNameLst>
                                      </p:cBhvr>
                                      <p:tavLst>
                                        <p:tav tm="0">
                                          <p:val>
                                            <p:strVal val="#ppt_x"/>
                                          </p:val>
                                        </p:tav>
                                        <p:tav tm="100000">
                                          <p:val>
                                            <p:strVal val="#ppt_x"/>
                                          </p:val>
                                        </p:tav>
                                      </p:tavLst>
                                    </p:anim>
                                    <p:anim calcmode="lin" valueType="num">
                                      <p:cBhvr additive="base">
                                        <p:cTn id="14" dur="500" fill="hold"/>
                                        <p:tgtEl>
                                          <p:spTgt spid="6707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70725">
                                            <p:txEl>
                                              <p:pRg st="0" end="0"/>
                                            </p:txEl>
                                          </p:spTgt>
                                        </p:tgtEl>
                                        <p:attrNameLst>
                                          <p:attrName>style.visibility</p:attrName>
                                        </p:attrNameLst>
                                      </p:cBhvr>
                                      <p:to>
                                        <p:strVal val="visible"/>
                                      </p:to>
                                    </p:set>
                                    <p:animEffect transition="in" filter="dissolve">
                                      <p:cBhvr>
                                        <p:cTn id="37" dur="500"/>
                                        <p:tgtEl>
                                          <p:spTgt spid="67072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70725">
                                            <p:txEl>
                                              <p:pRg st="1" end="1"/>
                                            </p:txEl>
                                          </p:spTgt>
                                        </p:tgtEl>
                                        <p:attrNameLst>
                                          <p:attrName>style.visibility</p:attrName>
                                        </p:attrNameLst>
                                      </p:cBhvr>
                                      <p:to>
                                        <p:strVal val="visible"/>
                                      </p:to>
                                    </p:set>
                                    <p:animEffect transition="in" filter="dissolve">
                                      <p:cBhvr>
                                        <p:cTn id="42" dur="500"/>
                                        <p:tgtEl>
                                          <p:spTgt spid="6707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2" grpId="0"/>
      <p:bldP spid="670723" grpId="0"/>
      <p:bldP spid="670725" grpId="0" build="p"/>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1746" name="Rectangle 2">
            <a:extLst>
              <a:ext uri="{FF2B5EF4-FFF2-40B4-BE49-F238E27FC236}">
                <a16:creationId xmlns:a16="http://schemas.microsoft.com/office/drawing/2014/main" id="{3105EAB4-15EC-C925-F52B-B32E95B31BC7}"/>
              </a:ext>
            </a:extLst>
          </p:cNvPr>
          <p:cNvSpPr>
            <a:spLocks noGrp="1" noChangeArrowheads="1"/>
          </p:cNvSpPr>
          <p:nvPr>
            <p:ph type="title"/>
          </p:nvPr>
        </p:nvSpPr>
        <p:spPr>
          <a:xfrm>
            <a:off x="381000" y="304800"/>
            <a:ext cx="7772400" cy="609600"/>
          </a:xfrm>
        </p:spPr>
        <p:txBody>
          <a:bodyPr/>
          <a:lstStyle/>
          <a:p>
            <a:r>
              <a:rPr lang="en-US" altLang="en-US" sz="2800" b="1">
                <a:latin typeface="Arial" panose="020B0604020202020204" pitchFamily="34" charset="0"/>
              </a:rPr>
              <a:t>Pool Boiling Critical Heat Flux</a:t>
            </a:r>
            <a:endParaRPr lang="en-US" altLang="en-US" sz="2800">
              <a:latin typeface="Arial" panose="020B0604020202020204" pitchFamily="34" charset="0"/>
            </a:endParaRPr>
          </a:p>
        </p:txBody>
      </p:sp>
      <p:sp>
        <p:nvSpPr>
          <p:cNvPr id="671747" name="Rectangle 3">
            <a:extLst>
              <a:ext uri="{FF2B5EF4-FFF2-40B4-BE49-F238E27FC236}">
                <a16:creationId xmlns:a16="http://schemas.microsoft.com/office/drawing/2014/main" id="{21F27025-89FB-9D54-A581-AE41A2AF21C4}"/>
              </a:ext>
            </a:extLst>
          </p:cNvPr>
          <p:cNvSpPr>
            <a:spLocks noGrp="1" noChangeArrowheads="1"/>
          </p:cNvSpPr>
          <p:nvPr>
            <p:ph type="body" idx="1"/>
          </p:nvPr>
        </p:nvSpPr>
        <p:spPr>
          <a:xfrm>
            <a:off x="513301" y="1379537"/>
            <a:ext cx="8305800" cy="4648200"/>
          </a:xfrm>
        </p:spPr>
        <p:txBody>
          <a:bodyPr/>
          <a:lstStyle/>
          <a:p>
            <a:pPr>
              <a:lnSpc>
                <a:spcPct val="90000"/>
              </a:lnSpc>
            </a:pPr>
            <a:r>
              <a:rPr lang="en-US" altLang="en-US" sz="2000" dirty="0">
                <a:solidFill>
                  <a:srgbClr val="000000"/>
                </a:solidFill>
              </a:rPr>
              <a:t>Critical heat flux (CHF) in pool boiling is an interesting phenomenon.</a:t>
            </a:r>
          </a:p>
          <a:p>
            <a:pPr>
              <a:lnSpc>
                <a:spcPct val="90000"/>
              </a:lnSpc>
            </a:pPr>
            <a:r>
              <a:rPr lang="en-US" altLang="en-US" sz="2000" dirty="0">
                <a:solidFill>
                  <a:srgbClr val="000000"/>
                </a:solidFill>
              </a:rPr>
              <a:t>If one controls the input heat flux, there comes a point where the heat flux is increased further the heater surface temperature undergoes a drastic increase. </a:t>
            </a:r>
          </a:p>
          <a:p>
            <a:pPr>
              <a:lnSpc>
                <a:spcPct val="90000"/>
              </a:lnSpc>
            </a:pPr>
            <a:r>
              <a:rPr lang="en-US" altLang="en-US" sz="2000" dirty="0">
                <a:solidFill>
                  <a:srgbClr val="000000"/>
                </a:solidFill>
              </a:rPr>
              <a:t>This increase originally was not well understood.</a:t>
            </a:r>
          </a:p>
          <a:p>
            <a:pPr>
              <a:lnSpc>
                <a:spcPct val="90000"/>
              </a:lnSpc>
            </a:pPr>
            <a:r>
              <a:rPr lang="en-US" altLang="en-US" sz="2000" dirty="0" err="1">
                <a:solidFill>
                  <a:srgbClr val="000000"/>
                </a:solidFill>
              </a:rPr>
              <a:t>Kutateladze</a:t>
            </a:r>
            <a:r>
              <a:rPr lang="en-US" altLang="en-US" sz="2000" dirty="0">
                <a:solidFill>
                  <a:srgbClr val="000000"/>
                </a:solidFill>
              </a:rPr>
              <a:t> (1951) offered the analogy that this large abrupt temperature increase was caused by a change in the surface geometry of the two phases. </a:t>
            </a:r>
          </a:p>
          <a:p>
            <a:pPr>
              <a:lnSpc>
                <a:spcPct val="90000"/>
              </a:lnSpc>
            </a:pPr>
            <a:r>
              <a:rPr lang="en-US" altLang="en-US" sz="2000" dirty="0">
                <a:solidFill>
                  <a:srgbClr val="000000"/>
                </a:solidFill>
              </a:rPr>
              <a:t>In fact, </a:t>
            </a:r>
            <a:r>
              <a:rPr lang="en-US" altLang="en-US" sz="2000" dirty="0" err="1">
                <a:solidFill>
                  <a:srgbClr val="000000"/>
                </a:solidFill>
              </a:rPr>
              <a:t>Kutateladze</a:t>
            </a:r>
            <a:r>
              <a:rPr lang="en-US" altLang="en-US" sz="2000" dirty="0">
                <a:solidFill>
                  <a:srgbClr val="000000"/>
                </a:solidFill>
              </a:rPr>
              <a:t> first empirically correlated this phenomenon as analogous to a gas blowing up through a heated porous plate cooled by water above it.</a:t>
            </a:r>
          </a:p>
          <a:p>
            <a:pPr>
              <a:lnSpc>
                <a:spcPct val="90000"/>
              </a:lnSpc>
            </a:pPr>
            <a:r>
              <a:rPr lang="en-US" altLang="en-US" sz="2000" dirty="0">
                <a:solidFill>
                  <a:srgbClr val="000000"/>
                </a:solidFill>
              </a:rPr>
              <a:t>At a certain gas volumetric flow rate (or superficial velocity, ) the liquid ceases to contact the heated surface and the gas forms a continuous barrier. </a:t>
            </a:r>
          </a:p>
          <a:p>
            <a:pPr>
              <a:lnSpc>
                <a:spcPct val="90000"/>
              </a:lnSpc>
            </a:pPr>
            <a:endParaRPr lang="en-US" altLang="en-US" sz="2000" dirty="0"/>
          </a:p>
        </p:txBody>
      </p:sp>
      <p:grpSp>
        <p:nvGrpSpPr>
          <p:cNvPr id="2" name="Group 6">
            <a:extLst>
              <a:ext uri="{FF2B5EF4-FFF2-40B4-BE49-F238E27FC236}">
                <a16:creationId xmlns:a16="http://schemas.microsoft.com/office/drawing/2014/main" id="{97EA1668-A2C2-E5A9-51AA-48AA5DB601E6}"/>
              </a:ext>
            </a:extLst>
          </p:cNvPr>
          <p:cNvGrpSpPr>
            <a:grpSpLocks/>
          </p:cNvGrpSpPr>
          <p:nvPr/>
        </p:nvGrpSpPr>
        <p:grpSpPr bwMode="auto">
          <a:xfrm>
            <a:off x="0" y="0"/>
            <a:ext cx="9144000" cy="6858000"/>
            <a:chOff x="0" y="0"/>
            <a:chExt cx="9144000" cy="6858000"/>
          </a:xfrm>
        </p:grpSpPr>
        <p:pic>
          <p:nvPicPr>
            <p:cNvPr id="3" name="Rectangle 19458">
              <a:extLst>
                <a:ext uri="{FF2B5EF4-FFF2-40B4-BE49-F238E27FC236}">
                  <a16:creationId xmlns:a16="http://schemas.microsoft.com/office/drawing/2014/main" id="{7F0AE588-8C75-9434-0E04-F0B9D38A9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a:extLst>
                <a:ext uri="{FF2B5EF4-FFF2-40B4-BE49-F238E27FC236}">
                  <a16:creationId xmlns:a16="http://schemas.microsoft.com/office/drawing/2014/main" id="{5D83ECB6-B2DD-E57C-73B7-0E862E9F8AAC}"/>
                </a:ext>
              </a:extLst>
            </p:cNvPr>
            <p:cNvGrpSpPr>
              <a:grpSpLocks/>
            </p:cNvGrpSpPr>
            <p:nvPr/>
          </p:nvGrpSpPr>
          <p:grpSpPr bwMode="auto">
            <a:xfrm>
              <a:off x="0" y="0"/>
              <a:ext cx="9144000" cy="6858000"/>
              <a:chOff x="0" y="0"/>
              <a:chExt cx="5760" cy="4320"/>
            </a:xfrm>
          </p:grpSpPr>
          <p:grpSp>
            <p:nvGrpSpPr>
              <p:cNvPr id="6" name="Group 12">
                <a:extLst>
                  <a:ext uri="{FF2B5EF4-FFF2-40B4-BE49-F238E27FC236}">
                    <a16:creationId xmlns:a16="http://schemas.microsoft.com/office/drawing/2014/main" id="{CDC5AF65-BF4C-66E0-5ABC-A4155AC600E0}"/>
                  </a:ext>
                </a:extLst>
              </p:cNvPr>
              <p:cNvGrpSpPr>
                <a:grpSpLocks/>
              </p:cNvGrpSpPr>
              <p:nvPr/>
            </p:nvGrpSpPr>
            <p:grpSpPr bwMode="auto">
              <a:xfrm>
                <a:off x="0" y="0"/>
                <a:ext cx="192" cy="4320"/>
                <a:chOff x="0" y="-48"/>
                <a:chExt cx="144" cy="4368"/>
              </a:xfrm>
            </p:grpSpPr>
            <p:sp>
              <p:nvSpPr>
                <p:cNvPr id="16" name="Rectangle 9">
                  <a:extLst>
                    <a:ext uri="{FF2B5EF4-FFF2-40B4-BE49-F238E27FC236}">
                      <a16:creationId xmlns:a16="http://schemas.microsoft.com/office/drawing/2014/main" id="{E470C4C0-89A0-B912-B3DE-CB566D44788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7" name="Rectangle 10">
                  <a:extLst>
                    <a:ext uri="{FF2B5EF4-FFF2-40B4-BE49-F238E27FC236}">
                      <a16:creationId xmlns:a16="http://schemas.microsoft.com/office/drawing/2014/main" id="{790A86DA-5F41-509E-8F7C-6DD3E99CD3DC}"/>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7" name="Group 11">
                <a:extLst>
                  <a:ext uri="{FF2B5EF4-FFF2-40B4-BE49-F238E27FC236}">
                    <a16:creationId xmlns:a16="http://schemas.microsoft.com/office/drawing/2014/main" id="{7336F798-4A64-C50F-61A8-2BEC9EF2D6B3}"/>
                  </a:ext>
                </a:extLst>
              </p:cNvPr>
              <p:cNvGrpSpPr>
                <a:grpSpLocks/>
              </p:cNvGrpSpPr>
              <p:nvPr/>
            </p:nvGrpSpPr>
            <p:grpSpPr bwMode="auto">
              <a:xfrm>
                <a:off x="5674" y="24"/>
                <a:ext cx="86" cy="4296"/>
                <a:chOff x="5616" y="-48"/>
                <a:chExt cx="144" cy="4368"/>
              </a:xfrm>
            </p:grpSpPr>
            <p:sp>
              <p:nvSpPr>
                <p:cNvPr id="14" name="Rectangle 12">
                  <a:extLst>
                    <a:ext uri="{FF2B5EF4-FFF2-40B4-BE49-F238E27FC236}">
                      <a16:creationId xmlns:a16="http://schemas.microsoft.com/office/drawing/2014/main" id="{A4A3354F-4C51-8713-157A-7D066DB5A99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5" name="Rectangle 13">
                  <a:extLst>
                    <a:ext uri="{FF2B5EF4-FFF2-40B4-BE49-F238E27FC236}">
                      <a16:creationId xmlns:a16="http://schemas.microsoft.com/office/drawing/2014/main" id="{63151ECC-4198-863C-E27D-B13DE1C1674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 name="Group 14">
                <a:extLst>
                  <a:ext uri="{FF2B5EF4-FFF2-40B4-BE49-F238E27FC236}">
                    <a16:creationId xmlns:a16="http://schemas.microsoft.com/office/drawing/2014/main" id="{8220BDC6-1BCB-B900-D777-8F49F1917827}"/>
                  </a:ext>
                </a:extLst>
              </p:cNvPr>
              <p:cNvGrpSpPr>
                <a:grpSpLocks/>
              </p:cNvGrpSpPr>
              <p:nvPr/>
            </p:nvGrpSpPr>
            <p:grpSpPr bwMode="auto">
              <a:xfrm>
                <a:off x="144" y="0"/>
                <a:ext cx="5616" cy="144"/>
                <a:chOff x="96" y="-48"/>
                <a:chExt cx="5520" cy="144"/>
              </a:xfrm>
            </p:grpSpPr>
            <p:sp>
              <p:nvSpPr>
                <p:cNvPr id="12" name="Rectangle 16">
                  <a:extLst>
                    <a:ext uri="{FF2B5EF4-FFF2-40B4-BE49-F238E27FC236}">
                      <a16:creationId xmlns:a16="http://schemas.microsoft.com/office/drawing/2014/main" id="{94A88333-8EEB-16E9-1425-F2C4B160E85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3" name="Rectangle 17">
                  <a:extLst>
                    <a:ext uri="{FF2B5EF4-FFF2-40B4-BE49-F238E27FC236}">
                      <a16:creationId xmlns:a16="http://schemas.microsoft.com/office/drawing/2014/main" id="{C4F77D4F-D8CA-71FB-6B9D-999B1FEEC6F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7">
                <a:extLst>
                  <a:ext uri="{FF2B5EF4-FFF2-40B4-BE49-F238E27FC236}">
                    <a16:creationId xmlns:a16="http://schemas.microsoft.com/office/drawing/2014/main" id="{D438FF36-7D99-3D6D-98DF-F08AC149D485}"/>
                  </a:ext>
                </a:extLst>
              </p:cNvPr>
              <p:cNvGrpSpPr>
                <a:grpSpLocks/>
              </p:cNvGrpSpPr>
              <p:nvPr/>
            </p:nvGrpSpPr>
            <p:grpSpPr bwMode="auto">
              <a:xfrm>
                <a:off x="144" y="4234"/>
                <a:ext cx="5616" cy="86"/>
                <a:chOff x="96" y="4176"/>
                <a:chExt cx="5520" cy="144"/>
              </a:xfrm>
            </p:grpSpPr>
            <p:sp>
              <p:nvSpPr>
                <p:cNvPr id="10" name="Rectangle 18">
                  <a:extLst>
                    <a:ext uri="{FF2B5EF4-FFF2-40B4-BE49-F238E27FC236}">
                      <a16:creationId xmlns:a16="http://schemas.microsoft.com/office/drawing/2014/main" id="{CC78BD98-B929-79C0-9882-EAE280519A1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1" name="Rectangle 19">
                  <a:extLst>
                    <a:ext uri="{FF2B5EF4-FFF2-40B4-BE49-F238E27FC236}">
                      <a16:creationId xmlns:a16="http://schemas.microsoft.com/office/drawing/2014/main" id="{B5200F18-267F-D8CF-7BAF-CD644C36E56D}"/>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5" name="Rectangle 4">
              <a:extLst>
                <a:ext uri="{FF2B5EF4-FFF2-40B4-BE49-F238E27FC236}">
                  <a16:creationId xmlns:a16="http://schemas.microsoft.com/office/drawing/2014/main" id="{3ED40672-A92F-8FF9-CF09-899AB4AEE079}"/>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1747">
                                            <p:txEl>
                                              <p:pRg st="0" end="0"/>
                                            </p:txEl>
                                          </p:spTgt>
                                        </p:tgtEl>
                                        <p:attrNameLst>
                                          <p:attrName>style.visibility</p:attrName>
                                        </p:attrNameLst>
                                      </p:cBhvr>
                                      <p:to>
                                        <p:strVal val="visible"/>
                                      </p:to>
                                    </p:set>
                                    <p:animEffect transition="in" filter="dissolve">
                                      <p:cBhvr>
                                        <p:cTn id="7" dur="500"/>
                                        <p:tgtEl>
                                          <p:spTgt spid="67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1747">
                                            <p:txEl>
                                              <p:pRg st="1" end="1"/>
                                            </p:txEl>
                                          </p:spTgt>
                                        </p:tgtEl>
                                        <p:attrNameLst>
                                          <p:attrName>style.visibility</p:attrName>
                                        </p:attrNameLst>
                                      </p:cBhvr>
                                      <p:to>
                                        <p:strVal val="visible"/>
                                      </p:to>
                                    </p:set>
                                    <p:animEffect transition="in" filter="dissolve">
                                      <p:cBhvr>
                                        <p:cTn id="12" dur="500"/>
                                        <p:tgtEl>
                                          <p:spTgt spid="67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1747">
                                            <p:txEl>
                                              <p:pRg st="2" end="2"/>
                                            </p:txEl>
                                          </p:spTgt>
                                        </p:tgtEl>
                                        <p:attrNameLst>
                                          <p:attrName>style.visibility</p:attrName>
                                        </p:attrNameLst>
                                      </p:cBhvr>
                                      <p:to>
                                        <p:strVal val="visible"/>
                                      </p:to>
                                    </p:set>
                                    <p:animEffect transition="in" filter="dissolve">
                                      <p:cBhvr>
                                        <p:cTn id="17" dur="500"/>
                                        <p:tgtEl>
                                          <p:spTgt spid="67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1747">
                                            <p:txEl>
                                              <p:pRg st="3" end="3"/>
                                            </p:txEl>
                                          </p:spTgt>
                                        </p:tgtEl>
                                        <p:attrNameLst>
                                          <p:attrName>style.visibility</p:attrName>
                                        </p:attrNameLst>
                                      </p:cBhvr>
                                      <p:to>
                                        <p:strVal val="visible"/>
                                      </p:to>
                                    </p:set>
                                    <p:animEffect transition="in" filter="dissolve">
                                      <p:cBhvr>
                                        <p:cTn id="22" dur="500"/>
                                        <p:tgtEl>
                                          <p:spTgt spid="67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1747">
                                            <p:txEl>
                                              <p:pRg st="4" end="4"/>
                                            </p:txEl>
                                          </p:spTgt>
                                        </p:tgtEl>
                                        <p:attrNameLst>
                                          <p:attrName>style.visibility</p:attrName>
                                        </p:attrNameLst>
                                      </p:cBhvr>
                                      <p:to>
                                        <p:strVal val="visible"/>
                                      </p:to>
                                    </p:set>
                                    <p:animEffect transition="in" filter="dissolve">
                                      <p:cBhvr>
                                        <p:cTn id="27" dur="500"/>
                                        <p:tgtEl>
                                          <p:spTgt spid="671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71747">
                                            <p:txEl>
                                              <p:pRg st="5" end="5"/>
                                            </p:txEl>
                                          </p:spTgt>
                                        </p:tgtEl>
                                        <p:attrNameLst>
                                          <p:attrName>style.visibility</p:attrName>
                                        </p:attrNameLst>
                                      </p:cBhvr>
                                      <p:to>
                                        <p:strVal val="visible"/>
                                      </p:to>
                                    </p:set>
                                    <p:animEffect transition="in" filter="dissolve">
                                      <p:cBhvr>
                                        <p:cTn id="32" dur="500"/>
                                        <p:tgtEl>
                                          <p:spTgt spid="67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1" name="Rectangle 3">
            <a:extLst>
              <a:ext uri="{FF2B5EF4-FFF2-40B4-BE49-F238E27FC236}">
                <a16:creationId xmlns:a16="http://schemas.microsoft.com/office/drawing/2014/main" id="{B49E1773-B0F8-D56B-092F-AE10659ED383}"/>
              </a:ext>
            </a:extLst>
          </p:cNvPr>
          <p:cNvSpPr>
            <a:spLocks noChangeArrowheads="1"/>
          </p:cNvSpPr>
          <p:nvPr/>
        </p:nvSpPr>
        <p:spPr bwMode="auto">
          <a:xfrm>
            <a:off x="274638" y="3219450"/>
            <a:ext cx="85883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where the constant, </a:t>
            </a:r>
            <a:r>
              <a:rPr lang="en-US" altLang="en-US" i="1"/>
              <a:t>Co</a:t>
            </a:r>
            <a:r>
              <a:rPr lang="en-US" altLang="en-US"/>
              <a:t>, is found to be in the range of 0.12 to 0.18.</a:t>
            </a:r>
          </a:p>
        </p:txBody>
      </p:sp>
      <p:grpSp>
        <p:nvGrpSpPr>
          <p:cNvPr id="2" name="Group 6">
            <a:extLst>
              <a:ext uri="{FF2B5EF4-FFF2-40B4-BE49-F238E27FC236}">
                <a16:creationId xmlns:a16="http://schemas.microsoft.com/office/drawing/2014/main" id="{95CF3877-12ED-21F6-010D-0D03C687BD95}"/>
              </a:ext>
            </a:extLst>
          </p:cNvPr>
          <p:cNvGrpSpPr>
            <a:grpSpLocks/>
          </p:cNvGrpSpPr>
          <p:nvPr/>
        </p:nvGrpSpPr>
        <p:grpSpPr bwMode="auto">
          <a:xfrm>
            <a:off x="0" y="0"/>
            <a:ext cx="9144000" cy="6858000"/>
            <a:chOff x="0" y="0"/>
            <a:chExt cx="9144000" cy="6858000"/>
          </a:xfrm>
        </p:grpSpPr>
        <p:pic>
          <p:nvPicPr>
            <p:cNvPr id="3" name="Rectangle 19458">
              <a:extLst>
                <a:ext uri="{FF2B5EF4-FFF2-40B4-BE49-F238E27FC236}">
                  <a16:creationId xmlns:a16="http://schemas.microsoft.com/office/drawing/2014/main" id="{0CAA3C86-19BC-C8A3-A172-F41CBD210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a:extLst>
                <a:ext uri="{FF2B5EF4-FFF2-40B4-BE49-F238E27FC236}">
                  <a16:creationId xmlns:a16="http://schemas.microsoft.com/office/drawing/2014/main" id="{77CC8C6D-CE0F-B5F7-4800-5152FBE09C05}"/>
                </a:ext>
              </a:extLst>
            </p:cNvPr>
            <p:cNvGrpSpPr>
              <a:grpSpLocks/>
            </p:cNvGrpSpPr>
            <p:nvPr/>
          </p:nvGrpSpPr>
          <p:grpSpPr bwMode="auto">
            <a:xfrm>
              <a:off x="0" y="0"/>
              <a:ext cx="9144000" cy="6858000"/>
              <a:chOff x="0" y="0"/>
              <a:chExt cx="5760" cy="4320"/>
            </a:xfrm>
          </p:grpSpPr>
          <p:grpSp>
            <p:nvGrpSpPr>
              <p:cNvPr id="6" name="Group 12">
                <a:extLst>
                  <a:ext uri="{FF2B5EF4-FFF2-40B4-BE49-F238E27FC236}">
                    <a16:creationId xmlns:a16="http://schemas.microsoft.com/office/drawing/2014/main" id="{43CDE332-ADFB-269F-8AF3-9E11192C91D9}"/>
                  </a:ext>
                </a:extLst>
              </p:cNvPr>
              <p:cNvGrpSpPr>
                <a:grpSpLocks/>
              </p:cNvGrpSpPr>
              <p:nvPr/>
            </p:nvGrpSpPr>
            <p:grpSpPr bwMode="auto">
              <a:xfrm>
                <a:off x="0" y="0"/>
                <a:ext cx="192" cy="4320"/>
                <a:chOff x="0" y="-48"/>
                <a:chExt cx="144" cy="4368"/>
              </a:xfrm>
            </p:grpSpPr>
            <p:sp>
              <p:nvSpPr>
                <p:cNvPr id="16" name="Rectangle 9">
                  <a:extLst>
                    <a:ext uri="{FF2B5EF4-FFF2-40B4-BE49-F238E27FC236}">
                      <a16:creationId xmlns:a16="http://schemas.microsoft.com/office/drawing/2014/main" id="{20B657BE-EB49-48E2-5532-BDD263712C5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7" name="Rectangle 10">
                  <a:extLst>
                    <a:ext uri="{FF2B5EF4-FFF2-40B4-BE49-F238E27FC236}">
                      <a16:creationId xmlns:a16="http://schemas.microsoft.com/office/drawing/2014/main" id="{FBFD62DE-3E14-999E-8E0B-DDF4C13DEFA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7" name="Group 11">
                <a:extLst>
                  <a:ext uri="{FF2B5EF4-FFF2-40B4-BE49-F238E27FC236}">
                    <a16:creationId xmlns:a16="http://schemas.microsoft.com/office/drawing/2014/main" id="{ABF135FB-1912-EF3B-0FD4-BDE49F712EF1}"/>
                  </a:ext>
                </a:extLst>
              </p:cNvPr>
              <p:cNvGrpSpPr>
                <a:grpSpLocks/>
              </p:cNvGrpSpPr>
              <p:nvPr/>
            </p:nvGrpSpPr>
            <p:grpSpPr bwMode="auto">
              <a:xfrm>
                <a:off x="5674" y="24"/>
                <a:ext cx="86" cy="4296"/>
                <a:chOff x="5616" y="-48"/>
                <a:chExt cx="144" cy="4368"/>
              </a:xfrm>
            </p:grpSpPr>
            <p:sp>
              <p:nvSpPr>
                <p:cNvPr id="14" name="Rectangle 12">
                  <a:extLst>
                    <a:ext uri="{FF2B5EF4-FFF2-40B4-BE49-F238E27FC236}">
                      <a16:creationId xmlns:a16="http://schemas.microsoft.com/office/drawing/2014/main" id="{99B015EA-7A8B-7F35-996A-0E171EDD59D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5" name="Rectangle 13">
                  <a:extLst>
                    <a:ext uri="{FF2B5EF4-FFF2-40B4-BE49-F238E27FC236}">
                      <a16:creationId xmlns:a16="http://schemas.microsoft.com/office/drawing/2014/main" id="{F01A9D80-6BC4-1561-E795-04E24ACD87A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 name="Group 14">
                <a:extLst>
                  <a:ext uri="{FF2B5EF4-FFF2-40B4-BE49-F238E27FC236}">
                    <a16:creationId xmlns:a16="http://schemas.microsoft.com/office/drawing/2014/main" id="{AB3A6CFA-A22D-EC3A-606E-6CC6A85FEBF7}"/>
                  </a:ext>
                </a:extLst>
              </p:cNvPr>
              <p:cNvGrpSpPr>
                <a:grpSpLocks/>
              </p:cNvGrpSpPr>
              <p:nvPr/>
            </p:nvGrpSpPr>
            <p:grpSpPr bwMode="auto">
              <a:xfrm>
                <a:off x="144" y="0"/>
                <a:ext cx="5616" cy="144"/>
                <a:chOff x="96" y="-48"/>
                <a:chExt cx="5520" cy="144"/>
              </a:xfrm>
            </p:grpSpPr>
            <p:sp>
              <p:nvSpPr>
                <p:cNvPr id="12" name="Rectangle 16">
                  <a:extLst>
                    <a:ext uri="{FF2B5EF4-FFF2-40B4-BE49-F238E27FC236}">
                      <a16:creationId xmlns:a16="http://schemas.microsoft.com/office/drawing/2014/main" id="{E8C55356-E985-0FC0-C254-D8C27D20C35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3" name="Rectangle 17">
                  <a:extLst>
                    <a:ext uri="{FF2B5EF4-FFF2-40B4-BE49-F238E27FC236}">
                      <a16:creationId xmlns:a16="http://schemas.microsoft.com/office/drawing/2014/main" id="{89DA1625-FB38-FD7D-7055-E8F5CB955AC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7">
                <a:extLst>
                  <a:ext uri="{FF2B5EF4-FFF2-40B4-BE49-F238E27FC236}">
                    <a16:creationId xmlns:a16="http://schemas.microsoft.com/office/drawing/2014/main" id="{70E56A4F-567E-4E97-1BDB-AF297F38E771}"/>
                  </a:ext>
                </a:extLst>
              </p:cNvPr>
              <p:cNvGrpSpPr>
                <a:grpSpLocks/>
              </p:cNvGrpSpPr>
              <p:nvPr/>
            </p:nvGrpSpPr>
            <p:grpSpPr bwMode="auto">
              <a:xfrm>
                <a:off x="144" y="4234"/>
                <a:ext cx="5616" cy="86"/>
                <a:chOff x="96" y="4176"/>
                <a:chExt cx="5520" cy="144"/>
              </a:xfrm>
            </p:grpSpPr>
            <p:sp>
              <p:nvSpPr>
                <p:cNvPr id="10" name="Rectangle 18">
                  <a:extLst>
                    <a:ext uri="{FF2B5EF4-FFF2-40B4-BE49-F238E27FC236}">
                      <a16:creationId xmlns:a16="http://schemas.microsoft.com/office/drawing/2014/main" id="{CBF01C75-68B8-3108-6044-B27A92F1D151}"/>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1" name="Rectangle 19">
                  <a:extLst>
                    <a:ext uri="{FF2B5EF4-FFF2-40B4-BE49-F238E27FC236}">
                      <a16:creationId xmlns:a16="http://schemas.microsoft.com/office/drawing/2014/main" id="{6732791B-1B1A-C18F-14DA-347712E93C7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5" name="Rectangle 4">
              <a:extLst>
                <a:ext uri="{FF2B5EF4-FFF2-40B4-BE49-F238E27FC236}">
                  <a16:creationId xmlns:a16="http://schemas.microsoft.com/office/drawing/2014/main" id="{F5CB2AA7-0482-4832-18BE-03EF8D2D027B}"/>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18" name="Title 17">
            <a:extLst>
              <a:ext uri="{FF2B5EF4-FFF2-40B4-BE49-F238E27FC236}">
                <a16:creationId xmlns:a16="http://schemas.microsoft.com/office/drawing/2014/main" id="{2045DA5D-300D-E1E5-C87A-C67B4D76DB73}"/>
              </a:ext>
            </a:extLst>
          </p:cNvPr>
          <p:cNvSpPr>
            <a:spLocks noGrp="1"/>
          </p:cNvSpPr>
          <p:nvPr>
            <p:ph type="title"/>
          </p:nvPr>
        </p:nvSpPr>
        <p:spPr>
          <a:xfrm>
            <a:off x="381000" y="76200"/>
            <a:ext cx="7772400" cy="1143000"/>
          </a:xfrm>
        </p:spPr>
        <p:txBody>
          <a:bodyPr/>
          <a:lstStyle/>
          <a:p>
            <a:r>
              <a:rPr lang="en-US" sz="2800" dirty="0"/>
              <a:t>Model for CHF in Pool Boiling</a:t>
            </a:r>
            <a:endParaRPr lang="en-IN" sz="2800" dirty="0"/>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8892639D-498D-439C-415F-6BCD433911ED}"/>
                  </a:ext>
                </a:extLst>
              </p:cNvPr>
              <p:cNvSpPr txBox="1"/>
              <p:nvPr/>
            </p:nvSpPr>
            <p:spPr>
              <a:xfrm>
                <a:off x="914400" y="1752600"/>
                <a:ext cx="6248400" cy="10269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𝐶𝐻𝐹</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𝐶𝑜</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𝑣𝑎𝑝𝑜𝑟</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𝑢</m:t>
                          </m:r>
                        </m:e>
                        <m:sub>
                          <m:r>
                            <a:rPr lang="en-US" b="0" i="1" smtClean="0">
                              <a:latin typeface="Cambria Math" panose="02040503050406030204" pitchFamily="18" charset="0"/>
                            </a:rPr>
                            <m:t>𝑓𝑔</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𝜎</m:t>
                                  </m:r>
                                  <m:d>
                                    <m:dPr>
                                      <m:begChr m:val="["/>
                                      <m:endChr m:val="]"/>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𝜌</m:t>
                                      </m:r>
                                    </m:e>
                                  </m:d>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𝑣𝑎𝑝𝑜𝑟</m:t>
                                      </m:r>
                                    </m:sub>
                                    <m:sup>
                                      <m:r>
                                        <a:rPr lang="en-US" b="0" i="1" smtClean="0">
                                          <a:latin typeface="Cambria Math" panose="02040503050406030204" pitchFamily="18" charset="0"/>
                                        </a:rPr>
                                        <m:t>2</m:t>
                                      </m:r>
                                    </m:sup>
                                  </m:sSubSup>
                                </m:den>
                              </m:f>
                            </m:e>
                          </m:d>
                        </m:e>
                        <m:sup>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sup>
                      </m:sSup>
                    </m:oMath>
                  </m:oMathPara>
                </a14:m>
                <a:endParaRPr lang="en-IN" dirty="0"/>
              </a:p>
            </p:txBody>
          </p:sp>
        </mc:Choice>
        <mc:Fallback>
          <p:sp>
            <p:nvSpPr>
              <p:cNvPr id="19" name="TextBox 18">
                <a:extLst>
                  <a:ext uri="{FF2B5EF4-FFF2-40B4-BE49-F238E27FC236}">
                    <a16:creationId xmlns:a16="http://schemas.microsoft.com/office/drawing/2014/main" id="{8892639D-498D-439C-415F-6BCD433911ED}"/>
                  </a:ext>
                </a:extLst>
              </p:cNvPr>
              <p:cNvSpPr txBox="1">
                <a:spLocks noRot="1" noChangeAspect="1" noMove="1" noResize="1" noEditPoints="1" noAdjustHandles="1" noChangeArrowheads="1" noChangeShapeType="1" noTextEdit="1"/>
              </p:cNvSpPr>
              <p:nvPr/>
            </p:nvSpPr>
            <p:spPr>
              <a:xfrm>
                <a:off x="914400" y="1752600"/>
                <a:ext cx="6248400" cy="1026948"/>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a:extLst>
              <a:ext uri="{FF2B5EF4-FFF2-40B4-BE49-F238E27FC236}">
                <a16:creationId xmlns:a16="http://schemas.microsoft.com/office/drawing/2014/main" id="{928696E6-8CF3-5332-94B1-F39FCDE54CAD}"/>
              </a:ext>
            </a:extLst>
          </p:cNvPr>
          <p:cNvSpPr>
            <a:spLocks noGrp="1" noChangeArrowheads="1"/>
          </p:cNvSpPr>
          <p:nvPr>
            <p:ph type="title"/>
          </p:nvPr>
        </p:nvSpPr>
        <p:spPr>
          <a:xfrm>
            <a:off x="76200" y="152400"/>
            <a:ext cx="7772400" cy="1143000"/>
          </a:xfrm>
        </p:spPr>
        <p:txBody>
          <a:bodyPr/>
          <a:lstStyle/>
          <a:p>
            <a:r>
              <a:rPr lang="en-US" altLang="en-US" sz="2800" dirty="0">
                <a:latin typeface="Arial" panose="020B0604020202020204" pitchFamily="34" charset="0"/>
              </a:rPr>
              <a:t>Film Boiling and the Minimum Film</a:t>
            </a:r>
            <a:br>
              <a:rPr lang="en-US" altLang="en-US" sz="2800" dirty="0">
                <a:latin typeface="Arial" panose="020B0604020202020204" pitchFamily="34" charset="0"/>
              </a:rPr>
            </a:br>
            <a:r>
              <a:rPr lang="en-US" altLang="en-US" sz="2800" dirty="0">
                <a:latin typeface="Arial" panose="020B0604020202020204" pitchFamily="34" charset="0"/>
              </a:rPr>
              <a:t>Boiling Point</a:t>
            </a:r>
          </a:p>
        </p:txBody>
      </p:sp>
      <p:sp>
        <p:nvSpPr>
          <p:cNvPr id="673795" name="Rectangle 3">
            <a:extLst>
              <a:ext uri="{FF2B5EF4-FFF2-40B4-BE49-F238E27FC236}">
                <a16:creationId xmlns:a16="http://schemas.microsoft.com/office/drawing/2014/main" id="{9CD0E23A-A717-E6DB-B42D-1D83FB242A16}"/>
              </a:ext>
            </a:extLst>
          </p:cNvPr>
          <p:cNvSpPr>
            <a:spLocks noGrp="1" noChangeArrowheads="1"/>
          </p:cNvSpPr>
          <p:nvPr>
            <p:ph type="body" idx="1"/>
          </p:nvPr>
        </p:nvSpPr>
        <p:spPr>
          <a:xfrm>
            <a:off x="381000" y="1463675"/>
            <a:ext cx="8458200" cy="4419600"/>
          </a:xfrm>
        </p:spPr>
        <p:txBody>
          <a:bodyPr/>
          <a:lstStyle/>
          <a:p>
            <a:r>
              <a:rPr lang="en-US" altLang="en-US" sz="2400" dirty="0"/>
              <a:t>Once the critical heat flux is exceeded the heater surface is blanketed by a continuous vapor film; i.e., film boiling. </a:t>
            </a:r>
          </a:p>
          <a:p>
            <a:r>
              <a:rPr lang="en-US" altLang="en-US" sz="2400" dirty="0"/>
              <a:t>Under this condition one must find the heat transfer resistance of this vapor film as well as consider the additional effect of radiation heat transfer at very high heater surface temperatures through this vapor film (&gt; 1000</a:t>
            </a:r>
            <a:r>
              <a:rPr lang="en-US" altLang="en-US" sz="2400" baseline="30000" dirty="0"/>
              <a:t>0</a:t>
            </a:r>
            <a:r>
              <a:rPr lang="en-US" altLang="en-US" sz="2400" dirty="0"/>
              <a:t> C). </a:t>
            </a:r>
          </a:p>
          <a:p>
            <a:endParaRPr lang="en-US" altLang="en-US" sz="2400" dirty="0"/>
          </a:p>
          <a:p>
            <a:r>
              <a:rPr lang="en-US" altLang="en-US" sz="2400" dirty="0"/>
              <a:t>Bromley (1950) used the approach first developed by Nusselt for film condensation to predict the film boiling heat transfer coefficient for a horizontal tube</a:t>
            </a:r>
          </a:p>
        </p:txBody>
      </p:sp>
      <p:grpSp>
        <p:nvGrpSpPr>
          <p:cNvPr id="2" name="Group 6">
            <a:extLst>
              <a:ext uri="{FF2B5EF4-FFF2-40B4-BE49-F238E27FC236}">
                <a16:creationId xmlns:a16="http://schemas.microsoft.com/office/drawing/2014/main" id="{6BA780D8-B1B8-3C7E-4F04-9E91D2CD4C37}"/>
              </a:ext>
            </a:extLst>
          </p:cNvPr>
          <p:cNvGrpSpPr>
            <a:grpSpLocks/>
          </p:cNvGrpSpPr>
          <p:nvPr/>
        </p:nvGrpSpPr>
        <p:grpSpPr bwMode="auto">
          <a:xfrm>
            <a:off x="0" y="0"/>
            <a:ext cx="9144000" cy="6858000"/>
            <a:chOff x="0" y="0"/>
            <a:chExt cx="9144000" cy="6858000"/>
          </a:xfrm>
        </p:grpSpPr>
        <p:pic>
          <p:nvPicPr>
            <p:cNvPr id="3" name="Rectangle 19458">
              <a:extLst>
                <a:ext uri="{FF2B5EF4-FFF2-40B4-BE49-F238E27FC236}">
                  <a16:creationId xmlns:a16="http://schemas.microsoft.com/office/drawing/2014/main" id="{393FFDD0-1ED8-15A6-5B5B-F4F9ADA3E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a:extLst>
                <a:ext uri="{FF2B5EF4-FFF2-40B4-BE49-F238E27FC236}">
                  <a16:creationId xmlns:a16="http://schemas.microsoft.com/office/drawing/2014/main" id="{E92322AD-F440-EEDE-77A8-B6229714355B}"/>
                </a:ext>
              </a:extLst>
            </p:cNvPr>
            <p:cNvGrpSpPr>
              <a:grpSpLocks/>
            </p:cNvGrpSpPr>
            <p:nvPr/>
          </p:nvGrpSpPr>
          <p:grpSpPr bwMode="auto">
            <a:xfrm>
              <a:off x="0" y="0"/>
              <a:ext cx="9144000" cy="6858000"/>
              <a:chOff x="0" y="0"/>
              <a:chExt cx="5760" cy="4320"/>
            </a:xfrm>
          </p:grpSpPr>
          <p:grpSp>
            <p:nvGrpSpPr>
              <p:cNvPr id="6" name="Group 12">
                <a:extLst>
                  <a:ext uri="{FF2B5EF4-FFF2-40B4-BE49-F238E27FC236}">
                    <a16:creationId xmlns:a16="http://schemas.microsoft.com/office/drawing/2014/main" id="{48D79D63-FC60-DA02-5A25-5FC9E02D99E8}"/>
                  </a:ext>
                </a:extLst>
              </p:cNvPr>
              <p:cNvGrpSpPr>
                <a:grpSpLocks/>
              </p:cNvGrpSpPr>
              <p:nvPr/>
            </p:nvGrpSpPr>
            <p:grpSpPr bwMode="auto">
              <a:xfrm>
                <a:off x="0" y="0"/>
                <a:ext cx="192" cy="4320"/>
                <a:chOff x="0" y="-48"/>
                <a:chExt cx="144" cy="4368"/>
              </a:xfrm>
            </p:grpSpPr>
            <p:sp>
              <p:nvSpPr>
                <p:cNvPr id="16" name="Rectangle 9">
                  <a:extLst>
                    <a:ext uri="{FF2B5EF4-FFF2-40B4-BE49-F238E27FC236}">
                      <a16:creationId xmlns:a16="http://schemas.microsoft.com/office/drawing/2014/main" id="{7D2EF549-0ED4-5398-10DE-EA7C5D99CBE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7" name="Rectangle 10">
                  <a:extLst>
                    <a:ext uri="{FF2B5EF4-FFF2-40B4-BE49-F238E27FC236}">
                      <a16:creationId xmlns:a16="http://schemas.microsoft.com/office/drawing/2014/main" id="{DEFFBA15-4A72-2967-7966-20D14DD8FEB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7" name="Group 11">
                <a:extLst>
                  <a:ext uri="{FF2B5EF4-FFF2-40B4-BE49-F238E27FC236}">
                    <a16:creationId xmlns:a16="http://schemas.microsoft.com/office/drawing/2014/main" id="{15B21F8B-4B60-2CF0-0EE9-C3A6EAAE6FB5}"/>
                  </a:ext>
                </a:extLst>
              </p:cNvPr>
              <p:cNvGrpSpPr>
                <a:grpSpLocks/>
              </p:cNvGrpSpPr>
              <p:nvPr/>
            </p:nvGrpSpPr>
            <p:grpSpPr bwMode="auto">
              <a:xfrm>
                <a:off x="5674" y="24"/>
                <a:ext cx="86" cy="4296"/>
                <a:chOff x="5616" y="-48"/>
                <a:chExt cx="144" cy="4368"/>
              </a:xfrm>
            </p:grpSpPr>
            <p:sp>
              <p:nvSpPr>
                <p:cNvPr id="14" name="Rectangle 12">
                  <a:extLst>
                    <a:ext uri="{FF2B5EF4-FFF2-40B4-BE49-F238E27FC236}">
                      <a16:creationId xmlns:a16="http://schemas.microsoft.com/office/drawing/2014/main" id="{BEED1D06-848F-C030-04B5-016E1FCDF6D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5" name="Rectangle 13">
                  <a:extLst>
                    <a:ext uri="{FF2B5EF4-FFF2-40B4-BE49-F238E27FC236}">
                      <a16:creationId xmlns:a16="http://schemas.microsoft.com/office/drawing/2014/main" id="{D2F56EA6-401B-E12A-55A7-6A9B4EBE788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8" name="Group 14">
                <a:extLst>
                  <a:ext uri="{FF2B5EF4-FFF2-40B4-BE49-F238E27FC236}">
                    <a16:creationId xmlns:a16="http://schemas.microsoft.com/office/drawing/2014/main" id="{086E5E2B-7D67-9286-C294-EF6BF23CB8CE}"/>
                  </a:ext>
                </a:extLst>
              </p:cNvPr>
              <p:cNvGrpSpPr>
                <a:grpSpLocks/>
              </p:cNvGrpSpPr>
              <p:nvPr/>
            </p:nvGrpSpPr>
            <p:grpSpPr bwMode="auto">
              <a:xfrm>
                <a:off x="144" y="0"/>
                <a:ext cx="5616" cy="144"/>
                <a:chOff x="96" y="-48"/>
                <a:chExt cx="5520" cy="144"/>
              </a:xfrm>
            </p:grpSpPr>
            <p:sp>
              <p:nvSpPr>
                <p:cNvPr id="12" name="Rectangle 16">
                  <a:extLst>
                    <a:ext uri="{FF2B5EF4-FFF2-40B4-BE49-F238E27FC236}">
                      <a16:creationId xmlns:a16="http://schemas.microsoft.com/office/drawing/2014/main" id="{7326EE1D-0A71-1003-436A-DF9A99C991D8}"/>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3" name="Rectangle 17">
                  <a:extLst>
                    <a:ext uri="{FF2B5EF4-FFF2-40B4-BE49-F238E27FC236}">
                      <a16:creationId xmlns:a16="http://schemas.microsoft.com/office/drawing/2014/main" id="{7F7E269C-F2C9-8F1E-F2A8-E23D18D2A2A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nvGrpSpPr>
              <p:cNvPr id="9" name="Group 17">
                <a:extLst>
                  <a:ext uri="{FF2B5EF4-FFF2-40B4-BE49-F238E27FC236}">
                    <a16:creationId xmlns:a16="http://schemas.microsoft.com/office/drawing/2014/main" id="{E0F7DFDA-66E7-3EEB-E669-0BF617A55AF8}"/>
                  </a:ext>
                </a:extLst>
              </p:cNvPr>
              <p:cNvGrpSpPr>
                <a:grpSpLocks/>
              </p:cNvGrpSpPr>
              <p:nvPr/>
            </p:nvGrpSpPr>
            <p:grpSpPr bwMode="auto">
              <a:xfrm>
                <a:off x="144" y="4234"/>
                <a:ext cx="5616" cy="86"/>
                <a:chOff x="96" y="4176"/>
                <a:chExt cx="5520" cy="144"/>
              </a:xfrm>
            </p:grpSpPr>
            <p:sp>
              <p:nvSpPr>
                <p:cNvPr id="10" name="Rectangle 18">
                  <a:extLst>
                    <a:ext uri="{FF2B5EF4-FFF2-40B4-BE49-F238E27FC236}">
                      <a16:creationId xmlns:a16="http://schemas.microsoft.com/office/drawing/2014/main" id="{31F4EA3B-1ABE-B402-2219-1EE10092B0C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sp>
              <p:nvSpPr>
                <p:cNvPr id="11" name="Rectangle 19">
                  <a:extLst>
                    <a:ext uri="{FF2B5EF4-FFF2-40B4-BE49-F238E27FC236}">
                      <a16:creationId xmlns:a16="http://schemas.microsoft.com/office/drawing/2014/main" id="{9E1CCB41-9C2C-80E8-AC94-3FF45D5ABBB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p>
              </p:txBody>
            </p:sp>
          </p:grpSp>
        </p:grpSp>
        <p:sp>
          <p:nvSpPr>
            <p:cNvPr id="5" name="Rectangle 4">
              <a:extLst>
                <a:ext uri="{FF2B5EF4-FFF2-40B4-BE49-F238E27FC236}">
                  <a16:creationId xmlns:a16="http://schemas.microsoft.com/office/drawing/2014/main" id="{93DEBEE0-E07C-1D31-9651-A6F6B8EDCD0F}"/>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3795">
                                            <p:txEl>
                                              <p:pRg st="0" end="0"/>
                                            </p:txEl>
                                          </p:spTgt>
                                        </p:tgtEl>
                                        <p:attrNameLst>
                                          <p:attrName>style.visibility</p:attrName>
                                        </p:attrNameLst>
                                      </p:cBhvr>
                                      <p:to>
                                        <p:strVal val="visible"/>
                                      </p:to>
                                    </p:set>
                                    <p:animEffect transition="in" filter="dissolve">
                                      <p:cBhvr>
                                        <p:cTn id="7" dur="500"/>
                                        <p:tgtEl>
                                          <p:spTgt spid="67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3795">
                                            <p:txEl>
                                              <p:pRg st="1" end="1"/>
                                            </p:txEl>
                                          </p:spTgt>
                                        </p:tgtEl>
                                        <p:attrNameLst>
                                          <p:attrName>style.visibility</p:attrName>
                                        </p:attrNameLst>
                                      </p:cBhvr>
                                      <p:to>
                                        <p:strVal val="visible"/>
                                      </p:to>
                                    </p:set>
                                    <p:animEffect transition="in" filter="dissolve">
                                      <p:cBhvr>
                                        <p:cTn id="12" dur="500"/>
                                        <p:tgtEl>
                                          <p:spTgt spid="67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3795">
                                            <p:txEl>
                                              <p:pRg st="3" end="3"/>
                                            </p:txEl>
                                          </p:spTgt>
                                        </p:tgtEl>
                                        <p:attrNameLst>
                                          <p:attrName>style.visibility</p:attrName>
                                        </p:attrNameLst>
                                      </p:cBhvr>
                                      <p:to>
                                        <p:strVal val="visible"/>
                                      </p:to>
                                    </p:set>
                                    <p:animEffect transition="in" filter="dissolve">
                                      <p:cBhvr>
                                        <p:cTn id="17" dur="500"/>
                                        <p:tgtEl>
                                          <p:spTgt spid="67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A031-DAB6-1E19-38C4-BC12BB51E9AD}"/>
              </a:ext>
            </a:extLst>
          </p:cNvPr>
          <p:cNvSpPr>
            <a:spLocks noGrp="1"/>
          </p:cNvSpPr>
          <p:nvPr>
            <p:ph type="title"/>
          </p:nvPr>
        </p:nvSpPr>
        <p:spPr>
          <a:xfrm>
            <a:off x="304800" y="76200"/>
            <a:ext cx="7010400" cy="1143000"/>
          </a:xfrm>
        </p:spPr>
        <p:txBody>
          <a:bodyPr/>
          <a:lstStyle/>
          <a:p>
            <a:r>
              <a:rPr lang="en-IN" sz="2800" b="0" i="0" u="none" strike="noStrike" baseline="0" dirty="0"/>
              <a:t>Structure of Vapor Chamber</a:t>
            </a:r>
            <a:endParaRPr lang="en-IN" sz="2800" dirty="0"/>
          </a:p>
        </p:txBody>
      </p:sp>
      <p:grpSp>
        <p:nvGrpSpPr>
          <p:cNvPr id="4" name="Group 46">
            <a:extLst>
              <a:ext uri="{FF2B5EF4-FFF2-40B4-BE49-F238E27FC236}">
                <a16:creationId xmlns:a16="http://schemas.microsoft.com/office/drawing/2014/main" id="{DE269C2F-2A96-DBD5-F784-BE42594BCFFD}"/>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5D0DA746-5210-A8EB-FEBD-E2FB61D3EC97}"/>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C72AE147-DBB1-482D-B15A-B354FF45FE74}"/>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6A62E06A-E0F8-AA97-4389-844BF868756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D0EC19A5-79DD-F1F7-F0E5-47D490B83B5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FF9596A3-E654-5610-AD9B-FE4D17352E03}"/>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D5BD65D0-0590-D530-9C41-0AEB5D81E83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E7B6FE86-20FA-AF42-68EC-6FA6BB6086E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D77579BC-27E1-2345-2C70-31B3F75B0BE1}"/>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07446B38-74B9-71D5-CBF1-EFB5821F503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B29F1A1B-4A51-59FF-0211-F285235A9F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E673876B-92FE-1993-3152-72A07EDFC0C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B260B58-EB21-3BC0-B168-E90395F0FDA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BBB4511F-584B-B822-AA73-03742DAF31E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70D52DC1-9D2C-49BF-8471-1FA472E64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AAF34E80-E4A8-5A0D-1231-E462019982D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1" name="Content Placeholder 20">
            <a:extLst>
              <a:ext uri="{FF2B5EF4-FFF2-40B4-BE49-F238E27FC236}">
                <a16:creationId xmlns:a16="http://schemas.microsoft.com/office/drawing/2014/main" id="{CB876E61-1DF2-CFCC-2422-018B42CC898D}"/>
              </a:ext>
            </a:extLst>
          </p:cNvPr>
          <p:cNvPicPr>
            <a:picLocks noGrp="1" noChangeAspect="1"/>
          </p:cNvPicPr>
          <p:nvPr>
            <p:ph idx="1"/>
          </p:nvPr>
        </p:nvPicPr>
        <p:blipFill>
          <a:blip r:embed="rId3"/>
          <a:stretch>
            <a:fillRect/>
          </a:stretch>
        </p:blipFill>
        <p:spPr>
          <a:xfrm>
            <a:off x="669926" y="1406752"/>
            <a:ext cx="7940674" cy="4559990"/>
          </a:xfrm>
        </p:spPr>
      </p:pic>
    </p:spTree>
    <p:extLst>
      <p:ext uri="{BB962C8B-B14F-4D97-AF65-F5344CB8AC3E}">
        <p14:creationId xmlns:p14="http://schemas.microsoft.com/office/powerpoint/2010/main" val="321489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A031-DAB6-1E19-38C4-BC12BB51E9AD}"/>
              </a:ext>
            </a:extLst>
          </p:cNvPr>
          <p:cNvSpPr>
            <a:spLocks noGrp="1"/>
          </p:cNvSpPr>
          <p:nvPr>
            <p:ph type="title"/>
          </p:nvPr>
        </p:nvSpPr>
        <p:spPr>
          <a:xfrm>
            <a:off x="304800" y="76200"/>
            <a:ext cx="7010400" cy="1143000"/>
          </a:xfrm>
        </p:spPr>
        <p:txBody>
          <a:bodyPr/>
          <a:lstStyle/>
          <a:p>
            <a:r>
              <a:rPr lang="en-US" sz="2800" dirty="0"/>
              <a:t>Current &amp; Future Cooling Technologies for Thermal Management</a:t>
            </a:r>
            <a:endParaRPr lang="en-IN" sz="2800" dirty="0"/>
          </a:p>
        </p:txBody>
      </p:sp>
      <p:pic>
        <p:nvPicPr>
          <p:cNvPr id="21" name="Content Placeholder 20">
            <a:extLst>
              <a:ext uri="{FF2B5EF4-FFF2-40B4-BE49-F238E27FC236}">
                <a16:creationId xmlns:a16="http://schemas.microsoft.com/office/drawing/2014/main" id="{3833582E-3D67-DC1E-06C2-8976CDB46F80}"/>
              </a:ext>
            </a:extLst>
          </p:cNvPr>
          <p:cNvPicPr>
            <a:picLocks noGrp="1" noChangeAspect="1"/>
          </p:cNvPicPr>
          <p:nvPr>
            <p:ph idx="1"/>
          </p:nvPr>
        </p:nvPicPr>
        <p:blipFill>
          <a:blip r:embed="rId2"/>
          <a:stretch>
            <a:fillRect/>
          </a:stretch>
        </p:blipFill>
        <p:spPr>
          <a:xfrm>
            <a:off x="303362" y="1160584"/>
            <a:ext cx="8688238" cy="5543305"/>
          </a:xfrm>
        </p:spPr>
      </p:pic>
      <p:grpSp>
        <p:nvGrpSpPr>
          <p:cNvPr id="4" name="Group 46">
            <a:extLst>
              <a:ext uri="{FF2B5EF4-FFF2-40B4-BE49-F238E27FC236}">
                <a16:creationId xmlns:a16="http://schemas.microsoft.com/office/drawing/2014/main" id="{DE269C2F-2A96-DBD5-F784-BE42594BCFFD}"/>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5D0DA746-5210-A8EB-FEBD-E2FB61D3EC97}"/>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C72AE147-DBB1-482D-B15A-B354FF45FE74}"/>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6A62E06A-E0F8-AA97-4389-844BF868756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D0EC19A5-79DD-F1F7-F0E5-47D490B83B5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FF9596A3-E654-5610-AD9B-FE4D17352E03}"/>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D5BD65D0-0590-D530-9C41-0AEB5D81E83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E7B6FE86-20FA-AF42-68EC-6FA6BB6086E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D77579BC-27E1-2345-2C70-31B3F75B0BE1}"/>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07446B38-74B9-71D5-CBF1-EFB5821F503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B29F1A1B-4A51-59FF-0211-F285235A9F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E673876B-92FE-1993-3152-72A07EDFC0C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B260B58-EB21-3BC0-B168-E90395F0FDA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BBB4511F-584B-B822-AA73-03742DAF31E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70D52DC1-9D2C-49BF-8471-1FA472E64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AAF34E80-E4A8-5A0D-1231-E462019982D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387320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A031-DAB6-1E19-38C4-BC12BB51E9AD}"/>
              </a:ext>
            </a:extLst>
          </p:cNvPr>
          <p:cNvSpPr>
            <a:spLocks noGrp="1"/>
          </p:cNvSpPr>
          <p:nvPr>
            <p:ph type="title"/>
          </p:nvPr>
        </p:nvSpPr>
        <p:spPr>
          <a:xfrm>
            <a:off x="304800" y="76200"/>
            <a:ext cx="7010400" cy="1143000"/>
          </a:xfrm>
        </p:spPr>
        <p:txBody>
          <a:bodyPr/>
          <a:lstStyle/>
          <a:p>
            <a:r>
              <a:rPr lang="en-IN" sz="2800" i="0" u="none" strike="noStrike" baseline="0" dirty="0"/>
              <a:t>Vapor chambers</a:t>
            </a:r>
            <a:endParaRPr lang="en-IN" sz="2800" dirty="0"/>
          </a:p>
        </p:txBody>
      </p:sp>
      <p:grpSp>
        <p:nvGrpSpPr>
          <p:cNvPr id="4" name="Group 46">
            <a:extLst>
              <a:ext uri="{FF2B5EF4-FFF2-40B4-BE49-F238E27FC236}">
                <a16:creationId xmlns:a16="http://schemas.microsoft.com/office/drawing/2014/main" id="{DE269C2F-2A96-DBD5-F784-BE42594BCFFD}"/>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5D0DA746-5210-A8EB-FEBD-E2FB61D3EC97}"/>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C72AE147-DBB1-482D-B15A-B354FF45FE74}"/>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6A62E06A-E0F8-AA97-4389-844BF868756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D0EC19A5-79DD-F1F7-F0E5-47D490B83B5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FF9596A3-E654-5610-AD9B-FE4D17352E03}"/>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D5BD65D0-0590-D530-9C41-0AEB5D81E83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E7B6FE86-20FA-AF42-68EC-6FA6BB6086E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D77579BC-27E1-2345-2C70-31B3F75B0BE1}"/>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07446B38-74B9-71D5-CBF1-EFB5821F503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B29F1A1B-4A51-59FF-0211-F285235A9F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E673876B-92FE-1993-3152-72A07EDFC0C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B260B58-EB21-3BC0-B168-E90395F0FDA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BBB4511F-584B-B822-AA73-03742DAF31E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70D52DC1-9D2C-49BF-8471-1FA472E64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AAF34E80-E4A8-5A0D-1231-E462019982D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2" name="Content Placeholder 21">
            <a:extLst>
              <a:ext uri="{FF2B5EF4-FFF2-40B4-BE49-F238E27FC236}">
                <a16:creationId xmlns:a16="http://schemas.microsoft.com/office/drawing/2014/main" id="{74D9E06E-FA72-B128-DCA3-BE3ACC001C60}"/>
              </a:ext>
            </a:extLst>
          </p:cNvPr>
          <p:cNvPicPr>
            <a:picLocks noGrp="1" noChangeAspect="1"/>
          </p:cNvPicPr>
          <p:nvPr>
            <p:ph idx="1"/>
          </p:nvPr>
        </p:nvPicPr>
        <p:blipFill>
          <a:blip r:embed="rId3">
            <a:lum bright="-26000" contrast="57000"/>
          </a:blip>
          <a:stretch>
            <a:fillRect/>
          </a:stretch>
        </p:blipFill>
        <p:spPr>
          <a:xfrm>
            <a:off x="381000" y="1219200"/>
            <a:ext cx="8458200" cy="3838515"/>
          </a:xfrm>
        </p:spPr>
      </p:pic>
      <p:sp>
        <p:nvSpPr>
          <p:cNvPr id="24" name="TextBox 23">
            <a:extLst>
              <a:ext uri="{FF2B5EF4-FFF2-40B4-BE49-F238E27FC236}">
                <a16:creationId xmlns:a16="http://schemas.microsoft.com/office/drawing/2014/main" id="{8107DE4F-A370-693E-8A80-5F6393DE5CDB}"/>
              </a:ext>
            </a:extLst>
          </p:cNvPr>
          <p:cNvSpPr txBox="1"/>
          <p:nvPr/>
        </p:nvSpPr>
        <p:spPr>
          <a:xfrm>
            <a:off x="381000" y="5029200"/>
            <a:ext cx="8626475" cy="1569660"/>
          </a:xfrm>
          <a:prstGeom prst="rect">
            <a:avLst/>
          </a:prstGeom>
          <a:noFill/>
        </p:spPr>
        <p:txBody>
          <a:bodyPr wrap="square">
            <a:spAutoFit/>
          </a:bodyPr>
          <a:lstStyle/>
          <a:p>
            <a:pPr algn="l"/>
            <a:r>
              <a:rPr lang="en-US" sz="2400" b="0" i="0" u="none" strike="noStrike" baseline="0" dirty="0">
                <a:latin typeface="Times New Roman" panose="02020603050405020304" pitchFamily="18" charset="0"/>
              </a:rPr>
              <a:t>The property of excellent thermal conductance obtainable by a two-phase liquid as heat transfer medium has boosted the use of sweating heat sinks consumption across many industrial related applications.</a:t>
            </a:r>
          </a:p>
          <a:p>
            <a:pPr algn="l"/>
            <a:r>
              <a:rPr lang="en-US" dirty="0"/>
              <a:t>One of such simple heat sink is known as Vapor Chamber Heat Sink.</a:t>
            </a:r>
            <a:endParaRPr lang="en-IN" dirty="0"/>
          </a:p>
        </p:txBody>
      </p:sp>
    </p:spTree>
    <p:extLst>
      <p:ext uri="{BB962C8B-B14F-4D97-AF65-F5344CB8AC3E}">
        <p14:creationId xmlns:p14="http://schemas.microsoft.com/office/powerpoint/2010/main" val="5316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dissolv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dissolve">
                                      <p:cBhvr>
                                        <p:cTn id="17"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A031-DAB6-1E19-38C4-BC12BB51E9AD}"/>
              </a:ext>
            </a:extLst>
          </p:cNvPr>
          <p:cNvSpPr>
            <a:spLocks noGrp="1"/>
          </p:cNvSpPr>
          <p:nvPr>
            <p:ph type="title"/>
          </p:nvPr>
        </p:nvSpPr>
        <p:spPr>
          <a:xfrm>
            <a:off x="304800" y="76200"/>
            <a:ext cx="7010400" cy="1143000"/>
          </a:xfrm>
        </p:spPr>
        <p:txBody>
          <a:bodyPr/>
          <a:lstStyle/>
          <a:p>
            <a:r>
              <a:rPr lang="en-IN" sz="2800" i="0" u="none" strike="noStrike" baseline="0" dirty="0"/>
              <a:t>Principle of Thermal Management </a:t>
            </a:r>
            <a:r>
              <a:rPr lang="en-IN" sz="2800" i="0" u="none" strike="noStrike" baseline="0" dirty="0" err="1"/>
              <a:t>thruVapor</a:t>
            </a:r>
            <a:r>
              <a:rPr lang="en-IN" sz="2800" i="0" u="none" strike="noStrike" baseline="0" dirty="0"/>
              <a:t> chambers</a:t>
            </a:r>
            <a:endParaRPr lang="en-IN" sz="2800" dirty="0"/>
          </a:p>
        </p:txBody>
      </p:sp>
      <p:grpSp>
        <p:nvGrpSpPr>
          <p:cNvPr id="4" name="Group 46">
            <a:extLst>
              <a:ext uri="{FF2B5EF4-FFF2-40B4-BE49-F238E27FC236}">
                <a16:creationId xmlns:a16="http://schemas.microsoft.com/office/drawing/2014/main" id="{DE269C2F-2A96-DBD5-F784-BE42594BCFFD}"/>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5D0DA746-5210-A8EB-FEBD-E2FB61D3EC97}"/>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C72AE147-DBB1-482D-B15A-B354FF45FE74}"/>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6A62E06A-E0F8-AA97-4389-844BF868756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D0EC19A5-79DD-F1F7-F0E5-47D490B83B5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FF9596A3-E654-5610-AD9B-FE4D17352E03}"/>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D5BD65D0-0590-D530-9C41-0AEB5D81E83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E7B6FE86-20FA-AF42-68EC-6FA6BB6086E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D77579BC-27E1-2345-2C70-31B3F75B0BE1}"/>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07446B38-74B9-71D5-CBF1-EFB5821F503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B29F1A1B-4A51-59FF-0211-F285235A9F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E673876B-92FE-1993-3152-72A07EDFC0C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B260B58-EB21-3BC0-B168-E90395F0FDA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BBB4511F-584B-B822-AA73-03742DAF31E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70D52DC1-9D2C-49BF-8471-1FA472E64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AAF34E80-E4A8-5A0D-1231-E462019982D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2" name="Content Placeholder 21">
            <a:extLst>
              <a:ext uri="{FF2B5EF4-FFF2-40B4-BE49-F238E27FC236}">
                <a16:creationId xmlns:a16="http://schemas.microsoft.com/office/drawing/2014/main" id="{74D9E06E-FA72-B128-DCA3-BE3ACC001C60}"/>
              </a:ext>
            </a:extLst>
          </p:cNvPr>
          <p:cNvPicPr>
            <a:picLocks noGrp="1" noChangeAspect="1"/>
          </p:cNvPicPr>
          <p:nvPr>
            <p:ph idx="1"/>
          </p:nvPr>
        </p:nvPicPr>
        <p:blipFill>
          <a:blip r:embed="rId3">
            <a:lum bright="-26000" contrast="57000"/>
          </a:blip>
          <a:stretch>
            <a:fillRect/>
          </a:stretch>
        </p:blipFill>
        <p:spPr>
          <a:xfrm>
            <a:off x="381000" y="1219200"/>
            <a:ext cx="8458200" cy="3838515"/>
          </a:xfrm>
        </p:spPr>
      </p:pic>
      <p:sp>
        <p:nvSpPr>
          <p:cNvPr id="24" name="TextBox 23">
            <a:extLst>
              <a:ext uri="{FF2B5EF4-FFF2-40B4-BE49-F238E27FC236}">
                <a16:creationId xmlns:a16="http://schemas.microsoft.com/office/drawing/2014/main" id="{8107DE4F-A370-693E-8A80-5F6393DE5CDB}"/>
              </a:ext>
            </a:extLst>
          </p:cNvPr>
          <p:cNvSpPr txBox="1"/>
          <p:nvPr/>
        </p:nvSpPr>
        <p:spPr>
          <a:xfrm>
            <a:off x="381000" y="5029200"/>
            <a:ext cx="8626475" cy="1200329"/>
          </a:xfrm>
          <a:prstGeom prst="rect">
            <a:avLst/>
          </a:prstGeom>
          <a:noFill/>
        </p:spPr>
        <p:txBody>
          <a:bodyPr wrap="square">
            <a:spAutoFit/>
          </a:bodyPr>
          <a:lstStyle/>
          <a:p>
            <a:r>
              <a:rPr lang="en-US" dirty="0"/>
              <a:t>When </a:t>
            </a:r>
            <a:r>
              <a:rPr lang="en-US" dirty="0" err="1"/>
              <a:t>vapour</a:t>
            </a:r>
            <a:r>
              <a:rPr lang="en-US" dirty="0"/>
              <a:t> chamber device is close to a heat source the working fluid absorbs heat and converts into </a:t>
            </a:r>
            <a:r>
              <a:rPr lang="en-US" dirty="0" err="1"/>
              <a:t>vapours</a:t>
            </a:r>
            <a:r>
              <a:rPr lang="en-US" dirty="0"/>
              <a:t> which increases localized </a:t>
            </a:r>
            <a:r>
              <a:rPr lang="en-US" dirty="0" err="1"/>
              <a:t>vapour</a:t>
            </a:r>
            <a:r>
              <a:rPr lang="en-US" dirty="0"/>
              <a:t> pressure. </a:t>
            </a:r>
          </a:p>
        </p:txBody>
      </p:sp>
    </p:spTree>
    <p:extLst>
      <p:ext uri="{BB962C8B-B14F-4D97-AF65-F5344CB8AC3E}">
        <p14:creationId xmlns:p14="http://schemas.microsoft.com/office/powerpoint/2010/main" val="205616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A031-DAB6-1E19-38C4-BC12BB51E9AD}"/>
              </a:ext>
            </a:extLst>
          </p:cNvPr>
          <p:cNvSpPr>
            <a:spLocks noGrp="1"/>
          </p:cNvSpPr>
          <p:nvPr>
            <p:ph type="title"/>
          </p:nvPr>
        </p:nvSpPr>
        <p:spPr>
          <a:xfrm>
            <a:off x="304800" y="76200"/>
            <a:ext cx="7010400" cy="1143000"/>
          </a:xfrm>
        </p:spPr>
        <p:txBody>
          <a:bodyPr/>
          <a:lstStyle/>
          <a:p>
            <a:r>
              <a:rPr lang="en-IN" sz="2800" i="0" u="none" strike="noStrike" baseline="0" dirty="0"/>
              <a:t>Principle of Thermal Management </a:t>
            </a:r>
            <a:r>
              <a:rPr lang="en-IN" sz="2800" i="0" u="none" strike="noStrike" baseline="0" dirty="0" err="1"/>
              <a:t>thruVapor</a:t>
            </a:r>
            <a:r>
              <a:rPr lang="en-IN" sz="2800" i="0" u="none" strike="noStrike" baseline="0" dirty="0"/>
              <a:t> chambers</a:t>
            </a:r>
            <a:endParaRPr lang="en-IN" sz="2800" dirty="0"/>
          </a:p>
        </p:txBody>
      </p:sp>
      <p:grpSp>
        <p:nvGrpSpPr>
          <p:cNvPr id="4" name="Group 46">
            <a:extLst>
              <a:ext uri="{FF2B5EF4-FFF2-40B4-BE49-F238E27FC236}">
                <a16:creationId xmlns:a16="http://schemas.microsoft.com/office/drawing/2014/main" id="{DE269C2F-2A96-DBD5-F784-BE42594BCFFD}"/>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5D0DA746-5210-A8EB-FEBD-E2FB61D3EC97}"/>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C72AE147-DBB1-482D-B15A-B354FF45FE74}"/>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6A62E06A-E0F8-AA97-4389-844BF868756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D0EC19A5-79DD-F1F7-F0E5-47D490B83B5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FF9596A3-E654-5610-AD9B-FE4D17352E03}"/>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D5BD65D0-0590-D530-9C41-0AEB5D81E83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E7B6FE86-20FA-AF42-68EC-6FA6BB6086E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D77579BC-27E1-2345-2C70-31B3F75B0BE1}"/>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07446B38-74B9-71D5-CBF1-EFB5821F503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B29F1A1B-4A51-59FF-0211-F285235A9F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E673876B-92FE-1993-3152-72A07EDFC0C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B260B58-EB21-3BC0-B168-E90395F0FDA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BBB4511F-584B-B822-AA73-03742DAF31E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70D52DC1-9D2C-49BF-8471-1FA472E64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AAF34E80-E4A8-5A0D-1231-E462019982D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2" name="Content Placeholder 21">
            <a:extLst>
              <a:ext uri="{FF2B5EF4-FFF2-40B4-BE49-F238E27FC236}">
                <a16:creationId xmlns:a16="http://schemas.microsoft.com/office/drawing/2014/main" id="{74D9E06E-FA72-B128-DCA3-BE3ACC001C60}"/>
              </a:ext>
            </a:extLst>
          </p:cNvPr>
          <p:cNvPicPr>
            <a:picLocks noGrp="1" noChangeAspect="1"/>
          </p:cNvPicPr>
          <p:nvPr>
            <p:ph idx="1"/>
          </p:nvPr>
        </p:nvPicPr>
        <p:blipFill>
          <a:blip r:embed="rId3">
            <a:lum bright="-26000" contrast="57000"/>
          </a:blip>
          <a:stretch>
            <a:fillRect/>
          </a:stretch>
        </p:blipFill>
        <p:spPr>
          <a:xfrm>
            <a:off x="381000" y="1219200"/>
            <a:ext cx="8458200" cy="3838515"/>
          </a:xfrm>
        </p:spPr>
      </p:pic>
      <p:sp>
        <p:nvSpPr>
          <p:cNvPr id="24" name="TextBox 23">
            <a:extLst>
              <a:ext uri="{FF2B5EF4-FFF2-40B4-BE49-F238E27FC236}">
                <a16:creationId xmlns:a16="http://schemas.microsoft.com/office/drawing/2014/main" id="{8107DE4F-A370-693E-8A80-5F6393DE5CDB}"/>
              </a:ext>
            </a:extLst>
          </p:cNvPr>
          <p:cNvSpPr txBox="1"/>
          <p:nvPr/>
        </p:nvSpPr>
        <p:spPr>
          <a:xfrm>
            <a:off x="381000" y="5029200"/>
            <a:ext cx="8626475" cy="1200329"/>
          </a:xfrm>
          <a:prstGeom prst="rect">
            <a:avLst/>
          </a:prstGeom>
          <a:noFill/>
        </p:spPr>
        <p:txBody>
          <a:bodyPr wrap="square">
            <a:spAutoFit/>
          </a:bodyPr>
          <a:lstStyle/>
          <a:p>
            <a:r>
              <a:rPr lang="en-US" dirty="0"/>
              <a:t>This increase in </a:t>
            </a:r>
            <a:r>
              <a:rPr lang="en-US" dirty="0" err="1"/>
              <a:t>vapour</a:t>
            </a:r>
            <a:r>
              <a:rPr lang="en-US" dirty="0"/>
              <a:t> pressure acts as driving force, which drives </a:t>
            </a:r>
            <a:r>
              <a:rPr lang="en-US" dirty="0" err="1"/>
              <a:t>vapours</a:t>
            </a:r>
            <a:r>
              <a:rPr lang="en-US" dirty="0"/>
              <a:t> to go to a low pressure condenser region where the heat is removed and </a:t>
            </a:r>
            <a:r>
              <a:rPr lang="en-US" dirty="0" err="1"/>
              <a:t>vapours</a:t>
            </a:r>
            <a:r>
              <a:rPr lang="en-US" dirty="0"/>
              <a:t> are again converted back to liquid state. </a:t>
            </a:r>
          </a:p>
        </p:txBody>
      </p:sp>
    </p:spTree>
    <p:extLst>
      <p:ext uri="{BB962C8B-B14F-4D97-AF65-F5344CB8AC3E}">
        <p14:creationId xmlns:p14="http://schemas.microsoft.com/office/powerpoint/2010/main" val="339610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A031-DAB6-1E19-38C4-BC12BB51E9AD}"/>
              </a:ext>
            </a:extLst>
          </p:cNvPr>
          <p:cNvSpPr>
            <a:spLocks noGrp="1"/>
          </p:cNvSpPr>
          <p:nvPr>
            <p:ph type="title"/>
          </p:nvPr>
        </p:nvSpPr>
        <p:spPr>
          <a:xfrm>
            <a:off x="304800" y="76200"/>
            <a:ext cx="7010400" cy="1143000"/>
          </a:xfrm>
        </p:spPr>
        <p:txBody>
          <a:bodyPr/>
          <a:lstStyle/>
          <a:p>
            <a:r>
              <a:rPr lang="en-IN" sz="2800" i="0" u="none" strike="noStrike" baseline="0" dirty="0"/>
              <a:t>Principle of Thermal Management </a:t>
            </a:r>
            <a:r>
              <a:rPr lang="en-IN" sz="2800" i="0" u="none" strike="noStrike" baseline="0" dirty="0" err="1"/>
              <a:t>thruVapor</a:t>
            </a:r>
            <a:r>
              <a:rPr lang="en-IN" sz="2800" i="0" u="none" strike="noStrike" baseline="0" dirty="0"/>
              <a:t> chambers</a:t>
            </a:r>
            <a:endParaRPr lang="en-IN" sz="2800" dirty="0"/>
          </a:p>
        </p:txBody>
      </p:sp>
      <p:grpSp>
        <p:nvGrpSpPr>
          <p:cNvPr id="4" name="Group 46">
            <a:extLst>
              <a:ext uri="{FF2B5EF4-FFF2-40B4-BE49-F238E27FC236}">
                <a16:creationId xmlns:a16="http://schemas.microsoft.com/office/drawing/2014/main" id="{DE269C2F-2A96-DBD5-F784-BE42594BCFFD}"/>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5D0DA746-5210-A8EB-FEBD-E2FB61D3EC97}"/>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C72AE147-DBB1-482D-B15A-B354FF45FE74}"/>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6A62E06A-E0F8-AA97-4389-844BF868756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D0EC19A5-79DD-F1F7-F0E5-47D490B83B5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FF9596A3-E654-5610-AD9B-FE4D17352E03}"/>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D5BD65D0-0590-D530-9C41-0AEB5D81E83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E7B6FE86-20FA-AF42-68EC-6FA6BB6086E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D77579BC-27E1-2345-2C70-31B3F75B0BE1}"/>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07446B38-74B9-71D5-CBF1-EFB5821F503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B29F1A1B-4A51-59FF-0211-F285235A9F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E673876B-92FE-1993-3152-72A07EDFC0C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B260B58-EB21-3BC0-B168-E90395F0FDA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BBB4511F-584B-B822-AA73-03742DAF31E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70D52DC1-9D2C-49BF-8471-1FA472E64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AAF34E80-E4A8-5A0D-1231-E462019982D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2" name="Content Placeholder 21">
            <a:extLst>
              <a:ext uri="{FF2B5EF4-FFF2-40B4-BE49-F238E27FC236}">
                <a16:creationId xmlns:a16="http://schemas.microsoft.com/office/drawing/2014/main" id="{74D9E06E-FA72-B128-DCA3-BE3ACC001C60}"/>
              </a:ext>
            </a:extLst>
          </p:cNvPr>
          <p:cNvPicPr>
            <a:picLocks noGrp="1" noChangeAspect="1"/>
          </p:cNvPicPr>
          <p:nvPr>
            <p:ph idx="1"/>
          </p:nvPr>
        </p:nvPicPr>
        <p:blipFill>
          <a:blip r:embed="rId3">
            <a:lum bright="-26000" contrast="57000"/>
          </a:blip>
          <a:stretch>
            <a:fillRect/>
          </a:stretch>
        </p:blipFill>
        <p:spPr>
          <a:xfrm>
            <a:off x="381000" y="1219200"/>
            <a:ext cx="8458200" cy="3838515"/>
          </a:xfrm>
        </p:spPr>
      </p:pic>
      <p:sp>
        <p:nvSpPr>
          <p:cNvPr id="24" name="TextBox 23">
            <a:extLst>
              <a:ext uri="{FF2B5EF4-FFF2-40B4-BE49-F238E27FC236}">
                <a16:creationId xmlns:a16="http://schemas.microsoft.com/office/drawing/2014/main" id="{8107DE4F-A370-693E-8A80-5F6393DE5CDB}"/>
              </a:ext>
            </a:extLst>
          </p:cNvPr>
          <p:cNvSpPr txBox="1"/>
          <p:nvPr/>
        </p:nvSpPr>
        <p:spPr>
          <a:xfrm>
            <a:off x="381000" y="5029200"/>
            <a:ext cx="8626475" cy="1938992"/>
          </a:xfrm>
          <a:prstGeom prst="rect">
            <a:avLst/>
          </a:prstGeom>
          <a:noFill/>
        </p:spPr>
        <p:txBody>
          <a:bodyPr wrap="square">
            <a:spAutoFit/>
          </a:bodyPr>
          <a:lstStyle/>
          <a:p>
            <a:r>
              <a:rPr lang="en-US" dirty="0"/>
              <a:t>By taking benefits of the very useful phase-change heat transfer mechanism across the liquid-</a:t>
            </a:r>
            <a:r>
              <a:rPr lang="en-US" dirty="0" err="1"/>
              <a:t>vapour</a:t>
            </a:r>
            <a:endParaRPr lang="en-US" dirty="0"/>
          </a:p>
          <a:p>
            <a:r>
              <a:rPr lang="en-US" dirty="0"/>
              <a:t>interfaces, this heat transportation process takes place almost under isothermal environment at</a:t>
            </a:r>
          </a:p>
          <a:p>
            <a:r>
              <a:rPr lang="en-US" dirty="0"/>
              <a:t>a small saturation pressure variation</a:t>
            </a:r>
            <a:endParaRPr lang="en-IN" dirty="0"/>
          </a:p>
        </p:txBody>
      </p:sp>
    </p:spTree>
    <p:extLst>
      <p:ext uri="{BB962C8B-B14F-4D97-AF65-F5344CB8AC3E}">
        <p14:creationId xmlns:p14="http://schemas.microsoft.com/office/powerpoint/2010/main" val="301788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dissolv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dissolve">
                                      <p:cBhvr>
                                        <p:cTn id="17"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A031-DAB6-1E19-38C4-BC12BB51E9AD}"/>
              </a:ext>
            </a:extLst>
          </p:cNvPr>
          <p:cNvSpPr>
            <a:spLocks noGrp="1"/>
          </p:cNvSpPr>
          <p:nvPr>
            <p:ph type="title"/>
          </p:nvPr>
        </p:nvSpPr>
        <p:spPr>
          <a:xfrm>
            <a:off x="304800" y="76200"/>
            <a:ext cx="7010400" cy="1143000"/>
          </a:xfrm>
        </p:spPr>
        <p:txBody>
          <a:bodyPr/>
          <a:lstStyle/>
          <a:p>
            <a:r>
              <a:rPr lang="en-IN" sz="2800" i="0" u="none" strike="noStrike" baseline="0" dirty="0"/>
              <a:t>Thermal Conductance of Vapor chambers</a:t>
            </a:r>
            <a:endParaRPr lang="en-IN" sz="2800" dirty="0"/>
          </a:p>
        </p:txBody>
      </p:sp>
      <p:grpSp>
        <p:nvGrpSpPr>
          <p:cNvPr id="4" name="Group 46">
            <a:extLst>
              <a:ext uri="{FF2B5EF4-FFF2-40B4-BE49-F238E27FC236}">
                <a16:creationId xmlns:a16="http://schemas.microsoft.com/office/drawing/2014/main" id="{DE269C2F-2A96-DBD5-F784-BE42594BCFFD}"/>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5D0DA746-5210-A8EB-FEBD-E2FB61D3EC97}"/>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C72AE147-DBB1-482D-B15A-B354FF45FE74}"/>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6A62E06A-E0F8-AA97-4389-844BF868756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D0EC19A5-79DD-F1F7-F0E5-47D490B83B5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FF9596A3-E654-5610-AD9B-FE4D17352E03}"/>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D5BD65D0-0590-D530-9C41-0AEB5D81E83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E7B6FE86-20FA-AF42-68EC-6FA6BB6086E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D77579BC-27E1-2345-2C70-31B3F75B0BE1}"/>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07446B38-74B9-71D5-CBF1-EFB5821F503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B29F1A1B-4A51-59FF-0211-F285235A9F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E673876B-92FE-1993-3152-72A07EDFC0C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B260B58-EB21-3BC0-B168-E90395F0FDA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BBB4511F-584B-B822-AA73-03742DAF31E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70D52DC1-9D2C-49BF-8471-1FA472E64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AAF34E80-E4A8-5A0D-1231-E462019982D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2" name="Content Placeholder 21">
            <a:extLst>
              <a:ext uri="{FF2B5EF4-FFF2-40B4-BE49-F238E27FC236}">
                <a16:creationId xmlns:a16="http://schemas.microsoft.com/office/drawing/2014/main" id="{74D9E06E-FA72-B128-DCA3-BE3ACC001C60}"/>
              </a:ext>
            </a:extLst>
          </p:cNvPr>
          <p:cNvPicPr>
            <a:picLocks noGrp="1" noChangeAspect="1"/>
          </p:cNvPicPr>
          <p:nvPr>
            <p:ph idx="1"/>
          </p:nvPr>
        </p:nvPicPr>
        <p:blipFill>
          <a:blip r:embed="rId3">
            <a:lum bright="-26000" contrast="57000"/>
          </a:blip>
          <a:stretch>
            <a:fillRect/>
          </a:stretch>
        </p:blipFill>
        <p:spPr>
          <a:xfrm>
            <a:off x="1219200" y="1369415"/>
            <a:ext cx="6553200" cy="2973985"/>
          </a:xfrm>
        </p:spPr>
      </p:pic>
      <p:sp>
        <p:nvSpPr>
          <p:cNvPr id="20" name="TextBox 19">
            <a:extLst>
              <a:ext uri="{FF2B5EF4-FFF2-40B4-BE49-F238E27FC236}">
                <a16:creationId xmlns:a16="http://schemas.microsoft.com/office/drawing/2014/main" id="{9CFA7FE9-DDC2-BE2F-4AAE-198FC444D933}"/>
              </a:ext>
            </a:extLst>
          </p:cNvPr>
          <p:cNvSpPr txBox="1"/>
          <p:nvPr/>
        </p:nvSpPr>
        <p:spPr>
          <a:xfrm>
            <a:off x="370965" y="4690408"/>
            <a:ext cx="8392035" cy="1938992"/>
          </a:xfrm>
          <a:prstGeom prst="rect">
            <a:avLst/>
          </a:prstGeom>
          <a:noFill/>
        </p:spPr>
        <p:txBody>
          <a:bodyPr wrap="square">
            <a:spAutoFit/>
          </a:bodyPr>
          <a:lstStyle/>
          <a:p>
            <a:pPr algn="l"/>
            <a:r>
              <a:rPr lang="en-US" sz="2400" b="1" i="0" u="none" strike="noStrike" baseline="0" dirty="0">
                <a:latin typeface="Times New Roman" panose="02020603050405020304" pitchFamily="18" charset="0"/>
              </a:rPr>
              <a:t>Material Thermal Conductivity 		(W/</a:t>
            </a:r>
            <a:r>
              <a:rPr lang="en-US" sz="2400" b="1" i="0" u="none" strike="noStrike" baseline="0" dirty="0" err="1">
                <a:latin typeface="Times New Roman" panose="02020603050405020304" pitchFamily="18" charset="0"/>
              </a:rPr>
              <a:t>m.</a:t>
            </a:r>
            <a:r>
              <a:rPr lang="en-US" sz="2400" b="1" i="0" u="none" strike="noStrike" baseline="0" dirty="0" err="1">
                <a:latin typeface="Times New Roman" panose="02020603050405020304" pitchFamily="18" charset="0"/>
                <a:sym typeface="Symbol" panose="05050102010706020507" pitchFamily="18" charset="2"/>
              </a:rPr>
              <a:t></a:t>
            </a:r>
            <a:r>
              <a:rPr lang="en-US" sz="2400" b="1" i="0" u="none" strike="noStrike" baseline="0" dirty="0" err="1">
                <a:latin typeface="Times New Roman" panose="02020603050405020304" pitchFamily="18" charset="0"/>
              </a:rPr>
              <a:t>C</a:t>
            </a:r>
            <a:r>
              <a:rPr lang="en-US" sz="2400" b="1" i="0" u="none" strike="noStrike" baseline="0" dirty="0">
                <a:latin typeface="Times New Roman" panose="02020603050405020304" pitchFamily="18" charset="0"/>
              </a:rPr>
              <a:t>)</a:t>
            </a:r>
          </a:p>
          <a:p>
            <a:pPr algn="l"/>
            <a:r>
              <a:rPr lang="en-IN" dirty="0"/>
              <a:t>Vapor Chambers</a:t>
            </a:r>
            <a:r>
              <a:rPr lang="en-IN" sz="2400" i="0" u="none" strike="noStrike" baseline="0" dirty="0"/>
              <a:t>				50,000-200,000</a:t>
            </a:r>
          </a:p>
          <a:p>
            <a:pPr algn="l"/>
            <a:r>
              <a:rPr lang="en-IN" sz="2400" i="0" u="none" strike="noStrike" baseline="0" dirty="0"/>
              <a:t>Diamond 					2000</a:t>
            </a:r>
          </a:p>
          <a:p>
            <a:pPr algn="l"/>
            <a:r>
              <a:rPr lang="en-IN" sz="2400" i="0" u="none" strike="noStrike" baseline="0" dirty="0"/>
              <a:t>Copper 					386</a:t>
            </a:r>
          </a:p>
          <a:p>
            <a:pPr algn="l"/>
            <a:r>
              <a:rPr lang="en-IN" sz="2400" i="0" u="none" strike="noStrike" baseline="0" dirty="0"/>
              <a:t>Aluminium 					180</a:t>
            </a:r>
            <a:endParaRPr lang="en-IN" dirty="0"/>
          </a:p>
        </p:txBody>
      </p:sp>
    </p:spTree>
    <p:extLst>
      <p:ext uri="{BB962C8B-B14F-4D97-AF65-F5344CB8AC3E}">
        <p14:creationId xmlns:p14="http://schemas.microsoft.com/office/powerpoint/2010/main" val="391712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A031-DAB6-1E19-38C4-BC12BB51E9AD}"/>
              </a:ext>
            </a:extLst>
          </p:cNvPr>
          <p:cNvSpPr>
            <a:spLocks noGrp="1"/>
          </p:cNvSpPr>
          <p:nvPr>
            <p:ph type="title"/>
          </p:nvPr>
        </p:nvSpPr>
        <p:spPr>
          <a:xfrm>
            <a:off x="304800" y="76200"/>
            <a:ext cx="7010400" cy="1143000"/>
          </a:xfrm>
        </p:spPr>
        <p:txBody>
          <a:bodyPr/>
          <a:lstStyle/>
          <a:p>
            <a:r>
              <a:rPr lang="en-IN" sz="2800" i="0" u="none" strike="noStrike" baseline="0" dirty="0"/>
              <a:t>Basic Parameters to Define Boiling in Vapor chambers</a:t>
            </a:r>
            <a:endParaRPr lang="en-IN" sz="2800" dirty="0"/>
          </a:p>
        </p:txBody>
      </p:sp>
      <p:grpSp>
        <p:nvGrpSpPr>
          <p:cNvPr id="4" name="Group 46">
            <a:extLst>
              <a:ext uri="{FF2B5EF4-FFF2-40B4-BE49-F238E27FC236}">
                <a16:creationId xmlns:a16="http://schemas.microsoft.com/office/drawing/2014/main" id="{DE269C2F-2A96-DBD5-F784-BE42594BCFFD}"/>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5D0DA746-5210-A8EB-FEBD-E2FB61D3EC97}"/>
                </a:ext>
              </a:extLst>
            </p:cNvPr>
            <p:cNvGrpSpPr>
              <a:grpSpLocks/>
            </p:cNvGrpSpPr>
            <p:nvPr/>
          </p:nvGrpSpPr>
          <p:grpSpPr bwMode="auto">
            <a:xfrm>
              <a:off x="0" y="0"/>
              <a:ext cx="9144000" cy="6858000"/>
              <a:chOff x="0" y="0"/>
              <a:chExt cx="5760" cy="4320"/>
            </a:xfrm>
          </p:grpSpPr>
          <p:grpSp>
            <p:nvGrpSpPr>
              <p:cNvPr id="8" name="Group 27">
                <a:extLst>
                  <a:ext uri="{FF2B5EF4-FFF2-40B4-BE49-F238E27FC236}">
                    <a16:creationId xmlns:a16="http://schemas.microsoft.com/office/drawing/2014/main" id="{C72AE147-DBB1-482D-B15A-B354FF45FE74}"/>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6A62E06A-E0F8-AA97-4389-844BF868756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1">
                  <a:extLst>
                    <a:ext uri="{FF2B5EF4-FFF2-40B4-BE49-F238E27FC236}">
                      <a16:creationId xmlns:a16="http://schemas.microsoft.com/office/drawing/2014/main" id="{D0EC19A5-79DD-F1F7-F0E5-47D490B83B5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9" name="Group 12">
                <a:extLst>
                  <a:ext uri="{FF2B5EF4-FFF2-40B4-BE49-F238E27FC236}">
                    <a16:creationId xmlns:a16="http://schemas.microsoft.com/office/drawing/2014/main" id="{FF9596A3-E654-5610-AD9B-FE4D17352E03}"/>
                  </a:ext>
                </a:extLst>
              </p:cNvPr>
              <p:cNvGrpSpPr>
                <a:grpSpLocks/>
              </p:cNvGrpSpPr>
              <p:nvPr/>
            </p:nvGrpSpPr>
            <p:grpSpPr bwMode="auto">
              <a:xfrm>
                <a:off x="5674" y="24"/>
                <a:ext cx="86" cy="4296"/>
                <a:chOff x="5616" y="-48"/>
                <a:chExt cx="144" cy="4368"/>
              </a:xfrm>
            </p:grpSpPr>
            <p:sp>
              <p:nvSpPr>
                <p:cNvPr id="16" name="Rectangle 15">
                  <a:extLst>
                    <a:ext uri="{FF2B5EF4-FFF2-40B4-BE49-F238E27FC236}">
                      <a16:creationId xmlns:a16="http://schemas.microsoft.com/office/drawing/2014/main" id="{D5BD65D0-0590-D530-9C41-0AEB5D81E83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E7B6FE86-20FA-AF42-68EC-6FA6BB6086E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0" name="Group 15">
                <a:extLst>
                  <a:ext uri="{FF2B5EF4-FFF2-40B4-BE49-F238E27FC236}">
                    <a16:creationId xmlns:a16="http://schemas.microsoft.com/office/drawing/2014/main" id="{D77579BC-27E1-2345-2C70-31B3F75B0BE1}"/>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07446B38-74B9-71D5-CBF1-EFB5821F503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B29F1A1B-4A51-59FF-0211-F285235A9FD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11" name="Group 18">
                <a:extLst>
                  <a:ext uri="{FF2B5EF4-FFF2-40B4-BE49-F238E27FC236}">
                    <a16:creationId xmlns:a16="http://schemas.microsoft.com/office/drawing/2014/main" id="{E673876B-92FE-1993-3152-72A07EDFC0C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B260B58-EB21-3BC0-B168-E90395F0FDA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20">
                  <a:extLst>
                    <a:ext uri="{FF2B5EF4-FFF2-40B4-BE49-F238E27FC236}">
                      <a16:creationId xmlns:a16="http://schemas.microsoft.com/office/drawing/2014/main" id="{BBB4511F-584B-B822-AA73-03742DAF31E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pic>
          <p:nvPicPr>
            <p:cNvPr id="6" name="Rectangle 19458">
              <a:extLst>
                <a:ext uri="{FF2B5EF4-FFF2-40B4-BE49-F238E27FC236}">
                  <a16:creationId xmlns:a16="http://schemas.microsoft.com/office/drawing/2014/main" id="{70D52DC1-9D2C-49BF-8471-1FA472E64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extLst>
                <a:ext uri="{FF2B5EF4-FFF2-40B4-BE49-F238E27FC236}">
                  <a16:creationId xmlns:a16="http://schemas.microsoft.com/office/drawing/2014/main" id="{AAF34E80-E4A8-5A0D-1231-E462019982DE}"/>
                </a:ext>
              </a:extLst>
            </p:cNvPr>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2" name="Content Placeholder 21">
            <a:extLst>
              <a:ext uri="{FF2B5EF4-FFF2-40B4-BE49-F238E27FC236}">
                <a16:creationId xmlns:a16="http://schemas.microsoft.com/office/drawing/2014/main" id="{74D9E06E-FA72-B128-DCA3-BE3ACC001C60}"/>
              </a:ext>
            </a:extLst>
          </p:cNvPr>
          <p:cNvPicPr>
            <a:picLocks noGrp="1" noChangeAspect="1"/>
          </p:cNvPicPr>
          <p:nvPr>
            <p:ph idx="1"/>
          </p:nvPr>
        </p:nvPicPr>
        <p:blipFill>
          <a:blip r:embed="rId3">
            <a:lum bright="-26000" contrast="57000"/>
          </a:blip>
          <a:stretch>
            <a:fillRect/>
          </a:stretch>
        </p:blipFill>
        <p:spPr>
          <a:xfrm>
            <a:off x="1219200" y="1143000"/>
            <a:ext cx="6553200" cy="2973985"/>
          </a:xfr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F55D91-2DD8-4B2A-593E-D778F7857B53}"/>
                  </a:ext>
                </a:extLst>
              </p:cNvPr>
              <p:cNvSpPr txBox="1"/>
              <p:nvPr/>
            </p:nvSpPr>
            <p:spPr>
              <a:xfrm>
                <a:off x="1004431" y="4724400"/>
                <a:ext cx="4177169" cy="461665"/>
              </a:xfrm>
              <a:prstGeom prst="rect">
                <a:avLst/>
              </a:prstGeom>
              <a:noFill/>
            </p:spPr>
            <p:txBody>
              <a:bodyPr wrap="none" rtlCol="0">
                <a:spAutoFit/>
              </a:bodyPr>
              <a:lstStyle/>
              <a:p>
                <a:r>
                  <a:rPr lang="en-US" dirty="0"/>
                  <a:t>Surface (Wall) Heat Flux: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𝑤𝑎𝑙𝑙</m:t>
                        </m:r>
                      </m:sub>
                      <m:sup>
                        <m:r>
                          <a:rPr lang="en-US" b="0" i="1" smtClean="0">
                            <a:latin typeface="Cambria Math" panose="02040503050406030204" pitchFamily="18" charset="0"/>
                          </a:rPr>
                          <m:t>′′</m:t>
                        </m:r>
                      </m:sup>
                    </m:sSubSup>
                  </m:oMath>
                </a14:m>
                <a:endParaRPr lang="en-IN" dirty="0"/>
              </a:p>
            </p:txBody>
          </p:sp>
        </mc:Choice>
        <mc:Fallback xmlns="">
          <p:sp>
            <p:nvSpPr>
              <p:cNvPr id="3" name="TextBox 2">
                <a:extLst>
                  <a:ext uri="{FF2B5EF4-FFF2-40B4-BE49-F238E27FC236}">
                    <a16:creationId xmlns:a16="http://schemas.microsoft.com/office/drawing/2014/main" id="{68F55D91-2DD8-4B2A-593E-D778F7857B53}"/>
                  </a:ext>
                </a:extLst>
              </p:cNvPr>
              <p:cNvSpPr txBox="1">
                <a:spLocks noRot="1" noChangeAspect="1" noMove="1" noResize="1" noEditPoints="1" noAdjustHandles="1" noChangeArrowheads="1" noChangeShapeType="1" noTextEdit="1"/>
              </p:cNvSpPr>
              <p:nvPr/>
            </p:nvSpPr>
            <p:spPr>
              <a:xfrm>
                <a:off x="1004431" y="4724400"/>
                <a:ext cx="4177169" cy="461665"/>
              </a:xfrm>
              <a:prstGeom prst="rect">
                <a:avLst/>
              </a:prstGeom>
              <a:blipFill>
                <a:blip r:embed="rId4"/>
                <a:stretch>
                  <a:fillRect l="-2336" t="-10526" b="-2894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1075832-68AF-81D9-620F-5A87F8908416}"/>
                  </a:ext>
                </a:extLst>
              </p:cNvPr>
              <p:cNvSpPr txBox="1"/>
              <p:nvPr/>
            </p:nvSpPr>
            <p:spPr>
              <a:xfrm>
                <a:off x="838200" y="5405735"/>
                <a:ext cx="4907690" cy="490199"/>
              </a:xfrm>
              <a:prstGeom prst="rect">
                <a:avLst/>
              </a:prstGeom>
              <a:noFill/>
            </p:spPr>
            <p:txBody>
              <a:bodyPr wrap="none" rtlCol="0">
                <a:spAutoFit/>
              </a:bodyPr>
              <a:lstStyle/>
              <a:p>
                <a:r>
                  <a:rPr lang="en-US" dirty="0"/>
                  <a:t>Wall Superheat: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𝑠𝑢𝑝</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𝑇</m:t>
                        </m:r>
                      </m:e>
                      <m:sub>
                        <m:r>
                          <a:rPr lang="en-US" b="0" i="1" smtClean="0">
                            <a:latin typeface="Cambria Math" panose="02040503050406030204" pitchFamily="18" charset="0"/>
                          </a:rPr>
                          <m:t>𝑤𝑎𝑙𝑙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𝑠𝑎𝑟</m:t>
                        </m:r>
                      </m:sub>
                    </m:sSub>
                  </m:oMath>
                </a14:m>
                <a:endParaRPr lang="en-IN" dirty="0"/>
              </a:p>
            </p:txBody>
          </p:sp>
        </mc:Choice>
        <mc:Fallback xmlns="">
          <p:sp>
            <p:nvSpPr>
              <p:cNvPr id="21" name="TextBox 20">
                <a:extLst>
                  <a:ext uri="{FF2B5EF4-FFF2-40B4-BE49-F238E27FC236}">
                    <a16:creationId xmlns:a16="http://schemas.microsoft.com/office/drawing/2014/main" id="{21075832-68AF-81D9-620F-5A87F8908416}"/>
                  </a:ext>
                </a:extLst>
              </p:cNvPr>
              <p:cNvSpPr txBox="1">
                <a:spLocks noRot="1" noChangeAspect="1" noMove="1" noResize="1" noEditPoints="1" noAdjustHandles="1" noChangeArrowheads="1" noChangeShapeType="1" noTextEdit="1"/>
              </p:cNvSpPr>
              <p:nvPr/>
            </p:nvSpPr>
            <p:spPr>
              <a:xfrm>
                <a:off x="838200" y="5405735"/>
                <a:ext cx="4907690" cy="490199"/>
              </a:xfrm>
              <a:prstGeom prst="rect">
                <a:avLst/>
              </a:prstGeom>
              <a:blipFill>
                <a:blip r:embed="rId5"/>
                <a:stretch>
                  <a:fillRect l="-1988" t="-10000" b="-22500"/>
                </a:stretch>
              </a:blipFill>
            </p:spPr>
            <p:txBody>
              <a:bodyPr/>
              <a:lstStyle/>
              <a:p>
                <a:r>
                  <a:rPr lang="en-IN">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FDE7639E-3A1A-1BE1-4C82-0F865CC15573}"/>
                  </a:ext>
                </a:extLst>
              </p14:cNvPr>
              <p14:cNvContentPartPr/>
              <p14:nvPr/>
            </p14:nvContentPartPr>
            <p14:xfrm>
              <a:off x="5451480" y="5581440"/>
              <a:ext cx="245880" cy="264960"/>
            </p14:xfrm>
          </p:contentPart>
        </mc:Choice>
        <mc:Fallback xmlns="">
          <p:pic>
            <p:nvPicPr>
              <p:cNvPr id="20" name="Ink 19">
                <a:extLst>
                  <a:ext uri="{FF2B5EF4-FFF2-40B4-BE49-F238E27FC236}">
                    <a16:creationId xmlns:a16="http://schemas.microsoft.com/office/drawing/2014/main" id="{FDE7639E-3A1A-1BE1-4C82-0F865CC15573}"/>
                  </a:ext>
                </a:extLst>
              </p:cNvPr>
              <p:cNvPicPr/>
              <p:nvPr/>
            </p:nvPicPr>
            <p:blipFill>
              <a:blip r:embed="rId7"/>
              <a:stretch>
                <a:fillRect/>
              </a:stretch>
            </p:blipFill>
            <p:spPr>
              <a:xfrm>
                <a:off x="5442120" y="5572080"/>
                <a:ext cx="264600" cy="283680"/>
              </a:xfrm>
              <a:prstGeom prst="rect">
                <a:avLst/>
              </a:prstGeom>
            </p:spPr>
          </p:pic>
        </mc:Fallback>
      </mc:AlternateContent>
    </p:spTree>
    <p:extLst>
      <p:ext uri="{BB962C8B-B14F-4D97-AF65-F5344CB8AC3E}">
        <p14:creationId xmlns:p14="http://schemas.microsoft.com/office/powerpoint/2010/main" val="91376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8065</TotalTime>
  <Words>1192</Words>
  <Application>Microsoft Office PowerPoint</Application>
  <PresentationFormat>On-screen Show (4:3)</PresentationFormat>
  <Paragraphs>132</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Cambria Math</vt:lpstr>
      <vt:lpstr>CommercialScript BT</vt:lpstr>
      <vt:lpstr>Symbol</vt:lpstr>
      <vt:lpstr>Tempus Sans ITC</vt:lpstr>
      <vt:lpstr>Times New Roman</vt:lpstr>
      <vt:lpstr>Viner Hand ITC</vt:lpstr>
      <vt:lpstr>Blank Presentation</vt:lpstr>
      <vt:lpstr>Advanced Heat Sinks for Thermal Management of High-Power Electronics</vt:lpstr>
      <vt:lpstr>Thermal Boundaries or Gradients in Hot Chip with Air as A Coolant</vt:lpstr>
      <vt:lpstr>Current &amp; Future Cooling Technologies for Thermal Management</vt:lpstr>
      <vt:lpstr>Vapor chambers</vt:lpstr>
      <vt:lpstr>Principle of Thermal Management thruVapor chambers</vt:lpstr>
      <vt:lpstr>Principle of Thermal Management thruVapor chambers</vt:lpstr>
      <vt:lpstr>Principle of Thermal Management thruVapor chambers</vt:lpstr>
      <vt:lpstr>Thermal Conductance of Vapor chambers</vt:lpstr>
      <vt:lpstr>Basic Parameters to Define Boiling in Vapor chambers</vt:lpstr>
      <vt:lpstr>Pressure-Temperature Curves</vt:lpstr>
      <vt:lpstr>Saturation Dome for Boiling</vt:lpstr>
      <vt:lpstr>PowerPoint Presentation</vt:lpstr>
      <vt:lpstr>Saturation Properties of Water</vt:lpstr>
      <vt:lpstr>3M™ Fluorinert™ Electronic Liquids</vt:lpstr>
      <vt:lpstr>The Boiling Curve</vt:lpstr>
      <vt:lpstr>Critical Heat Flux in Vapour Chambers</vt:lpstr>
      <vt:lpstr>Critical Heat Flux</vt:lpstr>
      <vt:lpstr>POOL BOILING</vt:lpstr>
      <vt:lpstr> Onset of Nucleate Boiling</vt:lpstr>
      <vt:lpstr> Onset of Nucleate Boiling</vt:lpstr>
      <vt:lpstr>Model for Prediction of  ONB</vt:lpstr>
      <vt:lpstr>Pool Boiling Critical Heat Flux</vt:lpstr>
      <vt:lpstr>Model for CHF in Pool Boiling</vt:lpstr>
      <vt:lpstr>Film Boiling and the Minimum Film Boiling Point</vt:lpstr>
      <vt:lpstr>Structure of Vapor Chamber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Science Lead to Development of Civilization</dc:title>
  <dc:creator>P.M.V.S</dc:creator>
  <cp:lastModifiedBy>P M V Subbarao</cp:lastModifiedBy>
  <cp:revision>477</cp:revision>
  <cp:lastPrinted>2002-07-26T02:11:33Z</cp:lastPrinted>
  <dcterms:created xsi:type="dcterms:W3CDTF">2002-07-26T01:39:54Z</dcterms:created>
  <dcterms:modified xsi:type="dcterms:W3CDTF">2024-04-02T01:39:38Z</dcterms:modified>
</cp:coreProperties>
</file>