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1132" r:id="rId2"/>
    <p:sldId id="1202" r:id="rId3"/>
    <p:sldId id="1204" r:id="rId4"/>
    <p:sldId id="482" r:id="rId5"/>
    <p:sldId id="1186" r:id="rId6"/>
    <p:sldId id="1187" r:id="rId7"/>
    <p:sldId id="1203" r:id="rId8"/>
    <p:sldId id="1188" r:id="rId9"/>
    <p:sldId id="1189" r:id="rId10"/>
    <p:sldId id="437" r:id="rId11"/>
    <p:sldId id="1229" r:id="rId12"/>
    <p:sldId id="1231" r:id="rId13"/>
    <p:sldId id="1230" r:id="rId14"/>
    <p:sldId id="1191" r:id="rId15"/>
    <p:sldId id="1192" r:id="rId16"/>
    <p:sldId id="1228" r:id="rId17"/>
    <p:sldId id="1205" r:id="rId18"/>
    <p:sldId id="1194" r:id="rId19"/>
    <p:sldId id="1206" r:id="rId20"/>
    <p:sldId id="1195" r:id="rId21"/>
    <p:sldId id="1207" r:id="rId22"/>
    <p:sldId id="1196" r:id="rId23"/>
    <p:sldId id="1208" r:id="rId24"/>
    <p:sldId id="1209" r:id="rId25"/>
    <p:sldId id="1216" r:id="rId26"/>
    <p:sldId id="1227" r:id="rId27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9900"/>
    <a:srgbClr val="FFFFFF"/>
    <a:srgbClr val="FFCCCC"/>
    <a:srgbClr val="000099"/>
    <a:srgbClr val="FF6600"/>
    <a:srgbClr val="99CCFF"/>
    <a:srgbClr val="777777"/>
    <a:srgbClr val="76863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93969" autoAdjust="0"/>
  </p:normalViewPr>
  <p:slideViewPr>
    <p:cSldViewPr>
      <p:cViewPr varScale="1">
        <p:scale>
          <a:sx n="64" d="100"/>
          <a:sy n="64" d="100"/>
        </p:scale>
        <p:origin x="8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5:31:1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11371,'0'0'7655,"33"-9"-7719,-23-15-4388,6-20-2947,-6 11 3683,-6-9 353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8" Type="http://schemas.openxmlformats.org/officeDocument/2006/relationships/image" Target="../media/image5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4.xml"/><Relationship Id="rId22" Type="http://schemas.openxmlformats.org/officeDocument/2006/relationships/customXml" Target="../ink/ink7.xml"/><Relationship Id="rId27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1234372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Structure of Vapor Chambers for Thermal Management of High-Power Electronics</a:t>
            </a:r>
            <a:endParaRPr lang="en-US" sz="28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5519520"/>
            <a:ext cx="904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B050"/>
                </a:solidFill>
                <a:latin typeface="Viner Hand ITC" panose="03070502030502020203" pitchFamily="66" charset="0"/>
                <a:cs typeface="Times New Roman" panose="02020603050405020304" pitchFamily="18" charset="0"/>
              </a:rPr>
              <a:t>Evaporative Cooling of Hot  Chip Casing…</a:t>
            </a: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2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14:cNvPr>
              <p14:cNvContentPartPr/>
              <p14:nvPr/>
            </p14:nvContentPartPr>
            <p14:xfrm>
              <a:off x="10542084" y="663113"/>
              <a:ext cx="26640" cy="5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35964" y="656993"/>
                <a:ext cx="3888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4C24884-BA70-0BBC-FB20-DB595164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altLang="en-US" sz="2800"/>
              <a:t>Characteristics of a Wick Structure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1D8C483-7879-63FC-7352-CB0F96F83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Size of pores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Number of pores  per unit volume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Continuity of the passage way</a:t>
            </a:r>
          </a:p>
          <a:p>
            <a:pPr>
              <a:lnSpc>
                <a:spcPct val="90000"/>
              </a:lnSpc>
            </a:pPr>
            <a:r>
              <a:rPr lang="en-US" altLang="en-US" sz="2400" u="sng" dirty="0"/>
              <a:t>Important</a:t>
            </a:r>
            <a:r>
              <a:rPr lang="en-US" altLang="en-US" sz="2400" dirty="0"/>
              <a:t>: liquid motion in the wick depends on the dynamic balance between the effects of </a:t>
            </a:r>
            <a:r>
              <a:rPr lang="en-US" altLang="en-US" sz="2400" i="1" dirty="0"/>
              <a:t>capillary pressure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internal resistance to the flow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small</a:t>
            </a:r>
            <a:r>
              <a:rPr lang="en-US" altLang="en-US" sz="2400" i="1" dirty="0"/>
              <a:t> </a:t>
            </a:r>
            <a:r>
              <a:rPr lang="en-US" altLang="en-US" sz="2400" dirty="0"/>
              <a:t>pore size increases the capillary action, since the capillary pressure is inversely proportional to the effective capillary radius of the mesh.</a:t>
            </a:r>
          </a:p>
          <a:p>
            <a:r>
              <a:rPr lang="en-US" altLang="en-US" sz="2400" dirty="0"/>
              <a:t>But the friction force also increases when pore size is reduced.</a:t>
            </a:r>
          </a:p>
          <a:p>
            <a:r>
              <a:rPr lang="en-US" altLang="en-US" sz="2400" dirty="0"/>
              <a:t>The </a:t>
            </a:r>
            <a:r>
              <a:rPr lang="en-US" altLang="en-US" sz="2400" i="1" dirty="0"/>
              <a:t>optimum pore size</a:t>
            </a:r>
            <a:r>
              <a:rPr lang="en-US" altLang="en-US" sz="2400" dirty="0"/>
              <a:t> will be different for different fluids and different orientations of the heat pipe.</a:t>
            </a:r>
          </a:p>
          <a:p>
            <a:r>
              <a:rPr lang="en-US" altLang="en-US" sz="2400" dirty="0"/>
              <a:t>An improperly designed wick will result in an inadequate liquid supply and eventual failure of the Vapor Chamber.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BDDA18C0-54A5-1FCB-F6F5-6A6A5151C4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5593605-8832-F889-273F-530A1ED57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69FEA79F-7A0D-426C-4225-4BB4DD0353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0B87DA7-FAC9-5763-5C86-94D377E568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FCB21839-A0BD-9AA3-6B65-54997A672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9793243-1B2C-0D8F-851D-81552BFC9F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7706082-5495-B5BD-9229-A0A8B18AB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C642448-49E7-EA97-CC00-139A7F0CA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1CFB8F17-9B8E-41C9-93D5-4E71DC5904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94E164A-06EF-BF24-10BA-75ACB0774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65A6158-CA91-309F-AA1D-2AFFD27DA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7D2EA8A-CDF7-FF9E-F593-C270A09B91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2E48141-2DBB-465D-54AD-7254DFB96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A60936B-9C4E-F44D-3858-643FB32307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498BA6DB-5EB2-CCA0-029F-FDC0E636A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4FEC7FFA-44B6-9437-4E9F-E35E8F343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Physics of Capillary Fed Boiling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AA85DA1C-235B-9815-2300-AA2DAC027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006" y="1422892"/>
            <a:ext cx="8651875" cy="3935177"/>
          </a:xfrm>
        </p:spPr>
      </p:pic>
    </p:spTree>
    <p:extLst>
      <p:ext uri="{BB962C8B-B14F-4D97-AF65-F5344CB8AC3E}">
        <p14:creationId xmlns:p14="http://schemas.microsoft.com/office/powerpoint/2010/main" val="22091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Physics of Capillary Fed Boiling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5BA19926-181D-3D45-8568-A01A5BCEA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-43000" contrast="81000"/>
          </a:blip>
          <a:stretch>
            <a:fillRect/>
          </a:stretch>
        </p:blipFill>
        <p:spPr>
          <a:xfrm>
            <a:off x="590861" y="1219199"/>
            <a:ext cx="8019739" cy="5169719"/>
          </a:xfrm>
        </p:spPr>
      </p:pic>
    </p:spTree>
    <p:extLst>
      <p:ext uri="{BB962C8B-B14F-4D97-AF65-F5344CB8AC3E}">
        <p14:creationId xmlns:p14="http://schemas.microsoft.com/office/powerpoint/2010/main" val="339836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Physics of Capillary Fed Boiling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E107DA9-E976-98C3-DC18-A4FB4021B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9000" contras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012" y="1254177"/>
            <a:ext cx="7468188" cy="5134379"/>
          </a:xfrm>
        </p:spPr>
      </p:pic>
    </p:spTree>
    <p:extLst>
      <p:ext uri="{BB962C8B-B14F-4D97-AF65-F5344CB8AC3E}">
        <p14:creationId xmlns:p14="http://schemas.microsoft.com/office/powerpoint/2010/main" val="148595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Selection of Working Fluid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9416E-5625-63E9-79B1-3BC2026744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19200"/>
                <a:ext cx="7772400" cy="4800600"/>
              </a:xfrm>
            </p:spPr>
            <p:txBody>
              <a:bodyPr/>
              <a:lstStyle/>
              <a:p>
                <a:pPr algn="l"/>
                <a:r>
                  <a:rPr lang="en-US" sz="2400" b="0" i="0" u="none" strike="noStrike" baseline="0" dirty="0"/>
                  <a:t>The working fluids for  vapor chamber are mostly evaluated by using </a:t>
                </a:r>
                <a:r>
                  <a:rPr lang="en-IN" sz="2400" b="0" i="0" u="none" strike="noStrike" baseline="0" dirty="0"/>
                  <a:t>merit number.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  <a:p>
                <a:pPr algn="l"/>
                <a:r>
                  <a:rPr lang="en-IN" sz="2400" dirty="0"/>
                  <a:t>Where, </a:t>
                </a:r>
                <a:r>
                  <a:rPr lang="en-IN" sz="2400" i="1" dirty="0">
                    <a:sym typeface="Symbol" panose="05050102010706020507" pitchFamily="18" charset="2"/>
                  </a:rPr>
                  <a:t></a:t>
                </a:r>
                <a:r>
                  <a:rPr lang="en-IN" sz="2400" i="1" baseline="-25000" dirty="0">
                    <a:sym typeface="Symbol" panose="05050102010706020507" pitchFamily="18" charset="2"/>
                  </a:rPr>
                  <a:t>l </a:t>
                </a:r>
                <a:r>
                  <a:rPr lang="en-IN" sz="2400" b="0" i="0" u="none" strike="noStrike" baseline="0" dirty="0"/>
                  <a:t>= Liquid density , </a:t>
                </a:r>
                <a:r>
                  <a:rPr lang="en-IN" sz="2400" dirty="0">
                    <a:sym typeface="Symbol" panose="05050102010706020507" pitchFamily="18" charset="2"/>
                  </a:rPr>
                  <a:t></a:t>
                </a:r>
                <a:r>
                  <a:rPr lang="en-IN" sz="2400" b="0" i="0" u="none" strike="noStrike" baseline="0" dirty="0"/>
                  <a:t> = Surface tension, </a:t>
                </a:r>
                <a:r>
                  <a:rPr lang="en-IN" sz="2400" i="1" dirty="0" err="1"/>
                  <a:t>u</a:t>
                </a:r>
                <a:r>
                  <a:rPr lang="en-IN" sz="2400" b="0" i="1" u="none" strike="noStrike" baseline="-25000" dirty="0" err="1"/>
                  <a:t>fg</a:t>
                </a:r>
                <a:r>
                  <a:rPr lang="en-IN" sz="2400" b="0" i="0" u="none" strike="noStrike" baseline="0" dirty="0"/>
                  <a:t> = Latent Heat and </a:t>
                </a:r>
                <a:r>
                  <a:rPr lang="en-IN" sz="2400" i="1" dirty="0">
                    <a:sym typeface="Symbol" panose="05050102010706020507" pitchFamily="18" charset="2"/>
                  </a:rPr>
                  <a:t></a:t>
                </a:r>
                <a:r>
                  <a:rPr lang="en-IN" sz="2400" i="1" baseline="-25000" dirty="0">
                    <a:sym typeface="Symbol" panose="05050102010706020507" pitchFamily="18" charset="2"/>
                  </a:rPr>
                  <a:t>l</a:t>
                </a:r>
                <a:r>
                  <a:rPr lang="en-IN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IN" sz="2400" b="0" i="0" u="none" strike="noStrike" baseline="0" dirty="0"/>
                  <a:t>= Fluid viscosity.</a:t>
                </a:r>
              </a:p>
              <a:p>
                <a:pPr algn="l"/>
                <a:r>
                  <a:rPr lang="en-US" sz="2400" b="0" i="0" u="none" strike="noStrike" baseline="0" dirty="0"/>
                  <a:t>High liquid density and latent heat decrease the fluid flow hence decrease the amount of power transported, while high surface tension increase the pumping capability. </a:t>
                </a:r>
              </a:p>
              <a:p>
                <a:pPr algn="l"/>
                <a:r>
                  <a:rPr lang="en-US" sz="2400" b="0" i="0" u="none" strike="noStrike" baseline="0" dirty="0"/>
                  <a:t>A low liquid viscosity reduces the liquid pressure drop for a given power.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9416E-5625-63E9-79B1-3BC202674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19200"/>
                <a:ext cx="7772400" cy="4800600"/>
              </a:xfrm>
              <a:blipFill>
                <a:blip r:embed="rId3"/>
                <a:stretch>
                  <a:fillRect l="-1098" t="-1015" r="-2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9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Merit Number of Selected Working Fluids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13A48CD0-3A72-ED4F-B5B3-8D892EBB2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-24000" contrast="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220502"/>
            <a:ext cx="8382000" cy="5408898"/>
          </a:xfrm>
        </p:spPr>
      </p:pic>
    </p:spTree>
    <p:extLst>
      <p:ext uri="{BB962C8B-B14F-4D97-AF65-F5344CB8AC3E}">
        <p14:creationId xmlns:p14="http://schemas.microsoft.com/office/powerpoint/2010/main" val="28295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b="0" i="0" u="none" strike="noStrike" baseline="0" dirty="0"/>
              <a:t>Effective thermal conductivity of vapor space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416E-5625-63E9-79B1-3BC20267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3158"/>
            <a:ext cx="8305800" cy="2507196"/>
          </a:xfrm>
        </p:spPr>
        <p:txBody>
          <a:bodyPr/>
          <a:lstStyle/>
          <a:p>
            <a:pPr algn="l"/>
            <a:r>
              <a:rPr lang="en-US" sz="2400" b="0" i="0" u="none" strike="noStrike" baseline="0" dirty="0"/>
              <a:t>The vapor space is main heat transporting agent in vapor chamber. </a:t>
            </a:r>
          </a:p>
          <a:p>
            <a:pPr algn="l"/>
            <a:r>
              <a:rPr lang="en-US" sz="2400" b="0" i="0" u="none" strike="noStrike" baseline="0" dirty="0"/>
              <a:t>It is also responsible for uniform heat transfer hence preventing any chance of hot spots. </a:t>
            </a:r>
          </a:p>
          <a:p>
            <a:pPr algn="l"/>
            <a:r>
              <a:rPr lang="en-US" sz="2400" b="0" i="0" u="none" strike="noStrike" baseline="0" dirty="0" err="1"/>
              <a:t>Theeffective</a:t>
            </a:r>
            <a:r>
              <a:rPr lang="en-US" sz="2400" b="0" i="0" u="none" strike="noStrike" baseline="0" dirty="0"/>
              <a:t> heat transfer of vapor space can be calculated using </a:t>
            </a:r>
            <a:r>
              <a:rPr lang="en-US" sz="2400" b="0" i="0" u="none" strike="noStrike" baseline="0" dirty="0" err="1"/>
              <a:t>Prasher’s</a:t>
            </a:r>
            <a:r>
              <a:rPr lang="en-US" sz="2400" b="0" i="0" u="none" strike="noStrike" baseline="0" dirty="0"/>
              <a:t> approach (2003).</a:t>
            </a:r>
            <a:endParaRPr lang="en-IN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A3B890-EB1C-5B04-9ACA-74AD18EE2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brightnessContrast bright="-36000" contras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00" y="2478700"/>
            <a:ext cx="8209000" cy="422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b="0" i="0" u="none" strike="noStrike" baseline="0" dirty="0"/>
              <a:t>Effective thermal conductivity of vapor space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9416E-5625-63E9-79B1-3BC2026744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305800" cy="5411955"/>
              </a:xfrm>
            </p:spPr>
            <p:txBody>
              <a:bodyPr/>
              <a:lstStyle/>
              <a:p>
                <a:pPr algn="l"/>
                <a:r>
                  <a:rPr lang="en-US" sz="2400" b="0" i="0" u="none" strike="noStrike" baseline="0" dirty="0"/>
                  <a:t>Prasher’s  Model (2003):</a:t>
                </a:r>
              </a:p>
              <a:p>
                <a:pPr algn="l"/>
                <a:endParaRPr lang="en-US" sz="24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𝑣𝑎𝑝𝑜𝑟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/>
              </a:p>
              <a:p>
                <a:pPr algn="l"/>
                <a:endParaRPr lang="en-IN" sz="2400" dirty="0"/>
              </a:p>
              <a:p>
                <a:pPr algn="l"/>
                <a:r>
                  <a:rPr lang="en-US" sz="2400" b="0" i="1" u="none" strike="noStrike" baseline="0" dirty="0" err="1">
                    <a:latin typeface="CambriaMath-Identity-H"/>
                  </a:rPr>
                  <a:t>u</a:t>
                </a:r>
                <a:r>
                  <a:rPr lang="en-US" sz="2400" b="0" i="1" u="none" strike="noStrike" baseline="-25000" dirty="0" err="1">
                    <a:latin typeface="CambriaMath-Identity-H"/>
                  </a:rPr>
                  <a:t>fg</a:t>
                </a:r>
                <a:r>
                  <a:rPr lang="en-US" sz="2400" b="0" i="0" u="none" strike="noStrike" baseline="0" dirty="0">
                    <a:latin typeface="CambriaMath-Identity-H"/>
                  </a:rPr>
                  <a:t> </a:t>
                </a:r>
                <a:r>
                  <a:rPr lang="en-US" sz="2400" b="0" i="0" u="none" strike="noStrike" baseline="0" dirty="0">
                    <a:latin typeface="Arial" panose="020B0604020202020204" pitchFamily="34" charset="0"/>
                  </a:rPr>
                  <a:t>= Latent Heat of evaporation (J Kg-1)</a:t>
                </a:r>
              </a:p>
              <a:p>
                <a:pPr algn="l"/>
                <a:r>
                  <a:rPr lang="pt-BR" sz="2400" b="0" i="1" u="none" strike="noStrike" baseline="0" dirty="0">
                    <a:latin typeface="CambriaMath-Identity-H"/>
                  </a:rPr>
                  <a:t>p</a:t>
                </a:r>
                <a:r>
                  <a:rPr lang="pt-BR" sz="2400" b="0" i="1" u="none" strike="noStrike" baseline="-25000" dirty="0">
                    <a:latin typeface="CambriaMath-Identity-H"/>
                  </a:rPr>
                  <a:t>v</a:t>
                </a:r>
                <a:r>
                  <a:rPr lang="pt-BR" sz="2400" b="0" i="0" u="none" strike="noStrike" baseline="0" dirty="0">
                    <a:latin typeface="CambriaMath-Identity-H"/>
                  </a:rPr>
                  <a:t> </a:t>
                </a:r>
                <a:r>
                  <a:rPr lang="pt-BR" sz="2400" b="0" i="0" u="none" strike="noStrike" baseline="0" dirty="0">
                    <a:latin typeface="Arial" panose="020B0604020202020204" pitchFamily="34" charset="0"/>
                  </a:rPr>
                  <a:t>= Vapor pressure (N m-2)</a:t>
                </a:r>
              </a:p>
              <a:p>
                <a:pPr algn="l"/>
                <a:r>
                  <a:rPr lang="en-IN" sz="2400" b="0" i="1" u="none" strike="noStrike" baseline="0" dirty="0">
                    <a:latin typeface="Arial" panose="020B0604020202020204" pitchFamily="34" charset="0"/>
                    <a:sym typeface="Symbol" panose="05050102010706020507" pitchFamily="18" charset="2"/>
                  </a:rPr>
                  <a:t></a:t>
                </a:r>
                <a:r>
                  <a:rPr lang="en-IN" sz="2400" b="0" i="1" u="none" strike="noStrike" baseline="-25000" dirty="0">
                    <a:latin typeface="Arial" panose="020B0604020202020204" pitchFamily="34" charset="0"/>
                    <a:sym typeface="Symbol" panose="05050102010706020507" pitchFamily="18" charset="2"/>
                  </a:rPr>
                  <a:t>v</a:t>
                </a:r>
                <a:r>
                  <a:rPr lang="en-IN" sz="2400" b="0" i="0" u="none" strike="noStrike" baseline="0" dirty="0">
                    <a:latin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IN" sz="2400" b="0" i="0" u="none" strike="noStrike" baseline="0" dirty="0">
                    <a:latin typeface="Arial" panose="020B0604020202020204" pitchFamily="34" charset="0"/>
                  </a:rPr>
                  <a:t>= Vapor Density (Kg m-3)</a:t>
                </a:r>
              </a:p>
              <a:p>
                <a:pPr algn="l"/>
                <a:r>
                  <a:rPr lang="en-IN" sz="2400" b="0" i="1" u="none" strike="noStrike" baseline="0" dirty="0" err="1">
                    <a:latin typeface="CambriaMath-Identity-H"/>
                  </a:rPr>
                  <a:t>D</a:t>
                </a:r>
                <a:r>
                  <a:rPr lang="en-IN" sz="2400" b="0" i="1" u="none" strike="noStrike" baseline="-25000" dirty="0" err="1">
                    <a:latin typeface="CambriaMath-Identity-H"/>
                  </a:rPr>
                  <a:t>v</a:t>
                </a:r>
                <a:r>
                  <a:rPr lang="en-IN" sz="2400" b="0" i="0" u="none" strike="noStrike" baseline="-25000" dirty="0">
                    <a:latin typeface="CambriaMath-Identity-H"/>
                  </a:rPr>
                  <a:t> </a:t>
                </a:r>
                <a:r>
                  <a:rPr lang="en-US" sz="2400" b="0" i="0" u="none" strike="noStrike" baseline="0" dirty="0">
                    <a:latin typeface="Arial" panose="020B0604020202020204" pitchFamily="34" charset="0"/>
                  </a:rPr>
                  <a:t>= Thickness of vapor space (m)</a:t>
                </a:r>
              </a:p>
              <a:p>
                <a:pPr algn="l"/>
                <a:r>
                  <a:rPr lang="en-IN" sz="2400" b="0" i="1" u="none" strike="noStrike" baseline="0" dirty="0">
                    <a:latin typeface="Arial" panose="020B0604020202020204" pitchFamily="34" charset="0"/>
                  </a:rPr>
                  <a:t>R</a:t>
                </a:r>
                <a:r>
                  <a:rPr lang="en-IN" sz="2400" b="0" i="0" u="none" strike="noStrike" baseline="0" dirty="0">
                    <a:latin typeface="Arial" panose="020B0604020202020204" pitchFamily="34" charset="0"/>
                  </a:rPr>
                  <a:t> = Gas constant per unit mass (J kg-1)</a:t>
                </a:r>
              </a:p>
              <a:p>
                <a:pPr algn="l"/>
                <a:r>
                  <a:rPr lang="en-IN" sz="2400" b="0" i="1" u="none" strike="noStrike" baseline="0" dirty="0">
                    <a:latin typeface="Arial" panose="020B0604020202020204" pitchFamily="34" charset="0"/>
                    <a:sym typeface="Symbol" panose="05050102010706020507" pitchFamily="18" charset="2"/>
                  </a:rPr>
                  <a:t></a:t>
                </a:r>
                <a:r>
                  <a:rPr lang="en-IN" sz="2400" b="0" i="1" u="none" strike="noStrike" baseline="-25000" dirty="0">
                    <a:latin typeface="Arial" panose="020B0604020202020204" pitchFamily="34" charset="0"/>
                    <a:sym typeface="Symbol" panose="05050102010706020507" pitchFamily="18" charset="2"/>
                  </a:rPr>
                  <a:t>v</a:t>
                </a:r>
                <a:r>
                  <a:rPr lang="en-US" sz="2400" b="0" i="0" u="none" strike="noStrike" baseline="0" dirty="0">
                    <a:latin typeface="CambriaMath-Identity-H"/>
                  </a:rPr>
                  <a:t> </a:t>
                </a:r>
                <a:r>
                  <a:rPr lang="en-US" sz="2400" b="0" i="0" u="none" strike="noStrike" baseline="0" dirty="0">
                    <a:latin typeface="Arial" panose="020B0604020202020204" pitchFamily="34" charset="0"/>
                  </a:rPr>
                  <a:t>= Viscosity (Kg m-1 s-1)</a:t>
                </a: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9416E-5625-63E9-79B1-3BC202674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305800" cy="5411955"/>
              </a:xfrm>
              <a:blipFill>
                <a:blip r:embed="rId3"/>
                <a:stretch>
                  <a:fillRect l="-1174" t="-9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0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IN" sz="2800" i="0" u="none" strike="noStrike" baseline="0" dirty="0"/>
              <a:t>Limitations of vapor chamber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416E-5625-63E9-79B1-3BC20267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219200"/>
            <a:ext cx="8670925" cy="2514600"/>
          </a:xfrm>
        </p:spPr>
        <p:txBody>
          <a:bodyPr/>
          <a:lstStyle/>
          <a:p>
            <a:pPr algn="l"/>
            <a:r>
              <a:rPr lang="en-US" sz="2400" b="0" i="0" u="none" strike="noStrike" baseline="0" dirty="0"/>
              <a:t>The most important feature of a vapor chamber is amount of power it can transfer. </a:t>
            </a:r>
          </a:p>
          <a:p>
            <a:pPr algn="l"/>
            <a:r>
              <a:rPr lang="en-US" sz="2400" b="0" i="0" u="none" strike="noStrike" baseline="0" dirty="0"/>
              <a:t>Vapor chambers are able to transfer much higher power compared to best metallic spreaders for given temperature gradient. </a:t>
            </a:r>
          </a:p>
          <a:p>
            <a:pPr algn="l"/>
            <a:r>
              <a:rPr lang="en-US" sz="2400" b="0" i="0" u="none" strike="noStrike" baseline="0" dirty="0"/>
              <a:t>The limitation to maximum power transferred can be heat source, heatsink capacity or vapor chamber internal limitations.</a:t>
            </a:r>
            <a:endParaRPr lang="en-IN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ECD668-2200-E730-D0C0-5E810419E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57" y="3675480"/>
            <a:ext cx="7305497" cy="28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IN" sz="2800" i="0" u="none" strike="noStrike" baseline="0" dirty="0"/>
              <a:t>Limitations of vapor chamber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416E-5625-63E9-79B1-3BC20267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37" y="3692769"/>
            <a:ext cx="8670925" cy="2876306"/>
          </a:xfrm>
        </p:spPr>
        <p:txBody>
          <a:bodyPr/>
          <a:lstStyle/>
          <a:p>
            <a:pPr algn="l"/>
            <a:r>
              <a:rPr lang="en-US" sz="2400" b="0" i="0" u="none" strike="noStrike" baseline="0" dirty="0"/>
              <a:t>Temperature drops across a vapor chamber are;</a:t>
            </a:r>
          </a:p>
          <a:p>
            <a:pPr algn="l"/>
            <a:r>
              <a:rPr lang="en-US" sz="2400" b="0" i="0" u="none" strike="noStrike" baseline="0" dirty="0"/>
              <a:t>Conduction through bottom wall and wick</a:t>
            </a:r>
          </a:p>
          <a:p>
            <a:pPr algn="l"/>
            <a:r>
              <a:rPr lang="en-IN" sz="2400" b="0" i="0" u="none" strike="noStrike" baseline="0" dirty="0"/>
              <a:t>Evaporation</a:t>
            </a:r>
          </a:p>
          <a:p>
            <a:pPr algn="l"/>
            <a:r>
              <a:rPr lang="en-IN" sz="2400" b="0" i="0" u="none" strike="noStrike" baseline="0" dirty="0"/>
              <a:t>Vapor Space</a:t>
            </a:r>
          </a:p>
          <a:p>
            <a:pPr algn="l"/>
            <a:r>
              <a:rPr lang="en-IN" sz="2400" b="0" i="0" u="none" strike="noStrike" baseline="0" dirty="0"/>
              <a:t>Condensation</a:t>
            </a:r>
          </a:p>
          <a:p>
            <a:pPr algn="l"/>
            <a:r>
              <a:rPr lang="en-US" sz="2400" b="0" i="0" u="none" strike="noStrike" baseline="0" dirty="0"/>
              <a:t> Conduction through top wick and wall</a:t>
            </a:r>
            <a:endParaRPr lang="en-IN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ECD668-2200-E730-D0C0-5E810419E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357" y="1201404"/>
            <a:ext cx="6333243" cy="24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>
            <a:extLst>
              <a:ext uri="{FF2B5EF4-FFF2-40B4-BE49-F238E27FC236}">
                <a16:creationId xmlns:a16="http://schemas.microsoft.com/office/drawing/2014/main" id="{EE0321A1-0F6A-C71F-64FA-204A0F1B5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68580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</a:rPr>
              <a:t>Physics of Vapor Chamber</a:t>
            </a:r>
          </a:p>
        </p:txBody>
      </p:sp>
      <p:sp>
        <p:nvSpPr>
          <p:cNvPr id="669699" name="Rectangle 3">
            <a:extLst>
              <a:ext uri="{FF2B5EF4-FFF2-40B4-BE49-F238E27FC236}">
                <a16:creationId xmlns:a16="http://schemas.microsoft.com/office/drawing/2014/main" id="{8F08F8FA-2842-BE0C-C423-340E6432B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70925" cy="3387969"/>
          </a:xfrm>
        </p:spPr>
        <p:txBody>
          <a:bodyPr/>
          <a:lstStyle/>
          <a:p>
            <a:r>
              <a:rPr lang="en-US" sz="2400" dirty="0"/>
              <a:t>Vapor chamber is mostly a vacuum chamber having very small wall thickness. </a:t>
            </a:r>
          </a:p>
          <a:p>
            <a:r>
              <a:rPr lang="en-US" sz="2400" dirty="0"/>
              <a:t>There is a working fluid in liquid (electronic liquids) form within that vacuum chamber. </a:t>
            </a:r>
          </a:p>
          <a:p>
            <a:r>
              <a:rPr lang="en-US" sz="2400" dirty="0"/>
              <a:t>When heat is applied to base of the VC the liquid vaporizes rapidly and vapors fills the chamber very quickly. </a:t>
            </a:r>
          </a:p>
          <a:p>
            <a:r>
              <a:rPr lang="en-US" sz="2400" dirty="0"/>
              <a:t>Whenever vapors come in contact with cold surface, they get condensed, hence rejecting the heat. 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356EE9A-20C5-4A4A-CF22-25F79154DAD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Rectangle 19458">
              <a:extLst>
                <a:ext uri="{FF2B5EF4-FFF2-40B4-BE49-F238E27FC236}">
                  <a16:creationId xmlns:a16="http://schemas.microsoft.com/office/drawing/2014/main" id="{127A6270-F7E4-0B2D-A202-4E035A342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9F540AEC-9348-45A3-DDE5-FBE60954C8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id="{F46D9E01-0C00-497F-AE32-D9E0E753F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9">
                  <a:extLst>
                    <a:ext uri="{FF2B5EF4-FFF2-40B4-BE49-F238E27FC236}">
                      <a16:creationId xmlns:a16="http://schemas.microsoft.com/office/drawing/2014/main" id="{64626CBF-E7AD-ACAD-B1E6-65ABD26B4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6AAB9082-A1C9-ED25-9BA4-C5E8CCC29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7" name="Group 11">
                <a:extLst>
                  <a:ext uri="{FF2B5EF4-FFF2-40B4-BE49-F238E27FC236}">
                    <a16:creationId xmlns:a16="http://schemas.microsoft.com/office/drawing/2014/main" id="{EBDB2DDF-131A-AFB2-DAF9-E06964F9B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2">
                  <a:extLst>
                    <a:ext uri="{FF2B5EF4-FFF2-40B4-BE49-F238E27FC236}">
                      <a16:creationId xmlns:a16="http://schemas.microsoft.com/office/drawing/2014/main" id="{B88B6C9F-C172-4D34-4611-981E1E48DE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4A3A73AD-FB65-B62E-024B-6BCDF4C1A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" name="Group 14">
                <a:extLst>
                  <a:ext uri="{FF2B5EF4-FFF2-40B4-BE49-F238E27FC236}">
                    <a16:creationId xmlns:a16="http://schemas.microsoft.com/office/drawing/2014/main" id="{B8F80382-793A-E24E-6DCC-E92E2EE7E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F4E02DE-2383-4369-6988-BB978DCB3D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62F700A-10F0-B4F8-CC42-466501C7B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9" name="Group 17">
                <a:extLst>
                  <a:ext uri="{FF2B5EF4-FFF2-40B4-BE49-F238E27FC236}">
                    <a16:creationId xmlns:a16="http://schemas.microsoft.com/office/drawing/2014/main" id="{06480839-EEDA-EF2A-78C5-D1F6D245ED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8">
                  <a:extLst>
                    <a:ext uri="{FF2B5EF4-FFF2-40B4-BE49-F238E27FC236}">
                      <a16:creationId xmlns:a16="http://schemas.microsoft.com/office/drawing/2014/main" id="{DA736366-8361-E50C-40D4-CE03F9F5E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2DD9ECF7-E99B-2E82-E669-715B220E3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FFAA2C-2D4F-A87B-8C82-1C58BD61E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19F566A-E48A-A9C9-2751-F04DBD57A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368" y="4286991"/>
            <a:ext cx="3238832" cy="24186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5A5DEA-FF31-1362-DF64-86A47A80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0" y="1331200"/>
            <a:ext cx="7094980" cy="52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7AA402E4-34DB-7809-7FA6-8EC8DE2B9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074" y="1233487"/>
            <a:ext cx="8458200" cy="55653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Selection of Wick Thickness for VC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70DA1F-41E5-68CC-386A-BEAD916061EF}"/>
              </a:ext>
            </a:extLst>
          </p:cNvPr>
          <p:cNvCxnSpPr/>
          <p:nvPr/>
        </p:nvCxnSpPr>
        <p:spPr bwMode="auto">
          <a:xfrm flipV="1">
            <a:off x="1524000" y="1905000"/>
            <a:ext cx="5867400" cy="388620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B96CEA-49F5-793A-F473-3A58BF1F51F5}"/>
              </a:ext>
            </a:extLst>
          </p:cNvPr>
          <p:cNvCxnSpPr>
            <a:cxnSpLocks/>
          </p:cNvCxnSpPr>
          <p:nvPr/>
        </p:nvCxnSpPr>
        <p:spPr bwMode="auto">
          <a:xfrm>
            <a:off x="1676400" y="1981200"/>
            <a:ext cx="5622925" cy="3365524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C0A0B8-59B8-6E98-0F2F-2CFC38FC5D2B}"/>
                  </a:ext>
                </a:extLst>
              </p:cNvPr>
              <p:cNvSpPr txBox="1"/>
              <p:nvPr/>
            </p:nvSpPr>
            <p:spPr>
              <a:xfrm rot="16200000">
                <a:off x="154725" y="3964725"/>
                <a:ext cx="692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𝑑𝑖𝑠𝑠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C0A0B8-59B8-6E98-0F2F-2CFC38FC5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4725" y="3964725"/>
                <a:ext cx="692818" cy="369332"/>
              </a:xfrm>
              <a:prstGeom prst="rect">
                <a:avLst/>
              </a:prstGeom>
              <a:blipFill>
                <a:blip r:embed="rId4"/>
                <a:stretch>
                  <a:fillRect t="-3509" r="-16393" b="-87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8122DA1-830D-CCC7-7C1A-2CDF20134F9A}"/>
                  </a:ext>
                </a:extLst>
              </p:cNvPr>
              <p:cNvSpPr txBox="1"/>
              <p:nvPr/>
            </p:nvSpPr>
            <p:spPr>
              <a:xfrm rot="19698478">
                <a:off x="4897432" y="2372717"/>
                <a:ext cx="4179349" cy="1276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Heat Carrying Capacity of Wick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= vapor carrying capacity </a:t>
                </a:r>
                <a:r>
                  <a:rPr lang="en-US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𝑓𝑔</m:t>
                        </m:r>
                      </m:sub>
                    </m:sSub>
                  </m:oMath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𝐶𝐶𝑊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𝐶𝐶𝑊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𝑓𝑔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8122DA1-830D-CCC7-7C1A-2CDF20134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8478">
                <a:off x="4897432" y="2372717"/>
                <a:ext cx="4179349" cy="1276247"/>
              </a:xfrm>
              <a:prstGeom prst="rect">
                <a:avLst/>
              </a:prstGeom>
              <a:blipFill>
                <a:blip r:embed="rId5"/>
                <a:stretch>
                  <a:fillRect l="-2450" t="-1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2580006-BE30-E2CF-827F-2CB0A74CE8EE}"/>
              </a:ext>
            </a:extLst>
          </p:cNvPr>
          <p:cNvSpPr txBox="1"/>
          <p:nvPr/>
        </p:nvSpPr>
        <p:spPr>
          <a:xfrm rot="1888550">
            <a:off x="562427" y="2156843"/>
            <a:ext cx="473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Overall Thermal Conductance of VC</a:t>
            </a:r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AE6F1F-25B2-5230-E39E-D9BAB54F87D9}"/>
              </a:ext>
            </a:extLst>
          </p:cNvPr>
          <p:cNvCxnSpPr/>
          <p:nvPr/>
        </p:nvCxnSpPr>
        <p:spPr bwMode="auto">
          <a:xfrm>
            <a:off x="4634706" y="3710354"/>
            <a:ext cx="12831" cy="26142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51C0558-0EA0-0AB1-CA93-34866738204D}"/>
              </a:ext>
            </a:extLst>
          </p:cNvPr>
          <p:cNvSpPr txBox="1"/>
          <p:nvPr/>
        </p:nvSpPr>
        <p:spPr>
          <a:xfrm>
            <a:off x="2878733" y="5487947"/>
            <a:ext cx="367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Optimal Thickness of Wick</a:t>
            </a:r>
            <a:endParaRPr lang="en-I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Thermal Model of A Heat Sink with VC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6375ACA2-E910-4AA6-4507-37D8A4B68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026" y="1519743"/>
            <a:ext cx="8650574" cy="4187036"/>
          </a:xfrm>
        </p:spPr>
      </p:pic>
    </p:spTree>
    <p:extLst>
      <p:ext uri="{BB962C8B-B14F-4D97-AF65-F5344CB8AC3E}">
        <p14:creationId xmlns:p14="http://schemas.microsoft.com/office/powerpoint/2010/main" val="1809665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Chip Junction Temperature with VC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52D9C3F6-57FA-FE17-FD17-D3C36EA9F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799" y="1360385"/>
            <a:ext cx="8692685" cy="5116615"/>
          </a:xfrm>
        </p:spPr>
      </p:pic>
    </p:spTree>
    <p:extLst>
      <p:ext uri="{BB962C8B-B14F-4D97-AF65-F5344CB8AC3E}">
        <p14:creationId xmlns:p14="http://schemas.microsoft.com/office/powerpoint/2010/main" val="2496485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Chip Junction Temperature w/o VC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EB383377-C52D-726F-8E07-36F8485AF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674" y="1219200"/>
            <a:ext cx="8794871" cy="5349875"/>
          </a:xfrm>
        </p:spPr>
      </p:pic>
    </p:spTree>
    <p:extLst>
      <p:ext uri="{BB962C8B-B14F-4D97-AF65-F5344CB8AC3E}">
        <p14:creationId xmlns:p14="http://schemas.microsoft.com/office/powerpoint/2010/main" val="1130653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Temperature Distribution in VC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11DD2D7-262A-3541-5D0E-EEDCE12F9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279374"/>
            <a:ext cx="8407860" cy="5289701"/>
          </a:xfrm>
        </p:spPr>
      </p:pic>
    </p:spTree>
    <p:extLst>
      <p:ext uri="{BB962C8B-B14F-4D97-AF65-F5344CB8AC3E}">
        <p14:creationId xmlns:p14="http://schemas.microsoft.com/office/powerpoint/2010/main" val="2711220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Effect of Heat Sink Size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E7446E55-BE14-64D2-8110-9AAD91784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689" y="1137063"/>
            <a:ext cx="8397511" cy="5353836"/>
          </a:xfrm>
        </p:spPr>
      </p:pic>
    </p:spTree>
    <p:extLst>
      <p:ext uri="{BB962C8B-B14F-4D97-AF65-F5344CB8AC3E}">
        <p14:creationId xmlns:p14="http://schemas.microsoft.com/office/powerpoint/2010/main" val="1900813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Separation of Condenser from Evaporator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E9DDE5C-6ACD-FD29-932E-55305AA3F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016" y="1874227"/>
            <a:ext cx="8487584" cy="32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7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>
            <a:extLst>
              <a:ext uri="{FF2B5EF4-FFF2-40B4-BE49-F238E27FC236}">
                <a16:creationId xmlns:a16="http://schemas.microsoft.com/office/drawing/2014/main" id="{EE0321A1-0F6A-C71F-64FA-204A0F1B5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68580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</a:rPr>
              <a:t>Physics of Vapor Chamber</a:t>
            </a:r>
          </a:p>
        </p:txBody>
      </p:sp>
      <p:sp>
        <p:nvSpPr>
          <p:cNvPr id="669699" name="Rectangle 3">
            <a:extLst>
              <a:ext uri="{FF2B5EF4-FFF2-40B4-BE49-F238E27FC236}">
                <a16:creationId xmlns:a16="http://schemas.microsoft.com/office/drawing/2014/main" id="{8F08F8FA-2842-BE0C-C423-340E6432B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70925" cy="2395771"/>
          </a:xfrm>
        </p:spPr>
        <p:txBody>
          <a:bodyPr/>
          <a:lstStyle/>
          <a:p>
            <a:r>
              <a:rPr lang="en-US" sz="2400" dirty="0"/>
              <a:t>This operation cycle continues as condensed working fluid is returned to the evaporation section. </a:t>
            </a:r>
          </a:p>
          <a:p>
            <a:r>
              <a:rPr lang="en-US" sz="2400" dirty="0"/>
              <a:t>The transportation of condensed liquid is mostly done by gravity.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 vapor bubbles can move freely in any direction so heat spread in all directions is possible and may generate hot spots on casing surface.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356EE9A-20C5-4A4A-CF22-25F79154DAD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Rectangle 19458">
              <a:extLst>
                <a:ext uri="{FF2B5EF4-FFF2-40B4-BE49-F238E27FC236}">
                  <a16:creationId xmlns:a16="http://schemas.microsoft.com/office/drawing/2014/main" id="{127A6270-F7E4-0B2D-A202-4E035A342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9F540AEC-9348-45A3-DDE5-FBE60954C8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id="{F46D9E01-0C00-497F-AE32-D9E0E753F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9">
                  <a:extLst>
                    <a:ext uri="{FF2B5EF4-FFF2-40B4-BE49-F238E27FC236}">
                      <a16:creationId xmlns:a16="http://schemas.microsoft.com/office/drawing/2014/main" id="{64626CBF-E7AD-ACAD-B1E6-65ABD26B4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6AAB9082-A1C9-ED25-9BA4-C5E8CCC29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7" name="Group 11">
                <a:extLst>
                  <a:ext uri="{FF2B5EF4-FFF2-40B4-BE49-F238E27FC236}">
                    <a16:creationId xmlns:a16="http://schemas.microsoft.com/office/drawing/2014/main" id="{EBDB2DDF-131A-AFB2-DAF9-E06964F9B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2">
                  <a:extLst>
                    <a:ext uri="{FF2B5EF4-FFF2-40B4-BE49-F238E27FC236}">
                      <a16:creationId xmlns:a16="http://schemas.microsoft.com/office/drawing/2014/main" id="{B88B6C9F-C172-4D34-4611-981E1E48DE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4A3A73AD-FB65-B62E-024B-6BCDF4C1A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8" name="Group 14">
                <a:extLst>
                  <a:ext uri="{FF2B5EF4-FFF2-40B4-BE49-F238E27FC236}">
                    <a16:creationId xmlns:a16="http://schemas.microsoft.com/office/drawing/2014/main" id="{B8F80382-793A-E24E-6DCC-E92E2EE7E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F4E02DE-2383-4369-6988-BB978DCB3D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62F700A-10F0-B4F8-CC42-466501C7B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9" name="Group 17">
                <a:extLst>
                  <a:ext uri="{FF2B5EF4-FFF2-40B4-BE49-F238E27FC236}">
                    <a16:creationId xmlns:a16="http://schemas.microsoft.com/office/drawing/2014/main" id="{06480839-EEDA-EF2A-78C5-D1F6D245ED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8">
                  <a:extLst>
                    <a:ext uri="{FF2B5EF4-FFF2-40B4-BE49-F238E27FC236}">
                      <a16:creationId xmlns:a16="http://schemas.microsoft.com/office/drawing/2014/main" id="{DA736366-8361-E50C-40D4-CE03F9F5E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2DD9ECF7-E99B-2E82-E669-715B220E3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FFAA2C-2D4F-A87B-8C82-1C58BD61E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F0E4EA5-7FDB-0F0E-E86A-1FF2D7309AC2}"/>
              </a:ext>
            </a:extLst>
          </p:cNvPr>
          <p:cNvSpPr txBox="1"/>
          <p:nvPr/>
        </p:nvSpPr>
        <p:spPr>
          <a:xfrm>
            <a:off x="952515" y="5661960"/>
            <a:ext cx="7390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There is a need for some special agent which can direct the vapors in a planned direction!?!?!?</a:t>
            </a: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A183B4-5E03-DE65-AFBD-8AA9B4FE3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220191"/>
            <a:ext cx="3238832" cy="2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build="p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ee cap act.jpg">
            <a:extLst>
              <a:ext uri="{FF2B5EF4-FFF2-40B4-BE49-F238E27FC236}">
                <a16:creationId xmlns:a16="http://schemas.microsoft.com/office/drawing/2014/main" id="{42614E45-3E6B-C1D3-0924-B9F11734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295400"/>
            <a:ext cx="3286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E2C666-F300-3688-4C6B-0C4678328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958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Capillary action is evident in nature all around us.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properties allow the water to be transpired by the xylem in the plant.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water starts in the roots and proceeds upward to the highest branches of the plant. </a:t>
            </a:r>
          </a:p>
        </p:txBody>
      </p:sp>
      <p:sp>
        <p:nvSpPr>
          <p:cNvPr id="17412" name="Title 6">
            <a:extLst>
              <a:ext uri="{FF2B5EF4-FFF2-40B4-BE49-F238E27FC236}">
                <a16:creationId xmlns:a16="http://schemas.microsoft.com/office/drawing/2014/main" id="{0C281C6D-1805-D844-EC94-474A94EF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2800"/>
              <a:t>The Action Responsible for Creation of Life on Earth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74BDA20E-8F85-9359-52F1-C4671F2642D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9BF1E79-D7E4-4E69-FFEF-367AEEBD1D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2DC1FED3-B59C-3D27-4DA2-BCCEBF0899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602C4301-C3AA-752C-DBF9-2E180DDDEB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FC751742-910A-3D46-E2DC-56568384F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4B0F4BB9-9975-22CB-39B1-01219B610C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EDD626E-BC2E-CEF2-3068-EDD9E769B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E90C99E-57ED-3CF6-6C2F-FF4EBC281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DEE8B9C0-D497-4E83-93F8-45D6D6CA0E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D2414F7-2D92-2D24-C287-9DEBBD11AB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155F8BB-51B6-B83D-6BA4-1729315B2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F446EA26-7267-1B0D-47BC-512F96DD8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7EE3C229-F031-C710-2981-33E904195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E6FD7BC8-A729-0E39-8B45-E48E0AD93E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4C11D1C9-C424-7196-4DAA-781316850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F9BB049A-E418-48C1-2662-D2812AD4A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IN" sz="2800" b="0" i="0" u="none" strike="noStrike" baseline="0" dirty="0"/>
              <a:t>Structure of Vapor Chamber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B876E61-1DF2-CFCC-2422-018B42CC8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26" y="1406752"/>
            <a:ext cx="7940674" cy="4559990"/>
          </a:xfrm>
        </p:spPr>
      </p:pic>
    </p:spTree>
    <p:extLst>
      <p:ext uri="{BB962C8B-B14F-4D97-AF65-F5344CB8AC3E}">
        <p14:creationId xmlns:p14="http://schemas.microsoft.com/office/powerpoint/2010/main" val="29115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IN" sz="2800" i="0" u="none" strike="noStrike" baseline="0" dirty="0"/>
              <a:t>Wick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416E-5625-63E9-79B1-3BC20267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algn="l"/>
            <a:r>
              <a:rPr lang="en-US" sz="2400" b="0" i="0" u="none" strike="noStrike" baseline="0" dirty="0"/>
              <a:t>Wick is the important feature in a Vapor </a:t>
            </a:r>
            <a:r>
              <a:rPr lang="en-US" sz="2400" dirty="0"/>
              <a:t>C</a:t>
            </a:r>
            <a:r>
              <a:rPr lang="en-US" sz="2400" b="0" i="0" u="none" strike="noStrike" baseline="0" dirty="0"/>
              <a:t>hamber. </a:t>
            </a:r>
          </a:p>
          <a:p>
            <a:pPr algn="l"/>
            <a:r>
              <a:rPr lang="en-US" sz="2400" b="0" i="0" u="none" strike="noStrike" baseline="0" dirty="0"/>
              <a:t>Wick provides capillary action which helps the condensed liquid to move back to evaporation surface.</a:t>
            </a:r>
          </a:p>
          <a:p>
            <a:pPr algn="l"/>
            <a:r>
              <a:rPr lang="en-US" sz="2400" b="0" i="0" u="none" strike="noStrike" baseline="0" dirty="0"/>
              <a:t>Wick also ensures the proper distribution of the liquid along the evaporation surface. </a:t>
            </a:r>
          </a:p>
          <a:p>
            <a:pPr algn="l"/>
            <a:r>
              <a:rPr lang="en-US" sz="2400" b="0" i="0" u="none" strike="noStrike" baseline="0" dirty="0"/>
              <a:t>Wick also helps in nucleate boiling of the working fluid. </a:t>
            </a:r>
          </a:p>
          <a:p>
            <a:pPr algn="l"/>
            <a:r>
              <a:rPr lang="en-US" sz="2400" b="0" i="0" u="none" strike="noStrike" baseline="0" dirty="0"/>
              <a:t>Keeping this in view the wick should be capable to hold sufficient amount of working fluid. </a:t>
            </a:r>
          </a:p>
          <a:p>
            <a:pPr algn="l"/>
            <a:r>
              <a:rPr lang="en-US" sz="2400" b="0" i="0" u="none" strike="noStrike" baseline="0" dirty="0"/>
              <a:t>As the wick can affect heat transfer from evaporation surface to the working fluid so its heat transfer capabilities must also be good.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5485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IN" sz="2800" i="0" u="none" strike="noStrike" baseline="0" dirty="0"/>
              <a:t>Wick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416E-5625-63E9-79B1-3BC20267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143000"/>
            <a:ext cx="8382000" cy="4114800"/>
          </a:xfrm>
        </p:spPr>
        <p:txBody>
          <a:bodyPr/>
          <a:lstStyle/>
          <a:p>
            <a:pPr algn="l"/>
            <a:r>
              <a:rPr lang="en-US" sz="2400" b="0" i="0" u="none" strike="noStrike" baseline="0" dirty="0"/>
              <a:t>Wick should provide significant amount of capillary pressure to the working fluid. </a:t>
            </a:r>
          </a:p>
          <a:p>
            <a:pPr algn="l"/>
            <a:r>
              <a:rPr lang="en-US" sz="2400" b="0" i="0" u="none" strike="noStrike" baseline="0" dirty="0"/>
              <a:t>The capillary pressure must be greater than the vapor pressure and fluid pressure</a:t>
            </a:r>
            <a:r>
              <a:rPr lang="en-US" sz="2400" b="0" i="0" u="none" strike="noStrike" dirty="0"/>
              <a:t> </a:t>
            </a:r>
            <a:r>
              <a:rPr lang="en-US" sz="2400" b="0" i="0" u="none" strike="noStrike" baseline="0" dirty="0"/>
              <a:t>drop across wick thickness. </a:t>
            </a:r>
          </a:p>
          <a:p>
            <a:pPr algn="l"/>
            <a:r>
              <a:rPr lang="en-US" sz="2400" b="0" i="0" u="none" strike="noStrike" baseline="0" dirty="0"/>
              <a:t>This property of wick depends on the type of wick structure.</a:t>
            </a:r>
          </a:p>
          <a:p>
            <a:pPr algn="l"/>
            <a:r>
              <a:rPr lang="en-US" sz="2400" b="0" i="0" u="none" strike="noStrike" baseline="0" dirty="0"/>
              <a:t>There are three main types of wick structure.</a:t>
            </a:r>
          </a:p>
          <a:p>
            <a:pPr algn="l"/>
            <a:r>
              <a:rPr lang="en-IN" sz="2400" b="0" i="0" u="none" strike="noStrike" baseline="0" dirty="0"/>
              <a:t> Sintered Powder Wick</a:t>
            </a:r>
          </a:p>
          <a:p>
            <a:pPr algn="l"/>
            <a:r>
              <a:rPr lang="en-IN" sz="2400" b="0" i="0" u="none" strike="noStrike" baseline="0" dirty="0"/>
              <a:t> Grooved Wick</a:t>
            </a:r>
          </a:p>
          <a:p>
            <a:pPr algn="l"/>
            <a:r>
              <a:rPr lang="en-IN" sz="2400" b="0" i="0" u="none" strike="noStrike" baseline="0" dirty="0"/>
              <a:t> Wire Mesh/ Screen Wick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8122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Types of Wicks used in Vapor Chamber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8E34FA05-11B0-8BED-C616-51FB7B11B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234925"/>
            <a:ext cx="8702675" cy="4540400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81A1DE-D8DC-14E7-0F2B-1CECAC210F44}"/>
              </a:ext>
            </a:extLst>
          </p:cNvPr>
          <p:cNvSpPr txBox="1"/>
          <p:nvPr/>
        </p:nvSpPr>
        <p:spPr>
          <a:xfrm>
            <a:off x="533400" y="5939135"/>
            <a:ext cx="251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1" u="none" strike="noStrike" baseline="0" dirty="0">
                <a:solidFill>
                  <a:srgbClr val="44546B"/>
                </a:solidFill>
                <a:latin typeface="Arial" panose="020B0604020202020204" pitchFamily="34" charset="0"/>
              </a:rPr>
              <a:t>Sintered Powder</a:t>
            </a:r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CEB64-C4FC-0F50-0E22-45762A07D903}"/>
              </a:ext>
            </a:extLst>
          </p:cNvPr>
          <p:cNvSpPr txBox="1"/>
          <p:nvPr/>
        </p:nvSpPr>
        <p:spPr>
          <a:xfrm>
            <a:off x="3870325" y="6172200"/>
            <a:ext cx="1692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1" u="none" strike="noStrike" baseline="0" dirty="0">
                <a:solidFill>
                  <a:srgbClr val="44546B"/>
                </a:solidFill>
                <a:latin typeface="Arial" panose="020B0604020202020204" pitchFamily="34" charset="0"/>
              </a:rPr>
              <a:t>Grooved</a:t>
            </a:r>
            <a:endParaRPr lang="en-IN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0B5768-9824-DD8A-6DD0-C3972961A119}"/>
              </a:ext>
            </a:extLst>
          </p:cNvPr>
          <p:cNvSpPr txBox="1"/>
          <p:nvPr/>
        </p:nvSpPr>
        <p:spPr>
          <a:xfrm>
            <a:off x="6934200" y="6144822"/>
            <a:ext cx="205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1" u="none" strike="noStrike" baseline="0" dirty="0">
                <a:solidFill>
                  <a:srgbClr val="44546B"/>
                </a:solidFill>
                <a:latin typeface="Arial" panose="020B0604020202020204" pitchFamily="34" charset="0"/>
              </a:rPr>
              <a:t> Wire Mesh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04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Selection of Wick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01F8D7A-3376-30E2-6FFE-42405B72A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295400"/>
            <a:ext cx="8743469" cy="4757476"/>
          </a:xfrm>
        </p:spPr>
      </p:pic>
    </p:spTree>
    <p:extLst>
      <p:ext uri="{BB962C8B-B14F-4D97-AF65-F5344CB8AC3E}">
        <p14:creationId xmlns:p14="http://schemas.microsoft.com/office/powerpoint/2010/main" val="28901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8421</TotalTime>
  <Words>900</Words>
  <Application>Microsoft Office PowerPoint</Application>
  <PresentationFormat>On-screen Show (4:3)</PresentationFormat>
  <Paragraphs>99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CambriaMath-Identity-H</vt:lpstr>
      <vt:lpstr>CommercialScript BT</vt:lpstr>
      <vt:lpstr>Symbol</vt:lpstr>
      <vt:lpstr>Tempus Sans ITC</vt:lpstr>
      <vt:lpstr>Times New Roman</vt:lpstr>
      <vt:lpstr>Viner Hand ITC</vt:lpstr>
      <vt:lpstr>Blank Presentation</vt:lpstr>
      <vt:lpstr>Structure of Vapor Chambers for Thermal Management of High-Power Electronics</vt:lpstr>
      <vt:lpstr>Physics of Vapor Chamber</vt:lpstr>
      <vt:lpstr>Physics of Vapor Chamber</vt:lpstr>
      <vt:lpstr>The Action Responsible for Creation of Life on Earth</vt:lpstr>
      <vt:lpstr>Structure of Vapor Chamber</vt:lpstr>
      <vt:lpstr>Wick</vt:lpstr>
      <vt:lpstr>Wick</vt:lpstr>
      <vt:lpstr>Types of Wicks used in Vapor Chamber</vt:lpstr>
      <vt:lpstr>Selection of Wick</vt:lpstr>
      <vt:lpstr>Characteristics of a Wick Structure</vt:lpstr>
      <vt:lpstr>Physics of Capillary Fed Boiling</vt:lpstr>
      <vt:lpstr>Physics of Capillary Fed Boiling</vt:lpstr>
      <vt:lpstr>Physics of Capillary Fed Boiling</vt:lpstr>
      <vt:lpstr>Selection of Working Fluid</vt:lpstr>
      <vt:lpstr>Merit Number of Selected Working Fluids</vt:lpstr>
      <vt:lpstr>Effective thermal conductivity of vapor space</vt:lpstr>
      <vt:lpstr>Effective thermal conductivity of vapor space</vt:lpstr>
      <vt:lpstr>Limitations of vapor chamber</vt:lpstr>
      <vt:lpstr>Limitations of vapor chamber</vt:lpstr>
      <vt:lpstr>Selection of Wick Thickness for VC</vt:lpstr>
      <vt:lpstr>Thermal Model of A Heat Sink with VC</vt:lpstr>
      <vt:lpstr>Chip Junction Temperature with VC</vt:lpstr>
      <vt:lpstr>Chip Junction Temperature w/o VC</vt:lpstr>
      <vt:lpstr>Temperature Distribution in VC</vt:lpstr>
      <vt:lpstr>Effect of Heat Sink Size</vt:lpstr>
      <vt:lpstr>Separation of Condenser from Evaporator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484</cp:revision>
  <cp:lastPrinted>2002-07-26T02:11:33Z</cp:lastPrinted>
  <dcterms:created xsi:type="dcterms:W3CDTF">2002-07-26T01:39:54Z</dcterms:created>
  <dcterms:modified xsi:type="dcterms:W3CDTF">2024-04-03T05:07:22Z</dcterms:modified>
</cp:coreProperties>
</file>