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1132" r:id="rId2"/>
    <p:sldId id="801" r:id="rId3"/>
    <p:sldId id="1123" r:id="rId4"/>
    <p:sldId id="275" r:id="rId5"/>
    <p:sldId id="1134" r:id="rId6"/>
    <p:sldId id="1158" r:id="rId7"/>
    <p:sldId id="1159" r:id="rId8"/>
    <p:sldId id="1160" r:id="rId9"/>
    <p:sldId id="1161" r:id="rId10"/>
    <p:sldId id="1208" r:id="rId11"/>
    <p:sldId id="1162" r:id="rId12"/>
    <p:sldId id="1163" r:id="rId13"/>
    <p:sldId id="1164" r:id="rId14"/>
    <p:sldId id="1152" r:id="rId15"/>
    <p:sldId id="1165" r:id="rId16"/>
    <p:sldId id="1166" r:id="rId17"/>
    <p:sldId id="1167" r:id="rId18"/>
    <p:sldId id="1154" r:id="rId19"/>
    <p:sldId id="1183" r:id="rId20"/>
    <p:sldId id="1184" r:id="rId21"/>
    <p:sldId id="1186" r:id="rId22"/>
    <p:sldId id="1155" r:id="rId23"/>
    <p:sldId id="1206" r:id="rId24"/>
    <p:sldId id="1207" r:id="rId25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66"/>
    <a:srgbClr val="FF9900"/>
    <a:srgbClr val="000099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4T06:33:22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2084 14560 0</inkml:trace>
  <inkml:trace contextRef="#ctx0" brushRef="#br0" timeOffset="2690.74">19100 18132 0</inkml:trace>
  <inkml:trace contextRef="#ctx0" brushRef="#br0" timeOffset="4671.04">19919 15056 0,'24'0'109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4T06:35:19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10752 7111 19 0,'-8'-22'54'15,"8"22"-1"-15,-8-18-43 16,8 18-5-16,-7-17-5 16,7 17 12-16,-7-17 7 15,3 6 5-15,0 0 3 16,-2-3 2-16,1 2 1 16,-3-1-1-16,-1 0-2 0,0-1-9 31,-4 2-6-31,-1-1-5 15,-2-1-2-15,-2 0-2 16,-2-2 0-16,-2-1 1 16,0 0-1-16,-3-2 3 15,0 0 0-15,1-1 0 16,-2 3-1-16,0 1 1 16,1 3-2-16,-1 2-2 0,1 3 0 15,-1 5-2-15,-1 2-1 16,-2 4-1-16,-2 2 2 15,-1 1-2-15,1 3 2 16,-5 2-1-16,2-2 1 16,-1 5-1-16,-1-1 2 15,1 2-1-15,1 0 0 16,0 4 1-16,-2 1 0 16,3 0 0-16,-3 4 1 15,-1 0-1-15,-1 0 1 16,0 1-3-16,-1 0 2 15,0 1-1-15,0-2 0 16,1 1 3-16,1 3-2 0,-1 0 2 16,1 3-2-1,0 3 2-15,-3 3-3 0,1 3 3 16,0 4-2-16,-1 1-1 16,2 1 1-16,3 0-1 15,-1 2 0-15,2-4 0 16,2 1 1-16,2 0-1 15,0 1 4-15,2-2-1 16,2 0 2-16,0-2-3 16,1 1 3-16,5 2-3 15,0 0 3-15,4-2-2 16,3 1-2-16,4 2 0 16,3 1 2-16,5 1-2 15,2 2 2-15,4-3-2 16,2 4 2-16,3 1 1 15,2-1-3-15,2 2 1 0,-1 5-1 16,2-4 0-16,1 3-1 16,-2 4 1-16,2-4-1 15,1 0-1-15,2-1 4 16,0-6-2-16,6-1 3 16,0-1 2-16,6-3 2 15,8-5 0 1,6 0-2-16,6-3 2 0,8-1-4 15,6-2 3-15,4-4-4 16,4-3 1-16,4-3-4 16,-1-1 0-16,1-6 2 15,1-3-1-15,2-3 1 0,2-5 0 16,5-3 0-16,2-4 0 16,4-4 2-16,7-5-2 15,2-3 0-15,1-3 1 16,-2 0-2-16,-3-3 1 15,-5-2 1-15,-7-3-2 16,2-2 3-16,-5-3-3 16,-2-7 1-16,-3-4-2 15,1-6 4-15,-4-8-3 16,-2-5 1-16,-7-9 1 16,-9-6-5-16,-10-6 5 15,-10-2 0-15,-10-4-1 16,-11-2-4-16,-10-4 4 0,-8 1-4 15,-8 0 3-15,-6 3-2 16,-3-1-1-16,-5 2-2 16,-2-2 3-16,-5-1-1 15,-3 3 1-15,-3 0-1 16,-7 2 1-16,-7 3-1 16,-11 5 4-16,-11 4 2 15,-17 6-7-15,-10 10 2 16,-16 7-3-16,-15 9 4 15,-17 11-4-15,-13 10 4 16,-11 15-12-16,-15 13-23 16,-7 21-65-16,-16 22-4 0,-7 13-3 15,2 11-7 1,4 5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04T06:41:31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15704 6912 1 0,'15'-22'8'0,"-3"11"42"16,-1-4-34-16,7-3 4 15,6-3 9-15,2-8 9 16,4-5 5-16,-1-6 6 15,6-3 5-15,2-8-5 16,4-2-4-16,0-6-3 16,6-2-6-16,0-7-4 15,5 1-5-15,2-5-6 16,5-4-4-16,-3-1 0 16,1-2-3-16,-2-1-3 0,0 3-4 15,-4 3-1-15,-2 5-4 16,-4 3 2-16,-2 8-4 15,-8 6 2-15,-2 8-4 16,-6 9 2-16,-4 6 0 16,-3 6-1-16,-6 5-3 15,-4 7-7-15,-5 0-16 16,-5 11-59-16,0 0-30 16,0 0-1-16,0 0 0 15,-13 0 0-15</inkml:trace>
  <inkml:trace contextRef="#ctx0" brushRef="#br0" timeOffset="314.26">16594 5495 211 0,'0'0'97'16,"-12"-10"-19"-16,13-5-30 15,9-4-22-15,4-10-9 16,7-5-10-16,8-9-4 15,6-6 2-15,2-2-6 16,5 5 2-16,1 2-4 16,-3 9 3-16,0 7-2 15,-4 11 1-15,-7 15 0 0,-5 11-3 16,-5 11 6-16,-7 9-1 16,-5 9 2-16,-3 6-2 15,-5 7 2-15,-2 0 0 16,-2-2-2-16,-1-7-6 15,4-3-22-15,-1-12-53 16,5-16-19-16,-2-11 1 16,15-20-4-16,0-9 19 15</inkml:trace>
  <inkml:trace contextRef="#ctx0" brushRef="#br0" timeOffset="752.17">17184 4843 163 0,'0'-30'96'0,"0"9"-26"16,-3 9-18-16,3 12-17 16,-8-11-9-16,8 11-9 15,0 0-6-15,-13-1-7 16,13 1-3-16,0 0-1 16,-3 19-2-16,4-3-1 15,3 5 0-15,2 3 0 16,1 5 1-16,3 4 1 15,1 1 2-15,2-2-3 16,1-5 5-16,-1-3-1 0,0-6 6 16,-3-7 4-1,-10-11 3-15,17 2 3 0,-17-2-1 16,11-31 3-16,-8 5-2 16,-6-13 2-16,-2-1-6 15,-4-4-1-15,-2 3-7 16,-4 5-2 109,-5 10-2-125,-3 17-6 0,-5 15-37 0,0 24-74 0,-2 15-7 0,-8 9-5 0,-4 11-1 0,-7-2 34 15</inkml:trace>
  <inkml:trace contextRef="#ctx0" brushRef="#br0" timeOffset="4929.96">18026 6276 165 0,'-10'-13'58'0,"3"0"0"0,-1-3-1 16,5-1-11-16,-1-3-13 15,5 1-12-15,0 1-10 16,6 2-7-16,1 4-4 16,3 5-2-16,5 6-2 15,0 6 0-15,1 7-3 16,-2 4 3-16,-1 4-2 16,-4 5 4-16,-4-2 1 15,-6 2 1-15,-7-4 5 16,-4-2 4-16,-8-7 4 15,1-2 2-15,-4-8 4 0,3-3 2 16,-2-10 1 0,7-3-2-16,3-7-3 0,9-4-4 15,3-5-2-15,9 1-5 16,3 1-2-16,6 5-4 16,6 5-3-16,2 7 0 15,1 10 0-15,-1 8-2 16,-2 8 1-16,-6 3 0 15,-3 6 1-15,-6 1 1 16,-7 0 2-16,-5-1 0 16,-5-4 2-16,-7-4 3 15,-3-6-1-15,-2-3 3 16,-2-10-1-16,0-5 1 0,2-8 1 16,3-7 0-16,1-8-1 15,9-3-2-15,5-2 1 16,4 2-4-16,6 2 0 15,6 6-6-15,2 9 2 16,3 7-2-16,0 13 0 16,-3 4 0-16,-4 10 0 15,-2 5 1-15,-7 3 1 16,-10 4 4-16,-9-1-2 16,-8-2 2-16,-6-7 1 15,-5-1 1-15,-3-8 1 16,2-8 1-16,-1-8 0 15,8-11-1-15,5-9 1 16,10-10-2-16,10-5 0 16,12-5 0-16,8 1-2 15,11 3-2-15,11 5 0 0,7 9-3 16,4 13 0-16,2 11 0 16,-2 14 0-16,-4 8-2 15,-7 11 1-15,-8 6 1 16,-12 5 1-16,-10 5 2 15,-12 0 0-15,-9-1 0 16,-9-4-1-16,-8-4 3 16,-5-7 0-16,-2-7 1 15,0-7 0-15,3-8 2 16,4-8-2-16,5-8 2 16,8-6-1-16,10-9-2 0,10-2 0 31,9-3-3-31,9 2 0 0,8 3-4 0,3 7 2 15,2 7-1-15,2 14 0 32,-4 10 0-32,-4 12 0 0,-12 5 1 0,-8 6 1 15,-11 1 2-15,-7 0-1 16,-7-4 0-16,-4-6 1 16,-2-7 1-16,1-8 2 15,2-7-2-15,3-7-5 16,5-10-15-16,11-4-21 15,1-8-46-15,9 1-26 16,2 1-3-16,5 5-2 0,0 2-3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28T02:34:19.4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-16 0 14448,'9'20'4386,"-9"-20"-4257,0 0-129,-12-3-5160,12 3 129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1/6/2024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94DDA7E-7147-C445-C1D6-9BD4A4A839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67C1385-5FB1-16AC-6D65-AF9CEDE8B9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80DAB4A-9DD9-7CE7-A5CC-31F618BB1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77D7AE-ABB5-4080-ACAC-8A62BAA2B119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51D3095-99F5-BF8C-0BBE-0DE435AFEA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30B746A-2959-0914-33A7-B635678F12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8CC452A-83DF-0AB3-9573-14AE46B2D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3664E9-BB1C-46BD-A874-5531AAC94743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011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51D3095-99F5-BF8C-0BBE-0DE435AFEA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30B746A-2959-0914-33A7-B635678F12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8CC452A-83DF-0AB3-9573-14AE46B2D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3664E9-BB1C-46BD-A874-5531AAC94743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0136147-ED89-4A9D-43EC-B2AA7099DD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7681C4D-FD07-7211-F3D2-B44BBC5674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3618F42-A8A7-C24E-95DD-467669BDD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04199-7BAE-472C-8158-71F9A459E068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D622FDE-3586-76B4-1EEA-7183B82DD6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38CBFA7-05CE-872D-4FC5-7FBEACC01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80024B5-C76E-7602-A4BB-F5B7F4C20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0E13EC-AB2B-451E-A35D-B5DD01E1F797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808B556-2E57-2627-F090-B63344F9F2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9F3052F-4714-D0D7-114F-76CBAFF97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6668A9F-D7FC-E766-91C5-53C4D7931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6BA4E6-9DA6-404D-BD41-FA2766DE9ECC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0.png"/><Relationship Id="rId7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20.png"/><Relationship Id="rId10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Information  Entropy</a:t>
            </a:r>
            <a:r>
              <a:rPr lang="en-US" altLang="en-US" sz="2800" dirty="0">
                <a:sym typeface="Symbol" panose="05050102010706020507" pitchFamily="18" charset="2"/>
              </a:rPr>
              <a:t> vs Thermodynamic Entropy</a:t>
            </a:r>
            <a:endParaRPr lang="en-US" altLang="en-US" sz="2800" dirty="0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4953000"/>
            <a:ext cx="8826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Viner Hand ITC" panose="03070502030502020203" pitchFamily="66" charset="0"/>
              </a:rPr>
              <a:t>Thermal Management is necessary to Handle Irreversible Nature of Real Electronics 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Viner Hand ITC" panose="03070502030502020203" pitchFamily="66" charset="0"/>
              </a:rPr>
              <a:t>How to Progress </a:t>
            </a:r>
            <a:r>
              <a:rPr lang="en-US" altLang="en-US" b="1" i="1" dirty="0">
                <a:solidFill>
                  <a:srgbClr val="FF0000"/>
                </a:solidFill>
                <a:latin typeface="Viner Hand ITC" panose="03070502030502020203" pitchFamily="66" charset="0"/>
                <a:cs typeface="Times New Roman" panose="02020603050405020304" pitchFamily="18" charset="0"/>
              </a:rPr>
              <a:t>Towards Green Computing?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81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1FE285-845D-01C6-2010-4504637BE57A}"/>
                  </a:ext>
                </a:extLst>
              </p14:cNvPr>
              <p14:cNvContentPartPr/>
              <p14:nvPr/>
            </p14:nvContentPartPr>
            <p14:xfrm>
              <a:off x="750240" y="5241600"/>
              <a:ext cx="6429600" cy="128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1FE285-845D-01C6-2010-4504637BE5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880" y="5232240"/>
                <a:ext cx="6448320" cy="13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3B65726-1707-F5F3-9319-DADBBE4F6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>
                <a:solidFill>
                  <a:schemeClr val="tx1"/>
                </a:solidFill>
              </a:rPr>
              <a:t>Binary Operations with Two Bit Streams</a:t>
            </a:r>
          </a:p>
        </p:txBody>
      </p:sp>
      <p:sp>
        <p:nvSpPr>
          <p:cNvPr id="6147" name="Content Placeholder 5">
            <a:extLst>
              <a:ext uri="{FF2B5EF4-FFF2-40B4-BE49-F238E27FC236}">
                <a16:creationId xmlns:a16="http://schemas.microsoft.com/office/drawing/2014/main" id="{71C28F05-BE76-5B87-A25A-AC767E628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1143000"/>
            <a:ext cx="8442325" cy="936625"/>
          </a:xfrm>
        </p:spPr>
        <p:txBody>
          <a:bodyPr/>
          <a:lstStyle/>
          <a:p>
            <a:r>
              <a:rPr lang="en-US" altLang="en-US" sz="2400" dirty="0"/>
              <a:t>Consider the exclusive-OR combination, of two binary bit streams as depicted below: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1BD83-74AE-E7FF-B92E-43BA4214FACF}"/>
              </a:ext>
            </a:extLst>
          </p:cNvPr>
          <p:cNvSpPr/>
          <p:nvPr/>
        </p:nvSpPr>
        <p:spPr>
          <a:xfrm>
            <a:off x="4378325" y="1905000"/>
            <a:ext cx="4318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kern="0" dirty="0"/>
              <a:t>The </a:t>
            </a:r>
            <a:r>
              <a:rPr lang="en-US" dirty="0"/>
              <a:t>truth table for this process is:</a:t>
            </a:r>
            <a:endParaRPr lang="en-US" altLang="en-US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D1A2E9-238F-A5D8-01D9-F50AB0DAE83D}"/>
              </a:ext>
            </a:extLst>
          </p:cNvPr>
          <p:cNvGrpSpPr>
            <a:grpSpLocks/>
          </p:cNvGrpSpPr>
          <p:nvPr/>
        </p:nvGrpSpPr>
        <p:grpSpPr bwMode="auto">
          <a:xfrm>
            <a:off x="5068888" y="2325688"/>
            <a:ext cx="2590800" cy="2076450"/>
            <a:chOff x="5068145" y="2325092"/>
            <a:chExt cx="2590773" cy="2076991"/>
          </a:xfrm>
        </p:grpSpPr>
        <p:pic>
          <p:nvPicPr>
            <p:cNvPr id="10249" name="Picture 4">
              <a:extLst>
                <a:ext uri="{FF2B5EF4-FFF2-40B4-BE49-F238E27FC236}">
                  <a16:creationId xmlns:a16="http://schemas.microsoft.com/office/drawing/2014/main" id="{F30CDC27-E4E4-CFA7-AD9F-1F250F015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145" y="2325092"/>
              <a:ext cx="2590773" cy="20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Box 5">
              <a:extLst>
                <a:ext uri="{FF2B5EF4-FFF2-40B4-BE49-F238E27FC236}">
                  <a16:creationId xmlns:a16="http://schemas.microsoft.com/office/drawing/2014/main" id="{AF82550A-C8FB-52EB-38EB-D36D30866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599" y="2514600"/>
              <a:ext cx="3154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A</a:t>
              </a:r>
              <a:endParaRPr lang="en-IN" altLang="en-US" sz="1800" i="1"/>
            </a:p>
          </p:txBody>
        </p:sp>
        <p:sp>
          <p:nvSpPr>
            <p:cNvPr id="10251" name="TextBox 32">
              <a:extLst>
                <a:ext uri="{FF2B5EF4-FFF2-40B4-BE49-F238E27FC236}">
                  <a16:creationId xmlns:a16="http://schemas.microsoft.com/office/drawing/2014/main" id="{B97F67DD-CDCA-1ABB-F6EF-64F8B6405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4564" y="2328446"/>
              <a:ext cx="2642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/>
                <a:t>B</a:t>
              </a:r>
              <a:endParaRPr lang="en-IN" altLang="en-US" sz="1600" i="1"/>
            </a:p>
          </p:txBody>
        </p:sp>
        <p:sp>
          <p:nvSpPr>
            <p:cNvPr id="10252" name="TextBox 33">
              <a:extLst>
                <a:ext uri="{FF2B5EF4-FFF2-40B4-BE49-F238E27FC236}">
                  <a16:creationId xmlns:a16="http://schemas.microsoft.com/office/drawing/2014/main" id="{8701C749-6A28-3E77-E4AE-83F0EEC2E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3200400"/>
              <a:ext cx="264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i="1"/>
                <a:t>C</a:t>
              </a:r>
              <a:endParaRPr lang="en-IN" altLang="en-US" sz="1800" b="1" i="1"/>
            </a:p>
          </p:txBody>
        </p:sp>
      </p:grpSp>
      <p:grpSp>
        <p:nvGrpSpPr>
          <p:cNvPr id="2" name="Group 19">
            <a:extLst>
              <a:ext uri="{FF2B5EF4-FFF2-40B4-BE49-F238E27FC236}">
                <a16:creationId xmlns:a16="http://schemas.microsoft.com/office/drawing/2014/main" id="{A5AD1236-AEFD-DF58-0CA1-9C08243CDC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43AEF8E-C4F2-2EDE-83BD-20391D46E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41B672CF-7E97-5194-AF4D-249306FDA6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4685EED5-1345-AFAA-CD43-8956DB9B6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459C2253-0AE6-7653-0CB0-87A0BEBDC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ED88072E-555E-D2DA-F278-BA7C3D5843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B673218E-B643-919C-AC14-D8C2B7C0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94A48A42-5AEF-8477-0031-87AE28DCC7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A628F19A-25C5-E899-2429-43EF622AA2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23675E95-C3CD-26F0-808B-0366B159A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CE35E6D8-2677-E5E7-9E84-F457B1FBC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7F1E0297-2D03-736D-5507-C3A64DB54A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03C04086-2B1D-FA38-2057-E5EAD7EBC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D31B629D-F8C6-57BB-EDAA-807362E7D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50B2A88-E377-70D6-2180-1AF97E776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A9A913F5-84CA-AB67-DA9F-DD54D1FD3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05D0423-E734-2D28-B231-0BDD914E9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79" y="2316945"/>
            <a:ext cx="3975467" cy="12005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221F2B9-31B4-ADE8-BE6A-27A56D931A94}"/>
              </a:ext>
            </a:extLst>
          </p:cNvPr>
          <p:cNvSpPr txBox="1"/>
          <p:nvPr/>
        </p:nvSpPr>
        <p:spPr>
          <a:xfrm>
            <a:off x="576590" y="4970780"/>
            <a:ext cx="7961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14042"/>
                </a:solidFill>
                <a:latin typeface="Lato" panose="020F0502020204030203" pitchFamily="34" charset="0"/>
              </a:rPr>
              <a:t>T</a:t>
            </a:r>
            <a:r>
              <a:rPr lang="en-US" b="0" i="0" dirty="0">
                <a:solidFill>
                  <a:srgbClr val="414042"/>
                </a:solidFill>
                <a:effectLst/>
                <a:latin typeface="Lato" panose="020F0502020204030203" pitchFamily="34" charset="0"/>
              </a:rPr>
              <a:t>he output of an Exclusive-OR gate </a:t>
            </a:r>
            <a:r>
              <a:rPr lang="en-US" b="1" i="0" dirty="0">
                <a:solidFill>
                  <a:srgbClr val="414042"/>
                </a:solidFill>
                <a:effectLst/>
                <a:latin typeface="Lato" panose="020F0502020204030203" pitchFamily="34" charset="0"/>
              </a:rPr>
              <a:t>ONLY</a:t>
            </a:r>
            <a:r>
              <a:rPr lang="en-US" b="0" i="0" dirty="0">
                <a:solidFill>
                  <a:srgbClr val="414042"/>
                </a:solidFill>
                <a:effectLst/>
                <a:latin typeface="Lato" panose="020F0502020204030203" pitchFamily="34" charset="0"/>
              </a:rPr>
              <a:t> goes “HIGH” when its two input terminals are at “</a:t>
            </a:r>
            <a:r>
              <a:rPr lang="en-US" b="1" i="0" dirty="0">
                <a:solidFill>
                  <a:srgbClr val="414042"/>
                </a:solidFill>
                <a:effectLst/>
                <a:latin typeface="Lato" panose="020F0502020204030203" pitchFamily="34" charset="0"/>
              </a:rPr>
              <a:t>DIFFERENT</a:t>
            </a:r>
            <a:r>
              <a:rPr lang="en-US" b="0" i="0" dirty="0">
                <a:solidFill>
                  <a:srgbClr val="414042"/>
                </a:solidFill>
                <a:effectLst/>
                <a:latin typeface="Lato" panose="020F0502020204030203" pitchFamily="34" charset="0"/>
              </a:rPr>
              <a:t>” logic levels with respect to each other.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59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4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3B65726-1707-F5F3-9319-DADBBE4F6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Reversible Operation with XOR Gate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7C7071-7317-59FB-AF07-99776613A2DF}"/>
              </a:ext>
            </a:extLst>
          </p:cNvPr>
          <p:cNvGrpSpPr>
            <a:grpSpLocks/>
          </p:cNvGrpSpPr>
          <p:nvPr/>
        </p:nvGrpSpPr>
        <p:grpSpPr bwMode="auto">
          <a:xfrm>
            <a:off x="676888" y="2203450"/>
            <a:ext cx="3627438" cy="1804987"/>
            <a:chOff x="2133600" y="2314575"/>
            <a:chExt cx="3626890" cy="1804690"/>
          </a:xfrm>
        </p:grpSpPr>
        <p:pic>
          <p:nvPicPr>
            <p:cNvPr id="10253" name="Picture 2">
              <a:extLst>
                <a:ext uri="{FF2B5EF4-FFF2-40B4-BE49-F238E27FC236}">
                  <a16:creationId xmlns:a16="http://schemas.microsoft.com/office/drawing/2014/main" id="{B5F2395E-E733-75A6-09EE-5F89F99B6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14575"/>
              <a:ext cx="22002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54" name="Straight Connector 34">
              <a:extLst>
                <a:ext uri="{FF2B5EF4-FFF2-40B4-BE49-F238E27FC236}">
                  <a16:creationId xmlns:a16="http://schemas.microsoft.com/office/drawing/2014/main" id="{44990D32-647D-A6FE-905C-4A130AEB00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00400" y="3868737"/>
              <a:ext cx="1836738" cy="1746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5" name="Straight Connector 12">
              <a:extLst>
                <a:ext uri="{FF2B5EF4-FFF2-40B4-BE49-F238E27FC236}">
                  <a16:creationId xmlns:a16="http://schemas.microsoft.com/office/drawing/2014/main" id="{5DDB3934-FA4B-98D1-834F-B1B91A5E22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3200400"/>
              <a:ext cx="0" cy="685800"/>
            </a:xfrm>
            <a:prstGeom prst="line">
              <a:avLst/>
            </a:prstGeom>
            <a:noFill/>
            <a:ln w="47625" algn="ctr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6" name="Rectangle 1">
              <a:extLst>
                <a:ext uri="{FF2B5EF4-FFF2-40B4-BE49-F238E27FC236}">
                  <a16:creationId xmlns:a16="http://schemas.microsoft.com/office/drawing/2014/main" id="{7F9844F2-5A70-C6FB-A110-F76BA9596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039" y="2362200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S(A)</a:t>
              </a:r>
              <a:endParaRPr lang="en-IN" altLang="en-US" sz="2400"/>
            </a:p>
          </p:txBody>
        </p:sp>
        <p:sp>
          <p:nvSpPr>
            <p:cNvPr id="10257" name="Rectangle 24">
              <a:extLst>
                <a:ext uri="{FF2B5EF4-FFF2-40B4-BE49-F238E27FC236}">
                  <a16:creationId xmlns:a16="http://schemas.microsoft.com/office/drawing/2014/main" id="{01925423-40AD-6143-31CA-6EF92B821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967335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S(B)</a:t>
              </a:r>
              <a:endParaRPr lang="en-IN" altLang="en-US" sz="2400"/>
            </a:p>
          </p:txBody>
        </p:sp>
        <p:sp>
          <p:nvSpPr>
            <p:cNvPr id="10258" name="Rectangle 26">
              <a:extLst>
                <a:ext uri="{FF2B5EF4-FFF2-40B4-BE49-F238E27FC236}">
                  <a16:creationId xmlns:a16="http://schemas.microsoft.com/office/drawing/2014/main" id="{1425BDE1-BA71-D121-94A5-67B9B0C77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657600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S(B)</a:t>
              </a:r>
              <a:endParaRPr lang="en-IN" altLang="en-US" sz="2400"/>
            </a:p>
          </p:txBody>
        </p:sp>
        <p:sp>
          <p:nvSpPr>
            <p:cNvPr id="10259" name="Rectangle 27">
              <a:extLst>
                <a:ext uri="{FF2B5EF4-FFF2-40B4-BE49-F238E27FC236}">
                  <a16:creationId xmlns:a16="http://schemas.microsoft.com/office/drawing/2014/main" id="{95597C61-A217-55B5-DC9C-B396F6B8B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039" y="2667000"/>
              <a:ext cx="7489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S(C)</a:t>
              </a:r>
              <a:endParaRPr lang="en-IN" altLang="en-US" sz="2400"/>
            </a:p>
          </p:txBody>
        </p:sp>
      </p:grp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2DB121A0-AFF3-F347-FCD8-81C3FE67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4402138"/>
            <a:ext cx="84423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Reversible XOR combination of two binary bit streams.</a:t>
            </a:r>
          </a:p>
          <a:p>
            <a:r>
              <a:rPr lang="en-US" altLang="en-US" sz="2400" dirty="0"/>
              <a:t>This exclusive-OR gate combines bit streams </a:t>
            </a:r>
            <a:r>
              <a:rPr lang="en-US" altLang="en-US" sz="2400" i="1" dirty="0"/>
              <a:t>A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</a:t>
            </a:r>
            <a:r>
              <a:rPr lang="en-US" altLang="en-US" sz="2400" dirty="0"/>
              <a:t> having entropies </a:t>
            </a:r>
            <a:r>
              <a:rPr lang="en-US" altLang="en-US" sz="2400" i="1" dirty="0"/>
              <a:t>S(A)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S(B).</a:t>
            </a:r>
          </a:p>
          <a:p>
            <a:r>
              <a:rPr lang="en-US" altLang="en-US" sz="2400" dirty="0"/>
              <a:t>Either </a:t>
            </a:r>
            <a:r>
              <a:rPr lang="en-US" altLang="en-US" sz="2400" i="1" dirty="0"/>
              <a:t>A</a:t>
            </a:r>
            <a:r>
              <a:rPr lang="en-US" altLang="en-US" sz="2400" dirty="0"/>
              <a:t> or </a:t>
            </a:r>
            <a:r>
              <a:rPr lang="en-US" altLang="en-US" sz="2400" i="1" dirty="0"/>
              <a:t>B</a:t>
            </a:r>
            <a:r>
              <a:rPr lang="en-US" altLang="en-US" sz="2400" dirty="0"/>
              <a:t> must be retained for the process to be reversible.</a:t>
            </a:r>
          </a:p>
          <a:p>
            <a:r>
              <a:rPr lang="en-US" altLang="en-US" sz="2400" dirty="0"/>
              <a:t>This XOR combination of </a:t>
            </a:r>
            <a:r>
              <a:rPr lang="en-US" altLang="en-US" sz="2400" i="1" dirty="0"/>
              <a:t>C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</a:t>
            </a:r>
            <a:r>
              <a:rPr lang="en-US" altLang="en-US" sz="2400" dirty="0"/>
              <a:t> will yield </a:t>
            </a:r>
            <a:r>
              <a:rPr lang="en-US" altLang="en-US" sz="2400" i="1" dirty="0"/>
              <a:t>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1BD83-74AE-E7FF-B92E-43BA4214FACF}"/>
              </a:ext>
            </a:extLst>
          </p:cNvPr>
          <p:cNvSpPr/>
          <p:nvPr/>
        </p:nvSpPr>
        <p:spPr>
          <a:xfrm>
            <a:off x="4461063" y="1176459"/>
            <a:ext cx="4318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kern="0" dirty="0"/>
              <a:t>The </a:t>
            </a:r>
            <a:r>
              <a:rPr lang="en-US" dirty="0"/>
              <a:t>truth table for this process is:</a:t>
            </a:r>
            <a:endParaRPr lang="en-US" altLang="en-US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D1A2E9-238F-A5D8-01D9-F50AB0DAE83D}"/>
              </a:ext>
            </a:extLst>
          </p:cNvPr>
          <p:cNvGrpSpPr>
            <a:grpSpLocks/>
          </p:cNvGrpSpPr>
          <p:nvPr/>
        </p:nvGrpSpPr>
        <p:grpSpPr bwMode="auto">
          <a:xfrm>
            <a:off x="5151626" y="1597147"/>
            <a:ext cx="2590800" cy="2076450"/>
            <a:chOff x="5068145" y="2325092"/>
            <a:chExt cx="2590773" cy="2076991"/>
          </a:xfrm>
        </p:grpSpPr>
        <p:pic>
          <p:nvPicPr>
            <p:cNvPr id="10249" name="Picture 4">
              <a:extLst>
                <a:ext uri="{FF2B5EF4-FFF2-40B4-BE49-F238E27FC236}">
                  <a16:creationId xmlns:a16="http://schemas.microsoft.com/office/drawing/2014/main" id="{F30CDC27-E4E4-CFA7-AD9F-1F250F015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145" y="2325092"/>
              <a:ext cx="2590773" cy="20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Box 5">
              <a:extLst>
                <a:ext uri="{FF2B5EF4-FFF2-40B4-BE49-F238E27FC236}">
                  <a16:creationId xmlns:a16="http://schemas.microsoft.com/office/drawing/2014/main" id="{AF82550A-C8FB-52EB-38EB-D36D30866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599" y="2514600"/>
              <a:ext cx="3154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A</a:t>
              </a:r>
              <a:endParaRPr lang="en-IN" altLang="en-US" sz="1800" i="1"/>
            </a:p>
          </p:txBody>
        </p:sp>
        <p:sp>
          <p:nvSpPr>
            <p:cNvPr id="10251" name="TextBox 32">
              <a:extLst>
                <a:ext uri="{FF2B5EF4-FFF2-40B4-BE49-F238E27FC236}">
                  <a16:creationId xmlns:a16="http://schemas.microsoft.com/office/drawing/2014/main" id="{B97F67DD-CDCA-1ABB-F6EF-64F8B6405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4564" y="2328446"/>
              <a:ext cx="2642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/>
                <a:t>B</a:t>
              </a:r>
              <a:endParaRPr lang="en-IN" altLang="en-US" sz="1600" i="1"/>
            </a:p>
          </p:txBody>
        </p:sp>
        <p:sp>
          <p:nvSpPr>
            <p:cNvPr id="10252" name="TextBox 33">
              <a:extLst>
                <a:ext uri="{FF2B5EF4-FFF2-40B4-BE49-F238E27FC236}">
                  <a16:creationId xmlns:a16="http://schemas.microsoft.com/office/drawing/2014/main" id="{8701C749-6A28-3E77-E4AE-83F0EEC2E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3200400"/>
              <a:ext cx="264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i="1" dirty="0"/>
                <a:t>C</a:t>
              </a:r>
              <a:endParaRPr lang="en-IN" altLang="en-US" sz="1800" b="1" i="1" dirty="0"/>
            </a:p>
          </p:txBody>
        </p:sp>
      </p:grpSp>
      <p:grpSp>
        <p:nvGrpSpPr>
          <p:cNvPr id="2" name="Group 19">
            <a:extLst>
              <a:ext uri="{FF2B5EF4-FFF2-40B4-BE49-F238E27FC236}">
                <a16:creationId xmlns:a16="http://schemas.microsoft.com/office/drawing/2014/main" id="{A5AD1236-AEFD-DF58-0CA1-9C08243CDC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43AEF8E-C4F2-2EDE-83BD-20391D46E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41B672CF-7E97-5194-AF4D-249306FDA6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4685EED5-1345-AFAA-CD43-8956DB9B6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459C2253-0AE6-7653-0CB0-87A0BEBDC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ED88072E-555E-D2DA-F278-BA7C3D5843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B673218E-B643-919C-AC14-D8C2B7C0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94A48A42-5AEF-8477-0031-87AE28DCC7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A628F19A-25C5-E899-2429-43EF622AA2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23675E95-C3CD-26F0-808B-0366B159A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CE35E6D8-2677-E5E7-9E84-F457B1FBC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7F1E0297-2D03-736D-5507-C3A64DB54A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03C04086-2B1D-FA38-2057-E5EAD7EBC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D31B629D-F8C6-57BB-EDAA-807362E7D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50B2A88-E377-70D6-2180-1AF97E776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A9A913F5-84CA-AB67-DA9F-DD54D1FD3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5A5A0-AAA0-335C-CC7A-6B80EE7A6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559" y="2226468"/>
            <a:ext cx="74676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</a:rPr>
              <a:t>Provided that the bit stream B is retained, the exclusive-OR operation is reversible.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</a:rPr>
              <a:t>That is, recombination of C with B will yield the bit stream A.</a:t>
            </a:r>
            <a:endParaRPr lang="en-IN" altLang="en-US" sz="2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4" grpId="0"/>
      <p:bldP spid="2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5E73365-DE01-8CB9-9016-F42A7AF4D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Reversible Operation with XOR Gate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DCF883D-30B4-EB59-CBCE-6DA94EE75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3876675"/>
            <a:ext cx="87471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If the inputs are designated by bit streams </a:t>
            </a:r>
            <a:r>
              <a:rPr lang="en-US" altLang="en-US" sz="2400" i="1"/>
              <a:t>A</a:t>
            </a:r>
            <a:r>
              <a:rPr lang="en-US" altLang="en-US" sz="2400"/>
              <a:t> and </a:t>
            </a:r>
            <a:r>
              <a:rPr lang="en-US" altLang="en-US" sz="2400" i="1"/>
              <a:t>B</a:t>
            </a:r>
            <a:r>
              <a:rPr lang="en-US" altLang="en-US" sz="2400"/>
              <a:t>, it is straightforward to determine the output stream </a:t>
            </a:r>
            <a:r>
              <a:rPr lang="en-US" altLang="en-US" sz="2400" i="1"/>
              <a:t>C</a:t>
            </a:r>
            <a:r>
              <a:rPr lang="en-US" altLang="en-US" sz="2400"/>
              <a:t>. </a:t>
            </a:r>
          </a:p>
          <a:p>
            <a:r>
              <a:rPr lang="en-US" altLang="en-US" sz="2400"/>
              <a:t>Likewise, if the inputs are specified in terms of the probabilities that bits in </a:t>
            </a:r>
            <a:r>
              <a:rPr lang="en-US" altLang="en-US" sz="2400" i="1"/>
              <a:t>A</a:t>
            </a:r>
            <a:r>
              <a:rPr lang="en-US" altLang="en-US" sz="2400"/>
              <a:t> and </a:t>
            </a:r>
            <a:r>
              <a:rPr lang="en-US" altLang="en-US" sz="2400" i="1"/>
              <a:t>B</a:t>
            </a:r>
            <a:r>
              <a:rPr lang="en-US" altLang="en-US" sz="2400"/>
              <a:t> are either one or zero, it is simple to calculate the corresponding probabilities for bits in the output </a:t>
            </a:r>
            <a:r>
              <a:rPr lang="en-US" altLang="en-US" sz="2400" i="1"/>
              <a:t>C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Once these probabilities are known, it is possible to compute the entropies </a:t>
            </a:r>
            <a:r>
              <a:rPr lang="en-US" altLang="en-US" sz="2400" i="1"/>
              <a:t>S(A), S(B)</a:t>
            </a:r>
            <a:r>
              <a:rPr lang="en-US" altLang="en-US" sz="2400"/>
              <a:t> and </a:t>
            </a:r>
            <a:r>
              <a:rPr lang="en-US" altLang="en-US" sz="2400" i="1"/>
              <a:t>S(C).</a:t>
            </a:r>
          </a:p>
          <a:p>
            <a:endParaRPr lang="en-US" altLang="en-US" sz="2400" i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21B46-5AD0-8640-D388-1114FFB83F06}"/>
              </a:ext>
            </a:extLst>
          </p:cNvPr>
          <p:cNvSpPr/>
          <p:nvPr/>
        </p:nvSpPr>
        <p:spPr>
          <a:xfrm>
            <a:off x="4378325" y="1236663"/>
            <a:ext cx="4318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kern="0" dirty="0"/>
              <a:t>The </a:t>
            </a:r>
            <a:r>
              <a:rPr lang="en-US" dirty="0"/>
              <a:t>truth table for this process is:</a:t>
            </a:r>
            <a:endParaRPr lang="en-US" altLang="en-US" kern="0" dirty="0"/>
          </a:p>
        </p:txBody>
      </p:sp>
      <p:grpSp>
        <p:nvGrpSpPr>
          <p:cNvPr id="12294" name="Group 36">
            <a:extLst>
              <a:ext uri="{FF2B5EF4-FFF2-40B4-BE49-F238E27FC236}">
                <a16:creationId xmlns:a16="http://schemas.microsoft.com/office/drawing/2014/main" id="{6DB87FB9-4EF0-0100-3F1E-3A70D5447B9A}"/>
              </a:ext>
            </a:extLst>
          </p:cNvPr>
          <p:cNvGrpSpPr>
            <a:grpSpLocks/>
          </p:cNvGrpSpPr>
          <p:nvPr/>
        </p:nvGrpSpPr>
        <p:grpSpPr bwMode="auto">
          <a:xfrm>
            <a:off x="569913" y="1717675"/>
            <a:ext cx="3627437" cy="1804988"/>
            <a:chOff x="2133600" y="2314575"/>
            <a:chExt cx="3626890" cy="1804690"/>
          </a:xfrm>
        </p:grpSpPr>
        <p:pic>
          <p:nvPicPr>
            <p:cNvPr id="12300" name="Picture 2">
              <a:extLst>
                <a:ext uri="{FF2B5EF4-FFF2-40B4-BE49-F238E27FC236}">
                  <a16:creationId xmlns:a16="http://schemas.microsoft.com/office/drawing/2014/main" id="{81410CA5-CDE2-01BC-8119-74708CA5D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14575"/>
              <a:ext cx="22002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301" name="Straight Connector 34">
              <a:extLst>
                <a:ext uri="{FF2B5EF4-FFF2-40B4-BE49-F238E27FC236}">
                  <a16:creationId xmlns:a16="http://schemas.microsoft.com/office/drawing/2014/main" id="{4F3F402D-17C9-5919-8B2A-CCA7FE2B79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00400" y="3868737"/>
              <a:ext cx="1836738" cy="1746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Straight Connector 12">
              <a:extLst>
                <a:ext uri="{FF2B5EF4-FFF2-40B4-BE49-F238E27FC236}">
                  <a16:creationId xmlns:a16="http://schemas.microsoft.com/office/drawing/2014/main" id="{43A977DF-1D27-2D8C-F659-D3206725E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3200400"/>
              <a:ext cx="0" cy="685800"/>
            </a:xfrm>
            <a:prstGeom prst="line">
              <a:avLst/>
            </a:prstGeom>
            <a:noFill/>
            <a:ln w="47625" algn="ctr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3" name="Rectangle 40">
              <a:extLst>
                <a:ext uri="{FF2B5EF4-FFF2-40B4-BE49-F238E27FC236}">
                  <a16:creationId xmlns:a16="http://schemas.microsoft.com/office/drawing/2014/main" id="{63422054-AE1A-C20B-F07D-CB0914BC9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039" y="2362200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S(A)</a:t>
              </a:r>
              <a:endParaRPr lang="en-IN" altLang="en-US" sz="2400"/>
            </a:p>
          </p:txBody>
        </p:sp>
        <p:sp>
          <p:nvSpPr>
            <p:cNvPr id="12304" name="Rectangle 41">
              <a:extLst>
                <a:ext uri="{FF2B5EF4-FFF2-40B4-BE49-F238E27FC236}">
                  <a16:creationId xmlns:a16="http://schemas.microsoft.com/office/drawing/2014/main" id="{66DB1EFE-2180-7049-82FB-1A50EA932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967335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S(B)</a:t>
              </a:r>
              <a:endParaRPr lang="en-IN" altLang="en-US" sz="2400"/>
            </a:p>
          </p:txBody>
        </p:sp>
        <p:sp>
          <p:nvSpPr>
            <p:cNvPr id="12305" name="Rectangle 42">
              <a:extLst>
                <a:ext uri="{FF2B5EF4-FFF2-40B4-BE49-F238E27FC236}">
                  <a16:creationId xmlns:a16="http://schemas.microsoft.com/office/drawing/2014/main" id="{3DFF6A38-AF79-F97C-4852-B85C66AAD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657600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S(B)</a:t>
              </a:r>
              <a:endParaRPr lang="en-IN" altLang="en-US" sz="2400"/>
            </a:p>
          </p:txBody>
        </p:sp>
        <p:sp>
          <p:nvSpPr>
            <p:cNvPr id="12306" name="Rectangle 43">
              <a:extLst>
                <a:ext uri="{FF2B5EF4-FFF2-40B4-BE49-F238E27FC236}">
                  <a16:creationId xmlns:a16="http://schemas.microsoft.com/office/drawing/2014/main" id="{27C6248E-AD1F-402E-8FBC-97EFD26C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039" y="2667000"/>
              <a:ext cx="7489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S(C)</a:t>
              </a:r>
              <a:endParaRPr lang="en-IN" altLang="en-US" sz="2400"/>
            </a:p>
          </p:txBody>
        </p:sp>
      </p:grpSp>
      <p:grpSp>
        <p:nvGrpSpPr>
          <p:cNvPr id="12295" name="Group 44">
            <a:extLst>
              <a:ext uri="{FF2B5EF4-FFF2-40B4-BE49-F238E27FC236}">
                <a16:creationId xmlns:a16="http://schemas.microsoft.com/office/drawing/2014/main" id="{50165CA2-F710-35AE-904B-EB4A432B1F14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657350"/>
            <a:ext cx="2590800" cy="2076450"/>
            <a:chOff x="5068145" y="2325092"/>
            <a:chExt cx="2590773" cy="2076991"/>
          </a:xfrm>
        </p:grpSpPr>
        <p:pic>
          <p:nvPicPr>
            <p:cNvPr id="12296" name="Picture 45">
              <a:extLst>
                <a:ext uri="{FF2B5EF4-FFF2-40B4-BE49-F238E27FC236}">
                  <a16:creationId xmlns:a16="http://schemas.microsoft.com/office/drawing/2014/main" id="{73C86F31-8EA0-F8C0-C458-72CE21F17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145" y="2325092"/>
              <a:ext cx="2590773" cy="20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Box 46">
              <a:extLst>
                <a:ext uri="{FF2B5EF4-FFF2-40B4-BE49-F238E27FC236}">
                  <a16:creationId xmlns:a16="http://schemas.microsoft.com/office/drawing/2014/main" id="{6C1C3CEC-A267-7918-CE05-A4C537427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599" y="2514600"/>
              <a:ext cx="3154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A</a:t>
              </a:r>
              <a:endParaRPr lang="en-IN" altLang="en-US" sz="1800" i="1"/>
            </a:p>
          </p:txBody>
        </p:sp>
        <p:sp>
          <p:nvSpPr>
            <p:cNvPr id="12298" name="TextBox 47">
              <a:extLst>
                <a:ext uri="{FF2B5EF4-FFF2-40B4-BE49-F238E27FC236}">
                  <a16:creationId xmlns:a16="http://schemas.microsoft.com/office/drawing/2014/main" id="{CD249B34-6287-60CB-348D-CF0143ABA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4564" y="2328446"/>
              <a:ext cx="2642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/>
                <a:t>B</a:t>
              </a:r>
              <a:endParaRPr lang="en-IN" altLang="en-US" sz="1600" i="1"/>
            </a:p>
          </p:txBody>
        </p:sp>
        <p:sp>
          <p:nvSpPr>
            <p:cNvPr id="12299" name="TextBox 48">
              <a:extLst>
                <a:ext uri="{FF2B5EF4-FFF2-40B4-BE49-F238E27FC236}">
                  <a16:creationId xmlns:a16="http://schemas.microsoft.com/office/drawing/2014/main" id="{7F274D4A-70D2-FE52-FA6F-E324445D6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3200400"/>
              <a:ext cx="264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i="1"/>
                <a:t>C</a:t>
              </a:r>
              <a:endParaRPr lang="en-IN" altLang="en-US" sz="1800" b="1" i="1"/>
            </a:p>
          </p:txBody>
        </p:sp>
      </p:grpSp>
      <p:grpSp>
        <p:nvGrpSpPr>
          <p:cNvPr id="2" name="Group 19">
            <a:extLst>
              <a:ext uri="{FF2B5EF4-FFF2-40B4-BE49-F238E27FC236}">
                <a16:creationId xmlns:a16="http://schemas.microsoft.com/office/drawing/2014/main" id="{92BD6BBF-94E1-E2FA-999F-D4300C1D29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AEB3E98-DC6E-2B7A-D6F8-81E689B11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9">
                <a:extLst>
                  <a:ext uri="{FF2B5EF4-FFF2-40B4-BE49-F238E27FC236}">
                    <a16:creationId xmlns:a16="http://schemas.microsoft.com/office/drawing/2014/main" id="{DED9F680-F0E3-54F1-232F-93A0A2235A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B53E0ECC-2779-8508-081D-84E6F36FE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4735F749-7126-DEEA-F951-B45160A2A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51A6D3D1-3F65-3C00-D7AC-29F49D90B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3">
                  <a:extLst>
                    <a:ext uri="{FF2B5EF4-FFF2-40B4-BE49-F238E27FC236}">
                      <a16:creationId xmlns:a16="http://schemas.microsoft.com/office/drawing/2014/main" id="{430192D3-5B6C-FE02-A126-0C74D35FF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6" name="Rectangle 14">
                  <a:extLst>
                    <a:ext uri="{FF2B5EF4-FFF2-40B4-BE49-F238E27FC236}">
                      <a16:creationId xmlns:a16="http://schemas.microsoft.com/office/drawing/2014/main" id="{B9260DD0-5989-946D-8B2B-6257F6A45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09C447B0-99F4-340B-A91B-9B45DDB5AA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9E98E9CB-443B-72B9-015B-A4EE8DB40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4" name="Rectangle 17">
                  <a:extLst>
                    <a:ext uri="{FF2B5EF4-FFF2-40B4-BE49-F238E27FC236}">
                      <a16:creationId xmlns:a16="http://schemas.microsoft.com/office/drawing/2014/main" id="{F9CBDB62-2EC1-3D23-8257-E6BBB036F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56A438EB-3293-13DA-2955-E1D669B50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209DB276-A0FD-7364-4563-688C3F87C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4CAE8C0E-E9F3-0637-A8C5-7BBD52723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3BF8006F-D935-FAE3-BF9C-DF6E4A70E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A14CF5E2-B7AA-40C7-CCEE-92307B452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35230D3-C620-5929-3529-C5FC351FE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>
                <a:solidFill>
                  <a:schemeClr val="tx1"/>
                </a:solidFill>
              </a:rPr>
              <a:t>Shannon’s Theroy for Two Bit Streams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27DBABB7-6FE7-2B23-909A-2B37A303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733800"/>
            <a:ext cx="84423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Application of Shannon’s theory to above problem gives:   </a:t>
            </a:r>
            <a:endParaRPr lang="en-US" altLang="en-US" sz="2400" i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B97DEA-DDCD-EFE6-DA22-92FA2898BE8A}"/>
              </a:ext>
            </a:extLst>
          </p:cNvPr>
          <p:cNvSpPr/>
          <p:nvPr/>
        </p:nvSpPr>
        <p:spPr>
          <a:xfrm>
            <a:off x="4378325" y="1236663"/>
            <a:ext cx="4318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kern="0" dirty="0"/>
              <a:t>The </a:t>
            </a:r>
            <a:r>
              <a:rPr lang="en-US" dirty="0"/>
              <a:t>truth table for this process is:</a:t>
            </a:r>
            <a:endParaRPr lang="en-US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587A9013-E90A-5E88-4E33-93530599E556}"/>
                  </a:ext>
                </a:extLst>
              </p:cNvPr>
              <p:cNvSpPr txBox="1"/>
              <p:nvPr/>
            </p:nvSpPr>
            <p:spPr bwMode="auto">
              <a:xfrm>
                <a:off x="3308350" y="4168775"/>
                <a:ext cx="439420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587A9013-E90A-5E88-4E33-93530599E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8350" y="4168775"/>
                <a:ext cx="4394200" cy="479425"/>
              </a:xfrm>
              <a:prstGeom prst="rect">
                <a:avLst/>
              </a:prstGeom>
              <a:blipFill>
                <a:blip r:embed="rId3"/>
                <a:stretch>
                  <a:fillRect l="-1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045E967-8564-F421-78D4-C3274D5B2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8342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where </a:t>
            </a:r>
            <a:r>
              <a:rPr lang="en-US" altLang="en-US" sz="2400" i="1"/>
              <a:t>S(A, B)</a:t>
            </a:r>
            <a:r>
              <a:rPr lang="en-US" altLang="en-US" sz="2400"/>
              <a:t> is the joint entropies of </a:t>
            </a:r>
            <a:r>
              <a:rPr lang="en-US" altLang="en-US" sz="2400" i="1"/>
              <a:t>A</a:t>
            </a:r>
            <a:r>
              <a:rPr lang="en-US" altLang="en-US" sz="2400"/>
              <a:t> &amp; </a:t>
            </a:r>
            <a:r>
              <a:rPr lang="en-US" altLang="en-US" sz="2400" i="1"/>
              <a:t>B</a:t>
            </a:r>
            <a:r>
              <a:rPr lang="en-US" altLang="en-US" sz="240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i="1"/>
              <a:t>S(C, B)</a:t>
            </a:r>
            <a:r>
              <a:rPr lang="en-US" altLang="en-US" sz="2400"/>
              <a:t> are the joint entropies of </a:t>
            </a:r>
            <a:r>
              <a:rPr lang="en-US" altLang="en-US" sz="2400" i="1"/>
              <a:t>C</a:t>
            </a:r>
            <a:r>
              <a:rPr lang="en-US" altLang="en-US" sz="2400"/>
              <a:t> &amp; </a:t>
            </a:r>
            <a:r>
              <a:rPr lang="en-US" altLang="en-US" sz="2400" i="1"/>
              <a:t>B</a:t>
            </a:r>
            <a:r>
              <a:rPr lang="en-US" altLang="en-US" sz="24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1">
                <a:extLst>
                  <a:ext uri="{FF2B5EF4-FFF2-40B4-BE49-F238E27FC236}">
                    <a16:creationId xmlns:a16="http://schemas.microsoft.com/office/drawing/2014/main" id="{B61AE7A9-2728-4206-7A2E-2482C54E8123}"/>
                  </a:ext>
                </a:extLst>
              </p:cNvPr>
              <p:cNvSpPr txBox="1"/>
              <p:nvPr/>
            </p:nvSpPr>
            <p:spPr bwMode="auto">
              <a:xfrm>
                <a:off x="463550" y="5611813"/>
                <a:ext cx="4191000" cy="91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p>
                        <m:e/>
                      </m:nary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p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Object 1">
                <a:extLst>
                  <a:ext uri="{FF2B5EF4-FFF2-40B4-BE49-F238E27FC236}">
                    <a16:creationId xmlns:a16="http://schemas.microsoft.com/office/drawing/2014/main" id="{B61AE7A9-2728-4206-7A2E-2482C54E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50" y="5611813"/>
                <a:ext cx="4191000" cy="917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870B69B-D021-E188-BEDE-A00F1111E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5486400"/>
            <a:ext cx="3949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where </a:t>
            </a:r>
            <a:r>
              <a:rPr lang="en-US" altLang="en-US" sz="2400" i="1"/>
              <a:t>P(i, j)</a:t>
            </a:r>
            <a:r>
              <a:rPr lang="en-US" altLang="en-US" sz="2400"/>
              <a:t> is the joint probability of states </a:t>
            </a:r>
            <a:r>
              <a:rPr lang="en-US" altLang="en-US" sz="2400" i="1"/>
              <a:t>i</a:t>
            </a:r>
            <a:r>
              <a:rPr lang="en-US" altLang="en-US" sz="2400"/>
              <a:t> and </a:t>
            </a:r>
            <a:r>
              <a:rPr lang="en-US" altLang="en-US" sz="2400" i="1"/>
              <a:t>j</a:t>
            </a:r>
            <a:r>
              <a:rPr lang="en-US" altLang="en-US" sz="2400"/>
              <a:t> of streams </a:t>
            </a:r>
            <a:r>
              <a:rPr lang="en-US" altLang="en-US" sz="2400" i="1"/>
              <a:t>A</a:t>
            </a:r>
            <a:r>
              <a:rPr lang="en-US" altLang="en-US" sz="2400"/>
              <a:t> and </a:t>
            </a:r>
            <a:r>
              <a:rPr lang="en-US" altLang="en-US" sz="2400" i="1"/>
              <a:t>B</a:t>
            </a:r>
            <a:r>
              <a:rPr lang="en-US" altLang="en-US" sz="2400"/>
              <a:t> respectively.</a:t>
            </a:r>
            <a:endParaRPr lang="en-IN" altLang="en-US" sz="2400" i="1"/>
          </a:p>
        </p:txBody>
      </p:sp>
      <p:grpSp>
        <p:nvGrpSpPr>
          <p:cNvPr id="14346" name="Group 40">
            <a:extLst>
              <a:ext uri="{FF2B5EF4-FFF2-40B4-BE49-F238E27FC236}">
                <a16:creationId xmlns:a16="http://schemas.microsoft.com/office/drawing/2014/main" id="{75AE4124-BF34-A70A-CA78-F0F1D1CEA458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1870075"/>
            <a:ext cx="3627437" cy="1804988"/>
            <a:chOff x="2133600" y="2314575"/>
            <a:chExt cx="3626890" cy="1804690"/>
          </a:xfrm>
        </p:grpSpPr>
        <p:pic>
          <p:nvPicPr>
            <p:cNvPr id="14353" name="Picture 2">
              <a:extLst>
                <a:ext uri="{FF2B5EF4-FFF2-40B4-BE49-F238E27FC236}">
                  <a16:creationId xmlns:a16="http://schemas.microsoft.com/office/drawing/2014/main" id="{42CF5D30-CFB7-B8CB-7B34-9D9BC0E7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14575"/>
              <a:ext cx="22002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354" name="Straight Connector 34">
              <a:extLst>
                <a:ext uri="{FF2B5EF4-FFF2-40B4-BE49-F238E27FC236}">
                  <a16:creationId xmlns:a16="http://schemas.microsoft.com/office/drawing/2014/main" id="{0D0BB89A-5E09-1364-AC87-ACFC9775AE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00400" y="3868737"/>
              <a:ext cx="1836738" cy="1746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Straight Connector 12">
              <a:extLst>
                <a:ext uri="{FF2B5EF4-FFF2-40B4-BE49-F238E27FC236}">
                  <a16:creationId xmlns:a16="http://schemas.microsoft.com/office/drawing/2014/main" id="{E8A8C7B3-8BF4-2736-8DEC-79B9FCF2DE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3200400"/>
              <a:ext cx="0" cy="685800"/>
            </a:xfrm>
            <a:prstGeom prst="line">
              <a:avLst/>
            </a:prstGeom>
            <a:noFill/>
            <a:ln w="47625" algn="ctr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6" name="Rectangle 44">
              <a:extLst>
                <a:ext uri="{FF2B5EF4-FFF2-40B4-BE49-F238E27FC236}">
                  <a16:creationId xmlns:a16="http://schemas.microsoft.com/office/drawing/2014/main" id="{CA64FC14-5A5E-9313-FA7A-94FAD59B2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039" y="2362200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S(A)</a:t>
              </a:r>
              <a:endParaRPr lang="en-IN" altLang="en-US" sz="2400"/>
            </a:p>
          </p:txBody>
        </p:sp>
        <p:sp>
          <p:nvSpPr>
            <p:cNvPr id="14357" name="Rectangle 45">
              <a:extLst>
                <a:ext uri="{FF2B5EF4-FFF2-40B4-BE49-F238E27FC236}">
                  <a16:creationId xmlns:a16="http://schemas.microsoft.com/office/drawing/2014/main" id="{30505D7C-8848-236B-1B0F-CC56350AF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967335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S(B)</a:t>
              </a:r>
              <a:endParaRPr lang="en-IN" altLang="en-US" sz="2400"/>
            </a:p>
          </p:txBody>
        </p:sp>
        <p:sp>
          <p:nvSpPr>
            <p:cNvPr id="14358" name="Rectangle 46">
              <a:extLst>
                <a:ext uri="{FF2B5EF4-FFF2-40B4-BE49-F238E27FC236}">
                  <a16:creationId xmlns:a16="http://schemas.microsoft.com/office/drawing/2014/main" id="{44426647-51D0-8168-2894-362D976EF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657600"/>
              <a:ext cx="731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S(B)</a:t>
              </a:r>
              <a:endParaRPr lang="en-IN" altLang="en-US" sz="2400"/>
            </a:p>
          </p:txBody>
        </p:sp>
        <p:sp>
          <p:nvSpPr>
            <p:cNvPr id="14359" name="Rectangle 47">
              <a:extLst>
                <a:ext uri="{FF2B5EF4-FFF2-40B4-BE49-F238E27FC236}">
                  <a16:creationId xmlns:a16="http://schemas.microsoft.com/office/drawing/2014/main" id="{27D2CFB8-4265-3CCE-D650-72E8FCDDC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039" y="2667000"/>
              <a:ext cx="7489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i="1"/>
                <a:t>S(C)</a:t>
              </a:r>
              <a:endParaRPr lang="en-IN" altLang="en-US" sz="2400"/>
            </a:p>
          </p:txBody>
        </p:sp>
      </p:grpSp>
      <p:grpSp>
        <p:nvGrpSpPr>
          <p:cNvPr id="14347" name="Group 48">
            <a:extLst>
              <a:ext uri="{FF2B5EF4-FFF2-40B4-BE49-F238E27FC236}">
                <a16:creationId xmlns:a16="http://schemas.microsoft.com/office/drawing/2014/main" id="{24EC3049-DF9E-F76F-6B92-F716A4E7B07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809750"/>
            <a:ext cx="2590800" cy="2076450"/>
            <a:chOff x="5068145" y="2325092"/>
            <a:chExt cx="2590773" cy="2076991"/>
          </a:xfrm>
        </p:grpSpPr>
        <p:pic>
          <p:nvPicPr>
            <p:cNvPr id="14349" name="Picture 49">
              <a:extLst>
                <a:ext uri="{FF2B5EF4-FFF2-40B4-BE49-F238E27FC236}">
                  <a16:creationId xmlns:a16="http://schemas.microsoft.com/office/drawing/2014/main" id="{4094194C-DA5C-0921-7625-34D4066C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145" y="2325092"/>
              <a:ext cx="2590773" cy="207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Box 50">
              <a:extLst>
                <a:ext uri="{FF2B5EF4-FFF2-40B4-BE49-F238E27FC236}">
                  <a16:creationId xmlns:a16="http://schemas.microsoft.com/office/drawing/2014/main" id="{1C4CEFF6-58CC-503B-A5EC-E9BD43048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599" y="2514600"/>
              <a:ext cx="3154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A</a:t>
              </a:r>
              <a:endParaRPr lang="en-IN" altLang="en-US" sz="1800" i="1"/>
            </a:p>
          </p:txBody>
        </p:sp>
        <p:sp>
          <p:nvSpPr>
            <p:cNvPr id="14351" name="TextBox 51">
              <a:extLst>
                <a:ext uri="{FF2B5EF4-FFF2-40B4-BE49-F238E27FC236}">
                  <a16:creationId xmlns:a16="http://schemas.microsoft.com/office/drawing/2014/main" id="{E1B4DB22-5CCB-2B3E-E1C5-8F97263EF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4564" y="2328446"/>
              <a:ext cx="2642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/>
                <a:t>B</a:t>
              </a:r>
              <a:endParaRPr lang="en-IN" altLang="en-US" sz="1600" i="1"/>
            </a:p>
          </p:txBody>
        </p:sp>
        <p:sp>
          <p:nvSpPr>
            <p:cNvPr id="14352" name="TextBox 52">
              <a:extLst>
                <a:ext uri="{FF2B5EF4-FFF2-40B4-BE49-F238E27FC236}">
                  <a16:creationId xmlns:a16="http://schemas.microsoft.com/office/drawing/2014/main" id="{7A242192-12F3-2899-9748-FB88FCD80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3200400"/>
              <a:ext cx="264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i="1"/>
                <a:t>C</a:t>
              </a:r>
              <a:endParaRPr lang="en-IN" altLang="en-US" sz="1800" b="1" i="1"/>
            </a:p>
          </p:txBody>
        </p:sp>
      </p:grpSp>
      <p:grpSp>
        <p:nvGrpSpPr>
          <p:cNvPr id="2" name="Group 19">
            <a:extLst>
              <a:ext uri="{FF2B5EF4-FFF2-40B4-BE49-F238E27FC236}">
                <a16:creationId xmlns:a16="http://schemas.microsoft.com/office/drawing/2014/main" id="{46317440-BFB4-A711-F829-D4D9C04300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E0CEBB0-7851-A8C4-5850-9DBE598AE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9">
                <a:extLst>
                  <a:ext uri="{FF2B5EF4-FFF2-40B4-BE49-F238E27FC236}">
                    <a16:creationId xmlns:a16="http://schemas.microsoft.com/office/drawing/2014/main" id="{6CDF7C2F-693E-CE71-3AEF-6753AAFF5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FD6799D0-F0F7-FDEB-2F12-25BB90B81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1">
                  <a:extLst>
                    <a:ext uri="{FF2B5EF4-FFF2-40B4-BE49-F238E27FC236}">
                      <a16:creationId xmlns:a16="http://schemas.microsoft.com/office/drawing/2014/main" id="{507CDBE6-27F1-EB43-F5B4-0BBC139D7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0B827253-0CC9-6275-E0C0-A22DD209BB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0CA7D970-6B1D-F67E-CDC1-7579E7DE8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4">
                  <a:extLst>
                    <a:ext uri="{FF2B5EF4-FFF2-40B4-BE49-F238E27FC236}">
                      <a16:creationId xmlns:a16="http://schemas.microsoft.com/office/drawing/2014/main" id="{195753EE-C96A-891C-05A6-7C45BA3E5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0B75E8C2-1D00-5FB5-A59B-12BF03319E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0DDF7BF-1C4D-7144-D3C2-91DA90AA8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DDC3595-FFAF-3798-5382-9A57D07578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ADD3E48A-EF86-8988-297F-B2FD44E42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229A50D2-A213-51DF-7828-0AA9C1F62E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49900A69-11A7-10E5-2E0B-DEB7D0B6F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B8CAAC58-9BD4-ACC9-9AA1-E53C2D90B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0C0207D7-2D02-A96B-D38A-43AAA0A37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8" grpId="0"/>
      <p:bldP spid="9" grpId="0" build="p"/>
      <p:bldP spid="3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55C36FB-8AEF-8424-54B6-D50684E90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Thermodynamics of Two-Bit Stream Computation </a:t>
            </a:r>
          </a:p>
        </p:txBody>
      </p:sp>
      <p:sp>
        <p:nvSpPr>
          <p:cNvPr id="6147" name="Content Placeholder 5">
            <a:extLst>
              <a:ext uri="{FF2B5EF4-FFF2-40B4-BE49-F238E27FC236}">
                <a16:creationId xmlns:a16="http://schemas.microsoft.com/office/drawing/2014/main" id="{334B1984-C8CA-39AB-D73C-5A79C19B7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1295400"/>
            <a:ext cx="8686800" cy="5249863"/>
          </a:xfrm>
        </p:spPr>
        <p:txBody>
          <a:bodyPr/>
          <a:lstStyle/>
          <a:p>
            <a:r>
              <a:rPr lang="en-US" altLang="en-US" sz="2400"/>
              <a:t>Thermodynamic point of view of this XOR operation is isentropic, or an entropy-conserving process. </a:t>
            </a:r>
          </a:p>
          <a:p>
            <a:r>
              <a:rPr lang="en-US" altLang="en-US" sz="2400"/>
              <a:t>Shannon‘s theory is entirely consistent with the notion that an isentropic process is reversible. </a:t>
            </a:r>
          </a:p>
          <a:p>
            <a:r>
              <a:rPr lang="en-US" altLang="en-US" sz="2400"/>
              <a:t>As per Shannon’s theory, it is the joint entropy of  streams </a:t>
            </a:r>
            <a:r>
              <a:rPr lang="en-US" altLang="en-US" sz="2400" i="1"/>
              <a:t>A</a:t>
            </a:r>
            <a:r>
              <a:rPr lang="en-US" altLang="en-US" sz="2400"/>
              <a:t> and B that is conserved. 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025D2954-DBE3-47CB-07AA-41BE21F046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4757F13-60F6-A4DA-0B57-C38CF7B8A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5514B3BA-9325-234B-10ED-73AEA50CD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94AA243-3F40-2526-7198-0837492D2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6588D8B-C748-140E-B119-B14F9BCB5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C609C1B-677F-6D80-4BE0-A8268C115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CBD6840-13B0-199B-D225-D91390E48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EB16EA2-3693-9139-DFA6-53379F331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C51ECD2-D661-60F7-9BCE-0DE352795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28C7208-045D-6DAC-6AC7-947048258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D88FFD8C-146F-4DE9-3B6A-51468FA7D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0E9D794-C853-7859-31F4-429DD27CE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EB34A39-89A3-8907-17DF-60D01FF77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547D3A0-32F3-DCD5-1F9C-518003CEE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E442E5B-4352-F166-AFA4-A15A4BDDF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B858D68-9BAC-C263-26A0-D6E01E50A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1AA85E9-036D-6DF3-E724-3FFE8E5A3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/>
              <a:t>Information Theory to Thermodynamics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FDB5BD25-389C-3FD3-6F06-1223040A3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3538" y="1219200"/>
            <a:ext cx="8551862" cy="5367338"/>
          </a:xfrm>
        </p:spPr>
        <p:txBody>
          <a:bodyPr/>
          <a:lstStyle/>
          <a:p>
            <a:r>
              <a:rPr lang="en-US" altLang="en-US" sz="2400"/>
              <a:t>Shannon’s theory of information is largely unconcerned with energy, and as a result has little to do with thermodynamics. </a:t>
            </a:r>
          </a:p>
          <a:p>
            <a:r>
              <a:rPr lang="en-US" altLang="en-US" sz="2400"/>
              <a:t>By associating a binary bit with a quantum of energy, this is easily changed. </a:t>
            </a:r>
          </a:p>
          <a:p>
            <a:r>
              <a:rPr lang="en-US" altLang="en-US" sz="2400"/>
              <a:t>For the current discussion, let the energy of a bit be </a:t>
            </a:r>
            <a:r>
              <a:rPr lang="en-US" altLang="en-US" sz="2400" i="1"/>
              <a:t>E</a:t>
            </a:r>
            <a:r>
              <a:rPr lang="en-US" altLang="en-US" sz="2400"/>
              <a:t> when the bit is 1, and be zero when the bit is 0. </a:t>
            </a:r>
          </a:p>
          <a:p>
            <a:r>
              <a:rPr lang="en-US" altLang="en-US" sz="2400"/>
              <a:t>This is arbitrary.</a:t>
            </a:r>
          </a:p>
          <a:p>
            <a:r>
              <a:rPr lang="en-US" altLang="en-US" sz="2400"/>
              <a:t>It is straight forward to treat this energy as microscopic energy equivalent to </a:t>
            </a:r>
            <a:r>
              <a:rPr lang="en-US" altLang="en-US" sz="2400" i="1"/>
              <a:t>U</a:t>
            </a:r>
            <a:r>
              <a:rPr lang="en-US" altLang="en-US" sz="2400"/>
              <a:t>. </a:t>
            </a:r>
          </a:p>
          <a:p>
            <a:r>
              <a:rPr lang="en-US" altLang="en-US" sz="2400"/>
              <a:t>In this case </a:t>
            </a:r>
            <a:r>
              <a:rPr lang="en-US" altLang="en-US" sz="2400">
                <a:sym typeface="Symbol" panose="05050102010706020507" pitchFamily="18" charset="2"/>
              </a:rPr>
              <a:t>U is occurring not due to change in temperature, but due to computational state of the system. </a:t>
            </a:r>
          </a:p>
          <a:p>
            <a:r>
              <a:rPr lang="en-US" altLang="en-US" sz="2400"/>
              <a:t>This permits us to define a Boltzmann factor, and introduces the concepts of heat, work, reservoirs, and equilibrium.  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96497109-D9E6-B876-C80B-B2555F8F95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29AD2A8-6754-5FCA-3404-EEB986358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FDE82A0B-BA3C-0ABE-61BF-A870A2EE37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C0E002D-17D9-257E-E16D-40EB113D2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9110307-799B-9581-6834-1D058E9A0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73AE6C0-DF66-6BFC-BB3E-23810D8C0F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68558B2-DF94-1C54-AB34-015F37B6D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63654DD-8EC4-FFF8-6017-EA72C6863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B3BEA52-C8DB-619C-19ED-77C60DD6F2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500FDC4-185D-7878-4FC9-163DDA9D85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72151B8-B06C-75F5-E006-533E13706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98DA8F8-CBC0-ACA7-F7F1-1E2BFDB504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AE16F45-8A53-1763-6485-02A42E19FE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E37DCD9-B303-A522-E55D-BA861AB57A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89172D5-B394-D47A-D16B-4FB9E62C7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B70DD92-2577-1D03-975C-D85E6310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3E696E6-B11A-0890-95D9-1EADC1505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/>
              <a:t>Computational Entropy &amp; Temperature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99421FF7-6873-76CC-3772-443B20FBDE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3538" y="1143000"/>
            <a:ext cx="8442325" cy="525463"/>
          </a:xfrm>
        </p:spPr>
        <p:txBody>
          <a:bodyPr/>
          <a:lstStyle/>
          <a:p>
            <a:r>
              <a:rPr lang="en-US" altLang="en-US" sz="2400"/>
              <a:t>Recall the fundamental definition of temperature as the relation </a:t>
            </a:r>
            <a:endParaRPr lang="en-IN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3">
                <a:extLst>
                  <a:ext uri="{FF2B5EF4-FFF2-40B4-BE49-F238E27FC236}">
                    <a16:creationId xmlns:a16="http://schemas.microsoft.com/office/drawing/2014/main" id="{C454E3C6-F9B8-0F5F-C646-26CDD35959F6}"/>
                  </a:ext>
                </a:extLst>
              </p:cNvPr>
              <p:cNvSpPr txBox="1"/>
              <p:nvPr/>
            </p:nvSpPr>
            <p:spPr bwMode="auto">
              <a:xfrm>
                <a:off x="2932113" y="1524000"/>
                <a:ext cx="1665287" cy="766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constant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461" name="Object 3">
                <a:extLst>
                  <a:ext uri="{FF2B5EF4-FFF2-40B4-BE49-F238E27FC236}">
                    <a16:creationId xmlns:a16="http://schemas.microsoft.com/office/drawing/2014/main" id="{C454E3C6-F9B8-0F5F-C646-26CDD3595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113" y="1524000"/>
                <a:ext cx="1665287" cy="766763"/>
              </a:xfrm>
              <a:prstGeom prst="rect">
                <a:avLst/>
              </a:prstGeom>
              <a:blipFill>
                <a:blip r:embed="rId2"/>
                <a:stretch>
                  <a:fillRect l="-12821" t="-126190" b="-15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Rectangle 4">
            <a:extLst>
              <a:ext uri="{FF2B5EF4-FFF2-40B4-BE49-F238E27FC236}">
                <a16:creationId xmlns:a16="http://schemas.microsoft.com/office/drawing/2014/main" id="{A5A9C467-E125-1426-52EA-9D650EDE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3622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relation between the energy of a bit as another microscopic component of internal energy is determined by the probabilityP</a:t>
            </a:r>
            <a:r>
              <a:rPr lang="en-US" altLang="en-US" sz="2400" baseline="-25000"/>
              <a:t>1</a:t>
            </a:r>
            <a:r>
              <a:rPr lang="en-US" altLang="en-US" sz="2400"/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If a system of </a:t>
            </a:r>
            <a:r>
              <a:rPr lang="en-US" altLang="en-US" sz="2400" i="1"/>
              <a:t>N</a:t>
            </a:r>
            <a:r>
              <a:rPr lang="en-US" altLang="en-US" sz="2400"/>
              <a:t> bits has the value of one for  </a:t>
            </a:r>
            <a:r>
              <a:rPr lang="en-US" altLang="en-US" sz="2400" i="1"/>
              <a:t>m</a:t>
            </a:r>
            <a:r>
              <a:rPr lang="en-US" altLang="en-US" sz="2400"/>
              <a:t> times, such that</a:t>
            </a:r>
            <a:endParaRPr lang="en-IN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Object 25">
                <a:extLst>
                  <a:ext uri="{FF2B5EF4-FFF2-40B4-BE49-F238E27FC236}">
                    <a16:creationId xmlns:a16="http://schemas.microsoft.com/office/drawing/2014/main" id="{40F1DA21-AD78-9E71-ED3A-48A70DAD3A8B}"/>
                  </a:ext>
                </a:extLst>
              </p:cNvPr>
              <p:cNvSpPr txBox="1"/>
              <p:nvPr/>
            </p:nvSpPr>
            <p:spPr bwMode="auto">
              <a:xfrm>
                <a:off x="3405188" y="3505200"/>
                <a:ext cx="854075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463" name="Object 25">
                <a:extLst>
                  <a:ext uri="{FF2B5EF4-FFF2-40B4-BE49-F238E27FC236}">
                    <a16:creationId xmlns:a16="http://schemas.microsoft.com/office/drawing/2014/main" id="{40F1DA21-AD78-9E71-ED3A-48A70DAD3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5188" y="3505200"/>
                <a:ext cx="854075" cy="679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Rectangle 5">
            <a:extLst>
              <a:ext uri="{FF2B5EF4-FFF2-40B4-BE49-F238E27FC236}">
                <a16:creationId xmlns:a16="http://schemas.microsoft.com/office/drawing/2014/main" id="{9FF78444-F8A5-2D5D-F7F8-35CBE801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14800"/>
            <a:ext cx="2551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The total energy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Object 28">
                <a:extLst>
                  <a:ext uri="{FF2B5EF4-FFF2-40B4-BE49-F238E27FC236}">
                    <a16:creationId xmlns:a16="http://schemas.microsoft.com/office/drawing/2014/main" id="{4C08752D-FFA4-3195-41F4-4FED73D4A9B0}"/>
                  </a:ext>
                </a:extLst>
              </p:cNvPr>
              <p:cNvSpPr txBox="1"/>
              <p:nvPr/>
            </p:nvSpPr>
            <p:spPr bwMode="auto">
              <a:xfrm>
                <a:off x="2990850" y="4191000"/>
                <a:ext cx="2430463" cy="3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465" name="Object 28">
                <a:extLst>
                  <a:ext uri="{FF2B5EF4-FFF2-40B4-BE49-F238E27FC236}">
                    <a16:creationId xmlns:a16="http://schemas.microsoft.com/office/drawing/2014/main" id="{4C08752D-FFA4-3195-41F4-4FED73D4A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0850" y="4191000"/>
                <a:ext cx="2430463" cy="393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6" name="Rectangle 6">
            <a:extLst>
              <a:ext uri="{FF2B5EF4-FFF2-40B4-BE49-F238E27FC236}">
                <a16:creationId xmlns:a16="http://schemas.microsoft.com/office/drawing/2014/main" id="{E3BB850A-AADE-8603-5F43-F69529F7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800600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It is now possible to express the entropy of a stream of </a:t>
            </a:r>
            <a:r>
              <a:rPr lang="en-US" altLang="en-US" sz="2400" i="1"/>
              <a:t>N</a:t>
            </a:r>
            <a:r>
              <a:rPr lang="en-US" altLang="en-US" sz="2400"/>
              <a:t> independent bits in terms of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U</a:t>
            </a:r>
            <a:r>
              <a:rPr lang="en-US" altLang="en-US" sz="240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30D98D79-55AB-F4B3-B16B-1D78BC139037}"/>
                  </a:ext>
                </a:extLst>
              </p:cNvPr>
              <p:cNvSpPr txBox="1"/>
              <p:nvPr/>
            </p:nvSpPr>
            <p:spPr bwMode="auto">
              <a:xfrm>
                <a:off x="3303588" y="5770563"/>
                <a:ext cx="2036762" cy="788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𝑝𝑢𝑟𝑒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𝑐𝑜𝑚𝑝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30D98D79-55AB-F4B3-B16B-1D78BC13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3588" y="5770563"/>
                <a:ext cx="2036762" cy="788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DC5834DD-F5BA-6B00-7838-9E99D3F72D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05A4BB-885B-0422-B6BE-AFA875351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936FD2B2-E3E5-CC29-F396-67FA4D80E7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C2BD370-7E4B-3831-3CDC-86DCBD0A1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6F00B8A-79E2-E9D4-0055-DD29B83474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25FA96E-C851-5B67-A22D-E1993E0C0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AA76AA7-89A4-8AF2-20D9-3EAD3ABA8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67AD32A-54E6-B7A5-51AF-C27B4C19E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F3E7660-99E2-7F96-3CC2-11037E769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6F4A1248-8B94-03E1-7A48-FD2E786E6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C87A99-F3D5-8366-AF65-3629235E0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D06F8B2-7154-682E-1A96-4EF80961D5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2DA10DD-FEE2-6828-8ED1-28AD63FDF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097508-9FD8-0A82-E97D-565843653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B91E0B-BC73-F690-BFCD-30AF0B5CC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D5F7EC6-E617-CDCF-67DD-B2AF5F2E9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19461" grpId="0"/>
      <p:bldP spid="19462" grpId="0"/>
      <p:bldP spid="19463" grpId="0"/>
      <p:bldP spid="19464" grpId="0"/>
      <p:bldP spid="19465" grpId="0"/>
      <p:bldP spid="1946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ABC029-C82C-73BF-2E64-EE3B35AF5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/>
              <a:t>Computational or Information  Entropy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AEFEDAF6-BB67-D5E3-7A4B-9715F0A563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3538" y="1219200"/>
            <a:ext cx="8442325" cy="1722438"/>
          </a:xfrm>
        </p:spPr>
        <p:txBody>
          <a:bodyPr/>
          <a:lstStyle/>
          <a:p>
            <a:r>
              <a:rPr lang="en-US" altLang="en-US" sz="2400"/>
              <a:t>For a given value of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U</a:t>
            </a:r>
            <a:r>
              <a:rPr lang="en-US" altLang="en-US" sz="2400"/>
              <a:t>, there are numerous permutations of bits that yield </a:t>
            </a:r>
            <a:r>
              <a:rPr lang="en-US" altLang="en-US" sz="2400" i="1"/>
              <a:t>m</a:t>
            </a:r>
            <a:r>
              <a:rPr lang="en-US" altLang="en-US" sz="2400"/>
              <a:t> ones and (</a:t>
            </a:r>
            <a:r>
              <a:rPr lang="en-US" altLang="en-US" sz="2400" i="1"/>
              <a:t>N - m</a:t>
            </a:r>
            <a:r>
              <a:rPr lang="en-US" altLang="en-US" sz="2400"/>
              <a:t>) zeros. </a:t>
            </a:r>
          </a:p>
          <a:p>
            <a:r>
              <a:rPr lang="en-US" altLang="en-US" sz="2400"/>
              <a:t>If each of these </a:t>
            </a:r>
            <a:r>
              <a:rPr lang="en-US" altLang="en-US" sz="2400" i="1"/>
              <a:t>g(</a:t>
            </a:r>
            <a:r>
              <a:rPr lang="en-US" altLang="en-US" sz="2400" i="1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U)</a:t>
            </a:r>
            <a:r>
              <a:rPr lang="en-US" altLang="en-US" sz="2400"/>
              <a:t> permutation states is equally likely, one can define the entropy as</a:t>
            </a:r>
            <a:endParaRPr lang="en-IN" altLang="en-US" sz="240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06B8E691-6840-8DA0-5CD9-CB6E74A0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475038"/>
            <a:ext cx="84423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dirty="0"/>
              <a:t>Where </a:t>
            </a:r>
            <a:r>
              <a:rPr lang="en-US" sz="2400" i="1" dirty="0"/>
              <a:t>g(</a:t>
            </a:r>
            <a:r>
              <a:rPr lang="en-US" sz="2400" i="1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U)</a:t>
            </a:r>
            <a:r>
              <a:rPr lang="en-US" sz="2400" dirty="0"/>
              <a:t> is named as a degeneracy function. </a:t>
            </a:r>
          </a:p>
          <a:p>
            <a:pPr>
              <a:defRPr/>
            </a:pPr>
            <a:r>
              <a:rPr lang="en-US" sz="2400" dirty="0"/>
              <a:t>Using simple probability </a:t>
            </a:r>
            <a:endParaRPr lang="en-IN" altLang="en-US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6" name="Object 1">
                <a:extLst>
                  <a:ext uri="{FF2B5EF4-FFF2-40B4-BE49-F238E27FC236}">
                    <a16:creationId xmlns:a16="http://schemas.microsoft.com/office/drawing/2014/main" id="{C5BE3EAA-4977-C06D-F13C-61A941CF569E}"/>
                  </a:ext>
                </a:extLst>
              </p:cNvPr>
              <p:cNvSpPr txBox="1"/>
              <p:nvPr/>
            </p:nvSpPr>
            <p:spPr bwMode="auto">
              <a:xfrm>
                <a:off x="3665538" y="2892425"/>
                <a:ext cx="2552700" cy="442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486" name="Object 1">
                <a:extLst>
                  <a:ext uri="{FF2B5EF4-FFF2-40B4-BE49-F238E27FC236}">
                    <a16:creationId xmlns:a16="http://schemas.microsoft.com/office/drawing/2014/main" id="{C5BE3EAA-4977-C06D-F13C-61A941CF5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5538" y="2892425"/>
                <a:ext cx="2552700" cy="442913"/>
              </a:xfrm>
              <a:prstGeom prst="rect">
                <a:avLst/>
              </a:prstGeom>
              <a:blipFill>
                <a:blip r:embed="rId2"/>
                <a:stretch>
                  <a:fillRect l="-239" b="-68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Object 24">
                <a:extLst>
                  <a:ext uri="{FF2B5EF4-FFF2-40B4-BE49-F238E27FC236}">
                    <a16:creationId xmlns:a16="http://schemas.microsoft.com/office/drawing/2014/main" id="{FDAA9FB5-2A48-ADF3-3FE1-1674C413A613}"/>
                  </a:ext>
                </a:extLst>
              </p:cNvPr>
              <p:cNvSpPr txBox="1"/>
              <p:nvPr/>
            </p:nvSpPr>
            <p:spPr bwMode="auto">
              <a:xfrm>
                <a:off x="3175000" y="4548188"/>
                <a:ext cx="3543300" cy="938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487" name="Object 24">
                <a:extLst>
                  <a:ext uri="{FF2B5EF4-FFF2-40B4-BE49-F238E27FC236}">
                    <a16:creationId xmlns:a16="http://schemas.microsoft.com/office/drawing/2014/main" id="{FDAA9FB5-2A48-ADF3-3FE1-1674C413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5000" y="4548188"/>
                <a:ext cx="3543300" cy="938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19FE5F60-9891-9047-B55C-156619A1488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B82F577-B1FC-19D7-BEF3-2D0C66487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632D8904-D47B-036A-968B-EB833D510C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43704D0-4171-BADF-AB00-107BF4CAD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191D45F-1076-CE64-E759-A07BB79D2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9031537-0F79-61EE-3EA6-AF72D0E57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552C1F9-1976-6442-8DCC-B8B89254D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4549A0-84EB-9CC4-C151-91F4F5FD3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F029FDB-7636-F472-54F5-FFCBC795AB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683A7C22-3BE7-EBAA-08B4-C856551BE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2FCDB02-3226-F17E-5B91-AB4469E03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D03022C-1E42-508A-1B21-1E9374A39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AB6C1E8-1949-82B4-8C64-E00CE2AB0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233F1B8-97C2-EC54-BF87-6CA04FE45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CE03CEB-AF6F-B485-952F-13731230B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57E539A-7CAC-CA84-1FFC-4716772D8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3" grpId="0" build="p"/>
      <p:bldP spid="20486" grpId="0"/>
      <p:bldP spid="20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37A5F6A-1FB5-85A0-180D-9FE627BE9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7156450" cy="1181100"/>
          </a:xfrm>
        </p:spPr>
        <p:txBody>
          <a:bodyPr/>
          <a:lstStyle/>
          <a:p>
            <a:r>
              <a:rPr lang="en-US" altLang="en-US" sz="2800"/>
              <a:t>Extension of Boltzmann theory :Energy consumption by An Irreversible Electronic Device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6E0336CE-E839-FD9D-C5AB-7792C33754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30325"/>
            <a:ext cx="8077200" cy="838200"/>
          </a:xfrm>
        </p:spPr>
        <p:txBody>
          <a:bodyPr/>
          <a:lstStyle/>
          <a:p>
            <a:r>
              <a:rPr lang="en-US" altLang="en-US" sz="2400"/>
              <a:t>Ideal electrical work to be consumed for a bit of computation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1">
                <a:extLst>
                  <a:ext uri="{FF2B5EF4-FFF2-40B4-BE49-F238E27FC236}">
                    <a16:creationId xmlns:a16="http://schemas.microsoft.com/office/drawing/2014/main" id="{717E6E64-E2B3-30E7-2A65-72563F12D783}"/>
                  </a:ext>
                </a:extLst>
              </p:cNvPr>
              <p:cNvSpPr txBox="1"/>
              <p:nvPr/>
            </p:nvSpPr>
            <p:spPr bwMode="auto">
              <a:xfrm>
                <a:off x="2219325" y="1876215"/>
                <a:ext cx="3914775" cy="542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𝑒𝑙𝑒𝑐𝑡𝑟𝑖𝑐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21">
                <a:extLst>
                  <a:ext uri="{FF2B5EF4-FFF2-40B4-BE49-F238E27FC236}">
                    <a16:creationId xmlns:a16="http://schemas.microsoft.com/office/drawing/2014/main" id="{717E6E64-E2B3-30E7-2A65-72563F12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9325" y="1876215"/>
                <a:ext cx="3914775" cy="542925"/>
              </a:xfrm>
              <a:prstGeom prst="rect">
                <a:avLst/>
              </a:prstGeom>
              <a:blipFill>
                <a:blip r:embed="rId2"/>
                <a:stretch>
                  <a:fillRect r="-3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7A185D1-101D-0700-9EF3-451ACDE6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2514600"/>
            <a:ext cx="85344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/>
              <a:t>At  a room temperature of 298K, W</a:t>
            </a:r>
            <a:r>
              <a:rPr lang="en-IN" altLang="en-US" sz="2400" baseline="-25000"/>
              <a:t>ideal-input</a:t>
            </a:r>
            <a:r>
              <a:rPr lang="en-IN" altLang="en-US" sz="2400"/>
              <a:t> = 0.018eV.</a:t>
            </a:r>
          </a:p>
          <a:p>
            <a:r>
              <a:rPr lang="en-IN" altLang="en-US" sz="2400"/>
              <a:t>Thermal noise on gates of minimum‐width segments of FET gates leads to channel fluctuations below ~1‐2 eV.</a:t>
            </a:r>
          </a:p>
        </p:txBody>
      </p:sp>
      <p:pic>
        <p:nvPicPr>
          <p:cNvPr id="21511" name="Picture 26" descr="LF noise of a MOSFET with a 0.18-m gate area. Upper: time domain. The abrupt jumps are caused by single electrons. Superimposed on this are other types of noise. Lower: frequency domain. The PSD has a Lorentzian shape: flat at low frequencies and decaying with 020 dB/dec at high frequencies.">
            <a:extLst>
              <a:ext uri="{FF2B5EF4-FFF2-40B4-BE49-F238E27FC236}">
                <a16:creationId xmlns:a16="http://schemas.microsoft.com/office/drawing/2014/main" id="{02B37A74-02C8-B8EE-9FF7-92C8A246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2388"/>
            <a:ext cx="367665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">
            <a:extLst>
              <a:ext uri="{FF2B5EF4-FFF2-40B4-BE49-F238E27FC236}">
                <a16:creationId xmlns:a16="http://schemas.microsoft.com/office/drawing/2014/main" id="{EBD10145-7B88-F656-425E-65FCA1F40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4958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11111"/>
                </a:solidFill>
                <a:latin typeface="Roboto" panose="02000000000000000000" pitchFamily="2" charset="0"/>
              </a:rPr>
              <a:t>Thermal noise of a MOSFET with a 0.18-m gate area.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F1ABA389-2EE2-C6D9-388C-62569CF6EB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2588C6B-F74D-24FD-08B1-6FF6DF559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1DEE5349-9D2A-595F-63E3-AA925A97F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21F1AD9-8444-97A1-60F4-A9AF53481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4A2434D-54D3-B7E9-9E72-8BE9A20D8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13756D3-43EE-1082-FF9B-1E843749C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FB89F8A-F584-2240-A077-A641A216F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C4ED3C0-29D9-9063-E6D4-B813F5FAA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BAFAE45-A2E3-E5E7-AE08-CF64B533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5F68D44-1851-513A-EF12-295F48FD0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7204C52-A633-B09A-393E-F243F331C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F71B689-E0A9-78BE-C7D3-40B3E12AF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74EB745-5F43-0ACA-171B-F69CE2E00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A9A1881-67CF-BC7E-CD89-8F2BD7C24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89C79E3-3D1F-FDFE-FBFD-B6EFABE9C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6F08623-A2C5-2177-B3FF-82F16C8F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27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20" grpId="0"/>
      <p:bldP spid="21" grpId="0" build="p" autoUpdateAnimBg="0"/>
      <p:bldP spid="21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20CA2A0-2639-0E5F-E955-6729800E5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7156450" cy="1181100"/>
          </a:xfrm>
        </p:spPr>
        <p:txBody>
          <a:bodyPr/>
          <a:lstStyle/>
          <a:p>
            <a:r>
              <a:rPr lang="en-US" altLang="en-US" sz="2800"/>
              <a:t>Extension of Boltzmann theory :Energy consumption by An Irreversible Electronic Device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1178BCD9-C95B-D8EC-F482-B56F52D38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037" y="1509712"/>
            <a:ext cx="8077200" cy="838200"/>
          </a:xfrm>
        </p:spPr>
        <p:txBody>
          <a:bodyPr/>
          <a:lstStyle/>
          <a:p>
            <a:r>
              <a:rPr lang="en-US" altLang="en-US" sz="2400" dirty="0"/>
              <a:t>Ideal electrical work to be consumed for a bit of computation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Object 21">
                <a:extLst>
                  <a:ext uri="{FF2B5EF4-FFF2-40B4-BE49-F238E27FC236}">
                    <a16:creationId xmlns:a16="http://schemas.microsoft.com/office/drawing/2014/main" id="{76880A90-1ECF-7EC6-8F7E-CE2CB0AADCC0}"/>
                  </a:ext>
                </a:extLst>
              </p:cNvPr>
              <p:cNvSpPr txBox="1"/>
              <p:nvPr/>
            </p:nvSpPr>
            <p:spPr bwMode="auto">
              <a:xfrm>
                <a:off x="2162175" y="1905000"/>
                <a:ext cx="3914775" cy="542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𝑒𝑙𝑒𝑐𝑡𝑟𝑖𝑐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532" name="Object 21">
                <a:extLst>
                  <a:ext uri="{FF2B5EF4-FFF2-40B4-BE49-F238E27FC236}">
                    <a16:creationId xmlns:a16="http://schemas.microsoft.com/office/drawing/2014/main" id="{76880A90-1ECF-7EC6-8F7E-CE2CB0AAD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2175" y="1905000"/>
                <a:ext cx="3914775" cy="542925"/>
              </a:xfrm>
              <a:prstGeom prst="rect">
                <a:avLst/>
              </a:prstGeom>
              <a:blipFill>
                <a:blip r:embed="rId2"/>
                <a:stretch>
                  <a:fillRect r="-3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3" name="Content Placeholder 3">
            <a:extLst>
              <a:ext uri="{FF2B5EF4-FFF2-40B4-BE49-F238E27FC236}">
                <a16:creationId xmlns:a16="http://schemas.microsoft.com/office/drawing/2014/main" id="{A1B00AC1-1A27-77CB-4099-2C688D92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38" y="2605410"/>
            <a:ext cx="85344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 dirty="0"/>
              <a:t>At  a room temperature of 298K, </a:t>
            </a:r>
            <a:r>
              <a:rPr lang="en-IN" altLang="en-US" sz="2400" dirty="0" err="1"/>
              <a:t>W</a:t>
            </a:r>
            <a:r>
              <a:rPr lang="en-IN" altLang="en-US" sz="2400" baseline="-25000" dirty="0" err="1"/>
              <a:t>ideal</a:t>
            </a:r>
            <a:r>
              <a:rPr lang="en-IN" altLang="en-US" sz="2400" baseline="-25000" dirty="0"/>
              <a:t>-input</a:t>
            </a:r>
            <a:r>
              <a:rPr lang="en-IN" altLang="en-US" sz="2400" dirty="0"/>
              <a:t> = 0.018eV.</a:t>
            </a:r>
          </a:p>
          <a:p>
            <a:r>
              <a:rPr lang="en-IN" altLang="en-US" sz="2400" dirty="0"/>
              <a:t>Thermal noise on gates of minimum‐width segments of FET gates leads to channel fluctuations below ~1‐2 eV.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18A36A77-B5E7-0ADD-EFF7-9C1B7502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981450"/>
            <a:ext cx="8534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/>
              <a:t>Increases leakage, impairs device performance.</a:t>
            </a:r>
          </a:p>
          <a:p>
            <a:r>
              <a:rPr lang="en-IN" altLang="en-US" sz="2400"/>
              <a:t>ITRS has minimum gate energy asymptoting to ~2 eV</a:t>
            </a:r>
          </a:p>
          <a:p>
            <a:r>
              <a:rPr lang="en-IN" altLang="en-US" sz="2400"/>
              <a:t>Also, real logic circuits incur many further overhead factors:</a:t>
            </a:r>
          </a:p>
          <a:p>
            <a:r>
              <a:rPr lang="en-IN" altLang="en-US" sz="2400"/>
              <a:t>Transistor width 10‐20× min.</a:t>
            </a:r>
          </a:p>
          <a:p>
            <a:r>
              <a:rPr lang="en-IN" altLang="en-US" sz="2400"/>
              <a:t>Parasitic (junction, etc.) transistor capacitances (~2×)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4A414A0E-F3E9-B54B-2B0C-06A630E65FC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837705C-7F3D-0BBD-0E37-F38803336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185269A-3B24-E45A-852F-DF1F1EAA3F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F8ED85E-2894-8EDB-3B61-0E3C0168F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1DFCC3A-9280-5424-52D6-B3125DE9D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E23A4AC-464F-828C-ABA3-224D2A843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68595AA-E8B8-E577-886F-885663F9C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F26E13-4C32-07BF-AA1B-AEADF4155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25B6A87-2A07-5384-BDFE-25DA4B04FD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0F37CBD-89AF-5EC0-B340-A0729EC1B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0D222F9-7545-AF0A-F87B-6C4F36DC9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BD04465-79E6-8ADA-4016-6170317B88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7F532585-768E-8E5A-5C55-FBC778167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248205E-EF87-C918-46D5-1D08AB489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07F4B89-93D5-701C-E471-BD32E819C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CF0CA0C-A2C9-EF95-8B53-63F66158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32" y="14097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/>
      <p:bldP spid="22533" grpId="0" build="p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075F9D5-CC88-8922-D33E-BFA25EC5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0625"/>
            <a:ext cx="66294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D1B90E5C-E169-94D2-77BA-8D8D74846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638" y="206375"/>
            <a:ext cx="5943600" cy="831850"/>
          </a:xfrm>
        </p:spPr>
        <p:txBody>
          <a:bodyPr/>
          <a:lstStyle/>
          <a:p>
            <a:r>
              <a:rPr lang="en-IN" altLang="en-US" sz="2800"/>
              <a:t>A Macro Level Thermo-scientific  Analysis of A Data Centre</a:t>
            </a:r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376E70B3-A55B-9430-95EC-4AE2E226630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7" name="Group 8">
              <a:extLst>
                <a:ext uri="{FF2B5EF4-FFF2-40B4-BE49-F238E27FC236}">
                  <a16:creationId xmlns:a16="http://schemas.microsoft.com/office/drawing/2014/main" id="{6E401E35-537D-9CE0-D800-DE566627E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90" name="Group 9">
                <a:extLst>
                  <a:ext uri="{FF2B5EF4-FFF2-40B4-BE49-F238E27FC236}">
                    <a16:creationId xmlns:a16="http://schemas.microsoft.com/office/drawing/2014/main" id="{3D813F4E-0A8D-AA51-E893-EE106648E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500" name="Rectangle 10">
                  <a:extLst>
                    <a:ext uri="{FF2B5EF4-FFF2-40B4-BE49-F238E27FC236}">
                      <a16:creationId xmlns:a16="http://schemas.microsoft.com/office/drawing/2014/main" id="{5DD9CE9E-6C8F-EC16-C35D-BA433C5FB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501" name="Rectangle 11">
                  <a:extLst>
                    <a:ext uri="{FF2B5EF4-FFF2-40B4-BE49-F238E27FC236}">
                      <a16:creationId xmlns:a16="http://schemas.microsoft.com/office/drawing/2014/main" id="{BD4F01B6-C76C-0CBB-98ED-0A97851D6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2">
                <a:extLst>
                  <a:ext uri="{FF2B5EF4-FFF2-40B4-BE49-F238E27FC236}">
                    <a16:creationId xmlns:a16="http://schemas.microsoft.com/office/drawing/2014/main" id="{2D04729E-B5FA-D087-93CC-C01D1938B9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8" name="Rectangle 13">
                  <a:extLst>
                    <a:ext uri="{FF2B5EF4-FFF2-40B4-BE49-F238E27FC236}">
                      <a16:creationId xmlns:a16="http://schemas.microsoft.com/office/drawing/2014/main" id="{584DE6C2-DB0C-9F7F-84EA-32285F497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4">
                  <a:extLst>
                    <a:ext uri="{FF2B5EF4-FFF2-40B4-BE49-F238E27FC236}">
                      <a16:creationId xmlns:a16="http://schemas.microsoft.com/office/drawing/2014/main" id="{7DCB7CC1-4A87-7B92-8B4A-2D164C76D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2" name="Group 15">
                <a:extLst>
                  <a:ext uri="{FF2B5EF4-FFF2-40B4-BE49-F238E27FC236}">
                    <a16:creationId xmlns:a16="http://schemas.microsoft.com/office/drawing/2014/main" id="{2485EFE9-6046-9A9D-BD29-26AE7D5B7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6" name="Rectangle 16">
                  <a:extLst>
                    <a:ext uri="{FF2B5EF4-FFF2-40B4-BE49-F238E27FC236}">
                      <a16:creationId xmlns:a16="http://schemas.microsoft.com/office/drawing/2014/main" id="{3ECFDE6A-8818-C74E-4BCB-39F6C72E1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7">
                  <a:extLst>
                    <a:ext uri="{FF2B5EF4-FFF2-40B4-BE49-F238E27FC236}">
                      <a16:creationId xmlns:a16="http://schemas.microsoft.com/office/drawing/2014/main" id="{31BE172E-55B6-510B-7009-A402BBB65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3" name="Group 18">
                <a:extLst>
                  <a:ext uri="{FF2B5EF4-FFF2-40B4-BE49-F238E27FC236}">
                    <a16:creationId xmlns:a16="http://schemas.microsoft.com/office/drawing/2014/main" id="{564D7386-7C9E-0775-3DC3-3F839E188D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4" name="Rectangle 19">
                  <a:extLst>
                    <a:ext uri="{FF2B5EF4-FFF2-40B4-BE49-F238E27FC236}">
                      <a16:creationId xmlns:a16="http://schemas.microsoft.com/office/drawing/2014/main" id="{C4355D76-DA26-48F8-D5FA-7C44B8255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20">
                  <a:extLst>
                    <a:ext uri="{FF2B5EF4-FFF2-40B4-BE49-F238E27FC236}">
                      <a16:creationId xmlns:a16="http://schemas.microsoft.com/office/drawing/2014/main" id="{CBC6D5E5-14DB-FAA0-5110-AAC2B15833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8" name="Rectangle 19458">
              <a:extLst>
                <a:ext uri="{FF2B5EF4-FFF2-40B4-BE49-F238E27FC236}">
                  <a16:creationId xmlns:a16="http://schemas.microsoft.com/office/drawing/2014/main" id="{65137376-837E-FB44-289C-EF41727E0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84835E34-9D7B-DE20-ED3D-ACCE42A05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18B514-7132-CE58-B4F8-1627A7E1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324350"/>
            <a:ext cx="3276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IN" altLang="en-US">
              <a:solidFill>
                <a:srgbClr val="FF0000"/>
              </a:solidFill>
              <a:latin typeface="STXingkai" panose="02010800040101010101" pitchFamily="2" charset="-122"/>
              <a:ea typeface="STXingkai" panose="0201080004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>
                <a:solidFill>
                  <a:srgbClr val="FF000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Sankey Diagram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B40E692-CD71-A103-D051-96E072BC6E67}"/>
              </a:ext>
            </a:extLst>
          </p:cNvPr>
          <p:cNvSpPr>
            <a:spLocks/>
          </p:cNvSpPr>
          <p:nvPr/>
        </p:nvSpPr>
        <p:spPr bwMode="auto">
          <a:xfrm>
            <a:off x="331788" y="1209675"/>
            <a:ext cx="6591300" cy="5437188"/>
          </a:xfrm>
          <a:custGeom>
            <a:avLst/>
            <a:gdLst>
              <a:gd name="T0" fmla="*/ 626449 w 6591471"/>
              <a:gd name="T1" fmla="*/ 383158 h 5437742"/>
              <a:gd name="T2" fmla="*/ 729664 w 6591471"/>
              <a:gd name="T3" fmla="*/ 383158 h 5437742"/>
              <a:gd name="T4" fmla="*/ 2911969 w 6591471"/>
              <a:gd name="T5" fmla="*/ 898927 h 5437742"/>
              <a:gd name="T6" fmla="*/ 3590259 w 6591471"/>
              <a:gd name="T7" fmla="*/ 972613 h 5437742"/>
              <a:gd name="T8" fmla="*/ 4342267 w 6591471"/>
              <a:gd name="T9" fmla="*/ 604200 h 5437742"/>
              <a:gd name="T10" fmla="*/ 4651919 w 6591471"/>
              <a:gd name="T11" fmla="*/ 14744 h 5437742"/>
              <a:gd name="T12" fmla="*/ 6436106 w 6591471"/>
              <a:gd name="T13" fmla="*/ 279999 h 5437742"/>
              <a:gd name="T14" fmla="*/ 6450854 w 6591471"/>
              <a:gd name="T15" fmla="*/ 1355759 h 5437742"/>
              <a:gd name="T16" fmla="*/ 6037979 w 6591471"/>
              <a:gd name="T17" fmla="*/ 2844130 h 5437742"/>
              <a:gd name="T18" fmla="*/ 5831550 w 6591471"/>
              <a:gd name="T19" fmla="*/ 4671442 h 5437742"/>
              <a:gd name="T20" fmla="*/ 4430741 w 6591471"/>
              <a:gd name="T21" fmla="*/ 4671442 h 5437742"/>
              <a:gd name="T22" fmla="*/ 3767200 w 6591471"/>
              <a:gd name="T23" fmla="*/ 4671442 h 5437742"/>
              <a:gd name="T24" fmla="*/ 2882480 w 6591471"/>
              <a:gd name="T25" fmla="*/ 4700915 h 5437742"/>
              <a:gd name="T26" fmla="*/ 2617065 w 6591471"/>
              <a:gd name="T27" fmla="*/ 5319843 h 5437742"/>
              <a:gd name="T28" fmla="*/ 2587577 w 6591471"/>
              <a:gd name="T29" fmla="*/ 5408262 h 5437742"/>
              <a:gd name="T30" fmla="*/ 1039316 w 6591471"/>
              <a:gd name="T31" fmla="*/ 5349316 h 5437742"/>
              <a:gd name="T32" fmla="*/ 154597 w 6591471"/>
              <a:gd name="T33" fmla="*/ 4568285 h 5437742"/>
              <a:gd name="T34" fmla="*/ 7145 w 6591471"/>
              <a:gd name="T35" fmla="*/ 2873603 h 5437742"/>
              <a:gd name="T36" fmla="*/ 36634 w 6591471"/>
              <a:gd name="T37" fmla="*/ 1267341 h 5437742"/>
              <a:gd name="T38" fmla="*/ 154597 w 6591471"/>
              <a:gd name="T39" fmla="*/ 486309 h 5437742"/>
              <a:gd name="T40" fmla="*/ 537975 w 6591471"/>
              <a:gd name="T41" fmla="*/ 353685 h 54377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91471"/>
              <a:gd name="T64" fmla="*/ 0 h 5437742"/>
              <a:gd name="T65" fmla="*/ 6591471 w 6591471"/>
              <a:gd name="T66" fmla="*/ 5437742 h 54377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91471" h="5437742">
                <a:moveTo>
                  <a:pt x="626577" y="383470"/>
                </a:moveTo>
                <a:cubicBezTo>
                  <a:pt x="487696" y="340454"/>
                  <a:pt x="348816" y="297438"/>
                  <a:pt x="729816" y="383470"/>
                </a:cubicBezTo>
                <a:cubicBezTo>
                  <a:pt x="1110816" y="469502"/>
                  <a:pt x="2435713" y="801341"/>
                  <a:pt x="2912577" y="899663"/>
                </a:cubicBezTo>
                <a:cubicBezTo>
                  <a:pt x="3389442" y="997986"/>
                  <a:pt x="3352571" y="1022566"/>
                  <a:pt x="3591003" y="973405"/>
                </a:cubicBezTo>
                <a:cubicBezTo>
                  <a:pt x="3829435" y="924244"/>
                  <a:pt x="4166190" y="764470"/>
                  <a:pt x="4343171" y="604696"/>
                </a:cubicBezTo>
                <a:cubicBezTo>
                  <a:pt x="4520152" y="444922"/>
                  <a:pt x="4303842" y="68837"/>
                  <a:pt x="4652887" y="14760"/>
                </a:cubicBezTo>
                <a:cubicBezTo>
                  <a:pt x="5001932" y="-39318"/>
                  <a:pt x="6137558" y="56547"/>
                  <a:pt x="6437442" y="280231"/>
                </a:cubicBezTo>
                <a:cubicBezTo>
                  <a:pt x="6737326" y="503915"/>
                  <a:pt x="6518558" y="929160"/>
                  <a:pt x="6452190" y="1356863"/>
                </a:cubicBezTo>
                <a:cubicBezTo>
                  <a:pt x="6385822" y="1784566"/>
                  <a:pt x="6142474" y="2293386"/>
                  <a:pt x="6039235" y="2846450"/>
                </a:cubicBezTo>
                <a:cubicBezTo>
                  <a:pt x="5935996" y="3399514"/>
                  <a:pt x="6100687" y="4370450"/>
                  <a:pt x="5832758" y="4675250"/>
                </a:cubicBezTo>
                <a:cubicBezTo>
                  <a:pt x="5564829" y="4980050"/>
                  <a:pt x="4431661" y="4675250"/>
                  <a:pt x="4431661" y="4675250"/>
                </a:cubicBezTo>
                <a:cubicBezTo>
                  <a:pt x="4087532" y="4675250"/>
                  <a:pt x="4026081" y="4670334"/>
                  <a:pt x="3767984" y="4675250"/>
                </a:cubicBezTo>
                <a:cubicBezTo>
                  <a:pt x="3509887" y="4680166"/>
                  <a:pt x="3074809" y="4596592"/>
                  <a:pt x="2883080" y="4704747"/>
                </a:cubicBezTo>
                <a:cubicBezTo>
                  <a:pt x="2691351" y="4812902"/>
                  <a:pt x="2666770" y="5206192"/>
                  <a:pt x="2617609" y="5324179"/>
                </a:cubicBezTo>
                <a:cubicBezTo>
                  <a:pt x="2568448" y="5442166"/>
                  <a:pt x="2851126" y="5407754"/>
                  <a:pt x="2588113" y="5412670"/>
                </a:cubicBezTo>
                <a:cubicBezTo>
                  <a:pt x="2325100" y="5417586"/>
                  <a:pt x="1445113" y="5493786"/>
                  <a:pt x="1039532" y="5353676"/>
                </a:cubicBezTo>
                <a:cubicBezTo>
                  <a:pt x="633951" y="5213566"/>
                  <a:pt x="326694" y="4984967"/>
                  <a:pt x="154629" y="4572012"/>
                </a:cubicBezTo>
                <a:cubicBezTo>
                  <a:pt x="-17436" y="4159057"/>
                  <a:pt x="26809" y="3426553"/>
                  <a:pt x="7145" y="2875947"/>
                </a:cubicBezTo>
                <a:cubicBezTo>
                  <a:pt x="-12519" y="2325341"/>
                  <a:pt x="12061" y="1666579"/>
                  <a:pt x="36642" y="1268373"/>
                </a:cubicBezTo>
                <a:cubicBezTo>
                  <a:pt x="61223" y="870167"/>
                  <a:pt x="71055" y="639109"/>
                  <a:pt x="154629" y="486709"/>
                </a:cubicBezTo>
                <a:cubicBezTo>
                  <a:pt x="238203" y="334309"/>
                  <a:pt x="388145" y="344141"/>
                  <a:pt x="538087" y="353973"/>
                </a:cubicBezTo>
              </a:path>
            </a:pathLst>
          </a:custGeom>
          <a:solidFill>
            <a:schemeClr val="bg1"/>
          </a:solidFill>
          <a:ln w="149225" cmpd="tri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                                    Data Center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7A21CB-CF73-BFEB-AA45-C88870DC9F29}"/>
                  </a:ext>
                </a:extLst>
              </p14:cNvPr>
              <p14:cNvContentPartPr/>
              <p14:nvPr/>
            </p14:nvContentPartPr>
            <p14:xfrm>
              <a:off x="3177000" y="2418840"/>
              <a:ext cx="1042560" cy="96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7A21CB-CF73-BFEB-AA45-C88870DC9F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7640" y="2409480"/>
                <a:ext cx="1061280" cy="98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80D8AF2-6001-848B-4646-FBC77C90B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7156450" cy="1181100"/>
          </a:xfrm>
        </p:spPr>
        <p:txBody>
          <a:bodyPr/>
          <a:lstStyle/>
          <a:p>
            <a:r>
              <a:rPr lang="en-US" altLang="en-US" sz="2800"/>
              <a:t>Extension of Boltzmann theory :Energy consumption by An Ideal Electronic Device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1A7EB584-E48D-B6F4-D685-8A4ED28676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30325"/>
            <a:ext cx="8077200" cy="838200"/>
          </a:xfrm>
        </p:spPr>
        <p:txBody>
          <a:bodyPr/>
          <a:lstStyle/>
          <a:p>
            <a:r>
              <a:rPr lang="en-US" altLang="en-US" sz="2400"/>
              <a:t>Ideal electrical work to be consumed for a bit of computation is:</a:t>
            </a:r>
          </a:p>
        </p:txBody>
      </p:sp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D83E626B-56BD-D515-CCF7-D4AAFA41F3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4050" y="2276475"/>
          <a:ext cx="5086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241300" progId="Equation.3">
                  <p:embed/>
                </p:oleObj>
              </mc:Choice>
              <mc:Fallback>
                <p:oleObj name="Equation" r:id="rId2" imgW="2260600" imgH="241300" progId="Equation.3">
                  <p:embed/>
                  <p:pic>
                    <p:nvPicPr>
                      <p:cNvPr id="20" name="Object 21">
                        <a:extLst>
                          <a:ext uri="{FF2B5EF4-FFF2-40B4-BE49-F238E27FC236}">
                            <a16:creationId xmlns:a16="http://schemas.microsoft.com/office/drawing/2014/main" id="{D83E626B-56BD-D515-CCF7-D4AAFA41F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276475"/>
                        <a:ext cx="5086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2881BD9-CDB0-65CF-D254-586F2AF8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8534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/>
              <a:t>At  a room temperature of 298K, </a:t>
            </a:r>
            <a:r>
              <a:rPr lang="en-IN" altLang="en-US" sz="2400" i="1"/>
              <a:t>W</a:t>
            </a:r>
            <a:r>
              <a:rPr lang="en-IN" altLang="en-US" sz="2400" i="1" baseline="-25000"/>
              <a:t>ideal-elec-input</a:t>
            </a:r>
            <a:r>
              <a:rPr lang="en-IN" altLang="en-US" sz="2400"/>
              <a:t> = 0.018eV.</a:t>
            </a:r>
          </a:p>
        </p:txBody>
      </p:sp>
      <p:grpSp>
        <p:nvGrpSpPr>
          <p:cNvPr id="5126" name="Group 38">
            <a:extLst>
              <a:ext uri="{FF2B5EF4-FFF2-40B4-BE49-F238E27FC236}">
                <a16:creationId xmlns:a16="http://schemas.microsoft.com/office/drawing/2014/main" id="{DDC15B4C-0ED5-105B-D169-E4477DA35E29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130" name="Group 19">
              <a:extLst>
                <a:ext uri="{FF2B5EF4-FFF2-40B4-BE49-F238E27FC236}">
                  <a16:creationId xmlns:a16="http://schemas.microsoft.com/office/drawing/2014/main" id="{E026EECC-16B7-C3F3-2D26-DBDD8701C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2" name="Group 8">
                <a:extLst>
                  <a:ext uri="{FF2B5EF4-FFF2-40B4-BE49-F238E27FC236}">
                    <a16:creationId xmlns:a16="http://schemas.microsoft.com/office/drawing/2014/main" id="{7FF93F66-BA71-C6C2-7B79-3A30A752B1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4" name="Group 9">
                  <a:extLst>
                    <a:ext uri="{FF2B5EF4-FFF2-40B4-BE49-F238E27FC236}">
                      <a16:creationId xmlns:a16="http://schemas.microsoft.com/office/drawing/2014/main" id="{8ECA476C-3452-1C65-6D40-886BE9B409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4" name="Rectangle 10">
                    <a:extLst>
                      <a:ext uri="{FF2B5EF4-FFF2-40B4-BE49-F238E27FC236}">
                        <a16:creationId xmlns:a16="http://schemas.microsoft.com/office/drawing/2014/main" id="{92448CE7-8FC1-FD07-7D16-81A818E425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5" name="Rectangle 11">
                    <a:extLst>
                      <a:ext uri="{FF2B5EF4-FFF2-40B4-BE49-F238E27FC236}">
                        <a16:creationId xmlns:a16="http://schemas.microsoft.com/office/drawing/2014/main" id="{5E916AEF-D8BF-3800-BD8B-957D2F286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5" name="Group 12">
                  <a:extLst>
                    <a:ext uri="{FF2B5EF4-FFF2-40B4-BE49-F238E27FC236}">
                      <a16:creationId xmlns:a16="http://schemas.microsoft.com/office/drawing/2014/main" id="{097E39E4-31C0-279B-9368-2FB5FB981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2" name="Rectangle 13">
                    <a:extLst>
                      <a:ext uri="{FF2B5EF4-FFF2-40B4-BE49-F238E27FC236}">
                        <a16:creationId xmlns:a16="http://schemas.microsoft.com/office/drawing/2014/main" id="{159EEE46-5709-E311-A85C-0E438D9CA3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3" name="Rectangle 14">
                    <a:extLst>
                      <a:ext uri="{FF2B5EF4-FFF2-40B4-BE49-F238E27FC236}">
                        <a16:creationId xmlns:a16="http://schemas.microsoft.com/office/drawing/2014/main" id="{CBF94B0E-E08D-14A1-414A-AA36D709C8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6" name="Group 15">
                  <a:extLst>
                    <a:ext uri="{FF2B5EF4-FFF2-40B4-BE49-F238E27FC236}">
                      <a16:creationId xmlns:a16="http://schemas.microsoft.com/office/drawing/2014/main" id="{64782301-D122-DE32-1D6C-5BCFD05D1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40" name="Rectangle 16">
                    <a:extLst>
                      <a:ext uri="{FF2B5EF4-FFF2-40B4-BE49-F238E27FC236}">
                        <a16:creationId xmlns:a16="http://schemas.microsoft.com/office/drawing/2014/main" id="{596CBB6C-76CC-3F53-E733-E5716DF499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1" name="Rectangle 17">
                    <a:extLst>
                      <a:ext uri="{FF2B5EF4-FFF2-40B4-BE49-F238E27FC236}">
                        <a16:creationId xmlns:a16="http://schemas.microsoft.com/office/drawing/2014/main" id="{B6B52460-9398-F8CC-8E89-F8EF39D152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7" name="Group 18">
                  <a:extLst>
                    <a:ext uri="{FF2B5EF4-FFF2-40B4-BE49-F238E27FC236}">
                      <a16:creationId xmlns:a16="http://schemas.microsoft.com/office/drawing/2014/main" id="{57D70032-2B1F-D28D-E011-B201FCA0E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38" name="Rectangle 19">
                    <a:extLst>
                      <a:ext uri="{FF2B5EF4-FFF2-40B4-BE49-F238E27FC236}">
                        <a16:creationId xmlns:a16="http://schemas.microsoft.com/office/drawing/2014/main" id="{2B65DF6B-0F74-BF0F-08AF-2DD426078B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9" name="Rectangle 20">
                    <a:extLst>
                      <a:ext uri="{FF2B5EF4-FFF2-40B4-BE49-F238E27FC236}">
                        <a16:creationId xmlns:a16="http://schemas.microsoft.com/office/drawing/2014/main" id="{6A8830E7-DCD3-9B1C-C5EA-81445B0143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700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3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1EE4DB5-A6E3-ED5C-B84E-8710F91C8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2" name="Rectangle 1">
            <a:extLst>
              <a:ext uri="{FF2B5EF4-FFF2-40B4-BE49-F238E27FC236}">
                <a16:creationId xmlns:a16="http://schemas.microsoft.com/office/drawing/2014/main" id="{0186A27A-8B9B-F083-DF99-649E1A62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22938"/>
            <a:ext cx="7135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11111"/>
                </a:solidFill>
                <a:latin typeface="Roboto" panose="02000000000000000000" pitchFamily="2" charset="0"/>
              </a:rPr>
              <a:t>Ideal Electronic Devices are Adiabatic and requires no cooling.</a:t>
            </a:r>
          </a:p>
        </p:txBody>
      </p:sp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BADC256E-7A8A-58F2-6E47-56A5571C2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6225" y="3835400"/>
          <a:ext cx="55403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13100" imgH="508000" progId="Equation.3">
                  <p:embed/>
                </p:oleObj>
              </mc:Choice>
              <mc:Fallback>
                <p:oleObj name="Equation" r:id="rId5" imgW="3213100" imgH="508000" progId="Equation.3">
                  <p:embed/>
                  <p:pic>
                    <p:nvPicPr>
                      <p:cNvPr id="27" name="Object 3">
                        <a:extLst>
                          <a:ext uri="{FF2B5EF4-FFF2-40B4-BE49-F238E27FC236}">
                            <a16:creationId xmlns:a16="http://schemas.microsoft.com/office/drawing/2014/main" id="{BADC256E-7A8A-58F2-6E47-56A5571C2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3835400"/>
                        <a:ext cx="554037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21" grpId="0" build="p" autoUpdateAnimBg="0"/>
      <p:bldP spid="215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37F0369-D8B6-EC82-55F7-E6EB01099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7156450" cy="1181100"/>
          </a:xfrm>
        </p:spPr>
        <p:txBody>
          <a:bodyPr/>
          <a:lstStyle/>
          <a:p>
            <a:r>
              <a:rPr lang="en-US" altLang="en-US" sz="2800"/>
              <a:t>Actual Energy consumption by An Irreversible Electronic Device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DA718C70-F6D4-64E2-BE2A-495A8474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414463"/>
            <a:ext cx="85344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/>
              <a:t>At  a room temperature of 298K, W</a:t>
            </a:r>
            <a:r>
              <a:rPr lang="en-IN" altLang="en-US" sz="2400" baseline="-25000"/>
              <a:t>ideal-input</a:t>
            </a:r>
            <a:r>
              <a:rPr lang="en-IN" altLang="en-US" sz="2400"/>
              <a:t> = 0.018eV.</a:t>
            </a:r>
          </a:p>
          <a:p>
            <a:r>
              <a:rPr lang="en-IN" altLang="en-US" sz="2400"/>
              <a:t>Thermal noise on gates of minimum‐width segments of FET gates leads to channel fluctuations below ~1‐2 eV.</a:t>
            </a:r>
          </a:p>
        </p:txBody>
      </p:sp>
      <p:grpSp>
        <p:nvGrpSpPr>
          <p:cNvPr id="7172" name="Group 38">
            <a:extLst>
              <a:ext uri="{FF2B5EF4-FFF2-40B4-BE49-F238E27FC236}">
                <a16:creationId xmlns:a16="http://schemas.microsoft.com/office/drawing/2014/main" id="{D8124B8E-BB89-DECE-5EA2-9DE7ED22497D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7174" name="Group 19">
              <a:extLst>
                <a:ext uri="{FF2B5EF4-FFF2-40B4-BE49-F238E27FC236}">
                  <a16:creationId xmlns:a16="http://schemas.microsoft.com/office/drawing/2014/main" id="{DA792952-0E0E-64D2-F0D5-9DB2C1B2B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76" name="Group 8">
                <a:extLst>
                  <a:ext uri="{FF2B5EF4-FFF2-40B4-BE49-F238E27FC236}">
                    <a16:creationId xmlns:a16="http://schemas.microsoft.com/office/drawing/2014/main" id="{6E1422F6-E9D5-7C05-3682-21CB741536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78" name="Group 9">
                  <a:extLst>
                    <a:ext uri="{FF2B5EF4-FFF2-40B4-BE49-F238E27FC236}">
                      <a16:creationId xmlns:a16="http://schemas.microsoft.com/office/drawing/2014/main" id="{B28B861E-19CD-318A-250E-A5BF147D59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88" name="Rectangle 10">
                    <a:extLst>
                      <a:ext uri="{FF2B5EF4-FFF2-40B4-BE49-F238E27FC236}">
                        <a16:creationId xmlns:a16="http://schemas.microsoft.com/office/drawing/2014/main" id="{6CEF9E6A-13A7-935E-1F8C-3AE2475F6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9" name="Rectangle 11">
                    <a:extLst>
                      <a:ext uri="{FF2B5EF4-FFF2-40B4-BE49-F238E27FC236}">
                        <a16:creationId xmlns:a16="http://schemas.microsoft.com/office/drawing/2014/main" id="{9EA4218C-C9C1-01F7-0E36-0FEC1AEA0A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79" name="Group 12">
                  <a:extLst>
                    <a:ext uri="{FF2B5EF4-FFF2-40B4-BE49-F238E27FC236}">
                      <a16:creationId xmlns:a16="http://schemas.microsoft.com/office/drawing/2014/main" id="{6BDB4B99-1FDB-4CC2-36F8-239353A5F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86" name="Rectangle 13">
                    <a:extLst>
                      <a:ext uri="{FF2B5EF4-FFF2-40B4-BE49-F238E27FC236}">
                        <a16:creationId xmlns:a16="http://schemas.microsoft.com/office/drawing/2014/main" id="{86E70C15-547F-8D6F-70AD-0214D8F58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7" name="Rectangle 14">
                    <a:extLst>
                      <a:ext uri="{FF2B5EF4-FFF2-40B4-BE49-F238E27FC236}">
                        <a16:creationId xmlns:a16="http://schemas.microsoft.com/office/drawing/2014/main" id="{0E3DA83C-4FFA-B91D-DB7D-9D7E11910C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0" name="Group 15">
                  <a:extLst>
                    <a:ext uri="{FF2B5EF4-FFF2-40B4-BE49-F238E27FC236}">
                      <a16:creationId xmlns:a16="http://schemas.microsoft.com/office/drawing/2014/main" id="{7B72142C-DE38-3299-658B-A313989379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84" name="Rectangle 16">
                    <a:extLst>
                      <a:ext uri="{FF2B5EF4-FFF2-40B4-BE49-F238E27FC236}">
                        <a16:creationId xmlns:a16="http://schemas.microsoft.com/office/drawing/2014/main" id="{601BE45C-6B52-728A-752F-15D7F410D1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5" name="Rectangle 17">
                    <a:extLst>
                      <a:ext uri="{FF2B5EF4-FFF2-40B4-BE49-F238E27FC236}">
                        <a16:creationId xmlns:a16="http://schemas.microsoft.com/office/drawing/2014/main" id="{9D59AC77-03D0-F1A8-F838-BFEE999412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1" name="Group 18">
                  <a:extLst>
                    <a:ext uri="{FF2B5EF4-FFF2-40B4-BE49-F238E27FC236}">
                      <a16:creationId xmlns:a16="http://schemas.microsoft.com/office/drawing/2014/main" id="{7C60891B-F0C3-67E8-27BF-B8757BD4FC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2" name="Rectangle 19">
                    <a:extLst>
                      <a:ext uri="{FF2B5EF4-FFF2-40B4-BE49-F238E27FC236}">
                        <a16:creationId xmlns:a16="http://schemas.microsoft.com/office/drawing/2014/main" id="{2BF54EAF-9AC3-25D0-E912-0D3FC45E85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3" name="Rectangle 20">
                    <a:extLst>
                      <a:ext uri="{FF2B5EF4-FFF2-40B4-BE49-F238E27FC236}">
                        <a16:creationId xmlns:a16="http://schemas.microsoft.com/office/drawing/2014/main" id="{2D144EF6-D084-AAF3-1444-EC2D026065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700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7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299028-B8DF-C121-8316-843E438CE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650CB1B-B4E2-86D7-162D-5CC1AEB37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853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/>
              <a:t>Increases leakage, impairs device performance.</a:t>
            </a:r>
          </a:p>
          <a:p>
            <a:r>
              <a:rPr lang="en-IN" altLang="en-US" sz="2400"/>
              <a:t>ITRS has minimum gate energy asymptoting to ~2 eV</a:t>
            </a:r>
          </a:p>
          <a:p>
            <a:r>
              <a:rPr lang="en-IN" altLang="en-US" sz="2400"/>
              <a:t>Also, real logic circuits incur many further overhead factors leading to more losses:</a:t>
            </a:r>
          </a:p>
          <a:p>
            <a:r>
              <a:rPr lang="en-IN" altLang="en-US" sz="2400"/>
              <a:t>Transistor width 10‐20× min.</a:t>
            </a:r>
          </a:p>
          <a:p>
            <a:r>
              <a:rPr lang="en-IN" altLang="en-US" sz="2400"/>
              <a:t>Parasitic (junction, etc.) transistor capacitances (~2×)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D343195-1448-3A30-96CA-D6B5A2F73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4300"/>
            <a:ext cx="5943600" cy="938213"/>
          </a:xfrm>
        </p:spPr>
        <p:txBody>
          <a:bodyPr/>
          <a:lstStyle/>
          <a:p>
            <a:r>
              <a:rPr lang="en-US" altLang="en-US" sz="2800"/>
              <a:t>Energy consumption by An Irreversible Electronic Device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02446DE-9BA8-31B7-6248-718157D5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6709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/>
              <a:t>Multiple (~2) transistors fed by each input to a given logic gate</a:t>
            </a:r>
          </a:p>
          <a:p>
            <a:r>
              <a:rPr lang="en-IN" altLang="en-US" sz="2400"/>
              <a:t>Fan‐out to a few (~3) logic gates</a:t>
            </a:r>
          </a:p>
          <a:p>
            <a:r>
              <a:rPr lang="en-IN" altLang="en-US" sz="2400"/>
              <a:t>Parasitic wire capacitance (~2×)</a:t>
            </a:r>
          </a:p>
          <a:p>
            <a:r>
              <a:rPr lang="en-IN" altLang="en-US" sz="2400"/>
              <a:t>Due to all these overheads, the electrical work input to each bit in real logic circuits is many times larger than the min.‐width gate energy 375‐600× (!) larger.</a:t>
            </a:r>
          </a:p>
          <a:p>
            <a:r>
              <a:rPr lang="en-IN" altLang="en-US" sz="2400"/>
              <a:t>Practical bit energy for irreversible logic asymptotes to </a:t>
            </a:r>
            <a:r>
              <a:rPr lang="en-IN" altLang="en-US" sz="2400" b="1"/>
              <a:t>~1 keV</a:t>
            </a:r>
            <a:r>
              <a:rPr lang="en-IN" altLang="en-US" sz="2400"/>
              <a:t>!</a:t>
            </a:r>
          </a:p>
          <a:p>
            <a:r>
              <a:rPr lang="en-IN" altLang="en-US" sz="2400"/>
              <a:t>Practical, real‐world logic circuit designs can’t just magically cross this ~500× architectural gap!</a:t>
            </a:r>
          </a:p>
          <a:p>
            <a:pPr algn="ctr"/>
            <a:r>
              <a:rPr lang="en-IN" altLang="en-US" sz="2400"/>
              <a:t>Thermodynamic limits imply much </a:t>
            </a:r>
            <a:r>
              <a:rPr lang="en-IN" altLang="en-US" sz="2400" i="1"/>
              <a:t>larger </a:t>
            </a:r>
            <a:r>
              <a:rPr lang="en-IN" altLang="en-US" sz="2400"/>
              <a:t>practical limits!</a:t>
            </a:r>
          </a:p>
        </p:txBody>
      </p:sp>
      <p:grpSp>
        <p:nvGrpSpPr>
          <p:cNvPr id="8196" name="Group 38">
            <a:extLst>
              <a:ext uri="{FF2B5EF4-FFF2-40B4-BE49-F238E27FC236}">
                <a16:creationId xmlns:a16="http://schemas.microsoft.com/office/drawing/2014/main" id="{1A8301DA-B014-2477-861F-B50243FD430F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8199" name="Group 19">
              <a:extLst>
                <a:ext uri="{FF2B5EF4-FFF2-40B4-BE49-F238E27FC236}">
                  <a16:creationId xmlns:a16="http://schemas.microsoft.com/office/drawing/2014/main" id="{6B556AAC-6991-6073-2B8E-FD1E51E71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1" name="Group 8">
                <a:extLst>
                  <a:ext uri="{FF2B5EF4-FFF2-40B4-BE49-F238E27FC236}">
                    <a16:creationId xmlns:a16="http://schemas.microsoft.com/office/drawing/2014/main" id="{E8CD8E15-862D-C572-FE90-202E5482A6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3" name="Group 9">
                  <a:extLst>
                    <a:ext uri="{FF2B5EF4-FFF2-40B4-BE49-F238E27FC236}">
                      <a16:creationId xmlns:a16="http://schemas.microsoft.com/office/drawing/2014/main" id="{000D3B3A-E0F9-2360-AD15-780418386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3" name="Rectangle 10">
                    <a:extLst>
                      <a:ext uri="{FF2B5EF4-FFF2-40B4-BE49-F238E27FC236}">
                        <a16:creationId xmlns:a16="http://schemas.microsoft.com/office/drawing/2014/main" id="{12907A88-D9BC-C520-DDFE-DAA969F65D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4" name="Rectangle 11">
                    <a:extLst>
                      <a:ext uri="{FF2B5EF4-FFF2-40B4-BE49-F238E27FC236}">
                        <a16:creationId xmlns:a16="http://schemas.microsoft.com/office/drawing/2014/main" id="{D8E258B2-DAC8-5C32-6343-1272979FF9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4" name="Group 12">
                  <a:extLst>
                    <a:ext uri="{FF2B5EF4-FFF2-40B4-BE49-F238E27FC236}">
                      <a16:creationId xmlns:a16="http://schemas.microsoft.com/office/drawing/2014/main" id="{CA596AED-B1E6-6C41-A79B-6D17FF0CF6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1" name="Rectangle 13">
                    <a:extLst>
                      <a:ext uri="{FF2B5EF4-FFF2-40B4-BE49-F238E27FC236}">
                        <a16:creationId xmlns:a16="http://schemas.microsoft.com/office/drawing/2014/main" id="{C8A6DCEF-8ECA-C57E-14FC-FBB1E93C85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2" name="Rectangle 14">
                    <a:extLst>
                      <a:ext uri="{FF2B5EF4-FFF2-40B4-BE49-F238E27FC236}">
                        <a16:creationId xmlns:a16="http://schemas.microsoft.com/office/drawing/2014/main" id="{9179154F-A3AC-1828-56BF-CA143D95AE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5" name="Group 15">
                  <a:extLst>
                    <a:ext uri="{FF2B5EF4-FFF2-40B4-BE49-F238E27FC236}">
                      <a16:creationId xmlns:a16="http://schemas.microsoft.com/office/drawing/2014/main" id="{BE70D076-D89E-F487-A273-AEB0C4E493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09" name="Rectangle 16">
                    <a:extLst>
                      <a:ext uri="{FF2B5EF4-FFF2-40B4-BE49-F238E27FC236}">
                        <a16:creationId xmlns:a16="http://schemas.microsoft.com/office/drawing/2014/main" id="{BFD8B52C-6DF6-CC66-30F1-DD089F3AF7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0" name="Rectangle 17">
                    <a:extLst>
                      <a:ext uri="{FF2B5EF4-FFF2-40B4-BE49-F238E27FC236}">
                        <a16:creationId xmlns:a16="http://schemas.microsoft.com/office/drawing/2014/main" id="{064D1DA6-3D5E-78DF-AE0F-BE26B1BCD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6" name="Group 18">
                  <a:extLst>
                    <a:ext uri="{FF2B5EF4-FFF2-40B4-BE49-F238E27FC236}">
                      <a16:creationId xmlns:a16="http://schemas.microsoft.com/office/drawing/2014/main" id="{165847C3-5054-2768-DEF0-C2E6AA8489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07" name="Rectangle 19">
                    <a:extLst>
                      <a:ext uri="{FF2B5EF4-FFF2-40B4-BE49-F238E27FC236}">
                        <a16:creationId xmlns:a16="http://schemas.microsoft.com/office/drawing/2014/main" id="{56C066A5-D5B7-25B7-4898-4101A0B32D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08" name="Rectangle 20">
                    <a:extLst>
                      <a:ext uri="{FF2B5EF4-FFF2-40B4-BE49-F238E27FC236}">
                        <a16:creationId xmlns:a16="http://schemas.microsoft.com/office/drawing/2014/main" id="{E8695700-94C5-5D7C-CBC1-1B69A299D3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20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8AAA168-397D-C7E7-E730-63DC51A34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75" name="Picture 23" descr="https://d3i71xaburhd42.cloudfront.net/461e8cd30434722198db7f320b8260a8b158cc93/4-Figure2-1.png">
            <a:extLst>
              <a:ext uri="{FF2B5EF4-FFF2-40B4-BE49-F238E27FC236}">
                <a16:creationId xmlns:a16="http://schemas.microsoft.com/office/drawing/2014/main" id="{05397CE3-C961-8430-842A-8DCE7855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6766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https://www.typhoon-hil.com/wp-content/uploads/2019/12/Losses_p1-e1576252049184.png">
            <a:extLst>
              <a:ext uri="{FF2B5EF4-FFF2-40B4-BE49-F238E27FC236}">
                <a16:creationId xmlns:a16="http://schemas.microsoft.com/office/drawing/2014/main" id="{4F61ABEE-75D8-2281-7C41-42C31D1B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119438"/>
            <a:ext cx="425132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>
            <a:extLst>
              <a:ext uri="{FF2B5EF4-FFF2-40B4-BE49-F238E27FC236}">
                <a16:creationId xmlns:a16="http://schemas.microsoft.com/office/drawing/2014/main" id="{724B5CE9-8B6B-0334-FF16-9C756FC43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39713"/>
            <a:ext cx="7772400" cy="823912"/>
          </a:xfrm>
        </p:spPr>
        <p:txBody>
          <a:bodyPr/>
          <a:lstStyle/>
          <a:p>
            <a:r>
              <a:rPr lang="en-IN" altLang="en-US" sz="2800"/>
              <a:t>Evolution of Irreversible Computing</a:t>
            </a:r>
          </a:p>
        </p:txBody>
      </p:sp>
      <p:pic>
        <p:nvPicPr>
          <p:cNvPr id="8196" name="Picture 20">
            <a:extLst>
              <a:ext uri="{FF2B5EF4-FFF2-40B4-BE49-F238E27FC236}">
                <a16:creationId xmlns:a16="http://schemas.microsoft.com/office/drawing/2014/main" id="{85FFFCA3-8805-C0E0-0D32-0F8D5E46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4788"/>
            <a:ext cx="86995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val 21">
            <a:extLst>
              <a:ext uri="{FF2B5EF4-FFF2-40B4-BE49-F238E27FC236}">
                <a16:creationId xmlns:a16="http://schemas.microsoft.com/office/drawing/2014/main" id="{72F51253-4252-4685-2C05-CD459A9038CD}"/>
              </a:ext>
            </a:extLst>
          </p:cNvPr>
          <p:cNvSpPr>
            <a:spLocks noChangeArrowheads="1"/>
          </p:cNvSpPr>
          <p:nvPr/>
        </p:nvSpPr>
        <p:spPr bwMode="auto">
          <a:xfrm rot="-1002956">
            <a:off x="4524375" y="1922463"/>
            <a:ext cx="2286000" cy="933450"/>
          </a:xfrm>
          <a:prstGeom prst="ellipse">
            <a:avLst/>
          </a:prstGeom>
          <a:noFill/>
          <a:ln w="41275" algn="ctr">
            <a:solidFill>
              <a:srgbClr val="D6009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solidFill>
                <a:srgbClr val="FF0000"/>
              </a:solidFill>
            </a:endParaRPr>
          </a:p>
        </p:txBody>
      </p:sp>
      <p:grpSp>
        <p:nvGrpSpPr>
          <p:cNvPr id="9221" name="Group 38">
            <a:extLst>
              <a:ext uri="{FF2B5EF4-FFF2-40B4-BE49-F238E27FC236}">
                <a16:creationId xmlns:a16="http://schemas.microsoft.com/office/drawing/2014/main" id="{5FC8C907-F15E-4C1D-9D3D-8CC8079667A6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9229" name="Group 19">
              <a:extLst>
                <a:ext uri="{FF2B5EF4-FFF2-40B4-BE49-F238E27FC236}">
                  <a16:creationId xmlns:a16="http://schemas.microsoft.com/office/drawing/2014/main" id="{D999D132-C7CC-B612-785B-F448D0098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1" name="Group 8">
                <a:extLst>
                  <a:ext uri="{FF2B5EF4-FFF2-40B4-BE49-F238E27FC236}">
                    <a16:creationId xmlns:a16="http://schemas.microsoft.com/office/drawing/2014/main" id="{67039B33-70DF-D6E7-2ACF-7A7A7CC33B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3" name="Group 9">
                  <a:extLst>
                    <a:ext uri="{FF2B5EF4-FFF2-40B4-BE49-F238E27FC236}">
                      <a16:creationId xmlns:a16="http://schemas.microsoft.com/office/drawing/2014/main" id="{5FA0EE5D-B59D-67EA-A5EC-E65D60CF21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3" name="Rectangle 10">
                    <a:extLst>
                      <a:ext uri="{FF2B5EF4-FFF2-40B4-BE49-F238E27FC236}">
                        <a16:creationId xmlns:a16="http://schemas.microsoft.com/office/drawing/2014/main" id="{01EC157B-B83B-D54A-23DC-A1FA529DD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4" name="Rectangle 11">
                    <a:extLst>
                      <a:ext uri="{FF2B5EF4-FFF2-40B4-BE49-F238E27FC236}">
                        <a16:creationId xmlns:a16="http://schemas.microsoft.com/office/drawing/2014/main" id="{1EF58DA4-B3BE-AE6B-DB32-04CBF2DFBA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4" name="Group 12">
                  <a:extLst>
                    <a:ext uri="{FF2B5EF4-FFF2-40B4-BE49-F238E27FC236}">
                      <a16:creationId xmlns:a16="http://schemas.microsoft.com/office/drawing/2014/main" id="{6339604A-8776-7119-E420-22A7259F12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1" name="Rectangle 13">
                    <a:extLst>
                      <a:ext uri="{FF2B5EF4-FFF2-40B4-BE49-F238E27FC236}">
                        <a16:creationId xmlns:a16="http://schemas.microsoft.com/office/drawing/2014/main" id="{45764669-BCB9-8B96-7FAB-ED96805D99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2" name="Rectangle 14">
                    <a:extLst>
                      <a:ext uri="{FF2B5EF4-FFF2-40B4-BE49-F238E27FC236}">
                        <a16:creationId xmlns:a16="http://schemas.microsoft.com/office/drawing/2014/main" id="{A6FB6E52-FA00-3AC0-60EC-6ACDA6219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5" name="Group 15">
                  <a:extLst>
                    <a:ext uri="{FF2B5EF4-FFF2-40B4-BE49-F238E27FC236}">
                      <a16:creationId xmlns:a16="http://schemas.microsoft.com/office/drawing/2014/main" id="{0DE5F9F0-7A6E-6179-2A73-493950EFC1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39" name="Rectangle 16">
                    <a:extLst>
                      <a:ext uri="{FF2B5EF4-FFF2-40B4-BE49-F238E27FC236}">
                        <a16:creationId xmlns:a16="http://schemas.microsoft.com/office/drawing/2014/main" id="{DB049D4A-BA3A-28E8-9233-C8CDBEED54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0" name="Rectangle 17">
                    <a:extLst>
                      <a:ext uri="{FF2B5EF4-FFF2-40B4-BE49-F238E27FC236}">
                        <a16:creationId xmlns:a16="http://schemas.microsoft.com/office/drawing/2014/main" id="{8AB7A641-F69A-4D7E-BDF0-5C7E017BA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6" name="Group 18">
                  <a:extLst>
                    <a:ext uri="{FF2B5EF4-FFF2-40B4-BE49-F238E27FC236}">
                      <a16:creationId xmlns:a16="http://schemas.microsoft.com/office/drawing/2014/main" id="{A54A17F9-00B2-7D24-FCA0-828A8B9383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37" name="Rectangle 19">
                    <a:extLst>
                      <a:ext uri="{FF2B5EF4-FFF2-40B4-BE49-F238E27FC236}">
                        <a16:creationId xmlns:a16="http://schemas.microsoft.com/office/drawing/2014/main" id="{DF91ABCD-08D7-F261-9D1D-9296362453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38" name="Rectangle 20">
                    <a:extLst>
                      <a:ext uri="{FF2B5EF4-FFF2-40B4-BE49-F238E27FC236}">
                        <a16:creationId xmlns:a16="http://schemas.microsoft.com/office/drawing/2014/main" id="{F171A4A7-2ADC-055F-8A76-BEB71924CF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3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679E95F-3D28-2BB6-D2BF-1A8F712EB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8D1B95C-3CAF-9108-8705-018EB2300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35200"/>
            <a:ext cx="5791200" cy="326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4A5A3A-2F57-2E53-4C21-FD02A49C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75" y="3265488"/>
            <a:ext cx="1333500" cy="2220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8FAC88-193F-1AA0-58DC-C8D28AADD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754313"/>
            <a:ext cx="1333500" cy="563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F247D7-986C-1988-1B75-6C50DCE4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209800"/>
            <a:ext cx="1333500" cy="561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B6B6F9-9023-EB68-4571-58196F91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1524000"/>
            <a:ext cx="13335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23CE82-DA90-87F3-A4C7-F24EC9AF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306513"/>
            <a:ext cx="5791200" cy="979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39FFD4-1F6C-0CFD-9E7D-1ED3C8F8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6096000"/>
            <a:ext cx="13335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38AE9E6-937F-0FB1-0910-2F290F4E4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Second Law of Thermodynamics for Electronic Systems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0C1C87D-DF09-5035-FF44-5FDA8ECBB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36688"/>
            <a:ext cx="8382000" cy="458311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Heat generation is an unavoidable by-product of operating electronics.</a:t>
            </a:r>
          </a:p>
          <a:p>
            <a:pPr eaLnBrk="1" hangingPunct="1"/>
            <a:r>
              <a:rPr lang="en-US" altLang="en-US" sz="2400" b="1" i="1" dirty="0">
                <a:solidFill>
                  <a:srgbClr val="FF6600"/>
                </a:solidFill>
                <a:latin typeface="TimesNewRoman"/>
              </a:rPr>
              <a:t>It is impossible to construct an Electric/Electronic System which produces no effect other than the consumption of Electric power from a source and the production of an equivalent amount of  Electronic Services</a:t>
            </a:r>
            <a:endParaRPr lang="en-US" altLang="en-US" sz="2400" b="1" dirty="0"/>
          </a:p>
          <a:p>
            <a:pPr eaLnBrk="1" hangingPunct="1"/>
            <a:r>
              <a:rPr lang="en-US" altLang="en-US" sz="2400" dirty="0"/>
              <a:t>It is impossible to develop an electric/electronic device with zero heat generation.</a:t>
            </a:r>
          </a:p>
          <a:p>
            <a:pPr eaLnBrk="1" hangingPunct="1"/>
            <a:r>
              <a:rPr lang="en-US" altLang="en-US" sz="2400" dirty="0"/>
              <a:t>It is difficult to operate electronics at ambient  temperature.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10244" name="Group 38">
            <a:extLst>
              <a:ext uri="{FF2B5EF4-FFF2-40B4-BE49-F238E27FC236}">
                <a16:creationId xmlns:a16="http://schemas.microsoft.com/office/drawing/2014/main" id="{DD78CCD3-D780-69BE-95A6-B0B3D801CE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45" name="Group 19">
              <a:extLst>
                <a:ext uri="{FF2B5EF4-FFF2-40B4-BE49-F238E27FC236}">
                  <a16:creationId xmlns:a16="http://schemas.microsoft.com/office/drawing/2014/main" id="{5741DDE0-C386-2194-AC75-953A16D68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47" name="Group 8">
                <a:extLst>
                  <a:ext uri="{FF2B5EF4-FFF2-40B4-BE49-F238E27FC236}">
                    <a16:creationId xmlns:a16="http://schemas.microsoft.com/office/drawing/2014/main" id="{B65A1FFD-CAFF-4748-E3CD-9D520FE717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49" name="Group 9">
                  <a:extLst>
                    <a:ext uri="{FF2B5EF4-FFF2-40B4-BE49-F238E27FC236}">
                      <a16:creationId xmlns:a16="http://schemas.microsoft.com/office/drawing/2014/main" id="{DB918200-061F-8B82-B2E2-0488DAECA6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59" name="Rectangle 10">
                    <a:extLst>
                      <a:ext uri="{FF2B5EF4-FFF2-40B4-BE49-F238E27FC236}">
                        <a16:creationId xmlns:a16="http://schemas.microsoft.com/office/drawing/2014/main" id="{553F60F5-44BD-6C55-F1D6-2E5DF51CD5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1">
                    <a:extLst>
                      <a:ext uri="{FF2B5EF4-FFF2-40B4-BE49-F238E27FC236}">
                        <a16:creationId xmlns:a16="http://schemas.microsoft.com/office/drawing/2014/main" id="{DB53E219-C3DC-ADB7-B576-7251433D8E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0" name="Group 12">
                  <a:extLst>
                    <a:ext uri="{FF2B5EF4-FFF2-40B4-BE49-F238E27FC236}">
                      <a16:creationId xmlns:a16="http://schemas.microsoft.com/office/drawing/2014/main" id="{16D9A51D-B1BA-DA25-2784-725F8F0402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57" name="Rectangle 13">
                    <a:extLst>
                      <a:ext uri="{FF2B5EF4-FFF2-40B4-BE49-F238E27FC236}">
                        <a16:creationId xmlns:a16="http://schemas.microsoft.com/office/drawing/2014/main" id="{4195D5B6-94AC-B765-8E32-D42FD5D0E5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14">
                    <a:extLst>
                      <a:ext uri="{FF2B5EF4-FFF2-40B4-BE49-F238E27FC236}">
                        <a16:creationId xmlns:a16="http://schemas.microsoft.com/office/drawing/2014/main" id="{3C28BDD4-D24E-2AEB-986D-26501426F4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1" name="Group 15">
                  <a:extLst>
                    <a:ext uri="{FF2B5EF4-FFF2-40B4-BE49-F238E27FC236}">
                      <a16:creationId xmlns:a16="http://schemas.microsoft.com/office/drawing/2014/main" id="{343E8843-0844-62E2-B475-FC9FD5F3F9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5" name="Rectangle 16">
                    <a:extLst>
                      <a:ext uri="{FF2B5EF4-FFF2-40B4-BE49-F238E27FC236}">
                        <a16:creationId xmlns:a16="http://schemas.microsoft.com/office/drawing/2014/main" id="{56F886C1-E276-DA6B-1900-5DA0B0E3C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6" name="Rectangle 17">
                    <a:extLst>
                      <a:ext uri="{FF2B5EF4-FFF2-40B4-BE49-F238E27FC236}">
                        <a16:creationId xmlns:a16="http://schemas.microsoft.com/office/drawing/2014/main" id="{8C85457E-F711-5BCC-9403-2EC68E6FF2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2" name="Group 18">
                  <a:extLst>
                    <a:ext uri="{FF2B5EF4-FFF2-40B4-BE49-F238E27FC236}">
                      <a16:creationId xmlns:a16="http://schemas.microsoft.com/office/drawing/2014/main" id="{C0A2B22C-03F4-CED3-F922-1E244989D2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3" name="Rectangle 19">
                    <a:extLst>
                      <a:ext uri="{FF2B5EF4-FFF2-40B4-BE49-F238E27FC236}">
                        <a16:creationId xmlns:a16="http://schemas.microsoft.com/office/drawing/2014/main" id="{69132BB0-B952-D5EE-168F-66BEDC43EF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4" name="Rectangle 20">
                    <a:extLst>
                      <a:ext uri="{FF2B5EF4-FFF2-40B4-BE49-F238E27FC236}">
                        <a16:creationId xmlns:a16="http://schemas.microsoft.com/office/drawing/2014/main" id="{EA0544A2-9576-6AC0-1C95-B12678650A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4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9822E05-E89B-0423-C75C-BC169A159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54DB8C-DBF0-A414-327A-4C4F46B3F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250" y="190500"/>
            <a:ext cx="6432550" cy="800100"/>
          </a:xfrm>
        </p:spPr>
        <p:txBody>
          <a:bodyPr/>
          <a:lstStyle/>
          <a:p>
            <a:r>
              <a:rPr lang="en-US" altLang="en-US" sz="2800"/>
              <a:t>Entropy change of an incompressible substance: Solids and Liquids</a:t>
            </a: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F7F1917-A392-7CC9-A9FE-02A77F7B0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7772400" cy="2057400"/>
          </a:xfrm>
        </p:spPr>
        <p:txBody>
          <a:bodyPr/>
          <a:lstStyle/>
          <a:p>
            <a:r>
              <a:rPr lang="en-US" altLang="en-US" sz="2400" dirty="0"/>
              <a:t>For most liquids and all solids, the density is not changed as pressure changes, that is, </a:t>
            </a:r>
            <a:r>
              <a:rPr lang="en-US" altLang="en-US" sz="2400" i="1" dirty="0"/>
              <a:t>dv=0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 err="1"/>
              <a:t>Gibbsian</a:t>
            </a:r>
            <a:r>
              <a:rPr lang="en-US" altLang="en-US" sz="2400" dirty="0"/>
              <a:t> equation states that </a:t>
            </a:r>
            <a:r>
              <a:rPr lang="en-US" altLang="en-US" sz="2400" i="1" dirty="0" err="1"/>
              <a:t>Tds</a:t>
            </a:r>
            <a:r>
              <a:rPr lang="en-US" altLang="en-US" sz="2400" i="1" dirty="0"/>
              <a:t>=</a:t>
            </a:r>
            <a:r>
              <a:rPr lang="en-US" altLang="en-US" sz="2400" i="1" dirty="0" err="1"/>
              <a:t>du+pdv</a:t>
            </a:r>
            <a:r>
              <a:rPr lang="en-US" altLang="en-US" sz="2400" i="1" dirty="0"/>
              <a:t>=du+, du=</a:t>
            </a:r>
            <a:r>
              <a:rPr lang="en-US" altLang="en-US" sz="2400" i="1" dirty="0" err="1"/>
              <a:t>CdT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For an incompressible substance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p</a:t>
            </a:r>
            <a:r>
              <a:rPr lang="en-US" altLang="en-US" sz="2400" i="1" dirty="0"/>
              <a:t>=</a:t>
            </a:r>
            <a:r>
              <a:rPr lang="en-US" altLang="en-US" sz="2400" i="1" dirty="0" err="1"/>
              <a:t>C</a:t>
            </a:r>
            <a:r>
              <a:rPr lang="en-US" altLang="en-US" sz="2400" i="1" baseline="-25000" dirty="0" err="1"/>
              <a:t>v</a:t>
            </a:r>
            <a:r>
              <a:rPr lang="en-US" altLang="en-US" sz="2400" i="1" dirty="0"/>
              <a:t>=C</a:t>
            </a:r>
            <a:r>
              <a:rPr lang="en-US" altLang="en-US" sz="2400" dirty="0"/>
              <a:t> is a function of temperature only.</a:t>
            </a:r>
            <a:endParaRPr lang="en-US" alt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5D12BB47-6C3F-F807-A60E-04C96C4A3AB5}"/>
                  </a:ext>
                </a:extLst>
              </p:cNvPr>
              <p:cNvSpPr txBox="1"/>
              <p:nvPr/>
            </p:nvSpPr>
            <p:spPr bwMode="auto">
              <a:xfrm>
                <a:off x="2951163" y="2962275"/>
                <a:ext cx="150495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5D12BB47-6C3F-F807-A60E-04C96C4A3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1163" y="2962275"/>
                <a:ext cx="150495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Object 4">
                <a:extLst>
                  <a:ext uri="{FF2B5EF4-FFF2-40B4-BE49-F238E27FC236}">
                    <a16:creationId xmlns:a16="http://schemas.microsoft.com/office/drawing/2014/main" id="{1C415617-24AD-1B68-7E43-FD40CB7DA629}"/>
                  </a:ext>
                </a:extLst>
              </p:cNvPr>
              <p:cNvSpPr txBox="1"/>
              <p:nvPr/>
            </p:nvSpPr>
            <p:spPr bwMode="auto">
              <a:xfrm>
                <a:off x="4551363" y="2936875"/>
                <a:ext cx="23907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5300" name="Object 4">
                <a:extLst>
                  <a:ext uri="{FF2B5EF4-FFF2-40B4-BE49-F238E27FC236}">
                    <a16:creationId xmlns:a16="http://schemas.microsoft.com/office/drawing/2014/main" id="{1C415617-24AD-1B68-7E43-FD40CB7DA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1363" y="2936875"/>
                <a:ext cx="239077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F9EDC2-0282-4193-EEE1-31DEC874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426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Integrating from state 1 to state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1" name="Object 5">
                <a:extLst>
                  <a:ext uri="{FF2B5EF4-FFF2-40B4-BE49-F238E27FC236}">
                    <a16:creationId xmlns:a16="http://schemas.microsoft.com/office/drawing/2014/main" id="{8D2301A5-A1CA-6430-1EB2-96082466519A}"/>
                  </a:ext>
                </a:extLst>
              </p:cNvPr>
              <p:cNvSpPr txBox="1"/>
              <p:nvPr/>
            </p:nvSpPr>
            <p:spPr bwMode="auto">
              <a:xfrm>
                <a:off x="5029200" y="3733800"/>
                <a:ext cx="3602038" cy="1149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5301" name="Object 5">
                <a:extLst>
                  <a:ext uri="{FF2B5EF4-FFF2-40B4-BE49-F238E27FC236}">
                    <a16:creationId xmlns:a16="http://schemas.microsoft.com/office/drawing/2014/main" id="{8D2301A5-A1CA-6430-1EB2-96082466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733800"/>
                <a:ext cx="3602038" cy="1149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02" name="Object 6">
                <a:extLst>
                  <a:ext uri="{FF2B5EF4-FFF2-40B4-BE49-F238E27FC236}">
                    <a16:creationId xmlns:a16="http://schemas.microsoft.com/office/drawing/2014/main" id="{4328C4D8-E17D-4430-5358-B3ABCB8977F9}"/>
                  </a:ext>
                </a:extLst>
              </p:cNvPr>
              <p:cNvSpPr txBox="1"/>
              <p:nvPr/>
            </p:nvSpPr>
            <p:spPr bwMode="auto">
              <a:xfrm>
                <a:off x="622300" y="4664075"/>
                <a:ext cx="2598738" cy="1149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302" name="Object 6">
                <a:extLst>
                  <a:ext uri="{FF2B5EF4-FFF2-40B4-BE49-F238E27FC236}">
                    <a16:creationId xmlns:a16="http://schemas.microsoft.com/office/drawing/2014/main" id="{4328C4D8-E17D-4430-5358-B3ABCB897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300" y="4664075"/>
                <a:ext cx="2598738" cy="1149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DEB49A-ECAA-AF5C-8CD7-3F3C270A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4732338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Where, </a:t>
            </a:r>
            <a:r>
              <a:rPr lang="en-US" altLang="en-US" sz="2400" i="1"/>
              <a:t>C</a:t>
            </a:r>
            <a:r>
              <a:rPr lang="en-US" altLang="en-US" sz="2400" i="1" baseline="-25000"/>
              <a:t>avg</a:t>
            </a:r>
            <a:r>
              <a:rPr lang="en-US" altLang="en-US" sz="2400"/>
              <a:t> is the averaged specific heat over the given temperature range.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A7C916-6791-3CED-BCF1-E34FE10F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75338"/>
            <a:ext cx="8142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 isentropic process in any electric/electronic device will keep it Diabatic system.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07AA2BBF-D2B9-1A33-0943-D689EC2DE7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FF3A23C5-AF4E-A53E-2878-8B8BEB30E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4BA0DD9E-494B-004E-2F74-6B24B1921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5F3A3D17-9CCB-2907-62C5-C64ED1884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783499E4-43AA-9507-F74F-9F2DAAAF2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D552359B-59F8-407B-AB02-D8B28D2F0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>
                  <a:extLst>
                    <a:ext uri="{FF2B5EF4-FFF2-40B4-BE49-F238E27FC236}">
                      <a16:creationId xmlns:a16="http://schemas.microsoft.com/office/drawing/2014/main" id="{7A474C65-D1DE-2446-0FA4-A9C9D1B62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7509F43D-52B4-EDF3-9184-976B6194C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566DAE5E-5C06-BFBF-35AC-24D92F6505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689F8017-A119-C15D-5BAA-95BE6EC66F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A42DAD20-38B7-BF4F-5A24-BDFAB16EF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44076495-4553-A466-C2E7-720FBE7083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E5E0DC58-77C0-0E05-BF31-E958DCC1F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6A4A4DF8-3F54-BB09-4301-E989FA34E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FA22536-A9D7-7AC5-1CE0-20A827F4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19762CBD-2E6E-3AA2-33CD-8C97A9D67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6C954B-FE37-0AD6-F771-16AD2780C4C3}"/>
                  </a:ext>
                </a:extLst>
              </p14:cNvPr>
              <p14:cNvContentPartPr/>
              <p14:nvPr/>
            </p14:nvContentPartPr>
            <p14:xfrm>
              <a:off x="5653440" y="1715760"/>
              <a:ext cx="941760" cy="77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6C954B-FE37-0AD6-F771-16AD2780C4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4080" y="1706400"/>
                <a:ext cx="960480" cy="79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" grpId="0"/>
      <p:bldP spid="10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3CD599-F091-CA65-CA40-82922358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5" y="1132087"/>
            <a:ext cx="5062537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3">
            <a:extLst>
              <a:ext uri="{FF2B5EF4-FFF2-40B4-BE49-F238E27FC236}">
                <a16:creationId xmlns:a16="http://schemas.microsoft.com/office/drawing/2014/main" id="{89D3DB8A-35DE-EF0F-4D31-B49AB7F39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25425"/>
            <a:ext cx="6923087" cy="792163"/>
          </a:xfrm>
        </p:spPr>
        <p:txBody>
          <a:bodyPr/>
          <a:lstStyle/>
          <a:p>
            <a:r>
              <a:rPr lang="en-US" altLang="en-US" sz="2800" dirty="0"/>
              <a:t>Solids as Selfless Power Work Transmission Units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4" name="Ink 10">
                <a:extLst>
                  <a:ext uri="{FF2B5EF4-FFF2-40B4-BE49-F238E27FC236}">
                    <a16:creationId xmlns:a16="http://schemas.microsoft.com/office/drawing/2014/main" id="{49BE0868-1510-5990-2242-F2F6CC5839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2963" y="2495550"/>
              <a:ext cx="3175" cy="6350"/>
            </p14:xfrm>
          </p:contentPart>
        </mc:Choice>
        <mc:Fallback xmlns="">
          <p:pic>
            <p:nvPicPr>
              <p:cNvPr id="10244" name="Ink 10">
                <a:extLst>
                  <a:ext uri="{FF2B5EF4-FFF2-40B4-BE49-F238E27FC236}">
                    <a16:creationId xmlns:a16="http://schemas.microsoft.com/office/drawing/2014/main" id="{49BE0868-1510-5990-2242-F2F6CC5839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56084" y="2487688"/>
                <a:ext cx="16933" cy="22074"/>
              </a:xfrm>
              <a:prstGeom prst="rect">
                <a:avLst/>
              </a:prstGeom>
            </p:spPr>
          </p:pic>
        </mc:Fallback>
      </mc:AlternateContent>
      <p:grpSp>
        <p:nvGrpSpPr>
          <p:cNvPr id="8200" name="Group 38">
            <a:extLst>
              <a:ext uri="{FF2B5EF4-FFF2-40B4-BE49-F238E27FC236}">
                <a16:creationId xmlns:a16="http://schemas.microsoft.com/office/drawing/2014/main" id="{A539C1BC-5D10-9B11-5667-80930CFEFD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202" name="Group 19">
              <a:extLst>
                <a:ext uri="{FF2B5EF4-FFF2-40B4-BE49-F238E27FC236}">
                  <a16:creationId xmlns:a16="http://schemas.microsoft.com/office/drawing/2014/main" id="{4DC9D04A-9E9F-E08C-6E1C-C7D4E54DD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4" name="Group 8">
                <a:extLst>
                  <a:ext uri="{FF2B5EF4-FFF2-40B4-BE49-F238E27FC236}">
                    <a16:creationId xmlns:a16="http://schemas.microsoft.com/office/drawing/2014/main" id="{37995F3E-5000-1F4A-633C-89DDB10CD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6" name="Group 9">
                  <a:extLst>
                    <a:ext uri="{FF2B5EF4-FFF2-40B4-BE49-F238E27FC236}">
                      <a16:creationId xmlns:a16="http://schemas.microsoft.com/office/drawing/2014/main" id="{6ECE5089-E419-17A4-BEE0-7B5C9C7364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6" name="Rectangle 10">
                    <a:extLst>
                      <a:ext uri="{FF2B5EF4-FFF2-40B4-BE49-F238E27FC236}">
                        <a16:creationId xmlns:a16="http://schemas.microsoft.com/office/drawing/2014/main" id="{56EE5C07-AEDA-62F9-9885-5351674382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7" name="Rectangle 11">
                    <a:extLst>
                      <a:ext uri="{FF2B5EF4-FFF2-40B4-BE49-F238E27FC236}">
                        <a16:creationId xmlns:a16="http://schemas.microsoft.com/office/drawing/2014/main" id="{8FAD5658-AF3B-B97A-702A-B4A5D1EDBC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7" name="Group 12">
                  <a:extLst>
                    <a:ext uri="{FF2B5EF4-FFF2-40B4-BE49-F238E27FC236}">
                      <a16:creationId xmlns:a16="http://schemas.microsoft.com/office/drawing/2014/main" id="{56DD7A59-5F2F-932F-D12E-FA5259195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4" name="Rectangle 13">
                    <a:extLst>
                      <a:ext uri="{FF2B5EF4-FFF2-40B4-BE49-F238E27FC236}">
                        <a16:creationId xmlns:a16="http://schemas.microsoft.com/office/drawing/2014/main" id="{90EA77FB-95BB-30BB-3072-ACB9CE8824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5" name="Rectangle 14">
                    <a:extLst>
                      <a:ext uri="{FF2B5EF4-FFF2-40B4-BE49-F238E27FC236}">
                        <a16:creationId xmlns:a16="http://schemas.microsoft.com/office/drawing/2014/main" id="{BC38E4FC-4F8C-DA68-50FD-5029C1657F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8" name="Group 15">
                  <a:extLst>
                    <a:ext uri="{FF2B5EF4-FFF2-40B4-BE49-F238E27FC236}">
                      <a16:creationId xmlns:a16="http://schemas.microsoft.com/office/drawing/2014/main" id="{5423E15E-AABF-77C9-4D98-515C6F352B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12" name="Rectangle 16">
                    <a:extLst>
                      <a:ext uri="{FF2B5EF4-FFF2-40B4-BE49-F238E27FC236}">
                        <a16:creationId xmlns:a16="http://schemas.microsoft.com/office/drawing/2014/main" id="{D2BCF50E-3B3F-3482-CD8E-B3C2B36720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3" name="Rectangle 17">
                    <a:extLst>
                      <a:ext uri="{FF2B5EF4-FFF2-40B4-BE49-F238E27FC236}">
                        <a16:creationId xmlns:a16="http://schemas.microsoft.com/office/drawing/2014/main" id="{256BEA2E-4512-6C19-735E-41B4E4EB6E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9" name="Group 18">
                  <a:extLst>
                    <a:ext uri="{FF2B5EF4-FFF2-40B4-BE49-F238E27FC236}">
                      <a16:creationId xmlns:a16="http://schemas.microsoft.com/office/drawing/2014/main" id="{65E50A42-57B4-8D46-DD6F-00EF489B3D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10" name="Rectangle 19">
                    <a:extLst>
                      <a:ext uri="{FF2B5EF4-FFF2-40B4-BE49-F238E27FC236}">
                        <a16:creationId xmlns:a16="http://schemas.microsoft.com/office/drawing/2014/main" id="{A29B2844-B385-3C6A-6EC6-0CF61C4B60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1" name="Rectangle 20">
                    <a:extLst>
                      <a:ext uri="{FF2B5EF4-FFF2-40B4-BE49-F238E27FC236}">
                        <a16:creationId xmlns:a16="http://schemas.microsoft.com/office/drawing/2014/main" id="{F2D7A9B3-EA12-30CB-D313-EC16F3B012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9228165E-E0C8-8DC2-B552-C9D5EDE4A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20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4DACBF1-3E83-0DE4-6D91-CBB2D41A1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6">
                <a:extLst>
                  <a:ext uri="{FF2B5EF4-FFF2-40B4-BE49-F238E27FC236}">
                    <a16:creationId xmlns:a16="http://schemas.microsoft.com/office/drawing/2014/main" id="{6AF292DA-9385-B1DF-8B1F-9E6D03BB4599}"/>
                  </a:ext>
                </a:extLst>
              </p:cNvPr>
              <p:cNvSpPr txBox="1"/>
              <p:nvPr/>
            </p:nvSpPr>
            <p:spPr bwMode="auto">
              <a:xfrm>
                <a:off x="5826127" y="2706686"/>
                <a:ext cx="2910680" cy="12458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6">
                <a:extLst>
                  <a:ext uri="{FF2B5EF4-FFF2-40B4-BE49-F238E27FC236}">
                    <a16:creationId xmlns:a16="http://schemas.microsoft.com/office/drawing/2014/main" id="{6AF292DA-9385-B1DF-8B1F-9E6D03BB4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27" y="2706686"/>
                <a:ext cx="2910680" cy="12458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02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95ED1F7-D934-0383-11A9-644A2DCE1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250" y="190500"/>
            <a:ext cx="6432550" cy="800100"/>
          </a:xfrm>
        </p:spPr>
        <p:txBody>
          <a:bodyPr/>
          <a:lstStyle/>
          <a:p>
            <a:r>
              <a:rPr lang="en-US" altLang="en-US" sz="2800" dirty="0"/>
              <a:t>Entropy change of an Electronic device</a:t>
            </a:r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7F1681-CEB3-DE4E-1609-3DFAC39DC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8420100" cy="1660525"/>
          </a:xfrm>
        </p:spPr>
        <p:txBody>
          <a:bodyPr/>
          <a:lstStyle/>
          <a:p>
            <a:r>
              <a:rPr lang="en-US" altLang="en-US" sz="2400" dirty="0"/>
              <a:t>For most of the electronic devices (as they use solid substance), the density is not changed as pressure changes, that is, </a:t>
            </a:r>
            <a:r>
              <a:rPr lang="en-US" altLang="en-US" sz="2400" i="1" dirty="0"/>
              <a:t>dv=0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However, they perform </a:t>
            </a:r>
            <a:r>
              <a:rPr lang="en-US" altLang="en-US" sz="2400" dirty="0" err="1"/>
              <a:t>iff</a:t>
            </a:r>
            <a:r>
              <a:rPr lang="en-US" altLang="en-US" sz="2400" dirty="0"/>
              <a:t> when there is an electrical work transfer</a:t>
            </a:r>
          </a:p>
          <a:p>
            <a:r>
              <a:rPr lang="en-US" altLang="en-US" sz="2400" dirty="0"/>
              <a:t>For an electronic device with heat transfer</a:t>
            </a:r>
            <a:endParaRPr lang="en-US" alt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1" name="Object 5">
                <a:extLst>
                  <a:ext uri="{FF2B5EF4-FFF2-40B4-BE49-F238E27FC236}">
                    <a16:creationId xmlns:a16="http://schemas.microsoft.com/office/drawing/2014/main" id="{5EE96E9F-7DDF-AF00-A374-355331E0E5D3}"/>
                  </a:ext>
                </a:extLst>
              </p:cNvPr>
              <p:cNvSpPr txBox="1"/>
              <p:nvPr/>
            </p:nvSpPr>
            <p:spPr bwMode="auto">
              <a:xfrm>
                <a:off x="2743200" y="3239721"/>
                <a:ext cx="3048000" cy="6254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𝑇𝑑𝑠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𝐶𝑑𝑇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𝑒𝑙𝑒𝑐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301" name="Object 5">
                <a:extLst>
                  <a:ext uri="{FF2B5EF4-FFF2-40B4-BE49-F238E27FC236}">
                    <a16:creationId xmlns:a16="http://schemas.microsoft.com/office/drawing/2014/main" id="{5EE96E9F-7DDF-AF00-A374-355331E0E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3239721"/>
                <a:ext cx="3048000" cy="625475"/>
              </a:xfrm>
              <a:prstGeom prst="rect">
                <a:avLst/>
              </a:prstGeom>
              <a:blipFill>
                <a:blip r:embed="rId2"/>
                <a:stretch>
                  <a:fillRect l="-6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5F0C125-D111-B8D7-7D64-017A4D23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534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B050"/>
                </a:solidFill>
              </a:rPr>
              <a:t>Every ideal electronic device is a diabatic device and hence, it is an isentropic system.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 An irreversible electronic system dissipates some/large of the electrical into heat.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This leads to increase in temperature/internal energy of the device and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</a:t>
            </a:r>
            <a:r>
              <a:rPr lang="en-US" altLang="en-US" sz="2400" dirty="0">
                <a:solidFill>
                  <a:srgbClr val="FF0000"/>
                </a:solidFill>
              </a:rPr>
              <a:t>S &gt;0, without any heat addition!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This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S is known as entropy generation!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AE6E3DF-C88D-6FDA-9382-011E000434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609EA41-AC15-D5FC-1D41-1FBE6C51A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C5B2561F-4564-5FEF-1E3D-FEF0C31FB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6B5AF0E-223B-139D-152F-6B45AB52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C7F91785-BA1C-6F9A-8A51-2F0D46DFF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5106541-7EC0-2AF4-39DF-63D8A3EBD6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C6D213A-2202-9110-22E7-D94D72C8B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BB1873D-8F0F-AFC1-A4A2-448D138E0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54AA00D-2CCB-FC96-F65F-4C4780EB7D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44082D6-5CAC-39DD-1006-F344E7FBF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DA09948-D624-C820-2332-101AF7C6B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A88B4E5-1383-5072-AE3B-8916EA7939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5D554C8-D673-DC8D-9AE5-95D726DF91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4C2A1553-216A-31A0-3C8C-89DE23F7B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606F815-7DEB-BD82-3139-4A59D1A52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EAB6079-6B19-10A2-CF54-CE9DF9BFC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5301" grpId="0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9ADB2CC-E8D3-3578-4A75-B1098326A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/>
              <a:t>Information Theory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6147" name="Content Placeholder 5">
            <a:extLst>
              <a:ext uri="{FF2B5EF4-FFF2-40B4-BE49-F238E27FC236}">
                <a16:creationId xmlns:a16="http://schemas.microsoft.com/office/drawing/2014/main" id="{85F5DE06-B1A2-D554-D404-FB60C932E5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1425575"/>
            <a:ext cx="8442325" cy="4114800"/>
          </a:xfrm>
        </p:spPr>
        <p:txBody>
          <a:bodyPr/>
          <a:lstStyle/>
          <a:p>
            <a:r>
              <a:rPr lang="en-US" altLang="en-US" sz="2400"/>
              <a:t>Conceptually, information can be thought of as being stored in or transmitted as variables.</a:t>
            </a:r>
          </a:p>
          <a:p>
            <a:r>
              <a:rPr lang="en-US" altLang="en-US" sz="2400"/>
              <a:t>A variable is a unit of storage that can take any one of several different specified values, at different times.</a:t>
            </a:r>
          </a:p>
          <a:p>
            <a:r>
              <a:rPr lang="en-US" altLang="en-US" sz="2400"/>
              <a:t>A process is followed for taking on those values. </a:t>
            </a:r>
          </a:p>
          <a:p>
            <a:endParaRPr lang="en-US" altLang="en-US" sz="2400"/>
          </a:p>
          <a:p>
            <a:endParaRPr lang="en-US" altLang="en-US" sz="2400"/>
          </a:p>
          <a:p>
            <a:pPr algn="ctr"/>
            <a:r>
              <a:rPr lang="en-US" altLang="en-US" sz="2400">
                <a:sym typeface="Symbol" panose="05050102010706020507" pitchFamily="18" charset="2"/>
              </a:rPr>
              <a:t> </a:t>
            </a:r>
            <a:r>
              <a:rPr lang="en-US" altLang="en-US" sz="2400" i="1">
                <a:solidFill>
                  <a:srgbClr val="0070C0"/>
                </a:solidFill>
              </a:rPr>
              <a:t>The information is about the process behind the variable taking or changing a value with time</a:t>
            </a:r>
            <a:r>
              <a:rPr lang="en-US" altLang="en-US" sz="2400"/>
              <a:t>. </a:t>
            </a:r>
            <a:endParaRPr lang="en-IN" altLang="en-US" sz="2400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4E75510-2E6D-6E5D-235F-4DC89ED82E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CA73838-130F-F31D-B813-8E413D496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75377E7-1BCA-8D7E-2A41-00F287713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227E613-A092-72FB-028D-1B0BC3E51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F4D5751-E088-2985-0384-49CFE77F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5336453-9E69-1916-9181-C7BE531E7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E7E01DF-E74E-8720-FB3A-D1188C62E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3D1D4B6-D898-8C30-720A-01AE9D0B2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C4B793B-56D4-43CC-0BC0-0CB14F7739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5919B48-16DA-EF64-F97C-8A4125FAB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D97B4DD-8149-989C-80C0-4FE51748B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59949C8-48CE-37ED-C553-34C73F61E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270A243-103B-FB27-566B-EE9CAC0E5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5CFB1F28-8E1B-BB23-FB66-AE0A47789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C4DCBEA-C25E-BB67-53F9-C6AFE25C1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314E991-35BC-62E0-A048-E238A286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0799BF-1FC4-3A71-76AA-E20D78163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228600"/>
            <a:ext cx="7000875" cy="777875"/>
          </a:xfrm>
        </p:spPr>
        <p:txBody>
          <a:bodyPr/>
          <a:lstStyle/>
          <a:p>
            <a:r>
              <a:rPr lang="en-US" altLang="en-US" sz="2800"/>
              <a:t>Entropy of A Variable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6147" name="Content Placeholder 5">
            <a:extLst>
              <a:ext uri="{FF2B5EF4-FFF2-40B4-BE49-F238E27FC236}">
                <a16:creationId xmlns:a16="http://schemas.microsoft.com/office/drawing/2014/main" id="{0EFDCF4B-0741-0422-1EB3-032FA799D2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26475" cy="5257800"/>
          </a:xfrm>
        </p:spPr>
        <p:txBody>
          <a:bodyPr/>
          <a:lstStyle/>
          <a:p>
            <a:r>
              <a:rPr lang="en-US" altLang="en-US" sz="2400"/>
              <a:t>The entropy of a variable is the "</a:t>
            </a:r>
            <a:r>
              <a:rPr lang="en-US" altLang="en-US" sz="2400" b="1" i="1"/>
              <a:t>amount/quality of information</a:t>
            </a:r>
            <a:r>
              <a:rPr lang="en-US" altLang="en-US" sz="2400"/>
              <a:t>" contained in the variable. </a:t>
            </a:r>
          </a:p>
          <a:p>
            <a:r>
              <a:rPr lang="en-US" altLang="en-US" sz="2400"/>
              <a:t>This amount is determined not just by the number of different values the variable can take on. </a:t>
            </a:r>
          </a:p>
          <a:p>
            <a:r>
              <a:rPr lang="en-US" altLang="en-US" sz="2400"/>
              <a:t>The information in a variable is tied to the amount of surprise that value of the variable causes when revealed.</a:t>
            </a:r>
          </a:p>
          <a:p>
            <a:r>
              <a:rPr lang="en-US" altLang="en-US" sz="2400" b="1"/>
              <a:t>Shannon’s</a:t>
            </a:r>
            <a:r>
              <a:rPr lang="en-US" altLang="en-US" sz="2400"/>
              <a:t> entropy quantifies the amount of information in a variable.</a:t>
            </a:r>
          </a:p>
          <a:p>
            <a:r>
              <a:rPr lang="en-US" altLang="en-US" sz="2400"/>
              <a:t>Shannon’s entropy metric is a measure of the absolute minimum amount of storage and transmission needed for succinctly capturing any information.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A7DA4A30-3D7E-FEF0-1B0F-3D03CA6C54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4646B8C-196F-F71E-4FDF-5538C33AB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939AC975-844E-F1EB-68CA-4AEB2CC61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4C020F8-B5D3-BBC6-90B5-9405281D0E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900F1F9-9793-E208-0672-801211DD0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B7CBDFB-E973-913F-010B-FF62683292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E4FC37E-10D3-E9EF-7C19-D962B13B2A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A9D887D-E555-7E5C-A810-A86E266F5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1F9ECA2-2836-146E-790E-9562E691B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6C06460-7E08-4E9D-EB03-ADE8AAF73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8E0BA08-613D-A59A-79F9-744A15E64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1590773-6EF3-A80C-49D8-0DA8D8126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DB5568A-6B73-9829-ECAB-E71C41C5A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71B4341-201A-3338-076C-E82D943DE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90996D2-5E24-AC98-81C2-2CF161C93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4863623-637F-2516-3CB9-A3671B0E7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F04959-6D2C-DACC-9EC8-3F0A4ACA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/>
              <a:t>Definition of Shannon’s Entropy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6147" name="Content Placeholder 5">
            <a:extLst>
              <a:ext uri="{FF2B5EF4-FFF2-40B4-BE49-F238E27FC236}">
                <a16:creationId xmlns:a16="http://schemas.microsoft.com/office/drawing/2014/main" id="{449AE713-59F5-A1F0-F0BD-8FD224F756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075" y="1295400"/>
            <a:ext cx="8442325" cy="2935288"/>
          </a:xfrm>
        </p:spPr>
        <p:txBody>
          <a:bodyPr/>
          <a:lstStyle/>
          <a:p>
            <a:r>
              <a:rPr lang="en-US" altLang="en-US" sz="2400"/>
              <a:t>Shannon’s Entropy metric also suggests a way of representing the information calculated using fewer number of bits.</a:t>
            </a:r>
            <a:endParaRPr lang="en-IN" altLang="en-US" sz="2400"/>
          </a:p>
          <a:p>
            <a:r>
              <a:rPr lang="en-US" altLang="en-US" sz="2400"/>
              <a:t>This translates to the amount of storage (e.g. number of bits) required to store the variable.</a:t>
            </a:r>
          </a:p>
          <a:p>
            <a:r>
              <a:rPr lang="en-US" altLang="en-US" sz="2400"/>
              <a:t>An intuitively be understood as “the amount of information” in that variable. </a:t>
            </a:r>
          </a:p>
          <a:p>
            <a:r>
              <a:rPr lang="en-IN" altLang="en-US" sz="2400"/>
              <a:t>Shannon Entropy:</a:t>
            </a:r>
            <a:endParaRPr lang="en-US" altLang="en-US" sz="2400"/>
          </a:p>
        </p:txBody>
      </p:sp>
      <p:sp>
        <p:nvSpPr>
          <p:cNvPr id="7173" name="Object 1">
            <a:extLst>
              <a:ext uri="{FF2B5EF4-FFF2-40B4-BE49-F238E27FC236}">
                <a16:creationId xmlns:a16="http://schemas.microsoft.com/office/drawing/2014/main" id="{369DA9BF-FDC2-B11F-3390-39F06019ADED}"/>
              </a:ext>
            </a:extLst>
          </p:cNvPr>
          <p:cNvSpPr txBox="1"/>
          <p:nvPr/>
        </p:nvSpPr>
        <p:spPr bwMode="auto"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">
                <a:extLst>
                  <a:ext uri="{FF2B5EF4-FFF2-40B4-BE49-F238E27FC236}">
                    <a16:creationId xmlns:a16="http://schemas.microsoft.com/office/drawing/2014/main" id="{63EBBE47-8154-2F7B-0A7A-1E95C009B267}"/>
                  </a:ext>
                </a:extLst>
              </p:cNvPr>
              <p:cNvSpPr txBox="1"/>
              <p:nvPr/>
            </p:nvSpPr>
            <p:spPr bwMode="auto">
              <a:xfrm>
                <a:off x="3800475" y="3429000"/>
                <a:ext cx="3028950" cy="10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p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Object 1">
                <a:extLst>
                  <a:ext uri="{FF2B5EF4-FFF2-40B4-BE49-F238E27FC236}">
                    <a16:creationId xmlns:a16="http://schemas.microsoft.com/office/drawing/2014/main" id="{63EBBE47-8154-2F7B-0A7A-1E95C009B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0475" y="3429000"/>
                <a:ext cx="3028950" cy="1057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B652422-D6F7-4A0B-E700-264922BCEE56}"/>
              </a:ext>
            </a:extLst>
          </p:cNvPr>
          <p:cNvSpPr/>
          <p:nvPr/>
        </p:nvSpPr>
        <p:spPr>
          <a:xfrm>
            <a:off x="304800" y="4495800"/>
            <a:ext cx="86280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N" i="1" dirty="0">
                <a:latin typeface="+mn-lt"/>
              </a:rPr>
              <a:t>P(j)</a:t>
            </a:r>
            <a:r>
              <a:rPr lang="en-IN" dirty="0">
                <a:latin typeface="+mn-lt"/>
              </a:rPr>
              <a:t> is the probability of occurrence of </a:t>
            </a:r>
            <a:r>
              <a:rPr lang="en-IN" i="1" dirty="0" err="1">
                <a:latin typeface="+mn-lt"/>
              </a:rPr>
              <a:t>j</a:t>
            </a:r>
            <a:r>
              <a:rPr lang="en-IN" i="1" baseline="30000" dirty="0" err="1">
                <a:latin typeface="+mn-lt"/>
              </a:rPr>
              <a:t>th</a:t>
            </a:r>
            <a:r>
              <a:rPr lang="en-IN" dirty="0">
                <a:latin typeface="+mn-lt"/>
              </a:rPr>
              <a:t> state of a system.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Shannon’sEntropy</a:t>
            </a:r>
            <a:r>
              <a:rPr lang="en-US" dirty="0"/>
              <a:t> is a direct measure of the number of bits needed to store the information in a variable, as opposed to its raw data.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Thus, entropy is a direct measure of the “Newness of information" in a variable.</a:t>
            </a:r>
            <a:endParaRPr lang="en-IN" dirty="0">
              <a:latin typeface="+mn-lt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49C50C23-9396-03E8-425D-F14D80B3180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556A144-AAB8-056B-7B28-00E335A78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E98D1AA1-C5ED-2078-C577-5DE5FE522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DA2F20F-786C-C3AD-1CE4-7B872DBDE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5852CAFA-B80E-7B96-C453-E5AFA200A5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EDB4899-576F-6935-F332-FBFC2A75A0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605761A-623D-6C46-3A69-F70B195DE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48ED97D-E984-08F2-737A-B6C804AF5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28BF633-BF13-C5CB-A44E-D96DB188A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0CBE04F-0561-C2B0-688F-26F36AFA5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F0C53E5D-AC72-1FE3-F844-10B5FC8DCF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2903A72F-E2E9-5044-AE7D-59CBCBA6D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6D1659E-D067-3BB0-04E0-DB8C916F7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9C86557-D3A0-5764-D116-27DC042F9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CDDC2C9-B07B-70A9-8811-4E28FE17A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C42D25F-7BAE-C060-8162-A95D69482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22" grpId="0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2DFEC96-3CC4-1CDF-7EA7-8662A6E15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6200"/>
            <a:ext cx="7000875" cy="1143000"/>
          </a:xfrm>
        </p:spPr>
        <p:txBody>
          <a:bodyPr/>
          <a:lstStyle/>
          <a:p>
            <a:r>
              <a:rPr lang="en-US" altLang="en-US" sz="2800"/>
              <a:t>Negentropy</a:t>
            </a: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6147" name="Content Placeholder 5">
            <a:extLst>
              <a:ext uri="{FF2B5EF4-FFF2-40B4-BE49-F238E27FC236}">
                <a16:creationId xmlns:a16="http://schemas.microsoft.com/office/drawing/2014/main" id="{97E17317-E233-AA3F-6832-89F39643B9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675" y="1295400"/>
            <a:ext cx="8442325" cy="1295400"/>
          </a:xfrm>
        </p:spPr>
        <p:txBody>
          <a:bodyPr/>
          <a:lstStyle/>
          <a:p>
            <a:r>
              <a:rPr lang="en-US" altLang="en-US" sz="2400"/>
              <a:t>For a binary system there are two states, zero and one, with corresponding probabilities P</a:t>
            </a:r>
            <a:r>
              <a:rPr lang="en-US" altLang="en-US" sz="2400" baseline="-25000"/>
              <a:t>0</a:t>
            </a:r>
            <a:r>
              <a:rPr lang="en-US" altLang="en-US" sz="2400"/>
              <a:t> and P</a:t>
            </a:r>
            <a:r>
              <a:rPr lang="en-US" altLang="en-US" sz="2400" baseline="-25000"/>
              <a:t>1</a:t>
            </a:r>
            <a:r>
              <a:rPr lang="en-US" altLang="en-US" sz="2400"/>
              <a:t>, where P</a:t>
            </a:r>
            <a:r>
              <a:rPr lang="en-US" altLang="en-US" sz="2400" baseline="-25000"/>
              <a:t>0</a:t>
            </a:r>
            <a:r>
              <a:rPr lang="en-US" altLang="en-US" sz="2400"/>
              <a:t> = 1-P</a:t>
            </a:r>
            <a:r>
              <a:rPr lang="en-US" altLang="en-US" sz="2400" baseline="-25000"/>
              <a:t>1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For a stream of N independent bits, the entropy is</a:t>
            </a:r>
          </a:p>
          <a:p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">
                <a:extLst>
                  <a:ext uri="{FF2B5EF4-FFF2-40B4-BE49-F238E27FC236}">
                    <a16:creationId xmlns:a16="http://schemas.microsoft.com/office/drawing/2014/main" id="{BB03E4D9-F72A-262C-3D31-588E285B8246}"/>
                  </a:ext>
                </a:extLst>
              </p:cNvPr>
              <p:cNvSpPr txBox="1"/>
              <p:nvPr/>
            </p:nvSpPr>
            <p:spPr bwMode="auto">
              <a:xfrm>
                <a:off x="2084388" y="2514600"/>
                <a:ext cx="4914900" cy="485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Object 1">
                <a:extLst>
                  <a:ext uri="{FF2B5EF4-FFF2-40B4-BE49-F238E27FC236}">
                    <a16:creationId xmlns:a16="http://schemas.microsoft.com/office/drawing/2014/main" id="{BB03E4D9-F72A-262C-3D31-588E285B8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4388" y="2514600"/>
                <a:ext cx="4914900" cy="485775"/>
              </a:xfrm>
              <a:prstGeom prst="rect">
                <a:avLst/>
              </a:prstGeom>
              <a:blipFill>
                <a:blip r:embed="rId2"/>
                <a:stretch>
                  <a:fillRect l="-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Rectangle 1">
            <a:extLst>
              <a:ext uri="{FF2B5EF4-FFF2-40B4-BE49-F238E27FC236}">
                <a16:creationId xmlns:a16="http://schemas.microsoft.com/office/drawing/2014/main" id="{6503A28A-1C5F-46FF-16DD-62ED8E11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718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For an unbiased random stream of N independent bits</a:t>
            </a:r>
            <a:endParaRPr lang="en-IN" altLang="en-US" sz="2400"/>
          </a:p>
        </p:txBody>
      </p:sp>
      <p:sp>
        <p:nvSpPr>
          <p:cNvPr id="9223" name="Rectangle 22">
            <a:extLst>
              <a:ext uri="{FF2B5EF4-FFF2-40B4-BE49-F238E27FC236}">
                <a16:creationId xmlns:a16="http://schemas.microsoft.com/office/drawing/2014/main" id="{5913B5AC-194A-80B0-1B16-CDD6358E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830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This represents the situation where a bit stream is both random and unbiased and contains no information. 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In general, information is characterized by the deviation from N log 2. 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Brillouin refers to this quantity as Negentropy. </a:t>
            </a:r>
            <a:endParaRPr lang="en-I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1">
                <a:extLst>
                  <a:ext uri="{FF2B5EF4-FFF2-40B4-BE49-F238E27FC236}">
                    <a16:creationId xmlns:a16="http://schemas.microsoft.com/office/drawing/2014/main" id="{A23D94D8-C9FF-F7D9-7AF2-D5307887CADB}"/>
                  </a:ext>
                </a:extLst>
              </p:cNvPr>
              <p:cNvSpPr txBox="1"/>
              <p:nvPr/>
            </p:nvSpPr>
            <p:spPr bwMode="auto">
              <a:xfrm>
                <a:off x="3698875" y="3505200"/>
                <a:ext cx="1685925" cy="400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Object 1">
                <a:extLst>
                  <a:ext uri="{FF2B5EF4-FFF2-40B4-BE49-F238E27FC236}">
                    <a16:creationId xmlns:a16="http://schemas.microsoft.com/office/drawing/2014/main" id="{A23D94D8-C9FF-F7D9-7AF2-D5307887C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75" y="3505200"/>
                <a:ext cx="1685925" cy="400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CB78E118-AE55-1350-3E96-5E8288CD7F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40C9623-47ED-05DB-66F8-BFE7DA3D6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6AA5054A-A8E5-E1EE-37F1-6657A67CFB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9A822D5-2AF3-99DF-433D-B3077A7D98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B09A0C0-368F-C931-BF5B-C3582561F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84CAE63-A00E-A8D3-AD50-8A097D45A9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75C1A86-F5A2-8DB3-B4FB-E3C95361C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DFEFFAC-522F-12C1-B82B-1EC2E0767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41EFD3E-C7B4-6D09-F877-F05994F930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0C9AE00-D035-6752-8C5F-79F6E5EBB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1B0501C-1075-2B2C-1182-4E2D19F648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158293E-D69E-FC35-14F0-331EC7CF8C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7944D25B-A1B0-3684-8DC0-B081077BE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5F23A252-BB6B-F65B-B3CB-9C67598C7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6AD9257C-7A16-60F8-9C37-B2393BA82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4647761-764B-7690-A118-294949C7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21" grpId="0"/>
      <p:bldP spid="9222" grpId="0"/>
      <p:bldP spid="9223" grpId="0" build="p"/>
      <p:bldP spid="2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1786</TotalTime>
  <Words>1975</Words>
  <Application>Microsoft Office PowerPoint</Application>
  <PresentationFormat>On-screen Show (4:3)</PresentationFormat>
  <Paragraphs>196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STXingkai</vt:lpstr>
      <vt:lpstr>Arial</vt:lpstr>
      <vt:lpstr>Calibri</vt:lpstr>
      <vt:lpstr>Cambria Math</vt:lpstr>
      <vt:lpstr>CommercialScript BT</vt:lpstr>
      <vt:lpstr>Lato</vt:lpstr>
      <vt:lpstr>Roboto</vt:lpstr>
      <vt:lpstr>Tempus Sans ITC</vt:lpstr>
      <vt:lpstr>Times New Roman</vt:lpstr>
      <vt:lpstr>TimesNewRoman</vt:lpstr>
      <vt:lpstr>Viner Hand ITC</vt:lpstr>
      <vt:lpstr>Blank Presentation</vt:lpstr>
      <vt:lpstr>Equation</vt:lpstr>
      <vt:lpstr>Information  Entropy vs Thermodynamic Entropy</vt:lpstr>
      <vt:lpstr>A Macro Level Thermo-scientific  Analysis of A Data Centre</vt:lpstr>
      <vt:lpstr>Entropy change of an incompressible substance: Solids and Liquids</vt:lpstr>
      <vt:lpstr>Solids as Selfless Power Work Transmission Units</vt:lpstr>
      <vt:lpstr>Entropy change of an Electronic device</vt:lpstr>
      <vt:lpstr>Information Theory</vt:lpstr>
      <vt:lpstr>Entropy of A Variable</vt:lpstr>
      <vt:lpstr>Definition of Shannon’s Entropy</vt:lpstr>
      <vt:lpstr>Negentropy</vt:lpstr>
      <vt:lpstr>Binary Operations with Two Bit Streams</vt:lpstr>
      <vt:lpstr>Reversible Operation with XOR Gate</vt:lpstr>
      <vt:lpstr>Reversible Operation with XOR Gate</vt:lpstr>
      <vt:lpstr>Shannon’s Theroy for Two Bit Streams</vt:lpstr>
      <vt:lpstr>Thermodynamics of Two-Bit Stream Computation </vt:lpstr>
      <vt:lpstr>Information Theory to Thermodynamics</vt:lpstr>
      <vt:lpstr>Computational Entropy &amp; Temperature</vt:lpstr>
      <vt:lpstr>Computational or Information  Entropy</vt:lpstr>
      <vt:lpstr>Extension of Boltzmann theory :Energy consumption by An Irreversible Electronic Device</vt:lpstr>
      <vt:lpstr>Extension of Boltzmann theory :Energy consumption by An Irreversible Electronic Device</vt:lpstr>
      <vt:lpstr>Extension of Boltzmann theory :Energy consumption by An Ideal Electronic Device</vt:lpstr>
      <vt:lpstr>Actual Energy consumption by An Irreversible Electronic Device</vt:lpstr>
      <vt:lpstr>Energy consumption by An Irreversible Electronic Device</vt:lpstr>
      <vt:lpstr>Evolution of Irreversible Computing</vt:lpstr>
      <vt:lpstr>Second Law of Thermodynamics for Electronic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199</cp:revision>
  <cp:lastPrinted>2002-07-26T02:11:33Z</cp:lastPrinted>
  <dcterms:created xsi:type="dcterms:W3CDTF">2002-07-26T01:39:54Z</dcterms:created>
  <dcterms:modified xsi:type="dcterms:W3CDTF">2024-01-06T05:14:24Z</dcterms:modified>
</cp:coreProperties>
</file>