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24" r:id="rId2"/>
    <p:sldId id="1227" r:id="rId3"/>
    <p:sldId id="1228" r:id="rId4"/>
    <p:sldId id="1231" r:id="rId5"/>
    <p:sldId id="475" r:id="rId6"/>
    <p:sldId id="1229" r:id="rId7"/>
    <p:sldId id="463" r:id="rId8"/>
    <p:sldId id="426" r:id="rId9"/>
    <p:sldId id="454" r:id="rId10"/>
    <p:sldId id="480" r:id="rId11"/>
    <p:sldId id="462" r:id="rId12"/>
    <p:sldId id="433" r:id="rId13"/>
    <p:sldId id="436" r:id="rId14"/>
    <p:sldId id="437" r:id="rId15"/>
    <p:sldId id="457" r:id="rId16"/>
    <p:sldId id="458" r:id="rId17"/>
    <p:sldId id="447" r:id="rId18"/>
    <p:sldId id="448" r:id="rId19"/>
    <p:sldId id="449" r:id="rId20"/>
    <p:sldId id="450" r:id="rId21"/>
    <p:sldId id="461" r:id="rId22"/>
    <p:sldId id="460" r:id="rId23"/>
    <p:sldId id="465" r:id="rId24"/>
    <p:sldId id="476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 varScale="1">
        <p:scale>
          <a:sx n="62" d="100"/>
          <a:sy n="62" d="100"/>
        </p:scale>
        <p:origin x="9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1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B6E0FBF-7932-E38E-A727-85437AA7CE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DA02DB0-7CF3-FEEF-1C31-1925B611581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318DD31D-EBDD-10AC-3165-BAEEE877F55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3A2C731B-E410-4205-F70A-1D09B6A5C78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2B87A7-C5EA-4E44-8B8B-AEACA44456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2-04-27T03:15:32.35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 8772,'0'15'4644,"0"-15"-129,0 0-387,0 0-2064,0 0-1806,0 0-1161,0 0-2967,6-1-516,-6 1 0,16-16-774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2-05-01T02:33:35.44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7 955 11997,'0'0'4515,"0"0"-516,-9-6 129,9 6-3870,0 0-903,5-2-774,-5 2-2451,10 0-387,2 2-258,-12-2-258</inkml:trace>
  <inkml:trace contextRef="#ctx0" brushRef="#br0" timeOffset="3448">4752 64 13803,'0'0'4515,"-18"-64"-387,18 64-129,0 0-3870,0 0-2580,0 0-1677,0 0-258,0 0-387,0 0-516</inkml:trace>
  <inkml:trace contextRef="#ctx0" brushRef="#br0" timeOffset="4415">5221 246 15996,'0'0'4515,"0"0"129,0 0-645,0 0-4128,0 0-1419,0 0-2838,48 0 0,-48 0-516,0 0 129</inkml:trace>
  <inkml:trace contextRef="#ctx0" brushRef="#br0" timeOffset="4790">5052 201 13287,'0'0'3741,"0"0"-2322,0 0-1677,0 0-4128,6-47 0,-6 47-645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04T06:38:19.2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21181 5523 125 0,'0'0'40'0,"18"-15"-3"16,-18 15-12-16,15-9-8 16,-15 9-10-16,0 0-7 15,0 0-2-15,4 19-2 16,-14-3 2-16,-6 5 1 16,-9 5 3-16,-7 8-1 0,-12 5 2 15,-11 6 3-15,-9 4-3 16,-9 3 2-16,-11 4-3 15,-5 2 1-15,-8 3-2 16,-5 0 3-16,-6-1-2 16,0-3 1-16,-5-4-1 15,-1 0 2-15,1-5-6 16,0-2 3-16,2-7-1 16,3-5 1-16,5-4-2 15,4-3 1-15,7-6 2 16,9-5 0-16,10-9 8 15,11-7 1-15,8-9 2 16,12-9-2-16,13-12 2 16,13-10-2-16,10-14-1 15,10-9-4-15,9-8-1 0,13-5-6 16,11-1 1-16,10 0-1 16,12 4-1-16,8 5-2 15,10 10 1-15,6 10 1 16,6 6 0-16,2 9 0 15,2 8 0-15,-4 10 0 16,-3 8 2-16,-7 8 0 16,-2 7 0-16,-4 4 0 15,-3 8 1-15,-3 6 0 16,-1 2 0-16,2 3-3 16,2 5 1-16,1 4 1 15,-3 5-1-15,-2 2 2 0,1 3-4 16,-2-1 1-1,-3 4-1-15,0-4 3 0,0 0 0 16,5-7 1 0,6-4-2-16,3-8 3 0,7-7 0 15,8-6 5 1,6-8-1 0,6-5 1-16,3-6-1 0,-2-2 1 0,-5-5 0 15,-4-2-3-15,-6-3 2 16,-7-5-2-16,-8-3 1 15,-7-5-2-15,-8-7 3 16,-5-9-1-16,-8-5 3 16,-4-7-1-16,-13-5 2 0,-8-5-2 15,-14-2-1 1,-14 2-1-16,-17-2-1 0,-10 5-2 16,-13 5-2-16,-11 6-2 15,-8 7 0-15,-9 11-3 16,-5 9 3-16,-4 8-1 15,-4 11 1-15,-5 9-1 16,-2 9 2-16,-5 8 0 16,-7 5-1-16,-4 4 3 15,-3 5-2-15,-1 3-1 16,1 4 3-16,-1 4 0 16,5 4-3-16,4 0-17 15,11 5-74-15,9 8-1 0,6-3-3 16,11 2-3-1,6-11 57-15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1T02:43:01.91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0 516,'0'0'1677,"0"0"-1032,11 0-1032,0 4-1161</inkml:trace>
  <inkml:trace contextRef="#ctx0" brushRef="#br0" timeOffset="1077">1534 337 3354,'-40'-35'2967,"40"35"387,0 0-516,-34-56-2709,34 56 0,0 0-258,-47-50-645,47 50-2064,0 0-516,-44-24 516,44 24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2-05-01T02:52:36.83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0 140 9675,'47'-49'4128,"-47"49"-129,40-28-903,-40 28-4644,47-28-1935,-47 28-516,60-35-129,-60 35-645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EB80AD-8B5E-97CE-B1C0-AA0B54F787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42D42D-EB42-0DE2-24E6-3188A161207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FDA6C3B-29C2-4E26-8810-B54BAB6457EE}" type="datetimeFigureOut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6FF09CA-DDDA-63AE-EC25-E09D482EB4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4C5CDE1-916A-04DA-B79F-B64D51FF8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D86D1D-7D88-E68C-77BC-CDE9F71E3E4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34ADF-8F7B-9D04-5161-E927B0CD80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346CA6-E3B9-43F5-9156-1E860CD0F0D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46CA6-E3B9-43F5-9156-1E860CD0F0D6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340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3A1048-0DCE-E952-7437-81888EF0D0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F4F093-323D-8BE5-D890-9DC43337B0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5D3F31-6CDE-0D51-C333-1E880E5F8A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9B23E0-475F-4138-892C-EDA7B680F3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782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6AF92A-915F-EDBC-2BC0-BE7ADFD112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B1230A-77B7-1A75-E814-2B6AADC87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0D0DF1-DB7F-2A89-EFD5-AA9A931349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8814E8-92E8-4B1D-BEB3-52CA7FF75D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920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65D8CD-E113-32F1-C16B-96A75E97D2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65F187-6043-64D0-6CF8-D2140839F7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916403-29E6-91B5-6704-75DA92CFAC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1EFD6C-44D0-4092-A726-9BD685814F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907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FBBAD8-0C03-4340-FC9A-5F4FE4C3EA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24DFA9-892D-5FC1-8AD0-0B9A845849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A27A6F-45B8-108E-8D0E-F70AFD51AA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073182-19B0-4950-8E46-C7AA0EDDA5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69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1F0DD7-1757-2AC9-289F-78EC63016A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5FA345-1011-752D-621E-89080516FE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D2815D-5E06-5DA0-FDF0-B9F42BD070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B04048-5A43-463E-9279-1332953F3B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821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3646E6-03AF-D111-BB11-7345D9E7CE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197CD1-2BD7-8A5D-4676-3BD88E1280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E64A6B-286D-888F-2290-52614E5860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58E41-9FA7-4492-B180-54390CE54C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96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40600E-1A68-28DF-22D5-37E04E1B59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21DBA9-51F0-8670-BD26-80D3DECF7E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4C656E-0AD0-0F8F-93FE-3CB1067F41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D5EC25-D630-497A-910F-94F15D85BC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9664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6E2A833-5C2C-013D-CFE2-052FA89492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FFB8DC0-D081-82A3-B59C-B736E78901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972BD46-F6B4-BF23-17DA-B0FACBA345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8E2E7A-A3D5-47E5-808C-81FFD6AEBF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069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C6B6ED6-6105-FBCC-6744-C103DDDB52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5568409-C667-D002-5FE3-12033CCA53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AFB4B68-6C20-2BA0-CE00-A575E8D2F4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2ECAE6-BA3C-41E2-984F-D58C1C11F0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50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A3185F7-0D19-7B28-3C59-EAEE5D6BA3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4927237-4FFC-1D11-792A-A909459F63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D07D51F-3D27-E21D-A88B-1AA4849A61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2D839F-07C3-4033-A4D9-EAB9F4E771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81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C71B96-6BF0-13DB-61F6-7CEE6B064C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9AE7DE-901B-8D1D-42E1-ED02DD91CA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B669CF-9389-E063-D8BC-1BF1DFB349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8E7D7F-2463-4D95-B626-D627C43A3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78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DB7436-52EE-EE4E-ABB2-5B19A600C5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102E77-476C-95E5-DC9C-4D9AC04FF1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5665BD-6DB2-5264-5413-BB1EF371A7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E079E6-00E1-4958-A0A1-7819C95F02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96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B434B35-0BC5-C30A-93BE-45A698CD3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9DE1666-DBA5-21CD-3E61-5F0189615F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DE7ADD1-EF74-AB0E-7D28-FEAD0CD53F6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224A875-113E-AACF-DF01-1E969164E98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6FAF5E4-097F-64C3-2CAE-BBF4936439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E866A4-1A0D-42E2-A1CD-C2F02787D95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80.png"/><Relationship Id="rId4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>
            <a:extLst>
              <a:ext uri="{FF2B5EF4-FFF2-40B4-BE49-F238E27FC236}">
                <a16:creationId xmlns:a16="http://schemas.microsoft.com/office/drawing/2014/main" id="{BC07B4EB-9487-111D-6A3F-628F8468B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EB56799A-8D11-F915-5EC0-D0CBBCB590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382000" cy="9144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 dirty="0"/>
              <a:t>Heat Pipe Heat Sinks</a:t>
            </a:r>
            <a:endParaRPr lang="en-US" altLang="en-US" sz="2800" b="1" dirty="0"/>
          </a:p>
        </p:txBody>
      </p:sp>
      <p:sp>
        <p:nvSpPr>
          <p:cNvPr id="1030" name="Rectangle 4">
            <a:extLst>
              <a:ext uri="{FF2B5EF4-FFF2-40B4-BE49-F238E27FC236}">
                <a16:creationId xmlns:a16="http://schemas.microsoft.com/office/drawing/2014/main" id="{99E03198-1F94-7E3A-E64A-53B56FB38E2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1600" b="1">
                <a:latin typeface="Script MT Bold" panose="03040602040607080904" pitchFamily="66" charset="0"/>
              </a:rPr>
              <a:t>P M V Subbarao</a:t>
            </a:r>
          </a:p>
          <a:p>
            <a:pPr eaLnBrk="1" hangingPunct="1"/>
            <a:r>
              <a:rPr lang="en-US" altLang="en-US" sz="1600" b="1">
                <a:latin typeface="Script MT Bold" panose="03040602040607080904" pitchFamily="66" charset="0"/>
              </a:rPr>
              <a:t>Professor</a:t>
            </a:r>
            <a:endParaRPr lang="en-US" altLang="en-US" sz="1600" i="1"/>
          </a:p>
          <a:p>
            <a:pPr eaLnBrk="1" hangingPunct="1"/>
            <a:r>
              <a:rPr lang="en-US" altLang="en-US" sz="1600" i="1"/>
              <a:t>Mechanical Engineering Department</a:t>
            </a:r>
          </a:p>
          <a:p>
            <a:pPr eaLnBrk="1" hangingPunct="1"/>
            <a:r>
              <a:rPr lang="en-US" altLang="en-US" sz="1600" i="1"/>
              <a:t>I I T Delhi</a:t>
            </a:r>
          </a:p>
        </p:txBody>
      </p:sp>
      <p:sp>
        <p:nvSpPr>
          <p:cNvPr id="1031" name="Text Box 5">
            <a:extLst>
              <a:ext uri="{FF2B5EF4-FFF2-40B4-BE49-F238E27FC236}">
                <a16:creationId xmlns:a16="http://schemas.microsoft.com/office/drawing/2014/main" id="{638BC7DD-360F-5D12-2AFF-E271857D2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9AC25016-3AA8-FEF0-046C-916C9CF00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638800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9900"/>
                </a:solidFill>
                <a:latin typeface="Script MT Bold" panose="03040602040607080904" pitchFamily="66" charset="0"/>
              </a:rPr>
              <a:t>Heat Exchange through Another Natural Action….</a:t>
            </a:r>
          </a:p>
        </p:txBody>
      </p:sp>
      <p:grpSp>
        <p:nvGrpSpPr>
          <p:cNvPr id="1033" name="Group 7">
            <a:extLst>
              <a:ext uri="{FF2B5EF4-FFF2-40B4-BE49-F238E27FC236}">
                <a16:creationId xmlns:a16="http://schemas.microsoft.com/office/drawing/2014/main" id="{CA45A232-66AF-AD73-5EA1-B8B3FB07388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5" name="Group 8">
              <a:extLst>
                <a:ext uri="{FF2B5EF4-FFF2-40B4-BE49-F238E27FC236}">
                  <a16:creationId xmlns:a16="http://schemas.microsoft.com/office/drawing/2014/main" id="{8C9C8258-A60E-80F4-FB49-5E42EA387A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1045" name="Rectangle 9">
                <a:extLst>
                  <a:ext uri="{FF2B5EF4-FFF2-40B4-BE49-F238E27FC236}">
                    <a16:creationId xmlns:a16="http://schemas.microsoft.com/office/drawing/2014/main" id="{F2FB5373-874D-40E0-C177-0B8A5282F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6" name="Rectangle 10">
                <a:extLst>
                  <a:ext uri="{FF2B5EF4-FFF2-40B4-BE49-F238E27FC236}">
                    <a16:creationId xmlns:a16="http://schemas.microsoft.com/office/drawing/2014/main" id="{6A29B856-BEFC-E76A-3577-8C549E5A6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36" name="Group 11">
              <a:extLst>
                <a:ext uri="{FF2B5EF4-FFF2-40B4-BE49-F238E27FC236}">
                  <a16:creationId xmlns:a16="http://schemas.microsoft.com/office/drawing/2014/main" id="{7143179F-F777-97D8-AFB1-EF7DA51894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1043" name="Rectangle 12">
                <a:extLst>
                  <a:ext uri="{FF2B5EF4-FFF2-40B4-BE49-F238E27FC236}">
                    <a16:creationId xmlns:a16="http://schemas.microsoft.com/office/drawing/2014/main" id="{E62470A8-44E0-8516-59A3-6D92A5A8E8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4" name="Rectangle 13">
                <a:extLst>
                  <a:ext uri="{FF2B5EF4-FFF2-40B4-BE49-F238E27FC236}">
                    <a16:creationId xmlns:a16="http://schemas.microsoft.com/office/drawing/2014/main" id="{B6BEA8D2-C35F-D30C-82F7-194A4444C1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37" name="Group 14">
              <a:extLst>
                <a:ext uri="{FF2B5EF4-FFF2-40B4-BE49-F238E27FC236}">
                  <a16:creationId xmlns:a16="http://schemas.microsoft.com/office/drawing/2014/main" id="{C61FCAF1-2FF3-BC59-9419-D351152D26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1041" name="Rectangle 15">
                <a:extLst>
                  <a:ext uri="{FF2B5EF4-FFF2-40B4-BE49-F238E27FC236}">
                    <a16:creationId xmlns:a16="http://schemas.microsoft.com/office/drawing/2014/main" id="{F16AB9CA-37E6-7F3C-A335-BD11749E7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2" name="Rectangle 16">
                <a:extLst>
                  <a:ext uri="{FF2B5EF4-FFF2-40B4-BE49-F238E27FC236}">
                    <a16:creationId xmlns:a16="http://schemas.microsoft.com/office/drawing/2014/main" id="{FA6D5146-9648-24C8-DB6C-8B3F624946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38" name="Group 17">
              <a:extLst>
                <a:ext uri="{FF2B5EF4-FFF2-40B4-BE49-F238E27FC236}">
                  <a16:creationId xmlns:a16="http://schemas.microsoft.com/office/drawing/2014/main" id="{FBE46FE7-06B1-1788-9740-3FEC4958A4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1039" name="Rectangle 18">
                <a:extLst>
                  <a:ext uri="{FF2B5EF4-FFF2-40B4-BE49-F238E27FC236}">
                    <a16:creationId xmlns:a16="http://schemas.microsoft.com/office/drawing/2014/main" id="{804A33A5-2412-490F-ED3F-77F86C830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0" name="Rectangle 19">
                <a:extLst>
                  <a:ext uri="{FF2B5EF4-FFF2-40B4-BE49-F238E27FC236}">
                    <a16:creationId xmlns:a16="http://schemas.microsoft.com/office/drawing/2014/main" id="{D3316043-44FE-CFC2-46AD-1B76031334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pic>
        <p:nvPicPr>
          <p:cNvPr id="23" name="Rectangle 19458">
            <a:extLst>
              <a:ext uri="{FF2B5EF4-FFF2-40B4-BE49-F238E27FC236}">
                <a16:creationId xmlns:a16="http://schemas.microsoft.com/office/drawing/2014/main" id="{A3E83815-B4D9-B520-5E5B-48FE84728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905000"/>
            <a:ext cx="40719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  <a:reflection blurRad="6350" stA="50000" endA="300" endPos="55500" dist="101600" dir="5400000" sy="-100000" algn="bl" rotWithShape="0"/>
          </a:effectLst>
          <a:scene3d>
            <a:camera prst="perspectiveHeroicExtremeRightFacing">
              <a:rot lat="487347" lon="1800000" rev="174516"/>
            </a:camera>
            <a:lightRig rig="threePt" dir="t"/>
          </a:scene3d>
          <a:sp3d>
            <a:bevelT w="165100" prst="coolSlant"/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26">
                <a:extLst>
                  <a:ext uri="{FF2B5EF4-FFF2-40B4-BE49-F238E27FC236}">
                    <a16:creationId xmlns:a16="http://schemas.microsoft.com/office/drawing/2014/main" id="{999B7960-E7EA-F9AC-763C-1F87724DA52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9088" y="5489575"/>
              <a:ext cx="7937" cy="6350"/>
            </p14:xfrm>
          </p:contentPart>
        </mc:Choice>
        <mc:Fallback xmlns="">
          <p:pic>
            <p:nvPicPr>
              <p:cNvPr id="1026" name="Ink 26">
                <a:extLst>
                  <a:ext uri="{FF2B5EF4-FFF2-40B4-BE49-F238E27FC236}">
                    <a16:creationId xmlns:a16="http://schemas.microsoft.com/office/drawing/2014/main" id="{999B7960-E7EA-F9AC-763C-1F87724DA52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60116" y="5480403"/>
                <a:ext cx="25882" cy="24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7" name="Ink 30">
                <a:extLst>
                  <a:ext uri="{FF2B5EF4-FFF2-40B4-BE49-F238E27FC236}">
                    <a16:creationId xmlns:a16="http://schemas.microsoft.com/office/drawing/2014/main" id="{4EA6C61E-B85A-ACAD-BE82-70505961ABD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9775" y="3543300"/>
              <a:ext cx="1898650" cy="344488"/>
            </p14:xfrm>
          </p:contentPart>
        </mc:Choice>
        <mc:Fallback xmlns="">
          <p:pic>
            <p:nvPicPr>
              <p:cNvPr id="1027" name="Ink 30">
                <a:extLst>
                  <a:ext uri="{FF2B5EF4-FFF2-40B4-BE49-F238E27FC236}">
                    <a16:creationId xmlns:a16="http://schemas.microsoft.com/office/drawing/2014/main" id="{4EA6C61E-B85A-ACAD-BE82-70505961ABD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80408" y="3533931"/>
                <a:ext cx="1917384" cy="36322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Title 3">
            <a:extLst>
              <a:ext uri="{FF2B5EF4-FFF2-40B4-BE49-F238E27FC236}">
                <a16:creationId xmlns:a16="http://schemas.microsoft.com/office/drawing/2014/main" id="{1FB79710-263C-D4AB-96DC-8411B8891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6861175" cy="1143000"/>
          </a:xfrm>
        </p:spPr>
        <p:txBody>
          <a:bodyPr/>
          <a:lstStyle/>
          <a:p>
            <a:r>
              <a:rPr lang="en-US" altLang="en-US" sz="2800" dirty="0"/>
              <a:t>Ideal Thermodynamic Cycle for a Heat Pipe</a:t>
            </a:r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8EAD1E20-9DCE-DFAF-DF54-48D19680E7D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F39A5445-D193-C8EC-A1E9-8BD487B111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EF647B24-B7D4-8DCC-8F52-726D94DBED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06854BA4-0A6C-B6BE-D181-B3992E13EA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464B0E86-6C68-6F1A-3E74-C2338C9F30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A0713505-5406-21EF-76DF-6CAEDAB45D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C53B594-4F5F-5FC6-B148-BB55F90C35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EA7FBEDB-3595-841D-E51C-F4DDB5495F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1B28D900-6E9D-3D79-3662-5D92E9482D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78249198-7FD3-7C1D-1759-A31C76D73C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A45268BC-7785-DD52-DF97-42ABF69F7A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466639E4-5C90-5104-1323-ADE365A86F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73F947F7-8F18-74EC-9E27-6591A95A2F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9E3F5B11-D8C9-0DEB-2394-3E9BD43A47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61AABCA0-7028-0D46-CFC6-870186D2CA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E06FF2C2-6251-D9EB-F817-89A05B514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5197DDCB-1E7C-4CF6-AA71-490442056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403" y="1146240"/>
            <a:ext cx="6784172" cy="54688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64309A2-2C8A-1E1E-265D-0C3F2771AC78}"/>
              </a:ext>
            </a:extLst>
          </p:cNvPr>
          <p:cNvSpPr txBox="1"/>
          <p:nvPr/>
        </p:nvSpPr>
        <p:spPr>
          <a:xfrm>
            <a:off x="2827442" y="2971800"/>
            <a:ext cx="2582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Evaporative Cooler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09362B-C3BE-77B7-E42D-36B07347618D}"/>
              </a:ext>
            </a:extLst>
          </p:cNvPr>
          <p:cNvSpPr txBox="1"/>
          <p:nvPr/>
        </p:nvSpPr>
        <p:spPr>
          <a:xfrm rot="5400000">
            <a:off x="5537681" y="3406559"/>
            <a:ext cx="2932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Adiabatic pipe section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7C8766-1786-7A7F-FC8D-19BDFB886AAC}"/>
              </a:ext>
            </a:extLst>
          </p:cNvPr>
          <p:cNvSpPr txBox="1"/>
          <p:nvPr/>
        </p:nvSpPr>
        <p:spPr>
          <a:xfrm>
            <a:off x="3680868" y="4495800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Condenser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84B61D-22A8-3641-388D-6A00E623FB54}"/>
              </a:ext>
            </a:extLst>
          </p:cNvPr>
          <p:cNvSpPr txBox="1"/>
          <p:nvPr/>
        </p:nvSpPr>
        <p:spPr>
          <a:xfrm rot="20312292">
            <a:off x="2131887" y="4745173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wick</a:t>
            </a:r>
            <a:endParaRPr lang="en-IN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>
            <a:extLst>
              <a:ext uri="{FF2B5EF4-FFF2-40B4-BE49-F238E27FC236}">
                <a16:creationId xmlns:a16="http://schemas.microsoft.com/office/drawing/2014/main" id="{EB06C6E4-4329-C6E6-444C-AD046AE93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685800"/>
          </a:xfrm>
        </p:spPr>
        <p:txBody>
          <a:bodyPr/>
          <a:lstStyle/>
          <a:p>
            <a:r>
              <a:rPr lang="en-US" altLang="en-US" sz="2800"/>
              <a:t>Steps in Heat Pipe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A709C-1D39-2028-3EFD-511643F34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dirty="0"/>
              <a:t>1) </a:t>
            </a:r>
            <a:r>
              <a:rPr lang="en-US" altLang="en-US" sz="2400" i="1" dirty="0"/>
              <a:t>Investigate and determine the following operational parameters:</a:t>
            </a:r>
          </a:p>
          <a:p>
            <a:pPr>
              <a:buFontTx/>
              <a:buNone/>
            </a:pPr>
            <a:r>
              <a:rPr lang="en-US" altLang="en-US" sz="2400" dirty="0"/>
              <a:t>	a. </a:t>
            </a:r>
            <a:r>
              <a:rPr lang="en-US" altLang="en-US" sz="2000" dirty="0"/>
              <a:t>Heat load and geometry of the heat source.</a:t>
            </a:r>
          </a:p>
          <a:p>
            <a:pPr>
              <a:buFontTx/>
              <a:buNone/>
            </a:pPr>
            <a:r>
              <a:rPr lang="en-US" altLang="en-US" sz="2000" dirty="0"/>
              <a:t>	b. Possible heat sink location, the distance and orientation relative to the heat source.</a:t>
            </a:r>
          </a:p>
          <a:p>
            <a:pPr>
              <a:buFontTx/>
              <a:buNone/>
            </a:pPr>
            <a:r>
              <a:rPr lang="en-US" altLang="en-US" sz="2000" dirty="0"/>
              <a:t>	c. Temperature profile of heat source, heat sink and ambient</a:t>
            </a:r>
          </a:p>
          <a:p>
            <a:pPr>
              <a:buFontTx/>
              <a:buNone/>
            </a:pPr>
            <a:r>
              <a:rPr lang="en-US" altLang="en-US" sz="2000" dirty="0"/>
              <a:t>	d. Environmental condition (such as existence of corrosive gas)</a:t>
            </a:r>
          </a:p>
          <a:p>
            <a:pPr>
              <a:buFontTx/>
              <a:buNone/>
            </a:pPr>
            <a:r>
              <a:rPr lang="en-US" altLang="en-US" sz="2400" dirty="0"/>
              <a:t>2) </a:t>
            </a:r>
            <a:r>
              <a:rPr lang="en-US" altLang="en-US" sz="2400" i="1" dirty="0"/>
              <a:t>Select the pipe material, wick structure, and working fluid.</a:t>
            </a:r>
          </a:p>
          <a:p>
            <a:pPr>
              <a:buFontTx/>
              <a:buNone/>
            </a:pPr>
            <a:r>
              <a:rPr lang="en-US" altLang="en-US" sz="2400" dirty="0"/>
              <a:t>	a. </a:t>
            </a:r>
            <a:r>
              <a:rPr lang="en-US" altLang="en-US" sz="2000" dirty="0"/>
              <a:t>Determine the working fluid appropriate for your application</a:t>
            </a:r>
          </a:p>
          <a:p>
            <a:pPr>
              <a:buFontTx/>
              <a:buNone/>
            </a:pPr>
            <a:r>
              <a:rPr lang="en-US" altLang="en-US" sz="2000" dirty="0"/>
              <a:t>	b. Select pipe material compatible to the working fluid</a:t>
            </a:r>
          </a:p>
          <a:p>
            <a:pPr>
              <a:buFontTx/>
              <a:buNone/>
            </a:pPr>
            <a:r>
              <a:rPr lang="en-US" altLang="en-US" sz="2000" dirty="0"/>
              <a:t>	c. Select wick structure for the operating orientation</a:t>
            </a:r>
          </a:p>
          <a:p>
            <a:pPr>
              <a:buFontTx/>
              <a:buNone/>
            </a:pPr>
            <a:r>
              <a:rPr lang="en-US" altLang="en-US" sz="2000" dirty="0"/>
              <a:t>	d. Decide on the protective coating.</a:t>
            </a:r>
          </a:p>
          <a:p>
            <a:pPr>
              <a:buFontTx/>
              <a:buNone/>
            </a:pPr>
            <a:r>
              <a:rPr lang="en-US" altLang="en-US" sz="2400" dirty="0"/>
              <a:t>3) </a:t>
            </a:r>
            <a:r>
              <a:rPr lang="en-US" altLang="en-US" sz="2400" i="1" dirty="0"/>
              <a:t>Determine the length, size, and shape of the heat pipe.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098" name="Ink 3">
                <a:extLst>
                  <a:ext uri="{FF2B5EF4-FFF2-40B4-BE49-F238E27FC236}">
                    <a16:creationId xmlns:a16="http://schemas.microsoft.com/office/drawing/2014/main" id="{27D1DBF2-E997-C6B8-C444-4E7F168B538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63013" y="3216275"/>
              <a:ext cx="69850" cy="50800"/>
            </p14:xfrm>
          </p:contentPart>
        </mc:Choice>
        <mc:Fallback xmlns="">
          <p:pic>
            <p:nvPicPr>
              <p:cNvPr id="4098" name="Ink 3">
                <a:extLst>
                  <a:ext uri="{FF2B5EF4-FFF2-40B4-BE49-F238E27FC236}">
                    <a16:creationId xmlns:a16="http://schemas.microsoft.com/office/drawing/2014/main" id="{27D1DBF2-E997-C6B8-C444-4E7F168B538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53700" y="3206908"/>
                <a:ext cx="88477" cy="69535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oup 46">
            <a:extLst>
              <a:ext uri="{FF2B5EF4-FFF2-40B4-BE49-F238E27FC236}">
                <a16:creationId xmlns:a16="http://schemas.microsoft.com/office/drawing/2014/main" id="{DDF3290D-6546-95E7-F4DF-7648D759797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32ED45CE-6AB5-5810-6230-FD42019291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7" name="Group 27">
                <a:extLst>
                  <a:ext uri="{FF2B5EF4-FFF2-40B4-BE49-F238E27FC236}">
                    <a16:creationId xmlns:a16="http://schemas.microsoft.com/office/drawing/2014/main" id="{CF048819-7399-7602-75CE-D549A7F537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7" name="Rectangle 10">
                  <a:extLst>
                    <a:ext uri="{FF2B5EF4-FFF2-40B4-BE49-F238E27FC236}">
                      <a16:creationId xmlns:a16="http://schemas.microsoft.com/office/drawing/2014/main" id="{0EA5DD31-2FBF-7648-7ECD-A2A1782B95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1">
                  <a:extLst>
                    <a:ext uri="{FF2B5EF4-FFF2-40B4-BE49-F238E27FC236}">
                      <a16:creationId xmlns:a16="http://schemas.microsoft.com/office/drawing/2014/main" id="{243096C3-30D4-F484-8869-AD155728AD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2">
                <a:extLst>
                  <a:ext uri="{FF2B5EF4-FFF2-40B4-BE49-F238E27FC236}">
                    <a16:creationId xmlns:a16="http://schemas.microsoft.com/office/drawing/2014/main" id="{AD5C275B-E057-B432-C178-1B47A30E86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1EC861B-4FE0-AD0C-29CB-9BCD6696D7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99BCF37B-03AA-493C-EB38-B886A7011F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5">
                <a:extLst>
                  <a:ext uri="{FF2B5EF4-FFF2-40B4-BE49-F238E27FC236}">
                    <a16:creationId xmlns:a16="http://schemas.microsoft.com/office/drawing/2014/main" id="{52E656E3-C05E-8689-3398-CA633E421F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6F918E7F-491E-7CC1-32CC-D90AB847F9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8AE839D-0DF2-D4F5-21DB-BDC1611ACE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8">
                <a:extLst>
                  <a:ext uri="{FF2B5EF4-FFF2-40B4-BE49-F238E27FC236}">
                    <a16:creationId xmlns:a16="http://schemas.microsoft.com/office/drawing/2014/main" id="{31613FFB-F562-E113-3F35-74E347072F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1" name="Rectangle 19">
                  <a:extLst>
                    <a:ext uri="{FF2B5EF4-FFF2-40B4-BE49-F238E27FC236}">
                      <a16:creationId xmlns:a16="http://schemas.microsoft.com/office/drawing/2014/main" id="{740DEB59-4FC7-DA6F-9922-433FE17616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" name="Rectangle 20">
                  <a:extLst>
                    <a:ext uri="{FF2B5EF4-FFF2-40B4-BE49-F238E27FC236}">
                      <a16:creationId xmlns:a16="http://schemas.microsoft.com/office/drawing/2014/main" id="{B9C053F0-232C-D439-7716-B8132E3463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5" name="Rectangle 19458">
              <a:extLst>
                <a:ext uri="{FF2B5EF4-FFF2-40B4-BE49-F238E27FC236}">
                  <a16:creationId xmlns:a16="http://schemas.microsoft.com/office/drawing/2014/main" id="{9887B431-8560-4351-40F0-9E6DA0410B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1">
              <a:extLst>
                <a:ext uri="{FF2B5EF4-FFF2-40B4-BE49-F238E27FC236}">
                  <a16:creationId xmlns:a16="http://schemas.microsoft.com/office/drawing/2014/main" id="{0D83D4BF-0395-963F-6D5B-571862E09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B40914E-06A2-E9CD-E913-D6E0C8FA86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sz="2800"/>
              <a:t>Type of Fluid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6DB0BBA1-D91C-A112-506D-EA666B2954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400"/>
              <a:t>   Helium: –271 </a:t>
            </a:r>
            <a:r>
              <a:rPr lang="en-US" altLang="en-US" sz="2400" baseline="30000"/>
              <a:t>o</a:t>
            </a:r>
            <a:r>
              <a:rPr lang="en-US" altLang="en-US" sz="2400"/>
              <a:t>C to –268 </a:t>
            </a:r>
            <a:r>
              <a:rPr lang="en-US" altLang="en-US" sz="2400" baseline="30000"/>
              <a:t>o</a:t>
            </a:r>
            <a:r>
              <a:rPr lang="en-US" altLang="en-US" sz="2400"/>
              <a:t>C.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   Nitrogen: -210 </a:t>
            </a:r>
            <a:r>
              <a:rPr lang="en-US" altLang="en-US" sz="2400" baseline="30000"/>
              <a:t>o</a:t>
            </a:r>
            <a:r>
              <a:rPr lang="en-US" altLang="en-US" sz="2400"/>
              <a:t>C to –150 </a:t>
            </a:r>
            <a:r>
              <a:rPr lang="en-US" altLang="en-US" sz="2400" baseline="30000"/>
              <a:t>o</a:t>
            </a:r>
            <a:r>
              <a:rPr lang="en-US" altLang="en-US" sz="2400"/>
              <a:t>C.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   Water: 5 </a:t>
            </a:r>
            <a:r>
              <a:rPr lang="en-US" altLang="en-US" sz="2400" baseline="30000"/>
              <a:t>o</a:t>
            </a:r>
            <a:r>
              <a:rPr lang="en-US" altLang="en-US" sz="2400"/>
              <a:t>C to 230 </a:t>
            </a:r>
            <a:r>
              <a:rPr lang="en-US" altLang="en-US" sz="2400" baseline="30000"/>
              <a:t>o</a:t>
            </a:r>
            <a:r>
              <a:rPr lang="en-US" altLang="en-US" sz="2400"/>
              <a:t>C.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   Mercury: 200 </a:t>
            </a:r>
            <a:r>
              <a:rPr lang="en-US" altLang="en-US" sz="2400" baseline="30000"/>
              <a:t>o</a:t>
            </a:r>
            <a:r>
              <a:rPr lang="en-US" altLang="en-US" sz="2400"/>
              <a:t>C to 500 </a:t>
            </a:r>
            <a:r>
              <a:rPr lang="en-US" altLang="en-US" sz="2400" baseline="30000"/>
              <a:t>o</a:t>
            </a:r>
            <a:r>
              <a:rPr lang="en-US" altLang="en-US" sz="2400"/>
              <a:t>C.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   Lithium: 850 </a:t>
            </a:r>
            <a:r>
              <a:rPr lang="en-US" altLang="en-US" sz="2400" baseline="30000"/>
              <a:t>o</a:t>
            </a:r>
            <a:r>
              <a:rPr lang="en-US" altLang="en-US" sz="2400"/>
              <a:t>C to 1600 </a:t>
            </a:r>
            <a:r>
              <a:rPr lang="en-US" altLang="en-US" sz="2400" baseline="30000"/>
              <a:t>o</a:t>
            </a:r>
            <a:r>
              <a:rPr lang="en-US" altLang="en-US" sz="2400"/>
              <a:t>C.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Thus, a wide temperature range is covered.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CAC536EF-00BC-0255-0ACD-3094BE91AE2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443EB7EC-1AA9-0E7D-95B8-08C1689770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4DF2A82C-0849-7D25-C108-2068C13EF8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9363550E-28DB-F9AC-CCE0-B8F9063957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43E911AF-C143-0898-4608-2FB681A4E3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1E1143FC-7B75-B1D9-11A7-D7B11543C3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1086C00-75F1-B096-A8E0-C19DEFDE7E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FFFBA25-004E-48E3-8982-3A59096060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35A6E87A-2965-E66B-4FE9-C9BC30A2D1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53F1FA7C-A394-0D26-4FFA-FFEBB58F1A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5F88E0DB-6157-6940-0743-77B38E3272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D17864DF-6B55-4C88-3F36-000BA646C2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45E9ADAA-2704-5A33-E7BF-47DE41B620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9DB15739-A765-3B9A-4B19-2C97F0F21A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DC08192B-41EC-9CAC-1DA8-38BA96F7A7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A46B78CD-7C7A-98BE-35A6-40BA6DFBF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483E97A1-6A09-24DC-8303-D6C4E1E073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50838"/>
            <a:ext cx="7543800" cy="563562"/>
          </a:xfrm>
        </p:spPr>
        <p:txBody>
          <a:bodyPr/>
          <a:lstStyle/>
          <a:p>
            <a:r>
              <a:rPr lang="en-US" altLang="en-US" sz="2800" dirty="0"/>
              <a:t>Wick Structures</a:t>
            </a:r>
          </a:p>
        </p:txBody>
      </p:sp>
      <p:graphicFrame>
        <p:nvGraphicFramePr>
          <p:cNvPr id="5122" name="Object 2">
            <a:extLst>
              <a:ext uri="{FF2B5EF4-FFF2-40B4-BE49-F238E27FC236}">
                <a16:creationId xmlns:a16="http://schemas.microsoft.com/office/drawing/2014/main" id="{DDE8B5E2-622E-1934-24BC-20D17476DEEE}"/>
              </a:ext>
            </a:extLst>
          </p:cNvPr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199697947"/>
              </p:ext>
            </p:extLst>
          </p:nvPr>
        </p:nvGraphicFramePr>
        <p:xfrm>
          <a:off x="1179163" y="1219200"/>
          <a:ext cx="68580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3000000" imgH="2333333" progId="MSPhotoEd.3">
                  <p:embed/>
                </p:oleObj>
              </mc:Choice>
              <mc:Fallback>
                <p:oleObj name="Photo Editor Photo" r:id="rId2" imgW="3000000" imgH="2333333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sharpenSoften amount="54000"/>
                                </a14:imgEffect>
                                <a14:imgEffect>
                                  <a14:brightnessContrast bright="-35000" contrast="86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163" y="1219200"/>
                        <a:ext cx="6858000" cy="533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6">
            <a:extLst>
              <a:ext uri="{FF2B5EF4-FFF2-40B4-BE49-F238E27FC236}">
                <a16:creationId xmlns:a16="http://schemas.microsoft.com/office/drawing/2014/main" id="{F659E31A-25BC-586F-BDA0-0D04BCFAC44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6A8E367D-B244-2374-1E69-3A887FA5E1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E9AEBB33-5083-EEC1-267F-4A683A53F1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1D35D854-298C-AED0-2F7E-91B61CD3EB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E8824D4C-F171-6C87-B6A3-A9C3E2F506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9DCB6EFF-B8CB-6BA4-2AF1-375093386F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2B237198-1162-2229-54BB-D5D2C9805F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467DCC4-347C-A9BA-FA86-7D4583E18D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FBC77E38-C5C6-241D-7A0B-12475F7025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CFAA9E3-99FB-1192-92B5-15971224F2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DF0FE260-7370-566D-2127-B4BC82756E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8318CDF3-87C4-284D-3CEC-43E90D445A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042B81EA-654A-E61B-638B-6F08474ED2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8B8F81A3-2834-0D75-F9B5-ED420DFC3C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9A9DB18E-8BBF-D8F2-D298-9747621F19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F8576239-73A3-1243-B34A-D88D83A93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D6A5F47-E0A2-C8DE-D49B-70AFFC9CD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762000"/>
          </a:xfrm>
        </p:spPr>
        <p:txBody>
          <a:bodyPr/>
          <a:lstStyle/>
          <a:p>
            <a:r>
              <a:rPr lang="en-US" altLang="en-US" sz="2800"/>
              <a:t>Characteristics of a Wick Structure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1CD8C89-6C5B-F02A-B39B-EBF1014CF7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Size of pores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Number of pores  per unit volume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Continuity of the passage way</a:t>
            </a:r>
          </a:p>
          <a:p>
            <a:pPr>
              <a:lnSpc>
                <a:spcPct val="90000"/>
              </a:lnSpc>
            </a:pPr>
            <a:r>
              <a:rPr lang="en-US" altLang="en-US" sz="2400" u="sng" dirty="0"/>
              <a:t>Important</a:t>
            </a:r>
            <a:r>
              <a:rPr lang="en-US" altLang="en-US" sz="2400" dirty="0"/>
              <a:t>: liquid motion in the wick depends on the dynamic balance between the effects of </a:t>
            </a:r>
            <a:r>
              <a:rPr lang="en-US" altLang="en-US" sz="2400" i="1" dirty="0"/>
              <a:t>capillary pressure</a:t>
            </a:r>
            <a:r>
              <a:rPr lang="en-US" altLang="en-US" sz="2400" dirty="0"/>
              <a:t> and </a:t>
            </a:r>
            <a:r>
              <a:rPr lang="en-US" altLang="en-US" sz="2400" i="1" dirty="0"/>
              <a:t>internal resistance to the flow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 small</a:t>
            </a:r>
            <a:r>
              <a:rPr lang="en-US" altLang="en-US" sz="2400" i="1" dirty="0"/>
              <a:t> </a:t>
            </a:r>
            <a:r>
              <a:rPr lang="en-US" altLang="en-US" sz="2400" dirty="0"/>
              <a:t>pore size increases the capillary action, since the capillary pressure is inversely proportional to the effective capillary radius of the mesh.</a:t>
            </a:r>
          </a:p>
          <a:p>
            <a:r>
              <a:rPr lang="en-US" altLang="en-US" sz="2400" dirty="0"/>
              <a:t>But the friction force also increases when pore size is reduced.</a:t>
            </a:r>
          </a:p>
          <a:p>
            <a:r>
              <a:rPr lang="en-US" altLang="en-US" sz="2400" dirty="0"/>
              <a:t>The </a:t>
            </a:r>
            <a:r>
              <a:rPr lang="en-US" altLang="en-US" sz="2400" i="1" dirty="0"/>
              <a:t>optimum pore size</a:t>
            </a:r>
            <a:r>
              <a:rPr lang="en-US" altLang="en-US" sz="2400" dirty="0"/>
              <a:t> will be different for different fluids and different orientations of the heat pipe.</a:t>
            </a:r>
          </a:p>
          <a:p>
            <a:r>
              <a:rPr lang="en-US" altLang="en-US" sz="2400" dirty="0"/>
              <a:t>An improperly designed wick will result in an inadequate liquid supply and eventual failure of the heat pipe.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E2B2EF14-8741-1B17-F0D9-B2BDA1BCF55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6AD62A8C-E335-78B5-8B8C-B82E005C4C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DC20C1D0-02EF-3FB9-94C2-A65FB79521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94E1C7CB-B171-4368-2ADE-32290979A6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41DA9C27-C5CA-8D28-2AC7-873301ECA3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F3AF9E0A-351F-86E1-5401-C29565D91D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8666932-4401-59D8-9441-D21B5B647E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B61C6C8-275C-38B2-FF87-9971F512A8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9EB8D721-2DF8-432F-DC3D-4AA8FDDEEE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AF3253CC-5F1F-2DAC-1EDB-1E23D126D4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4E611DDE-CE3E-CDFB-0854-B71A042D68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B462E2BE-2798-F431-89BB-F99FD0A2E4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60D378C7-DC42-4C98-8745-A49AC5BA7C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0010FAC9-8BDC-760A-162B-CAE99DDB28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125CB45F-5FDF-0091-7A26-954F1E8065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9BD2C7F8-2DE4-50D1-2EA9-EC11AE0FD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>
            <a:extLst>
              <a:ext uri="{FF2B5EF4-FFF2-40B4-BE49-F238E27FC236}">
                <a16:creationId xmlns:a16="http://schemas.microsoft.com/office/drawing/2014/main" id="{D3C07DFA-9E48-B494-E706-789DAE392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228600"/>
            <a:ext cx="7581900" cy="762000"/>
          </a:xfrm>
        </p:spPr>
        <p:txBody>
          <a:bodyPr/>
          <a:lstStyle/>
          <a:p>
            <a:r>
              <a:rPr lang="en-US" altLang="en-US" sz="2800" dirty="0"/>
              <a:t>Typical Operating Characteristics of Heat Pipes : Low Temperature Applications</a:t>
            </a: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8C33DED1-4FBF-3584-53E8-A6F15849D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4" y="1365976"/>
            <a:ext cx="880586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6">
            <a:extLst>
              <a:ext uri="{FF2B5EF4-FFF2-40B4-BE49-F238E27FC236}">
                <a16:creationId xmlns:a16="http://schemas.microsoft.com/office/drawing/2014/main" id="{406E5E64-ECB4-6E90-1C62-5588E95CA3C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4E5557A0-3921-F12B-CE00-130D703F93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28AB3D62-A4B4-044F-818C-0A5B18459E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EE38ADBE-8669-32BA-2D4E-A20D3EE495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BC098FEA-3145-88B4-2AB3-FCCDAF4499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9D3298E7-B2BB-6B45-18B9-62E195C921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B32C400-4C4F-49F2-3B02-C1C6DBDC22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F8A961A-5256-6B8A-4B4C-F2EA108E4D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A16C7C60-3F8B-3CBB-338A-F71F35FEBC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A892A5E-7F1E-2453-859D-31963CE9A2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DB562717-1BFF-9C9C-874E-FB455C07AD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BCDF69A1-7655-BF16-3D92-A6D4CCFBA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3E4072F5-FD94-EDD9-F9E7-6D283484B2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76CDB4D4-CD67-507B-DD73-669368DD47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588678CB-3CB3-3963-A3B6-664017D5BD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D0651C1C-8D7A-9EA2-630A-A06F4232D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62230FAC-1F32-1E37-7FBF-99DCEC53E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7467600" cy="1143000"/>
          </a:xfrm>
        </p:spPr>
        <p:txBody>
          <a:bodyPr/>
          <a:lstStyle/>
          <a:p>
            <a:r>
              <a:rPr lang="en-US" altLang="en-US" sz="2800" dirty="0"/>
              <a:t>Typical Operating Characteristics of Heat Pipes : Low Temperature Applications</a:t>
            </a: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F351123E-1F7F-9766-7A42-CDEF1B1B6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01713"/>
            <a:ext cx="85344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6">
            <a:extLst>
              <a:ext uri="{FF2B5EF4-FFF2-40B4-BE49-F238E27FC236}">
                <a16:creationId xmlns:a16="http://schemas.microsoft.com/office/drawing/2014/main" id="{5286CBF0-74C2-3BA0-26D1-6F9FC249F5E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E51274FD-3651-8692-90C3-6F3EC32A1A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3CEF97C1-D037-C9A2-066A-5A9AC2C506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0519B3FD-9879-C301-1320-73F5DCED2D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762668BC-2871-87BB-40A7-A0AEDBA3E4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3CAAF11E-0592-E30A-803D-7822F99F3C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EF6C2EE-4DCD-6EAD-120B-E52D21C1AE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C8AC852-3BAB-AB22-9E0F-AA82A09903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57865B08-4A66-DD0C-D831-1986068878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388B3D96-4B11-8524-B1F7-73CA46A8EE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7810900B-8976-7D97-FD05-2F4E45DEAD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D29EE92A-1884-16CF-90FA-CED29270AA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59DCD502-BC47-F683-0610-3E92C3F4BE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E7D667E9-09A4-C00C-3143-9309E63818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8164F111-C868-5B80-CD04-732AD3BC26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DB56D667-C914-80D7-32AC-F8E555F7E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>
            <a:extLst>
              <a:ext uri="{FF2B5EF4-FFF2-40B4-BE49-F238E27FC236}">
                <a16:creationId xmlns:a16="http://schemas.microsoft.com/office/drawing/2014/main" id="{5C239AA0-C48B-2613-336A-E9890FA085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178675" cy="944563"/>
          </a:xfrm>
        </p:spPr>
        <p:txBody>
          <a:bodyPr/>
          <a:lstStyle/>
          <a:p>
            <a:r>
              <a:rPr lang="en-US" altLang="en-US" sz="2800"/>
              <a:t>One Dimensional Steady Models : Heat Pipe</a:t>
            </a:r>
          </a:p>
        </p:txBody>
      </p:sp>
      <p:grpSp>
        <p:nvGrpSpPr>
          <p:cNvPr id="6149" name="Group 19">
            <a:extLst>
              <a:ext uri="{FF2B5EF4-FFF2-40B4-BE49-F238E27FC236}">
                <a16:creationId xmlns:a16="http://schemas.microsoft.com/office/drawing/2014/main" id="{A06DAE7A-CEF6-B5F1-33FE-C59E332682F1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738438"/>
            <a:ext cx="8610600" cy="2138363"/>
            <a:chOff x="114" y="1652"/>
            <a:chExt cx="5424" cy="1347"/>
          </a:xfrm>
        </p:grpSpPr>
        <p:sp>
          <p:nvSpPr>
            <p:cNvPr id="6150" name="Line 4">
              <a:extLst>
                <a:ext uri="{FF2B5EF4-FFF2-40B4-BE49-F238E27FC236}">
                  <a16:creationId xmlns:a16="http://schemas.microsoft.com/office/drawing/2014/main" id="{FED3D495-CCA6-1FAD-7903-245DA10233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2400"/>
              <a:ext cx="45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grpSp>
          <p:nvGrpSpPr>
            <p:cNvPr id="6151" name="Group 7">
              <a:extLst>
                <a:ext uri="{FF2B5EF4-FFF2-40B4-BE49-F238E27FC236}">
                  <a16:creationId xmlns:a16="http://schemas.microsoft.com/office/drawing/2014/main" id="{9E2B5174-F6D5-0AA6-2F9A-004EE5FC77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968"/>
              <a:ext cx="4032" cy="864"/>
              <a:chOff x="1008" y="1968"/>
              <a:chExt cx="4032" cy="864"/>
            </a:xfrm>
          </p:grpSpPr>
          <p:sp>
            <p:nvSpPr>
              <p:cNvPr id="6160" name="AutoShape 3">
                <a:extLst>
                  <a:ext uri="{FF2B5EF4-FFF2-40B4-BE49-F238E27FC236}">
                    <a16:creationId xmlns:a16="http://schemas.microsoft.com/office/drawing/2014/main" id="{B6430CDC-7762-9C82-42C6-1814A083DF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92" y="384"/>
                <a:ext cx="864" cy="4032"/>
              </a:xfrm>
              <a:prstGeom prst="flowChartDocumen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61" name="AutoShape 5" descr="30%">
                <a:extLst>
                  <a:ext uri="{FF2B5EF4-FFF2-40B4-BE49-F238E27FC236}">
                    <a16:creationId xmlns:a16="http://schemas.microsoft.com/office/drawing/2014/main" id="{95679F77-4385-3367-EC5B-99A1910EA3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928" y="144"/>
                <a:ext cx="192" cy="4032"/>
              </a:xfrm>
              <a:prstGeom prst="flowChartDocument">
                <a:avLst/>
              </a:prstGeom>
              <a:pattFill prst="pct30">
                <a:fgClr>
                  <a:srgbClr val="666699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62" name="AutoShape 6" descr="30%">
                <a:extLst>
                  <a:ext uri="{FF2B5EF4-FFF2-40B4-BE49-F238E27FC236}">
                    <a16:creationId xmlns:a16="http://schemas.microsoft.com/office/drawing/2014/main" id="{12BAF042-8E57-8FF7-4D2D-24CBA24953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V="1">
                <a:off x="2928" y="624"/>
                <a:ext cx="192" cy="4032"/>
              </a:xfrm>
              <a:prstGeom prst="flowChartDocument">
                <a:avLst/>
              </a:prstGeom>
              <a:pattFill prst="pct30">
                <a:fgClr>
                  <a:srgbClr val="666699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6152" name="Line 8">
              <a:extLst>
                <a:ext uri="{FF2B5EF4-FFF2-40B4-BE49-F238E27FC236}">
                  <a16:creationId xmlns:a16="http://schemas.microsoft.com/office/drawing/2014/main" id="{6C1BD658-D799-BAC8-5F18-6F69935C61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216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153" name="Line 9">
              <a:extLst>
                <a:ext uri="{FF2B5EF4-FFF2-40B4-BE49-F238E27FC236}">
                  <a16:creationId xmlns:a16="http://schemas.microsoft.com/office/drawing/2014/main" id="{722B207B-E6DB-086E-3464-7DF8212383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4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154" name="Text Box 11">
              <a:extLst>
                <a:ext uri="{FF2B5EF4-FFF2-40B4-BE49-F238E27FC236}">
                  <a16:creationId xmlns:a16="http://schemas.microsoft.com/office/drawing/2014/main" id="{A5AA71AA-726A-F11A-5048-2A3506611F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0" y="2279"/>
              <a:ext cx="4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i="1"/>
                <a:t>T</a:t>
              </a:r>
              <a:r>
                <a:rPr lang="en-US" altLang="en-US" i="1" baseline="-25000"/>
                <a:t>low</a:t>
              </a:r>
            </a:p>
          </p:txBody>
        </p:sp>
        <p:sp>
          <p:nvSpPr>
            <p:cNvPr id="6155" name="Text Box 12">
              <a:extLst>
                <a:ext uri="{FF2B5EF4-FFF2-40B4-BE49-F238E27FC236}">
                  <a16:creationId xmlns:a16="http://schemas.microsoft.com/office/drawing/2014/main" id="{1F8E4936-DE41-453E-050E-6DF04B01C5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" y="2233"/>
              <a:ext cx="4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i="1" dirty="0"/>
                <a:t>T</a:t>
              </a:r>
              <a:r>
                <a:rPr lang="en-US" altLang="en-US" i="1" baseline="-25000" dirty="0"/>
                <a:t>high</a:t>
              </a:r>
            </a:p>
          </p:txBody>
        </p:sp>
        <p:graphicFrame>
          <p:nvGraphicFramePr>
            <p:cNvPr id="6146" name="Object 2">
              <a:extLst>
                <a:ext uri="{FF2B5EF4-FFF2-40B4-BE49-F238E27FC236}">
                  <a16:creationId xmlns:a16="http://schemas.microsoft.com/office/drawing/2014/main" id="{06A6E081-0CD8-322F-7721-E669B550CAE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3370676"/>
                </p:ext>
              </p:extLst>
            </p:nvPr>
          </p:nvGraphicFramePr>
          <p:xfrm>
            <a:off x="2640" y="1655"/>
            <a:ext cx="480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80880" imgH="241200" progId="Equation.3">
                    <p:embed/>
                  </p:oleObj>
                </mc:Choice>
                <mc:Fallback>
                  <p:oleObj name="Equation" r:id="rId2" imgW="380880" imgH="2412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1655"/>
                          <a:ext cx="480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7" name="Object 3">
              <a:extLst>
                <a:ext uri="{FF2B5EF4-FFF2-40B4-BE49-F238E27FC236}">
                  <a16:creationId xmlns:a16="http://schemas.microsoft.com/office/drawing/2014/main" id="{58644595-1F81-C2C9-5D6D-D8715E5608C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00" y="2256"/>
            <a:ext cx="528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19040" imgH="241200" progId="Equation.3">
                    <p:embed/>
                  </p:oleObj>
                </mc:Choice>
                <mc:Fallback>
                  <p:oleObj name="Equation" r:id="rId4" imgW="419040" imgH="2412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0" y="2256"/>
                          <a:ext cx="528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6" name="Text Box 15">
              <a:extLst>
                <a:ext uri="{FF2B5EF4-FFF2-40B4-BE49-F238E27FC236}">
                  <a16:creationId xmlns:a16="http://schemas.microsoft.com/office/drawing/2014/main" id="{EC7A17C6-F4AF-76DF-010D-13D2B3F377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0" y="1652"/>
              <a:ext cx="80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i="1" dirty="0" err="1"/>
                <a:t>p</a:t>
              </a:r>
              <a:r>
                <a:rPr lang="en-US" altLang="en-US" baseline="-25000" dirty="0" err="1"/>
                <a:t>liquid,high</a:t>
              </a:r>
              <a:endParaRPr lang="en-US" altLang="en-US" baseline="-25000" dirty="0"/>
            </a:p>
          </p:txBody>
        </p:sp>
        <p:sp>
          <p:nvSpPr>
            <p:cNvPr id="6157" name="Text Box 16">
              <a:extLst>
                <a:ext uri="{FF2B5EF4-FFF2-40B4-BE49-F238E27FC236}">
                  <a16:creationId xmlns:a16="http://schemas.microsoft.com/office/drawing/2014/main" id="{B36FA315-7427-2DC3-0856-51FB841ED2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" y="1655"/>
              <a:ext cx="76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i="1" dirty="0" err="1"/>
                <a:t>p</a:t>
              </a:r>
              <a:r>
                <a:rPr lang="en-US" altLang="en-US" baseline="-25000" dirty="0" err="1"/>
                <a:t>liquid,low</a:t>
              </a:r>
              <a:endParaRPr lang="en-US" altLang="en-US" baseline="-25000" dirty="0"/>
            </a:p>
          </p:txBody>
        </p:sp>
        <p:sp>
          <p:nvSpPr>
            <p:cNvPr id="6158" name="Text Box 17">
              <a:extLst>
                <a:ext uri="{FF2B5EF4-FFF2-40B4-BE49-F238E27FC236}">
                  <a16:creationId xmlns:a16="http://schemas.microsoft.com/office/drawing/2014/main" id="{EE4CD2DF-85BC-5D79-460A-55B881E1E3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" y="2708"/>
              <a:ext cx="8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i="1" dirty="0" err="1"/>
                <a:t>p</a:t>
              </a:r>
              <a:r>
                <a:rPr lang="en-US" altLang="en-US" baseline="-25000" dirty="0" err="1"/>
                <a:t>vapour</a:t>
              </a:r>
              <a:r>
                <a:rPr lang="en-US" altLang="en-US" baseline="-25000" dirty="0"/>
                <a:t>,,high</a:t>
              </a:r>
            </a:p>
          </p:txBody>
        </p:sp>
        <p:sp>
          <p:nvSpPr>
            <p:cNvPr id="6159" name="Text Box 18">
              <a:extLst>
                <a:ext uri="{FF2B5EF4-FFF2-40B4-BE49-F238E27FC236}">
                  <a16:creationId xmlns:a16="http://schemas.microsoft.com/office/drawing/2014/main" id="{0B4AE1E9-E283-0DBA-F2BE-2672558D7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1" y="2612"/>
              <a:ext cx="84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i="1" dirty="0" err="1"/>
                <a:t>p</a:t>
              </a:r>
              <a:r>
                <a:rPr lang="en-US" altLang="en-US" baseline="-25000" dirty="0" err="1"/>
                <a:t>vapour</a:t>
              </a:r>
              <a:r>
                <a:rPr lang="en-US" altLang="en-US" baseline="-25000" dirty="0"/>
                <a:t>,,low</a:t>
              </a:r>
            </a:p>
          </p:txBody>
        </p:sp>
      </p:grpSp>
      <p:grpSp>
        <p:nvGrpSpPr>
          <p:cNvPr id="2" name="Group 46">
            <a:extLst>
              <a:ext uri="{FF2B5EF4-FFF2-40B4-BE49-F238E27FC236}">
                <a16:creationId xmlns:a16="http://schemas.microsoft.com/office/drawing/2014/main" id="{D601242B-165A-EA63-BA60-E0CAD0FA9AB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968EC663-8390-7D4E-29B1-3EBCBD38ED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245AC25D-1D50-D9DB-444D-0F906A8B17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67692F93-EFA2-F92E-BA96-1424689E27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E34604F1-0148-E5DB-9284-C99BE3DCD8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CCE80E42-7994-0A3D-DFD2-87600D8355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8C3E854-A8BE-5D87-B7B1-37644C6109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ED1A5C3-604A-EAF0-3B3A-8754150E54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7606ACB3-893B-028B-E2DD-2D26D0993A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AABE664A-F01F-B301-9A07-D76F105DC5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C83C91F3-772C-DF9A-ED6C-A7EFC4EC16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70671C31-E428-4EA3-9599-C3239223ED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892DC40B-FA6F-9C85-FF05-045D8EA623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112481BE-17A5-8758-7D34-3DEE3F78E1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B3A303A8-FF16-22E2-847A-1E7979E3FB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796E9F1E-5086-85BB-F715-D68450733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B320E7C1-D8E3-E772-554F-9E5228DC01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304800"/>
            <a:ext cx="7543800" cy="715963"/>
          </a:xfrm>
        </p:spPr>
        <p:txBody>
          <a:bodyPr/>
          <a:lstStyle/>
          <a:p>
            <a:r>
              <a:rPr lang="en-US" altLang="en-US" sz="2800" dirty="0"/>
              <a:t>Liquid and </a:t>
            </a:r>
            <a:r>
              <a:rPr lang="en-US" altLang="en-US" sz="2800" dirty="0" err="1"/>
              <a:t>Vapour</a:t>
            </a:r>
            <a:r>
              <a:rPr lang="en-US" altLang="en-US" sz="2800" dirty="0"/>
              <a:t> Pressure Distribution</a:t>
            </a:r>
          </a:p>
        </p:txBody>
      </p:sp>
      <p:sp>
        <p:nvSpPr>
          <p:cNvPr id="25603" name="Line 3">
            <a:extLst>
              <a:ext uri="{FF2B5EF4-FFF2-40B4-BE49-F238E27FC236}">
                <a16:creationId xmlns:a16="http://schemas.microsoft.com/office/drawing/2014/main" id="{F02814E0-28B7-1BD3-AF11-4A67EFAA8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875" y="6059488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5604" name="Line 4">
            <a:extLst>
              <a:ext uri="{FF2B5EF4-FFF2-40B4-BE49-F238E27FC236}">
                <a16:creationId xmlns:a16="http://schemas.microsoft.com/office/drawing/2014/main" id="{2001F57D-32F8-AE0C-0D94-BEFBF033F3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7875" y="1792288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FE92F25F-CF74-21EF-5ADF-0F811598C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6172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x</a:t>
            </a:r>
          </a:p>
        </p:txBody>
      </p:sp>
      <p:sp>
        <p:nvSpPr>
          <p:cNvPr id="25607" name="Freeform 7">
            <a:extLst>
              <a:ext uri="{FF2B5EF4-FFF2-40B4-BE49-F238E27FC236}">
                <a16:creationId xmlns:a16="http://schemas.microsoft.com/office/drawing/2014/main" id="{679E78B5-0007-EB27-B1A4-8E13C34AAE85}"/>
              </a:ext>
            </a:extLst>
          </p:cNvPr>
          <p:cNvSpPr>
            <a:spLocks/>
          </p:cNvSpPr>
          <p:nvPr/>
        </p:nvSpPr>
        <p:spPr bwMode="auto">
          <a:xfrm>
            <a:off x="1431925" y="3070225"/>
            <a:ext cx="6350000" cy="2987675"/>
          </a:xfrm>
          <a:custGeom>
            <a:avLst/>
            <a:gdLst>
              <a:gd name="T0" fmla="*/ 0 w 4000"/>
              <a:gd name="T1" fmla="*/ 2147483647 h 1882"/>
              <a:gd name="T2" fmla="*/ 2147483647 w 4000"/>
              <a:gd name="T3" fmla="*/ 2147483647 h 1882"/>
              <a:gd name="T4" fmla="*/ 2147483647 w 4000"/>
              <a:gd name="T5" fmla="*/ 2147483647 h 1882"/>
              <a:gd name="T6" fmla="*/ 2147483647 w 4000"/>
              <a:gd name="T7" fmla="*/ 2147483647 h 1882"/>
              <a:gd name="T8" fmla="*/ 2147483647 w 4000"/>
              <a:gd name="T9" fmla="*/ 2147483647 h 1882"/>
              <a:gd name="T10" fmla="*/ 2147483647 w 4000"/>
              <a:gd name="T11" fmla="*/ 2147483647 h 1882"/>
              <a:gd name="T12" fmla="*/ 2147483647 w 4000"/>
              <a:gd name="T13" fmla="*/ 2147483647 h 1882"/>
              <a:gd name="T14" fmla="*/ 2147483647 w 4000"/>
              <a:gd name="T15" fmla="*/ 2147483647 h 1882"/>
              <a:gd name="T16" fmla="*/ 2147483647 w 4000"/>
              <a:gd name="T17" fmla="*/ 2147483647 h 1882"/>
              <a:gd name="T18" fmla="*/ 2147483647 w 4000"/>
              <a:gd name="T19" fmla="*/ 2147483647 h 1882"/>
              <a:gd name="T20" fmla="*/ 2147483647 w 4000"/>
              <a:gd name="T21" fmla="*/ 2147483647 h 1882"/>
              <a:gd name="T22" fmla="*/ 2147483647 w 4000"/>
              <a:gd name="T23" fmla="*/ 2147483647 h 1882"/>
              <a:gd name="T24" fmla="*/ 2147483647 w 4000"/>
              <a:gd name="T25" fmla="*/ 0 h 188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00"/>
              <a:gd name="T40" fmla="*/ 0 h 1882"/>
              <a:gd name="T41" fmla="*/ 4000 w 4000"/>
              <a:gd name="T42" fmla="*/ 1882 h 188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00" h="1882">
                <a:moveTo>
                  <a:pt x="0" y="1882"/>
                </a:moveTo>
                <a:cubicBezTo>
                  <a:pt x="79" y="1857"/>
                  <a:pt x="16" y="1874"/>
                  <a:pt x="195" y="1874"/>
                </a:cubicBezTo>
                <a:lnTo>
                  <a:pt x="2564" y="539"/>
                </a:lnTo>
                <a:cubicBezTo>
                  <a:pt x="2621" y="472"/>
                  <a:pt x="2621" y="445"/>
                  <a:pt x="2694" y="397"/>
                </a:cubicBezTo>
                <a:cubicBezTo>
                  <a:pt x="2792" y="333"/>
                  <a:pt x="2692" y="369"/>
                  <a:pt x="2759" y="348"/>
                </a:cubicBezTo>
                <a:cubicBezTo>
                  <a:pt x="2814" y="311"/>
                  <a:pt x="2840" y="286"/>
                  <a:pt x="2905" y="275"/>
                </a:cubicBezTo>
                <a:cubicBezTo>
                  <a:pt x="2936" y="265"/>
                  <a:pt x="2980" y="258"/>
                  <a:pt x="3010" y="243"/>
                </a:cubicBezTo>
                <a:cubicBezTo>
                  <a:pt x="3019" y="239"/>
                  <a:pt x="3027" y="233"/>
                  <a:pt x="3035" y="227"/>
                </a:cubicBezTo>
                <a:cubicBezTo>
                  <a:pt x="3041" y="222"/>
                  <a:pt x="3044" y="214"/>
                  <a:pt x="3051" y="210"/>
                </a:cubicBezTo>
                <a:cubicBezTo>
                  <a:pt x="3096" y="187"/>
                  <a:pt x="3148" y="174"/>
                  <a:pt x="3197" y="162"/>
                </a:cubicBezTo>
                <a:cubicBezTo>
                  <a:pt x="3279" y="121"/>
                  <a:pt x="3383" y="102"/>
                  <a:pt x="3473" y="89"/>
                </a:cubicBezTo>
                <a:cubicBezTo>
                  <a:pt x="3549" y="67"/>
                  <a:pt x="3663" y="24"/>
                  <a:pt x="3740" y="16"/>
                </a:cubicBezTo>
                <a:cubicBezTo>
                  <a:pt x="3825" y="7"/>
                  <a:pt x="3914" y="0"/>
                  <a:pt x="4000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5608" name="Freeform 8">
            <a:extLst>
              <a:ext uri="{FF2B5EF4-FFF2-40B4-BE49-F238E27FC236}">
                <a16:creationId xmlns:a16="http://schemas.microsoft.com/office/drawing/2014/main" id="{C3D90067-F114-4DF8-B455-1ACD51C345F2}"/>
              </a:ext>
            </a:extLst>
          </p:cNvPr>
          <p:cNvSpPr>
            <a:spLocks/>
          </p:cNvSpPr>
          <p:nvPr/>
        </p:nvSpPr>
        <p:spPr bwMode="auto">
          <a:xfrm flipV="1">
            <a:off x="1082675" y="1868488"/>
            <a:ext cx="6689725" cy="1179512"/>
          </a:xfrm>
          <a:custGeom>
            <a:avLst/>
            <a:gdLst>
              <a:gd name="T0" fmla="*/ 0 w 4000"/>
              <a:gd name="T1" fmla="*/ 2147483647 h 1882"/>
              <a:gd name="T2" fmla="*/ 2147483647 w 4000"/>
              <a:gd name="T3" fmla="*/ 2147483647 h 1882"/>
              <a:gd name="T4" fmla="*/ 2147483647 w 4000"/>
              <a:gd name="T5" fmla="*/ 2147483647 h 1882"/>
              <a:gd name="T6" fmla="*/ 2147483647 w 4000"/>
              <a:gd name="T7" fmla="*/ 2147483647 h 1882"/>
              <a:gd name="T8" fmla="*/ 2147483647 w 4000"/>
              <a:gd name="T9" fmla="*/ 2147483647 h 1882"/>
              <a:gd name="T10" fmla="*/ 2147483647 w 4000"/>
              <a:gd name="T11" fmla="*/ 2147483647 h 1882"/>
              <a:gd name="T12" fmla="*/ 2147483647 w 4000"/>
              <a:gd name="T13" fmla="*/ 2147483647 h 1882"/>
              <a:gd name="T14" fmla="*/ 2147483647 w 4000"/>
              <a:gd name="T15" fmla="*/ 2147483647 h 1882"/>
              <a:gd name="T16" fmla="*/ 2147483647 w 4000"/>
              <a:gd name="T17" fmla="*/ 2147483647 h 1882"/>
              <a:gd name="T18" fmla="*/ 2147483647 w 4000"/>
              <a:gd name="T19" fmla="*/ 2147483647 h 1882"/>
              <a:gd name="T20" fmla="*/ 2147483647 w 4000"/>
              <a:gd name="T21" fmla="*/ 2147483647 h 1882"/>
              <a:gd name="T22" fmla="*/ 2147483647 w 4000"/>
              <a:gd name="T23" fmla="*/ 2147483647 h 1882"/>
              <a:gd name="T24" fmla="*/ 2147483647 w 4000"/>
              <a:gd name="T25" fmla="*/ 0 h 188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00"/>
              <a:gd name="T40" fmla="*/ 0 h 1882"/>
              <a:gd name="T41" fmla="*/ 4000 w 4000"/>
              <a:gd name="T42" fmla="*/ 1882 h 188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00" h="1882">
                <a:moveTo>
                  <a:pt x="0" y="1882"/>
                </a:moveTo>
                <a:cubicBezTo>
                  <a:pt x="79" y="1857"/>
                  <a:pt x="16" y="1874"/>
                  <a:pt x="195" y="1874"/>
                </a:cubicBezTo>
                <a:lnTo>
                  <a:pt x="2564" y="539"/>
                </a:lnTo>
                <a:cubicBezTo>
                  <a:pt x="2621" y="472"/>
                  <a:pt x="2621" y="445"/>
                  <a:pt x="2694" y="397"/>
                </a:cubicBezTo>
                <a:cubicBezTo>
                  <a:pt x="2792" y="333"/>
                  <a:pt x="2692" y="369"/>
                  <a:pt x="2759" y="348"/>
                </a:cubicBezTo>
                <a:cubicBezTo>
                  <a:pt x="2814" y="311"/>
                  <a:pt x="2840" y="286"/>
                  <a:pt x="2905" y="275"/>
                </a:cubicBezTo>
                <a:cubicBezTo>
                  <a:pt x="2936" y="265"/>
                  <a:pt x="2980" y="258"/>
                  <a:pt x="3010" y="243"/>
                </a:cubicBezTo>
                <a:cubicBezTo>
                  <a:pt x="3019" y="239"/>
                  <a:pt x="3027" y="233"/>
                  <a:pt x="3035" y="227"/>
                </a:cubicBezTo>
                <a:cubicBezTo>
                  <a:pt x="3041" y="222"/>
                  <a:pt x="3044" y="214"/>
                  <a:pt x="3051" y="210"/>
                </a:cubicBezTo>
                <a:cubicBezTo>
                  <a:pt x="3096" y="187"/>
                  <a:pt x="3148" y="174"/>
                  <a:pt x="3197" y="162"/>
                </a:cubicBezTo>
                <a:cubicBezTo>
                  <a:pt x="3279" y="121"/>
                  <a:pt x="3383" y="102"/>
                  <a:pt x="3473" y="89"/>
                </a:cubicBezTo>
                <a:cubicBezTo>
                  <a:pt x="3549" y="67"/>
                  <a:pt x="3663" y="24"/>
                  <a:pt x="3740" y="16"/>
                </a:cubicBezTo>
                <a:cubicBezTo>
                  <a:pt x="3825" y="7"/>
                  <a:pt x="3914" y="0"/>
                  <a:pt x="4000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5609" name="Text Box 9">
            <a:extLst>
              <a:ext uri="{FF2B5EF4-FFF2-40B4-BE49-F238E27FC236}">
                <a16:creationId xmlns:a16="http://schemas.microsoft.com/office/drawing/2014/main" id="{0A33AEF4-9069-CD35-4C09-03C63888A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828800"/>
            <a:ext cx="920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Vapour</a:t>
            </a:r>
          </a:p>
        </p:txBody>
      </p:sp>
      <p:sp>
        <p:nvSpPr>
          <p:cNvPr id="25610" name="Text Box 10">
            <a:extLst>
              <a:ext uri="{FF2B5EF4-FFF2-40B4-BE49-F238E27FC236}">
                <a16:creationId xmlns:a16="http://schemas.microsoft.com/office/drawing/2014/main" id="{BA4E5F2D-F6F5-F45D-0F04-BC525C661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953000"/>
            <a:ext cx="79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Liquid</a:t>
            </a:r>
          </a:p>
        </p:txBody>
      </p:sp>
      <p:sp>
        <p:nvSpPr>
          <p:cNvPr id="25611" name="Line 11">
            <a:extLst>
              <a:ext uri="{FF2B5EF4-FFF2-40B4-BE49-F238E27FC236}">
                <a16:creationId xmlns:a16="http://schemas.microsoft.com/office/drawing/2014/main" id="{FE9A403B-AC29-B597-9F19-57418E348F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25875" y="4916488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5612" name="Line 12">
            <a:extLst>
              <a:ext uri="{FF2B5EF4-FFF2-40B4-BE49-F238E27FC236}">
                <a16:creationId xmlns:a16="http://schemas.microsoft.com/office/drawing/2014/main" id="{B0014C1D-4253-8866-FFA9-1E1EA82DF8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1075" y="2478088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5613" name="Text Box 13">
            <a:extLst>
              <a:ext uri="{FF2B5EF4-FFF2-40B4-BE49-F238E27FC236}">
                <a16:creationId xmlns:a16="http://schemas.microsoft.com/office/drawing/2014/main" id="{BB6D2BFC-4B07-8D7B-2A9F-76092011E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096000"/>
            <a:ext cx="112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Dry Point</a:t>
            </a:r>
          </a:p>
        </p:txBody>
      </p:sp>
      <p:sp>
        <p:nvSpPr>
          <p:cNvPr id="25614" name="Text Box 14">
            <a:extLst>
              <a:ext uri="{FF2B5EF4-FFF2-40B4-BE49-F238E27FC236}">
                <a16:creationId xmlns:a16="http://schemas.microsoft.com/office/drawing/2014/main" id="{45D8CE54-DD7D-6034-BBF7-7CEAA996F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2475" y="6135688"/>
            <a:ext cx="1174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Wet Point</a:t>
            </a:r>
          </a:p>
        </p:txBody>
      </p:sp>
      <p:sp>
        <p:nvSpPr>
          <p:cNvPr id="25615" name="Line 15">
            <a:extLst>
              <a:ext uri="{FF2B5EF4-FFF2-40B4-BE49-F238E27FC236}">
                <a16:creationId xmlns:a16="http://schemas.microsoft.com/office/drawing/2014/main" id="{AE7112E2-DC0D-72F1-164F-748F093D1B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6275" y="2249488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5616" name="Text Box 16">
            <a:extLst>
              <a:ext uri="{FF2B5EF4-FFF2-40B4-BE49-F238E27FC236}">
                <a16:creationId xmlns:a16="http://schemas.microsoft.com/office/drawing/2014/main" id="{102C37D1-3656-CE8C-D2B3-293DF729C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75" y="3240088"/>
            <a:ext cx="771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i="1"/>
              <a:t>p</a:t>
            </a:r>
            <a:r>
              <a:rPr lang="en-US" altLang="en-US" i="1" baseline="-25000"/>
              <a:t>v</a:t>
            </a:r>
            <a:r>
              <a:rPr lang="en-US" altLang="en-US" i="1"/>
              <a:t>-p</a:t>
            </a:r>
            <a:r>
              <a:rPr lang="en-US" altLang="en-US" i="1" baseline="-25000"/>
              <a:t>l</a:t>
            </a:r>
          </a:p>
        </p:txBody>
      </p:sp>
      <p:sp>
        <p:nvSpPr>
          <p:cNvPr id="25617" name="Line 17">
            <a:extLst>
              <a:ext uri="{FF2B5EF4-FFF2-40B4-BE49-F238E27FC236}">
                <a16:creationId xmlns:a16="http://schemas.microsoft.com/office/drawing/2014/main" id="{2F0C00FB-C1FB-41A3-5D15-DE2AA7FE91E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048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5618" name="Line 18">
            <a:extLst>
              <a:ext uri="{FF2B5EF4-FFF2-40B4-BE49-F238E27FC236}">
                <a16:creationId xmlns:a16="http://schemas.microsoft.com/office/drawing/2014/main" id="{2928C102-4ECA-456C-6CA3-E48A5C22C7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18288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5619" name="Line 19">
            <a:extLst>
              <a:ext uri="{FF2B5EF4-FFF2-40B4-BE49-F238E27FC236}">
                <a16:creationId xmlns:a16="http://schemas.microsoft.com/office/drawing/2014/main" id="{73B77D77-E84A-9E77-934B-838B627A0E12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4400" y="1828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5620" name="Line 20">
            <a:extLst>
              <a:ext uri="{FF2B5EF4-FFF2-40B4-BE49-F238E27FC236}">
                <a16:creationId xmlns:a16="http://schemas.microsoft.com/office/drawing/2014/main" id="{9177DF23-9F2D-3309-B1C4-2838D735BFB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30480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5621" name="Text Box 21">
            <a:extLst>
              <a:ext uri="{FF2B5EF4-FFF2-40B4-BE49-F238E27FC236}">
                <a16:creationId xmlns:a16="http://schemas.microsoft.com/office/drawing/2014/main" id="{737A38EC-D20E-940F-1F10-170025D98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2725" y="4302125"/>
            <a:ext cx="998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i="1">
                <a:latin typeface="Symbol" panose="05050102010706020507" pitchFamily="18" charset="2"/>
              </a:rPr>
              <a:t>D</a:t>
            </a:r>
            <a:r>
              <a:rPr lang="en-US" altLang="en-US" i="1"/>
              <a:t>p</a:t>
            </a:r>
            <a:r>
              <a:rPr lang="en-US" altLang="en-US" i="1" baseline="-25000"/>
              <a:t>liquid</a:t>
            </a:r>
            <a:endParaRPr lang="en-US" altLang="en-US" i="1">
              <a:latin typeface="Symbol" panose="05050102010706020507" pitchFamily="18" charset="2"/>
            </a:endParaRPr>
          </a:p>
        </p:txBody>
      </p:sp>
      <p:sp>
        <p:nvSpPr>
          <p:cNvPr id="25622" name="Text Box 22">
            <a:extLst>
              <a:ext uri="{FF2B5EF4-FFF2-40B4-BE49-F238E27FC236}">
                <a16:creationId xmlns:a16="http://schemas.microsoft.com/office/drawing/2014/main" id="{30B4378A-121E-784B-4665-443699C28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2098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i="1">
                <a:latin typeface="Symbol" panose="05050102010706020507" pitchFamily="18" charset="2"/>
              </a:rPr>
              <a:t>D</a:t>
            </a:r>
            <a:r>
              <a:rPr lang="en-US" altLang="en-US" i="1"/>
              <a:t>p</a:t>
            </a:r>
            <a:r>
              <a:rPr lang="en-US" altLang="en-US" i="1" baseline="-25000"/>
              <a:t>vapour</a:t>
            </a:r>
            <a:endParaRPr lang="en-US" altLang="en-US" i="1">
              <a:latin typeface="Symbol" panose="05050102010706020507" pitchFamily="18" charset="2"/>
            </a:endParaRPr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52AB7E0A-A0BA-0A5E-7001-D49B1744E03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C541C096-470D-39EA-EB7E-2D82096EB3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BEB8A24A-F860-5B74-EAF4-806A8748E6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3B764B35-2C50-C560-558E-14521813D5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2B6F8ECF-E1FC-E69E-8C67-267771EF18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1702F2A7-B670-1BC9-837F-BC71047B63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A309128-C908-6DCB-6B39-D07099EA00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639CDEC-967A-7499-995F-288A92023D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9A69C936-8B68-C7B8-44E2-F9ADBD3582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8AEF386-C69A-007C-A3D9-0AF426CB4F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B090F0F6-A0D7-E690-B621-7C8C334976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BA8ABDCC-B300-02B7-D478-336E4D50A6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DF1B6EC0-AD5A-4333-F212-5CBE8096AB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C6C4CEF6-9A45-66DD-246E-948C4DF674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EC3BB2F7-9E53-387B-9F2B-CC9E5BA6EF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42E6AFC6-0C87-CC6E-EA86-11B936114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21592C2-7ED8-7C5B-716F-8C6651DE8C55}"/>
              </a:ext>
            </a:extLst>
          </p:cNvPr>
          <p:cNvSpPr txBox="1"/>
          <p:nvPr/>
        </p:nvSpPr>
        <p:spPr>
          <a:xfrm>
            <a:off x="2227881" y="3202042"/>
            <a:ext cx="46107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i="1" dirty="0"/>
              <a:t>p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E7C8CC66-6F32-4896-0F0E-DD29B117F1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772400" cy="1143000"/>
          </a:xfrm>
        </p:spPr>
        <p:txBody>
          <a:bodyPr/>
          <a:lstStyle/>
          <a:p>
            <a:r>
              <a:rPr lang="en-US" altLang="en-US" sz="2800"/>
              <a:t>Condition for Operation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665FDAE2-BAA0-7CB7-2426-20BDAE6356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altLang="en-US" sz="2400"/>
              <a:t>For a heat pipe to function properly, the net capillary pressure difference between wet and dry points must be greater than the summation of all the pressure losses.</a:t>
            </a:r>
          </a:p>
          <a:p>
            <a:r>
              <a:rPr lang="en-US" altLang="en-US" sz="2400"/>
              <a:t>Various pressure losses are :</a:t>
            </a:r>
          </a:p>
          <a:p>
            <a:r>
              <a:rPr lang="en-US" altLang="en-US" sz="2400"/>
              <a:t>Pressure gradient across phase transition in evaporator.</a:t>
            </a:r>
          </a:p>
          <a:p>
            <a:r>
              <a:rPr lang="en-US" altLang="en-US" sz="2400"/>
              <a:t>Pressure gradient across phase transition in Condenser.</a:t>
            </a:r>
          </a:p>
          <a:p>
            <a:r>
              <a:rPr lang="en-US" altLang="en-US" sz="2400"/>
              <a:t>Normal hydrostatic pressure drop.</a:t>
            </a:r>
          </a:p>
          <a:p>
            <a:r>
              <a:rPr lang="en-US" altLang="en-US" sz="2400"/>
              <a:t>Axial hydro static pressure drop.</a:t>
            </a:r>
          </a:p>
        </p:txBody>
      </p:sp>
      <p:graphicFrame>
        <p:nvGraphicFramePr>
          <p:cNvPr id="5122" name="Object 2">
            <a:extLst>
              <a:ext uri="{FF2B5EF4-FFF2-40B4-BE49-F238E27FC236}">
                <a16:creationId xmlns:a16="http://schemas.microsoft.com/office/drawing/2014/main" id="{9F3F9D0C-CDE2-94A8-7AFD-4A6371535F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5589588"/>
          <a:ext cx="6096000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55800" imgH="469800" progId="Equation.3">
                  <p:embed/>
                </p:oleObj>
              </mc:Choice>
              <mc:Fallback>
                <p:oleObj name="Equation" r:id="rId2" imgW="2755800" imgH="469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589588"/>
                        <a:ext cx="6096000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6">
            <a:extLst>
              <a:ext uri="{FF2B5EF4-FFF2-40B4-BE49-F238E27FC236}">
                <a16:creationId xmlns:a16="http://schemas.microsoft.com/office/drawing/2014/main" id="{C08E6711-3CB1-BBDF-1B7F-4E5462DCE7A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F4AC1C7E-E269-09D8-15B6-EFC88C1505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5807D19D-9F39-9517-B20C-6836BC933D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968010BB-50E1-7C96-3D86-7742CFE895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09DA69DF-0E15-2197-FB1E-B730B93918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75A1DC5D-6D1B-9639-1584-94BA7A4047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F712E4A-C13A-9820-B8FB-27DDF83228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8F9032E-B6ED-B539-9E00-68D59F3D89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CD5EE78C-D85C-2FAE-9CB6-E236ABEB01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2FF5CC6E-6A22-BB01-FBB5-C17369CBA8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55AA17F-4CEF-77F0-7EBC-268109E6DC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04FC7F13-32E6-5267-35E8-FD6BBE8E11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5F0B67A0-2916-C10C-B21A-5E9C6D91C9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A9F48B53-D313-2A5E-E25B-54028CC22C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5B397E54-9876-302A-8622-D690461C5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0C388236-F237-1316-22E0-1E772EA7C6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A031-DAB6-1E19-38C4-BC12BB51E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7010400" cy="1143000"/>
          </a:xfrm>
        </p:spPr>
        <p:txBody>
          <a:bodyPr/>
          <a:lstStyle/>
          <a:p>
            <a:r>
              <a:rPr lang="en-US" sz="2800" dirty="0"/>
              <a:t>Need for Separation of Condenser from Evaporator</a:t>
            </a:r>
            <a:endParaRPr lang="en-IN" sz="2800" dirty="0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DE269C2F-2A96-DBD5-F784-BE42594BCFF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5D0DA746-5210-A8EB-FEBD-E2FB61D3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C72AE147-DBB1-482D-B15A-B354FF45FE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6A62E06A-E0F8-AA97-4389-844BF8687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D0EC19A5-79DD-F1F7-F0E5-47D490B83B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FF9596A3-E654-5610-AD9B-FE4D17352E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5BD65D0-0590-D530-9C41-0AEB5D81E8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7B6FE86-20FA-AF42-68EC-6FA6BB608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D77579BC-27E1-2345-2C70-31B3F75B0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7446B38-74B9-71D5-CBF1-EFB5821F50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29F1A1B-4A51-59FF-0211-F285235A9F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E673876B-92FE-1993-3152-72A07EDFC0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1B260B58-EB21-3BC0-B168-E90395F0F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BBB4511F-584B-B822-AA73-03742DAF31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0D52DC1-9D2C-49BF-8471-1FA472E64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AAF34E80-E4A8-5A0D-1231-E46201998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11B91290-82D2-E82E-8580-BED5AA7475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534225"/>
            <a:ext cx="8583613" cy="353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77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B1862FA-CF9D-0AA4-F9C5-756B05FB5F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772400" cy="1143000"/>
          </a:xfrm>
        </p:spPr>
        <p:txBody>
          <a:bodyPr/>
          <a:lstStyle/>
          <a:p>
            <a:r>
              <a:rPr lang="en-US" altLang="en-US" sz="2800"/>
              <a:t>Standard Heat Pipe</a:t>
            </a:r>
          </a:p>
        </p:txBody>
      </p:sp>
      <p:grpSp>
        <p:nvGrpSpPr>
          <p:cNvPr id="26627" name="Group 6">
            <a:extLst>
              <a:ext uri="{FF2B5EF4-FFF2-40B4-BE49-F238E27FC236}">
                <a16:creationId xmlns:a16="http://schemas.microsoft.com/office/drawing/2014/main" id="{5AA53581-6F5C-82BF-F7A9-92BC6DF82CF0}"/>
              </a:ext>
            </a:extLst>
          </p:cNvPr>
          <p:cNvGrpSpPr>
            <a:grpSpLocks/>
          </p:cNvGrpSpPr>
          <p:nvPr/>
        </p:nvGrpSpPr>
        <p:grpSpPr bwMode="auto">
          <a:xfrm>
            <a:off x="1006475" y="2492375"/>
            <a:ext cx="7132638" cy="1844675"/>
            <a:chOff x="0" y="0"/>
            <a:chExt cx="4493" cy="1162"/>
          </a:xfrm>
        </p:grpSpPr>
        <p:sp>
          <p:nvSpPr>
            <p:cNvPr id="26629" name="Rectangle 5">
              <a:extLst>
                <a:ext uri="{FF2B5EF4-FFF2-40B4-BE49-F238E27FC236}">
                  <a16:creationId xmlns:a16="http://schemas.microsoft.com/office/drawing/2014/main" id="{0776D846-FFDB-4439-7660-A652EE8A6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493" cy="1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30" name="Rectangle 3">
              <a:extLst>
                <a:ext uri="{FF2B5EF4-FFF2-40B4-BE49-F238E27FC236}">
                  <a16:creationId xmlns:a16="http://schemas.microsoft.com/office/drawing/2014/main" id="{5D7A0FEF-57F8-3521-8DDE-2D0AF2C25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493" cy="1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/>
                <a:t>  </a:t>
              </a:r>
              <a:r>
                <a:rPr lang="en-US" altLang="en-US" sz="11500"/>
                <a:t> </a:t>
              </a:r>
              <a:r>
                <a:rPr lang="en-US" altLang="en-US"/>
                <a:t>                                                          </a:t>
              </a:r>
            </a:p>
          </p:txBody>
        </p:sp>
      </p:grpSp>
      <p:pic>
        <p:nvPicPr>
          <p:cNvPr id="26628" name="Picture 4" descr="http://www.fujikura.co.uk/images/electronics_thermal_diagram4.gif">
            <a:extLst>
              <a:ext uri="{FF2B5EF4-FFF2-40B4-BE49-F238E27FC236}">
                <a16:creationId xmlns:a16="http://schemas.microsoft.com/office/drawing/2014/main" id="{044986DA-2523-39B5-9BBF-7674E9A65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22716"/>
            <a:ext cx="8077200" cy="391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6">
            <a:extLst>
              <a:ext uri="{FF2B5EF4-FFF2-40B4-BE49-F238E27FC236}">
                <a16:creationId xmlns:a16="http://schemas.microsoft.com/office/drawing/2014/main" id="{5CD6DDF5-01FB-790C-9319-3F2DF9E9B4F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D6C1E2A0-28A9-2534-B3E8-06CE065D3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16AD70A0-E3DD-30EC-B155-9D9EC97E09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8848230C-6589-0981-4A31-93A9FC651D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1E8C64F7-F6F3-2259-4E41-2E916E6CD4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09B46612-39C3-EA82-435D-B30F3AD9D6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71AA718-32FD-7160-3B64-1F47563080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1068A79-4058-C9B7-C234-665BC9C220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D9009B50-5C77-22F5-817A-FF259FFB5F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8EC4F67-6069-30DA-F6C1-FF23CC706E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06BE6C21-B9A6-1628-9804-C479D1FCFD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A882A3B5-5FE8-DF6B-8C97-AC982A5929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22661CBE-D97F-EC89-A1C4-19F5D57A81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F3553A03-A0A3-BEA6-A6F6-64EFC8F43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1F2B76C1-2A12-91D6-5A4A-773D45E81D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BE73D4AE-DDB0-E9D3-B2CE-B9CD7A71D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>
            <a:extLst>
              <a:ext uri="{FF2B5EF4-FFF2-40B4-BE49-F238E27FC236}">
                <a16:creationId xmlns:a16="http://schemas.microsoft.com/office/drawing/2014/main" id="{EB520D5A-AE12-5AC2-98E5-3C3DEB8321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2800"/>
              <a:t>Heat Pipes with Water as Working Fluids in copper water groove at Vertical Orientation.</a:t>
            </a:r>
          </a:p>
        </p:txBody>
      </p:sp>
      <p:sp>
        <p:nvSpPr>
          <p:cNvPr id="27651" name="Subtitle 3">
            <a:extLst>
              <a:ext uri="{FF2B5EF4-FFF2-40B4-BE49-F238E27FC236}">
                <a16:creationId xmlns:a16="http://schemas.microsoft.com/office/drawing/2014/main" id="{B2E01A78-1E59-91B4-7C44-C5A222C452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A53E1F34-BEAB-5D79-B647-851249C1BD8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3F9FC2BC-9274-527A-D5F2-261BADEF55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5725D371-1BBE-059E-59EF-5681CA4DF9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DB8E74EA-C4B6-4B35-EA73-2383B4F68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304706EA-834C-253C-18EE-01DC6D14E7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6F34895F-A4FC-79A2-667F-25D400CBFC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09FDF0E-B186-3828-15F5-051751FD24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B3E1C82-9BD7-019B-5C45-12DD5982BF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096CD79E-FA15-7D76-01E6-0DA22227F3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A1A1B9B-59B9-3479-FC6E-2A35A02632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DAB4F7EE-4B8C-1486-6C48-FB2912B4C4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DB293D02-35D6-B335-549E-628FEE132C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32D94BDB-90F5-1ACF-ECFF-405A0865A7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CBA9DFDE-FEEA-19F3-ECFE-154B798332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3C72CA83-413D-E5A8-BAFB-78512EF44C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66608100-7C0A-A1FE-1027-FA21884F7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1402948D-BAE5-ED30-4517-BAF66A3FC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76200"/>
            <a:ext cx="7772400" cy="1143000"/>
          </a:xfrm>
        </p:spPr>
        <p:txBody>
          <a:bodyPr/>
          <a:lstStyle/>
          <a:p>
            <a:r>
              <a:rPr lang="en-US" altLang="en-US" sz="2800" dirty="0"/>
              <a:t>Performance of copper water groove heat pipe at vertical orientation (gravity assist)</a:t>
            </a:r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848D07A6-CAFA-1815-5F7B-409D16B9B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924800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6">
            <a:extLst>
              <a:ext uri="{FF2B5EF4-FFF2-40B4-BE49-F238E27FC236}">
                <a16:creationId xmlns:a16="http://schemas.microsoft.com/office/drawing/2014/main" id="{BE22AA34-C0F3-4279-4078-CAB76F38A17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C5BCBA14-EF83-0AFC-F55B-1428EA883F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43E02CA6-2042-B8BD-0DCD-45241493D4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EB9F8E4A-2A62-876D-41DB-2CA742C23A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5648CA7A-CEE7-CBD2-1709-601932EB2B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01394F97-0C2C-21F0-52B8-FFFA1F1973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A0AAE35-415E-5AE2-4892-51D87794D3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861851F-F590-12DB-B63B-4C8D4D1D9B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A185F7F0-52B5-3821-5B4F-2A5FC42063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36349A4A-94E2-7819-259D-A74D00C806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AFC000C3-D47D-54D6-FBD7-3A8E74FF3A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91169832-4893-70DF-D75A-1EC1488815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FC989B88-A296-85EA-839F-312C54A605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37615721-D302-F5C7-047F-1D69EDD322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ED0635DF-F28D-13CD-5E59-0307EB7743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6DBA4D35-5065-E84F-A0D6-22C576684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83B37D8F-2EC2-7436-DE3B-9C607EDF2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6965950" cy="1143000"/>
          </a:xfrm>
        </p:spPr>
        <p:txBody>
          <a:bodyPr/>
          <a:lstStyle/>
          <a:p>
            <a:r>
              <a:rPr lang="en-US" altLang="en-US" sz="2800" dirty="0"/>
              <a:t>The performance of various groove wick copper water heat pipes</a:t>
            </a: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7C3E04ED-E8E1-A0E8-3A58-FD5DCAB11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3914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6">
            <a:extLst>
              <a:ext uri="{FF2B5EF4-FFF2-40B4-BE49-F238E27FC236}">
                <a16:creationId xmlns:a16="http://schemas.microsoft.com/office/drawing/2014/main" id="{115F95C5-907E-86C6-9F05-271D2ADBB76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52492D43-120B-006F-0065-10E6D0DA0C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D604A630-3F23-4EAE-1063-68E2CEBE9D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5686C517-1029-0CD7-CECA-6E5D27F720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2193C70D-D9BE-6B9B-255C-EAA2333F99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0A5CC671-828E-90E4-E532-87CC0FBF53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AFA7AA6-7CB0-1F1E-AADC-5DF82FD691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C8BF0B9-3636-31FA-DD36-E6AC7C913F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388E93E5-12BF-0F17-7DCE-3660FE34ED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B8015757-51F5-CDED-991E-48B8ED1F9F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DC5C182F-F1A7-83D4-9840-4FFC571735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A9B8FF3E-1280-6566-A38E-60824FF289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F0F27906-BA6E-3356-B1C8-8D7C8FC80D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2BD85723-7CF4-BE86-3A01-3EB094AA11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B13D7F0B-8266-5209-6F99-4A331A5EE1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ABA839E3-CB83-2F3F-85C4-14C58A60A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>
            <a:extLst>
              <a:ext uri="{FF2B5EF4-FFF2-40B4-BE49-F238E27FC236}">
                <a16:creationId xmlns:a16="http://schemas.microsoft.com/office/drawing/2014/main" id="{74B43CB1-AD4D-AD0F-C7EA-46822E214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en-US" altLang="en-US" sz="2800"/>
              <a:t>Four heat transport limitations of a heat pipe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7D7859-3667-1E7D-C1D9-25FE07CEB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dirty="0"/>
              <a:t>The four heat transport limitations can be simplified as follows;</a:t>
            </a:r>
          </a:p>
          <a:p>
            <a:pPr>
              <a:buFontTx/>
              <a:buNone/>
            </a:pPr>
            <a:r>
              <a:rPr lang="en-US" altLang="en-US" sz="2400" dirty="0"/>
              <a:t>1) </a:t>
            </a:r>
            <a:r>
              <a:rPr lang="en-US" altLang="en-US" sz="2400" i="1" dirty="0"/>
              <a:t>Sonic limit – </a:t>
            </a:r>
            <a:r>
              <a:rPr lang="en-US" altLang="en-US" sz="2400" dirty="0"/>
              <a:t>the flow rate that vapor travels from evaporator to condenser.</a:t>
            </a:r>
          </a:p>
          <a:p>
            <a:pPr>
              <a:buFontTx/>
              <a:buNone/>
            </a:pPr>
            <a:r>
              <a:rPr lang="en-US" altLang="en-US" sz="2400" dirty="0"/>
              <a:t>2) </a:t>
            </a:r>
            <a:r>
              <a:rPr lang="en-US" altLang="en-US" sz="2400" i="1" dirty="0"/>
              <a:t>Entrainment limit – Friction between working fluid and vapor that travel in </a:t>
            </a:r>
            <a:r>
              <a:rPr lang="en-US" altLang="en-US" sz="2400" dirty="0"/>
              <a:t>opposite directions.</a:t>
            </a:r>
          </a:p>
          <a:p>
            <a:pPr>
              <a:buFontTx/>
              <a:buNone/>
            </a:pPr>
            <a:r>
              <a:rPr lang="en-US" altLang="en-US" sz="2400" dirty="0"/>
              <a:t>3) </a:t>
            </a:r>
            <a:r>
              <a:rPr lang="en-US" altLang="en-US" sz="2400" i="1" dirty="0"/>
              <a:t>Capillary limit – the rate at which the working fluid travels from condenser to </a:t>
            </a:r>
            <a:r>
              <a:rPr lang="en-US" altLang="en-US" sz="2400" dirty="0"/>
              <a:t>evaporator through the wick.</a:t>
            </a:r>
          </a:p>
          <a:p>
            <a:pPr>
              <a:buFontTx/>
              <a:buNone/>
            </a:pPr>
            <a:r>
              <a:rPr lang="en-US" altLang="en-US" sz="2400" dirty="0"/>
              <a:t>4) </a:t>
            </a:r>
            <a:r>
              <a:rPr lang="en-US" altLang="en-US" sz="2400" i="1" dirty="0"/>
              <a:t>Boiling limit – the rate at which the working fluid vaporizes from the added </a:t>
            </a:r>
            <a:r>
              <a:rPr lang="en-US" altLang="en-US" sz="2400" dirty="0"/>
              <a:t>heat</a:t>
            </a:r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B9DD81BA-F357-084D-1ECC-372D49096D3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4EF3E947-B723-97FA-0CA5-F606B546A1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7" name="Group 27">
                <a:extLst>
                  <a:ext uri="{FF2B5EF4-FFF2-40B4-BE49-F238E27FC236}">
                    <a16:creationId xmlns:a16="http://schemas.microsoft.com/office/drawing/2014/main" id="{76180813-25DE-E443-46FA-AE57499851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7" name="Rectangle 10">
                  <a:extLst>
                    <a:ext uri="{FF2B5EF4-FFF2-40B4-BE49-F238E27FC236}">
                      <a16:creationId xmlns:a16="http://schemas.microsoft.com/office/drawing/2014/main" id="{47EE6B10-E605-8DF0-3B55-F3E52FCF24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1">
                  <a:extLst>
                    <a:ext uri="{FF2B5EF4-FFF2-40B4-BE49-F238E27FC236}">
                      <a16:creationId xmlns:a16="http://schemas.microsoft.com/office/drawing/2014/main" id="{57F7FA7A-A70C-C72D-FEB1-117D017E6C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2">
                <a:extLst>
                  <a:ext uri="{FF2B5EF4-FFF2-40B4-BE49-F238E27FC236}">
                    <a16:creationId xmlns:a16="http://schemas.microsoft.com/office/drawing/2014/main" id="{412E57E4-0C81-86EE-711C-DA528FE8DB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192CC488-1942-739E-9719-5664D97774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A6F819C-4C2D-F8EF-B76D-60EBB5B24A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5">
                <a:extLst>
                  <a:ext uri="{FF2B5EF4-FFF2-40B4-BE49-F238E27FC236}">
                    <a16:creationId xmlns:a16="http://schemas.microsoft.com/office/drawing/2014/main" id="{D1628A44-D2F5-FD95-FEC2-0F0A21A846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F1B2F57-5153-6E3B-05D7-2E88331702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39881E4-4F6D-5137-497E-3C1B6EAC8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8">
                <a:extLst>
                  <a:ext uri="{FF2B5EF4-FFF2-40B4-BE49-F238E27FC236}">
                    <a16:creationId xmlns:a16="http://schemas.microsoft.com/office/drawing/2014/main" id="{B9F1C74E-7D18-DF57-40E5-EBFEF7084E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1" name="Rectangle 19">
                  <a:extLst>
                    <a:ext uri="{FF2B5EF4-FFF2-40B4-BE49-F238E27FC236}">
                      <a16:creationId xmlns:a16="http://schemas.microsoft.com/office/drawing/2014/main" id="{62C5BF91-9A7A-EE30-0CA6-F8040F1635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" name="Rectangle 20">
                  <a:extLst>
                    <a:ext uri="{FF2B5EF4-FFF2-40B4-BE49-F238E27FC236}">
                      <a16:creationId xmlns:a16="http://schemas.microsoft.com/office/drawing/2014/main" id="{397BC63D-A8D2-2422-88D7-B6C5F4F049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5" name="Rectangle 19458">
              <a:extLst>
                <a:ext uri="{FF2B5EF4-FFF2-40B4-BE49-F238E27FC236}">
                  <a16:creationId xmlns:a16="http://schemas.microsoft.com/office/drawing/2014/main" id="{9158A96A-B980-20B5-C105-838EFB77EC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1">
              <a:extLst>
                <a:ext uri="{FF2B5EF4-FFF2-40B4-BE49-F238E27FC236}">
                  <a16:creationId xmlns:a16="http://schemas.microsoft.com/office/drawing/2014/main" id="{25BDC275-9F0B-5209-E379-903D96606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A031-DAB6-1E19-38C4-BC12BB51E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7010400" cy="1143000"/>
          </a:xfrm>
        </p:spPr>
        <p:txBody>
          <a:bodyPr/>
          <a:lstStyle/>
          <a:p>
            <a:r>
              <a:rPr lang="en-US" sz="2800" dirty="0"/>
              <a:t>Vertical Stacking to Lateral Stacking of VC</a:t>
            </a:r>
            <a:endParaRPr lang="en-IN" sz="2800" dirty="0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DE269C2F-2A96-DBD5-F784-BE42594BCFF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5D0DA746-5210-A8EB-FEBD-E2FB61D3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C72AE147-DBB1-482D-B15A-B354FF45FE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6A62E06A-E0F8-AA97-4389-844BF8687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D0EC19A5-79DD-F1F7-F0E5-47D490B83B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FF9596A3-E654-5610-AD9B-FE4D17352E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5BD65D0-0590-D530-9C41-0AEB5D81E8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7B6FE86-20FA-AF42-68EC-6FA6BB608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D77579BC-27E1-2345-2C70-31B3F75B0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7446B38-74B9-71D5-CBF1-EFB5821F50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29F1A1B-4A51-59FF-0211-F285235A9F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E673876B-92FE-1993-3152-72A07EDFC0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1B260B58-EB21-3BC0-B168-E90395F0F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BBB4511F-584B-B822-AA73-03742DAF31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0D52DC1-9D2C-49BF-8471-1FA472E64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AAF34E80-E4A8-5A0D-1231-E46201998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3" name="Content Placeholder 20">
            <a:extLst>
              <a:ext uri="{FF2B5EF4-FFF2-40B4-BE49-F238E27FC236}">
                <a16:creationId xmlns:a16="http://schemas.microsoft.com/office/drawing/2014/main" id="{5E99B27A-112B-905E-E077-B5E1AD878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4800" y="3811565"/>
            <a:ext cx="5257800" cy="301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F165314E-0C47-265C-CAB7-72D5C512CCCC}"/>
              </a:ext>
            </a:extLst>
          </p:cNvPr>
          <p:cNvGrpSpPr/>
          <p:nvPr/>
        </p:nvGrpSpPr>
        <p:grpSpPr>
          <a:xfrm>
            <a:off x="237353" y="1219200"/>
            <a:ext cx="8803460" cy="2138065"/>
            <a:chOff x="237353" y="1219200"/>
            <a:chExt cx="8803460" cy="213806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ACF92F-FD17-C336-02D2-7C4B602C1921}"/>
                </a:ext>
              </a:extLst>
            </p:cNvPr>
            <p:cNvSpPr/>
            <p:nvPr/>
          </p:nvSpPr>
          <p:spPr>
            <a:xfrm>
              <a:off x="2802862" y="1676400"/>
              <a:ext cx="3597938" cy="1094232"/>
            </a:xfrm>
            <a:prstGeom prst="rect">
              <a:avLst/>
            </a:prstGeom>
            <a:pattFill prst="trellis">
              <a:fgClr>
                <a:srgbClr val="00B05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8B40A0B-C0AF-3CDC-07B5-EC3948E85E2D}"/>
                </a:ext>
              </a:extLst>
            </p:cNvPr>
            <p:cNvSpPr/>
            <p:nvPr/>
          </p:nvSpPr>
          <p:spPr>
            <a:xfrm>
              <a:off x="2818738" y="1923473"/>
              <a:ext cx="3597938" cy="610335"/>
            </a:xfrm>
            <a:prstGeom prst="rect">
              <a:avLst/>
            </a:prstGeom>
            <a:pattFill prst="divot">
              <a:fgClr>
                <a:srgbClr val="FFC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083253-33D5-44C6-AA5E-3C42E9B9794E}"/>
                </a:ext>
              </a:extLst>
            </p:cNvPr>
            <p:cNvSpPr txBox="1"/>
            <p:nvPr/>
          </p:nvSpPr>
          <p:spPr>
            <a:xfrm>
              <a:off x="457200" y="2895600"/>
              <a:ext cx="25827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Evaporative Cooler</a:t>
              </a:r>
              <a:endParaRPr lang="en-IN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B17D9E-DDAF-DE07-F0EE-50C1C206E5B2}"/>
                </a:ext>
              </a:extLst>
            </p:cNvPr>
            <p:cNvSpPr txBox="1"/>
            <p:nvPr/>
          </p:nvSpPr>
          <p:spPr>
            <a:xfrm>
              <a:off x="7033668" y="2895600"/>
              <a:ext cx="15007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Condenser</a:t>
              </a:r>
              <a:endParaRPr lang="en-IN" dirty="0">
                <a:solidFill>
                  <a:srgbClr val="0070C0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F6C2606-C89F-47E2-2063-EB84D00F89ED}"/>
                </a:ext>
              </a:extLst>
            </p:cNvPr>
            <p:cNvSpPr txBox="1"/>
            <p:nvPr/>
          </p:nvSpPr>
          <p:spPr>
            <a:xfrm>
              <a:off x="2819400" y="1976735"/>
              <a:ext cx="37753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Adiabatic Transport of Vapor</a:t>
              </a:r>
              <a:endParaRPr lang="en-IN" dirty="0">
                <a:solidFill>
                  <a:srgbClr val="FF0000"/>
                </a:solidFill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879FD7E-179B-D84D-8EA2-B39752B24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7353" y="1360388"/>
              <a:ext cx="2505186" cy="1296965"/>
            </a:xfrm>
            <a:prstGeom prst="rect">
              <a:avLst/>
            </a:prstGeom>
            <a:ln w="66675">
              <a:solidFill>
                <a:schemeClr val="accent1">
                  <a:shade val="15000"/>
                </a:schemeClr>
              </a:solidFill>
            </a:ln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3A223C5-0F0F-1B00-6011-D5D9C54D2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58055" y="1243268"/>
              <a:ext cx="2582758" cy="1670124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A3740A4-FA41-540E-7294-E21FE57F0CD4}"/>
                </a:ext>
              </a:extLst>
            </p:cNvPr>
            <p:cNvSpPr txBox="1"/>
            <p:nvPr/>
          </p:nvSpPr>
          <p:spPr>
            <a:xfrm>
              <a:off x="2895600" y="1219200"/>
              <a:ext cx="37108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Capillary Transport of liquid</a:t>
              </a:r>
              <a:endParaRPr lang="en-IN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074" name="Picture 2" descr="New Fujitsu heat pipe technology could cool your next smartphone |  Extremetech">
            <a:extLst>
              <a:ext uri="{FF2B5EF4-FFF2-40B4-BE49-F238E27FC236}">
                <a16:creationId xmlns:a16="http://schemas.microsoft.com/office/drawing/2014/main" id="{F7B40EC2-A847-A690-D5E2-0E1E75A30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58" y="3333197"/>
            <a:ext cx="4765780" cy="26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A031-DAB6-1E19-38C4-BC12BB51E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7010400" cy="1143000"/>
          </a:xfrm>
        </p:spPr>
        <p:txBody>
          <a:bodyPr/>
          <a:lstStyle/>
          <a:p>
            <a:r>
              <a:rPr lang="en-US" sz="2800" dirty="0"/>
              <a:t>Heat Pipe Heat Sinks</a:t>
            </a:r>
            <a:endParaRPr lang="en-IN" sz="2800" dirty="0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DE269C2F-2A96-DBD5-F784-BE42594BCFF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5D0DA746-5210-A8EB-FEBD-E2FB61D3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C72AE147-DBB1-482D-B15A-B354FF45FE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6A62E06A-E0F8-AA97-4389-844BF8687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D0EC19A5-79DD-F1F7-F0E5-47D490B83B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FF9596A3-E654-5610-AD9B-FE4D17352E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5BD65D0-0590-D530-9C41-0AEB5D81E8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7B6FE86-20FA-AF42-68EC-6FA6BB608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D77579BC-27E1-2345-2C70-31B3F75B0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7446B38-74B9-71D5-CBF1-EFB5821F50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29F1A1B-4A51-59FF-0211-F285235A9F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E673876B-92FE-1993-3152-72A07EDFC0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1B260B58-EB21-3BC0-B168-E90395F0F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BBB4511F-584B-B822-AA73-03742DAF31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0D52DC1-9D2C-49BF-8471-1FA472E64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AAF34E80-E4A8-5A0D-1231-E46201998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165314E-0C47-265C-CAB7-72D5C512CCCC}"/>
              </a:ext>
            </a:extLst>
          </p:cNvPr>
          <p:cNvGrpSpPr/>
          <p:nvPr/>
        </p:nvGrpSpPr>
        <p:grpSpPr>
          <a:xfrm>
            <a:off x="228600" y="3119735"/>
            <a:ext cx="8754958" cy="2214265"/>
            <a:chOff x="228600" y="1143000"/>
            <a:chExt cx="8754958" cy="221426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ACF92F-FD17-C336-02D2-7C4B602C1921}"/>
                </a:ext>
              </a:extLst>
            </p:cNvPr>
            <p:cNvSpPr/>
            <p:nvPr/>
          </p:nvSpPr>
          <p:spPr>
            <a:xfrm>
              <a:off x="2802862" y="1676400"/>
              <a:ext cx="3597938" cy="1094232"/>
            </a:xfrm>
            <a:prstGeom prst="rect">
              <a:avLst/>
            </a:prstGeom>
            <a:pattFill prst="trellis">
              <a:fgClr>
                <a:srgbClr val="00B05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8B40A0B-C0AF-3CDC-07B5-EC3948E85E2D}"/>
                </a:ext>
              </a:extLst>
            </p:cNvPr>
            <p:cNvSpPr/>
            <p:nvPr/>
          </p:nvSpPr>
          <p:spPr>
            <a:xfrm>
              <a:off x="2818738" y="1923473"/>
              <a:ext cx="3597938" cy="610335"/>
            </a:xfrm>
            <a:prstGeom prst="rect">
              <a:avLst/>
            </a:prstGeom>
            <a:pattFill prst="divot">
              <a:fgClr>
                <a:srgbClr val="FFC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083253-33D5-44C6-AA5E-3C42E9B9794E}"/>
                </a:ext>
              </a:extLst>
            </p:cNvPr>
            <p:cNvSpPr txBox="1"/>
            <p:nvPr/>
          </p:nvSpPr>
          <p:spPr>
            <a:xfrm>
              <a:off x="228600" y="1143000"/>
              <a:ext cx="25827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Evaporative Cooler</a:t>
              </a:r>
              <a:endParaRPr lang="en-IN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B17D9E-DDAF-DE07-F0EE-50C1C206E5B2}"/>
                </a:ext>
              </a:extLst>
            </p:cNvPr>
            <p:cNvSpPr txBox="1"/>
            <p:nvPr/>
          </p:nvSpPr>
          <p:spPr>
            <a:xfrm>
              <a:off x="7033668" y="2895600"/>
              <a:ext cx="15007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Condenser</a:t>
              </a:r>
              <a:endParaRPr lang="en-IN" dirty="0">
                <a:solidFill>
                  <a:srgbClr val="0070C0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F6C2606-C89F-47E2-2063-EB84D00F89ED}"/>
                </a:ext>
              </a:extLst>
            </p:cNvPr>
            <p:cNvSpPr txBox="1"/>
            <p:nvPr/>
          </p:nvSpPr>
          <p:spPr>
            <a:xfrm>
              <a:off x="2819400" y="1976735"/>
              <a:ext cx="37753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Adiabatic Transport of Vapor</a:t>
              </a:r>
              <a:endParaRPr lang="en-IN" dirty="0">
                <a:solidFill>
                  <a:srgbClr val="FF0000"/>
                </a:solidFill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879FD7E-179B-D84D-8EA2-B39752B24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7353" y="1603100"/>
              <a:ext cx="2505186" cy="1296965"/>
            </a:xfrm>
            <a:prstGeom prst="rect">
              <a:avLst/>
            </a:prstGeom>
            <a:ln w="66675">
              <a:solidFill>
                <a:schemeClr val="accent1">
                  <a:shade val="15000"/>
                </a:schemeClr>
              </a:solidFill>
            </a:ln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3A223C5-0F0F-1B00-6011-D5D9C54D2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00800" y="1243268"/>
              <a:ext cx="2582758" cy="1670124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A3740A4-FA41-540E-7294-E21FE57F0CD4}"/>
                </a:ext>
              </a:extLst>
            </p:cNvPr>
            <p:cNvSpPr txBox="1"/>
            <p:nvPr/>
          </p:nvSpPr>
          <p:spPr>
            <a:xfrm>
              <a:off x="2895600" y="1219200"/>
              <a:ext cx="37108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Capillary Transport of liquid</a:t>
              </a:r>
              <a:endParaRPr lang="en-IN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E7B105A-1C72-7A3C-F124-DBE3F5C47E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4943420"/>
            <a:ext cx="3305636" cy="390580"/>
          </a:xfrm>
          <a:prstGeom prst="rect">
            <a:avLst/>
          </a:prstGeom>
        </p:spPr>
      </p:pic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56AF0026-8CF9-2B39-C030-FA72437C88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47762"/>
              </p:ext>
            </p:extLst>
          </p:nvPr>
        </p:nvGraphicFramePr>
        <p:xfrm>
          <a:off x="6324600" y="2644061"/>
          <a:ext cx="2717224" cy="575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7" imgW="5363328" imgH="1136452" progId="Paint.Picture">
                  <p:embed/>
                </p:oleObj>
              </mc:Choice>
              <mc:Fallback>
                <p:oleObj name="Bitmap Image" r:id="rId7" imgW="5363328" imgH="1136452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24600" y="2644061"/>
                        <a:ext cx="2717224" cy="575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EC92B0E-3587-CA2B-B4FB-B8C5E5E76D7D}"/>
                  </a:ext>
                </a:extLst>
              </p14:cNvPr>
              <p14:cNvContentPartPr/>
              <p14:nvPr/>
            </p14:nvContentPartPr>
            <p14:xfrm>
              <a:off x="6832800" y="1960560"/>
              <a:ext cx="1266840" cy="389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EC92B0E-3587-CA2B-B4FB-B8C5E5E76D7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23440" y="1951200"/>
                <a:ext cx="1285560" cy="40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56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>
            <a:extLst>
              <a:ext uri="{FF2B5EF4-FFF2-40B4-BE49-F238E27FC236}">
                <a16:creationId xmlns:a16="http://schemas.microsoft.com/office/drawing/2014/main" id="{C28D7469-867D-4236-077B-B2519992A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altLang="en-US" sz="2800"/>
              <a:t>Heat Pipes</a:t>
            </a:r>
          </a:p>
        </p:txBody>
      </p:sp>
      <p:sp>
        <p:nvSpPr>
          <p:cNvPr id="18435" name="Content Placeholder 5">
            <a:extLst>
              <a:ext uri="{FF2B5EF4-FFF2-40B4-BE49-F238E27FC236}">
                <a16:creationId xmlns:a16="http://schemas.microsoft.com/office/drawing/2014/main" id="{CBE94669-2011-3594-CE98-A7342B7AF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066799"/>
            <a:ext cx="8812213" cy="554831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2400" dirty="0"/>
              <a:t>A heat pipe is basically a sealed slender tube containing a wick structure lined on the inner surface and a small amount of fluid such as electronic fluid at the saturated state.</a:t>
            </a:r>
          </a:p>
          <a:p>
            <a:pPr>
              <a:spcBef>
                <a:spcPct val="50000"/>
              </a:spcBef>
            </a:pPr>
            <a:r>
              <a:rPr lang="en-US" altLang="en-US" sz="2400" dirty="0"/>
              <a:t>The type of fluid and the operating pressure inside the heat pipe depend on the operating temperature of the heat pipe.</a:t>
            </a:r>
          </a:p>
          <a:p>
            <a:pPr>
              <a:spcBef>
                <a:spcPct val="50000"/>
              </a:spcBef>
            </a:pPr>
            <a:r>
              <a:rPr lang="en-US" altLang="en-US" sz="2400" dirty="0"/>
              <a:t>This is a simple device that can transfer large quantities of heat over fairly large distances essentially at a constant temperature without requiring any power input.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A patent for the heat pipe was filed in the United States in 1942, but they didn’t get the name “heat pipe” until 1963. 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In the late 1960s, NASA employed heat pipes for heat management in their satellites, and it was around that time that other various applications of heat pipes began to develop.</a:t>
            </a:r>
            <a:endParaRPr lang="en-US" altLang="en-US" sz="2400" dirty="0"/>
          </a:p>
          <a:p>
            <a:pPr>
              <a:spcBef>
                <a:spcPct val="50000"/>
              </a:spcBef>
            </a:pPr>
            <a:endParaRPr lang="en-US" altLang="en-US" sz="2400" dirty="0"/>
          </a:p>
        </p:txBody>
      </p:sp>
      <p:sp>
        <p:nvSpPr>
          <p:cNvPr id="18436" name="Text Box 11">
            <a:extLst>
              <a:ext uri="{FF2B5EF4-FFF2-40B4-BE49-F238E27FC236}">
                <a16:creationId xmlns:a16="http://schemas.microsoft.com/office/drawing/2014/main" id="{EB87A0C6-06F7-DEA9-296F-18E9A3E1C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1865313"/>
            <a:ext cx="8016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Text Box 12">
            <a:extLst>
              <a:ext uri="{FF2B5EF4-FFF2-40B4-BE49-F238E27FC236}">
                <a16:creationId xmlns:a16="http://schemas.microsoft.com/office/drawing/2014/main" id="{F59B3A78-C5E2-5671-EBA5-6302C81CE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865313"/>
            <a:ext cx="8169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C544051D-65AA-140D-697C-0D6CC535848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38D278D0-45D8-8D00-E1C1-D547160E29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7CF56BEB-23D2-CF28-4E01-560FCFDA80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03EE28B2-04CC-7A50-B80D-E7EDB5460D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270688CC-1E9C-2C5A-A41C-B394784109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278C3E50-EFE8-73C8-0F2B-31CB6FB6B9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69A9414-7A52-6D53-0530-F82F81521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1F6FAD91-C249-C774-0721-ED025C3DB1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50503B4F-AC15-D9F7-2F57-4477992D29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7D2CCFF-33D4-2048-4D4A-6852284306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C164100-A03B-9244-3C18-580A27B475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7A752498-2153-3DCC-1BC0-2FC79EE0DE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93DAFEC1-0711-D4CA-A95F-16BE360714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B4F94F38-0F93-E9AE-3AF8-2DA2E0B695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2E4150B9-3FF9-51B1-1707-68956E4311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2779F78C-41BA-17DE-87B0-B481AC416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>
            <a:extLst>
              <a:ext uri="{FF2B5EF4-FFF2-40B4-BE49-F238E27FC236}">
                <a16:creationId xmlns:a16="http://schemas.microsoft.com/office/drawing/2014/main" id="{C28D7469-867D-4236-077B-B2519992A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altLang="en-US" sz="2800" dirty="0"/>
              <a:t>Heat Pipe Heat Sinks</a:t>
            </a:r>
          </a:p>
        </p:txBody>
      </p:sp>
      <p:sp>
        <p:nvSpPr>
          <p:cNvPr id="18435" name="Content Placeholder 5">
            <a:extLst>
              <a:ext uri="{FF2B5EF4-FFF2-40B4-BE49-F238E27FC236}">
                <a16:creationId xmlns:a16="http://schemas.microsoft.com/office/drawing/2014/main" id="{CBE94669-2011-3594-CE98-A7342B7AF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066799"/>
            <a:ext cx="8812213" cy="554831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dirty="0"/>
              <a:t>In 1978 heat pipes were used by an electronics manufacturer for the heat management of power transistors in audio amplifiers. 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 Uses of heat pipes increased into the 1980s in the field of electronics such as inverters. 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Miniaturized heat pipes were first used for the heat management of CPUs in laptop PCs in 1994.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Since then the use of miniature heat pipes has only increased for that purpose in CPUs and other components that generate a high level of heat generation in laptop PCs.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Later introduction of compact, high-performance communication devices such as smart phones, heat pipes with even smaller profiles have also made appearances.</a:t>
            </a:r>
            <a:endParaRPr lang="en-US" altLang="en-US" sz="24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C544051D-65AA-140D-697C-0D6CC535848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38D278D0-45D8-8D00-E1C1-D547160E29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7CF56BEB-23D2-CF28-4E01-560FCFDA80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03EE28B2-04CC-7A50-B80D-E7EDB5460D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270688CC-1E9C-2C5A-A41C-B394784109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278C3E50-EFE8-73C8-0F2B-31CB6FB6B9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69A9414-7A52-6D53-0530-F82F81521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1F6FAD91-C249-C774-0721-ED025C3DB1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50503B4F-AC15-D9F7-2F57-4477992D29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7D2CCFF-33D4-2048-4D4A-6852284306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C164100-A03B-9244-3C18-580A27B475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7A752498-2153-3DCC-1BC0-2FC79EE0DE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93DAFEC1-0711-D4CA-A95F-16BE360714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B4F94F38-0F93-E9AE-3AF8-2DA2E0B695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2E4150B9-3FF9-51B1-1707-68956E4311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2779F78C-41BA-17DE-87B0-B481AC416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1026" name="Picture 2" descr="Fujitsu has a cool liquid answer to hot spots in smartphones | ZDNET">
            <a:extLst>
              <a:ext uri="{FF2B5EF4-FFF2-40B4-BE49-F238E27FC236}">
                <a16:creationId xmlns:a16="http://schemas.microsoft.com/office/drawing/2014/main" id="{9395B187-7EE3-F7A4-46A5-F81AEEFC4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1941162"/>
            <a:ext cx="5181600" cy="341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466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>
            <a:extLst>
              <a:ext uri="{FF2B5EF4-FFF2-40B4-BE49-F238E27FC236}">
                <a16:creationId xmlns:a16="http://schemas.microsoft.com/office/drawing/2014/main" id="{F2686E36-8CBC-5C5F-9A46-6F05F4489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685800"/>
          </a:xfrm>
        </p:spPr>
        <p:txBody>
          <a:bodyPr/>
          <a:lstStyle/>
          <a:p>
            <a:r>
              <a:rPr lang="en-US" altLang="en-US" sz="2800"/>
              <a:t>Heat pipe in a Notebook</a:t>
            </a:r>
          </a:p>
        </p:txBody>
      </p:sp>
      <p:sp>
        <p:nvSpPr>
          <p:cNvPr id="20483" name="AutoShape 2" descr="http://www.chaunchoung.com.my/images/pro-pipe.gif">
            <a:extLst>
              <a:ext uri="{FF2B5EF4-FFF2-40B4-BE49-F238E27FC236}">
                <a16:creationId xmlns:a16="http://schemas.microsoft.com/office/drawing/2014/main" id="{BCAF122A-2C63-2B49-7C02-BA76E55171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447800"/>
            <a:ext cx="43434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4" name="AutoShape 4" descr="http://www.chaunchoung.com.my/images/pro-pipe.gif">
            <a:extLst>
              <a:ext uri="{FF2B5EF4-FFF2-40B4-BE49-F238E27FC236}">
                <a16:creationId xmlns:a16="http://schemas.microsoft.com/office/drawing/2014/main" id="{0497A644-266D-6AA0-98F0-3673D82C32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447800"/>
            <a:ext cx="43434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5" name="AutoShape 6" descr="http://www.chaunchoung.com.my/images/pro-pipe.gif">
            <a:extLst>
              <a:ext uri="{FF2B5EF4-FFF2-40B4-BE49-F238E27FC236}">
                <a16:creationId xmlns:a16="http://schemas.microsoft.com/office/drawing/2014/main" id="{2AFA4477-AB44-A451-E4E5-44B668C080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447800"/>
            <a:ext cx="43434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486" name="Picture 7" descr="C:\Users\hp\Pictures\pro-pipe.gif">
            <a:extLst>
              <a:ext uri="{FF2B5EF4-FFF2-40B4-BE49-F238E27FC236}">
                <a16:creationId xmlns:a16="http://schemas.microsoft.com/office/drawing/2014/main" id="{81C7017F-EB11-DC27-6635-6285B27BA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4699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9" descr="http://www.legitreviews.com/images/reviews/55/8.jpg">
            <a:extLst>
              <a:ext uri="{FF2B5EF4-FFF2-40B4-BE49-F238E27FC236}">
                <a16:creationId xmlns:a16="http://schemas.microsoft.com/office/drawing/2014/main" id="{6B3D1427-3B40-403D-4B38-4C9542D96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3581400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1" descr="http://image.made-in-china.com/6f3j00aCKEqYDIItrB/Supplier-of-Heat-Pipe.jpg">
            <a:extLst>
              <a:ext uri="{FF2B5EF4-FFF2-40B4-BE49-F238E27FC236}">
                <a16:creationId xmlns:a16="http://schemas.microsoft.com/office/drawing/2014/main" id="{96053F8F-D800-D789-78BC-28CC0D26E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3" descr="http://img.hexus.net/v2/laptops/rock/XtremeSL/HeatpipesB.jpg">
            <a:extLst>
              <a:ext uri="{FF2B5EF4-FFF2-40B4-BE49-F238E27FC236}">
                <a16:creationId xmlns:a16="http://schemas.microsoft.com/office/drawing/2014/main" id="{308C54CE-DAC5-07A8-E522-93C7199A8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67722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6">
            <a:extLst>
              <a:ext uri="{FF2B5EF4-FFF2-40B4-BE49-F238E27FC236}">
                <a16:creationId xmlns:a16="http://schemas.microsoft.com/office/drawing/2014/main" id="{3A286FA9-9CCF-C8B7-F068-876D04E31F9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0C906D5D-18AF-B391-B27D-B55C912405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B7306007-2B67-06A6-6C1B-B65EFCE2CD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97D09779-A5AB-AD79-CBE7-D3548415F3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03D2774E-AAE7-DDE6-D0A5-FFE25649F3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67A486FC-F62C-C195-3B0D-DEEBFC8869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087F3BB-93C1-2E8F-A3D7-66833F6E7D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017E093-C0A4-8531-4CA7-B5FE669818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815B1EF2-BF2E-100D-A557-F3661487FC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012D98A1-B95F-867F-0403-C382C92CE2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0F5D3A2B-69A4-62D5-29AB-FB3BF21B01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C3DAD13C-B3A4-0A82-43BA-8EBCF6B720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1CE2F0E9-9AFF-B236-9C7A-254C6F8397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D592B91A-4024-BABE-5237-09AB15724F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D155F2B3-6549-E5A4-F666-E6D08047F4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5F86DCE6-439D-F291-9595-9F537C0CA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356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2">
            <a:extLst>
              <a:ext uri="{FF2B5EF4-FFF2-40B4-BE49-F238E27FC236}">
                <a16:creationId xmlns:a16="http://schemas.microsoft.com/office/drawing/2014/main" id="{A154858E-A965-0A2F-FE90-679579DAEB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543800" cy="563563"/>
          </a:xfrm>
        </p:spPr>
        <p:txBody>
          <a:bodyPr/>
          <a:lstStyle/>
          <a:p>
            <a:r>
              <a:rPr lang="en-US" altLang="en-US" sz="2800" dirty="0"/>
              <a:t>Structure of A Heat Pipe</a:t>
            </a:r>
          </a:p>
        </p:txBody>
      </p:sp>
      <p:sp>
        <p:nvSpPr>
          <p:cNvPr id="2057" name="Rectangle 3">
            <a:extLst>
              <a:ext uri="{FF2B5EF4-FFF2-40B4-BE49-F238E27FC236}">
                <a16:creationId xmlns:a16="http://schemas.microsoft.com/office/drawing/2014/main" id="{8CE8C4EF-408E-15DA-7E62-4249144E9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54163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  <a:p>
            <a:pPr lvl="2"/>
            <a:endParaRPr lang="en-US" altLang="en-US"/>
          </a:p>
        </p:txBody>
      </p:sp>
      <p:sp>
        <p:nvSpPr>
          <p:cNvPr id="2058" name="Rectangle 4">
            <a:extLst>
              <a:ext uri="{FF2B5EF4-FFF2-40B4-BE49-F238E27FC236}">
                <a16:creationId xmlns:a16="http://schemas.microsoft.com/office/drawing/2014/main" id="{2A695323-6CE6-F5C7-FD8D-7874AF013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36863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250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 altLang="en-US"/>
          </a:p>
          <a:p>
            <a:endParaRPr lang="en-US" altLang="en-US"/>
          </a:p>
        </p:txBody>
      </p:sp>
      <p:sp>
        <p:nvSpPr>
          <p:cNvPr id="2059" name="Rectangle 5">
            <a:extLst>
              <a:ext uri="{FF2B5EF4-FFF2-40B4-BE49-F238E27FC236}">
                <a16:creationId xmlns:a16="http://schemas.microsoft.com/office/drawing/2014/main" id="{B2304937-7642-E918-3426-23E838D70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78213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 altLang="en-US"/>
          </a:p>
          <a:p>
            <a:endParaRPr lang="en-US" altLang="en-US"/>
          </a:p>
        </p:txBody>
      </p:sp>
      <p:sp>
        <p:nvSpPr>
          <p:cNvPr id="2060" name="Rectangle 6">
            <a:extLst>
              <a:ext uri="{FF2B5EF4-FFF2-40B4-BE49-F238E27FC236}">
                <a16:creationId xmlns:a16="http://schemas.microsoft.com/office/drawing/2014/main" id="{ACB33BC4-CF88-0302-321B-0DCD9130C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19563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250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  <a:p>
            <a:endParaRPr lang="en-US" altLang="en-US"/>
          </a:p>
        </p:txBody>
      </p:sp>
      <p:sp>
        <p:nvSpPr>
          <p:cNvPr id="2061" name="Rectangle 2">
            <a:extLst>
              <a:ext uri="{FF2B5EF4-FFF2-40B4-BE49-F238E27FC236}">
                <a16:creationId xmlns:a16="http://schemas.microsoft.com/office/drawing/2014/main" id="{D1E99EDB-9FCF-D334-327A-23DBF696F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050" name="Object 1">
            <a:extLst>
              <a:ext uri="{FF2B5EF4-FFF2-40B4-BE49-F238E27FC236}">
                <a16:creationId xmlns:a16="http://schemas.microsoft.com/office/drawing/2014/main" id="{DF52A753-9D4D-C29C-D797-3D68151E46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1447800"/>
          <a:ext cx="8297863" cy="468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401164" imgH="2486372" progId="Paint.Picture">
                  <p:embed/>
                </p:oleObj>
              </mc:Choice>
              <mc:Fallback>
                <p:oleObj name="Bitmap Image" r:id="rId2" imgW="4401164" imgH="248637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8297863" cy="468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54" name="Ink 12">
                <a:extLst>
                  <a:ext uri="{FF2B5EF4-FFF2-40B4-BE49-F238E27FC236}">
                    <a16:creationId xmlns:a16="http://schemas.microsoft.com/office/drawing/2014/main" id="{6E776565-73B3-443D-4E19-6F3CCA8844D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29613" y="5037138"/>
              <a:ext cx="552450" cy="120650"/>
            </p14:xfrm>
          </p:contentPart>
        </mc:Choice>
        <mc:Fallback xmlns="">
          <p:pic>
            <p:nvPicPr>
              <p:cNvPr id="2054" name="Ink 12">
                <a:extLst>
                  <a:ext uri="{FF2B5EF4-FFF2-40B4-BE49-F238E27FC236}">
                    <a16:creationId xmlns:a16="http://schemas.microsoft.com/office/drawing/2014/main" id="{6E776565-73B3-443D-4E19-6F3CCA8844D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20256" y="5027857"/>
                <a:ext cx="571165" cy="139212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oup 46">
            <a:extLst>
              <a:ext uri="{FF2B5EF4-FFF2-40B4-BE49-F238E27FC236}">
                <a16:creationId xmlns:a16="http://schemas.microsoft.com/office/drawing/2014/main" id="{FADB85B3-492B-02F6-76EB-17C52F2A42A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45C62BC2-89D1-C74F-181D-98108D2208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110133B8-8025-CAED-83EE-A18CCF5829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4FF3985A-0442-68B5-B846-8ABE016C1D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A5EEED34-29C1-7B04-309B-740720A9EA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21069EA0-DC59-87C5-5087-9938295931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5C4B34A-C87E-067D-AEE7-EE23FB0169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18D93706-61AA-E353-618B-98AA10B8AB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5A58F325-EC8D-E6E4-531F-9F73079EE8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A7D90DBA-9889-E8A6-8B24-D83E12A820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46B2043D-6BFB-BD20-572B-31D21F4B6C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C1DBE166-68BA-7CC5-9B79-6C215FB238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4D8C678C-866F-DF67-9DCA-557D6DF5A8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A75D321D-D910-BC6B-FCFD-14403A5F10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9DD791AE-C2DA-3FDA-01CC-74009F9F14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E4EF44E1-9C0B-13C0-31E2-59B6E74FF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6C77F8BE-DAD1-6C00-8B48-6149E585D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81000"/>
            <a:ext cx="7772400" cy="533400"/>
          </a:xfrm>
        </p:spPr>
        <p:txBody>
          <a:bodyPr/>
          <a:lstStyle/>
          <a:p>
            <a:r>
              <a:rPr lang="en-US" altLang="en-US" sz="2800" dirty="0"/>
              <a:t>Essential Materials in A Heat Pipe Heat Exchanger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6CAADDF1-9038-EF4E-33C3-9CB260198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altLang="en-US" sz="2400" dirty="0"/>
              <a:t>The three basic components of a heat pipe are: </a:t>
            </a:r>
          </a:p>
          <a:p>
            <a:r>
              <a:rPr lang="en-US" altLang="en-US" sz="2400" dirty="0"/>
              <a:t>The container </a:t>
            </a:r>
          </a:p>
          <a:p>
            <a:r>
              <a:rPr lang="en-US" altLang="en-US" sz="2400" dirty="0"/>
              <a:t>The working fluid </a:t>
            </a:r>
          </a:p>
          <a:p>
            <a:r>
              <a:rPr lang="en-US" altLang="en-US" sz="2400" dirty="0"/>
              <a:t>The wick or capillary structure </a:t>
            </a:r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7ACA8CA2-7C12-BE86-F453-85A2A987412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099C2650-7C99-967B-8499-CBDDE10C5E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37DCA60B-E015-A3B2-24FF-CA86EF6BB8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04872D23-5118-EE9E-BB1A-D90BF81A1D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0098C4F1-A7D5-B7F3-E877-471FA6E7D6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D0DF5351-0A65-C833-EC2A-5D2A6FCE99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4826C47-126F-CCEC-89A8-CF1B14CAD6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1AD79D13-483E-572C-F5AD-E8B662103F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0703BE1F-D52D-7850-FADA-5C7146858F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C394F8F3-E619-F116-FB86-6006EE22DE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A05D980D-5873-2027-617A-F1139877BF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5A88C8A1-5700-2827-F873-94FCF828B5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24AE1D65-3519-6B03-51F4-F308D74C8F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D7AB8782-2623-3C6D-F68A-A1317ACFF5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DC1CE1A8-E34D-896B-948B-2AECDA8F55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67BAA826-1FDA-D396-B86A-644ED81F8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4013</TotalTime>
  <Words>953</Words>
  <Application>Microsoft Office PowerPoint</Application>
  <PresentationFormat>On-screen Show (4:3)</PresentationFormat>
  <Paragraphs>108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Calibri</vt:lpstr>
      <vt:lpstr>Script MT Bold</vt:lpstr>
      <vt:lpstr>Symbol</vt:lpstr>
      <vt:lpstr>Times New Roman</vt:lpstr>
      <vt:lpstr>Wingdings</vt:lpstr>
      <vt:lpstr>Default Design</vt:lpstr>
      <vt:lpstr>Bitmap Image</vt:lpstr>
      <vt:lpstr>Photo Editor Photo</vt:lpstr>
      <vt:lpstr>Equation</vt:lpstr>
      <vt:lpstr>Heat Pipe Heat Sinks</vt:lpstr>
      <vt:lpstr>Need for Separation of Condenser from Evaporator</vt:lpstr>
      <vt:lpstr>Vertical Stacking to Lateral Stacking of VC</vt:lpstr>
      <vt:lpstr>Heat Pipe Heat Sinks</vt:lpstr>
      <vt:lpstr>Heat Pipes</vt:lpstr>
      <vt:lpstr>Heat Pipe Heat Sinks</vt:lpstr>
      <vt:lpstr>Heat pipe in a Notebook</vt:lpstr>
      <vt:lpstr>Structure of A Heat Pipe</vt:lpstr>
      <vt:lpstr>Essential Materials in A Heat Pipe Heat Exchanger</vt:lpstr>
      <vt:lpstr>Ideal Thermodynamic Cycle for a Heat Pipe</vt:lpstr>
      <vt:lpstr>Steps in Heat Pipe Design</vt:lpstr>
      <vt:lpstr>Type of Fluid</vt:lpstr>
      <vt:lpstr>Wick Structures</vt:lpstr>
      <vt:lpstr>Characteristics of a Wick Structure</vt:lpstr>
      <vt:lpstr>Typical Operating Characteristics of Heat Pipes : Low Temperature Applications</vt:lpstr>
      <vt:lpstr>Typical Operating Characteristics of Heat Pipes : Low Temperature Applications</vt:lpstr>
      <vt:lpstr>One Dimensional Steady Models : Heat Pipe</vt:lpstr>
      <vt:lpstr>Liquid and Vapour Pressure Distribution</vt:lpstr>
      <vt:lpstr>Condition for Operation</vt:lpstr>
      <vt:lpstr>Standard Heat Pipe</vt:lpstr>
      <vt:lpstr>Heat Pipes with Water as Working Fluids in copper water groove at Vertical Orientation.</vt:lpstr>
      <vt:lpstr>Performance of copper water groove heat pipe at vertical orientation (gravity assist)</vt:lpstr>
      <vt:lpstr>The performance of various groove wick copper water heat pipes</vt:lpstr>
      <vt:lpstr>Four heat transport limitations of a heat pipe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P M V Subbarao</cp:lastModifiedBy>
  <cp:revision>289</cp:revision>
  <dcterms:created xsi:type="dcterms:W3CDTF">2003-07-30T05:45:36Z</dcterms:created>
  <dcterms:modified xsi:type="dcterms:W3CDTF">2024-04-09T01:34:41Z</dcterms:modified>
</cp:coreProperties>
</file>