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24" r:id="rId2"/>
    <p:sldId id="258" r:id="rId3"/>
    <p:sldId id="476" r:id="rId4"/>
    <p:sldId id="1232" r:id="rId5"/>
    <p:sldId id="1231" r:id="rId6"/>
    <p:sldId id="399" r:id="rId7"/>
    <p:sldId id="478" r:id="rId8"/>
    <p:sldId id="1233" r:id="rId9"/>
    <p:sldId id="1234" r:id="rId10"/>
    <p:sldId id="1235" r:id="rId11"/>
    <p:sldId id="1236" r:id="rId12"/>
    <p:sldId id="1230" r:id="rId13"/>
    <p:sldId id="1237" r:id="rId14"/>
    <p:sldId id="1238" r:id="rId15"/>
    <p:sldId id="1239" r:id="rId16"/>
    <p:sldId id="1240" r:id="rId17"/>
    <p:sldId id="1241" r:id="rId18"/>
    <p:sldId id="1242" r:id="rId19"/>
    <p:sldId id="1243" r:id="rId20"/>
    <p:sldId id="1244" r:id="rId21"/>
    <p:sldId id="467" r:id="rId22"/>
    <p:sldId id="468" r:id="rId23"/>
    <p:sldId id="470" r:id="rId24"/>
    <p:sldId id="471" r:id="rId25"/>
    <p:sldId id="472" r:id="rId26"/>
    <p:sldId id="451" r:id="rId27"/>
    <p:sldId id="481" r:id="rId28"/>
    <p:sldId id="452"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2" d="100"/>
          <a:sy n="62"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9757785467127"/>
          <c:y val="6.7961165048543687E-2"/>
          <c:w val="0.67128027681660896"/>
          <c:h val="0.74433656957928807"/>
        </c:manualLayout>
      </c:layout>
      <c:scatterChart>
        <c:scatterStyle val="smoothMarker"/>
        <c:varyColors val="0"/>
        <c:ser>
          <c:idx val="0"/>
          <c:order val="0"/>
          <c:tx>
            <c:v>D=0.0114m</c:v>
          </c:tx>
          <c:spPr>
            <a:ln w="18834">
              <a:solidFill>
                <a:srgbClr val="000080"/>
              </a:solidFill>
              <a:prstDash val="solid"/>
            </a:ln>
          </c:spPr>
          <c:marker>
            <c:symbol val="diamond"/>
            <c:size val="7"/>
            <c:spPr>
              <a:solidFill>
                <a:srgbClr val="000080"/>
              </a:solidFill>
              <a:ln>
                <a:solidFill>
                  <a:srgbClr val="000080"/>
                </a:solidFill>
                <a:prstDash val="solid"/>
              </a:ln>
            </c:spPr>
          </c:marker>
          <c:xVal>
            <c:numRef>
              <c:f>Sheet5!$A$5:$A$30</c:f>
              <c:numCache>
                <c:formatCode>General</c:formatCode>
                <c:ptCount val="26"/>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numCache>
            </c:numRef>
          </c:xVal>
          <c:yVal>
            <c:numRef>
              <c:f>Sheet5!$B$5:$B$30</c:f>
              <c:numCache>
                <c:formatCode>General</c:formatCode>
                <c:ptCount val="26"/>
                <c:pt idx="0">
                  <c:v>88.183481999999998</c:v>
                </c:pt>
                <c:pt idx="1">
                  <c:v>112.13999200000001</c:v>
                </c:pt>
                <c:pt idx="2">
                  <c:v>141.62724600000001</c:v>
                </c:pt>
                <c:pt idx="3">
                  <c:v>177.69277500000001</c:v>
                </c:pt>
                <c:pt idx="4">
                  <c:v>221.53703999999999</c:v>
                </c:pt>
                <c:pt idx="5">
                  <c:v>274.52836600000001</c:v>
                </c:pt>
                <c:pt idx="6">
                  <c:v>338.21839399999999</c:v>
                </c:pt>
                <c:pt idx="7">
                  <c:v>414.35797000000002</c:v>
                </c:pt>
                <c:pt idx="8">
                  <c:v>504.91337900000002</c:v>
                </c:pt>
                <c:pt idx="9">
                  <c:v>612.08284200000003</c:v>
                </c:pt>
                <c:pt idx="10">
                  <c:v>738.31317899999999</c:v>
                </c:pt>
                <c:pt idx="11">
                  <c:v>886.31652899999995</c:v>
                </c:pt>
                <c:pt idx="12">
                  <c:v>1059.0870500000001</c:v>
                </c:pt>
                <c:pt idx="13">
                  <c:v>1259.917465</c:v>
                </c:pt>
                <c:pt idx="14">
                  <c:v>1492.4153759999999</c:v>
                </c:pt>
                <c:pt idx="15">
                  <c:v>1760.519235</c:v>
                </c:pt>
                <c:pt idx="16">
                  <c:v>2068.5138670000001</c:v>
                </c:pt>
                <c:pt idx="17">
                  <c:v>2421.0454549999999</c:v>
                </c:pt>
                <c:pt idx="18">
                  <c:v>2823.1358890000001</c:v>
                </c:pt>
                <c:pt idx="19">
                  <c:v>3280.1963839999999</c:v>
                </c:pt>
                <c:pt idx="20">
                  <c:v>3798.0402920000001</c:v>
                </c:pt>
                <c:pt idx="21">
                  <c:v>4382.8950180000002</c:v>
                </c:pt>
                <c:pt idx="22">
                  <c:v>5041.4129709999997</c:v>
                </c:pt>
                <c:pt idx="23">
                  <c:v>5780.6814770000001</c:v>
                </c:pt>
                <c:pt idx="24">
                  <c:v>6608.2316039999996</c:v>
                </c:pt>
                <c:pt idx="25">
                  <c:v>7532.0458310000004</c:v>
                </c:pt>
              </c:numCache>
            </c:numRef>
          </c:yVal>
          <c:smooth val="1"/>
          <c:extLst>
            <c:ext xmlns:c16="http://schemas.microsoft.com/office/drawing/2014/chart" uri="{C3380CC4-5D6E-409C-BE32-E72D297353CC}">
              <c16:uniqueId val="{00000000-0D23-42C0-A65D-F2522DA395DA}"/>
            </c:ext>
          </c:extLst>
        </c:ser>
        <c:ser>
          <c:idx val="1"/>
          <c:order val="1"/>
          <c:tx>
            <c:v>D=0.015m</c:v>
          </c:tx>
          <c:spPr>
            <a:ln w="18834">
              <a:solidFill>
                <a:srgbClr val="FF00FF"/>
              </a:solidFill>
              <a:prstDash val="solid"/>
            </a:ln>
          </c:spPr>
          <c:marker>
            <c:symbol val="square"/>
            <c:size val="7"/>
            <c:spPr>
              <a:solidFill>
                <a:srgbClr val="FF00FF"/>
              </a:solidFill>
              <a:ln>
                <a:solidFill>
                  <a:srgbClr val="FF00FF"/>
                </a:solidFill>
                <a:prstDash val="solid"/>
              </a:ln>
            </c:spPr>
          </c:marker>
          <c:xVal>
            <c:numRef>
              <c:f>Sheet5!$A$5:$A$30</c:f>
              <c:numCache>
                <c:formatCode>General</c:formatCode>
                <c:ptCount val="26"/>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numCache>
            </c:numRef>
          </c:xVal>
          <c:yVal>
            <c:numRef>
              <c:f>Sheet5!$C$5:$C$30</c:f>
              <c:numCache>
                <c:formatCode>General</c:formatCode>
                <c:ptCount val="26"/>
                <c:pt idx="0">
                  <c:v>152.67223300000001</c:v>
                </c:pt>
                <c:pt idx="1">
                  <c:v>194.14818600000001</c:v>
                </c:pt>
                <c:pt idx="2">
                  <c:v>245.19952599999999</c:v>
                </c:pt>
                <c:pt idx="3">
                  <c:v>307.63984699999997</c:v>
                </c:pt>
                <c:pt idx="4">
                  <c:v>383.547507</c:v>
                </c:pt>
                <c:pt idx="5">
                  <c:v>475.29149200000001</c:v>
                </c:pt>
                <c:pt idx="6">
                  <c:v>585.55816100000004</c:v>
                </c:pt>
                <c:pt idx="7">
                  <c:v>717.37875699999995</c:v>
                </c:pt>
                <c:pt idx="8">
                  <c:v>874.157512</c:v>
                </c:pt>
                <c:pt idx="9">
                  <c:v>1059.700212</c:v>
                </c:pt>
                <c:pt idx="10">
                  <c:v>1278.2430380000001</c:v>
                </c:pt>
                <c:pt idx="11">
                  <c:v>1534.481526</c:v>
                </c:pt>
                <c:pt idx="12">
                  <c:v>1833.5994639999999</c:v>
                </c:pt>
                <c:pt idx="13">
                  <c:v>2181.2975499999998</c:v>
                </c:pt>
                <c:pt idx="14">
                  <c:v>2583.8216349999998</c:v>
                </c:pt>
                <c:pt idx="15">
                  <c:v>3047.990366</c:v>
                </c:pt>
                <c:pt idx="16">
                  <c:v>3581.2220689999999</c:v>
                </c:pt>
                <c:pt idx="17">
                  <c:v>4191.5606909999997</c:v>
                </c:pt>
                <c:pt idx="18">
                  <c:v>4887.7006380000003</c:v>
                </c:pt>
                <c:pt idx="19">
                  <c:v>5679.0103589999999</c:v>
                </c:pt>
                <c:pt idx="20">
                  <c:v>6575.5545220000004</c:v>
                </c:pt>
                <c:pt idx="21">
                  <c:v>7588.1146440000002</c:v>
                </c:pt>
                <c:pt idx="22">
                  <c:v>8728.2080530000003</c:v>
                </c:pt>
                <c:pt idx="23">
                  <c:v>10008.105051</c:v>
                </c:pt>
                <c:pt idx="24">
                  <c:v>11440.844188999999</c:v>
                </c:pt>
                <c:pt idx="25">
                  <c:v>13040.245552</c:v>
                </c:pt>
              </c:numCache>
            </c:numRef>
          </c:yVal>
          <c:smooth val="1"/>
          <c:extLst>
            <c:ext xmlns:c16="http://schemas.microsoft.com/office/drawing/2014/chart" uri="{C3380CC4-5D6E-409C-BE32-E72D297353CC}">
              <c16:uniqueId val="{00000001-0D23-42C0-A65D-F2522DA395DA}"/>
            </c:ext>
          </c:extLst>
        </c:ser>
        <c:ser>
          <c:idx val="2"/>
          <c:order val="2"/>
          <c:tx>
            <c:v>D=0.0184m</c:v>
          </c:tx>
          <c:spPr>
            <a:ln w="18834">
              <a:solidFill>
                <a:srgbClr val="800000"/>
              </a:solidFill>
              <a:prstDash val="solid"/>
            </a:ln>
          </c:spPr>
          <c:marker>
            <c:symbol val="triangle"/>
            <c:size val="7"/>
            <c:spPr>
              <a:solidFill>
                <a:srgbClr val="800000"/>
              </a:solidFill>
              <a:ln>
                <a:solidFill>
                  <a:srgbClr val="800000"/>
                </a:solidFill>
                <a:prstDash val="solid"/>
              </a:ln>
            </c:spPr>
          </c:marker>
          <c:xVal>
            <c:numRef>
              <c:f>Sheet5!$A$5:$A$30</c:f>
              <c:numCache>
                <c:formatCode>General</c:formatCode>
                <c:ptCount val="26"/>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numCache>
            </c:numRef>
          </c:xVal>
          <c:yVal>
            <c:numRef>
              <c:f>Sheet5!$D$5:$D$30</c:f>
              <c:numCache>
                <c:formatCode>General</c:formatCode>
                <c:ptCount val="26"/>
                <c:pt idx="0">
                  <c:v>229.72760600000001</c:v>
                </c:pt>
                <c:pt idx="1">
                  <c:v>292.136933</c:v>
                </c:pt>
                <c:pt idx="2">
                  <c:v>368.95445100000001</c:v>
                </c:pt>
                <c:pt idx="3">
                  <c:v>462.90909499999998</c:v>
                </c:pt>
                <c:pt idx="4">
                  <c:v>577.128196</c:v>
                </c:pt>
                <c:pt idx="5">
                  <c:v>715.17638899999997</c:v>
                </c:pt>
                <c:pt idx="6">
                  <c:v>881.09587099999999</c:v>
                </c:pt>
                <c:pt idx="7">
                  <c:v>1079.447786</c:v>
                </c:pt>
                <c:pt idx="8">
                  <c:v>1315.354521</c:v>
                </c:pt>
                <c:pt idx="9">
                  <c:v>1594.5426829999999</c:v>
                </c:pt>
                <c:pt idx="10">
                  <c:v>1923.386501</c:v>
                </c:pt>
                <c:pt idx="11">
                  <c:v>2308.9514009999998</c:v>
                </c:pt>
                <c:pt idx="12">
                  <c:v>2759.0374870000001</c:v>
                </c:pt>
                <c:pt idx="13">
                  <c:v>3282.2226609999998</c:v>
                </c:pt>
                <c:pt idx="14">
                  <c:v>3887.905123</c:v>
                </c:pt>
                <c:pt idx="15">
                  <c:v>4586.3449700000001</c:v>
                </c:pt>
                <c:pt idx="16">
                  <c:v>5388.7046389999996</c:v>
                </c:pt>
                <c:pt idx="17">
                  <c:v>6307.0879450000002</c:v>
                </c:pt>
                <c:pt idx="18">
                  <c:v>7354.5774579999998</c:v>
                </c:pt>
                <c:pt idx="19">
                  <c:v>8545.269988</c:v>
                </c:pt>
                <c:pt idx="20">
                  <c:v>9894.3099509999993</c:v>
                </c:pt>
                <c:pt idx="21">
                  <c:v>11417.920416999999</c:v>
                </c:pt>
                <c:pt idx="22">
                  <c:v>13133.431637</c:v>
                </c:pt>
                <c:pt idx="23">
                  <c:v>15059.306871000001</c:v>
                </c:pt>
                <c:pt idx="24">
                  <c:v>17215.165371999999</c:v>
                </c:pt>
                <c:pt idx="25">
                  <c:v>19621.802372999999</c:v>
                </c:pt>
              </c:numCache>
            </c:numRef>
          </c:yVal>
          <c:smooth val="1"/>
          <c:extLst>
            <c:ext xmlns:c16="http://schemas.microsoft.com/office/drawing/2014/chart" uri="{C3380CC4-5D6E-409C-BE32-E72D297353CC}">
              <c16:uniqueId val="{00000002-0D23-42C0-A65D-F2522DA395DA}"/>
            </c:ext>
          </c:extLst>
        </c:ser>
        <c:dLbls>
          <c:showLegendKey val="0"/>
          <c:showVal val="0"/>
          <c:showCatName val="0"/>
          <c:showSerName val="0"/>
          <c:showPercent val="0"/>
          <c:showBubbleSize val="0"/>
        </c:dLbls>
        <c:axId val="231958480"/>
        <c:axId val="1"/>
      </c:scatterChart>
      <c:valAx>
        <c:axId val="231958480"/>
        <c:scaling>
          <c:orientation val="minMax"/>
          <c:min val="680"/>
        </c:scaling>
        <c:delete val="0"/>
        <c:axPos val="b"/>
        <c:title>
          <c:tx>
            <c:rich>
              <a:bodyPr/>
              <a:lstStyle/>
              <a:p>
                <a:pPr>
                  <a:defRPr sz="1186" b="1" i="0" u="none" strike="noStrike" baseline="0">
                    <a:solidFill>
                      <a:srgbClr val="000000"/>
                    </a:solidFill>
                    <a:latin typeface="Arial"/>
                    <a:ea typeface="Arial"/>
                    <a:cs typeface="Arial"/>
                  </a:defRPr>
                </a:pPr>
                <a:r>
                  <a:rPr lang="en-IN"/>
                  <a:t>Maximum evaporator temp. in deg K</a:t>
                </a:r>
              </a:p>
            </c:rich>
          </c:tx>
          <c:layout>
            <c:manualLayout>
              <c:xMode val="edge"/>
              <c:yMode val="edge"/>
              <c:x val="0.28546712802768165"/>
              <c:y val="0.8964401294498382"/>
            </c:manualLayout>
          </c:layout>
          <c:overlay val="0"/>
          <c:spPr>
            <a:noFill/>
            <a:ln w="37668">
              <a:noFill/>
            </a:ln>
          </c:spPr>
        </c:title>
        <c:numFmt formatCode="General" sourceLinked="1"/>
        <c:majorTickMark val="out"/>
        <c:minorTickMark val="none"/>
        <c:tickLblPos val="nextTo"/>
        <c:spPr>
          <a:ln w="4709">
            <a:solidFill>
              <a:srgbClr val="000000"/>
            </a:solidFill>
            <a:prstDash val="solid"/>
          </a:ln>
        </c:spPr>
        <c:txPr>
          <a:bodyPr rot="0" vert="horz"/>
          <a:lstStyle/>
          <a:p>
            <a:pPr>
              <a:defRPr sz="1186"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title>
          <c:tx>
            <c:rich>
              <a:bodyPr/>
              <a:lstStyle/>
              <a:p>
                <a:pPr>
                  <a:defRPr sz="1186" b="1" i="0" u="none" strike="noStrike" baseline="0">
                    <a:solidFill>
                      <a:srgbClr val="000000"/>
                    </a:solidFill>
                    <a:latin typeface="Arial"/>
                    <a:ea typeface="Arial"/>
                    <a:cs typeface="Arial"/>
                  </a:defRPr>
                </a:pPr>
                <a:r>
                  <a:rPr lang="en-IN"/>
                  <a:t>Qs,max in W</a:t>
                </a:r>
              </a:p>
            </c:rich>
          </c:tx>
          <c:layout>
            <c:manualLayout>
              <c:xMode val="edge"/>
              <c:yMode val="edge"/>
              <c:x val="1.9031141868512111E-2"/>
              <c:y val="0.32362459546925565"/>
            </c:manualLayout>
          </c:layout>
          <c:overlay val="0"/>
          <c:spPr>
            <a:noFill/>
            <a:ln w="37668">
              <a:noFill/>
            </a:ln>
          </c:spPr>
        </c:title>
        <c:numFmt formatCode="General" sourceLinked="1"/>
        <c:majorTickMark val="out"/>
        <c:minorTickMark val="none"/>
        <c:tickLblPos val="nextTo"/>
        <c:spPr>
          <a:ln w="4709">
            <a:solidFill>
              <a:srgbClr val="000000"/>
            </a:solidFill>
            <a:prstDash val="solid"/>
          </a:ln>
        </c:spPr>
        <c:txPr>
          <a:bodyPr rot="0" vert="horz"/>
          <a:lstStyle/>
          <a:p>
            <a:pPr>
              <a:defRPr sz="1186" b="0" i="0" u="none" strike="noStrike" baseline="0">
                <a:solidFill>
                  <a:srgbClr val="000000"/>
                </a:solidFill>
                <a:latin typeface="Arial"/>
                <a:ea typeface="Arial"/>
                <a:cs typeface="Arial"/>
              </a:defRPr>
            </a:pPr>
            <a:endParaRPr lang="en-US"/>
          </a:p>
        </c:txPr>
        <c:crossAx val="231958480"/>
        <c:crosses val="autoZero"/>
        <c:crossBetween val="midCat"/>
      </c:valAx>
      <c:spPr>
        <a:noFill/>
        <a:ln w="25400">
          <a:noFill/>
        </a:ln>
      </c:spPr>
    </c:plotArea>
    <c:legend>
      <c:legendPos val="r"/>
      <c:layout>
        <c:manualLayout>
          <c:xMode val="edge"/>
          <c:yMode val="edge"/>
          <c:x val="0.83391003460207613"/>
          <c:y val="0.34304207119741098"/>
          <c:w val="0.15916955017301038"/>
          <c:h val="0.18770226537216828"/>
        </c:manualLayout>
      </c:layout>
      <c:overlay val="0"/>
      <c:spPr>
        <a:solidFill>
          <a:srgbClr val="FFFFFF"/>
        </a:solidFill>
        <a:ln w="4709">
          <a:solidFill>
            <a:srgbClr val="000000"/>
          </a:solidFill>
          <a:prstDash val="solid"/>
        </a:ln>
      </c:spPr>
      <c:txPr>
        <a:bodyPr/>
        <a:lstStyle/>
        <a:p>
          <a:pPr>
            <a:defRPr sz="109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741"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6E0FBF-7932-E38E-A727-85437AA7CEC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a:extLst>
              <a:ext uri="{FF2B5EF4-FFF2-40B4-BE49-F238E27FC236}">
                <a16:creationId xmlns:a16="http://schemas.microsoft.com/office/drawing/2014/main" id="{0DA02DB0-7CF3-FEEF-1C31-1925B611581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a:extLst>
              <a:ext uri="{FF2B5EF4-FFF2-40B4-BE49-F238E27FC236}">
                <a16:creationId xmlns:a16="http://schemas.microsoft.com/office/drawing/2014/main" id="{318DD31D-EBDD-10AC-3165-BAEEE877F55D}"/>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9" name="Rectangle 5">
            <a:extLst>
              <a:ext uri="{FF2B5EF4-FFF2-40B4-BE49-F238E27FC236}">
                <a16:creationId xmlns:a16="http://schemas.microsoft.com/office/drawing/2014/main" id="{3A2C731B-E410-4205-F70A-1D09B6A5C78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2B87A7-C5EA-4E44-8B8B-AEACA444561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2-04-27T03:15:32.3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 8772,'0'15'4644,"0"-15"-129,0 0-387,0 0-2064,0 0-1806,0 0-1161,0 0-2967,6-1-516,-6 1 0,16-16-774</inkml:trace>
</inkml:ink>
</file>

<file path=ppt/ink/ink2.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2-05-01T02:33:35.44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7 955 11997,'0'0'4515,"0"0"-516,-9-6 129,9 6-3870,0 0-903,5-2-774,-5 2-2451,10 0-387,2 2-258,-12-2-258</inkml:trace>
  <inkml:trace contextRef="#ctx0" brushRef="#br0" timeOffset="3448">4752 64 13803,'0'0'4515,"-18"-64"-387,18 64-129,0 0-3870,0 0-2580,0 0-1677,0 0-258,0 0-387,0 0-516</inkml:trace>
  <inkml:trace contextRef="#ctx0" brushRef="#br0" timeOffset="4415">5221 246 15996,'0'0'4515,"0"0"129,0 0-645,0 0-4128,0 0-1419,0 0-2838,48 0 0,-48 0-516,0 0 129</inkml:trace>
  <inkml:trace contextRef="#ctx0" brushRef="#br0" timeOffset="4790">5052 201 13287,'0'0'3741,"0"0"-2322,0 0-1677,0 0-4128,6-47 0,-6 47-645</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4-06T05:32:25.931"/>
    </inkml:context>
    <inkml:brush xml:id="br0">
      <inkml:brushProperty name="width" value="0.05292" units="cm"/>
      <inkml:brushProperty name="height" value="0.05292" units="cm"/>
      <inkml:brushProperty name="color" value="#FF0000"/>
    </inkml:brush>
  </inkml:definitions>
  <inkml:trace contextRef="#ctx0" brushRef="#br0">5736 7270 76 0,'10'-22'72'0,"-4"1"-27"15,0 5-8-15,-1 5-9 16,-3 1-8-16,-2 10 0 16,4-14-4-16,-4 14 3 15,0 0-11-15,-2-11 1 16,2 11-7-16,0 0-2 15,0 0 0-15,0 0-6 16,0 0 4-16,13 14-5 16,-13-14 6-16,14 20-4 15,-6-3 6 1,3 5-2-16,-2 5 1 16,4 2 1-16,-4 5 0 0,2 4 1 0,-2 4-1 15,-2 3 1-15,1 0-3 16,-4 0 2-16,0 1-2 15,-1 0 3-15,-1 4-3 16,-1 1 7-16,0 2-5 16,-1 3 6-16,2 4-4 15,0 4 5-15,-1 4-4 16,2 3 3-16,-1 0-3 16,2-1 1-16,-2 2-2 15,3-1-3-15,-1 4 3 16,1 0-1-16,-2 0 4 15,2 3 0-15,-2-1 4 16,0 6-1-16,1-2 1 0,0 2 4 16,1-3-3-16,1 4 0 15,0-3-4-15,2 0 1 16,2-2-3-16,1-1 2 16,0 4 0-16,0-1-5 15,1-1 4-15,-1 2-2 16,0 1 3-16,-3 2-4 15,-1 1 2-15,-3 3-3 16,-1-3 5-16,-2 1-3 16,-1 1 1-16,2 0-1 15,-4-2 0-15,2 0 1 16,-1-2 3-16,1 2-2 0,-1-1-5 16,1 0 9-16,-2 0-4 15,-1 0 6-15,-1-2-3 16,1 1 0-16,-1-1-3 15,0 0 3-15,1-2-2 16,-1 1-4-16,0-2 4 16,1-4-6-16,0-1 2 15,0 2-3-15,-2-2 4 16,2 2-4-16,-2-6 5 16,2 1 1-16,-1 2-5 15,0-1 3-15,1-2 0 16,-1 2 1-16,1 0-1 15,-1 0 0-15,0 1-1 0,1 1 0 16,-2-6-1 0,2 0 2-16,1 1-1 0,-1-4 0 15,1-1 1-15,-1-2-1 16,1-4-1-16,0 5 1 16,-1 1 1-16,2 3 1 15,0-4-2-15,2 2 2 16,-1-1-2-16,1 0 0 15,0-3 1-15,3-3 0 16,-2-2-2-16,1-1 0 16,-1-4 2-16,1 4 1 15,-1-4-1-15,1-2 2 16,-1 1-2-16,-1-2 2 16,2-5-1-16,-2-2 2 15,-1-5-3-15,0-4-1 0,0-5 1 16,0-4-3-16,-1-3 1 15,0-5-5-15,-1-5 5 16,2-11-2-16,-1 13 6 16,1-13 0-16,0 0 1 15,0 0 4-15,0 0 2 16,0 0 2-16,0 0-3 16,0 0 1-16,0 0-5 15,0 0-4-15,-5-12-12 16,5 12-10-16,0 0-54 15,-11-16-61-15,11 16 3 16,-14-12-7-16,14 12-3 16,-13-19 0-16</inkml:trace>
  <inkml:trace contextRef="#ctx0" brushRef="#br0" timeOffset="1594.46">6613 13982 239 0,'0'0'83'15,"0"0"-1"-15,0 0-44 16,0 0-18-16,0 0-5 16,0 0-3-16,0 0-4 0,11 14-3 15,-5 1-1-15,1 6 0 16,0 8 1-16,1 6 6 15,-2 4-4-15,2 1 3 16,-5 3-4-16,1-2 0 16,-3-2-4-16,-1-5 0 15,-1-9-1-15,0-4-1 16,0-5 4-16,-1-4 3 16,2-12 8-16,0 0 0 15,-11 2 2-15,11-2-2 16,-18-17-1-16,7 4 1 15,-6-3-3-15,1 0-6 0,-2 3-6 16,0 0 0-16,-2 5-2 16,-1 7 2-1,1 7 0-15,-2 8 0 0,1 6 0 16,0 6 1-16,0 2 0 16,3 3 2-16,3 1-3 15,6-2 2-15,5-2 2 16,4 0-3-16,5-7 6 15,5-3-6-15,6-2 4 16,2-4-4-16,3-6 7 16,2 0-5-16,1-5 1 15,2-3-2-15,-2-4-4 16,-1-4 1-16,-1 0-20 0,-3-6-40 16,0 2-46-1,1-3 1-15,0-4-3 0,-1-2 1 16,0 0-3-1</inkml:trace>
  <inkml:trace contextRef="#ctx0" brushRef="#br0" timeOffset="2298.39">6849 14275 221 0,'11'-23'76'16,"-1"9"0"-16,3 2-39 15,3-1-11-15,6 2-9 0,-1 2-5 16,3 3-3-16,0 4-2 16,1 4-5-16,-1 4-1 15,-2 7-1-15,-3 6-1 16,-4 4 1-16,-1 3 2 16,-2 4 1-16,-5-2 1 15,0-1-2-15,-6-2 3 16,0-2 1-16,-3-5 2 15,0-2 4-15,2-16 6 16,-5 16 6-16,5-16 0 16,0 0 3-16,0 0-2 15,-7-21-1-15,6 1-4 16,5-5-6-16,-1-3-6 16,2-2-7-16,4 0 0 15,3-2-5-15,0 7 2 16,3 4-2-16,-2 3 4 0,1 8-4 15,-2 5 1-15,0 3-1 16,-12 2-1-16,17 9 4 16,-12 5-2-16,-1 0 2 15,-3 6-1-15,-2 0 4 16,-2 4-1-16,-3-5 1 16,0 0-3-16,0-3 2 31,0-5 1-31,6-11 1 0,-8 11 0 0,8-11-1 15,10-15 0-15,2 1-2 16,5-6 5-16,4 5-5 16,5-5 0-16,1 4-2 0,4 2 1 15,0 7 0 1,-4 7 3-16,-3 8-1 0,-5 5 1 16,-5 2 1-1,-4 7 0-15,-4-3 0 0,-5 4-3 16,-2-3 3-16,0-4-2 15,-3-4 2-15,4-12 0 16,-7 14-3-16,7-14-16 16,0 0-58-16,-15-2-30 15,15 2-5-15,-13-14 0 0,13 14-4 16,-19-20 0 0</inkml:trace>
  <inkml:trace contextRef="#ctx0" brushRef="#br0" timeOffset="2782.72">7291 13811 235 0,'-5'-11'88'0,"5"11"-3"15,-6-14-31 1,6 14-21-16,0 0-9 0,-10-11-6 16,10 11-6-1,0 0-8-15,0 0-3 0,-12 15 0 16,7-4 0 0,0 4-2-16,0 3 2 0,-1 4 2 15,1 1 0-15,2-1 3 16,1-1-3-16,1-6 5 15,2 0 0-15,-1-15 5 16,6 13-2-16,-6-13 2 16,15-14 1-16,-8-2-2 15,2-4 2-15,-3-3-5 16,-1-2-1-16,-4 2-6 16,-2 0 2-16,-4 3-2 15,-2 7 0-15,-4 5 0 16,-4 6-1-16,-1 6 0 0,2 3-1 15,0 4 3-15,3 2-6 16,5 4-9-16,0-3-47 16,7 4-47-16,9-3 1 15,5-6-7-15,3-3-2 16,1-3 3-16</inkml:trace>
  <inkml:trace contextRef="#ctx0" brushRef="#br0" timeOffset="3407.71">8061 14167 284 0,'0'0'103'0,"0"0"0"16,0 0-44-16,0 0-27 16,0 0-2-16,12-8-3 15,4 2-8-15,2-3-8 16,7-1-6-16,2-1-5 15,4 0-5-15,2 4-8 16,-2-3-27-16,2 4-47 16,-5 1-15-16,-3 3-3 15,-3 2 1-15,-7 1-2 16</inkml:trace>
  <inkml:trace contextRef="#ctx0" brushRef="#br0" timeOffset="3595.18">8166 14329 123 0,'-9'16'85'0,"9"-16"1"15,-5 16-25-15,16-12-8 16,7-6-7-16,8-2-8 16,2-3-19-16,7-2-39 15,-1-2-60-15,4 5-6 16,-4-3-1-16,-2 3-4 15,-10 1-3-15</inkml:trace>
  <inkml:trace contextRef="#ctx0" brushRef="#br0" timeOffset="5945.28">9084 13474 59 0,'0'0'57'16,"-6"-22"3"-16,6 22-21 16,-5-16-3-16,5 16-3 15,-8-13 1-15,8 13 0 16,0 0-7-16,-17-11-9 0,17 11-7 16,-15 2-4-16,4 4-1 15,-2 5-1-15,-1 2 0 16,-3 4 2-16,1 4 2 15,-3 3 1-15,2 4 2 16,0 0-3-16,4 0-1 16,-1-2-1-16,7-1 2 15,-1-4-4-15,4-4 1 16,1-5 1-16,3-12 1 16,5 13 1-16,-5-13 2 15,16-6-1-15,-5-2-1 16,3-3-1-16,0-1 1 15,1-3-2-15,0 0-1 0,-3 1 1 16,-1 5-1 0,-11 9-1-16,12-10 1 0,-12 10-1 15,0 0-2 1,0 0-1-16,0 0 0 0,0 0-2 16,0 0 1-16,11-4 1 15,-11 4 0-15,11 4 1 16,-11-4 1-16,21 14-1 15,-7-4 1-15,2 2-1 16,4 4-1-16,-1-1 0 16,0 6-2-16,-1 0 0 15,-1 1 1-15,-1-4 0 16,-3-1 0-16,-3-4 1 0,-1-1 0 16,-9-12 7-1,9 12 10-15,-9-12-1 0,0 0 0 16,-1-17-1-16,1-2-1 15,-4-10 1-15,4-6-2 16,0-9-5-16,7-7-12 16,0-2 1-16,5 2-1 15,4 3 4-15,2 8-5 16,1 9 2-16,-1 9-1 16,0 8-1-16,-2 10 1 15,-1 10 0-15,-3 6-1 16,0 6 0-16,-2 5 2 15,1 5-1-15,-1-1 3 16,-2 1-2-16,-1-2 2 16,-2-1-1-16,0-6-4 15,-1-2-12-15,-4-17-28 0,2 17-71 16,-2-17-3-16,0 0 0 16,0 0-5-16,0 0 0 15</inkml:trace>
  <inkml:trace contextRef="#ctx0" brushRef="#br0" timeOffset="6258.65">8991 13046 230 0,'4'-14'97'0,"-2"2"0"0,-2 12-36 0,4-12-15 15,-4 12-14-15,0 0-10 16,0 0-11-16,13 19-7 16,-8-5-6-16,1 3 1 15,2 3 1-15,0-1 3 16,1 2-8-16,-3-4-40 0,1-1-47 15,4-3-5-15,-11-13 1 16,21 4-6-16,-21-4 3 16</inkml:trace>
  <inkml:trace contextRef="#ctx0" brushRef="#br0" timeOffset="6493.41">9217 12964 351 0,'0'0'99'16,"0"0"-4"-16,0 0-66 16,12 1-14-16,-12-1-10 15,13 23-4-15,-6-5 1 0,2 3 2 16,-1 6-3 0,1-1 3-16,-4 2 1 0,0 0-3 15,-1 3-4-15,-4-5-38 16,-3 2-55-16,3-2-3 15,-2-7-5-15,1-2-3 16,-3-5-5-16</inkml:trace>
  <inkml:trace contextRef="#ctx0" brushRef="#br0" timeOffset="7134.02">8657 14090 309 0,'0'0'92'0,"22"-3"-16"16,-4 0-36-16,11 4-13 15,9-3-2-15,16 1-2 0,10-4 2 16,13 1-3-16,8-3-9 16,8-2-1-16,3-1-5 15,3-1-2-15,-5 0-1 16,-8 1-1-16,-8 1-2 16,-9 2-2-16,-12 1 0 15,-11 3-6-15,-9 0-9 16,-14 1-16-16,-4 5-40 15,-19-3-31-15,9 12-5 16,-9-12 1-16,-22 23-1 16,4-7 3-1</inkml:trace>
  <inkml:trace contextRef="#ctx0" brushRef="#br0" timeOffset="7900.4">8904 14484 219 0,'2'-22'86'0,"-2"22"-4"16,3-14-36-16,-3 14-21 16,0 0-4-16,0 0-7 15,11 8-5-15,-6 4-5 16,2 5-4-16,1 8 5 16,2 7 1-16,-3 5 7 15,1 8-6-15,-2 3 4 0,2 5-2 16,-5-1 2-1,4 0-4-15,-3-5 0 0,3-5 3 16,-1-8-2-16,2-6 6 16,2-10-1-16,3-8 0 15,3-10 0-15,3-7 0 16,-1-8 1-16,3-8-4 16,-3-6-3-16,1-6-6 15,-3-3 2-15,-2-1 0 16,-4 3 1-16,-4 5-1 15,-4 1 1-15,1 9-1 16,-3 4 3-16,0 17-2 16,-2-13-1-16,2 13-4 0,0 0-1 15,0 0 1-15,2 15-1 16,-1-4 0-16,1 6-3 16,1 1 4-16,-1 6 1 15,1 3 3-15,-1 2-4 16,2-5 1-16,-1 4-2 15,1-4-3-15,3 2-10 16,-4-5-26-16,6-2-66 16,0-1-3-16,3-3 4 15,0-3-6-15,1-11 1 16</inkml:trace>
  <inkml:trace contextRef="#ctx0" brushRef="#br0" timeOffset="8355.11">9524 14569 185 0,'-2'-15'91'16,"1"4"-3"-16,1 11-36 15,-6-13-9-15,6 13-11 16,0 0-7-16,0 0-6 15,-4 11-8-15,6 2-11 16,2 4 1-16,0 5-2 0,-1 4 7 47,4 5-1-47,-3 5 3 0,5 4-2 0,-3 2 4 0,3 2 0 0,-3 4 1 31,3-1 0-31,1 2-2 0,0-1 4 0,1-2-1 16,-2-1-3-16,-2-5 2 15,0 2 1-15,-3-7-3 16,-2-4 0-16,-4-5 1 16,-2-3-5-16,-3-6 3 15,-2-1-1-15,-3-7 2 16,1-2-11-16,-2-6-16 16,-8-5-61-16,3-4-32 0,-4-6 1 15,0-6-2-15,-3-6-4 16,1-3-3-16</inkml:trace>
  <inkml:trace contextRef="#ctx0" brushRef="#br0" timeOffset="8495.66">9323 15039 354 0,'6'-14'98'16,"6"-1"-1"-16,8 2-60 15,3 0-22-15,5-2-17 16,5 3-29-16,1-3-51 15,4 2-11-15,1 3-5 16,-2 1-4-16,-3 0 0 0</inkml:trace>
  <inkml:trace contextRef="#ctx0" brushRef="#br0" timeOffset="9121.51">9948 14734 130 0,'-6'-20'69'16,"-5"2"-14"-16,2 1-6 16,0-1-4-16,-2 3-5 0,4 4-7 15,-2 0-2-15,9 11-10 16,-14-12-6-16,14 12-2 15,-13 3-5-15,13-3-3 16,-15 18-1-16,5-5 2 16,1 7-2-16,-1 4 2 15,0-1 3-15,3 4-2 16,-1 1 3-16,5-3-1 16,2-1-1-16,2-3 2 15,2-6 1-15,6-5-2 16,2-5 1-16,4-5-3 15,4-7 0-15,2-4 0 16,0-5 0-16,1-1-3 16,-3 2-2-16,0-1-1 0,-7 2 1 15,-1 5-1 1,-11 9-1-16,0 0 0 0,9 13 0 16,-10 8 2-16,0 5 1 15,-3 8 1-15,-1 6 0 16,1 7 6-16,-5-1-3 15,-3 0 2-15,0-5-1 16,-2-3 0-16,0-8-3 16,0-6 2-16,2-5 1 15,2-6-1-15,-1-7-1 16,11-6-2-16,-13-7-3 16,8-5-5-16,4-3-13 15,-3-7-31-15,5 3-66 0,-1-4-2 16,4 2 0-16,-4 2-1 15,1 0-3-15</inkml:trace>
  <inkml:trace contextRef="#ctx0" brushRef="#br0" timeOffset="12049.85">10065 13716 167 0,'0'0'68'0,"21"13"0"16,-6-1-30-16,5 0-20 0,7 5 3 15,6-3 2 1,2 3 2-16,3-2-6 0,3-1-4 15,-5-1-3-15,1-2-2 16,-4-3-6-16,-3-2-8 16,-4 0-38-16,-4-1-36 15,-6-6 2-15,-3 1-4 16,-13 0-1-16,14-14-4 16</inkml:trace>
  <inkml:trace contextRef="#ctx0" brushRef="#br0" timeOffset="12253.68">10406 13721 189 0,'-14'1'75'0,"-3"-1"6"0,5 7-32 15,0 7-19-15,-2 3-8 16,3 7-2-16,-1 2-3 16,0 7-2-16,0-3-6 15,2 3-5 1,-1 0-2-16,0-2-17 0,1-2-66 15,5 2-2-15,-3-12-4 16,8-6-3-16,0-13-3 16</inkml:trace>
  <inkml:trace contextRef="#ctx0" brushRef="#br0" timeOffset="12659.89">10915 13334 247 0,'0'0'90'0,"0"0"-2"16,-3-11-50-16,3 11-10 16,0 0-13-16,0 0-5 0,9 20-5 15,-6-7-2-15,5 9-3 16,-1 7 4-16,2 10 1 16,-1 7 5-16,1 6 0 15,-2 8 6-15,-1 0-7 16,0 3 5-16,-2-1-4 15,0-1-1-15,-1-4-2 16,2-7-3-16,0-5-7 16,0-9-34-16,2-2-57 15,-1-6-5-15,0-13-3 16,-6-15-1-16,14 0-4 16</inkml:trace>
  <inkml:trace contextRef="#ctx0" brushRef="#br0" timeOffset="13034.93">10927 13347 280 0,'-6'-14'97'15,"0"-2"1"-15,6-1-55 16,2-2-3-16,8 0-12 16,6 0-9-16,3 3-2 15,4 2-12-15,2 2-1 16,0 5-4-16,0 15 2 0,-3 6-3 16,-6 9-3-16,-8 8 2 15,-4 6-1-15,-7 6 5 16,-3 3-1-1,-3 0 1-15,-5-5-1 0,1-3 3 16,-2-5-3-16,5-2-20 16,-1-9-64-16,8-4-14 15,3-18-2-15,0 0-2 16,17 6-5-16</inkml:trace>
  <inkml:trace contextRef="#ctx0" brushRef="#br0" timeOffset="13612.95">11494 13211 299 0,'0'0'96'0,"11"-14"-3"0,-11 14-51 0,0 0-16 16,14 11-13-16,-8 6-11 16,2 5 2-16,1 8-4 15,2 6 7-15,1 9 0 0,-3 9 2 16,3 2-1-16,-6-1-1 16,1 2 4-16,-2-1-4 15,1-4 1-15,-2-7-5 16,-2-8 3-16,2-9-1 15,-3-8 2-15,1-6 3 16,-2-14 2-16,0 0-1 16,0 0-2-16,-3-22 2 15,-3-1-5-15,-3-6 1 16,-3-3-2-16,-2-1-5 16,-2-1-4-16,-1 6-1 15,-4 9 1-15,0 8 1 16,-3 11 1-16,1 13-1 15,1 7-1-15,1 7 1 16,3 3 3-16,2 3 1 0,5-1 3 16,6-1-1-16,6-6 3 15,6-5 1-15,6-5 1 16,5-7 1-16,5-3-3 16,4-7-4-16,2-4-6 15,3-3-13-15,-6-8-43 16,2 1-51-16,-4-6-5 15,-2-2-1-15,-5-5-2 16,-3-2 2-16</inkml:trace>
  <inkml:trace contextRef="#ctx0" brushRef="#br0" timeOffset="14129.12">11770 13375 250 0,'0'0'89'16,"14"-17"-4"-16,-14 17-38 15,18-8-26-15,-7 10-14 16,2 6-2-16,1 2 0 16,-1 7-3-16,-2 7-1 15,-1 3 2-15,-3 5 0 16,-3 1 2-16,-3 1 1 15,-3-3 0-15,-2 0-2 16,-1-6 2-16,-1-5 1 16,1-7 2-16,5-13 7 15,-6 14-1-15,6-14 0 0,1-13-2 16,3-6 2-16,2-7-2 16,0-5-4-16,3-6-4 15,-1-4-5-15,2-2-3 16,-1 3 2-16,-1 5-1 15,-3 6 2-15,0 6 4 16,-1 6-1-16,-2 6-1 16,-2 11 0-16,0 0 0 15,0 0 1-15,-4 22 1 16,2 0-2-16,1 6-3 0,0 3 1 16,-1 3 4-1,4 4 2-15,0 0-1 16,5-4-1-16,4-4-2 0,3-3-10 15,-1-7-72 1,7 0-24-16,-1-6-5 0,1-7-7 16,-2-5-2-16,-5-5-2 15</inkml:trace>
  <inkml:trace contextRef="#ctx0" brushRef="#br0" timeOffset="17894.65">4308 8315 93 0,'-3'-27'75'0,"3"9"-3"0,-5 0-35 16,2 6-19-16,3 12-2 15,-4-11-6-15,4 11-1 16,0 0-1-16,0 0-2 16,0 0 0-16,-1 11-2 15,1 1-2-15,1 7-3 16,1 7-1-16,1 9 1 16,1 10 0-16,-1 11 1 15,1 12-2-15,0 12 3 16,-2 11-2-16,0 9 0 15,0 11 1-15,-4 10-2 16,2 12 4-16,-1 4 1 0,0 7 4 16,1 7-1-1,0 6 2-15,4 7 2 0,1 8 5 16,-1 6-1-16,3 2 1 16,1 3-7-16,-1 1 1 15,-1-3 4-15,-2-6-4 16,-1-5 2-16,-3-12-7 15,-3-11 3-15,-3-14-3 16,-5-8 8-16,-1-13-5 16,0-11-1-16,-4-15 6 15,0-10-4-15,0-15 3 16,3-11 0-16,-1-14 0 16,6-9 4-16,0-13 6 15,8-14-1-15,0 0-3 16,0 0-4-16,-5-15-5 15,8-5-3-15,-1-3-9 0,1-7-24 16,2-2-70 0,1-1-17-16,1-3-3 0,3-2-1 15,-3-4 2-15</inkml:trace>
  <inkml:trace contextRef="#ctx0" brushRef="#br0" timeOffset="19333.18">8138 8009 139 0,'-6'-16'62'16,"6"16"-2"-16,-4-11-10 16,4 11-13-16,0 0-12 0,0 0-10 15,0 0-7-15,0 0-7 16,0 0-3-16,-6 24-4 15,5 1 0-15,1 10 1 16,-1 9 4-16,1 8 1 16,0 10 3-16,1 9-1 15,2 9 0-15,1 12 1 16,1 7 3-16,1 5-2 16,1 11-1-16,1 7 2 15,0 10-2-15,3 8 2 16,0 3 4-16,0 8 0 15,1 7 0-15,-2 3 1 0,0 3 0 16,-2 2 2-16,-4-1-2 16,-1 0 3-16,-2-2-5 15,0-10 1-15,-2-9 1 16,0-11 2-16,1-6 2 16,-2-13-4-16,4-6 5 15,-2-14-5-15,1-6 3 16,-1-5 0-16,0-7-4 15,-1-5-1-15,3-4-4 16,-2-8 2-16,1-6-3 16,-1-2 3-16,0-4-5 15,-2-10-1-15,1-2 4 16,-1-5-1-16,0-7 1 16,-1-6 0-16,2-3 1 15,1-14 0-15,-5 16 2 0,5-16 1 16,0 0-1-16,0 0 0 15,0 0 0-15,0 0 1 16,0 0 0-16,0 0 0 16,0 0-2-16,0 0-6 15,0 0-8-15,0 0-21 16,-14-17-57 0,5 6-34-16,-4-7-1 0,-4-8-1 15,-4-4-3-15,-5-9 0 16</inkml:trace>
  <inkml:trace contextRef="#ctx0" brushRef="#br0" timeOffset="20681.38">4453 10246 48 0,'0'0'61'16,"12"-13"-10"-16,-12 13-31 0,18-4-15 15,-7 3-2-15,5 1 0 16,3-1 5-16,1 1 1 16,4-3-2-16,1 3 4 15,4 1 0-15,4 1 4 16,3 0-4-16,3 2 1 16,5 2-3-16,2 2 0 15,5 2-2-15,4 2 0 16,5 0 1-16,6 2 0 15,5-4-2-15,6 3 1 16,3-2 0-16,8-3 1 16,1 1-2-16,7-2 2 0,-1-2-1 15,4 0-1-15,2-2 3 16,3 1 0-16,-1-2 0 31,5 2 3-31,0-3-1 0,5 2 0 0,0-3 1 16,1 1 0-16,-3-2 0 15,-3-2-1-15,-3-2 0 16,-2-1-2-16,-7-1 2 16,-5 0-2-16,-9-2 0 15,-7 1-2-15,-5 0-1 16,-7 3 0-16,-7-1-2 16,-7 5-1-16,-7-1 0 15,-3 1-1-15,-4 2-1 0,1 0 1 16,-5 0 0-16,3-1-1 15,-1 1 0-15,3-1 1 16,0 2 0-16,1-4-1 16,0 1 3-16,-1 0-1 15,-2-1 1-15,-2-3 1 16,0 0 0-16,-5 0 1 16,-4-2 1-16,-2 2 0 15,-5-2-1-15,-4 2 1 16,-12 5-1-16,16-10-1 15,-16 10-3-15,0 0-1 0,-2-13-6 16,2 13-6 0,-11-10-13-16,0 0-35 0,-1 3-50 15,-1 1 0-15,-7-5-3 16,1 0 1-16,-6-6 6 16</inkml:trace>
  <inkml:trace contextRef="#ctx0" brushRef="#br0" timeOffset="21182.27">7827 10052 248 0,'0'0'86'0,"0"0"0"16,14 0-71-1,5 7-10-15,4 3-7 0,5 0 3 16,6 2-1-16,3 2 5 15,0 0-1-15,1-1-3 16,-1 4 1-16,-4 1 1 16,-1 0 0-16,-4 4 0 15,-5 1 0-15,-6 0-3 16,-6 0 0-16,-4 5 3 16,-4-3-1-16,-3-1-1 15,-6-1 0-15,-3 1 1 16,-2-3 2-16,-4-2 1 15,-2 1 1-15,-2-6 4 16,-3 2 0-16,0-3-3 0,0-3 6 16,0-1 2-16,-3-3-1 15,4-3-2-15,-1-5 1 16,3 2-1-16,-3-10-1 16,3 2 3-16,-4-11-3 15,1-1-3-15,-4-13-1 16,2-3 1-16,-3-11-2 15,4-5-4-15,2-4 3 16,5-1-5-16,4 4-1 16,7 3-11-16,13 13-44 15,6 7-55-15,4 10-4 16,4 6-2-16,0 6-7 16,2 6 4-16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4-06T05:44:12.234"/>
    </inkml:context>
    <inkml:brush xml:id="br0">
      <inkml:brushProperty name="width" value="0.05292" units="cm"/>
      <inkml:brushProperty name="height" value="0.05292" units="cm"/>
      <inkml:brushProperty name="color" value="#FF0000"/>
    </inkml:brush>
  </inkml:definitions>
  <inkml:trace contextRef="#ctx0" brushRef="#br0">11160 10303 71 0,'0'0'25'16,"4"-11"-2"-16,-4 11-2 16,7-12-1-16,-7 12-4 0,17-16 1 15,-1 7-3-15,6-4-2 16,5 1 0-16,6-1-1 15,9-4 2-15,8-1-2 16,9-5 2-16,9 0-1 16,7-5-1-16,4 1-2 15,10-5-1-15,7 1 0 16,7-3-3-16,8-5 1 16,8-2-4-16,3-2 3 15,5-2-1-15,6-3 4 16,2-2-1-16,3-1 4 15,-6-1-3-15,-5 4 2 16,-9 2 2-16,-5 6-3 0,-10 3 1 16,-9 5-2-16,-13 4 0 15,-8 4-1-15,-12 4 2 16,-7 5 0-16,-9-1 0 31,-7 3 0-31,-10 2-1 0,-5 1 1 0,-8 3 1 16,-3 2-1-16,-12 5 0 15,11-10-3-15,-11 10-1 16,0 0-2-16,0 0-7 16,0 0-17-16,0 0-28 15,0 0-51-15,0 0-3 16,-4 20 1-16,4-20-5 16,-14 23 52-16</inkml:trace>
  <inkml:trace contextRef="#ctx0" brushRef="#br0" timeOffset="875.8">10096 11752 1 0,'-16'5'36'0,"-3"-5"9"15,6 4-33-15,1 0-5 16,12-4-4-16,-18 8 4 15,18-8 3-15,-15 9 8 16,15-9 4-16,0 0 3 16,-12 3 0-16,12-3-1 15,0 0 0-15,0 0-4 16,0 0-2-16,12-7-6 16,-1 1-5-16,6-1-1 15,10-6-1-15,7-2 1 16,14-7 4-16,11-6-1 15,17-6 0-15,12-6-1 0,16-5-3 16,14-9-1-16,16-3 1 16,14-7 0-16,7-6 0 15,11-4-3-15,5-4 5 16,3-3 1-16,2-4 7 16,2 1-2-16,-2-1 4 15,0 1 0-15,-1 0-8 16,-2 6 5-16,-6 1-5 15,-5 3-2-15,-5 4-6 16,-8 2 1-16,-12 5-2 16,-8 5-3-16,-16 5 5 15,-13 6-1-15,-11 2 0 16,-8 6 0-16,-13 5 3 0,-8 1-2 16,-15 7 2-1,-7 1 0-15,-10 5 0 0,-6 1 4 16,-8 2-2-16,-5 6 2 15,-4 1-4-15,-5 10 5 16,0-11-8-16,0 11 0 16,0 0-13-16,-11 2-17 31,11-2-30-31,-16 22-41 0,3-8-5 16,-4 3-1-16,-6 2 1 0,-3 3 51 15</inkml:trace>
  <inkml:trace contextRef="#ctx0" brushRef="#br0" timeOffset="1735.43">8167 13665 141 0,'-5'-20'58'16,"5"20"-5"-16,12-16-44 15,-12 16-14-15,24-15-4 16,-6 7-2-16,4 1 1 15,2-3 1-15,4 1-3 16,2-1 2-16,1 0 3 16,1-2 4-16,5-2 0 0,2 1 5 15,4-4 5-15,5-2 2 16,6-5 2-16,11 0 3 16,8-5 1-16,11-4 0 15,9-4-4-15,12-8 3 16,13-4-5-16,14-5-2 15,11-7 0-15,12-8-5 16,11-5-1-16,15-6-2 16,10-5 2-16,11-4 1 15,4-5-5-15,9-1 4 16,4-5-6-16,5 2 7 16,-1-4 1-16,-1 0 9 15,-2 2 5-15,-5 2-2 16,0 1 5-16,-9 1-1 0,-6 6 6 15,-7 2-4-15,-4 3-2 16,-7 3-4-16,-7 6-7 16,-11 3 1-16,-10 6-6 15,-13 5 2-15,-12 5-6 16,-12 5 5-16,-14 6-5 16,-18 3 3-16,-12 5 1 15,-15 5-1-15,-12 2 2 16,-13 5 1-16,-9 5-1 15,-10 4-2-15,-8 3-10 16,-6 14-20-16,-7-14-25 16,-6 13-40-16,-1 11-4 15,-8-2-1-15,-3 7-1 0,-6 1 58 16</inkml:trace>
  <inkml:trace contextRef="#ctx0" brushRef="#br0" timeOffset="2610.38">7285 15089 1 0,'-15'-9'17'0,"4"-1"4"0,11 10-7 16,-11-11 0-16,11 11 0 16,0 0 1-16,0 0 4 15,0 0 2-15,0 0-1 16,0 0-3-16,0 0 3 15,0 0 3-15,6-11 0 16,-6 11 3-16,22-6-7 16,-1-3-1-16,8 0-6 15,7-6 0-15,12-4-4 16,9-4-1-16,10-5-1 16,8-6-6-16,13-5 2 15,10-5-3-15,10-9 0 16,12-4-1-16,9-6 0 15,9-8 0-15,16-6-2 16,7-6 5-16,10-6-1 0,9-5 5 16,6-2 7-1,8-5 3-15,10-3 1 0,7-1-1 16,2 0 0-16,5 0 0 16,6 0-1-16,-1 3-2 15,3 0-8-15,2 1-1 16,-3 4-3-16,-3 2 2 15,-2 2-2-15,-6 0-3 16,-2 4 3-16,-4-1-4 16,-9 7 3-16,-8 1-2 15,-10 3 4-15,-6 0-1 16,-9 4 2-16,-9 6 1 0,-13 3-1 16,-12 4-1-1,-13 3 1-15,-11 6 1 0,-12 6-3 16,-13 5 3-16,-10 6-3 15,-11 4 5-15,-11 4-6 16,-6 5 3-16,-7 4-7 16,-7 1-15-16,-3 7-39 15,-3 5-32-15,-9 0 0 16,1 7-2-16,-17-1 0 16</inkml:trace>
  <inkml:trace contextRef="#ctx0" brushRef="#br0" timeOffset="3470.61">12060 14668 35 0,'-20'0'40'15,"-2"-1"-5"-15,1 1 6 16,2-1 2-16,2-4 4 15,1 0 4-15,4-2-1 16,12 7-2-16,-20-14-9 16,20 14-7-16,-10-12-6 0,10 12-7 15,-3-11-7-15,3 11-4 16,2-11-6-16,-2 11 1 16,16-18-3-16,0 7 4 15,5-5-6-15,7-2 5 16,7-7-3-16,14-7 2 15,11-4-2-15,9-8-1 16,12-9 3-16,9-11-3 16,14-5 3-16,11-7-5 15,12-7 5-15,6-7-3 16,7-4 2-16,6-5-1 16,9 0 2-16,2-2-5 15,4 0 3-15,0 3-1 0,0 2-2 16,0 3 1-16,-2 3-1 15,-5 3-1-15,-5 2 1 16,-5 3 3-16,-8 3-1 16,-9 2 0-16,-11 4 1 15,-7 6 0-15,-12 4 0 16,-7 2 0-16,-11 7-1 16,-8 3 0-16,-8 7 1 15,-7 5-1-15,-9 6 1 16,-10 5-6-16,-5 10-14 15,-10 6-23-15,-6 8-50 16,-5 9-2-16,-11-5 2 0,-2 27-5 16,-9-8 30-1</inkml:trace>
  <inkml:trace contextRef="#ctx0" brushRef="#br0" timeOffset="4111.89">14807 14797 103 0,'0'0'65'0,"0"0"-3"15,-11 5-32 1,11-5-3-16,0 0-1 0,0 0-3 15,10-19 3-15,-3 8-9 16,0-2-5-16,4-3-8 0,2-4-5 16,3-3 0-1,3-3 0-15,5-3 3 0,6-3 1 16,8-3-1-16,7-5 1 16,8-4 1-16,6-4 2 15,11-2-2-15,7-3 0 16,8-2-4-16,7-3 0 15,3 0 3-15,2-1-2 16,6 0-2-16,1 3 3 16,-2-1 1-16,2 4 1 15,-5-1 0-15,-3 3 0 16,-7 3-3-16,-2 1 2 16,-8 4-1-16,-3-1-2 15,-8 4-2-15,-5 1 0 16,-7 2 2-16,-6 5 0 0,-3 2 1 15,-3 3-2-15,-6 5 1 16,-2 3-4-16,-3 3-5 16,-7 5-21-16,0 4-55 15,-2 4 1-15,-5 1 0 16,-1 7-1-16,-18-5 25 16</inkml:trace>
  <inkml:trace contextRef="#ctx0" brushRef="#br0" timeOffset="4627.46">16186 15038 226 0,'0'0'96'0,"0"0"0"15,0 0-52-15,11-11-27 0,4 0-10 16,6-4 1-16,4-6-1 15,7-1-3-15,8-5-1 16,7-4-4-16,4-6 0 16,8-1 1-16,4-7 2 15,8-4-2-15,6-7-3 16,8-3 4-16,7-7-1 16,3 1 3-16,6-4-4 15,1-1 1-15,-1 2-1 16,0 6 1-16,0 5 2 15,-2 4-4-15,-6 6 2 16,-1 1-9-16,-8 7-5 16,-7 4-14-16,2 5-32 15,-6 6-32-15,-9 3-1 16,-4 6 0-16,-13 4-2 0,-5 10 73 16</inkml:trace>
  <inkml:trace contextRef="#ctx0" brushRef="#br0" timeOffset="4939.92">18304 14774 286 0,'60'-25'99'16,"8"-11"-2"-16,14 0-87 16,16-5-1-16,14-2-8 15,12-7-13-15,9 1-29 16,-2-2-24-16,1-1-25 15,-2 6-4-15,-4 1 0 16,-4 2 1-16</inkml:trace>
  <inkml:trace contextRef="#ctx0" brushRef="#br0" timeOffset="6606.48">7337 11754 141 0,'0'0'51'0,"-11"-3"0"16,11 3-4-16,0 0-8 15,-13-17-9-15,13 17-8 16,-5-22-7-16,7 9-3 15,1 0-7-15,0-1-4 0,3 1-4 16,2 2 1-16,-8 11-1 16,21-11 2-16,-10 12 1 15,-11-1-1-15,18 14 0 16,-11-3-1-16,-2 2 3 16,-1 1 0-16,-4 1 0 15,-4 1 1-15,-1-4 0 16,-2 0 3-16,7-12 1 15,-16 16 1-15,16-16 0 16,-17 5 1-16,17-5-1 16,-15-5 2-16,15 5-3 0,-11-16-2 15,11 16-3 1,-3-21-1-16,5 11 0 0,-2 10-3 16,11-19 0-16,-11 19-2 15,18-8 1-15,-7 10 2 16,0 3 0-16,-11-5 0 15,17 20-1-15,-9-6 3 16,-5 1 0-16,0 0 0 16,-3 2 1-16,-3-3 0 15,-1-3 1-15,-1 0 2 16,5-11 1-16,-13 11 1 16,13-11-1-16,-13-2 1 15,13 2 3-15,-11-13-3 16,11 13-3-16,-5-18-1 15,5 18-2-15,3-20-3 0,-3 20 1 16,12-13-7-16,-1 13-27 16,2 5-55-16,-1-3 1 15,5 4-5-15,-6-6 3 16,3 6 17-16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EB80AD-8B5E-97CE-B1C0-AA0B54F7872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E42D42D-EB42-0DE2-24E6-3188A161207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DA6C3B-29C2-4E26-8810-B54BAB6457EE}" type="datetimeFigureOut">
              <a:rPr lang="en-US"/>
              <a:pPr>
                <a:defRPr/>
              </a:pPr>
              <a:t>4/6/2024</a:t>
            </a:fld>
            <a:endParaRPr lang="en-US"/>
          </a:p>
        </p:txBody>
      </p:sp>
      <p:sp>
        <p:nvSpPr>
          <p:cNvPr id="4" name="Slide Image Placeholder 3">
            <a:extLst>
              <a:ext uri="{FF2B5EF4-FFF2-40B4-BE49-F238E27FC236}">
                <a16:creationId xmlns:a16="http://schemas.microsoft.com/office/drawing/2014/main" id="{96FF09CA-DDDA-63AE-EC25-E09D482EB40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C5CDE1-916A-04DA-B79F-B64D51FF80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D86D1D-7D88-E68C-77BC-CDE9F71E3E4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93834ADF-8F7B-9D04-5161-E927B0CD80B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346CA6-E3B9-43F5-9156-1E860CD0F0D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B346CA6-E3B9-43F5-9156-1E860CD0F0D6}" type="slidenum">
              <a:rPr lang="en-US" altLang="en-US" smtClean="0"/>
              <a:pPr/>
              <a:t>1</a:t>
            </a:fld>
            <a:endParaRPr lang="en-US" altLang="en-US"/>
          </a:p>
        </p:txBody>
      </p:sp>
    </p:spTree>
    <p:extLst>
      <p:ext uri="{BB962C8B-B14F-4D97-AF65-F5344CB8AC3E}">
        <p14:creationId xmlns:p14="http://schemas.microsoft.com/office/powerpoint/2010/main" val="207628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B346CA6-E3B9-43F5-9156-1E860CD0F0D6}" type="slidenum">
              <a:rPr lang="en-US" altLang="en-US" smtClean="0"/>
              <a:pPr/>
              <a:t>7</a:t>
            </a:fld>
            <a:endParaRPr lang="en-US" altLang="en-US"/>
          </a:p>
        </p:txBody>
      </p:sp>
    </p:spTree>
    <p:extLst>
      <p:ext uri="{BB962C8B-B14F-4D97-AF65-F5344CB8AC3E}">
        <p14:creationId xmlns:p14="http://schemas.microsoft.com/office/powerpoint/2010/main" val="181690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3A1048-0DCE-E952-7437-81888EF0D0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F4F093-323D-8BE5-D890-9DC43337B0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5D3F31-6CDE-0D51-C333-1E880E5F8A45}"/>
              </a:ext>
            </a:extLst>
          </p:cNvPr>
          <p:cNvSpPr>
            <a:spLocks noGrp="1" noChangeArrowheads="1"/>
          </p:cNvSpPr>
          <p:nvPr>
            <p:ph type="sldNum" sz="quarter" idx="12"/>
          </p:nvPr>
        </p:nvSpPr>
        <p:spPr>
          <a:ln/>
        </p:spPr>
        <p:txBody>
          <a:bodyPr/>
          <a:lstStyle>
            <a:lvl1pPr>
              <a:defRPr/>
            </a:lvl1pPr>
          </a:lstStyle>
          <a:p>
            <a:fld id="{7C9B23E0-475F-4138-892C-EDA7B680F3D1}" type="slidenum">
              <a:rPr lang="en-US" altLang="en-US"/>
              <a:pPr/>
              <a:t>‹#›</a:t>
            </a:fld>
            <a:endParaRPr lang="en-US" altLang="en-US"/>
          </a:p>
        </p:txBody>
      </p:sp>
    </p:spTree>
    <p:extLst>
      <p:ext uri="{BB962C8B-B14F-4D97-AF65-F5344CB8AC3E}">
        <p14:creationId xmlns:p14="http://schemas.microsoft.com/office/powerpoint/2010/main" val="329178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6AF92A-915F-EDBC-2BC0-BE7ADFD112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B1230A-77B7-1A75-E814-2B6AADC876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0D0DF1-DB7F-2A89-EFD5-AA9A93134972}"/>
              </a:ext>
            </a:extLst>
          </p:cNvPr>
          <p:cNvSpPr>
            <a:spLocks noGrp="1" noChangeArrowheads="1"/>
          </p:cNvSpPr>
          <p:nvPr>
            <p:ph type="sldNum" sz="quarter" idx="12"/>
          </p:nvPr>
        </p:nvSpPr>
        <p:spPr>
          <a:ln/>
        </p:spPr>
        <p:txBody>
          <a:bodyPr/>
          <a:lstStyle>
            <a:lvl1pPr>
              <a:defRPr/>
            </a:lvl1pPr>
          </a:lstStyle>
          <a:p>
            <a:fld id="{968814E8-92E8-4B1D-BEB3-52CA7FF75D05}" type="slidenum">
              <a:rPr lang="en-US" altLang="en-US"/>
              <a:pPr/>
              <a:t>‹#›</a:t>
            </a:fld>
            <a:endParaRPr lang="en-US" altLang="en-US"/>
          </a:p>
        </p:txBody>
      </p:sp>
    </p:spTree>
    <p:extLst>
      <p:ext uri="{BB962C8B-B14F-4D97-AF65-F5344CB8AC3E}">
        <p14:creationId xmlns:p14="http://schemas.microsoft.com/office/powerpoint/2010/main" val="289992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65D8CD-E113-32F1-C16B-96A75E97D2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65F187-6043-64D0-6CF8-D2140839F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916403-29E6-91B5-6704-75DA92CFAC8E}"/>
              </a:ext>
            </a:extLst>
          </p:cNvPr>
          <p:cNvSpPr>
            <a:spLocks noGrp="1" noChangeArrowheads="1"/>
          </p:cNvSpPr>
          <p:nvPr>
            <p:ph type="sldNum" sz="quarter" idx="12"/>
          </p:nvPr>
        </p:nvSpPr>
        <p:spPr>
          <a:ln/>
        </p:spPr>
        <p:txBody>
          <a:bodyPr/>
          <a:lstStyle>
            <a:lvl1pPr>
              <a:defRPr/>
            </a:lvl1pPr>
          </a:lstStyle>
          <a:p>
            <a:fld id="{EC1EFD6C-44D0-4092-A726-9BD685814FE3}" type="slidenum">
              <a:rPr lang="en-US" altLang="en-US"/>
              <a:pPr/>
              <a:t>‹#›</a:t>
            </a:fld>
            <a:endParaRPr lang="en-US" altLang="en-US"/>
          </a:p>
        </p:txBody>
      </p:sp>
    </p:spTree>
    <p:extLst>
      <p:ext uri="{BB962C8B-B14F-4D97-AF65-F5344CB8AC3E}">
        <p14:creationId xmlns:p14="http://schemas.microsoft.com/office/powerpoint/2010/main" val="269090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58FBBAD8-0C03-4340-FC9A-5F4FE4C3EA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24DFA9-892D-5FC1-8AD0-0B9A845849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A27A6F-45B8-108E-8D0E-F70AFD51AA28}"/>
              </a:ext>
            </a:extLst>
          </p:cNvPr>
          <p:cNvSpPr>
            <a:spLocks noGrp="1" noChangeArrowheads="1"/>
          </p:cNvSpPr>
          <p:nvPr>
            <p:ph type="sldNum" sz="quarter" idx="12"/>
          </p:nvPr>
        </p:nvSpPr>
        <p:spPr>
          <a:ln/>
        </p:spPr>
        <p:txBody>
          <a:bodyPr/>
          <a:lstStyle>
            <a:lvl1pPr>
              <a:defRPr/>
            </a:lvl1pPr>
          </a:lstStyle>
          <a:p>
            <a:fld id="{09073182-19B0-4950-8E46-C7AA0EDDA50A}" type="slidenum">
              <a:rPr lang="en-US" altLang="en-US"/>
              <a:pPr/>
              <a:t>‹#›</a:t>
            </a:fld>
            <a:endParaRPr lang="en-US" altLang="en-US"/>
          </a:p>
        </p:txBody>
      </p:sp>
    </p:spTree>
    <p:extLst>
      <p:ext uri="{BB962C8B-B14F-4D97-AF65-F5344CB8AC3E}">
        <p14:creationId xmlns:p14="http://schemas.microsoft.com/office/powerpoint/2010/main" val="270869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1F0DD7-1757-2AC9-289F-78EC63016A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5FA345-1011-752D-621E-89080516FE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D2815D-5E06-5DA0-FDF0-B9F42BD0708D}"/>
              </a:ext>
            </a:extLst>
          </p:cNvPr>
          <p:cNvSpPr>
            <a:spLocks noGrp="1" noChangeArrowheads="1"/>
          </p:cNvSpPr>
          <p:nvPr>
            <p:ph type="sldNum" sz="quarter" idx="12"/>
          </p:nvPr>
        </p:nvSpPr>
        <p:spPr>
          <a:ln/>
        </p:spPr>
        <p:txBody>
          <a:bodyPr/>
          <a:lstStyle>
            <a:lvl1pPr>
              <a:defRPr/>
            </a:lvl1pPr>
          </a:lstStyle>
          <a:p>
            <a:fld id="{D2B04048-5A43-463E-9279-1332953F3B88}" type="slidenum">
              <a:rPr lang="en-US" altLang="en-US"/>
              <a:pPr/>
              <a:t>‹#›</a:t>
            </a:fld>
            <a:endParaRPr lang="en-US" altLang="en-US"/>
          </a:p>
        </p:txBody>
      </p:sp>
    </p:spTree>
    <p:extLst>
      <p:ext uri="{BB962C8B-B14F-4D97-AF65-F5344CB8AC3E}">
        <p14:creationId xmlns:p14="http://schemas.microsoft.com/office/powerpoint/2010/main" val="156582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3646E6-03AF-D111-BB11-7345D9E7CE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197CD1-2BD7-8A5D-4676-3BD88E128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E64A6B-286D-888F-2290-52614E5860F9}"/>
              </a:ext>
            </a:extLst>
          </p:cNvPr>
          <p:cNvSpPr>
            <a:spLocks noGrp="1" noChangeArrowheads="1"/>
          </p:cNvSpPr>
          <p:nvPr>
            <p:ph type="sldNum" sz="quarter" idx="12"/>
          </p:nvPr>
        </p:nvSpPr>
        <p:spPr>
          <a:ln/>
        </p:spPr>
        <p:txBody>
          <a:bodyPr/>
          <a:lstStyle>
            <a:lvl1pPr>
              <a:defRPr/>
            </a:lvl1pPr>
          </a:lstStyle>
          <a:p>
            <a:fld id="{AF958E41-9FA7-4492-B180-54390CE54C10}" type="slidenum">
              <a:rPr lang="en-US" altLang="en-US"/>
              <a:pPr/>
              <a:t>‹#›</a:t>
            </a:fld>
            <a:endParaRPr lang="en-US" altLang="en-US"/>
          </a:p>
        </p:txBody>
      </p:sp>
    </p:spTree>
    <p:extLst>
      <p:ext uri="{BB962C8B-B14F-4D97-AF65-F5344CB8AC3E}">
        <p14:creationId xmlns:p14="http://schemas.microsoft.com/office/powerpoint/2010/main" val="158796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40600E-1A68-28DF-22D5-37E04E1B59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21DBA9-51F0-8670-BD26-80D3DECF7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4C656E-0AD0-0F8F-93FE-3CB1067F414C}"/>
              </a:ext>
            </a:extLst>
          </p:cNvPr>
          <p:cNvSpPr>
            <a:spLocks noGrp="1" noChangeArrowheads="1"/>
          </p:cNvSpPr>
          <p:nvPr>
            <p:ph type="sldNum" sz="quarter" idx="12"/>
          </p:nvPr>
        </p:nvSpPr>
        <p:spPr>
          <a:ln/>
        </p:spPr>
        <p:txBody>
          <a:bodyPr/>
          <a:lstStyle>
            <a:lvl1pPr>
              <a:defRPr/>
            </a:lvl1pPr>
          </a:lstStyle>
          <a:p>
            <a:fld id="{97D5EC25-D630-497A-910F-94F15D85BC3A}" type="slidenum">
              <a:rPr lang="en-US" altLang="en-US"/>
              <a:pPr/>
              <a:t>‹#›</a:t>
            </a:fld>
            <a:endParaRPr lang="en-US" altLang="en-US"/>
          </a:p>
        </p:txBody>
      </p:sp>
    </p:spTree>
    <p:extLst>
      <p:ext uri="{BB962C8B-B14F-4D97-AF65-F5344CB8AC3E}">
        <p14:creationId xmlns:p14="http://schemas.microsoft.com/office/powerpoint/2010/main" val="40896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E2A833-5C2C-013D-CFE2-052FA89492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FB8DC0-D081-82A3-B59C-B736E7890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972BD46-F6B4-BF23-17DA-B0FACBA345CE}"/>
              </a:ext>
            </a:extLst>
          </p:cNvPr>
          <p:cNvSpPr>
            <a:spLocks noGrp="1" noChangeArrowheads="1"/>
          </p:cNvSpPr>
          <p:nvPr>
            <p:ph type="sldNum" sz="quarter" idx="12"/>
          </p:nvPr>
        </p:nvSpPr>
        <p:spPr>
          <a:ln/>
        </p:spPr>
        <p:txBody>
          <a:bodyPr/>
          <a:lstStyle>
            <a:lvl1pPr>
              <a:defRPr/>
            </a:lvl1pPr>
          </a:lstStyle>
          <a:p>
            <a:fld id="{1B8E2E7A-A3D5-47E5-808C-81FFD6AEBFEE}" type="slidenum">
              <a:rPr lang="en-US" altLang="en-US"/>
              <a:pPr/>
              <a:t>‹#›</a:t>
            </a:fld>
            <a:endParaRPr lang="en-US" altLang="en-US"/>
          </a:p>
        </p:txBody>
      </p:sp>
    </p:spTree>
    <p:extLst>
      <p:ext uri="{BB962C8B-B14F-4D97-AF65-F5344CB8AC3E}">
        <p14:creationId xmlns:p14="http://schemas.microsoft.com/office/powerpoint/2010/main" val="386306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6B6ED6-6105-FBCC-6744-C103DDDB52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5568409-C667-D002-5FE3-12033CCA53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FB4B68-6C20-2BA0-CE00-A575E8D2F427}"/>
              </a:ext>
            </a:extLst>
          </p:cNvPr>
          <p:cNvSpPr>
            <a:spLocks noGrp="1" noChangeArrowheads="1"/>
          </p:cNvSpPr>
          <p:nvPr>
            <p:ph type="sldNum" sz="quarter" idx="12"/>
          </p:nvPr>
        </p:nvSpPr>
        <p:spPr>
          <a:ln/>
        </p:spPr>
        <p:txBody>
          <a:bodyPr/>
          <a:lstStyle>
            <a:lvl1pPr>
              <a:defRPr/>
            </a:lvl1pPr>
          </a:lstStyle>
          <a:p>
            <a:fld id="{E02ECAE6-BA3C-41E2-984F-D58C1C11F0A3}" type="slidenum">
              <a:rPr lang="en-US" altLang="en-US"/>
              <a:pPr/>
              <a:t>‹#›</a:t>
            </a:fld>
            <a:endParaRPr lang="en-US" altLang="en-US"/>
          </a:p>
        </p:txBody>
      </p:sp>
    </p:spTree>
    <p:extLst>
      <p:ext uri="{BB962C8B-B14F-4D97-AF65-F5344CB8AC3E}">
        <p14:creationId xmlns:p14="http://schemas.microsoft.com/office/powerpoint/2010/main" val="374150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3185F7-0D19-7B28-3C59-EAEE5D6BA3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4927237-4FFC-1D11-792A-A909459F6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07D51F-3D27-E21D-A88B-1AA4849A610A}"/>
              </a:ext>
            </a:extLst>
          </p:cNvPr>
          <p:cNvSpPr>
            <a:spLocks noGrp="1" noChangeArrowheads="1"/>
          </p:cNvSpPr>
          <p:nvPr>
            <p:ph type="sldNum" sz="quarter" idx="12"/>
          </p:nvPr>
        </p:nvSpPr>
        <p:spPr>
          <a:ln/>
        </p:spPr>
        <p:txBody>
          <a:bodyPr/>
          <a:lstStyle>
            <a:lvl1pPr>
              <a:defRPr/>
            </a:lvl1pPr>
          </a:lstStyle>
          <a:p>
            <a:fld id="{642D839F-07C3-4033-A4D9-EAB9F4E77153}" type="slidenum">
              <a:rPr lang="en-US" altLang="en-US"/>
              <a:pPr/>
              <a:t>‹#›</a:t>
            </a:fld>
            <a:endParaRPr lang="en-US" altLang="en-US"/>
          </a:p>
        </p:txBody>
      </p:sp>
    </p:spTree>
    <p:extLst>
      <p:ext uri="{BB962C8B-B14F-4D97-AF65-F5344CB8AC3E}">
        <p14:creationId xmlns:p14="http://schemas.microsoft.com/office/powerpoint/2010/main" val="16448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3C71B96-6BF0-13DB-61F6-7CEE6B064C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9AE7DE-901B-8D1D-42E1-ED02DD91CA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B669CF-9389-E063-D8BC-1BF1DFB349C3}"/>
              </a:ext>
            </a:extLst>
          </p:cNvPr>
          <p:cNvSpPr>
            <a:spLocks noGrp="1" noChangeArrowheads="1"/>
          </p:cNvSpPr>
          <p:nvPr>
            <p:ph type="sldNum" sz="quarter" idx="12"/>
          </p:nvPr>
        </p:nvSpPr>
        <p:spPr>
          <a:ln/>
        </p:spPr>
        <p:txBody>
          <a:bodyPr/>
          <a:lstStyle>
            <a:lvl1pPr>
              <a:defRPr/>
            </a:lvl1pPr>
          </a:lstStyle>
          <a:p>
            <a:fld id="{7E8E7D7F-2463-4D95-B626-D627C43A3D23}" type="slidenum">
              <a:rPr lang="en-US" altLang="en-US"/>
              <a:pPr/>
              <a:t>‹#›</a:t>
            </a:fld>
            <a:endParaRPr lang="en-US" altLang="en-US"/>
          </a:p>
        </p:txBody>
      </p:sp>
    </p:spTree>
    <p:extLst>
      <p:ext uri="{BB962C8B-B14F-4D97-AF65-F5344CB8AC3E}">
        <p14:creationId xmlns:p14="http://schemas.microsoft.com/office/powerpoint/2010/main" val="330978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DB7436-52EE-EE4E-ABB2-5B19A600C5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102E77-476C-95E5-DC9C-4D9AC04FF1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5665BD-6DB2-5264-5413-BB1EF371A7CE}"/>
              </a:ext>
            </a:extLst>
          </p:cNvPr>
          <p:cNvSpPr>
            <a:spLocks noGrp="1" noChangeArrowheads="1"/>
          </p:cNvSpPr>
          <p:nvPr>
            <p:ph type="sldNum" sz="quarter" idx="12"/>
          </p:nvPr>
        </p:nvSpPr>
        <p:spPr>
          <a:ln/>
        </p:spPr>
        <p:txBody>
          <a:bodyPr/>
          <a:lstStyle>
            <a:lvl1pPr>
              <a:defRPr/>
            </a:lvl1pPr>
          </a:lstStyle>
          <a:p>
            <a:fld id="{A6E079E6-00E1-4958-A0A1-7819C95F027F}" type="slidenum">
              <a:rPr lang="en-US" altLang="en-US"/>
              <a:pPr/>
              <a:t>‹#›</a:t>
            </a:fld>
            <a:endParaRPr lang="en-US" altLang="en-US"/>
          </a:p>
        </p:txBody>
      </p:sp>
    </p:spTree>
    <p:extLst>
      <p:ext uri="{BB962C8B-B14F-4D97-AF65-F5344CB8AC3E}">
        <p14:creationId xmlns:p14="http://schemas.microsoft.com/office/powerpoint/2010/main" val="406596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B434B35-0BC5-C30A-93BE-45A698CD3ED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99DE1666-DBA5-21CD-3E61-5F0189615F9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DE7ADD1-EF74-AB0E-7D28-FEAD0CD53F6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B224A875-113E-AACF-DF01-1E969164E9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66FAF5E4-097F-64C3-2CAE-BBF49364391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E866A4-1A0D-42E2-A1CD-C2F02787D9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5.bin"/><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6.bin"/><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7.bin"/><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8.bin"/><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oleObject" Target="../embeddings/oleObject4.bin"/><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a:extLst>
              <a:ext uri="{FF2B5EF4-FFF2-40B4-BE49-F238E27FC236}">
                <a16:creationId xmlns:a16="http://schemas.microsoft.com/office/drawing/2014/main" id="{BC07B4EB-9487-111D-6A3F-628F8468BDB7}"/>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9" name="Rectangle 3">
            <a:extLst>
              <a:ext uri="{FF2B5EF4-FFF2-40B4-BE49-F238E27FC236}">
                <a16:creationId xmlns:a16="http://schemas.microsoft.com/office/drawing/2014/main" id="{EB56799A-8D11-F915-5EC0-D0CBBCB590B5}"/>
              </a:ext>
            </a:extLst>
          </p:cNvPr>
          <p:cNvSpPr>
            <a:spLocks noGrp="1" noChangeArrowheads="1"/>
          </p:cNvSpPr>
          <p:nvPr>
            <p:ph type="ctrTitle"/>
          </p:nvPr>
        </p:nvSpPr>
        <p:spPr>
          <a:xfrm>
            <a:off x="381000" y="304800"/>
            <a:ext cx="8382000" cy="914400"/>
          </a:xfrm>
          <a:noFill/>
          <a:ln>
            <a:noFill/>
            <a:miter lim="800000"/>
            <a:headEnd/>
            <a:tailEnd/>
          </a:ln>
        </p:spPr>
        <p:txBody>
          <a:bodyPr/>
          <a:lstStyle/>
          <a:p>
            <a:pPr eaLnBrk="1" hangingPunct="1"/>
            <a:r>
              <a:rPr lang="en-US" altLang="en-US" sz="2800" dirty="0"/>
              <a:t>Operational Aspects of Heat Pipe Heat Sinks</a:t>
            </a:r>
            <a:endParaRPr lang="en-US" altLang="en-US" sz="2800" b="1" dirty="0"/>
          </a:p>
        </p:txBody>
      </p:sp>
      <p:sp>
        <p:nvSpPr>
          <p:cNvPr id="1030" name="Rectangle 4">
            <a:extLst>
              <a:ext uri="{FF2B5EF4-FFF2-40B4-BE49-F238E27FC236}">
                <a16:creationId xmlns:a16="http://schemas.microsoft.com/office/drawing/2014/main" id="{99E03198-1F94-7E3A-E64A-53B56FB38E21}"/>
              </a:ext>
            </a:extLst>
          </p:cNvPr>
          <p:cNvSpPr>
            <a:spLocks noGrp="1" noChangeArrowheads="1"/>
          </p:cNvSpPr>
          <p:nvPr>
            <p:ph type="subTitle" idx="1"/>
          </p:nvPr>
        </p:nvSpPr>
        <p:spPr>
          <a:xfrm>
            <a:off x="1371600" y="3962400"/>
            <a:ext cx="6400800" cy="1143000"/>
          </a:xfrm>
          <a:noFill/>
        </p:spPr>
        <p:txBody>
          <a:bodyPr/>
          <a:lstStyle/>
          <a:p>
            <a:pPr eaLnBrk="1" hangingPunct="1"/>
            <a:r>
              <a:rPr lang="en-US" altLang="en-US" sz="1600" b="1">
                <a:latin typeface="Script MT Bold" panose="03040602040607080904" pitchFamily="66" charset="0"/>
              </a:rPr>
              <a:t>P M V Subbarao</a:t>
            </a:r>
          </a:p>
          <a:p>
            <a:pPr eaLnBrk="1" hangingPunct="1"/>
            <a:r>
              <a:rPr lang="en-US" altLang="en-US" sz="1600" b="1">
                <a:latin typeface="Script MT Bold" panose="03040602040607080904" pitchFamily="66" charset="0"/>
              </a:rPr>
              <a:t>Professor</a:t>
            </a:r>
            <a:endParaRPr lang="en-US" altLang="en-US" sz="1600" i="1"/>
          </a:p>
          <a:p>
            <a:pPr eaLnBrk="1" hangingPunct="1"/>
            <a:r>
              <a:rPr lang="en-US" altLang="en-US" sz="1600" i="1"/>
              <a:t>Mechanical Engineering Department</a:t>
            </a:r>
          </a:p>
          <a:p>
            <a:pPr eaLnBrk="1" hangingPunct="1"/>
            <a:r>
              <a:rPr lang="en-US" altLang="en-US" sz="1600" i="1"/>
              <a:t>I I T Delhi</a:t>
            </a:r>
          </a:p>
        </p:txBody>
      </p:sp>
      <p:sp>
        <p:nvSpPr>
          <p:cNvPr id="1031" name="Text Box 5">
            <a:extLst>
              <a:ext uri="{FF2B5EF4-FFF2-40B4-BE49-F238E27FC236}">
                <a16:creationId xmlns:a16="http://schemas.microsoft.com/office/drawing/2014/main" id="{638BC7DD-360F-5D12-2AFF-E271857D2ED2}"/>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038" name="Text Box 6">
            <a:extLst>
              <a:ext uri="{FF2B5EF4-FFF2-40B4-BE49-F238E27FC236}">
                <a16:creationId xmlns:a16="http://schemas.microsoft.com/office/drawing/2014/main" id="{9AC25016-3AA8-FEF0-046C-916C9CF00BFE}"/>
              </a:ext>
            </a:extLst>
          </p:cNvPr>
          <p:cNvSpPr txBox="1">
            <a:spLocks noChangeArrowheads="1"/>
          </p:cNvSpPr>
          <p:nvPr/>
        </p:nvSpPr>
        <p:spPr bwMode="auto">
          <a:xfrm>
            <a:off x="152400" y="56388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FF9900"/>
                </a:solidFill>
                <a:latin typeface="Script MT Bold" panose="03040602040607080904" pitchFamily="66" charset="0"/>
              </a:rPr>
              <a:t>Limits of Operation to Achieve High Thermal Conductance….</a:t>
            </a:r>
          </a:p>
        </p:txBody>
      </p:sp>
      <p:grpSp>
        <p:nvGrpSpPr>
          <p:cNvPr id="1033" name="Group 7">
            <a:extLst>
              <a:ext uri="{FF2B5EF4-FFF2-40B4-BE49-F238E27FC236}">
                <a16:creationId xmlns:a16="http://schemas.microsoft.com/office/drawing/2014/main" id="{CA45A232-66AF-AD73-5EA1-B8B3FB073889}"/>
              </a:ext>
            </a:extLst>
          </p:cNvPr>
          <p:cNvGrpSpPr>
            <a:grpSpLocks/>
          </p:cNvGrpSpPr>
          <p:nvPr/>
        </p:nvGrpSpPr>
        <p:grpSpPr bwMode="auto">
          <a:xfrm>
            <a:off x="0" y="0"/>
            <a:ext cx="9144000" cy="6858000"/>
            <a:chOff x="0" y="0"/>
            <a:chExt cx="5760" cy="4320"/>
          </a:xfrm>
        </p:grpSpPr>
        <p:grpSp>
          <p:nvGrpSpPr>
            <p:cNvPr id="1035" name="Group 8">
              <a:extLst>
                <a:ext uri="{FF2B5EF4-FFF2-40B4-BE49-F238E27FC236}">
                  <a16:creationId xmlns:a16="http://schemas.microsoft.com/office/drawing/2014/main" id="{8C9C8258-A60E-80F4-FB49-5E42EA387AA4}"/>
                </a:ext>
              </a:extLst>
            </p:cNvPr>
            <p:cNvGrpSpPr>
              <a:grpSpLocks/>
            </p:cNvGrpSpPr>
            <p:nvPr/>
          </p:nvGrpSpPr>
          <p:grpSpPr bwMode="auto">
            <a:xfrm>
              <a:off x="0" y="0"/>
              <a:ext cx="192" cy="4320"/>
              <a:chOff x="0" y="-48"/>
              <a:chExt cx="144" cy="4368"/>
            </a:xfrm>
          </p:grpSpPr>
          <p:sp>
            <p:nvSpPr>
              <p:cNvPr id="1045" name="Rectangle 9">
                <a:extLst>
                  <a:ext uri="{FF2B5EF4-FFF2-40B4-BE49-F238E27FC236}">
                    <a16:creationId xmlns:a16="http://schemas.microsoft.com/office/drawing/2014/main" id="{F2FB5373-874D-40E0-C177-0B8A5282F71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6" name="Rectangle 10">
                <a:extLst>
                  <a:ext uri="{FF2B5EF4-FFF2-40B4-BE49-F238E27FC236}">
                    <a16:creationId xmlns:a16="http://schemas.microsoft.com/office/drawing/2014/main" id="{6A29B856-BEFC-E76A-3577-8C549E5A6C9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036" name="Group 11">
              <a:extLst>
                <a:ext uri="{FF2B5EF4-FFF2-40B4-BE49-F238E27FC236}">
                  <a16:creationId xmlns:a16="http://schemas.microsoft.com/office/drawing/2014/main" id="{7143179F-F777-97D8-AFB1-EF7DA5189457}"/>
                </a:ext>
              </a:extLst>
            </p:cNvPr>
            <p:cNvGrpSpPr>
              <a:grpSpLocks/>
            </p:cNvGrpSpPr>
            <p:nvPr/>
          </p:nvGrpSpPr>
          <p:grpSpPr bwMode="auto">
            <a:xfrm>
              <a:off x="5674" y="24"/>
              <a:ext cx="86" cy="4296"/>
              <a:chOff x="5616" y="-48"/>
              <a:chExt cx="144" cy="4368"/>
            </a:xfrm>
          </p:grpSpPr>
          <p:sp>
            <p:nvSpPr>
              <p:cNvPr id="1043" name="Rectangle 12">
                <a:extLst>
                  <a:ext uri="{FF2B5EF4-FFF2-40B4-BE49-F238E27FC236}">
                    <a16:creationId xmlns:a16="http://schemas.microsoft.com/office/drawing/2014/main" id="{E62470A8-44E0-8516-59A3-6D92A5A8E81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 name="Rectangle 13">
                <a:extLst>
                  <a:ext uri="{FF2B5EF4-FFF2-40B4-BE49-F238E27FC236}">
                    <a16:creationId xmlns:a16="http://schemas.microsoft.com/office/drawing/2014/main" id="{B6BEA8D2-C35F-D30C-82F7-194A4444C18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037" name="Group 14">
              <a:extLst>
                <a:ext uri="{FF2B5EF4-FFF2-40B4-BE49-F238E27FC236}">
                  <a16:creationId xmlns:a16="http://schemas.microsoft.com/office/drawing/2014/main" id="{C61FCAF1-2FF3-BC59-9419-D351152D26FB}"/>
                </a:ext>
              </a:extLst>
            </p:cNvPr>
            <p:cNvGrpSpPr>
              <a:grpSpLocks/>
            </p:cNvGrpSpPr>
            <p:nvPr/>
          </p:nvGrpSpPr>
          <p:grpSpPr bwMode="auto">
            <a:xfrm>
              <a:off x="144" y="0"/>
              <a:ext cx="5616" cy="144"/>
              <a:chOff x="96" y="-48"/>
              <a:chExt cx="5520" cy="144"/>
            </a:xfrm>
          </p:grpSpPr>
          <p:sp>
            <p:nvSpPr>
              <p:cNvPr id="1041" name="Rectangle 15">
                <a:extLst>
                  <a:ext uri="{FF2B5EF4-FFF2-40B4-BE49-F238E27FC236}">
                    <a16:creationId xmlns:a16="http://schemas.microsoft.com/office/drawing/2014/main" id="{F16AB9CA-37E6-7F3C-A335-BD11749E70F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2" name="Rectangle 16">
                <a:extLst>
                  <a:ext uri="{FF2B5EF4-FFF2-40B4-BE49-F238E27FC236}">
                    <a16:creationId xmlns:a16="http://schemas.microsoft.com/office/drawing/2014/main" id="{FA6D5146-9648-24C8-DB6C-8B3F6249467A}"/>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038" name="Group 17">
              <a:extLst>
                <a:ext uri="{FF2B5EF4-FFF2-40B4-BE49-F238E27FC236}">
                  <a16:creationId xmlns:a16="http://schemas.microsoft.com/office/drawing/2014/main" id="{FBE46FE7-06B1-1788-9740-3FEC4958A4CB}"/>
                </a:ext>
              </a:extLst>
            </p:cNvPr>
            <p:cNvGrpSpPr>
              <a:grpSpLocks/>
            </p:cNvGrpSpPr>
            <p:nvPr/>
          </p:nvGrpSpPr>
          <p:grpSpPr bwMode="auto">
            <a:xfrm>
              <a:off x="144" y="4234"/>
              <a:ext cx="5616" cy="86"/>
              <a:chOff x="96" y="4176"/>
              <a:chExt cx="5520" cy="144"/>
            </a:xfrm>
          </p:grpSpPr>
          <p:sp>
            <p:nvSpPr>
              <p:cNvPr id="1039" name="Rectangle 18">
                <a:extLst>
                  <a:ext uri="{FF2B5EF4-FFF2-40B4-BE49-F238E27FC236}">
                    <a16:creationId xmlns:a16="http://schemas.microsoft.com/office/drawing/2014/main" id="{804A33A5-2412-490F-ED3F-77F86C83070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0" name="Rectangle 19">
                <a:extLst>
                  <a:ext uri="{FF2B5EF4-FFF2-40B4-BE49-F238E27FC236}">
                    <a16:creationId xmlns:a16="http://schemas.microsoft.com/office/drawing/2014/main" id="{D3316043-44FE-CFC2-46AD-1B76031334B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pic>
        <p:nvPicPr>
          <p:cNvPr id="23" name="Rectangle 19458">
            <a:extLst>
              <a:ext uri="{FF2B5EF4-FFF2-40B4-BE49-F238E27FC236}">
                <a16:creationId xmlns:a16="http://schemas.microsoft.com/office/drawing/2014/main" id="{A3E83815-B4D9-B520-5E5B-48FE84728EEB}"/>
              </a:ext>
            </a:extLst>
          </p:cNvPr>
          <p:cNvPicPr>
            <a:picLocks noChangeAspect="1" noChangeArrowheads="1"/>
          </p:cNvPicPr>
          <p:nvPr/>
        </p:nvPicPr>
        <p:blipFill>
          <a:blip r:embed="rId3" cstate="print"/>
          <a:srcRect/>
          <a:stretch>
            <a:fillRect/>
          </a:stretch>
        </p:blipFill>
        <p:spPr bwMode="auto">
          <a:xfrm>
            <a:off x="2514600" y="1905000"/>
            <a:ext cx="4071938" cy="1905000"/>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rot lat="487347" lon="1800000" rev="174516"/>
            </a:camera>
            <a:lightRig rig="threePt" dir="t"/>
          </a:scene3d>
          <a:sp3d>
            <a:bevelT w="165100" prst="coolSlant"/>
          </a:sp3d>
        </p:spPr>
      </p:pic>
      <mc:AlternateContent xmlns:mc="http://schemas.openxmlformats.org/markup-compatibility/2006" xmlns:p14="http://schemas.microsoft.com/office/powerpoint/2010/main">
        <mc:Choice Requires="p14">
          <p:contentPart p14:bwMode="auto" r:id="rId4">
            <p14:nvContentPartPr>
              <p14:cNvPr id="1026" name="Ink 26">
                <a:extLst>
                  <a:ext uri="{FF2B5EF4-FFF2-40B4-BE49-F238E27FC236}">
                    <a16:creationId xmlns:a16="http://schemas.microsoft.com/office/drawing/2014/main" id="{999B7960-E7EA-F9AC-763C-1F87724DA52C}"/>
                  </a:ext>
                </a:extLst>
              </p14:cNvPr>
              <p14:cNvContentPartPr>
                <a14:cpLocks xmlns:a14="http://schemas.microsoft.com/office/drawing/2010/main" noRot="1" noChangeAspect="1" noEditPoints="1" noChangeArrowheads="1" noChangeShapeType="1"/>
              </p14:cNvContentPartPr>
              <p14:nvPr/>
            </p14:nvContentPartPr>
            <p14:xfrm>
              <a:off x="6669088" y="5489575"/>
              <a:ext cx="7937" cy="6350"/>
            </p14:xfrm>
          </p:contentPart>
        </mc:Choice>
        <mc:Fallback xmlns="">
          <p:pic>
            <p:nvPicPr>
              <p:cNvPr id="1026" name="Ink 26">
                <a:extLst>
                  <a:ext uri="{FF2B5EF4-FFF2-40B4-BE49-F238E27FC236}">
                    <a16:creationId xmlns:a16="http://schemas.microsoft.com/office/drawing/2014/main" id="{999B7960-E7EA-F9AC-763C-1F87724DA52C}"/>
                  </a:ext>
                </a:extLst>
              </p:cNvPr>
              <p:cNvPicPr>
                <a:picLocks noRot="1" noChangeAspect="1" noEditPoints="1" noChangeArrowheads="1" noChangeShapeType="1"/>
              </p:cNvPicPr>
              <p:nvPr/>
            </p:nvPicPr>
            <p:blipFill>
              <a:blip r:embed="rId5"/>
              <a:stretch>
                <a:fillRect/>
              </a:stretch>
            </p:blipFill>
            <p:spPr>
              <a:xfrm>
                <a:off x="6660116" y="5480403"/>
                <a:ext cx="25882" cy="2469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30">
                <a:extLst>
                  <a:ext uri="{FF2B5EF4-FFF2-40B4-BE49-F238E27FC236}">
                    <a16:creationId xmlns:a16="http://schemas.microsoft.com/office/drawing/2014/main" id="{4EA6C61E-B85A-ACAD-BE82-70505961ABDD}"/>
                  </a:ext>
                </a:extLst>
              </p14:cNvPr>
              <p14:cNvContentPartPr>
                <a14:cpLocks xmlns:a14="http://schemas.microsoft.com/office/drawing/2010/main" noRot="1" noChangeAspect="1" noEditPoints="1" noChangeArrowheads="1" noChangeShapeType="1"/>
              </p14:cNvContentPartPr>
              <p14:nvPr/>
            </p14:nvContentPartPr>
            <p14:xfrm>
              <a:off x="7089775" y="3543300"/>
              <a:ext cx="1898650" cy="344488"/>
            </p14:xfrm>
          </p:contentPart>
        </mc:Choice>
        <mc:Fallback xmlns="">
          <p:pic>
            <p:nvPicPr>
              <p:cNvPr id="1027" name="Ink 30">
                <a:extLst>
                  <a:ext uri="{FF2B5EF4-FFF2-40B4-BE49-F238E27FC236}">
                    <a16:creationId xmlns:a16="http://schemas.microsoft.com/office/drawing/2014/main" id="{4EA6C61E-B85A-ACAD-BE82-70505961ABDD}"/>
                  </a:ext>
                </a:extLst>
              </p:cNvPr>
              <p:cNvPicPr>
                <a:picLocks noRot="1" noChangeAspect="1" noEditPoints="1" noChangeArrowheads="1" noChangeShapeType="1"/>
              </p:cNvPicPr>
              <p:nvPr/>
            </p:nvPicPr>
            <p:blipFill>
              <a:blip r:embed="rId7"/>
              <a:stretch>
                <a:fillRect/>
              </a:stretch>
            </p:blipFill>
            <p:spPr>
              <a:xfrm>
                <a:off x="7080408" y="3533931"/>
                <a:ext cx="1917384" cy="36322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Effect transition="in" filter="dissolve">
                                      <p:cBhvr>
                                        <p:cTn id="7" dur="500"/>
                                        <p:tgtEl>
                                          <p:spTgt spid="44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Total Pressure </a:t>
            </a:r>
            <a:r>
              <a:rPr lang="en-IN" sz="2800" dirty="0"/>
              <a:t>Loss in a Heat Pipe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1143000"/>
                <a:ext cx="8534400" cy="5409446"/>
              </a:xfrm>
            </p:spPr>
            <p:txBody>
              <a:bodyPr/>
              <a:lstStyle/>
              <a:p>
                <a:r>
                  <a:rPr lang="en-US" sz="2400" dirty="0"/>
                  <a:t>If the total pressure drop exceeds the maximum capillary pressure, the return rate of liquid to the evaporator will be insufficient and the heat pipe will experience </a:t>
                </a:r>
                <a:r>
                  <a:rPr lang="en-US" sz="2400" dirty="0" err="1"/>
                  <a:t>dryout</a:t>
                </a:r>
                <a:r>
                  <a:rPr lang="en-US" sz="2400" dirty="0"/>
                  <a:t> of the wick. </a:t>
                </a:r>
              </a:p>
              <a:p>
                <a:r>
                  <a:rPr lang="en-US" sz="2400" dirty="0"/>
                  <a:t>The maximum capillary pressure developed within the heat pipe wick structure is given by the Laplace–Young equation.</a:t>
                </a:r>
              </a:p>
              <a:p>
                <a:pPr marL="0" indent="0">
                  <a:buNone/>
                </a:pPr>
                <a14:m>
                  <m:oMathPara xmlns:m="http://schemas.openxmlformats.org/officeDocument/2006/math">
                    <m:oMathParaPr>
                      <m:jc m:val="centerGroup"/>
                    </m:oMathParaPr>
                    <m:oMath xmlns:m="http://schemas.openxmlformats.org/officeDocument/2006/math">
                      <m:sSub>
                        <m:sSubPr>
                          <m:ctrlPr>
                            <a:rPr lang="en-IN" sz="2400" i="1">
                              <a:latin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i="1">
                              <a:latin typeface="Cambria Math" panose="02040503050406030204" pitchFamily="18" charset="0"/>
                            </a:rPr>
                            <m:t>𝑐𝑎𝑝</m:t>
                          </m:r>
                          <m:r>
                            <a:rPr lang="en-US" sz="2400" i="1">
                              <a:latin typeface="Cambria Math" panose="02040503050406030204" pitchFamily="18" charset="0"/>
                            </a:rPr>
                            <m:t>−</m:t>
                          </m:r>
                          <m:r>
                            <a:rPr lang="en-US" sz="2400" i="1">
                              <a:latin typeface="Cambria Math" panose="02040503050406030204" pitchFamily="18" charset="0"/>
                            </a:rPr>
                            <m:t>𝑚𝑎𝑥</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𝜎</m:t>
                          </m:r>
                        </m:num>
                        <m:den>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𝑒𝑓𝑓</m:t>
                              </m:r>
                              <m:r>
                                <a:rPr lang="en-US" sz="2400" i="1">
                                  <a:latin typeface="Cambria Math" panose="02040503050406030204" pitchFamily="18" charset="0"/>
                                </a:rPr>
                                <m:t>−</m:t>
                              </m:r>
                              <m:r>
                                <a:rPr lang="en-US" sz="2400" i="1">
                                  <a:latin typeface="Cambria Math" panose="02040503050406030204" pitchFamily="18" charset="0"/>
                                </a:rPr>
                                <m:t>𝑐𝑢𝑟𝑣</m:t>
                              </m:r>
                            </m:sub>
                          </m:sSub>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𝑐𝑜𝑠</m:t>
                      </m:r>
                      <m:r>
                        <a:rPr lang="en-US" sz="2400" i="1">
                          <a:latin typeface="Cambria Math" panose="02040503050406030204" pitchFamily="18" charset="0"/>
                          <a:ea typeface="Cambria Math" panose="02040503050406030204" pitchFamily="18" charset="0"/>
                        </a:rPr>
                        <m:t>𝜃</m:t>
                      </m:r>
                    </m:oMath>
                  </m:oMathPara>
                </a14:m>
                <a:endParaRPr lang="en-IN" sz="2400" dirty="0">
                  <a:latin typeface="+mj-lt"/>
                </a:endParaRPr>
              </a:p>
              <a:p>
                <a:r>
                  <a:rPr lang="en-US" sz="2400" dirty="0"/>
                  <a:t>where, </a:t>
                </a:r>
                <a:r>
                  <a:rPr lang="en-US" sz="2400" i="1" dirty="0"/>
                  <a:t>θ</a:t>
                </a:r>
                <a:r>
                  <a:rPr lang="en-US" sz="2400" dirty="0"/>
                  <a:t> is contact angle fluid–wick. </a:t>
                </a:r>
              </a:p>
              <a:p>
                <a:r>
                  <a:rPr lang="en-US" sz="2400" dirty="0"/>
                  <a:t>The contact angle is a measure of the degree of wettability of the liquid on the wick structure.</a:t>
                </a:r>
              </a:p>
              <a:p>
                <a:r>
                  <a:rPr lang="en-US" sz="2400" dirty="0"/>
                  <a:t>θ = 0° relates to a perfectly wetting system. </a:t>
                </a:r>
              </a:p>
              <a:p>
                <a:r>
                  <a:rPr lang="en-US" sz="2400" i="1" dirty="0" err="1"/>
                  <a:t>r</a:t>
                </a:r>
                <a:r>
                  <a:rPr lang="en-US" sz="2400" i="1" baseline="-25000" dirty="0" err="1"/>
                  <a:t>eff-curv</a:t>
                </a:r>
                <a:r>
                  <a:rPr lang="en-US" sz="2400" dirty="0"/>
                  <a:t> is the effective pores radius of the wick and can be determined for various wick structures</a:t>
                </a:r>
                <a:endParaRPr lang="en-IN" sz="2400" dirty="0">
                  <a:latin typeface="+mj-lt"/>
                </a:endParaRPr>
              </a:p>
            </p:txBody>
          </p:sp>
        </mc:Choice>
        <mc:Fallback xmlns="">
          <p:sp>
            <p:nvSpPr>
              <p:cNvPr id="3" name="Content Placeholder 2">
                <a:extLst>
                  <a:ext uri="{FF2B5EF4-FFF2-40B4-BE49-F238E27FC236}">
                    <a16:creationId xmlns:a16="http://schemas.microsoft.com/office/drawing/2014/main" id="{1F1F7875-CD5F-7BC9-8745-F753DA8F0D41}"/>
                  </a:ext>
                </a:extLst>
              </p:cNvPr>
              <p:cNvSpPr>
                <a:spLocks noGrp="1" noRot="1" noChangeAspect="1" noMove="1" noResize="1" noEditPoints="1" noAdjustHandles="1" noChangeArrowheads="1" noChangeShapeType="1" noTextEdit="1"/>
              </p:cNvSpPr>
              <p:nvPr>
                <p:ph idx="1"/>
              </p:nvPr>
            </p:nvSpPr>
            <p:spPr>
              <a:xfrm>
                <a:off x="457200" y="1143000"/>
                <a:ext cx="8534400" cy="5409446"/>
              </a:xfrm>
              <a:blipFill>
                <a:blip r:embed="rId2"/>
                <a:stretch>
                  <a:fillRect l="-929" t="-902" r="-571"/>
                </a:stretch>
              </a:blipFill>
            </p:spPr>
            <p:txBody>
              <a:bodyPr/>
              <a:lstStyle/>
              <a:p>
                <a:r>
                  <a:rPr lang="en-IN">
                    <a:noFill/>
                  </a:rPr>
                  <a:t> </a:t>
                </a:r>
              </a:p>
            </p:txBody>
          </p:sp>
        </mc:Fallback>
      </mc:AlternateContent>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0597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Capillary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1143000"/>
            <a:ext cx="8534400" cy="3254794"/>
          </a:xfrm>
        </p:spPr>
        <p:txBody>
          <a:bodyPr/>
          <a:lstStyle/>
          <a:p>
            <a:r>
              <a:rPr lang="en-US" sz="2400" dirty="0"/>
              <a:t>The capillary limitation in heat pipes occurs when the net capillary forces generated by the vapor–liquid interfaces in the evaporator and condenser are not large enough to overcome the frictional pressure losses due to fluid motion. </a:t>
            </a:r>
          </a:p>
          <a:p>
            <a:r>
              <a:rPr lang="en-US" sz="2400" dirty="0"/>
              <a:t>This causes the heat pipe evaporator to dry out and shuts down the transfer of heat from the evaporator to the condenser. </a:t>
            </a:r>
          </a:p>
          <a:p>
            <a:r>
              <a:rPr lang="en-US" sz="2400" dirty="0"/>
              <a:t>For most heat pipes, the maximum heat transfer rate due to capillary limitation can be expressed as</a:t>
            </a:r>
            <a:endParaRPr lang="en-IN" sz="2400" dirty="0">
              <a:latin typeface="+mj-lt"/>
            </a:endParaRP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20">
            <a:extLst>
              <a:ext uri="{FF2B5EF4-FFF2-40B4-BE49-F238E27FC236}">
                <a16:creationId xmlns:a16="http://schemas.microsoft.com/office/drawing/2014/main" id="{63565369-414D-3FFF-B740-DD0F24CDB9EA}"/>
              </a:ext>
            </a:extLst>
          </p:cNvPr>
          <p:cNvPicPr>
            <a:picLocks noChangeAspect="1"/>
          </p:cNvPicPr>
          <p:nvPr/>
        </p:nvPicPr>
        <p:blipFill>
          <a:blip r:embed="rId3"/>
          <a:stretch>
            <a:fillRect/>
          </a:stretch>
        </p:blipFill>
        <p:spPr>
          <a:xfrm>
            <a:off x="2280918" y="4343400"/>
            <a:ext cx="4582164" cy="628738"/>
          </a:xfrm>
          <a:prstGeom prst="rect">
            <a:avLst/>
          </a:prstGeom>
        </p:spPr>
      </p:pic>
      <p:sp>
        <p:nvSpPr>
          <p:cNvPr id="23" name="TextBox 22">
            <a:extLst>
              <a:ext uri="{FF2B5EF4-FFF2-40B4-BE49-F238E27FC236}">
                <a16:creationId xmlns:a16="http://schemas.microsoft.com/office/drawing/2014/main" id="{7E7C4E6C-3256-FC95-D5DF-8CCCC1FB0197}"/>
              </a:ext>
            </a:extLst>
          </p:cNvPr>
          <p:cNvSpPr txBox="1"/>
          <p:nvPr/>
        </p:nvSpPr>
        <p:spPr>
          <a:xfrm>
            <a:off x="560388" y="5124271"/>
            <a:ext cx="7897812" cy="1200329"/>
          </a:xfrm>
          <a:prstGeom prst="rect">
            <a:avLst/>
          </a:prstGeom>
          <a:noFill/>
        </p:spPr>
        <p:txBody>
          <a:bodyPr wrap="square">
            <a:spAutoFit/>
          </a:bodyPr>
          <a:lstStyle/>
          <a:p>
            <a:pPr algn="l"/>
            <a:r>
              <a:rPr lang="en-US" sz="1800" b="0" i="0" u="none" strike="noStrike" baseline="0" dirty="0">
                <a:latin typeface="t1-gul-regular"/>
              </a:rPr>
              <a:t>where, </a:t>
            </a:r>
            <a:r>
              <a:rPr lang="en-US" sz="1800" b="0" i="0" u="none" strike="noStrike" baseline="0" dirty="0">
                <a:latin typeface="t1-gul-regular-italic"/>
              </a:rPr>
              <a:t>K </a:t>
            </a:r>
            <a:r>
              <a:rPr lang="en-US" sz="1800" b="0" i="0" u="none" strike="noStrike" baseline="0" dirty="0">
                <a:latin typeface="t1-gul-regular"/>
              </a:rPr>
              <a:t>is the wick permeability </a:t>
            </a:r>
            <a:r>
              <a:rPr lang="en-US" sz="1800" b="0" i="0" u="none" strike="noStrike" baseline="0" dirty="0">
                <a:latin typeface="RMTMI"/>
              </a:rPr>
              <a:t>(</a:t>
            </a:r>
            <a:r>
              <a:rPr lang="en-US" sz="1800" b="0" i="0" u="none" strike="noStrike" baseline="0" dirty="0">
                <a:latin typeface="t1-gul-regular"/>
              </a:rPr>
              <a:t>m2</a:t>
            </a:r>
            <a:r>
              <a:rPr lang="en-US" sz="1800" b="0" i="0" u="none" strike="noStrike" baseline="0" dirty="0">
                <a:latin typeface="RMTMI"/>
              </a:rPr>
              <a:t>)</a:t>
            </a:r>
            <a:r>
              <a:rPr lang="en-US" sz="1800" b="0" i="0" u="none" strike="noStrike" baseline="0" dirty="0">
                <a:latin typeface="t1-gul-regular"/>
              </a:rPr>
              <a:t>, </a:t>
            </a:r>
            <a:r>
              <a:rPr lang="en-US" sz="1800" b="0" i="0" u="none" strike="noStrike" baseline="0" dirty="0">
                <a:latin typeface="t1-gul-regular-italic"/>
              </a:rPr>
              <a:t>A</a:t>
            </a:r>
            <a:r>
              <a:rPr lang="en-US" sz="1800" b="0" i="0" u="none" strike="noStrike" baseline="-25000" dirty="0">
                <a:latin typeface="RMTMI"/>
              </a:rPr>
              <a:t>w</a:t>
            </a:r>
            <a:r>
              <a:rPr lang="en-US" sz="1800" b="0" i="0" u="none" strike="noStrike" baseline="0" dirty="0">
                <a:latin typeface="RMTMI"/>
              </a:rPr>
              <a:t> </a:t>
            </a:r>
            <a:r>
              <a:rPr lang="en-US" sz="1800" b="0" i="0" u="none" strike="noStrike" baseline="0" dirty="0">
                <a:latin typeface="t1-gul-regular"/>
              </a:rPr>
              <a:t>is the wick cross-sectional area </a:t>
            </a:r>
            <a:r>
              <a:rPr lang="en-US" sz="1800" b="0" i="0" u="none" strike="noStrike" baseline="0" dirty="0">
                <a:latin typeface="RMTMI"/>
              </a:rPr>
              <a:t>(</a:t>
            </a:r>
            <a:r>
              <a:rPr lang="en-US" sz="1800" b="0" i="0" u="none" strike="noStrike" baseline="0" dirty="0">
                <a:latin typeface="t1-gul-regular"/>
              </a:rPr>
              <a:t>m</a:t>
            </a:r>
            <a:r>
              <a:rPr lang="en-US" sz="1800" b="0" i="0" u="none" strike="noStrike" baseline="30000" dirty="0">
                <a:latin typeface="t1-gul-regular"/>
              </a:rPr>
              <a:t>2</a:t>
            </a:r>
            <a:r>
              <a:rPr lang="en-US" sz="1800" b="0" i="0" u="none" strike="noStrike" baseline="0" dirty="0">
                <a:latin typeface="RMTMI"/>
              </a:rPr>
              <a:t>)</a:t>
            </a:r>
            <a:r>
              <a:rPr lang="en-US" sz="1800" b="0" i="0" u="none" strike="noStrike" baseline="0" dirty="0">
                <a:latin typeface="t1-gul-regular"/>
              </a:rPr>
              <a:t>, </a:t>
            </a:r>
            <a:r>
              <a:rPr lang="en-US" sz="1800" b="0" i="0" u="none" strike="noStrike" baseline="0" dirty="0" err="1">
                <a:latin typeface="RMTMI"/>
              </a:rPr>
              <a:t>ρ</a:t>
            </a:r>
            <a:r>
              <a:rPr lang="en-US" sz="1800" b="0" i="0" u="none" strike="noStrike" baseline="-25000" dirty="0" err="1">
                <a:latin typeface="t1-gul-regular-italic"/>
              </a:rPr>
              <a:t>l</a:t>
            </a:r>
            <a:r>
              <a:rPr lang="en-US" sz="1800" b="0" i="0" u="none" strike="noStrike" baseline="0" dirty="0">
                <a:latin typeface="t1-gul-regular-italic"/>
              </a:rPr>
              <a:t> </a:t>
            </a:r>
            <a:r>
              <a:rPr lang="en-US" sz="1800" b="0" i="0" u="none" strike="noStrike" baseline="0" dirty="0">
                <a:latin typeface="t1-gul-regular"/>
              </a:rPr>
              <a:t>is the liquid density </a:t>
            </a:r>
            <a:r>
              <a:rPr lang="en-US" sz="1800" b="0" i="0" u="none" strike="noStrike" baseline="0" dirty="0">
                <a:latin typeface="RMTMI"/>
              </a:rPr>
              <a:t>(</a:t>
            </a:r>
            <a:r>
              <a:rPr lang="en-US" sz="1800" b="0" i="0" u="none" strike="noStrike" baseline="0" dirty="0">
                <a:latin typeface="t1-gul-regular"/>
              </a:rPr>
              <a:t>kg</a:t>
            </a:r>
            <a:r>
              <a:rPr lang="en-US" sz="1800" b="0" i="0" u="none" strike="noStrike" baseline="0" dirty="0">
                <a:latin typeface="RMTMI"/>
              </a:rPr>
              <a:t>/</a:t>
            </a:r>
            <a:r>
              <a:rPr lang="en-US" sz="1800" b="0" i="0" u="none" strike="noStrike" baseline="0" dirty="0">
                <a:latin typeface="t1-gul-regular"/>
              </a:rPr>
              <a:t>m</a:t>
            </a:r>
            <a:r>
              <a:rPr lang="en-US" sz="1800" b="0" i="0" u="none" strike="noStrike" baseline="30000" dirty="0">
                <a:latin typeface="t1-gul-regular"/>
              </a:rPr>
              <a:t>3</a:t>
            </a:r>
            <a:r>
              <a:rPr lang="en-US" sz="1800" b="0" i="0" u="none" strike="noStrike" baseline="0" dirty="0">
                <a:latin typeface="RMTMI"/>
              </a:rPr>
              <a:t>)</a:t>
            </a:r>
            <a:r>
              <a:rPr lang="en-US" sz="1800" b="0" i="0" u="none" strike="noStrike" baseline="0" dirty="0">
                <a:latin typeface="t1-gul-regular"/>
              </a:rPr>
              <a:t>, </a:t>
            </a:r>
            <a:r>
              <a:rPr lang="en-US" sz="1800" b="0" i="0" u="none" strike="noStrike" baseline="0" dirty="0" err="1">
                <a:latin typeface="RMTMI"/>
              </a:rPr>
              <a:t>μ</a:t>
            </a:r>
            <a:r>
              <a:rPr lang="en-US" sz="1800" b="0" i="0" u="none" strike="noStrike" baseline="-25000" dirty="0" err="1">
                <a:latin typeface="t1-gul-regular-italic"/>
              </a:rPr>
              <a:t>l</a:t>
            </a:r>
            <a:r>
              <a:rPr lang="en-US" sz="1800" b="0" i="0" u="none" strike="noStrike" baseline="0" dirty="0">
                <a:latin typeface="t1-gul-regular-italic"/>
              </a:rPr>
              <a:t> </a:t>
            </a:r>
            <a:r>
              <a:rPr lang="en-US" sz="1800" b="0" i="0" u="none" strike="noStrike" baseline="0" dirty="0">
                <a:latin typeface="t1-gul-regular"/>
              </a:rPr>
              <a:t>is </a:t>
            </a:r>
            <a:r>
              <a:rPr lang="en-IN" sz="1800" b="0" i="0" u="none" strike="noStrike" baseline="0" dirty="0">
                <a:latin typeface="t1-gul-regular"/>
              </a:rPr>
              <a:t>the liquid viscosity </a:t>
            </a:r>
            <a:r>
              <a:rPr lang="en-IN" sz="1800" b="0" i="0" u="none" strike="noStrike" baseline="0" dirty="0">
                <a:latin typeface="RMTMI"/>
              </a:rPr>
              <a:t>(</a:t>
            </a:r>
            <a:r>
              <a:rPr lang="en-IN" sz="1800" b="0" i="0" u="none" strike="noStrike" baseline="0" dirty="0">
                <a:latin typeface="t1-gul-regular"/>
              </a:rPr>
              <a:t>N </a:t>
            </a:r>
            <a:r>
              <a:rPr lang="en-IN" sz="1800" b="0" i="0" u="none" strike="noStrike" baseline="0" dirty="0">
                <a:latin typeface="MTSYN"/>
              </a:rPr>
              <a:t>・ </a:t>
            </a:r>
            <a:r>
              <a:rPr lang="en-IN" sz="1800" b="0" i="0" u="none" strike="noStrike" baseline="0" dirty="0">
                <a:latin typeface="t1-gul-regular"/>
              </a:rPr>
              <a:t>s</a:t>
            </a:r>
            <a:r>
              <a:rPr lang="en-IN" sz="1800" b="0" i="0" u="none" strike="noStrike" baseline="0" dirty="0">
                <a:latin typeface="RMTMI"/>
              </a:rPr>
              <a:t>/</a:t>
            </a:r>
            <a:r>
              <a:rPr lang="en-IN" sz="1800" b="0" i="0" u="none" strike="noStrike" baseline="0" dirty="0">
                <a:latin typeface="t1-gul-regular"/>
              </a:rPr>
              <a:t>m</a:t>
            </a:r>
            <a:r>
              <a:rPr lang="en-IN" sz="1800" b="0" i="0" u="none" strike="noStrike" baseline="30000" dirty="0">
                <a:latin typeface="t1-gul-regular"/>
              </a:rPr>
              <a:t>2</a:t>
            </a:r>
            <a:r>
              <a:rPr lang="en-IN" sz="1800" b="0" i="0" u="none" strike="noStrike" baseline="0" dirty="0">
                <a:latin typeface="RMTMI"/>
              </a:rPr>
              <a:t>)</a:t>
            </a:r>
            <a:r>
              <a:rPr lang="en-IN" sz="1800" b="0" i="0" u="none" strike="noStrike" baseline="0" dirty="0">
                <a:latin typeface="t1-gul-regular"/>
              </a:rPr>
              <a:t>, </a:t>
            </a:r>
            <a:r>
              <a:rPr lang="en-IN" sz="1800" b="0" i="0" u="none" strike="noStrike" baseline="0" dirty="0" err="1">
                <a:latin typeface="t1-gul-regular-italic"/>
              </a:rPr>
              <a:t>r</a:t>
            </a:r>
            <a:r>
              <a:rPr lang="en-IN" sz="1800" b="0" i="0" u="none" strike="noStrike" baseline="-25000" dirty="0" err="1">
                <a:latin typeface="t1-gul-regular-italic"/>
              </a:rPr>
              <a:t>eff</a:t>
            </a:r>
            <a:r>
              <a:rPr lang="en-IN" sz="1800" b="0" i="0" u="none" strike="noStrike" baseline="0" dirty="0">
                <a:latin typeface="t1-gul-regular-italic"/>
              </a:rPr>
              <a:t> </a:t>
            </a:r>
            <a:r>
              <a:rPr lang="en-IN" sz="1800" b="0" i="0" u="none" strike="noStrike" baseline="0" dirty="0">
                <a:latin typeface="t1-gul-regular"/>
              </a:rPr>
              <a:t>is the wick capillary radius in the evaporator (m), g is the acceleration due to gravity </a:t>
            </a:r>
            <a:r>
              <a:rPr lang="en-US" sz="1800" b="0" i="0" u="none" strike="noStrike" baseline="0" dirty="0">
                <a:latin typeface="RMTMI"/>
              </a:rPr>
              <a:t>(</a:t>
            </a:r>
            <a:r>
              <a:rPr lang="en-US" sz="1800" b="0" i="0" u="none" strike="noStrike" baseline="0" dirty="0">
                <a:latin typeface="t1-gul-regular"/>
              </a:rPr>
              <a:t>9</a:t>
            </a:r>
            <a:r>
              <a:rPr lang="en-US" sz="1800" b="0" i="0" u="none" strike="noStrike" baseline="0" dirty="0">
                <a:latin typeface="RMTMI"/>
              </a:rPr>
              <a:t>.</a:t>
            </a:r>
            <a:r>
              <a:rPr lang="en-US" sz="1800" b="0" i="0" u="none" strike="noStrike" baseline="0" dirty="0">
                <a:latin typeface="t1-gul-regular"/>
              </a:rPr>
              <a:t>8 m</a:t>
            </a:r>
            <a:r>
              <a:rPr lang="en-US" sz="1800" b="0" i="0" u="none" strike="noStrike" baseline="0" dirty="0">
                <a:latin typeface="RMTMI"/>
              </a:rPr>
              <a:t>/</a:t>
            </a:r>
            <a:r>
              <a:rPr lang="en-US" sz="1800" b="0" i="0" u="none" strike="noStrike" baseline="0" dirty="0">
                <a:latin typeface="t1-gul-regular"/>
              </a:rPr>
              <a:t>s2</a:t>
            </a:r>
            <a:r>
              <a:rPr lang="en-US" sz="1800" b="0" i="0" u="none" strike="noStrike" baseline="0" dirty="0">
                <a:latin typeface="RMTMI"/>
              </a:rPr>
              <a:t>)</a:t>
            </a:r>
            <a:r>
              <a:rPr lang="en-US" sz="1800" b="0" i="0" u="none" strike="noStrike" baseline="0" dirty="0">
                <a:latin typeface="t1-gul-regular"/>
              </a:rPr>
              <a:t>, and </a:t>
            </a:r>
            <a:r>
              <a:rPr lang="en-US" sz="1800" b="0" i="0" u="none" strike="noStrike" baseline="0" dirty="0" err="1">
                <a:latin typeface="t1-gul-regular-italic"/>
              </a:rPr>
              <a:t>l</a:t>
            </a:r>
            <a:r>
              <a:rPr lang="en-US" sz="1800" b="0" i="0" u="none" strike="noStrike" baseline="-25000" dirty="0" err="1">
                <a:latin typeface="t1-gul-regular-italic"/>
              </a:rPr>
              <a:t>t</a:t>
            </a:r>
            <a:r>
              <a:rPr lang="en-US" sz="1800" b="0" i="0" u="none" strike="noStrike" baseline="0" dirty="0">
                <a:latin typeface="t1-gul-regular-italic"/>
              </a:rPr>
              <a:t> </a:t>
            </a:r>
            <a:r>
              <a:rPr lang="en-US" sz="1800" b="0" i="0" u="none" strike="noStrike" baseline="0" dirty="0">
                <a:latin typeface="t1-gul-regular"/>
              </a:rPr>
              <a:t>is the total length of the pipe (m)</a:t>
            </a:r>
            <a:endParaRPr lang="en-IN" sz="1800" dirty="0"/>
          </a:p>
        </p:txBody>
      </p:sp>
    </p:spTree>
    <p:extLst>
      <p:ext uri="{BB962C8B-B14F-4D97-AF65-F5344CB8AC3E}">
        <p14:creationId xmlns:p14="http://schemas.microsoft.com/office/powerpoint/2010/main" val="1434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8">
            <a:extLst>
              <a:ext uri="{FF2B5EF4-FFF2-40B4-BE49-F238E27FC236}">
                <a16:creationId xmlns:a16="http://schemas.microsoft.com/office/drawing/2014/main" id="{7183EAF6-F382-9937-1C36-5B767561DCB4}"/>
              </a:ext>
            </a:extLst>
          </p:cNvPr>
          <p:cNvGrpSpPr>
            <a:grpSpLocks/>
          </p:cNvGrpSpPr>
          <p:nvPr/>
        </p:nvGrpSpPr>
        <p:grpSpPr bwMode="auto">
          <a:xfrm>
            <a:off x="228600" y="1066800"/>
            <a:ext cx="8639175" cy="5410200"/>
            <a:chOff x="228600" y="1066800"/>
            <a:chExt cx="8639195" cy="5410200"/>
          </a:xfrm>
        </p:grpSpPr>
        <p:pic>
          <p:nvPicPr>
            <p:cNvPr id="32776" name="Picture 2">
              <a:extLst>
                <a:ext uri="{FF2B5EF4-FFF2-40B4-BE49-F238E27FC236}">
                  <a16:creationId xmlns:a16="http://schemas.microsoft.com/office/drawing/2014/main" id="{D852E859-F0E4-9D94-EF95-7E3F93AF8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3919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27A4BF3-2EB7-A00C-67BC-AD714E199540}"/>
                </a:ext>
              </a:extLst>
            </p:cNvPr>
            <p:cNvSpPr/>
            <p:nvPr/>
          </p:nvSpPr>
          <p:spPr>
            <a:xfrm>
              <a:off x="1600203" y="1371600"/>
              <a:ext cx="6019814"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771" name="Title 1">
            <a:extLst>
              <a:ext uri="{FF2B5EF4-FFF2-40B4-BE49-F238E27FC236}">
                <a16:creationId xmlns:a16="http://schemas.microsoft.com/office/drawing/2014/main" id="{A368ABC3-F636-C1A8-23C9-23D1B1224BBA}"/>
              </a:ext>
            </a:extLst>
          </p:cNvPr>
          <p:cNvSpPr>
            <a:spLocks noGrp="1"/>
          </p:cNvSpPr>
          <p:nvPr>
            <p:ph type="title"/>
          </p:nvPr>
        </p:nvSpPr>
        <p:spPr>
          <a:xfrm>
            <a:off x="762000" y="0"/>
            <a:ext cx="7772400" cy="1143000"/>
          </a:xfrm>
        </p:spPr>
        <p:txBody>
          <a:bodyPr/>
          <a:lstStyle/>
          <a:p>
            <a:r>
              <a:rPr lang="en-US" altLang="en-US" sz="2800"/>
              <a:t>Sizing Limitations of A Heat Pipe</a:t>
            </a:r>
          </a:p>
        </p:txBody>
      </p:sp>
      <p:sp>
        <p:nvSpPr>
          <p:cNvPr id="4" name="Freeform 3">
            <a:extLst>
              <a:ext uri="{FF2B5EF4-FFF2-40B4-BE49-F238E27FC236}">
                <a16:creationId xmlns:a16="http://schemas.microsoft.com/office/drawing/2014/main" id="{3CD547AD-27D0-CE9A-9AE5-942A4DAC56DD}"/>
              </a:ext>
            </a:extLst>
          </p:cNvPr>
          <p:cNvSpPr/>
          <p:nvPr/>
        </p:nvSpPr>
        <p:spPr>
          <a:xfrm>
            <a:off x="1460500" y="1706563"/>
            <a:ext cx="1870075" cy="3889375"/>
          </a:xfrm>
          <a:custGeom>
            <a:avLst/>
            <a:gdLst>
              <a:gd name="connsiteX0" fmla="*/ 0 w 1869744"/>
              <a:gd name="connsiteY0" fmla="*/ 3889612 h 3889612"/>
              <a:gd name="connsiteX1" fmla="*/ 409433 w 1869744"/>
              <a:gd name="connsiteY1" fmla="*/ 3616657 h 3889612"/>
              <a:gd name="connsiteX2" fmla="*/ 832514 w 1869744"/>
              <a:gd name="connsiteY2" fmla="*/ 3193576 h 3889612"/>
              <a:gd name="connsiteX3" fmla="*/ 1433015 w 1869744"/>
              <a:gd name="connsiteY3" fmla="*/ 2197290 h 3889612"/>
              <a:gd name="connsiteX4" fmla="*/ 1637732 w 1869744"/>
              <a:gd name="connsiteY4" fmla="*/ 1392072 h 3889612"/>
              <a:gd name="connsiteX5" fmla="*/ 1869744 w 1869744"/>
              <a:gd name="connsiteY5" fmla="*/ 0 h 38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744" h="3889612">
                <a:moveTo>
                  <a:pt x="0" y="3889612"/>
                </a:moveTo>
                <a:cubicBezTo>
                  <a:pt x="135340" y="3811137"/>
                  <a:pt x="270681" y="3732663"/>
                  <a:pt x="409433" y="3616657"/>
                </a:cubicBezTo>
                <a:cubicBezTo>
                  <a:pt x="548185" y="3500651"/>
                  <a:pt x="661917" y="3430137"/>
                  <a:pt x="832514" y="3193576"/>
                </a:cubicBezTo>
                <a:cubicBezTo>
                  <a:pt x="1003111" y="2957015"/>
                  <a:pt x="1298812" y="2497541"/>
                  <a:pt x="1433015" y="2197290"/>
                </a:cubicBezTo>
                <a:cubicBezTo>
                  <a:pt x="1567218" y="1897039"/>
                  <a:pt x="1564944" y="1758287"/>
                  <a:pt x="1637732" y="1392072"/>
                </a:cubicBezTo>
                <a:cubicBezTo>
                  <a:pt x="1710520" y="1025857"/>
                  <a:pt x="1790132" y="512928"/>
                  <a:pt x="1869744" y="0"/>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B0F0"/>
              </a:solidFill>
            </a:endParaRPr>
          </a:p>
        </p:txBody>
      </p:sp>
      <p:sp>
        <p:nvSpPr>
          <p:cNvPr id="6" name="Freeform 5">
            <a:extLst>
              <a:ext uri="{FF2B5EF4-FFF2-40B4-BE49-F238E27FC236}">
                <a16:creationId xmlns:a16="http://schemas.microsoft.com/office/drawing/2014/main" id="{ED1C8BE5-0F87-8009-4E16-E45F4695EE61}"/>
              </a:ext>
            </a:extLst>
          </p:cNvPr>
          <p:cNvSpPr/>
          <p:nvPr/>
        </p:nvSpPr>
        <p:spPr>
          <a:xfrm>
            <a:off x="1487488" y="2601913"/>
            <a:ext cx="4557712" cy="2106612"/>
          </a:xfrm>
          <a:custGeom>
            <a:avLst/>
            <a:gdLst>
              <a:gd name="connsiteX0" fmla="*/ 0 w 4558352"/>
              <a:gd name="connsiteY0" fmla="*/ 2106305 h 2106305"/>
              <a:gd name="connsiteX1" fmla="*/ 272955 w 4558352"/>
              <a:gd name="connsiteY1" fmla="*/ 1628633 h 2106305"/>
              <a:gd name="connsiteX2" fmla="*/ 559558 w 4558352"/>
              <a:gd name="connsiteY2" fmla="*/ 1191905 h 2106305"/>
              <a:gd name="connsiteX3" fmla="*/ 900752 w 4558352"/>
              <a:gd name="connsiteY3" fmla="*/ 891654 h 2106305"/>
              <a:gd name="connsiteX4" fmla="*/ 1296537 w 4558352"/>
              <a:gd name="connsiteY4" fmla="*/ 564108 h 2106305"/>
              <a:gd name="connsiteX5" fmla="*/ 1883391 w 4558352"/>
              <a:gd name="connsiteY5" fmla="*/ 291152 h 2106305"/>
              <a:gd name="connsiteX6" fmla="*/ 2606722 w 4558352"/>
              <a:gd name="connsiteY6" fmla="*/ 72788 h 2106305"/>
              <a:gd name="connsiteX7" fmla="*/ 3316406 w 4558352"/>
              <a:gd name="connsiteY7" fmla="*/ 4549 h 2106305"/>
              <a:gd name="connsiteX8" fmla="*/ 4107976 w 4558352"/>
              <a:gd name="connsiteY8" fmla="*/ 45493 h 2106305"/>
              <a:gd name="connsiteX9" fmla="*/ 4558352 w 4558352"/>
              <a:gd name="connsiteY9" fmla="*/ 154675 h 210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8352" h="2106305">
                <a:moveTo>
                  <a:pt x="0" y="2106305"/>
                </a:moveTo>
                <a:cubicBezTo>
                  <a:pt x="89847" y="1943669"/>
                  <a:pt x="179695" y="1781033"/>
                  <a:pt x="272955" y="1628633"/>
                </a:cubicBezTo>
                <a:cubicBezTo>
                  <a:pt x="366215" y="1476233"/>
                  <a:pt x="454925" y="1314735"/>
                  <a:pt x="559558" y="1191905"/>
                </a:cubicBezTo>
                <a:cubicBezTo>
                  <a:pt x="664191" y="1069075"/>
                  <a:pt x="777922" y="996287"/>
                  <a:pt x="900752" y="891654"/>
                </a:cubicBezTo>
                <a:cubicBezTo>
                  <a:pt x="1023582" y="787021"/>
                  <a:pt x="1132764" y="664192"/>
                  <a:pt x="1296537" y="564108"/>
                </a:cubicBezTo>
                <a:cubicBezTo>
                  <a:pt x="1460310" y="464024"/>
                  <a:pt x="1665027" y="373039"/>
                  <a:pt x="1883391" y="291152"/>
                </a:cubicBezTo>
                <a:cubicBezTo>
                  <a:pt x="2101755" y="209265"/>
                  <a:pt x="2367886" y="120555"/>
                  <a:pt x="2606722" y="72788"/>
                </a:cubicBezTo>
                <a:cubicBezTo>
                  <a:pt x="2845558" y="25021"/>
                  <a:pt x="3066197" y="9098"/>
                  <a:pt x="3316406" y="4549"/>
                </a:cubicBezTo>
                <a:cubicBezTo>
                  <a:pt x="3566615" y="0"/>
                  <a:pt x="3900985" y="20472"/>
                  <a:pt x="4107976" y="45493"/>
                </a:cubicBezTo>
                <a:cubicBezTo>
                  <a:pt x="4314967" y="70514"/>
                  <a:pt x="4436659" y="112594"/>
                  <a:pt x="4558352" y="154675"/>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 name="Group 46">
            <a:extLst>
              <a:ext uri="{FF2B5EF4-FFF2-40B4-BE49-F238E27FC236}">
                <a16:creationId xmlns:a16="http://schemas.microsoft.com/office/drawing/2014/main" id="{AA8555F9-BEDD-9EE8-2DBA-20E7E2B6F233}"/>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C921AFF1-01D8-CCBA-D942-0EACF814C650}"/>
                </a:ext>
              </a:extLst>
            </p:cNvPr>
            <p:cNvGrpSpPr>
              <a:grpSpLocks/>
            </p:cNvGrpSpPr>
            <p:nvPr/>
          </p:nvGrpSpPr>
          <p:grpSpPr bwMode="auto">
            <a:xfrm>
              <a:off x="0" y="0"/>
              <a:ext cx="9144000" cy="6858000"/>
              <a:chOff x="0" y="0"/>
              <a:chExt cx="5760" cy="4320"/>
            </a:xfrm>
          </p:grpSpPr>
          <p:grpSp>
            <p:nvGrpSpPr>
              <p:cNvPr id="11" name="Group 27">
                <a:extLst>
                  <a:ext uri="{FF2B5EF4-FFF2-40B4-BE49-F238E27FC236}">
                    <a16:creationId xmlns:a16="http://schemas.microsoft.com/office/drawing/2014/main" id="{454842B4-7C7A-E1CF-A74C-85B494B78299}"/>
                  </a:ext>
                </a:extLst>
              </p:cNvPr>
              <p:cNvGrpSpPr>
                <a:grpSpLocks/>
              </p:cNvGrpSpPr>
              <p:nvPr/>
            </p:nvGrpSpPr>
            <p:grpSpPr bwMode="auto">
              <a:xfrm>
                <a:off x="0" y="0"/>
                <a:ext cx="192" cy="4320"/>
                <a:chOff x="0" y="-48"/>
                <a:chExt cx="144" cy="4368"/>
              </a:xfrm>
            </p:grpSpPr>
            <p:sp>
              <p:nvSpPr>
                <p:cNvPr id="21" name="Rectangle 10">
                  <a:extLst>
                    <a:ext uri="{FF2B5EF4-FFF2-40B4-BE49-F238E27FC236}">
                      <a16:creationId xmlns:a16="http://schemas.microsoft.com/office/drawing/2014/main" id="{DD775067-68C9-18DD-0DBE-666FD645A48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 name="Rectangle 11">
                  <a:extLst>
                    <a:ext uri="{FF2B5EF4-FFF2-40B4-BE49-F238E27FC236}">
                      <a16:creationId xmlns:a16="http://schemas.microsoft.com/office/drawing/2014/main" id="{340072E7-056D-66F7-0DF8-74E0BE54136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2" name="Group 12">
                <a:extLst>
                  <a:ext uri="{FF2B5EF4-FFF2-40B4-BE49-F238E27FC236}">
                    <a16:creationId xmlns:a16="http://schemas.microsoft.com/office/drawing/2014/main" id="{33C9F99E-AD5A-AA49-4634-E989EB207DC9}"/>
                  </a:ext>
                </a:extLst>
              </p:cNvPr>
              <p:cNvGrpSpPr>
                <a:grpSpLocks/>
              </p:cNvGrpSpPr>
              <p:nvPr/>
            </p:nvGrpSpPr>
            <p:grpSpPr bwMode="auto">
              <a:xfrm>
                <a:off x="5674" y="24"/>
                <a:ext cx="86" cy="4296"/>
                <a:chOff x="5616" y="-48"/>
                <a:chExt cx="144" cy="4368"/>
              </a:xfrm>
            </p:grpSpPr>
            <p:sp>
              <p:nvSpPr>
                <p:cNvPr id="19" name="Rectangle 18">
                  <a:extLst>
                    <a:ext uri="{FF2B5EF4-FFF2-40B4-BE49-F238E27FC236}">
                      <a16:creationId xmlns:a16="http://schemas.microsoft.com/office/drawing/2014/main" id="{2E96CFD4-1BE0-34F1-FBBB-0A7CF3D57E6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 name="Rectangle 19">
                  <a:extLst>
                    <a:ext uri="{FF2B5EF4-FFF2-40B4-BE49-F238E27FC236}">
                      <a16:creationId xmlns:a16="http://schemas.microsoft.com/office/drawing/2014/main" id="{55898E08-B2B5-D36B-5EBE-B2FAF19309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3" name="Group 15">
                <a:extLst>
                  <a:ext uri="{FF2B5EF4-FFF2-40B4-BE49-F238E27FC236}">
                    <a16:creationId xmlns:a16="http://schemas.microsoft.com/office/drawing/2014/main" id="{BE7FE755-92C2-F897-E6AF-AA0A1CCD7845}"/>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D47A84DE-E3F5-A867-4B1D-7DA5B32E706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17">
                  <a:extLst>
                    <a:ext uri="{FF2B5EF4-FFF2-40B4-BE49-F238E27FC236}">
                      <a16:creationId xmlns:a16="http://schemas.microsoft.com/office/drawing/2014/main" id="{6AB67021-5E71-0AB4-AE31-7853C07631F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4" name="Group 18">
                <a:extLst>
                  <a:ext uri="{FF2B5EF4-FFF2-40B4-BE49-F238E27FC236}">
                    <a16:creationId xmlns:a16="http://schemas.microsoft.com/office/drawing/2014/main" id="{FE8518E2-7AFF-B7CE-B9E0-56557FE02667}"/>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D7E534E8-45C4-C42C-074B-3CF2CE9EBC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20">
                  <a:extLst>
                    <a:ext uri="{FF2B5EF4-FFF2-40B4-BE49-F238E27FC236}">
                      <a16:creationId xmlns:a16="http://schemas.microsoft.com/office/drawing/2014/main" id="{5D88D23B-4D23-1709-3C0C-CD4DE05A131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9" name="Rectangle 19458">
              <a:extLst>
                <a:ext uri="{FF2B5EF4-FFF2-40B4-BE49-F238E27FC236}">
                  <a16:creationId xmlns:a16="http://schemas.microsoft.com/office/drawing/2014/main" id="{4F83E015-D01F-D2A3-EBC8-3C467F1E7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a:extLst>
                <a:ext uri="{FF2B5EF4-FFF2-40B4-BE49-F238E27FC236}">
                  <a16:creationId xmlns:a16="http://schemas.microsoft.com/office/drawing/2014/main" id="{E0E55AC7-5B6A-D0BF-0301-FEB438D918F8}"/>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4" name="TextBox 23">
            <a:extLst>
              <a:ext uri="{FF2B5EF4-FFF2-40B4-BE49-F238E27FC236}">
                <a16:creationId xmlns:a16="http://schemas.microsoft.com/office/drawing/2014/main" id="{252F8959-6DD9-9757-DA2B-98A39148F307}"/>
              </a:ext>
            </a:extLst>
          </p:cNvPr>
          <p:cNvSpPr txBox="1"/>
          <p:nvPr/>
        </p:nvSpPr>
        <p:spPr>
          <a:xfrm rot="19246897">
            <a:off x="1259155" y="4498010"/>
            <a:ext cx="1617663" cy="461665"/>
          </a:xfrm>
          <a:prstGeom prst="rect">
            <a:avLst/>
          </a:prstGeom>
          <a:noFill/>
        </p:spPr>
        <p:txBody>
          <a:bodyPr wrap="square">
            <a:spAutoFit/>
          </a:bodyPr>
          <a:lstStyle/>
          <a:p>
            <a:r>
              <a:rPr lang="en-US" altLang="en-US" sz="2400" i="1" dirty="0">
                <a:solidFill>
                  <a:srgbClr val="00B0F0"/>
                </a:solidFill>
              </a:rPr>
              <a:t>Sonic limit</a:t>
            </a:r>
            <a:endParaRPr lang="en-IN" dirty="0">
              <a:solidFill>
                <a:srgbClr val="00B0F0"/>
              </a:solidFill>
            </a:endParaRPr>
          </a:p>
        </p:txBody>
      </p:sp>
      <p:sp>
        <p:nvSpPr>
          <p:cNvPr id="28" name="TextBox 27">
            <a:extLst>
              <a:ext uri="{FF2B5EF4-FFF2-40B4-BE49-F238E27FC236}">
                <a16:creationId xmlns:a16="http://schemas.microsoft.com/office/drawing/2014/main" id="{6C424C66-1D30-5FB3-3EDD-11A903B5F621}"/>
              </a:ext>
            </a:extLst>
          </p:cNvPr>
          <p:cNvSpPr txBox="1"/>
          <p:nvPr/>
        </p:nvSpPr>
        <p:spPr>
          <a:xfrm rot="378171">
            <a:off x="4378403" y="2756509"/>
            <a:ext cx="2145769" cy="461665"/>
          </a:xfrm>
          <a:prstGeom prst="rect">
            <a:avLst/>
          </a:prstGeom>
          <a:noFill/>
        </p:spPr>
        <p:txBody>
          <a:bodyPr wrap="square">
            <a:spAutoFit/>
          </a:bodyPr>
          <a:lstStyle/>
          <a:p>
            <a:r>
              <a:rPr lang="en-US" altLang="en-US" sz="2400" i="1" dirty="0">
                <a:solidFill>
                  <a:srgbClr val="00B050"/>
                </a:solidFill>
              </a:rPr>
              <a:t>Capillary limit </a:t>
            </a:r>
            <a:endParaRPr lang="en-IN" dirty="0">
              <a:solidFill>
                <a:srgbClr val="00B050"/>
              </a:solidFill>
            </a:endParaRPr>
          </a:p>
        </p:txBody>
      </p:sp>
    </p:spTree>
    <p:extLst>
      <p:ext uri="{BB962C8B-B14F-4D97-AF65-F5344CB8AC3E}">
        <p14:creationId xmlns:p14="http://schemas.microsoft.com/office/powerpoint/2010/main" val="23963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Viscous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1469606"/>
            <a:ext cx="8534400" cy="4473994"/>
          </a:xfrm>
        </p:spPr>
        <p:txBody>
          <a:bodyPr/>
          <a:lstStyle/>
          <a:p>
            <a:r>
              <a:rPr lang="en-US" sz="2400" dirty="0"/>
              <a:t>When the heat pipe operates at low temperatures, the available vapor (saturation) pressure in the evaporator region may be very small.</a:t>
            </a:r>
          </a:p>
          <a:p>
            <a:r>
              <a:rPr lang="en-US" sz="2400" dirty="0"/>
              <a:t>It is of the same magnitude as the required pressure gradient to drive the vapor from the evaporator to the condenser. </a:t>
            </a:r>
          </a:p>
          <a:p>
            <a:r>
              <a:rPr lang="en-US" sz="2400" dirty="0"/>
              <a:t>In this case, the total vapor pressure will be balanced by opposing viscous forces in the vapor channel. </a:t>
            </a:r>
          </a:p>
          <a:p>
            <a:r>
              <a:rPr lang="en-US" sz="2400" dirty="0"/>
              <a:t>Thus, the total vapor pressure within the vapor region may be insufficient to sustain an increased flow. </a:t>
            </a:r>
          </a:p>
          <a:p>
            <a:r>
              <a:rPr lang="en-US" sz="2400" dirty="0"/>
              <a:t>This low-flow condition in the vapor region is referred to as the viscous limit. </a:t>
            </a: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4430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Viscous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990600"/>
            <a:ext cx="8534400" cy="4191000"/>
          </a:xfrm>
        </p:spPr>
        <p:txBody>
          <a:bodyPr/>
          <a:lstStyle/>
          <a:p>
            <a:r>
              <a:rPr lang="en-US" sz="2400" dirty="0"/>
              <a:t>As the viscous limit occurs at very low vapor pressures, the viscous limit is most often observed in longer heat pipes.</a:t>
            </a:r>
          </a:p>
          <a:p>
            <a:r>
              <a:rPr lang="en-US" sz="2400" dirty="0"/>
              <a:t> Also seen during frozen startup conditions as the saturation pressure of the fluid is low. </a:t>
            </a:r>
          </a:p>
          <a:p>
            <a:r>
              <a:rPr lang="en-US" sz="2400" dirty="0" err="1"/>
              <a:t>Busse</a:t>
            </a:r>
            <a:r>
              <a:rPr lang="en-US" sz="2400" dirty="0"/>
              <a:t>  provided an analytical investigation of the viscous limit. </a:t>
            </a:r>
          </a:p>
          <a:p>
            <a:r>
              <a:rPr lang="en-US" sz="2400" dirty="0"/>
              <a:t>The model first assumed an isothermal ideal gas for the vapor and that the vapor pressure at the condenser end was equal to zero, which provides the absolute limit for the condenser pressure. </a:t>
            </a:r>
          </a:p>
          <a:p>
            <a:r>
              <a:rPr lang="en-US" sz="2400" dirty="0"/>
              <a:t>Using these assumptions, a was developed and expressed as</a:t>
            </a:r>
            <a:endParaRPr lang="en-IN" sz="2400" dirty="0">
              <a:latin typeface="+mj-lt"/>
            </a:endParaRP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20">
            <a:extLst>
              <a:ext uri="{FF2B5EF4-FFF2-40B4-BE49-F238E27FC236}">
                <a16:creationId xmlns:a16="http://schemas.microsoft.com/office/drawing/2014/main" id="{3AD99850-DAE2-5BE5-AB94-1A3D217B49F8}"/>
              </a:ext>
            </a:extLst>
          </p:cNvPr>
          <p:cNvPicPr>
            <a:picLocks noChangeAspect="1"/>
          </p:cNvPicPr>
          <p:nvPr/>
        </p:nvPicPr>
        <p:blipFill>
          <a:blip r:embed="rId3"/>
          <a:stretch>
            <a:fillRect/>
          </a:stretch>
        </p:blipFill>
        <p:spPr>
          <a:xfrm>
            <a:off x="2209800" y="5130706"/>
            <a:ext cx="4625664" cy="1421740"/>
          </a:xfrm>
          <a:prstGeom prst="rect">
            <a:avLst/>
          </a:prstGeom>
        </p:spPr>
      </p:pic>
    </p:spTree>
    <p:extLst>
      <p:ext uri="{BB962C8B-B14F-4D97-AF65-F5344CB8AC3E}">
        <p14:creationId xmlns:p14="http://schemas.microsoft.com/office/powerpoint/2010/main" val="15921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Viscous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381000" y="2625065"/>
            <a:ext cx="8534400" cy="2785135"/>
          </a:xfrm>
        </p:spPr>
        <p:txBody>
          <a:bodyPr/>
          <a:lstStyle/>
          <a:p>
            <a:r>
              <a:rPr lang="en-US" sz="2400" dirty="0"/>
              <a:t>where, </a:t>
            </a:r>
            <a:r>
              <a:rPr lang="en-US" sz="2400" i="1" dirty="0" err="1"/>
              <a:t>r</a:t>
            </a:r>
            <a:r>
              <a:rPr lang="en-US" sz="2400" i="1" baseline="-25000" dirty="0" err="1"/>
              <a:t>v</a:t>
            </a:r>
            <a:r>
              <a:rPr lang="en-US" sz="2400" dirty="0"/>
              <a:t> is the cross-sectional radius of the vapor core (m), </a:t>
            </a:r>
          </a:p>
          <a:p>
            <a:r>
              <a:rPr lang="en-US" sz="2400" i="1" dirty="0"/>
              <a:t>l</a:t>
            </a:r>
            <a:r>
              <a:rPr lang="en-US" sz="2400" i="1" baseline="-25000" dirty="0"/>
              <a:t>v</a:t>
            </a:r>
            <a:r>
              <a:rPr lang="en-US" sz="2400" dirty="0"/>
              <a:t> is the latent heat of vaporization (J/kg), </a:t>
            </a:r>
          </a:p>
          <a:p>
            <a:r>
              <a:rPr lang="en-US" sz="2400" i="1" dirty="0" err="1"/>
              <a:t>μ</a:t>
            </a:r>
            <a:r>
              <a:rPr lang="en-US" sz="2400" i="1" baseline="-25000" dirty="0" err="1"/>
              <a:t>v</a:t>
            </a:r>
            <a:r>
              <a:rPr lang="en-US" sz="2400" dirty="0"/>
              <a:t> is the vapor </a:t>
            </a:r>
            <a:r>
              <a:rPr lang="en-IN" sz="2400" dirty="0"/>
              <a:t>viscosity in the evaporator (N ・ s/m</a:t>
            </a:r>
            <a:r>
              <a:rPr lang="en-IN" sz="2400" baseline="30000" dirty="0"/>
              <a:t>2</a:t>
            </a:r>
            <a:r>
              <a:rPr lang="en-IN" sz="2400" dirty="0"/>
              <a:t>), </a:t>
            </a:r>
          </a:p>
          <a:p>
            <a:r>
              <a:rPr lang="en-IN" sz="2400" dirty="0" err="1"/>
              <a:t>l</a:t>
            </a:r>
            <a:r>
              <a:rPr lang="en-IN" sz="2400" baseline="-25000" dirty="0" err="1"/>
              <a:t>eff</a:t>
            </a:r>
            <a:r>
              <a:rPr lang="en-IN" sz="2400" dirty="0"/>
              <a:t> is the effective length of the heat pipe (m), </a:t>
            </a:r>
            <a:r>
              <a:rPr lang="en-IN" sz="2400" i="1" dirty="0" err="1"/>
              <a:t>P</a:t>
            </a:r>
            <a:r>
              <a:rPr lang="en-IN" sz="2400" i="1" baseline="-25000" dirty="0" err="1"/>
              <a:t>v</a:t>
            </a:r>
            <a:r>
              <a:rPr lang="en-IN" sz="2400" dirty="0"/>
              <a:t> (Pa) and </a:t>
            </a:r>
            <a:r>
              <a:rPr lang="el-GR" sz="2400" dirty="0"/>
              <a:t>ρ</a:t>
            </a:r>
            <a:r>
              <a:rPr lang="en-IN" sz="2400" baseline="-25000" dirty="0"/>
              <a:t>v </a:t>
            </a:r>
            <a:r>
              <a:rPr lang="en-IN" sz="2400" dirty="0"/>
              <a:t>(kg/m</a:t>
            </a:r>
            <a:r>
              <a:rPr lang="en-IN" sz="2400" baseline="30000" dirty="0"/>
              <a:t>3</a:t>
            </a:r>
            <a:r>
              <a:rPr lang="en-IN" sz="2400" dirty="0"/>
              <a:t>) are the vapor </a:t>
            </a:r>
            <a:r>
              <a:rPr lang="en-US" sz="2400" dirty="0"/>
              <a:t>pressure and density at the evaporator end of the heat pipe.</a:t>
            </a:r>
            <a:endParaRPr lang="en-IN" sz="2400" dirty="0">
              <a:latin typeface="+mj-lt"/>
            </a:endParaRP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20">
            <a:extLst>
              <a:ext uri="{FF2B5EF4-FFF2-40B4-BE49-F238E27FC236}">
                <a16:creationId xmlns:a16="http://schemas.microsoft.com/office/drawing/2014/main" id="{3AD99850-DAE2-5BE5-AB94-1A3D217B49F8}"/>
              </a:ext>
            </a:extLst>
          </p:cNvPr>
          <p:cNvPicPr>
            <a:picLocks noChangeAspect="1"/>
          </p:cNvPicPr>
          <p:nvPr/>
        </p:nvPicPr>
        <p:blipFill>
          <a:blip r:embed="rId3"/>
          <a:stretch>
            <a:fillRect/>
          </a:stretch>
        </p:blipFill>
        <p:spPr>
          <a:xfrm>
            <a:off x="2209800" y="1143000"/>
            <a:ext cx="4625664" cy="1421740"/>
          </a:xfrm>
          <a:prstGeom prst="rect">
            <a:avLst/>
          </a:prstGeom>
        </p:spPr>
      </p:pic>
    </p:spTree>
    <p:extLst>
      <p:ext uri="{BB962C8B-B14F-4D97-AF65-F5344CB8AC3E}">
        <p14:creationId xmlns:p14="http://schemas.microsoft.com/office/powerpoint/2010/main" val="642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Entrainment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1142999"/>
            <a:ext cx="8534400" cy="5502275"/>
          </a:xfrm>
        </p:spPr>
        <p:txBody>
          <a:bodyPr/>
          <a:lstStyle/>
          <a:p>
            <a:r>
              <a:rPr lang="en-US" sz="2400" dirty="0"/>
              <a:t>Examination of the basic flow conditions in a heat pipe shows that the liquid and vapor flow in opposite directions. </a:t>
            </a:r>
          </a:p>
          <a:p>
            <a:r>
              <a:rPr lang="en-US" sz="2400" dirty="0"/>
              <a:t>The interaction between the countercurrent liquid and vapor flow results in viscous shear forces occurring at the liquid–vapor interface, which may inhibit liquid return to the evaporator. </a:t>
            </a:r>
          </a:p>
          <a:p>
            <a:r>
              <a:rPr lang="en-US" sz="2400" dirty="0"/>
              <a:t>In the most severe cases, waves may form and the interfacial shear forces may become greater than the liquid surface tension forces, resulting in liquid droplets being picked up or entrained in the vapor flow and carried to the condenser. </a:t>
            </a:r>
          </a:p>
          <a:p>
            <a:r>
              <a:rPr lang="en-US" sz="2400" dirty="0"/>
              <a:t>In a majority of cases studied, the wick structure of the heat pipe was flooded (i.e., excess liquid), which allowed entrainment to occur. </a:t>
            </a:r>
          </a:p>
          <a:p>
            <a:r>
              <a:rPr lang="en-US" sz="2400" dirty="0"/>
              <a:t>The most common approach to estimating the entrainment limit in heat pipes is to use a Weber number criterion.</a:t>
            </a: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2351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Entrainment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352963" y="2466626"/>
            <a:ext cx="8534400" cy="1699602"/>
          </a:xfrm>
        </p:spPr>
        <p:txBody>
          <a:bodyPr/>
          <a:lstStyle/>
          <a:p>
            <a:r>
              <a:rPr lang="en-US" sz="2400" dirty="0"/>
              <a:t>To prevent entrainment of liquid droplets in the vapor flow, the Weber number must be less than unity.</a:t>
            </a:r>
          </a:p>
          <a:p>
            <a:r>
              <a:rPr lang="en-US" sz="2400" dirty="0"/>
              <a:t>The maximum transport capacity based on entrainment can be written as</a:t>
            </a: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20">
            <a:extLst>
              <a:ext uri="{FF2B5EF4-FFF2-40B4-BE49-F238E27FC236}">
                <a16:creationId xmlns:a16="http://schemas.microsoft.com/office/drawing/2014/main" id="{884F2C84-9D8A-CD20-F3FF-62A39BAE42B4}"/>
              </a:ext>
            </a:extLst>
          </p:cNvPr>
          <p:cNvPicPr>
            <a:picLocks noChangeAspect="1"/>
          </p:cNvPicPr>
          <p:nvPr/>
        </p:nvPicPr>
        <p:blipFill>
          <a:blip r:embed="rId3"/>
          <a:stretch>
            <a:fillRect/>
          </a:stretch>
        </p:blipFill>
        <p:spPr>
          <a:xfrm>
            <a:off x="2819400" y="1253194"/>
            <a:ext cx="3714815" cy="956605"/>
          </a:xfrm>
          <a:prstGeom prst="rect">
            <a:avLst/>
          </a:prstGeom>
        </p:spPr>
      </p:pic>
      <p:pic>
        <p:nvPicPr>
          <p:cNvPr id="23" name="Picture 22">
            <a:extLst>
              <a:ext uri="{FF2B5EF4-FFF2-40B4-BE49-F238E27FC236}">
                <a16:creationId xmlns:a16="http://schemas.microsoft.com/office/drawing/2014/main" id="{D93AC00B-48D4-8F83-5842-FC8BFB0C2180}"/>
              </a:ext>
            </a:extLst>
          </p:cNvPr>
          <p:cNvPicPr>
            <a:picLocks noChangeAspect="1"/>
          </p:cNvPicPr>
          <p:nvPr/>
        </p:nvPicPr>
        <p:blipFill>
          <a:blip r:embed="rId4"/>
          <a:stretch>
            <a:fillRect/>
          </a:stretch>
        </p:blipFill>
        <p:spPr>
          <a:xfrm>
            <a:off x="2666999" y="4511676"/>
            <a:ext cx="4642845" cy="1279524"/>
          </a:xfrm>
          <a:prstGeom prst="rect">
            <a:avLst/>
          </a:prstGeom>
        </p:spPr>
      </p:pic>
    </p:spTree>
    <p:extLst>
      <p:ext uri="{BB962C8B-B14F-4D97-AF65-F5344CB8AC3E}">
        <p14:creationId xmlns:p14="http://schemas.microsoft.com/office/powerpoint/2010/main" val="138356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Boiling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352963" y="1219200"/>
            <a:ext cx="8534400" cy="5257046"/>
          </a:xfrm>
        </p:spPr>
        <p:txBody>
          <a:bodyPr/>
          <a:lstStyle/>
          <a:p>
            <a:r>
              <a:rPr lang="en-US" sz="2400" dirty="0"/>
              <a:t>At higher heat fluxes, nucleate boiling may occur in the wick structure, which may allow vapor to become trapped in the wick, thus blocking liquid return and resulting in evaporator </a:t>
            </a:r>
            <a:r>
              <a:rPr lang="en-US" sz="2400" dirty="0" err="1"/>
              <a:t>dryout</a:t>
            </a:r>
            <a:r>
              <a:rPr lang="en-US" sz="2400" dirty="0"/>
              <a:t>. </a:t>
            </a:r>
          </a:p>
          <a:p>
            <a:r>
              <a:rPr lang="en-US" sz="2400" dirty="0"/>
              <a:t>This phenomenon, referred to as the boiling limit, differs from the other limitations.</a:t>
            </a:r>
          </a:p>
          <a:p>
            <a:r>
              <a:rPr lang="en-US" sz="2400" dirty="0"/>
              <a:t>It depends on the radial or circumferential heat flux applied to the evaporator, as opposed to the axial heat flux or total thermal power transported by the heat pipe. </a:t>
            </a:r>
          </a:p>
          <a:p>
            <a:r>
              <a:rPr lang="en-US" sz="2400" dirty="0"/>
              <a:t>Determination of the heat flux or boiling limit is based on nucleate boiling theory and is comprised of two separate phenomena:</a:t>
            </a:r>
          </a:p>
          <a:p>
            <a:r>
              <a:rPr lang="en-IN" sz="2400" dirty="0"/>
              <a:t>Bubble formation,</a:t>
            </a:r>
          </a:p>
          <a:p>
            <a:r>
              <a:rPr lang="en-US" sz="2400" dirty="0"/>
              <a:t>Subsequent growth or collapse of the bubbles.</a:t>
            </a: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7679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Boiling limitation</a:t>
            </a:r>
            <a:endParaRPr lang="en-IN" sz="2800" dirty="0"/>
          </a:p>
        </p:txBody>
      </p:sp>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352963" y="1219200"/>
            <a:ext cx="8534400" cy="2530475"/>
          </a:xfrm>
        </p:spPr>
        <p:txBody>
          <a:bodyPr/>
          <a:lstStyle/>
          <a:p>
            <a:r>
              <a:rPr lang="en-US" sz="2400" dirty="0"/>
              <a:t>Bubble formation is governed by the size (and number) of nucleation sites on a solid surface and the temperature difference between the heat pipe wall and the working fluid. </a:t>
            </a:r>
          </a:p>
          <a:p>
            <a:r>
              <a:rPr lang="en-US" sz="2400" dirty="0"/>
              <a:t>The temperature difference, or superheat, governs the formation of bubbles and can typically be defined in terms of the maximum heat flux as</a:t>
            </a:r>
          </a:p>
        </p:txBody>
      </p:sp>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20">
            <a:extLst>
              <a:ext uri="{FF2B5EF4-FFF2-40B4-BE49-F238E27FC236}">
                <a16:creationId xmlns:a16="http://schemas.microsoft.com/office/drawing/2014/main" id="{8842DCE3-1C96-1A74-E0B1-DE16A8C98D75}"/>
              </a:ext>
            </a:extLst>
          </p:cNvPr>
          <p:cNvPicPr>
            <a:picLocks noChangeAspect="1"/>
          </p:cNvPicPr>
          <p:nvPr/>
        </p:nvPicPr>
        <p:blipFill>
          <a:blip r:embed="rId3"/>
          <a:stretch>
            <a:fillRect/>
          </a:stretch>
        </p:blipFill>
        <p:spPr>
          <a:xfrm>
            <a:off x="2941531" y="3459122"/>
            <a:ext cx="1869073" cy="712584"/>
          </a:xfrm>
          <a:prstGeom prst="rect">
            <a:avLst/>
          </a:prstGeom>
        </p:spPr>
      </p:pic>
      <p:sp>
        <p:nvSpPr>
          <p:cNvPr id="23" name="TextBox 22">
            <a:extLst>
              <a:ext uri="{FF2B5EF4-FFF2-40B4-BE49-F238E27FC236}">
                <a16:creationId xmlns:a16="http://schemas.microsoft.com/office/drawing/2014/main" id="{AD88584D-B2A0-5888-B95C-425BE8060962}"/>
              </a:ext>
            </a:extLst>
          </p:cNvPr>
          <p:cNvSpPr txBox="1"/>
          <p:nvPr/>
        </p:nvSpPr>
        <p:spPr>
          <a:xfrm>
            <a:off x="655530" y="4253664"/>
            <a:ext cx="8031269" cy="1200329"/>
          </a:xfrm>
          <a:prstGeom prst="rect">
            <a:avLst/>
          </a:prstGeom>
          <a:noFill/>
        </p:spPr>
        <p:txBody>
          <a:bodyPr wrap="square">
            <a:spAutoFit/>
          </a:bodyPr>
          <a:lstStyle/>
          <a:p>
            <a:pPr algn="l"/>
            <a:r>
              <a:rPr lang="en-US" b="0" i="0" u="none" strike="noStrike" baseline="0" dirty="0">
                <a:solidFill>
                  <a:srgbClr val="000000"/>
                </a:solidFill>
                <a:latin typeface="+mn-lt"/>
              </a:rPr>
              <a:t>where, </a:t>
            </a:r>
            <a:r>
              <a:rPr lang="en-US" b="0" i="1" u="none" strike="noStrike" baseline="0" dirty="0" err="1">
                <a:solidFill>
                  <a:srgbClr val="000000"/>
                </a:solidFill>
                <a:latin typeface="+mn-lt"/>
              </a:rPr>
              <a:t>λ</a:t>
            </a:r>
            <a:r>
              <a:rPr lang="en-US" b="0" i="1" u="none" strike="noStrike" baseline="-25000" dirty="0" err="1">
                <a:solidFill>
                  <a:srgbClr val="000000"/>
                </a:solidFill>
                <a:latin typeface="+mn-lt"/>
              </a:rPr>
              <a:t>eff</a:t>
            </a:r>
            <a:r>
              <a:rPr lang="en-US" b="0" i="0" u="none" strike="noStrike" baseline="0" dirty="0">
                <a:solidFill>
                  <a:srgbClr val="000000"/>
                </a:solidFill>
                <a:latin typeface="+mn-lt"/>
              </a:rPr>
              <a:t> is the effective thermal conductivity of the liquid–wick combination. </a:t>
            </a:r>
          </a:p>
          <a:p>
            <a:pPr algn="l"/>
            <a:r>
              <a:rPr lang="en-US" b="0" i="0" u="none" strike="noStrike" baseline="0" dirty="0">
                <a:solidFill>
                  <a:srgbClr val="000000"/>
                </a:solidFill>
                <a:latin typeface="+mn-lt"/>
              </a:rPr>
              <a:t>The critical superheat </a:t>
            </a:r>
            <a:r>
              <a:rPr lang="en-US" dirty="0">
                <a:solidFill>
                  <a:srgbClr val="000000"/>
                </a:solidFill>
                <a:latin typeface="+mn-lt"/>
                <a:sym typeface="Symbol" panose="05050102010706020507" pitchFamily="18" charset="2"/>
              </a:rPr>
              <a:t></a:t>
            </a:r>
            <a:r>
              <a:rPr lang="en-US" b="0" i="0" u="none" strike="noStrike" baseline="0" dirty="0">
                <a:solidFill>
                  <a:srgbClr val="000000"/>
                </a:solidFill>
                <a:latin typeface="+mn-lt"/>
              </a:rPr>
              <a:t>Tc    is defined by </a:t>
            </a:r>
            <a:r>
              <a:rPr lang="en-IN" b="0" i="0" u="none" strike="noStrike" baseline="0" dirty="0">
                <a:solidFill>
                  <a:srgbClr val="000000"/>
                </a:solidFill>
                <a:latin typeface="+mn-lt"/>
              </a:rPr>
              <a:t>as</a:t>
            </a:r>
            <a:endParaRPr lang="en-IN" dirty="0">
              <a:latin typeface="+mn-lt"/>
            </a:endParaRPr>
          </a:p>
        </p:txBody>
      </p:sp>
      <p:pic>
        <p:nvPicPr>
          <p:cNvPr id="25" name="Picture 24">
            <a:extLst>
              <a:ext uri="{FF2B5EF4-FFF2-40B4-BE49-F238E27FC236}">
                <a16:creationId xmlns:a16="http://schemas.microsoft.com/office/drawing/2014/main" id="{55F08B26-FA51-F74C-77B6-BA94C3CFC30B}"/>
              </a:ext>
            </a:extLst>
          </p:cNvPr>
          <p:cNvPicPr>
            <a:picLocks noChangeAspect="1"/>
          </p:cNvPicPr>
          <p:nvPr/>
        </p:nvPicPr>
        <p:blipFill>
          <a:blip r:embed="rId4"/>
          <a:stretch>
            <a:fillRect/>
          </a:stretch>
        </p:blipFill>
        <p:spPr>
          <a:xfrm>
            <a:off x="2699145" y="5535951"/>
            <a:ext cx="4132855" cy="1016495"/>
          </a:xfrm>
          <a:prstGeom prst="rect">
            <a:avLst/>
          </a:prstGeom>
        </p:spPr>
      </p:pic>
    </p:spTree>
    <p:extLst>
      <p:ext uri="{BB962C8B-B14F-4D97-AF65-F5344CB8AC3E}">
        <p14:creationId xmlns:p14="http://schemas.microsoft.com/office/powerpoint/2010/main" val="20216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dissolv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dissolve">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4925916-6990-764F-B8AE-C738199EA462}"/>
              </a:ext>
            </a:extLst>
          </p:cNvPr>
          <p:cNvSpPr>
            <a:spLocks noGrp="1" noChangeArrowheads="1"/>
          </p:cNvSpPr>
          <p:nvPr>
            <p:ph type="title"/>
          </p:nvPr>
        </p:nvSpPr>
        <p:spPr>
          <a:xfrm>
            <a:off x="304800" y="-76200"/>
            <a:ext cx="6229350" cy="1295400"/>
          </a:xfrm>
        </p:spPr>
        <p:txBody>
          <a:bodyPr/>
          <a:lstStyle/>
          <a:p>
            <a:r>
              <a:rPr lang="en-US" altLang="en-US" sz="2800" dirty="0"/>
              <a:t>Operational Principle of a Conventional Heat Pipe</a:t>
            </a:r>
          </a:p>
        </p:txBody>
      </p:sp>
      <p:graphicFrame>
        <p:nvGraphicFramePr>
          <p:cNvPr id="20483" name="Object 3">
            <a:extLst>
              <a:ext uri="{FF2B5EF4-FFF2-40B4-BE49-F238E27FC236}">
                <a16:creationId xmlns:a16="http://schemas.microsoft.com/office/drawing/2014/main" id="{16DE5B82-2A57-5B63-6794-A1C74E876C13}"/>
              </a:ext>
            </a:extLst>
          </p:cNvPr>
          <p:cNvGraphicFramePr>
            <a:graphicFrameLocks noGrp="1" noChangeAspect="1"/>
          </p:cNvGraphicFramePr>
          <p:nvPr>
            <p:ph idx="1"/>
          </p:nvPr>
        </p:nvGraphicFramePr>
        <p:xfrm>
          <a:off x="533400" y="1752600"/>
          <a:ext cx="7848600" cy="3724275"/>
        </p:xfrm>
        <a:graphic>
          <a:graphicData uri="http://schemas.openxmlformats.org/presentationml/2006/ole">
            <mc:AlternateContent xmlns:mc="http://schemas.openxmlformats.org/markup-compatibility/2006">
              <mc:Choice xmlns:v="urn:schemas-microsoft-com:vml" Requires="v">
                <p:oleObj name="Photo Editor Photo" r:id="rId2" imgW="3172268" imgH="1504762" progId="MSPhotoEd.3">
                  <p:embed/>
                </p:oleObj>
              </mc:Choice>
              <mc:Fallback>
                <p:oleObj name="Photo Editor Photo" r:id="rId2" imgW="3172268" imgH="1504762" progId="MSPhotoEd.3">
                  <p:embed/>
                  <p:pic>
                    <p:nvPicPr>
                      <p:cNvPr id="20483" name="Object 3">
                        <a:extLst>
                          <a:ext uri="{FF2B5EF4-FFF2-40B4-BE49-F238E27FC236}">
                            <a16:creationId xmlns:a16="http://schemas.microsoft.com/office/drawing/2014/main" id="{16DE5B82-2A57-5B63-6794-A1C74E876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7848600"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5">
            <a:extLst>
              <a:ext uri="{FF2B5EF4-FFF2-40B4-BE49-F238E27FC236}">
                <a16:creationId xmlns:a16="http://schemas.microsoft.com/office/drawing/2014/main" id="{CEC31932-EE5F-E9A2-30C2-4B69AED6C78F}"/>
              </a:ext>
            </a:extLst>
          </p:cNvPr>
          <p:cNvSpPr txBox="1">
            <a:spLocks noChangeArrowheads="1"/>
          </p:cNvSpPr>
          <p:nvPr/>
        </p:nvSpPr>
        <p:spPr bwMode="auto">
          <a:xfrm>
            <a:off x="400050" y="130968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container</a:t>
            </a:r>
          </a:p>
        </p:txBody>
      </p:sp>
      <p:sp>
        <p:nvSpPr>
          <p:cNvPr id="20486" name="Text Box 6">
            <a:extLst>
              <a:ext uri="{FF2B5EF4-FFF2-40B4-BE49-F238E27FC236}">
                <a16:creationId xmlns:a16="http://schemas.microsoft.com/office/drawing/2014/main" id="{B77C7913-4EBB-FE55-A005-4496B276144A}"/>
              </a:ext>
            </a:extLst>
          </p:cNvPr>
          <p:cNvSpPr txBox="1">
            <a:spLocks noChangeArrowheads="1"/>
          </p:cNvSpPr>
          <p:nvPr/>
        </p:nvSpPr>
        <p:spPr bwMode="auto">
          <a:xfrm>
            <a:off x="3032125" y="13319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wick</a:t>
            </a:r>
          </a:p>
        </p:txBody>
      </p:sp>
      <p:sp>
        <p:nvSpPr>
          <p:cNvPr id="20487" name="Text Box 7">
            <a:extLst>
              <a:ext uri="{FF2B5EF4-FFF2-40B4-BE49-F238E27FC236}">
                <a16:creationId xmlns:a16="http://schemas.microsoft.com/office/drawing/2014/main" id="{A284B02D-6B57-6D94-E7AF-D8E50AC051B9}"/>
              </a:ext>
            </a:extLst>
          </p:cNvPr>
          <p:cNvSpPr txBox="1">
            <a:spLocks noChangeArrowheads="1"/>
          </p:cNvSpPr>
          <p:nvPr/>
        </p:nvSpPr>
        <p:spPr bwMode="auto">
          <a:xfrm>
            <a:off x="4327525" y="1484313"/>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Liquid flow</a:t>
            </a:r>
          </a:p>
        </p:txBody>
      </p:sp>
      <p:sp>
        <p:nvSpPr>
          <p:cNvPr id="20488" name="Text Box 8">
            <a:extLst>
              <a:ext uri="{FF2B5EF4-FFF2-40B4-BE49-F238E27FC236}">
                <a16:creationId xmlns:a16="http://schemas.microsoft.com/office/drawing/2014/main" id="{51D17F8B-E8CA-7820-54C9-F3008E944479}"/>
              </a:ext>
            </a:extLst>
          </p:cNvPr>
          <p:cNvSpPr txBox="1">
            <a:spLocks noChangeArrowheads="1"/>
          </p:cNvSpPr>
          <p:nvPr/>
        </p:nvSpPr>
        <p:spPr bwMode="auto">
          <a:xfrm>
            <a:off x="6003925" y="1255713"/>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Vapor flow</a:t>
            </a:r>
          </a:p>
        </p:txBody>
      </p:sp>
      <p:sp>
        <p:nvSpPr>
          <p:cNvPr id="20489" name="Text Box 9">
            <a:extLst>
              <a:ext uri="{FF2B5EF4-FFF2-40B4-BE49-F238E27FC236}">
                <a16:creationId xmlns:a16="http://schemas.microsoft.com/office/drawing/2014/main" id="{FAA37005-0380-E12B-37A0-F4C1652E343D}"/>
              </a:ext>
            </a:extLst>
          </p:cNvPr>
          <p:cNvSpPr txBox="1">
            <a:spLocks noChangeArrowheads="1"/>
          </p:cNvSpPr>
          <p:nvPr/>
        </p:nvSpPr>
        <p:spPr bwMode="auto">
          <a:xfrm>
            <a:off x="898525" y="5522913"/>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Evaporator section</a:t>
            </a:r>
          </a:p>
        </p:txBody>
      </p:sp>
      <p:sp>
        <p:nvSpPr>
          <p:cNvPr id="20490" name="Text Box 10">
            <a:extLst>
              <a:ext uri="{FF2B5EF4-FFF2-40B4-BE49-F238E27FC236}">
                <a16:creationId xmlns:a16="http://schemas.microsoft.com/office/drawing/2014/main" id="{762F637F-483E-F1C0-E0E2-448E4FC9CCAC}"/>
              </a:ext>
            </a:extLst>
          </p:cNvPr>
          <p:cNvSpPr txBox="1">
            <a:spLocks noChangeArrowheads="1"/>
          </p:cNvSpPr>
          <p:nvPr/>
        </p:nvSpPr>
        <p:spPr bwMode="auto">
          <a:xfrm>
            <a:off x="3565525" y="5522913"/>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Adiabatic section</a:t>
            </a:r>
          </a:p>
        </p:txBody>
      </p:sp>
      <p:sp>
        <p:nvSpPr>
          <p:cNvPr id="20491" name="Text Box 11">
            <a:extLst>
              <a:ext uri="{FF2B5EF4-FFF2-40B4-BE49-F238E27FC236}">
                <a16:creationId xmlns:a16="http://schemas.microsoft.com/office/drawing/2014/main" id="{C553AA17-1523-5958-E207-64A8050F893B}"/>
              </a:ext>
            </a:extLst>
          </p:cNvPr>
          <p:cNvSpPr txBox="1">
            <a:spLocks noChangeArrowheads="1"/>
          </p:cNvSpPr>
          <p:nvPr/>
        </p:nvSpPr>
        <p:spPr bwMode="auto">
          <a:xfrm>
            <a:off x="6232525" y="5522913"/>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Condenser section</a:t>
            </a:r>
          </a:p>
        </p:txBody>
      </p:sp>
      <p:grpSp>
        <p:nvGrpSpPr>
          <p:cNvPr id="2" name="Group 46">
            <a:extLst>
              <a:ext uri="{FF2B5EF4-FFF2-40B4-BE49-F238E27FC236}">
                <a16:creationId xmlns:a16="http://schemas.microsoft.com/office/drawing/2014/main" id="{FE1B0FCB-102D-1493-832C-AA23ECB35CA6}"/>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8C354950-141F-C2DE-24A9-51C57EECB49B}"/>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135F23CF-87AC-57E4-E007-31B4AF42F645}"/>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4594029E-27BD-9911-2031-F8E53DD4547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182DEA96-4806-C698-C8D4-A772F34096A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D82B4511-EEFE-CB9F-4A73-33CBC12FD7F7}"/>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97483617-87DC-2E63-5973-1461744C2C0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78B93BB-79F8-9DC4-B112-AF68194D39F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A880A06E-FCFF-BAD5-CEF7-E973AD616C0B}"/>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5A044298-BF13-4FF8-FC0D-67C76AA89A1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681C5554-92D3-6728-A99A-89B0A60758F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F52D479C-6809-6008-1A19-5D2305E02959}"/>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93609B22-0D71-BBA4-C74A-E3FBCCBF448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29EDB377-3659-2350-6CA8-20E973BE689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B312C0A9-CCA1-CC72-5994-A19EF580D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4AB9BB78-529E-0ADA-7EA4-028EAFFD79F7}"/>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mc:Choice xmlns:p14="http://schemas.microsoft.com/office/powerpoint/2010/main" Requires="p14">
          <p:contentPart p14:bwMode="auto" r:id="rId5">
            <p14:nvContentPartPr>
              <p14:cNvPr id="18" name="Ink 17">
                <a:extLst>
                  <a:ext uri="{FF2B5EF4-FFF2-40B4-BE49-F238E27FC236}">
                    <a16:creationId xmlns:a16="http://schemas.microsoft.com/office/drawing/2014/main" id="{7CD6BCF1-DFF8-6E51-80C4-97BE254BAFCD}"/>
                  </a:ext>
                </a:extLst>
              </p14:cNvPr>
              <p14:cNvContentPartPr/>
              <p14:nvPr/>
            </p14:nvContentPartPr>
            <p14:xfrm>
              <a:off x="1520280" y="2579400"/>
              <a:ext cx="2823120" cy="2944080"/>
            </p14:xfrm>
          </p:contentPart>
        </mc:Choice>
        <mc:Fallback>
          <p:pic>
            <p:nvPicPr>
              <p:cNvPr id="18" name="Ink 17">
                <a:extLst>
                  <a:ext uri="{FF2B5EF4-FFF2-40B4-BE49-F238E27FC236}">
                    <a16:creationId xmlns:a16="http://schemas.microsoft.com/office/drawing/2014/main" id="{7CD6BCF1-DFF8-6E51-80C4-97BE254BAFCD}"/>
                  </a:ext>
                </a:extLst>
              </p:cNvPr>
              <p:cNvPicPr/>
              <p:nvPr/>
            </p:nvPicPr>
            <p:blipFill>
              <a:blip r:embed="rId6"/>
              <a:stretch>
                <a:fillRect/>
              </a:stretch>
            </p:blipFill>
            <p:spPr>
              <a:xfrm>
                <a:off x="1510920" y="2570040"/>
                <a:ext cx="2841840" cy="2962800"/>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6A1A-3BBE-A532-357F-D3DD4F332C6C}"/>
              </a:ext>
            </a:extLst>
          </p:cNvPr>
          <p:cNvSpPr>
            <a:spLocks noGrp="1"/>
          </p:cNvSpPr>
          <p:nvPr>
            <p:ph type="title"/>
          </p:nvPr>
        </p:nvSpPr>
        <p:spPr>
          <a:xfrm>
            <a:off x="609600" y="76200"/>
            <a:ext cx="7772400" cy="1143000"/>
          </a:xfrm>
        </p:spPr>
        <p:txBody>
          <a:bodyPr/>
          <a:lstStyle/>
          <a:p>
            <a:r>
              <a:rPr lang="en-US" sz="2800" dirty="0"/>
              <a:t>Case Study: </a:t>
            </a:r>
            <a:r>
              <a:rPr lang="en-US" sz="2800" dirty="0">
                <a:latin typeface="t1-gul-regular-italic"/>
              </a:rPr>
              <a:t>E</a:t>
            </a:r>
            <a:r>
              <a:rPr lang="en-US" sz="2800" b="0" i="0" u="none" strike="noStrike" baseline="0" dirty="0">
                <a:latin typeface="t1-gul-regular-italic"/>
              </a:rPr>
              <a:t>thanol heat pipe with sintered wick structure</a:t>
            </a:r>
            <a:endParaRPr lang="en-IN" sz="2800" dirty="0"/>
          </a:p>
        </p:txBody>
      </p:sp>
      <p:pic>
        <p:nvPicPr>
          <p:cNvPr id="21" name="Content Placeholder 20">
            <a:extLst>
              <a:ext uri="{FF2B5EF4-FFF2-40B4-BE49-F238E27FC236}">
                <a16:creationId xmlns:a16="http://schemas.microsoft.com/office/drawing/2014/main" id="{009030F4-0897-8CB2-AF24-BFD959E49C20}"/>
              </a:ext>
            </a:extLst>
          </p:cNvPr>
          <p:cNvPicPr>
            <a:picLocks noGrp="1" noChangeAspect="1"/>
          </p:cNvPicPr>
          <p:nvPr>
            <p:ph idx="1"/>
          </p:nvPr>
        </p:nvPicPr>
        <p:blipFill>
          <a:blip r:embed="rId2"/>
          <a:stretch>
            <a:fillRect/>
          </a:stretch>
        </p:blipFill>
        <p:spPr>
          <a:xfrm>
            <a:off x="334882" y="1219200"/>
            <a:ext cx="8734908" cy="3010184"/>
          </a:xfrm>
        </p:spPr>
      </p:pic>
      <p:grpSp>
        <p:nvGrpSpPr>
          <p:cNvPr id="4" name="Group 46">
            <a:extLst>
              <a:ext uri="{FF2B5EF4-FFF2-40B4-BE49-F238E27FC236}">
                <a16:creationId xmlns:a16="http://schemas.microsoft.com/office/drawing/2014/main" id="{1697ED93-B78B-0069-AA0F-522634A47A76}"/>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08449EC1-79FE-14EF-734A-43F49EE428D5}"/>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9CD43BCF-A274-0299-EB79-73B2794C40EC}"/>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479065ED-762D-DD1F-3B3D-D8AFB0D339C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EC294725-0A89-0387-FFC1-276A5810759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925E70BD-B325-C499-4346-0825C359CC87}"/>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1078669-39D7-D506-315D-A20774B2332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F2A99D62-4CB7-A4AD-0DBC-BA7DEC86063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12CEC041-E924-EB18-69B0-B49CDA372AE4}"/>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F967A548-06DA-FB80-C5A0-FFEFBF33DC5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8FE44FB8-6078-AE88-D727-CEF71F0F300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D45C0F57-F2E8-ADA6-B789-E412BCA22E02}"/>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F3B61DF2-7D41-BBB4-A2A6-1A6C24AC5D4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57A2200E-FEBA-667A-C315-27F8DF781FE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20F98D5A-2FDE-EE49-0449-C23311A8C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27500359-B2EF-2E04-13CC-442AA3E0717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22">
            <a:extLst>
              <a:ext uri="{FF2B5EF4-FFF2-40B4-BE49-F238E27FC236}">
                <a16:creationId xmlns:a16="http://schemas.microsoft.com/office/drawing/2014/main" id="{FDF09B4A-ED36-0A7B-D54A-8AF4C256DA26}"/>
              </a:ext>
            </a:extLst>
          </p:cNvPr>
          <p:cNvPicPr>
            <a:picLocks noChangeAspect="1"/>
          </p:cNvPicPr>
          <p:nvPr/>
        </p:nvPicPr>
        <p:blipFill>
          <a:blip r:embed="rId4"/>
          <a:stretch>
            <a:fillRect/>
          </a:stretch>
        </p:blipFill>
        <p:spPr>
          <a:xfrm>
            <a:off x="593454" y="2454946"/>
            <a:ext cx="8002991" cy="3885696"/>
          </a:xfrm>
          <a:prstGeom prst="rect">
            <a:avLst/>
          </a:prstGeom>
        </p:spPr>
      </p:pic>
    </p:spTree>
    <p:extLst>
      <p:ext uri="{BB962C8B-B14F-4D97-AF65-F5344CB8AC3E}">
        <p14:creationId xmlns:p14="http://schemas.microsoft.com/office/powerpoint/2010/main" val="4680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a:extLst>
              <a:ext uri="{FF2B5EF4-FFF2-40B4-BE49-F238E27FC236}">
                <a16:creationId xmlns:a16="http://schemas.microsoft.com/office/drawing/2014/main" id="{25C089CE-C709-E4D6-F044-AA64E12710CC}"/>
              </a:ext>
            </a:extLst>
          </p:cNvPr>
          <p:cNvSpPr>
            <a:spLocks noGrp="1"/>
          </p:cNvSpPr>
          <p:nvPr>
            <p:ph type="title"/>
          </p:nvPr>
        </p:nvSpPr>
        <p:spPr>
          <a:xfrm>
            <a:off x="762000" y="0"/>
            <a:ext cx="7772400" cy="1143000"/>
          </a:xfrm>
        </p:spPr>
        <p:txBody>
          <a:bodyPr/>
          <a:lstStyle/>
          <a:p>
            <a:r>
              <a:rPr lang="en-US" altLang="en-US" sz="2800"/>
              <a:t>Gas Dynamics of Heat Pipe</a:t>
            </a:r>
          </a:p>
        </p:txBody>
      </p:sp>
      <p:sp>
        <p:nvSpPr>
          <p:cNvPr id="11268" name="Rectangle 2">
            <a:extLst>
              <a:ext uri="{FF2B5EF4-FFF2-40B4-BE49-F238E27FC236}">
                <a16:creationId xmlns:a16="http://schemas.microsoft.com/office/drawing/2014/main" id="{EA6C7658-E4AC-0018-9E1F-CE03AB8FAE7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54273" name="Object 1">
            <a:extLst>
              <a:ext uri="{FF2B5EF4-FFF2-40B4-BE49-F238E27FC236}">
                <a16:creationId xmlns:a16="http://schemas.microsoft.com/office/drawing/2014/main" id="{0D894DE6-F988-63CF-704E-F391439490E0}"/>
              </a:ext>
            </a:extLst>
          </p:cNvPr>
          <p:cNvGraphicFramePr>
            <a:graphicFrameLocks noChangeAspect="1"/>
          </p:cNvGraphicFramePr>
          <p:nvPr/>
        </p:nvGraphicFramePr>
        <p:xfrm>
          <a:off x="304800" y="1371600"/>
          <a:ext cx="8499475" cy="4856163"/>
        </p:xfrm>
        <a:graphic>
          <a:graphicData uri="http://schemas.openxmlformats.org/presentationml/2006/ole">
            <mc:AlternateContent xmlns:mc="http://schemas.openxmlformats.org/markup-compatibility/2006">
              <mc:Choice xmlns:v="urn:schemas-microsoft-com:vml" Requires="v">
                <p:oleObj name="Chart" r:id="rId2" imgW="4267200" imgH="2438400" progId="Excel.Chart.8">
                  <p:embed/>
                </p:oleObj>
              </mc:Choice>
              <mc:Fallback>
                <p:oleObj name="Chart" r:id="rId2" imgW="4267200" imgH="2438400" progId="Excel.Chart.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499475" cy="485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a:extLst>
              <a:ext uri="{FF2B5EF4-FFF2-40B4-BE49-F238E27FC236}">
                <a16:creationId xmlns:a16="http://schemas.microsoft.com/office/drawing/2014/main" id="{71318A0D-D5DB-B7E6-1FAC-C740FBEE737C}"/>
              </a:ext>
            </a:extLst>
          </p:cNvPr>
          <p:cNvCxnSpPr/>
          <p:nvPr/>
        </p:nvCxnSpPr>
        <p:spPr>
          <a:xfrm flipV="1">
            <a:off x="1371600" y="2286000"/>
            <a:ext cx="77724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46">
            <a:extLst>
              <a:ext uri="{FF2B5EF4-FFF2-40B4-BE49-F238E27FC236}">
                <a16:creationId xmlns:a16="http://schemas.microsoft.com/office/drawing/2014/main" id="{B25F8276-AFCF-3F54-0ABA-8C5E05927275}"/>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30C80085-22CC-4C80-AAD2-778D0ADF1781}"/>
                </a:ext>
              </a:extLst>
            </p:cNvPr>
            <p:cNvGrpSpPr>
              <a:grpSpLocks/>
            </p:cNvGrpSpPr>
            <p:nvPr/>
          </p:nvGrpSpPr>
          <p:grpSpPr bwMode="auto">
            <a:xfrm>
              <a:off x="0" y="0"/>
              <a:ext cx="9144000" cy="6858000"/>
              <a:chOff x="0" y="0"/>
              <a:chExt cx="5760" cy="4320"/>
            </a:xfrm>
          </p:grpSpPr>
          <p:grpSp>
            <p:nvGrpSpPr>
              <p:cNvPr id="7" name="Group 27">
                <a:extLst>
                  <a:ext uri="{FF2B5EF4-FFF2-40B4-BE49-F238E27FC236}">
                    <a16:creationId xmlns:a16="http://schemas.microsoft.com/office/drawing/2014/main" id="{704A7088-2630-6D3C-CD08-45D12107AEA3}"/>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1E2E6E1D-742A-CD57-8252-7C729F6E128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11">
                  <a:extLst>
                    <a:ext uri="{FF2B5EF4-FFF2-40B4-BE49-F238E27FC236}">
                      <a16:creationId xmlns:a16="http://schemas.microsoft.com/office/drawing/2014/main" id="{CAEB706A-85B8-D645-8569-A4EB6762713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2">
                <a:extLst>
                  <a:ext uri="{FF2B5EF4-FFF2-40B4-BE49-F238E27FC236}">
                    <a16:creationId xmlns:a16="http://schemas.microsoft.com/office/drawing/2014/main" id="{745B4734-4D89-96A1-4C8D-90A85DA8C3CB}"/>
                  </a:ext>
                </a:extLst>
              </p:cNvPr>
              <p:cNvGrpSpPr>
                <a:grpSpLocks/>
              </p:cNvGrpSpPr>
              <p:nvPr/>
            </p:nvGrpSpPr>
            <p:grpSpPr bwMode="auto">
              <a:xfrm>
                <a:off x="5674" y="24"/>
                <a:ext cx="86" cy="4296"/>
                <a:chOff x="5616" y="-48"/>
                <a:chExt cx="144" cy="4368"/>
              </a:xfrm>
            </p:grpSpPr>
            <p:sp>
              <p:nvSpPr>
                <p:cNvPr id="15" name="Rectangle 14">
                  <a:extLst>
                    <a:ext uri="{FF2B5EF4-FFF2-40B4-BE49-F238E27FC236}">
                      <a16:creationId xmlns:a16="http://schemas.microsoft.com/office/drawing/2014/main" id="{88F8E990-8262-5DBD-FA93-BB0F0C51CF4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15">
                  <a:extLst>
                    <a:ext uri="{FF2B5EF4-FFF2-40B4-BE49-F238E27FC236}">
                      <a16:creationId xmlns:a16="http://schemas.microsoft.com/office/drawing/2014/main" id="{63EEFC9B-7340-1C14-839A-D5AD5CF1F94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5">
                <a:extLst>
                  <a:ext uri="{FF2B5EF4-FFF2-40B4-BE49-F238E27FC236}">
                    <a16:creationId xmlns:a16="http://schemas.microsoft.com/office/drawing/2014/main" id="{391CDC67-1DF0-0809-7B32-DE8EF79FF05F}"/>
                  </a:ext>
                </a:extLst>
              </p:cNvPr>
              <p:cNvGrpSpPr>
                <a:grpSpLocks/>
              </p:cNvGrpSpPr>
              <p:nvPr/>
            </p:nvGrpSpPr>
            <p:grpSpPr bwMode="auto">
              <a:xfrm>
                <a:off x="144" y="0"/>
                <a:ext cx="5616" cy="144"/>
                <a:chOff x="96" y="-48"/>
                <a:chExt cx="5520" cy="144"/>
              </a:xfrm>
            </p:grpSpPr>
            <p:sp>
              <p:nvSpPr>
                <p:cNvPr id="13" name="Rectangle 12">
                  <a:extLst>
                    <a:ext uri="{FF2B5EF4-FFF2-40B4-BE49-F238E27FC236}">
                      <a16:creationId xmlns:a16="http://schemas.microsoft.com/office/drawing/2014/main" id="{3A52EAAB-5E0D-2CE2-235C-04572DDA5EF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Rectangle 13">
                  <a:extLst>
                    <a:ext uri="{FF2B5EF4-FFF2-40B4-BE49-F238E27FC236}">
                      <a16:creationId xmlns:a16="http://schemas.microsoft.com/office/drawing/2014/main" id="{0B5DE6C2-1CE2-601D-FB95-769F5E7C076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8">
                <a:extLst>
                  <a:ext uri="{FF2B5EF4-FFF2-40B4-BE49-F238E27FC236}">
                    <a16:creationId xmlns:a16="http://schemas.microsoft.com/office/drawing/2014/main" id="{8B31A72C-5E9D-6CBD-ACBE-6947A2CED2FD}"/>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3CF8071E-1E4F-4172-F670-1EAF9F9255A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Rectangle 20">
                  <a:extLst>
                    <a:ext uri="{FF2B5EF4-FFF2-40B4-BE49-F238E27FC236}">
                      <a16:creationId xmlns:a16="http://schemas.microsoft.com/office/drawing/2014/main" id="{DC88933B-6F3D-A85B-EFC2-6B71B5B596F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452E5728-E76A-CD0C-8335-07B24A2B9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6F55D885-9172-588F-84B3-FC60A947C8E8}"/>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dissolve">
                                      <p:cBhvr>
                                        <p:cTn id="7" dur="500"/>
                                        <p:tgtEl>
                                          <p:spTgt spid="54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42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1C08A376-846E-5621-3C7D-3E2DFDBA61AE}"/>
              </a:ext>
            </a:extLst>
          </p:cNvPr>
          <p:cNvSpPr>
            <a:spLocks noGrp="1"/>
          </p:cNvSpPr>
          <p:nvPr>
            <p:ph type="title"/>
          </p:nvPr>
        </p:nvSpPr>
        <p:spPr>
          <a:xfrm>
            <a:off x="0" y="304800"/>
            <a:ext cx="7772400" cy="685800"/>
          </a:xfrm>
        </p:spPr>
        <p:txBody>
          <a:bodyPr/>
          <a:lstStyle/>
          <a:p>
            <a:r>
              <a:rPr lang="en-US" altLang="en-US" sz="2800" dirty="0"/>
              <a:t>Static Pressure Distribution in A Heat Pipe</a:t>
            </a:r>
          </a:p>
        </p:txBody>
      </p:sp>
      <p:sp>
        <p:nvSpPr>
          <p:cNvPr id="12292" name="Rectangle 2">
            <a:extLst>
              <a:ext uri="{FF2B5EF4-FFF2-40B4-BE49-F238E27FC236}">
                <a16:creationId xmlns:a16="http://schemas.microsoft.com/office/drawing/2014/main" id="{2888D30A-B1B4-DED8-70C4-82B346D9A97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2290" name="Object 1">
            <a:extLst>
              <a:ext uri="{FF2B5EF4-FFF2-40B4-BE49-F238E27FC236}">
                <a16:creationId xmlns:a16="http://schemas.microsoft.com/office/drawing/2014/main" id="{2ADF8F30-8174-7A02-05C1-42BE73140EE3}"/>
              </a:ext>
            </a:extLst>
          </p:cNvPr>
          <p:cNvGraphicFramePr>
            <a:graphicFrameLocks noChangeAspect="1"/>
          </p:cNvGraphicFramePr>
          <p:nvPr/>
        </p:nvGraphicFramePr>
        <p:xfrm>
          <a:off x="609600" y="1524000"/>
          <a:ext cx="8048625" cy="4953000"/>
        </p:xfrm>
        <a:graphic>
          <a:graphicData uri="http://schemas.openxmlformats.org/presentationml/2006/ole">
            <mc:AlternateContent xmlns:mc="http://schemas.openxmlformats.org/markup-compatibility/2006">
              <mc:Choice xmlns:v="urn:schemas-microsoft-com:vml" Requires="v">
                <p:oleObj name="Chart" r:id="rId2" imgW="3943350" imgH="2314575" progId="Excel.Chart.8">
                  <p:embed/>
                </p:oleObj>
              </mc:Choice>
              <mc:Fallback>
                <p:oleObj name="Chart" r:id="rId2" imgW="3943350" imgH="2314575" progId="Excel.Chart.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048625"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a:extLst>
              <a:ext uri="{FF2B5EF4-FFF2-40B4-BE49-F238E27FC236}">
                <a16:creationId xmlns:a16="http://schemas.microsoft.com/office/drawing/2014/main" id="{8BA79664-1F5D-22EE-C37E-71CABE8EEB3A}"/>
              </a:ext>
            </a:extLst>
          </p:cNvPr>
          <p:cNvCxnSpPr/>
          <p:nvPr/>
        </p:nvCxnSpPr>
        <p:spPr>
          <a:xfrm flipV="1">
            <a:off x="1600200" y="2819400"/>
            <a:ext cx="6096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45E764-C79E-92EE-2695-4DEC570FB04E}"/>
              </a:ext>
            </a:extLst>
          </p:cNvPr>
          <p:cNvCxnSpPr/>
          <p:nvPr/>
        </p:nvCxnSpPr>
        <p:spPr>
          <a:xfrm flipV="1">
            <a:off x="1752600" y="3581400"/>
            <a:ext cx="6096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85474E4-88E9-BA15-0FC2-7D83E21AC995}"/>
              </a:ext>
            </a:extLst>
          </p:cNvPr>
          <p:cNvCxnSpPr/>
          <p:nvPr/>
        </p:nvCxnSpPr>
        <p:spPr>
          <a:xfrm>
            <a:off x="6477000" y="2819400"/>
            <a:ext cx="0" cy="762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46">
            <a:extLst>
              <a:ext uri="{FF2B5EF4-FFF2-40B4-BE49-F238E27FC236}">
                <a16:creationId xmlns:a16="http://schemas.microsoft.com/office/drawing/2014/main" id="{0B662F72-D745-BA7D-C81F-75A5E8FB4938}"/>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2CF4ECC4-38D7-BF4E-9046-A4BCFA16AF19}"/>
                </a:ext>
              </a:extLst>
            </p:cNvPr>
            <p:cNvGrpSpPr>
              <a:grpSpLocks/>
            </p:cNvGrpSpPr>
            <p:nvPr/>
          </p:nvGrpSpPr>
          <p:grpSpPr bwMode="auto">
            <a:xfrm>
              <a:off x="0" y="0"/>
              <a:ext cx="9144000" cy="6858000"/>
              <a:chOff x="0" y="0"/>
              <a:chExt cx="5760" cy="4320"/>
            </a:xfrm>
          </p:grpSpPr>
          <p:grpSp>
            <p:nvGrpSpPr>
              <p:cNvPr id="7" name="Group 27">
                <a:extLst>
                  <a:ext uri="{FF2B5EF4-FFF2-40B4-BE49-F238E27FC236}">
                    <a16:creationId xmlns:a16="http://schemas.microsoft.com/office/drawing/2014/main" id="{D5A871A1-5C52-9525-BE48-4ED0C0B1A82F}"/>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08B46FAD-1F68-BA96-5B97-873B05F6CD0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 name="Rectangle 11">
                  <a:extLst>
                    <a:ext uri="{FF2B5EF4-FFF2-40B4-BE49-F238E27FC236}">
                      <a16:creationId xmlns:a16="http://schemas.microsoft.com/office/drawing/2014/main" id="{52EBA290-11BC-C389-096F-380DC1CE09C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29D34F39-818F-845B-AB9D-36EAD0047104}"/>
                  </a:ext>
                </a:extLst>
              </p:cNvPr>
              <p:cNvGrpSpPr>
                <a:grpSpLocks/>
              </p:cNvGrpSpPr>
              <p:nvPr/>
            </p:nvGrpSpPr>
            <p:grpSpPr bwMode="auto">
              <a:xfrm>
                <a:off x="5674" y="24"/>
                <a:ext cx="86" cy="4296"/>
                <a:chOff x="5616" y="-48"/>
                <a:chExt cx="144" cy="4368"/>
              </a:xfrm>
            </p:grpSpPr>
            <p:sp>
              <p:nvSpPr>
                <p:cNvPr id="17" name="Rectangle 16">
                  <a:extLst>
                    <a:ext uri="{FF2B5EF4-FFF2-40B4-BE49-F238E27FC236}">
                      <a16:creationId xmlns:a16="http://schemas.microsoft.com/office/drawing/2014/main" id="{8593A82F-7F3A-3ADD-418F-C7F9A03F2FB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17">
                  <a:extLst>
                    <a:ext uri="{FF2B5EF4-FFF2-40B4-BE49-F238E27FC236}">
                      <a16:creationId xmlns:a16="http://schemas.microsoft.com/office/drawing/2014/main" id="{63241501-17E8-5133-41BB-28A8D2E93BD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5">
                <a:extLst>
                  <a:ext uri="{FF2B5EF4-FFF2-40B4-BE49-F238E27FC236}">
                    <a16:creationId xmlns:a16="http://schemas.microsoft.com/office/drawing/2014/main" id="{C4A8E9BB-F78F-8D41-3A19-F6CDE518AC4D}"/>
                  </a:ext>
                </a:extLst>
              </p:cNvPr>
              <p:cNvGrpSpPr>
                <a:grpSpLocks/>
              </p:cNvGrpSpPr>
              <p:nvPr/>
            </p:nvGrpSpPr>
            <p:grpSpPr bwMode="auto">
              <a:xfrm>
                <a:off x="144" y="0"/>
                <a:ext cx="5616" cy="144"/>
                <a:chOff x="96" y="-48"/>
                <a:chExt cx="5520" cy="144"/>
              </a:xfrm>
            </p:grpSpPr>
            <p:sp>
              <p:nvSpPr>
                <p:cNvPr id="15" name="Rectangle 14">
                  <a:extLst>
                    <a:ext uri="{FF2B5EF4-FFF2-40B4-BE49-F238E27FC236}">
                      <a16:creationId xmlns:a16="http://schemas.microsoft.com/office/drawing/2014/main" id="{EB4A9E13-3DF6-5DC3-3DBD-03AB3D752B0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15">
                  <a:extLst>
                    <a:ext uri="{FF2B5EF4-FFF2-40B4-BE49-F238E27FC236}">
                      <a16:creationId xmlns:a16="http://schemas.microsoft.com/office/drawing/2014/main" id="{3E9B64CA-F8E8-2734-222E-50C488A0D08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2" name="Group 18">
                <a:extLst>
                  <a:ext uri="{FF2B5EF4-FFF2-40B4-BE49-F238E27FC236}">
                    <a16:creationId xmlns:a16="http://schemas.microsoft.com/office/drawing/2014/main" id="{56CF7143-E561-21BA-30F1-F5E40FBCC9C2}"/>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D0EFF65E-556D-C59B-46D3-6232DC2A364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Rectangle 20">
                  <a:extLst>
                    <a:ext uri="{FF2B5EF4-FFF2-40B4-BE49-F238E27FC236}">
                      <a16:creationId xmlns:a16="http://schemas.microsoft.com/office/drawing/2014/main" id="{25437BA2-F559-CD98-5070-F1FC68D3F79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01EEBDE6-D848-71B1-BA0B-2E592F116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E3C23647-07AC-F6B1-AA10-9150DB0C8053}"/>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BF304EC3-0899-C849-C3C5-ED249850830A}"/>
              </a:ext>
            </a:extLst>
          </p:cNvPr>
          <p:cNvSpPr>
            <a:spLocks noGrp="1"/>
          </p:cNvSpPr>
          <p:nvPr>
            <p:ph type="title"/>
          </p:nvPr>
        </p:nvSpPr>
        <p:spPr>
          <a:xfrm>
            <a:off x="152400" y="304800"/>
            <a:ext cx="7772400" cy="762000"/>
          </a:xfrm>
        </p:spPr>
        <p:txBody>
          <a:bodyPr/>
          <a:lstStyle/>
          <a:p>
            <a:r>
              <a:rPr lang="en-US" altLang="en-US" sz="2400" dirty="0"/>
              <a:t>Mass flow rate vs Evaporator exit temperature</a:t>
            </a:r>
          </a:p>
        </p:txBody>
      </p:sp>
      <p:sp>
        <p:nvSpPr>
          <p:cNvPr id="13316" name="Rectangle 2">
            <a:extLst>
              <a:ext uri="{FF2B5EF4-FFF2-40B4-BE49-F238E27FC236}">
                <a16:creationId xmlns:a16="http://schemas.microsoft.com/office/drawing/2014/main" id="{929D7D67-FCBF-42EF-291F-1ED347BF1ED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3314" name="Object 1">
            <a:extLst>
              <a:ext uri="{FF2B5EF4-FFF2-40B4-BE49-F238E27FC236}">
                <a16:creationId xmlns:a16="http://schemas.microsoft.com/office/drawing/2014/main" id="{B314A522-0746-F484-08D3-1BD6D66E094A}"/>
              </a:ext>
            </a:extLst>
          </p:cNvPr>
          <p:cNvGraphicFramePr>
            <a:graphicFrameLocks noChangeAspect="1"/>
          </p:cNvGraphicFramePr>
          <p:nvPr/>
        </p:nvGraphicFramePr>
        <p:xfrm>
          <a:off x="-50800" y="1168400"/>
          <a:ext cx="9017000" cy="5435600"/>
        </p:xfrm>
        <a:graphic>
          <a:graphicData uri="http://schemas.openxmlformats.org/presentationml/2006/ole">
            <mc:AlternateContent xmlns:mc="http://schemas.openxmlformats.org/markup-compatibility/2006">
              <mc:Choice xmlns:v="urn:schemas-microsoft-com:vml" Requires="v">
                <p:oleObj r:id="rId2" imgW="9016765" imgH="5432007" progId="Excel.Chart.8">
                  <p:embed/>
                </p:oleObj>
              </mc:Choice>
              <mc:Fallback>
                <p:oleObj r:id="rId2" imgW="9016765" imgH="5432007" progId="Excel.Chart.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168400"/>
                        <a:ext cx="9017000" cy="543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6">
            <a:extLst>
              <a:ext uri="{FF2B5EF4-FFF2-40B4-BE49-F238E27FC236}">
                <a16:creationId xmlns:a16="http://schemas.microsoft.com/office/drawing/2014/main" id="{183F8EF0-5A1E-768A-1437-BF53A8B9E64F}"/>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19771940-FB83-CCBE-FA0D-142F9A9EE088}"/>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0AF80595-C0C4-7F18-3F40-423BA372E629}"/>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B444DD14-8A22-64AF-860A-83044982A10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EE8D8F56-9A2A-308D-D0EA-7D9FCFD209C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BC9AEC88-C4CF-D986-C171-E2936802A6EC}"/>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36F06FCE-778B-180F-60D7-AA7FCA4E939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5DDF6756-CD1F-9D88-BC70-E17E29AC523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4C93CAA0-1BF5-DC82-5EEB-EA174DFB772D}"/>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73BB827F-6EF4-D960-5498-22D336B77B7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AB199717-0A3A-42D4-4C98-9906285BCA0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C6DF3263-8E1E-AE88-8BF7-4348C06F6058}"/>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0C71017A-9492-E905-D57B-8DDB86842B45}"/>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59A926BB-9A71-71B2-C638-0DBEBB21EC6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20AA0FC9-77A1-40B8-7FE7-E7FD7C29B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1D98A93D-A18C-75FB-B9F9-7EC59BD1D81C}"/>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a:extLst>
              <a:ext uri="{FF2B5EF4-FFF2-40B4-BE49-F238E27FC236}">
                <a16:creationId xmlns:a16="http://schemas.microsoft.com/office/drawing/2014/main" id="{B9DBAE75-28E6-044B-D539-D55C3E752CF3}"/>
              </a:ext>
            </a:extLst>
          </p:cNvPr>
          <p:cNvSpPr>
            <a:spLocks noGrp="1"/>
          </p:cNvSpPr>
          <p:nvPr>
            <p:ph type="title"/>
          </p:nvPr>
        </p:nvSpPr>
        <p:spPr>
          <a:xfrm>
            <a:off x="762000" y="152400"/>
            <a:ext cx="7772400" cy="1143000"/>
          </a:xfrm>
        </p:spPr>
        <p:txBody>
          <a:bodyPr/>
          <a:lstStyle/>
          <a:p>
            <a:r>
              <a:rPr lang="en-US" altLang="en-US" sz="2800"/>
              <a:t>Sonic Heat Flux Limit </a:t>
            </a:r>
          </a:p>
        </p:txBody>
      </p:sp>
      <p:sp>
        <p:nvSpPr>
          <p:cNvPr id="14340" name="Rectangle 2">
            <a:extLst>
              <a:ext uri="{FF2B5EF4-FFF2-40B4-BE49-F238E27FC236}">
                <a16:creationId xmlns:a16="http://schemas.microsoft.com/office/drawing/2014/main" id="{9D141D13-875F-BEC9-BAC1-4A005D5A1BA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1" name="Rectangle 4">
            <a:extLst>
              <a:ext uri="{FF2B5EF4-FFF2-40B4-BE49-F238E27FC236}">
                <a16:creationId xmlns:a16="http://schemas.microsoft.com/office/drawing/2014/main" id="{A5FEBC5E-8A91-DCFB-92E2-89B6B790F159}"/>
              </a:ext>
            </a:extLst>
          </p:cNvPr>
          <p:cNvSpPr>
            <a:spLocks noChangeArrowheads="1"/>
          </p:cNvSpPr>
          <p:nvPr/>
        </p:nvSpPr>
        <p:spPr bwMode="auto">
          <a:xfrm>
            <a:off x="2819400" y="2133600"/>
            <a:ext cx="165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D=0.0114m</a:t>
            </a:r>
          </a:p>
        </p:txBody>
      </p:sp>
      <p:sp>
        <p:nvSpPr>
          <p:cNvPr id="14342" name="Rectangle 4">
            <a:extLst>
              <a:ext uri="{FF2B5EF4-FFF2-40B4-BE49-F238E27FC236}">
                <a16:creationId xmlns:a16="http://schemas.microsoft.com/office/drawing/2014/main" id="{80680C50-FD91-EF37-186D-449DA18113F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8" name="Object 3">
            <a:extLst>
              <a:ext uri="{FF2B5EF4-FFF2-40B4-BE49-F238E27FC236}">
                <a16:creationId xmlns:a16="http://schemas.microsoft.com/office/drawing/2014/main" id="{B629B487-F3A9-FA43-EF6B-B699249CE397}"/>
              </a:ext>
            </a:extLst>
          </p:cNvPr>
          <p:cNvGraphicFramePr>
            <a:graphicFrameLocks noChangeAspect="1"/>
          </p:cNvGraphicFramePr>
          <p:nvPr/>
        </p:nvGraphicFramePr>
        <p:xfrm>
          <a:off x="508000" y="1117600"/>
          <a:ext cx="8204200" cy="530860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46">
            <a:extLst>
              <a:ext uri="{FF2B5EF4-FFF2-40B4-BE49-F238E27FC236}">
                <a16:creationId xmlns:a16="http://schemas.microsoft.com/office/drawing/2014/main" id="{90ACEC26-5B2F-7F29-12E6-740C4FC51548}"/>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221BAB12-3665-0C58-005A-02E7218D6E0B}"/>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9999BBBA-F35E-EAD3-191B-C526A0FAE0F6}"/>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46C9810F-BBA5-3352-BA65-D9F34BE8E3E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2D8CE199-CD42-EB75-3DA3-4095D39FF13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BF74714E-021B-EB37-D557-E93254979EB0}"/>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82EAD31D-95CC-B43D-BD8D-D3589A42966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DA1EE07B-50A1-5617-3CBB-3014009A01C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6E6EC72E-8C8A-D2F6-3ABB-ABE12FABD896}"/>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C9F7C70C-0E72-5DB0-9A8F-0B98B403AF9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8D471688-6FE8-06D3-9FB2-1433C3FF03A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863AEEC2-79CD-8FD3-E9B5-649E544AAF04}"/>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B5B8D6C1-4E4E-C861-054F-4AF08FD3A7C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EFBAE4C3-EFF3-2C0C-31E0-305C56A503D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0F9EBDB8-A345-A116-AEDF-CBF88BC71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0240D348-B858-C7FE-B966-25DBB4BFC8F7}"/>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EA3CAE5D-21AF-1372-B8C5-2171FF018B61}"/>
              </a:ext>
            </a:extLst>
          </p:cNvPr>
          <p:cNvSpPr>
            <a:spLocks noGrp="1"/>
          </p:cNvSpPr>
          <p:nvPr>
            <p:ph type="title"/>
          </p:nvPr>
        </p:nvSpPr>
        <p:spPr>
          <a:xfrm>
            <a:off x="838200" y="76200"/>
            <a:ext cx="7772400" cy="1143000"/>
          </a:xfrm>
        </p:spPr>
        <p:txBody>
          <a:bodyPr/>
          <a:lstStyle/>
          <a:p>
            <a:r>
              <a:rPr lang="en-US" altLang="en-US" sz="2800" dirty="0"/>
              <a:t>Heat transport limits</a:t>
            </a:r>
          </a:p>
        </p:txBody>
      </p:sp>
      <p:sp>
        <p:nvSpPr>
          <p:cNvPr id="15364" name="Rectangle 2">
            <a:extLst>
              <a:ext uri="{FF2B5EF4-FFF2-40B4-BE49-F238E27FC236}">
                <a16:creationId xmlns:a16="http://schemas.microsoft.com/office/drawing/2014/main" id="{4D1F572E-C3A9-A560-4B98-ECECA32E19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5362" name="Object 1">
            <a:extLst>
              <a:ext uri="{FF2B5EF4-FFF2-40B4-BE49-F238E27FC236}">
                <a16:creationId xmlns:a16="http://schemas.microsoft.com/office/drawing/2014/main" id="{1A0AEF6B-0B22-43FD-40CE-78EFFAC448AE}"/>
              </a:ext>
            </a:extLst>
          </p:cNvPr>
          <p:cNvGraphicFramePr>
            <a:graphicFrameLocks noChangeAspect="1"/>
          </p:cNvGraphicFramePr>
          <p:nvPr/>
        </p:nvGraphicFramePr>
        <p:xfrm>
          <a:off x="457200" y="1447800"/>
          <a:ext cx="8305800" cy="4875213"/>
        </p:xfrm>
        <a:graphic>
          <a:graphicData uri="http://schemas.openxmlformats.org/presentationml/2006/ole">
            <mc:AlternateContent xmlns:mc="http://schemas.openxmlformats.org/markup-compatibility/2006">
              <mc:Choice xmlns:v="urn:schemas-microsoft-com:vml" Requires="v">
                <p:oleObj name="Chart" r:id="rId2" imgW="5257800" imgH="3086100" progId="Excel.Chart.8">
                  <p:embed/>
                </p:oleObj>
              </mc:Choice>
              <mc:Fallback>
                <p:oleObj name="Chart" r:id="rId2" imgW="5257800" imgH="3086100" progId="Excel.Chart.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05800" cy="487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6">
            <a:extLst>
              <a:ext uri="{FF2B5EF4-FFF2-40B4-BE49-F238E27FC236}">
                <a16:creationId xmlns:a16="http://schemas.microsoft.com/office/drawing/2014/main" id="{6B6D03E4-E2B1-B13B-F023-D63EB0093F9A}"/>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3595D55A-B01F-03F2-0A4E-BE3762015D0F}"/>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60E73507-2CBD-E88E-7D56-4E4983344845}"/>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7A801338-054B-8210-9538-8BAD95DADC1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0042A2A5-5CE5-F7F5-748A-CE266CAAD0B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CF0F4321-2F34-4914-F7D7-C4718B3F6EC0}"/>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D4F110E1-F67B-5AFF-0712-F9A7923C58C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1E527B9C-3A85-E777-3F44-E2F60B9C490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7F6671A7-BCF4-DBF6-C614-D4ACF8BA32D5}"/>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0D014814-542E-2227-6478-60C6A0D06A9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20819279-2355-98D6-911F-06835A2FDA2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F64E2427-982E-995B-ABFA-18A00F692669}"/>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C7B4D41C-FBD6-D9AC-E632-6C705550043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FEA58160-95D8-EB15-056C-4DCA0E95BA0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31F5AEF4-EDEA-7414-F293-C2543F563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014E4365-73EA-2AB6-260D-A4DA3C7E384F}"/>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EF79225-B550-DF37-C90C-C73C8547E85D}"/>
              </a:ext>
            </a:extLst>
          </p:cNvPr>
          <p:cNvSpPr>
            <a:spLocks noGrp="1" noChangeArrowheads="1"/>
          </p:cNvSpPr>
          <p:nvPr>
            <p:ph type="title"/>
          </p:nvPr>
        </p:nvSpPr>
        <p:spPr>
          <a:xfrm>
            <a:off x="762000" y="0"/>
            <a:ext cx="7772400" cy="1143000"/>
          </a:xfrm>
        </p:spPr>
        <p:txBody>
          <a:bodyPr/>
          <a:lstStyle/>
          <a:p>
            <a:r>
              <a:rPr lang="en-US" altLang="en-US" sz="2800"/>
              <a:t>Performance of Heat Pipe</a:t>
            </a:r>
          </a:p>
        </p:txBody>
      </p:sp>
      <p:grpSp>
        <p:nvGrpSpPr>
          <p:cNvPr id="34819" name="Group 6">
            <a:extLst>
              <a:ext uri="{FF2B5EF4-FFF2-40B4-BE49-F238E27FC236}">
                <a16:creationId xmlns:a16="http://schemas.microsoft.com/office/drawing/2014/main" id="{DBEED17D-DD8E-0FE7-7BB2-FFAD8C627049}"/>
              </a:ext>
            </a:extLst>
          </p:cNvPr>
          <p:cNvGrpSpPr>
            <a:grpSpLocks/>
          </p:cNvGrpSpPr>
          <p:nvPr/>
        </p:nvGrpSpPr>
        <p:grpSpPr bwMode="auto">
          <a:xfrm>
            <a:off x="1006475" y="1844675"/>
            <a:ext cx="7132638" cy="3170238"/>
            <a:chOff x="0" y="0"/>
            <a:chExt cx="4493" cy="1997"/>
          </a:xfrm>
        </p:grpSpPr>
        <p:sp>
          <p:nvSpPr>
            <p:cNvPr id="34822" name="Rectangle 5">
              <a:extLst>
                <a:ext uri="{FF2B5EF4-FFF2-40B4-BE49-F238E27FC236}">
                  <a16:creationId xmlns:a16="http://schemas.microsoft.com/office/drawing/2014/main" id="{DE0E848C-A6B0-DCD6-9E87-D57FB51265BB}"/>
                </a:ext>
              </a:extLst>
            </p:cNvPr>
            <p:cNvSpPr>
              <a:spLocks noChangeArrowheads="1"/>
            </p:cNvSpPr>
            <p:nvPr/>
          </p:nvSpPr>
          <p:spPr bwMode="auto">
            <a:xfrm>
              <a:off x="0" y="0"/>
              <a:ext cx="4493" cy="1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3" name="Rectangle 3">
              <a:extLst>
                <a:ext uri="{FF2B5EF4-FFF2-40B4-BE49-F238E27FC236}">
                  <a16:creationId xmlns:a16="http://schemas.microsoft.com/office/drawing/2014/main" id="{12219A0A-508A-07F6-FC15-2DBD06FCEB19}"/>
                </a:ext>
              </a:extLst>
            </p:cNvPr>
            <p:cNvSpPr>
              <a:spLocks noChangeArrowheads="1"/>
            </p:cNvSpPr>
            <p:nvPr/>
          </p:nvSpPr>
          <p:spPr bwMode="auto">
            <a:xfrm>
              <a:off x="0" y="0"/>
              <a:ext cx="4493" cy="1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18400"/>
                <a:t> </a:t>
              </a:r>
              <a:r>
                <a:rPr lang="en-US" altLang="en-US"/>
                <a:t>                                      </a:t>
              </a:r>
            </a:p>
            <a:p>
              <a:endParaRPr lang="en-US" altLang="en-US"/>
            </a:p>
          </p:txBody>
        </p:sp>
      </p:grpSp>
      <p:pic>
        <p:nvPicPr>
          <p:cNvPr id="34820" name="Picture 4" descr="http://www.fujikura.co.uk/images/electronics_thermal_diagram1.gif">
            <a:extLst>
              <a:ext uri="{FF2B5EF4-FFF2-40B4-BE49-F238E27FC236}">
                <a16:creationId xmlns:a16="http://schemas.microsoft.com/office/drawing/2014/main" id="{DC3E783A-9CB9-C949-1B30-5170366D7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http://www.fujikura.co.uk/images/electronics_thermal_diagram2.gif">
            <a:extLst>
              <a:ext uri="{FF2B5EF4-FFF2-40B4-BE49-F238E27FC236}">
                <a16:creationId xmlns:a16="http://schemas.microsoft.com/office/drawing/2014/main" id="{02180D90-01E8-528B-EEE1-B6900E377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41438"/>
            <a:ext cx="1622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a:extLst>
              <a:ext uri="{FF2B5EF4-FFF2-40B4-BE49-F238E27FC236}">
                <a16:creationId xmlns:a16="http://schemas.microsoft.com/office/drawing/2014/main" id="{4669D972-C10B-6FFA-BBF7-F5203C3F926D}"/>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6F58B9AE-8FAD-1DB3-FC07-BCC75BF50358}"/>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020F2FA5-596B-E7F8-DEBD-8EF156549E78}"/>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4F7D0B04-6A11-EF0B-004C-44A8599235A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34ACECB1-53C9-80E9-5664-7F0164E65C8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8E1A0722-45B0-19C1-8F43-DFF79089B6E4}"/>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088B98D9-AEF4-21F5-7006-5DF9662267A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064DFFE4-5F83-B602-AA55-5FBF1ACE391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B3140B0A-DDD3-41A4-0930-ED397DEF638C}"/>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81C8D29D-2FC6-52F9-A724-EDAAAD2C7DF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B07290EC-D255-1994-F859-F9876B8BF330}"/>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F0CFF353-277C-DBEA-85B5-A56C9846D668}"/>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95769E44-7F53-8B4D-2EC6-11747355BF2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CADEE29F-6E5B-894E-9E01-48380E259AFE}"/>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135A2933-F4FD-B7D7-C8CD-BB2C8AADB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B6727A87-4E7F-094C-5F02-6DF8A6BC0E43}"/>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DF1843E-31BB-ABE9-0145-B19C0C559EBB}"/>
              </a:ext>
            </a:extLst>
          </p:cNvPr>
          <p:cNvSpPr>
            <a:spLocks noGrp="1"/>
          </p:cNvSpPr>
          <p:nvPr>
            <p:ph type="title"/>
          </p:nvPr>
        </p:nvSpPr>
        <p:spPr>
          <a:xfrm>
            <a:off x="762000" y="228600"/>
            <a:ext cx="7772400" cy="762000"/>
          </a:xfrm>
        </p:spPr>
        <p:txBody>
          <a:bodyPr/>
          <a:lstStyle/>
          <a:p>
            <a:r>
              <a:rPr lang="en-US" altLang="en-US" sz="2800"/>
              <a:t>Thermal Resistance of A Heat Pipe</a:t>
            </a:r>
          </a:p>
        </p:txBody>
      </p:sp>
      <p:pic>
        <p:nvPicPr>
          <p:cNvPr id="35843" name="Picture 3">
            <a:extLst>
              <a:ext uri="{FF2B5EF4-FFF2-40B4-BE49-F238E27FC236}">
                <a16:creationId xmlns:a16="http://schemas.microsoft.com/office/drawing/2014/main" id="{CFB7852F-AB88-278C-1779-762465842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121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a:extLst>
              <a:ext uri="{FF2B5EF4-FFF2-40B4-BE49-F238E27FC236}">
                <a16:creationId xmlns:a16="http://schemas.microsoft.com/office/drawing/2014/main" id="{060E439C-C195-80CC-8DF0-B077C544FD15}"/>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8B4714A2-0DAA-5983-187C-2AD2FEAF81D4}"/>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B5BFD1F8-5EB8-4BD1-070D-2886EE6DDFB6}"/>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8619CF20-4AD2-D4D1-D17A-99D474599D8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BA3D2A23-D048-31D9-A1F0-34A25297A91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EBB52D45-4511-E097-B0ED-E2B3ACD3286B}"/>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CFD42FA1-3916-5DC0-11A4-F51A9B1199B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05F10D00-2C52-BF58-BA97-B100E20EDC9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23754050-A877-C3F8-0F19-5DB917E89305}"/>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1D9F340A-89CA-57F7-34D9-08A8B890E6E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25053D1D-EDE2-1184-3050-FC1926445DC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67EA608C-C854-46F7-E779-ADCF869DEB82}"/>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E5AC3F10-AB74-77D0-05C4-875D4DC1D2D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9F9698A7-0E71-6E59-F250-A07B0382503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97CB7E2D-8E78-B89C-84E0-42B6476F8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ADC6CC7A-E87C-A017-68CD-CBDE66224797}"/>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CDEF998-6611-4A0A-55D8-343C7017E3EB}"/>
              </a:ext>
            </a:extLst>
          </p:cNvPr>
          <p:cNvSpPr>
            <a:spLocks noGrp="1" noChangeArrowheads="1"/>
          </p:cNvSpPr>
          <p:nvPr>
            <p:ph type="title"/>
          </p:nvPr>
        </p:nvSpPr>
        <p:spPr>
          <a:xfrm>
            <a:off x="0" y="76200"/>
            <a:ext cx="7772400" cy="1143000"/>
          </a:xfrm>
        </p:spPr>
        <p:txBody>
          <a:bodyPr/>
          <a:lstStyle/>
          <a:p>
            <a:r>
              <a:rPr lang="en-US" altLang="en-US" dirty="0"/>
              <a:t>  </a:t>
            </a:r>
            <a:r>
              <a:rPr lang="en-US" altLang="en-US" sz="2800" dirty="0"/>
              <a:t>Thermal Resistance of Heat Pipe</a:t>
            </a:r>
          </a:p>
        </p:txBody>
      </p:sp>
      <p:grpSp>
        <p:nvGrpSpPr>
          <p:cNvPr id="36867" name="Group 6">
            <a:extLst>
              <a:ext uri="{FF2B5EF4-FFF2-40B4-BE49-F238E27FC236}">
                <a16:creationId xmlns:a16="http://schemas.microsoft.com/office/drawing/2014/main" id="{1C341A1D-05D8-46D8-C518-870BF144EF33}"/>
              </a:ext>
            </a:extLst>
          </p:cNvPr>
          <p:cNvGrpSpPr>
            <a:grpSpLocks/>
          </p:cNvGrpSpPr>
          <p:nvPr/>
        </p:nvGrpSpPr>
        <p:grpSpPr bwMode="auto">
          <a:xfrm>
            <a:off x="1006475" y="1836738"/>
            <a:ext cx="7132638" cy="3186112"/>
            <a:chOff x="0" y="0"/>
            <a:chExt cx="4493" cy="2007"/>
          </a:xfrm>
        </p:grpSpPr>
        <p:sp>
          <p:nvSpPr>
            <p:cNvPr id="36870" name="Rectangle 5">
              <a:extLst>
                <a:ext uri="{FF2B5EF4-FFF2-40B4-BE49-F238E27FC236}">
                  <a16:creationId xmlns:a16="http://schemas.microsoft.com/office/drawing/2014/main" id="{A16ED56A-DCA8-A429-B637-3E8E95F94431}"/>
                </a:ext>
              </a:extLst>
            </p:cNvPr>
            <p:cNvSpPr>
              <a:spLocks noChangeArrowheads="1"/>
            </p:cNvSpPr>
            <p:nvPr/>
          </p:nvSpPr>
          <p:spPr bwMode="auto">
            <a:xfrm>
              <a:off x="0" y="0"/>
              <a:ext cx="4493" cy="20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1" name="Rectangle 3">
              <a:extLst>
                <a:ext uri="{FF2B5EF4-FFF2-40B4-BE49-F238E27FC236}">
                  <a16:creationId xmlns:a16="http://schemas.microsoft.com/office/drawing/2014/main" id="{B90D5238-7677-073D-8815-7DC8221573BD}"/>
                </a:ext>
              </a:extLst>
            </p:cNvPr>
            <p:cNvSpPr>
              <a:spLocks noChangeArrowheads="1"/>
            </p:cNvSpPr>
            <p:nvPr/>
          </p:nvSpPr>
          <p:spPr bwMode="auto">
            <a:xfrm>
              <a:off x="0" y="0"/>
              <a:ext cx="4493" cy="20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18500"/>
                <a:t> </a:t>
              </a:r>
              <a:r>
                <a:rPr lang="en-US" altLang="en-US"/>
                <a:t>                                      </a:t>
              </a:r>
            </a:p>
            <a:p>
              <a:endParaRPr lang="en-US" altLang="en-US"/>
            </a:p>
          </p:txBody>
        </p:sp>
      </p:grpSp>
      <p:pic>
        <p:nvPicPr>
          <p:cNvPr id="36868" name="Picture 4" descr="http://www.fujikura.co.uk/images/electronics_thermal_diagram3.gif">
            <a:extLst>
              <a:ext uri="{FF2B5EF4-FFF2-40B4-BE49-F238E27FC236}">
                <a16:creationId xmlns:a16="http://schemas.microsoft.com/office/drawing/2014/main" id="{27B008E7-F2DA-7BF2-5348-574C6DE57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http://www.fujikura.co.uk/images/electronics_thermal_diagram2.gif">
            <a:extLst>
              <a:ext uri="{FF2B5EF4-FFF2-40B4-BE49-F238E27FC236}">
                <a16:creationId xmlns:a16="http://schemas.microsoft.com/office/drawing/2014/main" id="{B19A06C6-AB6B-B778-B8DE-5C5B3637E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828800"/>
            <a:ext cx="16224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a:extLst>
              <a:ext uri="{FF2B5EF4-FFF2-40B4-BE49-F238E27FC236}">
                <a16:creationId xmlns:a16="http://schemas.microsoft.com/office/drawing/2014/main" id="{9A9CDC16-455A-534D-77E8-2C7B72BB6403}"/>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C32E4515-E5E9-CCFE-D922-00A7629DAE23}"/>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98440943-8916-2ABF-70CC-4C08F84772DD}"/>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ADDB3505-EA91-B534-D454-B1BC327A595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B4F393BD-BCE4-0E25-6BE4-9E8B396CCE8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F7F30C0D-661D-E311-1F7A-35B84644D2C0}"/>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491C9526-DABB-57A4-114E-FCE76EE7997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C6EFB433-5D72-E277-771B-8E11DA87D1E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158B90BC-8EFB-622D-3C10-2F21B2A32B15}"/>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6B6B81D1-548F-74C6-1FD9-18D2FF64ED5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8F56D111-890F-8319-BA85-89F2DC60385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960A5F31-B2F3-6236-B5D6-F08CF76953AF}"/>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6390C5CD-6FBD-4278-8972-8EDB1301AED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06CD1C61-9145-93C3-AB04-6DF23A7FE4F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6C9F2ECA-EC4A-C748-BBCC-99C4B6B11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C7777EFC-1BD9-1353-08A6-7C51972DE20D}"/>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74B43CB1-AD4D-AD0F-C7EA-46822E214D9A}"/>
              </a:ext>
            </a:extLst>
          </p:cNvPr>
          <p:cNvSpPr>
            <a:spLocks noGrp="1"/>
          </p:cNvSpPr>
          <p:nvPr>
            <p:ph type="title"/>
          </p:nvPr>
        </p:nvSpPr>
        <p:spPr>
          <a:xfrm>
            <a:off x="0" y="0"/>
            <a:ext cx="7772400" cy="1143000"/>
          </a:xfrm>
        </p:spPr>
        <p:txBody>
          <a:bodyPr/>
          <a:lstStyle/>
          <a:p>
            <a:r>
              <a:rPr lang="en-US" altLang="en-US" sz="2800"/>
              <a:t>Four heat transport limitations of a heat pipe</a:t>
            </a:r>
          </a:p>
        </p:txBody>
      </p:sp>
      <p:sp>
        <p:nvSpPr>
          <p:cNvPr id="4" name="Content Placeholder 3">
            <a:extLst>
              <a:ext uri="{FF2B5EF4-FFF2-40B4-BE49-F238E27FC236}">
                <a16:creationId xmlns:a16="http://schemas.microsoft.com/office/drawing/2014/main" id="{947D7859-3667-1E7D-C1D9-25FE07CEB767}"/>
              </a:ext>
            </a:extLst>
          </p:cNvPr>
          <p:cNvSpPr>
            <a:spLocks noGrp="1"/>
          </p:cNvSpPr>
          <p:nvPr>
            <p:ph idx="1"/>
          </p:nvPr>
        </p:nvSpPr>
        <p:spPr>
          <a:xfrm>
            <a:off x="685800" y="1371600"/>
            <a:ext cx="7772400" cy="4114800"/>
          </a:xfrm>
        </p:spPr>
        <p:txBody>
          <a:bodyPr/>
          <a:lstStyle/>
          <a:p>
            <a:pPr>
              <a:buFontTx/>
              <a:buNone/>
            </a:pPr>
            <a:r>
              <a:rPr lang="en-US" altLang="en-US" sz="2400" dirty="0"/>
              <a:t>The four heat transport limitations can be simplified as follows;</a:t>
            </a:r>
          </a:p>
          <a:p>
            <a:pPr>
              <a:buFontTx/>
              <a:buNone/>
            </a:pPr>
            <a:r>
              <a:rPr lang="en-US" altLang="en-US" sz="2400" dirty="0"/>
              <a:t>1) </a:t>
            </a:r>
            <a:r>
              <a:rPr lang="en-US" altLang="en-US" sz="2400" i="1" dirty="0"/>
              <a:t>Sonic limit – </a:t>
            </a:r>
            <a:r>
              <a:rPr lang="en-US" altLang="en-US" sz="2400" dirty="0"/>
              <a:t>the flow rate that vapor travels from evaporator to condenser.</a:t>
            </a:r>
          </a:p>
          <a:p>
            <a:pPr>
              <a:buFontTx/>
              <a:buNone/>
            </a:pPr>
            <a:r>
              <a:rPr lang="en-US" altLang="en-US" sz="2400" dirty="0"/>
              <a:t>2) </a:t>
            </a:r>
            <a:r>
              <a:rPr lang="en-US" altLang="en-US" sz="2400" i="1" dirty="0"/>
              <a:t>Entrainment limit – Friction between working fluid and vapor that travel in </a:t>
            </a:r>
            <a:r>
              <a:rPr lang="en-US" altLang="en-US" sz="2400" dirty="0"/>
              <a:t>opposite directions.</a:t>
            </a:r>
          </a:p>
          <a:p>
            <a:pPr>
              <a:buFontTx/>
              <a:buNone/>
            </a:pPr>
            <a:r>
              <a:rPr lang="en-US" altLang="en-US" sz="2400" dirty="0"/>
              <a:t>3) </a:t>
            </a:r>
            <a:r>
              <a:rPr lang="en-US" altLang="en-US" sz="2400" i="1" dirty="0"/>
              <a:t>Capillary limit – the rate at which the working fluid travels from condenser to </a:t>
            </a:r>
            <a:r>
              <a:rPr lang="en-US" altLang="en-US" sz="2400" dirty="0"/>
              <a:t>evaporator through the wick.</a:t>
            </a:r>
          </a:p>
          <a:p>
            <a:pPr>
              <a:buFontTx/>
              <a:buNone/>
            </a:pPr>
            <a:r>
              <a:rPr lang="en-US" altLang="en-US" sz="2400" dirty="0"/>
              <a:t>4) </a:t>
            </a:r>
            <a:r>
              <a:rPr lang="en-US" altLang="en-US" sz="2400" i="1" dirty="0"/>
              <a:t>Boiling limit – the rate at which the working fluid vaporizes from the added </a:t>
            </a:r>
            <a:r>
              <a:rPr lang="en-US" altLang="en-US" sz="2400" dirty="0"/>
              <a:t>heat</a:t>
            </a:r>
          </a:p>
        </p:txBody>
      </p:sp>
      <p:grpSp>
        <p:nvGrpSpPr>
          <p:cNvPr id="2" name="Group 46">
            <a:extLst>
              <a:ext uri="{FF2B5EF4-FFF2-40B4-BE49-F238E27FC236}">
                <a16:creationId xmlns:a16="http://schemas.microsoft.com/office/drawing/2014/main" id="{B9DD81BA-F357-084D-1ECC-372D49096D30}"/>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4EF3E947-B723-97FA-0CA5-F606B546A16E}"/>
                </a:ext>
              </a:extLst>
            </p:cNvPr>
            <p:cNvGrpSpPr>
              <a:grpSpLocks/>
            </p:cNvGrpSpPr>
            <p:nvPr/>
          </p:nvGrpSpPr>
          <p:grpSpPr bwMode="auto">
            <a:xfrm>
              <a:off x="0" y="0"/>
              <a:ext cx="9144000" cy="6858000"/>
              <a:chOff x="0" y="0"/>
              <a:chExt cx="5760" cy="4320"/>
            </a:xfrm>
          </p:grpSpPr>
          <p:grpSp>
            <p:nvGrpSpPr>
              <p:cNvPr id="7" name="Group 27">
                <a:extLst>
                  <a:ext uri="{FF2B5EF4-FFF2-40B4-BE49-F238E27FC236}">
                    <a16:creationId xmlns:a16="http://schemas.microsoft.com/office/drawing/2014/main" id="{76180813-25DE-E443-46FA-AE5749985131}"/>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47EE6B10-E605-8DF0-3B55-F3E52FCF248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11">
                  <a:extLst>
                    <a:ext uri="{FF2B5EF4-FFF2-40B4-BE49-F238E27FC236}">
                      <a16:creationId xmlns:a16="http://schemas.microsoft.com/office/drawing/2014/main" id="{57F7FA7A-A70C-C72D-FEB1-117D017E6C3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2">
                <a:extLst>
                  <a:ext uri="{FF2B5EF4-FFF2-40B4-BE49-F238E27FC236}">
                    <a16:creationId xmlns:a16="http://schemas.microsoft.com/office/drawing/2014/main" id="{412E57E4-0C81-86EE-711C-DA528FE8DB01}"/>
                  </a:ext>
                </a:extLst>
              </p:cNvPr>
              <p:cNvGrpSpPr>
                <a:grpSpLocks/>
              </p:cNvGrpSpPr>
              <p:nvPr/>
            </p:nvGrpSpPr>
            <p:grpSpPr bwMode="auto">
              <a:xfrm>
                <a:off x="5674" y="24"/>
                <a:ext cx="86" cy="4296"/>
                <a:chOff x="5616" y="-48"/>
                <a:chExt cx="144" cy="4368"/>
              </a:xfrm>
            </p:grpSpPr>
            <p:sp>
              <p:nvSpPr>
                <p:cNvPr id="15" name="Rectangle 14">
                  <a:extLst>
                    <a:ext uri="{FF2B5EF4-FFF2-40B4-BE49-F238E27FC236}">
                      <a16:creationId xmlns:a16="http://schemas.microsoft.com/office/drawing/2014/main" id="{192CC488-1942-739E-9719-5664D97774E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15">
                  <a:extLst>
                    <a:ext uri="{FF2B5EF4-FFF2-40B4-BE49-F238E27FC236}">
                      <a16:creationId xmlns:a16="http://schemas.microsoft.com/office/drawing/2014/main" id="{DA6F819C-4C2D-F8EF-B76D-60EBB5B24AA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5">
                <a:extLst>
                  <a:ext uri="{FF2B5EF4-FFF2-40B4-BE49-F238E27FC236}">
                    <a16:creationId xmlns:a16="http://schemas.microsoft.com/office/drawing/2014/main" id="{D1628A44-D2F5-FD95-FEC2-0F0A21A84684}"/>
                  </a:ext>
                </a:extLst>
              </p:cNvPr>
              <p:cNvGrpSpPr>
                <a:grpSpLocks/>
              </p:cNvGrpSpPr>
              <p:nvPr/>
            </p:nvGrpSpPr>
            <p:grpSpPr bwMode="auto">
              <a:xfrm>
                <a:off x="144" y="0"/>
                <a:ext cx="5616" cy="144"/>
                <a:chOff x="96" y="-48"/>
                <a:chExt cx="5520" cy="144"/>
              </a:xfrm>
            </p:grpSpPr>
            <p:sp>
              <p:nvSpPr>
                <p:cNvPr id="13" name="Rectangle 12">
                  <a:extLst>
                    <a:ext uri="{FF2B5EF4-FFF2-40B4-BE49-F238E27FC236}">
                      <a16:creationId xmlns:a16="http://schemas.microsoft.com/office/drawing/2014/main" id="{2F1B2F57-5153-6E3B-05D7-2E883317024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Rectangle 13">
                  <a:extLst>
                    <a:ext uri="{FF2B5EF4-FFF2-40B4-BE49-F238E27FC236}">
                      <a16:creationId xmlns:a16="http://schemas.microsoft.com/office/drawing/2014/main" id="{439881E4-4F6D-5137-497E-3C1B6EAC8C7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8">
                <a:extLst>
                  <a:ext uri="{FF2B5EF4-FFF2-40B4-BE49-F238E27FC236}">
                    <a16:creationId xmlns:a16="http://schemas.microsoft.com/office/drawing/2014/main" id="{B9F1C74E-7D18-DF57-40E5-EBFEF7084E03}"/>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62C5BF91-9A7A-EE30-0CA6-F8040F16358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Rectangle 20">
                  <a:extLst>
                    <a:ext uri="{FF2B5EF4-FFF2-40B4-BE49-F238E27FC236}">
                      <a16:creationId xmlns:a16="http://schemas.microsoft.com/office/drawing/2014/main" id="{397BC63D-A8D2-2422-88D7-B6C5F4F049B3}"/>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5" name="Rectangle 19458">
              <a:extLst>
                <a:ext uri="{FF2B5EF4-FFF2-40B4-BE49-F238E27FC236}">
                  <a16:creationId xmlns:a16="http://schemas.microsoft.com/office/drawing/2014/main" id="{9158A96A-B980-20B5-C105-838EFB77E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a:extLst>
                <a:ext uri="{FF2B5EF4-FFF2-40B4-BE49-F238E27FC236}">
                  <a16:creationId xmlns:a16="http://schemas.microsoft.com/office/drawing/2014/main" id="{25BDC275-9F0B-5209-E379-903D9660674F}"/>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675B-DCCA-F349-7B23-D2F2BBFCD5D1}"/>
              </a:ext>
            </a:extLst>
          </p:cNvPr>
          <p:cNvSpPr>
            <a:spLocks noGrp="1"/>
          </p:cNvSpPr>
          <p:nvPr>
            <p:ph type="title"/>
          </p:nvPr>
        </p:nvSpPr>
        <p:spPr>
          <a:xfrm>
            <a:off x="457200" y="152400"/>
            <a:ext cx="7772400" cy="1143000"/>
          </a:xfrm>
        </p:spPr>
        <p:txBody>
          <a:bodyPr/>
          <a:lstStyle/>
          <a:p>
            <a:r>
              <a:rPr lang="en-US" sz="2800" dirty="0"/>
              <a:t>General Representation of Heat Pipe</a:t>
            </a:r>
            <a:endParaRPr lang="en-IN" sz="2800" dirty="0"/>
          </a:p>
        </p:txBody>
      </p:sp>
      <p:pic>
        <p:nvPicPr>
          <p:cNvPr id="5" name="Content Placeholder 4">
            <a:extLst>
              <a:ext uri="{FF2B5EF4-FFF2-40B4-BE49-F238E27FC236}">
                <a16:creationId xmlns:a16="http://schemas.microsoft.com/office/drawing/2014/main" id="{799BB1FB-AA03-BA95-9699-460FD86A21DF}"/>
              </a:ext>
            </a:extLst>
          </p:cNvPr>
          <p:cNvPicPr>
            <a:picLocks noGrp="1" noChangeAspect="1"/>
          </p:cNvPicPr>
          <p:nvPr>
            <p:ph idx="1"/>
          </p:nvPr>
        </p:nvPicPr>
        <p:blipFill>
          <a:blip r:embed="rId2"/>
          <a:stretch>
            <a:fillRect/>
          </a:stretch>
        </p:blipFill>
        <p:spPr>
          <a:xfrm>
            <a:off x="590349" y="1173075"/>
            <a:ext cx="5353251" cy="5396000"/>
          </a:xfrm>
        </p:spPr>
      </p:pic>
      <p:grpSp>
        <p:nvGrpSpPr>
          <p:cNvPr id="6" name="Group 46">
            <a:extLst>
              <a:ext uri="{FF2B5EF4-FFF2-40B4-BE49-F238E27FC236}">
                <a16:creationId xmlns:a16="http://schemas.microsoft.com/office/drawing/2014/main" id="{37BB1074-B808-B6E5-46F1-6C971D678892}"/>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3496DF15-4C5D-13A8-A4A5-F3968E74F129}"/>
                </a:ext>
              </a:extLst>
            </p:cNvPr>
            <p:cNvGrpSpPr>
              <a:grpSpLocks/>
            </p:cNvGrpSpPr>
            <p:nvPr/>
          </p:nvGrpSpPr>
          <p:grpSpPr bwMode="auto">
            <a:xfrm>
              <a:off x="0" y="0"/>
              <a:ext cx="9144000" cy="6858000"/>
              <a:chOff x="0" y="0"/>
              <a:chExt cx="5760" cy="4320"/>
            </a:xfrm>
          </p:grpSpPr>
          <p:grpSp>
            <p:nvGrpSpPr>
              <p:cNvPr id="10" name="Group 27">
                <a:extLst>
                  <a:ext uri="{FF2B5EF4-FFF2-40B4-BE49-F238E27FC236}">
                    <a16:creationId xmlns:a16="http://schemas.microsoft.com/office/drawing/2014/main" id="{EE05BBBC-79BD-A6B5-CFFB-AEEBF2FB3B35}"/>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3D7BDFA-CC1B-3FF5-2A47-E233EB058EE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 name="Rectangle 11">
                  <a:extLst>
                    <a:ext uri="{FF2B5EF4-FFF2-40B4-BE49-F238E27FC236}">
                      <a16:creationId xmlns:a16="http://schemas.microsoft.com/office/drawing/2014/main" id="{BA541627-E780-93EB-208B-5595C6F49B0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2">
                <a:extLst>
                  <a:ext uri="{FF2B5EF4-FFF2-40B4-BE49-F238E27FC236}">
                    <a16:creationId xmlns:a16="http://schemas.microsoft.com/office/drawing/2014/main" id="{87759485-ECEC-23BE-A5A3-5EFC0E7C71F6}"/>
                  </a:ext>
                </a:extLst>
              </p:cNvPr>
              <p:cNvGrpSpPr>
                <a:grpSpLocks/>
              </p:cNvGrpSpPr>
              <p:nvPr/>
            </p:nvGrpSpPr>
            <p:grpSpPr bwMode="auto">
              <a:xfrm>
                <a:off x="5674" y="24"/>
                <a:ext cx="86" cy="4296"/>
                <a:chOff x="5616" y="-48"/>
                <a:chExt cx="144" cy="4368"/>
              </a:xfrm>
            </p:grpSpPr>
            <p:sp>
              <p:nvSpPr>
                <p:cNvPr id="18" name="Rectangle 17">
                  <a:extLst>
                    <a:ext uri="{FF2B5EF4-FFF2-40B4-BE49-F238E27FC236}">
                      <a16:creationId xmlns:a16="http://schemas.microsoft.com/office/drawing/2014/main" id="{5E661B8A-BDF0-4D82-E597-346D0662BB2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8">
                  <a:extLst>
                    <a:ext uri="{FF2B5EF4-FFF2-40B4-BE49-F238E27FC236}">
                      <a16:creationId xmlns:a16="http://schemas.microsoft.com/office/drawing/2014/main" id="{7C5FC18D-662E-0CEB-389D-367F29921D7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2" name="Group 15">
                <a:extLst>
                  <a:ext uri="{FF2B5EF4-FFF2-40B4-BE49-F238E27FC236}">
                    <a16:creationId xmlns:a16="http://schemas.microsoft.com/office/drawing/2014/main" id="{D77FCB2D-25DC-E21E-3BE1-3E731D04EFBB}"/>
                  </a:ext>
                </a:extLst>
              </p:cNvPr>
              <p:cNvGrpSpPr>
                <a:grpSpLocks/>
              </p:cNvGrpSpPr>
              <p:nvPr/>
            </p:nvGrpSpPr>
            <p:grpSpPr bwMode="auto">
              <a:xfrm>
                <a:off x="144" y="0"/>
                <a:ext cx="5616" cy="144"/>
                <a:chOff x="96" y="-48"/>
                <a:chExt cx="5520" cy="144"/>
              </a:xfrm>
            </p:grpSpPr>
            <p:sp>
              <p:nvSpPr>
                <p:cNvPr id="16" name="Rectangle 15">
                  <a:extLst>
                    <a:ext uri="{FF2B5EF4-FFF2-40B4-BE49-F238E27FC236}">
                      <a16:creationId xmlns:a16="http://schemas.microsoft.com/office/drawing/2014/main" id="{6649B396-EE9B-7E4E-959A-D95D276188A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46A7CE69-7B8F-C7C7-677E-4A401D29B6C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3" name="Group 18">
                <a:extLst>
                  <a:ext uri="{FF2B5EF4-FFF2-40B4-BE49-F238E27FC236}">
                    <a16:creationId xmlns:a16="http://schemas.microsoft.com/office/drawing/2014/main" id="{E9364781-1850-49CB-73F8-05D1B28CF5E9}"/>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00D2F55E-DEF4-8410-BC30-1E9FE7D623F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20">
                  <a:extLst>
                    <a:ext uri="{FF2B5EF4-FFF2-40B4-BE49-F238E27FC236}">
                      <a16:creationId xmlns:a16="http://schemas.microsoft.com/office/drawing/2014/main" id="{CFC5F4C9-9665-DD9B-9FB1-6ADEFC778E5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8" name="Rectangle 19458">
              <a:extLst>
                <a:ext uri="{FF2B5EF4-FFF2-40B4-BE49-F238E27FC236}">
                  <a16:creationId xmlns:a16="http://schemas.microsoft.com/office/drawing/2014/main" id="{916F928A-05BB-CBE7-5DD4-793BDC18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D7721631-E769-5868-38B2-A8DADACC9D5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68143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a:extLst>
              <a:ext uri="{FF2B5EF4-FFF2-40B4-BE49-F238E27FC236}">
                <a16:creationId xmlns:a16="http://schemas.microsoft.com/office/drawing/2014/main" id="{CFBFA924-FA90-05D7-6D06-865370C5E1B7}"/>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BAE6DDBE-DB26-A45C-A315-EED6FE5A10E9}"/>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AD97C15F-0968-DD38-1352-E3260D87DEFE}"/>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F937D761-4A91-F945-9C42-D155958BFB5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862B60BF-A3D1-62DA-0712-206562D444A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DD73E337-E8B2-CCF0-CD57-7F2CC189BF4B}"/>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01D38A2F-418E-12D2-7F1B-DA2084565A5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F832CFDB-CC48-46D8-7B93-16D3F85E36A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D8F5A17D-5AD2-2C22-63F4-756576E26591}"/>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6855F849-D6EF-7F1C-2823-39CB0E5C9A5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FEE86C42-18A7-1D7E-4311-15CE2102C9D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48AADC00-ED16-08E4-8B4F-0A8026BE73B7}"/>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8BAEA28B-A419-13CC-ACAC-154AE234E1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92923434-F20D-A539-5C30-7BD82A740B9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2903F9FF-DBC5-9BF6-65C1-6E31045A7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384AE96A-4D61-E28B-E310-C66BC1473A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19" name="Title 18">
            <a:extLst>
              <a:ext uri="{FF2B5EF4-FFF2-40B4-BE49-F238E27FC236}">
                <a16:creationId xmlns:a16="http://schemas.microsoft.com/office/drawing/2014/main" id="{68F72123-3A91-2D94-06BF-1943C6FD6A7F}"/>
              </a:ext>
            </a:extLst>
          </p:cNvPr>
          <p:cNvSpPr>
            <a:spLocks noGrp="1"/>
          </p:cNvSpPr>
          <p:nvPr>
            <p:ph type="title"/>
          </p:nvPr>
        </p:nvSpPr>
        <p:spPr>
          <a:xfrm>
            <a:off x="195020" y="295443"/>
            <a:ext cx="7772400" cy="746125"/>
          </a:xfrm>
        </p:spPr>
        <p:txBody>
          <a:bodyPr/>
          <a:lstStyle/>
          <a:p>
            <a:r>
              <a:rPr lang="en-US" sz="2800" b="0" i="0" u="none" strike="noStrike" baseline="0" dirty="0">
                <a:latin typeface="t1-gul-regular"/>
              </a:rPr>
              <a:t>Heat transfer limitations of water wick heat pipe with sintered capillary structure</a:t>
            </a:r>
            <a:endParaRPr lang="en-IN" sz="2800" dirty="0"/>
          </a:p>
        </p:txBody>
      </p:sp>
      <p:pic>
        <p:nvPicPr>
          <p:cNvPr id="22" name="Picture 21">
            <a:extLst>
              <a:ext uri="{FF2B5EF4-FFF2-40B4-BE49-F238E27FC236}">
                <a16:creationId xmlns:a16="http://schemas.microsoft.com/office/drawing/2014/main" id="{5599426B-AFA9-F80B-55FE-E6901D2D03A2}"/>
              </a:ext>
            </a:extLst>
          </p:cNvPr>
          <p:cNvPicPr>
            <a:picLocks noChangeAspect="1"/>
          </p:cNvPicPr>
          <p:nvPr/>
        </p:nvPicPr>
        <p:blipFill>
          <a:blip r:embed="rId3">
            <a:lum bright="-49000" contrast="68000"/>
          </a:blip>
          <a:stretch>
            <a:fillRect/>
          </a:stretch>
        </p:blipFill>
        <p:spPr>
          <a:xfrm>
            <a:off x="1021476" y="2352841"/>
            <a:ext cx="6945944" cy="4276559"/>
          </a:xfrm>
          <a:prstGeom prst="rect">
            <a:avLst/>
          </a:prstGeom>
        </p:spPr>
      </p:pic>
      <p:sp>
        <p:nvSpPr>
          <p:cNvPr id="24" name="TextBox 23">
            <a:extLst>
              <a:ext uri="{FF2B5EF4-FFF2-40B4-BE49-F238E27FC236}">
                <a16:creationId xmlns:a16="http://schemas.microsoft.com/office/drawing/2014/main" id="{DD52727D-5AE4-F985-1431-5FAD585C6DE7}"/>
              </a:ext>
            </a:extLst>
          </p:cNvPr>
          <p:cNvSpPr txBox="1"/>
          <p:nvPr/>
        </p:nvSpPr>
        <p:spPr>
          <a:xfrm>
            <a:off x="274636" y="1055742"/>
            <a:ext cx="8720139" cy="1200329"/>
          </a:xfrm>
          <a:prstGeom prst="rect">
            <a:avLst/>
          </a:prstGeom>
          <a:noFill/>
        </p:spPr>
        <p:txBody>
          <a:bodyPr wrap="square">
            <a:spAutoFit/>
          </a:bodyPr>
          <a:lstStyle/>
          <a:p>
            <a:pPr algn="ctr"/>
            <a:r>
              <a:rPr lang="en-US" dirty="0">
                <a:latin typeface="t1-gul-regular"/>
              </a:rPr>
              <a:t>H</a:t>
            </a:r>
            <a:r>
              <a:rPr lang="en-US" sz="2400" b="0" i="0" u="none" strike="noStrike" baseline="0" dirty="0">
                <a:latin typeface="t1-gul-regular"/>
              </a:rPr>
              <a:t>eat pipe inner diameter 20 mm, total length 2 m, axial orientation 90</a:t>
            </a:r>
            <a:r>
              <a:rPr lang="en-US" sz="2400" b="0" i="0" u="none" strike="noStrike" baseline="0" dirty="0">
                <a:latin typeface="t1-gul-symbol"/>
              </a:rPr>
              <a:t>°</a:t>
            </a:r>
            <a:r>
              <a:rPr lang="en-US" sz="2400" b="0" i="0" u="none" strike="noStrike" baseline="0" dirty="0">
                <a:latin typeface="t1-gul-regular"/>
              </a:rPr>
              <a:t>, spherical diameter of copper powder 0.85 mm, porosity 0.55, width of capillary structure 6 mm.</a:t>
            </a:r>
            <a:endParaRPr lang="en-IN" dirty="0"/>
          </a:p>
        </p:txBody>
      </p:sp>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8CFDD51E-7E16-3F82-CC3F-082FA08FAA4C}"/>
                  </a:ext>
                </a:extLst>
              </p14:cNvPr>
              <p14:cNvContentPartPr/>
              <p14:nvPr/>
            </p14:nvContentPartPr>
            <p14:xfrm>
              <a:off x="2609280" y="3331080"/>
              <a:ext cx="4455000" cy="2101320"/>
            </p14:xfrm>
          </p:contentPart>
        </mc:Choice>
        <mc:Fallback>
          <p:pic>
            <p:nvPicPr>
              <p:cNvPr id="18" name="Ink 17">
                <a:extLst>
                  <a:ext uri="{FF2B5EF4-FFF2-40B4-BE49-F238E27FC236}">
                    <a16:creationId xmlns:a16="http://schemas.microsoft.com/office/drawing/2014/main" id="{8CFDD51E-7E16-3F82-CC3F-082FA08FAA4C}"/>
                  </a:ext>
                </a:extLst>
              </p:cNvPr>
              <p:cNvPicPr/>
              <p:nvPr/>
            </p:nvPicPr>
            <p:blipFill>
              <a:blip r:embed="rId5"/>
              <a:stretch>
                <a:fillRect/>
              </a:stretch>
            </p:blipFill>
            <p:spPr>
              <a:xfrm>
                <a:off x="2599920" y="3321720"/>
                <a:ext cx="4473720" cy="2120040"/>
              </a:xfrm>
              <a:prstGeom prst="rect">
                <a:avLst/>
              </a:prstGeom>
            </p:spPr>
          </p:pic>
        </mc:Fallback>
      </mc:AlternateContent>
    </p:spTree>
    <p:extLst>
      <p:ext uri="{BB962C8B-B14F-4D97-AF65-F5344CB8AC3E}">
        <p14:creationId xmlns:p14="http://schemas.microsoft.com/office/powerpoint/2010/main" val="17510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530" name="Object 2">
            <a:extLst>
              <a:ext uri="{FF2B5EF4-FFF2-40B4-BE49-F238E27FC236}">
                <a16:creationId xmlns:a16="http://schemas.microsoft.com/office/drawing/2014/main" id="{F87401E7-7BBB-FD49-7D6D-2ABDD967713C}"/>
              </a:ext>
            </a:extLst>
          </p:cNvPr>
          <p:cNvGraphicFramePr>
            <a:graphicFrameLocks noChangeAspect="1"/>
          </p:cNvGraphicFramePr>
          <p:nvPr>
            <p:extLst>
              <p:ext uri="{D42A27DB-BD31-4B8C-83A1-F6EECF244321}">
                <p14:modId xmlns:p14="http://schemas.microsoft.com/office/powerpoint/2010/main" val="1075615237"/>
              </p:ext>
            </p:extLst>
          </p:nvPr>
        </p:nvGraphicFramePr>
        <p:xfrm>
          <a:off x="457200" y="2240492"/>
          <a:ext cx="6096000" cy="2788708"/>
        </p:xfrm>
        <a:graphic>
          <a:graphicData uri="http://schemas.openxmlformats.org/presentationml/2006/ole">
            <mc:AlternateContent xmlns:mc="http://schemas.openxmlformats.org/markup-compatibility/2006">
              <mc:Choice xmlns:v="urn:schemas-microsoft-com:vml" Requires="v">
                <p:oleObj name="Bitmap Image" r:id="rId2" imgW="4923810" imgH="2542857" progId="Paint.Picture">
                  <p:embed/>
                </p:oleObj>
              </mc:Choice>
              <mc:Fallback>
                <p:oleObj name="Bitmap Image" r:id="rId2" imgW="4923810" imgH="2542857" progId="Paint.Picture">
                  <p:embed/>
                  <p:pic>
                    <p:nvPicPr>
                      <p:cNvPr id="534530" name="Object 2">
                        <a:extLst>
                          <a:ext uri="{FF2B5EF4-FFF2-40B4-BE49-F238E27FC236}">
                            <a16:creationId xmlns:a16="http://schemas.microsoft.com/office/drawing/2014/main" id="{F87401E7-7BBB-FD49-7D6D-2ABDD9677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40492"/>
                        <a:ext cx="6096000" cy="2788708"/>
                      </a:xfrm>
                      <a:prstGeom prst="rect">
                        <a:avLst/>
                      </a:prstGeom>
                      <a:noFill/>
                      <a:ln>
                        <a:noFill/>
                      </a:ln>
                      <a:effectLst/>
                    </p:spPr>
                  </p:pic>
                </p:oleObj>
              </mc:Fallback>
            </mc:AlternateContent>
          </a:graphicData>
        </a:graphic>
      </p:graphicFrame>
      <p:graphicFrame>
        <p:nvGraphicFramePr>
          <p:cNvPr id="534558" name="Group 30">
            <a:extLst>
              <a:ext uri="{FF2B5EF4-FFF2-40B4-BE49-F238E27FC236}">
                <a16:creationId xmlns:a16="http://schemas.microsoft.com/office/drawing/2014/main" id="{9B4F2BD4-9EBC-B4C7-B662-E057666B967A}"/>
              </a:ext>
            </a:extLst>
          </p:cNvPr>
          <p:cNvGraphicFramePr>
            <a:graphicFrameLocks noGrp="1"/>
          </p:cNvGraphicFramePr>
          <p:nvPr>
            <p:extLst>
              <p:ext uri="{D42A27DB-BD31-4B8C-83A1-F6EECF244321}">
                <p14:modId xmlns:p14="http://schemas.microsoft.com/office/powerpoint/2010/main" val="3301694413"/>
              </p:ext>
            </p:extLst>
          </p:nvPr>
        </p:nvGraphicFramePr>
        <p:xfrm>
          <a:off x="457200" y="4978399"/>
          <a:ext cx="7162800" cy="1651001"/>
        </p:xfrm>
        <a:graphic>
          <a:graphicData uri="http://schemas.openxmlformats.org/drawingml/2006/table">
            <a:tbl>
              <a:tblPr/>
              <a:tblGrid>
                <a:gridCol w="1431925">
                  <a:extLst>
                    <a:ext uri="{9D8B030D-6E8A-4147-A177-3AD203B41FA5}">
                      <a16:colId xmlns:a16="http://schemas.microsoft.com/office/drawing/2014/main" val="966772289"/>
                    </a:ext>
                  </a:extLst>
                </a:gridCol>
                <a:gridCol w="1433513">
                  <a:extLst>
                    <a:ext uri="{9D8B030D-6E8A-4147-A177-3AD203B41FA5}">
                      <a16:colId xmlns:a16="http://schemas.microsoft.com/office/drawing/2014/main" val="1425164405"/>
                    </a:ext>
                  </a:extLst>
                </a:gridCol>
                <a:gridCol w="1431925">
                  <a:extLst>
                    <a:ext uri="{9D8B030D-6E8A-4147-A177-3AD203B41FA5}">
                      <a16:colId xmlns:a16="http://schemas.microsoft.com/office/drawing/2014/main" val="2833915678"/>
                    </a:ext>
                  </a:extLst>
                </a:gridCol>
                <a:gridCol w="1433512">
                  <a:extLst>
                    <a:ext uri="{9D8B030D-6E8A-4147-A177-3AD203B41FA5}">
                      <a16:colId xmlns:a16="http://schemas.microsoft.com/office/drawing/2014/main" val="236281095"/>
                    </a:ext>
                  </a:extLst>
                </a:gridCol>
                <a:gridCol w="1431925">
                  <a:extLst>
                    <a:ext uri="{9D8B030D-6E8A-4147-A177-3AD203B41FA5}">
                      <a16:colId xmlns:a16="http://schemas.microsoft.com/office/drawing/2014/main" val="3617120694"/>
                    </a:ext>
                  </a:extLst>
                </a:gridCol>
              </a:tblGrid>
              <a:tr h="5508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dirty="0" err="1">
                          <a:ln>
                            <a:noFill/>
                          </a:ln>
                          <a:solidFill>
                            <a:schemeClr val="tx1"/>
                          </a:solidFill>
                          <a:effectLst/>
                          <a:latin typeface="Times New Roman" panose="02020603050405020304" pitchFamily="18" charset="0"/>
                        </a:rPr>
                        <a:t>dM</a:t>
                      </a:r>
                      <a:endParaRPr kumimoji="0" lang="en-US" altLang="en-US" sz="2800" b="0" i="1"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dirty="0" err="1">
                          <a:ln>
                            <a:noFill/>
                          </a:ln>
                          <a:solidFill>
                            <a:schemeClr val="tx1"/>
                          </a:solidFill>
                          <a:effectLst/>
                          <a:latin typeface="Times New Roman" panose="02020603050405020304" pitchFamily="18" charset="0"/>
                        </a:rPr>
                        <a:t>dp</a:t>
                      </a:r>
                      <a:endParaRPr kumimoji="0" lang="en-US" altLang="en-US" sz="2800" b="0" i="1"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dirty="0">
                          <a:ln>
                            <a:noFill/>
                          </a:ln>
                          <a:solidFill>
                            <a:schemeClr val="tx1"/>
                          </a:solidFill>
                          <a:effectLst/>
                          <a:latin typeface="Times New Roman" panose="02020603050405020304" pitchFamily="18" charset="0"/>
                        </a:rPr>
                        <a:t>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dirty="0" err="1">
                          <a:ln>
                            <a:noFill/>
                          </a:ln>
                          <a:solidFill>
                            <a:schemeClr val="tx1"/>
                          </a:solidFill>
                          <a:effectLst/>
                          <a:latin typeface="Times New Roman" panose="02020603050405020304" pitchFamily="18" charset="0"/>
                        </a:rPr>
                        <a:t>dV</a:t>
                      </a:r>
                      <a:endParaRPr kumimoji="0" lang="en-US" altLang="en-US" sz="2800" b="0" i="1"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7770509"/>
                  </a:ext>
                </a:extLst>
              </a:tr>
              <a:tr h="549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&lt;1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a:t>
                      </a:r>
                      <a:r>
                        <a:rPr kumimoji="0" lang="en-US" altLang="en-US" sz="2800" b="0" i="0" u="none" strike="noStrike" cap="none" normalizeH="0" baseline="0" dirty="0" err="1">
                          <a:ln>
                            <a:noFill/>
                          </a:ln>
                          <a:solidFill>
                            <a:schemeClr val="tx1"/>
                          </a:solidFill>
                          <a:effectLst/>
                          <a:latin typeface="Times New Roman" panose="02020603050405020304" pitchFamily="18" charset="0"/>
                        </a:rPr>
                        <a:t>ve</a:t>
                      </a: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1249134"/>
                  </a:ext>
                </a:extLst>
              </a:tr>
              <a:tr h="5508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&gt;1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a:t>
                      </a:r>
                      <a:r>
                        <a:rPr kumimoji="0" lang="en-US" altLang="en-US" sz="2800" b="0" i="0" u="none" strike="noStrike" cap="none" normalizeH="0" baseline="0" dirty="0" err="1">
                          <a:ln>
                            <a:noFill/>
                          </a:ln>
                          <a:solidFill>
                            <a:schemeClr val="tx1"/>
                          </a:solidFill>
                          <a:effectLst/>
                          <a:latin typeface="Times New Roman" panose="02020603050405020304" pitchFamily="18" charset="0"/>
                        </a:rPr>
                        <a:t>ve</a:t>
                      </a: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5223882"/>
                  </a:ext>
                </a:extLst>
              </a:tr>
            </a:tbl>
          </a:graphicData>
        </a:graphic>
      </p:graphicFrame>
      <p:grpSp>
        <p:nvGrpSpPr>
          <p:cNvPr id="2" name="Group 46">
            <a:extLst>
              <a:ext uri="{FF2B5EF4-FFF2-40B4-BE49-F238E27FC236}">
                <a16:creationId xmlns:a16="http://schemas.microsoft.com/office/drawing/2014/main" id="{CFBFA924-FA90-05D7-6D06-865370C5E1B7}"/>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BAE6DDBE-DB26-A45C-A315-EED6FE5A10E9}"/>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AD97C15F-0968-DD38-1352-E3260D87DEFE}"/>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F937D761-4A91-F945-9C42-D155958BFB5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862B60BF-A3D1-62DA-0712-206562D444A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DD73E337-E8B2-CCF0-CD57-7F2CC189BF4B}"/>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01D38A2F-418E-12D2-7F1B-DA2084565A5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F832CFDB-CC48-46D8-7B93-16D3F85E36A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D8F5A17D-5AD2-2C22-63F4-756576E26591}"/>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6855F849-D6EF-7F1C-2823-39CB0E5C9A5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FEE86C42-18A7-1D7E-4311-15CE2102C9D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48AADC00-ED16-08E4-8B4F-0A8026BE73B7}"/>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8BAEA28B-A419-13CC-ACAC-154AE234E1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92923434-F20D-A539-5C30-7BD82A740B9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2903F9FF-DBC5-9BF6-65C1-6E31045A7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384AE96A-4D61-E28B-E310-C66BC1473A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graphicFrame>
        <p:nvGraphicFramePr>
          <p:cNvPr id="18" name="Object 4">
            <a:extLst>
              <a:ext uri="{FF2B5EF4-FFF2-40B4-BE49-F238E27FC236}">
                <a16:creationId xmlns:a16="http://schemas.microsoft.com/office/drawing/2014/main" id="{0DF7693C-C7EF-81D8-CFAD-002D9AF56B7B}"/>
              </a:ext>
            </a:extLst>
          </p:cNvPr>
          <p:cNvGraphicFramePr>
            <a:graphicFrameLocks noChangeAspect="1"/>
          </p:cNvGraphicFramePr>
          <p:nvPr>
            <p:extLst>
              <p:ext uri="{D42A27DB-BD31-4B8C-83A1-F6EECF244321}">
                <p14:modId xmlns:p14="http://schemas.microsoft.com/office/powerpoint/2010/main" val="2209463312"/>
              </p:ext>
            </p:extLst>
          </p:nvPr>
        </p:nvGraphicFramePr>
        <p:xfrm>
          <a:off x="1099223" y="999957"/>
          <a:ext cx="5715000" cy="1427490"/>
        </p:xfrm>
        <a:graphic>
          <a:graphicData uri="http://schemas.openxmlformats.org/presentationml/2006/ole">
            <mc:AlternateContent xmlns:mc="http://schemas.openxmlformats.org/markup-compatibility/2006">
              <mc:Choice xmlns:v="urn:schemas-microsoft-com:vml" Requires="v">
                <p:oleObj name="Equation" r:id="rId5" imgW="2387520" imgH="647640" progId="Equation.3">
                  <p:embed/>
                </p:oleObj>
              </mc:Choice>
              <mc:Fallback>
                <p:oleObj name="Equation" r:id="rId5" imgW="2387520" imgH="647640" progId="Equation.3">
                  <p:embed/>
                  <p:pic>
                    <p:nvPicPr>
                      <p:cNvPr id="531460" name="Object 4">
                        <a:extLst>
                          <a:ext uri="{FF2B5EF4-FFF2-40B4-BE49-F238E27FC236}">
                            <a16:creationId xmlns:a16="http://schemas.microsoft.com/office/drawing/2014/main" id="{D8393B31-D270-C246-C9FA-03607A7B6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223" y="999957"/>
                        <a:ext cx="5715000" cy="1427490"/>
                      </a:xfrm>
                      <a:prstGeom prst="rect">
                        <a:avLst/>
                      </a:prstGeom>
                      <a:noFill/>
                      <a:ln>
                        <a:noFill/>
                      </a:ln>
                      <a:effectLst/>
                    </p:spPr>
                  </p:pic>
                </p:oleObj>
              </mc:Fallback>
            </mc:AlternateContent>
          </a:graphicData>
        </a:graphic>
      </p:graphicFrame>
      <p:sp>
        <p:nvSpPr>
          <p:cNvPr id="19" name="Title 18">
            <a:extLst>
              <a:ext uri="{FF2B5EF4-FFF2-40B4-BE49-F238E27FC236}">
                <a16:creationId xmlns:a16="http://schemas.microsoft.com/office/drawing/2014/main" id="{68F72123-3A91-2D94-06BF-1943C6FD6A7F}"/>
              </a:ext>
            </a:extLst>
          </p:cNvPr>
          <p:cNvSpPr>
            <a:spLocks noGrp="1"/>
          </p:cNvSpPr>
          <p:nvPr>
            <p:ph type="title"/>
          </p:nvPr>
        </p:nvSpPr>
        <p:spPr>
          <a:xfrm>
            <a:off x="195020" y="295443"/>
            <a:ext cx="7772400" cy="746125"/>
          </a:xfrm>
        </p:spPr>
        <p:txBody>
          <a:bodyPr/>
          <a:lstStyle/>
          <a:p>
            <a:r>
              <a:rPr lang="en-US" sz="2800" dirty="0"/>
              <a:t>Frictional Compressible Flow through A Pipe</a:t>
            </a:r>
            <a:endParaRPr lang="en-IN" sz="2800" dirty="0"/>
          </a:p>
        </p:txBody>
      </p:sp>
      <p:graphicFrame>
        <p:nvGraphicFramePr>
          <p:cNvPr id="20" name="Object 3">
            <a:extLst>
              <a:ext uri="{FF2B5EF4-FFF2-40B4-BE49-F238E27FC236}">
                <a16:creationId xmlns:a16="http://schemas.microsoft.com/office/drawing/2014/main" id="{C69F2E4F-8756-AEF9-AEE3-EC41ED0FCBA8}"/>
              </a:ext>
            </a:extLst>
          </p:cNvPr>
          <p:cNvGraphicFramePr>
            <a:graphicFrameLocks noChangeAspect="1"/>
          </p:cNvGraphicFramePr>
          <p:nvPr>
            <p:extLst>
              <p:ext uri="{D42A27DB-BD31-4B8C-83A1-F6EECF244321}">
                <p14:modId xmlns:p14="http://schemas.microsoft.com/office/powerpoint/2010/main" val="293249752"/>
              </p:ext>
            </p:extLst>
          </p:nvPr>
        </p:nvGraphicFramePr>
        <p:xfrm>
          <a:off x="6479488" y="2362200"/>
          <a:ext cx="2512112" cy="2317207"/>
        </p:xfrm>
        <a:graphic>
          <a:graphicData uri="http://schemas.openxmlformats.org/presentationml/2006/ole">
            <mc:AlternateContent xmlns:mc="http://schemas.openxmlformats.org/markup-compatibility/2006">
              <mc:Choice xmlns:v="urn:schemas-microsoft-com:vml" Requires="v">
                <p:oleObj name="Bitmap Image" r:id="rId7" imgW="3076190" imgH="2838846" progId="Paint.Picture">
                  <p:embed/>
                </p:oleObj>
              </mc:Choice>
              <mc:Fallback>
                <p:oleObj name="Bitmap Image" r:id="rId7" imgW="3076190" imgH="2838846" progId="Paint.Picture">
                  <p:embed/>
                  <p:pic>
                    <p:nvPicPr>
                      <p:cNvPr id="555011" name="Object 3">
                        <a:extLst>
                          <a:ext uri="{FF2B5EF4-FFF2-40B4-BE49-F238E27FC236}">
                            <a16:creationId xmlns:a16="http://schemas.microsoft.com/office/drawing/2014/main" id="{ED53577B-3552-6362-9459-14802DEDB0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9488" y="2362200"/>
                        <a:ext cx="2512112" cy="231720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4530"/>
                                        </p:tgtEl>
                                        <p:attrNameLst>
                                          <p:attrName>style.visibility</p:attrName>
                                        </p:attrNameLst>
                                      </p:cBhvr>
                                      <p:to>
                                        <p:strVal val="visible"/>
                                      </p:to>
                                    </p:set>
                                    <p:animEffect transition="in" filter="circle(in)">
                                      <p:cBhvr>
                                        <p:cTn id="7" dur="1000"/>
                                        <p:tgtEl>
                                          <p:spTgt spid="534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7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4558"/>
                                        </p:tgtEl>
                                        <p:attrNameLst>
                                          <p:attrName>style.visibility</p:attrName>
                                        </p:attrNameLst>
                                      </p:cBhvr>
                                      <p:to>
                                        <p:strVal val="visible"/>
                                      </p:to>
                                    </p:set>
                                    <p:anim calcmode="lin" valueType="num">
                                      <p:cBhvr additive="base">
                                        <p:cTn id="22" dur="500" fill="hold"/>
                                        <p:tgtEl>
                                          <p:spTgt spid="534558"/>
                                        </p:tgtEl>
                                        <p:attrNameLst>
                                          <p:attrName>ppt_x</p:attrName>
                                        </p:attrNameLst>
                                      </p:cBhvr>
                                      <p:tavLst>
                                        <p:tav tm="0">
                                          <p:val>
                                            <p:strVal val="#ppt_x"/>
                                          </p:val>
                                        </p:tav>
                                        <p:tav tm="100000">
                                          <p:val>
                                            <p:strVal val="#ppt_x"/>
                                          </p:val>
                                        </p:tav>
                                      </p:tavLst>
                                    </p:anim>
                                    <p:anim calcmode="lin" valueType="num">
                                      <p:cBhvr additive="base">
                                        <p:cTn id="23" dur="500" fill="hold"/>
                                        <p:tgtEl>
                                          <p:spTgt spid="534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BF65DE25-6147-D9D9-49E1-D0012EA055C3}"/>
              </a:ext>
            </a:extLst>
          </p:cNvPr>
          <p:cNvGrpSpPr>
            <a:grpSpLocks/>
          </p:cNvGrpSpPr>
          <p:nvPr/>
        </p:nvGrpSpPr>
        <p:grpSpPr bwMode="auto">
          <a:xfrm>
            <a:off x="228600" y="1066800"/>
            <a:ext cx="8639175" cy="5410200"/>
            <a:chOff x="228600" y="1066800"/>
            <a:chExt cx="8639195" cy="5410200"/>
          </a:xfrm>
        </p:grpSpPr>
        <p:pic>
          <p:nvPicPr>
            <p:cNvPr id="25" name="Picture 2">
              <a:extLst>
                <a:ext uri="{FF2B5EF4-FFF2-40B4-BE49-F238E27FC236}">
                  <a16:creationId xmlns:a16="http://schemas.microsoft.com/office/drawing/2014/main" id="{A78F5F8D-2BA1-F3B0-431E-FDF02571E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63919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0BD6EABC-49CE-7749-6306-FEC09EBA85A0}"/>
                </a:ext>
              </a:extLst>
            </p:cNvPr>
            <p:cNvSpPr/>
            <p:nvPr/>
          </p:nvSpPr>
          <p:spPr>
            <a:xfrm>
              <a:off x="1600203" y="1371600"/>
              <a:ext cx="6019814"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771" name="Title 1">
            <a:extLst>
              <a:ext uri="{FF2B5EF4-FFF2-40B4-BE49-F238E27FC236}">
                <a16:creationId xmlns:a16="http://schemas.microsoft.com/office/drawing/2014/main" id="{A368ABC3-F636-C1A8-23C9-23D1B1224BBA}"/>
              </a:ext>
            </a:extLst>
          </p:cNvPr>
          <p:cNvSpPr>
            <a:spLocks noGrp="1"/>
          </p:cNvSpPr>
          <p:nvPr>
            <p:ph type="title"/>
          </p:nvPr>
        </p:nvSpPr>
        <p:spPr>
          <a:xfrm>
            <a:off x="762000" y="0"/>
            <a:ext cx="7772400" cy="1143000"/>
          </a:xfrm>
        </p:spPr>
        <p:txBody>
          <a:bodyPr/>
          <a:lstStyle/>
          <a:p>
            <a:r>
              <a:rPr lang="en-US" altLang="en-US" sz="2800" dirty="0"/>
              <a:t>Sonic Limitations of A Heat Pipe</a:t>
            </a:r>
          </a:p>
        </p:txBody>
      </p:sp>
      <p:sp>
        <p:nvSpPr>
          <p:cNvPr id="4" name="Freeform 3">
            <a:extLst>
              <a:ext uri="{FF2B5EF4-FFF2-40B4-BE49-F238E27FC236}">
                <a16:creationId xmlns:a16="http://schemas.microsoft.com/office/drawing/2014/main" id="{3CD547AD-27D0-CE9A-9AE5-942A4DAC56DD}"/>
              </a:ext>
            </a:extLst>
          </p:cNvPr>
          <p:cNvSpPr/>
          <p:nvPr/>
        </p:nvSpPr>
        <p:spPr>
          <a:xfrm>
            <a:off x="1460500" y="1706563"/>
            <a:ext cx="1870075" cy="3889375"/>
          </a:xfrm>
          <a:custGeom>
            <a:avLst/>
            <a:gdLst>
              <a:gd name="connsiteX0" fmla="*/ 0 w 1869744"/>
              <a:gd name="connsiteY0" fmla="*/ 3889612 h 3889612"/>
              <a:gd name="connsiteX1" fmla="*/ 409433 w 1869744"/>
              <a:gd name="connsiteY1" fmla="*/ 3616657 h 3889612"/>
              <a:gd name="connsiteX2" fmla="*/ 832514 w 1869744"/>
              <a:gd name="connsiteY2" fmla="*/ 3193576 h 3889612"/>
              <a:gd name="connsiteX3" fmla="*/ 1433015 w 1869744"/>
              <a:gd name="connsiteY3" fmla="*/ 2197290 h 3889612"/>
              <a:gd name="connsiteX4" fmla="*/ 1637732 w 1869744"/>
              <a:gd name="connsiteY4" fmla="*/ 1392072 h 3889612"/>
              <a:gd name="connsiteX5" fmla="*/ 1869744 w 1869744"/>
              <a:gd name="connsiteY5" fmla="*/ 0 h 38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744" h="3889612">
                <a:moveTo>
                  <a:pt x="0" y="3889612"/>
                </a:moveTo>
                <a:cubicBezTo>
                  <a:pt x="135340" y="3811137"/>
                  <a:pt x="270681" y="3732663"/>
                  <a:pt x="409433" y="3616657"/>
                </a:cubicBezTo>
                <a:cubicBezTo>
                  <a:pt x="548185" y="3500651"/>
                  <a:pt x="661917" y="3430137"/>
                  <a:pt x="832514" y="3193576"/>
                </a:cubicBezTo>
                <a:cubicBezTo>
                  <a:pt x="1003111" y="2957015"/>
                  <a:pt x="1298812" y="2497541"/>
                  <a:pt x="1433015" y="2197290"/>
                </a:cubicBezTo>
                <a:cubicBezTo>
                  <a:pt x="1567218" y="1897039"/>
                  <a:pt x="1564944" y="1758287"/>
                  <a:pt x="1637732" y="1392072"/>
                </a:cubicBezTo>
                <a:cubicBezTo>
                  <a:pt x="1710520" y="1025857"/>
                  <a:pt x="1790132" y="512928"/>
                  <a:pt x="1869744" y="0"/>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B0F0"/>
              </a:solidFill>
            </a:endParaRPr>
          </a:p>
        </p:txBody>
      </p:sp>
      <p:grpSp>
        <p:nvGrpSpPr>
          <p:cNvPr id="2" name="Group 46">
            <a:extLst>
              <a:ext uri="{FF2B5EF4-FFF2-40B4-BE49-F238E27FC236}">
                <a16:creationId xmlns:a16="http://schemas.microsoft.com/office/drawing/2014/main" id="{AA8555F9-BEDD-9EE8-2DBA-20E7E2B6F233}"/>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C921AFF1-01D8-CCBA-D942-0EACF814C650}"/>
                </a:ext>
              </a:extLst>
            </p:cNvPr>
            <p:cNvGrpSpPr>
              <a:grpSpLocks/>
            </p:cNvGrpSpPr>
            <p:nvPr/>
          </p:nvGrpSpPr>
          <p:grpSpPr bwMode="auto">
            <a:xfrm>
              <a:off x="0" y="0"/>
              <a:ext cx="9144000" cy="6858000"/>
              <a:chOff x="0" y="0"/>
              <a:chExt cx="5760" cy="4320"/>
            </a:xfrm>
          </p:grpSpPr>
          <p:grpSp>
            <p:nvGrpSpPr>
              <p:cNvPr id="11" name="Group 27">
                <a:extLst>
                  <a:ext uri="{FF2B5EF4-FFF2-40B4-BE49-F238E27FC236}">
                    <a16:creationId xmlns:a16="http://schemas.microsoft.com/office/drawing/2014/main" id="{454842B4-7C7A-E1CF-A74C-85B494B78299}"/>
                  </a:ext>
                </a:extLst>
              </p:cNvPr>
              <p:cNvGrpSpPr>
                <a:grpSpLocks/>
              </p:cNvGrpSpPr>
              <p:nvPr/>
            </p:nvGrpSpPr>
            <p:grpSpPr bwMode="auto">
              <a:xfrm>
                <a:off x="0" y="0"/>
                <a:ext cx="192" cy="4320"/>
                <a:chOff x="0" y="-48"/>
                <a:chExt cx="144" cy="4368"/>
              </a:xfrm>
            </p:grpSpPr>
            <p:sp>
              <p:nvSpPr>
                <p:cNvPr id="21" name="Rectangle 10">
                  <a:extLst>
                    <a:ext uri="{FF2B5EF4-FFF2-40B4-BE49-F238E27FC236}">
                      <a16:creationId xmlns:a16="http://schemas.microsoft.com/office/drawing/2014/main" id="{DD775067-68C9-18DD-0DBE-666FD645A48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 name="Rectangle 11">
                  <a:extLst>
                    <a:ext uri="{FF2B5EF4-FFF2-40B4-BE49-F238E27FC236}">
                      <a16:creationId xmlns:a16="http://schemas.microsoft.com/office/drawing/2014/main" id="{340072E7-056D-66F7-0DF8-74E0BE54136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2" name="Group 12">
                <a:extLst>
                  <a:ext uri="{FF2B5EF4-FFF2-40B4-BE49-F238E27FC236}">
                    <a16:creationId xmlns:a16="http://schemas.microsoft.com/office/drawing/2014/main" id="{33C9F99E-AD5A-AA49-4634-E989EB207DC9}"/>
                  </a:ext>
                </a:extLst>
              </p:cNvPr>
              <p:cNvGrpSpPr>
                <a:grpSpLocks/>
              </p:cNvGrpSpPr>
              <p:nvPr/>
            </p:nvGrpSpPr>
            <p:grpSpPr bwMode="auto">
              <a:xfrm>
                <a:off x="5674" y="24"/>
                <a:ext cx="86" cy="4296"/>
                <a:chOff x="5616" y="-48"/>
                <a:chExt cx="144" cy="4368"/>
              </a:xfrm>
            </p:grpSpPr>
            <p:sp>
              <p:nvSpPr>
                <p:cNvPr id="19" name="Rectangle 18">
                  <a:extLst>
                    <a:ext uri="{FF2B5EF4-FFF2-40B4-BE49-F238E27FC236}">
                      <a16:creationId xmlns:a16="http://schemas.microsoft.com/office/drawing/2014/main" id="{2E96CFD4-1BE0-34F1-FBBB-0A7CF3D57E6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 name="Rectangle 19">
                  <a:extLst>
                    <a:ext uri="{FF2B5EF4-FFF2-40B4-BE49-F238E27FC236}">
                      <a16:creationId xmlns:a16="http://schemas.microsoft.com/office/drawing/2014/main" id="{55898E08-B2B5-D36B-5EBE-B2FAF19309F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3" name="Group 15">
                <a:extLst>
                  <a:ext uri="{FF2B5EF4-FFF2-40B4-BE49-F238E27FC236}">
                    <a16:creationId xmlns:a16="http://schemas.microsoft.com/office/drawing/2014/main" id="{BE7FE755-92C2-F897-E6AF-AA0A1CCD7845}"/>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D47A84DE-E3F5-A867-4B1D-7DA5B32E706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17">
                  <a:extLst>
                    <a:ext uri="{FF2B5EF4-FFF2-40B4-BE49-F238E27FC236}">
                      <a16:creationId xmlns:a16="http://schemas.microsoft.com/office/drawing/2014/main" id="{6AB67021-5E71-0AB4-AE31-7853C07631F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4" name="Group 18">
                <a:extLst>
                  <a:ext uri="{FF2B5EF4-FFF2-40B4-BE49-F238E27FC236}">
                    <a16:creationId xmlns:a16="http://schemas.microsoft.com/office/drawing/2014/main" id="{FE8518E2-7AFF-B7CE-B9E0-56557FE02667}"/>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D7E534E8-45C4-C42C-074B-3CF2CE9EBCA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20">
                  <a:extLst>
                    <a:ext uri="{FF2B5EF4-FFF2-40B4-BE49-F238E27FC236}">
                      <a16:creationId xmlns:a16="http://schemas.microsoft.com/office/drawing/2014/main" id="{5D88D23B-4D23-1709-3C0C-CD4DE05A131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9" name="Rectangle 19458">
              <a:extLst>
                <a:ext uri="{FF2B5EF4-FFF2-40B4-BE49-F238E27FC236}">
                  <a16:creationId xmlns:a16="http://schemas.microsoft.com/office/drawing/2014/main" id="{4F83E015-D01F-D2A3-EBC8-3C467F1E7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a:extLst>
                <a:ext uri="{FF2B5EF4-FFF2-40B4-BE49-F238E27FC236}">
                  <a16:creationId xmlns:a16="http://schemas.microsoft.com/office/drawing/2014/main" id="{E0E55AC7-5B6A-D0BF-0301-FEB438D918F8}"/>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4" name="TextBox 23">
            <a:extLst>
              <a:ext uri="{FF2B5EF4-FFF2-40B4-BE49-F238E27FC236}">
                <a16:creationId xmlns:a16="http://schemas.microsoft.com/office/drawing/2014/main" id="{252F8959-6DD9-9757-DA2B-98A39148F307}"/>
              </a:ext>
            </a:extLst>
          </p:cNvPr>
          <p:cNvSpPr txBox="1"/>
          <p:nvPr/>
        </p:nvSpPr>
        <p:spPr>
          <a:xfrm rot="18301412">
            <a:off x="1314182" y="4308324"/>
            <a:ext cx="1617663" cy="461665"/>
          </a:xfrm>
          <a:prstGeom prst="rect">
            <a:avLst/>
          </a:prstGeom>
          <a:noFill/>
        </p:spPr>
        <p:txBody>
          <a:bodyPr wrap="square">
            <a:spAutoFit/>
          </a:bodyPr>
          <a:lstStyle/>
          <a:p>
            <a:r>
              <a:rPr lang="en-US" altLang="en-US" sz="2400" i="1" dirty="0">
                <a:solidFill>
                  <a:srgbClr val="00B0F0"/>
                </a:solidFill>
              </a:rPr>
              <a:t>Sonic limit</a:t>
            </a:r>
            <a:endParaRPr lang="en-IN" dirty="0">
              <a:solidFill>
                <a:srgbClr val="00B0F0"/>
              </a:solidFill>
            </a:endParaRPr>
          </a:p>
        </p:txBody>
      </p:sp>
    </p:spTree>
    <p:extLst>
      <p:ext uri="{BB962C8B-B14F-4D97-AF65-F5344CB8AC3E}">
        <p14:creationId xmlns:p14="http://schemas.microsoft.com/office/powerpoint/2010/main" val="3303126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Capillary limitation</a:t>
            </a:r>
            <a:endParaRPr lang="en-IN"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1295399"/>
                <a:ext cx="8534400" cy="5349875"/>
              </a:xfrm>
            </p:spPr>
            <p:txBody>
              <a:bodyPr/>
              <a:lstStyle/>
              <a:p>
                <a:pPr algn="l"/>
                <a:r>
                  <a:rPr lang="en-US" sz="2400" b="0" i="0" u="none" strike="noStrike" baseline="0" dirty="0">
                    <a:latin typeface="+mj-lt"/>
                  </a:rPr>
                  <a:t>The capillary limit relates to the fundamental phenomenon governing heat pipe operation which is development of capillary pressure differences across the liquid-vapor interfaces in the evaporator and condenser. </a:t>
                </a:r>
              </a:p>
              <a:p>
                <a:pPr algn="l"/>
                <a:r>
                  <a:rPr lang="en-US" sz="2400" b="0" i="0" u="none" strike="noStrike" baseline="0" dirty="0">
                    <a:latin typeface="+mj-lt"/>
                  </a:rPr>
                  <a:t>When the driving capillary pressure is insufficient to provide adequate liquid flow from the condenser to the evaporator, </a:t>
                </a:r>
                <a:r>
                  <a:rPr lang="en-US" sz="2400" b="0" i="0" u="none" strike="noStrike" baseline="0" dirty="0" err="1">
                    <a:latin typeface="+mj-lt"/>
                  </a:rPr>
                  <a:t>dryout</a:t>
                </a:r>
                <a:r>
                  <a:rPr lang="en-US" sz="2400" b="0" i="0" u="none" strike="noStrike" baseline="0" dirty="0">
                    <a:latin typeface="+mj-lt"/>
                  </a:rPr>
                  <a:t> of the evaporator wick will occur. </a:t>
                </a:r>
              </a:p>
              <a:p>
                <a:pPr algn="l"/>
                <a:r>
                  <a:rPr lang="en-US" sz="2400" b="0" i="0" u="none" strike="noStrike" baseline="0" dirty="0">
                    <a:latin typeface="+mj-lt"/>
                  </a:rPr>
                  <a:t>The driving potential for the circulation of the working fluid is the capillary pressure difference.</a:t>
                </a:r>
              </a:p>
              <a:p>
                <a:pPr algn="l"/>
                <a:r>
                  <a:rPr lang="en-US" sz="2400" b="0" i="0" u="none" strike="noStrike" baseline="0" dirty="0">
                    <a:latin typeface="+mj-lt"/>
                  </a:rPr>
                  <a:t> </a:t>
                </a:r>
                <a:r>
                  <a:rPr lang="en-US" sz="2400" dirty="0">
                    <a:latin typeface="+mj-lt"/>
                  </a:rPr>
                  <a:t>T</a:t>
                </a:r>
                <a:r>
                  <a:rPr lang="en-US" sz="2400" b="0" i="0" u="none" strike="noStrike" baseline="0" dirty="0">
                    <a:latin typeface="+mj-lt"/>
                  </a:rPr>
                  <a:t>he maximum capillary pressure must be greater than the sum of all pressure losses inside the heat pipe.</a:t>
                </a:r>
              </a:p>
              <a:p>
                <a:pPr marL="0" indent="0">
                  <a:buNone/>
                </a:pPr>
                <a14:m>
                  <m:oMathPara xmlns:m="http://schemas.openxmlformats.org/officeDocument/2006/math">
                    <m:oMathParaPr>
                      <m:jc m:val="centerGroup"/>
                    </m:oMathParaPr>
                    <m:oMath xmlns:m="http://schemas.openxmlformats.org/officeDocument/2006/math">
                      <m:sSub>
                        <m:sSubPr>
                          <m:ctrlPr>
                            <a:rPr lang="en-IN" sz="2400" i="1" smtClean="0">
                              <a:latin typeface="Cambria Math" panose="02040503050406030204" pitchFamily="18" charset="0"/>
                            </a:rPr>
                          </m:ctrlPr>
                        </m:sSubPr>
                        <m:e>
                          <m:r>
                            <a:rPr lang="en-IN"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rPr>
                            <m:t>𝑐𝑎𝑝</m:t>
                          </m:r>
                          <m:r>
                            <a:rPr lang="en-US" sz="2400" b="0" i="1" smtClean="0">
                              <a:latin typeface="Cambria Math" panose="02040503050406030204" pitchFamily="18" charset="0"/>
                            </a:rPr>
                            <m:t>−</m:t>
                          </m:r>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&gt;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i="1">
                                  <a:latin typeface="Cambria Math" panose="02040503050406030204" pitchFamily="18" charset="0"/>
                                </a:rPr>
                                <m:t>𝑙𝑜𝑠𝑠</m:t>
                              </m:r>
                              <m:r>
                                <a:rPr lang="en-US" sz="2400" i="1">
                                  <a:latin typeface="Cambria Math" panose="02040503050406030204" pitchFamily="18" charset="0"/>
                                </a:rPr>
                                <m:t>,</m:t>
                              </m:r>
                              <m:r>
                                <a:rPr lang="en-US" sz="2400" i="1">
                                  <a:latin typeface="Cambria Math" panose="02040503050406030204" pitchFamily="18" charset="0"/>
                                </a:rPr>
                                <m:t>𝑖</m:t>
                              </m:r>
                            </m:sub>
                          </m:sSub>
                        </m:e>
                      </m:nary>
                    </m:oMath>
                  </m:oMathPara>
                </a14:m>
                <a:endParaRPr lang="en-IN" sz="2400" dirty="0">
                  <a:latin typeface="+mj-lt"/>
                </a:endParaRPr>
              </a:p>
            </p:txBody>
          </p:sp>
        </mc:Choice>
        <mc:Fallback xmlns="">
          <p:sp>
            <p:nvSpPr>
              <p:cNvPr id="3" name="Content Placeholder 2">
                <a:extLst>
                  <a:ext uri="{FF2B5EF4-FFF2-40B4-BE49-F238E27FC236}">
                    <a16:creationId xmlns:a16="http://schemas.microsoft.com/office/drawing/2014/main" id="{1F1F7875-CD5F-7BC9-8745-F753DA8F0D41}"/>
                  </a:ext>
                </a:extLst>
              </p:cNvPr>
              <p:cNvSpPr>
                <a:spLocks noGrp="1" noRot="1" noChangeAspect="1" noMove="1" noResize="1" noEditPoints="1" noAdjustHandles="1" noChangeArrowheads="1" noChangeShapeType="1" noTextEdit="1"/>
              </p:cNvSpPr>
              <p:nvPr>
                <p:ph idx="1"/>
              </p:nvPr>
            </p:nvSpPr>
            <p:spPr>
              <a:xfrm>
                <a:off x="457200" y="1295399"/>
                <a:ext cx="8534400" cy="5349875"/>
              </a:xfrm>
              <a:blipFill>
                <a:blip r:embed="rId2"/>
                <a:stretch>
                  <a:fillRect l="-929" t="-797" r="-1929"/>
                </a:stretch>
              </a:blipFill>
            </p:spPr>
            <p:txBody>
              <a:bodyPr/>
              <a:lstStyle/>
              <a:p>
                <a:r>
                  <a:rPr lang="en-IN">
                    <a:noFill/>
                  </a:rPr>
                  <a:t> </a:t>
                </a:r>
              </a:p>
            </p:txBody>
          </p:sp>
        </mc:Fallback>
      </mc:AlternateContent>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669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6FF8-E4B8-7560-E178-E02B6F2C6F8C}"/>
              </a:ext>
            </a:extLst>
          </p:cNvPr>
          <p:cNvSpPr>
            <a:spLocks noGrp="1"/>
          </p:cNvSpPr>
          <p:nvPr>
            <p:ph type="title"/>
          </p:nvPr>
        </p:nvSpPr>
        <p:spPr>
          <a:xfrm>
            <a:off x="284764" y="305554"/>
            <a:ext cx="7772400" cy="777875"/>
          </a:xfrm>
        </p:spPr>
        <p:txBody>
          <a:bodyPr/>
          <a:lstStyle/>
          <a:p>
            <a:r>
              <a:rPr lang="en-IN" sz="2800" b="0" i="0" u="none" strike="noStrike" baseline="0" dirty="0"/>
              <a:t>Total Pressure </a:t>
            </a:r>
            <a:r>
              <a:rPr lang="en-IN" sz="2800" dirty="0"/>
              <a:t>Loss in a Heat Pipe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F7875-CD5F-7BC9-8745-F753DA8F0D41}"/>
                  </a:ext>
                </a:extLst>
              </p:cNvPr>
              <p:cNvSpPr>
                <a:spLocks noGrp="1"/>
              </p:cNvSpPr>
              <p:nvPr>
                <p:ph idx="1"/>
              </p:nvPr>
            </p:nvSpPr>
            <p:spPr>
              <a:xfrm>
                <a:off x="457200" y="1143000"/>
                <a:ext cx="8534400" cy="5029200"/>
              </a:xfrm>
            </p:spPr>
            <p:txBody>
              <a:bodyPr/>
              <a:lstStyle/>
              <a:p>
                <a:r>
                  <a:rPr lang="en-US" sz="2400" dirty="0"/>
                  <a:t>The total pressure loss in heat pipes can be separated into;</a:t>
                </a:r>
              </a:p>
              <a:p>
                <a:r>
                  <a:rPr lang="en-US" sz="2400" dirty="0"/>
                  <a:t> the frictional pressure drops along the vapor and liquid paths, </a:t>
                </a:r>
              </a:p>
              <a:p>
                <a:r>
                  <a:rPr lang="en-US" sz="2400" dirty="0"/>
                  <a:t>the pressure drop in liquid as a result of body forces (e.g., gravity, centrifugal, electromagnetic) and </a:t>
                </a:r>
              </a:p>
              <a:p>
                <a:r>
                  <a:rPr lang="en-US" sz="2400" dirty="0"/>
                  <a:t>the pressure drop due to </a:t>
                </a:r>
                <a:r>
                  <a:rPr lang="en-IN" sz="2400" dirty="0"/>
                  <a:t>phase transition.</a:t>
                </a:r>
              </a:p>
              <a:p>
                <a14:m>
                  <m:oMath xmlns:m="http://schemas.openxmlformats.org/officeDocument/2006/math">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i="1">
                                <a:latin typeface="Cambria Math" panose="02040503050406030204" pitchFamily="18" charset="0"/>
                              </a:rPr>
                              <m:t>𝑙𝑜𝑠𝑠</m:t>
                            </m:r>
                            <m:r>
                              <a:rPr lang="en-US" sz="2400" i="1">
                                <a:latin typeface="Cambria Math" panose="02040503050406030204" pitchFamily="18" charset="0"/>
                              </a:rPr>
                              <m:t>,</m:t>
                            </m:r>
                            <m:r>
                              <a:rPr lang="en-US" sz="2400" i="1">
                                <a:latin typeface="Cambria Math" panose="02040503050406030204" pitchFamily="18" charset="0"/>
                              </a:rPr>
                              <m:t>𝑖</m:t>
                            </m:r>
                          </m:sub>
                        </m:sSub>
                      </m:e>
                    </m:nary>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𝑣</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𝑙</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𝑏𝑜𝑑𝑦</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𝑝h</m:t>
                        </m:r>
                      </m:sub>
                    </m:sSub>
                  </m:oMath>
                </a14:m>
                <a:endParaRPr lang="en-IN" sz="2400" dirty="0">
                  <a:latin typeface="+mj-lt"/>
                </a:endParaRPr>
              </a:p>
              <a:p>
                <a:r>
                  <a:rPr lang="en-US" sz="2400" dirty="0"/>
                  <a:t>During heat pipe operation, the menisci naturally adjust the radii of curvature for the capillary pressure differential to </a:t>
                </a:r>
                <a:r>
                  <a:rPr lang="en-IN" sz="2400" dirty="0"/>
                  <a:t>balance the pressure losses.</a:t>
                </a:r>
              </a:p>
              <a:p>
                <a:r>
                  <a:rPr lang="en-US" sz="2400" dirty="0"/>
                  <a:t>The maximum radius of curvature is limited to the capillary dimension of the wick structure such that the maximum transport occurs when at equilibrium. </a:t>
                </a:r>
              </a:p>
            </p:txBody>
          </p:sp>
        </mc:Choice>
        <mc:Fallback xmlns="">
          <p:sp>
            <p:nvSpPr>
              <p:cNvPr id="3" name="Content Placeholder 2">
                <a:extLst>
                  <a:ext uri="{FF2B5EF4-FFF2-40B4-BE49-F238E27FC236}">
                    <a16:creationId xmlns:a16="http://schemas.microsoft.com/office/drawing/2014/main" id="{1F1F7875-CD5F-7BC9-8745-F753DA8F0D41}"/>
                  </a:ext>
                </a:extLst>
              </p:cNvPr>
              <p:cNvSpPr>
                <a:spLocks noGrp="1" noRot="1" noChangeAspect="1" noMove="1" noResize="1" noEditPoints="1" noAdjustHandles="1" noChangeArrowheads="1" noChangeShapeType="1" noTextEdit="1"/>
              </p:cNvSpPr>
              <p:nvPr>
                <p:ph idx="1"/>
              </p:nvPr>
            </p:nvSpPr>
            <p:spPr>
              <a:xfrm>
                <a:off x="457200" y="1143000"/>
                <a:ext cx="8534400" cy="5029200"/>
              </a:xfrm>
              <a:blipFill>
                <a:blip r:embed="rId2"/>
                <a:stretch>
                  <a:fillRect l="-1500" t="-970" r="-1143" b="-1212"/>
                </a:stretch>
              </a:blipFill>
            </p:spPr>
            <p:txBody>
              <a:bodyPr/>
              <a:lstStyle/>
              <a:p>
                <a:r>
                  <a:rPr lang="en-IN">
                    <a:noFill/>
                  </a:rPr>
                  <a:t> </a:t>
                </a:r>
              </a:p>
            </p:txBody>
          </p:sp>
        </mc:Fallback>
      </mc:AlternateContent>
      <p:grpSp>
        <p:nvGrpSpPr>
          <p:cNvPr id="4" name="Group 46">
            <a:extLst>
              <a:ext uri="{FF2B5EF4-FFF2-40B4-BE49-F238E27FC236}">
                <a16:creationId xmlns:a16="http://schemas.microsoft.com/office/drawing/2014/main" id="{2EC35304-D1F8-C0A4-6CE8-D5617A74790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93391DB5-876D-068E-375D-B84B92780600}"/>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6D79DCDD-1A8C-54A9-02BD-A7BCABE9A277}"/>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0D29040-37A0-440A-365D-A5055F61DE5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3C25E5B6-2A8D-5866-2A17-9678B41A5A6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0B984945-57F2-837F-7994-97D0A6F061CB}"/>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3595637C-8F56-9125-2CC8-A4E2C30809A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89795E3F-EE3E-3F8A-1BD1-14801F60075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375D57DB-5E3A-2FE6-5919-95E828361363}"/>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D97CDE52-3619-A039-64D6-DEF88C41319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DF9EA9A-CCDC-4EC2-E872-505B9E430D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5E54ACCB-BA89-FE83-4F03-BD4FE5A78035}"/>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72BCA34A-97BE-5D11-80A3-3A65BAE8F3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F32F543E-86C2-1457-325C-41D4234297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D6C77CDA-7627-A9D3-41DD-DCD034087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CD451B6-070A-3C57-E78E-C6B34BA0382B}"/>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9932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4175</TotalTime>
  <Words>1469</Words>
  <Application>Microsoft Office PowerPoint</Application>
  <PresentationFormat>On-screen Show (4:3)</PresentationFormat>
  <Paragraphs>125</Paragraphs>
  <Slides>28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5</vt:i4>
      </vt:variant>
      <vt:variant>
        <vt:lpstr>Slide Titles</vt:lpstr>
      </vt:variant>
      <vt:variant>
        <vt:i4>28</vt:i4>
      </vt:variant>
    </vt:vector>
  </HeadingPairs>
  <TitlesOfParts>
    <vt:vector size="43" baseType="lpstr">
      <vt:lpstr>Calibri</vt:lpstr>
      <vt:lpstr>Cambria Math</vt:lpstr>
      <vt:lpstr>MTSYN</vt:lpstr>
      <vt:lpstr>RMTMI</vt:lpstr>
      <vt:lpstr>Script MT Bold</vt:lpstr>
      <vt:lpstr>t1-gul-regular</vt:lpstr>
      <vt:lpstr>t1-gul-regular-italic</vt:lpstr>
      <vt:lpstr>t1-gul-symbol</vt:lpstr>
      <vt:lpstr>Times New Roman</vt:lpstr>
      <vt:lpstr>Default Design</vt:lpstr>
      <vt:lpstr>Photo Editor Photo</vt:lpstr>
      <vt:lpstr>Bitmap Image</vt:lpstr>
      <vt:lpstr>Equation</vt:lpstr>
      <vt:lpstr>Chart</vt:lpstr>
      <vt:lpstr>Microsoft Excel Chart</vt:lpstr>
      <vt:lpstr>Operational Aspects of Heat Pipe Heat Sinks</vt:lpstr>
      <vt:lpstr>Operational Principle of a Conventional Heat Pipe</vt:lpstr>
      <vt:lpstr>Four heat transport limitations of a heat pipe</vt:lpstr>
      <vt:lpstr>General Representation of Heat Pipe</vt:lpstr>
      <vt:lpstr>Heat transfer limitations of water wick heat pipe with sintered capillary structure</vt:lpstr>
      <vt:lpstr>Frictional Compressible Flow through A Pipe</vt:lpstr>
      <vt:lpstr>Sonic Limitations of A Heat Pipe</vt:lpstr>
      <vt:lpstr>Capillary limitation</vt:lpstr>
      <vt:lpstr>Total Pressure Loss in a Heat Pipe</vt:lpstr>
      <vt:lpstr>Total Pressure Loss in a Heat Pipe</vt:lpstr>
      <vt:lpstr>Capillary limitation</vt:lpstr>
      <vt:lpstr>Sizing Limitations of A Heat Pipe</vt:lpstr>
      <vt:lpstr>Viscous limitation</vt:lpstr>
      <vt:lpstr>Viscous limitation</vt:lpstr>
      <vt:lpstr>Viscous limitation</vt:lpstr>
      <vt:lpstr>Entrainment limitation</vt:lpstr>
      <vt:lpstr>Entrainment limitation</vt:lpstr>
      <vt:lpstr>Boiling limitation</vt:lpstr>
      <vt:lpstr>Boiling limitation</vt:lpstr>
      <vt:lpstr>Case Study: Ethanol heat pipe with sintered wick structure</vt:lpstr>
      <vt:lpstr>Gas Dynamics of Heat Pipe</vt:lpstr>
      <vt:lpstr>Static Pressure Distribution in A Heat Pipe</vt:lpstr>
      <vt:lpstr>Mass flow rate vs Evaporator exit temperature</vt:lpstr>
      <vt:lpstr>Sonic Heat Flux Limit </vt:lpstr>
      <vt:lpstr>Heat transport limits</vt:lpstr>
      <vt:lpstr>Performance of Heat Pipe</vt:lpstr>
      <vt:lpstr>Thermal Resistance of A Heat Pipe</vt:lpstr>
      <vt:lpstr>  Thermal Resistance of Heat Pipe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P M V Subbarao</cp:lastModifiedBy>
  <cp:revision>293</cp:revision>
  <dcterms:created xsi:type="dcterms:W3CDTF">2003-07-30T05:45:36Z</dcterms:created>
  <dcterms:modified xsi:type="dcterms:W3CDTF">2024-04-06T06:22:10Z</dcterms:modified>
</cp:coreProperties>
</file>