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424" r:id="rId2"/>
    <p:sldId id="503" r:id="rId3"/>
    <p:sldId id="476" r:id="rId4"/>
    <p:sldId id="477" r:id="rId5"/>
    <p:sldId id="491" r:id="rId6"/>
    <p:sldId id="492" r:id="rId7"/>
    <p:sldId id="481" r:id="rId8"/>
    <p:sldId id="478" r:id="rId9"/>
    <p:sldId id="479" r:id="rId10"/>
    <p:sldId id="480" r:id="rId11"/>
    <p:sldId id="482" r:id="rId12"/>
    <p:sldId id="493" r:id="rId13"/>
    <p:sldId id="483" r:id="rId14"/>
    <p:sldId id="484" r:id="rId15"/>
    <p:sldId id="485" r:id="rId16"/>
    <p:sldId id="486" r:id="rId17"/>
    <p:sldId id="487" r:id="rId18"/>
    <p:sldId id="488" r:id="rId19"/>
    <p:sldId id="489" r:id="rId20"/>
    <p:sldId id="494" r:id="rId21"/>
    <p:sldId id="490" r:id="rId22"/>
    <p:sldId id="495" r:id="rId23"/>
    <p:sldId id="501" r:id="rId24"/>
    <p:sldId id="496" r:id="rId25"/>
    <p:sldId id="497" r:id="rId26"/>
    <p:sldId id="498" r:id="rId27"/>
    <p:sldId id="499" r:id="rId28"/>
    <p:sldId id="500" r:id="rId29"/>
    <p:sldId id="502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0066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662" autoAdjust="0"/>
    <p:restoredTop sz="90856" autoAdjust="0"/>
  </p:normalViewPr>
  <p:slideViewPr>
    <p:cSldViewPr>
      <p:cViewPr varScale="1">
        <p:scale>
          <a:sx n="62" d="100"/>
          <a:sy n="62" d="100"/>
        </p:scale>
        <p:origin x="100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6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B6E0FBF-7932-E38E-A727-85437AA7CEC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DA02DB0-7CF3-FEEF-1C31-1925B611581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318DD31D-EBDD-10AC-3165-BAEEE877F55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3A2C731B-E410-4205-F70A-1D09B6A5C78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02B87A7-C5EA-4E44-8B8B-AEACA44456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1" units="in"/>
          <inkml:channel name="Y" type="integer" max="16319" units="in"/>
          <inkml:channel name="F" type="integer" max="32767" units="dev"/>
        </inkml:traceFormat>
        <inkml:channelProperties>
          <inkml:channelProperty channel="X" name="resolution" value="2540.22754" units="1/in"/>
          <inkml:channelProperty channel="Y" name="resolution" value="2540.31738" units="1/in"/>
          <inkml:channelProperty channel="F" name="resolution" value="0" units="1/dev"/>
        </inkml:channelProperties>
      </inkml:inkSource>
      <inkml:timestamp xml:id="ts0" timeString="2012-04-27T03:15:32.35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2 8772,'0'15'4644,"0"-15"-129,0 0-387,0 0-2064,0 0-1806,0 0-1161,0 0-2967,6-1-516,-6 1 0,16-16-774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1" units="in"/>
          <inkml:channel name="Y" type="integer" max="16319" units="in"/>
          <inkml:channel name="F" type="integer" max="32767" units="dev"/>
        </inkml:traceFormat>
        <inkml:channelProperties>
          <inkml:channelProperty channel="X" name="resolution" value="2540.22754" units="1/in"/>
          <inkml:channelProperty channel="Y" name="resolution" value="2540.31738" units="1/in"/>
          <inkml:channelProperty channel="F" name="resolution" value="0" units="1/dev"/>
        </inkml:channelProperties>
      </inkml:inkSource>
      <inkml:timestamp xml:id="ts0" timeString="2012-05-01T02:33:35.44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7 955 11997,'0'0'4515,"0"0"-516,-9-6 129,9 6-3870,0 0-903,5-2-774,-5 2-2451,10 0-387,2 2-258,-12-2-258</inkml:trace>
  <inkml:trace contextRef="#ctx0" brushRef="#br0" timeOffset="3448">4752 64 13803,'0'0'4515,"-18"-64"-387,18 64-129,0 0-3870,0 0-2580,0 0-1677,0 0-258,0 0-387,0 0-516</inkml:trace>
  <inkml:trace contextRef="#ctx0" brushRef="#br0" timeOffset="4415">5221 246 15996,'0'0'4515,"0"0"129,0 0-645,0 0-4128,0 0-1419,0 0-2838,48 0 0,-48 0-516,0 0 129</inkml:trace>
  <inkml:trace contextRef="#ctx0" brushRef="#br0" timeOffset="4790">5052 201 13287,'0'0'3741,"0"0"-2322,0 0-1677,0 0-4128,6-47 0,-6 47-645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5EB80AD-8B5E-97CE-B1C0-AA0B54F787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2D42D-EB42-0DE2-24E6-3188A161207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FDA6C3B-29C2-4E26-8810-B54BAB6457EE}" type="datetimeFigureOut">
              <a:rPr lang="en-US"/>
              <a:pPr>
                <a:defRPr/>
              </a:pPr>
              <a:t>4/9/2024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6FF09CA-DDDA-63AE-EC25-E09D482EB4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4C5CDE1-916A-04DA-B79F-B64D51FF80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D86D1D-7D88-E68C-77BC-CDE9F71E3E4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34ADF-8F7B-9D04-5161-E927B0CD80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B346CA6-E3B9-43F5-9156-1E860CD0F0D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46CA6-E3B9-43F5-9156-1E860CD0F0D6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6280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3A1048-0DCE-E952-7437-81888EF0D0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F4F093-323D-8BE5-D890-9DC43337B0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5D3F31-6CDE-0D51-C333-1E880E5F8A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9B23E0-475F-4138-892C-EDA7B680F3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782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6AF92A-915F-EDBC-2BC0-BE7ADFD112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B1230A-77B7-1A75-E814-2B6AADC876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0D0DF1-DB7F-2A89-EFD5-AA9A931349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8814E8-92E8-4B1D-BEB3-52CA7FF75D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9920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65D8CD-E113-32F1-C16B-96A75E97D2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65F187-6043-64D0-6CF8-D2140839F7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916403-29E6-91B5-6704-75DA92CFAC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1EFD6C-44D0-4092-A726-9BD685814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0907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FBBAD8-0C03-4340-FC9A-5F4FE4C3EA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24DFA9-892D-5FC1-8AD0-0B9A845849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A27A6F-45B8-108E-8D0E-F70AFD51AA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073182-19B0-4950-8E46-C7AA0EDDA5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697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1F0DD7-1757-2AC9-289F-78EC63016A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5FA345-1011-752D-621E-89080516FE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D2815D-5E06-5DA0-FDF0-B9F42BD070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B04048-5A43-463E-9279-1332953F3B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5821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3646E6-03AF-D111-BB11-7345D9E7CE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197CD1-2BD7-8A5D-4676-3BD88E1280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E64A6B-286D-888F-2290-52614E5860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958E41-9FA7-4492-B180-54390CE54C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7964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40600E-1A68-28DF-22D5-37E04E1B59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21DBA9-51F0-8670-BD26-80D3DECF7E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4C656E-0AD0-0F8F-93FE-3CB1067F41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D5EC25-D630-497A-910F-94F15D85BC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9664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6E2A833-5C2C-013D-CFE2-052FA89492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FFB8DC0-D081-82A3-B59C-B736E78901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972BD46-F6B4-BF23-17DA-B0FACBA345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8E2E7A-A3D5-47E5-808C-81FFD6AEBF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069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C6B6ED6-6105-FBCC-6744-C103DDDB5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5568409-C667-D002-5FE3-12033CCA53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AFB4B68-6C20-2BA0-CE00-A575E8D2F4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2ECAE6-BA3C-41E2-984F-D58C1C11F0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50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A3185F7-0D19-7B28-3C59-EAEE5D6BA3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4927237-4FFC-1D11-792A-A909459F63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D07D51F-3D27-E21D-A88B-1AA4849A61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2D839F-07C3-4033-A4D9-EAB9F4E771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481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C71B96-6BF0-13DB-61F6-7CEE6B064C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9AE7DE-901B-8D1D-42E1-ED02DD91CA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B669CF-9389-E063-D8BC-1BF1DFB349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E7D7F-2463-4D95-B626-D627C43A3D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9782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DB7436-52EE-EE4E-ABB2-5B19A600C5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102E77-476C-95E5-DC9C-4D9AC04FF1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5665BD-6DB2-5264-5413-BB1EF371A7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079E6-00E1-4958-A0A1-7819C95F02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96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4B434B35-0BC5-C30A-93BE-45A698CD3E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9DE1666-DBA5-21CD-3E61-5F0189615F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DE7ADD1-EF74-AB0E-7D28-FEAD0CD53F6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224A875-113E-AACF-DF01-1E969164E98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6FAF5E4-097F-64C3-2CAE-BBF4936439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6E866A4-1A0D-42E2-A1CD-C2F02787D95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2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2">
            <a:extLst>
              <a:ext uri="{FF2B5EF4-FFF2-40B4-BE49-F238E27FC236}">
                <a16:creationId xmlns:a16="http://schemas.microsoft.com/office/drawing/2014/main" id="{BC07B4EB-9487-111D-6A3F-628F8468B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800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EB56799A-8D11-F915-5EC0-D0CBBCB590B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000" y="304800"/>
            <a:ext cx="8382000" cy="914400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800" i="0" u="none" strike="noStrike" baseline="0" dirty="0">
                <a:solidFill>
                  <a:srgbClr val="000000"/>
                </a:solidFill>
              </a:rPr>
              <a:t> High Performance Ultra Thin Heat Pipe Cooling Module for Mobile Handheld Electronic Devices</a:t>
            </a:r>
            <a:endParaRPr lang="en-US" altLang="en-US" sz="2800" dirty="0"/>
          </a:p>
        </p:txBody>
      </p:sp>
      <p:sp>
        <p:nvSpPr>
          <p:cNvPr id="1030" name="Rectangle 4">
            <a:extLst>
              <a:ext uri="{FF2B5EF4-FFF2-40B4-BE49-F238E27FC236}">
                <a16:creationId xmlns:a16="http://schemas.microsoft.com/office/drawing/2014/main" id="{99E03198-1F94-7E3A-E64A-53B56FB38E2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1600" b="1">
                <a:latin typeface="Script MT Bold" panose="03040602040607080904" pitchFamily="66" charset="0"/>
              </a:rPr>
              <a:t>P M V Subbarao</a:t>
            </a:r>
          </a:p>
          <a:p>
            <a:pPr eaLnBrk="1" hangingPunct="1"/>
            <a:r>
              <a:rPr lang="en-US" altLang="en-US" sz="1600" b="1">
                <a:latin typeface="Script MT Bold" panose="03040602040607080904" pitchFamily="66" charset="0"/>
              </a:rPr>
              <a:t>Professor</a:t>
            </a:r>
            <a:endParaRPr lang="en-US" altLang="en-US" sz="1600" i="1"/>
          </a:p>
          <a:p>
            <a:pPr eaLnBrk="1" hangingPunct="1"/>
            <a:r>
              <a:rPr lang="en-US" altLang="en-US" sz="1600" i="1"/>
              <a:t>Mechanical Engineering Department</a:t>
            </a:r>
          </a:p>
          <a:p>
            <a:pPr eaLnBrk="1" hangingPunct="1"/>
            <a:r>
              <a:rPr lang="en-US" altLang="en-US" sz="1600" i="1"/>
              <a:t>I I T Delhi</a:t>
            </a:r>
          </a:p>
        </p:txBody>
      </p:sp>
      <p:sp>
        <p:nvSpPr>
          <p:cNvPr id="1031" name="Text Box 5">
            <a:extLst>
              <a:ext uri="{FF2B5EF4-FFF2-40B4-BE49-F238E27FC236}">
                <a16:creationId xmlns:a16="http://schemas.microsoft.com/office/drawing/2014/main" id="{638BC7DD-360F-5D12-2AFF-E271857D2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800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4038" name="Text Box 6">
            <a:extLst>
              <a:ext uri="{FF2B5EF4-FFF2-40B4-BE49-F238E27FC236}">
                <a16:creationId xmlns:a16="http://schemas.microsoft.com/office/drawing/2014/main" id="{9AC25016-3AA8-FEF0-046C-916C9CF00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486400"/>
            <a:ext cx="8610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B050"/>
                </a:solidFill>
                <a:latin typeface="Script MT Bold" panose="03040602040607080904" pitchFamily="66" charset="0"/>
              </a:rPr>
              <a:t>Cutting Edge Mechanical Engineering for Next-Gen digital World….</a:t>
            </a:r>
          </a:p>
        </p:txBody>
      </p:sp>
      <p:grpSp>
        <p:nvGrpSpPr>
          <p:cNvPr id="1033" name="Group 7">
            <a:extLst>
              <a:ext uri="{FF2B5EF4-FFF2-40B4-BE49-F238E27FC236}">
                <a16:creationId xmlns:a16="http://schemas.microsoft.com/office/drawing/2014/main" id="{CA45A232-66AF-AD73-5EA1-B8B3FB07388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35" name="Group 8">
              <a:extLst>
                <a:ext uri="{FF2B5EF4-FFF2-40B4-BE49-F238E27FC236}">
                  <a16:creationId xmlns:a16="http://schemas.microsoft.com/office/drawing/2014/main" id="{8C9C8258-A60E-80F4-FB49-5E42EA387A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92" cy="4320"/>
              <a:chOff x="0" y="-48"/>
              <a:chExt cx="144" cy="4368"/>
            </a:xfrm>
          </p:grpSpPr>
          <p:sp>
            <p:nvSpPr>
              <p:cNvPr id="1045" name="Rectangle 9">
                <a:extLst>
                  <a:ext uri="{FF2B5EF4-FFF2-40B4-BE49-F238E27FC236}">
                    <a16:creationId xmlns:a16="http://schemas.microsoft.com/office/drawing/2014/main" id="{F2FB5373-874D-40E0-C177-0B8A5282F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-48"/>
                <a:ext cx="144" cy="2352"/>
              </a:xfrm>
              <a:prstGeom prst="rect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46" name="Rectangle 10">
                <a:extLst>
                  <a:ext uri="{FF2B5EF4-FFF2-40B4-BE49-F238E27FC236}">
                    <a16:creationId xmlns:a16="http://schemas.microsoft.com/office/drawing/2014/main" id="{6A29B856-BEFC-E76A-3577-8C549E5A6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160"/>
                <a:ext cx="144" cy="2160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036" name="Group 11">
              <a:extLst>
                <a:ext uri="{FF2B5EF4-FFF2-40B4-BE49-F238E27FC236}">
                  <a16:creationId xmlns:a16="http://schemas.microsoft.com/office/drawing/2014/main" id="{7143179F-F777-97D8-AFB1-EF7DA51894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4" y="24"/>
              <a:ext cx="86" cy="4296"/>
              <a:chOff x="5616" y="-48"/>
              <a:chExt cx="144" cy="4368"/>
            </a:xfrm>
          </p:grpSpPr>
          <p:sp>
            <p:nvSpPr>
              <p:cNvPr id="1043" name="Rectangle 12">
                <a:extLst>
                  <a:ext uri="{FF2B5EF4-FFF2-40B4-BE49-F238E27FC236}">
                    <a16:creationId xmlns:a16="http://schemas.microsoft.com/office/drawing/2014/main" id="{E62470A8-44E0-8516-59A3-6D92A5A8E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6" y="-48"/>
                <a:ext cx="144" cy="2352"/>
              </a:xfrm>
              <a:prstGeom prst="rect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44" name="Rectangle 13">
                <a:extLst>
                  <a:ext uri="{FF2B5EF4-FFF2-40B4-BE49-F238E27FC236}">
                    <a16:creationId xmlns:a16="http://schemas.microsoft.com/office/drawing/2014/main" id="{B6BEA8D2-C35F-D30C-82F7-194A4444C1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6" y="2160"/>
                <a:ext cx="144" cy="2160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FF99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037" name="Group 14">
              <a:extLst>
                <a:ext uri="{FF2B5EF4-FFF2-40B4-BE49-F238E27FC236}">
                  <a16:creationId xmlns:a16="http://schemas.microsoft.com/office/drawing/2014/main" id="{C61FCAF1-2FF3-BC59-9419-D351152D26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0"/>
              <a:ext cx="5616" cy="144"/>
              <a:chOff x="96" y="-48"/>
              <a:chExt cx="5520" cy="144"/>
            </a:xfrm>
          </p:grpSpPr>
          <p:sp>
            <p:nvSpPr>
              <p:cNvPr id="1041" name="Rectangle 15">
                <a:extLst>
                  <a:ext uri="{FF2B5EF4-FFF2-40B4-BE49-F238E27FC236}">
                    <a16:creationId xmlns:a16="http://schemas.microsoft.com/office/drawing/2014/main" id="{F16AB9CA-37E6-7F3C-A335-BD11749E70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" y="-48"/>
                <a:ext cx="2736" cy="144"/>
              </a:xfrm>
              <a:prstGeom prst="rect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42" name="Rectangle 16">
                <a:extLst>
                  <a:ext uri="{FF2B5EF4-FFF2-40B4-BE49-F238E27FC236}">
                    <a16:creationId xmlns:a16="http://schemas.microsoft.com/office/drawing/2014/main" id="{FA6D5146-9648-24C8-DB6C-8B3F62494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-48"/>
                <a:ext cx="2784" cy="14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66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038" name="Group 17">
              <a:extLst>
                <a:ext uri="{FF2B5EF4-FFF2-40B4-BE49-F238E27FC236}">
                  <a16:creationId xmlns:a16="http://schemas.microsoft.com/office/drawing/2014/main" id="{FBE46FE7-06B1-1788-9740-3FEC4958A4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4234"/>
              <a:ext cx="5616" cy="86"/>
              <a:chOff x="96" y="4176"/>
              <a:chExt cx="5520" cy="144"/>
            </a:xfrm>
          </p:grpSpPr>
          <p:sp>
            <p:nvSpPr>
              <p:cNvPr id="1039" name="Rectangle 18">
                <a:extLst>
                  <a:ext uri="{FF2B5EF4-FFF2-40B4-BE49-F238E27FC236}">
                    <a16:creationId xmlns:a16="http://schemas.microsoft.com/office/drawing/2014/main" id="{804A33A5-2412-490F-ED3F-77F86C8307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" y="4176"/>
                <a:ext cx="2736" cy="144"/>
              </a:xfrm>
              <a:prstGeom prst="rect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40" name="Rectangle 19">
                <a:extLst>
                  <a:ext uri="{FF2B5EF4-FFF2-40B4-BE49-F238E27FC236}">
                    <a16:creationId xmlns:a16="http://schemas.microsoft.com/office/drawing/2014/main" id="{D3316043-44FE-CFC2-46AD-1B7603133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4176"/>
                <a:ext cx="2784" cy="14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FF99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pic>
        <p:nvPicPr>
          <p:cNvPr id="23" name="Rectangle 19458">
            <a:extLst>
              <a:ext uri="{FF2B5EF4-FFF2-40B4-BE49-F238E27FC236}">
                <a16:creationId xmlns:a16="http://schemas.microsoft.com/office/drawing/2014/main" id="{A3E83815-B4D9-B520-5E5B-48FE84728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905000"/>
            <a:ext cx="407193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  <a:reflection blurRad="6350" stA="50000" endA="300" endPos="55500" dist="101600" dir="5400000" sy="-100000" algn="bl" rotWithShape="0"/>
          </a:effectLst>
          <a:scene3d>
            <a:camera prst="perspectiveHeroicExtremeRightFacing">
              <a:rot lat="487347" lon="1800000" rev="174516"/>
            </a:camera>
            <a:lightRig rig="threePt" dir="t"/>
          </a:scene3d>
          <a:sp3d>
            <a:bevelT w="165100" prst="coolSlant"/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26" name="Ink 26">
                <a:extLst>
                  <a:ext uri="{FF2B5EF4-FFF2-40B4-BE49-F238E27FC236}">
                    <a16:creationId xmlns:a16="http://schemas.microsoft.com/office/drawing/2014/main" id="{999B7960-E7EA-F9AC-763C-1F87724DA52C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69088" y="5489575"/>
              <a:ext cx="7937" cy="6350"/>
            </p14:xfrm>
          </p:contentPart>
        </mc:Choice>
        <mc:Fallback xmlns="">
          <p:pic>
            <p:nvPicPr>
              <p:cNvPr id="1026" name="Ink 26">
                <a:extLst>
                  <a:ext uri="{FF2B5EF4-FFF2-40B4-BE49-F238E27FC236}">
                    <a16:creationId xmlns:a16="http://schemas.microsoft.com/office/drawing/2014/main" id="{999B7960-E7EA-F9AC-763C-1F87724DA52C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0116" y="5480403"/>
                <a:ext cx="25882" cy="246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27" name="Ink 30">
                <a:extLst>
                  <a:ext uri="{FF2B5EF4-FFF2-40B4-BE49-F238E27FC236}">
                    <a16:creationId xmlns:a16="http://schemas.microsoft.com/office/drawing/2014/main" id="{4EA6C61E-B85A-ACAD-BE82-70505961ABDD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089775" y="3543300"/>
              <a:ext cx="1898650" cy="344488"/>
            </p14:xfrm>
          </p:contentPart>
        </mc:Choice>
        <mc:Fallback xmlns="">
          <p:pic>
            <p:nvPicPr>
              <p:cNvPr id="1027" name="Ink 30">
                <a:extLst>
                  <a:ext uri="{FF2B5EF4-FFF2-40B4-BE49-F238E27FC236}">
                    <a16:creationId xmlns:a16="http://schemas.microsoft.com/office/drawing/2014/main" id="{4EA6C61E-B85A-ACAD-BE82-70505961ABDD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80408" y="3533931"/>
                <a:ext cx="1917384" cy="363226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74B43CB1-AD4D-AD0F-C7EA-46822E21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999288" cy="1143000"/>
          </a:xfrm>
        </p:spPr>
        <p:txBody>
          <a:bodyPr/>
          <a:lstStyle/>
          <a:p>
            <a:r>
              <a:rPr lang="en-IN" sz="2800" b="0" i="0" u="none" strike="noStrike" baseline="0" dirty="0"/>
              <a:t>Applications of UTHPs in portable electronic devices</a:t>
            </a:r>
            <a:endParaRPr lang="en-US" altLang="en-US" sz="2800" dirty="0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7615BCDA-9F97-F44F-943F-8D03418E0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11180"/>
            <a:ext cx="8447088" cy="3935752"/>
          </a:xfrm>
        </p:spPr>
      </p:pic>
      <p:grpSp>
        <p:nvGrpSpPr>
          <p:cNvPr id="2" name="Group 46">
            <a:extLst>
              <a:ext uri="{FF2B5EF4-FFF2-40B4-BE49-F238E27FC236}">
                <a16:creationId xmlns:a16="http://schemas.microsoft.com/office/drawing/2014/main" id="{B9DD81BA-F357-084D-1ECC-372D49096D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4EF3E947-B723-97FA-0CA5-F606B54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76180813-25DE-E443-46FA-AE5749985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47EE6B10-E605-8DF0-3B55-F3E52FCF2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57F7FA7A-A70C-C72D-FEB1-117D017E6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412E57E4-0C81-86EE-711C-DA528FE8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2CC488-1942-739E-9719-5664D977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6F819C-4C2D-F8EF-B76D-60EBB5B24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D1628A44-D2F5-FD95-FEC2-0F0A21A84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1B2F57-5153-6E3B-05D7-2E88331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39881E4-4F6D-5137-497E-3C1B6EAC8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B9F1C74E-7D18-DF57-40E5-EBFEF7084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1" name="Rectangle 19">
                  <a:extLst>
                    <a:ext uri="{FF2B5EF4-FFF2-40B4-BE49-F238E27FC236}">
                      <a16:creationId xmlns:a16="http://schemas.microsoft.com/office/drawing/2014/main" id="{62C5BF91-9A7A-EE30-0CA6-F8040F163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0">
                  <a:extLst>
                    <a:ext uri="{FF2B5EF4-FFF2-40B4-BE49-F238E27FC236}">
                      <a16:creationId xmlns:a16="http://schemas.microsoft.com/office/drawing/2014/main" id="{397BC63D-A8D2-2422-88D7-B6C5F4F04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" name="Rectangle 19458">
              <a:extLst>
                <a:ext uri="{FF2B5EF4-FFF2-40B4-BE49-F238E27FC236}">
                  <a16:creationId xmlns:a16="http://schemas.microsoft.com/office/drawing/2014/main" id="{9158A96A-B980-20B5-C105-838EFB77E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25BDC275-9F0B-5209-E379-903D96606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426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74B43CB1-AD4D-AD0F-C7EA-46822E21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IN" sz="2800" b="0" i="0" u="none" strike="noStrike" baseline="0" dirty="0"/>
              <a:t>Ultra-thin flat-plate heat pipes</a:t>
            </a:r>
            <a:endParaRPr lang="en-US" alt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D7859-3667-1E7D-C1D9-25FE07CEB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2999"/>
            <a:ext cx="8447088" cy="3028707"/>
          </a:xfrm>
        </p:spPr>
        <p:txBody>
          <a:bodyPr/>
          <a:lstStyle/>
          <a:p>
            <a:r>
              <a:rPr lang="en-US" sz="2400" dirty="0"/>
              <a:t>A flat-plate heat pipe is a chamber of low thickness filled with a two-phase working fluid. </a:t>
            </a:r>
          </a:p>
          <a:p>
            <a:r>
              <a:rPr lang="en-US" sz="2400" dirty="0"/>
              <a:t>It can be divided into flattened heat pipes (FHPs) and </a:t>
            </a:r>
            <a:r>
              <a:rPr lang="en-US" sz="2400" dirty="0" err="1"/>
              <a:t>vapour</a:t>
            </a:r>
            <a:r>
              <a:rPr lang="en-US" sz="2400" dirty="0"/>
              <a:t> chambers (VCs) based on the packaging forms.</a:t>
            </a:r>
          </a:p>
          <a:p>
            <a:r>
              <a:rPr lang="en-US" sz="2400" dirty="0"/>
              <a:t>The FHPs are fabricated by flattening conventional cylindrical heat pipes directly, and the composition and operational principles are similar to that of the micro heat pipes. </a:t>
            </a:r>
          </a:p>
        </p:txBody>
      </p:sp>
      <p:grpSp>
        <p:nvGrpSpPr>
          <p:cNvPr id="2" name="Group 46">
            <a:extLst>
              <a:ext uri="{FF2B5EF4-FFF2-40B4-BE49-F238E27FC236}">
                <a16:creationId xmlns:a16="http://schemas.microsoft.com/office/drawing/2014/main" id="{B9DD81BA-F357-084D-1ECC-372D49096D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4EF3E947-B723-97FA-0CA5-F606B54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76180813-25DE-E443-46FA-AE5749985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47EE6B10-E605-8DF0-3B55-F3E52FCF2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57F7FA7A-A70C-C72D-FEB1-117D017E6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412E57E4-0C81-86EE-711C-DA528FE8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2CC488-1942-739E-9719-5664D977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6F819C-4C2D-F8EF-B76D-60EBB5B24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D1628A44-D2F5-FD95-FEC2-0F0A21A84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1B2F57-5153-6E3B-05D7-2E88331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39881E4-4F6D-5137-497E-3C1B6EAC8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B9F1C74E-7D18-DF57-40E5-EBFEF7084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1" name="Rectangle 19">
                  <a:extLst>
                    <a:ext uri="{FF2B5EF4-FFF2-40B4-BE49-F238E27FC236}">
                      <a16:creationId xmlns:a16="http://schemas.microsoft.com/office/drawing/2014/main" id="{62C5BF91-9A7A-EE30-0CA6-F8040F163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0">
                  <a:extLst>
                    <a:ext uri="{FF2B5EF4-FFF2-40B4-BE49-F238E27FC236}">
                      <a16:creationId xmlns:a16="http://schemas.microsoft.com/office/drawing/2014/main" id="{397BC63D-A8D2-2422-88D7-B6C5F4F04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" name="Rectangle 19458">
              <a:extLst>
                <a:ext uri="{FF2B5EF4-FFF2-40B4-BE49-F238E27FC236}">
                  <a16:creationId xmlns:a16="http://schemas.microsoft.com/office/drawing/2014/main" id="{9158A96A-B980-20B5-C105-838EFB77E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25BDC275-9F0B-5209-E379-903D96606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53DAF74-5EF2-545F-CE90-BF5DA550E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789" y="2094251"/>
            <a:ext cx="5744340" cy="36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0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74B43CB1-AD4D-AD0F-C7EA-46822E21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IN" sz="2800" b="0" i="0" u="none" strike="noStrike" baseline="0" dirty="0"/>
              <a:t>Ultra-thin flat-plate heat pipes</a:t>
            </a:r>
            <a:endParaRPr lang="en-US" alt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D7859-3667-1E7D-C1D9-25FE07CEB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2999"/>
            <a:ext cx="8447088" cy="2743201"/>
          </a:xfrm>
        </p:spPr>
        <p:txBody>
          <a:bodyPr/>
          <a:lstStyle/>
          <a:p>
            <a:r>
              <a:rPr lang="en-US" sz="2800" dirty="0"/>
              <a:t>The manufacturing process of FHPs is highly efficient and flexible.</a:t>
            </a:r>
          </a:p>
          <a:p>
            <a:r>
              <a:rPr lang="en-US" sz="2800" dirty="0"/>
              <a:t>Certain deficiencies of FHPs, such as a small external surface area and single shape, permit them to be mainly used in small mobile devices such as smartphones and tablets.</a:t>
            </a:r>
            <a:endParaRPr lang="en-US" altLang="en-US" sz="2800" dirty="0"/>
          </a:p>
        </p:txBody>
      </p:sp>
      <p:grpSp>
        <p:nvGrpSpPr>
          <p:cNvPr id="2" name="Group 46">
            <a:extLst>
              <a:ext uri="{FF2B5EF4-FFF2-40B4-BE49-F238E27FC236}">
                <a16:creationId xmlns:a16="http://schemas.microsoft.com/office/drawing/2014/main" id="{B9DD81BA-F357-084D-1ECC-372D49096D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4EF3E947-B723-97FA-0CA5-F606B54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76180813-25DE-E443-46FA-AE5749985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47EE6B10-E605-8DF0-3B55-F3E52FCF2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57F7FA7A-A70C-C72D-FEB1-117D017E6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412E57E4-0C81-86EE-711C-DA528FE8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2CC488-1942-739E-9719-5664D977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6F819C-4C2D-F8EF-B76D-60EBB5B24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D1628A44-D2F5-FD95-FEC2-0F0A21A84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1B2F57-5153-6E3B-05D7-2E88331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39881E4-4F6D-5137-497E-3C1B6EAC8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B9F1C74E-7D18-DF57-40E5-EBFEF7084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1" name="Rectangle 19">
                  <a:extLst>
                    <a:ext uri="{FF2B5EF4-FFF2-40B4-BE49-F238E27FC236}">
                      <a16:creationId xmlns:a16="http://schemas.microsoft.com/office/drawing/2014/main" id="{62C5BF91-9A7A-EE30-0CA6-F8040F163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0">
                  <a:extLst>
                    <a:ext uri="{FF2B5EF4-FFF2-40B4-BE49-F238E27FC236}">
                      <a16:creationId xmlns:a16="http://schemas.microsoft.com/office/drawing/2014/main" id="{397BC63D-A8D2-2422-88D7-B6C5F4F04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" name="Rectangle 19458">
              <a:extLst>
                <a:ext uri="{FF2B5EF4-FFF2-40B4-BE49-F238E27FC236}">
                  <a16:creationId xmlns:a16="http://schemas.microsoft.com/office/drawing/2014/main" id="{9158A96A-B980-20B5-C105-838EFB77E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25BDC275-9F0B-5209-E379-903D96606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BB1A017-6FDF-C70A-0A0B-0653E3CBF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54" y="3886200"/>
            <a:ext cx="8115767" cy="250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5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74B43CB1-AD4D-AD0F-C7EA-46822E21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 sz="2800" b="0" i="0" u="none" strike="noStrike" baseline="0" dirty="0"/>
              <a:t>Images of UFHPs</a:t>
            </a:r>
            <a:endParaRPr lang="en-US" altLang="en-US" sz="2800" dirty="0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29A9D6CC-71CD-1355-D491-B2A08DC73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751" y="1821284"/>
            <a:ext cx="8878249" cy="2778369"/>
          </a:xfrm>
        </p:spPr>
      </p:pic>
      <p:grpSp>
        <p:nvGrpSpPr>
          <p:cNvPr id="2" name="Group 46">
            <a:extLst>
              <a:ext uri="{FF2B5EF4-FFF2-40B4-BE49-F238E27FC236}">
                <a16:creationId xmlns:a16="http://schemas.microsoft.com/office/drawing/2014/main" id="{B9DD81BA-F357-084D-1ECC-372D49096D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4EF3E947-B723-97FA-0CA5-F606B54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76180813-25DE-E443-46FA-AE5749985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47EE6B10-E605-8DF0-3B55-F3E52FCF2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57F7FA7A-A70C-C72D-FEB1-117D017E6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412E57E4-0C81-86EE-711C-DA528FE8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2CC488-1942-739E-9719-5664D977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6F819C-4C2D-F8EF-B76D-60EBB5B24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D1628A44-D2F5-FD95-FEC2-0F0A21A84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1B2F57-5153-6E3B-05D7-2E88331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39881E4-4F6D-5137-497E-3C1B6EAC8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B9F1C74E-7D18-DF57-40E5-EBFEF7084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1" name="Rectangle 19">
                  <a:extLst>
                    <a:ext uri="{FF2B5EF4-FFF2-40B4-BE49-F238E27FC236}">
                      <a16:creationId xmlns:a16="http://schemas.microsoft.com/office/drawing/2014/main" id="{62C5BF91-9A7A-EE30-0CA6-F8040F163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0">
                  <a:extLst>
                    <a:ext uri="{FF2B5EF4-FFF2-40B4-BE49-F238E27FC236}">
                      <a16:creationId xmlns:a16="http://schemas.microsoft.com/office/drawing/2014/main" id="{397BC63D-A8D2-2422-88D7-B6C5F4F04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" name="Rectangle 19458">
              <a:extLst>
                <a:ext uri="{FF2B5EF4-FFF2-40B4-BE49-F238E27FC236}">
                  <a16:creationId xmlns:a16="http://schemas.microsoft.com/office/drawing/2014/main" id="{9158A96A-B980-20B5-C105-838EFB77E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25BDC275-9F0B-5209-E379-903D96606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46AC716-A9AC-8157-5930-92EA1116C536}"/>
              </a:ext>
            </a:extLst>
          </p:cNvPr>
          <p:cNvSpPr txBox="1"/>
          <p:nvPr/>
        </p:nvSpPr>
        <p:spPr>
          <a:xfrm>
            <a:off x="533400" y="4872335"/>
            <a:ext cx="3429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 dirty="0">
                <a:latin typeface="AdvOT596495f2+fb"/>
              </a:rPr>
              <a:t>Fl</a:t>
            </a:r>
            <a:r>
              <a:rPr lang="en-US" sz="2400" b="0" i="0" u="none" strike="noStrike" baseline="0" dirty="0">
                <a:latin typeface="AdvOT596495f2"/>
              </a:rPr>
              <a:t>attened heat pipe </a:t>
            </a:r>
            <a:endParaRPr lang="en-IN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AEC27C-1316-F569-5EA0-4A75A8342037}"/>
              </a:ext>
            </a:extLst>
          </p:cNvPr>
          <p:cNvSpPr txBox="1"/>
          <p:nvPr/>
        </p:nvSpPr>
        <p:spPr>
          <a:xfrm>
            <a:off x="5410198" y="4712732"/>
            <a:ext cx="34290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baseline="0" dirty="0" err="1">
                <a:latin typeface="AdvOT596495f2"/>
              </a:rPr>
              <a:t>vapour</a:t>
            </a:r>
            <a:r>
              <a:rPr lang="en-US" sz="2400" b="0" i="0" u="none" strike="noStrike" baseline="0" dirty="0">
                <a:latin typeface="AdvOT596495f2"/>
              </a:rPr>
              <a:t> chamber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74495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74B43CB1-AD4D-AD0F-C7EA-46822E21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 altLang="en-US" sz="2800" dirty="0"/>
              <a:t>Dimensions of a Typical UTHP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30885EE8-B2C9-56BB-82DE-DF936ACE5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214" y="1302657"/>
            <a:ext cx="8578166" cy="5236256"/>
          </a:xfrm>
        </p:spPr>
      </p:pic>
      <p:grpSp>
        <p:nvGrpSpPr>
          <p:cNvPr id="2" name="Group 46">
            <a:extLst>
              <a:ext uri="{FF2B5EF4-FFF2-40B4-BE49-F238E27FC236}">
                <a16:creationId xmlns:a16="http://schemas.microsoft.com/office/drawing/2014/main" id="{B9DD81BA-F357-084D-1ECC-372D49096D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4EF3E947-B723-97FA-0CA5-F606B54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76180813-25DE-E443-46FA-AE5749985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47EE6B10-E605-8DF0-3B55-F3E52FCF2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57F7FA7A-A70C-C72D-FEB1-117D017E6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412E57E4-0C81-86EE-711C-DA528FE8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2CC488-1942-739E-9719-5664D977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6F819C-4C2D-F8EF-B76D-60EBB5B24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D1628A44-D2F5-FD95-FEC2-0F0A21A84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1B2F57-5153-6E3B-05D7-2E88331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39881E4-4F6D-5137-497E-3C1B6EAC8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B9F1C74E-7D18-DF57-40E5-EBFEF7084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1" name="Rectangle 19">
                  <a:extLst>
                    <a:ext uri="{FF2B5EF4-FFF2-40B4-BE49-F238E27FC236}">
                      <a16:creationId xmlns:a16="http://schemas.microsoft.com/office/drawing/2014/main" id="{62C5BF91-9A7A-EE30-0CA6-F8040F163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0">
                  <a:extLst>
                    <a:ext uri="{FF2B5EF4-FFF2-40B4-BE49-F238E27FC236}">
                      <a16:creationId xmlns:a16="http://schemas.microsoft.com/office/drawing/2014/main" id="{397BC63D-A8D2-2422-88D7-B6C5F4F04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" name="Rectangle 19458">
              <a:extLst>
                <a:ext uri="{FF2B5EF4-FFF2-40B4-BE49-F238E27FC236}">
                  <a16:creationId xmlns:a16="http://schemas.microsoft.com/office/drawing/2014/main" id="{9158A96A-B980-20B5-C105-838EFB77E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25BDC275-9F0B-5209-E379-903D96606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363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74B43CB1-AD4D-AD0F-C7EA-46822E21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 sz="2800" b="0" i="0" u="none" strike="noStrike" baseline="0" dirty="0"/>
              <a:t>Flattening by cylindrical heat pipes</a:t>
            </a:r>
            <a:endParaRPr lang="en-US" alt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D7859-3667-1E7D-C1D9-25FE07CEB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2999"/>
            <a:ext cx="8447088" cy="5472113"/>
          </a:xfrm>
        </p:spPr>
        <p:txBody>
          <a:bodyPr/>
          <a:lstStyle/>
          <a:p>
            <a:r>
              <a:rPr lang="en-US" sz="2400" i="1" dirty="0"/>
              <a:t>Flattening by cylindrical heat pipes</a:t>
            </a:r>
            <a:r>
              <a:rPr lang="en-US" sz="2400" dirty="0"/>
              <a:t>, which can be combined with the fabrication process of traditional cylindrical heat pipes.</a:t>
            </a:r>
          </a:p>
          <a:p>
            <a:r>
              <a:rPr lang="en-US" sz="2400" dirty="0"/>
              <a:t>This  is more efficient and flexible compared to that of bonding technology, rendering it more suitable for industrialized manufacturing.</a:t>
            </a:r>
          </a:p>
          <a:p>
            <a:r>
              <a:rPr lang="en-US" sz="2400" dirty="0"/>
              <a:t>This has been the most commonly used packaging technology for UTHPs. </a:t>
            </a:r>
          </a:p>
          <a:p>
            <a:r>
              <a:rPr lang="en-US" sz="2400" dirty="0"/>
              <a:t>Main methods for FBCH: </a:t>
            </a:r>
          </a:p>
          <a:p>
            <a:r>
              <a:rPr lang="en-US" sz="2400" dirty="0"/>
              <a:t>Lateral compression</a:t>
            </a:r>
          </a:p>
          <a:p>
            <a:r>
              <a:rPr lang="en-US" sz="2400" dirty="0"/>
              <a:t> Cold-roll-forming technology</a:t>
            </a:r>
          </a:p>
        </p:txBody>
      </p:sp>
      <p:grpSp>
        <p:nvGrpSpPr>
          <p:cNvPr id="2" name="Group 46">
            <a:extLst>
              <a:ext uri="{FF2B5EF4-FFF2-40B4-BE49-F238E27FC236}">
                <a16:creationId xmlns:a16="http://schemas.microsoft.com/office/drawing/2014/main" id="{B9DD81BA-F357-084D-1ECC-372D49096D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4EF3E947-B723-97FA-0CA5-F606B54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76180813-25DE-E443-46FA-AE5749985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47EE6B10-E605-8DF0-3B55-F3E52FCF2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57F7FA7A-A70C-C72D-FEB1-117D017E6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412E57E4-0C81-86EE-711C-DA528FE8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2CC488-1942-739E-9719-5664D977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6F819C-4C2D-F8EF-B76D-60EBB5B24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D1628A44-D2F5-FD95-FEC2-0F0A21A84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1B2F57-5153-6E3B-05D7-2E88331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39881E4-4F6D-5137-497E-3C1B6EAC8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B9F1C74E-7D18-DF57-40E5-EBFEF7084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1" name="Rectangle 19">
                  <a:extLst>
                    <a:ext uri="{FF2B5EF4-FFF2-40B4-BE49-F238E27FC236}">
                      <a16:creationId xmlns:a16="http://schemas.microsoft.com/office/drawing/2014/main" id="{62C5BF91-9A7A-EE30-0CA6-F8040F163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0">
                  <a:extLst>
                    <a:ext uri="{FF2B5EF4-FFF2-40B4-BE49-F238E27FC236}">
                      <a16:creationId xmlns:a16="http://schemas.microsoft.com/office/drawing/2014/main" id="{397BC63D-A8D2-2422-88D7-B6C5F4F04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" name="Rectangle 19458">
              <a:extLst>
                <a:ext uri="{FF2B5EF4-FFF2-40B4-BE49-F238E27FC236}">
                  <a16:creationId xmlns:a16="http://schemas.microsoft.com/office/drawing/2014/main" id="{9158A96A-B980-20B5-C105-838EFB77E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25BDC275-9F0B-5209-E379-903D96606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685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74B43CB1-AD4D-AD0F-C7EA-46822E21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 altLang="en-US" sz="2800" dirty="0"/>
              <a:t>Challenges in Fabrication of UTHPs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D7859-3667-1E7D-C1D9-25FE07CEB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2999"/>
            <a:ext cx="8447088" cy="5472113"/>
          </a:xfrm>
        </p:spPr>
        <p:txBody>
          <a:bodyPr/>
          <a:lstStyle/>
          <a:p>
            <a:r>
              <a:rPr lang="en-US" sz="2400" dirty="0"/>
              <a:t>A buckling phenomenon is observed on the central line of the flattened heat pipe fabricated via lateral compression technology. </a:t>
            </a:r>
          </a:p>
          <a:p>
            <a:r>
              <a:rPr lang="en-US" sz="2400" dirty="0"/>
              <a:t>Two kinks are formed, one at the top and one at the bottom of the heat pipe.</a:t>
            </a:r>
          </a:p>
          <a:p>
            <a:r>
              <a:rPr lang="en-US" sz="2400" dirty="0"/>
              <a:t>Cold-roll-forming technology is not suitable for the fabrication of flattened heat pipes with variable thicknesses or with various cross-sectional shapes along its longitudinal direction.</a:t>
            </a:r>
            <a:endParaRPr lang="en-US" altLang="en-US" sz="2400" dirty="0"/>
          </a:p>
          <a:p>
            <a:endParaRPr lang="en-US" altLang="en-US" sz="2400" dirty="0"/>
          </a:p>
        </p:txBody>
      </p:sp>
      <p:grpSp>
        <p:nvGrpSpPr>
          <p:cNvPr id="2" name="Group 46">
            <a:extLst>
              <a:ext uri="{FF2B5EF4-FFF2-40B4-BE49-F238E27FC236}">
                <a16:creationId xmlns:a16="http://schemas.microsoft.com/office/drawing/2014/main" id="{B9DD81BA-F357-084D-1ECC-372D49096D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4EF3E947-B723-97FA-0CA5-F606B54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76180813-25DE-E443-46FA-AE5749985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47EE6B10-E605-8DF0-3B55-F3E52FCF2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57F7FA7A-A70C-C72D-FEB1-117D017E6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412E57E4-0C81-86EE-711C-DA528FE8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2CC488-1942-739E-9719-5664D977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6F819C-4C2D-F8EF-B76D-60EBB5B24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D1628A44-D2F5-FD95-FEC2-0F0A21A84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1B2F57-5153-6E3B-05D7-2E88331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39881E4-4F6D-5137-497E-3C1B6EAC8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B9F1C74E-7D18-DF57-40E5-EBFEF7084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1" name="Rectangle 19">
                  <a:extLst>
                    <a:ext uri="{FF2B5EF4-FFF2-40B4-BE49-F238E27FC236}">
                      <a16:creationId xmlns:a16="http://schemas.microsoft.com/office/drawing/2014/main" id="{62C5BF91-9A7A-EE30-0CA6-F8040F163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0">
                  <a:extLst>
                    <a:ext uri="{FF2B5EF4-FFF2-40B4-BE49-F238E27FC236}">
                      <a16:creationId xmlns:a16="http://schemas.microsoft.com/office/drawing/2014/main" id="{397BC63D-A8D2-2422-88D7-B6C5F4F04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" name="Rectangle 19458">
              <a:extLst>
                <a:ext uri="{FF2B5EF4-FFF2-40B4-BE49-F238E27FC236}">
                  <a16:creationId xmlns:a16="http://schemas.microsoft.com/office/drawing/2014/main" id="{9158A96A-B980-20B5-C105-838EFB77E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25BDC275-9F0B-5209-E379-903D96606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888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74B43CB1-AD4D-AD0F-C7EA-46822E21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IN" sz="2800" dirty="0"/>
              <a:t>A phase-change Flattening Process</a:t>
            </a:r>
            <a:endParaRPr lang="en-US" alt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D7859-3667-1E7D-C1D9-25FE07CEB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2999"/>
            <a:ext cx="8447088" cy="5472113"/>
          </a:xfrm>
        </p:spPr>
        <p:txBody>
          <a:bodyPr/>
          <a:lstStyle/>
          <a:p>
            <a:r>
              <a:rPr lang="en-IN" sz="2400" dirty="0"/>
              <a:t>A phase-change flattening process, </a:t>
            </a:r>
            <a:r>
              <a:rPr lang="en-US" sz="2400" dirty="0"/>
              <a:t>based on the operating principle of the heat pipe is a an advanced manufacturing process , which was proposed n 2016.</a:t>
            </a:r>
          </a:p>
          <a:p>
            <a:r>
              <a:rPr lang="en-US" sz="2400" dirty="0"/>
              <a:t>This was successfully employed to fabricate UTHPs with sufficient flatness. </a:t>
            </a:r>
            <a:endParaRPr lang="en-US" altLang="en-US" sz="2400" dirty="0"/>
          </a:p>
        </p:txBody>
      </p:sp>
      <p:grpSp>
        <p:nvGrpSpPr>
          <p:cNvPr id="2" name="Group 46">
            <a:extLst>
              <a:ext uri="{FF2B5EF4-FFF2-40B4-BE49-F238E27FC236}">
                <a16:creationId xmlns:a16="http://schemas.microsoft.com/office/drawing/2014/main" id="{B9DD81BA-F357-084D-1ECC-372D49096D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4EF3E947-B723-97FA-0CA5-F606B54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76180813-25DE-E443-46FA-AE5749985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47EE6B10-E605-8DF0-3B55-F3E52FCF2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57F7FA7A-A70C-C72D-FEB1-117D017E6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412E57E4-0C81-86EE-711C-DA528FE8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2CC488-1942-739E-9719-5664D977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6F819C-4C2D-F8EF-B76D-60EBB5B24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D1628A44-D2F5-FD95-FEC2-0F0A21A84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1B2F57-5153-6E3B-05D7-2E88331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39881E4-4F6D-5137-497E-3C1B6EAC8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B9F1C74E-7D18-DF57-40E5-EBFEF7084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1" name="Rectangle 19">
                  <a:extLst>
                    <a:ext uri="{FF2B5EF4-FFF2-40B4-BE49-F238E27FC236}">
                      <a16:creationId xmlns:a16="http://schemas.microsoft.com/office/drawing/2014/main" id="{62C5BF91-9A7A-EE30-0CA6-F8040F163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0">
                  <a:extLst>
                    <a:ext uri="{FF2B5EF4-FFF2-40B4-BE49-F238E27FC236}">
                      <a16:creationId xmlns:a16="http://schemas.microsoft.com/office/drawing/2014/main" id="{397BC63D-A8D2-2422-88D7-B6C5F4F04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" name="Rectangle 19458">
              <a:extLst>
                <a:ext uri="{FF2B5EF4-FFF2-40B4-BE49-F238E27FC236}">
                  <a16:creationId xmlns:a16="http://schemas.microsoft.com/office/drawing/2014/main" id="{9158A96A-B980-20B5-C105-838EFB77E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25BDC275-9F0B-5209-E379-903D96606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251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74B43CB1-AD4D-AD0F-C7EA-46822E21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 altLang="en-US" sz="2800" dirty="0"/>
              <a:t>An Advanced Machine Tool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09CBFFDF-170B-924A-33EF-ADDF07498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71600"/>
            <a:ext cx="8447088" cy="4784754"/>
          </a:xfrm>
        </p:spPr>
      </p:pic>
      <p:grpSp>
        <p:nvGrpSpPr>
          <p:cNvPr id="2" name="Group 46">
            <a:extLst>
              <a:ext uri="{FF2B5EF4-FFF2-40B4-BE49-F238E27FC236}">
                <a16:creationId xmlns:a16="http://schemas.microsoft.com/office/drawing/2014/main" id="{B9DD81BA-F357-084D-1ECC-372D49096D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4EF3E947-B723-97FA-0CA5-F606B54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76180813-25DE-E443-46FA-AE5749985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47EE6B10-E605-8DF0-3B55-F3E52FCF2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57F7FA7A-A70C-C72D-FEB1-117D017E6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412E57E4-0C81-86EE-711C-DA528FE8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2CC488-1942-739E-9719-5664D977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6F819C-4C2D-F8EF-B76D-60EBB5B24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D1628A44-D2F5-FD95-FEC2-0F0A21A84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1B2F57-5153-6E3B-05D7-2E88331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39881E4-4F6D-5137-497E-3C1B6EAC8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B9F1C74E-7D18-DF57-40E5-EBFEF7084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1" name="Rectangle 19">
                  <a:extLst>
                    <a:ext uri="{FF2B5EF4-FFF2-40B4-BE49-F238E27FC236}">
                      <a16:creationId xmlns:a16="http://schemas.microsoft.com/office/drawing/2014/main" id="{62C5BF91-9A7A-EE30-0CA6-F8040F163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0">
                  <a:extLst>
                    <a:ext uri="{FF2B5EF4-FFF2-40B4-BE49-F238E27FC236}">
                      <a16:creationId xmlns:a16="http://schemas.microsoft.com/office/drawing/2014/main" id="{397BC63D-A8D2-2422-88D7-B6C5F4F04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" name="Rectangle 19458">
              <a:extLst>
                <a:ext uri="{FF2B5EF4-FFF2-40B4-BE49-F238E27FC236}">
                  <a16:creationId xmlns:a16="http://schemas.microsoft.com/office/drawing/2014/main" id="{9158A96A-B980-20B5-C105-838EFB77E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25BDC275-9F0B-5209-E379-903D96606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006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74B43CB1-AD4D-AD0F-C7EA-46822E21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 altLang="en-US" sz="2800" dirty="0"/>
              <a:t>Flip in Fluid Paths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05C9B579-FDB5-2F91-6458-FEFE142F6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456" y="1219200"/>
            <a:ext cx="8447088" cy="4047470"/>
          </a:xfrm>
        </p:spPr>
      </p:pic>
      <p:grpSp>
        <p:nvGrpSpPr>
          <p:cNvPr id="2" name="Group 46">
            <a:extLst>
              <a:ext uri="{FF2B5EF4-FFF2-40B4-BE49-F238E27FC236}">
                <a16:creationId xmlns:a16="http://schemas.microsoft.com/office/drawing/2014/main" id="{B9DD81BA-F357-084D-1ECC-372D49096D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4EF3E947-B723-97FA-0CA5-F606B54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76180813-25DE-E443-46FA-AE5749985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47EE6B10-E605-8DF0-3B55-F3E52FCF2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57F7FA7A-A70C-C72D-FEB1-117D017E6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412E57E4-0C81-86EE-711C-DA528FE8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2CC488-1942-739E-9719-5664D977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6F819C-4C2D-F8EF-B76D-60EBB5B24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D1628A44-D2F5-FD95-FEC2-0F0A21A84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1B2F57-5153-6E3B-05D7-2E88331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39881E4-4F6D-5137-497E-3C1B6EAC8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B9F1C74E-7D18-DF57-40E5-EBFEF7084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1" name="Rectangle 19">
                  <a:extLst>
                    <a:ext uri="{FF2B5EF4-FFF2-40B4-BE49-F238E27FC236}">
                      <a16:creationId xmlns:a16="http://schemas.microsoft.com/office/drawing/2014/main" id="{62C5BF91-9A7A-EE30-0CA6-F8040F163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0">
                  <a:extLst>
                    <a:ext uri="{FF2B5EF4-FFF2-40B4-BE49-F238E27FC236}">
                      <a16:creationId xmlns:a16="http://schemas.microsoft.com/office/drawing/2014/main" id="{397BC63D-A8D2-2422-88D7-B6C5F4F04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" name="Rectangle 19458">
              <a:extLst>
                <a:ext uri="{FF2B5EF4-FFF2-40B4-BE49-F238E27FC236}">
                  <a16:creationId xmlns:a16="http://schemas.microsoft.com/office/drawing/2014/main" id="{9158A96A-B980-20B5-C105-838EFB77E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25BDC275-9F0B-5209-E379-903D96606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6646074-AE57-1379-82D3-91879BAD1C2C}"/>
              </a:ext>
            </a:extLst>
          </p:cNvPr>
          <p:cNvSpPr txBox="1"/>
          <p:nvPr/>
        </p:nvSpPr>
        <p:spPr>
          <a:xfrm>
            <a:off x="516731" y="5475744"/>
            <a:ext cx="80938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2400" b="0" i="0" u="none" strike="noStrike" baseline="0" dirty="0">
                <a:latin typeface="+mn-lt"/>
              </a:rPr>
              <a:t>This </a:t>
            </a:r>
            <a:r>
              <a:rPr lang="en-IN" dirty="0">
                <a:latin typeface="+mn-lt"/>
              </a:rPr>
              <a:t>shift in fluid paths </a:t>
            </a:r>
            <a:r>
              <a:rPr lang="en-IN" sz="2400" b="0" i="0" u="none" strike="noStrike" baseline="0" dirty="0">
                <a:latin typeface="+mn-lt"/>
              </a:rPr>
              <a:t> can significantly </a:t>
            </a:r>
            <a:r>
              <a:rPr lang="en-US" sz="2400" b="0" i="0" u="none" strike="noStrike" baseline="0" dirty="0">
                <a:latin typeface="+mn-lt"/>
              </a:rPr>
              <a:t>reduce the </a:t>
            </a:r>
            <a:r>
              <a:rPr lang="en-US" sz="2400" b="0" i="0" u="none" strike="noStrike" baseline="0" dirty="0" err="1">
                <a:latin typeface="+mn-lt"/>
              </a:rPr>
              <a:t>vapour</a:t>
            </a:r>
            <a:r>
              <a:rPr lang="en-US" sz="2400" b="0" i="0" u="none" strike="noStrike" baseline="0" dirty="0">
                <a:latin typeface="+mn-lt"/>
              </a:rPr>
              <a:t> flow resistance because of the smooth inner wall of the container.</a:t>
            </a:r>
          </a:p>
        </p:txBody>
      </p:sp>
    </p:spTree>
    <p:extLst>
      <p:ext uri="{BB962C8B-B14F-4D97-AF65-F5344CB8AC3E}">
        <p14:creationId xmlns:p14="http://schemas.microsoft.com/office/powerpoint/2010/main" val="180383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74B43CB1-AD4D-AD0F-C7EA-46822E21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 altLang="en-US" sz="2800" dirty="0"/>
              <a:t>Main References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D7859-3667-1E7D-C1D9-25FE07CEB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2999"/>
            <a:ext cx="8447088" cy="5472113"/>
          </a:xfrm>
        </p:spPr>
        <p:txBody>
          <a:bodyPr/>
          <a:lstStyle/>
          <a:p>
            <a:r>
              <a:rPr lang="en-US" sz="2400" dirty="0"/>
              <a:t>Review of applications and developments of ultra-thin micro heat pipes for</a:t>
            </a:r>
            <a:r>
              <a:rPr lang="en-IN" sz="2400" dirty="0"/>
              <a:t>electronic cooling, Heng Tanga, Yong Tanga, </a:t>
            </a:r>
            <a:r>
              <a:rPr lang="en-IN" sz="2400" dirty="0" err="1"/>
              <a:t>Zhenping</a:t>
            </a:r>
            <a:r>
              <a:rPr lang="en-IN" sz="2400" dirty="0"/>
              <a:t> </a:t>
            </a:r>
            <a:r>
              <a:rPr lang="en-IN" sz="2400" dirty="0" err="1"/>
              <a:t>Wana</a:t>
            </a:r>
            <a:r>
              <a:rPr lang="en-IN" sz="2400" dirty="0"/>
              <a:t>, Jie Lia, Wei </a:t>
            </a:r>
            <a:r>
              <a:rPr lang="en-IN" sz="2400" dirty="0" err="1"/>
              <a:t>Yuana</a:t>
            </a:r>
            <a:r>
              <a:rPr lang="en-IN" sz="2400" dirty="0"/>
              <a:t>, </a:t>
            </a:r>
            <a:r>
              <a:rPr lang="en-IN" sz="2400" dirty="0" err="1"/>
              <a:t>Longsheng</a:t>
            </a:r>
            <a:r>
              <a:rPr lang="en-IN" sz="2400" dirty="0"/>
              <a:t> Lua, Yong Lia, </a:t>
            </a:r>
            <a:r>
              <a:rPr lang="en-IN" sz="2400" dirty="0" err="1"/>
              <a:t>Kairui</a:t>
            </a:r>
            <a:r>
              <a:rPr lang="en-IN" sz="2400" dirty="0"/>
              <a:t> </a:t>
            </a:r>
            <a:r>
              <a:rPr lang="en-IN" sz="2400" dirty="0" err="1"/>
              <a:t>Tangb</a:t>
            </a:r>
            <a:r>
              <a:rPr lang="en-IN" sz="2400" dirty="0"/>
              <a:t>, </a:t>
            </a:r>
            <a:r>
              <a:rPr lang="en-US" sz="2400" dirty="0"/>
              <a:t>Applied Energy 223 (2018) 383–400.</a:t>
            </a:r>
          </a:p>
          <a:p>
            <a:r>
              <a:rPr lang="en-US" sz="2400" dirty="0"/>
              <a:t>Investigation of ultra-thin flattened heat pipes with sintered wick </a:t>
            </a:r>
            <a:r>
              <a:rPr lang="en-IN" sz="2400" dirty="0"/>
              <a:t>structure,  Yong Li , </a:t>
            </a:r>
            <a:r>
              <a:rPr lang="en-IN" sz="2400" dirty="0" err="1"/>
              <a:t>Jiabin</a:t>
            </a:r>
            <a:r>
              <a:rPr lang="en-IN" sz="2400" dirty="0"/>
              <a:t> He a, </a:t>
            </a:r>
            <a:r>
              <a:rPr lang="en-IN" sz="2400" dirty="0" err="1"/>
              <a:t>Hengfei</a:t>
            </a:r>
            <a:r>
              <a:rPr lang="en-IN" sz="2400" dirty="0"/>
              <a:t> He , </a:t>
            </a:r>
            <a:r>
              <a:rPr lang="en-IN" sz="2400" dirty="0" err="1"/>
              <a:t>Yuying</a:t>
            </a:r>
            <a:r>
              <a:rPr lang="en-IN" sz="2400" dirty="0"/>
              <a:t> Yan , </a:t>
            </a:r>
            <a:r>
              <a:rPr lang="en-IN" sz="2400" dirty="0" err="1"/>
              <a:t>Zhixin</a:t>
            </a:r>
            <a:r>
              <a:rPr lang="en-IN" sz="2400" dirty="0"/>
              <a:t> Zeng, Bo Li, </a:t>
            </a:r>
            <a:r>
              <a:rPr lang="en-US" sz="2400" dirty="0"/>
              <a:t>Applied Thermal Engineering 86 (2015).</a:t>
            </a:r>
            <a:endParaRPr lang="en-US" altLang="en-US" sz="2400" dirty="0"/>
          </a:p>
        </p:txBody>
      </p:sp>
      <p:grpSp>
        <p:nvGrpSpPr>
          <p:cNvPr id="2" name="Group 46">
            <a:extLst>
              <a:ext uri="{FF2B5EF4-FFF2-40B4-BE49-F238E27FC236}">
                <a16:creationId xmlns:a16="http://schemas.microsoft.com/office/drawing/2014/main" id="{B9DD81BA-F357-084D-1ECC-372D49096D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4EF3E947-B723-97FA-0CA5-F606B54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76180813-25DE-E443-46FA-AE5749985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47EE6B10-E605-8DF0-3B55-F3E52FCF2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57F7FA7A-A70C-C72D-FEB1-117D017E6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412E57E4-0C81-86EE-711C-DA528FE8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2CC488-1942-739E-9719-5664D977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6F819C-4C2D-F8EF-B76D-60EBB5B24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D1628A44-D2F5-FD95-FEC2-0F0A21A84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1B2F57-5153-6E3B-05D7-2E88331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39881E4-4F6D-5137-497E-3C1B6EAC8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B9F1C74E-7D18-DF57-40E5-EBFEF7084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1" name="Rectangle 19">
                  <a:extLst>
                    <a:ext uri="{FF2B5EF4-FFF2-40B4-BE49-F238E27FC236}">
                      <a16:creationId xmlns:a16="http://schemas.microsoft.com/office/drawing/2014/main" id="{62C5BF91-9A7A-EE30-0CA6-F8040F163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0">
                  <a:extLst>
                    <a:ext uri="{FF2B5EF4-FFF2-40B4-BE49-F238E27FC236}">
                      <a16:creationId xmlns:a16="http://schemas.microsoft.com/office/drawing/2014/main" id="{397BC63D-A8D2-2422-88D7-B6C5F4F04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" name="Rectangle 19458">
              <a:extLst>
                <a:ext uri="{FF2B5EF4-FFF2-40B4-BE49-F238E27FC236}">
                  <a16:creationId xmlns:a16="http://schemas.microsoft.com/office/drawing/2014/main" id="{9158A96A-B980-20B5-C105-838EFB77E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25BDC275-9F0B-5209-E379-903D96606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723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74B43CB1-AD4D-AD0F-C7EA-46822E21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 altLang="en-US" sz="2800" dirty="0"/>
              <a:t>Flip in Fluid Paths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05C9B579-FDB5-2F91-6458-FEFE142F6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456" y="1219200"/>
            <a:ext cx="8447088" cy="4047470"/>
          </a:xfrm>
        </p:spPr>
      </p:pic>
      <p:grpSp>
        <p:nvGrpSpPr>
          <p:cNvPr id="2" name="Group 46">
            <a:extLst>
              <a:ext uri="{FF2B5EF4-FFF2-40B4-BE49-F238E27FC236}">
                <a16:creationId xmlns:a16="http://schemas.microsoft.com/office/drawing/2014/main" id="{B9DD81BA-F357-084D-1ECC-372D49096D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4EF3E947-B723-97FA-0CA5-F606B54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76180813-25DE-E443-46FA-AE5749985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47EE6B10-E605-8DF0-3B55-F3E52FCF2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57F7FA7A-A70C-C72D-FEB1-117D017E6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412E57E4-0C81-86EE-711C-DA528FE8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2CC488-1942-739E-9719-5664D977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6F819C-4C2D-F8EF-B76D-60EBB5B24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D1628A44-D2F5-FD95-FEC2-0F0A21A84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1B2F57-5153-6E3B-05D7-2E88331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39881E4-4F6D-5137-497E-3C1B6EAC8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B9F1C74E-7D18-DF57-40E5-EBFEF7084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1" name="Rectangle 19">
                  <a:extLst>
                    <a:ext uri="{FF2B5EF4-FFF2-40B4-BE49-F238E27FC236}">
                      <a16:creationId xmlns:a16="http://schemas.microsoft.com/office/drawing/2014/main" id="{62C5BF91-9A7A-EE30-0CA6-F8040F163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0">
                  <a:extLst>
                    <a:ext uri="{FF2B5EF4-FFF2-40B4-BE49-F238E27FC236}">
                      <a16:creationId xmlns:a16="http://schemas.microsoft.com/office/drawing/2014/main" id="{397BC63D-A8D2-2422-88D7-B6C5F4F04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" name="Rectangle 19458">
              <a:extLst>
                <a:ext uri="{FF2B5EF4-FFF2-40B4-BE49-F238E27FC236}">
                  <a16:creationId xmlns:a16="http://schemas.microsoft.com/office/drawing/2014/main" id="{9158A96A-B980-20B5-C105-838EFB77E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25BDC275-9F0B-5209-E379-903D96606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6646074-AE57-1379-82D3-91879BAD1C2C}"/>
              </a:ext>
            </a:extLst>
          </p:cNvPr>
          <p:cNvSpPr txBox="1"/>
          <p:nvPr/>
        </p:nvSpPr>
        <p:spPr>
          <a:xfrm>
            <a:off x="516731" y="5475744"/>
            <a:ext cx="80938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 dirty="0">
                <a:latin typeface="+mn-lt"/>
              </a:rPr>
              <a:t>This shift guarantees sufficient volume for the </a:t>
            </a:r>
            <a:r>
              <a:rPr lang="en-US" sz="2400" b="0" i="0" u="none" strike="noStrike" baseline="0" dirty="0" err="1">
                <a:latin typeface="+mn-lt"/>
              </a:rPr>
              <a:t>vapour</a:t>
            </a:r>
            <a:r>
              <a:rPr lang="en-US" sz="2400" b="0" i="0" u="none" strike="noStrike" baseline="0" dirty="0">
                <a:latin typeface="+mn-lt"/>
              </a:rPr>
              <a:t> flow channels under extremely low thickness conditions</a:t>
            </a:r>
            <a:endParaRPr lang="en-IN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289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74B43CB1-AD4D-AD0F-C7EA-46822E21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 sz="2800" b="0" i="0" u="none" strike="noStrike" baseline="0" dirty="0">
                <a:latin typeface="AdvOT1efcda3b.B"/>
              </a:rPr>
              <a:t>Wick structures of ultra-thin heat pipes</a:t>
            </a:r>
            <a:endParaRPr lang="en-US" alt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D7859-3667-1E7D-C1D9-25FE07CEB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993" y="1464093"/>
            <a:ext cx="8447088" cy="4038601"/>
          </a:xfrm>
        </p:spPr>
        <p:txBody>
          <a:bodyPr/>
          <a:lstStyle/>
          <a:p>
            <a:r>
              <a:rPr lang="en-US" sz="2400" dirty="0"/>
              <a:t>Special types of wick structures have been proposed to study the thermal performance of UTHPs</a:t>
            </a:r>
          </a:p>
          <a:p>
            <a:r>
              <a:rPr lang="en-US" sz="2400" dirty="0"/>
              <a:t>Broadly Merging</a:t>
            </a:r>
          </a:p>
          <a:p>
            <a:r>
              <a:rPr lang="en-US" sz="2400" dirty="0"/>
              <a:t>Microgroove wick structure &amp;</a:t>
            </a:r>
          </a:p>
          <a:p>
            <a:r>
              <a:rPr lang="en-US" sz="2400" dirty="0"/>
              <a:t>Sintered wick structure</a:t>
            </a:r>
          </a:p>
          <a:p>
            <a:r>
              <a:rPr lang="en-US" sz="2400" dirty="0"/>
              <a:t> into Composite wick structure. </a:t>
            </a:r>
          </a:p>
          <a:p>
            <a:r>
              <a:rPr lang="en-US" sz="2400" dirty="0"/>
              <a:t>The capillary pressure and permeability of a wick are two key parameters</a:t>
            </a:r>
            <a:endParaRPr lang="en-US" altLang="en-US" sz="2400" dirty="0"/>
          </a:p>
        </p:txBody>
      </p:sp>
      <p:grpSp>
        <p:nvGrpSpPr>
          <p:cNvPr id="2" name="Group 46">
            <a:extLst>
              <a:ext uri="{FF2B5EF4-FFF2-40B4-BE49-F238E27FC236}">
                <a16:creationId xmlns:a16="http://schemas.microsoft.com/office/drawing/2014/main" id="{B9DD81BA-F357-084D-1ECC-372D49096D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4EF3E947-B723-97FA-0CA5-F606B54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76180813-25DE-E443-46FA-AE5749985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47EE6B10-E605-8DF0-3B55-F3E52FCF2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57F7FA7A-A70C-C72D-FEB1-117D017E6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412E57E4-0C81-86EE-711C-DA528FE8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2CC488-1942-739E-9719-5664D977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6F819C-4C2D-F8EF-B76D-60EBB5B24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D1628A44-D2F5-FD95-FEC2-0F0A21A84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1B2F57-5153-6E3B-05D7-2E88331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39881E4-4F6D-5137-497E-3C1B6EAC8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B9F1C74E-7D18-DF57-40E5-EBFEF7084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1" name="Rectangle 19">
                  <a:extLst>
                    <a:ext uri="{FF2B5EF4-FFF2-40B4-BE49-F238E27FC236}">
                      <a16:creationId xmlns:a16="http://schemas.microsoft.com/office/drawing/2014/main" id="{62C5BF91-9A7A-EE30-0CA6-F8040F163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0">
                  <a:extLst>
                    <a:ext uri="{FF2B5EF4-FFF2-40B4-BE49-F238E27FC236}">
                      <a16:creationId xmlns:a16="http://schemas.microsoft.com/office/drawing/2014/main" id="{397BC63D-A8D2-2422-88D7-B6C5F4F04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" name="Rectangle 19458">
              <a:extLst>
                <a:ext uri="{FF2B5EF4-FFF2-40B4-BE49-F238E27FC236}">
                  <a16:creationId xmlns:a16="http://schemas.microsoft.com/office/drawing/2014/main" id="{9158A96A-B980-20B5-C105-838EFB77E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25BDC275-9F0B-5209-E379-903D96606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84A23F1-6906-2818-1555-A189BAC99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71" y="3529982"/>
            <a:ext cx="8005839" cy="302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9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74B43CB1-AD4D-AD0F-C7EA-46822E21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 altLang="en-US" sz="2800" dirty="0"/>
              <a:t>Revisit to Fundamental Physic of Heat Pipes</a:t>
            </a: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1B339B88-F629-0A7C-98B6-13F032CDB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863" y="2394024"/>
            <a:ext cx="8447087" cy="2177902"/>
          </a:xfrm>
        </p:spPr>
      </p:pic>
      <p:grpSp>
        <p:nvGrpSpPr>
          <p:cNvPr id="2" name="Group 46">
            <a:extLst>
              <a:ext uri="{FF2B5EF4-FFF2-40B4-BE49-F238E27FC236}">
                <a16:creationId xmlns:a16="http://schemas.microsoft.com/office/drawing/2014/main" id="{B9DD81BA-F357-084D-1ECC-372D49096D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4EF3E947-B723-97FA-0CA5-F606B54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76180813-25DE-E443-46FA-AE5749985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47EE6B10-E605-8DF0-3B55-F3E52FCF2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57F7FA7A-A70C-C72D-FEB1-117D017E6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412E57E4-0C81-86EE-711C-DA528FE8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2CC488-1942-739E-9719-5664D977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6F819C-4C2D-F8EF-B76D-60EBB5B24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D1628A44-D2F5-FD95-FEC2-0F0A21A84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1B2F57-5153-6E3B-05D7-2E88331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39881E4-4F6D-5137-497E-3C1B6EAC8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B9F1C74E-7D18-DF57-40E5-EBFEF7084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1" name="Rectangle 19">
                  <a:extLst>
                    <a:ext uri="{FF2B5EF4-FFF2-40B4-BE49-F238E27FC236}">
                      <a16:creationId xmlns:a16="http://schemas.microsoft.com/office/drawing/2014/main" id="{62C5BF91-9A7A-EE30-0CA6-F8040F163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0">
                  <a:extLst>
                    <a:ext uri="{FF2B5EF4-FFF2-40B4-BE49-F238E27FC236}">
                      <a16:creationId xmlns:a16="http://schemas.microsoft.com/office/drawing/2014/main" id="{397BC63D-A8D2-2422-88D7-B6C5F4F04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" name="Rectangle 19458">
              <a:extLst>
                <a:ext uri="{FF2B5EF4-FFF2-40B4-BE49-F238E27FC236}">
                  <a16:creationId xmlns:a16="http://schemas.microsoft.com/office/drawing/2014/main" id="{9158A96A-B980-20B5-C105-838EFB77E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25BDC275-9F0B-5209-E379-903D96606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B441048-D74F-C02B-8BBD-1A0D9926C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0" y="1494971"/>
            <a:ext cx="7518400" cy="386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4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3280F-21AE-ECF7-B032-9443E227E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7772400" cy="1143000"/>
          </a:xfrm>
        </p:spPr>
        <p:txBody>
          <a:bodyPr/>
          <a:lstStyle/>
          <a:p>
            <a:r>
              <a:rPr lang="en-US" sz="2800" dirty="0"/>
              <a:t>Novel Fluid Flows</a:t>
            </a:r>
            <a:endParaRPr lang="en-IN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4DBD18-ACA5-DDC0-79D8-2A93A2F8D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557864"/>
            <a:ext cx="7772400" cy="2961471"/>
          </a:xfrm>
        </p:spPr>
      </p:pic>
      <p:grpSp>
        <p:nvGrpSpPr>
          <p:cNvPr id="6" name="Group 46">
            <a:extLst>
              <a:ext uri="{FF2B5EF4-FFF2-40B4-BE49-F238E27FC236}">
                <a16:creationId xmlns:a16="http://schemas.microsoft.com/office/drawing/2014/main" id="{CAE3B534-B2EE-7244-6077-A664EA61FEA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7" name="Group 8">
              <a:extLst>
                <a:ext uri="{FF2B5EF4-FFF2-40B4-BE49-F238E27FC236}">
                  <a16:creationId xmlns:a16="http://schemas.microsoft.com/office/drawing/2014/main" id="{F45859B6-736E-398E-A6E2-F281019D4E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10" name="Group 27">
                <a:extLst>
                  <a:ext uri="{FF2B5EF4-FFF2-40B4-BE49-F238E27FC236}">
                    <a16:creationId xmlns:a16="http://schemas.microsoft.com/office/drawing/2014/main" id="{A3101A82-8561-4E9E-4EEE-F743EE5E76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20" name="Rectangle 10">
                  <a:extLst>
                    <a:ext uri="{FF2B5EF4-FFF2-40B4-BE49-F238E27FC236}">
                      <a16:creationId xmlns:a16="http://schemas.microsoft.com/office/drawing/2014/main" id="{1B157AF7-205F-A7B5-DB29-F9C068FE3F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" name="Rectangle 11">
                  <a:extLst>
                    <a:ext uri="{FF2B5EF4-FFF2-40B4-BE49-F238E27FC236}">
                      <a16:creationId xmlns:a16="http://schemas.microsoft.com/office/drawing/2014/main" id="{62DA59D1-A02F-2BA5-B362-5BBE2FA040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" name="Group 12">
                <a:extLst>
                  <a:ext uri="{FF2B5EF4-FFF2-40B4-BE49-F238E27FC236}">
                    <a16:creationId xmlns:a16="http://schemas.microsoft.com/office/drawing/2014/main" id="{1CFA99F2-5F44-83CB-24F8-C6669C1C5E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1DCAB93E-A705-01AB-40EB-10A4DE2EB7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22E0EC40-09F4-3ABE-C572-5DF7E713B8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" name="Group 15">
                <a:extLst>
                  <a:ext uri="{FF2B5EF4-FFF2-40B4-BE49-F238E27FC236}">
                    <a16:creationId xmlns:a16="http://schemas.microsoft.com/office/drawing/2014/main" id="{E39DFE01-6AEB-10EB-C738-DFAE71F259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3669595-73CE-ED67-3749-2A68CACAD0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E0654D13-3D1F-F4C5-FD37-A7D6F09533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" name="Group 18">
                <a:extLst>
                  <a:ext uri="{FF2B5EF4-FFF2-40B4-BE49-F238E27FC236}">
                    <a16:creationId xmlns:a16="http://schemas.microsoft.com/office/drawing/2014/main" id="{AD09F403-3390-309F-BCA3-09AE1965FD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4" name="Rectangle 19">
                  <a:extLst>
                    <a:ext uri="{FF2B5EF4-FFF2-40B4-BE49-F238E27FC236}">
                      <a16:creationId xmlns:a16="http://schemas.microsoft.com/office/drawing/2014/main" id="{72DFEACB-12C8-C08E-1F3A-CA50EBA6B7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" name="Rectangle 20">
                  <a:extLst>
                    <a:ext uri="{FF2B5EF4-FFF2-40B4-BE49-F238E27FC236}">
                      <a16:creationId xmlns:a16="http://schemas.microsoft.com/office/drawing/2014/main" id="{79DD6063-F7B9-39D7-0649-802A4CCA08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8" name="Rectangle 19458">
              <a:extLst>
                <a:ext uri="{FF2B5EF4-FFF2-40B4-BE49-F238E27FC236}">
                  <a16:creationId xmlns:a16="http://schemas.microsoft.com/office/drawing/2014/main" id="{87D5A471-F76E-4521-C23E-508ACF5E52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21">
              <a:extLst>
                <a:ext uri="{FF2B5EF4-FFF2-40B4-BE49-F238E27FC236}">
                  <a16:creationId xmlns:a16="http://schemas.microsoft.com/office/drawing/2014/main" id="{F96F6D23-C836-65CA-A6EA-CE0B61E04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450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74B43CB1-AD4D-AD0F-C7EA-46822E21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 sz="2800" b="0" i="0" u="none" strike="noStrike" baseline="0" dirty="0"/>
              <a:t>Maximum heat transfer capability of UTHPs</a:t>
            </a:r>
            <a:endParaRPr lang="en-US" altLang="en-US" sz="2800" dirty="0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1525E3DC-9356-9982-173B-CBCF679A3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668" y="1271064"/>
            <a:ext cx="8502775" cy="5053536"/>
          </a:xfrm>
        </p:spPr>
      </p:pic>
      <p:grpSp>
        <p:nvGrpSpPr>
          <p:cNvPr id="2" name="Group 46">
            <a:extLst>
              <a:ext uri="{FF2B5EF4-FFF2-40B4-BE49-F238E27FC236}">
                <a16:creationId xmlns:a16="http://schemas.microsoft.com/office/drawing/2014/main" id="{B9DD81BA-F357-084D-1ECC-372D49096D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4EF3E947-B723-97FA-0CA5-F606B54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76180813-25DE-E443-46FA-AE5749985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47EE6B10-E605-8DF0-3B55-F3E52FCF2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57F7FA7A-A70C-C72D-FEB1-117D017E6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412E57E4-0C81-86EE-711C-DA528FE8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2CC488-1942-739E-9719-5664D977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6F819C-4C2D-F8EF-B76D-60EBB5B24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D1628A44-D2F5-FD95-FEC2-0F0A21A84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1B2F57-5153-6E3B-05D7-2E88331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39881E4-4F6D-5137-497E-3C1B6EAC8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B9F1C74E-7D18-DF57-40E5-EBFEF7084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1" name="Rectangle 19">
                  <a:extLst>
                    <a:ext uri="{FF2B5EF4-FFF2-40B4-BE49-F238E27FC236}">
                      <a16:creationId xmlns:a16="http://schemas.microsoft.com/office/drawing/2014/main" id="{62C5BF91-9A7A-EE30-0CA6-F8040F163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0">
                  <a:extLst>
                    <a:ext uri="{FF2B5EF4-FFF2-40B4-BE49-F238E27FC236}">
                      <a16:creationId xmlns:a16="http://schemas.microsoft.com/office/drawing/2014/main" id="{397BC63D-A8D2-2422-88D7-B6C5F4F04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" name="Rectangle 19458">
              <a:extLst>
                <a:ext uri="{FF2B5EF4-FFF2-40B4-BE49-F238E27FC236}">
                  <a16:creationId xmlns:a16="http://schemas.microsoft.com/office/drawing/2014/main" id="{9158A96A-B980-20B5-C105-838EFB77E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25BDC275-9F0B-5209-E379-903D96606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3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74B43CB1-AD4D-AD0F-C7EA-46822E21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 altLang="en-US" sz="2800" dirty="0"/>
              <a:t>Prototype Model of UTHP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2C832000-6F15-EB46-0245-FDE4AF239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944" y="1632403"/>
            <a:ext cx="8545055" cy="4483516"/>
          </a:xfrm>
        </p:spPr>
      </p:pic>
      <p:grpSp>
        <p:nvGrpSpPr>
          <p:cNvPr id="2" name="Group 46">
            <a:extLst>
              <a:ext uri="{FF2B5EF4-FFF2-40B4-BE49-F238E27FC236}">
                <a16:creationId xmlns:a16="http://schemas.microsoft.com/office/drawing/2014/main" id="{B9DD81BA-F357-084D-1ECC-372D49096D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4EF3E947-B723-97FA-0CA5-F606B54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76180813-25DE-E443-46FA-AE5749985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47EE6B10-E605-8DF0-3B55-F3E52FCF2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57F7FA7A-A70C-C72D-FEB1-117D017E6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412E57E4-0C81-86EE-711C-DA528FE8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2CC488-1942-739E-9719-5664D977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6F819C-4C2D-F8EF-B76D-60EBB5B24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D1628A44-D2F5-FD95-FEC2-0F0A21A84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1B2F57-5153-6E3B-05D7-2E88331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39881E4-4F6D-5137-497E-3C1B6EAC8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B9F1C74E-7D18-DF57-40E5-EBFEF7084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1" name="Rectangle 19">
                  <a:extLst>
                    <a:ext uri="{FF2B5EF4-FFF2-40B4-BE49-F238E27FC236}">
                      <a16:creationId xmlns:a16="http://schemas.microsoft.com/office/drawing/2014/main" id="{62C5BF91-9A7A-EE30-0CA6-F8040F163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0">
                  <a:extLst>
                    <a:ext uri="{FF2B5EF4-FFF2-40B4-BE49-F238E27FC236}">
                      <a16:creationId xmlns:a16="http://schemas.microsoft.com/office/drawing/2014/main" id="{397BC63D-A8D2-2422-88D7-B6C5F4F04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" name="Rectangle 19458">
              <a:extLst>
                <a:ext uri="{FF2B5EF4-FFF2-40B4-BE49-F238E27FC236}">
                  <a16:creationId xmlns:a16="http://schemas.microsoft.com/office/drawing/2014/main" id="{9158A96A-B980-20B5-C105-838EFB77E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25BDC275-9F0B-5209-E379-903D96606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6157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74B43CB1-AD4D-AD0F-C7EA-46822E21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 altLang="en-US" sz="2800" dirty="0"/>
              <a:t>Infrared Image of UTHP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3D1B82D6-FBEB-17E7-0892-01278D726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863" y="1605845"/>
            <a:ext cx="8447087" cy="3754260"/>
          </a:xfrm>
        </p:spPr>
      </p:pic>
      <p:grpSp>
        <p:nvGrpSpPr>
          <p:cNvPr id="2" name="Group 46">
            <a:extLst>
              <a:ext uri="{FF2B5EF4-FFF2-40B4-BE49-F238E27FC236}">
                <a16:creationId xmlns:a16="http://schemas.microsoft.com/office/drawing/2014/main" id="{B9DD81BA-F357-084D-1ECC-372D49096D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4EF3E947-B723-97FA-0CA5-F606B54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76180813-25DE-E443-46FA-AE5749985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47EE6B10-E605-8DF0-3B55-F3E52FCF2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57F7FA7A-A70C-C72D-FEB1-117D017E6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412E57E4-0C81-86EE-711C-DA528FE8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2CC488-1942-739E-9719-5664D977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6F819C-4C2D-F8EF-B76D-60EBB5B24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D1628A44-D2F5-FD95-FEC2-0F0A21A84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1B2F57-5153-6E3B-05D7-2E88331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39881E4-4F6D-5137-497E-3C1B6EAC8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B9F1C74E-7D18-DF57-40E5-EBFEF7084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1" name="Rectangle 19">
                  <a:extLst>
                    <a:ext uri="{FF2B5EF4-FFF2-40B4-BE49-F238E27FC236}">
                      <a16:creationId xmlns:a16="http://schemas.microsoft.com/office/drawing/2014/main" id="{62C5BF91-9A7A-EE30-0CA6-F8040F163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0">
                  <a:extLst>
                    <a:ext uri="{FF2B5EF4-FFF2-40B4-BE49-F238E27FC236}">
                      <a16:creationId xmlns:a16="http://schemas.microsoft.com/office/drawing/2014/main" id="{397BC63D-A8D2-2422-88D7-B6C5F4F04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" name="Rectangle 19458">
              <a:extLst>
                <a:ext uri="{FF2B5EF4-FFF2-40B4-BE49-F238E27FC236}">
                  <a16:creationId xmlns:a16="http://schemas.microsoft.com/office/drawing/2014/main" id="{9158A96A-B980-20B5-C105-838EFB77E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25BDC275-9F0B-5209-E379-903D96606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092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74B43CB1-AD4D-AD0F-C7EA-46822E21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 sz="2800" b="0" i="0" u="none" strike="noStrike" baseline="0" dirty="0"/>
              <a:t>Diagram of the UTHP experimental system</a:t>
            </a:r>
            <a:endParaRPr lang="en-US" altLang="en-US" sz="2800" dirty="0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A72F59A2-2DF3-985C-6FF0-4CD1CC80D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99" y="1104900"/>
            <a:ext cx="5959475" cy="5604958"/>
          </a:xfrm>
        </p:spPr>
      </p:pic>
      <p:grpSp>
        <p:nvGrpSpPr>
          <p:cNvPr id="2" name="Group 46">
            <a:extLst>
              <a:ext uri="{FF2B5EF4-FFF2-40B4-BE49-F238E27FC236}">
                <a16:creationId xmlns:a16="http://schemas.microsoft.com/office/drawing/2014/main" id="{B9DD81BA-F357-084D-1ECC-372D49096D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4EF3E947-B723-97FA-0CA5-F606B54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76180813-25DE-E443-46FA-AE5749985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47EE6B10-E605-8DF0-3B55-F3E52FCF2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57F7FA7A-A70C-C72D-FEB1-117D017E6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412E57E4-0C81-86EE-711C-DA528FE8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2CC488-1942-739E-9719-5664D977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6F819C-4C2D-F8EF-B76D-60EBB5B24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D1628A44-D2F5-FD95-FEC2-0F0A21A84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1B2F57-5153-6E3B-05D7-2E88331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39881E4-4F6D-5137-497E-3C1B6EAC8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B9F1C74E-7D18-DF57-40E5-EBFEF7084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1" name="Rectangle 19">
                  <a:extLst>
                    <a:ext uri="{FF2B5EF4-FFF2-40B4-BE49-F238E27FC236}">
                      <a16:creationId xmlns:a16="http://schemas.microsoft.com/office/drawing/2014/main" id="{62C5BF91-9A7A-EE30-0CA6-F8040F163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0">
                  <a:extLst>
                    <a:ext uri="{FF2B5EF4-FFF2-40B4-BE49-F238E27FC236}">
                      <a16:creationId xmlns:a16="http://schemas.microsoft.com/office/drawing/2014/main" id="{397BC63D-A8D2-2422-88D7-B6C5F4F04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" name="Rectangle 19458">
              <a:extLst>
                <a:ext uri="{FF2B5EF4-FFF2-40B4-BE49-F238E27FC236}">
                  <a16:creationId xmlns:a16="http://schemas.microsoft.com/office/drawing/2014/main" id="{9158A96A-B980-20B5-C105-838EFB77E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25BDC275-9F0B-5209-E379-903D96606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582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74B43CB1-AD4D-AD0F-C7EA-46822E21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 altLang="en-US" sz="2800" dirty="0"/>
              <a:t>Thermal Resistance of UTHP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6553F2C7-269E-920E-17F0-C3046947E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1" y="1592775"/>
            <a:ext cx="8566150" cy="3833684"/>
          </a:xfrm>
        </p:spPr>
      </p:pic>
      <p:grpSp>
        <p:nvGrpSpPr>
          <p:cNvPr id="2" name="Group 46">
            <a:extLst>
              <a:ext uri="{FF2B5EF4-FFF2-40B4-BE49-F238E27FC236}">
                <a16:creationId xmlns:a16="http://schemas.microsoft.com/office/drawing/2014/main" id="{B9DD81BA-F357-084D-1ECC-372D49096D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4EF3E947-B723-97FA-0CA5-F606B54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76180813-25DE-E443-46FA-AE5749985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47EE6B10-E605-8DF0-3B55-F3E52FCF2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57F7FA7A-A70C-C72D-FEB1-117D017E6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412E57E4-0C81-86EE-711C-DA528FE8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2CC488-1942-739E-9719-5664D977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6F819C-4C2D-F8EF-B76D-60EBB5B24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D1628A44-D2F5-FD95-FEC2-0F0A21A84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1B2F57-5153-6E3B-05D7-2E88331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39881E4-4F6D-5137-497E-3C1B6EAC8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B9F1C74E-7D18-DF57-40E5-EBFEF7084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1" name="Rectangle 19">
                  <a:extLst>
                    <a:ext uri="{FF2B5EF4-FFF2-40B4-BE49-F238E27FC236}">
                      <a16:creationId xmlns:a16="http://schemas.microsoft.com/office/drawing/2014/main" id="{62C5BF91-9A7A-EE30-0CA6-F8040F163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0">
                  <a:extLst>
                    <a:ext uri="{FF2B5EF4-FFF2-40B4-BE49-F238E27FC236}">
                      <a16:creationId xmlns:a16="http://schemas.microsoft.com/office/drawing/2014/main" id="{397BC63D-A8D2-2422-88D7-B6C5F4F04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" name="Rectangle 19458">
              <a:extLst>
                <a:ext uri="{FF2B5EF4-FFF2-40B4-BE49-F238E27FC236}">
                  <a16:creationId xmlns:a16="http://schemas.microsoft.com/office/drawing/2014/main" id="{9158A96A-B980-20B5-C105-838EFB77E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25BDC275-9F0B-5209-E379-903D96606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92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FC7C1-60DC-3CBE-BDDD-6756B1AD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"/>
            <a:ext cx="7772400" cy="1143000"/>
          </a:xfrm>
        </p:spPr>
        <p:txBody>
          <a:bodyPr/>
          <a:lstStyle/>
          <a:p>
            <a:r>
              <a:rPr lang="en-US" sz="2800" dirty="0"/>
              <a:t>Thermal Response of UTHP</a:t>
            </a:r>
            <a:endParaRPr lang="en-IN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0B5B54-37F1-A5C8-53D4-EECA491601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637" y="1703379"/>
            <a:ext cx="8854576" cy="3951296"/>
          </a:xfrm>
        </p:spPr>
      </p:pic>
      <p:grpSp>
        <p:nvGrpSpPr>
          <p:cNvPr id="6" name="Group 46">
            <a:extLst>
              <a:ext uri="{FF2B5EF4-FFF2-40B4-BE49-F238E27FC236}">
                <a16:creationId xmlns:a16="http://schemas.microsoft.com/office/drawing/2014/main" id="{B7A30F49-108D-F469-FC6B-4B51C6C21A4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7" name="Group 8">
              <a:extLst>
                <a:ext uri="{FF2B5EF4-FFF2-40B4-BE49-F238E27FC236}">
                  <a16:creationId xmlns:a16="http://schemas.microsoft.com/office/drawing/2014/main" id="{2C2DF326-4C62-C689-8C2F-5CC107B564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10" name="Group 27">
                <a:extLst>
                  <a:ext uri="{FF2B5EF4-FFF2-40B4-BE49-F238E27FC236}">
                    <a16:creationId xmlns:a16="http://schemas.microsoft.com/office/drawing/2014/main" id="{2DA593D4-5BB9-993A-3F84-3DB3F30B35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20" name="Rectangle 10">
                  <a:extLst>
                    <a:ext uri="{FF2B5EF4-FFF2-40B4-BE49-F238E27FC236}">
                      <a16:creationId xmlns:a16="http://schemas.microsoft.com/office/drawing/2014/main" id="{E2E10C0F-7804-FE1E-B2E4-6AF61A8864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" name="Rectangle 11">
                  <a:extLst>
                    <a:ext uri="{FF2B5EF4-FFF2-40B4-BE49-F238E27FC236}">
                      <a16:creationId xmlns:a16="http://schemas.microsoft.com/office/drawing/2014/main" id="{042F2673-048F-2210-47BD-318943F66A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" name="Group 12">
                <a:extLst>
                  <a:ext uri="{FF2B5EF4-FFF2-40B4-BE49-F238E27FC236}">
                    <a16:creationId xmlns:a16="http://schemas.microsoft.com/office/drawing/2014/main" id="{6F8E8E45-4A55-9603-00C3-F804926E02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2F47017-5AD5-61AF-02A6-0AA778BE09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8611C6E-7734-B601-1E4D-07013DB4B5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" name="Group 15">
                <a:extLst>
                  <a:ext uri="{FF2B5EF4-FFF2-40B4-BE49-F238E27FC236}">
                    <a16:creationId xmlns:a16="http://schemas.microsoft.com/office/drawing/2014/main" id="{B779FDC7-71DA-CE03-0704-C0CE6B10AE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271B9188-DF37-55FA-D2A2-FD18126DFE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A15C5089-B0CB-19BF-5715-F33DF38056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" name="Group 18">
                <a:extLst>
                  <a:ext uri="{FF2B5EF4-FFF2-40B4-BE49-F238E27FC236}">
                    <a16:creationId xmlns:a16="http://schemas.microsoft.com/office/drawing/2014/main" id="{4376A586-E414-E5BE-5E60-5687F30852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4" name="Rectangle 19">
                  <a:extLst>
                    <a:ext uri="{FF2B5EF4-FFF2-40B4-BE49-F238E27FC236}">
                      <a16:creationId xmlns:a16="http://schemas.microsoft.com/office/drawing/2014/main" id="{F0811CD0-83A3-B76D-0D51-EF84422264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" name="Rectangle 20">
                  <a:extLst>
                    <a:ext uri="{FF2B5EF4-FFF2-40B4-BE49-F238E27FC236}">
                      <a16:creationId xmlns:a16="http://schemas.microsoft.com/office/drawing/2014/main" id="{DD3A6A79-8D10-F092-C349-D4D3B26907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8" name="Rectangle 19458">
              <a:extLst>
                <a:ext uri="{FF2B5EF4-FFF2-40B4-BE49-F238E27FC236}">
                  <a16:creationId xmlns:a16="http://schemas.microsoft.com/office/drawing/2014/main" id="{A985D215-C005-3896-17DF-478CCF177E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21">
              <a:extLst>
                <a:ext uri="{FF2B5EF4-FFF2-40B4-BE49-F238E27FC236}">
                  <a16:creationId xmlns:a16="http://schemas.microsoft.com/office/drawing/2014/main" id="{B89F701D-FFFE-8E72-8492-FFDA6C0D4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1892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74B43CB1-AD4D-AD0F-C7EA-46822E21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 altLang="en-US" sz="2800" dirty="0"/>
              <a:t>Introductory Remarks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D7859-3667-1E7D-C1D9-25FE07CEB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2999"/>
            <a:ext cx="8447088" cy="5472113"/>
          </a:xfrm>
        </p:spPr>
        <p:txBody>
          <a:bodyPr/>
          <a:lstStyle/>
          <a:p>
            <a:r>
              <a:rPr lang="en-US" sz="2400" dirty="0"/>
              <a:t>Portable electronic devices such as smartphones, tablets and ultra-books are becoming thin and small. </a:t>
            </a:r>
          </a:p>
          <a:p>
            <a:r>
              <a:rPr lang="en-US" sz="2400" dirty="0"/>
              <a:t>Regardless to this trend of miniaturization, these portable devices are filled with several user-friendly features and applications. </a:t>
            </a:r>
          </a:p>
          <a:p>
            <a:r>
              <a:rPr lang="en-US" sz="2400" dirty="0"/>
              <a:t>The mobile hand-held electronics market is dominated by smart phones because of their handiness with a lot of user-friendly applications. </a:t>
            </a:r>
          </a:p>
          <a:p>
            <a:r>
              <a:rPr lang="en-US" sz="2400" dirty="0"/>
              <a:t>Smart phones are packed up with many heat generating components such as </a:t>
            </a:r>
          </a:p>
          <a:p>
            <a:r>
              <a:rPr lang="en-US" sz="2400" dirty="0"/>
              <a:t>high-performance chipsets, </a:t>
            </a:r>
          </a:p>
          <a:p>
            <a:r>
              <a:rPr lang="en-US" sz="2400" dirty="0"/>
              <a:t>graphic cards and </a:t>
            </a:r>
          </a:p>
          <a:p>
            <a:r>
              <a:rPr lang="en-US" sz="2400" dirty="0"/>
              <a:t>larger sized batteries to meet the continued consumer demand.</a:t>
            </a:r>
            <a:endParaRPr lang="en-US" altLang="en-US" sz="2400" dirty="0"/>
          </a:p>
        </p:txBody>
      </p:sp>
      <p:grpSp>
        <p:nvGrpSpPr>
          <p:cNvPr id="2" name="Group 46">
            <a:extLst>
              <a:ext uri="{FF2B5EF4-FFF2-40B4-BE49-F238E27FC236}">
                <a16:creationId xmlns:a16="http://schemas.microsoft.com/office/drawing/2014/main" id="{B9DD81BA-F357-084D-1ECC-372D49096D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4EF3E947-B723-97FA-0CA5-F606B54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76180813-25DE-E443-46FA-AE5749985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47EE6B10-E605-8DF0-3B55-F3E52FCF2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57F7FA7A-A70C-C72D-FEB1-117D017E6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412E57E4-0C81-86EE-711C-DA528FE8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2CC488-1942-739E-9719-5664D977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6F819C-4C2D-F8EF-B76D-60EBB5B24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D1628A44-D2F5-FD95-FEC2-0F0A21A84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1B2F57-5153-6E3B-05D7-2E88331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39881E4-4F6D-5137-497E-3C1B6EAC8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B9F1C74E-7D18-DF57-40E5-EBFEF7084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1" name="Rectangle 19">
                  <a:extLst>
                    <a:ext uri="{FF2B5EF4-FFF2-40B4-BE49-F238E27FC236}">
                      <a16:creationId xmlns:a16="http://schemas.microsoft.com/office/drawing/2014/main" id="{62C5BF91-9A7A-EE30-0CA6-F8040F163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0">
                  <a:extLst>
                    <a:ext uri="{FF2B5EF4-FFF2-40B4-BE49-F238E27FC236}">
                      <a16:creationId xmlns:a16="http://schemas.microsoft.com/office/drawing/2014/main" id="{397BC63D-A8D2-2422-88D7-B6C5F4F04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" name="Rectangle 19458">
              <a:extLst>
                <a:ext uri="{FF2B5EF4-FFF2-40B4-BE49-F238E27FC236}">
                  <a16:creationId xmlns:a16="http://schemas.microsoft.com/office/drawing/2014/main" id="{9158A96A-B980-20B5-C105-838EFB77E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25BDC275-9F0B-5209-E379-903D96606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74B43CB1-AD4D-AD0F-C7EA-46822E21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000000"/>
                </a:solidFill>
              </a:rPr>
              <a:t>T</a:t>
            </a:r>
            <a:r>
              <a:rPr lang="en-US" sz="2800" b="0" i="0" u="none" strike="noStrike" baseline="0" dirty="0">
                <a:solidFill>
                  <a:srgbClr val="000000"/>
                </a:solidFill>
              </a:rPr>
              <a:t>hermo-graphic view of a smart phone skin temperature </a:t>
            </a:r>
            <a:endParaRPr lang="en-US" altLang="en-US" sz="2800" dirty="0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73BE8681-A818-87D0-3CF5-F5A04193B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2040077"/>
            <a:ext cx="8321742" cy="4143533"/>
          </a:xfrm>
        </p:spPr>
      </p:pic>
      <p:grpSp>
        <p:nvGrpSpPr>
          <p:cNvPr id="2" name="Group 46">
            <a:extLst>
              <a:ext uri="{FF2B5EF4-FFF2-40B4-BE49-F238E27FC236}">
                <a16:creationId xmlns:a16="http://schemas.microsoft.com/office/drawing/2014/main" id="{B9DD81BA-F357-084D-1ECC-372D49096D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4EF3E947-B723-97FA-0CA5-F606B54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76180813-25DE-E443-46FA-AE5749985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47EE6B10-E605-8DF0-3B55-F3E52FCF2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57F7FA7A-A70C-C72D-FEB1-117D017E6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412E57E4-0C81-86EE-711C-DA528FE8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2CC488-1942-739E-9719-5664D977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6F819C-4C2D-F8EF-B76D-60EBB5B24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D1628A44-D2F5-FD95-FEC2-0F0A21A84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1B2F57-5153-6E3B-05D7-2E88331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39881E4-4F6D-5137-497E-3C1B6EAC8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B9F1C74E-7D18-DF57-40E5-EBFEF7084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1" name="Rectangle 19">
                  <a:extLst>
                    <a:ext uri="{FF2B5EF4-FFF2-40B4-BE49-F238E27FC236}">
                      <a16:creationId xmlns:a16="http://schemas.microsoft.com/office/drawing/2014/main" id="{62C5BF91-9A7A-EE30-0CA6-F8040F163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0">
                  <a:extLst>
                    <a:ext uri="{FF2B5EF4-FFF2-40B4-BE49-F238E27FC236}">
                      <a16:creationId xmlns:a16="http://schemas.microsoft.com/office/drawing/2014/main" id="{397BC63D-A8D2-2422-88D7-B6C5F4F04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" name="Rectangle 19458">
              <a:extLst>
                <a:ext uri="{FF2B5EF4-FFF2-40B4-BE49-F238E27FC236}">
                  <a16:creationId xmlns:a16="http://schemas.microsoft.com/office/drawing/2014/main" id="{9158A96A-B980-20B5-C105-838EFB77E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25BDC275-9F0B-5209-E379-903D96606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FE3119C-0176-3778-6975-5AEC4CDBA5DA}"/>
              </a:ext>
            </a:extLst>
          </p:cNvPr>
          <p:cNvSpPr txBox="1"/>
          <p:nvPr/>
        </p:nvSpPr>
        <p:spPr>
          <a:xfrm>
            <a:off x="685800" y="114300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n-lt"/>
              </a:rPr>
              <a:t>A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+mn-lt"/>
              </a:rPr>
              <a:t>fter 10 min of gaming operation. </a:t>
            </a:r>
            <a:endParaRPr lang="en-IN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312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F586F-601F-2AD6-1EC5-0A6511DCA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6416675" cy="1143000"/>
          </a:xfrm>
        </p:spPr>
        <p:txBody>
          <a:bodyPr/>
          <a:lstStyle/>
          <a:p>
            <a:r>
              <a:rPr lang="en-US" sz="2800" dirty="0"/>
              <a:t> Power consumption of CPU processors of mobile phones</a:t>
            </a:r>
            <a:endParaRPr lang="en-IN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559BA8-E084-6602-5AE2-DE8723C70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676" y="1497453"/>
            <a:ext cx="8712276" cy="4457444"/>
          </a:xfrm>
        </p:spPr>
      </p:pic>
      <p:grpSp>
        <p:nvGrpSpPr>
          <p:cNvPr id="6" name="Group 46">
            <a:extLst>
              <a:ext uri="{FF2B5EF4-FFF2-40B4-BE49-F238E27FC236}">
                <a16:creationId xmlns:a16="http://schemas.microsoft.com/office/drawing/2014/main" id="{8069A0D7-6AAF-A515-17CE-0EFFBD238CD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7" name="Group 8">
              <a:extLst>
                <a:ext uri="{FF2B5EF4-FFF2-40B4-BE49-F238E27FC236}">
                  <a16:creationId xmlns:a16="http://schemas.microsoft.com/office/drawing/2014/main" id="{707157CB-1230-7F61-7E69-58918A4943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10" name="Group 27">
                <a:extLst>
                  <a:ext uri="{FF2B5EF4-FFF2-40B4-BE49-F238E27FC236}">
                    <a16:creationId xmlns:a16="http://schemas.microsoft.com/office/drawing/2014/main" id="{0787E92A-8D58-346F-4F88-A9B9F31267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20" name="Rectangle 10">
                  <a:extLst>
                    <a:ext uri="{FF2B5EF4-FFF2-40B4-BE49-F238E27FC236}">
                      <a16:creationId xmlns:a16="http://schemas.microsoft.com/office/drawing/2014/main" id="{0EF6F1AE-5D30-E898-D39B-05278C54AF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" name="Rectangle 11">
                  <a:extLst>
                    <a:ext uri="{FF2B5EF4-FFF2-40B4-BE49-F238E27FC236}">
                      <a16:creationId xmlns:a16="http://schemas.microsoft.com/office/drawing/2014/main" id="{CD9BE7CF-99D5-C97F-B7C3-8FC402FE3D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" name="Group 12">
                <a:extLst>
                  <a:ext uri="{FF2B5EF4-FFF2-40B4-BE49-F238E27FC236}">
                    <a16:creationId xmlns:a16="http://schemas.microsoft.com/office/drawing/2014/main" id="{4B4F7C26-1B36-AB4E-0E26-7C6B7B0EA4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CFCB01F8-DCF5-247D-DE20-4C505AE635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226C02A-8A55-21AF-D356-39ED1CCC3D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" name="Group 15">
                <a:extLst>
                  <a:ext uri="{FF2B5EF4-FFF2-40B4-BE49-F238E27FC236}">
                    <a16:creationId xmlns:a16="http://schemas.microsoft.com/office/drawing/2014/main" id="{6B0B7287-131D-81E7-87A2-9A07C66597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BF8CCB1-7444-5C0E-7AEA-C5303997A2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1644A715-9E0D-ECFB-0AA1-D2093C5ED7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" name="Group 18">
                <a:extLst>
                  <a:ext uri="{FF2B5EF4-FFF2-40B4-BE49-F238E27FC236}">
                    <a16:creationId xmlns:a16="http://schemas.microsoft.com/office/drawing/2014/main" id="{54451C3A-ADF8-8F7F-6369-01FC6F224E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4" name="Rectangle 19">
                  <a:extLst>
                    <a:ext uri="{FF2B5EF4-FFF2-40B4-BE49-F238E27FC236}">
                      <a16:creationId xmlns:a16="http://schemas.microsoft.com/office/drawing/2014/main" id="{2D85A094-F4B3-55DD-ADF4-94A9268F18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" name="Rectangle 20">
                  <a:extLst>
                    <a:ext uri="{FF2B5EF4-FFF2-40B4-BE49-F238E27FC236}">
                      <a16:creationId xmlns:a16="http://schemas.microsoft.com/office/drawing/2014/main" id="{3E0512AC-D3B0-7DD9-1BFB-6582C3C5DE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8" name="Rectangle 19458">
              <a:extLst>
                <a:ext uri="{FF2B5EF4-FFF2-40B4-BE49-F238E27FC236}">
                  <a16:creationId xmlns:a16="http://schemas.microsoft.com/office/drawing/2014/main" id="{3A5B956D-7E2A-27E2-B11A-9307DE3A7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21">
              <a:extLst>
                <a:ext uri="{FF2B5EF4-FFF2-40B4-BE49-F238E27FC236}">
                  <a16:creationId xmlns:a16="http://schemas.microsoft.com/office/drawing/2014/main" id="{9D05148B-6E17-020F-2786-DA860B1BD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959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F586F-601F-2AD6-1EC5-0A6511DCA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0"/>
            <a:ext cx="6416675" cy="1143000"/>
          </a:xfrm>
        </p:spPr>
        <p:txBody>
          <a:bodyPr/>
          <a:lstStyle/>
          <a:p>
            <a:r>
              <a:rPr lang="en-US" sz="2800" dirty="0"/>
              <a:t> Variation in thickness of SAMSUNG smartphones.</a:t>
            </a:r>
            <a:endParaRPr lang="en-IN" sz="2800" dirty="0"/>
          </a:p>
        </p:txBody>
      </p:sp>
      <p:grpSp>
        <p:nvGrpSpPr>
          <p:cNvPr id="6" name="Group 46">
            <a:extLst>
              <a:ext uri="{FF2B5EF4-FFF2-40B4-BE49-F238E27FC236}">
                <a16:creationId xmlns:a16="http://schemas.microsoft.com/office/drawing/2014/main" id="{8069A0D7-6AAF-A515-17CE-0EFFBD238CD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7" name="Group 8">
              <a:extLst>
                <a:ext uri="{FF2B5EF4-FFF2-40B4-BE49-F238E27FC236}">
                  <a16:creationId xmlns:a16="http://schemas.microsoft.com/office/drawing/2014/main" id="{707157CB-1230-7F61-7E69-58918A4943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10" name="Group 27">
                <a:extLst>
                  <a:ext uri="{FF2B5EF4-FFF2-40B4-BE49-F238E27FC236}">
                    <a16:creationId xmlns:a16="http://schemas.microsoft.com/office/drawing/2014/main" id="{0787E92A-8D58-346F-4F88-A9B9F31267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20" name="Rectangle 10">
                  <a:extLst>
                    <a:ext uri="{FF2B5EF4-FFF2-40B4-BE49-F238E27FC236}">
                      <a16:creationId xmlns:a16="http://schemas.microsoft.com/office/drawing/2014/main" id="{0EF6F1AE-5D30-E898-D39B-05278C54AF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" name="Rectangle 11">
                  <a:extLst>
                    <a:ext uri="{FF2B5EF4-FFF2-40B4-BE49-F238E27FC236}">
                      <a16:creationId xmlns:a16="http://schemas.microsoft.com/office/drawing/2014/main" id="{CD9BE7CF-99D5-C97F-B7C3-8FC402FE3D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" name="Group 12">
                <a:extLst>
                  <a:ext uri="{FF2B5EF4-FFF2-40B4-BE49-F238E27FC236}">
                    <a16:creationId xmlns:a16="http://schemas.microsoft.com/office/drawing/2014/main" id="{4B4F7C26-1B36-AB4E-0E26-7C6B7B0EA4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CFCB01F8-DCF5-247D-DE20-4C505AE635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226C02A-8A55-21AF-D356-39ED1CCC3D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" name="Group 15">
                <a:extLst>
                  <a:ext uri="{FF2B5EF4-FFF2-40B4-BE49-F238E27FC236}">
                    <a16:creationId xmlns:a16="http://schemas.microsoft.com/office/drawing/2014/main" id="{6B0B7287-131D-81E7-87A2-9A07C66597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BF8CCB1-7444-5C0E-7AEA-C5303997A2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1644A715-9E0D-ECFB-0AA1-D2093C5ED7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" name="Group 18">
                <a:extLst>
                  <a:ext uri="{FF2B5EF4-FFF2-40B4-BE49-F238E27FC236}">
                    <a16:creationId xmlns:a16="http://schemas.microsoft.com/office/drawing/2014/main" id="{54451C3A-ADF8-8F7F-6369-01FC6F224E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4" name="Rectangle 19">
                  <a:extLst>
                    <a:ext uri="{FF2B5EF4-FFF2-40B4-BE49-F238E27FC236}">
                      <a16:creationId xmlns:a16="http://schemas.microsoft.com/office/drawing/2014/main" id="{2D85A094-F4B3-55DD-ADF4-94A9268F18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" name="Rectangle 20">
                  <a:extLst>
                    <a:ext uri="{FF2B5EF4-FFF2-40B4-BE49-F238E27FC236}">
                      <a16:creationId xmlns:a16="http://schemas.microsoft.com/office/drawing/2014/main" id="{3E0512AC-D3B0-7DD9-1BFB-6582C3C5DE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8" name="Rectangle 19458">
              <a:extLst>
                <a:ext uri="{FF2B5EF4-FFF2-40B4-BE49-F238E27FC236}">
                  <a16:creationId xmlns:a16="http://schemas.microsoft.com/office/drawing/2014/main" id="{3A5B956D-7E2A-27E2-B11A-9307DE3A7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21">
              <a:extLst>
                <a:ext uri="{FF2B5EF4-FFF2-40B4-BE49-F238E27FC236}">
                  <a16:creationId xmlns:a16="http://schemas.microsoft.com/office/drawing/2014/main" id="{9D05148B-6E17-020F-2786-DA860B1BD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363C0E14-E640-52A4-7668-6ACCFDBF2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5410" y="1360539"/>
            <a:ext cx="8076096" cy="4583061"/>
          </a:xfrm>
        </p:spPr>
      </p:pic>
    </p:spTree>
    <p:extLst>
      <p:ext uri="{BB962C8B-B14F-4D97-AF65-F5344CB8AC3E}">
        <p14:creationId xmlns:p14="http://schemas.microsoft.com/office/powerpoint/2010/main" val="377096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74B43CB1-AD4D-AD0F-C7EA-46822E21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50" y="96715"/>
            <a:ext cx="6492875" cy="1143000"/>
          </a:xfrm>
        </p:spPr>
        <p:txBody>
          <a:bodyPr/>
          <a:lstStyle/>
          <a:p>
            <a:r>
              <a:rPr lang="en-IN" sz="2800" b="0" i="0" u="none" strike="noStrike" baseline="0" dirty="0"/>
              <a:t>21</a:t>
            </a:r>
            <a:r>
              <a:rPr lang="en-IN" sz="2800" b="0" i="0" u="none" strike="noStrike" baseline="30000" dirty="0"/>
              <a:t>st</a:t>
            </a:r>
            <a:r>
              <a:rPr lang="en-IN" sz="2800" b="0" i="0" u="none" strike="noStrike" baseline="0" dirty="0"/>
              <a:t> Century Developments : Thickness of UTHP</a:t>
            </a:r>
            <a:endParaRPr lang="en-US" altLang="en-US" sz="2800" dirty="0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DEDBB4DC-9E81-0869-E0AC-AE1E8EE5E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1195" y="1143000"/>
            <a:ext cx="5280310" cy="5317408"/>
          </a:xfrm>
        </p:spPr>
      </p:pic>
      <p:grpSp>
        <p:nvGrpSpPr>
          <p:cNvPr id="2" name="Group 46">
            <a:extLst>
              <a:ext uri="{FF2B5EF4-FFF2-40B4-BE49-F238E27FC236}">
                <a16:creationId xmlns:a16="http://schemas.microsoft.com/office/drawing/2014/main" id="{B9DD81BA-F357-084D-1ECC-372D49096D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4EF3E947-B723-97FA-0CA5-F606B54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76180813-25DE-E443-46FA-AE5749985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47EE6B10-E605-8DF0-3B55-F3E52FCF2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57F7FA7A-A70C-C72D-FEB1-117D017E6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412E57E4-0C81-86EE-711C-DA528FE8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2CC488-1942-739E-9719-5664D977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6F819C-4C2D-F8EF-B76D-60EBB5B24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D1628A44-D2F5-FD95-FEC2-0F0A21A84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1B2F57-5153-6E3B-05D7-2E88331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39881E4-4F6D-5137-497E-3C1B6EAC8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B9F1C74E-7D18-DF57-40E5-EBFEF7084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1" name="Rectangle 19">
                  <a:extLst>
                    <a:ext uri="{FF2B5EF4-FFF2-40B4-BE49-F238E27FC236}">
                      <a16:creationId xmlns:a16="http://schemas.microsoft.com/office/drawing/2014/main" id="{62C5BF91-9A7A-EE30-0CA6-F8040F163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0">
                  <a:extLst>
                    <a:ext uri="{FF2B5EF4-FFF2-40B4-BE49-F238E27FC236}">
                      <a16:creationId xmlns:a16="http://schemas.microsoft.com/office/drawing/2014/main" id="{397BC63D-A8D2-2422-88D7-B6C5F4F04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" name="Rectangle 19458">
              <a:extLst>
                <a:ext uri="{FF2B5EF4-FFF2-40B4-BE49-F238E27FC236}">
                  <a16:creationId xmlns:a16="http://schemas.microsoft.com/office/drawing/2014/main" id="{9158A96A-B980-20B5-C105-838EFB77E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25BDC275-9F0B-5209-E379-903D96606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82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74B43CB1-AD4D-AD0F-C7EA-46822E21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453188" cy="1143000"/>
          </a:xfrm>
        </p:spPr>
        <p:txBody>
          <a:bodyPr/>
          <a:lstStyle/>
          <a:p>
            <a:r>
              <a:rPr lang="en-US" altLang="en-US" sz="2800" dirty="0"/>
              <a:t>Thermal Management System for Smart Phone: Pre 2010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D7859-3667-1E7D-C1D9-25FE07CEB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447088" cy="2509474"/>
          </a:xfrm>
        </p:spPr>
        <p:txBody>
          <a:bodyPr/>
          <a:lstStyle/>
          <a:p>
            <a:r>
              <a:rPr lang="en-US" sz="2400" dirty="0"/>
              <a:t>A common thermal management system for smart phones uses a graphite sheet (having high in plane thermal conductivity) in combination with a metal plate (Mg, Al, SUS, Cu etc. </a:t>
            </a:r>
          </a:p>
          <a:p>
            <a:r>
              <a:rPr lang="en-US" sz="2400" dirty="0"/>
              <a:t>This solution has its limitation due to high heat dissipation as well as high cost of the graphite when considering the high volume production. </a:t>
            </a:r>
            <a:endParaRPr lang="en-US" altLang="en-US" sz="2400" dirty="0"/>
          </a:p>
        </p:txBody>
      </p:sp>
      <p:grpSp>
        <p:nvGrpSpPr>
          <p:cNvPr id="2" name="Group 46">
            <a:extLst>
              <a:ext uri="{FF2B5EF4-FFF2-40B4-BE49-F238E27FC236}">
                <a16:creationId xmlns:a16="http://schemas.microsoft.com/office/drawing/2014/main" id="{B9DD81BA-F357-084D-1ECC-372D49096D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4EF3E947-B723-97FA-0CA5-F606B54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76180813-25DE-E443-46FA-AE5749985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47EE6B10-E605-8DF0-3B55-F3E52FCF2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57F7FA7A-A70C-C72D-FEB1-117D017E6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412E57E4-0C81-86EE-711C-DA528FE8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2CC488-1942-739E-9719-5664D977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6F819C-4C2D-F8EF-B76D-60EBB5B24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D1628A44-D2F5-FD95-FEC2-0F0A21A84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1B2F57-5153-6E3B-05D7-2E88331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39881E4-4F6D-5137-497E-3C1B6EAC8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B9F1C74E-7D18-DF57-40E5-EBFEF7084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1" name="Rectangle 19">
                  <a:extLst>
                    <a:ext uri="{FF2B5EF4-FFF2-40B4-BE49-F238E27FC236}">
                      <a16:creationId xmlns:a16="http://schemas.microsoft.com/office/drawing/2014/main" id="{62C5BF91-9A7A-EE30-0CA6-F8040F163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0">
                  <a:extLst>
                    <a:ext uri="{FF2B5EF4-FFF2-40B4-BE49-F238E27FC236}">
                      <a16:creationId xmlns:a16="http://schemas.microsoft.com/office/drawing/2014/main" id="{397BC63D-A8D2-2422-88D7-B6C5F4F04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" name="Rectangle 19458">
              <a:extLst>
                <a:ext uri="{FF2B5EF4-FFF2-40B4-BE49-F238E27FC236}">
                  <a16:creationId xmlns:a16="http://schemas.microsoft.com/office/drawing/2014/main" id="{9158A96A-B980-20B5-C105-838EFB77E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25BDC275-9F0B-5209-E379-903D96606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12208C6-EF18-DBE1-715E-DD8F613A9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042" y="3297601"/>
            <a:ext cx="5058384" cy="2971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F9BAEE-0796-A679-0F16-EAB2D438F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38" y="3652474"/>
            <a:ext cx="3179748" cy="283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3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>
            <a:extLst>
              <a:ext uri="{FF2B5EF4-FFF2-40B4-BE49-F238E27FC236}">
                <a16:creationId xmlns:a16="http://schemas.microsoft.com/office/drawing/2014/main" id="{74B43CB1-AD4D-AD0F-C7EA-46822E21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 altLang="en-US" sz="2800" dirty="0"/>
              <a:t>Need For Better Thermal Management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D7859-3667-1E7D-C1D9-25FE07CEB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2999"/>
            <a:ext cx="8447088" cy="5472113"/>
          </a:xfrm>
        </p:spPr>
        <p:txBody>
          <a:bodyPr/>
          <a:lstStyle/>
          <a:p>
            <a:r>
              <a:rPr lang="en-US" sz="2400" dirty="0"/>
              <a:t>In response to the problem of current solution of graphite sheet, ultra-thin heat pipe has become a strong candidate to solve the issue. </a:t>
            </a:r>
          </a:p>
          <a:p>
            <a:r>
              <a:rPr lang="en-US" sz="2400" dirty="0"/>
              <a:t>Few Smart phones already started using the ultra-thin heat pipe solution in 2014 and 2016 respectively.</a:t>
            </a:r>
            <a:endParaRPr lang="en-US" altLang="en-US" sz="2400" dirty="0"/>
          </a:p>
        </p:txBody>
      </p:sp>
      <p:grpSp>
        <p:nvGrpSpPr>
          <p:cNvPr id="2" name="Group 46">
            <a:extLst>
              <a:ext uri="{FF2B5EF4-FFF2-40B4-BE49-F238E27FC236}">
                <a16:creationId xmlns:a16="http://schemas.microsoft.com/office/drawing/2014/main" id="{B9DD81BA-F357-084D-1ECC-372D49096D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4EF3E947-B723-97FA-0CA5-F606B54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7" name="Group 27">
                <a:extLst>
                  <a:ext uri="{FF2B5EF4-FFF2-40B4-BE49-F238E27FC236}">
                    <a16:creationId xmlns:a16="http://schemas.microsoft.com/office/drawing/2014/main" id="{76180813-25DE-E443-46FA-AE5749985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:a16="http://schemas.microsoft.com/office/drawing/2014/main" id="{47EE6B10-E605-8DF0-3B55-F3E52FCF2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57F7FA7A-A70C-C72D-FEB1-117D017E6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412E57E4-0C81-86EE-711C-DA528FE8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2CC488-1942-739E-9719-5664D977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6F819C-4C2D-F8EF-B76D-60EBB5B24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D1628A44-D2F5-FD95-FEC2-0F0A21A84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1B2F57-5153-6E3B-05D7-2E88331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39881E4-4F6D-5137-497E-3C1B6EAC8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B9F1C74E-7D18-DF57-40E5-EBFEF7084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1" name="Rectangle 19">
                  <a:extLst>
                    <a:ext uri="{FF2B5EF4-FFF2-40B4-BE49-F238E27FC236}">
                      <a16:creationId xmlns:a16="http://schemas.microsoft.com/office/drawing/2014/main" id="{62C5BF91-9A7A-EE30-0CA6-F8040F163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0">
                  <a:extLst>
                    <a:ext uri="{FF2B5EF4-FFF2-40B4-BE49-F238E27FC236}">
                      <a16:creationId xmlns:a16="http://schemas.microsoft.com/office/drawing/2014/main" id="{397BC63D-A8D2-2422-88D7-B6C5F4F04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" name="Rectangle 19458">
              <a:extLst>
                <a:ext uri="{FF2B5EF4-FFF2-40B4-BE49-F238E27FC236}">
                  <a16:creationId xmlns:a16="http://schemas.microsoft.com/office/drawing/2014/main" id="{9158A96A-B980-20B5-C105-838EFB77E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75" y="242887"/>
              <a:ext cx="188912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25BDC275-9F0B-5209-E379-903D96606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066800"/>
              <a:ext cx="8812213" cy="76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51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4328</TotalTime>
  <Words>816</Words>
  <Application>Microsoft Office PowerPoint</Application>
  <PresentationFormat>On-screen Show (4:3)</PresentationFormat>
  <Paragraphs>75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AdvOT1efcda3b.B</vt:lpstr>
      <vt:lpstr>AdvOT596495f2</vt:lpstr>
      <vt:lpstr>AdvOT596495f2+fb</vt:lpstr>
      <vt:lpstr>Calibri</vt:lpstr>
      <vt:lpstr>Script MT Bold</vt:lpstr>
      <vt:lpstr>Times New Roman</vt:lpstr>
      <vt:lpstr>Default Design</vt:lpstr>
      <vt:lpstr> High Performance Ultra Thin Heat Pipe Cooling Module for Mobile Handheld Electronic Devices</vt:lpstr>
      <vt:lpstr>Main References</vt:lpstr>
      <vt:lpstr>Introductory Remarks</vt:lpstr>
      <vt:lpstr>Thermo-graphic view of a smart phone skin temperature </vt:lpstr>
      <vt:lpstr> Power consumption of CPU processors of mobile phones</vt:lpstr>
      <vt:lpstr> Variation in thickness of SAMSUNG smartphones.</vt:lpstr>
      <vt:lpstr>21st Century Developments : Thickness of UTHP</vt:lpstr>
      <vt:lpstr>Thermal Management System for Smart Phone: Pre 2010</vt:lpstr>
      <vt:lpstr>Need For Better Thermal Management</vt:lpstr>
      <vt:lpstr>Applications of UTHPs in portable electronic devices</vt:lpstr>
      <vt:lpstr>Ultra-thin flat-plate heat pipes</vt:lpstr>
      <vt:lpstr>Ultra-thin flat-plate heat pipes</vt:lpstr>
      <vt:lpstr>Images of UFHPs</vt:lpstr>
      <vt:lpstr>Dimensions of a Typical UTHP</vt:lpstr>
      <vt:lpstr>Flattening by cylindrical heat pipes</vt:lpstr>
      <vt:lpstr>Challenges in Fabrication of UTHPs</vt:lpstr>
      <vt:lpstr>A phase-change Flattening Process</vt:lpstr>
      <vt:lpstr>An Advanced Machine Tool</vt:lpstr>
      <vt:lpstr>Flip in Fluid Paths</vt:lpstr>
      <vt:lpstr>Flip in Fluid Paths</vt:lpstr>
      <vt:lpstr>Wick structures of ultra-thin heat pipes</vt:lpstr>
      <vt:lpstr>Revisit to Fundamental Physic of Heat Pipes</vt:lpstr>
      <vt:lpstr>Novel Fluid Flows</vt:lpstr>
      <vt:lpstr>Maximum heat transfer capability of UTHPs</vt:lpstr>
      <vt:lpstr>Prototype Model of UTHP</vt:lpstr>
      <vt:lpstr>Infrared Image of UTHP</vt:lpstr>
      <vt:lpstr>Diagram of the UTHP experimental system</vt:lpstr>
      <vt:lpstr>Thermal Resistance of UTHP</vt:lpstr>
      <vt:lpstr>Thermal Response of UTHP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P M V Subbarao</cp:lastModifiedBy>
  <cp:revision>302</cp:revision>
  <dcterms:created xsi:type="dcterms:W3CDTF">2003-07-30T05:45:36Z</dcterms:created>
  <dcterms:modified xsi:type="dcterms:W3CDTF">2024-04-09T01:34:00Z</dcterms:modified>
</cp:coreProperties>
</file>