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24" r:id="rId2"/>
    <p:sldId id="495" r:id="rId3"/>
    <p:sldId id="476" r:id="rId4"/>
    <p:sldId id="503" r:id="rId5"/>
    <p:sldId id="501" r:id="rId6"/>
    <p:sldId id="516" r:id="rId7"/>
    <p:sldId id="502" r:id="rId8"/>
    <p:sldId id="504" r:id="rId9"/>
    <p:sldId id="481" r:id="rId10"/>
    <p:sldId id="505" r:id="rId11"/>
    <p:sldId id="506" r:id="rId12"/>
    <p:sldId id="507" r:id="rId13"/>
    <p:sldId id="508" r:id="rId14"/>
    <p:sldId id="517" r:id="rId15"/>
    <p:sldId id="509" r:id="rId16"/>
    <p:sldId id="510" r:id="rId17"/>
    <p:sldId id="518" r:id="rId18"/>
    <p:sldId id="511" r:id="rId19"/>
    <p:sldId id="512" r:id="rId20"/>
    <p:sldId id="513" r:id="rId21"/>
    <p:sldId id="520" r:id="rId22"/>
    <p:sldId id="522" r:id="rId23"/>
    <p:sldId id="524" r:id="rId24"/>
    <p:sldId id="514" r:id="rId25"/>
    <p:sldId id="519" r:id="rId26"/>
    <p:sldId id="530" r:id="rId27"/>
    <p:sldId id="515" r:id="rId28"/>
    <p:sldId id="521" r:id="rId29"/>
    <p:sldId id="523" r:id="rId30"/>
    <p:sldId id="525" r:id="rId31"/>
    <p:sldId id="532" r:id="rId32"/>
    <p:sldId id="531" r:id="rId33"/>
    <p:sldId id="526" r:id="rId34"/>
    <p:sldId id="52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856" autoAdjust="0"/>
  </p:normalViewPr>
  <p:slideViewPr>
    <p:cSldViewPr>
      <p:cViewPr varScale="1">
        <p:scale>
          <a:sx n="62" d="100"/>
          <a:sy n="62" d="100"/>
        </p:scale>
        <p:origin x="16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B6E0FBF-7932-E38E-A727-85437AA7CE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DA02DB0-7CF3-FEEF-1C31-1925B61158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18DD31D-EBDD-10AC-3165-BAEEE877F55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A2C731B-E410-4205-F70A-1D09B6A5C78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2B87A7-C5EA-4E44-8B8B-AEACA4445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27T03:15:32.3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 8772,'0'15'4644,"0"-15"-129,0 0-387,0 0-2064,0 0-1806,0 0-1161,0 0-2967,6-1-516,-6 1 0,16-16-774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5-01T02:33:35.4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7 955 11997,'0'0'4515,"0"0"-516,-9-6 129,9 6-3870,0 0-903,5-2-774,-5 2-2451,10 0-387,2 2-258,-12-2-258</inkml:trace>
  <inkml:trace contextRef="#ctx0" brushRef="#br0" timeOffset="3448">4752 64 13803,'0'0'4515,"-18"-64"-387,18 64-129,0 0-3870,0 0-2580,0 0-1677,0 0-258,0 0-387,0 0-516</inkml:trace>
  <inkml:trace contextRef="#ctx0" brushRef="#br0" timeOffset="4415">5221 246 15996,'0'0'4515,"0"0"129,0 0-645,0 0-4128,0 0-1419,0 0-2838,48 0 0,-48 0-516,0 0 129</inkml:trace>
  <inkml:trace contextRef="#ctx0" brushRef="#br0" timeOffset="4790">5052 201 13287,'0'0'3741,"0"0"-2322,0 0-1677,0 0-4128,6-47 0,-6 47-645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EB80AD-8B5E-97CE-B1C0-AA0B54F787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2D42D-EB42-0DE2-24E6-3188A16120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DA6C3B-29C2-4E26-8810-B54BAB6457EE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FF09CA-DDDA-63AE-EC25-E09D482EB4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C5CDE1-916A-04DA-B79F-B64D51FF8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86D1D-7D88-E68C-77BC-CDE9F71E3E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34ADF-8F7B-9D04-5161-E927B0CD8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346CA6-E3B9-43F5-9156-1E860CD0F0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46CA6-E3B9-43F5-9156-1E860CD0F0D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28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46CA6-E3B9-43F5-9156-1E860CD0F0D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38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3A1048-0DCE-E952-7437-81888EF0D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F4F093-323D-8BE5-D890-9DC43337B0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5D3F31-6CDE-0D51-C333-1E880E5F8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B23E0-475F-4138-892C-EDA7B680F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78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6AF92A-915F-EDBC-2BC0-BE7ADFD112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B1230A-77B7-1A75-E814-2B6AADC87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0D0DF1-DB7F-2A89-EFD5-AA9A93134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814E8-92E8-4B1D-BEB3-52CA7FF75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92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65D8CD-E113-32F1-C16B-96A75E97D2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65F187-6043-64D0-6CF8-D2140839F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916403-29E6-91B5-6704-75DA92CFAC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EFD6C-44D0-4092-A726-9BD685814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907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BBAD8-0C03-4340-FC9A-5F4FE4C3E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24DFA9-892D-5FC1-8AD0-0B9A845849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A27A6F-45B8-108E-8D0E-F70AFD51AA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73182-19B0-4950-8E46-C7AA0EDDA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69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1F0DD7-1757-2AC9-289F-78EC63016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5FA345-1011-752D-621E-89080516FE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D2815D-5E06-5DA0-FDF0-B9F42BD07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04048-5A43-463E-9279-1332953F3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82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3646E6-03AF-D111-BB11-7345D9E7C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197CD1-2BD7-8A5D-4676-3BD88E128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64A6B-286D-888F-2290-52614E586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58E41-9FA7-4492-B180-54390CE54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96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40600E-1A68-28DF-22D5-37E04E1B5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1DBA9-51F0-8670-BD26-80D3DECF7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4C656E-0AD0-0F8F-93FE-3CB1067F4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5EC25-D630-497A-910F-94F15D85B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6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E2A833-5C2C-013D-CFE2-052FA8949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FB8DC0-D081-82A3-B59C-B736E7890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72BD46-F6B4-BF23-17DA-B0FACBA34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E2E7A-A3D5-47E5-808C-81FFD6AEB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06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6B6ED6-6105-FBCC-6744-C103DDDB5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568409-C667-D002-5FE3-12033CCA5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FB4B68-6C20-2BA0-CE00-A575E8D2F4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ECAE6-BA3C-41E2-984F-D58C1C11F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5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3185F7-0D19-7B28-3C59-EAEE5D6BA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927237-4FFC-1D11-792A-A909459F6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07D51F-3D27-E21D-A88B-1AA4849A61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D839F-07C3-4033-A4D9-EAB9F4E77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8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C71B96-6BF0-13DB-61F6-7CEE6B064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AE7DE-901B-8D1D-42E1-ED02DD91C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669CF-9389-E063-D8BC-1BF1DFB34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E7D7F-2463-4D95-B626-D627C43A3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8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B7436-52EE-EE4E-ABB2-5B19A600C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02E77-476C-95E5-DC9C-4D9AC04FF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665BD-6DB2-5264-5413-BB1EF371A7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079E6-00E1-4958-A0A1-7819C95F0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96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B434B35-0BC5-C30A-93BE-45A698CD3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9DE1666-DBA5-21CD-3E61-5F0189615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E7ADD1-EF74-AB0E-7D28-FEAD0CD53F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24A875-113E-AACF-DF01-1E969164E9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FAF5E4-097F-64C3-2CAE-BBF4936439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866A4-1A0D-42E2-A1CD-C2F02787D9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>
            <a:extLst>
              <a:ext uri="{FF2B5EF4-FFF2-40B4-BE49-F238E27FC236}">
                <a16:creationId xmlns:a16="http://schemas.microsoft.com/office/drawing/2014/main" id="{BC07B4EB-9487-111D-6A3F-628F8468B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EB56799A-8D11-F915-5EC0-D0CBBCB590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82000" cy="9144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i="0" u="none" strike="noStrike" baseline="0" dirty="0">
                <a:solidFill>
                  <a:srgbClr val="000000"/>
                </a:solidFill>
              </a:rPr>
              <a:t> Investigation of </a:t>
            </a:r>
            <a:r>
              <a:rPr lang="en-IN" sz="2800" b="0" i="0" u="none" strike="noStrike" baseline="0" dirty="0"/>
              <a:t>ultra-thin flattened heat pipes</a:t>
            </a:r>
            <a:endParaRPr lang="en-US" altLang="en-US" sz="2800" dirty="0"/>
          </a:p>
        </p:txBody>
      </p:sp>
      <p:sp>
        <p:nvSpPr>
          <p:cNvPr id="1030" name="Rectangle 4">
            <a:extLst>
              <a:ext uri="{FF2B5EF4-FFF2-40B4-BE49-F238E27FC236}">
                <a16:creationId xmlns:a16="http://schemas.microsoft.com/office/drawing/2014/main" id="{99E03198-1F94-7E3A-E64A-53B56FB38E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1600" b="1">
                <a:latin typeface="Script MT Bold" panose="03040602040607080904" pitchFamily="66" charset="0"/>
              </a:rPr>
              <a:t>P M V Subbarao</a:t>
            </a:r>
          </a:p>
          <a:p>
            <a:pPr eaLnBrk="1" hangingPunct="1"/>
            <a:r>
              <a:rPr lang="en-US" altLang="en-US" sz="1600" b="1">
                <a:latin typeface="Script MT Bold" panose="03040602040607080904" pitchFamily="66" charset="0"/>
              </a:rPr>
              <a:t>Professor</a:t>
            </a:r>
            <a:endParaRPr lang="en-US" altLang="en-US" sz="1600" i="1"/>
          </a:p>
          <a:p>
            <a:pPr eaLnBrk="1" hangingPunct="1"/>
            <a:r>
              <a:rPr lang="en-US" altLang="en-US" sz="1600" i="1"/>
              <a:t>Mechanical Engineering Department</a:t>
            </a:r>
          </a:p>
          <a:p>
            <a:pPr eaLnBrk="1" hangingPunct="1"/>
            <a:r>
              <a:rPr lang="en-US" altLang="en-US" sz="1600" i="1"/>
              <a:t>I I T Delhi</a:t>
            </a:r>
          </a:p>
        </p:txBody>
      </p:sp>
      <p:sp>
        <p:nvSpPr>
          <p:cNvPr id="1031" name="Text Box 5">
            <a:extLst>
              <a:ext uri="{FF2B5EF4-FFF2-40B4-BE49-F238E27FC236}">
                <a16:creationId xmlns:a16="http://schemas.microsoft.com/office/drawing/2014/main" id="{638BC7DD-360F-5D12-2AFF-E271857D2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9AC25016-3AA8-FEF0-046C-916C9CF0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86400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B050"/>
                </a:solidFill>
                <a:latin typeface="Script MT Bold" panose="03040602040607080904" pitchFamily="66" charset="0"/>
              </a:rPr>
              <a:t>Design Principles of Mass Production of Micro Heat Pipes….</a:t>
            </a:r>
          </a:p>
        </p:txBody>
      </p:sp>
      <p:grpSp>
        <p:nvGrpSpPr>
          <p:cNvPr id="1033" name="Group 7">
            <a:extLst>
              <a:ext uri="{FF2B5EF4-FFF2-40B4-BE49-F238E27FC236}">
                <a16:creationId xmlns:a16="http://schemas.microsoft.com/office/drawing/2014/main" id="{CA45A232-66AF-AD73-5EA1-B8B3FB07388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5" name="Group 8">
              <a:extLst>
                <a:ext uri="{FF2B5EF4-FFF2-40B4-BE49-F238E27FC236}">
                  <a16:creationId xmlns:a16="http://schemas.microsoft.com/office/drawing/2014/main" id="{8C9C8258-A60E-80F4-FB49-5E42EA387A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1045" name="Rectangle 9">
                <a:extLst>
                  <a:ext uri="{FF2B5EF4-FFF2-40B4-BE49-F238E27FC236}">
                    <a16:creationId xmlns:a16="http://schemas.microsoft.com/office/drawing/2014/main" id="{F2FB5373-874D-40E0-C177-0B8A5282F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6" name="Rectangle 10">
                <a:extLst>
                  <a:ext uri="{FF2B5EF4-FFF2-40B4-BE49-F238E27FC236}">
                    <a16:creationId xmlns:a16="http://schemas.microsoft.com/office/drawing/2014/main" id="{6A29B856-BEFC-E76A-3577-8C549E5A6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36" name="Group 11">
              <a:extLst>
                <a:ext uri="{FF2B5EF4-FFF2-40B4-BE49-F238E27FC236}">
                  <a16:creationId xmlns:a16="http://schemas.microsoft.com/office/drawing/2014/main" id="{7143179F-F777-97D8-AFB1-EF7DA51894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1043" name="Rectangle 12">
                <a:extLst>
                  <a:ext uri="{FF2B5EF4-FFF2-40B4-BE49-F238E27FC236}">
                    <a16:creationId xmlns:a16="http://schemas.microsoft.com/office/drawing/2014/main" id="{E62470A8-44E0-8516-59A3-6D92A5A8E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4" name="Rectangle 13">
                <a:extLst>
                  <a:ext uri="{FF2B5EF4-FFF2-40B4-BE49-F238E27FC236}">
                    <a16:creationId xmlns:a16="http://schemas.microsoft.com/office/drawing/2014/main" id="{B6BEA8D2-C35F-D30C-82F7-194A4444C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37" name="Group 14">
              <a:extLst>
                <a:ext uri="{FF2B5EF4-FFF2-40B4-BE49-F238E27FC236}">
                  <a16:creationId xmlns:a16="http://schemas.microsoft.com/office/drawing/2014/main" id="{C61FCAF1-2FF3-BC59-9419-D351152D26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041" name="Rectangle 15">
                <a:extLst>
                  <a:ext uri="{FF2B5EF4-FFF2-40B4-BE49-F238E27FC236}">
                    <a16:creationId xmlns:a16="http://schemas.microsoft.com/office/drawing/2014/main" id="{F16AB9CA-37E6-7F3C-A335-BD11749E7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2" name="Rectangle 16">
                <a:extLst>
                  <a:ext uri="{FF2B5EF4-FFF2-40B4-BE49-F238E27FC236}">
                    <a16:creationId xmlns:a16="http://schemas.microsoft.com/office/drawing/2014/main" id="{FA6D5146-9648-24C8-DB6C-8B3F62494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38" name="Group 17">
              <a:extLst>
                <a:ext uri="{FF2B5EF4-FFF2-40B4-BE49-F238E27FC236}">
                  <a16:creationId xmlns:a16="http://schemas.microsoft.com/office/drawing/2014/main" id="{FBE46FE7-06B1-1788-9740-3FEC4958A4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039" name="Rectangle 18">
                <a:extLst>
                  <a:ext uri="{FF2B5EF4-FFF2-40B4-BE49-F238E27FC236}">
                    <a16:creationId xmlns:a16="http://schemas.microsoft.com/office/drawing/2014/main" id="{804A33A5-2412-490F-ED3F-77F86C830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0" name="Rectangle 19">
                <a:extLst>
                  <a:ext uri="{FF2B5EF4-FFF2-40B4-BE49-F238E27FC236}">
                    <a16:creationId xmlns:a16="http://schemas.microsoft.com/office/drawing/2014/main" id="{D3316043-44FE-CFC2-46AD-1B7603133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23" name="Rectangle 19458">
            <a:extLst>
              <a:ext uri="{FF2B5EF4-FFF2-40B4-BE49-F238E27FC236}">
                <a16:creationId xmlns:a16="http://schemas.microsoft.com/office/drawing/2014/main" id="{A3E83815-B4D9-B520-5E5B-48FE8472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4071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  <a:scene3d>
            <a:camera prst="perspectiveHeroicExtremeRightFacing">
              <a:rot lat="487347" lon="1800000" rev="174516"/>
            </a:camera>
            <a:lightRig rig="threePt" dir="t"/>
          </a:scene3d>
          <a:sp3d>
            <a:bevelT w="165100" prst="coolSlant"/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6">
                <a:extLst>
                  <a:ext uri="{FF2B5EF4-FFF2-40B4-BE49-F238E27FC236}">
                    <a16:creationId xmlns:a16="http://schemas.microsoft.com/office/drawing/2014/main" id="{999B7960-E7EA-F9AC-763C-1F87724DA5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9088" y="5489575"/>
              <a:ext cx="7937" cy="6350"/>
            </p14:xfrm>
          </p:contentPart>
        </mc:Choice>
        <mc:Fallback xmlns="">
          <p:pic>
            <p:nvPicPr>
              <p:cNvPr id="1026" name="Ink 26">
                <a:extLst>
                  <a:ext uri="{FF2B5EF4-FFF2-40B4-BE49-F238E27FC236}">
                    <a16:creationId xmlns:a16="http://schemas.microsoft.com/office/drawing/2014/main" id="{999B7960-E7EA-F9AC-763C-1F87724DA5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0116" y="5480403"/>
                <a:ext cx="25882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30">
                <a:extLst>
                  <a:ext uri="{FF2B5EF4-FFF2-40B4-BE49-F238E27FC236}">
                    <a16:creationId xmlns:a16="http://schemas.microsoft.com/office/drawing/2014/main" id="{4EA6C61E-B85A-ACAD-BE82-70505961AB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543300"/>
              <a:ext cx="1898650" cy="344488"/>
            </p14:xfrm>
          </p:contentPart>
        </mc:Choice>
        <mc:Fallback xmlns="">
          <p:pic>
            <p:nvPicPr>
              <p:cNvPr id="1027" name="Ink 30">
                <a:extLst>
                  <a:ext uri="{FF2B5EF4-FFF2-40B4-BE49-F238E27FC236}">
                    <a16:creationId xmlns:a16="http://schemas.microsoft.com/office/drawing/2014/main" id="{4EA6C61E-B85A-ACAD-BE82-70505961AB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0408" y="3533931"/>
                <a:ext cx="1917384" cy="363226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2" descr="main img">
            <a:extLst>
              <a:ext uri="{FF2B5EF4-FFF2-40B4-BE49-F238E27FC236}">
                <a16:creationId xmlns:a16="http://schemas.microsoft.com/office/drawing/2014/main" id="{74A3F6B4-2CFF-C976-EFF5-4B1AAE436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17" y="1295400"/>
            <a:ext cx="4603297" cy="25390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6797675" cy="1143000"/>
          </a:xfrm>
        </p:spPr>
        <p:txBody>
          <a:bodyPr/>
          <a:lstStyle/>
          <a:p>
            <a:r>
              <a:rPr lang="en-IN" sz="2800" b="0" i="0" u="none" strike="noStrike" baseline="0" dirty="0"/>
              <a:t>Macroscopic Thermal </a:t>
            </a:r>
            <a:r>
              <a:rPr lang="en-IN" sz="2800" dirty="0"/>
              <a:t>R</a:t>
            </a:r>
            <a:r>
              <a:rPr lang="en-IN" sz="2800" b="0" i="0" u="none" strike="noStrike" baseline="0" dirty="0"/>
              <a:t>esistance of UTFHPs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199"/>
                <a:ext cx="8812212" cy="5273675"/>
              </a:xfrm>
            </p:spPr>
            <p:txBody>
              <a:bodyPr/>
              <a:lstStyle/>
              <a:p>
                <a:pPr algn="l"/>
                <a:r>
                  <a:rPr lang="en-IN" sz="2400" b="0" i="0" u="none" strike="noStrike" baseline="0" dirty="0">
                    <a:solidFill>
                      <a:srgbClr val="000000"/>
                    </a:solidFill>
                  </a:rPr>
                  <a:t>Most theories about performance 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analysis and heat pipe design are based on heat pipe theory proposed by Cotter in </a:t>
                </a:r>
                <a:r>
                  <a:rPr lang="en-US" sz="2400" dirty="0">
                    <a:solidFill>
                      <a:srgbClr val="2197D2"/>
                    </a:solidFill>
                  </a:rPr>
                  <a:t>1994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. </a:t>
                </a:r>
              </a:p>
              <a:p>
                <a:pPr algn="l"/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Hanlon and Ma </a:t>
                </a:r>
                <a:r>
                  <a:rPr lang="en-US" sz="2400" b="0" i="0" u="none" strike="noStrike" baseline="0" dirty="0">
                    <a:solidFill>
                      <a:srgbClr val="2197D2"/>
                    </a:solidFill>
                  </a:rPr>
                  <a:t> 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proposed a mathematical model of porous sintered wick structure in 2003.</a:t>
                </a:r>
              </a:p>
              <a:p>
                <a:pPr algn="l"/>
                <a:r>
                  <a:rPr lang="en-IN" sz="2400" b="0" i="0" u="none" strike="noStrike" baseline="0" dirty="0"/>
                  <a:t>The first part of the model deals with thermal resistance due to conduction heat transfer.</a:t>
                </a:r>
              </a:p>
              <a:p>
                <a:pPr algn="l"/>
                <a:r>
                  <a:rPr lang="en-US" sz="2400" b="0" i="0" u="none" strike="noStrike" baseline="0" dirty="0"/>
                  <a:t>The heat conduction transfer resistance of the copper container of the UTHP can be expressed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r>
                        <a:rPr lang="en-US" sz="2400" b="0" i="1" u="none" strike="noStrike" baseline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𝑐𝑢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 i="0" u="none" strike="noStrike" baseline="0" dirty="0"/>
              </a:p>
              <a:p>
                <a:pPr algn="l"/>
                <a:r>
                  <a:rPr lang="en-US" sz="2000" b="0" i="0" u="none" strike="noStrike" baseline="0" dirty="0"/>
                  <a:t>where </a:t>
                </a:r>
                <a:r>
                  <a:rPr lang="en-US" sz="2000" i="1" dirty="0" err="1"/>
                  <a:t>t</a:t>
                </a:r>
                <a:r>
                  <a:rPr lang="en-US" sz="2000" b="0" i="1" u="none" strike="noStrike" baseline="-25000" dirty="0" err="1"/>
                  <a:t>wall</a:t>
                </a:r>
                <a:r>
                  <a:rPr lang="en-US" sz="2000" b="0" i="0" u="none" strike="noStrike" baseline="0" dirty="0"/>
                  <a:t> indicates the wall thickness of the copper tube (0.25 mm). </a:t>
                </a:r>
                <a:r>
                  <a:rPr lang="en-US" sz="2000" b="0" i="1" u="none" strike="noStrike" baseline="0" dirty="0" err="1"/>
                  <a:t>A</a:t>
                </a:r>
                <a:r>
                  <a:rPr lang="en-US" sz="2000" b="0" i="1" u="none" strike="noStrike" baseline="-25000" dirty="0" err="1"/>
                  <a:t>wall</a:t>
                </a:r>
                <a:r>
                  <a:rPr lang="en-US" sz="2000" b="0" i="0" u="none" strike="noStrike" baseline="0" dirty="0"/>
                  <a:t> indicates the contact area between the outer wall and the sintered wick structure. And </a:t>
                </a:r>
                <a:r>
                  <a:rPr lang="en-US" sz="2000" b="0" i="1" u="none" strike="noStrike" baseline="0" dirty="0" err="1"/>
                  <a:t>k</a:t>
                </a:r>
                <a:r>
                  <a:rPr lang="en-US" sz="2000" b="0" i="1" u="none" strike="noStrike" baseline="-25000" dirty="0" err="1"/>
                  <a:t>cu</a:t>
                </a:r>
                <a:r>
                  <a:rPr lang="en-US" sz="2000" b="0" i="1" u="none" strike="noStrike" baseline="0" dirty="0"/>
                  <a:t> </a:t>
                </a:r>
                <a:r>
                  <a:rPr lang="en-US" sz="2000" b="0" i="0" u="none" strike="noStrike" baseline="0" dirty="0"/>
                  <a:t>indicates the conductivity </a:t>
                </a:r>
                <a:r>
                  <a:rPr lang="en-IN" sz="2000" b="0" i="0" u="none" strike="noStrike" baseline="0" dirty="0"/>
                  <a:t>coefficient of copper material.</a:t>
                </a:r>
                <a:endParaRPr lang="en-US" sz="2000" b="0" i="0" u="none" strike="noStrike" baseline="0" dirty="0"/>
              </a:p>
              <a:p>
                <a:pPr algn="l"/>
                <a:endParaRPr lang="en-IN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199"/>
                <a:ext cx="8812212" cy="5273675"/>
              </a:xfrm>
              <a:blipFill>
                <a:blip r:embed="rId3"/>
                <a:stretch>
                  <a:fillRect l="-969" t="-925" r="-9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8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813550" cy="1143000"/>
          </a:xfrm>
        </p:spPr>
        <p:txBody>
          <a:bodyPr/>
          <a:lstStyle/>
          <a:p>
            <a:r>
              <a:rPr lang="en-US" sz="2800" b="0" i="0" u="none" strike="noStrike" baseline="0" dirty="0"/>
              <a:t>Typical Contact areas of the evaporator and condenser sections in UTFHP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67AD5-B2FA-A13D-22EA-9C552E19B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059913"/>
            <a:ext cx="8685002" cy="2018008"/>
          </a:xfrm>
        </p:spPr>
      </p:pic>
    </p:spTree>
    <p:extLst>
      <p:ext uri="{BB962C8B-B14F-4D97-AF65-F5344CB8AC3E}">
        <p14:creationId xmlns:p14="http://schemas.microsoft.com/office/powerpoint/2010/main" val="2489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6846888" cy="1143000"/>
          </a:xfrm>
        </p:spPr>
        <p:txBody>
          <a:bodyPr/>
          <a:lstStyle/>
          <a:p>
            <a:r>
              <a:rPr lang="en-US" sz="2800" b="0" i="0" u="none" strike="noStrike" baseline="0" dirty="0"/>
              <a:t>The effective thermal conductivity of the porous medium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419E-3746-7B7A-659B-4C5D8EFAC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371600"/>
            <a:ext cx="8686800" cy="4114800"/>
          </a:xfrm>
        </p:spPr>
        <p:txBody>
          <a:bodyPr/>
          <a:lstStyle/>
          <a:p>
            <a:pPr algn="l"/>
            <a:r>
              <a:rPr lang="en-US" sz="2400" b="0" i="0" u="none" strike="noStrike" baseline="0" dirty="0">
                <a:latin typeface="+mj-lt"/>
              </a:rPr>
              <a:t>The effective thermal conductivity of the porous medium of the copper powders is a function of solid conductivity (</a:t>
            </a:r>
            <a:r>
              <a:rPr lang="en-US" sz="2400" b="0" i="1" u="none" strike="noStrike" baseline="0" dirty="0" err="1">
                <a:latin typeface="+mj-lt"/>
              </a:rPr>
              <a:t>k</a:t>
            </a:r>
            <a:r>
              <a:rPr lang="en-US" sz="2400" b="0" i="1" u="none" strike="noStrike" baseline="-25000" dirty="0" err="1">
                <a:latin typeface="+mj-lt"/>
              </a:rPr>
              <a:t>s</a:t>
            </a:r>
            <a:r>
              <a:rPr lang="en-US" sz="2400" b="0" i="0" u="none" strike="noStrike" baseline="0" dirty="0">
                <a:latin typeface="+mj-lt"/>
              </a:rPr>
              <a:t>), working fluid conductivity (</a:t>
            </a:r>
            <a:r>
              <a:rPr lang="en-US" sz="2400" b="0" i="1" u="none" strike="noStrike" baseline="0" dirty="0">
                <a:latin typeface="+mj-lt"/>
              </a:rPr>
              <a:t>k</a:t>
            </a:r>
            <a:r>
              <a:rPr lang="en-US" sz="2400" b="0" i="1" u="none" strike="noStrike" baseline="-25000" dirty="0">
                <a:latin typeface="+mj-lt"/>
              </a:rPr>
              <a:t>l</a:t>
            </a:r>
            <a:r>
              <a:rPr lang="en-US" sz="2400" b="0" i="0" u="none" strike="noStrike" baseline="0" dirty="0">
                <a:latin typeface="+mj-lt"/>
              </a:rPr>
              <a:t>), and porosity (</a:t>
            </a:r>
            <a:r>
              <a:rPr lang="en-US" sz="2400" b="0" i="1" u="none" strike="noStrike" baseline="0" dirty="0">
                <a:latin typeface="+mj-lt"/>
              </a:rPr>
              <a:t>ε</a:t>
            </a:r>
            <a:r>
              <a:rPr lang="en-US" sz="2400" b="0" i="0" u="none" strike="noStrike" baseline="0" dirty="0">
                <a:latin typeface="+mj-lt"/>
              </a:rPr>
              <a:t>). </a:t>
            </a:r>
          </a:p>
          <a:p>
            <a:pPr algn="l"/>
            <a:r>
              <a:rPr lang="en-US" sz="2400" b="0" i="0" u="none" strike="noStrike" baseline="0" dirty="0">
                <a:latin typeface="+mj-lt"/>
              </a:rPr>
              <a:t>The effective thermal conductivity and thermal resistance of the wick can be determined by:</a:t>
            </a:r>
            <a:endParaRPr lang="en-IN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B204B-4E2E-307C-6EB3-78DAD9109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88109"/>
            <a:ext cx="7774990" cy="16982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C85CFB-434E-233F-CA18-AAB4B9D68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475" y="4994226"/>
            <a:ext cx="1674921" cy="1406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36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45E60D48-A33C-6437-4FB1-6245A7B00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5915"/>
            <a:ext cx="5748635" cy="34314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76200"/>
            <a:ext cx="6248400" cy="1143000"/>
          </a:xfrm>
        </p:spPr>
        <p:txBody>
          <a:bodyPr/>
          <a:lstStyle/>
          <a:p>
            <a:r>
              <a:rPr lang="en-US" sz="2800" dirty="0"/>
              <a:t>Thermal Resistance of Evaporation process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4899BE9-41A0-4D98-47BD-964A3D7699D1}"/>
              </a:ext>
            </a:extLst>
          </p:cNvPr>
          <p:cNvSpPr txBox="1"/>
          <p:nvPr/>
        </p:nvSpPr>
        <p:spPr>
          <a:xfrm>
            <a:off x="533400" y="5257800"/>
            <a:ext cx="79406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rgbClr val="0070C0"/>
                </a:solidFill>
                <a:latin typeface="AdvOT863180fb"/>
              </a:rPr>
              <a:t>An assumption here is that only evaporation occurs at the liquid</a:t>
            </a:r>
            <a:r>
              <a:rPr lang="en-US" dirty="0">
                <a:solidFill>
                  <a:srgbClr val="0070C0"/>
                </a:solidFill>
                <a:latin typeface="AdvOT863180fb"/>
              </a:rPr>
              <a:t>-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AdvOT863180fb"/>
              </a:rPr>
              <a:t>vapor interface in the evaporator section.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8CF1A5-890B-5562-EB8C-910AAA73F2D2}"/>
              </a:ext>
            </a:extLst>
          </p:cNvPr>
          <p:cNvSpPr txBox="1"/>
          <p:nvPr/>
        </p:nvSpPr>
        <p:spPr>
          <a:xfrm>
            <a:off x="4419600" y="1295400"/>
            <a:ext cx="4765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dvOT863180fb"/>
              </a:rPr>
              <a:t>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dvOT863180fb"/>
              </a:rPr>
              <a:t>he meniscus formed among the copper particles/wires.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B382B4A-CC40-2BCE-55A2-66A308E5E9C6}"/>
              </a:ext>
            </a:extLst>
          </p:cNvPr>
          <p:cNvSpPr/>
          <p:nvPr/>
        </p:nvSpPr>
        <p:spPr>
          <a:xfrm>
            <a:off x="2123028" y="2145365"/>
            <a:ext cx="3954763" cy="2876086"/>
          </a:xfrm>
          <a:custGeom>
            <a:avLst/>
            <a:gdLst>
              <a:gd name="connsiteX0" fmla="*/ 1007630 w 3954763"/>
              <a:gd name="connsiteY0" fmla="*/ 2380140 h 2876086"/>
              <a:gd name="connsiteX1" fmla="*/ 496186 w 3954763"/>
              <a:gd name="connsiteY1" fmla="*/ 1713713 h 2876086"/>
              <a:gd name="connsiteX2" fmla="*/ 62233 w 3954763"/>
              <a:gd name="connsiteY2" fmla="*/ 1558730 h 2876086"/>
              <a:gd name="connsiteX3" fmla="*/ 62233 w 3954763"/>
              <a:gd name="connsiteY3" fmla="*/ 1310757 h 2876086"/>
              <a:gd name="connsiteX4" fmla="*/ 620172 w 3954763"/>
              <a:gd name="connsiteY4" fmla="*/ 1078282 h 2876086"/>
              <a:gd name="connsiteX5" fmla="*/ 1116118 w 3954763"/>
              <a:gd name="connsiteY5" fmla="*/ 582337 h 2876086"/>
              <a:gd name="connsiteX6" fmla="*/ 2046016 w 3954763"/>
              <a:gd name="connsiteY6" fmla="*/ 132886 h 2876086"/>
              <a:gd name="connsiteX7" fmla="*/ 2046016 w 3954763"/>
              <a:gd name="connsiteY7" fmla="*/ 132886 h 2876086"/>
              <a:gd name="connsiteX8" fmla="*/ 2557460 w 3954763"/>
              <a:gd name="connsiteY8" fmla="*/ 8899 h 2876086"/>
              <a:gd name="connsiteX9" fmla="*/ 3611345 w 3954763"/>
              <a:gd name="connsiteY9" fmla="*/ 411855 h 2876086"/>
              <a:gd name="connsiteX10" fmla="*/ 3828321 w 3954763"/>
              <a:gd name="connsiteY10" fmla="*/ 2070174 h 2876086"/>
              <a:gd name="connsiteX11" fmla="*/ 1798043 w 3954763"/>
              <a:gd name="connsiteY11" fmla="*/ 2876086 h 2876086"/>
              <a:gd name="connsiteX12" fmla="*/ 1798043 w 3954763"/>
              <a:gd name="connsiteY12" fmla="*/ 2876086 h 2876086"/>
              <a:gd name="connsiteX13" fmla="*/ 1162613 w 3954763"/>
              <a:gd name="connsiteY13" fmla="*/ 2488628 h 2876086"/>
              <a:gd name="connsiteX14" fmla="*/ 1007630 w 3954763"/>
              <a:gd name="connsiteY14" fmla="*/ 2380140 h 287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54763" h="2876086">
                <a:moveTo>
                  <a:pt x="1007630" y="2380140"/>
                </a:moveTo>
                <a:cubicBezTo>
                  <a:pt x="896559" y="2250988"/>
                  <a:pt x="653752" y="1850615"/>
                  <a:pt x="496186" y="1713713"/>
                </a:cubicBezTo>
                <a:cubicBezTo>
                  <a:pt x="338620" y="1576811"/>
                  <a:pt x="134558" y="1625889"/>
                  <a:pt x="62233" y="1558730"/>
                </a:cubicBezTo>
                <a:cubicBezTo>
                  <a:pt x="-10092" y="1491571"/>
                  <a:pt x="-30757" y="1390832"/>
                  <a:pt x="62233" y="1310757"/>
                </a:cubicBezTo>
                <a:cubicBezTo>
                  <a:pt x="155223" y="1230682"/>
                  <a:pt x="444525" y="1199685"/>
                  <a:pt x="620172" y="1078282"/>
                </a:cubicBezTo>
                <a:cubicBezTo>
                  <a:pt x="795819" y="956879"/>
                  <a:pt x="878477" y="739903"/>
                  <a:pt x="1116118" y="582337"/>
                </a:cubicBezTo>
                <a:cubicBezTo>
                  <a:pt x="1353759" y="424771"/>
                  <a:pt x="2046016" y="132886"/>
                  <a:pt x="2046016" y="132886"/>
                </a:cubicBezTo>
                <a:lnTo>
                  <a:pt x="2046016" y="132886"/>
                </a:lnTo>
                <a:cubicBezTo>
                  <a:pt x="2131257" y="112221"/>
                  <a:pt x="2296572" y="-37596"/>
                  <a:pt x="2557460" y="8899"/>
                </a:cubicBezTo>
                <a:cubicBezTo>
                  <a:pt x="2818348" y="55394"/>
                  <a:pt x="3399535" y="68309"/>
                  <a:pt x="3611345" y="411855"/>
                </a:cubicBezTo>
                <a:cubicBezTo>
                  <a:pt x="3823155" y="755401"/>
                  <a:pt x="4130538" y="1659469"/>
                  <a:pt x="3828321" y="2070174"/>
                </a:cubicBezTo>
                <a:cubicBezTo>
                  <a:pt x="3526104" y="2480879"/>
                  <a:pt x="1798043" y="2876086"/>
                  <a:pt x="1798043" y="2876086"/>
                </a:cubicBezTo>
                <a:lnTo>
                  <a:pt x="1798043" y="2876086"/>
                </a:lnTo>
                <a:lnTo>
                  <a:pt x="1162613" y="2488628"/>
                </a:lnTo>
                <a:cubicBezTo>
                  <a:pt x="1025711" y="2403387"/>
                  <a:pt x="1118701" y="2509292"/>
                  <a:pt x="1007630" y="2380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33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45E60D48-A33C-6437-4FB1-6245A7B00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5915"/>
            <a:ext cx="5748635" cy="34314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2887"/>
            <a:ext cx="6721475" cy="823913"/>
          </a:xfrm>
        </p:spPr>
        <p:txBody>
          <a:bodyPr/>
          <a:lstStyle/>
          <a:p>
            <a:r>
              <a:rPr lang="en-US" sz="2800" dirty="0"/>
              <a:t>Thermal Resistance of Evaporation Processor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4899BE9-41A0-4D98-47BD-964A3D7699D1}"/>
              </a:ext>
            </a:extLst>
          </p:cNvPr>
          <p:cNvSpPr txBox="1"/>
          <p:nvPr/>
        </p:nvSpPr>
        <p:spPr>
          <a:xfrm>
            <a:off x="294468" y="4971871"/>
            <a:ext cx="876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AdvOT863180fb"/>
              </a:rPr>
              <a:t>Ma and Peterson (1997) stated that the thin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dvOT863180fb+fb"/>
              </a:rPr>
              <a:t>fi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dvOT863180fb"/>
              </a:rPr>
              <a:t>lm region between the particles in the wick structure located in the evaporator section can be divided into three regions: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B449E0F-7D39-6DA4-2750-8CD76066CF01}"/>
              </a:ext>
            </a:extLst>
          </p:cNvPr>
          <p:cNvSpPr/>
          <p:nvPr/>
        </p:nvSpPr>
        <p:spPr>
          <a:xfrm>
            <a:off x="2123028" y="2145365"/>
            <a:ext cx="3954763" cy="2876086"/>
          </a:xfrm>
          <a:custGeom>
            <a:avLst/>
            <a:gdLst>
              <a:gd name="connsiteX0" fmla="*/ 1007630 w 3954763"/>
              <a:gd name="connsiteY0" fmla="*/ 2380140 h 2876086"/>
              <a:gd name="connsiteX1" fmla="*/ 496186 w 3954763"/>
              <a:gd name="connsiteY1" fmla="*/ 1713713 h 2876086"/>
              <a:gd name="connsiteX2" fmla="*/ 62233 w 3954763"/>
              <a:gd name="connsiteY2" fmla="*/ 1558730 h 2876086"/>
              <a:gd name="connsiteX3" fmla="*/ 62233 w 3954763"/>
              <a:gd name="connsiteY3" fmla="*/ 1310757 h 2876086"/>
              <a:gd name="connsiteX4" fmla="*/ 620172 w 3954763"/>
              <a:gd name="connsiteY4" fmla="*/ 1078282 h 2876086"/>
              <a:gd name="connsiteX5" fmla="*/ 1116118 w 3954763"/>
              <a:gd name="connsiteY5" fmla="*/ 582337 h 2876086"/>
              <a:gd name="connsiteX6" fmla="*/ 2046016 w 3954763"/>
              <a:gd name="connsiteY6" fmla="*/ 132886 h 2876086"/>
              <a:gd name="connsiteX7" fmla="*/ 2046016 w 3954763"/>
              <a:gd name="connsiteY7" fmla="*/ 132886 h 2876086"/>
              <a:gd name="connsiteX8" fmla="*/ 2557460 w 3954763"/>
              <a:gd name="connsiteY8" fmla="*/ 8899 h 2876086"/>
              <a:gd name="connsiteX9" fmla="*/ 3611345 w 3954763"/>
              <a:gd name="connsiteY9" fmla="*/ 411855 h 2876086"/>
              <a:gd name="connsiteX10" fmla="*/ 3828321 w 3954763"/>
              <a:gd name="connsiteY10" fmla="*/ 2070174 h 2876086"/>
              <a:gd name="connsiteX11" fmla="*/ 1798043 w 3954763"/>
              <a:gd name="connsiteY11" fmla="*/ 2876086 h 2876086"/>
              <a:gd name="connsiteX12" fmla="*/ 1798043 w 3954763"/>
              <a:gd name="connsiteY12" fmla="*/ 2876086 h 2876086"/>
              <a:gd name="connsiteX13" fmla="*/ 1162613 w 3954763"/>
              <a:gd name="connsiteY13" fmla="*/ 2488628 h 2876086"/>
              <a:gd name="connsiteX14" fmla="*/ 1007630 w 3954763"/>
              <a:gd name="connsiteY14" fmla="*/ 2380140 h 287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54763" h="2876086">
                <a:moveTo>
                  <a:pt x="1007630" y="2380140"/>
                </a:moveTo>
                <a:cubicBezTo>
                  <a:pt x="896559" y="2250988"/>
                  <a:pt x="653752" y="1850615"/>
                  <a:pt x="496186" y="1713713"/>
                </a:cubicBezTo>
                <a:cubicBezTo>
                  <a:pt x="338620" y="1576811"/>
                  <a:pt x="134558" y="1625889"/>
                  <a:pt x="62233" y="1558730"/>
                </a:cubicBezTo>
                <a:cubicBezTo>
                  <a:pt x="-10092" y="1491571"/>
                  <a:pt x="-30757" y="1390832"/>
                  <a:pt x="62233" y="1310757"/>
                </a:cubicBezTo>
                <a:cubicBezTo>
                  <a:pt x="155223" y="1230682"/>
                  <a:pt x="444525" y="1199685"/>
                  <a:pt x="620172" y="1078282"/>
                </a:cubicBezTo>
                <a:cubicBezTo>
                  <a:pt x="795819" y="956879"/>
                  <a:pt x="878477" y="739903"/>
                  <a:pt x="1116118" y="582337"/>
                </a:cubicBezTo>
                <a:cubicBezTo>
                  <a:pt x="1353759" y="424771"/>
                  <a:pt x="2046016" y="132886"/>
                  <a:pt x="2046016" y="132886"/>
                </a:cubicBezTo>
                <a:lnTo>
                  <a:pt x="2046016" y="132886"/>
                </a:lnTo>
                <a:cubicBezTo>
                  <a:pt x="2131257" y="112221"/>
                  <a:pt x="2296572" y="-37596"/>
                  <a:pt x="2557460" y="8899"/>
                </a:cubicBezTo>
                <a:cubicBezTo>
                  <a:pt x="2818348" y="55394"/>
                  <a:pt x="3399535" y="68309"/>
                  <a:pt x="3611345" y="411855"/>
                </a:cubicBezTo>
                <a:cubicBezTo>
                  <a:pt x="3823155" y="755401"/>
                  <a:pt x="4130538" y="1659469"/>
                  <a:pt x="3828321" y="2070174"/>
                </a:cubicBezTo>
                <a:cubicBezTo>
                  <a:pt x="3526104" y="2480879"/>
                  <a:pt x="1798043" y="2876086"/>
                  <a:pt x="1798043" y="2876086"/>
                </a:cubicBezTo>
                <a:lnTo>
                  <a:pt x="1798043" y="2876086"/>
                </a:lnTo>
                <a:lnTo>
                  <a:pt x="1162613" y="2488628"/>
                </a:lnTo>
                <a:cubicBezTo>
                  <a:pt x="1025711" y="2403387"/>
                  <a:pt x="1118701" y="2509292"/>
                  <a:pt x="1007630" y="2380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06E9C-B499-A8CE-561B-18699AE158DF}"/>
              </a:ext>
            </a:extLst>
          </p:cNvPr>
          <p:cNvSpPr txBox="1"/>
          <p:nvPr/>
        </p:nvSpPr>
        <p:spPr>
          <a:xfrm>
            <a:off x="5111853" y="1390471"/>
            <a:ext cx="38182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AutoNum type="arabicParenBoth"/>
            </a:pPr>
            <a:r>
              <a:rPr lang="en-US" dirty="0">
                <a:solidFill>
                  <a:srgbClr val="000000"/>
                </a:solidFill>
                <a:latin typeface="AdvOT863180fb"/>
              </a:rPr>
              <a:t>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dvOT863180fb"/>
              </a:rPr>
              <a:t>on-evaporating, </a:t>
            </a:r>
          </a:p>
          <a:p>
            <a:pPr marL="457200" indent="-457200" algn="l">
              <a:buAutoNum type="arabicParenBoth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dvOT863180fb"/>
              </a:rPr>
              <a:t>Evaporating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dvOT863180fb+fb"/>
              </a:rPr>
              <a:t>fi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dvOT863180fb"/>
              </a:rPr>
              <a:t>lm, and </a:t>
            </a:r>
          </a:p>
          <a:p>
            <a:pPr marL="457200" indent="-457200" algn="l">
              <a:buAutoNum type="arabicParenBoth"/>
            </a:pPr>
            <a:r>
              <a:rPr lang="en-IN" sz="2400" b="0" i="0" u="none" strike="noStrike" baseline="0" dirty="0">
                <a:solidFill>
                  <a:srgbClr val="000000"/>
                </a:solidFill>
                <a:latin typeface="AdvOT863180fb"/>
              </a:rPr>
              <a:t>Meniscus </a:t>
            </a:r>
            <a:r>
              <a:rPr lang="en-IN" sz="2400" b="0" i="0" u="none" strike="noStrike" baseline="0" dirty="0">
                <a:solidFill>
                  <a:srgbClr val="000000"/>
                </a:solidFill>
                <a:latin typeface="AdvOT863180fb+fb"/>
              </a:rPr>
              <a:t>fi</a:t>
            </a:r>
            <a:r>
              <a:rPr lang="en-IN" sz="2400" b="0" i="0" u="none" strike="noStrike" baseline="0" dirty="0">
                <a:solidFill>
                  <a:srgbClr val="000000"/>
                </a:solidFill>
                <a:latin typeface="AdvOT863180fb"/>
              </a:rPr>
              <a:t>lm regions.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772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animBg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93" y="245310"/>
            <a:ext cx="7018607" cy="747713"/>
          </a:xfrm>
        </p:spPr>
        <p:txBody>
          <a:bodyPr/>
          <a:lstStyle/>
          <a:p>
            <a:r>
              <a:rPr lang="en-US" sz="2800" dirty="0"/>
              <a:t>Physics of Evaporation in Porous Medium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169" y="1199905"/>
                <a:ext cx="8673643" cy="5172317"/>
              </a:xfrm>
            </p:spPr>
            <p:txBody>
              <a:bodyPr/>
              <a:lstStyle/>
              <a:p>
                <a:r>
                  <a:rPr lang="en-US" sz="2400" dirty="0"/>
                  <a:t>Evaporation does not occur in the non-evaporation region, and most of the evaporation heat transfer passes through the evaporating film region. </a:t>
                </a:r>
              </a:p>
              <a:p>
                <a:r>
                  <a:rPr lang="en-US" sz="2400" dirty="0"/>
                  <a:t>The evaporation heat transfer in the meniscus film region can be neglected because the evaporation rate drastically drops when the thin film is more than 1 mm. </a:t>
                </a:r>
              </a:p>
              <a:p>
                <a:r>
                  <a:rPr lang="en-US" sz="2400" dirty="0"/>
                  <a:t>Hanlon and Ma presented an evaporation mathematical model.</a:t>
                </a:r>
              </a:p>
              <a:p>
                <a:r>
                  <a:rPr lang="en-US" sz="2400" dirty="0"/>
                  <a:t>The evaporation rate of a particle covered by a thin film can be estimated by the heat transfer in the evaporating film region.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𝑠𝑢𝑝</m:t>
                              </m:r>
                            </m:sub>
                          </m:sSub>
                        </m:e>
                      </m:d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  <a:p>
                <a:pPr algn="l"/>
                <a:r>
                  <a:rPr lang="en-US" sz="1800" b="0" i="0" u="none" strike="noStrike" baseline="0" dirty="0">
                    <a:latin typeface="AdvOT863180fb"/>
                  </a:rPr>
                  <a:t>where </a:t>
                </a:r>
                <a:r>
                  <a:rPr lang="en-US" sz="1800" dirty="0">
                    <a:latin typeface="AdvP4721B4"/>
                    <a:sym typeface="Symbol" panose="05050102010706020507" pitchFamily="18" charset="2"/>
                  </a:rPr>
                  <a:t></a:t>
                </a:r>
                <a:r>
                  <a:rPr lang="en-US" sz="1800" b="0" i="0" u="none" strike="noStrike" baseline="0" dirty="0">
                    <a:latin typeface="AdvP4721B4"/>
                  </a:rPr>
                  <a:t> </a:t>
                </a:r>
                <a:r>
                  <a:rPr lang="en-US" sz="1800" b="0" i="0" u="none" strike="noStrike" baseline="0" dirty="0">
                    <a:latin typeface="AdvOT863180fb"/>
                  </a:rPr>
                  <a:t>indicates the location of the evaporator region, the particle/wire size </a:t>
                </a:r>
                <a:r>
                  <a:rPr lang="en-US" sz="1800" b="0" i="0" u="none" strike="noStrike" baseline="0" dirty="0" err="1">
                    <a:latin typeface="AdvOTb92eb7df.I"/>
                  </a:rPr>
                  <a:t>d</a:t>
                </a:r>
                <a:r>
                  <a:rPr lang="en-US" sz="1800" b="0" i="0" u="none" strike="noStrike" baseline="-25000" dirty="0" err="1">
                    <a:latin typeface="AdvOTb92eb7df.I"/>
                  </a:rPr>
                  <a:t>p</a:t>
                </a:r>
                <a:r>
                  <a:rPr lang="en-US" sz="1800" b="0" i="0" u="none" strike="noStrike" baseline="0" dirty="0">
                    <a:latin typeface="AdvOTb92eb7df.I"/>
                  </a:rPr>
                  <a:t> </a:t>
                </a:r>
                <a:r>
                  <a:rPr lang="en-US" sz="1800" b="0" i="0" u="none" strike="noStrike" baseline="0" dirty="0">
                    <a:latin typeface="AdvOT863180fb"/>
                  </a:rPr>
                  <a:t>is an averaged value</a:t>
                </a:r>
                <a:r>
                  <a:rPr lang="en-IN" sz="1800" b="0" i="0" u="none" strike="noStrike" baseline="0" dirty="0">
                    <a:latin typeface="AdvOT863180fb"/>
                  </a:rPr>
                  <a:t>.</a:t>
                </a:r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169" y="1199905"/>
                <a:ext cx="8673643" cy="5172317"/>
              </a:xfrm>
              <a:blipFill>
                <a:blip r:embed="rId3"/>
                <a:stretch>
                  <a:fillRect l="-914" t="-943" b="-2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C0C0C116-E796-2C76-6DB5-3F745233B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378" y="5658095"/>
            <a:ext cx="2589453" cy="10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sz="2800" dirty="0"/>
              <a:t>Physics of Evaporation in Porous Medium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2438400"/>
                <a:ext cx="7772400" cy="3692769"/>
              </a:xfrm>
            </p:spPr>
            <p:txBody>
              <a:bodyPr/>
              <a:lstStyle/>
              <a:p>
                <a:r>
                  <a:rPr lang="en-US" sz="2400" b="0" i="0" u="none" strike="noStrike" baseline="0" dirty="0"/>
                  <a:t>The thickness profile of the film can be described by knowing the curvature of meniscus.</a:t>
                </a:r>
              </a:p>
              <a:p>
                <a:r>
                  <a:rPr lang="en-US" sz="2400" dirty="0"/>
                  <a:t>Principles of intrinsic geometry are used to develop a model for curvature of meniscus.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𝑑𝑥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2438400"/>
                <a:ext cx="7772400" cy="3692769"/>
              </a:xfrm>
              <a:blipFill>
                <a:blip r:embed="rId3"/>
                <a:stretch>
                  <a:fillRect l="-1098" t="-13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75ABF2F-37D7-FCF5-E9F3-60FF84A4F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550" y="1143000"/>
            <a:ext cx="3038899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4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r>
              <a:rPr lang="en-US" sz="2800" dirty="0"/>
              <a:t>Physics of Evaporation in Porous Medium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2784231"/>
                <a:ext cx="8583613" cy="3692769"/>
              </a:xfrm>
            </p:spPr>
            <p:txBody>
              <a:bodyPr/>
              <a:lstStyle/>
              <a:p>
                <a:r>
                  <a:rPr lang="en-US" sz="2400" b="0" i="0" dirty="0">
                    <a:solidFill>
                      <a:srgbClr val="4D5156"/>
                    </a:solidFill>
                    <a:effectLst/>
                    <a:highlight>
                      <a:srgbClr val="FFFFFF"/>
                    </a:highlight>
                    <a:latin typeface="+mj-lt"/>
                  </a:rPr>
                  <a:t>The saturation pressure responsible for local boiling depends on resultant of </a:t>
                </a:r>
                <a:r>
                  <a:rPr lang="en-US" sz="2400" b="1" i="0" dirty="0" err="1">
                    <a:solidFill>
                      <a:srgbClr val="5F6368"/>
                    </a:solidFill>
                    <a:effectLst/>
                    <a:highlight>
                      <a:srgbClr val="FFFFFF"/>
                    </a:highlight>
                    <a:latin typeface="+mj-lt"/>
                  </a:rPr>
                  <a:t>of</a:t>
                </a:r>
                <a:r>
                  <a:rPr lang="en-US" sz="2400" b="1" i="0" dirty="0">
                    <a:solidFill>
                      <a:srgbClr val="5F6368"/>
                    </a:solidFill>
                    <a:effectLst/>
                    <a:highlight>
                      <a:srgbClr val="FFFFFF"/>
                    </a:highlight>
                    <a:latin typeface="+mj-lt"/>
                  </a:rPr>
                  <a:t> molecular interactions between interfacial layers and is the total effect of</a:t>
                </a:r>
                <a:r>
                  <a:rPr lang="en-US" sz="2400" b="0" i="0" dirty="0">
                    <a:solidFill>
                      <a:srgbClr val="4D5156"/>
                    </a:solidFill>
                    <a:effectLst/>
                    <a:highlight>
                      <a:srgbClr val="FFFFFF"/>
                    </a:highlight>
                    <a:latin typeface="+mj-lt"/>
                  </a:rPr>
                  <a:t> the forces.</a:t>
                </a:r>
              </a:p>
              <a:p>
                <a:r>
                  <a:rPr lang="en-US" sz="2400" b="0" i="0" dirty="0">
                    <a:solidFill>
                      <a:srgbClr val="4D5156"/>
                    </a:solidFill>
                    <a:effectLst/>
                    <a:highlight>
                      <a:srgbClr val="FFFFFF"/>
                    </a:highlight>
                    <a:latin typeface="+mj-lt"/>
                  </a:rPr>
                  <a:t>This is defined as Disjoining </a:t>
                </a:r>
                <a:r>
                  <a:rPr lang="en-US" sz="2400" dirty="0">
                    <a:solidFill>
                      <a:srgbClr val="4D5156"/>
                    </a:solidFill>
                    <a:highlight>
                      <a:srgbClr val="FFFFFF"/>
                    </a:highlight>
                    <a:latin typeface="+mj-lt"/>
                  </a:rPr>
                  <a:t>P</a:t>
                </a:r>
                <a:r>
                  <a:rPr lang="en-US" sz="2400" b="0" i="0" dirty="0">
                    <a:solidFill>
                      <a:srgbClr val="4D5156"/>
                    </a:solidFill>
                    <a:effectLst/>
                    <a:highlight>
                      <a:srgbClr val="FFFFFF"/>
                    </a:highlight>
                    <a:latin typeface="+mj-lt"/>
                  </a:rPr>
                  <a:t>ressure</a:t>
                </a:r>
                <a:r>
                  <a:rPr lang="en-US" sz="2400" dirty="0">
                    <a:solidFill>
                      <a:srgbClr val="4D5156"/>
                    </a:solidFill>
                    <a:highlight>
                      <a:srgbClr val="FFFFFF"/>
                    </a:highlight>
                    <a:latin typeface="+mj-lt"/>
                  </a:rPr>
                  <a:t>.</a:t>
                </a:r>
              </a:p>
              <a:p>
                <a:pPr algn="l"/>
                <a:r>
                  <a:rPr lang="en-IN" sz="2400" dirty="0">
                    <a:latin typeface="AdvOT863180fb"/>
                  </a:rPr>
                  <a:t>T</a:t>
                </a:r>
                <a:r>
                  <a:rPr lang="en-IN" sz="2400" b="0" i="0" u="none" strike="noStrike" baseline="0" dirty="0">
                    <a:latin typeface="AdvOT863180fb"/>
                  </a:rPr>
                  <a:t>he disjoining pressure of the steady-state evaporation is estimated using:</a:t>
                </a:r>
                <a:endParaRPr lang="en-US" sz="2400" b="0" i="0" dirty="0">
                  <a:solidFill>
                    <a:srgbClr val="4D5156"/>
                  </a:solidFill>
                  <a:effectLst/>
                  <a:highlight>
                    <a:srgbClr val="FFFFFF"/>
                  </a:highlight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400" dirty="0">
                  <a:latin typeface="+mj-lt"/>
                </a:endParaRPr>
              </a:p>
              <a:p>
                <a:pPr algn="l"/>
                <a:r>
                  <a:rPr lang="en-US" sz="1800" b="0" i="0" u="none" strike="noStrike" baseline="0" dirty="0">
                    <a:latin typeface="AdvOT863180fb"/>
                  </a:rPr>
                  <a:t>The constants for water  are </a:t>
                </a:r>
                <a:r>
                  <a:rPr lang="en-US" sz="1800" b="0" i="1" u="none" strike="noStrike" baseline="0" dirty="0">
                    <a:latin typeface="AdvOTb92eb7df.I"/>
                  </a:rPr>
                  <a:t>a</a:t>
                </a:r>
                <a:r>
                  <a:rPr lang="en-US" sz="1800" b="0" i="0" u="none" strike="noStrike" baseline="0" dirty="0">
                    <a:latin typeface="AdvOTb92eb7df.I"/>
                  </a:rPr>
                  <a:t> </a:t>
                </a:r>
                <a:r>
                  <a:rPr lang="en-US" sz="1800" dirty="0">
                    <a:latin typeface="AdvP4C4E74"/>
                  </a:rPr>
                  <a:t>=</a:t>
                </a:r>
                <a:r>
                  <a:rPr lang="en-US" sz="1800" b="0" i="0" u="none" strike="noStrike" baseline="0" dirty="0">
                    <a:latin typeface="AdvP4C4E74"/>
                  </a:rPr>
                  <a:t> </a:t>
                </a:r>
                <a:r>
                  <a:rPr lang="en-US" sz="1800" b="0" i="0" u="none" strike="noStrike" baseline="0" dirty="0">
                    <a:latin typeface="AdvOT863180fb"/>
                  </a:rPr>
                  <a:t>1.5787 and </a:t>
                </a:r>
                <a:r>
                  <a:rPr lang="en-US" sz="1800" b="0" i="1" u="none" strike="noStrike" baseline="0" dirty="0">
                    <a:latin typeface="AdvOTb92eb7df.I"/>
                  </a:rPr>
                  <a:t>b</a:t>
                </a:r>
                <a:r>
                  <a:rPr lang="en-US" sz="1800" b="0" i="0" u="none" strike="noStrike" baseline="0" dirty="0">
                    <a:latin typeface="AdvOTb92eb7df.I"/>
                  </a:rPr>
                  <a:t> </a:t>
                </a:r>
                <a:r>
                  <a:rPr lang="en-US" sz="1800" dirty="0">
                    <a:latin typeface="AdvP4C4E74"/>
                  </a:rPr>
                  <a:t>= </a:t>
                </a:r>
                <a:r>
                  <a:rPr lang="en-US" sz="1800" b="0" i="0" u="none" strike="noStrike" baseline="0" dirty="0">
                    <a:latin typeface="AdvOT863180fb"/>
                  </a:rPr>
                  <a:t>0.0243.</a:t>
                </a:r>
                <a:endParaRPr lang="en-IN" sz="2400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2784231"/>
                <a:ext cx="8583613" cy="3692769"/>
              </a:xfrm>
              <a:blipFill>
                <a:blip r:embed="rId3"/>
                <a:stretch>
                  <a:fillRect l="-1136" t="-13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75ABF2F-37D7-FCF5-E9F3-60FF84A4F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550" y="1143000"/>
            <a:ext cx="3038899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6407"/>
            <a:ext cx="7182563" cy="823913"/>
          </a:xfrm>
        </p:spPr>
        <p:txBody>
          <a:bodyPr/>
          <a:lstStyle/>
          <a:p>
            <a:r>
              <a:rPr lang="en-US" sz="2800" dirty="0"/>
              <a:t>Physics of Evaporation in Porous Medium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2362200"/>
                <a:ext cx="7772400" cy="4114800"/>
              </a:xfrm>
            </p:spPr>
            <p:txBody>
              <a:bodyPr/>
              <a:lstStyle/>
              <a:p>
                <a:r>
                  <a:rPr lang="en-US" sz="2400" b="0" i="0" u="none" strike="noStrike" baseline="0" dirty="0"/>
                  <a:t>The thickness profile of the film can be described by following differential equation: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ea typeface="Cambria Math" panose="02040503050406030204" pitchFamily="18" charset="0"/>
                        </a:rPr>
                        <m:t>𝜎</m:t>
                      </m:r>
                      <m:f>
                        <m:fPr>
                          <m:ctrlPr>
                            <a:rPr lang="en-IN" sz="2000" i="1" smtClean="0"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ea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sz="2000" b="0" i="1" smtClean="0"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ea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  <m:t>𝑅𝑒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nary>
                            <m:naryPr>
                              <m:ctrlP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ea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ea typeface="Cambria Math" panose="02040503050406030204" pitchFamily="18" charset="0"/>
                                        </a:rPr>
                                        <m:t>𝑓𝑔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num>
                        <m:den>
                          <m:r>
                            <a:rPr lang="en-US" sz="2000" b="0" i="1" smtClean="0"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smtClean="0"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000" dirty="0"/>
              </a:p>
              <a:p>
                <a:pPr algn="l"/>
                <a:r>
                  <a:rPr lang="en-IN" sz="2400" b="0" i="0" u="none" strike="noStrike" baseline="0" dirty="0">
                    <a:solidFill>
                      <a:srgbClr val="000000"/>
                    </a:solidFill>
                  </a:rPr>
                  <a:t>The boundary conditions 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are  </a:t>
                </a:r>
                <a:r>
                  <a:rPr lang="en-US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=</a:t>
                </a:r>
                <a:r>
                  <a:rPr lang="en-US" sz="2400" b="0" i="0" u="none" strike="noStrike" baseline="-25000" dirty="0">
                    <a:solidFill>
                      <a:srgbClr val="000000"/>
                    </a:solidFill>
                  </a:rPr>
                  <a:t>0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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=0, and d</a:t>
                </a:r>
                <a:r>
                  <a:rPr lang="en-US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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/dx </a:t>
                </a:r>
                <a:r>
                  <a:rPr lang="en-US" sz="2400" dirty="0">
                    <a:solidFill>
                      <a:srgbClr val="000000"/>
                    </a:solidFill>
                  </a:rPr>
                  <a:t>=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 0 at x=0.</a:t>
                </a:r>
              </a:p>
              <a:p>
                <a:pPr algn="l"/>
                <a:r>
                  <a:rPr lang="en-IN" sz="2400" dirty="0">
                    <a:sym typeface="Symbol" panose="05050102010706020507" pitchFamily="18" charset="2"/>
                  </a:rPr>
                  <a:t></a:t>
                </a:r>
                <a:r>
                  <a:rPr lang="en-IN" sz="2400" b="0" i="0" u="none" strike="noStrike" baseline="-25000" dirty="0"/>
                  <a:t>0 </a:t>
                </a:r>
                <a:r>
                  <a:rPr lang="en-US" sz="2400" b="0" i="0" u="none" strike="noStrike" baseline="0" dirty="0"/>
                  <a:t>represents the non-evaporating film thickness determined by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/>
                          </m:ctrlPr>
                        </m:sSubPr>
                        <m:e>
                          <m:r>
                            <a:rPr lang="en-IN" sz="2400" i="1" smtClean="0"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/>
                            <m:t>0</m:t>
                          </m:r>
                        </m:sub>
                      </m:sSub>
                      <m:r>
                        <a:rPr lang="en-US" sz="2400" b="0" i="1" smtClean="0"/>
                        <m:t>=</m:t>
                      </m:r>
                      <m:r>
                        <a:rPr lang="en-US" sz="2400" b="0" i="1" smtClean="0"/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/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/>
                              </m:ctrlPr>
                            </m:fPr>
                            <m:num>
                              <m:r>
                                <a:rPr lang="en-US" sz="2400" b="0" i="1" smtClean="0"/>
                                <m:t>1</m:t>
                              </m:r>
                            </m:num>
                            <m:den>
                              <m:r>
                                <a:rPr lang="en-US" sz="2400" b="0" i="1" smtClean="0"/>
                                <m:t>𝑏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/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b="0" i="1" smtClean="0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/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/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/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/>
                                            <m:t>𝑒𝑊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0" i="1" smtClean="0"/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/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/>
                                            <m:t>𝑠𝑎𝑡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400" b="0" i="1" smtClean="0"/>
                                    <m:t>−1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sz="2400" b="0" i="1" smtClean="0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/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/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b="0" i="1" smtClean="0"/>
                                        <m:t>𝑓𝑔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/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/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/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/>
                                        <m:t>𝑒𝑊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b="0" i="1" smtClean="0"/>
                                <m:t>−</m:t>
                              </m:r>
                              <m:r>
                                <a:rPr lang="en-US" sz="2400" b="0" i="1" smtClean="0"/>
                                <m:t>𝑙𝑛𝑎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362200"/>
                <a:ext cx="7772400" cy="4114800"/>
              </a:xfrm>
              <a:blipFill>
                <a:blip r:embed="rId3"/>
                <a:stretch>
                  <a:fillRect l="-1098" t="-1185" b="-1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3613026-FFEA-3748-EFB9-2FDB1B275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550" y="1143000"/>
            <a:ext cx="3038899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sz="2800" dirty="0"/>
              <a:t>Total Number of Boling Zones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5800" cy="4114800"/>
              </a:xfrm>
            </p:spPr>
            <p:txBody>
              <a:bodyPr/>
              <a:lstStyle/>
              <a:p>
                <a:pPr algn="l"/>
                <a:r>
                  <a:rPr lang="en-US" sz="2400" b="0" i="0" u="none" strike="noStrike" baseline="0" dirty="0"/>
                  <a:t>The total number of boiling zones are proportional to total number of  particles at the inner surface of the wick in the evaporator section.</a:t>
                </a:r>
              </a:p>
              <a:p>
                <a:pPr algn="l"/>
                <a:r>
                  <a:rPr lang="en-US" sz="2400" dirty="0"/>
                  <a:t>This number</a:t>
                </a:r>
                <a:r>
                  <a:rPr lang="en-US" sz="2400" b="0" i="0" u="none" strike="noStrike" baseline="0" dirty="0"/>
                  <a:t> </a:t>
                </a:r>
                <a:r>
                  <a:rPr lang="en-US" sz="2400" b="0" i="1" u="none" strike="noStrike" baseline="0" dirty="0" err="1"/>
                  <a:t>N</a:t>
                </a:r>
                <a:r>
                  <a:rPr lang="en-US" sz="2400" b="0" i="1" u="none" strike="noStrike" baseline="-25000" dirty="0" err="1"/>
                  <a:t>p,e</a:t>
                </a:r>
                <a:r>
                  <a:rPr lang="en-US" sz="2400" b="0" i="0" u="none" strike="noStrike" baseline="0" dirty="0"/>
                  <a:t> can be determined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𝑒𝑣𝑎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2400" dirty="0"/>
              </a:p>
              <a:p>
                <a:pPr algn="l"/>
                <a:r>
                  <a:rPr lang="en-US" sz="1800" b="0" i="0" u="none" strike="noStrike" baseline="0" dirty="0">
                    <a:latin typeface="AdvOT863180fb"/>
                  </a:rPr>
                  <a:t>where </a:t>
                </a:r>
                <a:r>
                  <a:rPr lang="en-US" sz="1800" b="0" i="1" u="none" strike="noStrike" baseline="0" dirty="0" err="1">
                    <a:latin typeface="AdvOTb92eb7df.I"/>
                  </a:rPr>
                  <a:t>A</a:t>
                </a:r>
                <a:r>
                  <a:rPr lang="en-US" sz="1800" b="0" i="1" u="none" strike="noStrike" baseline="-25000" dirty="0" err="1">
                    <a:latin typeface="AdvOTb92eb7df.I"/>
                  </a:rPr>
                  <a:t>ev</a:t>
                </a:r>
                <a:r>
                  <a:rPr lang="en-US" sz="1800" i="1" baseline="-25000" dirty="0" err="1">
                    <a:latin typeface="AdvOTb92eb7df.I"/>
                  </a:rPr>
                  <a:t>a</a:t>
                </a:r>
                <a:r>
                  <a:rPr lang="en-US" sz="1800" b="0" i="0" u="none" strike="noStrike" baseline="0" dirty="0">
                    <a:latin typeface="AdvOTb92eb7df.I"/>
                  </a:rPr>
                  <a:t> </a:t>
                </a:r>
                <a:r>
                  <a:rPr lang="en-US" sz="1800" b="0" i="0" u="none" strike="noStrike" baseline="0" dirty="0">
                    <a:latin typeface="AdvOT863180fb"/>
                  </a:rPr>
                  <a:t>indicates the total area of the inner surface of the sintered porous medium in the evaporator section</a:t>
                </a:r>
                <a:endParaRPr lang="en-IN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5800" cy="4114800"/>
              </a:xfrm>
              <a:blipFill>
                <a:blip r:embed="rId3"/>
                <a:stretch>
                  <a:fillRect l="-1028" t="-11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FDEADB21-F553-BDF1-706B-C87E7276E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1000"/>
                    </a14:imgEffect>
                    <a14:imgEffect>
                      <a14:brightnessContrast bright="-28000" contrast="8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4870513"/>
            <a:ext cx="8305800" cy="17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1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>
            <a:extLst>
              <a:ext uri="{FF2B5EF4-FFF2-40B4-BE49-F238E27FC236}">
                <a16:creationId xmlns:a16="http://schemas.microsoft.com/office/drawing/2014/main" id="{74B43CB1-AD4D-AD0F-C7EA-46822E21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Structure of Flattened Heat Pipes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B9DD81BA-F357-084D-1ECC-372D49096D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EF3E947-B723-97FA-0CA5-F606B546A1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27">
                <a:extLst>
                  <a:ext uri="{FF2B5EF4-FFF2-40B4-BE49-F238E27FC236}">
                    <a16:creationId xmlns:a16="http://schemas.microsoft.com/office/drawing/2014/main" id="{76180813-25DE-E443-46FA-AE57499851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47EE6B10-E605-8DF0-3B55-F3E52FCF2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1">
                  <a:extLst>
                    <a:ext uri="{FF2B5EF4-FFF2-40B4-BE49-F238E27FC236}">
                      <a16:creationId xmlns:a16="http://schemas.microsoft.com/office/drawing/2014/main" id="{57F7FA7A-A70C-C72D-FEB1-117D017E6C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412E57E4-0C81-86EE-711C-DA528FE8D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92CC488-1942-739E-9719-5664D9777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A6F819C-4C2D-F8EF-B76D-60EBB5B24A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id="{D1628A44-D2F5-FD95-FEC2-0F0A21A846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F1B2F57-5153-6E3B-05D7-2E8833170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39881E4-4F6D-5137-497E-3C1B6EAC8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8">
                <a:extLst>
                  <a:ext uri="{FF2B5EF4-FFF2-40B4-BE49-F238E27FC236}">
                    <a16:creationId xmlns:a16="http://schemas.microsoft.com/office/drawing/2014/main" id="{B9F1C74E-7D18-DF57-40E5-EBFEF7084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62C5BF91-9A7A-EE30-0CA6-F8040F1635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397BC63D-A8D2-2422-88D7-B6C5F4F049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9158A96A-B980-20B5-C105-838EFB77E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25BDC275-9F0B-5209-E379-903D96606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A6C9D55-78DB-B29A-DBA2-BB2E83B2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788411"/>
            <a:ext cx="4713942" cy="15483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9F9E64-E21D-1805-FC71-BDD8D67D4F91}"/>
              </a:ext>
            </a:extLst>
          </p:cNvPr>
          <p:cNvSpPr txBox="1"/>
          <p:nvPr/>
        </p:nvSpPr>
        <p:spPr>
          <a:xfrm>
            <a:off x="1812926" y="5486400"/>
            <a:ext cx="2454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C00000"/>
                </a:solidFill>
                <a:latin typeface="AdvGulliv-I"/>
              </a:rPr>
              <a:t>B</a:t>
            </a:r>
            <a:r>
              <a:rPr lang="en-IN" sz="2400" b="0" i="0" u="none" strike="noStrike" baseline="0" dirty="0">
                <a:solidFill>
                  <a:srgbClr val="C00000"/>
                </a:solidFill>
                <a:latin typeface="AdvGulliv-I"/>
              </a:rPr>
              <a:t>and-Shape </a:t>
            </a:r>
            <a:r>
              <a:rPr lang="en-IN" dirty="0">
                <a:solidFill>
                  <a:srgbClr val="C00000"/>
                </a:solidFill>
                <a:latin typeface="AdvGulliv-I"/>
              </a:rPr>
              <a:t>Wick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0B3413-3851-8866-E508-0CAD1800E41A}"/>
              </a:ext>
            </a:extLst>
          </p:cNvPr>
          <p:cNvSpPr txBox="1"/>
          <p:nvPr/>
        </p:nvSpPr>
        <p:spPr>
          <a:xfrm>
            <a:off x="6096000" y="2140803"/>
            <a:ext cx="2454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accent2"/>
                </a:solidFill>
                <a:latin typeface="+mj-lt"/>
              </a:rPr>
              <a:t>Bilateral Arch </a:t>
            </a:r>
            <a:r>
              <a:rPr lang="en-IN" sz="2400" b="0" i="0" u="none" strike="noStrike" baseline="0" dirty="0">
                <a:solidFill>
                  <a:schemeClr val="accent2"/>
                </a:solidFill>
                <a:latin typeface="+mj-lt"/>
              </a:rPr>
              <a:t>Shape </a:t>
            </a:r>
            <a:r>
              <a:rPr lang="en-IN" dirty="0">
                <a:solidFill>
                  <a:schemeClr val="accent2"/>
                </a:solidFill>
                <a:latin typeface="+mj-lt"/>
              </a:rPr>
              <a:t>Wick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31DD801-CE3B-8A8C-BA70-5BC02112E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98" y="1281230"/>
            <a:ext cx="5463137" cy="182985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AA96F61-D036-BCB1-9D1A-DE11BCD5F93C}"/>
              </a:ext>
            </a:extLst>
          </p:cNvPr>
          <p:cNvSpPr txBox="1"/>
          <p:nvPr/>
        </p:nvSpPr>
        <p:spPr>
          <a:xfrm>
            <a:off x="2438400" y="3131403"/>
            <a:ext cx="2454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accent2"/>
                </a:solidFill>
                <a:latin typeface="+mj-lt"/>
              </a:rPr>
              <a:t>Sintered Wick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73035E-FC96-9662-0266-50FC2E99306F}"/>
              </a:ext>
            </a:extLst>
          </p:cNvPr>
          <p:cNvSpPr txBox="1"/>
          <p:nvPr/>
        </p:nvSpPr>
        <p:spPr>
          <a:xfrm>
            <a:off x="5165726" y="4038600"/>
            <a:ext cx="2454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rgbClr val="C00000"/>
                </a:solidFill>
                <a:latin typeface="AdvGulliv-I"/>
              </a:rPr>
              <a:t>Spiral Woven Mesh </a:t>
            </a:r>
            <a:r>
              <a:rPr lang="en-IN" sz="2400" b="0" i="0" u="none" strike="noStrike" baseline="0" dirty="0">
                <a:solidFill>
                  <a:srgbClr val="C00000"/>
                </a:solidFill>
                <a:latin typeface="AdvGulliv-I"/>
              </a:rPr>
              <a:t> </a:t>
            </a:r>
            <a:r>
              <a:rPr lang="en-IN" dirty="0">
                <a:solidFill>
                  <a:srgbClr val="C00000"/>
                </a:solidFill>
                <a:latin typeface="AdvGulliv-I"/>
              </a:rPr>
              <a:t>Wick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6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6781800" cy="1143000"/>
          </a:xfrm>
        </p:spPr>
        <p:txBody>
          <a:bodyPr/>
          <a:lstStyle/>
          <a:p>
            <a:r>
              <a:rPr lang="en-US" sz="2800" dirty="0"/>
              <a:t>Thermal Resistance of Evaporator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7772400" cy="4114800"/>
              </a:xfrm>
            </p:spPr>
            <p:txBody>
              <a:bodyPr/>
              <a:lstStyle/>
              <a:p>
                <a:pPr algn="l"/>
                <a:r>
                  <a:rPr lang="en-US" sz="2400" b="0" i="0" u="none" strike="noStrike" baseline="0" dirty="0"/>
                  <a:t>Thus, the thermal resistance of the total </a:t>
                </a:r>
                <a:r>
                  <a:rPr lang="en-IN" sz="2400" b="0" i="0" u="none" strike="noStrike" baseline="0" dirty="0"/>
                  <a:t>evaporation </a:t>
                </a:r>
                <a:r>
                  <a:rPr lang="en-IN" sz="2400" dirty="0"/>
                  <a:t>process</a:t>
                </a:r>
                <a:r>
                  <a:rPr lang="en-IN" sz="2400" b="0" i="0" u="none" strike="noStrike" baseline="0" dirty="0"/>
                  <a:t> is: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u="none" strike="noStrike" baseline="0" smtClean="0"/>
                          </m:ctrlPr>
                        </m:sSubPr>
                        <m:e>
                          <m:r>
                            <a:rPr lang="en-US" sz="2400" b="0" i="1" u="none" strike="noStrike" baseline="0" smtClean="0"/>
                            <m:t>𝑅</m:t>
                          </m:r>
                        </m:e>
                        <m:sub>
                          <m:r>
                            <a:rPr lang="en-US" sz="2400" b="0" i="1" u="none" strike="noStrike" baseline="0" smtClean="0"/>
                            <m:t>𝑡h</m:t>
                          </m:r>
                          <m:r>
                            <a:rPr lang="en-US" sz="2400" b="0" i="1" u="none" strike="noStrike" baseline="0" smtClean="0"/>
                            <m:t>−</m:t>
                          </m:r>
                          <m:r>
                            <a:rPr lang="en-US" sz="2400" b="0" i="1" u="none" strike="noStrike" baseline="0" smtClean="0"/>
                            <m:t>𝑒𝑝</m:t>
                          </m:r>
                        </m:sub>
                      </m:sSub>
                      <m:r>
                        <a:rPr lang="en-US" sz="2400" b="0" i="1" u="none" strike="noStrike" baseline="0" smtClean="0"/>
                        <m:t>=</m:t>
                      </m:r>
                      <m:f>
                        <m:fPr>
                          <m:ctrlPr>
                            <a:rPr lang="en-US" sz="2400" b="0" i="1" u="none" strike="noStrike" baseline="0" smtClean="0"/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u="none" strike="noStrike" baseline="0" smtClean="0"/>
                              </m:ctrlPr>
                            </m:sSubPr>
                            <m:e>
                              <m:r>
                                <a:rPr lang="en-US" sz="2400" b="0" i="1" u="none" strike="noStrike" baseline="0" smtClean="0"/>
                                <m:t>𝑇</m:t>
                              </m:r>
                            </m:e>
                            <m:sub>
                              <m:r>
                                <a:rPr lang="en-US" sz="2400" b="0" i="1" u="none" strike="noStrike" baseline="0" smtClean="0"/>
                                <m:t>𝑒𝑊</m:t>
                              </m:r>
                            </m:sub>
                          </m:sSub>
                          <m:r>
                            <a:rPr lang="en-US" sz="2400" b="0" i="1" u="none" strike="noStrike" baseline="0" smtClean="0"/>
                            <m:t>−</m:t>
                          </m:r>
                          <m:sSub>
                            <m:sSubPr>
                              <m:ctrlPr>
                                <a:rPr lang="en-US" sz="2400" b="0" i="1" u="none" strike="noStrike" baseline="0" smtClean="0"/>
                              </m:ctrlPr>
                            </m:sSubPr>
                            <m:e>
                              <m:r>
                                <a:rPr lang="en-US" sz="2400" b="0" i="1" u="none" strike="noStrike" baseline="0" smtClean="0"/>
                                <m:t>𝑇</m:t>
                              </m:r>
                            </m:e>
                            <m:sub>
                              <m:r>
                                <a:rPr lang="en-US" sz="2400" b="0" i="1" u="none" strike="noStrike" baseline="0" smtClean="0"/>
                                <m:t>𝑠𝑎𝑡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u="none" strike="noStrike" baseline="0" smtClean="0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u="none" strike="noStrike" baseline="0" smtClean="0"/>
                                  </m:ctrlPr>
                                </m:accPr>
                                <m:e>
                                  <m:r>
                                    <a:rPr lang="en-US" sz="2400" b="0" i="1" u="none" strike="noStrike" baseline="0" smtClean="0"/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u="none" strike="noStrike" baseline="0" smtClean="0"/>
                                <m:t>𝑝</m:t>
                              </m:r>
                              <m:r>
                                <a:rPr lang="en-US" sz="2400" b="0" i="1" u="none" strike="noStrike" baseline="0" smtClean="0"/>
                                <m:t>,</m:t>
                              </m:r>
                              <m:r>
                                <a:rPr lang="en-US" sz="2400" b="0" i="1" u="none" strike="noStrike" baseline="0" smtClean="0"/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u="none" strike="noStrike" baseline="0" smtClean="0"/>
                              </m:ctrlPr>
                            </m:sSubPr>
                            <m:e>
                              <m:r>
                                <a:rPr lang="en-US" sz="2400" b="0" i="1" u="none" strike="noStrike" baseline="0" smtClean="0"/>
                                <m:t>𝑁</m:t>
                              </m:r>
                            </m:e>
                            <m:sub>
                              <m:r>
                                <a:rPr lang="en-US" sz="2400" b="0" i="1" u="none" strike="noStrike" baseline="0" smtClean="0"/>
                                <m:t>𝑝</m:t>
                              </m:r>
                              <m:r>
                                <a:rPr lang="en-US" sz="2400" b="0" i="1" u="none" strike="noStrike" baseline="0" smtClean="0"/>
                                <m:t>,</m:t>
                              </m:r>
                              <m:r>
                                <a:rPr lang="en-US" sz="2400" b="0" i="1" u="none" strike="noStrike" baseline="0" smtClean="0"/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400" b="0" i="0" u="none" strike="noStrike" baseline="0" dirty="0"/>
              </a:p>
              <a:p>
                <a:pPr algn="l"/>
                <a:r>
                  <a:rPr lang="en-US" sz="2400" b="0" i="0" u="none" strike="noStrike" baseline="0" dirty="0"/>
                  <a:t>The total evaporator thermal resistance can be </a:t>
                </a:r>
                <a:r>
                  <a:rPr lang="en-IN" sz="2400" b="0" i="0" u="none" strike="noStrike" baseline="0" dirty="0"/>
                  <a:t>determined by</a:t>
                </a:r>
              </a:p>
              <a:p>
                <a:pPr algn="l"/>
                <a:endParaRPr lang="en-IN" sz="2400" b="0" i="0" u="none" strike="noStrike" baseline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u="none" strike="noStrike" baseline="0" smtClean="0"/>
                          </m:ctrlPr>
                        </m:sSubPr>
                        <m:e>
                          <m:r>
                            <a:rPr lang="en-US" sz="2400" b="0" i="1" u="none" strike="noStrike" baseline="0" smtClean="0"/>
                            <m:t>𝑅</m:t>
                          </m:r>
                        </m:e>
                        <m:sub>
                          <m:r>
                            <a:rPr lang="en-US" sz="2400" b="0" i="1" u="none" strike="noStrike" baseline="0" smtClean="0"/>
                            <m:t>𝑡h</m:t>
                          </m:r>
                          <m:r>
                            <a:rPr lang="en-US" sz="2400" b="0" i="1" u="none" strike="noStrike" baseline="0" smtClean="0"/>
                            <m:t>−</m:t>
                          </m:r>
                          <m:r>
                            <a:rPr lang="en-US" sz="2400" b="0" i="1" u="none" strike="noStrike" baseline="0" smtClean="0"/>
                            <m:t>𝑒𝑣</m:t>
                          </m:r>
                          <m:r>
                            <a:rPr lang="en-US" sz="2400" b="0" i="1" u="none" strike="noStrike" baseline="0" smtClean="0"/>
                            <m:t>−</m:t>
                          </m:r>
                          <m:r>
                            <a:rPr lang="en-US" sz="2400" b="0" i="1" u="none" strike="noStrike" baseline="0" smtClean="0"/>
                            <m:t>𝑡𝑜𝑡𝑎𝑙</m:t>
                          </m:r>
                        </m:sub>
                      </m:sSub>
                      <m:r>
                        <a:rPr lang="en-US" sz="2400" b="0" i="1" u="none" strike="noStrike" baseline="0" smtClean="0"/>
                        <m:t>=</m:t>
                      </m:r>
                      <m:sSub>
                        <m:sSubPr>
                          <m:ctrlPr>
                            <a:rPr lang="en-IN" sz="2400" i="1"/>
                          </m:ctrlPr>
                        </m:sSubPr>
                        <m:e>
                          <m:r>
                            <a:rPr lang="en-US" sz="2400" i="1"/>
                            <m:t>𝑅</m:t>
                          </m:r>
                        </m:e>
                        <m:sub>
                          <m:r>
                            <a:rPr lang="en-US" sz="2400" i="1"/>
                            <m:t>𝑡h</m:t>
                          </m:r>
                          <m:r>
                            <a:rPr lang="en-US" sz="2400" i="1"/>
                            <m:t>−</m:t>
                          </m:r>
                          <m:r>
                            <a:rPr lang="en-US" sz="2400" b="0" i="1" smtClean="0"/>
                            <m:t>𝑤𝑎𝑙𝑙</m:t>
                          </m:r>
                        </m:sub>
                      </m:sSub>
                      <m:r>
                        <a:rPr lang="en-US" sz="2400" b="0" i="1" smtClean="0"/>
                        <m:t>+</m:t>
                      </m:r>
                      <m:sSub>
                        <m:sSubPr>
                          <m:ctrlPr>
                            <a:rPr lang="en-IN" sz="2400" i="1"/>
                          </m:ctrlPr>
                        </m:sSubPr>
                        <m:e>
                          <m:r>
                            <a:rPr lang="en-US" sz="2400" i="1"/>
                            <m:t>𝑅</m:t>
                          </m:r>
                        </m:e>
                        <m:sub>
                          <m:r>
                            <a:rPr lang="en-US" sz="2400" i="1"/>
                            <m:t>𝑡h</m:t>
                          </m:r>
                          <m:r>
                            <a:rPr lang="en-US" sz="2400" i="1"/>
                            <m:t>−</m:t>
                          </m:r>
                          <m:r>
                            <a:rPr lang="en-US" sz="2400" b="0" i="1" smtClean="0"/>
                            <m:t>𝑤𝑖𝑐𝑘</m:t>
                          </m:r>
                        </m:sub>
                      </m:sSub>
                      <m:r>
                        <a:rPr lang="en-US" sz="2400" b="0" i="1" smtClean="0"/>
                        <m:t>+</m:t>
                      </m:r>
                      <m:sSub>
                        <m:sSubPr>
                          <m:ctrlPr>
                            <a:rPr lang="en-IN" sz="2400" i="1"/>
                          </m:ctrlPr>
                        </m:sSubPr>
                        <m:e>
                          <m:r>
                            <a:rPr lang="en-US" sz="2400" i="1"/>
                            <m:t>𝑅</m:t>
                          </m:r>
                        </m:e>
                        <m:sub>
                          <m:r>
                            <a:rPr lang="en-US" sz="2400" i="1"/>
                            <m:t>𝑡h</m:t>
                          </m:r>
                          <m:r>
                            <a:rPr lang="en-US" sz="2400" i="1"/>
                            <m:t>−</m:t>
                          </m:r>
                          <m:r>
                            <a:rPr lang="en-US" sz="2400" i="1"/>
                            <m:t>𝑒𝑝</m:t>
                          </m:r>
                        </m:sub>
                      </m:sSub>
                    </m:oMath>
                  </m:oMathPara>
                </a14:m>
                <a:endParaRPr lang="en-IN" sz="2400" b="0" i="0" u="none" strike="noStrike" baseline="0" dirty="0"/>
              </a:p>
              <a:p>
                <a:pPr algn="l"/>
                <a:endParaRPr lang="en-IN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7772400" cy="4114800"/>
              </a:xfrm>
              <a:blipFill>
                <a:blip r:embed="rId3"/>
                <a:stretch>
                  <a:fillRect l="-1098" t="-11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50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BF55-E36F-F759-C2F5-8096EF43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2561"/>
            <a:ext cx="6721475" cy="1143000"/>
          </a:xfrm>
        </p:spPr>
        <p:txBody>
          <a:bodyPr/>
          <a:lstStyle/>
          <a:p>
            <a:r>
              <a:rPr lang="en-US" sz="2800" dirty="0"/>
              <a:t>Evaporator Thermal Resistance: Effect of Wick Thickness</a:t>
            </a:r>
            <a:endParaRPr lang="en-IN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AB2269-6DED-EBA3-CA78-E413631CA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85" y="1206430"/>
            <a:ext cx="8486615" cy="5296284"/>
          </a:xfrm>
        </p:spPr>
      </p:pic>
      <p:grpSp>
        <p:nvGrpSpPr>
          <p:cNvPr id="6" name="Group 46">
            <a:extLst>
              <a:ext uri="{FF2B5EF4-FFF2-40B4-BE49-F238E27FC236}">
                <a16:creationId xmlns:a16="http://schemas.microsoft.com/office/drawing/2014/main" id="{C1422B17-AE23-CF7A-6035-D3A1BFCD7BC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09F1FEFA-D79D-A54E-E994-A405B79BF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A8827D82-C94B-56E0-86E6-4AA45761A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925C012-B187-277D-D43F-D538A86F4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521B5517-346A-889A-CF80-544B1C76A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055BBFC3-2C44-AF7D-5D80-B26FA8CE1E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8F64A4D-53E9-FA24-C9E6-62449DBFB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7B25B12-DEC6-8F56-333B-56BF67F8F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F8579B2F-C481-BC4D-F9F9-569025F04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CA0E72F-7E01-06D0-0078-996758615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9B9706C-F37B-15FF-3B54-7CA2C854B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BFBCDAF3-4D3B-6A1C-4652-4F9E8E0C00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4368BC73-81F2-634E-9447-D56098D23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F40CDF55-4F16-AB60-05FC-E1E07746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DF83BCC5-63B2-3E23-E4A8-827897009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A2D8EF0C-1AE8-E89B-85A5-03E621AD3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768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BF55-E36F-F759-C2F5-8096EF43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5807075" cy="1143000"/>
          </a:xfrm>
        </p:spPr>
        <p:txBody>
          <a:bodyPr/>
          <a:lstStyle/>
          <a:p>
            <a:r>
              <a:rPr lang="en-US" sz="2800" dirty="0"/>
              <a:t>Evaporator Thermal Resistance: Effect of Flattened Thickness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C1422B17-AE23-CF7A-6035-D3A1BFCD7BC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09F1FEFA-D79D-A54E-E994-A405B79BF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A8827D82-C94B-56E0-86E6-4AA45761A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925C012-B187-277D-D43F-D538A86F4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521B5517-346A-889A-CF80-544B1C76A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055BBFC3-2C44-AF7D-5D80-B26FA8CE1E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8F64A4D-53E9-FA24-C9E6-62449DBFB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7B25B12-DEC6-8F56-333B-56BF67F8F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F8579B2F-C481-BC4D-F9F9-569025F04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CA0E72F-7E01-06D0-0078-996758615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9B9706C-F37B-15FF-3B54-7CA2C854B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BFBCDAF3-4D3B-6A1C-4652-4F9E8E0C00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4368BC73-81F2-634E-9447-D56098D23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F40CDF55-4F16-AB60-05FC-E1E07746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DF83BCC5-63B2-3E23-E4A8-827897009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A2D8EF0C-1AE8-E89B-85A5-03E621AD3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0C3997-1E09-00EE-F130-E4C1B0610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1159" y="1212741"/>
            <a:ext cx="7921841" cy="5432533"/>
          </a:xfrm>
        </p:spPr>
      </p:pic>
    </p:spTree>
    <p:extLst>
      <p:ext uri="{BB962C8B-B14F-4D97-AF65-F5344CB8AC3E}">
        <p14:creationId xmlns:p14="http://schemas.microsoft.com/office/powerpoint/2010/main" val="847725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BF55-E36F-F759-C2F5-8096EF43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6356350" cy="1143000"/>
          </a:xfrm>
        </p:spPr>
        <p:txBody>
          <a:bodyPr/>
          <a:lstStyle/>
          <a:p>
            <a:r>
              <a:rPr lang="en-US" sz="2800" dirty="0"/>
              <a:t>Evaporator Thermal Resistance: Effect of Particle size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C1422B17-AE23-CF7A-6035-D3A1BFCD7BC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09F1FEFA-D79D-A54E-E994-A405B79BF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A8827D82-C94B-56E0-86E6-4AA45761A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925C012-B187-277D-D43F-D538A86F4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521B5517-346A-889A-CF80-544B1C76A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055BBFC3-2C44-AF7D-5D80-B26FA8CE1E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8F64A4D-53E9-FA24-C9E6-62449DBFB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7B25B12-DEC6-8F56-333B-56BF67F8F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F8579B2F-C481-BC4D-F9F9-569025F04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CA0E72F-7E01-06D0-0078-996758615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9B9706C-F37B-15FF-3B54-7CA2C854B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BFBCDAF3-4D3B-6A1C-4652-4F9E8E0C00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4368BC73-81F2-634E-9447-D56098D23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F40CDF55-4F16-AB60-05FC-E1E07746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DF83BCC5-63B2-3E23-E4A8-827897009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A2D8EF0C-1AE8-E89B-85A5-03E621AD3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32327-C2E2-A414-648B-139AAE7CC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339" y="1123627"/>
            <a:ext cx="8213725" cy="5397637"/>
          </a:xfrm>
        </p:spPr>
      </p:pic>
    </p:spTree>
    <p:extLst>
      <p:ext uri="{BB962C8B-B14F-4D97-AF65-F5344CB8AC3E}">
        <p14:creationId xmlns:p14="http://schemas.microsoft.com/office/powerpoint/2010/main" val="2277844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sz="2800" dirty="0"/>
              <a:t>Thermal Resistance of Condenser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419E-3746-7B7A-659B-4C5D8EFAC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97" y="1267820"/>
            <a:ext cx="8447088" cy="2903885"/>
          </a:xfrm>
        </p:spPr>
        <p:txBody>
          <a:bodyPr/>
          <a:lstStyle/>
          <a:p>
            <a:pPr algn="l"/>
            <a:r>
              <a:rPr lang="en-US" sz="2400" b="0" i="0" u="none" strike="noStrike" baseline="0" dirty="0"/>
              <a:t>Condensation in the condenser section is considered as the laminar film condensation on the outer surface of the particles. </a:t>
            </a:r>
          </a:p>
          <a:p>
            <a:pPr algn="l"/>
            <a:r>
              <a:rPr lang="en-US" sz="2400" b="0" i="0" u="none" strike="noStrike" baseline="0" dirty="0"/>
              <a:t>The</a:t>
            </a:r>
            <a:r>
              <a:rPr lang="en-US" sz="2400" dirty="0"/>
              <a:t> </a:t>
            </a:r>
            <a:r>
              <a:rPr lang="en-US" sz="2400" b="0" i="0" u="none" strike="noStrike" baseline="0" dirty="0"/>
              <a:t>condensation film varies in thickness because the particle positions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change due to the gravity force effect.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In 2014,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Florez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et al.</a:t>
            </a:r>
            <a:r>
              <a:rPr lang="en-US" sz="2400" b="0" i="0" u="none" strike="noStrike" baseline="0" dirty="0">
                <a:solidFill>
                  <a:srgbClr val="2197D2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proposed an effective thermal conductivity model for thin film </a:t>
            </a:r>
            <a:r>
              <a:rPr lang="en-US" sz="2400" dirty="0">
                <a:solidFill>
                  <a:srgbClr val="000000"/>
                </a:solidFill>
              </a:rPr>
              <a:t>generated due to condensation on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sintered porous media made from metal powders.</a:t>
            </a:r>
          </a:p>
          <a:p>
            <a:pPr marL="0" indent="0" algn="l">
              <a:buNone/>
            </a:pP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61745-17A2-3E82-4780-FC9911C63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227" y="3357454"/>
            <a:ext cx="3493773" cy="327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8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961745-17A2-3E82-4780-FC9911C63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027" y="1985854"/>
            <a:ext cx="3493773" cy="3271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sz="2800" dirty="0"/>
              <a:t>Thermal Resistance of Condenser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990600"/>
                <a:ext cx="8447088" cy="5025850"/>
              </a:xfrm>
            </p:spPr>
            <p:txBody>
              <a:bodyPr/>
              <a:lstStyle/>
              <a:p>
                <a:pPr algn="l"/>
                <a:r>
                  <a:rPr lang="en-US" sz="2400" b="0" i="0" u="none" strike="noStrike" baseline="0" dirty="0"/>
                  <a:t>The average heat transfer coefficient </a:t>
                </a:r>
                <a:r>
                  <a:rPr lang="en-IN" sz="2400" b="0" i="0" u="none" strike="noStrike" baseline="0" dirty="0"/>
                  <a:t>may be expressed as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/>
                          </m:ctrlPr>
                        </m:sSubPr>
                        <m:e>
                          <m:r>
                            <a:rPr lang="en-US" sz="2400" b="0" i="1" smtClean="0"/>
                            <m:t>h</m:t>
                          </m:r>
                        </m:e>
                        <m:sub>
                          <m:r>
                            <a:rPr lang="en-US" sz="2400" b="0" i="1" smtClean="0"/>
                            <m:t>𝑠𝑝</m:t>
                          </m:r>
                        </m:sub>
                      </m:sSub>
                      <m:r>
                        <a:rPr lang="en-US" sz="2400" b="0" i="1" smtClean="0"/>
                        <m:t>=0.826</m:t>
                      </m:r>
                      <m:sSup>
                        <m:sSupPr>
                          <m:ctrlPr>
                            <a:rPr lang="en-US" sz="2400" b="0" i="1" smtClean="0"/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/>
                                  </m:ctrlPr>
                                </m:fPr>
                                <m:num>
                                  <m:r>
                                    <a:rPr lang="en-US" sz="2400" b="0" i="1" smtClean="0"/>
                                    <m:t>𝑔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/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b="0" i="1" smtClean="0"/>
                                        <m:t>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/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/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/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/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/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sz="2400" b="0" i="1" smtClean="0"/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/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b="0" i="1" smtClean="0"/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en-US" sz="2400" b="0" i="1" smtClean="0"/>
                                        <m:t>3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b="0" i="1" smtClean="0"/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/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b="0" i="1" smtClean="0"/>
                                        <m:t>𝑓𝑔</m:t>
                                      </m:r>
                                    </m:sub>
                                    <m:sup>
                                      <m:r>
                                        <a:rPr lang="en-US" sz="2400" b="0" i="1" smtClean="0"/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/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b="0" i="1" smtClean="0"/>
                                        <m:t>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/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/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/>
                                            <m:t>𝑠𝑎𝑡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/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/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/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/>
                                            <m:t>𝑐𝑠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400" b="0" i="1" smtClean="0"/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/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/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400" b="0" i="1" smtClean="0"/>
                              </m:ctrlPr>
                            </m:fPr>
                            <m:num>
                              <m:r>
                                <a:rPr lang="en-US" sz="2400" b="0" i="1" smtClean="0"/>
                                <m:t>1</m:t>
                              </m:r>
                            </m:num>
                            <m:den>
                              <m:r>
                                <a:rPr lang="en-US" sz="2400" b="0" i="1" smtClean="0"/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/>
              </a:p>
              <a:p>
                <a:pPr algn="l"/>
                <a:endParaRPr lang="en-IN" sz="2400" dirty="0"/>
              </a:p>
              <a:p>
                <a:pPr algn="l"/>
                <a:r>
                  <a:rPr lang="en-IN" sz="2400" b="0" i="0" u="none" strike="noStrike" baseline="0" dirty="0"/>
                  <a:t>Where, modified latent enthalpy is defined as:</a:t>
                </a:r>
              </a:p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 smtClean="0"/>
                        </m:ctrlPr>
                      </m:sSubSupPr>
                      <m:e>
                        <m:r>
                          <a:rPr lang="en-US" sz="2400" b="0" i="1" smtClean="0"/>
                          <m:t>h</m:t>
                        </m:r>
                      </m:e>
                      <m:sub>
                        <m:r>
                          <a:rPr lang="en-US" sz="2400" b="0" i="1" smtClean="0"/>
                          <m:t>𝑓𝑔</m:t>
                        </m:r>
                      </m:sub>
                      <m:sup>
                        <m:r>
                          <a:rPr lang="en-US" sz="2400" b="0" i="1" smtClean="0"/>
                          <m:t>′</m:t>
                        </m:r>
                      </m:sup>
                    </m:sSubSup>
                    <m:r>
                      <a:rPr lang="en-US" sz="2400" b="0" i="1" smtClean="0"/>
                      <m:t>=</m:t>
                    </m:r>
                    <m:sSub>
                      <m:sSubPr>
                        <m:ctrlPr>
                          <a:rPr lang="en-US" sz="2400" b="0" i="1" smtClean="0"/>
                        </m:ctrlPr>
                      </m:sSubPr>
                      <m:e>
                        <m:r>
                          <a:rPr lang="en-US" sz="2400" b="0" i="1" smtClean="0"/>
                          <m:t>h</m:t>
                        </m:r>
                      </m:e>
                      <m:sub>
                        <m:r>
                          <a:rPr lang="en-US" sz="2400" b="0" i="1" smtClean="0"/>
                          <m:t>𝑓𝑔</m:t>
                        </m:r>
                      </m:sub>
                    </m:sSub>
                    <m:r>
                      <a:rPr lang="en-US" sz="2400" b="0" i="1" smtClean="0"/>
                      <m:t>+0.68</m:t>
                    </m:r>
                    <m:sSub>
                      <m:sSubPr>
                        <m:ctrlPr>
                          <a:rPr lang="en-US" sz="2400" b="0" i="1" smtClean="0"/>
                        </m:ctrlPr>
                      </m:sSubPr>
                      <m:e>
                        <m:r>
                          <a:rPr lang="en-US" sz="2400" b="0" i="1" smtClean="0"/>
                          <m:t>𝑐</m:t>
                        </m:r>
                      </m:e>
                      <m:sub>
                        <m:r>
                          <a:rPr lang="en-US" sz="2400" b="0" i="1" smtClean="0"/>
                          <m:t>𝑝</m:t>
                        </m:r>
                        <m:r>
                          <a:rPr lang="en-US" sz="2400" b="0" i="1" smtClean="0"/>
                          <m:t>,</m:t>
                        </m:r>
                        <m:r>
                          <a:rPr lang="en-US" sz="2400" b="0" i="1" smtClean="0"/>
                          <m:t>𝑙</m:t>
                        </m:r>
                      </m:sub>
                    </m:sSub>
                    <m:r>
                      <a:rPr lang="en-US" sz="2400" b="0" i="1" smtClean="0"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b="0" i="1" smtClean="0"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ea typeface="Cambria Math" panose="02040503050406030204" pitchFamily="18" charset="0"/>
                              </a:rPr>
                              <m:t>𝑠𝑎𝑡</m:t>
                            </m:r>
                          </m:sub>
                        </m:sSub>
                        <m:r>
                          <a:rPr lang="en-US" sz="2400" b="0" i="1" smtClean="0"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ea typeface="Cambria Math" panose="02040503050406030204" pitchFamily="18" charset="0"/>
                              </a:rPr>
                              <m:t>𝑤𝑖𝑐𝑘</m:t>
                            </m:r>
                          </m:sub>
                        </m:sSub>
                      </m:e>
                    </m:d>
                  </m:oMath>
                </a14:m>
                <a:endParaRPr lang="en-IN" sz="2400" dirty="0"/>
              </a:p>
              <a:p>
                <a:pPr algn="l"/>
                <a:r>
                  <a:rPr lang="en-US" sz="2400" b="0" i="0" u="none" strike="noStrike" baseline="0" dirty="0"/>
                  <a:t>The average film thickness can be determined by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/>
                        </m:ctrlPr>
                      </m:sSubPr>
                      <m:e>
                        <m:r>
                          <a:rPr lang="en-US" sz="2400" i="1" smtClean="0"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/>
                          <m:t>𝑐</m:t>
                        </m:r>
                      </m:sub>
                    </m:sSub>
                    <m:r>
                      <a:rPr lang="en-US" sz="2400" b="0" i="1" smtClean="0"/>
                      <m:t>=</m:t>
                    </m:r>
                    <m:f>
                      <m:fPr>
                        <m:ctrlPr>
                          <a:rPr lang="en-US" sz="2400" b="0" i="1" smtClean="0"/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/>
                            </m:ctrlPr>
                          </m:sSubPr>
                          <m:e>
                            <m:r>
                              <a:rPr lang="en-US" sz="2400" b="0" i="1" smtClean="0"/>
                              <m:t>𝑘</m:t>
                            </m:r>
                          </m:e>
                          <m:sub>
                            <m:r>
                              <a:rPr lang="en-US" sz="2400" b="0" i="1" smtClean="0"/>
                              <m:t>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/>
                            </m:ctrlPr>
                          </m:sSubPr>
                          <m:e>
                            <m:r>
                              <a:rPr lang="en-US" sz="2400" b="0" i="1" smtClean="0"/>
                              <m:t>h</m:t>
                            </m:r>
                          </m:e>
                          <m:sub>
                            <m:r>
                              <a:rPr lang="en-US" sz="2400" b="0" i="1" smtClean="0"/>
                              <m:t>𝑠𝑝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algn="l"/>
                <a:r>
                  <a:rPr lang="en-US" sz="2400" b="0" i="0" u="none" strike="noStrike" baseline="0" dirty="0"/>
                  <a:t>where </a:t>
                </a:r>
                <a:r>
                  <a:rPr lang="en-US" sz="2400" b="0" i="1" u="none" strike="noStrike" baseline="0" dirty="0"/>
                  <a:t>k</a:t>
                </a:r>
                <a:r>
                  <a:rPr lang="en-US" sz="2400" b="0" i="1" u="none" strike="noStrike" baseline="-25000" dirty="0"/>
                  <a:t>l</a:t>
                </a:r>
                <a:r>
                  <a:rPr lang="en-US" sz="2400" b="0" i="0" u="none" strike="noStrike" baseline="0" dirty="0"/>
                  <a:t> is the thermal conductivity of liquid.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447088" cy="5025850"/>
              </a:xfrm>
              <a:blipFill>
                <a:blip r:embed="rId4"/>
                <a:stretch>
                  <a:fillRect l="-1011" t="-9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433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961745-17A2-3E82-4780-FC9911C63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027" y="2062054"/>
            <a:ext cx="3493773" cy="3271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sz="2800" dirty="0"/>
              <a:t>Thermal Resistance of Condenser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9575" y="1210915"/>
                <a:ext cx="5915025" cy="2903885"/>
              </a:xfrm>
            </p:spPr>
            <p:txBody>
              <a:bodyPr/>
              <a:lstStyle/>
              <a:p>
                <a:pPr algn="l"/>
                <a:r>
                  <a:rPr lang="en-US" sz="2400" b="0" i="0" u="none" strike="noStrike" baseline="0" dirty="0"/>
                  <a:t>The total heat transfer rate for one particle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400" i="1" smtClean="0"/>
                              </m:ctrlPr>
                            </m:accPr>
                            <m:e>
                              <m:r>
                                <a:rPr lang="en-US" sz="2400" b="0" i="1" smtClean="0"/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/>
                            <m:t>𝑝𝑐</m:t>
                          </m:r>
                        </m:sub>
                      </m:sSub>
                      <m:r>
                        <a:rPr lang="en-US" sz="2400" b="0" i="1" smtClean="0"/>
                        <m:t>=</m:t>
                      </m:r>
                      <m:f>
                        <m:fPr>
                          <m:ctrlPr>
                            <a:rPr lang="en-US" sz="2400" b="0" i="1" smtClean="0"/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/>
                              </m:ctrlPr>
                            </m:sSubPr>
                            <m:e>
                              <m:r>
                                <a:rPr lang="en-US" sz="2400" b="0" i="1" smtClean="0"/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/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/>
                              </m:ctrlPr>
                            </m:sSubPr>
                            <m:e>
                              <m:r>
                                <a:rPr lang="en-US" sz="2400" b="0" i="1" smtClean="0"/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/>
                                <m:t>𝑝</m:t>
                              </m:r>
                              <m:r>
                                <a:rPr lang="en-US" sz="2400" b="0" i="1" smtClean="0"/>
                                <m:t>,</m:t>
                              </m:r>
                              <m:r>
                                <a:rPr lang="en-US" sz="2400" b="0" i="1" smtClean="0"/>
                                <m:t>𝑐𝑜𝑛𝑑</m:t>
                              </m:r>
                            </m:sub>
                          </m:sSub>
                          <m:r>
                            <a:rPr lang="en-US" sz="2400" b="0" i="1" smtClean="0"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400" b="0" i="1" smtClean="0"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ea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ea typeface="Cambria Math" panose="02040503050406030204" pitchFamily="18" charset="0"/>
                                    </a:rPr>
                                    <m:t>𝑤𝑖𝑐𝑘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0" i="1" smtClean="0"/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b="0" i="1" smtClean="0"/>
                                <m:t>𝑐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2400" b="0" i="0" smtClean="0"/>
                        <m:t>    </m:t>
                      </m:r>
                    </m:oMath>
                  </m:oMathPara>
                </a14:m>
                <a:endParaRPr lang="en-US" sz="2400" b="0" i="0" dirty="0"/>
              </a:p>
              <a:p>
                <a:endParaRPr lang="en-US" sz="2400" b="0" i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/>
                        <m:t>    </m:t>
                      </m:r>
                      <m:r>
                        <m:rPr>
                          <m:nor/>
                        </m:rPr>
                        <a:rPr lang="en-IN" sz="2400"/>
                        <m:t>where</m:t>
                      </m:r>
                      <m:r>
                        <m:rPr>
                          <m:nor/>
                        </m:rPr>
                        <a:rPr lang="en-US" sz="2400" b="0" i="0" smtClean="0"/>
                        <m:t>,  </m:t>
                      </m:r>
                      <m:sSub>
                        <m:sSubPr>
                          <m:ctrlPr>
                            <a:rPr lang="en-US" sz="2400" i="1"/>
                          </m:ctrlPr>
                        </m:sSubPr>
                        <m:e>
                          <m:r>
                            <a:rPr lang="en-US" sz="2400" i="1"/>
                            <m:t>𝐴</m:t>
                          </m:r>
                        </m:e>
                        <m:sub>
                          <m:r>
                            <a:rPr lang="en-US" sz="2400" i="1"/>
                            <m:t>𝑝</m:t>
                          </m:r>
                          <m:r>
                            <a:rPr lang="en-US" sz="2400" i="1"/>
                            <m:t>,</m:t>
                          </m:r>
                          <m:r>
                            <a:rPr lang="en-US" sz="2400" i="1"/>
                            <m:t>𝑐𝑜𝑛𝑑</m:t>
                          </m:r>
                        </m:sub>
                      </m:sSub>
                      <m:r>
                        <a:rPr lang="en-US" sz="2400" b="0" i="1" smtClean="0"/>
                        <m:t>=</m:t>
                      </m:r>
                      <m:f>
                        <m:fPr>
                          <m:ctrlPr>
                            <a:rPr lang="en-US" sz="2400" b="0" i="1" smtClean="0"/>
                          </m:ctrlPr>
                        </m:fPr>
                        <m:num>
                          <m:r>
                            <a:rPr lang="en-US" sz="2400" b="0" i="1" smtClean="0"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/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/>
                          </m:ctrlPr>
                        </m:sSubSupPr>
                        <m:e>
                          <m:r>
                            <a:rPr lang="en-US" sz="2400" b="0" i="1" smtClean="0"/>
                            <m:t>𝑑</m:t>
                          </m:r>
                        </m:e>
                        <m:sub>
                          <m:r>
                            <a:rPr lang="en-US" sz="2400" b="0" i="1" smtClean="0"/>
                            <m:t>𝑝</m:t>
                          </m:r>
                        </m:sub>
                        <m:sup>
                          <m:r>
                            <a:rPr lang="en-US" sz="2400" b="0" i="1" smtClean="0"/>
                            <m:t>2</m:t>
                          </m:r>
                        </m:sup>
                      </m:sSubSup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575" y="1210915"/>
                <a:ext cx="5915025" cy="2903885"/>
              </a:xfrm>
              <a:blipFill>
                <a:blip r:embed="rId4"/>
                <a:stretch>
                  <a:fillRect l="-1339" t="-16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3CCE3A76-D143-F058-A7FD-9B0E0D3D527A}"/>
              </a:ext>
            </a:extLst>
          </p:cNvPr>
          <p:cNvSpPr txBox="1"/>
          <p:nvPr/>
        </p:nvSpPr>
        <p:spPr>
          <a:xfrm>
            <a:off x="698517" y="4297740"/>
            <a:ext cx="50926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 err="1">
                <a:latin typeface="AdvOT863180fb"/>
              </a:rPr>
              <a:t>A</a:t>
            </a:r>
            <a:r>
              <a:rPr lang="en-US" sz="800" b="0" i="0" u="none" strike="noStrike" baseline="0" dirty="0" err="1">
                <a:latin typeface="AdvOT863180fb"/>
              </a:rPr>
              <a:t>p,con</a:t>
            </a:r>
            <a:r>
              <a:rPr lang="en-US" sz="800" b="0" i="0" u="none" strike="noStrike" baseline="0" dirty="0">
                <a:latin typeface="AdvOT863180fb"/>
              </a:rPr>
              <a:t> </a:t>
            </a:r>
            <a:r>
              <a:rPr lang="en-US" sz="2400" b="0" i="0" u="none" strike="noStrike" baseline="0" dirty="0">
                <a:latin typeface="AdvOT863180fb"/>
              </a:rPr>
              <a:t>is the effective condensation area of one particle and is estimated to be one forth of the surface area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27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6797675" cy="914400"/>
          </a:xfrm>
        </p:spPr>
        <p:txBody>
          <a:bodyPr/>
          <a:lstStyle/>
          <a:p>
            <a:r>
              <a:rPr lang="en-US" sz="2800" dirty="0"/>
              <a:t>Thermal Resistance of Condenser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0"/>
                <a:ext cx="7772400" cy="4114800"/>
              </a:xfrm>
            </p:spPr>
            <p:txBody>
              <a:bodyPr/>
              <a:lstStyle/>
              <a:p>
                <a:pPr algn="l"/>
                <a:r>
                  <a:rPr lang="en-IN" sz="2400" b="0" i="0" u="none" strike="noStrike" baseline="0" dirty="0"/>
                  <a:t>The </a:t>
                </a:r>
                <a:r>
                  <a:rPr lang="en-US" sz="2400" b="0" i="0" u="none" strike="noStrike" baseline="0" dirty="0"/>
                  <a:t>thermal resistance of the total condensation heat transfer is given by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/>
                          </m:ctrlPr>
                        </m:sSubPr>
                        <m:e>
                          <m:r>
                            <a:rPr lang="en-US" sz="2400" b="0" i="1" smtClean="0"/>
                            <m:t>𝑅</m:t>
                          </m:r>
                        </m:e>
                        <m:sub>
                          <m:r>
                            <a:rPr lang="en-US" sz="2400" b="0" i="1" smtClean="0"/>
                            <m:t>𝑡h</m:t>
                          </m:r>
                          <m:r>
                            <a:rPr lang="en-US" sz="2400" b="0" i="1" smtClean="0"/>
                            <m:t>,</m:t>
                          </m:r>
                          <m:r>
                            <a:rPr lang="en-US" sz="2400" b="0" i="1" smtClean="0"/>
                            <m:t>𝑐𝑝</m:t>
                          </m:r>
                        </m:sub>
                      </m:sSub>
                      <m:r>
                        <a:rPr lang="en-US" sz="2400" b="0" i="1" smtClean="0"/>
                        <m:t>=</m:t>
                      </m:r>
                      <m:f>
                        <m:fPr>
                          <m:ctrlPr>
                            <a:rPr lang="en-US" sz="2400" b="0" i="1" smtClean="0"/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/>
                              </m:ctrlPr>
                            </m:sSubPr>
                            <m:e>
                              <m:r>
                                <a:rPr lang="en-US" sz="2400" b="0" i="1" smtClean="0"/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/>
                                <m:t>𝑣</m:t>
                              </m:r>
                            </m:sub>
                          </m:sSub>
                          <m:r>
                            <a:rPr lang="en-US" sz="2400" b="0" i="1" smtClean="0"/>
                            <m:t>−</m:t>
                          </m:r>
                          <m:sSub>
                            <m:sSubPr>
                              <m:ctrlPr>
                                <a:rPr lang="en-US" sz="2400" b="0" i="1" smtClean="0"/>
                              </m:ctrlPr>
                            </m:sSubPr>
                            <m:e>
                              <m:r>
                                <a:rPr lang="en-US" sz="2400" b="0" i="1" smtClean="0"/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/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smtClean="0"/>
                                  </m:ctrlPr>
                                </m:accPr>
                                <m:e>
                                  <m:r>
                                    <a:rPr lang="en-US" sz="2400" b="0" i="1" smtClean="0"/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/>
                                <m:t>𝑝𝑐</m:t>
                              </m:r>
                            </m:sub>
                          </m:sSub>
                          <m:r>
                            <a:rPr lang="en-US" sz="2400" b="0" i="1" smtClean="0"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ea typeface="Cambria Math" panose="02040503050406030204" pitchFamily="18" charset="0"/>
                                </a:rPr>
                                <m:t>𝑝𝑐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pPr algn="l"/>
                <a:r>
                  <a:rPr lang="en-US" sz="2400" b="0" i="0" u="none" strike="noStrike" baseline="0" dirty="0"/>
                  <a:t>where </a:t>
                </a:r>
                <a:r>
                  <a:rPr lang="en-US" sz="2400" b="0" i="1" u="none" strike="noStrike" baseline="0" dirty="0" err="1"/>
                  <a:t>N</a:t>
                </a:r>
                <a:r>
                  <a:rPr lang="en-US" sz="2400" b="0" i="1" u="none" strike="noStrike" baseline="-25000" dirty="0" err="1"/>
                  <a:t>pc</a:t>
                </a:r>
                <a:r>
                  <a:rPr lang="en-US" sz="2400" b="0" i="0" u="none" strike="noStrike" baseline="0" dirty="0"/>
                  <a:t> is the total number of particles at the inner surface of </a:t>
                </a:r>
                <a:r>
                  <a:rPr lang="en-US" sz="2400" b="0" i="0" u="none" strike="noStrike" baseline="0" dirty="0" err="1"/>
                  <a:t>thewick</a:t>
                </a:r>
                <a:r>
                  <a:rPr lang="en-US" sz="2400" b="0" i="0" u="none" strike="noStrike" baseline="0" dirty="0"/>
                  <a:t> in the condenser section and is equal to </a:t>
                </a:r>
                <a:r>
                  <a:rPr lang="en-US" sz="2400" b="0" i="1" u="none" strike="noStrike" baseline="0" dirty="0" err="1"/>
                  <a:t>N</a:t>
                </a:r>
                <a:r>
                  <a:rPr lang="en-US" sz="2400" b="0" i="1" u="none" strike="noStrike" baseline="-25000" dirty="0" err="1"/>
                  <a:t>pe</a:t>
                </a:r>
                <a:r>
                  <a:rPr lang="en-US" sz="2400" b="0" i="0" u="none" strike="noStrike" baseline="0" dirty="0"/>
                  <a:t>.</a:t>
                </a:r>
              </a:p>
              <a:p>
                <a:pPr algn="l"/>
                <a:r>
                  <a:rPr lang="en-US" sz="2400" b="0" i="0" u="none" strike="noStrike" baseline="0" dirty="0"/>
                  <a:t>The total condensation thermal resistance can be expressed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u="none" strike="noStrike" baseline="0" smtClean="0"/>
                          </m:ctrlPr>
                        </m:sSubPr>
                        <m:e>
                          <m:r>
                            <a:rPr lang="en-US" sz="2400" b="0" i="1" u="none" strike="noStrike" baseline="0" smtClean="0"/>
                            <m:t>𝑅</m:t>
                          </m:r>
                        </m:e>
                        <m:sub>
                          <m:r>
                            <a:rPr lang="en-US" sz="2400" b="0" i="1" u="none" strike="noStrike" baseline="0" smtClean="0"/>
                            <m:t>𝑡h</m:t>
                          </m:r>
                          <m:r>
                            <a:rPr lang="en-US" sz="2400" b="0" i="1" u="none" strike="noStrike" baseline="0" smtClean="0"/>
                            <m:t>−</m:t>
                          </m:r>
                          <m:r>
                            <a:rPr lang="en-US" sz="2400" b="0" i="1" u="none" strike="noStrike" baseline="0" smtClean="0"/>
                            <m:t>𝑐𝑜𝑛</m:t>
                          </m:r>
                          <m:r>
                            <a:rPr lang="en-US" sz="2400" b="0" i="1" u="none" strike="noStrike" baseline="0" smtClean="0"/>
                            <m:t>−</m:t>
                          </m:r>
                          <m:r>
                            <a:rPr lang="en-US" sz="2400" b="0" i="1" u="none" strike="noStrike" baseline="0" smtClean="0"/>
                            <m:t>𝑡𝑜𝑡𝑎𝑙</m:t>
                          </m:r>
                        </m:sub>
                      </m:sSub>
                      <m:r>
                        <a:rPr lang="en-US" sz="2400" b="0" i="1" u="none" strike="noStrike" baseline="0" smtClean="0"/>
                        <m:t>=</m:t>
                      </m:r>
                      <m:sSub>
                        <m:sSubPr>
                          <m:ctrlPr>
                            <a:rPr lang="en-IN" sz="2400" i="1"/>
                          </m:ctrlPr>
                        </m:sSubPr>
                        <m:e>
                          <m:r>
                            <a:rPr lang="en-US" sz="2400" i="1"/>
                            <m:t>𝑅</m:t>
                          </m:r>
                        </m:e>
                        <m:sub>
                          <m:r>
                            <a:rPr lang="en-US" sz="2400" i="1"/>
                            <m:t>𝑡h</m:t>
                          </m:r>
                          <m:r>
                            <a:rPr lang="en-US" sz="2400" i="1"/>
                            <m:t>−</m:t>
                          </m:r>
                          <m:r>
                            <a:rPr lang="en-US" sz="2400" b="0" i="1" smtClean="0"/>
                            <m:t>𝑤𝑎𝑙𝑙</m:t>
                          </m:r>
                        </m:sub>
                      </m:sSub>
                      <m:r>
                        <a:rPr lang="en-US" sz="2400" b="0" i="1" smtClean="0"/>
                        <m:t>+</m:t>
                      </m:r>
                      <m:sSub>
                        <m:sSubPr>
                          <m:ctrlPr>
                            <a:rPr lang="en-IN" sz="2400" i="1"/>
                          </m:ctrlPr>
                        </m:sSubPr>
                        <m:e>
                          <m:r>
                            <a:rPr lang="en-US" sz="2400" i="1"/>
                            <m:t>𝑅</m:t>
                          </m:r>
                        </m:e>
                        <m:sub>
                          <m:r>
                            <a:rPr lang="en-US" sz="2400" i="1"/>
                            <m:t>𝑡h</m:t>
                          </m:r>
                          <m:r>
                            <a:rPr lang="en-US" sz="2400" i="1"/>
                            <m:t>−</m:t>
                          </m:r>
                          <m:r>
                            <a:rPr lang="en-US" sz="2400" b="0" i="1" smtClean="0"/>
                            <m:t>𝑤𝑖𝑐𝑘</m:t>
                          </m:r>
                        </m:sub>
                      </m:sSub>
                      <m:r>
                        <a:rPr lang="en-US" sz="2400" b="0" i="1" smtClean="0"/>
                        <m:t>+</m:t>
                      </m:r>
                      <m:sSub>
                        <m:sSubPr>
                          <m:ctrlPr>
                            <a:rPr lang="en-IN" sz="2400" i="1"/>
                          </m:ctrlPr>
                        </m:sSubPr>
                        <m:e>
                          <m:r>
                            <a:rPr lang="en-US" sz="2400" i="1"/>
                            <m:t>𝑅</m:t>
                          </m:r>
                        </m:e>
                        <m:sub>
                          <m:r>
                            <a:rPr lang="en-US" sz="2400" i="1"/>
                            <m:t>𝑡h</m:t>
                          </m:r>
                          <m:r>
                            <a:rPr lang="en-US" sz="2400" i="1"/>
                            <m:t>−</m:t>
                          </m:r>
                          <m:r>
                            <a:rPr lang="en-US" sz="2400" b="0" i="1" smtClean="0"/>
                            <m:t>𝑐</m:t>
                          </m:r>
                          <m:r>
                            <a:rPr lang="en-US" sz="2400" i="1"/>
                            <m:t>𝑝</m:t>
                          </m:r>
                        </m:sub>
                      </m:sSub>
                    </m:oMath>
                  </m:oMathPara>
                </a14:m>
                <a:endParaRPr lang="en-IN" sz="2400" b="0" i="0" u="none" strike="noStrike" baseline="0" dirty="0"/>
              </a:p>
              <a:p>
                <a:pPr algn="l"/>
                <a:endParaRPr lang="en-US" sz="2400" b="0" i="0" u="none" strike="noStrike" baseline="0" dirty="0"/>
              </a:p>
              <a:p>
                <a:pPr algn="l"/>
                <a:endParaRPr lang="en-IN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4419E-3746-7B7A-659B-4C5D8EFAC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0"/>
                <a:ext cx="7772400" cy="4114800"/>
              </a:xfrm>
              <a:blipFill>
                <a:blip r:embed="rId3"/>
                <a:stretch>
                  <a:fillRect l="-1098" t="-1185" r="-14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3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BF55-E36F-F759-C2F5-8096EF43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026275" cy="1143000"/>
          </a:xfrm>
        </p:spPr>
        <p:txBody>
          <a:bodyPr/>
          <a:lstStyle/>
          <a:p>
            <a:r>
              <a:rPr lang="en-US" sz="2800" dirty="0"/>
              <a:t>Condenser Thermal Resistance: Effect of Wick Thickness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C1422B17-AE23-CF7A-6035-D3A1BFCD7BC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09F1FEFA-D79D-A54E-E994-A405B79BF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A8827D82-C94B-56E0-86E6-4AA45761A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925C012-B187-277D-D43F-D538A86F4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521B5517-346A-889A-CF80-544B1C76A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055BBFC3-2C44-AF7D-5D80-B26FA8CE1E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8F64A4D-53E9-FA24-C9E6-62449DBFB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7B25B12-DEC6-8F56-333B-56BF67F8F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F8579B2F-C481-BC4D-F9F9-569025F04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CA0E72F-7E01-06D0-0078-996758615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9B9706C-F37B-15FF-3B54-7CA2C854B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BFBCDAF3-4D3B-6A1C-4652-4F9E8E0C00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4368BC73-81F2-634E-9447-D56098D23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F40CDF55-4F16-AB60-05FC-E1E07746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DF83BCC5-63B2-3E23-E4A8-827897009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A2D8EF0C-1AE8-E89B-85A5-03E621AD3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0919B77F-2EFF-CFE5-3727-41FE6F58D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5338" y="1295399"/>
            <a:ext cx="6663261" cy="5334039"/>
          </a:xfrm>
        </p:spPr>
      </p:pic>
    </p:spTree>
    <p:extLst>
      <p:ext uri="{BB962C8B-B14F-4D97-AF65-F5344CB8AC3E}">
        <p14:creationId xmlns:p14="http://schemas.microsoft.com/office/powerpoint/2010/main" val="2405071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BF55-E36F-F759-C2F5-8096EF43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6313488" cy="1143000"/>
          </a:xfrm>
        </p:spPr>
        <p:txBody>
          <a:bodyPr/>
          <a:lstStyle/>
          <a:p>
            <a:r>
              <a:rPr lang="en-US" sz="2800" dirty="0"/>
              <a:t>Condenser Thermal Resistance: Effect of Flattened Thickness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C1422B17-AE23-CF7A-6035-D3A1BFCD7BC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09F1FEFA-D79D-A54E-E994-A405B79BF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A8827D82-C94B-56E0-86E6-4AA45761A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925C012-B187-277D-D43F-D538A86F4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521B5517-346A-889A-CF80-544B1C76A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055BBFC3-2C44-AF7D-5D80-B26FA8CE1E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8F64A4D-53E9-FA24-C9E6-62449DBFB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7B25B12-DEC6-8F56-333B-56BF67F8F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F8579B2F-C481-BC4D-F9F9-569025F04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CA0E72F-7E01-06D0-0078-996758615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9B9706C-F37B-15FF-3B54-7CA2C854B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BFBCDAF3-4D3B-6A1C-4652-4F9E8E0C00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4368BC73-81F2-634E-9447-D56098D23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F40CDF55-4F16-AB60-05FC-E1E07746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DF83BCC5-63B2-3E23-E4A8-827897009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A2D8EF0C-1AE8-E89B-85A5-03E621AD3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4E12BE-7975-CD01-8EE7-318C1769F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164" y="1219199"/>
            <a:ext cx="8277836" cy="5495743"/>
          </a:xfrm>
        </p:spPr>
      </p:pic>
    </p:spTree>
    <p:extLst>
      <p:ext uri="{BB962C8B-B14F-4D97-AF65-F5344CB8AC3E}">
        <p14:creationId xmlns:p14="http://schemas.microsoft.com/office/powerpoint/2010/main" val="4150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>
            <a:extLst>
              <a:ext uri="{FF2B5EF4-FFF2-40B4-BE49-F238E27FC236}">
                <a16:creationId xmlns:a16="http://schemas.microsoft.com/office/drawing/2014/main" id="{74B43CB1-AD4D-AD0F-C7EA-46822E21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Flattened Heat Pipe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D7859-3667-1E7D-C1D9-25FE07CE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192158"/>
            <a:ext cx="8447088" cy="4664076"/>
          </a:xfrm>
        </p:spPr>
        <p:txBody>
          <a:bodyPr/>
          <a:lstStyle/>
          <a:p>
            <a:r>
              <a:rPr lang="en-US" sz="2400" dirty="0"/>
              <a:t>Modern Flattening process led to discovery of centrally located wick  heat pipe.</a:t>
            </a:r>
          </a:p>
          <a:p>
            <a:r>
              <a:rPr lang="en-US" sz="2400" dirty="0"/>
              <a:t>Two popular shapes are: </a:t>
            </a:r>
          </a:p>
          <a:p>
            <a:r>
              <a:rPr lang="en-US" sz="2400" dirty="0"/>
              <a:t>Bilateral Arch Shaped Sintered Wick (BASSW)</a:t>
            </a:r>
          </a:p>
          <a:p>
            <a:r>
              <a:rPr lang="en-US" sz="2400" dirty="0"/>
              <a:t>Band Shaped Spiral Woven Mesh Wick (BSSWMW)</a:t>
            </a:r>
          </a:p>
          <a:p>
            <a:r>
              <a:rPr lang="en-US" sz="2400" dirty="0"/>
              <a:t>The vapor flow channels are located on the two sides of the flattened copper container to ensure the fluency of vapor flow.</a:t>
            </a:r>
          </a:p>
          <a:p>
            <a:r>
              <a:rPr lang="en-US" sz="2400" dirty="0"/>
              <a:t>Design parameters are:</a:t>
            </a:r>
          </a:p>
          <a:p>
            <a:r>
              <a:rPr lang="en-US" sz="2400" dirty="0"/>
              <a:t>Maximum wick thickness (</a:t>
            </a:r>
            <a:r>
              <a:rPr lang="en-US" sz="2400" i="1" dirty="0" err="1"/>
              <a:t>h</a:t>
            </a:r>
            <a:r>
              <a:rPr lang="en-US" sz="2400" i="1" baseline="-25000" dirty="0" err="1"/>
              <a:t>w</a:t>
            </a:r>
            <a:r>
              <a:rPr lang="en-US" sz="2400" dirty="0"/>
              <a:t>), </a:t>
            </a:r>
          </a:p>
          <a:p>
            <a:r>
              <a:rPr lang="en-US" sz="2400" dirty="0"/>
              <a:t>Flattened thickness (</a:t>
            </a:r>
            <a:r>
              <a:rPr lang="en-US" sz="2400" i="1" dirty="0"/>
              <a:t>h</a:t>
            </a:r>
            <a:r>
              <a:rPr lang="en-US" sz="2400" i="1" baseline="-25000" dirty="0"/>
              <a:t>f</a:t>
            </a:r>
            <a:r>
              <a:rPr lang="en-US" sz="2400" dirty="0"/>
              <a:t>), </a:t>
            </a:r>
          </a:p>
          <a:p>
            <a:r>
              <a:rPr lang="en-US" sz="2400" dirty="0"/>
              <a:t>Copper powder particle/wire size (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p</a:t>
            </a:r>
            <a:r>
              <a:rPr lang="en-US" sz="2400" dirty="0"/>
              <a:t>). 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B9DD81BA-F357-084D-1ECC-372D49096D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EF3E947-B723-97FA-0CA5-F606B546A1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27">
                <a:extLst>
                  <a:ext uri="{FF2B5EF4-FFF2-40B4-BE49-F238E27FC236}">
                    <a16:creationId xmlns:a16="http://schemas.microsoft.com/office/drawing/2014/main" id="{76180813-25DE-E443-46FA-AE57499851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47EE6B10-E605-8DF0-3B55-F3E52FCF2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1">
                  <a:extLst>
                    <a:ext uri="{FF2B5EF4-FFF2-40B4-BE49-F238E27FC236}">
                      <a16:creationId xmlns:a16="http://schemas.microsoft.com/office/drawing/2014/main" id="{57F7FA7A-A70C-C72D-FEB1-117D017E6C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412E57E4-0C81-86EE-711C-DA528FE8D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92CC488-1942-739E-9719-5664D9777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A6F819C-4C2D-F8EF-B76D-60EBB5B24A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id="{D1628A44-D2F5-FD95-FEC2-0F0A21A846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F1B2F57-5153-6E3B-05D7-2E8833170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39881E4-4F6D-5137-497E-3C1B6EAC8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8">
                <a:extLst>
                  <a:ext uri="{FF2B5EF4-FFF2-40B4-BE49-F238E27FC236}">
                    <a16:creationId xmlns:a16="http://schemas.microsoft.com/office/drawing/2014/main" id="{B9F1C74E-7D18-DF57-40E5-EBFEF7084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62C5BF91-9A7A-EE30-0CA6-F8040F1635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397BC63D-A8D2-2422-88D7-B6C5F4F049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9158A96A-B980-20B5-C105-838EFB77E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25BDC275-9F0B-5209-E379-903D96606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BF55-E36F-F759-C2F5-8096EF43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6737350" cy="1143000"/>
          </a:xfrm>
        </p:spPr>
        <p:txBody>
          <a:bodyPr/>
          <a:lstStyle/>
          <a:p>
            <a:r>
              <a:rPr lang="en-US" sz="2800" dirty="0"/>
              <a:t>Condenser Thermal Resistance: Effect of Particle size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C1422B17-AE23-CF7A-6035-D3A1BFCD7BC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09F1FEFA-D79D-A54E-E994-A405B79BF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A8827D82-C94B-56E0-86E6-4AA45761A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925C012-B187-277D-D43F-D538A86F4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521B5517-346A-889A-CF80-544B1C76A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055BBFC3-2C44-AF7D-5D80-B26FA8CE1E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8F64A4D-53E9-FA24-C9E6-62449DBFB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7B25B12-DEC6-8F56-333B-56BF67F8F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F8579B2F-C481-BC4D-F9F9-569025F04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CA0E72F-7E01-06D0-0078-996758615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9B9706C-F37B-15FF-3B54-7CA2C854B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BFBCDAF3-4D3B-6A1C-4652-4F9E8E0C00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4368BC73-81F2-634E-9447-D56098D23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F40CDF55-4F16-AB60-05FC-E1E07746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DF83BCC5-63B2-3E23-E4A8-827897009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A2D8EF0C-1AE8-E89B-85A5-03E621AD3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580B43-8F68-A7A1-5FB2-06C1B5CE5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257" y="1233487"/>
            <a:ext cx="8219943" cy="5288583"/>
          </a:xfrm>
        </p:spPr>
      </p:pic>
    </p:spTree>
    <p:extLst>
      <p:ext uri="{BB962C8B-B14F-4D97-AF65-F5344CB8AC3E}">
        <p14:creationId xmlns:p14="http://schemas.microsoft.com/office/powerpoint/2010/main" val="178906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0B67A-B36F-08D9-497C-08A67588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7" y="228600"/>
            <a:ext cx="7772400" cy="914400"/>
          </a:xfrm>
        </p:spPr>
        <p:txBody>
          <a:bodyPr/>
          <a:lstStyle/>
          <a:p>
            <a:r>
              <a:rPr lang="en-US" sz="2800" dirty="0"/>
              <a:t>UTFHP Samples</a:t>
            </a:r>
            <a:endParaRPr lang="en-IN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C28027-93AB-9759-241E-FC3285195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37" y="1139275"/>
            <a:ext cx="5515828" cy="3235953"/>
          </a:xfrm>
        </p:spPr>
      </p:pic>
      <p:grpSp>
        <p:nvGrpSpPr>
          <p:cNvPr id="6" name="Group 46">
            <a:extLst>
              <a:ext uri="{FF2B5EF4-FFF2-40B4-BE49-F238E27FC236}">
                <a16:creationId xmlns:a16="http://schemas.microsoft.com/office/drawing/2014/main" id="{07F5F189-F18D-A960-514D-FAF64E4AD0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F68A7EFC-AA56-0429-B84B-44ECD44603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67248DED-3773-0BA5-D6A2-34E0141BEC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3B12D6D5-68FD-34EC-67CD-EAA6D3E0C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FB1A1583-8A27-5923-6A5B-F3C39371E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0F09CCC0-6D19-3CC1-789B-14BBB44059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CF8D51D-14A4-A3D3-0B39-D1F02AF7DB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A1C6695-E070-96DB-FDFD-9BDA63D41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AF90129-E920-75B9-E295-FF14920BE5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B3E744D-EB1C-D989-6CA4-25E6E663DF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EB2C4F9-F1F6-DF0E-0FC0-878C9E60DB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A23F8369-EFF0-E2E6-FD92-0F7916951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75F36B59-DFCC-4A57-FDC6-CA086FBA5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0C4960F6-474F-9C9F-0AE5-866785A26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1122E2DD-5588-9188-8A46-87208E51D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56420620-6579-C0DD-0B9D-3182BB726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D14237D-7F11-7B44-4B2A-9F432D6AF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265" y="3876285"/>
            <a:ext cx="3477110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02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0A12-517F-304F-1741-EDF3A2A0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IN" sz="2800" b="0" i="0" u="none" strike="noStrike" baseline="0" dirty="0"/>
              <a:t>UTHP Test Rig</a:t>
            </a:r>
            <a:endParaRPr lang="en-IN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B0CF0B-DF18-DA99-C3ED-47D8029A1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875" y="1266270"/>
            <a:ext cx="5715000" cy="5375027"/>
          </a:xfrm>
        </p:spPr>
      </p:pic>
      <p:grpSp>
        <p:nvGrpSpPr>
          <p:cNvPr id="6" name="Group 46">
            <a:extLst>
              <a:ext uri="{FF2B5EF4-FFF2-40B4-BE49-F238E27FC236}">
                <a16:creationId xmlns:a16="http://schemas.microsoft.com/office/drawing/2014/main" id="{BC62E9B4-6C84-24FC-2263-252107E7147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8B70A826-9A4D-4D32-5897-1260F86D6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0776BD89-8B6B-A8CC-9A2D-10736BF3F8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D92C505D-C656-6B2E-C22F-0406F6CA6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5063F73B-713A-923A-D11C-5525B6FC5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2A729C1B-51FC-B47F-28FD-1B38642AE2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0FB2D3E0-B924-122F-F59D-9C13881569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376E7F7-2B4E-0F88-42EB-6A16074758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FDFFFF64-FCD7-535C-4AAF-6EB7B84F91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817EE04-CC58-62B6-0E00-DC531839C9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3787220-77A4-F660-D119-60AB0215E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8231EE98-4DAF-1BA8-AC3D-B77745DE5C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0909AC36-D737-6AF5-C9B7-8628EB282C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8062C7CD-345B-2EC0-A044-1D4196C22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78A27141-194C-4B55-5C6D-14D60EED0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EB3A946B-B638-A1EB-8441-896777638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489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BF55-E36F-F759-C2F5-8096EF43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6127750" cy="1143000"/>
          </a:xfrm>
        </p:spPr>
        <p:txBody>
          <a:bodyPr/>
          <a:lstStyle/>
          <a:p>
            <a:r>
              <a:rPr lang="en-US" sz="2800" dirty="0"/>
              <a:t>Thermal Performance of UTFHP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C1422B17-AE23-CF7A-6035-D3A1BFCD7BC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09F1FEFA-D79D-A54E-E994-A405B79BF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A8827D82-C94B-56E0-86E6-4AA45761A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925C012-B187-277D-D43F-D538A86F4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521B5517-346A-889A-CF80-544B1C76A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055BBFC3-2C44-AF7D-5D80-B26FA8CE1E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8F64A4D-53E9-FA24-C9E6-62449DBFB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7B25B12-DEC6-8F56-333B-56BF67F8F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F8579B2F-C481-BC4D-F9F9-569025F04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CA0E72F-7E01-06D0-0078-996758615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9B9706C-F37B-15FF-3B54-7CA2C854B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BFBCDAF3-4D3B-6A1C-4652-4F9E8E0C00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4368BC73-81F2-634E-9447-D56098D23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F40CDF55-4F16-AB60-05FC-E1E07746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DF83BCC5-63B2-3E23-E4A8-827897009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A2D8EF0C-1AE8-E89B-85A5-03E621AD3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7893EAE7-B0C3-066C-4310-58618AB68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9867" y="948168"/>
            <a:ext cx="6338807" cy="5443632"/>
          </a:xfrm>
        </p:spPr>
      </p:pic>
    </p:spTree>
    <p:extLst>
      <p:ext uri="{BB962C8B-B14F-4D97-AF65-F5344CB8AC3E}">
        <p14:creationId xmlns:p14="http://schemas.microsoft.com/office/powerpoint/2010/main" val="1378344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BF55-E36F-F759-C2F5-8096EF43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2800" dirty="0"/>
              <a:t>Thermal Performance of UTFHP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C1422B17-AE23-CF7A-6035-D3A1BFCD7BC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09F1FEFA-D79D-A54E-E994-A405B79BF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A8827D82-C94B-56E0-86E6-4AA45761A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925C012-B187-277D-D43F-D538A86F4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521B5517-346A-889A-CF80-544B1C76A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055BBFC3-2C44-AF7D-5D80-B26FA8CE1E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8F64A4D-53E9-FA24-C9E6-62449DBFB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7B25B12-DEC6-8F56-333B-56BF67F8F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F8579B2F-C481-BC4D-F9F9-569025F04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CA0E72F-7E01-06D0-0078-996758615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9B9706C-F37B-15FF-3B54-7CA2C854B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BFBCDAF3-4D3B-6A1C-4652-4F9E8E0C00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4368BC73-81F2-634E-9447-D56098D23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F40CDF55-4F16-AB60-05FC-E1E07746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DF83BCC5-63B2-3E23-E4A8-827897009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A2D8EF0C-1AE8-E89B-85A5-03E621AD3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38C8E9-794C-D0A3-44DA-874E0CBC3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6620" y="1219200"/>
            <a:ext cx="7489180" cy="4953000"/>
          </a:xfrm>
        </p:spPr>
      </p:pic>
    </p:spTree>
    <p:extLst>
      <p:ext uri="{BB962C8B-B14F-4D97-AF65-F5344CB8AC3E}">
        <p14:creationId xmlns:p14="http://schemas.microsoft.com/office/powerpoint/2010/main" val="269892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>
            <a:extLst>
              <a:ext uri="{FF2B5EF4-FFF2-40B4-BE49-F238E27FC236}">
                <a16:creationId xmlns:a16="http://schemas.microsoft.com/office/drawing/2014/main" id="{74B43CB1-AD4D-AD0F-C7EA-46822E21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Design of Flattened Heat Pipe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D7859-3667-1E7D-C1D9-25FE07CE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2999"/>
            <a:ext cx="8447088" cy="5472113"/>
          </a:xfrm>
        </p:spPr>
        <p:txBody>
          <a:bodyPr/>
          <a:lstStyle/>
          <a:p>
            <a:r>
              <a:rPr lang="en-US" sz="2400" dirty="0"/>
              <a:t>Separate models are required to estimate the thermal resistances of evaporation and condensation.</a:t>
            </a:r>
          </a:p>
          <a:p>
            <a:r>
              <a:rPr lang="en-US" sz="2400" dirty="0"/>
              <a:t>The evaporation heat transfer model is based on boiling in porous media.</a:t>
            </a:r>
          </a:p>
          <a:p>
            <a:r>
              <a:rPr lang="en-US" sz="2400" dirty="0"/>
              <a:t>The film condensation model is based on original Nusselt's analysis  about the laminar film condensation on the outer surface of the porous </a:t>
            </a:r>
            <a:r>
              <a:rPr lang="en-IN" sz="2400" dirty="0"/>
              <a:t>medium.</a:t>
            </a:r>
            <a:r>
              <a:rPr lang="en-US" sz="2400" dirty="0"/>
              <a:t> </a:t>
            </a: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B9DD81BA-F357-084D-1ECC-372D49096D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EF3E947-B723-97FA-0CA5-F606B546A1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27">
                <a:extLst>
                  <a:ext uri="{FF2B5EF4-FFF2-40B4-BE49-F238E27FC236}">
                    <a16:creationId xmlns:a16="http://schemas.microsoft.com/office/drawing/2014/main" id="{76180813-25DE-E443-46FA-AE57499851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47EE6B10-E605-8DF0-3B55-F3E52FCF2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1">
                  <a:extLst>
                    <a:ext uri="{FF2B5EF4-FFF2-40B4-BE49-F238E27FC236}">
                      <a16:creationId xmlns:a16="http://schemas.microsoft.com/office/drawing/2014/main" id="{57F7FA7A-A70C-C72D-FEB1-117D017E6C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412E57E4-0C81-86EE-711C-DA528FE8D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92CC488-1942-739E-9719-5664D9777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A6F819C-4C2D-F8EF-B76D-60EBB5B24A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id="{D1628A44-D2F5-FD95-FEC2-0F0A21A846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F1B2F57-5153-6E3B-05D7-2E8833170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39881E4-4F6D-5137-497E-3C1B6EAC8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8">
                <a:extLst>
                  <a:ext uri="{FF2B5EF4-FFF2-40B4-BE49-F238E27FC236}">
                    <a16:creationId xmlns:a16="http://schemas.microsoft.com/office/drawing/2014/main" id="{B9F1C74E-7D18-DF57-40E5-EBFEF7084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62C5BF91-9A7A-EE30-0CA6-F8040F1635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397BC63D-A8D2-2422-88D7-B6C5F4F049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9158A96A-B980-20B5-C105-838EFB77E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25BDC275-9F0B-5209-E379-903D96606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9" name="Picture 2" descr="main img">
            <a:extLst>
              <a:ext uri="{FF2B5EF4-FFF2-40B4-BE49-F238E27FC236}">
                <a16:creationId xmlns:a16="http://schemas.microsoft.com/office/drawing/2014/main" id="{F021FF39-BDB1-4136-BE21-AACFBFE04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90394"/>
            <a:ext cx="4603297" cy="25390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280F-21AE-ECF7-B032-9443E227E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US" sz="2800" dirty="0"/>
              <a:t>The Multiphase Flow and Heat Transfer in </a:t>
            </a:r>
            <a:br>
              <a:rPr lang="en-US" sz="2800" dirty="0"/>
            </a:br>
            <a:r>
              <a:rPr lang="en-US" sz="2800" dirty="0"/>
              <a:t>UTFHP</a:t>
            </a:r>
            <a:endParaRPr lang="en-IN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4DBD18-ACA5-DDC0-79D8-2A93A2F8D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-44000" contrast="60000"/>
          </a:blip>
          <a:stretch>
            <a:fillRect/>
          </a:stretch>
        </p:blipFill>
        <p:spPr>
          <a:xfrm>
            <a:off x="382667" y="1641231"/>
            <a:ext cx="8608933" cy="3692769"/>
          </a:xfrm>
        </p:spPr>
      </p:pic>
      <p:grpSp>
        <p:nvGrpSpPr>
          <p:cNvPr id="6" name="Group 46">
            <a:extLst>
              <a:ext uri="{FF2B5EF4-FFF2-40B4-BE49-F238E27FC236}">
                <a16:creationId xmlns:a16="http://schemas.microsoft.com/office/drawing/2014/main" id="{CAE3B534-B2EE-7244-6077-A664EA61FE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F45859B6-736E-398E-A6E2-F281019D4E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A3101A82-8561-4E9E-4EEE-F743EE5E76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1B157AF7-205F-A7B5-DB29-F9C068FE3F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62DA59D1-A02F-2BA5-B362-5BBE2FA04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1CFA99F2-5F44-83CB-24F8-C6669C1C5E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DCAB93E-A705-01AB-40EB-10A4DE2EB7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2E0EC40-09F4-3ABE-C572-5DF7E713B8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E39DFE01-6AEB-10EB-C738-DFAE71F259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3669595-73CE-ED67-3749-2A68CACAD0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0654D13-3D1F-F4C5-FD37-A7D6F09533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AD09F403-3390-309F-BCA3-09AE1965FD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72DFEACB-12C8-C08E-1F3A-CA50EBA6B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79DD6063-F7B9-39D7-0649-802A4CCA0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87D5A471-F76E-4521-C23E-508ACF5E5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F96F6D23-C836-65CA-A6EA-CE0B61E04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BFE740DC-09DB-8126-EA2C-CC9CD2707371}"/>
              </a:ext>
            </a:extLst>
          </p:cNvPr>
          <p:cNvSpPr/>
          <p:nvPr/>
        </p:nvSpPr>
        <p:spPr>
          <a:xfrm rot="5400000">
            <a:off x="925511" y="3646489"/>
            <a:ext cx="1196978" cy="304800"/>
          </a:xfrm>
          <a:prstGeom prst="flowChartTerminator">
            <a:avLst/>
          </a:prstGeom>
          <a:pattFill prst="sphere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34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6858000" cy="914400"/>
          </a:xfrm>
        </p:spPr>
        <p:txBody>
          <a:bodyPr/>
          <a:lstStyle/>
          <a:p>
            <a:r>
              <a:rPr lang="en-IN" sz="2800" b="0" i="0" u="none" strike="noStrike" baseline="0" dirty="0"/>
              <a:t>Central Location of Wick : Advantages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419E-3746-7B7A-659B-4C5D8EFAC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219200"/>
            <a:ext cx="8626475" cy="51054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IN" sz="2800" b="0" i="0" u="none" strike="noStrike" baseline="0" dirty="0">
                <a:latin typeface="+mj-lt"/>
              </a:rPr>
              <a:t>The </a:t>
            </a:r>
            <a:r>
              <a:rPr lang="en-US" sz="2800" b="0" i="0" u="none" strike="noStrike" baseline="0" dirty="0">
                <a:latin typeface="+mj-lt"/>
              </a:rPr>
              <a:t>manufacturing procedures of the structure are simple and cost efficient.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+mj-lt"/>
              </a:rPr>
              <a:t>The manufacturing parameters of the wick structure are flexible to change and the optimized parameters for enhanced thermal performance can be adjusted through process development and optimizations.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+mj-lt"/>
              </a:rPr>
              <a:t>The</a:t>
            </a:r>
            <a:r>
              <a:rPr lang="en-US" sz="2800" dirty="0">
                <a:latin typeface="+mj-lt"/>
              </a:rPr>
              <a:t> </a:t>
            </a:r>
            <a:r>
              <a:rPr lang="en-US" sz="2800" b="0" i="0" u="none" strike="noStrike" baseline="0" dirty="0">
                <a:latin typeface="+mj-lt"/>
              </a:rPr>
              <a:t>locations of the vapor flow channels on both sides of the structure guarantee volume for vapor flow channels even under conditions of ultra-thin thickness.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+mj-lt"/>
              </a:rPr>
              <a:t>Vapor flow resistance is significantly reduced because of the smooth inner wall of the copper container.</a:t>
            </a:r>
          </a:p>
        </p:txBody>
      </p:sp>
    </p:spTree>
    <p:extLst>
      <p:ext uri="{BB962C8B-B14F-4D97-AF65-F5344CB8AC3E}">
        <p14:creationId xmlns:p14="http://schemas.microsoft.com/office/powerpoint/2010/main" val="368357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IN" sz="2800" b="0" i="0" u="none" strike="noStrike" baseline="0" dirty="0"/>
              <a:t>Central Location of Wick : Advantages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419E-3746-7B7A-659B-4C5D8EFAC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219200"/>
            <a:ext cx="8626475" cy="4114800"/>
          </a:xfrm>
        </p:spPr>
        <p:txBody>
          <a:bodyPr/>
          <a:lstStyle/>
          <a:p>
            <a:r>
              <a:rPr lang="en-US" sz="2400" b="0" i="0" u="none" strike="noStrike" baseline="0" dirty="0"/>
              <a:t>The overall thermal resistance of the UTHPs will be lower in BASSW. </a:t>
            </a:r>
          </a:p>
          <a:p>
            <a:pPr marL="0" indent="0" algn="l">
              <a:buNone/>
            </a:pPr>
            <a:r>
              <a:rPr lang="en-US" sz="2400" b="0" i="0" u="none" strike="noStrike" baseline="0" dirty="0"/>
              <a:t>5. The wick structure in arced-shape can provide sufficient area for </a:t>
            </a:r>
            <a:r>
              <a:rPr lang="en-US" sz="2400" b="0" i="0" u="none" strike="noStrike" baseline="0" dirty="0" err="1"/>
              <a:t>vaporeliquid</a:t>
            </a:r>
            <a:r>
              <a:rPr lang="en-US" sz="2400" b="0" i="0" u="none" strike="noStrike" baseline="0" dirty="0"/>
              <a:t> interface, on which evaporation and condensation occur.</a:t>
            </a:r>
          </a:p>
          <a:p>
            <a:pPr algn="l"/>
            <a:r>
              <a:rPr lang="en-US" sz="2400" b="0" i="0" u="none" strike="noStrike" baseline="0" dirty="0"/>
              <a:t>Advantages (1) to (3) guarantee the feasibility of UTHP manufacturing while advantages (4) to (5) improve the thermal performance of UTHPs.</a:t>
            </a:r>
          </a:p>
          <a:p>
            <a:pPr algn="l"/>
            <a:r>
              <a:rPr lang="en-US" sz="2400" b="0" i="0" u="none" strike="noStrike" baseline="0" dirty="0"/>
              <a:t>Ensures an excellent anti-dry out feature and low thermal resistances.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202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C7C1-60DC-3CBE-BDDD-6756B1A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990600"/>
          </a:xfrm>
        </p:spPr>
        <p:txBody>
          <a:bodyPr/>
          <a:lstStyle/>
          <a:p>
            <a:r>
              <a:rPr lang="en-US" sz="2800" dirty="0"/>
              <a:t>Micro-Structure of Wicks</a:t>
            </a:r>
            <a:endParaRPr lang="en-IN" sz="2800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B7A30F49-108D-F469-FC6B-4B51C6C21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DF326-4C62-C689-8C2F-5CC107B5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2DA593D4-5BB9-993A-3F84-3DB3F30B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2E10C0F-7804-FE1E-B2E4-6AF61A88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2F2673-048F-2210-47BD-318943F6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F8E8E45-4A55-9603-00C3-F804926E0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F47017-5AD5-61AF-02A6-0AA778BE0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8611C6E-7734-B601-1E4D-07013DB4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B779FDC7-71DA-CE03-0704-C0CE6B10A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71B9188-DF37-55FA-D2A2-FD18126DF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15C5089-B0CB-19BF-5715-F33DF3805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376A586-E414-E5BE-5E60-5687F3085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F0811CD0-83A3-B76D-0D51-EF8442226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DD3A6A79-8D10-F092-C349-D4D3B269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985D215-C005-3896-17DF-478CCF177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89F701D-FFFE-8E72-8492-FFDA6C0D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A5E204-E2B3-D42F-5D89-B31D3B918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454137"/>
            <a:ext cx="3917950" cy="2434673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041C51-0892-6068-FDFB-2C08F24FA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490" y="2991304"/>
            <a:ext cx="2885510" cy="36349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2BC0F3-2CC2-5C08-9F8F-40ADE02F4160}"/>
              </a:ext>
            </a:extLst>
          </p:cNvPr>
          <p:cNvSpPr txBox="1"/>
          <p:nvPr/>
        </p:nvSpPr>
        <p:spPr>
          <a:xfrm>
            <a:off x="1447800" y="411480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Sintered</a:t>
            </a:r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9127E8-C0AC-BDE7-7B12-E7A628A6F734}"/>
              </a:ext>
            </a:extLst>
          </p:cNvPr>
          <p:cNvSpPr txBox="1"/>
          <p:nvPr/>
        </p:nvSpPr>
        <p:spPr>
          <a:xfrm>
            <a:off x="6267093" y="2438400"/>
            <a:ext cx="104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Woven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62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ADF1843E-31BB-ABE9-0145-B19C0C55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altLang="en-US" sz="2800" dirty="0"/>
              <a:t>Thermal Resistance of A </a:t>
            </a:r>
            <a:r>
              <a:rPr lang="en-US" altLang="en-US" sz="2800" dirty="0" err="1"/>
              <a:t>UTFHPipe</a:t>
            </a:r>
            <a:endParaRPr lang="en-US" altLang="en-US" sz="2800" dirty="0"/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CFB7852F-AB88-278C-1779-762465842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121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060E439C-C195-80CC-8DF0-B077C544FD1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8B4714A2-0DAA-5983-187C-2AD2FEAF8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B5BFD1F8-5EB8-4BD1-070D-2886EE6DDF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8619CF20-4AD2-D4D1-D17A-99D474599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A3D2A23-D048-31D9-A1F0-34A25297A9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EBB52D45-4511-E097-B0ED-E2B3ACD328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FD42FA1-3916-5DC0-11A4-F51A9B1199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5F10D00-2C52-BF58-BA97-B100E20ED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23754050-A877-C3F8-0F19-5DB917E89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D9F340A-89CA-57F7-34D9-08A8B890E6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5053D1D-EDE2-1184-3050-FC1926445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67EA608C-C854-46F7-E779-ADCF869DE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5AC3F10-AB74-77D0-05C4-875D4DC1D2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F9698A7-0E71-6E59-F250-A07B03825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7CB7E2D-8E78-B89C-84E0-42B6476F89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DC6CC7A-E87C-A017-68CD-CBDE66224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09BE682-C8CF-F757-9925-2B28DF625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167066"/>
            <a:ext cx="8153400" cy="4462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4606</TotalTime>
  <Words>1320</Words>
  <Application>Microsoft Office PowerPoint</Application>
  <PresentationFormat>On-screen Show (4:3)</PresentationFormat>
  <Paragraphs>130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AdvGulliv-I</vt:lpstr>
      <vt:lpstr>AdvOT863180fb</vt:lpstr>
      <vt:lpstr>AdvOT863180fb+fb</vt:lpstr>
      <vt:lpstr>AdvOTb92eb7df.I</vt:lpstr>
      <vt:lpstr>AdvP4721B4</vt:lpstr>
      <vt:lpstr>AdvP4C4E74</vt:lpstr>
      <vt:lpstr>Arial</vt:lpstr>
      <vt:lpstr>Calibri</vt:lpstr>
      <vt:lpstr>Cambria Math</vt:lpstr>
      <vt:lpstr>Script MT Bold</vt:lpstr>
      <vt:lpstr>Symbol</vt:lpstr>
      <vt:lpstr>Times New Roman</vt:lpstr>
      <vt:lpstr>Default Design</vt:lpstr>
      <vt:lpstr> Investigation of ultra-thin flattened heat pipes</vt:lpstr>
      <vt:lpstr>Structure of Flattened Heat Pipes</vt:lpstr>
      <vt:lpstr>Flattened Heat Pipe</vt:lpstr>
      <vt:lpstr>Design of Flattened Heat Pipe</vt:lpstr>
      <vt:lpstr>The Multiphase Flow and Heat Transfer in  UTFHP</vt:lpstr>
      <vt:lpstr>Central Location of Wick : Advantages</vt:lpstr>
      <vt:lpstr>Central Location of Wick : Advantages</vt:lpstr>
      <vt:lpstr>Micro-Structure of Wicks</vt:lpstr>
      <vt:lpstr>Thermal Resistance of A UTFHPipe</vt:lpstr>
      <vt:lpstr>Macroscopic Thermal Resistance of UTFHPs</vt:lpstr>
      <vt:lpstr>Typical Contact areas of the evaporator and condenser sections in UTFHP</vt:lpstr>
      <vt:lpstr>The effective thermal conductivity of the porous medium</vt:lpstr>
      <vt:lpstr>Thermal Resistance of Evaporation process</vt:lpstr>
      <vt:lpstr>Thermal Resistance of Evaporation Processor</vt:lpstr>
      <vt:lpstr>Physics of Evaporation in Porous Medium</vt:lpstr>
      <vt:lpstr>Physics of Evaporation in Porous Medium</vt:lpstr>
      <vt:lpstr>Physics of Evaporation in Porous Medium</vt:lpstr>
      <vt:lpstr>Physics of Evaporation in Porous Medium</vt:lpstr>
      <vt:lpstr>Total Number of Boling Zones</vt:lpstr>
      <vt:lpstr>Thermal Resistance of Evaporator</vt:lpstr>
      <vt:lpstr>Evaporator Thermal Resistance: Effect of Wick Thickness</vt:lpstr>
      <vt:lpstr>Evaporator Thermal Resistance: Effect of Flattened Thickness</vt:lpstr>
      <vt:lpstr>Evaporator Thermal Resistance: Effect of Particle size</vt:lpstr>
      <vt:lpstr>Thermal Resistance of Condenser</vt:lpstr>
      <vt:lpstr>Thermal Resistance of Condenser</vt:lpstr>
      <vt:lpstr>Thermal Resistance of Condenser</vt:lpstr>
      <vt:lpstr>Thermal Resistance of Condenser</vt:lpstr>
      <vt:lpstr>Condenser Thermal Resistance: Effect of Wick Thickness</vt:lpstr>
      <vt:lpstr>Condenser Thermal Resistance: Effect of Flattened Thickness</vt:lpstr>
      <vt:lpstr>Condenser Thermal Resistance: Effect of Particle size</vt:lpstr>
      <vt:lpstr>UTFHP Samples</vt:lpstr>
      <vt:lpstr>UTHP Test Rig</vt:lpstr>
      <vt:lpstr>Thermal Performance of UTFHP</vt:lpstr>
      <vt:lpstr>Thermal Performance of UTFHP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 M V Subbarao</cp:lastModifiedBy>
  <cp:revision>315</cp:revision>
  <dcterms:created xsi:type="dcterms:W3CDTF">2003-07-30T05:45:36Z</dcterms:created>
  <dcterms:modified xsi:type="dcterms:W3CDTF">2024-04-10T04:58:36Z</dcterms:modified>
</cp:coreProperties>
</file>