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570" r:id="rId2"/>
    <p:sldId id="596" r:id="rId3"/>
    <p:sldId id="589" r:id="rId4"/>
    <p:sldId id="614" r:id="rId5"/>
    <p:sldId id="590" r:id="rId6"/>
    <p:sldId id="591" r:id="rId7"/>
    <p:sldId id="599" r:id="rId8"/>
    <p:sldId id="600" r:id="rId9"/>
    <p:sldId id="601" r:id="rId10"/>
    <p:sldId id="602" r:id="rId11"/>
    <p:sldId id="603" r:id="rId12"/>
    <p:sldId id="604" r:id="rId13"/>
    <p:sldId id="593" r:id="rId14"/>
    <p:sldId id="594" r:id="rId15"/>
    <p:sldId id="607" r:id="rId16"/>
    <p:sldId id="623" r:id="rId17"/>
    <p:sldId id="619" r:id="rId18"/>
    <p:sldId id="616" r:id="rId19"/>
    <p:sldId id="617" r:id="rId20"/>
    <p:sldId id="618" r:id="rId21"/>
    <p:sldId id="608" r:id="rId22"/>
    <p:sldId id="609" r:id="rId23"/>
    <p:sldId id="620" r:id="rId24"/>
    <p:sldId id="610" r:id="rId25"/>
    <p:sldId id="612" r:id="rId26"/>
    <p:sldId id="621" r:id="rId27"/>
    <p:sldId id="622" r:id="rId28"/>
    <p:sldId id="615" r:id="rId29"/>
    <p:sldId id="606" r:id="rId30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643"/>
    <a:srgbClr val="FF0066"/>
    <a:srgbClr val="FF9900"/>
    <a:srgbClr val="000099"/>
    <a:srgbClr val="FFCC00"/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2677" autoAdjust="0"/>
  </p:normalViewPr>
  <p:slideViewPr>
    <p:cSldViewPr>
      <p:cViewPr varScale="1">
        <p:scale>
          <a:sx n="57" d="100"/>
          <a:sy n="57" d="100"/>
        </p:scale>
        <p:origin x="18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8-04T03:58:31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2 10320,'-27'-6'4386,"27"6"-258,-12 0-774,12 0-4128,3 12-2838,-3-12-516,19 8-129,-19-8-387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03:27:3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20334 15177 88 0,'0'0'87'15,"0"0"-17"-15,0 0-16 0,2-11-4 16,-2 11 1-16,0 0 3 15,-6-14-13-15,6 14-8 16,0 0-10-16,0 0-10 16,0 0-10-16,0 0-2 15,0 0-11-15,-7-12-11 16,7 12-10-16,0 0-33 15,0 0-43-15,2 17-3 16,-2-17 4-16,5 11-4 16,-5-11 102-16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E2E6F9-593A-BF36-E56E-F715CCE61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179B1-607A-E200-9194-ECBD9D5E94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054061-BB9E-4F6C-AE58-F11170A98DE5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6AFCF5-0CE5-0A42-D559-FB039DC803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19E37A-6A21-55C9-9674-3B3B4A7F5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E3275-964C-A9F5-E8CB-E2C98D7A23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9DE18-60D5-430D-298D-73390F42E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EC2F17-4CF9-4B2E-B961-E60C791B11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8661226-741F-072B-5355-5D6670F6F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890C8A4-C420-2838-D685-C7004C31C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3F05703-86B9-76B9-1658-E71B765F6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3E79CB-C895-4E19-A07B-D7E97B68D530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C2F17-4CF9-4B2E-B961-E60C791B11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02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C2F17-4CF9-4B2E-B961-E60C791B11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42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7AB8D2-0EDC-1775-1B4C-AE014A7D6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623A7B-8223-A760-6339-6DF157EBF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8BDD38-82AC-4E51-08EA-C097CB850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E7520-22F0-4A6E-AAB4-24F5B0C82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97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49C66-B2BA-18B2-CE5A-3B32DF989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E4D73-ED49-58AA-6A5C-B2F6B73C8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FCD4CF-5583-E44F-D6B6-CA8E2D4AF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1DF8E-351B-4D78-A358-1CC61A618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67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6EB9C-E6C6-88A6-4B66-C36D3CDF7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FD152-705A-DC1F-A907-C7E94A156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B32D6E-A324-2169-D645-668980C85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20DD-BA8E-4FD8-A8F6-40FB1AAF0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9917E4-B3DE-BEFA-222E-BF57BD326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AFE80-2202-8B52-17C9-E93B5F13F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A69C4-3212-AD24-FBA4-E1EFD6A6D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7A9F-462A-4695-805A-866F5EE60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86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AF17A-2DEA-C638-3AD0-F62CD26E9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25421-2BA6-66A4-40D2-684219E81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43E1C-7613-41BF-A5A0-2C6B74255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60045-F30F-48D7-B296-BC9367804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78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BA887-DD9A-1B3B-412E-058F4021D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58A98-4117-C964-EE9B-A1438DE61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D93B1-FD1D-7380-F40F-14B14A083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0AEDF-F806-417D-AB5F-CDB213868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65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27BC58-DED9-28CE-E240-4E14C1699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FE6617-071E-8ABB-5F91-E9172701F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49C62F-A0BF-960B-9C1D-F1083E4BE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BF23A-9476-43D8-9892-2BBC8E73B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7FFEC4-5A39-FEF5-23E1-848869FBE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C114FB-A334-6792-C8CF-079F2D629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61E410-3990-26A0-CAA3-4D61696AC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E3C6-E6E3-4C84-988B-038B568C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23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DF0770-B674-76D2-16DA-D61E03A4C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6A52BB-9A3A-FD0E-90D1-C57C724F3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AB8349-6843-35D3-083B-431A2FF7F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45BE1-B704-4197-A7EB-4D7816A7B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5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F974F-727E-FC9D-0019-4883F6BEF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6676C-3FC7-F209-51C9-6FF6FF5B8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070B35-E841-706A-7965-28807B6A5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E27A-D661-48DB-9F18-C640E39FE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69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4C570-4DAB-6BEC-E4C4-74CBA41DF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E8774-234B-1F42-0A25-2E24E009D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0D27B-4612-C5FF-306C-F2047AD73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A6B7F-3394-46A4-ACFC-B3925EA70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39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1196C2-19C5-5AE5-F1AC-89655B096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C81A43-2867-161A-172B-F0EEA783C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E9F18C-01EC-8AC2-642F-DD4616764E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6B7BED-A0E2-AEE3-9705-7EB48E179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5B3E76-4FC1-96CE-8DB4-D52F2999FA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799E0D-E04E-4715-87EC-94B4618FE6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13CA2C8E-94D3-80B7-80F3-FE2338191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7FC93BF-4A3A-74F9-B7EA-30A77C9E15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2192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N" altLang="en-US" sz="2800" dirty="0"/>
              <a:t>Thermal management of electronic devices using Direct Immersion Boiling Process</a:t>
            </a:r>
            <a:endParaRPr lang="en-US" altLang="en-US" sz="2800" dirty="0"/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E51A8B49-6F4B-DDE2-7470-6AE35F361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D180181-3E77-9F1E-BDD9-BA5B1E56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248275"/>
            <a:ext cx="88265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800" kern="0" dirty="0">
                <a:solidFill>
                  <a:srgbClr val="FF0000"/>
                </a:solidFill>
                <a:latin typeface="Snap ITC" panose="04040A07060A02020202" pitchFamily="82" charset="0"/>
              </a:rPr>
              <a:t>Exclusive Thermo-fluids for Electronics….…..</a:t>
            </a:r>
            <a:endParaRPr lang="en-US" sz="2800" dirty="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grpSp>
        <p:nvGrpSpPr>
          <p:cNvPr id="3078" name="Group 7">
            <a:extLst>
              <a:ext uri="{FF2B5EF4-FFF2-40B4-BE49-F238E27FC236}">
                <a16:creationId xmlns:a16="http://schemas.microsoft.com/office/drawing/2014/main" id="{3F40CA9F-2502-3138-E7DC-7C4736FF93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98" name="Group 8">
              <a:extLst>
                <a:ext uri="{FF2B5EF4-FFF2-40B4-BE49-F238E27FC236}">
                  <a16:creationId xmlns:a16="http://schemas.microsoft.com/office/drawing/2014/main" id="{2F5F5BB3-97F1-4BB1-9A0F-1372755BF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108" name="Rectangle 9">
                <a:extLst>
                  <a:ext uri="{FF2B5EF4-FFF2-40B4-BE49-F238E27FC236}">
                    <a16:creationId xmlns:a16="http://schemas.microsoft.com/office/drawing/2014/main" id="{D059DAA5-2BDD-7D4D-5C98-280744835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09" name="Rectangle 10">
                <a:extLst>
                  <a:ext uri="{FF2B5EF4-FFF2-40B4-BE49-F238E27FC236}">
                    <a16:creationId xmlns:a16="http://schemas.microsoft.com/office/drawing/2014/main" id="{A1ECBC70-0479-8C2E-D139-C2641B411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99" name="Group 11">
              <a:extLst>
                <a:ext uri="{FF2B5EF4-FFF2-40B4-BE49-F238E27FC236}">
                  <a16:creationId xmlns:a16="http://schemas.microsoft.com/office/drawing/2014/main" id="{D10CF55B-174A-936E-13B2-3C7D41644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106" name="Rectangle 12">
                <a:extLst>
                  <a:ext uri="{FF2B5EF4-FFF2-40B4-BE49-F238E27FC236}">
                    <a16:creationId xmlns:a16="http://schemas.microsoft.com/office/drawing/2014/main" id="{B1E8A0AB-91C6-E560-D127-107837E0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07" name="Rectangle 13">
                <a:extLst>
                  <a:ext uri="{FF2B5EF4-FFF2-40B4-BE49-F238E27FC236}">
                    <a16:creationId xmlns:a16="http://schemas.microsoft.com/office/drawing/2014/main" id="{5E534A27-507D-95E0-3D80-0CDA656E0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100" name="Group 14">
              <a:extLst>
                <a:ext uri="{FF2B5EF4-FFF2-40B4-BE49-F238E27FC236}">
                  <a16:creationId xmlns:a16="http://schemas.microsoft.com/office/drawing/2014/main" id="{659DB580-3DFF-237C-2D12-2D3241404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104" name="Rectangle 15">
                <a:extLst>
                  <a:ext uri="{FF2B5EF4-FFF2-40B4-BE49-F238E27FC236}">
                    <a16:creationId xmlns:a16="http://schemas.microsoft.com/office/drawing/2014/main" id="{FF2816E0-0AEB-9582-583F-549E089FA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05" name="Rectangle 16">
                <a:extLst>
                  <a:ext uri="{FF2B5EF4-FFF2-40B4-BE49-F238E27FC236}">
                    <a16:creationId xmlns:a16="http://schemas.microsoft.com/office/drawing/2014/main" id="{59584D85-C055-0A18-3301-78A577D35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101" name="Group 17">
              <a:extLst>
                <a:ext uri="{FF2B5EF4-FFF2-40B4-BE49-F238E27FC236}">
                  <a16:creationId xmlns:a16="http://schemas.microsoft.com/office/drawing/2014/main" id="{A8463734-A284-DADF-2AC1-3420D6D04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102" name="Rectangle 18">
                <a:extLst>
                  <a:ext uri="{FF2B5EF4-FFF2-40B4-BE49-F238E27FC236}">
                    <a16:creationId xmlns:a16="http://schemas.microsoft.com/office/drawing/2014/main" id="{0A0E3CAB-67D4-D307-C8E5-2D3A41FC9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03" name="Rectangle 19">
                <a:extLst>
                  <a:ext uri="{FF2B5EF4-FFF2-40B4-BE49-F238E27FC236}">
                    <a16:creationId xmlns:a16="http://schemas.microsoft.com/office/drawing/2014/main" id="{A9D087AE-4CA0-C426-0281-585D5C892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AFD68B5-6386-EDD0-65AE-2D8E94C982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AFD68B5-6386-EDD0-65AE-2D8E94C982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22">
                <a:extLst>
                  <a:ext uri="{FF2B5EF4-FFF2-40B4-BE49-F238E27FC236}">
                    <a16:creationId xmlns:a16="http://schemas.microsoft.com/office/drawing/2014/main" id="{56F89D5A-8199-F0CC-B05D-781928FF2F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5286375"/>
              <a:ext cx="12700" cy="4763"/>
            </p14:xfrm>
          </p:contentPart>
        </mc:Choice>
        <mc:Fallback xmlns="">
          <p:pic>
            <p:nvPicPr>
              <p:cNvPr id="1027" name="Ink 22">
                <a:extLst>
                  <a:ext uri="{FF2B5EF4-FFF2-40B4-BE49-F238E27FC236}">
                    <a16:creationId xmlns:a16="http://schemas.microsoft.com/office/drawing/2014/main" id="{56F89D5A-8199-F0CC-B05D-781928FF2F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5311" y="5279857"/>
                <a:ext cx="30079" cy="17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D7BCDE-5727-2943-2FCC-7BD0E606C2C5}"/>
                  </a:ext>
                </a:extLst>
              </p14:cNvPr>
              <p14:cNvContentPartPr/>
              <p14:nvPr/>
            </p14:nvContentPartPr>
            <p14:xfrm>
              <a:off x="7316280" y="5450400"/>
              <a:ext cx="504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D7BCDE-5727-2943-2FCC-7BD0E606C2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6920" y="5441040"/>
                <a:ext cx="2376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4">
            <a:extLst>
              <a:ext uri="{FF2B5EF4-FFF2-40B4-BE49-F238E27FC236}">
                <a16:creationId xmlns:a16="http://schemas.microsoft.com/office/drawing/2014/main" id="{221E74FB-82F4-B664-6237-0EA682649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624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600" b="1" kern="0">
                <a:latin typeface="Script MT Bold" panose="03040602040607080904" pitchFamily="66" charset="0"/>
              </a:rPr>
              <a:t>P M V Subbarao</a:t>
            </a:r>
          </a:p>
          <a:p>
            <a:pPr>
              <a:defRPr/>
            </a:pPr>
            <a:r>
              <a:rPr lang="en-US" altLang="en-US" sz="1600" b="1" kern="0">
                <a:latin typeface="Script MT Bold" panose="03040602040607080904" pitchFamily="66" charset="0"/>
              </a:rPr>
              <a:t>Professor</a:t>
            </a:r>
            <a:endParaRPr lang="en-US" altLang="en-US" sz="1600" i="1" kern="0"/>
          </a:p>
          <a:p>
            <a:pPr>
              <a:defRPr/>
            </a:pPr>
            <a:r>
              <a:rPr lang="en-US" altLang="en-US" sz="1600" i="1" kern="0"/>
              <a:t>Mechanical Engineering Department</a:t>
            </a:r>
          </a:p>
          <a:p>
            <a:pPr>
              <a:defRPr/>
            </a:pPr>
            <a:r>
              <a:rPr lang="en-US" altLang="en-US" sz="1600" i="1" kern="0"/>
              <a:t>I I T Delhi</a:t>
            </a:r>
          </a:p>
        </p:txBody>
      </p:sp>
      <p:grpSp>
        <p:nvGrpSpPr>
          <p:cNvPr id="3084" name="Group 7">
            <a:extLst>
              <a:ext uri="{FF2B5EF4-FFF2-40B4-BE49-F238E27FC236}">
                <a16:creationId xmlns:a16="http://schemas.microsoft.com/office/drawing/2014/main" id="{3B1429CD-20CB-D749-1AE2-3E658A848A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6" name="Group 8">
              <a:extLst>
                <a:ext uri="{FF2B5EF4-FFF2-40B4-BE49-F238E27FC236}">
                  <a16:creationId xmlns:a16="http://schemas.microsoft.com/office/drawing/2014/main" id="{E8069D14-47CE-6DAB-E745-7BE5F6840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6" name="Rectangle 9">
                <a:extLst>
                  <a:ext uri="{FF2B5EF4-FFF2-40B4-BE49-F238E27FC236}">
                    <a16:creationId xmlns:a16="http://schemas.microsoft.com/office/drawing/2014/main" id="{3310D2D8-AA5C-22A6-2D84-1FF54944F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7" name="Rectangle 10">
                <a:extLst>
                  <a:ext uri="{FF2B5EF4-FFF2-40B4-BE49-F238E27FC236}">
                    <a16:creationId xmlns:a16="http://schemas.microsoft.com/office/drawing/2014/main" id="{044E3D6E-6327-EA74-2B30-83787E35B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7" name="Group 11">
              <a:extLst>
                <a:ext uri="{FF2B5EF4-FFF2-40B4-BE49-F238E27FC236}">
                  <a16:creationId xmlns:a16="http://schemas.microsoft.com/office/drawing/2014/main" id="{8805987C-34E5-1F12-A903-F89DB2C23F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4" name="Rectangle 12">
                <a:extLst>
                  <a:ext uri="{FF2B5EF4-FFF2-40B4-BE49-F238E27FC236}">
                    <a16:creationId xmlns:a16="http://schemas.microsoft.com/office/drawing/2014/main" id="{335436A1-CAB7-DE67-3A46-1A6DE4CD7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5" name="Rectangle 13">
                <a:extLst>
                  <a:ext uri="{FF2B5EF4-FFF2-40B4-BE49-F238E27FC236}">
                    <a16:creationId xmlns:a16="http://schemas.microsoft.com/office/drawing/2014/main" id="{234C4188-E7AA-935A-B12D-453361C12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8" name="Group 14">
              <a:extLst>
                <a:ext uri="{FF2B5EF4-FFF2-40B4-BE49-F238E27FC236}">
                  <a16:creationId xmlns:a16="http://schemas.microsoft.com/office/drawing/2014/main" id="{F9713503-677A-AF54-E74B-CA0AF7777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92" name="Rectangle 15">
                <a:extLst>
                  <a:ext uri="{FF2B5EF4-FFF2-40B4-BE49-F238E27FC236}">
                    <a16:creationId xmlns:a16="http://schemas.microsoft.com/office/drawing/2014/main" id="{72577BEF-4947-563F-6990-2A0B63DB3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3" name="Rectangle 16">
                <a:extLst>
                  <a:ext uri="{FF2B5EF4-FFF2-40B4-BE49-F238E27FC236}">
                    <a16:creationId xmlns:a16="http://schemas.microsoft.com/office/drawing/2014/main" id="{1F62BBF1-18B1-04BC-A1F6-1F91B9280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9" name="Group 17">
              <a:extLst>
                <a:ext uri="{FF2B5EF4-FFF2-40B4-BE49-F238E27FC236}">
                  <a16:creationId xmlns:a16="http://schemas.microsoft.com/office/drawing/2014/main" id="{B1C9D6BE-B515-6A36-85D3-41C33E63B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90" name="Rectangle 18">
                <a:extLst>
                  <a:ext uri="{FF2B5EF4-FFF2-40B4-BE49-F238E27FC236}">
                    <a16:creationId xmlns:a16="http://schemas.microsoft.com/office/drawing/2014/main" id="{B9B10670-6FED-DBA2-BBF4-8C7098BF8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1" name="Rectangle 19">
                <a:extLst>
                  <a:ext uri="{FF2B5EF4-FFF2-40B4-BE49-F238E27FC236}">
                    <a16:creationId xmlns:a16="http://schemas.microsoft.com/office/drawing/2014/main" id="{5961CB6E-A962-8DB5-938E-9F49FB416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pic>
        <p:nvPicPr>
          <p:cNvPr id="3085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166EC3F-3D12-A0BE-2EF6-C166A18B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63725"/>
            <a:ext cx="3552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257F76B-76BF-4589-1679-80456DCBD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50838"/>
            <a:ext cx="6934200" cy="609600"/>
          </a:xfrm>
        </p:spPr>
        <p:txBody>
          <a:bodyPr/>
          <a:lstStyle/>
          <a:p>
            <a:r>
              <a:rPr lang="en-IN" altLang="en-US" sz="2800"/>
              <a:t>Boiling Curve &amp;Modes of Boiling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79BDD716-0A97-AA92-D1E2-E4ACF7CE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7925"/>
            <a:ext cx="8659812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38">
            <a:extLst>
              <a:ext uri="{FF2B5EF4-FFF2-40B4-BE49-F238E27FC236}">
                <a16:creationId xmlns:a16="http://schemas.microsoft.com/office/drawing/2014/main" id="{63126044-1999-2617-423C-E871D6F11635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2298" name="Group 19">
              <a:extLst>
                <a:ext uri="{FF2B5EF4-FFF2-40B4-BE49-F238E27FC236}">
                  <a16:creationId xmlns:a16="http://schemas.microsoft.com/office/drawing/2014/main" id="{E7411981-F82D-4BF2-6863-4B23F4BB4C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300" name="Group 8">
                <a:extLst>
                  <a:ext uri="{FF2B5EF4-FFF2-40B4-BE49-F238E27FC236}">
                    <a16:creationId xmlns:a16="http://schemas.microsoft.com/office/drawing/2014/main" id="{0A613379-7D52-6DC6-E0C4-071B82FD3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302" name="Group 9">
                  <a:extLst>
                    <a:ext uri="{FF2B5EF4-FFF2-40B4-BE49-F238E27FC236}">
                      <a16:creationId xmlns:a16="http://schemas.microsoft.com/office/drawing/2014/main" id="{CCB03679-ACEC-DCA3-ECE4-F1307CAEC8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2312" name="Rectangle 10">
                    <a:extLst>
                      <a:ext uri="{FF2B5EF4-FFF2-40B4-BE49-F238E27FC236}">
                        <a16:creationId xmlns:a16="http://schemas.microsoft.com/office/drawing/2014/main" id="{FB89F6D9-E202-68CD-1562-A9009CC0B2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13" name="Rectangle 11">
                    <a:extLst>
                      <a:ext uri="{FF2B5EF4-FFF2-40B4-BE49-F238E27FC236}">
                        <a16:creationId xmlns:a16="http://schemas.microsoft.com/office/drawing/2014/main" id="{A0E3E7A4-35D3-26C1-5DEB-16DABCBB00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303" name="Group 12">
                  <a:extLst>
                    <a:ext uri="{FF2B5EF4-FFF2-40B4-BE49-F238E27FC236}">
                      <a16:creationId xmlns:a16="http://schemas.microsoft.com/office/drawing/2014/main" id="{9D4EDC7D-79E4-2968-0C6E-6ED0E15F77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2310" name="Rectangle 13">
                    <a:extLst>
                      <a:ext uri="{FF2B5EF4-FFF2-40B4-BE49-F238E27FC236}">
                        <a16:creationId xmlns:a16="http://schemas.microsoft.com/office/drawing/2014/main" id="{F6F7981E-9EB1-F119-C3AB-D29A2D1EBF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11" name="Rectangle 14">
                    <a:extLst>
                      <a:ext uri="{FF2B5EF4-FFF2-40B4-BE49-F238E27FC236}">
                        <a16:creationId xmlns:a16="http://schemas.microsoft.com/office/drawing/2014/main" id="{4AB81816-5B45-3A5E-483B-CE75254568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304" name="Group 15">
                  <a:extLst>
                    <a:ext uri="{FF2B5EF4-FFF2-40B4-BE49-F238E27FC236}">
                      <a16:creationId xmlns:a16="http://schemas.microsoft.com/office/drawing/2014/main" id="{BE35AC87-2A06-D489-22D4-D96F96AAB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2308" name="Rectangle 16">
                    <a:extLst>
                      <a:ext uri="{FF2B5EF4-FFF2-40B4-BE49-F238E27FC236}">
                        <a16:creationId xmlns:a16="http://schemas.microsoft.com/office/drawing/2014/main" id="{A0EBB18F-97A0-78C9-07A7-C4E592E750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9" name="Rectangle 17">
                    <a:extLst>
                      <a:ext uri="{FF2B5EF4-FFF2-40B4-BE49-F238E27FC236}">
                        <a16:creationId xmlns:a16="http://schemas.microsoft.com/office/drawing/2014/main" id="{1A2F8536-6A59-2838-2F04-D51E076F95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305" name="Group 18">
                  <a:extLst>
                    <a:ext uri="{FF2B5EF4-FFF2-40B4-BE49-F238E27FC236}">
                      <a16:creationId xmlns:a16="http://schemas.microsoft.com/office/drawing/2014/main" id="{C2BF28B8-23F5-98A3-0D51-0DE53574B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306" name="Rectangle 19">
                    <a:extLst>
                      <a:ext uri="{FF2B5EF4-FFF2-40B4-BE49-F238E27FC236}">
                        <a16:creationId xmlns:a16="http://schemas.microsoft.com/office/drawing/2014/main" id="{949930AA-1785-3F56-F0D6-C77E2DD091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7" name="Rectangle 20">
                    <a:extLst>
                      <a:ext uri="{FF2B5EF4-FFF2-40B4-BE49-F238E27FC236}">
                        <a16:creationId xmlns:a16="http://schemas.microsoft.com/office/drawing/2014/main" id="{8DCA693C-4285-3AD9-D8A2-A3B8CD36EE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29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864CEB6-E856-5B36-003F-61B9C787E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Rectangle 1">
            <a:extLst>
              <a:ext uri="{FF2B5EF4-FFF2-40B4-BE49-F238E27FC236}">
                <a16:creationId xmlns:a16="http://schemas.microsoft.com/office/drawing/2014/main" id="{F9B76AEC-A0A1-1CD2-4B62-279FA1F3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77925"/>
            <a:ext cx="1828800" cy="4994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69799E-4A53-1E21-0AE1-2106293A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1219200"/>
            <a:ext cx="1355725" cy="4994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12295" name="Rectangle 22">
            <a:extLst>
              <a:ext uri="{FF2B5EF4-FFF2-40B4-BE49-F238E27FC236}">
                <a16:creationId xmlns:a16="http://schemas.microsoft.com/office/drawing/2014/main" id="{A8F68C6E-6A12-FFE0-29B9-A4A487649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54125"/>
            <a:ext cx="457200" cy="4994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12296" name="Rectangle 23">
            <a:extLst>
              <a:ext uri="{FF2B5EF4-FFF2-40B4-BE49-F238E27FC236}">
                <a16:creationId xmlns:a16="http://schemas.microsoft.com/office/drawing/2014/main" id="{1FB6A6F7-B4F0-2284-4D3E-D03AF7D8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3657600" cy="339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12297" name="Rectangle 25">
            <a:extLst>
              <a:ext uri="{FF2B5EF4-FFF2-40B4-BE49-F238E27FC236}">
                <a16:creationId xmlns:a16="http://schemas.microsoft.com/office/drawing/2014/main" id="{FE08EA80-ADFC-D3DF-14DE-536BE8CF5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54125"/>
            <a:ext cx="3886200" cy="155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 advTm="95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1C96CEB-B9AD-7443-8C2B-F67409CD7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" y="114300"/>
            <a:ext cx="7448550" cy="1143000"/>
          </a:xfrm>
        </p:spPr>
        <p:txBody>
          <a:bodyPr/>
          <a:lstStyle/>
          <a:p>
            <a:r>
              <a:rPr lang="en-US" altLang="en-US" sz="2800"/>
              <a:t>All-liquid immersion cooling systems</a:t>
            </a: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1DB7E1CF-706C-4B73-C2D7-D4A3919E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994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B4EEDB59-1DE7-DB28-406E-F5F446E2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322388"/>
            <a:ext cx="6843712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38">
            <a:extLst>
              <a:ext uri="{FF2B5EF4-FFF2-40B4-BE49-F238E27FC236}">
                <a16:creationId xmlns:a16="http://schemas.microsoft.com/office/drawing/2014/main" id="{FC7011DE-B75C-6478-8D81-7ECC858BD6C7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3318" name="Group 19">
              <a:extLst>
                <a:ext uri="{FF2B5EF4-FFF2-40B4-BE49-F238E27FC236}">
                  <a16:creationId xmlns:a16="http://schemas.microsoft.com/office/drawing/2014/main" id="{B49A8967-F99E-26D0-F80D-D7B76E477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320" name="Group 8">
                <a:extLst>
                  <a:ext uri="{FF2B5EF4-FFF2-40B4-BE49-F238E27FC236}">
                    <a16:creationId xmlns:a16="http://schemas.microsoft.com/office/drawing/2014/main" id="{DCC55600-BC13-2513-C4B0-E8D96B9388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3322" name="Group 9">
                  <a:extLst>
                    <a:ext uri="{FF2B5EF4-FFF2-40B4-BE49-F238E27FC236}">
                      <a16:creationId xmlns:a16="http://schemas.microsoft.com/office/drawing/2014/main" id="{3AB2EF75-B710-C7D3-F269-6C928BE4E0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3332" name="Rectangle 10">
                    <a:extLst>
                      <a:ext uri="{FF2B5EF4-FFF2-40B4-BE49-F238E27FC236}">
                        <a16:creationId xmlns:a16="http://schemas.microsoft.com/office/drawing/2014/main" id="{B1CAAEFC-915B-91D5-77EE-7609A8424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3" name="Rectangle 11">
                    <a:extLst>
                      <a:ext uri="{FF2B5EF4-FFF2-40B4-BE49-F238E27FC236}">
                        <a16:creationId xmlns:a16="http://schemas.microsoft.com/office/drawing/2014/main" id="{B0D8D223-E1DE-11F4-9E36-2CFC9D15A2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3" name="Group 12">
                  <a:extLst>
                    <a:ext uri="{FF2B5EF4-FFF2-40B4-BE49-F238E27FC236}">
                      <a16:creationId xmlns:a16="http://schemas.microsoft.com/office/drawing/2014/main" id="{C8A7FB42-488A-7919-6460-1BE2E7D89C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3330" name="Rectangle 13">
                    <a:extLst>
                      <a:ext uri="{FF2B5EF4-FFF2-40B4-BE49-F238E27FC236}">
                        <a16:creationId xmlns:a16="http://schemas.microsoft.com/office/drawing/2014/main" id="{1AD6330E-9C65-01F2-24E7-2BA8921FFB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31" name="Rectangle 14">
                    <a:extLst>
                      <a:ext uri="{FF2B5EF4-FFF2-40B4-BE49-F238E27FC236}">
                        <a16:creationId xmlns:a16="http://schemas.microsoft.com/office/drawing/2014/main" id="{1BB9F89E-9761-FD47-2AE0-51A831CFDF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4" name="Group 15">
                  <a:extLst>
                    <a:ext uri="{FF2B5EF4-FFF2-40B4-BE49-F238E27FC236}">
                      <a16:creationId xmlns:a16="http://schemas.microsoft.com/office/drawing/2014/main" id="{EF01986D-3912-E55C-2732-DC6ECDA0F8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328" name="Rectangle 16">
                    <a:extLst>
                      <a:ext uri="{FF2B5EF4-FFF2-40B4-BE49-F238E27FC236}">
                        <a16:creationId xmlns:a16="http://schemas.microsoft.com/office/drawing/2014/main" id="{0AA68D39-C5EF-DD51-3787-CB50DE889F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29" name="Rectangle 17">
                    <a:extLst>
                      <a:ext uri="{FF2B5EF4-FFF2-40B4-BE49-F238E27FC236}">
                        <a16:creationId xmlns:a16="http://schemas.microsoft.com/office/drawing/2014/main" id="{DAA974F0-CDC8-AF33-5587-2DFD86A085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325" name="Group 18">
                  <a:extLst>
                    <a:ext uri="{FF2B5EF4-FFF2-40B4-BE49-F238E27FC236}">
                      <a16:creationId xmlns:a16="http://schemas.microsoft.com/office/drawing/2014/main" id="{B5EC6691-E1B6-8E0D-2AA4-1D77A3B71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326" name="Rectangle 19">
                    <a:extLst>
                      <a:ext uri="{FF2B5EF4-FFF2-40B4-BE49-F238E27FC236}">
                        <a16:creationId xmlns:a16="http://schemas.microsoft.com/office/drawing/2014/main" id="{04ED25FF-0B23-2587-D1C5-E2BE34A1D4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327" name="Rectangle 20">
                    <a:extLst>
                      <a:ext uri="{FF2B5EF4-FFF2-40B4-BE49-F238E27FC236}">
                        <a16:creationId xmlns:a16="http://schemas.microsoft.com/office/drawing/2014/main" id="{9B6253A8-BF82-8BE2-240B-6C8FAFC550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331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3C6CC8F-4C66-BFB2-A82F-CD71487F2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2CA5EE6-2B0E-A434-7020-A7005C7EF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50838"/>
            <a:ext cx="6934200" cy="609600"/>
          </a:xfrm>
        </p:spPr>
        <p:txBody>
          <a:bodyPr/>
          <a:lstStyle/>
          <a:p>
            <a:r>
              <a:rPr lang="en-IN" altLang="en-US" sz="2800"/>
              <a:t>Boiling Curve &amp;Modes of Boiling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4AEA600B-3F6F-050D-E11C-D13F1410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7925"/>
            <a:ext cx="8659812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BC7DAC46-6203-7FE6-BCF7-98420F974973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6" name="Group 19">
              <a:extLst>
                <a:ext uri="{FF2B5EF4-FFF2-40B4-BE49-F238E27FC236}">
                  <a16:creationId xmlns:a16="http://schemas.microsoft.com/office/drawing/2014/main" id="{491174B6-C2C8-F982-D4FD-64FA7B113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8" name="Group 8">
                <a:extLst>
                  <a:ext uri="{FF2B5EF4-FFF2-40B4-BE49-F238E27FC236}">
                    <a16:creationId xmlns:a16="http://schemas.microsoft.com/office/drawing/2014/main" id="{12437D23-6330-087B-C233-9758BCFE3F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50" name="Group 9">
                  <a:extLst>
                    <a:ext uri="{FF2B5EF4-FFF2-40B4-BE49-F238E27FC236}">
                      <a16:creationId xmlns:a16="http://schemas.microsoft.com/office/drawing/2014/main" id="{8479DF34-E1F8-36DC-F438-6880783287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60" name="Rectangle 10">
                    <a:extLst>
                      <a:ext uri="{FF2B5EF4-FFF2-40B4-BE49-F238E27FC236}">
                        <a16:creationId xmlns:a16="http://schemas.microsoft.com/office/drawing/2014/main" id="{A53E690A-EE3C-1F9F-B129-DB634AD23D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61" name="Rectangle 11">
                    <a:extLst>
                      <a:ext uri="{FF2B5EF4-FFF2-40B4-BE49-F238E27FC236}">
                        <a16:creationId xmlns:a16="http://schemas.microsoft.com/office/drawing/2014/main" id="{59DEF6A3-4800-DEA0-F379-5DAF03FDD8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1" name="Group 12">
                  <a:extLst>
                    <a:ext uri="{FF2B5EF4-FFF2-40B4-BE49-F238E27FC236}">
                      <a16:creationId xmlns:a16="http://schemas.microsoft.com/office/drawing/2014/main" id="{FB5DA90E-AC28-5555-4C0E-F1408EBF9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8" name="Rectangle 13">
                    <a:extLst>
                      <a:ext uri="{FF2B5EF4-FFF2-40B4-BE49-F238E27FC236}">
                        <a16:creationId xmlns:a16="http://schemas.microsoft.com/office/drawing/2014/main" id="{7845D8B1-58D1-E715-B054-A615C0B7BA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9" name="Rectangle 14">
                    <a:extLst>
                      <a:ext uri="{FF2B5EF4-FFF2-40B4-BE49-F238E27FC236}">
                        <a16:creationId xmlns:a16="http://schemas.microsoft.com/office/drawing/2014/main" id="{2B88B570-6AFE-D052-EA3D-903C9860D1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2" name="Group 15">
                  <a:extLst>
                    <a:ext uri="{FF2B5EF4-FFF2-40B4-BE49-F238E27FC236}">
                      <a16:creationId xmlns:a16="http://schemas.microsoft.com/office/drawing/2014/main" id="{358864ED-5090-C69E-0236-CA30C8B9F5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6" name="Rectangle 16">
                    <a:extLst>
                      <a:ext uri="{FF2B5EF4-FFF2-40B4-BE49-F238E27FC236}">
                        <a16:creationId xmlns:a16="http://schemas.microsoft.com/office/drawing/2014/main" id="{8857AFC8-FDB3-5FEC-806A-4890EB6F59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7" name="Rectangle 17">
                    <a:extLst>
                      <a:ext uri="{FF2B5EF4-FFF2-40B4-BE49-F238E27FC236}">
                        <a16:creationId xmlns:a16="http://schemas.microsoft.com/office/drawing/2014/main" id="{3C910F27-3350-0B48-6499-66C5EF5690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53" name="Group 18">
                  <a:extLst>
                    <a:ext uri="{FF2B5EF4-FFF2-40B4-BE49-F238E27FC236}">
                      <a16:creationId xmlns:a16="http://schemas.microsoft.com/office/drawing/2014/main" id="{F97515B6-3AC6-0865-9F5F-02399E749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54" name="Rectangle 19">
                    <a:extLst>
                      <a:ext uri="{FF2B5EF4-FFF2-40B4-BE49-F238E27FC236}">
                        <a16:creationId xmlns:a16="http://schemas.microsoft.com/office/drawing/2014/main" id="{55A99B2C-7C05-188D-C03F-EE003FB4BA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5" name="Rectangle 20">
                    <a:extLst>
                      <a:ext uri="{FF2B5EF4-FFF2-40B4-BE49-F238E27FC236}">
                        <a16:creationId xmlns:a16="http://schemas.microsoft.com/office/drawing/2014/main" id="{8C0C1384-29D7-5E06-CCA8-BAAE14995F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080FB3B-D6E4-8A23-6418-50BC1C977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715688-291E-53E1-50AB-1750C30E7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77925"/>
            <a:ext cx="1828800" cy="4994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E88627-213B-81C4-98E7-D06EFE5DA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54125"/>
            <a:ext cx="457200" cy="4994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82A07-2977-634E-07B9-96F66BBC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3657600" cy="339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22468D-C9E6-2CC7-0C59-8AFFF7545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54125"/>
            <a:ext cx="3886200" cy="1550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ransition advTm="95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6BD33C10-C52B-2374-2CE7-4B4162369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264275" cy="1143000"/>
          </a:xfrm>
        </p:spPr>
        <p:txBody>
          <a:bodyPr/>
          <a:lstStyle/>
          <a:p>
            <a:r>
              <a:rPr lang="en-US" altLang="en-US" sz="2800"/>
              <a:t>A simple open-loop immersion cooling system</a:t>
            </a:r>
          </a:p>
        </p:txBody>
      </p:sp>
      <p:pic>
        <p:nvPicPr>
          <p:cNvPr id="83970" name="Picture 2">
            <a:extLst>
              <a:ext uri="{FF2B5EF4-FFF2-40B4-BE49-F238E27FC236}">
                <a16:creationId xmlns:a16="http://schemas.microsoft.com/office/drawing/2014/main" id="{96E018C3-E4CA-7F11-50A3-0B1BC057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257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38">
            <a:extLst>
              <a:ext uri="{FF2B5EF4-FFF2-40B4-BE49-F238E27FC236}">
                <a16:creationId xmlns:a16="http://schemas.microsoft.com/office/drawing/2014/main" id="{43B45427-64A1-B5E3-5FD5-3DDA11261847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5366" name="Group 19">
              <a:extLst>
                <a:ext uri="{FF2B5EF4-FFF2-40B4-BE49-F238E27FC236}">
                  <a16:creationId xmlns:a16="http://schemas.microsoft.com/office/drawing/2014/main" id="{5DD5E4A9-24FE-604F-4124-D91315528E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368" name="Group 8">
                <a:extLst>
                  <a:ext uri="{FF2B5EF4-FFF2-40B4-BE49-F238E27FC236}">
                    <a16:creationId xmlns:a16="http://schemas.microsoft.com/office/drawing/2014/main" id="{88DD1FD7-A8B7-89AC-464D-1C126B0743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370" name="Group 9">
                  <a:extLst>
                    <a:ext uri="{FF2B5EF4-FFF2-40B4-BE49-F238E27FC236}">
                      <a16:creationId xmlns:a16="http://schemas.microsoft.com/office/drawing/2014/main" id="{6CCC205F-D6F6-B415-07AC-71CFDD65E4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5380" name="Rectangle 10">
                    <a:extLst>
                      <a:ext uri="{FF2B5EF4-FFF2-40B4-BE49-F238E27FC236}">
                        <a16:creationId xmlns:a16="http://schemas.microsoft.com/office/drawing/2014/main" id="{619BC22E-7CBF-1D41-6536-CFFA412922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1" name="Rectangle 11">
                    <a:extLst>
                      <a:ext uri="{FF2B5EF4-FFF2-40B4-BE49-F238E27FC236}">
                        <a16:creationId xmlns:a16="http://schemas.microsoft.com/office/drawing/2014/main" id="{78477D07-E7D1-155B-5DF1-96DB570478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1" name="Group 12">
                  <a:extLst>
                    <a:ext uri="{FF2B5EF4-FFF2-40B4-BE49-F238E27FC236}">
                      <a16:creationId xmlns:a16="http://schemas.microsoft.com/office/drawing/2014/main" id="{C6EDDC79-D07F-FDA8-9FCC-C572B6162C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378" name="Rectangle 13">
                    <a:extLst>
                      <a:ext uri="{FF2B5EF4-FFF2-40B4-BE49-F238E27FC236}">
                        <a16:creationId xmlns:a16="http://schemas.microsoft.com/office/drawing/2014/main" id="{F28EF935-F8CA-0EBB-2FD9-80460C083E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79" name="Rectangle 14">
                    <a:extLst>
                      <a:ext uri="{FF2B5EF4-FFF2-40B4-BE49-F238E27FC236}">
                        <a16:creationId xmlns:a16="http://schemas.microsoft.com/office/drawing/2014/main" id="{43F2E07D-28DE-AFB8-4515-E08CFCC09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2" name="Group 15">
                  <a:extLst>
                    <a:ext uri="{FF2B5EF4-FFF2-40B4-BE49-F238E27FC236}">
                      <a16:creationId xmlns:a16="http://schemas.microsoft.com/office/drawing/2014/main" id="{4570ECAF-B7A3-0EC9-26B3-41D5A69ABD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376" name="Rectangle 16">
                    <a:extLst>
                      <a:ext uri="{FF2B5EF4-FFF2-40B4-BE49-F238E27FC236}">
                        <a16:creationId xmlns:a16="http://schemas.microsoft.com/office/drawing/2014/main" id="{C46FE21F-3295-E318-E5F9-46DEA65120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77" name="Rectangle 17">
                    <a:extLst>
                      <a:ext uri="{FF2B5EF4-FFF2-40B4-BE49-F238E27FC236}">
                        <a16:creationId xmlns:a16="http://schemas.microsoft.com/office/drawing/2014/main" id="{557C9813-BF35-8DF9-8AAF-50907FF6AB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3" name="Group 18">
                  <a:extLst>
                    <a:ext uri="{FF2B5EF4-FFF2-40B4-BE49-F238E27FC236}">
                      <a16:creationId xmlns:a16="http://schemas.microsoft.com/office/drawing/2014/main" id="{94451BA8-45A3-BB9D-5F8B-1AA2343E7B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374" name="Rectangle 19">
                    <a:extLst>
                      <a:ext uri="{FF2B5EF4-FFF2-40B4-BE49-F238E27FC236}">
                        <a16:creationId xmlns:a16="http://schemas.microsoft.com/office/drawing/2014/main" id="{681C70EC-0538-1FC2-974A-C0571D8B9C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75" name="Rectangle 20">
                    <a:extLst>
                      <a:ext uri="{FF2B5EF4-FFF2-40B4-BE49-F238E27FC236}">
                        <a16:creationId xmlns:a16="http://schemas.microsoft.com/office/drawing/2014/main" id="{ED4BD827-A512-7FDC-6DE2-F73C718D59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536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DFAF8A4-0F0E-D631-C168-68204EAEB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A095DEE-4661-D2AD-D9E2-5EC33EF5B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2550"/>
            <a:ext cx="6781800" cy="1143000"/>
          </a:xfrm>
        </p:spPr>
        <p:txBody>
          <a:bodyPr/>
          <a:lstStyle/>
          <a:p>
            <a:r>
              <a:rPr lang="en-US" altLang="en-US" sz="2800"/>
              <a:t>Closed-loop immersion cooling systems</a:t>
            </a:r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99D64D97-3D1B-8D96-5A5B-32F73EB5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466850"/>
            <a:ext cx="3429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>
            <a:extLst>
              <a:ext uri="{FF2B5EF4-FFF2-40B4-BE49-F238E27FC236}">
                <a16:creationId xmlns:a16="http://schemas.microsoft.com/office/drawing/2014/main" id="{A547C908-E40A-0862-16C8-576E06F5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067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38">
            <a:extLst>
              <a:ext uri="{FF2B5EF4-FFF2-40B4-BE49-F238E27FC236}">
                <a16:creationId xmlns:a16="http://schemas.microsoft.com/office/drawing/2014/main" id="{141FD359-0789-9607-FCB3-7959C355A545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6391" name="Group 19">
              <a:extLst>
                <a:ext uri="{FF2B5EF4-FFF2-40B4-BE49-F238E27FC236}">
                  <a16:creationId xmlns:a16="http://schemas.microsoft.com/office/drawing/2014/main" id="{ED934384-F0EA-8046-D041-02D2E0F24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393" name="Group 8">
                <a:extLst>
                  <a:ext uri="{FF2B5EF4-FFF2-40B4-BE49-F238E27FC236}">
                    <a16:creationId xmlns:a16="http://schemas.microsoft.com/office/drawing/2014/main" id="{8A31265E-54A6-047A-18E6-27AEDDDC0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395" name="Group 9">
                  <a:extLst>
                    <a:ext uri="{FF2B5EF4-FFF2-40B4-BE49-F238E27FC236}">
                      <a16:creationId xmlns:a16="http://schemas.microsoft.com/office/drawing/2014/main" id="{0538885B-63C3-DEF4-B414-4253B1700B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6405" name="Rectangle 10">
                    <a:extLst>
                      <a:ext uri="{FF2B5EF4-FFF2-40B4-BE49-F238E27FC236}">
                        <a16:creationId xmlns:a16="http://schemas.microsoft.com/office/drawing/2014/main" id="{13B153A4-1B21-3949-62FD-7B8B8F48C6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6" name="Rectangle 11">
                    <a:extLst>
                      <a:ext uri="{FF2B5EF4-FFF2-40B4-BE49-F238E27FC236}">
                        <a16:creationId xmlns:a16="http://schemas.microsoft.com/office/drawing/2014/main" id="{6B791E06-B531-DECC-E0E4-5A78611BFC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6" name="Group 12">
                  <a:extLst>
                    <a:ext uri="{FF2B5EF4-FFF2-40B4-BE49-F238E27FC236}">
                      <a16:creationId xmlns:a16="http://schemas.microsoft.com/office/drawing/2014/main" id="{70091ABF-4E90-CCCA-0537-908D98BBDF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403" name="Rectangle 13">
                    <a:extLst>
                      <a:ext uri="{FF2B5EF4-FFF2-40B4-BE49-F238E27FC236}">
                        <a16:creationId xmlns:a16="http://schemas.microsoft.com/office/drawing/2014/main" id="{533C156B-4066-822B-630E-E6EF6B9015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4" name="Rectangle 14">
                    <a:extLst>
                      <a:ext uri="{FF2B5EF4-FFF2-40B4-BE49-F238E27FC236}">
                        <a16:creationId xmlns:a16="http://schemas.microsoft.com/office/drawing/2014/main" id="{ED444C73-04E4-1912-7704-8D806BF0CC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7" name="Group 15">
                  <a:extLst>
                    <a:ext uri="{FF2B5EF4-FFF2-40B4-BE49-F238E27FC236}">
                      <a16:creationId xmlns:a16="http://schemas.microsoft.com/office/drawing/2014/main" id="{FE78E773-F616-D0CE-5A2F-BF52B63035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401" name="Rectangle 16">
                    <a:extLst>
                      <a:ext uri="{FF2B5EF4-FFF2-40B4-BE49-F238E27FC236}">
                        <a16:creationId xmlns:a16="http://schemas.microsoft.com/office/drawing/2014/main" id="{7CD35601-BCBF-469D-B730-02E3D3213E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2" name="Rectangle 17">
                    <a:extLst>
                      <a:ext uri="{FF2B5EF4-FFF2-40B4-BE49-F238E27FC236}">
                        <a16:creationId xmlns:a16="http://schemas.microsoft.com/office/drawing/2014/main" id="{1A011DE6-3C70-C485-FE5C-4677D52C51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8" name="Group 18">
                  <a:extLst>
                    <a:ext uri="{FF2B5EF4-FFF2-40B4-BE49-F238E27FC236}">
                      <a16:creationId xmlns:a16="http://schemas.microsoft.com/office/drawing/2014/main" id="{E22E2032-DE40-69E5-8D58-DFBD3FC8B6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399" name="Rectangle 19">
                    <a:extLst>
                      <a:ext uri="{FF2B5EF4-FFF2-40B4-BE49-F238E27FC236}">
                        <a16:creationId xmlns:a16="http://schemas.microsoft.com/office/drawing/2014/main" id="{3CA2E4AF-27E4-85D1-7C69-07A997B77B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0" name="Rectangle 20">
                    <a:extLst>
                      <a:ext uri="{FF2B5EF4-FFF2-40B4-BE49-F238E27FC236}">
                        <a16:creationId xmlns:a16="http://schemas.microsoft.com/office/drawing/2014/main" id="{1706A888-31A5-1D81-19B8-A4795FD709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639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6ECD2C8-7DC0-40A4-A48B-938D91E97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32C345C-2650-2FB3-994E-0470CB9A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altLang="en-US" sz="2800"/>
              <a:t>Heat Sinks to Maintain Safe Margin</a:t>
            </a:r>
            <a:endParaRPr lang="en-IN" altLang="en-US" sz="280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B1147066-DB96-A528-8AD7-7D2B1FFD2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308894"/>
            <a:ext cx="7731125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38">
            <a:extLst>
              <a:ext uri="{FF2B5EF4-FFF2-40B4-BE49-F238E27FC236}">
                <a16:creationId xmlns:a16="http://schemas.microsoft.com/office/drawing/2014/main" id="{7D8AA832-A85F-D7CE-16CB-EC5383E89EF5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9468" name="Group 19">
              <a:extLst>
                <a:ext uri="{FF2B5EF4-FFF2-40B4-BE49-F238E27FC236}">
                  <a16:creationId xmlns:a16="http://schemas.microsoft.com/office/drawing/2014/main" id="{C875FBD7-891B-E1AD-D400-7E20E4A83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70" name="Group 8">
                <a:extLst>
                  <a:ext uri="{FF2B5EF4-FFF2-40B4-BE49-F238E27FC236}">
                    <a16:creationId xmlns:a16="http://schemas.microsoft.com/office/drawing/2014/main" id="{B5DFA5C0-1927-BF75-A185-B9645935A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72" name="Group 9">
                  <a:extLst>
                    <a:ext uri="{FF2B5EF4-FFF2-40B4-BE49-F238E27FC236}">
                      <a16:creationId xmlns:a16="http://schemas.microsoft.com/office/drawing/2014/main" id="{1C405CAC-0E0D-6588-F024-1E9CE4F9E4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82" name="Rectangle 10">
                    <a:extLst>
                      <a:ext uri="{FF2B5EF4-FFF2-40B4-BE49-F238E27FC236}">
                        <a16:creationId xmlns:a16="http://schemas.microsoft.com/office/drawing/2014/main" id="{2F7001D1-5269-2725-FB32-17499199DD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83" name="Rectangle 11">
                    <a:extLst>
                      <a:ext uri="{FF2B5EF4-FFF2-40B4-BE49-F238E27FC236}">
                        <a16:creationId xmlns:a16="http://schemas.microsoft.com/office/drawing/2014/main" id="{54D9D382-3EFD-EA18-8CB5-C9B020735F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73" name="Group 12">
                  <a:extLst>
                    <a:ext uri="{FF2B5EF4-FFF2-40B4-BE49-F238E27FC236}">
                      <a16:creationId xmlns:a16="http://schemas.microsoft.com/office/drawing/2014/main" id="{80F62E49-1D2D-1BBD-C61F-E5C578372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80" name="Rectangle 13">
                    <a:extLst>
                      <a:ext uri="{FF2B5EF4-FFF2-40B4-BE49-F238E27FC236}">
                        <a16:creationId xmlns:a16="http://schemas.microsoft.com/office/drawing/2014/main" id="{86D8C1FD-1FA3-B863-E7E2-28599DDA36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81" name="Rectangle 14">
                    <a:extLst>
                      <a:ext uri="{FF2B5EF4-FFF2-40B4-BE49-F238E27FC236}">
                        <a16:creationId xmlns:a16="http://schemas.microsoft.com/office/drawing/2014/main" id="{0B1C9DCB-8F47-B2B0-B626-5EC0E6C21F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74" name="Group 15">
                  <a:extLst>
                    <a:ext uri="{FF2B5EF4-FFF2-40B4-BE49-F238E27FC236}">
                      <a16:creationId xmlns:a16="http://schemas.microsoft.com/office/drawing/2014/main" id="{C1734F94-F36E-47EB-81E4-3E927EF99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8" name="Rectangle 16">
                    <a:extLst>
                      <a:ext uri="{FF2B5EF4-FFF2-40B4-BE49-F238E27FC236}">
                        <a16:creationId xmlns:a16="http://schemas.microsoft.com/office/drawing/2014/main" id="{1DD1A916-9608-EBFA-D8CB-C71667FA5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9" name="Rectangle 17">
                    <a:extLst>
                      <a:ext uri="{FF2B5EF4-FFF2-40B4-BE49-F238E27FC236}">
                        <a16:creationId xmlns:a16="http://schemas.microsoft.com/office/drawing/2014/main" id="{AC5D038F-CA05-9EBF-E059-4C39D3C422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75" name="Group 18">
                  <a:extLst>
                    <a:ext uri="{FF2B5EF4-FFF2-40B4-BE49-F238E27FC236}">
                      <a16:creationId xmlns:a16="http://schemas.microsoft.com/office/drawing/2014/main" id="{463C6E33-FACD-D5F7-A8EE-A118A3D77C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6" name="Rectangle 19">
                    <a:extLst>
                      <a:ext uri="{FF2B5EF4-FFF2-40B4-BE49-F238E27FC236}">
                        <a16:creationId xmlns:a16="http://schemas.microsoft.com/office/drawing/2014/main" id="{E9259DEB-2C5D-22C9-F294-1A76B0F1B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20">
                    <a:extLst>
                      <a:ext uri="{FF2B5EF4-FFF2-40B4-BE49-F238E27FC236}">
                        <a16:creationId xmlns:a16="http://schemas.microsoft.com/office/drawing/2014/main" id="{CBC5529F-F8D5-8624-4E1D-8550FA12C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BD1E0CF-07CD-8943-16FF-718B2EA5C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AFB93-13B7-91F7-FC6E-F1452B41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828800"/>
            <a:ext cx="3048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51B110-1D65-71B4-7920-BE924F4BB7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3276600"/>
            <a:ext cx="23828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78DABE-055A-E118-93AE-C15F5BAB53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4495800"/>
            <a:ext cx="23828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D94B6A-18B6-553B-31BF-2AEBE222F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276600"/>
            <a:ext cx="0" cy="12192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9F00F94F-2BCD-8C52-17E7-23AC57D78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13017"/>
              </p:ext>
            </p:extLst>
          </p:nvPr>
        </p:nvGraphicFramePr>
        <p:xfrm>
          <a:off x="4037012" y="4876800"/>
          <a:ext cx="28971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7950" imgH="241195" progId="Equation.3">
                  <p:embed/>
                </p:oleObj>
              </mc:Choice>
              <mc:Fallback>
                <p:oleObj name="Equation" r:id="rId4" imgW="1497950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4876800"/>
                        <a:ext cx="2897188" cy="4667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91C46A-6916-204F-4410-80A1B88EEBF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81400" y="4495801"/>
            <a:ext cx="457200" cy="76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520EC7-29EE-28AF-14F9-6B295DDF6ECF}"/>
                  </a:ext>
                </a:extLst>
              </p:cNvPr>
              <p:cNvSpPr txBox="1"/>
              <p:nvPr/>
            </p:nvSpPr>
            <p:spPr>
              <a:xfrm>
                <a:off x="4587876" y="3680513"/>
                <a:ext cx="1853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𝑆𝑎𝑓𝑒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𝑀𝑎𝑟𝑔𝑖𝑛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520EC7-29EE-28AF-14F9-6B295DDF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6" y="3680513"/>
                <a:ext cx="1853841" cy="369332"/>
              </a:xfrm>
              <a:prstGeom prst="rect">
                <a:avLst/>
              </a:prstGeom>
              <a:blipFill>
                <a:blip r:embed="rId6"/>
                <a:stretch>
                  <a:fillRect l="-5263" r="-4934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86C7F9D1-75E0-7E47-045B-1E8357709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25425"/>
            <a:ext cx="7772400" cy="846138"/>
          </a:xfrm>
        </p:spPr>
        <p:txBody>
          <a:bodyPr/>
          <a:lstStyle/>
          <a:p>
            <a:r>
              <a:rPr lang="en-IN" altLang="en-US" sz="2800" dirty="0"/>
              <a:t>Nucleate Pool Boiling: Bubble Dynamics </a:t>
            </a:r>
          </a:p>
        </p:txBody>
      </p:sp>
      <p:grpSp>
        <p:nvGrpSpPr>
          <p:cNvPr id="22532" name="Group 38">
            <a:extLst>
              <a:ext uri="{FF2B5EF4-FFF2-40B4-BE49-F238E27FC236}">
                <a16:creationId xmlns:a16="http://schemas.microsoft.com/office/drawing/2014/main" id="{15638F26-7B14-A391-397E-B5E3B8DDEE68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22537" name="Group 19">
              <a:extLst>
                <a:ext uri="{FF2B5EF4-FFF2-40B4-BE49-F238E27FC236}">
                  <a16:creationId xmlns:a16="http://schemas.microsoft.com/office/drawing/2014/main" id="{6B90BC58-DC21-ED34-05C1-ED200AF2A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39" name="Group 8">
                <a:extLst>
                  <a:ext uri="{FF2B5EF4-FFF2-40B4-BE49-F238E27FC236}">
                    <a16:creationId xmlns:a16="http://schemas.microsoft.com/office/drawing/2014/main" id="{975DCE83-1CDC-B514-7E60-24F53F8D7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41" name="Group 9">
                  <a:extLst>
                    <a:ext uri="{FF2B5EF4-FFF2-40B4-BE49-F238E27FC236}">
                      <a16:creationId xmlns:a16="http://schemas.microsoft.com/office/drawing/2014/main" id="{DAB97C1E-D48A-3A86-F984-390C24E2E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51" name="Rectangle 10">
                    <a:extLst>
                      <a:ext uri="{FF2B5EF4-FFF2-40B4-BE49-F238E27FC236}">
                        <a16:creationId xmlns:a16="http://schemas.microsoft.com/office/drawing/2014/main" id="{A2AFCC19-0998-7830-294D-5483FF1497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2" name="Rectangle 11">
                    <a:extLst>
                      <a:ext uri="{FF2B5EF4-FFF2-40B4-BE49-F238E27FC236}">
                        <a16:creationId xmlns:a16="http://schemas.microsoft.com/office/drawing/2014/main" id="{3E3FC352-5426-D549-D903-AD3D3D9609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2" name="Group 12">
                  <a:extLst>
                    <a:ext uri="{FF2B5EF4-FFF2-40B4-BE49-F238E27FC236}">
                      <a16:creationId xmlns:a16="http://schemas.microsoft.com/office/drawing/2014/main" id="{A2E39268-A195-E827-487C-3B0B388C07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49" name="Rectangle 13">
                    <a:extLst>
                      <a:ext uri="{FF2B5EF4-FFF2-40B4-BE49-F238E27FC236}">
                        <a16:creationId xmlns:a16="http://schemas.microsoft.com/office/drawing/2014/main" id="{2C017068-DDF6-98FB-D864-B83FFA451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0" name="Rectangle 14">
                    <a:extLst>
                      <a:ext uri="{FF2B5EF4-FFF2-40B4-BE49-F238E27FC236}">
                        <a16:creationId xmlns:a16="http://schemas.microsoft.com/office/drawing/2014/main" id="{D19CAC55-364E-9328-3824-DE741835EC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3" name="Group 15">
                  <a:extLst>
                    <a:ext uri="{FF2B5EF4-FFF2-40B4-BE49-F238E27FC236}">
                      <a16:creationId xmlns:a16="http://schemas.microsoft.com/office/drawing/2014/main" id="{B2702D49-8183-6F11-8A84-BBD7A0D5BD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47" name="Rectangle 16">
                    <a:extLst>
                      <a:ext uri="{FF2B5EF4-FFF2-40B4-BE49-F238E27FC236}">
                        <a16:creationId xmlns:a16="http://schemas.microsoft.com/office/drawing/2014/main" id="{10F3A90F-3A84-D79C-39DE-C8498D8279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8" name="Rectangle 17">
                    <a:extLst>
                      <a:ext uri="{FF2B5EF4-FFF2-40B4-BE49-F238E27FC236}">
                        <a16:creationId xmlns:a16="http://schemas.microsoft.com/office/drawing/2014/main" id="{11E7C536-C6F3-F54A-A680-62B722FBEB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4" name="Group 18">
                  <a:extLst>
                    <a:ext uri="{FF2B5EF4-FFF2-40B4-BE49-F238E27FC236}">
                      <a16:creationId xmlns:a16="http://schemas.microsoft.com/office/drawing/2014/main" id="{C3361847-D8F4-987B-768A-1CD62A0B57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5" name="Rectangle 19">
                    <a:extLst>
                      <a:ext uri="{FF2B5EF4-FFF2-40B4-BE49-F238E27FC236}">
                        <a16:creationId xmlns:a16="http://schemas.microsoft.com/office/drawing/2014/main" id="{2FF4FB84-4D40-B700-A924-E6A6B783BA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6" name="Rectangle 20">
                    <a:extLst>
                      <a:ext uri="{FF2B5EF4-FFF2-40B4-BE49-F238E27FC236}">
                        <a16:creationId xmlns:a16="http://schemas.microsoft.com/office/drawing/2014/main" id="{699301BA-CFDB-C37B-B8DA-1F6533291B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3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A03B3B3-E19D-5D0B-CD91-8EB31A239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Picture 4">
            <a:extLst>
              <a:ext uri="{FF2B5EF4-FFF2-40B4-BE49-F238E27FC236}">
                <a16:creationId xmlns:a16="http://schemas.microsoft.com/office/drawing/2014/main" id="{106E5A44-C004-7801-E754-7D428819F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3717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6FA777-AA7B-35FB-3C69-776D62741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14" y="3135313"/>
            <a:ext cx="57181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02D265-0EDD-B1ED-FA4E-283C37E1F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19681644">
            <a:off x="773052" y="1287683"/>
            <a:ext cx="7380348" cy="351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9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972F-594D-15CE-6062-D6BCEED4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z="2800" dirty="0"/>
              <a:t>Bubble growth on CPU Direct-Cooling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BEB70B-01D1-CDD7-FA8C-0F5BD35E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052" y="1287683"/>
            <a:ext cx="7380348" cy="3512917"/>
          </a:xfrm>
        </p:spPr>
      </p:pic>
      <p:grpSp>
        <p:nvGrpSpPr>
          <p:cNvPr id="6" name="Group 38">
            <a:extLst>
              <a:ext uri="{FF2B5EF4-FFF2-40B4-BE49-F238E27FC236}">
                <a16:creationId xmlns:a16="http://schemas.microsoft.com/office/drawing/2014/main" id="{8C94F979-464B-4E8E-6F9C-2C0098DF1503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92AAA6F4-E765-8C74-7CC0-978291CC05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3800138-6232-AB56-00B1-00D2A4F51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EE1F58EC-7013-147F-A7F3-2C3FDFEB3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881CF872-19AE-5B63-5B83-5B76EBDA6F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C9EA8DE5-5B04-8BDF-5B64-9383430F21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4587B815-A053-E4BC-3E9E-A968E2BE05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30F759B0-4CD4-1439-25B4-5D2A3D07A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B1DC4FEB-A30C-A05E-63DA-BCF4AD57E2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6F41CEEE-34B2-D921-0C30-53D8055E8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0E4381F-12D9-CDFB-29B6-E48E92A103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B43A24A-FB65-1EE7-4657-720960900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4041CEAB-5380-849C-39A7-C6A4E8708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65E864EE-CA7F-00AA-FA1B-D0657117D2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BA21FB68-9D5C-DEBC-D6F7-AFBDC24851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7EA93BF8-93BB-A28A-C8CC-5E21F1F92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B736BE3-C37E-E367-A6FE-13144EEC9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C5F3082-9C4F-2EF0-A671-747183171C48}"/>
              </a:ext>
            </a:extLst>
          </p:cNvPr>
          <p:cNvSpPr txBox="1"/>
          <p:nvPr/>
        </p:nvSpPr>
        <p:spPr>
          <a:xfrm>
            <a:off x="533400" y="5188803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process of liquid nucleate boiling includes three basic heat transfer </a:t>
            </a:r>
            <a:r>
              <a:rPr lang="en-US" dirty="0"/>
              <a:t>episode</a:t>
            </a:r>
            <a:r>
              <a:rPr lang="en-US" sz="2400" dirty="0"/>
              <a:t>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3AAE7DE7-1683-40B1-5945-1AD68138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38800" y="5183866"/>
            <a:ext cx="3036948" cy="144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81838-E14C-E25B-D546-61EA7F6C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6858000" cy="1143000"/>
          </a:xfrm>
        </p:spPr>
        <p:txBody>
          <a:bodyPr/>
          <a:lstStyle/>
          <a:p>
            <a:r>
              <a:rPr lang="en-US" sz="2800" dirty="0"/>
              <a:t>Episode 1: Immediately after Departure of Bubble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58BA-6872-905E-417E-8E79B6BA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724400"/>
          </a:xfrm>
        </p:spPr>
        <p:txBody>
          <a:bodyPr/>
          <a:lstStyle/>
          <a:p>
            <a:r>
              <a:rPr lang="en-US" sz="2400" dirty="0"/>
              <a:t>The departure of bubble from the CPU wall leads to occurrence of the unsteady heat transfer process between the liquid and the heating surface (CPU wall). </a:t>
            </a:r>
          </a:p>
          <a:p>
            <a:r>
              <a:rPr lang="en-US" sz="2400" dirty="0"/>
              <a:t>The lower temperature liquid enters the heating surface and the nearby space is occupied by the original bubble.</a:t>
            </a:r>
          </a:p>
          <a:p>
            <a:r>
              <a:rPr lang="en-US" sz="2400" dirty="0"/>
              <a:t>This new liquid will be in direct contact with the heating surface for a period of time. </a:t>
            </a:r>
          </a:p>
          <a:p>
            <a:r>
              <a:rPr lang="en-US" sz="2400" dirty="0">
                <a:sym typeface="Symbol" panose="05050102010706020507" pitchFamily="18" charset="2"/>
              </a:rPr>
              <a:t> A </a:t>
            </a:r>
            <a:r>
              <a:rPr lang="en-US" sz="2400" dirty="0"/>
              <a:t> heat flux </a:t>
            </a:r>
            <a:r>
              <a:rPr lang="en-US" sz="2400" i="1" dirty="0" err="1"/>
              <a:t>q”</a:t>
            </a:r>
            <a:r>
              <a:rPr lang="en-US" sz="2400" i="1" baseline="-25000" dirty="0" err="1"/>
              <a:t>re</a:t>
            </a:r>
            <a:r>
              <a:rPr lang="en-US" sz="2400" dirty="0"/>
              <a:t> is required for reconstruction of the thermal boundary layer just after the bubble breaks away.</a:t>
            </a:r>
          </a:p>
          <a:p>
            <a:r>
              <a:rPr lang="en-US" sz="2400" dirty="0"/>
              <a:t>The duration of occurrence of this heat flux is names as</a:t>
            </a:r>
            <a:r>
              <a:rPr lang="en-US" sz="2400" i="1" dirty="0"/>
              <a:t> </a:t>
            </a:r>
            <a:r>
              <a:rPr lang="en-US" sz="2400" dirty="0"/>
              <a:t> the waiting time before the bubble starts to grow.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F6434C34-F7BB-F6FE-AF2D-B3F4B4670703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855B75AA-316B-7B24-EB54-6F44CE996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CAF9314-E7EC-DC4D-1547-164361543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7588AE44-2C20-D684-6B03-4AE53F0D38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5C4ADDD3-AB8E-0F03-4CC2-04591110C5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2F941FDE-5D40-BCC6-30B8-E8554016E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ECAF2008-35D1-CFDA-165A-B1F53255E5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83C6CCFA-9439-60C4-24A9-DA61B59E6B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97AEF02B-C297-053F-7822-36BE77641D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D5B9641-9835-A583-03CB-37796FA4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B7CE8DAE-46D2-10A4-63CA-A281E7C1B8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84CCDE2F-4CBE-EB5F-788F-EB501719DC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C7869413-BF23-640C-9F87-BD1DDEFCBE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6D8E581F-FE09-AFB3-9448-4A27137BAE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7DEB086E-FCC4-1EAF-F740-D27B6B434E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6A4804DF-F1E3-409F-ED93-7C87C8CAA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A6A49A1-A2E9-4B64-274F-A7FB5D125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32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E2A5-F691-660D-0275-A5E46837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z="2800" dirty="0"/>
              <a:t>Episode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5DCD-54BE-9C8D-83F4-1E0C7FED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114800"/>
          </a:xfrm>
        </p:spPr>
        <p:txBody>
          <a:bodyPr/>
          <a:lstStyle/>
          <a:p>
            <a:r>
              <a:rPr lang="en-US" sz="2400" dirty="0"/>
              <a:t>This episode starts with initiation of bubble growth.</a:t>
            </a:r>
          </a:p>
          <a:p>
            <a:r>
              <a:rPr lang="en-US" sz="2400" dirty="0"/>
              <a:t>A thin layer of liquid at the bottom of the bubble absorbs heat from the heating surface and vaporizes when the bubble grows.</a:t>
            </a:r>
          </a:p>
          <a:p>
            <a:r>
              <a:rPr lang="en-US" sz="2400" dirty="0"/>
              <a:t>The evaporation heat flux </a:t>
            </a:r>
            <a:r>
              <a:rPr lang="en-US" sz="2400" i="1" dirty="0" err="1"/>
              <a:t>q”</a:t>
            </a:r>
            <a:r>
              <a:rPr lang="en-US" sz="2400" i="1" baseline="-25000" dirty="0" err="1"/>
              <a:t>me</a:t>
            </a:r>
            <a:r>
              <a:rPr lang="en-US" sz="2400" dirty="0"/>
              <a:t> is provided to the growth of the vapor bubble through heat conduction of the liquid microlayer. </a:t>
            </a:r>
          </a:p>
          <a:p>
            <a:r>
              <a:rPr lang="en-US" sz="2400" dirty="0"/>
              <a:t>The growth time from the beginning of the bubble growth to when it leaves will have evaporation heat flux.</a:t>
            </a:r>
          </a:p>
          <a:p>
            <a:endParaRPr lang="en-US" sz="24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B19B1A40-AA15-3E41-9C5F-F030CCFD7F14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7E3F21C3-DA27-ECBE-ED0D-394109CD2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6BBB0A1-35A8-EEE2-1EDA-ADDB8955D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B2D0CC12-6367-8FB1-0B80-AC2712C638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574F9DAA-4AE3-46C1-8CDF-921AE1B309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F7D03283-116A-5122-8C8F-EC7DE7B3E5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3CDCE2EF-BDC8-0535-7383-394E32F79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08F7068B-BBCB-F6F7-01B2-8473DCCCBE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056BC8A-E89A-2ED4-1AA4-01F4F6AAF1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46280326-D3B0-1605-7C73-A2AD6CDAB1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C93F80C-6F43-1484-69E4-FE02C5CD5A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B596058-914A-B6B4-9D4C-9C9D5DFA39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A75F1AEF-3B84-3C40-98BF-01FC7F5F1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8C7E79C2-3B6F-860E-0448-3577351CFB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FE2E2AA8-EA30-0464-366A-A2982439F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D7074BEE-5392-422F-3B2F-0F12FAE74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BABF334-1FD7-2275-828D-A314B227E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AEE617A-BBF1-8561-3107-0BBA2640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0357" y="4179520"/>
            <a:ext cx="4966893" cy="236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0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id="{86B7321C-3B8E-D0CC-E3B7-12AFB0A88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0" y="61913"/>
            <a:ext cx="6537325" cy="1143000"/>
          </a:xfrm>
        </p:spPr>
        <p:txBody>
          <a:bodyPr/>
          <a:lstStyle/>
          <a:p>
            <a:r>
              <a:rPr lang="en-US" altLang="en-US" sz="2800"/>
              <a:t>Typical heat transfer coefficients for</a:t>
            </a:r>
            <a:br>
              <a:rPr lang="en-US" altLang="en-US" sz="2800"/>
            </a:br>
            <a:r>
              <a:rPr lang="en-US" altLang="en-US" sz="2800"/>
              <a:t>various dielectric Liquids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8F55D5D8-E776-1970-0BCD-A3E8FE61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95400"/>
            <a:ext cx="8623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38">
            <a:extLst>
              <a:ext uri="{FF2B5EF4-FFF2-40B4-BE49-F238E27FC236}">
                <a16:creationId xmlns:a16="http://schemas.microsoft.com/office/drawing/2014/main" id="{0A553196-971E-4E38-BE94-8D5EAC139662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125" name="Group 19">
              <a:extLst>
                <a:ext uri="{FF2B5EF4-FFF2-40B4-BE49-F238E27FC236}">
                  <a16:creationId xmlns:a16="http://schemas.microsoft.com/office/drawing/2014/main" id="{48FC55BE-9F42-5167-290B-C3781C4388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27" name="Group 8">
                <a:extLst>
                  <a:ext uri="{FF2B5EF4-FFF2-40B4-BE49-F238E27FC236}">
                    <a16:creationId xmlns:a16="http://schemas.microsoft.com/office/drawing/2014/main" id="{A1BDF7D5-99B6-22CB-3B1C-22FCF990D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29" name="Group 9">
                  <a:extLst>
                    <a:ext uri="{FF2B5EF4-FFF2-40B4-BE49-F238E27FC236}">
                      <a16:creationId xmlns:a16="http://schemas.microsoft.com/office/drawing/2014/main" id="{A170B803-C35F-16FB-3786-D2665A01C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39" name="Rectangle 10">
                    <a:extLst>
                      <a:ext uri="{FF2B5EF4-FFF2-40B4-BE49-F238E27FC236}">
                        <a16:creationId xmlns:a16="http://schemas.microsoft.com/office/drawing/2014/main" id="{53823258-58CD-020A-0BA0-F3FBB4CCD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0" name="Rectangle 11">
                    <a:extLst>
                      <a:ext uri="{FF2B5EF4-FFF2-40B4-BE49-F238E27FC236}">
                        <a16:creationId xmlns:a16="http://schemas.microsoft.com/office/drawing/2014/main" id="{EA763306-B6E1-C64F-8CC1-5039A994E1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0" name="Group 12">
                  <a:extLst>
                    <a:ext uri="{FF2B5EF4-FFF2-40B4-BE49-F238E27FC236}">
                      <a16:creationId xmlns:a16="http://schemas.microsoft.com/office/drawing/2014/main" id="{6C4DCFD2-692D-CCD5-BE75-FD257B573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37" name="Rectangle 13">
                    <a:extLst>
                      <a:ext uri="{FF2B5EF4-FFF2-40B4-BE49-F238E27FC236}">
                        <a16:creationId xmlns:a16="http://schemas.microsoft.com/office/drawing/2014/main" id="{C5F84710-4A1C-E37F-0D72-6DE3D89E0C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8" name="Rectangle 14">
                    <a:extLst>
                      <a:ext uri="{FF2B5EF4-FFF2-40B4-BE49-F238E27FC236}">
                        <a16:creationId xmlns:a16="http://schemas.microsoft.com/office/drawing/2014/main" id="{B91585FC-F3DA-6AC6-4C22-AE0F29CAA4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1" name="Group 15">
                  <a:extLst>
                    <a:ext uri="{FF2B5EF4-FFF2-40B4-BE49-F238E27FC236}">
                      <a16:creationId xmlns:a16="http://schemas.microsoft.com/office/drawing/2014/main" id="{0385B51E-D526-3EBA-1AA1-55A1ED3DBC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35" name="Rectangle 16">
                    <a:extLst>
                      <a:ext uri="{FF2B5EF4-FFF2-40B4-BE49-F238E27FC236}">
                        <a16:creationId xmlns:a16="http://schemas.microsoft.com/office/drawing/2014/main" id="{DB7928B7-4438-ABF3-01C7-8F117057E6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6" name="Rectangle 17">
                    <a:extLst>
                      <a:ext uri="{FF2B5EF4-FFF2-40B4-BE49-F238E27FC236}">
                        <a16:creationId xmlns:a16="http://schemas.microsoft.com/office/drawing/2014/main" id="{D0819BAD-1C1F-A14F-543C-6D35A2A87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2" name="Group 18">
                  <a:extLst>
                    <a:ext uri="{FF2B5EF4-FFF2-40B4-BE49-F238E27FC236}">
                      <a16:creationId xmlns:a16="http://schemas.microsoft.com/office/drawing/2014/main" id="{5D547B7B-3732-DF01-7977-D997A59367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33" name="Rectangle 19">
                    <a:extLst>
                      <a:ext uri="{FF2B5EF4-FFF2-40B4-BE49-F238E27FC236}">
                        <a16:creationId xmlns:a16="http://schemas.microsoft.com/office/drawing/2014/main" id="{F5FB1380-02C9-5773-F3AD-AFFC6C6148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4" name="Rectangle 20">
                    <a:extLst>
                      <a:ext uri="{FF2B5EF4-FFF2-40B4-BE49-F238E27FC236}">
                        <a16:creationId xmlns:a16="http://schemas.microsoft.com/office/drawing/2014/main" id="{5E35513B-9DAB-691F-3CC6-5BFFDF77C2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2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30B8CBF-2BA7-B7A7-E475-98ADE2EAC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E2A5-F691-660D-0275-A5E46837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sz="2800" dirty="0"/>
              <a:t>Episode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75DCD-54BE-9C8D-83F4-1E0C7FED1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382000" cy="5476874"/>
              </a:xfrm>
            </p:spPr>
            <p:txBody>
              <a:bodyPr/>
              <a:lstStyle/>
              <a:p>
                <a:r>
                  <a:rPr lang="en-US" sz="2400" dirty="0"/>
                  <a:t>The ever present natural convection heat transfer process between the heating surface and the liquid.</a:t>
                </a:r>
              </a:p>
              <a:p>
                <a:r>
                  <a:rPr lang="en-US" sz="2400" dirty="0"/>
                  <a:t>The natural convective heat flux density </a:t>
                </a:r>
                <a:r>
                  <a:rPr lang="en-US" sz="2400" i="1" dirty="0" err="1"/>
                  <a:t>q”</a:t>
                </a:r>
                <a:r>
                  <a:rPr lang="en-US" sz="2400" i="1" baseline="-25000" dirty="0" err="1"/>
                  <a:t>nc</a:t>
                </a:r>
                <a:r>
                  <a:rPr lang="en-US" sz="2400" i="1" baseline="-25000" dirty="0"/>
                  <a:t> </a:t>
                </a:r>
                <a:r>
                  <a:rPr lang="en-US" sz="2400" dirty="0"/>
                  <a:t>of the area is not affected by the growth and separation of the bubble.</a:t>
                </a:r>
              </a:p>
              <a:p>
                <a:r>
                  <a:rPr lang="en-US" sz="2400" dirty="0"/>
                  <a:t>The growth and separation of the bubble on the heating surface cause disturbance to the nearby liquid, which greatly intensifies this process. </a:t>
                </a:r>
              </a:p>
              <a:p>
                <a:r>
                  <a:rPr lang="en-US" sz="2400" dirty="0"/>
                  <a:t>Figure shows a schematic diagram of heat growth for a vapor bubble on the wall of the CPU. </a:t>
                </a:r>
              </a:p>
              <a:p>
                <a:r>
                  <a:rPr lang="en-US" sz="2400" dirty="0"/>
                  <a:t>The total heat flux density on the wall is given by the following Equation: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𝑚𝑒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75DCD-54BE-9C8D-83F4-1E0C7FED1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382000" cy="5476874"/>
              </a:xfrm>
              <a:blipFill>
                <a:blip r:embed="rId2"/>
                <a:stretch>
                  <a:fillRect l="-945" t="-891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B1F1E5F7-E850-3714-6B9D-EF2A94337571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9D40D1D-E720-EDAB-BB35-931D7B1CD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1255927-8C38-1BC2-084C-73AC62B7C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BFD6C74A-0021-FAC0-1042-648F4B54B4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001521DC-01C1-93B4-16E2-6CF7A1054C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8B716FAB-7019-D853-F66E-128ED21455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0B1DDFF2-A068-BA8B-1264-93D13D5676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5459CFDD-5645-028D-407A-6F7ED39E2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34F969A7-67AB-C5FE-D084-74C3C71C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85AFDD75-A779-0466-A493-C994841847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43413C6-6EA5-C797-F5B3-C8B2861225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B128035-3663-B84F-75CA-462F624A01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0DB7AC9F-DE4C-5113-3018-0BF5F78FBD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F22D773-E839-9D83-E3F6-279ACEA870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456A384E-D5B7-792B-0F30-92F77C1C3E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B35A58F4-2276-5FC0-DB1A-DC17763A9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4C18F98-3987-4CBF-778F-E1AC86F87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60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86C7F9D1-75E0-7E47-045B-1E8357709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25425"/>
            <a:ext cx="7772400" cy="846138"/>
          </a:xfrm>
        </p:spPr>
        <p:txBody>
          <a:bodyPr/>
          <a:lstStyle/>
          <a:p>
            <a:r>
              <a:rPr lang="en-IN" altLang="en-US" sz="2800"/>
              <a:t>Nucleate Pool Boiling: Bubble Diameter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7F9A7068-C25C-26E1-88A0-A8674A64F7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963988"/>
            <a:ext cx="8534400" cy="836612"/>
          </a:xfrm>
        </p:spPr>
        <p:txBody>
          <a:bodyPr/>
          <a:lstStyle/>
          <a:p>
            <a:r>
              <a:rPr lang="en-US" altLang="en-US" sz="2400"/>
              <a:t>The average diameter of bubble departing from hot surface of a processor is:</a:t>
            </a:r>
            <a:endParaRPr lang="en-IN" altLang="en-US" sz="2400"/>
          </a:p>
        </p:txBody>
      </p:sp>
      <p:grpSp>
        <p:nvGrpSpPr>
          <p:cNvPr id="22532" name="Group 38">
            <a:extLst>
              <a:ext uri="{FF2B5EF4-FFF2-40B4-BE49-F238E27FC236}">
                <a16:creationId xmlns:a16="http://schemas.microsoft.com/office/drawing/2014/main" id="{15638F26-7B14-A391-397E-B5E3B8DDEE68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22537" name="Group 19">
              <a:extLst>
                <a:ext uri="{FF2B5EF4-FFF2-40B4-BE49-F238E27FC236}">
                  <a16:creationId xmlns:a16="http://schemas.microsoft.com/office/drawing/2014/main" id="{6B90BC58-DC21-ED34-05C1-ED200AF2A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39" name="Group 8">
                <a:extLst>
                  <a:ext uri="{FF2B5EF4-FFF2-40B4-BE49-F238E27FC236}">
                    <a16:creationId xmlns:a16="http://schemas.microsoft.com/office/drawing/2014/main" id="{975DCE83-1CDC-B514-7E60-24F53F8D7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41" name="Group 9">
                  <a:extLst>
                    <a:ext uri="{FF2B5EF4-FFF2-40B4-BE49-F238E27FC236}">
                      <a16:creationId xmlns:a16="http://schemas.microsoft.com/office/drawing/2014/main" id="{DAB97C1E-D48A-3A86-F984-390C24E2EB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51" name="Rectangle 10">
                    <a:extLst>
                      <a:ext uri="{FF2B5EF4-FFF2-40B4-BE49-F238E27FC236}">
                        <a16:creationId xmlns:a16="http://schemas.microsoft.com/office/drawing/2014/main" id="{A2AFCC19-0998-7830-294D-5483FF1497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2" name="Rectangle 11">
                    <a:extLst>
                      <a:ext uri="{FF2B5EF4-FFF2-40B4-BE49-F238E27FC236}">
                        <a16:creationId xmlns:a16="http://schemas.microsoft.com/office/drawing/2014/main" id="{3E3FC352-5426-D549-D903-AD3D3D9609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2" name="Group 12">
                  <a:extLst>
                    <a:ext uri="{FF2B5EF4-FFF2-40B4-BE49-F238E27FC236}">
                      <a16:creationId xmlns:a16="http://schemas.microsoft.com/office/drawing/2014/main" id="{A2E39268-A195-E827-487C-3B0B388C07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49" name="Rectangle 13">
                    <a:extLst>
                      <a:ext uri="{FF2B5EF4-FFF2-40B4-BE49-F238E27FC236}">
                        <a16:creationId xmlns:a16="http://schemas.microsoft.com/office/drawing/2014/main" id="{2C017068-DDF6-98FB-D864-B83FFA451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0" name="Rectangle 14">
                    <a:extLst>
                      <a:ext uri="{FF2B5EF4-FFF2-40B4-BE49-F238E27FC236}">
                        <a16:creationId xmlns:a16="http://schemas.microsoft.com/office/drawing/2014/main" id="{D19CAC55-364E-9328-3824-DE741835EC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3" name="Group 15">
                  <a:extLst>
                    <a:ext uri="{FF2B5EF4-FFF2-40B4-BE49-F238E27FC236}">
                      <a16:creationId xmlns:a16="http://schemas.microsoft.com/office/drawing/2014/main" id="{B2702D49-8183-6F11-8A84-BBD7A0D5BD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47" name="Rectangle 16">
                    <a:extLst>
                      <a:ext uri="{FF2B5EF4-FFF2-40B4-BE49-F238E27FC236}">
                        <a16:creationId xmlns:a16="http://schemas.microsoft.com/office/drawing/2014/main" id="{10F3A90F-3A84-D79C-39DE-C8498D8279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8" name="Rectangle 17">
                    <a:extLst>
                      <a:ext uri="{FF2B5EF4-FFF2-40B4-BE49-F238E27FC236}">
                        <a16:creationId xmlns:a16="http://schemas.microsoft.com/office/drawing/2014/main" id="{11E7C536-C6F3-F54A-A680-62B722FBEB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4" name="Group 18">
                  <a:extLst>
                    <a:ext uri="{FF2B5EF4-FFF2-40B4-BE49-F238E27FC236}">
                      <a16:creationId xmlns:a16="http://schemas.microsoft.com/office/drawing/2014/main" id="{C3361847-D8F4-987B-768A-1CD62A0B57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5" name="Rectangle 19">
                    <a:extLst>
                      <a:ext uri="{FF2B5EF4-FFF2-40B4-BE49-F238E27FC236}">
                        <a16:creationId xmlns:a16="http://schemas.microsoft.com/office/drawing/2014/main" id="{2FF4FB84-4D40-B700-A924-E6A6B783BA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6" name="Rectangle 20">
                    <a:extLst>
                      <a:ext uri="{FF2B5EF4-FFF2-40B4-BE49-F238E27FC236}">
                        <a16:creationId xmlns:a16="http://schemas.microsoft.com/office/drawing/2014/main" id="{699301BA-CFDB-C37B-B8DA-1F6533291B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3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A03B3B3-E19D-5D0B-CD91-8EB31A239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Picture 4">
            <a:extLst>
              <a:ext uri="{FF2B5EF4-FFF2-40B4-BE49-F238E27FC236}">
                <a16:creationId xmlns:a16="http://schemas.microsoft.com/office/drawing/2014/main" id="{106E5A44-C004-7801-E754-7D428819F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3717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6FA777-AA7B-35FB-3C69-776D62741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147763"/>
            <a:ext cx="57181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Object 20">
            <a:extLst>
              <a:ext uri="{FF2B5EF4-FFF2-40B4-BE49-F238E27FC236}">
                <a16:creationId xmlns:a16="http://schemas.microsoft.com/office/drawing/2014/main" id="{7B296719-1F15-8B20-DA9F-89C4A6DA7D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4648200"/>
          <a:ext cx="3630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8000" imgH="558800" progId="Equation.3">
                  <p:embed/>
                </p:oleObj>
              </mc:Choice>
              <mc:Fallback>
                <p:oleObj name="Equation" r:id="rId5" imgW="1778000" imgH="558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48200"/>
                        <a:ext cx="36306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E9221C63-56D6-AEEC-32BA-A303FE3CA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25425"/>
            <a:ext cx="7134225" cy="846138"/>
          </a:xfrm>
        </p:spPr>
        <p:txBody>
          <a:bodyPr/>
          <a:lstStyle/>
          <a:p>
            <a:r>
              <a:rPr lang="en-IN" altLang="en-US" sz="2800"/>
              <a:t>Nucleate Pool Boiling: Minimum Wall Superheat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8F8A931F-1400-0D9A-4BA4-AED074A89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963988"/>
            <a:ext cx="8534400" cy="1238250"/>
          </a:xfrm>
        </p:spPr>
        <p:txBody>
          <a:bodyPr/>
          <a:lstStyle/>
          <a:p>
            <a:r>
              <a:rPr lang="en-US" altLang="en-US" sz="2400"/>
              <a:t>The minimum degree of superheat required to nucleate pool boiling depends on a non-dimensional number known as Jacob Number</a:t>
            </a:r>
            <a:endParaRPr lang="en-IN" altLang="en-US" sz="2400"/>
          </a:p>
        </p:txBody>
      </p:sp>
      <p:grpSp>
        <p:nvGrpSpPr>
          <p:cNvPr id="23556" name="Group 38">
            <a:extLst>
              <a:ext uri="{FF2B5EF4-FFF2-40B4-BE49-F238E27FC236}">
                <a16:creationId xmlns:a16="http://schemas.microsoft.com/office/drawing/2014/main" id="{34C371DF-3AD4-0809-0395-49ACD4A05E01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23560" name="Group 19">
              <a:extLst>
                <a:ext uri="{FF2B5EF4-FFF2-40B4-BE49-F238E27FC236}">
                  <a16:creationId xmlns:a16="http://schemas.microsoft.com/office/drawing/2014/main" id="{C7C4DADD-D49E-CA03-ABD2-3E37D8FED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2" name="Group 8">
                <a:extLst>
                  <a:ext uri="{FF2B5EF4-FFF2-40B4-BE49-F238E27FC236}">
                    <a16:creationId xmlns:a16="http://schemas.microsoft.com/office/drawing/2014/main" id="{9AC69DF2-31DB-59EB-C58C-5386ECBC9C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4" name="Group 9">
                  <a:extLst>
                    <a:ext uri="{FF2B5EF4-FFF2-40B4-BE49-F238E27FC236}">
                      <a16:creationId xmlns:a16="http://schemas.microsoft.com/office/drawing/2014/main" id="{F4358398-4DCE-9F99-4C53-951DB3F703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4" name="Rectangle 10">
                    <a:extLst>
                      <a:ext uri="{FF2B5EF4-FFF2-40B4-BE49-F238E27FC236}">
                        <a16:creationId xmlns:a16="http://schemas.microsoft.com/office/drawing/2014/main" id="{03AEB136-FB2C-654D-D696-99F330F693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5" name="Rectangle 11">
                    <a:extLst>
                      <a:ext uri="{FF2B5EF4-FFF2-40B4-BE49-F238E27FC236}">
                        <a16:creationId xmlns:a16="http://schemas.microsoft.com/office/drawing/2014/main" id="{525F49E8-AA1E-4D5C-AB7D-C9AED330EB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5" name="Group 12">
                  <a:extLst>
                    <a:ext uri="{FF2B5EF4-FFF2-40B4-BE49-F238E27FC236}">
                      <a16:creationId xmlns:a16="http://schemas.microsoft.com/office/drawing/2014/main" id="{4C114C5A-3E14-BCB8-AA06-56D25A3DF0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2" name="Rectangle 13">
                    <a:extLst>
                      <a:ext uri="{FF2B5EF4-FFF2-40B4-BE49-F238E27FC236}">
                        <a16:creationId xmlns:a16="http://schemas.microsoft.com/office/drawing/2014/main" id="{A2B2D62D-BC4A-EF0C-D06F-0DF2C9DDE2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3" name="Rectangle 14">
                    <a:extLst>
                      <a:ext uri="{FF2B5EF4-FFF2-40B4-BE49-F238E27FC236}">
                        <a16:creationId xmlns:a16="http://schemas.microsoft.com/office/drawing/2014/main" id="{60B8F58A-68F1-3EEA-4E32-ABBD70835C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6" name="Group 15">
                  <a:extLst>
                    <a:ext uri="{FF2B5EF4-FFF2-40B4-BE49-F238E27FC236}">
                      <a16:creationId xmlns:a16="http://schemas.microsoft.com/office/drawing/2014/main" id="{CF2DF561-28D1-873F-F5FA-5C7D4EA252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0" name="Rectangle 16">
                    <a:extLst>
                      <a:ext uri="{FF2B5EF4-FFF2-40B4-BE49-F238E27FC236}">
                        <a16:creationId xmlns:a16="http://schemas.microsoft.com/office/drawing/2014/main" id="{4BFF176E-11E4-55D7-2571-25907381C8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1" name="Rectangle 17">
                    <a:extLst>
                      <a:ext uri="{FF2B5EF4-FFF2-40B4-BE49-F238E27FC236}">
                        <a16:creationId xmlns:a16="http://schemas.microsoft.com/office/drawing/2014/main" id="{97C8249A-A4A5-C46D-536D-259361A602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7" name="Group 18">
                  <a:extLst>
                    <a:ext uri="{FF2B5EF4-FFF2-40B4-BE49-F238E27FC236}">
                      <a16:creationId xmlns:a16="http://schemas.microsoft.com/office/drawing/2014/main" id="{6DED0DE9-B157-9B09-BB43-0436620D6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68" name="Rectangle 19">
                    <a:extLst>
                      <a:ext uri="{FF2B5EF4-FFF2-40B4-BE49-F238E27FC236}">
                        <a16:creationId xmlns:a16="http://schemas.microsoft.com/office/drawing/2014/main" id="{872E3AB9-B3E1-1DD8-6CF7-A608F18008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69" name="Rectangle 20">
                    <a:extLst>
                      <a:ext uri="{FF2B5EF4-FFF2-40B4-BE49-F238E27FC236}">
                        <a16:creationId xmlns:a16="http://schemas.microsoft.com/office/drawing/2014/main" id="{88F529E7-6750-2412-ADAE-3F96EFB6EF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6E406CE-EF65-B2C1-8060-02FCA558E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4">
            <a:extLst>
              <a:ext uri="{FF2B5EF4-FFF2-40B4-BE49-F238E27FC236}">
                <a16:creationId xmlns:a16="http://schemas.microsoft.com/office/drawing/2014/main" id="{83E72091-4AD9-8C9C-94A3-0F9BAF4DA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3717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>
            <a:extLst>
              <a:ext uri="{FF2B5EF4-FFF2-40B4-BE49-F238E27FC236}">
                <a16:creationId xmlns:a16="http://schemas.microsoft.com/office/drawing/2014/main" id="{63739D82-36D4-4CA1-C8F6-67542376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147763"/>
            <a:ext cx="57181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Object 20">
            <a:extLst>
              <a:ext uri="{FF2B5EF4-FFF2-40B4-BE49-F238E27FC236}">
                <a16:creationId xmlns:a16="http://schemas.microsoft.com/office/drawing/2014/main" id="{013A867D-2CC4-6A37-DA25-08E8A38B7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5588" y="5054600"/>
          <a:ext cx="352583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7200" imgH="469900" progId="Equation.3">
                  <p:embed/>
                </p:oleObj>
              </mc:Choice>
              <mc:Fallback>
                <p:oleObj name="Equation" r:id="rId6" imgW="1727200" imgH="469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5054600"/>
                        <a:ext cx="3525837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E9221C63-56D6-AEEC-32BA-A303FE3CA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25425"/>
            <a:ext cx="7134225" cy="846138"/>
          </a:xfrm>
        </p:spPr>
        <p:txBody>
          <a:bodyPr/>
          <a:lstStyle/>
          <a:p>
            <a:r>
              <a:rPr lang="en-IN" altLang="en-US" sz="2800"/>
              <a:t>Nucleate Pool Boiling: Minimum Wall Superheat</a:t>
            </a:r>
          </a:p>
        </p:txBody>
      </p:sp>
      <p:grpSp>
        <p:nvGrpSpPr>
          <p:cNvPr id="23556" name="Group 38">
            <a:extLst>
              <a:ext uri="{FF2B5EF4-FFF2-40B4-BE49-F238E27FC236}">
                <a16:creationId xmlns:a16="http://schemas.microsoft.com/office/drawing/2014/main" id="{34C371DF-3AD4-0809-0395-49ACD4A05E01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23560" name="Group 19">
              <a:extLst>
                <a:ext uri="{FF2B5EF4-FFF2-40B4-BE49-F238E27FC236}">
                  <a16:creationId xmlns:a16="http://schemas.microsoft.com/office/drawing/2014/main" id="{C7C4DADD-D49E-CA03-ABD2-3E37D8FED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2" name="Group 8">
                <a:extLst>
                  <a:ext uri="{FF2B5EF4-FFF2-40B4-BE49-F238E27FC236}">
                    <a16:creationId xmlns:a16="http://schemas.microsoft.com/office/drawing/2014/main" id="{9AC69DF2-31DB-59EB-C58C-5386ECBC9C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4" name="Group 9">
                  <a:extLst>
                    <a:ext uri="{FF2B5EF4-FFF2-40B4-BE49-F238E27FC236}">
                      <a16:creationId xmlns:a16="http://schemas.microsoft.com/office/drawing/2014/main" id="{F4358398-4DCE-9F99-4C53-951DB3F703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4" name="Rectangle 10">
                    <a:extLst>
                      <a:ext uri="{FF2B5EF4-FFF2-40B4-BE49-F238E27FC236}">
                        <a16:creationId xmlns:a16="http://schemas.microsoft.com/office/drawing/2014/main" id="{03AEB136-FB2C-654D-D696-99F330F693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5" name="Rectangle 11">
                    <a:extLst>
                      <a:ext uri="{FF2B5EF4-FFF2-40B4-BE49-F238E27FC236}">
                        <a16:creationId xmlns:a16="http://schemas.microsoft.com/office/drawing/2014/main" id="{525F49E8-AA1E-4D5C-AB7D-C9AED330EB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5" name="Group 12">
                  <a:extLst>
                    <a:ext uri="{FF2B5EF4-FFF2-40B4-BE49-F238E27FC236}">
                      <a16:creationId xmlns:a16="http://schemas.microsoft.com/office/drawing/2014/main" id="{4C114C5A-3E14-BCB8-AA06-56D25A3DF0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2" name="Rectangle 13">
                    <a:extLst>
                      <a:ext uri="{FF2B5EF4-FFF2-40B4-BE49-F238E27FC236}">
                        <a16:creationId xmlns:a16="http://schemas.microsoft.com/office/drawing/2014/main" id="{A2B2D62D-BC4A-EF0C-D06F-0DF2C9DDE2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3" name="Rectangle 14">
                    <a:extLst>
                      <a:ext uri="{FF2B5EF4-FFF2-40B4-BE49-F238E27FC236}">
                        <a16:creationId xmlns:a16="http://schemas.microsoft.com/office/drawing/2014/main" id="{60B8F58A-68F1-3EEA-4E32-ABBD70835C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6" name="Group 15">
                  <a:extLst>
                    <a:ext uri="{FF2B5EF4-FFF2-40B4-BE49-F238E27FC236}">
                      <a16:creationId xmlns:a16="http://schemas.microsoft.com/office/drawing/2014/main" id="{CF2DF561-28D1-873F-F5FA-5C7D4EA252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0" name="Rectangle 16">
                    <a:extLst>
                      <a:ext uri="{FF2B5EF4-FFF2-40B4-BE49-F238E27FC236}">
                        <a16:creationId xmlns:a16="http://schemas.microsoft.com/office/drawing/2014/main" id="{4BFF176E-11E4-55D7-2571-25907381C8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1" name="Rectangle 17">
                    <a:extLst>
                      <a:ext uri="{FF2B5EF4-FFF2-40B4-BE49-F238E27FC236}">
                        <a16:creationId xmlns:a16="http://schemas.microsoft.com/office/drawing/2014/main" id="{97C8249A-A4A5-C46D-536D-259361A602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7" name="Group 18">
                  <a:extLst>
                    <a:ext uri="{FF2B5EF4-FFF2-40B4-BE49-F238E27FC236}">
                      <a16:creationId xmlns:a16="http://schemas.microsoft.com/office/drawing/2014/main" id="{6DED0DE9-B157-9B09-BB43-0436620D6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68" name="Rectangle 19">
                    <a:extLst>
                      <a:ext uri="{FF2B5EF4-FFF2-40B4-BE49-F238E27FC236}">
                        <a16:creationId xmlns:a16="http://schemas.microsoft.com/office/drawing/2014/main" id="{872E3AB9-B3E1-1DD8-6CF7-A608F18008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69" name="Rectangle 20">
                    <a:extLst>
                      <a:ext uri="{FF2B5EF4-FFF2-40B4-BE49-F238E27FC236}">
                        <a16:creationId xmlns:a16="http://schemas.microsoft.com/office/drawing/2014/main" id="{88F529E7-6750-2412-ADAE-3F96EFB6EF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6E406CE-EF65-B2C1-8060-02FCA558E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23 Jakob number variation with wall superheat and pressure for water.... |  Download Scientific Diagram">
            <a:extLst>
              <a:ext uri="{FF2B5EF4-FFF2-40B4-BE49-F238E27FC236}">
                <a16:creationId xmlns:a16="http://schemas.microsoft.com/office/drawing/2014/main" id="{20536CF4-6012-0694-C12A-FB6AB984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189037"/>
            <a:ext cx="8658225" cy="50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0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60E91212-80FB-1936-78EC-25B880C0C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25425"/>
            <a:ext cx="7772400" cy="846138"/>
          </a:xfrm>
        </p:spPr>
        <p:txBody>
          <a:bodyPr/>
          <a:lstStyle/>
          <a:p>
            <a:r>
              <a:rPr lang="en-IN" altLang="en-US" sz="2800"/>
              <a:t>Models for Nucleate Pool Boiling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657B7955-7AA7-A1C0-DE50-620B371DB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886200"/>
            <a:ext cx="8534400" cy="608013"/>
          </a:xfrm>
        </p:spPr>
        <p:txBody>
          <a:bodyPr/>
          <a:lstStyle/>
          <a:p>
            <a:r>
              <a:rPr lang="en-US" altLang="en-US" sz="2400"/>
              <a:t>Jacob Number is function of Reynolds and Prandtl numbers</a:t>
            </a:r>
            <a:endParaRPr lang="en-IN" altLang="en-US" sz="2400"/>
          </a:p>
        </p:txBody>
      </p:sp>
      <p:grpSp>
        <p:nvGrpSpPr>
          <p:cNvPr id="24580" name="Group 38">
            <a:extLst>
              <a:ext uri="{FF2B5EF4-FFF2-40B4-BE49-F238E27FC236}">
                <a16:creationId xmlns:a16="http://schemas.microsoft.com/office/drawing/2014/main" id="{5E01A28D-1A8D-6DC2-47CA-DF41F7C5C1EA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24585" name="Group 19">
              <a:extLst>
                <a:ext uri="{FF2B5EF4-FFF2-40B4-BE49-F238E27FC236}">
                  <a16:creationId xmlns:a16="http://schemas.microsoft.com/office/drawing/2014/main" id="{8E17E67F-AB8C-B693-97B9-E27163CDF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587" name="Group 8">
                <a:extLst>
                  <a:ext uri="{FF2B5EF4-FFF2-40B4-BE49-F238E27FC236}">
                    <a16:creationId xmlns:a16="http://schemas.microsoft.com/office/drawing/2014/main" id="{06FF1B1E-4C86-9BC7-28F3-B223689EA3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589" name="Group 9">
                  <a:extLst>
                    <a:ext uri="{FF2B5EF4-FFF2-40B4-BE49-F238E27FC236}">
                      <a16:creationId xmlns:a16="http://schemas.microsoft.com/office/drawing/2014/main" id="{416885DE-EAC2-529A-2FFD-32FD19B81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599" name="Rectangle 10">
                    <a:extLst>
                      <a:ext uri="{FF2B5EF4-FFF2-40B4-BE49-F238E27FC236}">
                        <a16:creationId xmlns:a16="http://schemas.microsoft.com/office/drawing/2014/main" id="{6E6118CC-7304-F973-068E-12D5719C99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0" name="Rectangle 11">
                    <a:extLst>
                      <a:ext uri="{FF2B5EF4-FFF2-40B4-BE49-F238E27FC236}">
                        <a16:creationId xmlns:a16="http://schemas.microsoft.com/office/drawing/2014/main" id="{2F0F3BB4-4247-51CF-6F6D-F51246EA0E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0" name="Group 12">
                  <a:extLst>
                    <a:ext uri="{FF2B5EF4-FFF2-40B4-BE49-F238E27FC236}">
                      <a16:creationId xmlns:a16="http://schemas.microsoft.com/office/drawing/2014/main" id="{631D1E97-9CE5-080A-5E98-BD5B3AF9E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597" name="Rectangle 13">
                    <a:extLst>
                      <a:ext uri="{FF2B5EF4-FFF2-40B4-BE49-F238E27FC236}">
                        <a16:creationId xmlns:a16="http://schemas.microsoft.com/office/drawing/2014/main" id="{AFE77954-EBBD-0760-4B99-AAB7B6272B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8" name="Rectangle 14">
                    <a:extLst>
                      <a:ext uri="{FF2B5EF4-FFF2-40B4-BE49-F238E27FC236}">
                        <a16:creationId xmlns:a16="http://schemas.microsoft.com/office/drawing/2014/main" id="{5E29B51A-715E-B3F4-2B35-90D006B3A7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1" name="Group 15">
                  <a:extLst>
                    <a:ext uri="{FF2B5EF4-FFF2-40B4-BE49-F238E27FC236}">
                      <a16:creationId xmlns:a16="http://schemas.microsoft.com/office/drawing/2014/main" id="{8D2043C3-0B40-43BF-BF17-D63B7316FD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4595" name="Rectangle 16">
                    <a:extLst>
                      <a:ext uri="{FF2B5EF4-FFF2-40B4-BE49-F238E27FC236}">
                        <a16:creationId xmlns:a16="http://schemas.microsoft.com/office/drawing/2014/main" id="{F9FBED9E-37E8-B636-4310-6FD197891D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6" name="Rectangle 17">
                    <a:extLst>
                      <a:ext uri="{FF2B5EF4-FFF2-40B4-BE49-F238E27FC236}">
                        <a16:creationId xmlns:a16="http://schemas.microsoft.com/office/drawing/2014/main" id="{2F80F8F4-FF51-DC84-B47F-78240B1AC5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2" name="Group 18">
                  <a:extLst>
                    <a:ext uri="{FF2B5EF4-FFF2-40B4-BE49-F238E27FC236}">
                      <a16:creationId xmlns:a16="http://schemas.microsoft.com/office/drawing/2014/main" id="{EDD66B52-34D4-987A-D62B-5BEB1FEC0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4593" name="Rectangle 19">
                    <a:extLst>
                      <a:ext uri="{FF2B5EF4-FFF2-40B4-BE49-F238E27FC236}">
                        <a16:creationId xmlns:a16="http://schemas.microsoft.com/office/drawing/2014/main" id="{9A547D2F-7921-77B9-650C-3C0D0F7313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4" name="Rectangle 20">
                    <a:extLst>
                      <a:ext uri="{FF2B5EF4-FFF2-40B4-BE49-F238E27FC236}">
                        <a16:creationId xmlns:a16="http://schemas.microsoft.com/office/drawing/2014/main" id="{BE91740B-07F1-133F-F5D4-3C815871A9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5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1E40641-6394-E844-493B-8940777DA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1" name="Picture 1">
            <a:extLst>
              <a:ext uri="{FF2B5EF4-FFF2-40B4-BE49-F238E27FC236}">
                <a16:creationId xmlns:a16="http://schemas.microsoft.com/office/drawing/2014/main" id="{74DCFB17-DAAE-494C-B6E0-0C0217799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147763"/>
            <a:ext cx="57181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Object 20">
            <a:extLst>
              <a:ext uri="{FF2B5EF4-FFF2-40B4-BE49-F238E27FC236}">
                <a16:creationId xmlns:a16="http://schemas.microsoft.com/office/drawing/2014/main" id="{EB18FEE3-1AC7-2055-CA0C-7CD54E7632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7538" y="4419600"/>
          <a:ext cx="53419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457200" progId="Equation.3">
                  <p:embed/>
                </p:oleObj>
              </mc:Choice>
              <mc:Fallback>
                <p:oleObj name="Equation" r:id="rId4" imgW="26162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419600"/>
                        <a:ext cx="53419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>
            <a:extLst>
              <a:ext uri="{FF2B5EF4-FFF2-40B4-BE49-F238E27FC236}">
                <a16:creationId xmlns:a16="http://schemas.microsoft.com/office/drawing/2014/main" id="{55B26B06-92A8-7C2D-1910-3A01E6699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549900"/>
          <a:ext cx="3035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255" imgH="266584" progId="Equation.3">
                  <p:embed/>
                </p:oleObj>
              </mc:Choice>
              <mc:Fallback>
                <p:oleObj name="Equation" r:id="rId6" imgW="1485255" imgH="266584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49900"/>
                        <a:ext cx="3035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DF749D3-E91D-7802-4CB0-ADB3EAF2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5332413"/>
            <a:ext cx="53594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400" kern="0" dirty="0"/>
              <a:t> The value of s varies in the range 1 – 1.7.</a:t>
            </a:r>
          </a:p>
          <a:p>
            <a:pPr marL="0" indent="0">
              <a:buFontTx/>
              <a:buNone/>
              <a:defRPr/>
            </a:pPr>
            <a:r>
              <a:rPr lang="en-US" altLang="en-US" sz="2400" i="1" kern="0" dirty="0"/>
              <a:t>C</a:t>
            </a:r>
            <a:r>
              <a:rPr lang="en-US" altLang="en-US" sz="2400" i="1" kern="0" baseline="-25000" dirty="0"/>
              <a:t>NBHT</a:t>
            </a:r>
            <a:r>
              <a:rPr lang="en-US" altLang="en-US" sz="2400" kern="0" dirty="0"/>
              <a:t> is to be determined for every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>
            <a:extLst>
              <a:ext uri="{FF2B5EF4-FFF2-40B4-BE49-F238E27FC236}">
                <a16:creationId xmlns:a16="http://schemas.microsoft.com/office/drawing/2014/main" id="{1493459A-2E9B-151A-406D-307BCEF81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225425"/>
            <a:ext cx="7772400" cy="846138"/>
          </a:xfrm>
        </p:spPr>
        <p:txBody>
          <a:bodyPr/>
          <a:lstStyle/>
          <a:p>
            <a:r>
              <a:rPr lang="en-IN" altLang="en-US" sz="2800"/>
              <a:t>Nucleate Pool Boiling : Selection of Pressure</a:t>
            </a:r>
          </a:p>
        </p:txBody>
      </p:sp>
      <p:grpSp>
        <p:nvGrpSpPr>
          <p:cNvPr id="26627" name="Group 38">
            <a:extLst>
              <a:ext uri="{FF2B5EF4-FFF2-40B4-BE49-F238E27FC236}">
                <a16:creationId xmlns:a16="http://schemas.microsoft.com/office/drawing/2014/main" id="{F28A7C3D-F130-338C-AEC9-091DFC1F7A2C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26629" name="Group 19">
              <a:extLst>
                <a:ext uri="{FF2B5EF4-FFF2-40B4-BE49-F238E27FC236}">
                  <a16:creationId xmlns:a16="http://schemas.microsoft.com/office/drawing/2014/main" id="{4E48BB17-593B-4004-DEB2-4D4BBFF77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631" name="Group 8">
                <a:extLst>
                  <a:ext uri="{FF2B5EF4-FFF2-40B4-BE49-F238E27FC236}">
                    <a16:creationId xmlns:a16="http://schemas.microsoft.com/office/drawing/2014/main" id="{722801E2-386A-E247-8221-7A9E3CE3F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633" name="Group 9">
                  <a:extLst>
                    <a:ext uri="{FF2B5EF4-FFF2-40B4-BE49-F238E27FC236}">
                      <a16:creationId xmlns:a16="http://schemas.microsoft.com/office/drawing/2014/main" id="{F13F9395-8904-42F4-025A-E28C47F45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643" name="Rectangle 10">
                    <a:extLst>
                      <a:ext uri="{FF2B5EF4-FFF2-40B4-BE49-F238E27FC236}">
                        <a16:creationId xmlns:a16="http://schemas.microsoft.com/office/drawing/2014/main" id="{C426ECF9-72E3-A2F3-7B88-7F7E1A03B3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Rectangle 11">
                    <a:extLst>
                      <a:ext uri="{FF2B5EF4-FFF2-40B4-BE49-F238E27FC236}">
                        <a16:creationId xmlns:a16="http://schemas.microsoft.com/office/drawing/2014/main" id="{2A714557-9F52-E124-18E2-2B7A207B6D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4" name="Group 12">
                  <a:extLst>
                    <a:ext uri="{FF2B5EF4-FFF2-40B4-BE49-F238E27FC236}">
                      <a16:creationId xmlns:a16="http://schemas.microsoft.com/office/drawing/2014/main" id="{28E88E73-0B1B-529C-4F95-ADAA8BB5C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6641" name="Rectangle 13">
                    <a:extLst>
                      <a:ext uri="{FF2B5EF4-FFF2-40B4-BE49-F238E27FC236}">
                        <a16:creationId xmlns:a16="http://schemas.microsoft.com/office/drawing/2014/main" id="{FAE78105-D1B1-6FC6-87A0-A25CF4A1A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2" name="Rectangle 14">
                    <a:extLst>
                      <a:ext uri="{FF2B5EF4-FFF2-40B4-BE49-F238E27FC236}">
                        <a16:creationId xmlns:a16="http://schemas.microsoft.com/office/drawing/2014/main" id="{6F71E373-1F30-CE72-ED57-3921A3A36F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5" name="Group 15">
                  <a:extLst>
                    <a:ext uri="{FF2B5EF4-FFF2-40B4-BE49-F238E27FC236}">
                      <a16:creationId xmlns:a16="http://schemas.microsoft.com/office/drawing/2014/main" id="{D3DF3386-2679-6CF6-6F06-87518882B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6639" name="Rectangle 16">
                    <a:extLst>
                      <a:ext uri="{FF2B5EF4-FFF2-40B4-BE49-F238E27FC236}">
                        <a16:creationId xmlns:a16="http://schemas.microsoft.com/office/drawing/2014/main" id="{44ECC677-2BD3-80A3-559A-5E3234532B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0" name="Rectangle 17">
                    <a:extLst>
                      <a:ext uri="{FF2B5EF4-FFF2-40B4-BE49-F238E27FC236}">
                        <a16:creationId xmlns:a16="http://schemas.microsoft.com/office/drawing/2014/main" id="{2FB02FFF-AB96-02E7-B545-37565B407A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6" name="Group 18">
                  <a:extLst>
                    <a:ext uri="{FF2B5EF4-FFF2-40B4-BE49-F238E27FC236}">
                      <a16:creationId xmlns:a16="http://schemas.microsoft.com/office/drawing/2014/main" id="{99D50544-2C62-4377-5728-1E0AA78677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637" name="Rectangle 19">
                    <a:extLst>
                      <a:ext uri="{FF2B5EF4-FFF2-40B4-BE49-F238E27FC236}">
                        <a16:creationId xmlns:a16="http://schemas.microsoft.com/office/drawing/2014/main" id="{E4EBBAD0-ED1F-44F8-363E-7B35554B3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38" name="Rectangle 20">
                    <a:extLst>
                      <a:ext uri="{FF2B5EF4-FFF2-40B4-BE49-F238E27FC236}">
                        <a16:creationId xmlns:a16="http://schemas.microsoft.com/office/drawing/2014/main" id="{9378ADCF-7B00-E638-9344-28C491871D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63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95BFAE6-2EB7-B30B-26E6-F6B2A5C69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8" name="Content Placeholder 3">
            <a:extLst>
              <a:ext uri="{FF2B5EF4-FFF2-40B4-BE49-F238E27FC236}">
                <a16:creationId xmlns:a16="http://schemas.microsoft.com/office/drawing/2014/main" id="{27C4F688-5F14-F57B-375D-7AD152070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469" y="1176283"/>
            <a:ext cx="7575331" cy="537129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6C89-6EDF-6582-4121-234CA4AE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65689"/>
            <a:ext cx="6589335" cy="1143000"/>
          </a:xfrm>
        </p:spPr>
        <p:txBody>
          <a:bodyPr/>
          <a:lstStyle/>
          <a:p>
            <a:r>
              <a:rPr lang="en-US" sz="2800" dirty="0"/>
              <a:t>Correlations for Heat Transfer Coefficient</a:t>
            </a:r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3F2C76A5-B97A-C50F-0707-6A40F7B01E90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DDB671DE-9FEB-303C-7578-CE2CFDD40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2EEF2EE-431F-2CF4-39E5-4A5576214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DB7E4E85-9388-2BE9-57E4-110D56DF4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1383F666-6328-B405-FF53-A19A440778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708790A9-60B8-5FCC-3F9E-97CA36B000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9B44275B-03DC-EF6A-80C6-FF4DC0F7E3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C07FC664-57F0-BC0A-9F18-0A736D444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E380A3F5-8DDA-8CF1-3948-88398AFFB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C4536F14-AAA1-CB86-D5F2-663D20A57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C410E9E4-2466-31E1-A44D-FF8B44B947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3B9E075-3694-462F-D568-DD57B2233E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2593EE63-25C3-29A9-40ED-5CD5C0051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F2BD04BB-8406-A5D2-C777-B1F8C2A250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3A98F3AA-F402-71F3-5664-3E3D5D15F9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F17C5EF1-71E3-8725-59D0-0C3B6A372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87440C6-2D1B-ACB6-3337-4A7B80B44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01E4-E189-BFB4-D346-5F05775C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4" y="1232337"/>
            <a:ext cx="8686800" cy="4114800"/>
          </a:xfrm>
        </p:spPr>
        <p:txBody>
          <a:bodyPr/>
          <a:lstStyle/>
          <a:p>
            <a:r>
              <a:rPr lang="en-US" sz="2400" dirty="0"/>
              <a:t>Considering its complexity, there is no widely accepted analytical equation for boiling heat transfer at </a:t>
            </a:r>
            <a:r>
              <a:rPr lang="en-US" sz="2400" dirty="0" err="1"/>
              <a:t>presen</a:t>
            </a:r>
            <a:r>
              <a:rPr lang="en-US" sz="2400" dirty="0"/>
              <a:t> </a:t>
            </a:r>
          </a:p>
          <a:p>
            <a:r>
              <a:rPr lang="en-US" sz="2400" dirty="0"/>
              <a:t>In order to meet the needs of engineering, many researchers use a large number of experimental data to obtain many boiling heat transfer equations. </a:t>
            </a:r>
          </a:p>
          <a:p>
            <a:r>
              <a:rPr lang="en-US" sz="2400" dirty="0"/>
              <a:t>Three boiling heat transfer equations have been considered as more useful here:</a:t>
            </a:r>
          </a:p>
          <a:p>
            <a:r>
              <a:rPr lang="en-US" sz="2400" dirty="0" err="1"/>
              <a:t>Shiraishi</a:t>
            </a:r>
            <a:r>
              <a:rPr lang="en-US" sz="2400" dirty="0"/>
              <a:t>  Correlation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FCD131-1D00-709A-5EA2-0E74C7B7E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810576"/>
            <a:ext cx="6285370" cy="14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6C89-6EDF-6582-4121-234CA4AE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65689"/>
            <a:ext cx="6589335" cy="1143000"/>
          </a:xfrm>
        </p:spPr>
        <p:txBody>
          <a:bodyPr/>
          <a:lstStyle/>
          <a:p>
            <a:r>
              <a:rPr lang="en-US" sz="2800" dirty="0"/>
              <a:t>Correlations for Heat Transfer Coefficient</a:t>
            </a:r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3F2C76A5-B97A-C50F-0707-6A40F7B01E90}"/>
              </a:ext>
            </a:extLst>
          </p:cNvPr>
          <p:cNvGrpSpPr>
            <a:grpSpLocks/>
          </p:cNvGrpSpPr>
          <p:nvPr/>
        </p:nvGrpSpPr>
        <p:grpSpPr bwMode="auto">
          <a:xfrm>
            <a:off x="-1" y="42041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DDB671DE-9FEB-303C-7578-CE2CFDD40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2EEF2EE-431F-2CF4-39E5-4A5576214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DB7E4E85-9388-2BE9-57E4-110D56DF4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1383F666-6328-B405-FF53-A19A440778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708790A9-60B8-5FCC-3F9E-97CA36B000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9B44275B-03DC-EF6A-80C6-FF4DC0F7E3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C07FC664-57F0-BC0A-9F18-0A736D444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E380A3F5-8DDA-8CF1-3948-88398AFFB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C4536F14-AAA1-CB86-D5F2-663D20A57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C410E9E4-2466-31E1-A44D-FF8B44B947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3B9E075-3694-462F-D568-DD57B2233E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2593EE63-25C3-29A9-40ED-5CD5C0051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F2BD04BB-8406-A5D2-C777-B1F8C2A250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3A98F3AA-F402-71F3-5664-3E3D5D15F9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F17C5EF1-71E3-8725-59D0-0C3B6A372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87440C6-2D1B-ACB6-3337-4A7B80B44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01E4-E189-BFB4-D346-5F05775C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4" y="1232337"/>
            <a:ext cx="8686800" cy="714703"/>
          </a:xfrm>
        </p:spPr>
        <p:txBody>
          <a:bodyPr/>
          <a:lstStyle/>
          <a:p>
            <a:r>
              <a:rPr lang="en-US" sz="2400" dirty="0"/>
              <a:t>Cooper  Correlation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516FE-A8C2-3DCC-0199-179C013B7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91" y="1929978"/>
            <a:ext cx="8538204" cy="13393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6058E4-5BA6-EAAB-0105-0FC252E4C3C7}"/>
              </a:ext>
            </a:extLst>
          </p:cNvPr>
          <p:cNvSpPr txBox="1"/>
          <p:nvPr/>
        </p:nvSpPr>
        <p:spPr>
          <a:xfrm>
            <a:off x="533400" y="35769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Kutateladze</a:t>
            </a:r>
            <a:r>
              <a:rPr lang="en-US" dirty="0"/>
              <a:t> </a:t>
            </a:r>
            <a:r>
              <a:rPr lang="en-US" sz="2400" dirty="0"/>
              <a:t>Correlation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B1E081-278A-4F0B-2288-3C5F94B2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59" y="4237395"/>
            <a:ext cx="6971282" cy="12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3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6C89-6EDF-6582-4121-234CA4AE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65689"/>
            <a:ext cx="6589335" cy="1143000"/>
          </a:xfrm>
        </p:spPr>
        <p:txBody>
          <a:bodyPr/>
          <a:lstStyle/>
          <a:p>
            <a:r>
              <a:rPr lang="en-US" sz="2800" dirty="0"/>
              <a:t>Predicted &amp; Measured Heat Transfer Coefficient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495DC-95AA-87A8-FAA7-DD039370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990653"/>
            <a:ext cx="7030660" cy="5404677"/>
          </a:xfrm>
        </p:spPr>
      </p:pic>
      <p:grpSp>
        <p:nvGrpSpPr>
          <p:cNvPr id="6" name="Group 38">
            <a:extLst>
              <a:ext uri="{FF2B5EF4-FFF2-40B4-BE49-F238E27FC236}">
                <a16:creationId xmlns:a16="http://schemas.microsoft.com/office/drawing/2014/main" id="{3F2C76A5-B97A-C50F-0707-6A40F7B01E90}"/>
              </a:ext>
            </a:extLst>
          </p:cNvPr>
          <p:cNvGrpSpPr>
            <a:grpSpLocks/>
          </p:cNvGrpSpPr>
          <p:nvPr/>
        </p:nvGrpSpPr>
        <p:grpSpPr bwMode="auto">
          <a:xfrm>
            <a:off x="-1" y="42041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DDB671DE-9FEB-303C-7578-CE2CFDD40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2EEF2EE-431F-2CF4-39E5-4A5576214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DB7E4E85-9388-2BE9-57E4-110D56DF4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1383F666-6328-B405-FF53-A19A440778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708790A9-60B8-5FCC-3F9E-97CA36B000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9B44275B-03DC-EF6A-80C6-FF4DC0F7E3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C07FC664-57F0-BC0A-9F18-0A736D444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E380A3F5-8DDA-8CF1-3948-88398AFFB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C4536F14-AAA1-CB86-D5F2-663D20A57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C410E9E4-2466-31E1-A44D-FF8B44B947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3B9E075-3694-462F-D568-DD57B2233E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2593EE63-25C3-29A9-40ED-5CD5C0051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F2BD04BB-8406-A5D2-C777-B1F8C2A250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3A98F3AA-F402-71F3-5664-3E3D5D15F9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F17C5EF1-71E3-8725-59D0-0C3B6A372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87440C6-2D1B-ACB6-3337-4A7B80B44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9B1D200-75A7-8A8C-27AE-0FDACBD7B7A0}"/>
              </a:ext>
            </a:extLst>
          </p:cNvPr>
          <p:cNvSpPr/>
          <p:nvPr/>
        </p:nvSpPr>
        <p:spPr bwMode="auto">
          <a:xfrm>
            <a:off x="4114800" y="2590800"/>
            <a:ext cx="990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6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D420175-8B15-B1E5-B227-0CEA07D69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344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B3EDE751-6DCE-CFB3-E899-38E54CA2D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934200" cy="990600"/>
          </a:xfrm>
        </p:spPr>
        <p:txBody>
          <a:bodyPr/>
          <a:lstStyle/>
          <a:p>
            <a:r>
              <a:rPr lang="en-IN" altLang="en-US" sz="2800"/>
              <a:t>Two Phase Cooling Above  Critical Heat Flux</a:t>
            </a:r>
          </a:p>
        </p:txBody>
      </p:sp>
      <p:grpSp>
        <p:nvGrpSpPr>
          <p:cNvPr id="20484" name="Group 38">
            <a:extLst>
              <a:ext uri="{FF2B5EF4-FFF2-40B4-BE49-F238E27FC236}">
                <a16:creationId xmlns:a16="http://schemas.microsoft.com/office/drawing/2014/main" id="{8F3F325E-4E26-AF73-205C-FE2A1C98EFAE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20486" name="Group 19">
              <a:extLst>
                <a:ext uri="{FF2B5EF4-FFF2-40B4-BE49-F238E27FC236}">
                  <a16:creationId xmlns:a16="http://schemas.microsoft.com/office/drawing/2014/main" id="{5113AA2A-5A07-198C-6704-1C068153D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488" name="Group 8">
                <a:extLst>
                  <a:ext uri="{FF2B5EF4-FFF2-40B4-BE49-F238E27FC236}">
                    <a16:creationId xmlns:a16="http://schemas.microsoft.com/office/drawing/2014/main" id="{105A70A7-8219-E76D-2210-86ACAE79B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0490" name="Group 9">
                  <a:extLst>
                    <a:ext uri="{FF2B5EF4-FFF2-40B4-BE49-F238E27FC236}">
                      <a16:creationId xmlns:a16="http://schemas.microsoft.com/office/drawing/2014/main" id="{F49ADEF9-8879-1319-1B32-D2014020EC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500" name="Rectangle 10">
                    <a:extLst>
                      <a:ext uri="{FF2B5EF4-FFF2-40B4-BE49-F238E27FC236}">
                        <a16:creationId xmlns:a16="http://schemas.microsoft.com/office/drawing/2014/main" id="{C2342607-E64E-8311-0924-A6170E47D9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501" name="Rectangle 11">
                    <a:extLst>
                      <a:ext uri="{FF2B5EF4-FFF2-40B4-BE49-F238E27FC236}">
                        <a16:creationId xmlns:a16="http://schemas.microsoft.com/office/drawing/2014/main" id="{5C78BAE1-C9B5-E180-A219-B791D28987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491" name="Group 12">
                  <a:extLst>
                    <a:ext uri="{FF2B5EF4-FFF2-40B4-BE49-F238E27FC236}">
                      <a16:creationId xmlns:a16="http://schemas.microsoft.com/office/drawing/2014/main" id="{B3F5439C-CB7D-3853-10F6-469B49AD4B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498" name="Rectangle 13">
                    <a:extLst>
                      <a:ext uri="{FF2B5EF4-FFF2-40B4-BE49-F238E27FC236}">
                        <a16:creationId xmlns:a16="http://schemas.microsoft.com/office/drawing/2014/main" id="{523DD78F-A56F-8483-A018-9871B90154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499" name="Rectangle 14">
                    <a:extLst>
                      <a:ext uri="{FF2B5EF4-FFF2-40B4-BE49-F238E27FC236}">
                        <a16:creationId xmlns:a16="http://schemas.microsoft.com/office/drawing/2014/main" id="{456D7CAE-337A-E35A-B555-6AB5A2B8B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492" name="Group 15">
                  <a:extLst>
                    <a:ext uri="{FF2B5EF4-FFF2-40B4-BE49-F238E27FC236}">
                      <a16:creationId xmlns:a16="http://schemas.microsoft.com/office/drawing/2014/main" id="{81600DEF-F739-2CA5-A7F8-33C4A48618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496" name="Rectangle 16">
                    <a:extLst>
                      <a:ext uri="{FF2B5EF4-FFF2-40B4-BE49-F238E27FC236}">
                        <a16:creationId xmlns:a16="http://schemas.microsoft.com/office/drawing/2014/main" id="{E47BEAA8-B82E-7FDC-5063-DC7A65847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497" name="Rectangle 17">
                    <a:extLst>
                      <a:ext uri="{FF2B5EF4-FFF2-40B4-BE49-F238E27FC236}">
                        <a16:creationId xmlns:a16="http://schemas.microsoft.com/office/drawing/2014/main" id="{3AA2769D-BCB8-5EAF-64D1-39A802C7F1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493" name="Group 18">
                  <a:extLst>
                    <a:ext uri="{FF2B5EF4-FFF2-40B4-BE49-F238E27FC236}">
                      <a16:creationId xmlns:a16="http://schemas.microsoft.com/office/drawing/2014/main" id="{85A50D76-D805-7053-7433-85B257B76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0494" name="Rectangle 19">
                    <a:extLst>
                      <a:ext uri="{FF2B5EF4-FFF2-40B4-BE49-F238E27FC236}">
                        <a16:creationId xmlns:a16="http://schemas.microsoft.com/office/drawing/2014/main" id="{10C8A873-F76E-ABF1-C692-C69D6809DC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495" name="Rectangle 20">
                    <a:extLst>
                      <a:ext uri="{FF2B5EF4-FFF2-40B4-BE49-F238E27FC236}">
                        <a16:creationId xmlns:a16="http://schemas.microsoft.com/office/drawing/2014/main" id="{6DAC3FC2-2A99-FB57-BCD3-7464FF7717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48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20486F5-CB58-0699-DABA-D145667AE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8254088"/>
      </p:ext>
    </p:extLst>
  </p:cSld>
  <p:clrMapOvr>
    <a:masterClrMapping/>
  </p:clrMapOvr>
  <p:transition advTm="95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20277D-F7AF-2186-29AC-58C69E36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26850"/>
            <a:ext cx="7772400" cy="554037"/>
          </a:xfrm>
        </p:spPr>
        <p:txBody>
          <a:bodyPr/>
          <a:lstStyle/>
          <a:p>
            <a:r>
              <a:rPr lang="en-US" altLang="en-US" sz="2800" dirty="0"/>
              <a:t>Initial Remarks</a:t>
            </a:r>
            <a:endParaRPr lang="en-IN" altLang="en-US" sz="2800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D9E69D6-46DD-403C-EC8D-7553CD26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85875"/>
            <a:ext cx="8420100" cy="4114800"/>
          </a:xfrm>
        </p:spPr>
        <p:txBody>
          <a:bodyPr/>
          <a:lstStyle/>
          <a:p>
            <a:r>
              <a:rPr lang="en-US" sz="2400" dirty="0"/>
              <a:t>Two-phase cooling systems can reduce the use of accessory equipment, such as chillers, pumps, and fans, potentially improving the energy efficiency of data centers. </a:t>
            </a:r>
          </a:p>
          <a:p>
            <a:r>
              <a:rPr lang="en-US" sz="2400" dirty="0"/>
              <a:t>These systems can avoid the surface temperature symmetry of electronic devices.</a:t>
            </a:r>
          </a:p>
          <a:p>
            <a:r>
              <a:rPr lang="en-US" sz="2400" dirty="0"/>
              <a:t>Improves heat dissipation efficiency.</a:t>
            </a:r>
          </a:p>
          <a:p>
            <a:r>
              <a:rPr lang="en-US" sz="2400" dirty="0"/>
              <a:t>Liquid-cooled DC systems have become popular for recent ICT equipment due to their energy-efficient heat removal capacity up to more than 100 W/cm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</p:txBody>
      </p:sp>
      <p:grpSp>
        <p:nvGrpSpPr>
          <p:cNvPr id="6148" name="Group 38">
            <a:extLst>
              <a:ext uri="{FF2B5EF4-FFF2-40B4-BE49-F238E27FC236}">
                <a16:creationId xmlns:a16="http://schemas.microsoft.com/office/drawing/2014/main" id="{FDBDD3FB-8202-7960-7813-0A254F31644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6149" name="Group 19">
              <a:extLst>
                <a:ext uri="{FF2B5EF4-FFF2-40B4-BE49-F238E27FC236}">
                  <a16:creationId xmlns:a16="http://schemas.microsoft.com/office/drawing/2014/main" id="{3B7389DE-91B9-D90D-3AB7-B83ED212F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1" name="Group 8">
                <a:extLst>
                  <a:ext uri="{FF2B5EF4-FFF2-40B4-BE49-F238E27FC236}">
                    <a16:creationId xmlns:a16="http://schemas.microsoft.com/office/drawing/2014/main" id="{8AE3DB37-8953-7375-0298-4F7FE313C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53" name="Group 9">
                  <a:extLst>
                    <a:ext uri="{FF2B5EF4-FFF2-40B4-BE49-F238E27FC236}">
                      <a16:creationId xmlns:a16="http://schemas.microsoft.com/office/drawing/2014/main" id="{6B4FD749-4475-26FA-C759-1F94FDB879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63" name="Rectangle 10">
                    <a:extLst>
                      <a:ext uri="{FF2B5EF4-FFF2-40B4-BE49-F238E27FC236}">
                        <a16:creationId xmlns:a16="http://schemas.microsoft.com/office/drawing/2014/main" id="{662EAEE9-DB13-F653-28AC-9774BF55B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4" name="Rectangle 11">
                    <a:extLst>
                      <a:ext uri="{FF2B5EF4-FFF2-40B4-BE49-F238E27FC236}">
                        <a16:creationId xmlns:a16="http://schemas.microsoft.com/office/drawing/2014/main" id="{187494E0-67D2-9A9E-FDD9-68074FC954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4" name="Group 12">
                  <a:extLst>
                    <a:ext uri="{FF2B5EF4-FFF2-40B4-BE49-F238E27FC236}">
                      <a16:creationId xmlns:a16="http://schemas.microsoft.com/office/drawing/2014/main" id="{311DB8E2-9AF9-F219-1DF2-E6DB203D45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1" name="Rectangle 13">
                    <a:extLst>
                      <a:ext uri="{FF2B5EF4-FFF2-40B4-BE49-F238E27FC236}">
                        <a16:creationId xmlns:a16="http://schemas.microsoft.com/office/drawing/2014/main" id="{4AE2F0FB-C537-F491-282C-41C5331AAE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2" name="Rectangle 14">
                    <a:extLst>
                      <a:ext uri="{FF2B5EF4-FFF2-40B4-BE49-F238E27FC236}">
                        <a16:creationId xmlns:a16="http://schemas.microsoft.com/office/drawing/2014/main" id="{2C876B0B-FF0D-E8F5-B467-871E81D88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5" name="Group 15">
                  <a:extLst>
                    <a:ext uri="{FF2B5EF4-FFF2-40B4-BE49-F238E27FC236}">
                      <a16:creationId xmlns:a16="http://schemas.microsoft.com/office/drawing/2014/main" id="{D863D109-AD91-66C1-2567-E608058404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59" name="Rectangle 16">
                    <a:extLst>
                      <a:ext uri="{FF2B5EF4-FFF2-40B4-BE49-F238E27FC236}">
                        <a16:creationId xmlns:a16="http://schemas.microsoft.com/office/drawing/2014/main" id="{897AD414-FBF3-F8C4-E44E-A0C512C9F9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0" name="Rectangle 17">
                    <a:extLst>
                      <a:ext uri="{FF2B5EF4-FFF2-40B4-BE49-F238E27FC236}">
                        <a16:creationId xmlns:a16="http://schemas.microsoft.com/office/drawing/2014/main" id="{46B84933-0567-9365-C953-D8C05FDA74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6" name="Group 18">
                  <a:extLst>
                    <a:ext uri="{FF2B5EF4-FFF2-40B4-BE49-F238E27FC236}">
                      <a16:creationId xmlns:a16="http://schemas.microsoft.com/office/drawing/2014/main" id="{5FE89375-2E8B-C292-C5BA-56F1A42D07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57" name="Rectangle 19">
                    <a:extLst>
                      <a:ext uri="{FF2B5EF4-FFF2-40B4-BE49-F238E27FC236}">
                        <a16:creationId xmlns:a16="http://schemas.microsoft.com/office/drawing/2014/main" id="{58E19035-BD64-0328-46BE-DB9812327F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58" name="Rectangle 20">
                    <a:extLst>
                      <a:ext uri="{FF2B5EF4-FFF2-40B4-BE49-F238E27FC236}">
                        <a16:creationId xmlns:a16="http://schemas.microsoft.com/office/drawing/2014/main" id="{D0EAC794-B78F-DEDC-9EC1-3A9DD0E33D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EC5E3C9-6C09-EE0F-5807-F429C87F6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0486-0B27-3DE3-555A-CA6499E3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539" y="32893"/>
            <a:ext cx="7772400" cy="1143000"/>
          </a:xfrm>
        </p:spPr>
        <p:txBody>
          <a:bodyPr/>
          <a:lstStyle/>
          <a:p>
            <a:r>
              <a:rPr lang="en-US" sz="2800" dirty="0"/>
              <a:t>Classification of Convection Cooling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7A38D4-3274-D998-4DBF-AF3A1F5F8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63" y="1219200"/>
            <a:ext cx="3350172" cy="27449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BA156-DB8D-7617-A987-B4049D068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53" y="3316812"/>
            <a:ext cx="3438246" cy="2971799"/>
          </a:xfrm>
          <a:prstGeom prst="rect">
            <a:avLst/>
          </a:prstGeom>
        </p:spPr>
      </p:pic>
      <p:grpSp>
        <p:nvGrpSpPr>
          <p:cNvPr id="10" name="Group 38">
            <a:extLst>
              <a:ext uri="{FF2B5EF4-FFF2-40B4-BE49-F238E27FC236}">
                <a16:creationId xmlns:a16="http://schemas.microsoft.com/office/drawing/2014/main" id="{665177AE-B31C-1BFE-0D0F-6B44D55AD2EB}"/>
              </a:ext>
            </a:extLst>
          </p:cNvPr>
          <p:cNvGrpSpPr>
            <a:grpSpLocks/>
          </p:cNvGrpSpPr>
          <p:nvPr/>
        </p:nvGrpSpPr>
        <p:grpSpPr bwMode="auto">
          <a:xfrm>
            <a:off x="-34539" y="77091"/>
            <a:ext cx="9144000" cy="6858000"/>
            <a:chOff x="0" y="0"/>
            <a:chExt cx="9144000" cy="6858000"/>
          </a:xfrm>
        </p:grpSpPr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61673C6A-63B2-1502-B896-48B82A9AB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EFFC2020-01D6-088E-DF2E-3206474C5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" name="Group 9">
                  <a:extLst>
                    <a:ext uri="{FF2B5EF4-FFF2-40B4-BE49-F238E27FC236}">
                      <a16:creationId xmlns:a16="http://schemas.microsoft.com/office/drawing/2014/main" id="{61817534-CE6D-3C1E-3FC1-42805696E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" name="Rectangle 10">
                    <a:extLst>
                      <a:ext uri="{FF2B5EF4-FFF2-40B4-BE49-F238E27FC236}">
                        <a16:creationId xmlns:a16="http://schemas.microsoft.com/office/drawing/2014/main" id="{0B1A36DC-3629-2B96-00D6-53262853D6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" name="Rectangle 11">
                    <a:extLst>
                      <a:ext uri="{FF2B5EF4-FFF2-40B4-BE49-F238E27FC236}">
                        <a16:creationId xmlns:a16="http://schemas.microsoft.com/office/drawing/2014/main" id="{16F82A1D-EF1A-F71D-5A46-EDE7CD0F8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2">
                  <a:extLst>
                    <a:ext uri="{FF2B5EF4-FFF2-40B4-BE49-F238E27FC236}">
                      <a16:creationId xmlns:a16="http://schemas.microsoft.com/office/drawing/2014/main" id="{1C2CA7EE-3C69-E4E3-0A24-D044D9F64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" name="Rectangle 13">
                    <a:extLst>
                      <a:ext uri="{FF2B5EF4-FFF2-40B4-BE49-F238E27FC236}">
                        <a16:creationId xmlns:a16="http://schemas.microsoft.com/office/drawing/2014/main" id="{4D731E77-00C9-20EB-C160-F0B1032DE6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E3BEBF2D-8FF3-7A13-D881-8C05F01A47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5">
                  <a:extLst>
                    <a:ext uri="{FF2B5EF4-FFF2-40B4-BE49-F238E27FC236}">
                      <a16:creationId xmlns:a16="http://schemas.microsoft.com/office/drawing/2014/main" id="{67D747B3-F1BB-D705-BFA8-E356C396FC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" name="Rectangle 16">
                    <a:extLst>
                      <a:ext uri="{FF2B5EF4-FFF2-40B4-BE49-F238E27FC236}">
                        <a16:creationId xmlns:a16="http://schemas.microsoft.com/office/drawing/2014/main" id="{6DB6B612-E45D-D06C-4D81-E7118EA09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5375760C-19BE-D504-6DE9-AD78A2370B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8">
                  <a:extLst>
                    <a:ext uri="{FF2B5EF4-FFF2-40B4-BE49-F238E27FC236}">
                      <a16:creationId xmlns:a16="http://schemas.microsoft.com/office/drawing/2014/main" id="{333E496F-F471-F774-67EB-C3F1A2883C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" name="Rectangle 19">
                    <a:extLst>
                      <a:ext uri="{FF2B5EF4-FFF2-40B4-BE49-F238E27FC236}">
                        <a16:creationId xmlns:a16="http://schemas.microsoft.com/office/drawing/2014/main" id="{6C0A567B-8276-D22E-A7E8-53F5EC3E55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20">
                    <a:extLst>
                      <a:ext uri="{FF2B5EF4-FFF2-40B4-BE49-F238E27FC236}">
                        <a16:creationId xmlns:a16="http://schemas.microsoft.com/office/drawing/2014/main" id="{45CDCF3D-9E5D-44B3-B8EF-483E88989A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9861CCB6-A6CF-2E11-6521-4227A5D4F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607D8BC-EB56-C0CC-CA70-7E3BE31C4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9BCA810-F9F1-313D-07A0-6A3A1C76D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907" y="2134079"/>
            <a:ext cx="6592220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BC2943F-4E9C-77DF-20EC-97057233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4163"/>
            <a:ext cx="7772400" cy="554037"/>
          </a:xfrm>
        </p:spPr>
        <p:txBody>
          <a:bodyPr/>
          <a:lstStyle/>
          <a:p>
            <a:r>
              <a:rPr lang="en-US" altLang="en-US" sz="2800" dirty="0"/>
              <a:t>Direct Cooling by Boiling Process</a:t>
            </a:r>
            <a:endParaRPr lang="en-IN" altLang="en-US" sz="2800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B0A31DA-2BEE-380A-E431-4FCCE780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85875"/>
            <a:ext cx="8420100" cy="5038725"/>
          </a:xfrm>
        </p:spPr>
        <p:txBody>
          <a:bodyPr/>
          <a:lstStyle/>
          <a:p>
            <a:r>
              <a:rPr lang="en-US" altLang="en-US" sz="2400" dirty="0"/>
              <a:t>Boiling processes can be divided into;</a:t>
            </a:r>
          </a:p>
          <a:p>
            <a:pPr lvl="1"/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Pool boiling</a:t>
            </a:r>
          </a:p>
          <a:p>
            <a:pPr lvl="1"/>
            <a:r>
              <a:rPr lang="en-US" altLang="en-US" sz="2400" dirty="0"/>
              <a:t>External flow boiling</a:t>
            </a:r>
          </a:p>
          <a:p>
            <a:pPr lvl="1"/>
            <a:r>
              <a:rPr lang="en-US" altLang="en-US" sz="2400" dirty="0"/>
              <a:t>Hybrid configurations with their combinations</a:t>
            </a:r>
          </a:p>
          <a:p>
            <a:r>
              <a:rPr lang="en-US" altLang="en-US" sz="2400" dirty="0"/>
              <a:t>The Pool Boiling (PB) is the simplest scheme among the above-mentioned boiling configurations.</a:t>
            </a:r>
          </a:p>
          <a:p>
            <a:r>
              <a:rPr lang="en-US" altLang="en-US" sz="2400" dirty="0"/>
              <a:t>PB has significant benefit of so-called passive cooling without requiring pumping power or moving parts in the system. </a:t>
            </a:r>
            <a:endParaRPr lang="en-IN" altLang="en-US" sz="2400" dirty="0"/>
          </a:p>
        </p:txBody>
      </p:sp>
      <p:grpSp>
        <p:nvGrpSpPr>
          <p:cNvPr id="7172" name="Group 38">
            <a:extLst>
              <a:ext uri="{FF2B5EF4-FFF2-40B4-BE49-F238E27FC236}">
                <a16:creationId xmlns:a16="http://schemas.microsoft.com/office/drawing/2014/main" id="{C16A6D10-B87E-7072-0BF5-FCBF2A0F3768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7173" name="Group 19">
              <a:extLst>
                <a:ext uri="{FF2B5EF4-FFF2-40B4-BE49-F238E27FC236}">
                  <a16:creationId xmlns:a16="http://schemas.microsoft.com/office/drawing/2014/main" id="{C7F8005D-9F9F-7F7D-DCF3-50ECE8C2B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75" name="Group 8">
                <a:extLst>
                  <a:ext uri="{FF2B5EF4-FFF2-40B4-BE49-F238E27FC236}">
                    <a16:creationId xmlns:a16="http://schemas.microsoft.com/office/drawing/2014/main" id="{EDF2512F-369F-E612-B956-C3CBD1060F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77" name="Group 9">
                  <a:extLst>
                    <a:ext uri="{FF2B5EF4-FFF2-40B4-BE49-F238E27FC236}">
                      <a16:creationId xmlns:a16="http://schemas.microsoft.com/office/drawing/2014/main" id="{50BD55E7-2B18-6AF6-42FA-5A09B90794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87" name="Rectangle 10">
                    <a:extLst>
                      <a:ext uri="{FF2B5EF4-FFF2-40B4-BE49-F238E27FC236}">
                        <a16:creationId xmlns:a16="http://schemas.microsoft.com/office/drawing/2014/main" id="{FEB47C7D-EE7C-04E2-E94C-9B0FA53679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8" name="Rectangle 11">
                    <a:extLst>
                      <a:ext uri="{FF2B5EF4-FFF2-40B4-BE49-F238E27FC236}">
                        <a16:creationId xmlns:a16="http://schemas.microsoft.com/office/drawing/2014/main" id="{C53768FC-A650-2B86-94BC-09FD647CB8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78" name="Group 12">
                  <a:extLst>
                    <a:ext uri="{FF2B5EF4-FFF2-40B4-BE49-F238E27FC236}">
                      <a16:creationId xmlns:a16="http://schemas.microsoft.com/office/drawing/2014/main" id="{6A99A99C-E2C5-6D61-7F9F-ADAF18E85A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85" name="Rectangle 13">
                    <a:extLst>
                      <a:ext uri="{FF2B5EF4-FFF2-40B4-BE49-F238E27FC236}">
                        <a16:creationId xmlns:a16="http://schemas.microsoft.com/office/drawing/2014/main" id="{ABD6E3C4-6C38-1DD0-DD96-62A513FD0F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6" name="Rectangle 14">
                    <a:extLst>
                      <a:ext uri="{FF2B5EF4-FFF2-40B4-BE49-F238E27FC236}">
                        <a16:creationId xmlns:a16="http://schemas.microsoft.com/office/drawing/2014/main" id="{1F1868F2-7AF5-2181-2F30-B6316BE4E4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79" name="Group 15">
                  <a:extLst>
                    <a:ext uri="{FF2B5EF4-FFF2-40B4-BE49-F238E27FC236}">
                      <a16:creationId xmlns:a16="http://schemas.microsoft.com/office/drawing/2014/main" id="{2A40EA55-4429-E650-A628-4C46C4032E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83" name="Rectangle 16">
                    <a:extLst>
                      <a:ext uri="{FF2B5EF4-FFF2-40B4-BE49-F238E27FC236}">
                        <a16:creationId xmlns:a16="http://schemas.microsoft.com/office/drawing/2014/main" id="{D12251FE-B3A0-B2EA-E323-5ACED1F7CF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4" name="Rectangle 17">
                    <a:extLst>
                      <a:ext uri="{FF2B5EF4-FFF2-40B4-BE49-F238E27FC236}">
                        <a16:creationId xmlns:a16="http://schemas.microsoft.com/office/drawing/2014/main" id="{BB963A80-3B06-6420-5374-2D2D06A027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0" name="Group 18">
                  <a:extLst>
                    <a:ext uri="{FF2B5EF4-FFF2-40B4-BE49-F238E27FC236}">
                      <a16:creationId xmlns:a16="http://schemas.microsoft.com/office/drawing/2014/main" id="{A9F6827F-7768-8955-9DDA-9B95728D0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1" name="Rectangle 19">
                    <a:extLst>
                      <a:ext uri="{FF2B5EF4-FFF2-40B4-BE49-F238E27FC236}">
                        <a16:creationId xmlns:a16="http://schemas.microsoft.com/office/drawing/2014/main" id="{993C5E0A-17A7-12E3-A016-A7D7FD0016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2" name="Rectangle 20">
                    <a:extLst>
                      <a:ext uri="{FF2B5EF4-FFF2-40B4-BE49-F238E27FC236}">
                        <a16:creationId xmlns:a16="http://schemas.microsoft.com/office/drawing/2014/main" id="{59394B2E-CB84-E0EE-BE4E-70EB3AC23A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7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B4D9CE4-473E-C83D-1796-3883F39CB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6CAAA1-53BD-F0A1-BE02-4C0454A3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31" y="176213"/>
            <a:ext cx="6248400" cy="800100"/>
          </a:xfrm>
        </p:spPr>
        <p:txBody>
          <a:bodyPr/>
          <a:lstStyle/>
          <a:p>
            <a:r>
              <a:rPr lang="en-IN" altLang="en-US" sz="2800" dirty="0"/>
              <a:t>Two-phase Immersion Cooling Cycle of  Gigabyte Servers</a:t>
            </a:r>
          </a:p>
        </p:txBody>
      </p:sp>
      <p:grpSp>
        <p:nvGrpSpPr>
          <p:cNvPr id="8195" name="Group 9">
            <a:extLst>
              <a:ext uri="{FF2B5EF4-FFF2-40B4-BE49-F238E27FC236}">
                <a16:creationId xmlns:a16="http://schemas.microsoft.com/office/drawing/2014/main" id="{7A22FDE1-F7C8-8CD5-320E-81B3F147231B}"/>
              </a:ext>
            </a:extLst>
          </p:cNvPr>
          <p:cNvGrpSpPr>
            <a:grpSpLocks/>
          </p:cNvGrpSpPr>
          <p:nvPr/>
        </p:nvGrpSpPr>
        <p:grpSpPr bwMode="auto">
          <a:xfrm>
            <a:off x="-46311" y="0"/>
            <a:ext cx="9144000" cy="6819900"/>
            <a:chOff x="48" y="9"/>
            <a:chExt cx="5678" cy="4296"/>
          </a:xfrm>
        </p:grpSpPr>
        <p:grpSp>
          <p:nvGrpSpPr>
            <p:cNvPr id="8198" name="Group 6">
              <a:extLst>
                <a:ext uri="{FF2B5EF4-FFF2-40B4-BE49-F238E27FC236}">
                  <a16:creationId xmlns:a16="http://schemas.microsoft.com/office/drawing/2014/main" id="{5095A077-18E0-B9DA-2C03-8320A83A3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8209" name="Rectangle 7">
                <a:extLst>
                  <a:ext uri="{FF2B5EF4-FFF2-40B4-BE49-F238E27FC236}">
                    <a16:creationId xmlns:a16="http://schemas.microsoft.com/office/drawing/2014/main" id="{C08F654D-007F-4F17-3364-63FF0DE22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8210" name="Rectangle 8">
                <a:extLst>
                  <a:ext uri="{FF2B5EF4-FFF2-40B4-BE49-F238E27FC236}">
                    <a16:creationId xmlns:a16="http://schemas.microsoft.com/office/drawing/2014/main" id="{BBCC2F35-E3AE-ADD5-A668-DB4CD156B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99" name="Group 9">
              <a:extLst>
                <a:ext uri="{FF2B5EF4-FFF2-40B4-BE49-F238E27FC236}">
                  <a16:creationId xmlns:a16="http://schemas.microsoft.com/office/drawing/2014/main" id="{F00B4B15-0310-231A-1AE0-FC0F2C9B0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8207" name="Rectangle 10">
                <a:extLst>
                  <a:ext uri="{FF2B5EF4-FFF2-40B4-BE49-F238E27FC236}">
                    <a16:creationId xmlns:a16="http://schemas.microsoft.com/office/drawing/2014/main" id="{F358F23A-EDD8-FD86-0B31-ADF0A22E1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8208" name="Rectangle 11">
                <a:extLst>
                  <a:ext uri="{FF2B5EF4-FFF2-40B4-BE49-F238E27FC236}">
                    <a16:creationId xmlns:a16="http://schemas.microsoft.com/office/drawing/2014/main" id="{881788B5-D3AE-CAB7-9977-2A336D932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00" name="Group 12">
              <a:extLst>
                <a:ext uri="{FF2B5EF4-FFF2-40B4-BE49-F238E27FC236}">
                  <a16:creationId xmlns:a16="http://schemas.microsoft.com/office/drawing/2014/main" id="{BD4B72A7-1ED2-5D68-22E3-9A820B3EA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8205" name="Rectangle 20">
                <a:extLst>
                  <a:ext uri="{FF2B5EF4-FFF2-40B4-BE49-F238E27FC236}">
                    <a16:creationId xmlns:a16="http://schemas.microsoft.com/office/drawing/2014/main" id="{F439D94F-3B06-3E29-27CA-DAA74834E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8206" name="Rectangle 21">
                <a:extLst>
                  <a:ext uri="{FF2B5EF4-FFF2-40B4-BE49-F238E27FC236}">
                    <a16:creationId xmlns:a16="http://schemas.microsoft.com/office/drawing/2014/main" id="{DA647B6C-D0BD-A395-7445-C8A288071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01" name="Group 15">
              <a:extLst>
                <a:ext uri="{FF2B5EF4-FFF2-40B4-BE49-F238E27FC236}">
                  <a16:creationId xmlns:a16="http://schemas.microsoft.com/office/drawing/2014/main" id="{C8ACCD94-2D6A-6BBC-21F7-CF5064C07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" y="4212"/>
              <a:ext cx="5528" cy="86"/>
              <a:chOff x="96" y="4176"/>
              <a:chExt cx="5520" cy="144"/>
            </a:xfrm>
          </p:grpSpPr>
          <p:sp>
            <p:nvSpPr>
              <p:cNvPr id="8203" name="Rectangle 16">
                <a:extLst>
                  <a:ext uri="{FF2B5EF4-FFF2-40B4-BE49-F238E27FC236}">
                    <a16:creationId xmlns:a16="http://schemas.microsoft.com/office/drawing/2014/main" id="{0C05CBB2-AD1A-C903-3CE7-8526B159B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8204" name="Rectangle 17">
                <a:extLst>
                  <a:ext uri="{FF2B5EF4-FFF2-40B4-BE49-F238E27FC236}">
                    <a16:creationId xmlns:a16="http://schemas.microsoft.com/office/drawing/2014/main" id="{E35D3C8A-64AB-5FC5-B146-5C2294E8A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45AE6CC3-7460-4CA8-1127-4BFA1B229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681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/>
            </a:p>
          </p:txBody>
        </p:sp>
      </p:grpSp>
      <p:pic>
        <p:nvPicPr>
          <p:cNvPr id="8196" name="Rectangle 19458">
            <a:extLst>
              <a:ext uri="{FF2B5EF4-FFF2-40B4-BE49-F238E27FC236}">
                <a16:creationId xmlns:a16="http://schemas.microsoft.com/office/drawing/2014/main" id="{591FAF80-2325-1676-D78B-4893285A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152400"/>
            <a:ext cx="1889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>
            <a:extLst>
              <a:ext uri="{FF2B5EF4-FFF2-40B4-BE49-F238E27FC236}">
                <a16:creationId xmlns:a16="http://schemas.microsoft.com/office/drawing/2014/main" id="{6806A42A-99F4-F04F-527C-4E118404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6" y="1309687"/>
            <a:ext cx="5823814" cy="49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AB6DB97-705B-EB5D-86FA-018D5518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38"/>
            <a:ext cx="7772400" cy="838200"/>
          </a:xfrm>
        </p:spPr>
        <p:txBody>
          <a:bodyPr/>
          <a:lstStyle/>
          <a:p>
            <a:r>
              <a:rPr lang="en-US" altLang="en-US" sz="2800"/>
              <a:t>Case Temperature vs Coolant Pressure</a:t>
            </a:r>
            <a:endParaRPr lang="en-IN" altLang="en-US" sz="2800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49AD8CC6-F04C-3C55-5915-AE4ABED9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3717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38">
            <a:extLst>
              <a:ext uri="{FF2B5EF4-FFF2-40B4-BE49-F238E27FC236}">
                <a16:creationId xmlns:a16="http://schemas.microsoft.com/office/drawing/2014/main" id="{40C46E36-77EE-9083-E881-C7EDA63EC6B4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9234" name="Group 19">
              <a:extLst>
                <a:ext uri="{FF2B5EF4-FFF2-40B4-BE49-F238E27FC236}">
                  <a16:creationId xmlns:a16="http://schemas.microsoft.com/office/drawing/2014/main" id="{839C6FC4-5B85-2EEA-B862-3F2D9C81D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6" name="Group 8">
                <a:extLst>
                  <a:ext uri="{FF2B5EF4-FFF2-40B4-BE49-F238E27FC236}">
                    <a16:creationId xmlns:a16="http://schemas.microsoft.com/office/drawing/2014/main" id="{8E17EF34-C8CB-A700-213F-E6EEA4EF75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8" name="Group 9">
                  <a:extLst>
                    <a:ext uri="{FF2B5EF4-FFF2-40B4-BE49-F238E27FC236}">
                      <a16:creationId xmlns:a16="http://schemas.microsoft.com/office/drawing/2014/main" id="{AF4D11BB-FC35-615D-B415-0B8EA9124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8" name="Rectangle 10">
                    <a:extLst>
                      <a:ext uri="{FF2B5EF4-FFF2-40B4-BE49-F238E27FC236}">
                        <a16:creationId xmlns:a16="http://schemas.microsoft.com/office/drawing/2014/main" id="{1653F4B1-5C04-40DD-1FC2-22772FC25A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9" name="Rectangle 11">
                    <a:extLst>
                      <a:ext uri="{FF2B5EF4-FFF2-40B4-BE49-F238E27FC236}">
                        <a16:creationId xmlns:a16="http://schemas.microsoft.com/office/drawing/2014/main" id="{6044B15F-7C41-6548-343E-7A3A440F6E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9" name="Group 12">
                  <a:extLst>
                    <a:ext uri="{FF2B5EF4-FFF2-40B4-BE49-F238E27FC236}">
                      <a16:creationId xmlns:a16="http://schemas.microsoft.com/office/drawing/2014/main" id="{7CA12F22-1F3A-316B-C2C0-3477197CBE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6" name="Rectangle 13">
                    <a:extLst>
                      <a:ext uri="{FF2B5EF4-FFF2-40B4-BE49-F238E27FC236}">
                        <a16:creationId xmlns:a16="http://schemas.microsoft.com/office/drawing/2014/main" id="{3808A131-B51B-DB67-761B-ADF2A7F80C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7" name="Rectangle 14">
                    <a:extLst>
                      <a:ext uri="{FF2B5EF4-FFF2-40B4-BE49-F238E27FC236}">
                        <a16:creationId xmlns:a16="http://schemas.microsoft.com/office/drawing/2014/main" id="{891D8454-C12A-F93A-85AD-927653F3DB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40" name="Group 15">
                  <a:extLst>
                    <a:ext uri="{FF2B5EF4-FFF2-40B4-BE49-F238E27FC236}">
                      <a16:creationId xmlns:a16="http://schemas.microsoft.com/office/drawing/2014/main" id="{740DA323-EBDD-6AB6-42CA-CD308B909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44" name="Rectangle 16">
                    <a:extLst>
                      <a:ext uri="{FF2B5EF4-FFF2-40B4-BE49-F238E27FC236}">
                        <a16:creationId xmlns:a16="http://schemas.microsoft.com/office/drawing/2014/main" id="{DD58F087-744F-AC8C-938F-5EBA5A66CE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5" name="Rectangle 17">
                    <a:extLst>
                      <a:ext uri="{FF2B5EF4-FFF2-40B4-BE49-F238E27FC236}">
                        <a16:creationId xmlns:a16="http://schemas.microsoft.com/office/drawing/2014/main" id="{280AEB9B-3DBB-3642-B04D-7BFB8187F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41" name="Group 18">
                  <a:extLst>
                    <a:ext uri="{FF2B5EF4-FFF2-40B4-BE49-F238E27FC236}">
                      <a16:creationId xmlns:a16="http://schemas.microsoft.com/office/drawing/2014/main" id="{58DAE1F9-92A2-8113-D89D-4CF1D21C44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42" name="Rectangle 19">
                    <a:extLst>
                      <a:ext uri="{FF2B5EF4-FFF2-40B4-BE49-F238E27FC236}">
                        <a16:creationId xmlns:a16="http://schemas.microsoft.com/office/drawing/2014/main" id="{34BD1D4B-2B74-BFEC-2CCB-DEBA1B3089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3" name="Rectangle 20">
                    <a:extLst>
                      <a:ext uri="{FF2B5EF4-FFF2-40B4-BE49-F238E27FC236}">
                        <a16:creationId xmlns:a16="http://schemas.microsoft.com/office/drawing/2014/main" id="{6F2CD280-33D5-C6EB-B832-867D08F4F0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AA7AC18-6EBD-653F-0266-5C4DA847E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293" name="Straight Arrow Connector 25">
            <a:extLst>
              <a:ext uri="{FF2B5EF4-FFF2-40B4-BE49-F238E27FC236}">
                <a16:creationId xmlns:a16="http://schemas.microsoft.com/office/drawing/2014/main" id="{B24A1C7C-35D0-C1C1-EE7B-245F9AFE0B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33600" y="2667000"/>
            <a:ext cx="1752600" cy="76200"/>
          </a:xfrm>
          <a:prstGeom prst="straightConnector1">
            <a:avLst/>
          </a:prstGeom>
          <a:noFill/>
          <a:ln w="4762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294" name="Object 28">
            <a:extLst>
              <a:ext uri="{FF2B5EF4-FFF2-40B4-BE49-F238E27FC236}">
                <a16:creationId xmlns:a16="http://schemas.microsoft.com/office/drawing/2014/main" id="{E7AACF9B-2003-72AF-952F-AB628155D7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5381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" imgH="228600" progId="Equation.3">
                  <p:embed/>
                </p:oleObj>
              </mc:Choice>
              <mc:Fallback>
                <p:oleObj name="Equation" r:id="rId4" imgW="2794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538163" cy="4397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5" name="Group 35">
            <a:extLst>
              <a:ext uri="{FF2B5EF4-FFF2-40B4-BE49-F238E27FC236}">
                <a16:creationId xmlns:a16="http://schemas.microsoft.com/office/drawing/2014/main" id="{47A9D6CE-F1ED-CA1B-90D2-D47203C95DC1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1752600"/>
            <a:ext cx="4703762" cy="3933825"/>
            <a:chOff x="4059182" y="1752600"/>
            <a:chExt cx="4703818" cy="3933111"/>
          </a:xfrm>
        </p:grpSpPr>
        <p:pic>
          <p:nvPicPr>
            <p:cNvPr id="9227" name="Picture 3">
              <a:extLst>
                <a:ext uri="{FF2B5EF4-FFF2-40B4-BE49-F238E27FC236}">
                  <a16:creationId xmlns:a16="http://schemas.microsoft.com/office/drawing/2014/main" id="{88AB2463-5022-C148-B4EB-71B631467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182" y="1752600"/>
              <a:ext cx="4703818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Box 29">
              <a:extLst>
                <a:ext uri="{FF2B5EF4-FFF2-40B4-BE49-F238E27FC236}">
                  <a16:creationId xmlns:a16="http://schemas.microsoft.com/office/drawing/2014/main" id="{6AA0AD74-E6D2-F1B7-9FD8-364BCF230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9229" name="TextBox 30">
              <a:extLst>
                <a:ext uri="{FF2B5EF4-FFF2-40B4-BE49-F238E27FC236}">
                  <a16:creationId xmlns:a16="http://schemas.microsoft.com/office/drawing/2014/main" id="{23784A7F-9CA4-0C4C-FF29-40EACBC1F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3952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9230" name="TextBox 31">
              <a:extLst>
                <a:ext uri="{FF2B5EF4-FFF2-40B4-BE49-F238E27FC236}">
                  <a16:creationId xmlns:a16="http://schemas.microsoft.com/office/drawing/2014/main" id="{0D856F2C-B8B4-C5CF-3BC1-1F2321312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9286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vapour</a:t>
              </a:r>
              <a:endParaRPr lang="en-IN" altLang="en-US" sz="1600"/>
            </a:p>
          </p:txBody>
        </p:sp>
        <p:sp>
          <p:nvSpPr>
            <p:cNvPr id="9231" name="TextBox 32">
              <a:extLst>
                <a:ext uri="{FF2B5EF4-FFF2-40B4-BE49-F238E27FC236}">
                  <a16:creationId xmlns:a16="http://schemas.microsoft.com/office/drawing/2014/main" id="{B4EE9A33-849C-3EB2-85DB-74685F4D2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23284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9232" name="TextBox 33">
              <a:extLst>
                <a:ext uri="{FF2B5EF4-FFF2-40B4-BE49-F238E27FC236}">
                  <a16:creationId xmlns:a16="http://schemas.microsoft.com/office/drawing/2014/main" id="{14975421-59C9-FCE7-655F-F60CB0838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3623846"/>
              <a:ext cx="990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SaturaredLiquid + Vapour</a:t>
              </a:r>
              <a:endParaRPr lang="en-IN" altLang="en-US" sz="1600"/>
            </a:p>
          </p:txBody>
        </p:sp>
        <p:sp>
          <p:nvSpPr>
            <p:cNvPr id="9233" name="TextBox 34">
              <a:extLst>
                <a:ext uri="{FF2B5EF4-FFF2-40B4-BE49-F238E27FC236}">
                  <a16:creationId xmlns:a16="http://schemas.microsoft.com/office/drawing/2014/main" id="{7652010D-222B-AD10-D077-9D67B8C34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224046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Internal Energy, kJ</a:t>
              </a:r>
              <a:endParaRPr lang="en-IN" altLang="en-US" sz="2400"/>
            </a:p>
          </p:txBody>
        </p:sp>
      </p:grpSp>
      <p:graphicFrame>
        <p:nvGraphicFramePr>
          <p:cNvPr id="12296" name="Object 2">
            <a:extLst>
              <a:ext uri="{FF2B5EF4-FFF2-40B4-BE49-F238E27FC236}">
                <a16:creationId xmlns:a16="http://schemas.microsoft.com/office/drawing/2014/main" id="{47458C75-177B-FDD4-39C7-0BC8C2642F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" y="3810000"/>
          <a:ext cx="2111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726" imgH="241195" progId="Equation.3">
                  <p:embed/>
                </p:oleObj>
              </mc:Choice>
              <mc:Fallback>
                <p:oleObj name="Equation" r:id="rId7" imgW="1091726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810000"/>
                        <a:ext cx="21113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EBA61-6DD5-5439-53DF-51A0D9B4912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592513" y="12573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Select fluid at a given pressure in a tank</a:t>
            </a:r>
            <a:endParaRPr lang="en-IN" altLang="en-US" sz="2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FCAC43-4E1F-A9BC-2DBA-45204F43812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1000" y="4953000"/>
            <a:ext cx="563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Single phase cooling conditions: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Coolant can take a heat of </a:t>
            </a:r>
            <a:r>
              <a:rPr lang="en-US" altLang="en-US" sz="2400" i="1"/>
              <a:t>mc</a:t>
            </a:r>
            <a:r>
              <a:rPr lang="en-US" altLang="en-US" sz="2400" i="1">
                <a:sym typeface="Symbol" panose="05050102010706020507" pitchFamily="18" charset="2"/>
              </a:rPr>
              <a:t>T</a:t>
            </a:r>
            <a:r>
              <a:rPr lang="en-US" altLang="en-US" sz="2400"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ym typeface="Symbol" panose="05050102010706020507" pitchFamily="18" charset="2"/>
              </a:rPr>
              <a:t>Ex: 1</a:t>
            </a:r>
            <a:r>
              <a:rPr lang="en-US" altLang="en-US" sz="2400" i="1">
                <a:sym typeface="Symbol" panose="05050102010706020507" pitchFamily="18" charset="2"/>
              </a:rPr>
              <a:t>gm</a:t>
            </a:r>
            <a:r>
              <a:rPr lang="en-US" altLang="en-US" sz="2400">
                <a:sym typeface="Symbol" panose="05050102010706020507" pitchFamily="18" charset="2"/>
              </a:rPr>
              <a:t> of water with 10 C raise in temperature can carry a heat of 42J.</a:t>
            </a:r>
            <a:endParaRPr lang="en-I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1F35FF9-B62F-A6DE-ACFE-6E58F75F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38"/>
            <a:ext cx="7772400" cy="838200"/>
          </a:xfrm>
        </p:spPr>
        <p:txBody>
          <a:bodyPr/>
          <a:lstStyle/>
          <a:p>
            <a:r>
              <a:rPr lang="en-US" altLang="en-US" sz="2800"/>
              <a:t>Case Temperature vs Coolant Pressure</a:t>
            </a:r>
            <a:endParaRPr lang="en-IN" altLang="en-US" sz="2800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FB600EB6-A378-D08B-D1FF-6801D7A07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37172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38">
            <a:extLst>
              <a:ext uri="{FF2B5EF4-FFF2-40B4-BE49-F238E27FC236}">
                <a16:creationId xmlns:a16="http://schemas.microsoft.com/office/drawing/2014/main" id="{3E138E2E-A6E5-13E2-6AB1-3E8CDB24FA12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57" name="Group 19">
              <a:extLst>
                <a:ext uri="{FF2B5EF4-FFF2-40B4-BE49-F238E27FC236}">
                  <a16:creationId xmlns:a16="http://schemas.microsoft.com/office/drawing/2014/main" id="{87517CAF-5427-ECB6-3889-9E91CB5E6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9" name="Group 8">
                <a:extLst>
                  <a:ext uri="{FF2B5EF4-FFF2-40B4-BE49-F238E27FC236}">
                    <a16:creationId xmlns:a16="http://schemas.microsoft.com/office/drawing/2014/main" id="{785F07CA-4111-8881-6C78-8609DDD300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61" name="Group 9">
                  <a:extLst>
                    <a:ext uri="{FF2B5EF4-FFF2-40B4-BE49-F238E27FC236}">
                      <a16:creationId xmlns:a16="http://schemas.microsoft.com/office/drawing/2014/main" id="{39683F51-FBCF-75F9-FD02-329C5C5A17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71" name="Rectangle 10">
                    <a:extLst>
                      <a:ext uri="{FF2B5EF4-FFF2-40B4-BE49-F238E27FC236}">
                        <a16:creationId xmlns:a16="http://schemas.microsoft.com/office/drawing/2014/main" id="{F1AFEAAB-73FB-9D05-621D-9D45AEAF34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72" name="Rectangle 11">
                    <a:extLst>
                      <a:ext uri="{FF2B5EF4-FFF2-40B4-BE49-F238E27FC236}">
                        <a16:creationId xmlns:a16="http://schemas.microsoft.com/office/drawing/2014/main" id="{E05DAC44-38DE-973F-7B41-E2F657DC3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62" name="Group 12">
                  <a:extLst>
                    <a:ext uri="{FF2B5EF4-FFF2-40B4-BE49-F238E27FC236}">
                      <a16:creationId xmlns:a16="http://schemas.microsoft.com/office/drawing/2014/main" id="{1340E377-7570-8D89-E5A2-508F0D8951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9" name="Rectangle 13">
                    <a:extLst>
                      <a:ext uri="{FF2B5EF4-FFF2-40B4-BE49-F238E27FC236}">
                        <a16:creationId xmlns:a16="http://schemas.microsoft.com/office/drawing/2014/main" id="{4E70E3E3-EC56-DBF4-86D6-37C1B10226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70" name="Rectangle 14">
                    <a:extLst>
                      <a:ext uri="{FF2B5EF4-FFF2-40B4-BE49-F238E27FC236}">
                        <a16:creationId xmlns:a16="http://schemas.microsoft.com/office/drawing/2014/main" id="{0C5EF560-160C-08A2-BBEE-AE342E0E73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63" name="Group 15">
                  <a:extLst>
                    <a:ext uri="{FF2B5EF4-FFF2-40B4-BE49-F238E27FC236}">
                      <a16:creationId xmlns:a16="http://schemas.microsoft.com/office/drawing/2014/main" id="{ACCD2CF7-DFE8-6F0C-D7B1-AB33A7ECD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67" name="Rectangle 16">
                    <a:extLst>
                      <a:ext uri="{FF2B5EF4-FFF2-40B4-BE49-F238E27FC236}">
                        <a16:creationId xmlns:a16="http://schemas.microsoft.com/office/drawing/2014/main" id="{7A1AC4BD-D0B8-68BF-3849-2C8E436A7A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8" name="Rectangle 17">
                    <a:extLst>
                      <a:ext uri="{FF2B5EF4-FFF2-40B4-BE49-F238E27FC236}">
                        <a16:creationId xmlns:a16="http://schemas.microsoft.com/office/drawing/2014/main" id="{389512E1-9196-583F-4CAA-1054CC0259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64" name="Group 18">
                  <a:extLst>
                    <a:ext uri="{FF2B5EF4-FFF2-40B4-BE49-F238E27FC236}">
                      <a16:creationId xmlns:a16="http://schemas.microsoft.com/office/drawing/2014/main" id="{C8F52566-0412-49B8-72BF-9778689010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65" name="Rectangle 19">
                    <a:extLst>
                      <a:ext uri="{FF2B5EF4-FFF2-40B4-BE49-F238E27FC236}">
                        <a16:creationId xmlns:a16="http://schemas.microsoft.com/office/drawing/2014/main" id="{4565A915-11AE-2C9C-0B3E-18300DE98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6" name="Rectangle 20">
                    <a:extLst>
                      <a:ext uri="{FF2B5EF4-FFF2-40B4-BE49-F238E27FC236}">
                        <a16:creationId xmlns:a16="http://schemas.microsoft.com/office/drawing/2014/main" id="{CCC3CC79-98B1-3889-212A-AE88E6170A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9CD808-31B2-05FD-669E-CCFCEDA8D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245" name="Straight Arrow Connector 25">
            <a:extLst>
              <a:ext uri="{FF2B5EF4-FFF2-40B4-BE49-F238E27FC236}">
                <a16:creationId xmlns:a16="http://schemas.microsoft.com/office/drawing/2014/main" id="{F00678B8-7DCE-A6C9-5B4C-15AB14F37C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33600" y="2667000"/>
            <a:ext cx="1752600" cy="76200"/>
          </a:xfrm>
          <a:prstGeom prst="straightConnector1">
            <a:avLst/>
          </a:prstGeom>
          <a:noFill/>
          <a:ln w="4762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246" name="Object 28">
            <a:extLst>
              <a:ext uri="{FF2B5EF4-FFF2-40B4-BE49-F238E27FC236}">
                <a16:creationId xmlns:a16="http://schemas.microsoft.com/office/drawing/2014/main" id="{40A0B392-63DB-A10E-1A83-9F592E0184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5381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" imgH="228600" progId="Equation.3">
                  <p:embed/>
                </p:oleObj>
              </mc:Choice>
              <mc:Fallback>
                <p:oleObj name="Equation" r:id="rId4" imgW="2794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538163" cy="4397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7" name="Group 35">
            <a:extLst>
              <a:ext uri="{FF2B5EF4-FFF2-40B4-BE49-F238E27FC236}">
                <a16:creationId xmlns:a16="http://schemas.microsoft.com/office/drawing/2014/main" id="{F64C7875-81B4-2950-E565-FCCA75670997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1143000"/>
            <a:ext cx="4703762" cy="3933825"/>
            <a:chOff x="4059182" y="1752600"/>
            <a:chExt cx="4703818" cy="3933111"/>
          </a:xfrm>
        </p:grpSpPr>
        <p:pic>
          <p:nvPicPr>
            <p:cNvPr id="10250" name="Picture 3">
              <a:extLst>
                <a:ext uri="{FF2B5EF4-FFF2-40B4-BE49-F238E27FC236}">
                  <a16:creationId xmlns:a16="http://schemas.microsoft.com/office/drawing/2014/main" id="{5EDBB199-5971-B711-884A-2ADD846D5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182" y="1752600"/>
              <a:ext cx="4703818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Box 29">
              <a:extLst>
                <a:ext uri="{FF2B5EF4-FFF2-40B4-BE49-F238E27FC236}">
                  <a16:creationId xmlns:a16="http://schemas.microsoft.com/office/drawing/2014/main" id="{71EA7718-1733-4D98-4A0C-169D9E98A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10252" name="TextBox 30">
              <a:extLst>
                <a:ext uri="{FF2B5EF4-FFF2-40B4-BE49-F238E27FC236}">
                  <a16:creationId xmlns:a16="http://schemas.microsoft.com/office/drawing/2014/main" id="{9F505BDB-154C-CF5F-C709-44ECB147F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3952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10253" name="TextBox 31">
              <a:extLst>
                <a:ext uri="{FF2B5EF4-FFF2-40B4-BE49-F238E27FC236}">
                  <a16:creationId xmlns:a16="http://schemas.microsoft.com/office/drawing/2014/main" id="{2831B340-C701-8B88-3EAE-CB9DFFE42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9286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vapour</a:t>
              </a:r>
              <a:endParaRPr lang="en-IN" altLang="en-US" sz="1600"/>
            </a:p>
          </p:txBody>
        </p:sp>
        <p:sp>
          <p:nvSpPr>
            <p:cNvPr id="10254" name="TextBox 32">
              <a:extLst>
                <a:ext uri="{FF2B5EF4-FFF2-40B4-BE49-F238E27FC236}">
                  <a16:creationId xmlns:a16="http://schemas.microsoft.com/office/drawing/2014/main" id="{E8D4DA50-8E76-D481-B70C-D37E3BD15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23284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10255" name="TextBox 33">
              <a:extLst>
                <a:ext uri="{FF2B5EF4-FFF2-40B4-BE49-F238E27FC236}">
                  <a16:creationId xmlns:a16="http://schemas.microsoft.com/office/drawing/2014/main" id="{60A50E32-4604-4840-2C54-FB9DF5A66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3623846"/>
              <a:ext cx="990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SaturaredLiquid + Vapour</a:t>
              </a:r>
              <a:endParaRPr lang="en-IN" altLang="en-US" sz="1600"/>
            </a:p>
          </p:txBody>
        </p:sp>
        <p:sp>
          <p:nvSpPr>
            <p:cNvPr id="10256" name="TextBox 34">
              <a:extLst>
                <a:ext uri="{FF2B5EF4-FFF2-40B4-BE49-F238E27FC236}">
                  <a16:creationId xmlns:a16="http://schemas.microsoft.com/office/drawing/2014/main" id="{816256B7-6044-82CE-6B2D-1C3899EC7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224046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Internal Energy, kJ</a:t>
              </a:r>
              <a:endParaRPr lang="en-IN" altLang="en-US" sz="2400"/>
            </a:p>
          </p:txBody>
        </p:sp>
      </p:grpSp>
      <p:graphicFrame>
        <p:nvGraphicFramePr>
          <p:cNvPr id="12296" name="Object 2">
            <a:extLst>
              <a:ext uri="{FF2B5EF4-FFF2-40B4-BE49-F238E27FC236}">
                <a16:creationId xmlns:a16="http://schemas.microsoft.com/office/drawing/2014/main" id="{C9C8E6B4-045E-4212-6517-E6545B585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" y="3810000"/>
          <a:ext cx="2111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726" imgH="241195" progId="Equation.3">
                  <p:embed/>
                </p:oleObj>
              </mc:Choice>
              <mc:Fallback>
                <p:oleObj name="Equation" r:id="rId7" imgW="1091726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810000"/>
                        <a:ext cx="21113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D42D775-FAE4-030E-9500-135121885E9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4800" y="4397375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Two phase cooling may be possible.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Coolant can take a heat of </a:t>
            </a:r>
            <a:r>
              <a:rPr lang="en-US" altLang="en-US" sz="2400" i="1"/>
              <a:t>mu</a:t>
            </a:r>
            <a:r>
              <a:rPr lang="en-US" altLang="en-US" sz="2400" i="1" baseline="-25000"/>
              <a:t>fg</a:t>
            </a:r>
            <a:r>
              <a:rPr lang="en-US" altLang="en-US" sz="2400"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ym typeface="Symbol" panose="05050102010706020507" pitchFamily="18" charset="2"/>
              </a:rPr>
              <a:t>Ex: 1</a:t>
            </a:r>
            <a:r>
              <a:rPr lang="en-US" altLang="en-US" sz="2400" i="1">
                <a:sym typeface="Symbol" panose="05050102010706020507" pitchFamily="18" charset="2"/>
              </a:rPr>
              <a:t>gm</a:t>
            </a:r>
            <a:r>
              <a:rPr lang="en-US" altLang="en-US" sz="2400">
                <a:sym typeface="Symbol" panose="05050102010706020507" pitchFamily="18" charset="2"/>
              </a:rPr>
              <a:t> of water becoming steam can carry a heat of  2500J.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ym typeface="Symbol" panose="05050102010706020507" pitchFamily="18" charset="2"/>
              </a:rPr>
              <a:t>Boiling coolant can develop compact and efficient cooling systems.</a:t>
            </a:r>
            <a:endParaRPr lang="en-I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1E9E896-7F6D-2151-946D-EF09C586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38"/>
            <a:ext cx="6248400" cy="838200"/>
          </a:xfrm>
        </p:spPr>
        <p:txBody>
          <a:bodyPr/>
          <a:lstStyle/>
          <a:p>
            <a:r>
              <a:rPr lang="en-US" altLang="en-US" sz="2800"/>
              <a:t>Basic Definitions for Boiling Heat Transfer Process</a:t>
            </a:r>
            <a:endParaRPr lang="en-IN" altLang="en-US" sz="2800"/>
          </a:p>
        </p:txBody>
      </p:sp>
      <p:grpSp>
        <p:nvGrpSpPr>
          <p:cNvPr id="11267" name="Group 38">
            <a:extLst>
              <a:ext uri="{FF2B5EF4-FFF2-40B4-BE49-F238E27FC236}">
                <a16:creationId xmlns:a16="http://schemas.microsoft.com/office/drawing/2014/main" id="{38CE442E-29D8-2AB3-D3E7-88C1CECFA70E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1284" name="Group 19">
              <a:extLst>
                <a:ext uri="{FF2B5EF4-FFF2-40B4-BE49-F238E27FC236}">
                  <a16:creationId xmlns:a16="http://schemas.microsoft.com/office/drawing/2014/main" id="{990643FF-FA11-802A-A036-1C1ED94EE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286" name="Group 8">
                <a:extLst>
                  <a:ext uri="{FF2B5EF4-FFF2-40B4-BE49-F238E27FC236}">
                    <a16:creationId xmlns:a16="http://schemas.microsoft.com/office/drawing/2014/main" id="{38B55327-E050-42A2-66EF-CF4C556310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288" name="Group 9">
                  <a:extLst>
                    <a:ext uri="{FF2B5EF4-FFF2-40B4-BE49-F238E27FC236}">
                      <a16:creationId xmlns:a16="http://schemas.microsoft.com/office/drawing/2014/main" id="{9E7E16A4-692E-67EF-BB5D-94AB106643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298" name="Rectangle 10">
                    <a:extLst>
                      <a:ext uri="{FF2B5EF4-FFF2-40B4-BE49-F238E27FC236}">
                        <a16:creationId xmlns:a16="http://schemas.microsoft.com/office/drawing/2014/main" id="{6B1C085B-DE06-56D7-E1F4-C6A1BE7DD1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9" name="Rectangle 11">
                    <a:extLst>
                      <a:ext uri="{FF2B5EF4-FFF2-40B4-BE49-F238E27FC236}">
                        <a16:creationId xmlns:a16="http://schemas.microsoft.com/office/drawing/2014/main" id="{8C1B7668-72DF-D57A-313F-2E6774DE4C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89" name="Group 12">
                  <a:extLst>
                    <a:ext uri="{FF2B5EF4-FFF2-40B4-BE49-F238E27FC236}">
                      <a16:creationId xmlns:a16="http://schemas.microsoft.com/office/drawing/2014/main" id="{A9DD58FC-038E-94F9-FBDA-7A722FA36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296" name="Rectangle 13">
                    <a:extLst>
                      <a:ext uri="{FF2B5EF4-FFF2-40B4-BE49-F238E27FC236}">
                        <a16:creationId xmlns:a16="http://schemas.microsoft.com/office/drawing/2014/main" id="{CDB4053D-1E35-6629-AC48-1A6BD679EA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7" name="Rectangle 14">
                    <a:extLst>
                      <a:ext uri="{FF2B5EF4-FFF2-40B4-BE49-F238E27FC236}">
                        <a16:creationId xmlns:a16="http://schemas.microsoft.com/office/drawing/2014/main" id="{4F7779D2-AEF9-466D-201F-BB8128C0B3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90" name="Group 15">
                  <a:extLst>
                    <a:ext uri="{FF2B5EF4-FFF2-40B4-BE49-F238E27FC236}">
                      <a16:creationId xmlns:a16="http://schemas.microsoft.com/office/drawing/2014/main" id="{821C149E-A11F-84C6-4741-5FD0664BFC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1294" name="Rectangle 16">
                    <a:extLst>
                      <a:ext uri="{FF2B5EF4-FFF2-40B4-BE49-F238E27FC236}">
                        <a16:creationId xmlns:a16="http://schemas.microsoft.com/office/drawing/2014/main" id="{1A9A53E8-8FD2-98C1-0CD2-EC61E1E86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5" name="Rectangle 17">
                    <a:extLst>
                      <a:ext uri="{FF2B5EF4-FFF2-40B4-BE49-F238E27FC236}">
                        <a16:creationId xmlns:a16="http://schemas.microsoft.com/office/drawing/2014/main" id="{DF7AF96B-EC19-454D-611F-ECC4AE76B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291" name="Group 18">
                  <a:extLst>
                    <a:ext uri="{FF2B5EF4-FFF2-40B4-BE49-F238E27FC236}">
                      <a16:creationId xmlns:a16="http://schemas.microsoft.com/office/drawing/2014/main" id="{C1D51D6E-7528-3BFA-41CE-14E436C81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292" name="Rectangle 19">
                    <a:extLst>
                      <a:ext uri="{FF2B5EF4-FFF2-40B4-BE49-F238E27FC236}">
                        <a16:creationId xmlns:a16="http://schemas.microsoft.com/office/drawing/2014/main" id="{908EE834-C72E-1E86-B1F6-4ADC77EEC7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3" name="Rectangle 20">
                    <a:extLst>
                      <a:ext uri="{FF2B5EF4-FFF2-40B4-BE49-F238E27FC236}">
                        <a16:creationId xmlns:a16="http://schemas.microsoft.com/office/drawing/2014/main" id="{AD8167AC-92A6-D184-6D19-D83927979C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128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9BD9BFD-85A8-B4A5-28FC-66A77EF31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294" name="Object 28">
            <a:extLst>
              <a:ext uri="{FF2B5EF4-FFF2-40B4-BE49-F238E27FC236}">
                <a16:creationId xmlns:a16="http://schemas.microsoft.com/office/drawing/2014/main" id="{A3DBE7E4-B22D-6C2C-6BDB-0A9F1311B5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1752600"/>
          <a:ext cx="5381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52600"/>
                        <a:ext cx="538163" cy="4397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9" name="Group 35">
            <a:extLst>
              <a:ext uri="{FF2B5EF4-FFF2-40B4-BE49-F238E27FC236}">
                <a16:creationId xmlns:a16="http://schemas.microsoft.com/office/drawing/2014/main" id="{F1590DCE-9592-FF2C-8EE9-4FA64BBD939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43000"/>
            <a:ext cx="4703763" cy="4546600"/>
            <a:chOff x="4059182" y="1752600"/>
            <a:chExt cx="4703818" cy="3933111"/>
          </a:xfrm>
        </p:grpSpPr>
        <p:pic>
          <p:nvPicPr>
            <p:cNvPr id="11277" name="Picture 3">
              <a:extLst>
                <a:ext uri="{FF2B5EF4-FFF2-40B4-BE49-F238E27FC236}">
                  <a16:creationId xmlns:a16="http://schemas.microsoft.com/office/drawing/2014/main" id="{4C6278BA-092B-16E4-B75D-AB9B9DB4E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182" y="1752600"/>
              <a:ext cx="4703818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Box 29">
              <a:extLst>
                <a:ext uri="{FF2B5EF4-FFF2-40B4-BE49-F238E27FC236}">
                  <a16:creationId xmlns:a16="http://schemas.microsoft.com/office/drawing/2014/main" id="{7D7CB971-92A2-00E2-ACC7-8BA9FF4EE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11279" name="TextBox 30">
              <a:extLst>
                <a:ext uri="{FF2B5EF4-FFF2-40B4-BE49-F238E27FC236}">
                  <a16:creationId xmlns:a16="http://schemas.microsoft.com/office/drawing/2014/main" id="{0951F184-E165-AA64-7A6C-FD361766A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3952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11280" name="TextBox 31">
              <a:extLst>
                <a:ext uri="{FF2B5EF4-FFF2-40B4-BE49-F238E27FC236}">
                  <a16:creationId xmlns:a16="http://schemas.microsoft.com/office/drawing/2014/main" id="{0F394A9F-6C03-FBC3-32F7-DEDCAEFCA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9286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vapour</a:t>
              </a:r>
              <a:endParaRPr lang="en-IN" altLang="en-US" sz="1600"/>
            </a:p>
          </p:txBody>
        </p:sp>
        <p:sp>
          <p:nvSpPr>
            <p:cNvPr id="11281" name="TextBox 32">
              <a:extLst>
                <a:ext uri="{FF2B5EF4-FFF2-40B4-BE49-F238E27FC236}">
                  <a16:creationId xmlns:a16="http://schemas.microsoft.com/office/drawing/2014/main" id="{4D6717BF-7D25-9C01-44AB-C33763F5B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2328446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Liquid</a:t>
              </a:r>
              <a:endParaRPr lang="en-IN" altLang="en-US" sz="1600"/>
            </a:p>
          </p:txBody>
        </p:sp>
        <p:sp>
          <p:nvSpPr>
            <p:cNvPr id="11282" name="TextBox 33">
              <a:extLst>
                <a:ext uri="{FF2B5EF4-FFF2-40B4-BE49-F238E27FC236}">
                  <a16:creationId xmlns:a16="http://schemas.microsoft.com/office/drawing/2014/main" id="{0D8CCFD0-2FA7-5971-CF8C-6497E5FE8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3623846"/>
              <a:ext cx="990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SaturaredLiquid + Vapour</a:t>
              </a:r>
              <a:endParaRPr lang="en-IN" altLang="en-US" sz="1600"/>
            </a:p>
          </p:txBody>
        </p:sp>
        <p:sp>
          <p:nvSpPr>
            <p:cNvPr id="11283" name="TextBox 34">
              <a:extLst>
                <a:ext uri="{FF2B5EF4-FFF2-40B4-BE49-F238E27FC236}">
                  <a16:creationId xmlns:a16="http://schemas.microsoft.com/office/drawing/2014/main" id="{CF2C0556-7283-DFCB-64CF-97D4959D6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224046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Internal Energy, kJ</a:t>
              </a:r>
              <a:endParaRPr lang="en-IN" altLang="en-US" sz="2400"/>
            </a:p>
          </p:txBody>
        </p:sp>
      </p:grpSp>
      <p:graphicFrame>
        <p:nvGraphicFramePr>
          <p:cNvPr id="12296" name="Object 2">
            <a:extLst>
              <a:ext uri="{FF2B5EF4-FFF2-40B4-BE49-F238E27FC236}">
                <a16:creationId xmlns:a16="http://schemas.microsoft.com/office/drawing/2014/main" id="{541605AC-6691-2D0A-9DF4-A2BD3F1730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962275"/>
          <a:ext cx="7858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241195" progId="Equation.3">
                  <p:embed/>
                </p:oleObj>
              </mc:Choice>
              <mc:Fallback>
                <p:oleObj name="Equation" r:id="rId6" imgW="406224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962275"/>
                        <a:ext cx="785813" cy="4667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0F524E-E30D-4CB9-B836-4639E3D6DA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2286000"/>
            <a:ext cx="23828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6F159D-5A78-832B-C30B-E9B8EBBD88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2895600"/>
            <a:ext cx="23828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E65673-1B8F-965A-CE76-433E5A3AB4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03875" y="2286000"/>
            <a:ext cx="0" cy="6096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8" name="Object 2">
            <a:extLst>
              <a:ext uri="{FF2B5EF4-FFF2-40B4-BE49-F238E27FC236}">
                <a16:creationId xmlns:a16="http://schemas.microsoft.com/office/drawing/2014/main" id="{176E63E7-B99D-A721-1228-C63089843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3963" y="2428875"/>
          <a:ext cx="28971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7950" imgH="241195" progId="Equation.3">
                  <p:embed/>
                </p:oleObj>
              </mc:Choice>
              <mc:Fallback>
                <p:oleObj name="Equation" r:id="rId8" imgW="1497950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2428875"/>
                        <a:ext cx="2897187" cy="4667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76C474-24FC-6CF3-4AE0-F76AF8FAC65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03875" y="2667000"/>
            <a:ext cx="72072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7F9256-DDE4-F814-E411-4DD3E9F67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3632200"/>
            <a:ext cx="3394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Initial studies showed that heat flux (</a:t>
            </a:r>
            <a:r>
              <a:rPr lang="en-US" altLang="en-US" sz="2400" i="1">
                <a:solidFill>
                  <a:srgbClr val="0070C0"/>
                </a:solidFill>
              </a:rPr>
              <a:t>q”</a:t>
            </a:r>
            <a:r>
              <a:rPr lang="en-US" altLang="en-US" sz="2400">
                <a:solidFill>
                  <a:srgbClr val="0070C0"/>
                </a:solidFill>
              </a:rPr>
              <a:t>) plays an important role along wall superheat  in boiling process.</a:t>
            </a:r>
            <a:endParaRPr lang="en-IN" alt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9177</TotalTime>
  <Words>876</Words>
  <Application>Microsoft Office PowerPoint</Application>
  <PresentationFormat>On-screen Show (4:3)</PresentationFormat>
  <Paragraphs>102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Script MT Bold</vt:lpstr>
      <vt:lpstr>Snap ITC</vt:lpstr>
      <vt:lpstr>Symbol</vt:lpstr>
      <vt:lpstr>Times New Roman</vt:lpstr>
      <vt:lpstr>Blank Presentation</vt:lpstr>
      <vt:lpstr>Equation</vt:lpstr>
      <vt:lpstr>Thermal management of electronic devices using Direct Immersion Boiling Process</vt:lpstr>
      <vt:lpstr>Typical heat transfer coefficients for various dielectric Liquids</vt:lpstr>
      <vt:lpstr>Initial Remarks</vt:lpstr>
      <vt:lpstr>Classification of Convection Cooling Systems</vt:lpstr>
      <vt:lpstr>Direct Cooling by Boiling Process</vt:lpstr>
      <vt:lpstr>Two-phase Immersion Cooling Cycle of  Gigabyte Servers</vt:lpstr>
      <vt:lpstr>Case Temperature vs Coolant Pressure</vt:lpstr>
      <vt:lpstr>Case Temperature vs Coolant Pressure</vt:lpstr>
      <vt:lpstr>Basic Definitions for Boiling Heat Transfer Process</vt:lpstr>
      <vt:lpstr>Boiling Curve &amp;Modes of Boiling</vt:lpstr>
      <vt:lpstr>All-liquid immersion cooling systems</vt:lpstr>
      <vt:lpstr>Boiling Curve &amp;Modes of Boiling</vt:lpstr>
      <vt:lpstr>A simple open-loop immersion cooling system</vt:lpstr>
      <vt:lpstr>Closed-loop immersion cooling systems</vt:lpstr>
      <vt:lpstr>Heat Sinks to Maintain Safe Margin</vt:lpstr>
      <vt:lpstr>Nucleate Pool Boiling: Bubble Dynamics </vt:lpstr>
      <vt:lpstr>Bubble growth on CPU Direct-Cooling</vt:lpstr>
      <vt:lpstr>Episode 1: Immediately after Departure of Bubble</vt:lpstr>
      <vt:lpstr>Episode 2</vt:lpstr>
      <vt:lpstr>Episode 3</vt:lpstr>
      <vt:lpstr>Nucleate Pool Boiling: Bubble Diameter</vt:lpstr>
      <vt:lpstr>Nucleate Pool Boiling: Minimum Wall Superheat</vt:lpstr>
      <vt:lpstr>Nucleate Pool Boiling: Minimum Wall Superheat</vt:lpstr>
      <vt:lpstr>Models for Nucleate Pool Boiling</vt:lpstr>
      <vt:lpstr>Nucleate Pool Boiling : Selection of Pressure</vt:lpstr>
      <vt:lpstr>Correlations for Heat Transfer Coefficient</vt:lpstr>
      <vt:lpstr>Correlations for Heat Transfer Coefficient</vt:lpstr>
      <vt:lpstr>Predicted &amp; Measured Heat Transfer Coefficient</vt:lpstr>
      <vt:lpstr>Two Phase Cooling Above  Critical Heat Flux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821</cp:revision>
  <cp:lastPrinted>2002-07-26T02:11:33Z</cp:lastPrinted>
  <dcterms:created xsi:type="dcterms:W3CDTF">2002-07-26T01:39:54Z</dcterms:created>
  <dcterms:modified xsi:type="dcterms:W3CDTF">2024-04-21T05:10:41Z</dcterms:modified>
</cp:coreProperties>
</file>