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570" r:id="rId2"/>
    <p:sldId id="578" r:id="rId3"/>
    <p:sldId id="614" r:id="rId4"/>
    <p:sldId id="616" r:id="rId5"/>
    <p:sldId id="617" r:id="rId6"/>
    <p:sldId id="613" r:id="rId7"/>
    <p:sldId id="580" r:id="rId8"/>
    <p:sldId id="576" r:id="rId9"/>
    <p:sldId id="582" r:id="rId10"/>
    <p:sldId id="615" r:id="rId11"/>
    <p:sldId id="440" r:id="rId12"/>
    <p:sldId id="583" r:id="rId13"/>
    <p:sldId id="619" r:id="rId14"/>
    <p:sldId id="584" r:id="rId15"/>
    <p:sldId id="421" r:id="rId16"/>
    <p:sldId id="588" r:id="rId17"/>
    <p:sldId id="585" r:id="rId18"/>
    <p:sldId id="620" r:id="rId19"/>
    <p:sldId id="587" r:id="rId20"/>
    <p:sldId id="307" r:id="rId21"/>
    <p:sldId id="319" r:id="rId22"/>
    <p:sldId id="263" r:id="rId23"/>
    <p:sldId id="621" r:id="rId24"/>
    <p:sldId id="618" r:id="rId25"/>
    <p:sldId id="623" r:id="rId26"/>
    <p:sldId id="622" r:id="rId27"/>
    <p:sldId id="624" r:id="rId28"/>
    <p:sldId id="625" r:id="rId29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677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 10320,'-27'-6'4386,"27"6"-258,-12 0-774,12 0-4128,3 12-2838,-3-12-516,19 8-129,-19-8-387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E2E6F9-593A-BF36-E56E-F715CCE61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179B1-607A-E200-9194-ECBD9D5E94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054061-BB9E-4F6C-AE58-F11170A98DE5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6AFCF5-0CE5-0A42-D559-FB039DC80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19E37A-6A21-55C9-9674-3B3B4A7F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E3275-964C-A9F5-E8CB-E2C98D7A23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9DE18-60D5-430D-298D-73390F42E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EC2F17-4CF9-4B2E-B961-E60C791B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8661226-741F-072B-5355-5D6670F6F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890C8A4-C420-2838-D685-C7004C31C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3F05703-86B9-76B9-1658-E71B765F6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3E79CB-C895-4E19-A07B-D7E97B68D530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0EFF443-67BC-959C-7510-27C2B7D9F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6D95A8-F160-4A11-886C-3DAEA3B4D12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38D2D0E-9C18-2D6E-FFA2-88BAC5EC12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650B3DD-B3AD-6C91-C98F-28A3037E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AB8D2-0EDC-1775-1B4C-AE014A7D6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623A7B-8223-A760-6339-6DF157EBF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BDD38-82AC-4E51-08EA-C097CB850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E7520-22F0-4A6E-AAB4-24F5B0C82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7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49C66-B2BA-18B2-CE5A-3B32DF989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E4D73-ED49-58AA-6A5C-B2F6B73C8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FCD4CF-5583-E44F-D6B6-CA8E2D4AF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1DF8E-351B-4D78-A358-1CC61A618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6EB9C-E6C6-88A6-4B66-C36D3CDF7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FD152-705A-DC1F-A907-C7E94A156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B32D6E-A324-2169-D645-668980C85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20DD-BA8E-4FD8-A8F6-40FB1AAF0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9917E4-B3DE-BEFA-222E-BF57BD326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AFE80-2202-8B52-17C9-E93B5F13F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A69C4-3212-AD24-FBA4-E1EFD6A6D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7A9F-462A-4695-805A-866F5EE60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8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AF17A-2DEA-C638-3AD0-F62CD26E9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25421-2BA6-66A4-40D2-684219E81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43E1C-7613-41BF-A5A0-2C6B74255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60045-F30F-48D7-B296-BC9367804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8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BA887-DD9A-1B3B-412E-058F4021D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58A98-4117-C964-EE9B-A1438DE61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D93B1-FD1D-7380-F40F-14B14A083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0AEDF-F806-417D-AB5F-CDB213868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5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27BC58-DED9-28CE-E240-4E14C1699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FE6617-071E-8ABB-5F91-E9172701F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49C62F-A0BF-960B-9C1D-F1083E4BE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BF23A-9476-43D8-9892-2BBC8E73B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7FFEC4-5A39-FEF5-23E1-848869FBE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C114FB-A334-6792-C8CF-079F2D629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61E410-3990-26A0-CAA3-4D61696AC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E3C6-E6E3-4C84-988B-038B568C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DF0770-B674-76D2-16DA-D61E03A4C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6A52BB-9A3A-FD0E-90D1-C57C724F3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B8349-6843-35D3-083B-431A2FF7F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45BE1-B704-4197-A7EB-4D7816A7B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F974F-727E-FC9D-0019-4883F6BEF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6676C-3FC7-F209-51C9-6FF6FF5B8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70B35-E841-706A-7965-28807B6A5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E27A-D661-48DB-9F18-C640E39FE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6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4C570-4DAB-6BEC-E4C4-74CBA41DF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E8774-234B-1F42-0A25-2E24E009D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0D27B-4612-C5FF-306C-F2047AD73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A6B7F-3394-46A4-ACFC-B3925EA70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3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1196C2-19C5-5AE5-F1AC-89655B096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C81A43-2867-161A-172B-F0EEA783C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E9F18C-01EC-8AC2-642F-DD4616764E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6B7BED-A0E2-AEE3-9705-7EB48E179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5B3E76-4FC1-96CE-8DB4-D52F2999FA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799E0D-E04E-4715-87EC-94B4618FE6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13CA2C8E-94D3-80B7-80F3-FE233819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7FC93BF-4A3A-74F9-B7EA-30A77C9E15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N" altLang="en-US" sz="2800" dirty="0"/>
              <a:t>Thermal management of electronic devices using Direct Immersion Flow Boiling Process</a:t>
            </a:r>
            <a:endParaRPr lang="en-US" altLang="en-US" sz="2800" dirty="0"/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E51A8B49-6F4B-DDE2-7470-6AE35F36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D180181-3E77-9F1E-BDD9-BA5B1E56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248275"/>
            <a:ext cx="88265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latin typeface="Snap ITC" panose="04040A07060A02020202" pitchFamily="82" charset="0"/>
              </a:rPr>
              <a:t>Pumping of Saturated Liquids for Cooling of Electronics….…..</a:t>
            </a:r>
            <a:endParaRPr lang="en-US" sz="2800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grpSp>
        <p:nvGrpSpPr>
          <p:cNvPr id="3078" name="Group 7">
            <a:extLst>
              <a:ext uri="{FF2B5EF4-FFF2-40B4-BE49-F238E27FC236}">
                <a16:creationId xmlns:a16="http://schemas.microsoft.com/office/drawing/2014/main" id="{3F40CA9F-2502-3138-E7DC-7C4736FF93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98" name="Group 8">
              <a:extLst>
                <a:ext uri="{FF2B5EF4-FFF2-40B4-BE49-F238E27FC236}">
                  <a16:creationId xmlns:a16="http://schemas.microsoft.com/office/drawing/2014/main" id="{2F5F5BB3-97F1-4BB1-9A0F-1372755BF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108" name="Rectangle 9">
                <a:extLst>
                  <a:ext uri="{FF2B5EF4-FFF2-40B4-BE49-F238E27FC236}">
                    <a16:creationId xmlns:a16="http://schemas.microsoft.com/office/drawing/2014/main" id="{D059DAA5-2BDD-7D4D-5C98-28074483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9" name="Rectangle 10">
                <a:extLst>
                  <a:ext uri="{FF2B5EF4-FFF2-40B4-BE49-F238E27FC236}">
                    <a16:creationId xmlns:a16="http://schemas.microsoft.com/office/drawing/2014/main" id="{A1ECBC70-0479-8C2E-D139-C2641B41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99" name="Group 11">
              <a:extLst>
                <a:ext uri="{FF2B5EF4-FFF2-40B4-BE49-F238E27FC236}">
                  <a16:creationId xmlns:a16="http://schemas.microsoft.com/office/drawing/2014/main" id="{D10CF55B-174A-936E-13B2-3C7D41644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106" name="Rectangle 12">
                <a:extLst>
                  <a:ext uri="{FF2B5EF4-FFF2-40B4-BE49-F238E27FC236}">
                    <a16:creationId xmlns:a16="http://schemas.microsoft.com/office/drawing/2014/main" id="{B1E8A0AB-91C6-E560-D127-107837E0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7" name="Rectangle 13">
                <a:extLst>
                  <a:ext uri="{FF2B5EF4-FFF2-40B4-BE49-F238E27FC236}">
                    <a16:creationId xmlns:a16="http://schemas.microsoft.com/office/drawing/2014/main" id="{5E534A27-507D-95E0-3D80-0CDA656E0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0" name="Group 14">
              <a:extLst>
                <a:ext uri="{FF2B5EF4-FFF2-40B4-BE49-F238E27FC236}">
                  <a16:creationId xmlns:a16="http://schemas.microsoft.com/office/drawing/2014/main" id="{659DB580-3DFF-237C-2D12-2D3241404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104" name="Rectangle 15">
                <a:extLst>
                  <a:ext uri="{FF2B5EF4-FFF2-40B4-BE49-F238E27FC236}">
                    <a16:creationId xmlns:a16="http://schemas.microsoft.com/office/drawing/2014/main" id="{FF2816E0-0AEB-9582-583F-549E089FA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5" name="Rectangle 16">
                <a:extLst>
                  <a:ext uri="{FF2B5EF4-FFF2-40B4-BE49-F238E27FC236}">
                    <a16:creationId xmlns:a16="http://schemas.microsoft.com/office/drawing/2014/main" id="{59584D85-C055-0A18-3301-78A577D35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1" name="Group 17">
              <a:extLst>
                <a:ext uri="{FF2B5EF4-FFF2-40B4-BE49-F238E27FC236}">
                  <a16:creationId xmlns:a16="http://schemas.microsoft.com/office/drawing/2014/main" id="{A8463734-A284-DADF-2AC1-3420D6D04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102" name="Rectangle 18">
                <a:extLst>
                  <a:ext uri="{FF2B5EF4-FFF2-40B4-BE49-F238E27FC236}">
                    <a16:creationId xmlns:a16="http://schemas.microsoft.com/office/drawing/2014/main" id="{0A0E3CAB-67D4-D307-C8E5-2D3A41FC9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3" name="Rectangle 19">
                <a:extLst>
                  <a:ext uri="{FF2B5EF4-FFF2-40B4-BE49-F238E27FC236}">
                    <a16:creationId xmlns:a16="http://schemas.microsoft.com/office/drawing/2014/main" id="{A9D087AE-4CA0-C426-0281-585D5C892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AFD68B5-6386-EDD0-65AE-2D8E94C982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AFD68B5-6386-EDD0-65AE-2D8E94C982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56F89D5A-8199-F0CC-B05D-781928FF2F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56F89D5A-8199-F0CC-B05D-781928FF2F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311" y="5279857"/>
                <a:ext cx="30079" cy="17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D7BCDE-5727-2943-2FCC-7BD0E606C2C5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D7BCDE-5727-2943-2FCC-7BD0E606C2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4">
            <a:extLst>
              <a:ext uri="{FF2B5EF4-FFF2-40B4-BE49-F238E27FC236}">
                <a16:creationId xmlns:a16="http://schemas.microsoft.com/office/drawing/2014/main" id="{221E74FB-82F4-B664-6237-0EA682649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600" b="1" kern="0">
                <a:latin typeface="Script MT Bold" panose="03040602040607080904" pitchFamily="66" charset="0"/>
              </a:rPr>
              <a:t>P M V Subbarao</a:t>
            </a:r>
          </a:p>
          <a:p>
            <a:pPr>
              <a:defRPr/>
            </a:pPr>
            <a:r>
              <a:rPr lang="en-US" altLang="en-US" sz="1600" b="1" kern="0">
                <a:latin typeface="Script MT Bold" panose="03040602040607080904" pitchFamily="66" charset="0"/>
              </a:rPr>
              <a:t>Professor</a:t>
            </a:r>
            <a:endParaRPr lang="en-US" altLang="en-US" sz="1600" i="1" kern="0"/>
          </a:p>
          <a:p>
            <a:pPr>
              <a:defRPr/>
            </a:pPr>
            <a:r>
              <a:rPr lang="en-US" altLang="en-US" sz="1600" i="1" kern="0"/>
              <a:t>Mechanical Engineering Department</a:t>
            </a:r>
          </a:p>
          <a:p>
            <a:pPr>
              <a:defRPr/>
            </a:pPr>
            <a:r>
              <a:rPr lang="en-US" altLang="en-US" sz="1600" i="1" kern="0"/>
              <a:t>I I T Delhi</a:t>
            </a:r>
          </a:p>
        </p:txBody>
      </p:sp>
      <p:grpSp>
        <p:nvGrpSpPr>
          <p:cNvPr id="3084" name="Group 7">
            <a:extLst>
              <a:ext uri="{FF2B5EF4-FFF2-40B4-BE49-F238E27FC236}">
                <a16:creationId xmlns:a16="http://schemas.microsoft.com/office/drawing/2014/main" id="{3B1429CD-20CB-D749-1AE2-3E658A848A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6" name="Group 8">
              <a:extLst>
                <a:ext uri="{FF2B5EF4-FFF2-40B4-BE49-F238E27FC236}">
                  <a16:creationId xmlns:a16="http://schemas.microsoft.com/office/drawing/2014/main" id="{E8069D14-47CE-6DAB-E745-7BE5F6840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6" name="Rectangle 9">
                <a:extLst>
                  <a:ext uri="{FF2B5EF4-FFF2-40B4-BE49-F238E27FC236}">
                    <a16:creationId xmlns:a16="http://schemas.microsoft.com/office/drawing/2014/main" id="{3310D2D8-AA5C-22A6-2D84-1FF54944F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7" name="Rectangle 10">
                <a:extLst>
                  <a:ext uri="{FF2B5EF4-FFF2-40B4-BE49-F238E27FC236}">
                    <a16:creationId xmlns:a16="http://schemas.microsoft.com/office/drawing/2014/main" id="{044E3D6E-6327-EA74-2B30-83787E35B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1">
              <a:extLst>
                <a:ext uri="{FF2B5EF4-FFF2-40B4-BE49-F238E27FC236}">
                  <a16:creationId xmlns:a16="http://schemas.microsoft.com/office/drawing/2014/main" id="{8805987C-34E5-1F12-A903-F89DB2C23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4" name="Rectangle 12">
                <a:extLst>
                  <a:ext uri="{FF2B5EF4-FFF2-40B4-BE49-F238E27FC236}">
                    <a16:creationId xmlns:a16="http://schemas.microsoft.com/office/drawing/2014/main" id="{335436A1-CAB7-DE67-3A46-1A6DE4CD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5" name="Rectangle 13">
                <a:extLst>
                  <a:ext uri="{FF2B5EF4-FFF2-40B4-BE49-F238E27FC236}">
                    <a16:creationId xmlns:a16="http://schemas.microsoft.com/office/drawing/2014/main" id="{234C4188-E7AA-935A-B12D-453361C12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4">
              <a:extLst>
                <a:ext uri="{FF2B5EF4-FFF2-40B4-BE49-F238E27FC236}">
                  <a16:creationId xmlns:a16="http://schemas.microsoft.com/office/drawing/2014/main" id="{F9713503-677A-AF54-E74B-CA0AF7777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2" name="Rectangle 15">
                <a:extLst>
                  <a:ext uri="{FF2B5EF4-FFF2-40B4-BE49-F238E27FC236}">
                    <a16:creationId xmlns:a16="http://schemas.microsoft.com/office/drawing/2014/main" id="{72577BEF-4947-563F-6990-2A0B63DB3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3" name="Rectangle 16">
                <a:extLst>
                  <a:ext uri="{FF2B5EF4-FFF2-40B4-BE49-F238E27FC236}">
                    <a16:creationId xmlns:a16="http://schemas.microsoft.com/office/drawing/2014/main" id="{1F62BBF1-18B1-04BC-A1F6-1F91B9280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9" name="Group 17">
              <a:extLst>
                <a:ext uri="{FF2B5EF4-FFF2-40B4-BE49-F238E27FC236}">
                  <a16:creationId xmlns:a16="http://schemas.microsoft.com/office/drawing/2014/main" id="{B1C9D6BE-B515-6A36-85D3-41C33E63B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90" name="Rectangle 18">
                <a:extLst>
                  <a:ext uri="{FF2B5EF4-FFF2-40B4-BE49-F238E27FC236}">
                    <a16:creationId xmlns:a16="http://schemas.microsoft.com/office/drawing/2014/main" id="{B9B10670-6FED-DBA2-BBF4-8C7098BF8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1" name="Rectangle 19">
                <a:extLst>
                  <a:ext uri="{FF2B5EF4-FFF2-40B4-BE49-F238E27FC236}">
                    <a16:creationId xmlns:a16="http://schemas.microsoft.com/office/drawing/2014/main" id="{5961CB6E-A962-8DB5-938E-9F49FB416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3085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166EC3F-3D12-A0BE-2EF6-C166A18B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63725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8521-CFC1-D978-DB4B-A754E6B2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r>
              <a:rPr lang="en-US" sz="2800" dirty="0"/>
              <a:t>Classification of heat exchanger for different hydraulic diameters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BB13FE5-EE4F-E146-292B-E524067E2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1585846"/>
            <a:ext cx="8626475" cy="4322830"/>
          </a:xfr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48FC10DD-1E0D-6EFC-3937-818AB6A55B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B9347C8F-6BED-DBC0-5ADA-F09A93A48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FBAC83D2-4F2D-3879-87DE-E7B69FFCE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C66AF543-7BFC-4AA1-BB50-9ADB9379C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9">
                  <a:extLst>
                    <a:ext uri="{FF2B5EF4-FFF2-40B4-BE49-F238E27FC236}">
                      <a16:creationId xmlns:a16="http://schemas.microsoft.com/office/drawing/2014/main" id="{73BEE441-967C-61B8-92B9-4D4A6AE526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" name="Rectangle 10">
                  <a:extLst>
                    <a:ext uri="{FF2B5EF4-FFF2-40B4-BE49-F238E27FC236}">
                      <a16:creationId xmlns:a16="http://schemas.microsoft.com/office/drawing/2014/main" id="{A7852B35-9707-268F-2EA7-D80A0E9EC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6" name="Group 11">
                <a:extLst>
                  <a:ext uri="{FF2B5EF4-FFF2-40B4-BE49-F238E27FC236}">
                    <a16:creationId xmlns:a16="http://schemas.microsoft.com/office/drawing/2014/main" id="{F550AD49-3369-EA43-6B93-9E536BDD3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2">
                  <a:extLst>
                    <a:ext uri="{FF2B5EF4-FFF2-40B4-BE49-F238E27FC236}">
                      <a16:creationId xmlns:a16="http://schemas.microsoft.com/office/drawing/2014/main" id="{49BC7672-14AD-A6BE-8B94-1ADD2AD03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4" name="Rectangle 13">
                  <a:extLst>
                    <a:ext uri="{FF2B5EF4-FFF2-40B4-BE49-F238E27FC236}">
                      <a16:creationId xmlns:a16="http://schemas.microsoft.com/office/drawing/2014/main" id="{8FBF347D-353B-05A7-D013-441391605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94974DA0-C43E-4160-F3F8-764FF9CA9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D9A737B8-C40C-56DB-851A-0B39FB013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6319F1F-DFE5-B048-4A33-BAFADCC8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7">
                <a:extLst>
                  <a:ext uri="{FF2B5EF4-FFF2-40B4-BE49-F238E27FC236}">
                    <a16:creationId xmlns:a16="http://schemas.microsoft.com/office/drawing/2014/main" id="{5ABC2292-B1CE-26C3-E59D-99D0592D1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FDFA5309-6567-94FF-0C62-973CD21A4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0" name="Rectangle 19">
                  <a:extLst>
                    <a:ext uri="{FF2B5EF4-FFF2-40B4-BE49-F238E27FC236}">
                      <a16:creationId xmlns:a16="http://schemas.microsoft.com/office/drawing/2014/main" id="{353F878D-C2D0-46DC-9077-B8F8170AF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1ACEA6-2B5E-AFCB-7818-5B8DC2D7F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6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5DDE9A5E-AA2C-8587-B216-B6E548EC63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038"/>
            <a:ext cx="8229600" cy="1143000"/>
          </a:xfrm>
        </p:spPr>
        <p:txBody>
          <a:bodyPr/>
          <a:lstStyle/>
          <a:p>
            <a:r>
              <a:rPr lang="en-US" altLang="en-US" sz="2800"/>
              <a:t>Indirect Liquid Cooling System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5B6B7287-71EE-B272-667C-79330B40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30A2CEC3-84A1-13C4-897B-FE21BBDFC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B4592A92-BC6B-091C-4D93-A5107DC73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F55B5A6F-DD35-14EC-BC63-04FD47222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4FB20B82-1783-638F-AD6F-031CE0D25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2775" name="Rectangle 9">
                  <a:extLst>
                    <a:ext uri="{FF2B5EF4-FFF2-40B4-BE49-F238E27FC236}">
                      <a16:creationId xmlns:a16="http://schemas.microsoft.com/office/drawing/2014/main" id="{951A5713-7D88-B54F-8BBF-48B351A39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788" name="Rectangle 10">
                  <a:extLst>
                    <a:ext uri="{FF2B5EF4-FFF2-40B4-BE49-F238E27FC236}">
                      <a16:creationId xmlns:a16="http://schemas.microsoft.com/office/drawing/2014/main" id="{29DD1980-B047-99AF-D0CF-F70BA73C8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5" name="Group 11">
                <a:extLst>
                  <a:ext uri="{FF2B5EF4-FFF2-40B4-BE49-F238E27FC236}">
                    <a16:creationId xmlns:a16="http://schemas.microsoft.com/office/drawing/2014/main" id="{A7BFAE9E-21BF-1A63-FFD4-E39714BD3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768" name="Rectangle 12">
                  <a:extLst>
                    <a:ext uri="{FF2B5EF4-FFF2-40B4-BE49-F238E27FC236}">
                      <a16:creationId xmlns:a16="http://schemas.microsoft.com/office/drawing/2014/main" id="{5CB34A47-594B-4F92-51EC-309CB6FC4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769" name="Rectangle 13">
                  <a:extLst>
                    <a:ext uri="{FF2B5EF4-FFF2-40B4-BE49-F238E27FC236}">
                      <a16:creationId xmlns:a16="http://schemas.microsoft.com/office/drawing/2014/main" id="{509636FB-8026-9119-D3A3-F26869476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6" name="Group 14">
                <a:extLst>
                  <a:ext uri="{FF2B5EF4-FFF2-40B4-BE49-F238E27FC236}">
                    <a16:creationId xmlns:a16="http://schemas.microsoft.com/office/drawing/2014/main" id="{D3D23D3E-6699-2A08-CF02-5999D76F6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4266244B-3679-AA4A-025C-B349E996F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084008B1-849D-A811-6A83-26DC4FC0D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7">
                <a:extLst>
                  <a:ext uri="{FF2B5EF4-FFF2-40B4-BE49-F238E27FC236}">
                    <a16:creationId xmlns:a16="http://schemas.microsoft.com/office/drawing/2014/main" id="{CF8378D0-F160-A83F-96D0-1DE6B773D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8">
                  <a:extLst>
                    <a:ext uri="{FF2B5EF4-FFF2-40B4-BE49-F238E27FC236}">
                      <a16:creationId xmlns:a16="http://schemas.microsoft.com/office/drawing/2014/main" id="{B15B22E9-A43A-B93A-8569-E700B7EB1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40D834D5-5F48-F8E3-B3F5-F907E0375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508582-06F8-7F59-4B3D-F623748C7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A117D73-99C7-E98D-F36D-F9C5F56BA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114300"/>
            <a:ext cx="7772400" cy="1143000"/>
          </a:xfrm>
        </p:spPr>
        <p:txBody>
          <a:bodyPr/>
          <a:lstStyle/>
          <a:p>
            <a:r>
              <a:rPr lang="en-IN" altLang="en-US" sz="2800"/>
              <a:t>Micro-channel Heat Sinks</a:t>
            </a:r>
          </a:p>
        </p:txBody>
      </p:sp>
      <p:grpSp>
        <p:nvGrpSpPr>
          <p:cNvPr id="14339" name="Group 6">
            <a:extLst>
              <a:ext uri="{FF2B5EF4-FFF2-40B4-BE49-F238E27FC236}">
                <a16:creationId xmlns:a16="http://schemas.microsoft.com/office/drawing/2014/main" id="{E8AF2F7C-EA30-0880-1AE6-ABD4E82905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2" name="Rectangle 19458">
              <a:extLst>
                <a:ext uri="{FF2B5EF4-FFF2-40B4-BE49-F238E27FC236}">
                  <a16:creationId xmlns:a16="http://schemas.microsoft.com/office/drawing/2014/main" id="{673F7911-240B-1A7B-8441-0B256FBF9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3" name="Group 10">
              <a:extLst>
                <a:ext uri="{FF2B5EF4-FFF2-40B4-BE49-F238E27FC236}">
                  <a16:creationId xmlns:a16="http://schemas.microsoft.com/office/drawing/2014/main" id="{6560B524-DE9F-E120-0C18-394FC168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4345" name="Group 12">
                <a:extLst>
                  <a:ext uri="{FF2B5EF4-FFF2-40B4-BE49-F238E27FC236}">
                    <a16:creationId xmlns:a16="http://schemas.microsoft.com/office/drawing/2014/main" id="{5C97A850-C5A1-BF19-8BBE-9180D7C42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4355" name="Rectangle 9">
                  <a:extLst>
                    <a:ext uri="{FF2B5EF4-FFF2-40B4-BE49-F238E27FC236}">
                      <a16:creationId xmlns:a16="http://schemas.microsoft.com/office/drawing/2014/main" id="{14CBDC4C-7989-9B52-9EC0-37924F707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6" name="Rectangle 10">
                  <a:extLst>
                    <a:ext uri="{FF2B5EF4-FFF2-40B4-BE49-F238E27FC236}">
                      <a16:creationId xmlns:a16="http://schemas.microsoft.com/office/drawing/2014/main" id="{A657A4AC-5CB0-4F4A-D40F-F476D0B5C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6" name="Group 11">
                <a:extLst>
                  <a:ext uri="{FF2B5EF4-FFF2-40B4-BE49-F238E27FC236}">
                    <a16:creationId xmlns:a16="http://schemas.microsoft.com/office/drawing/2014/main" id="{4FC97EFD-D4D8-01F7-38D7-95458E1AF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353" name="Rectangle 12">
                  <a:extLst>
                    <a:ext uri="{FF2B5EF4-FFF2-40B4-BE49-F238E27FC236}">
                      <a16:creationId xmlns:a16="http://schemas.microsoft.com/office/drawing/2014/main" id="{CE8485CB-E6C0-84FC-2FA9-9AE23A471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4" name="Rectangle 13">
                  <a:extLst>
                    <a:ext uri="{FF2B5EF4-FFF2-40B4-BE49-F238E27FC236}">
                      <a16:creationId xmlns:a16="http://schemas.microsoft.com/office/drawing/2014/main" id="{B90DC146-8BB7-3C2D-CA38-DCED7EB9C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7" name="Group 14">
                <a:extLst>
                  <a:ext uri="{FF2B5EF4-FFF2-40B4-BE49-F238E27FC236}">
                    <a16:creationId xmlns:a16="http://schemas.microsoft.com/office/drawing/2014/main" id="{FE1F96DF-C07B-1812-CA1E-330954C24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351" name="Rectangle 16">
                  <a:extLst>
                    <a:ext uri="{FF2B5EF4-FFF2-40B4-BE49-F238E27FC236}">
                      <a16:creationId xmlns:a16="http://schemas.microsoft.com/office/drawing/2014/main" id="{CE445590-399F-892C-B01D-658EA4932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2" name="Rectangle 17">
                  <a:extLst>
                    <a:ext uri="{FF2B5EF4-FFF2-40B4-BE49-F238E27FC236}">
                      <a16:creationId xmlns:a16="http://schemas.microsoft.com/office/drawing/2014/main" id="{56D12F01-2E98-9410-A4DF-0102E39C9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8" name="Group 17">
                <a:extLst>
                  <a:ext uri="{FF2B5EF4-FFF2-40B4-BE49-F238E27FC236}">
                    <a16:creationId xmlns:a16="http://schemas.microsoft.com/office/drawing/2014/main" id="{3C96D056-4973-72B1-9469-FD4915D23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349" name="Rectangle 18">
                  <a:extLst>
                    <a:ext uri="{FF2B5EF4-FFF2-40B4-BE49-F238E27FC236}">
                      <a16:creationId xmlns:a16="http://schemas.microsoft.com/office/drawing/2014/main" id="{F2F9CF2A-7594-0105-F811-E6B75EDF0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0" name="Rectangle 19">
                  <a:extLst>
                    <a:ext uri="{FF2B5EF4-FFF2-40B4-BE49-F238E27FC236}">
                      <a16:creationId xmlns:a16="http://schemas.microsoft.com/office/drawing/2014/main" id="{A926A46F-0EBC-64F9-9DA7-100BD3F2A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A928ED-284F-6C4A-5C21-5D155724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4340" name="Picture 21">
            <a:extLst>
              <a:ext uri="{FF2B5EF4-FFF2-40B4-BE49-F238E27FC236}">
                <a16:creationId xmlns:a16="http://schemas.microsoft.com/office/drawing/2014/main" id="{1D37BC2C-F614-8195-AEA6-C6369457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06488"/>
            <a:ext cx="646112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C41A0CC-C1F7-FAF0-521A-AE8E968F8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63563"/>
          </a:xfrm>
        </p:spPr>
        <p:txBody>
          <a:bodyPr/>
          <a:lstStyle/>
          <a:p>
            <a:pPr algn="l"/>
            <a:r>
              <a:rPr lang="en-US" altLang="en-US" sz="2400"/>
              <a:t>Micro-channel Heat Sinks @IIT Delhi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DEE8966-82F5-0D38-76B7-1776E30511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2414588"/>
          </a:xfrm>
        </p:spPr>
        <p:txBody>
          <a:bodyPr/>
          <a:lstStyle/>
          <a:p>
            <a:r>
              <a:rPr lang="en-US" altLang="en-US" sz="2400"/>
              <a:t>Heat sink consisting of 18 channels in 9x2 staggered format made by EDM process</a:t>
            </a:r>
          </a:p>
          <a:p>
            <a:pPr>
              <a:buFontTx/>
              <a:buNone/>
            </a:pPr>
            <a:r>
              <a:rPr lang="en-US" altLang="en-US" sz="2400"/>
              <a:t>  --  The channels are 400 ± 09 </a:t>
            </a:r>
            <a:r>
              <a:rPr lang="el-GR" altLang="en-US" sz="2400"/>
              <a:t>μ</a:t>
            </a:r>
            <a:r>
              <a:rPr lang="en-US" altLang="en-US" sz="2400"/>
              <a:t>m hydraulic diameter having 40mm length.    </a:t>
            </a:r>
          </a:p>
          <a:p>
            <a:pPr>
              <a:buFontTx/>
              <a:buNone/>
            </a:pPr>
            <a:r>
              <a:rPr lang="en-US" altLang="en-US" sz="2400"/>
              <a:t>  --  Optical microscope, Make: Denolite AD4116T Premier, under 225 times magnification was used to determine the channel hydraulic diameter (400±09) µm.</a:t>
            </a:r>
          </a:p>
          <a:p>
            <a:pPr>
              <a:buFontTx/>
              <a:buNone/>
            </a:pPr>
            <a:r>
              <a:rPr lang="en-US" altLang="en-US" sz="2400"/>
              <a:t>    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2ECC4-2944-35D7-61A6-ECF1EA17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243388"/>
            <a:ext cx="24384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Nishit\Desktop\Nishit apparatus\DSC05122.JPG">
            <a:extLst>
              <a:ext uri="{FF2B5EF4-FFF2-40B4-BE49-F238E27FC236}">
                <a16:creationId xmlns:a16="http://schemas.microsoft.com/office/drawing/2014/main" id="{9B989BEC-C758-BFDB-A22A-B2069B74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232275"/>
            <a:ext cx="27955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6">
            <a:extLst>
              <a:ext uri="{FF2B5EF4-FFF2-40B4-BE49-F238E27FC236}">
                <a16:creationId xmlns:a16="http://schemas.microsoft.com/office/drawing/2014/main" id="{22046B86-8AA0-CB5E-1BF0-88F604E1E6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8" name="Rectangle 19458">
              <a:extLst>
                <a:ext uri="{FF2B5EF4-FFF2-40B4-BE49-F238E27FC236}">
                  <a16:creationId xmlns:a16="http://schemas.microsoft.com/office/drawing/2014/main" id="{AAE8C46E-5696-F8D9-1B43-0A1FECA56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10">
              <a:extLst>
                <a:ext uri="{FF2B5EF4-FFF2-40B4-BE49-F238E27FC236}">
                  <a16:creationId xmlns:a16="http://schemas.microsoft.com/office/drawing/2014/main" id="{8F013856-8AEA-72F1-A6C0-4D0A6C8B8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71" name="Group 12">
                <a:extLst>
                  <a:ext uri="{FF2B5EF4-FFF2-40B4-BE49-F238E27FC236}">
                    <a16:creationId xmlns:a16="http://schemas.microsoft.com/office/drawing/2014/main" id="{8A179F9C-6DA1-FE6F-02F7-1AC9CAD68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81" name="Rectangle 9">
                  <a:extLst>
                    <a:ext uri="{FF2B5EF4-FFF2-40B4-BE49-F238E27FC236}">
                      <a16:creationId xmlns:a16="http://schemas.microsoft.com/office/drawing/2014/main" id="{C4A0F7A0-C809-669A-15D1-B4C413806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82" name="Rectangle 10">
                  <a:extLst>
                    <a:ext uri="{FF2B5EF4-FFF2-40B4-BE49-F238E27FC236}">
                      <a16:creationId xmlns:a16="http://schemas.microsoft.com/office/drawing/2014/main" id="{1163AA1A-26ED-DA23-71A2-AF31FF63E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2" name="Group 11">
                <a:extLst>
                  <a:ext uri="{FF2B5EF4-FFF2-40B4-BE49-F238E27FC236}">
                    <a16:creationId xmlns:a16="http://schemas.microsoft.com/office/drawing/2014/main" id="{AD6BE2FE-293D-6A88-8CCD-BB5D6E097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79" name="Rectangle 12">
                  <a:extLst>
                    <a:ext uri="{FF2B5EF4-FFF2-40B4-BE49-F238E27FC236}">
                      <a16:creationId xmlns:a16="http://schemas.microsoft.com/office/drawing/2014/main" id="{C38170FD-F2E3-0936-F44C-CC92DF4DC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80" name="Rectangle 13">
                  <a:extLst>
                    <a:ext uri="{FF2B5EF4-FFF2-40B4-BE49-F238E27FC236}">
                      <a16:creationId xmlns:a16="http://schemas.microsoft.com/office/drawing/2014/main" id="{FF7223B0-0330-733C-F059-47866BF04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3" name="Group 14">
                <a:extLst>
                  <a:ext uri="{FF2B5EF4-FFF2-40B4-BE49-F238E27FC236}">
                    <a16:creationId xmlns:a16="http://schemas.microsoft.com/office/drawing/2014/main" id="{F58D501D-F6F7-4267-B800-C175469C0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77" name="Rectangle 16">
                  <a:extLst>
                    <a:ext uri="{FF2B5EF4-FFF2-40B4-BE49-F238E27FC236}">
                      <a16:creationId xmlns:a16="http://schemas.microsoft.com/office/drawing/2014/main" id="{1A5DA139-44CF-0999-91F2-F8B8FF32C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8" name="Rectangle 17">
                  <a:extLst>
                    <a:ext uri="{FF2B5EF4-FFF2-40B4-BE49-F238E27FC236}">
                      <a16:creationId xmlns:a16="http://schemas.microsoft.com/office/drawing/2014/main" id="{1C3B7915-A309-AED2-07B0-CCF2DEFAF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4" name="Group 17">
                <a:extLst>
                  <a:ext uri="{FF2B5EF4-FFF2-40B4-BE49-F238E27FC236}">
                    <a16:creationId xmlns:a16="http://schemas.microsoft.com/office/drawing/2014/main" id="{8F22C2A4-0921-D982-6C74-C600CF7637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75" name="Rectangle 18">
                  <a:extLst>
                    <a:ext uri="{FF2B5EF4-FFF2-40B4-BE49-F238E27FC236}">
                      <a16:creationId xmlns:a16="http://schemas.microsoft.com/office/drawing/2014/main" id="{C448F0AF-E19F-86E3-0EF3-A647580E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6" name="Rectangle 19">
                  <a:extLst>
                    <a:ext uri="{FF2B5EF4-FFF2-40B4-BE49-F238E27FC236}">
                      <a16:creationId xmlns:a16="http://schemas.microsoft.com/office/drawing/2014/main" id="{B05F4725-F3F2-63AB-C44F-84B7AB5CE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D126BD-D372-BF04-BA05-5767B4459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5367" name="Content Placeholder 3">
            <a:extLst>
              <a:ext uri="{FF2B5EF4-FFF2-40B4-BE49-F238E27FC236}">
                <a16:creationId xmlns:a16="http://schemas.microsoft.com/office/drawing/2014/main" id="{F7A97EC6-242C-B10C-FC58-09444358CAB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213225"/>
            <a:ext cx="30003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5E32238-35F5-297D-25CC-ECBA5501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34938"/>
            <a:ext cx="5715000" cy="838200"/>
          </a:xfrm>
        </p:spPr>
        <p:txBody>
          <a:bodyPr/>
          <a:lstStyle/>
          <a:p>
            <a:r>
              <a:rPr lang="en-IN" altLang="en-US" sz="2800"/>
              <a:t>Dummy Electronic Device with Micro-channel Heat Sink</a:t>
            </a:r>
          </a:p>
        </p:txBody>
      </p:sp>
      <p:grpSp>
        <p:nvGrpSpPr>
          <p:cNvPr id="16387" name="Group 6">
            <a:extLst>
              <a:ext uri="{FF2B5EF4-FFF2-40B4-BE49-F238E27FC236}">
                <a16:creationId xmlns:a16="http://schemas.microsoft.com/office/drawing/2014/main" id="{EC3CA148-830F-03EA-4638-E9154F825E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90" name="Rectangle 19458">
              <a:extLst>
                <a:ext uri="{FF2B5EF4-FFF2-40B4-BE49-F238E27FC236}">
                  <a16:creationId xmlns:a16="http://schemas.microsoft.com/office/drawing/2014/main" id="{1F6EE143-CF22-ACDA-8414-645129D04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1" name="Group 10">
              <a:extLst>
                <a:ext uri="{FF2B5EF4-FFF2-40B4-BE49-F238E27FC236}">
                  <a16:creationId xmlns:a16="http://schemas.microsoft.com/office/drawing/2014/main" id="{657B9EF6-8BA9-9432-0E09-30FAB865F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6393" name="Group 12">
                <a:extLst>
                  <a:ext uri="{FF2B5EF4-FFF2-40B4-BE49-F238E27FC236}">
                    <a16:creationId xmlns:a16="http://schemas.microsoft.com/office/drawing/2014/main" id="{B34265D0-2FAD-C469-7BE1-BB0BAE5724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403" name="Rectangle 9">
                  <a:extLst>
                    <a:ext uri="{FF2B5EF4-FFF2-40B4-BE49-F238E27FC236}">
                      <a16:creationId xmlns:a16="http://schemas.microsoft.com/office/drawing/2014/main" id="{989A23C2-15E0-A7C8-99B7-8B0690ED1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4" name="Rectangle 10">
                  <a:extLst>
                    <a:ext uri="{FF2B5EF4-FFF2-40B4-BE49-F238E27FC236}">
                      <a16:creationId xmlns:a16="http://schemas.microsoft.com/office/drawing/2014/main" id="{3FA9CEA5-E23B-BDED-A30A-477016EC6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4" name="Group 11">
                <a:extLst>
                  <a:ext uri="{FF2B5EF4-FFF2-40B4-BE49-F238E27FC236}">
                    <a16:creationId xmlns:a16="http://schemas.microsoft.com/office/drawing/2014/main" id="{D3EB25D0-0569-B2D5-A7D1-78055300F0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401" name="Rectangle 12">
                  <a:extLst>
                    <a:ext uri="{FF2B5EF4-FFF2-40B4-BE49-F238E27FC236}">
                      <a16:creationId xmlns:a16="http://schemas.microsoft.com/office/drawing/2014/main" id="{1E545B54-B0A6-0AA2-23BB-83DD1FAEF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2" name="Rectangle 13">
                  <a:extLst>
                    <a:ext uri="{FF2B5EF4-FFF2-40B4-BE49-F238E27FC236}">
                      <a16:creationId xmlns:a16="http://schemas.microsoft.com/office/drawing/2014/main" id="{1C7283FC-7FE4-3132-25FC-3663A280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5" name="Group 14">
                <a:extLst>
                  <a:ext uri="{FF2B5EF4-FFF2-40B4-BE49-F238E27FC236}">
                    <a16:creationId xmlns:a16="http://schemas.microsoft.com/office/drawing/2014/main" id="{F8FBC76C-9B7A-3745-54D8-9DC82BEA0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399" name="Rectangle 16">
                  <a:extLst>
                    <a:ext uri="{FF2B5EF4-FFF2-40B4-BE49-F238E27FC236}">
                      <a16:creationId xmlns:a16="http://schemas.microsoft.com/office/drawing/2014/main" id="{883AF549-D45E-2C9A-CF3B-64B38BAB7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0" name="Rectangle 17">
                  <a:extLst>
                    <a:ext uri="{FF2B5EF4-FFF2-40B4-BE49-F238E27FC236}">
                      <a16:creationId xmlns:a16="http://schemas.microsoft.com/office/drawing/2014/main" id="{6B17E9FE-5D73-B749-7E02-B0DA4CB81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6" name="Group 17">
                <a:extLst>
                  <a:ext uri="{FF2B5EF4-FFF2-40B4-BE49-F238E27FC236}">
                    <a16:creationId xmlns:a16="http://schemas.microsoft.com/office/drawing/2014/main" id="{3275C95A-1E7F-1AAF-2D81-ABBFE09AB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6397" name="Rectangle 18">
                  <a:extLst>
                    <a:ext uri="{FF2B5EF4-FFF2-40B4-BE49-F238E27FC236}">
                      <a16:creationId xmlns:a16="http://schemas.microsoft.com/office/drawing/2014/main" id="{11228591-5F21-747E-2870-689D118E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398" name="Rectangle 19">
                  <a:extLst>
                    <a:ext uri="{FF2B5EF4-FFF2-40B4-BE49-F238E27FC236}">
                      <a16:creationId xmlns:a16="http://schemas.microsoft.com/office/drawing/2014/main" id="{D19707E5-9DBA-B4E4-635D-C63E96C0F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4370E1-9971-CDFD-6EC0-71DDBCACD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6388" name="Content Placeholder 20">
            <a:extLst>
              <a:ext uri="{FF2B5EF4-FFF2-40B4-BE49-F238E27FC236}">
                <a16:creationId xmlns:a16="http://schemas.microsoft.com/office/drawing/2014/main" id="{48794BA1-0A0E-ED0F-7E2C-ADF6510C1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IN" altLang="en-US"/>
          </a:p>
        </p:txBody>
      </p:sp>
      <p:pic>
        <p:nvPicPr>
          <p:cNvPr id="16389" name="Picture 21">
            <a:extLst>
              <a:ext uri="{FF2B5EF4-FFF2-40B4-BE49-F238E27FC236}">
                <a16:creationId xmlns:a16="http://schemas.microsoft.com/office/drawing/2014/main" id="{6FA4CC69-D9FC-BD52-AC7C-262BAEFA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6525"/>
            <a:ext cx="62103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91217C64-20F8-44A0-2455-02251190D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68300"/>
            <a:ext cx="7596187" cy="590550"/>
          </a:xfrm>
        </p:spPr>
        <p:txBody>
          <a:bodyPr/>
          <a:lstStyle/>
          <a:p>
            <a:r>
              <a:rPr lang="en-US" altLang="en-US" sz="2800"/>
              <a:t>The Complete Experimental Facility</a:t>
            </a:r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DBA590AD-D039-33D5-D755-7900E8BAC3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7F4F851F-C25B-58F5-597B-BBF2D738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9550"/>
            <a:ext cx="34940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Content Placeholder 7">
            <a:extLst>
              <a:ext uri="{FF2B5EF4-FFF2-40B4-BE49-F238E27FC236}">
                <a16:creationId xmlns:a16="http://schemas.microsoft.com/office/drawing/2014/main" id="{811B8A69-AE09-460D-916F-A8DF703386A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25" y="1631950"/>
            <a:ext cx="4451350" cy="4545013"/>
          </a:xfr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14" name="Group 6">
            <a:extLst>
              <a:ext uri="{FF2B5EF4-FFF2-40B4-BE49-F238E27FC236}">
                <a16:creationId xmlns:a16="http://schemas.microsoft.com/office/drawing/2014/main" id="{0578D8B7-3B76-D4B4-DDCA-E4B773E76C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6" name="Rectangle 19458">
              <a:extLst>
                <a:ext uri="{FF2B5EF4-FFF2-40B4-BE49-F238E27FC236}">
                  <a16:creationId xmlns:a16="http://schemas.microsoft.com/office/drawing/2014/main" id="{D48E0428-F733-3ECB-FC44-B47B56DCB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10">
              <a:extLst>
                <a:ext uri="{FF2B5EF4-FFF2-40B4-BE49-F238E27FC236}">
                  <a16:creationId xmlns:a16="http://schemas.microsoft.com/office/drawing/2014/main" id="{B7AC4525-260F-2DC6-B991-DD485DCC8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7419" name="Group 12">
                <a:extLst>
                  <a:ext uri="{FF2B5EF4-FFF2-40B4-BE49-F238E27FC236}">
                    <a16:creationId xmlns:a16="http://schemas.microsoft.com/office/drawing/2014/main" id="{307DE114-20A9-3B27-D3AB-B89625F78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429" name="Rectangle 9">
                  <a:extLst>
                    <a:ext uri="{FF2B5EF4-FFF2-40B4-BE49-F238E27FC236}">
                      <a16:creationId xmlns:a16="http://schemas.microsoft.com/office/drawing/2014/main" id="{748A55F3-2485-267D-7712-41234EFC7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30" name="Rectangle 10">
                  <a:extLst>
                    <a:ext uri="{FF2B5EF4-FFF2-40B4-BE49-F238E27FC236}">
                      <a16:creationId xmlns:a16="http://schemas.microsoft.com/office/drawing/2014/main" id="{C0D2FE89-CE27-B935-9CB6-757064899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20" name="Group 11">
                <a:extLst>
                  <a:ext uri="{FF2B5EF4-FFF2-40B4-BE49-F238E27FC236}">
                    <a16:creationId xmlns:a16="http://schemas.microsoft.com/office/drawing/2014/main" id="{A0E3D8EF-32AA-27CB-8DF8-4F4D8EBE1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427" name="Rectangle 12">
                  <a:extLst>
                    <a:ext uri="{FF2B5EF4-FFF2-40B4-BE49-F238E27FC236}">
                      <a16:creationId xmlns:a16="http://schemas.microsoft.com/office/drawing/2014/main" id="{BECE2203-815D-4DCF-B246-1A3DC2DA4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8" name="Rectangle 13">
                  <a:extLst>
                    <a:ext uri="{FF2B5EF4-FFF2-40B4-BE49-F238E27FC236}">
                      <a16:creationId xmlns:a16="http://schemas.microsoft.com/office/drawing/2014/main" id="{0487EC62-E20A-1E2A-8C4F-A609C7776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21" name="Group 14">
                <a:extLst>
                  <a:ext uri="{FF2B5EF4-FFF2-40B4-BE49-F238E27FC236}">
                    <a16:creationId xmlns:a16="http://schemas.microsoft.com/office/drawing/2014/main" id="{E673C4A2-E34E-8239-D056-F95CCCFE33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425" name="Rectangle 16">
                  <a:extLst>
                    <a:ext uri="{FF2B5EF4-FFF2-40B4-BE49-F238E27FC236}">
                      <a16:creationId xmlns:a16="http://schemas.microsoft.com/office/drawing/2014/main" id="{0CEC11DC-B355-753B-3C9A-8D1F63B8F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6" name="Rectangle 17">
                  <a:extLst>
                    <a:ext uri="{FF2B5EF4-FFF2-40B4-BE49-F238E27FC236}">
                      <a16:creationId xmlns:a16="http://schemas.microsoft.com/office/drawing/2014/main" id="{3AF8A3F7-F6F6-5EA1-83B6-35F8C6EFF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22" name="Group 17">
                <a:extLst>
                  <a:ext uri="{FF2B5EF4-FFF2-40B4-BE49-F238E27FC236}">
                    <a16:creationId xmlns:a16="http://schemas.microsoft.com/office/drawing/2014/main" id="{B9D49AA7-DFBE-C2E0-AA16-DC660DBCF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423" name="Rectangle 18">
                  <a:extLst>
                    <a:ext uri="{FF2B5EF4-FFF2-40B4-BE49-F238E27FC236}">
                      <a16:creationId xmlns:a16="http://schemas.microsoft.com/office/drawing/2014/main" id="{B583286E-5836-ADF8-BC29-D642891E7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4" name="Rectangle 19">
                  <a:extLst>
                    <a:ext uri="{FF2B5EF4-FFF2-40B4-BE49-F238E27FC236}">
                      <a16:creationId xmlns:a16="http://schemas.microsoft.com/office/drawing/2014/main" id="{28A619AA-1B06-B082-5F25-1A56FD6BE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B9FEF5-B066-CF47-C6FA-1E2EC871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47D8410-3DDC-CD5A-EB64-88952AB61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5791200" cy="762000"/>
          </a:xfrm>
        </p:spPr>
        <p:txBody>
          <a:bodyPr/>
          <a:lstStyle/>
          <a:p>
            <a:r>
              <a:rPr lang="en-IN" altLang="en-US" sz="2800"/>
              <a:t>Flow Boling Studies</a:t>
            </a:r>
          </a:p>
        </p:txBody>
      </p:sp>
      <p:grpSp>
        <p:nvGrpSpPr>
          <p:cNvPr id="18435" name="Group 6">
            <a:extLst>
              <a:ext uri="{FF2B5EF4-FFF2-40B4-BE49-F238E27FC236}">
                <a16:creationId xmlns:a16="http://schemas.microsoft.com/office/drawing/2014/main" id="{A1CFE351-6354-E9FA-E7A1-D75B175DC5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41" name="Rectangle 19458">
              <a:extLst>
                <a:ext uri="{FF2B5EF4-FFF2-40B4-BE49-F238E27FC236}">
                  <a16:creationId xmlns:a16="http://schemas.microsoft.com/office/drawing/2014/main" id="{14917675-912D-BFEB-5B0B-057FD67D6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10">
              <a:extLst>
                <a:ext uri="{FF2B5EF4-FFF2-40B4-BE49-F238E27FC236}">
                  <a16:creationId xmlns:a16="http://schemas.microsoft.com/office/drawing/2014/main" id="{6E5C4623-39EF-171B-7CC9-4BBF60C98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8444" name="Group 12">
                <a:extLst>
                  <a:ext uri="{FF2B5EF4-FFF2-40B4-BE49-F238E27FC236}">
                    <a16:creationId xmlns:a16="http://schemas.microsoft.com/office/drawing/2014/main" id="{BE9E698B-506E-7ED3-C31F-11C9BA3C2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454" name="Rectangle 9">
                  <a:extLst>
                    <a:ext uri="{FF2B5EF4-FFF2-40B4-BE49-F238E27FC236}">
                      <a16:creationId xmlns:a16="http://schemas.microsoft.com/office/drawing/2014/main" id="{E7B98861-1D6B-3A58-7DEA-C5796B92F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55" name="Rectangle 10">
                  <a:extLst>
                    <a:ext uri="{FF2B5EF4-FFF2-40B4-BE49-F238E27FC236}">
                      <a16:creationId xmlns:a16="http://schemas.microsoft.com/office/drawing/2014/main" id="{70445660-4DA1-3233-CD63-8BB268922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5" name="Group 11">
                <a:extLst>
                  <a:ext uri="{FF2B5EF4-FFF2-40B4-BE49-F238E27FC236}">
                    <a16:creationId xmlns:a16="http://schemas.microsoft.com/office/drawing/2014/main" id="{996BBAC6-8775-3111-6C2F-8662C973A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452" name="Rectangle 12">
                  <a:extLst>
                    <a:ext uri="{FF2B5EF4-FFF2-40B4-BE49-F238E27FC236}">
                      <a16:creationId xmlns:a16="http://schemas.microsoft.com/office/drawing/2014/main" id="{DE01A08C-0A56-9A89-3B52-3805CBA54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53" name="Rectangle 13">
                  <a:extLst>
                    <a:ext uri="{FF2B5EF4-FFF2-40B4-BE49-F238E27FC236}">
                      <a16:creationId xmlns:a16="http://schemas.microsoft.com/office/drawing/2014/main" id="{6DE791FC-F9C6-D456-FD3F-38BB72A8F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6" name="Group 14">
                <a:extLst>
                  <a:ext uri="{FF2B5EF4-FFF2-40B4-BE49-F238E27FC236}">
                    <a16:creationId xmlns:a16="http://schemas.microsoft.com/office/drawing/2014/main" id="{27E04229-96B2-7BA0-CBDE-C4F31D48F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450" name="Rectangle 16">
                  <a:extLst>
                    <a:ext uri="{FF2B5EF4-FFF2-40B4-BE49-F238E27FC236}">
                      <a16:creationId xmlns:a16="http://schemas.microsoft.com/office/drawing/2014/main" id="{DDB32B7D-26DD-2752-8F5E-62F720479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51" name="Rectangle 17">
                  <a:extLst>
                    <a:ext uri="{FF2B5EF4-FFF2-40B4-BE49-F238E27FC236}">
                      <a16:creationId xmlns:a16="http://schemas.microsoft.com/office/drawing/2014/main" id="{2C8F5FAB-06A4-AFB7-FACD-3A7FCA681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7" name="Group 17">
                <a:extLst>
                  <a:ext uri="{FF2B5EF4-FFF2-40B4-BE49-F238E27FC236}">
                    <a16:creationId xmlns:a16="http://schemas.microsoft.com/office/drawing/2014/main" id="{27F09BEE-20F4-A4B8-FC88-81FC9B200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8448" name="Rectangle 18">
                  <a:extLst>
                    <a:ext uri="{FF2B5EF4-FFF2-40B4-BE49-F238E27FC236}">
                      <a16:creationId xmlns:a16="http://schemas.microsoft.com/office/drawing/2014/main" id="{EC78A910-4E19-0083-86BB-E8B9A260A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49" name="Rectangle 19">
                  <a:extLst>
                    <a:ext uri="{FF2B5EF4-FFF2-40B4-BE49-F238E27FC236}">
                      <a16:creationId xmlns:a16="http://schemas.microsoft.com/office/drawing/2014/main" id="{6143CAA0-28D6-9B24-7695-9A0DBF91B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DF4E91-B87C-5153-0481-3F4BC08B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9407DF-2EEA-3DD8-934C-7E66813A86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189038"/>
            <a:ext cx="7669212" cy="4587875"/>
          </a:xfr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0633C25-2481-C488-E8DE-033C92645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4229100"/>
          <a:ext cx="253206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28600" progId="Equation.3">
                  <p:embed/>
                </p:oleObj>
              </mc:Choice>
              <mc:Fallback>
                <p:oleObj name="Equation" r:id="rId4" imgW="672840" imgH="2286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0633C25-2481-C488-E8DE-033C92645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29100"/>
                        <a:ext cx="253206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FAF8404-B407-683B-A4D7-B60B0DF74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1688" y="5708650"/>
          <a:ext cx="2532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28600" progId="Equation.3">
                  <p:embed/>
                </p:oleObj>
              </mc:Choice>
              <mc:Fallback>
                <p:oleObj name="Equation" r:id="rId6" imgW="672840" imgH="228600" progId="Equation.3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FAF8404-B407-683B-A4D7-B60B0DF74E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5708650"/>
                        <a:ext cx="2532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FABB87-39D4-A8CE-4B91-AC33EB5E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104900"/>
            <a:ext cx="4027488" cy="477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6417A23-ED1B-C97B-4009-2EC9C3CE5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5791200" cy="762000"/>
          </a:xfrm>
        </p:spPr>
        <p:txBody>
          <a:bodyPr/>
          <a:lstStyle/>
          <a:p>
            <a:r>
              <a:rPr lang="en-IN" altLang="en-US" sz="2800"/>
              <a:t>Heat transfer coefficient Vs local vapor quality</a:t>
            </a:r>
          </a:p>
        </p:txBody>
      </p:sp>
      <p:pic>
        <p:nvPicPr>
          <p:cNvPr id="19459" name="Content Placeholder 6">
            <a:extLst>
              <a:ext uri="{FF2B5EF4-FFF2-40B4-BE49-F238E27FC236}">
                <a16:creationId xmlns:a16="http://schemas.microsoft.com/office/drawing/2014/main" id="{875BC3FF-92EB-46BE-F329-D463ED2AD6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966913"/>
            <a:ext cx="8188325" cy="4860925"/>
          </a:xfrm>
        </p:spPr>
      </p:pic>
      <p:grpSp>
        <p:nvGrpSpPr>
          <p:cNvPr id="19460" name="Group 6">
            <a:extLst>
              <a:ext uri="{FF2B5EF4-FFF2-40B4-BE49-F238E27FC236}">
                <a16:creationId xmlns:a16="http://schemas.microsoft.com/office/drawing/2014/main" id="{6758A1A5-15DB-4824-9E80-5AF602F935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462" name="Rectangle 19458">
              <a:extLst>
                <a:ext uri="{FF2B5EF4-FFF2-40B4-BE49-F238E27FC236}">
                  <a16:creationId xmlns:a16="http://schemas.microsoft.com/office/drawing/2014/main" id="{C280928B-2378-264C-A0E5-FFE61CDF2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Group 10">
              <a:extLst>
                <a:ext uri="{FF2B5EF4-FFF2-40B4-BE49-F238E27FC236}">
                  <a16:creationId xmlns:a16="http://schemas.microsoft.com/office/drawing/2014/main" id="{86089AE1-C72E-BF34-B270-2935CA238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9465" name="Group 12">
                <a:extLst>
                  <a:ext uri="{FF2B5EF4-FFF2-40B4-BE49-F238E27FC236}">
                    <a16:creationId xmlns:a16="http://schemas.microsoft.com/office/drawing/2014/main" id="{B951E42A-059C-5FA6-69F0-CD0AC3B8A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475" name="Rectangle 9">
                  <a:extLst>
                    <a:ext uri="{FF2B5EF4-FFF2-40B4-BE49-F238E27FC236}">
                      <a16:creationId xmlns:a16="http://schemas.microsoft.com/office/drawing/2014/main" id="{E2D23876-E270-A967-ECC5-1C6A889A0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6" name="Rectangle 10">
                  <a:extLst>
                    <a:ext uri="{FF2B5EF4-FFF2-40B4-BE49-F238E27FC236}">
                      <a16:creationId xmlns:a16="http://schemas.microsoft.com/office/drawing/2014/main" id="{39ECFE63-D9F1-61E7-58E6-CFECB37A3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6" name="Group 11">
                <a:extLst>
                  <a:ext uri="{FF2B5EF4-FFF2-40B4-BE49-F238E27FC236}">
                    <a16:creationId xmlns:a16="http://schemas.microsoft.com/office/drawing/2014/main" id="{33263CD6-6280-EDB1-030F-70D969B7A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473" name="Rectangle 12">
                  <a:extLst>
                    <a:ext uri="{FF2B5EF4-FFF2-40B4-BE49-F238E27FC236}">
                      <a16:creationId xmlns:a16="http://schemas.microsoft.com/office/drawing/2014/main" id="{8784CE15-158C-3EE5-EA7C-D88E196CD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4" name="Rectangle 13">
                  <a:extLst>
                    <a:ext uri="{FF2B5EF4-FFF2-40B4-BE49-F238E27FC236}">
                      <a16:creationId xmlns:a16="http://schemas.microsoft.com/office/drawing/2014/main" id="{2DB7BADF-D28F-17C5-4F85-F4589CF2E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7" name="Group 14">
                <a:extLst>
                  <a:ext uri="{FF2B5EF4-FFF2-40B4-BE49-F238E27FC236}">
                    <a16:creationId xmlns:a16="http://schemas.microsoft.com/office/drawing/2014/main" id="{4B1D6F54-DBEF-C911-9A44-B19EB0359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471" name="Rectangle 16">
                  <a:extLst>
                    <a:ext uri="{FF2B5EF4-FFF2-40B4-BE49-F238E27FC236}">
                      <a16:creationId xmlns:a16="http://schemas.microsoft.com/office/drawing/2014/main" id="{B00BE0BD-CA05-6197-2B34-09664746A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2" name="Rectangle 17">
                  <a:extLst>
                    <a:ext uri="{FF2B5EF4-FFF2-40B4-BE49-F238E27FC236}">
                      <a16:creationId xmlns:a16="http://schemas.microsoft.com/office/drawing/2014/main" id="{00369580-7A79-0DCA-794C-528238137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8" name="Group 17">
                <a:extLst>
                  <a:ext uri="{FF2B5EF4-FFF2-40B4-BE49-F238E27FC236}">
                    <a16:creationId xmlns:a16="http://schemas.microsoft.com/office/drawing/2014/main" id="{5FA8BBA9-31AA-7798-FBC8-A7F9EE5E9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469" name="Rectangle 18">
                  <a:extLst>
                    <a:ext uri="{FF2B5EF4-FFF2-40B4-BE49-F238E27FC236}">
                      <a16:creationId xmlns:a16="http://schemas.microsoft.com/office/drawing/2014/main" id="{42E22CAA-C74E-FDBA-AC64-199CD5A44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0" name="Rectangle 19">
                  <a:extLst>
                    <a:ext uri="{FF2B5EF4-FFF2-40B4-BE49-F238E27FC236}">
                      <a16:creationId xmlns:a16="http://schemas.microsoft.com/office/drawing/2014/main" id="{DEB930AD-E46F-A80F-DC50-C78185B1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A784-69FE-DFBC-9B2E-87977468B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B937A21-B25C-B5D0-F45A-0F0841524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5791200" cy="762000"/>
          </a:xfrm>
        </p:spPr>
        <p:txBody>
          <a:bodyPr/>
          <a:lstStyle/>
          <a:p>
            <a:r>
              <a:rPr lang="en-IN" altLang="en-US" sz="2800"/>
              <a:t>Average Heat transfer coefficient Vs Wall Heat flux</a:t>
            </a:r>
          </a:p>
        </p:txBody>
      </p: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C0BE416B-C765-5233-0948-9677057B6B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441FC059-DF6C-3890-A34E-91DAB73E8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7" name="Group 10">
              <a:extLst>
                <a:ext uri="{FF2B5EF4-FFF2-40B4-BE49-F238E27FC236}">
                  <a16:creationId xmlns:a16="http://schemas.microsoft.com/office/drawing/2014/main" id="{F2868DF7-4843-0DAD-4FAD-8F3A549FA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747F0EEB-DA4E-A2EA-538B-6268C1F40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9" name="Rectangle 9">
                  <a:extLst>
                    <a:ext uri="{FF2B5EF4-FFF2-40B4-BE49-F238E27FC236}">
                      <a16:creationId xmlns:a16="http://schemas.microsoft.com/office/drawing/2014/main" id="{3A953DF2-4E77-EEFA-8B09-B456ECA83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0500" name="Rectangle 10">
                  <a:extLst>
                    <a:ext uri="{FF2B5EF4-FFF2-40B4-BE49-F238E27FC236}">
                      <a16:creationId xmlns:a16="http://schemas.microsoft.com/office/drawing/2014/main" id="{4B0C3647-4FFC-C9B6-CF0B-3566F8CA7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0490" name="Group 11">
                <a:extLst>
                  <a:ext uri="{FF2B5EF4-FFF2-40B4-BE49-F238E27FC236}">
                    <a16:creationId xmlns:a16="http://schemas.microsoft.com/office/drawing/2014/main" id="{70AA742E-FA8D-5C46-F4F8-5F3D70895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7" name="Rectangle 12">
                  <a:extLst>
                    <a:ext uri="{FF2B5EF4-FFF2-40B4-BE49-F238E27FC236}">
                      <a16:creationId xmlns:a16="http://schemas.microsoft.com/office/drawing/2014/main" id="{A39C7082-96BE-BDF0-0163-77BBB2732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0498" name="Rectangle 13">
                  <a:extLst>
                    <a:ext uri="{FF2B5EF4-FFF2-40B4-BE49-F238E27FC236}">
                      <a16:creationId xmlns:a16="http://schemas.microsoft.com/office/drawing/2014/main" id="{B148B3AF-98BE-1DCC-4063-F8D5E470D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0491" name="Group 14">
                <a:extLst>
                  <a:ext uri="{FF2B5EF4-FFF2-40B4-BE49-F238E27FC236}">
                    <a16:creationId xmlns:a16="http://schemas.microsoft.com/office/drawing/2014/main" id="{7635DCF0-67EC-ABAA-1A6A-5F305B585A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5" name="Rectangle 16">
                  <a:extLst>
                    <a:ext uri="{FF2B5EF4-FFF2-40B4-BE49-F238E27FC236}">
                      <a16:creationId xmlns:a16="http://schemas.microsoft.com/office/drawing/2014/main" id="{430E7511-90D7-4826-B346-C6FF23D1C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0496" name="Rectangle 17">
                  <a:extLst>
                    <a:ext uri="{FF2B5EF4-FFF2-40B4-BE49-F238E27FC236}">
                      <a16:creationId xmlns:a16="http://schemas.microsoft.com/office/drawing/2014/main" id="{854785BC-7228-1A29-2D58-AF5A52036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0492" name="Group 17">
                <a:extLst>
                  <a:ext uri="{FF2B5EF4-FFF2-40B4-BE49-F238E27FC236}">
                    <a16:creationId xmlns:a16="http://schemas.microsoft.com/office/drawing/2014/main" id="{EA9D4ED9-885C-5A4C-F052-4C3490090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3" name="Rectangle 18">
                  <a:extLst>
                    <a:ext uri="{FF2B5EF4-FFF2-40B4-BE49-F238E27FC236}">
                      <a16:creationId xmlns:a16="http://schemas.microsoft.com/office/drawing/2014/main" id="{E4168703-9009-7759-6AC3-B4BD65AA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0494" name="Rectangle 19">
                  <a:extLst>
                    <a:ext uri="{FF2B5EF4-FFF2-40B4-BE49-F238E27FC236}">
                      <a16:creationId xmlns:a16="http://schemas.microsoft.com/office/drawing/2014/main" id="{55AD9274-9516-D695-DE54-0C38124B6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8270E2-308A-B76D-8CB8-99CA1E98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0484" name="Content Placeholder 3">
            <a:extLst>
              <a:ext uri="{FF2B5EF4-FFF2-40B4-BE49-F238E27FC236}">
                <a16:creationId xmlns:a16="http://schemas.microsoft.com/office/drawing/2014/main" id="{7AFD42F8-0545-5483-140A-C9933CA234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27138"/>
            <a:ext cx="7543800" cy="53197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400A262-C023-D103-F1F7-618DF20C3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5791200" cy="762000"/>
          </a:xfrm>
        </p:spPr>
        <p:txBody>
          <a:bodyPr/>
          <a:lstStyle/>
          <a:p>
            <a:r>
              <a:rPr lang="en-IN" altLang="en-US" sz="2800"/>
              <a:t>Heat transfer coefficient Vs local vapor quality</a:t>
            </a:r>
          </a:p>
        </p:txBody>
      </p:sp>
      <p:grpSp>
        <p:nvGrpSpPr>
          <p:cNvPr id="21507" name="Group 6">
            <a:extLst>
              <a:ext uri="{FF2B5EF4-FFF2-40B4-BE49-F238E27FC236}">
                <a16:creationId xmlns:a16="http://schemas.microsoft.com/office/drawing/2014/main" id="{E7492793-424D-0075-0CFF-FD6F88A483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09" name="Rectangle 19458">
              <a:extLst>
                <a:ext uri="{FF2B5EF4-FFF2-40B4-BE49-F238E27FC236}">
                  <a16:creationId xmlns:a16="http://schemas.microsoft.com/office/drawing/2014/main" id="{F22CEE9E-F655-495B-7622-722C086DC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0" name="Group 10">
              <a:extLst>
                <a:ext uri="{FF2B5EF4-FFF2-40B4-BE49-F238E27FC236}">
                  <a16:creationId xmlns:a16="http://schemas.microsoft.com/office/drawing/2014/main" id="{D0F00AF3-A29F-968C-09F9-B1583016A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512" name="Group 12">
                <a:extLst>
                  <a:ext uri="{FF2B5EF4-FFF2-40B4-BE49-F238E27FC236}">
                    <a16:creationId xmlns:a16="http://schemas.microsoft.com/office/drawing/2014/main" id="{5C58C17C-CFFC-8D25-1392-B660F9A08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522" name="Rectangle 9">
                  <a:extLst>
                    <a:ext uri="{FF2B5EF4-FFF2-40B4-BE49-F238E27FC236}">
                      <a16:creationId xmlns:a16="http://schemas.microsoft.com/office/drawing/2014/main" id="{3053EC22-5040-4D4E-1225-48B0ECF13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523" name="Rectangle 10">
                  <a:extLst>
                    <a:ext uri="{FF2B5EF4-FFF2-40B4-BE49-F238E27FC236}">
                      <a16:creationId xmlns:a16="http://schemas.microsoft.com/office/drawing/2014/main" id="{A5DB0403-302B-C7B8-8EF2-C47A5658D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1513" name="Group 11">
                <a:extLst>
                  <a:ext uri="{FF2B5EF4-FFF2-40B4-BE49-F238E27FC236}">
                    <a16:creationId xmlns:a16="http://schemas.microsoft.com/office/drawing/2014/main" id="{75077878-541F-7DBF-5685-E3460CDC8B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520" name="Rectangle 12">
                  <a:extLst>
                    <a:ext uri="{FF2B5EF4-FFF2-40B4-BE49-F238E27FC236}">
                      <a16:creationId xmlns:a16="http://schemas.microsoft.com/office/drawing/2014/main" id="{0CA314D2-6F2B-153C-B5B7-CAD49070C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521" name="Rectangle 13">
                  <a:extLst>
                    <a:ext uri="{FF2B5EF4-FFF2-40B4-BE49-F238E27FC236}">
                      <a16:creationId xmlns:a16="http://schemas.microsoft.com/office/drawing/2014/main" id="{190CFF7C-2EEF-DF1E-4220-FA8CC1390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1514" name="Group 14">
                <a:extLst>
                  <a:ext uri="{FF2B5EF4-FFF2-40B4-BE49-F238E27FC236}">
                    <a16:creationId xmlns:a16="http://schemas.microsoft.com/office/drawing/2014/main" id="{E7023CE6-25A4-258F-20ED-CC8620819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1518" name="Rectangle 16">
                  <a:extLst>
                    <a:ext uri="{FF2B5EF4-FFF2-40B4-BE49-F238E27FC236}">
                      <a16:creationId xmlns:a16="http://schemas.microsoft.com/office/drawing/2014/main" id="{8DC06C13-B053-5456-CD23-96078CF97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519" name="Rectangle 17">
                  <a:extLst>
                    <a:ext uri="{FF2B5EF4-FFF2-40B4-BE49-F238E27FC236}">
                      <a16:creationId xmlns:a16="http://schemas.microsoft.com/office/drawing/2014/main" id="{E417B1EC-619A-0E57-C044-8B63F0488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1515" name="Group 17">
                <a:extLst>
                  <a:ext uri="{FF2B5EF4-FFF2-40B4-BE49-F238E27FC236}">
                    <a16:creationId xmlns:a16="http://schemas.microsoft.com/office/drawing/2014/main" id="{319DD3B0-3AED-70F4-5D26-E1F7D73F6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1516" name="Rectangle 18">
                  <a:extLst>
                    <a:ext uri="{FF2B5EF4-FFF2-40B4-BE49-F238E27FC236}">
                      <a16:creationId xmlns:a16="http://schemas.microsoft.com/office/drawing/2014/main" id="{57AE841C-2C5E-FC6B-0D91-BFFCB8066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517" name="Rectangle 19">
                  <a:extLst>
                    <a:ext uri="{FF2B5EF4-FFF2-40B4-BE49-F238E27FC236}">
                      <a16:creationId xmlns:a16="http://schemas.microsoft.com/office/drawing/2014/main" id="{2E2E4D74-5D61-CAAE-9FFD-497CAB960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39C3F5-CFBE-375B-F058-731BB087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508" name="Picture 2">
            <a:extLst>
              <a:ext uri="{FF2B5EF4-FFF2-40B4-BE49-F238E27FC236}">
                <a16:creationId xmlns:a16="http://schemas.microsoft.com/office/drawing/2014/main" id="{33FBAE61-A927-045A-8DC0-DF9FCDA4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38263"/>
            <a:ext cx="742473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5B22B56-D6E7-0517-E9C7-36C40D3BB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Comparative chart of heat transfer coefficient for different cooling systems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C76CF604-51CB-4EBD-6786-8123BCDC3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35075"/>
            <a:ext cx="8104188" cy="52498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D93BBF-6788-5FFE-2B67-448EF7BB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97300"/>
            <a:ext cx="20018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/>
              <a:t>Liquid Boiling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1843C2A3-56D0-7ECE-E575-EAACB0CA31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4AEFE86-06C3-6412-997A-1DFF9A07E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0B126B4B-0F04-B9D7-37A3-5DC10E06D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D69BA76-5B7F-0EB4-08C4-7F68BB986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FF4D2990-A337-ECC2-88E3-D841B00BD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520467AA-1C0E-FCAD-12D1-AFF787AE3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1">
                <a:extLst>
                  <a:ext uri="{FF2B5EF4-FFF2-40B4-BE49-F238E27FC236}">
                    <a16:creationId xmlns:a16="http://schemas.microsoft.com/office/drawing/2014/main" id="{832870B2-A12D-7A6E-5486-9DF6850FEF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7854773B-DD54-99AB-39BA-4D3F138AF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0D82AB2-D3EA-B3BD-8E2B-884272015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849D816B-9EFB-ED6C-DADB-D93829A8DA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4E77BC2D-FB76-D2A2-5FF8-463AC9AA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41BC1918-F3D2-7551-5C39-17B691F7D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7">
                <a:extLst>
                  <a:ext uri="{FF2B5EF4-FFF2-40B4-BE49-F238E27FC236}">
                    <a16:creationId xmlns:a16="http://schemas.microsoft.com/office/drawing/2014/main" id="{6BBF2024-9A38-E5A1-AB47-B42046D8C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0F81BC0C-16BC-FC69-3E05-96C6C7399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BB1364BC-435E-B670-6AA0-A4C76CE41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1A4898-D7D7-4548-6FAE-041B6073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5F932A9-F378-9B97-6C00-4A6A74E2E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" y="336550"/>
            <a:ext cx="6867525" cy="487363"/>
          </a:xfrm>
        </p:spPr>
        <p:txBody>
          <a:bodyPr/>
          <a:lstStyle/>
          <a:p>
            <a:r>
              <a:rPr lang="en-US" altLang="en-US" sz="2400"/>
              <a:t>Correlation for CHF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E4BF-C223-653B-D863-344F015141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663" y="1128713"/>
            <a:ext cx="8686800" cy="3692525"/>
          </a:xfrm>
        </p:spPr>
        <p:txBody>
          <a:bodyPr/>
          <a:lstStyle/>
          <a:p>
            <a:r>
              <a:rPr lang="en-IN" altLang="en-US" sz="2400"/>
              <a:t>CHF correlations are based on either inlet (upstream) channel conditions or outlet (local) conditions. </a:t>
            </a:r>
          </a:p>
          <a:p>
            <a:r>
              <a:rPr lang="en-IN" altLang="en-US" sz="2400"/>
              <a:t>Pressure, mass velocity and diameter appear in both types of correlations. </a:t>
            </a:r>
          </a:p>
          <a:p>
            <a:r>
              <a:rPr lang="en-IN" altLang="en-US" sz="2400"/>
              <a:t>However, the effect of inlet quality in inlet conditions correlations is expressed in terms of inlet enthalpy (or inlet subcooling or quality).</a:t>
            </a:r>
          </a:p>
          <a:p>
            <a:r>
              <a:rPr lang="en-IN" altLang="en-US" sz="2400"/>
              <a:t> These correlations also account for quality variations along the channel through their dependence on channel length</a:t>
            </a:r>
            <a:endParaRPr lang="en-US" altLang="en-US" sz="2400"/>
          </a:p>
        </p:txBody>
      </p:sp>
      <p:grpSp>
        <p:nvGrpSpPr>
          <p:cNvPr id="22532" name="Group 6">
            <a:extLst>
              <a:ext uri="{FF2B5EF4-FFF2-40B4-BE49-F238E27FC236}">
                <a16:creationId xmlns:a16="http://schemas.microsoft.com/office/drawing/2014/main" id="{D92C18CA-DD47-96B1-878B-EFA8267640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5" name="Rectangle 19458">
              <a:extLst>
                <a:ext uri="{FF2B5EF4-FFF2-40B4-BE49-F238E27FC236}">
                  <a16:creationId xmlns:a16="http://schemas.microsoft.com/office/drawing/2014/main" id="{6143A00F-E67F-F86C-A9B8-2089FF2C5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6" name="Group 10">
              <a:extLst>
                <a:ext uri="{FF2B5EF4-FFF2-40B4-BE49-F238E27FC236}">
                  <a16:creationId xmlns:a16="http://schemas.microsoft.com/office/drawing/2014/main" id="{B56BC362-3E67-76D9-76BF-58540989B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538" name="Group 12">
                <a:extLst>
                  <a:ext uri="{FF2B5EF4-FFF2-40B4-BE49-F238E27FC236}">
                    <a16:creationId xmlns:a16="http://schemas.microsoft.com/office/drawing/2014/main" id="{C86ECEC4-A1A4-B294-15B0-EF80975A7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2548" name="Rectangle 9">
                  <a:extLst>
                    <a:ext uri="{FF2B5EF4-FFF2-40B4-BE49-F238E27FC236}">
                      <a16:creationId xmlns:a16="http://schemas.microsoft.com/office/drawing/2014/main" id="{991CDA5C-B912-0D5C-0B22-CFB81C9DF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2549" name="Rectangle 10">
                  <a:extLst>
                    <a:ext uri="{FF2B5EF4-FFF2-40B4-BE49-F238E27FC236}">
                      <a16:creationId xmlns:a16="http://schemas.microsoft.com/office/drawing/2014/main" id="{95AD8B44-2CD6-6E85-2844-ABEA3176C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2539" name="Group 11">
                <a:extLst>
                  <a:ext uri="{FF2B5EF4-FFF2-40B4-BE49-F238E27FC236}">
                    <a16:creationId xmlns:a16="http://schemas.microsoft.com/office/drawing/2014/main" id="{76F8482B-42BE-B890-349C-F087C6C194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2546" name="Rectangle 12">
                  <a:extLst>
                    <a:ext uri="{FF2B5EF4-FFF2-40B4-BE49-F238E27FC236}">
                      <a16:creationId xmlns:a16="http://schemas.microsoft.com/office/drawing/2014/main" id="{88DBC267-C825-D23F-D98A-1FF959E52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2547" name="Rectangle 13">
                  <a:extLst>
                    <a:ext uri="{FF2B5EF4-FFF2-40B4-BE49-F238E27FC236}">
                      <a16:creationId xmlns:a16="http://schemas.microsoft.com/office/drawing/2014/main" id="{0A07E065-81FC-63C0-D623-19A7DA182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2540" name="Group 14">
                <a:extLst>
                  <a:ext uri="{FF2B5EF4-FFF2-40B4-BE49-F238E27FC236}">
                    <a16:creationId xmlns:a16="http://schemas.microsoft.com/office/drawing/2014/main" id="{BE709863-0BFE-AF84-2270-D33AFE2CB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2544" name="Rectangle 16">
                  <a:extLst>
                    <a:ext uri="{FF2B5EF4-FFF2-40B4-BE49-F238E27FC236}">
                      <a16:creationId xmlns:a16="http://schemas.microsoft.com/office/drawing/2014/main" id="{ABB03B9C-40F8-E080-5560-95662CA35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2545" name="Rectangle 17">
                  <a:extLst>
                    <a:ext uri="{FF2B5EF4-FFF2-40B4-BE49-F238E27FC236}">
                      <a16:creationId xmlns:a16="http://schemas.microsoft.com/office/drawing/2014/main" id="{99155B3C-BE4A-D849-7E54-BC5EF273D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2541" name="Group 17">
                <a:extLst>
                  <a:ext uri="{FF2B5EF4-FFF2-40B4-BE49-F238E27FC236}">
                    <a16:creationId xmlns:a16="http://schemas.microsoft.com/office/drawing/2014/main" id="{64536D07-E897-D690-BF16-CBAFC806F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2542" name="Rectangle 18">
                  <a:extLst>
                    <a:ext uri="{FF2B5EF4-FFF2-40B4-BE49-F238E27FC236}">
                      <a16:creationId xmlns:a16="http://schemas.microsoft.com/office/drawing/2014/main" id="{D4FE4289-C41B-0156-620C-001220040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2543" name="Rectangle 19">
                  <a:extLst>
                    <a:ext uri="{FF2B5EF4-FFF2-40B4-BE49-F238E27FC236}">
                      <a16:creationId xmlns:a16="http://schemas.microsoft.com/office/drawing/2014/main" id="{B3B2FC7F-2981-D34D-17EE-5610C13AC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9AE19-9B40-08AB-5EE3-EC46EB7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68E5393-2DC4-5E6E-F9A3-554C670F6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4946650"/>
          <a:ext cx="5016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28600" progId="Equation.3">
                  <p:embed/>
                </p:oleObj>
              </mc:Choice>
              <mc:Fallback>
                <p:oleObj name="Equation" r:id="rId3" imgW="1333440" imgH="2286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68E5393-2DC4-5E6E-F9A3-554C670F6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946650"/>
                        <a:ext cx="50165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>
            <a:extLst>
              <a:ext uri="{FF2B5EF4-FFF2-40B4-BE49-F238E27FC236}">
                <a16:creationId xmlns:a16="http://schemas.microsoft.com/office/drawing/2014/main" id="{23CCC266-6B52-5A2B-5D7A-3DCCE5CC8C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556" name="Rectangle 19458">
              <a:extLst>
                <a:ext uri="{FF2B5EF4-FFF2-40B4-BE49-F238E27FC236}">
                  <a16:creationId xmlns:a16="http://schemas.microsoft.com/office/drawing/2014/main" id="{5DD34F62-98B5-B9FC-3481-F14A74A31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7" name="Group 10">
              <a:extLst>
                <a:ext uri="{FF2B5EF4-FFF2-40B4-BE49-F238E27FC236}">
                  <a16:creationId xmlns:a16="http://schemas.microsoft.com/office/drawing/2014/main" id="{98E14E33-1456-9521-40DF-A4CBAD4FC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559" name="Group 12">
                <a:extLst>
                  <a:ext uri="{FF2B5EF4-FFF2-40B4-BE49-F238E27FC236}">
                    <a16:creationId xmlns:a16="http://schemas.microsoft.com/office/drawing/2014/main" id="{C4397CC6-424A-34D9-5044-08A7CBCA0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569" name="Rectangle 9">
                  <a:extLst>
                    <a:ext uri="{FF2B5EF4-FFF2-40B4-BE49-F238E27FC236}">
                      <a16:creationId xmlns:a16="http://schemas.microsoft.com/office/drawing/2014/main" id="{127FC4C5-E927-A202-5AE0-D08CA6C2F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3570" name="Rectangle 10">
                  <a:extLst>
                    <a:ext uri="{FF2B5EF4-FFF2-40B4-BE49-F238E27FC236}">
                      <a16:creationId xmlns:a16="http://schemas.microsoft.com/office/drawing/2014/main" id="{5FBDA7F9-7C16-0C8D-4046-68084849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3560" name="Group 11">
                <a:extLst>
                  <a:ext uri="{FF2B5EF4-FFF2-40B4-BE49-F238E27FC236}">
                    <a16:creationId xmlns:a16="http://schemas.microsoft.com/office/drawing/2014/main" id="{94FC97DB-E997-6678-3F5D-DFE0350B79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567" name="Rectangle 12">
                  <a:extLst>
                    <a:ext uri="{FF2B5EF4-FFF2-40B4-BE49-F238E27FC236}">
                      <a16:creationId xmlns:a16="http://schemas.microsoft.com/office/drawing/2014/main" id="{B3B443D7-63AF-48FA-B3F3-91AD64A4C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3568" name="Rectangle 13">
                  <a:extLst>
                    <a:ext uri="{FF2B5EF4-FFF2-40B4-BE49-F238E27FC236}">
                      <a16:creationId xmlns:a16="http://schemas.microsoft.com/office/drawing/2014/main" id="{0B213260-20DA-17DA-C679-220EF30F5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3561" name="Group 14">
                <a:extLst>
                  <a:ext uri="{FF2B5EF4-FFF2-40B4-BE49-F238E27FC236}">
                    <a16:creationId xmlns:a16="http://schemas.microsoft.com/office/drawing/2014/main" id="{8CA44D98-1916-6D5A-73A4-E771B7FFAA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3565" name="Rectangle 16">
                  <a:extLst>
                    <a:ext uri="{FF2B5EF4-FFF2-40B4-BE49-F238E27FC236}">
                      <a16:creationId xmlns:a16="http://schemas.microsoft.com/office/drawing/2014/main" id="{5F5844DD-CD62-75DB-D43E-8C648F592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3566" name="Rectangle 17">
                  <a:extLst>
                    <a:ext uri="{FF2B5EF4-FFF2-40B4-BE49-F238E27FC236}">
                      <a16:creationId xmlns:a16="http://schemas.microsoft.com/office/drawing/2014/main" id="{2275E89D-9A13-D9F7-B86B-9AC91D41E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3562" name="Group 17">
                <a:extLst>
                  <a:ext uri="{FF2B5EF4-FFF2-40B4-BE49-F238E27FC236}">
                    <a16:creationId xmlns:a16="http://schemas.microsoft.com/office/drawing/2014/main" id="{56288831-F5F6-3068-393A-5B24AE10F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3563" name="Rectangle 18">
                  <a:extLst>
                    <a:ext uri="{FF2B5EF4-FFF2-40B4-BE49-F238E27FC236}">
                      <a16:creationId xmlns:a16="http://schemas.microsoft.com/office/drawing/2014/main" id="{A76F8CAF-988E-8514-3A56-FAAC837DD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3564" name="Rectangle 19">
                  <a:extLst>
                    <a:ext uri="{FF2B5EF4-FFF2-40B4-BE49-F238E27FC236}">
                      <a16:creationId xmlns:a16="http://schemas.microsoft.com/office/drawing/2014/main" id="{5BB22E52-4354-6284-EB0F-657F516F6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6E783F-B82D-E739-5003-D24EF65D3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555" name="Picture 1">
            <a:extLst>
              <a:ext uri="{FF2B5EF4-FFF2-40B4-BE49-F238E27FC236}">
                <a16:creationId xmlns:a16="http://schemas.microsoft.com/office/drawing/2014/main" id="{F2BF7FB3-488D-9E8B-A8EA-ADCA9333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85738"/>
            <a:ext cx="67659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1549F91-27EE-A07E-A685-44FE7B5E6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5425"/>
            <a:ext cx="7772400" cy="841375"/>
          </a:xfrm>
        </p:spPr>
        <p:txBody>
          <a:bodyPr/>
          <a:lstStyle/>
          <a:p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Radial Flow Heat Sinks</a:t>
            </a:r>
          </a:p>
        </p:txBody>
      </p:sp>
      <p:pic>
        <p:nvPicPr>
          <p:cNvPr id="36867" name="Content Placeholder 3" descr="C:\Users\Manmohan Mishra\Desktop\Channel.jpeg">
            <a:extLst>
              <a:ext uri="{FF2B5EF4-FFF2-40B4-BE49-F238E27FC236}">
                <a16:creationId xmlns:a16="http://schemas.microsoft.com/office/drawing/2014/main" id="{42BA1193-AB7F-90A1-E55A-2C5E8983B8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8" y="1223963"/>
            <a:ext cx="4594225" cy="2514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4" descr="C:\Users\Manmohan Mishra\Desktop\plenum_low.jpg">
            <a:extLst>
              <a:ext uri="{FF2B5EF4-FFF2-40B4-BE49-F238E27FC236}">
                <a16:creationId xmlns:a16="http://schemas.microsoft.com/office/drawing/2014/main" id="{551E3C91-E852-9013-250F-E78B48D9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7313"/>
            <a:ext cx="23622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Manmohan Mishra\Desktop\plenum_top.jpg">
            <a:extLst>
              <a:ext uri="{FF2B5EF4-FFF2-40B4-BE49-F238E27FC236}">
                <a16:creationId xmlns:a16="http://schemas.microsoft.com/office/drawing/2014/main" id="{EFC31461-479A-B643-256E-744B08B7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97313"/>
            <a:ext cx="223043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BEB6B1-BF7E-353C-8510-CFAF8350D076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1279525"/>
          <a:ext cx="44958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 Spacing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72º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ness (Substrate)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 each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Depth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200±10 µm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 Method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Femtosecond Laser Machining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C5487A-677B-07FA-58B7-4FBB44883C02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3709988"/>
          <a:ext cx="453072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Brass</a:t>
                      </a: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 X Width X Length </a:t>
                      </a: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X 50 X 50  mm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 Method</a:t>
                      </a: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Axis CNC Machining</a:t>
                      </a:r>
                    </a:p>
                  </a:txBody>
                  <a:tcPr marL="91446" marR="91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904" name="Slide Number Placeholder 2">
            <a:extLst>
              <a:ext uri="{FF2B5EF4-FFF2-40B4-BE49-F238E27FC236}">
                <a16:creationId xmlns:a16="http://schemas.microsoft.com/office/drawing/2014/main" id="{ADC1E743-46E3-0A38-CBCE-EC9CA614E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91C84-CC79-4831-806C-3272E612292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grpSp>
        <p:nvGrpSpPr>
          <p:cNvPr id="36875" name="Group 6">
            <a:extLst>
              <a:ext uri="{FF2B5EF4-FFF2-40B4-BE49-F238E27FC236}">
                <a16:creationId xmlns:a16="http://schemas.microsoft.com/office/drawing/2014/main" id="{64CDD57B-787D-F9F9-BF21-06D1D2B5EB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876" name="Rectangle 19458">
              <a:extLst>
                <a:ext uri="{FF2B5EF4-FFF2-40B4-BE49-F238E27FC236}">
                  <a16:creationId xmlns:a16="http://schemas.microsoft.com/office/drawing/2014/main" id="{EE8456D9-5C73-A092-EB18-0956406BB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7" name="Group 10">
              <a:extLst>
                <a:ext uri="{FF2B5EF4-FFF2-40B4-BE49-F238E27FC236}">
                  <a16:creationId xmlns:a16="http://schemas.microsoft.com/office/drawing/2014/main" id="{A4D3707C-7CC2-5463-6F04-5CA4C0D35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6879" name="Group 12">
                <a:extLst>
                  <a:ext uri="{FF2B5EF4-FFF2-40B4-BE49-F238E27FC236}">
                    <a16:creationId xmlns:a16="http://schemas.microsoft.com/office/drawing/2014/main" id="{FD27646F-7847-A56A-C549-1D87D2ABF5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6889" name="Rectangle 9">
                  <a:extLst>
                    <a:ext uri="{FF2B5EF4-FFF2-40B4-BE49-F238E27FC236}">
                      <a16:creationId xmlns:a16="http://schemas.microsoft.com/office/drawing/2014/main" id="{4A1316C6-94BA-DFBB-A32A-B4083FBAC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890" name="Rectangle 10">
                  <a:extLst>
                    <a:ext uri="{FF2B5EF4-FFF2-40B4-BE49-F238E27FC236}">
                      <a16:creationId xmlns:a16="http://schemas.microsoft.com/office/drawing/2014/main" id="{ED0F5D2D-D21F-E284-0749-A9903C592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36880" name="Group 11">
                <a:extLst>
                  <a:ext uri="{FF2B5EF4-FFF2-40B4-BE49-F238E27FC236}">
                    <a16:creationId xmlns:a16="http://schemas.microsoft.com/office/drawing/2014/main" id="{5BFE69E0-6BB3-08C8-801D-F7DA549759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6887" name="Rectangle 12">
                  <a:extLst>
                    <a:ext uri="{FF2B5EF4-FFF2-40B4-BE49-F238E27FC236}">
                      <a16:creationId xmlns:a16="http://schemas.microsoft.com/office/drawing/2014/main" id="{A2E2D558-65E3-5CBF-1E71-42875D361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888" name="Rectangle 13">
                  <a:extLst>
                    <a:ext uri="{FF2B5EF4-FFF2-40B4-BE49-F238E27FC236}">
                      <a16:creationId xmlns:a16="http://schemas.microsoft.com/office/drawing/2014/main" id="{55AAD7DC-62CB-C933-4331-EDD44DC16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36881" name="Group 14">
                <a:extLst>
                  <a:ext uri="{FF2B5EF4-FFF2-40B4-BE49-F238E27FC236}">
                    <a16:creationId xmlns:a16="http://schemas.microsoft.com/office/drawing/2014/main" id="{E3D5404E-291B-59D2-37D3-778414C25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6885" name="Rectangle 16">
                  <a:extLst>
                    <a:ext uri="{FF2B5EF4-FFF2-40B4-BE49-F238E27FC236}">
                      <a16:creationId xmlns:a16="http://schemas.microsoft.com/office/drawing/2014/main" id="{4AC7743E-5845-3841-2DF3-AB17724F3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886" name="Rectangle 17">
                  <a:extLst>
                    <a:ext uri="{FF2B5EF4-FFF2-40B4-BE49-F238E27FC236}">
                      <a16:creationId xmlns:a16="http://schemas.microsoft.com/office/drawing/2014/main" id="{02467EF4-0795-D278-86C4-7748CF202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36882" name="Group 17">
                <a:extLst>
                  <a:ext uri="{FF2B5EF4-FFF2-40B4-BE49-F238E27FC236}">
                    <a16:creationId xmlns:a16="http://schemas.microsoft.com/office/drawing/2014/main" id="{DACA6670-7AF7-6CA0-E345-AF2E04E5A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6883" name="Rectangle 18">
                  <a:extLst>
                    <a:ext uri="{FF2B5EF4-FFF2-40B4-BE49-F238E27FC236}">
                      <a16:creationId xmlns:a16="http://schemas.microsoft.com/office/drawing/2014/main" id="{BC010ED5-F644-C722-8263-F2980CC3F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884" name="Rectangle 19">
                  <a:extLst>
                    <a:ext uri="{FF2B5EF4-FFF2-40B4-BE49-F238E27FC236}">
                      <a16:creationId xmlns:a16="http://schemas.microsoft.com/office/drawing/2014/main" id="{E8DBB9A1-0AE3-EA0A-F85A-DF81C9908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36878" name="Rectangle 36877">
              <a:extLst>
                <a:ext uri="{FF2B5EF4-FFF2-40B4-BE49-F238E27FC236}">
                  <a16:creationId xmlns:a16="http://schemas.microsoft.com/office/drawing/2014/main" id="{B7A3F194-C561-76C6-C937-ACCEB3093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23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E3776BE-4EB0-0472-E881-E737E8930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48274"/>
          </a:xfrm>
        </p:spPr>
        <p:txBody>
          <a:bodyPr/>
          <a:lstStyle/>
          <a:p>
            <a:r>
              <a:rPr lang="en-US" sz="2400" dirty="0"/>
              <a:t>Nanotechnology is a key technology in developing nano refrigerants. </a:t>
            </a:r>
          </a:p>
          <a:p>
            <a:r>
              <a:rPr lang="en-US" sz="2400" dirty="0"/>
              <a:t>Using nanofluids based on nanoparticle suspensions in a base fluid is one of the approaches to enhance boiling heat transfer. </a:t>
            </a:r>
          </a:p>
          <a:p>
            <a:r>
              <a:rPr lang="en-US" sz="2400" dirty="0"/>
              <a:t>The thermophysical properties essentially influence the cooling efficiency for traditional heat transfer coolants. </a:t>
            </a:r>
          </a:p>
          <a:p>
            <a:r>
              <a:rPr lang="en-US" sz="2400" dirty="0"/>
              <a:t>By the dispersion of solid particles, these properties, particularly thermal conductivity and viscosity, could be critically altered. </a:t>
            </a:r>
          </a:p>
          <a:p>
            <a:r>
              <a:rPr lang="en-US" sz="2400" dirty="0"/>
              <a:t>A nanofluid is a type of heat transfer fluid containing nanoparticles, which are uniformly suspended in a base liquid (typically 1-100 nm in size). </a:t>
            </a:r>
            <a:endParaRPr lang="en-US" altLang="en-US" sz="24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IN" sz="2800" dirty="0"/>
              <a:t>Nano refrigerants for Enhanced Flow Boiling Heat Transfer</a:t>
            </a: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82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E3776BE-4EB0-0472-E881-E737E8930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48274"/>
          </a:xfrm>
        </p:spPr>
        <p:txBody>
          <a:bodyPr/>
          <a:lstStyle/>
          <a:p>
            <a:r>
              <a:rPr lang="en-US" sz="2400" dirty="0"/>
              <a:t>Maxwell  was the first physicist to suspend dispersed particles in liquids to obtain improved thermal properties. </a:t>
            </a:r>
          </a:p>
          <a:p>
            <a:r>
              <a:rPr lang="en-US" sz="2400" dirty="0"/>
              <a:t>Nowadays, the use of nanofluids has been explored in numerous fields and industries. </a:t>
            </a:r>
          </a:p>
          <a:p>
            <a:r>
              <a:rPr lang="en-US" sz="2400" dirty="0"/>
              <a:t>Nano refrigerant is one type of nanofluids, where a pure conventional coolant is the base fluid. </a:t>
            </a:r>
          </a:p>
          <a:p>
            <a:r>
              <a:rPr lang="en-US" sz="2400" dirty="0"/>
              <a:t>A higher thermal conductivity of nano refrigerants than the base refrigerant. </a:t>
            </a:r>
          </a:p>
          <a:p>
            <a:r>
              <a:rPr lang="en-US" sz="2400" dirty="0"/>
              <a:t>Refrigeration systems with the use of nano refrigerants also had a better performance than those with conventional coolant. </a:t>
            </a:r>
            <a:endParaRPr lang="en-US" altLang="en-US" sz="24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IN" sz="2800" dirty="0"/>
              <a:t>Nano refrigerants for Enhanced Flow Boiling Heat Transfer</a:t>
            </a: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58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US" sz="2800" dirty="0"/>
              <a:t>Surface Roughness for Enhanced Heat Transfer</a:t>
            </a:r>
            <a:endParaRPr lang="en-IN" sz="2800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9A6D7E-A8C6-86BE-FC5C-115C09F48FE5}"/>
              </a:ext>
            </a:extLst>
          </p:cNvPr>
          <p:cNvSpPr txBox="1"/>
          <p:nvPr/>
        </p:nvSpPr>
        <p:spPr>
          <a:xfrm>
            <a:off x="2286000" y="1295400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i="1" dirty="0"/>
              <a:t> G = 85kg/m², </a:t>
            </a:r>
            <a:r>
              <a:rPr lang="nn-NO" dirty="0"/>
              <a:t>Dryness Fraction</a:t>
            </a:r>
            <a:r>
              <a:rPr lang="nn-NO" i="1" dirty="0"/>
              <a:t>, x</a:t>
            </a:r>
            <a:r>
              <a:rPr lang="nn-NO" i="1" baseline="-25000" dirty="0"/>
              <a:t>exit</a:t>
            </a:r>
            <a:r>
              <a:rPr lang="nn-NO" i="1" dirty="0"/>
              <a:t> = 0.3</a:t>
            </a:r>
            <a:endParaRPr lang="en-IN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C39DBA-EDB1-D22A-EDB8-7BA7EB336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66" y="1951513"/>
            <a:ext cx="8794576" cy="4587503"/>
          </a:xfrm>
        </p:spPr>
      </p:pic>
    </p:spTree>
    <p:extLst>
      <p:ext uri="{BB962C8B-B14F-4D97-AF65-F5344CB8AC3E}">
        <p14:creationId xmlns:p14="http://schemas.microsoft.com/office/powerpoint/2010/main" val="162218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701C309-0B14-14C5-BC76-171BA0F1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82" y="1348956"/>
            <a:ext cx="8179394" cy="4587875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US" sz="2800" dirty="0"/>
              <a:t>Surface Roughness for Enhanced Heat Transfer</a:t>
            </a:r>
            <a:endParaRPr lang="en-IN" sz="2800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9A6D7E-A8C6-86BE-FC5C-115C09F48FE5}"/>
              </a:ext>
            </a:extLst>
          </p:cNvPr>
          <p:cNvSpPr txBox="1"/>
          <p:nvPr/>
        </p:nvSpPr>
        <p:spPr>
          <a:xfrm>
            <a:off x="2286000" y="1295400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i="1" dirty="0"/>
              <a:t> G = 85kg/m², </a:t>
            </a:r>
            <a:r>
              <a:rPr lang="nn-NO" dirty="0"/>
              <a:t>Dryness Fraction</a:t>
            </a:r>
            <a:r>
              <a:rPr lang="nn-NO" i="1" dirty="0"/>
              <a:t>, x</a:t>
            </a:r>
            <a:r>
              <a:rPr lang="nn-NO" i="1" baseline="-25000" dirty="0"/>
              <a:t>exit</a:t>
            </a:r>
            <a:r>
              <a:rPr lang="nn-NO" i="1" dirty="0"/>
              <a:t> = 0.5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43025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US" sz="2800" dirty="0"/>
              <a:t>Surface Roughness for Enhanced Heat Transfer</a:t>
            </a:r>
            <a:endParaRPr lang="en-IN" sz="2800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9A6D7E-A8C6-86BE-FC5C-115C09F48FE5}"/>
              </a:ext>
            </a:extLst>
          </p:cNvPr>
          <p:cNvSpPr txBox="1"/>
          <p:nvPr/>
        </p:nvSpPr>
        <p:spPr>
          <a:xfrm>
            <a:off x="2286000" y="1295400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i="1" dirty="0"/>
              <a:t> G = 85kg/m², </a:t>
            </a:r>
            <a:r>
              <a:rPr lang="nn-NO" dirty="0"/>
              <a:t>Dryness Fraction</a:t>
            </a:r>
            <a:r>
              <a:rPr lang="nn-NO" i="1" dirty="0"/>
              <a:t>, x</a:t>
            </a:r>
            <a:r>
              <a:rPr lang="nn-NO" i="1" baseline="-25000" dirty="0"/>
              <a:t>exit</a:t>
            </a:r>
            <a:r>
              <a:rPr lang="nn-NO" i="1" dirty="0"/>
              <a:t> = 0.8</a:t>
            </a:r>
            <a:endParaRPr lang="en-IN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7DB83E-2DAC-D56E-6A62-FDC15132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999" y="1932276"/>
            <a:ext cx="7877220" cy="4175133"/>
          </a:xfrm>
        </p:spPr>
      </p:pic>
    </p:spTree>
    <p:extLst>
      <p:ext uri="{BB962C8B-B14F-4D97-AF65-F5344CB8AC3E}">
        <p14:creationId xmlns:p14="http://schemas.microsoft.com/office/powerpoint/2010/main" val="261001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100057-3B69-15DC-8305-1542902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1143000"/>
          </a:xfrm>
        </p:spPr>
        <p:txBody>
          <a:bodyPr/>
          <a:lstStyle/>
          <a:p>
            <a:r>
              <a:rPr lang="en-US" sz="2800" dirty="0"/>
              <a:t>Surface Wettability  for Enhanced Heat Transfer</a:t>
            </a:r>
            <a:endParaRPr lang="en-IN" sz="2800" dirty="0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061D6AD-1E93-BEDA-47C8-D9C5E3C0E0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947B3B6F-6ABA-7EA8-FF43-A289A67F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0C04E070-CCD4-20ED-38C2-4DF37CDB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3A0D7917-917C-16EB-404F-9F49BCF0C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51" name="Rectangle 9">
                  <a:extLst>
                    <a:ext uri="{FF2B5EF4-FFF2-40B4-BE49-F238E27FC236}">
                      <a16:creationId xmlns:a16="http://schemas.microsoft.com/office/drawing/2014/main" id="{7D48E7FC-7926-5225-CD6A-D365FB96A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52" name="Rectangle 10">
                  <a:extLst>
                    <a:ext uri="{FF2B5EF4-FFF2-40B4-BE49-F238E27FC236}">
                      <a16:creationId xmlns:a16="http://schemas.microsoft.com/office/drawing/2014/main" id="{C5BAE522-F175-58BD-605F-D0E389F6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52AB0D0C-ACCE-F605-5FBB-9FEBA4C2C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48" name="Rectangle 12">
                  <a:extLst>
                    <a:ext uri="{FF2B5EF4-FFF2-40B4-BE49-F238E27FC236}">
                      <a16:creationId xmlns:a16="http://schemas.microsoft.com/office/drawing/2014/main" id="{D6775BCD-BC9B-D878-79CD-EDADA60DF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9" name="Rectangle 13">
                  <a:extLst>
                    <a:ext uri="{FF2B5EF4-FFF2-40B4-BE49-F238E27FC236}">
                      <a16:creationId xmlns:a16="http://schemas.microsoft.com/office/drawing/2014/main" id="{CD36BF9F-1599-2248-AA36-1283B4B85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C81DB5EB-C9AA-0F85-18DD-4D8242E03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44" name="Rectangle 16">
                  <a:extLst>
                    <a:ext uri="{FF2B5EF4-FFF2-40B4-BE49-F238E27FC236}">
                      <a16:creationId xmlns:a16="http://schemas.microsoft.com/office/drawing/2014/main" id="{CA5477D2-575F-B744-72C4-A155522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745" name="Rectangle 17">
                  <a:extLst>
                    <a:ext uri="{FF2B5EF4-FFF2-40B4-BE49-F238E27FC236}">
                      <a16:creationId xmlns:a16="http://schemas.microsoft.com/office/drawing/2014/main" id="{78797684-3513-16D6-D37D-F49FD8F31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C9438A36-79B1-7029-F4C6-417EE6FE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B5F3C019-DFB9-35D1-B733-4AEEB86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102748F5-6D46-F630-C03A-A2344086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D6305-5BC1-DF88-20AA-3F13226E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C85E72-BB09-71CE-741D-BFD3CA8A6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447800"/>
            <a:ext cx="8722738" cy="4343400"/>
          </a:xfrm>
        </p:spPr>
      </p:pic>
    </p:spTree>
    <p:extLst>
      <p:ext uri="{BB962C8B-B14F-4D97-AF65-F5344CB8AC3E}">
        <p14:creationId xmlns:p14="http://schemas.microsoft.com/office/powerpoint/2010/main" val="93414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8521-CFC1-D978-DB4B-A754E6B2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Flow Boiling Heat Transfer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6207-61CB-6CC9-8003-062C1F21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9"/>
            <a:ext cx="7772400" cy="5476875"/>
          </a:xfrm>
        </p:spPr>
        <p:txBody>
          <a:bodyPr/>
          <a:lstStyle/>
          <a:p>
            <a:r>
              <a:rPr lang="en-US" sz="2400" dirty="0"/>
              <a:t>Flow boiling heat transfer has been exploited in high-power electronics component cooling, and nuclear reactors cooling. </a:t>
            </a:r>
          </a:p>
          <a:p>
            <a:r>
              <a:rPr lang="en-US" sz="2400" dirty="0"/>
              <a:t>To make these applications more efficient and to achieve a significant reduction in energy consumption, advances in flow boiling heat transfer processes are currently required. </a:t>
            </a:r>
          </a:p>
          <a:p>
            <a:r>
              <a:rPr lang="en-US" sz="2400" dirty="0"/>
              <a:t>New physics and mechanisms certainly stem from flow boiling in small domains.</a:t>
            </a:r>
          </a:p>
          <a:p>
            <a:r>
              <a:rPr lang="en-US" sz="2400" dirty="0"/>
              <a:t>FB will be vital in high-capacity miniature heat exchangers for cooling of electronic chips and computers, and miniature heat exchangers.</a:t>
            </a:r>
          </a:p>
          <a:p>
            <a:r>
              <a:rPr lang="en-US" sz="2400" dirty="0"/>
              <a:t> In thermal-fluid systems, flow boiling heat transfer is the main heat transfer mode compared to pool boiling.</a:t>
            </a:r>
            <a:endParaRPr lang="en-IN" sz="2400" dirty="0"/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193FAEE5-C589-25AE-57F5-A7DBD39D59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" name="Rectangle 19458">
              <a:extLst>
                <a:ext uri="{FF2B5EF4-FFF2-40B4-BE49-F238E27FC236}">
                  <a16:creationId xmlns:a16="http://schemas.microsoft.com/office/drawing/2014/main" id="{5EBCD1F4-4229-DA4C-C9A2-1BE6DF589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05FAA865-2003-6FA8-015F-17ADEAABF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ED698871-B8BA-35F8-A777-38CAF2102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9">
                  <a:extLst>
                    <a:ext uri="{FF2B5EF4-FFF2-40B4-BE49-F238E27FC236}">
                      <a16:creationId xmlns:a16="http://schemas.microsoft.com/office/drawing/2014/main" id="{0E582D0E-BE5A-FAB6-C3D5-E4F7444BF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" name="Rectangle 10">
                  <a:extLst>
                    <a:ext uri="{FF2B5EF4-FFF2-40B4-BE49-F238E27FC236}">
                      <a16:creationId xmlns:a16="http://schemas.microsoft.com/office/drawing/2014/main" id="{BEB2CE59-E5D6-7CD0-71D3-9D4EA1232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6" name="Group 11">
                <a:extLst>
                  <a:ext uri="{FF2B5EF4-FFF2-40B4-BE49-F238E27FC236}">
                    <a16:creationId xmlns:a16="http://schemas.microsoft.com/office/drawing/2014/main" id="{B5F8E75B-53CC-EA76-EB69-6D4FCB6A8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2">
                  <a:extLst>
                    <a:ext uri="{FF2B5EF4-FFF2-40B4-BE49-F238E27FC236}">
                      <a16:creationId xmlns:a16="http://schemas.microsoft.com/office/drawing/2014/main" id="{C5B70ADB-1E12-615C-40C9-3EBD98D10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4" name="Rectangle 13">
                  <a:extLst>
                    <a:ext uri="{FF2B5EF4-FFF2-40B4-BE49-F238E27FC236}">
                      <a16:creationId xmlns:a16="http://schemas.microsoft.com/office/drawing/2014/main" id="{925D5CC9-DCF7-8884-048B-B35F37516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285614F8-21C7-FECB-0ED8-B9AB4A023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0DD4A7D3-CAE3-CDE0-567E-F1554517F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0A9C29B5-333D-78F5-0A5E-EC41AAA8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7">
                <a:extLst>
                  <a:ext uri="{FF2B5EF4-FFF2-40B4-BE49-F238E27FC236}">
                    <a16:creationId xmlns:a16="http://schemas.microsoft.com/office/drawing/2014/main" id="{ED37943C-24CF-089F-53B1-3C35BBEF6C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33ABF13F-798A-6CF0-DEC2-348BB6129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0" name="Rectangle 19">
                  <a:extLst>
                    <a:ext uri="{FF2B5EF4-FFF2-40B4-BE49-F238E27FC236}">
                      <a16:creationId xmlns:a16="http://schemas.microsoft.com/office/drawing/2014/main" id="{62125208-98D2-0748-9C91-47F489F8C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CBC826-BEAE-ACAF-CECB-EF06DC44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44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8521-CFC1-D978-DB4B-A754E6B2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/>
              <a:t>Heat flux classification.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88EF894-F555-8B34-3222-146CCAC80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3098"/>
            <a:ext cx="8327570" cy="3391319"/>
          </a:xfr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B2C7DABA-0F45-02A1-EDBE-4EE72A38A0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125D6D23-C5C0-9908-9CDC-37106B684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727C9D2B-2EAD-F613-C07C-CDB933912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CE264779-6833-29A3-5F00-75EF62836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9">
                  <a:extLst>
                    <a:ext uri="{FF2B5EF4-FFF2-40B4-BE49-F238E27FC236}">
                      <a16:creationId xmlns:a16="http://schemas.microsoft.com/office/drawing/2014/main" id="{CE2E9334-5689-6EFB-5216-9F8257112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" name="Rectangle 10">
                  <a:extLst>
                    <a:ext uri="{FF2B5EF4-FFF2-40B4-BE49-F238E27FC236}">
                      <a16:creationId xmlns:a16="http://schemas.microsoft.com/office/drawing/2014/main" id="{3E18B35C-9F98-B377-111A-92E4A72E6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6" name="Group 11">
                <a:extLst>
                  <a:ext uri="{FF2B5EF4-FFF2-40B4-BE49-F238E27FC236}">
                    <a16:creationId xmlns:a16="http://schemas.microsoft.com/office/drawing/2014/main" id="{EB584E9A-C415-4B22-0E6A-269F9447E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2">
                  <a:extLst>
                    <a:ext uri="{FF2B5EF4-FFF2-40B4-BE49-F238E27FC236}">
                      <a16:creationId xmlns:a16="http://schemas.microsoft.com/office/drawing/2014/main" id="{BF86C354-9857-847A-E9A1-919A68345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4" name="Rectangle 13">
                  <a:extLst>
                    <a:ext uri="{FF2B5EF4-FFF2-40B4-BE49-F238E27FC236}">
                      <a16:creationId xmlns:a16="http://schemas.microsoft.com/office/drawing/2014/main" id="{C47D0A26-EC3A-67A0-AFAC-D09D68E83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CA915925-BEBD-34A4-E1CD-0267208D6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EDB18C74-89E2-7CD1-E265-AAB5F8FAA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559FA9DD-D9E8-2ACC-289F-0E1D7FAAD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7">
                <a:extLst>
                  <a:ext uri="{FF2B5EF4-FFF2-40B4-BE49-F238E27FC236}">
                    <a16:creationId xmlns:a16="http://schemas.microsoft.com/office/drawing/2014/main" id="{5E9393A8-88B6-8349-F3C1-D9A9683D0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72EF5F2D-45F3-62D2-03B9-90A00471F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0" name="Rectangle 19">
                  <a:extLst>
                    <a:ext uri="{FF2B5EF4-FFF2-40B4-BE49-F238E27FC236}">
                      <a16:creationId xmlns:a16="http://schemas.microsoft.com/office/drawing/2014/main" id="{4B57C9E9-DECF-A77D-75AB-47C435BBF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D37034-27B9-51FC-3F3A-8C44ACDD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91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5F2D-98BA-3B9E-6166-86F23091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7772400" cy="838200"/>
          </a:xfrm>
        </p:spPr>
        <p:txBody>
          <a:bodyPr/>
          <a:lstStyle/>
          <a:p>
            <a:r>
              <a:rPr lang="en-US" sz="2800" dirty="0"/>
              <a:t>Focus of Research in Last Decade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A6B8FE9-655D-CCB9-2704-62B56FBAA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6566"/>
            <a:ext cx="8686800" cy="4638376"/>
          </a:xfrm>
        </p:spPr>
      </p:pic>
      <p:grpSp>
        <p:nvGrpSpPr>
          <p:cNvPr id="23" name="Group 6">
            <a:extLst>
              <a:ext uri="{FF2B5EF4-FFF2-40B4-BE49-F238E27FC236}">
                <a16:creationId xmlns:a16="http://schemas.microsoft.com/office/drawing/2014/main" id="{FBD18074-FA33-A6F0-53AA-1AC34099F2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Rectangle 19458">
              <a:extLst>
                <a:ext uri="{FF2B5EF4-FFF2-40B4-BE49-F238E27FC236}">
                  <a16:creationId xmlns:a16="http://schemas.microsoft.com/office/drawing/2014/main" id="{B459FABF-D304-7227-CA7F-C42E2CD13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77C3E52A-3FE2-F89A-C6B6-761851D3D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7" name="Group 12">
                <a:extLst>
                  <a:ext uri="{FF2B5EF4-FFF2-40B4-BE49-F238E27FC236}">
                    <a16:creationId xmlns:a16="http://schemas.microsoft.com/office/drawing/2014/main" id="{931F6A1F-A3AD-0C3B-615A-258D7D4B6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7" name="Rectangle 9">
                  <a:extLst>
                    <a:ext uri="{FF2B5EF4-FFF2-40B4-BE49-F238E27FC236}">
                      <a16:creationId xmlns:a16="http://schemas.microsoft.com/office/drawing/2014/main" id="{1AE27C15-B8FC-886E-BDD0-B06E5ACC4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8" name="Rectangle 10">
                  <a:extLst>
                    <a:ext uri="{FF2B5EF4-FFF2-40B4-BE49-F238E27FC236}">
                      <a16:creationId xmlns:a16="http://schemas.microsoft.com/office/drawing/2014/main" id="{990E6EE0-3647-004A-9758-7478AC3AC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8FA03F6F-F650-C197-D45F-060F6901F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5" name="Rectangle 12">
                  <a:extLst>
                    <a:ext uri="{FF2B5EF4-FFF2-40B4-BE49-F238E27FC236}">
                      <a16:creationId xmlns:a16="http://schemas.microsoft.com/office/drawing/2014/main" id="{81EDC305-DA60-8E21-2694-B6C6769E4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6" name="Rectangle 13">
                  <a:extLst>
                    <a:ext uri="{FF2B5EF4-FFF2-40B4-BE49-F238E27FC236}">
                      <a16:creationId xmlns:a16="http://schemas.microsoft.com/office/drawing/2014/main" id="{1159514A-8C66-BC28-27D6-E5E210405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29" name="Group 14">
                <a:extLst>
                  <a:ext uri="{FF2B5EF4-FFF2-40B4-BE49-F238E27FC236}">
                    <a16:creationId xmlns:a16="http://schemas.microsoft.com/office/drawing/2014/main" id="{7D7B54E3-A643-4DAC-2A49-6FB527D4C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" name="Rectangle 16">
                  <a:extLst>
                    <a:ext uri="{FF2B5EF4-FFF2-40B4-BE49-F238E27FC236}">
                      <a16:creationId xmlns:a16="http://schemas.microsoft.com/office/drawing/2014/main" id="{D8F3E8E5-B86E-D270-3A1D-D98DCA292D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4" name="Rectangle 17">
                  <a:extLst>
                    <a:ext uri="{FF2B5EF4-FFF2-40B4-BE49-F238E27FC236}">
                      <a16:creationId xmlns:a16="http://schemas.microsoft.com/office/drawing/2014/main" id="{676F65B4-E0ED-ECEE-75C8-2B5AC3408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30" name="Group 17">
                <a:extLst>
                  <a:ext uri="{FF2B5EF4-FFF2-40B4-BE49-F238E27FC236}">
                    <a16:creationId xmlns:a16="http://schemas.microsoft.com/office/drawing/2014/main" id="{4C6F0D4A-4117-61FD-D360-C00F25D35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E32357D0-7742-E697-DE1F-6F10277B9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C8C854B5-EA26-19E7-3DA1-375359572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7F3B47-3D71-1423-6736-B44B79DC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4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B0271EC-F036-5513-B265-1933D6882A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2088"/>
            <a:ext cx="7772400" cy="762000"/>
          </a:xfrm>
        </p:spPr>
        <p:txBody>
          <a:bodyPr/>
          <a:lstStyle/>
          <a:p>
            <a:r>
              <a:rPr lang="en-US" altLang="en-US" sz="2800"/>
              <a:t>Flow Boiling Process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D12EF682-8889-3AFF-9DE4-76D703C8AD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1613" y="1309688"/>
            <a:ext cx="8839200" cy="1746250"/>
          </a:xfrm>
        </p:spPr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</a:rPr>
              <a:t>Flow boiling occurs when all the phases are in bulk flow together in a channel.</a:t>
            </a:r>
            <a:endParaRPr lang="en-IN" altLang="en-US" sz="2400"/>
          </a:p>
          <a:p>
            <a:r>
              <a:rPr lang="en-IN" altLang="en-US" sz="2400"/>
              <a:t>The flow boiling is characterized by the forced convective flow over a surface induced by the external force, e.g. a pump.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F4E3B-8F2D-5655-AB1F-172CC36C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386138"/>
            <a:ext cx="563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BB3C9801-F3B1-33AF-A845-52A497E7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649663"/>
            <a:ext cx="18938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2">
            <a:extLst>
              <a:ext uri="{FF2B5EF4-FFF2-40B4-BE49-F238E27FC236}">
                <a16:creationId xmlns:a16="http://schemas.microsoft.com/office/drawing/2014/main" id="{7515C993-5FFD-34A8-DE15-E22492AE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340225"/>
            <a:ext cx="6677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73C63D19-4754-B278-FE2F-9A1642F0E0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9466486-2C85-BC5D-577D-E699D3D8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E70FA1FD-107A-745C-83E5-B9DFE400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0BB4108-15B3-863E-AA9B-64A0EBC0C0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9">
                  <a:extLst>
                    <a:ext uri="{FF2B5EF4-FFF2-40B4-BE49-F238E27FC236}">
                      <a16:creationId xmlns:a16="http://schemas.microsoft.com/office/drawing/2014/main" id="{3B990608-0F48-35A3-5817-30A1C5A9C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2BA8B855-EBB3-8D1B-4B72-A21589C9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33B646FA-864A-642F-0BD9-282D724F0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2">
                  <a:extLst>
                    <a:ext uri="{FF2B5EF4-FFF2-40B4-BE49-F238E27FC236}">
                      <a16:creationId xmlns:a16="http://schemas.microsoft.com/office/drawing/2014/main" id="{4950CBF7-96D9-4C07-851C-032BE8533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C5AB65BE-68D0-07EE-D30F-97945B3D2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6940FC69-C54D-FBA1-5B70-D218BE2AA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FE00F10C-6503-499D-9E78-AA52C2F70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B1BB41B7-682B-5773-C1F4-084C37E0C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8C95BDC8-A4BD-4B82-2302-6175FD9B6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8">
                  <a:extLst>
                    <a:ext uri="{FF2B5EF4-FFF2-40B4-BE49-F238E27FC236}">
                      <a16:creationId xmlns:a16="http://schemas.microsoft.com/office/drawing/2014/main" id="{FFE01690-C51F-DDA5-2C7D-64D541A28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64BE0DA5-E668-1A38-6947-75274C282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981D12-5A24-A75B-2A86-04D5B872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77BA864-275B-9053-B0C6-352035D72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115888"/>
            <a:ext cx="6858000" cy="1143000"/>
          </a:xfrm>
        </p:spPr>
        <p:txBody>
          <a:bodyPr/>
          <a:lstStyle/>
          <a:p>
            <a:r>
              <a:rPr lang="en-IN" altLang="en-US" sz="2800"/>
              <a:t>CHF mechanisms for flow boiling in uniformly heated channel: Subcooled Liquid</a:t>
            </a:r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0DA224-3C69-90E3-94CA-0E99C623A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3856038"/>
            <a:ext cx="8355012" cy="2544762"/>
          </a:xfrm>
        </p:spPr>
      </p:pic>
      <p:grpSp>
        <p:nvGrpSpPr>
          <p:cNvPr id="28676" name="Group 6">
            <a:extLst>
              <a:ext uri="{FF2B5EF4-FFF2-40B4-BE49-F238E27FC236}">
                <a16:creationId xmlns:a16="http://schemas.microsoft.com/office/drawing/2014/main" id="{3EBD1EA2-6CF0-80A6-7463-5F0A6832510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22375"/>
            <a:ext cx="3760788" cy="2524125"/>
            <a:chOff x="2281534" y="1495408"/>
            <a:chExt cx="3760197" cy="2523323"/>
          </a:xfrm>
        </p:grpSpPr>
        <p:pic>
          <p:nvPicPr>
            <p:cNvPr id="28694" name="Picture 3">
              <a:extLst>
                <a:ext uri="{FF2B5EF4-FFF2-40B4-BE49-F238E27FC236}">
                  <a16:creationId xmlns:a16="http://schemas.microsoft.com/office/drawing/2014/main" id="{31246E80-0BF6-5A1B-6B95-B49BA3C77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495408"/>
              <a:ext cx="30480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TextBox 4">
              <a:extLst>
                <a:ext uri="{FF2B5EF4-FFF2-40B4-BE49-F238E27FC236}">
                  <a16:creationId xmlns:a16="http://schemas.microsoft.com/office/drawing/2014/main" id="{3143671A-C009-958B-FB2A-CB7E12E6F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96420" y="2286000"/>
              <a:ext cx="831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T, </a:t>
              </a:r>
              <a:r>
                <a:rPr lang="en-IN" altLang="en-US" sz="2400">
                  <a:sym typeface="Symbol" panose="05050102010706020507" pitchFamily="18" charset="2"/>
                </a:rPr>
                <a:t>C</a:t>
              </a:r>
              <a:endParaRPr lang="en-IN" altLang="en-US" sz="2400"/>
            </a:p>
          </p:txBody>
        </p:sp>
        <p:sp>
          <p:nvSpPr>
            <p:cNvPr id="28696" name="TextBox 5">
              <a:extLst>
                <a:ext uri="{FF2B5EF4-FFF2-40B4-BE49-F238E27FC236}">
                  <a16:creationId xmlns:a16="http://schemas.microsoft.com/office/drawing/2014/main" id="{549E58D7-70B6-8D30-B8E5-2CE6946B5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367" y="3557066"/>
              <a:ext cx="35293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Specific Enhalpy, </a:t>
              </a:r>
              <a:r>
                <a:rPr lang="en-IN" altLang="en-US" sz="2400" i="1"/>
                <a:t>h</a:t>
              </a:r>
              <a:r>
                <a:rPr lang="en-IN" altLang="en-US" sz="2400"/>
                <a:t> (kJ/kg)</a:t>
              </a:r>
            </a:p>
          </p:txBody>
        </p:sp>
      </p:grpSp>
      <p:grpSp>
        <p:nvGrpSpPr>
          <p:cNvPr id="2" name="Group 6">
            <a:extLst>
              <a:ext uri="{FF2B5EF4-FFF2-40B4-BE49-F238E27FC236}">
                <a16:creationId xmlns:a16="http://schemas.microsoft.com/office/drawing/2014/main" id="{912CACBB-E33C-35BF-4607-F151761479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Rectangle 19458">
              <a:extLst>
                <a:ext uri="{FF2B5EF4-FFF2-40B4-BE49-F238E27FC236}">
                  <a16:creationId xmlns:a16="http://schemas.microsoft.com/office/drawing/2014/main" id="{D7EEA3FF-563A-4BD0-DE69-9D1DCFBEB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F4E74629-6D45-F654-2F7A-04B4D7346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3A0A8B0E-41D0-D6E5-9ED7-035B56FD4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59A8AA0C-9BF6-1D13-0C43-DF2CD3D01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0730ABDF-A602-6A0B-7BE6-E6D145CE8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80294240-5210-EE95-E675-5687F126D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ED038CBA-B0CB-71E0-9660-03963CF1B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2ED49409-E853-23D6-529A-5D98A39DE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25FA4AB4-F223-4BD0-FA1A-D2746F6D52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78BBB2E-3350-276D-DBB2-7727E60A1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03D1A38-0662-24D8-3FE7-BFBC1F505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D291FDC8-0392-FAC9-B500-48DF6CEDC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8">
                  <a:extLst>
                    <a:ext uri="{FF2B5EF4-FFF2-40B4-BE49-F238E27FC236}">
                      <a16:creationId xmlns:a16="http://schemas.microsoft.com/office/drawing/2014/main" id="{DBD72506-9D75-8519-B887-E5183AED4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96D2F524-09F1-EA76-CAA1-B50487B9E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4C5AC9-F3AA-F9F2-78AA-F7AFD12E9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551B5-5C88-6B30-B890-252A7FD84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09538"/>
            <a:ext cx="6858000" cy="1143000"/>
          </a:xfrm>
        </p:spPr>
        <p:txBody>
          <a:bodyPr/>
          <a:lstStyle/>
          <a:p>
            <a:r>
              <a:rPr lang="en-IN" altLang="en-US" sz="2800"/>
              <a:t>Micro-Channel versus Macro-Channel Flow Boiling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5C50354-0FC0-D229-4321-A4F62F4ACB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1362075"/>
            <a:ext cx="8420100" cy="4613275"/>
          </a:xfrm>
        </p:spPr>
        <p:txBody>
          <a:bodyPr/>
          <a:lstStyle/>
          <a:p>
            <a:r>
              <a:rPr lang="en-IN" altLang="en-US" sz="2400"/>
              <a:t>Pipe diameters of 100–600 </a:t>
            </a:r>
            <a:r>
              <a:rPr lang="en-IN" altLang="en-US" sz="2400">
                <a:sym typeface="Symbol" panose="05050102010706020507" pitchFamily="18" charset="2"/>
              </a:rPr>
              <a:t></a:t>
            </a:r>
            <a:r>
              <a:rPr lang="en-IN" altLang="en-US" sz="2400"/>
              <a:t>m is classified as micro-channels.</a:t>
            </a:r>
          </a:p>
          <a:p>
            <a:r>
              <a:rPr lang="en-IN" altLang="en-US" sz="2400"/>
              <a:t>Distinguishing between macro- and micro-channel flows cannot be based on channel size alone. </a:t>
            </a:r>
          </a:p>
          <a:p>
            <a:r>
              <a:rPr lang="en-IN" altLang="en-US" sz="2400"/>
              <a:t>A channel may behave as a micro-channel for certain fluids and operating conditions and as a macro-channel for others. </a:t>
            </a:r>
          </a:p>
          <a:p>
            <a:r>
              <a:rPr lang="en-IN" altLang="en-US" sz="2400"/>
              <a:t>For two-phase flow, this boundary is closely related to the ratio of bubble size to channel diameter, </a:t>
            </a:r>
          </a:p>
          <a:p>
            <a:r>
              <a:rPr lang="en-IN" altLang="en-US" sz="2400"/>
              <a:t>The larger the ratio, the more likely that the flow will behave as a micro-channel flow. </a:t>
            </a:r>
          </a:p>
          <a:p>
            <a:r>
              <a:rPr lang="en-IN" altLang="en-US" sz="2400"/>
              <a:t>This ratio is known as Confinement number.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C587926-E426-4EC4-7CF3-2A598B9AEC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Rectangle 19458">
              <a:extLst>
                <a:ext uri="{FF2B5EF4-FFF2-40B4-BE49-F238E27FC236}">
                  <a16:creationId xmlns:a16="http://schemas.microsoft.com/office/drawing/2014/main" id="{2906CE6F-7A6B-7845-3B7F-6D95EF0F8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7484A4E5-2970-17FA-337E-6FE93700D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3F7BAC0A-4B61-90B1-02D1-D835E68686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D58CBF52-1218-F536-BC9F-1A29CC071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708E3F35-502D-1BF3-89A8-F54744AB7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44844CBC-B024-2829-4923-3D40A1E60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4912BE0D-59C4-3CB1-E482-2FA8B5CEB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001EC4E6-1F19-7941-6E1A-471785A7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398529EF-523D-0169-13DE-35124795B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D457A1D-8500-E7EE-969E-A90277D32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4619557-9506-0B3D-F5CE-29EA6B811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A44F65B5-9306-3850-8113-A82DE863BB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8">
                  <a:extLst>
                    <a:ext uri="{FF2B5EF4-FFF2-40B4-BE49-F238E27FC236}">
                      <a16:creationId xmlns:a16="http://schemas.microsoft.com/office/drawing/2014/main" id="{A78424D1-8121-8649-AA73-F55EBA32A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9FC01F22-EDFE-14B5-4FED-E308F44AA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BD4FBD-06DF-C12A-3EE8-DE806F1CB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FA6053-64B7-8555-50D8-2D82D6905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09538"/>
            <a:ext cx="6858000" cy="1143000"/>
          </a:xfrm>
        </p:spPr>
        <p:txBody>
          <a:bodyPr/>
          <a:lstStyle/>
          <a:p>
            <a:r>
              <a:rPr lang="en-IN" altLang="en-US" sz="2800"/>
              <a:t>Micro-Channel Flow Boiling : Confinement Number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C4C64F8-9151-9BE0-5BE4-C4A98D4FA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1362075"/>
            <a:ext cx="8420100" cy="604838"/>
          </a:xfrm>
        </p:spPr>
        <p:txBody>
          <a:bodyPr/>
          <a:lstStyle/>
          <a:p>
            <a:r>
              <a:rPr lang="en-IN" altLang="en-US" sz="2400"/>
              <a:t>Confinement number, </a:t>
            </a:r>
            <a:r>
              <a:rPr lang="en-IN" altLang="en-US" sz="2400" i="1"/>
              <a:t>Co</a:t>
            </a:r>
          </a:p>
        </p:txBody>
      </p:sp>
      <p:graphicFrame>
        <p:nvGraphicFramePr>
          <p:cNvPr id="13317" name="Object 3">
            <a:extLst>
              <a:ext uri="{FF2B5EF4-FFF2-40B4-BE49-F238E27FC236}">
                <a16:creationId xmlns:a16="http://schemas.microsoft.com/office/drawing/2014/main" id="{7F015AEF-F2DC-3716-ECDF-63D55F905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050" y="1905000"/>
          <a:ext cx="52387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431800" progId="Equation.3">
                  <p:embed/>
                </p:oleObj>
              </mc:Choice>
              <mc:Fallback>
                <p:oleObj name="Equation" r:id="rId2" imgW="2565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05000"/>
                        <a:ext cx="52387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0">
            <a:extLst>
              <a:ext uri="{FF2B5EF4-FFF2-40B4-BE49-F238E27FC236}">
                <a16:creationId xmlns:a16="http://schemas.microsoft.com/office/drawing/2014/main" id="{A2913001-C36C-B139-AB74-D0F4E8E4F3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819400"/>
          <a:ext cx="40195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500" imgH="571500" progId="Equation.3">
                  <p:embed/>
                </p:oleObj>
              </mc:Choice>
              <mc:Fallback>
                <p:oleObj name="Equation" r:id="rId4" imgW="1968500" imgH="571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40195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21">
            <a:extLst>
              <a:ext uri="{FF2B5EF4-FFF2-40B4-BE49-F238E27FC236}">
                <a16:creationId xmlns:a16="http://schemas.microsoft.com/office/drawing/2014/main" id="{4492C6DF-9998-B25C-8E02-32FC53F7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506913"/>
            <a:ext cx="832961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98094996-27AC-08AC-68B5-EDC19DB5CB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Rectangle 19458">
              <a:extLst>
                <a:ext uri="{FF2B5EF4-FFF2-40B4-BE49-F238E27FC236}">
                  <a16:creationId xmlns:a16="http://schemas.microsoft.com/office/drawing/2014/main" id="{A162A4FC-789D-A3BA-1A31-8647EA320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574D3691-9A03-D39C-9127-BB2A32EED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E407D000-3877-041A-0F07-84434B7AD0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9AC89277-2648-66F3-5B93-4ABC35F1F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5735DE9A-61D9-44E2-6565-90FAB4EC3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0256B239-4443-34BC-27E9-52D8BA62F9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AA3FAAD8-FBE3-6888-B29E-C752B3484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8F9CF86A-DF25-4CB3-2179-CF211D418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5A26A7F9-843C-F1C3-3AC9-1D4FF8D97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2EB44CD-AC3A-9A8F-EFB8-85AE77216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58D6AE2-B45D-2E42-E2DC-38014C95B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FB062BAC-7411-C066-973E-331F82EDA9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8">
                  <a:extLst>
                    <a:ext uri="{FF2B5EF4-FFF2-40B4-BE49-F238E27FC236}">
                      <a16:creationId xmlns:a16="http://schemas.microsoft.com/office/drawing/2014/main" id="{F7B80275-4586-2897-83D8-D84D6743E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F10BAA60-FB3D-4840-5582-1B76318E4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02BBC7-327E-D3D3-C5B3-B9925DFF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9214</TotalTime>
  <Words>826</Words>
  <Application>Microsoft Office PowerPoint</Application>
  <PresentationFormat>On-screen Show (4:3)</PresentationFormat>
  <Paragraphs>89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Script MT Bold</vt:lpstr>
      <vt:lpstr>Snap ITC</vt:lpstr>
      <vt:lpstr>Symbol</vt:lpstr>
      <vt:lpstr>Times New Roman</vt:lpstr>
      <vt:lpstr>Blank Presentation</vt:lpstr>
      <vt:lpstr>Equation</vt:lpstr>
      <vt:lpstr>Microsoft Equation 3.0</vt:lpstr>
      <vt:lpstr>Thermal management of electronic devices using Direct Immersion Flow Boiling Process</vt:lpstr>
      <vt:lpstr>Comparative chart of heat transfer coefficient for different cooling systems</vt:lpstr>
      <vt:lpstr>Flow Boiling Heat Transfer</vt:lpstr>
      <vt:lpstr>Heat flux classification.</vt:lpstr>
      <vt:lpstr>Focus of Research in Last Decade</vt:lpstr>
      <vt:lpstr>Flow Boiling Process</vt:lpstr>
      <vt:lpstr>CHF mechanisms for flow boiling in uniformly heated channel: Subcooled Liquid</vt:lpstr>
      <vt:lpstr>Micro-Channel versus Macro-Channel Flow Boiling</vt:lpstr>
      <vt:lpstr>Micro-Channel Flow Boiling : Confinement Number</vt:lpstr>
      <vt:lpstr>Classification of heat exchanger for different hydraulic diameters</vt:lpstr>
      <vt:lpstr>Indirect Liquid Cooling System</vt:lpstr>
      <vt:lpstr>Micro-channel Heat Sinks</vt:lpstr>
      <vt:lpstr>Micro-channel Heat Sinks @IIT Delhi</vt:lpstr>
      <vt:lpstr>Dummy Electronic Device with Micro-channel Heat Sink</vt:lpstr>
      <vt:lpstr>The Complete Experimental Facility</vt:lpstr>
      <vt:lpstr>Flow Boling Studies</vt:lpstr>
      <vt:lpstr>Heat transfer coefficient Vs local vapor quality</vt:lpstr>
      <vt:lpstr>Average Heat transfer coefficient Vs Wall Heat flux</vt:lpstr>
      <vt:lpstr>Heat transfer coefficient Vs local vapor quality</vt:lpstr>
      <vt:lpstr>Correlation for CHF</vt:lpstr>
      <vt:lpstr>PowerPoint Presentation</vt:lpstr>
      <vt:lpstr>Radial Flow Heat Sinks</vt:lpstr>
      <vt:lpstr>Nano refrigerants for Enhanced Flow Boiling Heat Transfer</vt:lpstr>
      <vt:lpstr>Nano refrigerants for Enhanced Flow Boiling Heat Transfer</vt:lpstr>
      <vt:lpstr>Surface Roughness for Enhanced Heat Transfer</vt:lpstr>
      <vt:lpstr>Surface Roughness for Enhanced Heat Transfer</vt:lpstr>
      <vt:lpstr>Surface Roughness for Enhanced Heat Transfer</vt:lpstr>
      <vt:lpstr>Surface Wettability  for Enhanced Heat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824</cp:revision>
  <cp:lastPrinted>2002-07-26T02:11:33Z</cp:lastPrinted>
  <dcterms:created xsi:type="dcterms:W3CDTF">2002-07-26T01:39:54Z</dcterms:created>
  <dcterms:modified xsi:type="dcterms:W3CDTF">2024-04-21T05:29:18Z</dcterms:modified>
</cp:coreProperties>
</file>