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570" r:id="rId2"/>
    <p:sldId id="812" r:id="rId3"/>
    <p:sldId id="578" r:id="rId4"/>
    <p:sldId id="967" r:id="rId5"/>
    <p:sldId id="968" r:id="rId6"/>
    <p:sldId id="969" r:id="rId7"/>
    <p:sldId id="723" r:id="rId8"/>
    <p:sldId id="952" r:id="rId9"/>
    <p:sldId id="579" r:id="rId10"/>
    <p:sldId id="267" r:id="rId11"/>
    <p:sldId id="949" r:id="rId12"/>
    <p:sldId id="581" r:id="rId13"/>
    <p:sldId id="950" r:id="rId14"/>
    <p:sldId id="584" r:id="rId15"/>
    <p:sldId id="583" r:id="rId16"/>
    <p:sldId id="650" r:id="rId17"/>
    <p:sldId id="955" r:id="rId18"/>
    <p:sldId id="960" r:id="rId19"/>
    <p:sldId id="961" r:id="rId20"/>
    <p:sldId id="962" r:id="rId21"/>
    <p:sldId id="956" r:id="rId22"/>
    <p:sldId id="957" r:id="rId23"/>
    <p:sldId id="958" r:id="rId24"/>
    <p:sldId id="959" r:id="rId25"/>
    <p:sldId id="963" r:id="rId26"/>
    <p:sldId id="964" r:id="rId27"/>
    <p:sldId id="954" r:id="rId28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M V Subbara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643"/>
    <a:srgbClr val="FF0066"/>
    <a:srgbClr val="FF9900"/>
    <a:srgbClr val="000099"/>
    <a:srgbClr val="FFCC00"/>
    <a:srgbClr val="FF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2677" autoAdjust="0"/>
  </p:normalViewPr>
  <p:slideViewPr>
    <p:cSldViewPr>
      <p:cViewPr varScale="1">
        <p:scale>
          <a:sx n="57" d="100"/>
          <a:sy n="57" d="100"/>
        </p:scale>
        <p:origin x="1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8-04T03:58:31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2 10320,'-24'-3'4386,"24"3"-258,-10 0-774,10 0-4128,2 6-2838,-2-6-516,17 4-129,-17-4-387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03:27:3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20334 15177 88 0,'0'0'87'15,"0"0"-17"-15,0 0-16 0,2-11-4 16,-2 11 1-16,0 0 3 15,-6-14-13-15,6 14-8 16,0 0-10-16,0 0-10 16,0 0-10-16,0 0-2 15,0 0-11-15,-7-12-11 16,7 12-10-16,0 0-33 15,0 0-43-15,2 17-3 16,-2-17 4-16,5 11-4 16,-5-11 102-16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23T03:23:01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22603 14578 244 0,'0'0'110'0,"-21"-18"2"0,4-1-88 0,1-3-11 0,8 2-1 0,-2 1-1 16,4 2-2-16,-2-1-14 0,0-2-43 0,3 4-59 0,6 3-2 0,-1 13-1 16,9-16-3-16,-9 16 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01T03:35:27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22220 7078 142 0,'0'0'90'0,"0"0"-4"15,-5-11-73-15,5 11-1 16,0 0-5-16,6-13 8 15,-6 13-6-15,6-14 4 16,-6 14-8-16,6-11 5 16,-6 11-4-16,0 0-4 15,0 0-2-15,0 0-3 16,0 0-1-16,0 0 1 15,0 0 2-15,0 0 0 16,0 0 7-16,4 12-4 16,-4-12 6-16,1 24-5 15,0-4 8-15,2 4-7 0,-3 4 6 16,1 4-5-16,-2 6-1 15,-1 4-2-15,-1 4 2 16,-3 3-1-16,1-2 0 16,-3 0 0-16,2-2-2 15,-1-3 1-15,1-7-1 16,0-7 2-16,2-5-2 16,2-9-4-16,2-2-9 15,0-12-31-15,0 0-56 16,0 0-5-16,-10-18 3 15,11 0-4-15,-6-11 99 16</inkml:trace>
  <inkml:trace contextRef="#ctx0" brushRef="#br0" timeOffset="398.02">21593 7075 84 0,'-11'2'96'16,"11"-2"9"-16,-10 5-51 16,10-5-18-16,0 0-5 15,13-8-6-15,0 6 4 16,2-5-14-16,8-1 0 15,6-3-14-15,8-1 3 0,7-4-6 16,7-1 8 0,5-3 0-16,3-2-1 0,2-1 1 15,1 1-1-15,-3 0 1 16,-1 3 0-16,-9 2-2 15,-2 3 0-15,-7 2-2 16,-6 4-1-16,-5 3-3 16,-7 0-2-16,-2 5-9 15,-7-2-12-15,1 8-26 16,-14-6-41-16,13 12-18 15,-7 1-1-15,0 1 1 16,2 4 85-16</inkml:trace>
  <inkml:trace contextRef="#ctx0" brushRef="#br0" timeOffset="2614.14">22712 7567 100 0,'6'-14'91'0,"-6"14"-33"15,5-14-14-15,-5 14-7 16,-3-17-2-16,-2 6-9 16,5 11-7-16,-8-23-7 15,2 12-6-15,-4-1-2 16,0 1 0-16,-2 0 0 0,0 5 0 15,-1-2 0-15,-1 3 0 16,2 0 0-16,-1 1-2 0,0 4 1 16,2 2-2-1,-1 2-2-15,1 2-1 16,-1 8 0-16,1 2 0 15,0 5 0-15,-2 4 1 16,4 4 0-16,-2 2 2 16,3 6 4-16,2 2-1 15,0 1 1-15,1 0 0 16,3-4 1-16,1-1 0 15,2-7 1-15,0-2 1 16,1-9-2-16,3-5 5 16,-5-12-2-16,16-1 1 15,-4-11 0-15,3-7-5 0,0-5-1 16,3-5-1-16,0-5-3 15,1-4 0-15,-1 1-2 16,-3 0 1-16,-3 6 0 16,-2 3 5-16,-6 5 1 15,2 7 0-15,-4 4-1 16,-2 12-1-16,0 0-2 15,0 0 0-15,0 0 1 16,0 0-3-16,5 17 0 16,-2-1 1-16,5 1-1 15,0 2 2-15,2 3 0 0,3-1 1 0,1-2-2 31,-1-4 2-31,1-3 0 0,-1-3 2 16,-2-4 1 0,1-4 1-16,-1-5-1 0,-11 4-1 15,17-20 1-15,-8 6-1 16,-3-8-1-16,0-1-1 15,-1-5 2-15,0-3-5 16,-2 1 3-16,4 3-1 16,-3 3-1-16,1 2-1 15,1 8 0-15,1 3-1 16,-7 11-2-16,17-8 2 15,-17 8-1-15,17 15 1 16,-8-4-1-16,0 0 1 16,0 1 0-16,-2 0 2 15,-2 0-1-15,-2 0 2 16,-3-12-1-16,0 0 1 0,0 0 2 15,13 5 0-15,-13-5-2 16,8-19 2-16,-2 3-2 16,0-1 0-16,0 1 0 15,2 1-1-15,-1 2-3 16,-7 13 1-16,12-12-1 15,-12 12 0-15,11 14 2 16,-5-3-1-16,1 2-1 16,-1 0 2-16,0 2 1 15,0-4 2-15,-6-11-1 0,14 8 1 16,-14-8 0-1,20-12-2-15,-7 1-1 0,1-5-2 16,3-1-4 0,1 0-1-16,2 5 2 0,-1 3-3 15,2 6 0-15,-5 3 2 16,1 7 0-16,-2 6 3 15,-3 0 2-15,-4 1 1 16,1-3 1-16,-9-11 1 16,0 0 1-16,11 8 0 15,-11-19 1-15,-2-6-1 16,-3-6 0-16,-1-6-1 15,-1-8-1-15,0-5 0 16,2-6 2-16,-1 0 0 16,0 0-5-16,1 2 8 15,3 4-6-15,2 5 7 16,0 5-6-16,3 9 5 0,0 4-9 15,2 5 6-15,-5 14 0 16,13-16-4-16,-13 16 1 16,18 4-1-16,-5 5 0 15,-2 5 0-15,1 5 5 16,0 5-4-16,1 8 6 15,1 7-7-15,-2 2 6 16,-2 4-6-16,-4 5 8 16,0 0-6-16,-5-1 1 15,-2 0 0-15,-3-7 1 16,-2-3 2-16,-1-8 2 15,2-6 2-15,-1-10 4 16,1-4 0-16,5-11 0 16,0 0 0-16,-7-24-1 15,8 4 0-15,-2-7-2 16,3-2-4-16,-1-1-4 0,2-1 0 15,1 5-1-15,-2 5-3 16,-1 5 0-16,-1 16-1 16,3-11 0-16,-3 11 0 15,-2 15 1-15,-1-1-1 16,-2 2 1-16,-1 4 1 15,-3-1 0-15,-1 0 2 16,-1 2 0-16,-2-4 0 16,1-1-1-16,0-5 1 15,-1 0-1-15,2-6-1 16,11-5-3-16,-14 9 0 15,14-9-5-15,0 0-6 0,-11-5-11 16,11 5-12-16,0-12-11 16,0 12-2-16,2-16 1 15,-2 6 2-15,0 10 5 16,14-16 11-16,-14 16 15 15,17-17 16-15,-17 17 14 16,19-15 8-16,-8 8 5 16,1 2 2-16,-12 5 1 15,21-6-2-15,-21 6-2 16,20-4-4-16,-20 4-2 15,18 2-3-15,-18-2-4 16,17 8-3-16,-17-8-3 16,14 13-1-16,-14-13-1 15,9 22-2-15,-5-6 1 16,0 0 1-16,-3 1-2 0,-1 0 3 15,-1 2 1-15,-2 1 1 16,-2 0 0-16,2-1 2 16,-5-1 0-16,1 0 2 15,-3-4-4-15,-1 2 2 0,-2-5-1 16,1-2-4-1,-3-2-10-15,-3-6-20 16,4-2-59-16,-2-3-27 16,1-3 2-16,5-4-5 15,-1-5 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01T03:58:40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5426 14584 50 0,'-3'-22'61'0,"4"7"-13"16,1-2-2-16,-1-3-3 15,0 1 7-15,-2 1 2 16,1 1-5-16,-5-4-4 15,4-2-5-15,-4-7-8 16,0-1-6-16,-2-5-3 16,2-2-3-16,-4-8-6 15,3-1-3-15,-2-7 2 16,2 0-2-16,-3-6 7 0,2 0-2 15,-3-7-1 1,4-2-6-16,-3 1 2 16,2-2-2-16,-2-2 2 15,2 5-3-15,-1-1-3 16,-1 1 1-16,2 3-1 0,1 5 3 15,-3 1 2-15,5 8 0 16,-2 1 0-16,3 5 0 16,-1 1 0-16,4 8-6 15,-2 1 4-15,2 2-3 16,-2-2-1-16,1-3-1 15,1 2-1-15,-1 0-2 16,0 0 2-16,-1 2 0 16,1 4 3-16,-1 2-4 15,1 9 0-15,-1 2 1 16,0 5 1-16,2 11 0 15,0 0 1-15,-3-11 0 16,3 11-4-16,0 0 2 16,0 0 1-16,0 0-5 0,0 0-1 15,0 0 0-15,0 0-1 16,0 0 2-16,16 19 1 15,-8-5-2-15,3 3 1 16,1 2 4-16,1 6-1 16,2-1 3-16,-2 1-3 15,-2-2 3-15,-1-3-1 16,-1-4-1-16,-3-3 1 15,-3-2-1-15,-3-11 0 16,0 0 0-16,0 0 2 16,0 0-5-16,0 0 1 0,0 0 1 15,-6-20-2 1,0 5 3-16,-2-2-2 0,-2-5-4 15,0-2-1-15,-2-3 2 16,3 3-1-16,1-1-2 16,0 2 1-16,0-2 1 15,4 4-1-15,1 4 5 16,1 6-1-16,0 0 3 0,2 11-5 15,-1-16 3 1,1 16-5-16,0 0 1 16,0 0 2-16,0 21-2 15,-2-8 1-15,4 7 0 16,-4 7 5-16,0 4-2 15,-3 4 6-15,2 2-5 16,-2-4 4-16,0-3 0 0,-3-6-1 16,5-2 3-16,-2-10 2 15,5-12 0-15,0 0-1 16,0 0-2-16,-6-19-2 15,6 2 1-15,2-1 0 16,1-3-6-16,0 3-1 16,2-2 0-16,1 7-1 15,-6 13 3-15,16-17 0 16,-16 17-3-16,18-3 0 15,-18 3 4-15,18 7-1 16,-18-7 1-16,15 4 2 16,-15-4 0-16,0 0 4 15,14 6 1-15,-14-6 4 16,0 0-3-16,0 0-1 15,0 0 0-15,0 0 0 0,0 0-2 16,0 0-3-16,0 0 1 16,0 0-5-16,0 0 3 15,0 0 0-15,0 0-2 0,0 0 1 16,0 0 0-1,0 0 2-15,0 0-2 16,0 0 1-16,0 0 0 16,0 0 2-16,0 0 1 15,0 0 0-15,0 0-1 16,0 0-1-16,0 0 3 15,0 0 0-15,0 0-2 16,0 0 0-16,0 0 4 16,0 0-4-16,0 0 2 0,0 0 0 15,0 0-1 1,0 0-1-16,0 0 1 0,0 0-1 15,0 0-2-15,0 0 1 16,0 0 1-16,0 0 2 16,0 0-3-16,0 0 0 15,0 0-1-15,0 0 0 16,0 0 0-16,0 0 1 15,0 0-3-15,0 0-1 16,0 0 6-16,0 0-5 16,0 0 2-16,0 0 1 15,0 0 0-15,0 0-1 16,0 0 3-16,0 0 1 15,0 0-3-15,0 0 3 16,0 0 0-16,0 0 2 16,0 0-1-16,0 0-1 0,0 0 0 15,0 0-3 1,0 0 3-16,0 0 0 0,0 0-2 15,0 0-3-15,0 0 4 16,0 0-2-16,0 0 1 16,0 0 1-16,0 0-4 15,0 0 0-15,0 0 1 0,0 0 1 16,0 0-4-1,0 0 1-15,0 0-1 16,0 0-1-16,0 0-12 16,0 0-26-16,0 0-67 0,0 0-18 15,0 0 0 1,0 0-3-16,0 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05815-D887-8BFF-B364-6A2A8A57E2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1E712-C4FE-051F-C94A-20AB946D03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D5AAFE-E238-462E-A61E-E041717960BA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E1C5A6-59AD-A3AC-4A65-C751187250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F4EFA3-2BA7-7755-0EE4-9ED790CC4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EDBA-4EA4-3A7C-8E2E-0F29E486F5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C407B-E75F-3B76-19B0-2552656A2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7AD9DF-D796-4F26-A236-170140957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E722A57-094B-5F10-E865-E453D763F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F0B66DC-E167-4CC8-DE59-F82B91CAE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6B09895-0A42-CA39-D0C9-3762E56D8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249E51-B60A-4994-B555-217A6785A2C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20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2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95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AF014C-6509-14C4-DD82-702404D0F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B6AF2A-2BC7-E697-9B82-462977328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58EE9-5242-5A2C-F947-1A4A20F1E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420D-91BA-41A2-BEE2-6AD0E9AD7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5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B6FE1-F77A-581C-69F4-2DFADABA9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69BC8-0BAC-CE2A-5A83-AA22B7B26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F6AB6-29E7-FDC8-CE82-618D068F9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2653-3FEF-4C84-B529-173C83886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39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AE374C-1BDF-FF58-3108-17CA4466E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088CFB-09F7-0DEB-7767-BE4576B70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D10AF-DC7A-8BC1-91EB-87DCF5B22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2C54-52A8-43B4-8FFD-846132DBB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F59BE-0694-2D5E-A9DB-4B389295A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0C5C4-2FA2-A621-FD20-5A395F523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CF330-A7D8-C0DD-B7AB-6C0E09539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FF58-204D-40B8-BBE4-8F3EC8CC5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97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D93580-68DC-6AB9-85B1-F1E6C41AE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DFA53-D659-424E-5783-F6283531A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7C995-3BA0-E915-19BF-4351EA155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C5B50-7E13-44ED-A11C-9769B11F9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8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58B45-B749-9EC5-0159-A40E19FA5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4FE34-D21D-2427-4872-68319933E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5B304-7E2C-7707-A74D-005854FE2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D5DEF-BA3E-47D5-B469-7A10EF3D9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4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5A0D66-2305-6808-2751-8C21A90CB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ECF62A-3780-1E1B-CB39-A7E1E1123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7F3E1F-FA18-BA99-8058-22C4A1FA0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81A8-3BAD-404A-B4E0-3C768439A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4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6D3961-3206-E4FA-64C2-36C6BDB97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09469D-39D6-7AC7-2088-3130AEB42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4C6BD3-D19F-020A-7319-1A1A7F142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002D-AD18-4678-80D3-71D292B95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AE1D7-F207-8B44-52B1-8121D37CF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015413-77BE-8D11-96ED-41E8A64EC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0DAFF5-E25B-5EA0-0133-7649FED7D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0333-1818-4826-86F5-D85FC8923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97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24C0E-F4E3-A80E-733A-924B42F0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233BF-BEE9-EF31-28CD-05D496955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C587A-04BC-A2D3-0306-DA43B9DD6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5E6F-4FC5-47D1-B76D-88362880A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D2FEC-DA92-6F5F-EC54-70FA1A618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6D33D-F384-C335-E2D2-F6ACF3C8F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906EA-EB10-8211-0736-4C7ABB7A2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406B-1DB9-4C0A-9E9F-1EC0A7D9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4FEF2-D7D0-2E18-CAA3-A671D994B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F6ACF3-B892-FA55-BD50-B0A30AF75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ED4C2D-78EE-6E2D-0A78-7E81E7633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6060C7-2D53-3123-8245-0DC6821AEC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574281-71DC-F7E5-96E2-EED9A1FD18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AB27A6-1801-4F71-AFB0-743288200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customXml" Target="../ink/ink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E8E0ACC2-D1C1-E0DD-2562-A62FC5B2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9EBBC5A-C89E-30A6-4458-33A0849D1F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2192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N" altLang="en-US" sz="2800" dirty="0"/>
              <a:t>Thermal Management  of Electronic facilities</a:t>
            </a:r>
            <a:endParaRPr lang="en-US" altLang="en-US" sz="2800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09A10C6-CEDC-F1B4-E740-8722C7BA7C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219200"/>
          </a:xfrm>
          <a:noFill/>
        </p:spPr>
        <p:txBody>
          <a:bodyPr/>
          <a:lstStyle/>
          <a:p>
            <a:r>
              <a:rPr lang="en-US" altLang="en-US" sz="1600" b="1">
                <a:latin typeface="Script MT Bold" panose="03040602040607080904" pitchFamily="66" charset="0"/>
              </a:rPr>
              <a:t>P M V Subbarao</a:t>
            </a:r>
          </a:p>
          <a:p>
            <a:r>
              <a:rPr lang="en-US" altLang="en-US" sz="1600" b="1">
                <a:latin typeface="Script MT Bold" panose="03040602040607080904" pitchFamily="66" charset="0"/>
              </a:rPr>
              <a:t>Professor</a:t>
            </a:r>
            <a:endParaRPr lang="en-US" altLang="en-US" sz="1600" i="1"/>
          </a:p>
          <a:p>
            <a:r>
              <a:rPr lang="en-US" altLang="en-US" sz="1600" i="1"/>
              <a:t>Mechanical Engineering Department</a:t>
            </a:r>
          </a:p>
          <a:p>
            <a:r>
              <a:rPr lang="en-US" altLang="en-US" sz="1600" i="1"/>
              <a:t>I I T Delhi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4A8BFA6-E654-E400-68C3-4B47199B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122F31B9-E597-626E-2EFC-B61318D6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5370493"/>
            <a:ext cx="88265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IN" sz="2800" b="1" i="1" dirty="0">
                <a:solidFill>
                  <a:srgbClr val="0070C0"/>
                </a:solidFill>
              </a:rPr>
              <a:t>One pound of coal to create , package , store 2 megabytes of data</a:t>
            </a:r>
            <a:endParaRPr lang="en-IN" sz="2800" dirty="0">
              <a:solidFill>
                <a:srgbClr val="0070C0"/>
              </a:solidFill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8C54DE71-DBEB-6E15-753C-4318EDC48D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5" name="Group 8">
              <a:extLst>
                <a:ext uri="{FF2B5EF4-FFF2-40B4-BE49-F238E27FC236}">
                  <a16:creationId xmlns:a16="http://schemas.microsoft.com/office/drawing/2014/main" id="{5A0B27DA-0EBA-A71A-9D7A-DB2FB13BB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5" name="Rectangle 9">
                <a:extLst>
                  <a:ext uri="{FF2B5EF4-FFF2-40B4-BE49-F238E27FC236}">
                    <a16:creationId xmlns:a16="http://schemas.microsoft.com/office/drawing/2014/main" id="{94F833BE-7D49-3DBD-7FF0-EA69EE781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6" name="Rectangle 10">
                <a:extLst>
                  <a:ext uri="{FF2B5EF4-FFF2-40B4-BE49-F238E27FC236}">
                    <a16:creationId xmlns:a16="http://schemas.microsoft.com/office/drawing/2014/main" id="{62B1C1BF-62AB-FEF5-2781-9AADE3304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1">
              <a:extLst>
                <a:ext uri="{FF2B5EF4-FFF2-40B4-BE49-F238E27FC236}">
                  <a16:creationId xmlns:a16="http://schemas.microsoft.com/office/drawing/2014/main" id="{63654A37-8E52-19B0-F814-39D04D548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3" name="Rectangle 12">
                <a:extLst>
                  <a:ext uri="{FF2B5EF4-FFF2-40B4-BE49-F238E27FC236}">
                    <a16:creationId xmlns:a16="http://schemas.microsoft.com/office/drawing/2014/main" id="{2804F6DA-87F9-8E2A-5892-92C5A3A4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3">
                <a:extLst>
                  <a:ext uri="{FF2B5EF4-FFF2-40B4-BE49-F238E27FC236}">
                    <a16:creationId xmlns:a16="http://schemas.microsoft.com/office/drawing/2014/main" id="{E45ABF0E-181C-CFFB-F10A-0E8E13005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7" name="Group 14">
              <a:extLst>
                <a:ext uri="{FF2B5EF4-FFF2-40B4-BE49-F238E27FC236}">
                  <a16:creationId xmlns:a16="http://schemas.microsoft.com/office/drawing/2014/main" id="{FDA79323-1D41-1787-1740-AE73194A5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91" name="Rectangle 15">
                <a:extLst>
                  <a:ext uri="{FF2B5EF4-FFF2-40B4-BE49-F238E27FC236}">
                    <a16:creationId xmlns:a16="http://schemas.microsoft.com/office/drawing/2014/main" id="{82A8B246-C3DD-B82D-73B1-212353D9E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6">
                <a:extLst>
                  <a:ext uri="{FF2B5EF4-FFF2-40B4-BE49-F238E27FC236}">
                    <a16:creationId xmlns:a16="http://schemas.microsoft.com/office/drawing/2014/main" id="{696D1D71-A427-86C5-1329-9B2902BFF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8" name="Group 17">
              <a:extLst>
                <a:ext uri="{FF2B5EF4-FFF2-40B4-BE49-F238E27FC236}">
                  <a16:creationId xmlns:a16="http://schemas.microsoft.com/office/drawing/2014/main" id="{C8D32F2D-112E-021E-9450-F5A51E3D1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9" name="Rectangle 18">
                <a:extLst>
                  <a:ext uri="{FF2B5EF4-FFF2-40B4-BE49-F238E27FC236}">
                    <a16:creationId xmlns:a16="http://schemas.microsoft.com/office/drawing/2014/main" id="{B107E1F7-3D28-79B4-CD44-90C8D4F4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9">
                <a:extLst>
                  <a:ext uri="{FF2B5EF4-FFF2-40B4-BE49-F238E27FC236}">
                    <a16:creationId xmlns:a16="http://schemas.microsoft.com/office/drawing/2014/main" id="{9E8EA480-EE97-8EC5-8F05-3B7689AE6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pic>
        <p:nvPicPr>
          <p:cNvPr id="23" name="Rectangle 19458">
            <a:extLst>
              <a:ext uri="{FF2B5EF4-FFF2-40B4-BE49-F238E27FC236}">
                <a16:creationId xmlns:a16="http://schemas.microsoft.com/office/drawing/2014/main" id="{8526C4BA-2BC2-BFC0-7F42-641229C3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407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>
              <a:rot lat="487347" lon="1800000" rev="174516"/>
            </a:camera>
            <a:lightRig rig="threePt" dir="t"/>
          </a:scene3d>
          <a:sp3d>
            <a:bevelT w="165100" prst="coolSlant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5286375"/>
              <a:ext cx="12700" cy="4763"/>
            </p14:xfrm>
          </p:contentPart>
        </mc:Choice>
        <mc:Fallback xmlns="">
          <p:pic>
            <p:nvPicPr>
              <p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4288" y="5273991"/>
                <a:ext cx="32124" cy="29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14:cNvPr>
              <p14:cNvContentPartPr/>
              <p14:nvPr/>
            </p14:nvContentPartPr>
            <p14:xfrm>
              <a:off x="7316280" y="5450400"/>
              <a:ext cx="504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6920" y="5441040"/>
                <a:ext cx="23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14:cNvPr>
              <p14:cNvContentPartPr/>
              <p14:nvPr/>
            </p14:nvContentPartPr>
            <p14:xfrm>
              <a:off x="8101440" y="5176800"/>
              <a:ext cx="36000" cy="7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92080" y="5167440"/>
                <a:ext cx="54720" cy="9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B42E0265-E029-81BF-8B50-7E4CAFF411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4175" y="428625"/>
            <a:ext cx="8150225" cy="48895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  <a:defRPr/>
            </a:pPr>
            <a:r>
              <a:rPr lang="en-US" altLang="en-US" sz="2790">
                <a:solidFill>
                  <a:srgbClr val="585858"/>
                </a:solidFill>
                <a:latin typeface="Arial" panose="020B0604020202020204" pitchFamily="34" charset="0"/>
              </a:rPr>
              <a:t>Sample Data Center: PUE Impact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4DDBFDD7-1AF5-F650-1BEB-48018ED9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933575"/>
            <a:ext cx="2087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90DD9354-9E6A-2EDC-793E-E3C2C04B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933575"/>
            <a:ext cx="21161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1699C0B1-2A0F-6F34-ACF2-1E462F24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428750"/>
            <a:ext cx="2819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46FED5EE-6305-CAD8-E5B6-329940FF8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492250"/>
            <a:ext cx="2713037" cy="11572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altLang="en-US" sz="1980" b="1">
                <a:solidFill>
                  <a:srgbClr val="000000"/>
                </a:solidFill>
                <a:latin typeface="Arial" panose="020B0604020202020204" pitchFamily="34" charset="0"/>
              </a:rPr>
              <a:t>Assumptions</a:t>
            </a:r>
            <a:endParaRPr lang="en-US" altLang="en-US" sz="216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altLang="en-US" sz="1980">
                <a:solidFill>
                  <a:srgbClr val="000000"/>
                </a:solidFill>
                <a:latin typeface="Arial" panose="020B0604020202020204" pitchFamily="34" charset="0"/>
              </a:rPr>
              <a:t>5 Mw IT load</a:t>
            </a:r>
            <a:endParaRPr lang="en-US" altLang="en-US" sz="216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altLang="en-US" sz="1980">
                <a:solidFill>
                  <a:srgbClr val="000000"/>
                </a:solidFill>
                <a:latin typeface="Arial" panose="020B0604020202020204" pitchFamily="34" charset="0"/>
              </a:rPr>
              <a:t>$0.10/kW-hr</a:t>
            </a:r>
            <a:endParaRPr lang="en-US" altLang="en-US" sz="216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altLang="en-US" sz="1980">
                <a:solidFill>
                  <a:srgbClr val="000000"/>
                </a:solidFill>
                <a:latin typeface="Arial" panose="020B0604020202020204" pitchFamily="34" charset="0"/>
              </a:rPr>
              <a:t>7x24 operation</a:t>
            </a:r>
          </a:p>
        </p:txBody>
      </p:sp>
      <p:pic>
        <p:nvPicPr>
          <p:cNvPr id="10247" name="Picture 8">
            <a:extLst>
              <a:ext uri="{FF2B5EF4-FFF2-40B4-BE49-F238E27FC236}">
                <a16:creationId xmlns:a16="http://schemas.microsoft.com/office/drawing/2014/main" id="{4057A8CE-DD5B-129A-3694-315BA0B78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43325"/>
            <a:ext cx="41259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>
            <a:extLst>
              <a:ext uri="{FF2B5EF4-FFF2-40B4-BE49-F238E27FC236}">
                <a16:creationId xmlns:a16="http://schemas.microsoft.com/office/drawing/2014/main" id="{D8AEE31B-A938-76BD-A104-68F418C0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3806825"/>
            <a:ext cx="3986212" cy="13144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F1EBE1"/>
              </a:buClr>
              <a:buSzPct val="100000"/>
              <a:buFontTx/>
              <a:buChar char="•"/>
              <a:defRPr/>
            </a:pPr>
            <a:r>
              <a:rPr lang="en-US" altLang="en-US" sz="1800" dirty="0">
                <a:solidFill>
                  <a:srgbClr val="F1EBE1"/>
                </a:solidFill>
                <a:latin typeface="Arial" panose="020B0604020202020204" pitchFamily="34" charset="0"/>
              </a:rPr>
              <a:t>Sample data center: PUE 2.0</a:t>
            </a:r>
            <a:endParaRPr lang="en-US" altLang="en-US" sz="2160" dirty="0"/>
          </a:p>
          <a:p>
            <a:pPr>
              <a:lnSpc>
                <a:spcPct val="95000"/>
              </a:lnSpc>
              <a:defRPr/>
            </a:pPr>
            <a:endParaRPr lang="en-US" altLang="en-US" sz="1800" dirty="0">
              <a:solidFill>
                <a:srgbClr val="F1EBE1"/>
              </a:solidFill>
              <a:latin typeface="Arial" panose="020B0604020202020204" pitchFamily="34" charset="0"/>
            </a:endParaRPr>
          </a:p>
          <a:p>
            <a:pPr lvl="1">
              <a:lnSpc>
                <a:spcPct val="95000"/>
              </a:lnSpc>
              <a:buClr>
                <a:srgbClr val="F1EBE1"/>
              </a:buClr>
              <a:buSzPct val="100000"/>
              <a:buFontTx/>
              <a:buChar char="•"/>
              <a:defRPr/>
            </a:pPr>
            <a:r>
              <a:rPr lang="en-US" altLang="en-US" sz="1800" dirty="0">
                <a:solidFill>
                  <a:srgbClr val="F1EBE1"/>
                </a:solidFill>
                <a:latin typeface="Arial" panose="020B0604020202020204" pitchFamily="34" charset="0"/>
              </a:rPr>
              <a:t>10 Mw purchase from utility</a:t>
            </a:r>
            <a:endParaRPr lang="en-US" altLang="en-US" sz="2160" dirty="0"/>
          </a:p>
          <a:p>
            <a:pPr>
              <a:lnSpc>
                <a:spcPct val="95000"/>
              </a:lnSpc>
              <a:defRPr/>
            </a:pPr>
            <a:endParaRPr lang="en-US" altLang="en-US" sz="1800" dirty="0">
              <a:solidFill>
                <a:srgbClr val="F1EBE1"/>
              </a:solidFill>
              <a:latin typeface="Arial" panose="020B0604020202020204" pitchFamily="34" charset="0"/>
            </a:endParaRPr>
          </a:p>
          <a:p>
            <a:pPr lvl="1">
              <a:lnSpc>
                <a:spcPct val="95000"/>
              </a:lnSpc>
              <a:buClr>
                <a:srgbClr val="F1EBE1"/>
              </a:buClr>
              <a:buSzPct val="100000"/>
              <a:buFontTx/>
              <a:buChar char="•"/>
              <a:defRPr/>
            </a:pPr>
            <a:r>
              <a:rPr lang="en-US" altLang="en-US" sz="1800" dirty="0">
                <a:solidFill>
                  <a:srgbClr val="F1EBE1"/>
                </a:solidFill>
                <a:latin typeface="Arial" panose="020B0604020202020204" pitchFamily="34" charset="0"/>
              </a:rPr>
              <a:t>$8.8 million annual power bill</a:t>
            </a:r>
          </a:p>
        </p:txBody>
      </p:sp>
      <p:pic>
        <p:nvPicPr>
          <p:cNvPr id="10249" name="Picture 10">
            <a:extLst>
              <a:ext uri="{FF2B5EF4-FFF2-40B4-BE49-F238E27FC236}">
                <a16:creationId xmlns:a16="http://schemas.microsoft.com/office/drawing/2014/main" id="{1F7B7B93-3F20-0865-9029-98065A0B6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743325"/>
            <a:ext cx="40020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>
            <a:extLst>
              <a:ext uri="{FF2B5EF4-FFF2-40B4-BE49-F238E27FC236}">
                <a16:creationId xmlns:a16="http://schemas.microsoft.com/office/drawing/2014/main" id="{DFE61827-7159-E855-7EB3-2E50AF6F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3806825"/>
            <a:ext cx="3860800" cy="13144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F1EBE1"/>
              </a:buClr>
              <a:buSzPct val="100000"/>
              <a:buFontTx/>
              <a:buChar char="•"/>
              <a:defRPr/>
            </a:pPr>
            <a:r>
              <a:rPr lang="en-US" altLang="en-US" sz="1800" dirty="0">
                <a:solidFill>
                  <a:srgbClr val="F1EBE1"/>
                </a:solidFill>
                <a:latin typeface="Arial" panose="020B0604020202020204" pitchFamily="34" charset="0"/>
              </a:rPr>
              <a:t>Best in class: PUE 1.4</a:t>
            </a:r>
            <a:endParaRPr lang="en-US" altLang="en-US" sz="2160" dirty="0"/>
          </a:p>
          <a:p>
            <a:pPr>
              <a:lnSpc>
                <a:spcPct val="95000"/>
              </a:lnSpc>
              <a:defRPr/>
            </a:pPr>
            <a:endParaRPr lang="en-US" altLang="en-US" sz="1800" dirty="0">
              <a:solidFill>
                <a:srgbClr val="F1EBE1"/>
              </a:solidFill>
              <a:latin typeface="Arial" panose="020B0604020202020204" pitchFamily="34" charset="0"/>
            </a:endParaRPr>
          </a:p>
          <a:p>
            <a:pPr lvl="1">
              <a:lnSpc>
                <a:spcPct val="95000"/>
              </a:lnSpc>
              <a:buClr>
                <a:srgbClr val="F1EBE1"/>
              </a:buClr>
              <a:buSzPct val="100000"/>
              <a:buFontTx/>
              <a:buChar char="•"/>
              <a:defRPr/>
            </a:pPr>
            <a:r>
              <a:rPr lang="en-US" altLang="en-US" sz="1800" dirty="0">
                <a:solidFill>
                  <a:srgbClr val="F1EBE1"/>
                </a:solidFill>
                <a:latin typeface="Arial" panose="020B0604020202020204" pitchFamily="34" charset="0"/>
              </a:rPr>
              <a:t>7 Mw purchase from utility</a:t>
            </a:r>
            <a:endParaRPr lang="en-US" altLang="en-US" sz="2160" dirty="0"/>
          </a:p>
          <a:p>
            <a:pPr>
              <a:lnSpc>
                <a:spcPct val="95000"/>
              </a:lnSpc>
              <a:defRPr/>
            </a:pPr>
            <a:endParaRPr lang="en-US" altLang="en-US" sz="1800" dirty="0">
              <a:solidFill>
                <a:srgbClr val="F1EBE1"/>
              </a:solidFill>
              <a:latin typeface="Arial" panose="020B0604020202020204" pitchFamily="34" charset="0"/>
            </a:endParaRPr>
          </a:p>
          <a:p>
            <a:pPr lvl="1">
              <a:lnSpc>
                <a:spcPct val="95000"/>
              </a:lnSpc>
              <a:buClr>
                <a:srgbClr val="F1EBE1"/>
              </a:buClr>
              <a:buSzPct val="100000"/>
              <a:buFontTx/>
              <a:buChar char="•"/>
              <a:defRPr/>
            </a:pPr>
            <a:r>
              <a:rPr lang="en-US" altLang="en-US" sz="1800" dirty="0">
                <a:solidFill>
                  <a:srgbClr val="F1EBE1"/>
                </a:solidFill>
                <a:latin typeface="Arial" panose="020B0604020202020204" pitchFamily="34" charset="0"/>
              </a:rPr>
              <a:t>$6.1 million annual power bill</a:t>
            </a:r>
          </a:p>
        </p:txBody>
      </p:sp>
      <p:pic>
        <p:nvPicPr>
          <p:cNvPr id="10251" name="Picture 12">
            <a:extLst>
              <a:ext uri="{FF2B5EF4-FFF2-40B4-BE49-F238E27FC236}">
                <a16:creationId xmlns:a16="http://schemas.microsoft.com/office/drawing/2014/main" id="{926CD2FB-07C7-CF1B-5BB5-031F64476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780088"/>
            <a:ext cx="77168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3">
            <a:extLst>
              <a:ext uri="{FF2B5EF4-FFF2-40B4-BE49-F238E27FC236}">
                <a16:creationId xmlns:a16="http://schemas.microsoft.com/office/drawing/2014/main" id="{D21DE031-D5DF-6BAD-AA61-CE4B49458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5840413"/>
            <a:ext cx="76057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717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289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861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433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Net Savings of $2.7 Million Annually Through Increased Efficiency</a:t>
            </a:r>
          </a:p>
        </p:txBody>
      </p:sp>
      <p:grpSp>
        <p:nvGrpSpPr>
          <p:cNvPr id="12301" name="Group 6">
            <a:extLst>
              <a:ext uri="{FF2B5EF4-FFF2-40B4-BE49-F238E27FC236}">
                <a16:creationId xmlns:a16="http://schemas.microsoft.com/office/drawing/2014/main" id="{45D9F1A1-0E2A-81E5-4611-D02DA685CA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302" name="Rectangle 19458">
              <a:extLst>
                <a:ext uri="{FF2B5EF4-FFF2-40B4-BE49-F238E27FC236}">
                  <a16:creationId xmlns:a16="http://schemas.microsoft.com/office/drawing/2014/main" id="{84AC5AAE-B4B2-1951-0909-CF4554AC4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3" name="Group 10">
              <a:extLst>
                <a:ext uri="{FF2B5EF4-FFF2-40B4-BE49-F238E27FC236}">
                  <a16:creationId xmlns:a16="http://schemas.microsoft.com/office/drawing/2014/main" id="{E358B82A-DFB1-DB3F-1CFE-7CE09F8DD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2305" name="Group 12">
                <a:extLst>
                  <a:ext uri="{FF2B5EF4-FFF2-40B4-BE49-F238E27FC236}">
                    <a16:creationId xmlns:a16="http://schemas.microsoft.com/office/drawing/2014/main" id="{5E715E43-693C-3F30-D5B7-87D38BBB86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2315" name="Rectangle 9">
                  <a:extLst>
                    <a:ext uri="{FF2B5EF4-FFF2-40B4-BE49-F238E27FC236}">
                      <a16:creationId xmlns:a16="http://schemas.microsoft.com/office/drawing/2014/main" id="{5FD6F9B6-4449-3061-8A45-1CD433AB1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2316" name="Rectangle 10">
                  <a:extLst>
                    <a:ext uri="{FF2B5EF4-FFF2-40B4-BE49-F238E27FC236}">
                      <a16:creationId xmlns:a16="http://schemas.microsoft.com/office/drawing/2014/main" id="{828E64EB-0EFA-E95C-CCB1-4A9284244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306" name="Group 11">
                <a:extLst>
                  <a:ext uri="{FF2B5EF4-FFF2-40B4-BE49-F238E27FC236}">
                    <a16:creationId xmlns:a16="http://schemas.microsoft.com/office/drawing/2014/main" id="{192CABE2-E921-C761-C685-119F73DC6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2313" name="Rectangle 12">
                  <a:extLst>
                    <a:ext uri="{FF2B5EF4-FFF2-40B4-BE49-F238E27FC236}">
                      <a16:creationId xmlns:a16="http://schemas.microsoft.com/office/drawing/2014/main" id="{A6EE2853-5E6A-2F4D-ECBE-17DBC66FE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2314" name="Rectangle 13">
                  <a:extLst>
                    <a:ext uri="{FF2B5EF4-FFF2-40B4-BE49-F238E27FC236}">
                      <a16:creationId xmlns:a16="http://schemas.microsoft.com/office/drawing/2014/main" id="{7E4CA347-8F47-99EC-B8A2-CE7E466EF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307" name="Group 14">
                <a:extLst>
                  <a:ext uri="{FF2B5EF4-FFF2-40B4-BE49-F238E27FC236}">
                    <a16:creationId xmlns:a16="http://schemas.microsoft.com/office/drawing/2014/main" id="{8C2013B8-2FAA-453B-1D4E-2CC7C7D23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311" name="Rectangle 16">
                  <a:extLst>
                    <a:ext uri="{FF2B5EF4-FFF2-40B4-BE49-F238E27FC236}">
                      <a16:creationId xmlns:a16="http://schemas.microsoft.com/office/drawing/2014/main" id="{F4F2705E-7E38-B3DC-AD26-D47A8411D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2312" name="Rectangle 17">
                  <a:extLst>
                    <a:ext uri="{FF2B5EF4-FFF2-40B4-BE49-F238E27FC236}">
                      <a16:creationId xmlns:a16="http://schemas.microsoft.com/office/drawing/2014/main" id="{C9D490E0-58E9-A05D-D945-504B3A81F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308" name="Group 17">
                <a:extLst>
                  <a:ext uri="{FF2B5EF4-FFF2-40B4-BE49-F238E27FC236}">
                    <a16:creationId xmlns:a16="http://schemas.microsoft.com/office/drawing/2014/main" id="{B8A0DB15-0D2C-9C16-6981-B0397F32E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309" name="Rectangle 18">
                  <a:extLst>
                    <a:ext uri="{FF2B5EF4-FFF2-40B4-BE49-F238E27FC236}">
                      <a16:creationId xmlns:a16="http://schemas.microsoft.com/office/drawing/2014/main" id="{7CED4278-4BC3-22A5-35D7-EF9652AEA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2310" name="Rectangle 19">
                  <a:extLst>
                    <a:ext uri="{FF2B5EF4-FFF2-40B4-BE49-F238E27FC236}">
                      <a16:creationId xmlns:a16="http://schemas.microsoft.com/office/drawing/2014/main" id="{DE438F61-B604-F12E-3AD0-E667FD5A9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546B70-A81E-98D8-EEFC-3FAFE014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3" grpId="0"/>
      <p:bldP spid="10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51D5C9B-2AF5-6BAF-379C-4FD687435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575"/>
            <a:ext cx="6705600" cy="1143000"/>
          </a:xfrm>
        </p:spPr>
        <p:txBody>
          <a:bodyPr/>
          <a:lstStyle/>
          <a:p>
            <a:r>
              <a:rPr lang="en-IN" altLang="en-US" sz="2800"/>
              <a:t>Brief Description of IIT Delhi DC</a:t>
            </a:r>
          </a:p>
        </p:txBody>
      </p:sp>
      <p:grpSp>
        <p:nvGrpSpPr>
          <p:cNvPr id="15363" name="Group 6">
            <a:extLst>
              <a:ext uri="{FF2B5EF4-FFF2-40B4-BE49-F238E27FC236}">
                <a16:creationId xmlns:a16="http://schemas.microsoft.com/office/drawing/2014/main" id="{F42D9C04-C1E4-9FD9-CA38-E9791AF15C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5" name="Rectangle 19458">
              <a:extLst>
                <a:ext uri="{FF2B5EF4-FFF2-40B4-BE49-F238E27FC236}">
                  <a16:creationId xmlns:a16="http://schemas.microsoft.com/office/drawing/2014/main" id="{C3CEC3EB-6849-ED1E-7435-27EE8D63E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6" name="Group 10">
              <a:extLst>
                <a:ext uri="{FF2B5EF4-FFF2-40B4-BE49-F238E27FC236}">
                  <a16:creationId xmlns:a16="http://schemas.microsoft.com/office/drawing/2014/main" id="{CB4AC532-688F-A3E0-53C6-510CBDF5D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5368" name="Group 12">
                <a:extLst>
                  <a:ext uri="{FF2B5EF4-FFF2-40B4-BE49-F238E27FC236}">
                    <a16:creationId xmlns:a16="http://schemas.microsoft.com/office/drawing/2014/main" id="{9E1E9587-BF6D-FB8F-4C40-60C7DDF119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5378" name="Rectangle 9">
                  <a:extLst>
                    <a:ext uri="{FF2B5EF4-FFF2-40B4-BE49-F238E27FC236}">
                      <a16:creationId xmlns:a16="http://schemas.microsoft.com/office/drawing/2014/main" id="{7147DBEF-8B7F-11DF-9822-415C4CF67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79" name="Rectangle 10">
                  <a:extLst>
                    <a:ext uri="{FF2B5EF4-FFF2-40B4-BE49-F238E27FC236}">
                      <a16:creationId xmlns:a16="http://schemas.microsoft.com/office/drawing/2014/main" id="{BBDD3CE1-78A0-D510-8D44-B337A80CD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5369" name="Group 11">
                <a:extLst>
                  <a:ext uri="{FF2B5EF4-FFF2-40B4-BE49-F238E27FC236}">
                    <a16:creationId xmlns:a16="http://schemas.microsoft.com/office/drawing/2014/main" id="{6B9E8CA2-289A-15FB-985F-737E5CA0EF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376" name="Rectangle 12">
                  <a:extLst>
                    <a:ext uri="{FF2B5EF4-FFF2-40B4-BE49-F238E27FC236}">
                      <a16:creationId xmlns:a16="http://schemas.microsoft.com/office/drawing/2014/main" id="{A468C454-33DB-D1AD-21D1-C4F441070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77" name="Rectangle 13">
                  <a:extLst>
                    <a:ext uri="{FF2B5EF4-FFF2-40B4-BE49-F238E27FC236}">
                      <a16:creationId xmlns:a16="http://schemas.microsoft.com/office/drawing/2014/main" id="{B18556A2-C7C1-832B-3C8F-1A1BB8497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5370" name="Group 14">
                <a:extLst>
                  <a:ext uri="{FF2B5EF4-FFF2-40B4-BE49-F238E27FC236}">
                    <a16:creationId xmlns:a16="http://schemas.microsoft.com/office/drawing/2014/main" id="{43A63B97-2BCE-9F4A-0F90-3FEAAAA5A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374" name="Rectangle 16">
                  <a:extLst>
                    <a:ext uri="{FF2B5EF4-FFF2-40B4-BE49-F238E27FC236}">
                      <a16:creationId xmlns:a16="http://schemas.microsoft.com/office/drawing/2014/main" id="{A90F2D0B-6DAB-D448-C6A4-8A93FA5EE2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75" name="Rectangle 17">
                  <a:extLst>
                    <a:ext uri="{FF2B5EF4-FFF2-40B4-BE49-F238E27FC236}">
                      <a16:creationId xmlns:a16="http://schemas.microsoft.com/office/drawing/2014/main" id="{D3004557-68B6-8ED0-7E0F-7DD54140D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5371" name="Group 17">
                <a:extLst>
                  <a:ext uri="{FF2B5EF4-FFF2-40B4-BE49-F238E27FC236}">
                    <a16:creationId xmlns:a16="http://schemas.microsoft.com/office/drawing/2014/main" id="{642D5CD0-F671-A50F-FE01-A4D2AAA8B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372" name="Rectangle 18">
                  <a:extLst>
                    <a:ext uri="{FF2B5EF4-FFF2-40B4-BE49-F238E27FC236}">
                      <a16:creationId xmlns:a16="http://schemas.microsoft.com/office/drawing/2014/main" id="{7EB03505-1AC7-232E-A075-CB5B66DD4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73" name="Rectangle 19">
                  <a:extLst>
                    <a:ext uri="{FF2B5EF4-FFF2-40B4-BE49-F238E27FC236}">
                      <a16:creationId xmlns:a16="http://schemas.microsoft.com/office/drawing/2014/main" id="{E5B934F2-0DEC-6E7D-3DD9-25EEDAE9A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AFCC00-5D81-0368-B2C5-DA10C1A8D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3316" name="Content Placeholder 2">
            <a:extLst>
              <a:ext uri="{FF2B5EF4-FFF2-40B4-BE49-F238E27FC236}">
                <a16:creationId xmlns:a16="http://schemas.microsoft.com/office/drawing/2014/main" id="{D98B5CA1-6450-5247-1404-99DB7E7AD9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1066800"/>
            <a:ext cx="8435975" cy="5548313"/>
          </a:xfrm>
        </p:spPr>
        <p:txBody>
          <a:bodyPr/>
          <a:lstStyle/>
          <a:p>
            <a:r>
              <a:rPr lang="en-IN" altLang="en-US" sz="2400"/>
              <a:t>The server room contains 38 numbers of racks including 12 numbers of blank racks.</a:t>
            </a:r>
          </a:p>
          <a:p>
            <a:r>
              <a:rPr lang="en-IN" altLang="en-US" sz="2400"/>
              <a:t>The average electricity load is 180 kW to 220 kW during the peak day use of the server. </a:t>
            </a:r>
          </a:p>
          <a:p>
            <a:r>
              <a:rPr lang="en-IN" altLang="en-US" sz="2400"/>
              <a:t>The cooling of DC building is accomplished using:</a:t>
            </a:r>
          </a:p>
          <a:p>
            <a:r>
              <a:rPr lang="en-IN" altLang="en-US" sz="2400"/>
              <a:t> Three number of water-cooled chillers, and </a:t>
            </a:r>
          </a:p>
          <a:p>
            <a:r>
              <a:rPr lang="en-IN" altLang="en-US" sz="2400"/>
              <a:t> Four precision air conditioning units (PAC Units). </a:t>
            </a:r>
          </a:p>
          <a:p>
            <a:r>
              <a:rPr lang="en-IN" altLang="en-US" sz="2400"/>
              <a:t>Heat rejection of the water-cooled chillers’ is taking place in Cooling Towers.</a:t>
            </a:r>
          </a:p>
          <a:p>
            <a:r>
              <a:rPr lang="en-IN" altLang="en-US" sz="2400"/>
              <a:t>PAC unit contains in-built compressor units to reject heat to the air. </a:t>
            </a:r>
          </a:p>
          <a:p>
            <a:r>
              <a:rPr lang="en-IN" altLang="en-US" sz="2400"/>
              <a:t>Chilled water plant is located at the terrace of the DC Block. The server room is being catered to by both PAC and chillers. </a:t>
            </a:r>
          </a:p>
          <a:p>
            <a:endParaRPr lang="en-I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85D2707-DCED-58AA-36C2-B2508695D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575"/>
            <a:ext cx="6705600" cy="1143000"/>
          </a:xfrm>
        </p:spPr>
        <p:txBody>
          <a:bodyPr/>
          <a:lstStyle/>
          <a:p>
            <a:r>
              <a:rPr lang="en-IN" altLang="en-US" sz="2800"/>
              <a:t>Case Study: IIT Delhi Data Center</a:t>
            </a:r>
          </a:p>
        </p:txBody>
      </p:sp>
      <p:grpSp>
        <p:nvGrpSpPr>
          <p:cNvPr id="16387" name="Group 6">
            <a:extLst>
              <a:ext uri="{FF2B5EF4-FFF2-40B4-BE49-F238E27FC236}">
                <a16:creationId xmlns:a16="http://schemas.microsoft.com/office/drawing/2014/main" id="{8C74E98E-6E6D-793D-6AB1-E5B903675E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91" name="Rectangle 19458">
              <a:extLst>
                <a:ext uri="{FF2B5EF4-FFF2-40B4-BE49-F238E27FC236}">
                  <a16:creationId xmlns:a16="http://schemas.microsoft.com/office/drawing/2014/main" id="{237FFC95-CBEA-735D-8BD8-C177193FA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2" name="Group 10">
              <a:extLst>
                <a:ext uri="{FF2B5EF4-FFF2-40B4-BE49-F238E27FC236}">
                  <a16:creationId xmlns:a16="http://schemas.microsoft.com/office/drawing/2014/main" id="{941CF256-A1EC-1B57-DEED-A5D086DE2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6394" name="Group 12">
                <a:extLst>
                  <a:ext uri="{FF2B5EF4-FFF2-40B4-BE49-F238E27FC236}">
                    <a16:creationId xmlns:a16="http://schemas.microsoft.com/office/drawing/2014/main" id="{17C769C7-D85E-F461-4F57-3136C5C915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404" name="Rectangle 9">
                  <a:extLst>
                    <a:ext uri="{FF2B5EF4-FFF2-40B4-BE49-F238E27FC236}">
                      <a16:creationId xmlns:a16="http://schemas.microsoft.com/office/drawing/2014/main" id="{5237735A-EE1C-2DCE-D0D2-121BEA8EF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6405" name="Rectangle 10">
                  <a:extLst>
                    <a:ext uri="{FF2B5EF4-FFF2-40B4-BE49-F238E27FC236}">
                      <a16:creationId xmlns:a16="http://schemas.microsoft.com/office/drawing/2014/main" id="{223802C2-C780-DEAE-F222-2578968AF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6395" name="Group 11">
                <a:extLst>
                  <a:ext uri="{FF2B5EF4-FFF2-40B4-BE49-F238E27FC236}">
                    <a16:creationId xmlns:a16="http://schemas.microsoft.com/office/drawing/2014/main" id="{EF10F3F7-E733-792F-79E5-47C2E00EC6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402" name="Rectangle 12">
                  <a:extLst>
                    <a:ext uri="{FF2B5EF4-FFF2-40B4-BE49-F238E27FC236}">
                      <a16:creationId xmlns:a16="http://schemas.microsoft.com/office/drawing/2014/main" id="{C471E7CE-8291-9074-B170-E5DD576E0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6403" name="Rectangle 13">
                  <a:extLst>
                    <a:ext uri="{FF2B5EF4-FFF2-40B4-BE49-F238E27FC236}">
                      <a16:creationId xmlns:a16="http://schemas.microsoft.com/office/drawing/2014/main" id="{664317B4-E1AD-4D33-4194-23945882E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6396" name="Group 14">
                <a:extLst>
                  <a:ext uri="{FF2B5EF4-FFF2-40B4-BE49-F238E27FC236}">
                    <a16:creationId xmlns:a16="http://schemas.microsoft.com/office/drawing/2014/main" id="{58B3B786-2B81-DDB9-EDB0-38A300356C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400" name="Rectangle 16">
                  <a:extLst>
                    <a:ext uri="{FF2B5EF4-FFF2-40B4-BE49-F238E27FC236}">
                      <a16:creationId xmlns:a16="http://schemas.microsoft.com/office/drawing/2014/main" id="{93FBD5A5-47DB-3D8B-C70F-763D34896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6401" name="Rectangle 17">
                  <a:extLst>
                    <a:ext uri="{FF2B5EF4-FFF2-40B4-BE49-F238E27FC236}">
                      <a16:creationId xmlns:a16="http://schemas.microsoft.com/office/drawing/2014/main" id="{D37F4179-20D9-F5C8-60C2-59E5F1CB2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6397" name="Group 17">
                <a:extLst>
                  <a:ext uri="{FF2B5EF4-FFF2-40B4-BE49-F238E27FC236}">
                    <a16:creationId xmlns:a16="http://schemas.microsoft.com/office/drawing/2014/main" id="{E7C580F1-7F4F-7C2D-19B8-ECFD8DBA2E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6398" name="Rectangle 18">
                  <a:extLst>
                    <a:ext uri="{FF2B5EF4-FFF2-40B4-BE49-F238E27FC236}">
                      <a16:creationId xmlns:a16="http://schemas.microsoft.com/office/drawing/2014/main" id="{48BB3814-9DF6-BA6C-6ECE-59FAD36D2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6399" name="Rectangle 19">
                  <a:extLst>
                    <a:ext uri="{FF2B5EF4-FFF2-40B4-BE49-F238E27FC236}">
                      <a16:creationId xmlns:a16="http://schemas.microsoft.com/office/drawing/2014/main" id="{0CBF1ADC-9CA5-2FDC-C6BA-70568ABE9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DB12E1-AA4A-A932-9F04-5DB3BC2FA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4340" name="Content Placeholder 1">
            <a:extLst>
              <a:ext uri="{FF2B5EF4-FFF2-40B4-BE49-F238E27FC236}">
                <a16:creationId xmlns:a16="http://schemas.microsoft.com/office/drawing/2014/main" id="{DC18DF87-E83C-F4C8-C69D-CB36EEC623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1543050"/>
            <a:ext cx="8753475" cy="4054475"/>
          </a:xfrm>
        </p:spPr>
      </p:pic>
      <p:sp>
        <p:nvSpPr>
          <p:cNvPr id="14342" name="Rectangle 2">
            <a:extLst>
              <a:ext uri="{FF2B5EF4-FFF2-40B4-BE49-F238E27FC236}">
                <a16:creationId xmlns:a16="http://schemas.microsoft.com/office/drawing/2014/main" id="{07D08BA1-0C9D-E55A-25F6-6C07EB4B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5969000"/>
            <a:ext cx="8242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One PAC and one Chiller is shown for the sake of simplicity.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130DCA2-1B2C-7090-E279-957994094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3338"/>
            <a:ext cx="6477000" cy="1143000"/>
          </a:xfrm>
        </p:spPr>
        <p:txBody>
          <a:bodyPr/>
          <a:lstStyle/>
          <a:p>
            <a:r>
              <a:rPr lang="en-IN" altLang="en-US" sz="2800"/>
              <a:t>Cooling of racks with raised floor of data center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DB6F06BA-CE3F-23FB-33FD-507AABD5DB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23975"/>
            <a:ext cx="7162800" cy="4578350"/>
          </a:xfrm>
        </p:spPr>
      </p:pic>
      <p:grpSp>
        <p:nvGrpSpPr>
          <p:cNvPr id="17412" name="Group 6">
            <a:extLst>
              <a:ext uri="{FF2B5EF4-FFF2-40B4-BE49-F238E27FC236}">
                <a16:creationId xmlns:a16="http://schemas.microsoft.com/office/drawing/2014/main" id="{3A31557C-2935-202A-78A8-5705FF3253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3" name="Rectangle 19458">
              <a:extLst>
                <a:ext uri="{FF2B5EF4-FFF2-40B4-BE49-F238E27FC236}">
                  <a16:creationId xmlns:a16="http://schemas.microsoft.com/office/drawing/2014/main" id="{3DD110C3-7687-8719-972E-5406073C4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4" name="Group 10">
              <a:extLst>
                <a:ext uri="{FF2B5EF4-FFF2-40B4-BE49-F238E27FC236}">
                  <a16:creationId xmlns:a16="http://schemas.microsoft.com/office/drawing/2014/main" id="{CB5C2AE1-87B1-4CF2-C5EA-F1F896527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7416" name="Group 12">
                <a:extLst>
                  <a:ext uri="{FF2B5EF4-FFF2-40B4-BE49-F238E27FC236}">
                    <a16:creationId xmlns:a16="http://schemas.microsoft.com/office/drawing/2014/main" id="{B09B822B-1F31-AAD9-D9D6-69788E04FC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426" name="Rectangle 9">
                  <a:extLst>
                    <a:ext uri="{FF2B5EF4-FFF2-40B4-BE49-F238E27FC236}">
                      <a16:creationId xmlns:a16="http://schemas.microsoft.com/office/drawing/2014/main" id="{8AF8E513-03D0-ADDB-3FB5-BCE245428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427" name="Rectangle 10">
                  <a:extLst>
                    <a:ext uri="{FF2B5EF4-FFF2-40B4-BE49-F238E27FC236}">
                      <a16:creationId xmlns:a16="http://schemas.microsoft.com/office/drawing/2014/main" id="{69578130-B739-246C-EFED-97564CFF3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7417" name="Group 11">
                <a:extLst>
                  <a:ext uri="{FF2B5EF4-FFF2-40B4-BE49-F238E27FC236}">
                    <a16:creationId xmlns:a16="http://schemas.microsoft.com/office/drawing/2014/main" id="{302C2337-FE6A-D4AF-8347-61023C2C9B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424" name="Rectangle 12">
                  <a:extLst>
                    <a:ext uri="{FF2B5EF4-FFF2-40B4-BE49-F238E27FC236}">
                      <a16:creationId xmlns:a16="http://schemas.microsoft.com/office/drawing/2014/main" id="{F4E1A376-067E-72C3-9650-58E8C48E0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425" name="Rectangle 13">
                  <a:extLst>
                    <a:ext uri="{FF2B5EF4-FFF2-40B4-BE49-F238E27FC236}">
                      <a16:creationId xmlns:a16="http://schemas.microsoft.com/office/drawing/2014/main" id="{C1A926B0-2E1A-26EC-E33B-BC10D05FEC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7418" name="Group 14">
                <a:extLst>
                  <a:ext uri="{FF2B5EF4-FFF2-40B4-BE49-F238E27FC236}">
                    <a16:creationId xmlns:a16="http://schemas.microsoft.com/office/drawing/2014/main" id="{2E14DD54-74D3-0C7C-B05C-9D0045A3C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7422" name="Rectangle 16">
                  <a:extLst>
                    <a:ext uri="{FF2B5EF4-FFF2-40B4-BE49-F238E27FC236}">
                      <a16:creationId xmlns:a16="http://schemas.microsoft.com/office/drawing/2014/main" id="{A16BB0E6-0263-6B88-FC55-F310A3B1E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423" name="Rectangle 17">
                  <a:extLst>
                    <a:ext uri="{FF2B5EF4-FFF2-40B4-BE49-F238E27FC236}">
                      <a16:creationId xmlns:a16="http://schemas.microsoft.com/office/drawing/2014/main" id="{FC2EB0C5-0A95-7209-2589-76C979FC0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7419" name="Group 17">
                <a:extLst>
                  <a:ext uri="{FF2B5EF4-FFF2-40B4-BE49-F238E27FC236}">
                    <a16:creationId xmlns:a16="http://schemas.microsoft.com/office/drawing/2014/main" id="{6AF3C0C9-436B-43B5-7D44-29E541FB5B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420" name="Rectangle 18">
                  <a:extLst>
                    <a:ext uri="{FF2B5EF4-FFF2-40B4-BE49-F238E27FC236}">
                      <a16:creationId xmlns:a16="http://schemas.microsoft.com/office/drawing/2014/main" id="{BA526050-3E8F-D3DA-9A61-C6E9A2CC2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421" name="Rectangle 19">
                  <a:extLst>
                    <a:ext uri="{FF2B5EF4-FFF2-40B4-BE49-F238E27FC236}">
                      <a16:creationId xmlns:a16="http://schemas.microsoft.com/office/drawing/2014/main" id="{0C3EC10D-8D8D-B8A2-02FC-4FAA23DF6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69172-94F3-03BA-C32A-028D7801B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6DA9EB0-919C-1350-9A2B-30B0F2C60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8" y="0"/>
            <a:ext cx="7772400" cy="1143000"/>
          </a:xfrm>
        </p:spPr>
        <p:txBody>
          <a:bodyPr/>
          <a:lstStyle/>
          <a:p>
            <a:r>
              <a:rPr lang="en-IN" altLang="en-US" sz="2800"/>
              <a:t>Energy consumption trend in DC- IITD</a:t>
            </a:r>
          </a:p>
        </p:txBody>
      </p:sp>
      <p:grpSp>
        <p:nvGrpSpPr>
          <p:cNvPr id="18435" name="Group 6">
            <a:extLst>
              <a:ext uri="{FF2B5EF4-FFF2-40B4-BE49-F238E27FC236}">
                <a16:creationId xmlns:a16="http://schemas.microsoft.com/office/drawing/2014/main" id="{809C3327-9690-80E8-8A1E-8E4F9778D5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437" name="Rectangle 19458">
              <a:extLst>
                <a:ext uri="{FF2B5EF4-FFF2-40B4-BE49-F238E27FC236}">
                  <a16:creationId xmlns:a16="http://schemas.microsoft.com/office/drawing/2014/main" id="{1883FC45-C5D8-3690-9879-F20A7D66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8" name="Group 10">
              <a:extLst>
                <a:ext uri="{FF2B5EF4-FFF2-40B4-BE49-F238E27FC236}">
                  <a16:creationId xmlns:a16="http://schemas.microsoft.com/office/drawing/2014/main" id="{830C1A67-E598-CD24-EC0D-49FA89EE2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8440" name="Group 12">
                <a:extLst>
                  <a:ext uri="{FF2B5EF4-FFF2-40B4-BE49-F238E27FC236}">
                    <a16:creationId xmlns:a16="http://schemas.microsoft.com/office/drawing/2014/main" id="{50AF484C-719A-C0F9-27AB-26748B4D1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450" name="Rectangle 9">
                  <a:extLst>
                    <a:ext uri="{FF2B5EF4-FFF2-40B4-BE49-F238E27FC236}">
                      <a16:creationId xmlns:a16="http://schemas.microsoft.com/office/drawing/2014/main" id="{6BDB480D-B7B2-8396-5168-66E2C0F04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8451" name="Rectangle 10">
                  <a:extLst>
                    <a:ext uri="{FF2B5EF4-FFF2-40B4-BE49-F238E27FC236}">
                      <a16:creationId xmlns:a16="http://schemas.microsoft.com/office/drawing/2014/main" id="{E1146C31-231A-33A0-9AF8-402AE116F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8441" name="Group 11">
                <a:extLst>
                  <a:ext uri="{FF2B5EF4-FFF2-40B4-BE49-F238E27FC236}">
                    <a16:creationId xmlns:a16="http://schemas.microsoft.com/office/drawing/2014/main" id="{E6EEAF98-CBB5-CCD3-7CC2-2A14D0CC7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448" name="Rectangle 12">
                  <a:extLst>
                    <a:ext uri="{FF2B5EF4-FFF2-40B4-BE49-F238E27FC236}">
                      <a16:creationId xmlns:a16="http://schemas.microsoft.com/office/drawing/2014/main" id="{A68BF3B6-D355-296D-994A-689B205C8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8449" name="Rectangle 13">
                  <a:extLst>
                    <a:ext uri="{FF2B5EF4-FFF2-40B4-BE49-F238E27FC236}">
                      <a16:creationId xmlns:a16="http://schemas.microsoft.com/office/drawing/2014/main" id="{B391C0AD-BB9B-081E-1296-91B315A67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8442" name="Group 14">
                <a:extLst>
                  <a:ext uri="{FF2B5EF4-FFF2-40B4-BE49-F238E27FC236}">
                    <a16:creationId xmlns:a16="http://schemas.microsoft.com/office/drawing/2014/main" id="{76DF8BE0-04E6-94A3-41C8-1C4ED9FD8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8446" name="Rectangle 16">
                  <a:extLst>
                    <a:ext uri="{FF2B5EF4-FFF2-40B4-BE49-F238E27FC236}">
                      <a16:creationId xmlns:a16="http://schemas.microsoft.com/office/drawing/2014/main" id="{72CC562B-41E5-1234-EBA9-7AA943387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8447" name="Rectangle 17">
                  <a:extLst>
                    <a:ext uri="{FF2B5EF4-FFF2-40B4-BE49-F238E27FC236}">
                      <a16:creationId xmlns:a16="http://schemas.microsoft.com/office/drawing/2014/main" id="{9C9A6FA6-F58F-DAA3-E316-965392830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8443" name="Group 17">
                <a:extLst>
                  <a:ext uri="{FF2B5EF4-FFF2-40B4-BE49-F238E27FC236}">
                    <a16:creationId xmlns:a16="http://schemas.microsoft.com/office/drawing/2014/main" id="{055FBA4F-8408-312A-8799-28AA5CF7D2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8444" name="Rectangle 18">
                  <a:extLst>
                    <a:ext uri="{FF2B5EF4-FFF2-40B4-BE49-F238E27FC236}">
                      <a16:creationId xmlns:a16="http://schemas.microsoft.com/office/drawing/2014/main" id="{44A6A157-72E2-00A8-D73B-B32C63E7F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8445" name="Rectangle 19">
                  <a:extLst>
                    <a:ext uri="{FF2B5EF4-FFF2-40B4-BE49-F238E27FC236}">
                      <a16:creationId xmlns:a16="http://schemas.microsoft.com/office/drawing/2014/main" id="{160A7321-EA9C-E8F1-28AF-9162BAD81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0CC197-E596-469D-034D-D7F59A33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7412" name="Picture 6">
            <a:extLst>
              <a:ext uri="{FF2B5EF4-FFF2-40B4-BE49-F238E27FC236}">
                <a16:creationId xmlns:a16="http://schemas.microsoft.com/office/drawing/2014/main" id="{C3ACE320-A286-D05B-EDE0-C4C11729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14450"/>
            <a:ext cx="8634412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917139B-14BE-8557-8A60-4AF64B21B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575"/>
            <a:ext cx="6705600" cy="1143000"/>
          </a:xfrm>
        </p:spPr>
        <p:txBody>
          <a:bodyPr/>
          <a:lstStyle/>
          <a:p>
            <a:r>
              <a:rPr lang="en-IN" altLang="en-US" sz="2800"/>
              <a:t>Cooling system used in DC.</a:t>
            </a:r>
          </a:p>
        </p:txBody>
      </p:sp>
      <p:grpSp>
        <p:nvGrpSpPr>
          <p:cNvPr id="19459" name="Group 6">
            <a:extLst>
              <a:ext uri="{FF2B5EF4-FFF2-40B4-BE49-F238E27FC236}">
                <a16:creationId xmlns:a16="http://schemas.microsoft.com/office/drawing/2014/main" id="{DD5203F3-5529-67FE-495A-DE80A6D69E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462" name="Rectangle 19458">
              <a:extLst>
                <a:ext uri="{FF2B5EF4-FFF2-40B4-BE49-F238E27FC236}">
                  <a16:creationId xmlns:a16="http://schemas.microsoft.com/office/drawing/2014/main" id="{8EFC5272-8EE5-970D-EC74-74804BC0A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3" name="Group 10">
              <a:extLst>
                <a:ext uri="{FF2B5EF4-FFF2-40B4-BE49-F238E27FC236}">
                  <a16:creationId xmlns:a16="http://schemas.microsoft.com/office/drawing/2014/main" id="{2C612098-45DA-6595-BEEB-030E508E69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9465" name="Group 12">
                <a:extLst>
                  <a:ext uri="{FF2B5EF4-FFF2-40B4-BE49-F238E27FC236}">
                    <a16:creationId xmlns:a16="http://schemas.microsoft.com/office/drawing/2014/main" id="{8E1BE462-3A24-8A35-2649-ECDE160E73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475" name="Rectangle 9">
                  <a:extLst>
                    <a:ext uri="{FF2B5EF4-FFF2-40B4-BE49-F238E27FC236}">
                      <a16:creationId xmlns:a16="http://schemas.microsoft.com/office/drawing/2014/main" id="{0FBEDAC5-CA33-5DF0-EB0E-20009DF2C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476" name="Rectangle 10">
                  <a:extLst>
                    <a:ext uri="{FF2B5EF4-FFF2-40B4-BE49-F238E27FC236}">
                      <a16:creationId xmlns:a16="http://schemas.microsoft.com/office/drawing/2014/main" id="{593DE797-A9EF-C4FC-B310-321C1CBB9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9466" name="Group 11">
                <a:extLst>
                  <a:ext uri="{FF2B5EF4-FFF2-40B4-BE49-F238E27FC236}">
                    <a16:creationId xmlns:a16="http://schemas.microsoft.com/office/drawing/2014/main" id="{6190BC10-6623-A2E8-55B4-538EBF5962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473" name="Rectangle 12">
                  <a:extLst>
                    <a:ext uri="{FF2B5EF4-FFF2-40B4-BE49-F238E27FC236}">
                      <a16:creationId xmlns:a16="http://schemas.microsoft.com/office/drawing/2014/main" id="{33E10FED-A556-533E-1F16-BDCBCD1F2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474" name="Rectangle 13">
                  <a:extLst>
                    <a:ext uri="{FF2B5EF4-FFF2-40B4-BE49-F238E27FC236}">
                      <a16:creationId xmlns:a16="http://schemas.microsoft.com/office/drawing/2014/main" id="{1323B7AC-00DA-BD80-90D8-0022E15AC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9467" name="Group 14">
                <a:extLst>
                  <a:ext uri="{FF2B5EF4-FFF2-40B4-BE49-F238E27FC236}">
                    <a16:creationId xmlns:a16="http://schemas.microsoft.com/office/drawing/2014/main" id="{20112C0A-8E60-0E97-FFEF-C8E3545E25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471" name="Rectangle 16">
                  <a:extLst>
                    <a:ext uri="{FF2B5EF4-FFF2-40B4-BE49-F238E27FC236}">
                      <a16:creationId xmlns:a16="http://schemas.microsoft.com/office/drawing/2014/main" id="{100A3B95-C4BB-2B56-F264-B405D4DCA3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472" name="Rectangle 17">
                  <a:extLst>
                    <a:ext uri="{FF2B5EF4-FFF2-40B4-BE49-F238E27FC236}">
                      <a16:creationId xmlns:a16="http://schemas.microsoft.com/office/drawing/2014/main" id="{0FBC1415-26ED-D2C2-4210-2CB3B1CE5F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9468" name="Group 17">
                <a:extLst>
                  <a:ext uri="{FF2B5EF4-FFF2-40B4-BE49-F238E27FC236}">
                    <a16:creationId xmlns:a16="http://schemas.microsoft.com/office/drawing/2014/main" id="{057D8502-ACDB-A1F3-4D16-443852DB3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9469" name="Rectangle 18">
                  <a:extLst>
                    <a:ext uri="{FF2B5EF4-FFF2-40B4-BE49-F238E27FC236}">
                      <a16:creationId xmlns:a16="http://schemas.microsoft.com/office/drawing/2014/main" id="{14EC2FA5-DA95-0C41-AD3B-6320D801FA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470" name="Rectangle 19">
                  <a:extLst>
                    <a:ext uri="{FF2B5EF4-FFF2-40B4-BE49-F238E27FC236}">
                      <a16:creationId xmlns:a16="http://schemas.microsoft.com/office/drawing/2014/main" id="{60EAF141-45B9-24DE-F803-A7EEEEAFF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F046C1-5AE4-FEB6-0D15-527D5F682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1F24B5DE-25C9-8DF4-EB49-1ACBDDBAA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17638"/>
            <a:ext cx="8686800" cy="4114800"/>
          </a:xfrm>
        </p:spPr>
        <p:txBody>
          <a:bodyPr/>
          <a:lstStyle/>
          <a:p>
            <a:r>
              <a:rPr lang="en-IN" altLang="en-US" sz="2400" dirty="0"/>
              <a:t>Server Room :  4 × 11 TR(PAC) </a:t>
            </a:r>
          </a:p>
          <a:p>
            <a:r>
              <a:rPr lang="en-IN" altLang="en-US" sz="2400" dirty="0"/>
              <a:t>Two Electrical Rooms:  7.5TR Each room with 2 units (PAC) </a:t>
            </a:r>
          </a:p>
          <a:p>
            <a:r>
              <a:rPr lang="en-IN" altLang="en-US" sz="2400" dirty="0"/>
              <a:t>Two Battery Rooms:     2 TR Each room with 2 units (Split AC) </a:t>
            </a:r>
          </a:p>
          <a:p>
            <a:r>
              <a:rPr lang="en-IN" altLang="en-US" sz="2400" dirty="0"/>
              <a:t>Communication Room:  2 × 3.5TR(PAC) </a:t>
            </a:r>
          </a:p>
          <a:p>
            <a:r>
              <a:rPr lang="en-IN" altLang="en-US" sz="2400" dirty="0"/>
              <a:t>BMS Room:  2 × 2.5TR (Cassette AC) </a:t>
            </a:r>
          </a:p>
          <a:p>
            <a:r>
              <a:rPr lang="en-IN" altLang="en-US" sz="2400" dirty="0"/>
              <a:t>Three Chillers:    3 × 76 TR </a:t>
            </a:r>
          </a:p>
          <a:p>
            <a:r>
              <a:rPr lang="en-IN" altLang="en-US" sz="2400" dirty="0"/>
              <a:t>Two Cooling Towers:  Each 231TR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0"/>
            <a:ext cx="7772400" cy="1143000"/>
          </a:xfrm>
        </p:spPr>
        <p:txBody>
          <a:bodyPr/>
          <a:lstStyle/>
          <a:p>
            <a:r>
              <a:rPr lang="en-US" altLang="en-US" sz="2800"/>
              <a:t>Units of Refrigeration Capacity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97BC68E-5695-605F-6363-9DD07B9842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8138" y="1192213"/>
            <a:ext cx="8382000" cy="5181600"/>
          </a:xfrm>
        </p:spPr>
        <p:txBody>
          <a:bodyPr/>
          <a:lstStyle/>
          <a:p>
            <a:r>
              <a:rPr lang="en-IN" altLang="en-US" sz="2400" u="sng"/>
              <a:t>Ton of Refrigeration (TR)</a:t>
            </a:r>
            <a:r>
              <a:rPr lang="en-IN" altLang="en-US" sz="2400"/>
              <a:t>: </a:t>
            </a:r>
          </a:p>
          <a:p>
            <a:r>
              <a:rPr lang="en-IN" altLang="en-US" sz="2400"/>
              <a:t>Ton of Refrigeration (abbreviated as TR) is an important historical unit of refrigeration capacity. </a:t>
            </a:r>
          </a:p>
          <a:p>
            <a:r>
              <a:rPr lang="en-IN" altLang="en-US" sz="2400"/>
              <a:t>Originally 1 TR was defined as the rate of heat transfer required to make 1 ton of ice per day from water at 0</a:t>
            </a:r>
            <a:r>
              <a:rPr lang="en-IN" altLang="en-US" sz="2400" baseline="30000"/>
              <a:t>o</a:t>
            </a:r>
            <a:r>
              <a:rPr lang="en-IN" altLang="en-US" sz="2400"/>
              <a:t>C. </a:t>
            </a:r>
          </a:p>
          <a:p>
            <a:r>
              <a:rPr lang="en-IN" altLang="en-US" sz="2400"/>
              <a:t>American Society of Heating, Refrigerating and Airconditioning Engineers (ASHRAE) defines 1 TR as equivalent to a refrigeration capacity of 3516.85 W.</a:t>
            </a:r>
          </a:p>
          <a:p>
            <a:r>
              <a:rPr lang="en-IN" altLang="en-US" sz="2400"/>
              <a:t>Tons of Refrigeration or simply Tons is often used as a general term to indicate the capacity or size of the refrigeration plant. </a:t>
            </a:r>
          </a:p>
          <a:p>
            <a:r>
              <a:rPr lang="en-IN" altLang="en-US" sz="2400"/>
              <a:t>Thus 1 TR air conditioner has a refrigeration capacity of 3516.85 W at the prescribed temperatures.</a:t>
            </a:r>
            <a:endParaRPr lang="en-US" altLang="en-US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AADB926-F6C8-A49B-FE18-AF73EBCF4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106363"/>
            <a:ext cx="7178675" cy="1143000"/>
          </a:xfrm>
        </p:spPr>
        <p:txBody>
          <a:bodyPr/>
          <a:lstStyle/>
          <a:p>
            <a:r>
              <a:rPr lang="en-IN" altLang="en-US" sz="2800"/>
              <a:t>Schematic diagram of server cooling infrastructure </a:t>
            </a: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100FE583-E051-E4C0-E6F9-A699C70851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3" y="1989138"/>
            <a:ext cx="8220075" cy="3810000"/>
          </a:xfrm>
        </p:spPr>
      </p:pic>
      <p:grpSp>
        <p:nvGrpSpPr>
          <p:cNvPr id="5124" name="Group 6">
            <a:extLst>
              <a:ext uri="{FF2B5EF4-FFF2-40B4-BE49-F238E27FC236}">
                <a16:creationId xmlns:a16="http://schemas.microsoft.com/office/drawing/2014/main" id="{69D09E85-6856-0FA7-1842-A9B4A1AF63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6" name="Rectangle 19458">
              <a:extLst>
                <a:ext uri="{FF2B5EF4-FFF2-40B4-BE49-F238E27FC236}">
                  <a16:creationId xmlns:a16="http://schemas.microsoft.com/office/drawing/2014/main" id="{115E3CAA-87A7-C5E6-3722-DDA29307A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7" name="Group 10">
              <a:extLst>
                <a:ext uri="{FF2B5EF4-FFF2-40B4-BE49-F238E27FC236}">
                  <a16:creationId xmlns:a16="http://schemas.microsoft.com/office/drawing/2014/main" id="{D82A694D-868A-0170-36B0-461603A0D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5129" name="Group 12">
                <a:extLst>
                  <a:ext uri="{FF2B5EF4-FFF2-40B4-BE49-F238E27FC236}">
                    <a16:creationId xmlns:a16="http://schemas.microsoft.com/office/drawing/2014/main" id="{B009C95F-59A2-78C5-60B1-023E34C32C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5139" name="Rectangle 9">
                  <a:extLst>
                    <a:ext uri="{FF2B5EF4-FFF2-40B4-BE49-F238E27FC236}">
                      <a16:creationId xmlns:a16="http://schemas.microsoft.com/office/drawing/2014/main" id="{0223D868-FB5E-B828-AB24-2785E803C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40" name="Rectangle 10">
                  <a:extLst>
                    <a:ext uri="{FF2B5EF4-FFF2-40B4-BE49-F238E27FC236}">
                      <a16:creationId xmlns:a16="http://schemas.microsoft.com/office/drawing/2014/main" id="{24EFFBC3-9D87-DC57-F622-3A16180C3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5130" name="Group 11">
                <a:extLst>
                  <a:ext uri="{FF2B5EF4-FFF2-40B4-BE49-F238E27FC236}">
                    <a16:creationId xmlns:a16="http://schemas.microsoft.com/office/drawing/2014/main" id="{4D1FA34E-A1B4-F9FF-1E41-389F08A4D8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5137" name="Rectangle 12">
                  <a:extLst>
                    <a:ext uri="{FF2B5EF4-FFF2-40B4-BE49-F238E27FC236}">
                      <a16:creationId xmlns:a16="http://schemas.microsoft.com/office/drawing/2014/main" id="{48640081-8DB9-09B5-6608-508D94DD0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8" name="Rectangle 13">
                  <a:extLst>
                    <a:ext uri="{FF2B5EF4-FFF2-40B4-BE49-F238E27FC236}">
                      <a16:creationId xmlns:a16="http://schemas.microsoft.com/office/drawing/2014/main" id="{9635D6C6-CD2D-D520-A372-80CDAB2DA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5131" name="Group 14">
                <a:extLst>
                  <a:ext uri="{FF2B5EF4-FFF2-40B4-BE49-F238E27FC236}">
                    <a16:creationId xmlns:a16="http://schemas.microsoft.com/office/drawing/2014/main" id="{30109DBD-1D2B-C632-C755-97D1758BA6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5135" name="Rectangle 16">
                  <a:extLst>
                    <a:ext uri="{FF2B5EF4-FFF2-40B4-BE49-F238E27FC236}">
                      <a16:creationId xmlns:a16="http://schemas.microsoft.com/office/drawing/2014/main" id="{D9AB5AAA-AF08-6442-077D-9B0887448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6" name="Rectangle 17">
                  <a:extLst>
                    <a:ext uri="{FF2B5EF4-FFF2-40B4-BE49-F238E27FC236}">
                      <a16:creationId xmlns:a16="http://schemas.microsoft.com/office/drawing/2014/main" id="{DA99F365-8FFC-6A2B-FA27-FFAC3B17D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5132" name="Group 17">
                <a:extLst>
                  <a:ext uri="{FF2B5EF4-FFF2-40B4-BE49-F238E27FC236}">
                    <a16:creationId xmlns:a16="http://schemas.microsoft.com/office/drawing/2014/main" id="{7A8E61CD-B438-CC6B-86D5-DC76D28D1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5133" name="Rectangle 18">
                  <a:extLst>
                    <a:ext uri="{FF2B5EF4-FFF2-40B4-BE49-F238E27FC236}">
                      <a16:creationId xmlns:a16="http://schemas.microsoft.com/office/drawing/2014/main" id="{9944D021-893F-0404-6753-56C17534E0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4" name="Rectangle 19">
                  <a:extLst>
                    <a:ext uri="{FF2B5EF4-FFF2-40B4-BE49-F238E27FC236}">
                      <a16:creationId xmlns:a16="http://schemas.microsoft.com/office/drawing/2014/main" id="{076C4BB5-491C-2F30-7CDB-B709C71B7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126CCE-C685-E513-79CF-B1F82B181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7FF1044-181C-363A-477B-BA7C3255F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106363"/>
            <a:ext cx="6570663" cy="1143000"/>
          </a:xfrm>
        </p:spPr>
        <p:txBody>
          <a:bodyPr/>
          <a:lstStyle/>
          <a:p>
            <a:r>
              <a:rPr lang="en-IN" altLang="en-US" sz="2800"/>
              <a:t>Thermodynamics of A Reversible Data Center</a:t>
            </a:r>
          </a:p>
        </p:txBody>
      </p:sp>
      <p:grpSp>
        <p:nvGrpSpPr>
          <p:cNvPr id="6147" name="Group 6">
            <a:extLst>
              <a:ext uri="{FF2B5EF4-FFF2-40B4-BE49-F238E27FC236}">
                <a16:creationId xmlns:a16="http://schemas.microsoft.com/office/drawing/2014/main" id="{568FF68D-C066-7472-28D5-9AB249CC4F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53" name="Rectangle 19458">
              <a:extLst>
                <a:ext uri="{FF2B5EF4-FFF2-40B4-BE49-F238E27FC236}">
                  <a16:creationId xmlns:a16="http://schemas.microsoft.com/office/drawing/2014/main" id="{18D2B6A1-FDB8-CC89-4053-1CAC1147D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4" name="Group 10">
              <a:extLst>
                <a:ext uri="{FF2B5EF4-FFF2-40B4-BE49-F238E27FC236}">
                  <a16:creationId xmlns:a16="http://schemas.microsoft.com/office/drawing/2014/main" id="{525A972B-2154-18B4-5044-77AA029F0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156" name="Group 12">
                <a:extLst>
                  <a:ext uri="{FF2B5EF4-FFF2-40B4-BE49-F238E27FC236}">
                    <a16:creationId xmlns:a16="http://schemas.microsoft.com/office/drawing/2014/main" id="{D0BD8911-1953-6C53-2EFC-DAE503D13B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6166" name="Rectangle 9">
                  <a:extLst>
                    <a:ext uri="{FF2B5EF4-FFF2-40B4-BE49-F238E27FC236}">
                      <a16:creationId xmlns:a16="http://schemas.microsoft.com/office/drawing/2014/main" id="{C4255F4A-3B60-E20A-2763-FA2DF016C6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6167" name="Rectangle 10">
                  <a:extLst>
                    <a:ext uri="{FF2B5EF4-FFF2-40B4-BE49-F238E27FC236}">
                      <a16:creationId xmlns:a16="http://schemas.microsoft.com/office/drawing/2014/main" id="{748BAE11-D813-FAC2-E90A-0699797B1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6157" name="Group 11">
                <a:extLst>
                  <a:ext uri="{FF2B5EF4-FFF2-40B4-BE49-F238E27FC236}">
                    <a16:creationId xmlns:a16="http://schemas.microsoft.com/office/drawing/2014/main" id="{73A5CB82-0E7D-4485-9884-CC9DBA37E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6164" name="Rectangle 12">
                  <a:extLst>
                    <a:ext uri="{FF2B5EF4-FFF2-40B4-BE49-F238E27FC236}">
                      <a16:creationId xmlns:a16="http://schemas.microsoft.com/office/drawing/2014/main" id="{A5198175-E805-1454-A72C-FD0C9EDB1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6165" name="Rectangle 13">
                  <a:extLst>
                    <a:ext uri="{FF2B5EF4-FFF2-40B4-BE49-F238E27FC236}">
                      <a16:creationId xmlns:a16="http://schemas.microsoft.com/office/drawing/2014/main" id="{1B08DFEA-C523-510A-521F-64008DFBF4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6158" name="Group 14">
                <a:extLst>
                  <a:ext uri="{FF2B5EF4-FFF2-40B4-BE49-F238E27FC236}">
                    <a16:creationId xmlns:a16="http://schemas.microsoft.com/office/drawing/2014/main" id="{A43DF56F-A19D-2931-0E50-78BB1982E1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6162" name="Rectangle 16">
                  <a:extLst>
                    <a:ext uri="{FF2B5EF4-FFF2-40B4-BE49-F238E27FC236}">
                      <a16:creationId xmlns:a16="http://schemas.microsoft.com/office/drawing/2014/main" id="{67CCBA28-F49D-CF55-6A2A-6B77D9250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6163" name="Rectangle 17">
                  <a:extLst>
                    <a:ext uri="{FF2B5EF4-FFF2-40B4-BE49-F238E27FC236}">
                      <a16:creationId xmlns:a16="http://schemas.microsoft.com/office/drawing/2014/main" id="{7BE86DD5-7BDB-0AE1-87B2-90A8B3FF2F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6159" name="Group 17">
                <a:extLst>
                  <a:ext uri="{FF2B5EF4-FFF2-40B4-BE49-F238E27FC236}">
                    <a16:creationId xmlns:a16="http://schemas.microsoft.com/office/drawing/2014/main" id="{49E03476-8E5B-7DBD-9384-16C390A19C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6160" name="Rectangle 18">
                  <a:extLst>
                    <a:ext uri="{FF2B5EF4-FFF2-40B4-BE49-F238E27FC236}">
                      <a16:creationId xmlns:a16="http://schemas.microsoft.com/office/drawing/2014/main" id="{0A965DE3-48DA-1EAF-BBD7-A6CC89B78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6161" name="Rectangle 19">
                  <a:extLst>
                    <a:ext uri="{FF2B5EF4-FFF2-40B4-BE49-F238E27FC236}">
                      <a16:creationId xmlns:a16="http://schemas.microsoft.com/office/drawing/2014/main" id="{8DA73ED7-5072-C0D5-188D-8C4B39E8BB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1A1BA1-620E-43BF-BC77-D182D3324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2A779B-11C5-893A-06B3-2591D181D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088" y="1770063"/>
            <a:ext cx="4672012" cy="37941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C89C3D-CCA5-2F89-5F1B-F79DB11DB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1441450"/>
            <a:ext cx="5121275" cy="4441825"/>
          </a:xfrm>
          <a:prstGeom prst="rect">
            <a:avLst/>
          </a:prstGeom>
          <a:noFill/>
          <a:ln w="20002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IN" altLang="en-US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AD8C3588-FFA2-7617-0B3B-90576DAA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2392363"/>
            <a:ext cx="1295400" cy="1143000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I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11769-A144-3BDC-4E78-5AA6D1CE97C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570706" y="3312319"/>
            <a:ext cx="414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IN" altLang="en-US" b="1" i="1">
                <a:solidFill>
                  <a:srgbClr val="00B050"/>
                </a:solidFill>
              </a:rPr>
              <a:t>W</a:t>
            </a:r>
            <a:r>
              <a:rPr lang="en-IN" altLang="en-US" b="1" i="1" baseline="-25000">
                <a:solidFill>
                  <a:srgbClr val="00B050"/>
                </a:solidFill>
              </a:rPr>
              <a:t>ideal-input</a:t>
            </a:r>
            <a:r>
              <a:rPr lang="en-IN" altLang="en-US" b="1" i="1">
                <a:solidFill>
                  <a:srgbClr val="00B050"/>
                </a:solidFill>
              </a:rPr>
              <a:t> = 0.018eV per bit of computation @298K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90B05-E707-6D2C-72F2-739A5A52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6084888"/>
            <a:ext cx="766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/>
              <a:t>An insulated reversible data center will remain near diabatic.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E29A301-D184-5EE4-31DA-60E101273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106363"/>
            <a:ext cx="6570663" cy="1143000"/>
          </a:xfrm>
        </p:spPr>
        <p:txBody>
          <a:bodyPr/>
          <a:lstStyle/>
          <a:p>
            <a:r>
              <a:rPr lang="en-IN" altLang="en-US" sz="2800"/>
              <a:t>Thermodynamics of An Irreversible Data Center</a:t>
            </a:r>
          </a:p>
        </p:txBody>
      </p:sp>
      <p:grpSp>
        <p:nvGrpSpPr>
          <p:cNvPr id="7171" name="Group 6">
            <a:extLst>
              <a:ext uri="{FF2B5EF4-FFF2-40B4-BE49-F238E27FC236}">
                <a16:creationId xmlns:a16="http://schemas.microsoft.com/office/drawing/2014/main" id="{F89F347C-9D4B-E9C8-C47F-971670A719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8" name="Rectangle 19458">
              <a:extLst>
                <a:ext uri="{FF2B5EF4-FFF2-40B4-BE49-F238E27FC236}">
                  <a16:creationId xmlns:a16="http://schemas.microsoft.com/office/drawing/2014/main" id="{F99E1E7E-01F6-B6E6-B3C2-B5F67D8B9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9" name="Group 10">
              <a:extLst>
                <a:ext uri="{FF2B5EF4-FFF2-40B4-BE49-F238E27FC236}">
                  <a16:creationId xmlns:a16="http://schemas.microsoft.com/office/drawing/2014/main" id="{D12D0946-7AA8-08D6-A4D2-3CCC6AD97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181" name="Group 12">
                <a:extLst>
                  <a:ext uri="{FF2B5EF4-FFF2-40B4-BE49-F238E27FC236}">
                    <a16:creationId xmlns:a16="http://schemas.microsoft.com/office/drawing/2014/main" id="{0FDD2718-0866-C7B2-BEC2-5FA8824E9E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7191" name="Rectangle 9">
                  <a:extLst>
                    <a:ext uri="{FF2B5EF4-FFF2-40B4-BE49-F238E27FC236}">
                      <a16:creationId xmlns:a16="http://schemas.microsoft.com/office/drawing/2014/main" id="{BAB24C37-B20E-CD93-58FC-158C4FF9F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7192" name="Rectangle 10">
                  <a:extLst>
                    <a:ext uri="{FF2B5EF4-FFF2-40B4-BE49-F238E27FC236}">
                      <a16:creationId xmlns:a16="http://schemas.microsoft.com/office/drawing/2014/main" id="{98E33738-849C-0B5A-4EA4-93F9B72017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182" name="Group 11">
                <a:extLst>
                  <a:ext uri="{FF2B5EF4-FFF2-40B4-BE49-F238E27FC236}">
                    <a16:creationId xmlns:a16="http://schemas.microsoft.com/office/drawing/2014/main" id="{CBDAA07C-1121-1D24-0054-AD02670182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7189" name="Rectangle 12">
                  <a:extLst>
                    <a:ext uri="{FF2B5EF4-FFF2-40B4-BE49-F238E27FC236}">
                      <a16:creationId xmlns:a16="http://schemas.microsoft.com/office/drawing/2014/main" id="{57EE7D9F-3F49-F4CA-92EC-6F6B92821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7190" name="Rectangle 13">
                  <a:extLst>
                    <a:ext uri="{FF2B5EF4-FFF2-40B4-BE49-F238E27FC236}">
                      <a16:creationId xmlns:a16="http://schemas.microsoft.com/office/drawing/2014/main" id="{E1450738-A581-5BCF-4D6D-95D277F691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183" name="Group 14">
                <a:extLst>
                  <a:ext uri="{FF2B5EF4-FFF2-40B4-BE49-F238E27FC236}">
                    <a16:creationId xmlns:a16="http://schemas.microsoft.com/office/drawing/2014/main" id="{97E0CC4B-A1E7-2036-A8B4-A174C706C4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7187" name="Rectangle 16">
                  <a:extLst>
                    <a:ext uri="{FF2B5EF4-FFF2-40B4-BE49-F238E27FC236}">
                      <a16:creationId xmlns:a16="http://schemas.microsoft.com/office/drawing/2014/main" id="{86A778CB-E895-73E8-8192-2DB72C10A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7188" name="Rectangle 17">
                  <a:extLst>
                    <a:ext uri="{FF2B5EF4-FFF2-40B4-BE49-F238E27FC236}">
                      <a16:creationId xmlns:a16="http://schemas.microsoft.com/office/drawing/2014/main" id="{8C6523BA-BDB5-77BF-8B2B-6678DF5D6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184" name="Group 17">
                <a:extLst>
                  <a:ext uri="{FF2B5EF4-FFF2-40B4-BE49-F238E27FC236}">
                    <a16:creationId xmlns:a16="http://schemas.microsoft.com/office/drawing/2014/main" id="{2D1182E6-3BF5-C6AA-9DB5-CE0937E01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7185" name="Rectangle 18">
                  <a:extLst>
                    <a:ext uri="{FF2B5EF4-FFF2-40B4-BE49-F238E27FC236}">
                      <a16:creationId xmlns:a16="http://schemas.microsoft.com/office/drawing/2014/main" id="{EBC2D1BC-5E23-3473-CAC4-820146589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7186" name="Rectangle 19">
                  <a:extLst>
                    <a:ext uri="{FF2B5EF4-FFF2-40B4-BE49-F238E27FC236}">
                      <a16:creationId xmlns:a16="http://schemas.microsoft.com/office/drawing/2014/main" id="{C2346000-1437-BD82-5FF9-9168441DF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215C8A-7A2A-E552-F926-F39034852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9807BE-27F6-966E-9EF9-2117530D3E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088" y="1770063"/>
            <a:ext cx="3746500" cy="304323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E5D8CB-704E-BD95-D394-E3762995C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1441450"/>
            <a:ext cx="4189412" cy="3671888"/>
          </a:xfrm>
          <a:prstGeom prst="rect">
            <a:avLst/>
          </a:prstGeom>
          <a:noFill/>
          <a:ln w="20002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IN" altLang="en-US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3247565D-0917-7E0C-9EFC-790F09786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2392363"/>
            <a:ext cx="1295400" cy="1143000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I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8DD04-356E-A647-FAAF-97DF729326E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570706" y="3312319"/>
            <a:ext cx="414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IN" altLang="en-US" b="1" i="1">
                <a:solidFill>
                  <a:srgbClr val="FF0000"/>
                </a:solidFill>
              </a:rPr>
              <a:t>W</a:t>
            </a:r>
            <a:r>
              <a:rPr lang="en-IN" altLang="en-US" b="1" i="1" baseline="-25000">
                <a:solidFill>
                  <a:srgbClr val="FF0000"/>
                </a:solidFill>
              </a:rPr>
              <a:t>irr-input</a:t>
            </a:r>
            <a:r>
              <a:rPr lang="en-IN" altLang="en-US" b="1" i="1">
                <a:solidFill>
                  <a:srgbClr val="FF0000"/>
                </a:solidFill>
              </a:rPr>
              <a:t> = 375 – 600 eV per bit of computation @298K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71D00-989B-3D6A-033C-F0A2B7AD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467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/>
              <a:t>The temperature of an insulated data center will continuously increase.</a:t>
            </a:r>
          </a:p>
          <a:p>
            <a:r>
              <a:rPr lang="en-IN" altLang="en-US"/>
              <a:t>Cooling is essential to keep at near diabatic.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F4DFF6-5452-3AE2-B940-19916BB93AC5}"/>
                  </a:ext>
                </a:extLst>
              </p14:cNvPr>
              <p14:cNvContentPartPr/>
              <p14:nvPr/>
            </p14:nvContentPartPr>
            <p14:xfrm>
              <a:off x="7765920" y="2451600"/>
              <a:ext cx="666360" cy="38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F4DFF6-5452-3AE2-B940-19916BB93A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6560" y="2442240"/>
                <a:ext cx="685080" cy="40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B5F2901-56A4-A52C-2666-4F158F1C6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04800"/>
            <a:ext cx="7026275" cy="671513"/>
          </a:xfrm>
        </p:spPr>
        <p:txBody>
          <a:bodyPr/>
          <a:lstStyle/>
          <a:p>
            <a:r>
              <a:rPr lang="en-IN" altLang="en-US" sz="2800"/>
              <a:t>Holistic View of Thermal Management of Data Centers</a:t>
            </a:r>
          </a:p>
        </p:txBody>
      </p:sp>
      <p:grpSp>
        <p:nvGrpSpPr>
          <p:cNvPr id="19459" name="Group 19">
            <a:extLst>
              <a:ext uri="{FF2B5EF4-FFF2-40B4-BE49-F238E27FC236}">
                <a16:creationId xmlns:a16="http://schemas.microsoft.com/office/drawing/2014/main" id="{91B534F2-80A5-8AC3-C70B-8CA542BCB0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2" name="Group 8">
              <a:extLst>
                <a:ext uri="{FF2B5EF4-FFF2-40B4-BE49-F238E27FC236}">
                  <a16:creationId xmlns:a16="http://schemas.microsoft.com/office/drawing/2014/main" id="{B345DE3B-9EA5-09C9-BAEE-FF92736DB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9465" name="Group 9">
                <a:extLst>
                  <a:ext uri="{FF2B5EF4-FFF2-40B4-BE49-F238E27FC236}">
                    <a16:creationId xmlns:a16="http://schemas.microsoft.com/office/drawing/2014/main" id="{832FB767-3EBD-0E01-B84A-183713C71D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475" name="Rectangle 10">
                  <a:extLst>
                    <a:ext uri="{FF2B5EF4-FFF2-40B4-BE49-F238E27FC236}">
                      <a16:creationId xmlns:a16="http://schemas.microsoft.com/office/drawing/2014/main" id="{82B179CF-8C70-4170-AA6C-3444B7FE0A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476" name="Rectangle 11">
                  <a:extLst>
                    <a:ext uri="{FF2B5EF4-FFF2-40B4-BE49-F238E27FC236}">
                      <a16:creationId xmlns:a16="http://schemas.microsoft.com/office/drawing/2014/main" id="{809338B6-15D1-FC9E-73AC-8B0163AF67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6" name="Group 12">
                <a:extLst>
                  <a:ext uri="{FF2B5EF4-FFF2-40B4-BE49-F238E27FC236}">
                    <a16:creationId xmlns:a16="http://schemas.microsoft.com/office/drawing/2014/main" id="{61A6896E-0020-A907-BECC-AD44E23D09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473" name="Rectangle 13">
                  <a:extLst>
                    <a:ext uri="{FF2B5EF4-FFF2-40B4-BE49-F238E27FC236}">
                      <a16:creationId xmlns:a16="http://schemas.microsoft.com/office/drawing/2014/main" id="{69DD60C2-1B86-E4A6-9E73-8C2446058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474" name="Rectangle 14">
                  <a:extLst>
                    <a:ext uri="{FF2B5EF4-FFF2-40B4-BE49-F238E27FC236}">
                      <a16:creationId xmlns:a16="http://schemas.microsoft.com/office/drawing/2014/main" id="{D49758D0-D22E-F9EB-71C1-66A7F8A9B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7" name="Group 15">
                <a:extLst>
                  <a:ext uri="{FF2B5EF4-FFF2-40B4-BE49-F238E27FC236}">
                    <a16:creationId xmlns:a16="http://schemas.microsoft.com/office/drawing/2014/main" id="{7ECFAB7C-A6CD-1830-DACC-3F1770FA54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471" name="Rectangle 16">
                  <a:extLst>
                    <a:ext uri="{FF2B5EF4-FFF2-40B4-BE49-F238E27FC236}">
                      <a16:creationId xmlns:a16="http://schemas.microsoft.com/office/drawing/2014/main" id="{5FD57EA8-3793-AB95-D16E-8C791F521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472" name="Rectangle 17">
                  <a:extLst>
                    <a:ext uri="{FF2B5EF4-FFF2-40B4-BE49-F238E27FC236}">
                      <a16:creationId xmlns:a16="http://schemas.microsoft.com/office/drawing/2014/main" id="{C4BBC99A-8F3E-9C9C-EF8B-14A32DF77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8" name="Group 18">
                <a:extLst>
                  <a:ext uri="{FF2B5EF4-FFF2-40B4-BE49-F238E27FC236}">
                    <a16:creationId xmlns:a16="http://schemas.microsoft.com/office/drawing/2014/main" id="{63C0E302-9191-5FB0-07C5-87C6D1481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9469" name="Rectangle 19">
                  <a:extLst>
                    <a:ext uri="{FF2B5EF4-FFF2-40B4-BE49-F238E27FC236}">
                      <a16:creationId xmlns:a16="http://schemas.microsoft.com/office/drawing/2014/main" id="{BAD90D67-D2C1-6D4E-5849-2356BDDDD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470" name="Rectangle 20">
                  <a:extLst>
                    <a:ext uri="{FF2B5EF4-FFF2-40B4-BE49-F238E27FC236}">
                      <a16:creationId xmlns:a16="http://schemas.microsoft.com/office/drawing/2014/main" id="{1962E627-DC2D-BE87-BF30-DD847636B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9463" name="Rectangle 19458">
              <a:extLst>
                <a:ext uri="{FF2B5EF4-FFF2-40B4-BE49-F238E27FC236}">
                  <a16:creationId xmlns:a16="http://schemas.microsoft.com/office/drawing/2014/main" id="{44F45FEC-9D7D-476D-81D6-A83520328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5B855F0-5337-0A11-A113-6DC9AE86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5326E7D-FC8C-4873-8D53-1CE85545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76375"/>
            <a:ext cx="76962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E8069B-8326-C47E-CD12-B17E899BA7F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939006" y="2996406"/>
            <a:ext cx="294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Heat Generation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8E83B02-507C-F32A-6E52-980ABA054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106363"/>
            <a:ext cx="6570663" cy="1143000"/>
          </a:xfrm>
        </p:spPr>
        <p:txBody>
          <a:bodyPr/>
          <a:lstStyle/>
          <a:p>
            <a:r>
              <a:rPr lang="en-IN" altLang="en-US" sz="2800"/>
              <a:t>Thermodynamic cycle for Cooling An Irreversible Data Center</a:t>
            </a:r>
          </a:p>
        </p:txBody>
      </p:sp>
      <p:grpSp>
        <p:nvGrpSpPr>
          <p:cNvPr id="8195" name="Group 6">
            <a:extLst>
              <a:ext uri="{FF2B5EF4-FFF2-40B4-BE49-F238E27FC236}">
                <a16:creationId xmlns:a16="http://schemas.microsoft.com/office/drawing/2014/main" id="{2AB07C8A-3FC3-C51D-A467-718B95DED4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205" name="Rectangle 19458">
              <a:extLst>
                <a:ext uri="{FF2B5EF4-FFF2-40B4-BE49-F238E27FC236}">
                  <a16:creationId xmlns:a16="http://schemas.microsoft.com/office/drawing/2014/main" id="{5FBCCA2A-B0BA-E9DB-0222-1013980FC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6" name="Group 10">
              <a:extLst>
                <a:ext uri="{FF2B5EF4-FFF2-40B4-BE49-F238E27FC236}">
                  <a16:creationId xmlns:a16="http://schemas.microsoft.com/office/drawing/2014/main" id="{583A8E59-73E8-C011-7B2F-1D7FC7CF3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208" name="Group 12">
                <a:extLst>
                  <a:ext uri="{FF2B5EF4-FFF2-40B4-BE49-F238E27FC236}">
                    <a16:creationId xmlns:a16="http://schemas.microsoft.com/office/drawing/2014/main" id="{9CFA4154-2199-9D17-F328-4083878D78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8218" name="Rectangle 9">
                  <a:extLst>
                    <a:ext uri="{FF2B5EF4-FFF2-40B4-BE49-F238E27FC236}">
                      <a16:creationId xmlns:a16="http://schemas.microsoft.com/office/drawing/2014/main" id="{694C92E4-AB52-ECE4-736A-546F92484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8219" name="Rectangle 10">
                  <a:extLst>
                    <a:ext uri="{FF2B5EF4-FFF2-40B4-BE49-F238E27FC236}">
                      <a16:creationId xmlns:a16="http://schemas.microsoft.com/office/drawing/2014/main" id="{99B92655-5E7A-9E0F-47FC-3BFAF3FCE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209" name="Group 11">
                <a:extLst>
                  <a:ext uri="{FF2B5EF4-FFF2-40B4-BE49-F238E27FC236}">
                    <a16:creationId xmlns:a16="http://schemas.microsoft.com/office/drawing/2014/main" id="{0E4F3A1A-A38F-8528-F040-DB77DF9211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8216" name="Rectangle 12">
                  <a:extLst>
                    <a:ext uri="{FF2B5EF4-FFF2-40B4-BE49-F238E27FC236}">
                      <a16:creationId xmlns:a16="http://schemas.microsoft.com/office/drawing/2014/main" id="{3FEA2CEE-4A9C-7EF1-4106-B189B1CBB2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8217" name="Rectangle 13">
                  <a:extLst>
                    <a:ext uri="{FF2B5EF4-FFF2-40B4-BE49-F238E27FC236}">
                      <a16:creationId xmlns:a16="http://schemas.microsoft.com/office/drawing/2014/main" id="{B233FDEE-7852-E186-0BE4-721772DEC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210" name="Group 14">
                <a:extLst>
                  <a:ext uri="{FF2B5EF4-FFF2-40B4-BE49-F238E27FC236}">
                    <a16:creationId xmlns:a16="http://schemas.microsoft.com/office/drawing/2014/main" id="{3E90ABBE-8056-61F4-A652-4BAA326D4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8214" name="Rectangle 16">
                  <a:extLst>
                    <a:ext uri="{FF2B5EF4-FFF2-40B4-BE49-F238E27FC236}">
                      <a16:creationId xmlns:a16="http://schemas.microsoft.com/office/drawing/2014/main" id="{E72CB515-0F7E-EA67-94A5-6FCAE88C1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8215" name="Rectangle 17">
                  <a:extLst>
                    <a:ext uri="{FF2B5EF4-FFF2-40B4-BE49-F238E27FC236}">
                      <a16:creationId xmlns:a16="http://schemas.microsoft.com/office/drawing/2014/main" id="{DC9D3497-E81D-6929-AE70-650630A64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211" name="Group 17">
                <a:extLst>
                  <a:ext uri="{FF2B5EF4-FFF2-40B4-BE49-F238E27FC236}">
                    <a16:creationId xmlns:a16="http://schemas.microsoft.com/office/drawing/2014/main" id="{BFD31019-32CF-BE40-57F1-DB96961B29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8212" name="Rectangle 18">
                  <a:extLst>
                    <a:ext uri="{FF2B5EF4-FFF2-40B4-BE49-F238E27FC236}">
                      <a16:creationId xmlns:a16="http://schemas.microsoft.com/office/drawing/2014/main" id="{4BF825E8-1D62-7C72-2B91-1E1AFA954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8213" name="Rectangle 19">
                  <a:extLst>
                    <a:ext uri="{FF2B5EF4-FFF2-40B4-BE49-F238E27FC236}">
                      <a16:creationId xmlns:a16="http://schemas.microsoft.com/office/drawing/2014/main" id="{F9CD9E94-9677-93B5-9466-995A9222D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97ABE4-AE9B-00B9-64BA-69B3C6AD6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8196" name="Content Placeholder 3">
            <a:extLst>
              <a:ext uri="{FF2B5EF4-FFF2-40B4-BE49-F238E27FC236}">
                <a16:creationId xmlns:a16="http://schemas.microsoft.com/office/drawing/2014/main" id="{65E825B1-BA21-24CA-592A-DF2B06B787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9763" y="3073400"/>
            <a:ext cx="3065462" cy="2489200"/>
          </a:xfrm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id="{DBE91207-AAE9-F06D-AD3C-1B5181462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3257550"/>
            <a:ext cx="3192463" cy="2489200"/>
          </a:xfrm>
          <a:prstGeom prst="rect">
            <a:avLst/>
          </a:prstGeom>
          <a:noFill/>
          <a:ln w="20002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IN" altLang="en-US"/>
          </a:p>
        </p:txBody>
      </p:sp>
      <p:sp>
        <p:nvSpPr>
          <p:cNvPr id="8198" name="Lightning Bolt 5">
            <a:extLst>
              <a:ext uri="{FF2B5EF4-FFF2-40B4-BE49-F238E27FC236}">
                <a16:creationId xmlns:a16="http://schemas.microsoft.com/office/drawing/2014/main" id="{2A8BC547-633B-5E9F-9211-D488C726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451225"/>
            <a:ext cx="1295400" cy="1143000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IN" altLang="en-US"/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31C54F8B-528C-B315-60FB-6B9C0C45BB9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274762" y="4170362"/>
            <a:ext cx="4141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IN" altLang="en-US" b="1" i="1">
                <a:solidFill>
                  <a:srgbClr val="FF0000"/>
                </a:solidFill>
              </a:rPr>
              <a:t>W</a:t>
            </a:r>
            <a:r>
              <a:rPr lang="en-IN" altLang="en-US" b="1" i="1" baseline="-25000">
                <a:solidFill>
                  <a:srgbClr val="FF0000"/>
                </a:solidFill>
              </a:rPr>
              <a:t>irr-input</a:t>
            </a:r>
            <a:r>
              <a:rPr lang="en-IN" altLang="en-US" b="1" i="1">
                <a:solidFill>
                  <a:srgbClr val="FF0000"/>
                </a:solidFill>
              </a:rPr>
              <a:t> = 375 – 600 eV per bit of computation @298K</a:t>
            </a:r>
          </a:p>
        </p:txBody>
      </p:sp>
      <p:grpSp>
        <p:nvGrpSpPr>
          <p:cNvPr id="8200" name="Group 10">
            <a:extLst>
              <a:ext uri="{FF2B5EF4-FFF2-40B4-BE49-F238E27FC236}">
                <a16:creationId xmlns:a16="http://schemas.microsoft.com/office/drawing/2014/main" id="{8844C992-1101-E088-778C-C4B77B81A952}"/>
              </a:ext>
            </a:extLst>
          </p:cNvPr>
          <p:cNvGrpSpPr>
            <a:grpSpLocks/>
          </p:cNvGrpSpPr>
          <p:nvPr/>
        </p:nvGrpSpPr>
        <p:grpSpPr bwMode="auto">
          <a:xfrm>
            <a:off x="5008563" y="1303338"/>
            <a:ext cx="3811587" cy="3733800"/>
            <a:chOff x="5008691" y="1303337"/>
            <a:chExt cx="3810893" cy="3733800"/>
          </a:xfrm>
        </p:grpSpPr>
        <p:pic>
          <p:nvPicPr>
            <p:cNvPr id="8203" name="Picture 1">
              <a:extLst>
                <a:ext uri="{FF2B5EF4-FFF2-40B4-BE49-F238E27FC236}">
                  <a16:creationId xmlns:a16="http://schemas.microsoft.com/office/drawing/2014/main" id="{E7D4E595-B6B6-730F-E321-8501DC42C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759" y="1303337"/>
              <a:ext cx="3171825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204" name="Straight Arrow Connector 9">
              <a:extLst>
                <a:ext uri="{FF2B5EF4-FFF2-40B4-BE49-F238E27FC236}">
                  <a16:creationId xmlns:a16="http://schemas.microsoft.com/office/drawing/2014/main" id="{9B4AD85B-F2E7-3337-52B7-7B347C2D9C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08691" y="4800600"/>
              <a:ext cx="1544509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ED2E842-6E1F-2279-84BB-BA6DB5F7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3576638"/>
            <a:ext cx="579437" cy="461962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/>
              <a:t>HP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3C52D2C-09A3-A4D6-983A-12B7B96FD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8" y="38100"/>
            <a:ext cx="7772400" cy="1143000"/>
          </a:xfrm>
        </p:spPr>
        <p:txBody>
          <a:bodyPr/>
          <a:lstStyle/>
          <a:p>
            <a:r>
              <a:rPr lang="en-IN" altLang="en-US" sz="2800"/>
              <a:t>Cooling and Energy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6051-A94D-DCFA-BEAA-195347AEE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7063" y="1257300"/>
            <a:ext cx="7772400" cy="4114800"/>
          </a:xfrm>
        </p:spPr>
        <p:txBody>
          <a:bodyPr/>
          <a:lstStyle/>
          <a:p>
            <a:r>
              <a:rPr lang="en-IN" altLang="en-US" sz="2400"/>
              <a:t>Entire IT load on a data center is converted into thermal energy of a data center.</a:t>
            </a:r>
          </a:p>
          <a:p>
            <a:r>
              <a:rPr lang="en-IN" altLang="en-US" sz="2400"/>
              <a:t>Cooling through heat transfer (removal) is predominantly collected using forced convection.</a:t>
            </a:r>
          </a:p>
          <a:p>
            <a:r>
              <a:rPr lang="en-IN" altLang="en-US" sz="2400"/>
              <a:t> This requires an adequate supply of chilled coolant for continuous operation of Data centers.</a:t>
            </a:r>
          </a:p>
          <a:p>
            <a:r>
              <a:rPr lang="en-IN" altLang="en-US" sz="2400"/>
              <a:t>Different cooling systems designs are innovated which are tailored to best cope with specific heat load magnitudes and to exploit favourable local climatic conditions</a:t>
            </a:r>
          </a:p>
        </p:txBody>
      </p:sp>
      <p:grpSp>
        <p:nvGrpSpPr>
          <p:cNvPr id="9220" name="Group 6">
            <a:extLst>
              <a:ext uri="{FF2B5EF4-FFF2-40B4-BE49-F238E27FC236}">
                <a16:creationId xmlns:a16="http://schemas.microsoft.com/office/drawing/2014/main" id="{EB01FDAF-805E-7E6A-0DF1-AF93FB213E8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221" name="Rectangle 19458">
              <a:extLst>
                <a:ext uri="{FF2B5EF4-FFF2-40B4-BE49-F238E27FC236}">
                  <a16:creationId xmlns:a16="http://schemas.microsoft.com/office/drawing/2014/main" id="{1881A66F-C7A4-AD86-5CA9-0A1F0BD5D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2" name="Group 10">
              <a:extLst>
                <a:ext uri="{FF2B5EF4-FFF2-40B4-BE49-F238E27FC236}">
                  <a16:creationId xmlns:a16="http://schemas.microsoft.com/office/drawing/2014/main" id="{9A7A77DB-516B-B1F8-29D4-7720C0C209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224" name="Group 12">
                <a:extLst>
                  <a:ext uri="{FF2B5EF4-FFF2-40B4-BE49-F238E27FC236}">
                    <a16:creationId xmlns:a16="http://schemas.microsoft.com/office/drawing/2014/main" id="{9728107D-9639-677E-55F0-C8D8AA535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9234" name="Rectangle 9">
                  <a:extLst>
                    <a:ext uri="{FF2B5EF4-FFF2-40B4-BE49-F238E27FC236}">
                      <a16:creationId xmlns:a16="http://schemas.microsoft.com/office/drawing/2014/main" id="{C181A25B-9E17-63DB-10B8-C42DD6B23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9235" name="Rectangle 10">
                  <a:extLst>
                    <a:ext uri="{FF2B5EF4-FFF2-40B4-BE49-F238E27FC236}">
                      <a16:creationId xmlns:a16="http://schemas.microsoft.com/office/drawing/2014/main" id="{01CCBFA3-61EF-1078-2E94-DBE57ECE3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225" name="Group 11">
                <a:extLst>
                  <a:ext uri="{FF2B5EF4-FFF2-40B4-BE49-F238E27FC236}">
                    <a16:creationId xmlns:a16="http://schemas.microsoft.com/office/drawing/2014/main" id="{5EC4DD5F-2C77-CA85-EA08-11AAD0F3E5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9232" name="Rectangle 12">
                  <a:extLst>
                    <a:ext uri="{FF2B5EF4-FFF2-40B4-BE49-F238E27FC236}">
                      <a16:creationId xmlns:a16="http://schemas.microsoft.com/office/drawing/2014/main" id="{E5CE578D-42A8-56D1-49A7-2CD5F61DE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9233" name="Rectangle 13">
                  <a:extLst>
                    <a:ext uri="{FF2B5EF4-FFF2-40B4-BE49-F238E27FC236}">
                      <a16:creationId xmlns:a16="http://schemas.microsoft.com/office/drawing/2014/main" id="{D073771F-2AF8-7028-BFAE-E50E45A37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226" name="Group 14">
                <a:extLst>
                  <a:ext uri="{FF2B5EF4-FFF2-40B4-BE49-F238E27FC236}">
                    <a16:creationId xmlns:a16="http://schemas.microsoft.com/office/drawing/2014/main" id="{34E2D668-7E4A-6C01-DE7E-F6CA275B4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9230" name="Rectangle 16">
                  <a:extLst>
                    <a:ext uri="{FF2B5EF4-FFF2-40B4-BE49-F238E27FC236}">
                      <a16:creationId xmlns:a16="http://schemas.microsoft.com/office/drawing/2014/main" id="{967E9F34-BAEB-CE60-10C7-091F6F531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9231" name="Rectangle 17">
                  <a:extLst>
                    <a:ext uri="{FF2B5EF4-FFF2-40B4-BE49-F238E27FC236}">
                      <a16:creationId xmlns:a16="http://schemas.microsoft.com/office/drawing/2014/main" id="{64083F49-C996-FC4A-AA1A-ED015E5AA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227" name="Group 17">
                <a:extLst>
                  <a:ext uri="{FF2B5EF4-FFF2-40B4-BE49-F238E27FC236}">
                    <a16:creationId xmlns:a16="http://schemas.microsoft.com/office/drawing/2014/main" id="{AFD4E1D4-F99F-20CA-DB0F-FE69E426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9228" name="Rectangle 18">
                  <a:extLst>
                    <a:ext uri="{FF2B5EF4-FFF2-40B4-BE49-F238E27FC236}">
                      <a16:creationId xmlns:a16="http://schemas.microsoft.com/office/drawing/2014/main" id="{3D8D09AD-BA75-9E61-4F17-4700D7A49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9229" name="Rectangle 19">
                  <a:extLst>
                    <a:ext uri="{FF2B5EF4-FFF2-40B4-BE49-F238E27FC236}">
                      <a16:creationId xmlns:a16="http://schemas.microsoft.com/office/drawing/2014/main" id="{AED9C71C-E0CC-82FD-37E4-13BC7D34A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1FB873-E467-361A-D6C0-FE2599801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1114E70-A15B-EBF2-D100-7F1B212CE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" y="38100"/>
            <a:ext cx="7772400" cy="1143000"/>
          </a:xfrm>
        </p:spPr>
        <p:txBody>
          <a:bodyPr/>
          <a:lstStyle/>
          <a:p>
            <a:r>
              <a:rPr lang="en-IN" altLang="en-US" sz="2800"/>
              <a:t>High Level Data Center Heat Cycle</a:t>
            </a:r>
          </a:p>
        </p:txBody>
      </p:sp>
      <p:pic>
        <p:nvPicPr>
          <p:cNvPr id="7171" name="Content Placeholder 3">
            <a:extLst>
              <a:ext uri="{FF2B5EF4-FFF2-40B4-BE49-F238E27FC236}">
                <a16:creationId xmlns:a16="http://schemas.microsoft.com/office/drawing/2014/main" id="{15B68FB2-1483-D356-8AB8-998C04F212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75" y="1336675"/>
            <a:ext cx="8493125" cy="3211513"/>
          </a:xfrm>
        </p:spPr>
      </p:pic>
      <p:grpSp>
        <p:nvGrpSpPr>
          <p:cNvPr id="10244" name="Group 6">
            <a:extLst>
              <a:ext uri="{FF2B5EF4-FFF2-40B4-BE49-F238E27FC236}">
                <a16:creationId xmlns:a16="http://schemas.microsoft.com/office/drawing/2014/main" id="{F8E6B0D9-3548-287C-8697-B156C19D35B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47" name="Rectangle 19458">
              <a:extLst>
                <a:ext uri="{FF2B5EF4-FFF2-40B4-BE49-F238E27FC236}">
                  <a16:creationId xmlns:a16="http://schemas.microsoft.com/office/drawing/2014/main" id="{AF63FEF9-863C-BFD3-BF10-10180EE3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8" name="Group 10">
              <a:extLst>
                <a:ext uri="{FF2B5EF4-FFF2-40B4-BE49-F238E27FC236}">
                  <a16:creationId xmlns:a16="http://schemas.microsoft.com/office/drawing/2014/main" id="{74C3F2C7-25D0-F512-4C6F-5178EFC05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250" name="Group 12">
                <a:extLst>
                  <a:ext uri="{FF2B5EF4-FFF2-40B4-BE49-F238E27FC236}">
                    <a16:creationId xmlns:a16="http://schemas.microsoft.com/office/drawing/2014/main" id="{9457A3E0-89DD-5105-1CD1-E94C3D680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0260" name="Rectangle 9">
                  <a:extLst>
                    <a:ext uri="{FF2B5EF4-FFF2-40B4-BE49-F238E27FC236}">
                      <a16:creationId xmlns:a16="http://schemas.microsoft.com/office/drawing/2014/main" id="{186825BD-8385-743B-CB63-8DF9BF300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0261" name="Rectangle 10">
                  <a:extLst>
                    <a:ext uri="{FF2B5EF4-FFF2-40B4-BE49-F238E27FC236}">
                      <a16:creationId xmlns:a16="http://schemas.microsoft.com/office/drawing/2014/main" id="{FF8AEBB9-DF0A-7B8E-375B-51D70C50E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0251" name="Group 11">
                <a:extLst>
                  <a:ext uri="{FF2B5EF4-FFF2-40B4-BE49-F238E27FC236}">
                    <a16:creationId xmlns:a16="http://schemas.microsoft.com/office/drawing/2014/main" id="{056941AE-9170-7FD4-D01B-586B4E8494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0258" name="Rectangle 12">
                  <a:extLst>
                    <a:ext uri="{FF2B5EF4-FFF2-40B4-BE49-F238E27FC236}">
                      <a16:creationId xmlns:a16="http://schemas.microsoft.com/office/drawing/2014/main" id="{309B2D30-D7B6-41B2-8115-0B489B3AC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0259" name="Rectangle 13">
                  <a:extLst>
                    <a:ext uri="{FF2B5EF4-FFF2-40B4-BE49-F238E27FC236}">
                      <a16:creationId xmlns:a16="http://schemas.microsoft.com/office/drawing/2014/main" id="{FB305999-15E8-BC70-CE03-7A71747DB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0252" name="Group 14">
                <a:extLst>
                  <a:ext uri="{FF2B5EF4-FFF2-40B4-BE49-F238E27FC236}">
                    <a16:creationId xmlns:a16="http://schemas.microsoft.com/office/drawing/2014/main" id="{870F5F68-66B8-D84E-445A-6B40D03A9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0256" name="Rectangle 16">
                  <a:extLst>
                    <a:ext uri="{FF2B5EF4-FFF2-40B4-BE49-F238E27FC236}">
                      <a16:creationId xmlns:a16="http://schemas.microsoft.com/office/drawing/2014/main" id="{936AF732-86CD-7F38-F076-413655C891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0257" name="Rectangle 17">
                  <a:extLst>
                    <a:ext uri="{FF2B5EF4-FFF2-40B4-BE49-F238E27FC236}">
                      <a16:creationId xmlns:a16="http://schemas.microsoft.com/office/drawing/2014/main" id="{EB00DFD1-A1FD-B556-FCE8-E450AB17E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0253" name="Group 17">
                <a:extLst>
                  <a:ext uri="{FF2B5EF4-FFF2-40B4-BE49-F238E27FC236}">
                    <a16:creationId xmlns:a16="http://schemas.microsoft.com/office/drawing/2014/main" id="{C3320F09-8BCD-E962-29A9-2888921FE1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254" name="Rectangle 18">
                  <a:extLst>
                    <a:ext uri="{FF2B5EF4-FFF2-40B4-BE49-F238E27FC236}">
                      <a16:creationId xmlns:a16="http://schemas.microsoft.com/office/drawing/2014/main" id="{B0A8876C-3343-05B3-F7FF-DE67994E4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0255" name="Rectangle 19">
                  <a:extLst>
                    <a:ext uri="{FF2B5EF4-FFF2-40B4-BE49-F238E27FC236}">
                      <a16:creationId xmlns:a16="http://schemas.microsoft.com/office/drawing/2014/main" id="{9BA8B6C1-77F8-A216-532F-EEB90DAEA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AF49E0-6C0E-8B0D-B388-858F1003C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7173" name="Rectangle 20">
            <a:extLst>
              <a:ext uri="{FF2B5EF4-FFF2-40B4-BE49-F238E27FC236}">
                <a16:creationId xmlns:a16="http://schemas.microsoft.com/office/drawing/2014/main" id="{3FFBC5EC-EB7A-CF3E-39AE-6C735CD6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543425"/>
            <a:ext cx="5127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FF0000"/>
                </a:solidFill>
                <a:latin typeface="LMRoman12-Regular"/>
              </a:rPr>
              <a:t>The thermal energy generated by the computing equipment needs to be  harvested into a heat-transfer medium such as air, or less commonly water, oil, and synthetic refrigerants.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60D56BF-26E0-4506-567F-19C6620F8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" y="38100"/>
            <a:ext cx="7772400" cy="1143000"/>
          </a:xfrm>
        </p:spPr>
        <p:txBody>
          <a:bodyPr/>
          <a:lstStyle/>
          <a:p>
            <a:r>
              <a:rPr lang="en-IN" altLang="en-US" sz="2800"/>
              <a:t>High Level Data Center Heat Cycle</a:t>
            </a:r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CC2FC892-7CAC-5851-AEDB-F4A5B0E268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" y="1104900"/>
            <a:ext cx="8493125" cy="3211513"/>
          </a:xfrm>
        </p:spPr>
      </p:pic>
      <p:grpSp>
        <p:nvGrpSpPr>
          <p:cNvPr id="11268" name="Group 6">
            <a:extLst>
              <a:ext uri="{FF2B5EF4-FFF2-40B4-BE49-F238E27FC236}">
                <a16:creationId xmlns:a16="http://schemas.microsoft.com/office/drawing/2014/main" id="{1B93CC57-5BCC-A7DD-BD75-36F5593BCED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270" name="Rectangle 19458">
              <a:extLst>
                <a:ext uri="{FF2B5EF4-FFF2-40B4-BE49-F238E27FC236}">
                  <a16:creationId xmlns:a16="http://schemas.microsoft.com/office/drawing/2014/main" id="{4269B13B-D4A4-D47F-EAC4-38E9292C5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1" name="Group 10">
              <a:extLst>
                <a:ext uri="{FF2B5EF4-FFF2-40B4-BE49-F238E27FC236}">
                  <a16:creationId xmlns:a16="http://schemas.microsoft.com/office/drawing/2014/main" id="{0A5B2DAA-55A5-6761-CDFD-3BDE08DE7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273" name="Group 12">
                <a:extLst>
                  <a:ext uri="{FF2B5EF4-FFF2-40B4-BE49-F238E27FC236}">
                    <a16:creationId xmlns:a16="http://schemas.microsoft.com/office/drawing/2014/main" id="{734E6395-785D-A8FB-F7F6-9E68AF849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1283" name="Rectangle 9">
                  <a:extLst>
                    <a:ext uri="{FF2B5EF4-FFF2-40B4-BE49-F238E27FC236}">
                      <a16:creationId xmlns:a16="http://schemas.microsoft.com/office/drawing/2014/main" id="{7BAF411A-6A15-2DD5-D073-334358B9A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1284" name="Rectangle 10">
                  <a:extLst>
                    <a:ext uri="{FF2B5EF4-FFF2-40B4-BE49-F238E27FC236}">
                      <a16:creationId xmlns:a16="http://schemas.microsoft.com/office/drawing/2014/main" id="{544C5528-7197-B4AD-FC63-D6A609A4A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274" name="Group 11">
                <a:extLst>
                  <a:ext uri="{FF2B5EF4-FFF2-40B4-BE49-F238E27FC236}">
                    <a16:creationId xmlns:a16="http://schemas.microsoft.com/office/drawing/2014/main" id="{E7650EF3-3AB0-302E-1EF8-EC4039A96D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1281" name="Rectangle 12">
                  <a:extLst>
                    <a:ext uri="{FF2B5EF4-FFF2-40B4-BE49-F238E27FC236}">
                      <a16:creationId xmlns:a16="http://schemas.microsoft.com/office/drawing/2014/main" id="{FEA112D2-E28A-7A64-DD07-EFB18C370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1282" name="Rectangle 13">
                  <a:extLst>
                    <a:ext uri="{FF2B5EF4-FFF2-40B4-BE49-F238E27FC236}">
                      <a16:creationId xmlns:a16="http://schemas.microsoft.com/office/drawing/2014/main" id="{ADEF2F19-471C-74F1-0089-500D02BB4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275" name="Group 14">
                <a:extLst>
                  <a:ext uri="{FF2B5EF4-FFF2-40B4-BE49-F238E27FC236}">
                    <a16:creationId xmlns:a16="http://schemas.microsoft.com/office/drawing/2014/main" id="{5D06FF85-8C44-B998-C622-BA3F19513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1279" name="Rectangle 16">
                  <a:extLst>
                    <a:ext uri="{FF2B5EF4-FFF2-40B4-BE49-F238E27FC236}">
                      <a16:creationId xmlns:a16="http://schemas.microsoft.com/office/drawing/2014/main" id="{996575E2-2AA8-8F75-E779-CDA72F1C8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1280" name="Rectangle 17">
                  <a:extLst>
                    <a:ext uri="{FF2B5EF4-FFF2-40B4-BE49-F238E27FC236}">
                      <a16:creationId xmlns:a16="http://schemas.microsoft.com/office/drawing/2014/main" id="{46CEB3C4-6252-ECBA-5E4B-4E9B532A9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276" name="Group 17">
                <a:extLst>
                  <a:ext uri="{FF2B5EF4-FFF2-40B4-BE49-F238E27FC236}">
                    <a16:creationId xmlns:a16="http://schemas.microsoft.com/office/drawing/2014/main" id="{DD62474D-8096-74B3-BD3C-635B917CC4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277" name="Rectangle 18">
                  <a:extLst>
                    <a:ext uri="{FF2B5EF4-FFF2-40B4-BE49-F238E27FC236}">
                      <a16:creationId xmlns:a16="http://schemas.microsoft.com/office/drawing/2014/main" id="{312C83B2-A9FD-6C0A-6616-EDD1344C3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1278" name="Rectangle 19">
                  <a:extLst>
                    <a:ext uri="{FF2B5EF4-FFF2-40B4-BE49-F238E27FC236}">
                      <a16:creationId xmlns:a16="http://schemas.microsoft.com/office/drawing/2014/main" id="{1315975B-8C24-B41B-137B-4601143DA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A175A3-DE6A-E077-9B83-2338B55C0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8197" name="Rectangle 21">
            <a:extLst>
              <a:ext uri="{FF2B5EF4-FFF2-40B4-BE49-F238E27FC236}">
                <a16:creationId xmlns:a16="http://schemas.microsoft.com/office/drawing/2014/main" id="{5FBD60A3-44F4-1559-2B8B-429FDF2B9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4154488"/>
            <a:ext cx="8493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N" altLang="en-US" sz="2400">
                <a:latin typeface="LMRoman12-Regular"/>
              </a:rPr>
              <a:t>A Heat Recovery Unit (HRU) processes the warm coolant drawn from the equipment’s exhaust before recirculating it back to the computer room’s distribution setup at a lower temperature.</a:t>
            </a:r>
          </a:p>
          <a:p>
            <a:pPr>
              <a:spcBef>
                <a:spcPct val="0"/>
              </a:spcBef>
            </a:pPr>
            <a:r>
              <a:rPr lang="en-IN" altLang="en-US" sz="2400">
                <a:latin typeface="LMRoman12-Regular"/>
              </a:rPr>
              <a:t>The HRU’s operation is supported by a secondary cooling loop that extends outside the physical boundaries of the computer room to a Heat Disposal Unit (HDU). </a:t>
            </a:r>
            <a:endParaRPr lang="en-I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A816EDC-4346-10C7-B1D4-9CB4A0BF8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" y="38100"/>
            <a:ext cx="7772400" cy="1143000"/>
          </a:xfrm>
        </p:spPr>
        <p:txBody>
          <a:bodyPr/>
          <a:lstStyle/>
          <a:p>
            <a:r>
              <a:rPr lang="en-IN" altLang="en-US" sz="2800"/>
              <a:t>High Level Data Center Heat Cycle</a:t>
            </a:r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88E34880-FE5A-06DE-6085-ECEDF628D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75" y="1336675"/>
            <a:ext cx="8493125" cy="3211513"/>
          </a:xfrm>
        </p:spPr>
      </p:pic>
      <p:grpSp>
        <p:nvGrpSpPr>
          <p:cNvPr id="12292" name="Group 6">
            <a:extLst>
              <a:ext uri="{FF2B5EF4-FFF2-40B4-BE49-F238E27FC236}">
                <a16:creationId xmlns:a16="http://schemas.microsoft.com/office/drawing/2014/main" id="{2CBE514B-57AA-0B0F-D64C-520C40E8E8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294" name="Rectangle 19458">
              <a:extLst>
                <a:ext uri="{FF2B5EF4-FFF2-40B4-BE49-F238E27FC236}">
                  <a16:creationId xmlns:a16="http://schemas.microsoft.com/office/drawing/2014/main" id="{3E44033B-9390-1F71-A52D-8547BEA40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5" name="Group 10">
              <a:extLst>
                <a:ext uri="{FF2B5EF4-FFF2-40B4-BE49-F238E27FC236}">
                  <a16:creationId xmlns:a16="http://schemas.microsoft.com/office/drawing/2014/main" id="{CDA9FEE9-C521-E52A-44CF-CCB1340A5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2297" name="Group 12">
                <a:extLst>
                  <a:ext uri="{FF2B5EF4-FFF2-40B4-BE49-F238E27FC236}">
                    <a16:creationId xmlns:a16="http://schemas.microsoft.com/office/drawing/2014/main" id="{C88EFE3E-0DC0-F1AC-7428-1D289FD8C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2307" name="Rectangle 9">
                  <a:extLst>
                    <a:ext uri="{FF2B5EF4-FFF2-40B4-BE49-F238E27FC236}">
                      <a16:creationId xmlns:a16="http://schemas.microsoft.com/office/drawing/2014/main" id="{7BD2CDF9-E4FD-96CC-877B-CC2AEEB3A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2308" name="Rectangle 10">
                  <a:extLst>
                    <a:ext uri="{FF2B5EF4-FFF2-40B4-BE49-F238E27FC236}">
                      <a16:creationId xmlns:a16="http://schemas.microsoft.com/office/drawing/2014/main" id="{32335C8F-91BE-0F57-7EE3-1C139DBFA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298" name="Group 11">
                <a:extLst>
                  <a:ext uri="{FF2B5EF4-FFF2-40B4-BE49-F238E27FC236}">
                    <a16:creationId xmlns:a16="http://schemas.microsoft.com/office/drawing/2014/main" id="{8277FF5A-23F2-4A44-CA60-7BA6C31A1B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2305" name="Rectangle 12">
                  <a:extLst>
                    <a:ext uri="{FF2B5EF4-FFF2-40B4-BE49-F238E27FC236}">
                      <a16:creationId xmlns:a16="http://schemas.microsoft.com/office/drawing/2014/main" id="{2839338F-9B70-B62A-27AE-08CDC816B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2306" name="Rectangle 13">
                  <a:extLst>
                    <a:ext uri="{FF2B5EF4-FFF2-40B4-BE49-F238E27FC236}">
                      <a16:creationId xmlns:a16="http://schemas.microsoft.com/office/drawing/2014/main" id="{196E6EA8-666D-8B2D-B77C-68AECBF37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299" name="Group 14">
                <a:extLst>
                  <a:ext uri="{FF2B5EF4-FFF2-40B4-BE49-F238E27FC236}">
                    <a16:creationId xmlns:a16="http://schemas.microsoft.com/office/drawing/2014/main" id="{4C420DED-516E-61D8-EED8-290A1A4D9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303" name="Rectangle 16">
                  <a:extLst>
                    <a:ext uri="{FF2B5EF4-FFF2-40B4-BE49-F238E27FC236}">
                      <a16:creationId xmlns:a16="http://schemas.microsoft.com/office/drawing/2014/main" id="{55A95C22-8E28-706F-BA4B-49284F8C6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2304" name="Rectangle 17">
                  <a:extLst>
                    <a:ext uri="{FF2B5EF4-FFF2-40B4-BE49-F238E27FC236}">
                      <a16:creationId xmlns:a16="http://schemas.microsoft.com/office/drawing/2014/main" id="{D5905CF7-90FF-B7C4-6436-9695FAB52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300" name="Group 17">
                <a:extLst>
                  <a:ext uri="{FF2B5EF4-FFF2-40B4-BE49-F238E27FC236}">
                    <a16:creationId xmlns:a16="http://schemas.microsoft.com/office/drawing/2014/main" id="{6E0B8679-16DA-95E9-48FA-6D34716B65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301" name="Rectangle 18">
                  <a:extLst>
                    <a:ext uri="{FF2B5EF4-FFF2-40B4-BE49-F238E27FC236}">
                      <a16:creationId xmlns:a16="http://schemas.microsoft.com/office/drawing/2014/main" id="{A6422296-BB33-0C26-E6A3-C14ACD92A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2302" name="Rectangle 19">
                  <a:extLst>
                    <a:ext uri="{FF2B5EF4-FFF2-40B4-BE49-F238E27FC236}">
                      <a16:creationId xmlns:a16="http://schemas.microsoft.com/office/drawing/2014/main" id="{064A54D6-7EA5-8877-704F-976C4BFE7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FBAAA7-86CC-7592-3652-E7CC76EF7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9221" name="Rectangle 21">
            <a:extLst>
              <a:ext uri="{FF2B5EF4-FFF2-40B4-BE49-F238E27FC236}">
                <a16:creationId xmlns:a16="http://schemas.microsoft.com/office/drawing/2014/main" id="{BCB8C1AB-FB2D-851A-6F59-B52A43B5E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395128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>
                <a:latin typeface="LMRoman12-Regular"/>
              </a:rPr>
              <a:t>The HDU is tasked to supply facility-wide cooling resources.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>
                <a:latin typeface="LMRoman12-Regular"/>
              </a:rPr>
              <a:t>All the heat generated and additional power consumed by cooling systems is dumped into local outdoor atmosphere. </a:t>
            </a:r>
            <a:endParaRPr lang="en-I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D51B64F-2F96-23BC-BDB5-4E72D05B2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349250"/>
            <a:ext cx="6608762" cy="609600"/>
          </a:xfrm>
        </p:spPr>
        <p:txBody>
          <a:bodyPr/>
          <a:lstStyle/>
          <a:p>
            <a:r>
              <a:rPr lang="en-IN" altLang="en-US" sz="2800"/>
              <a:t>Classification of Heat Removal Methods</a:t>
            </a:r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6153772F-F270-3E48-5EB3-3140936716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8" y="1143000"/>
            <a:ext cx="8223250" cy="5502275"/>
          </a:xfrm>
        </p:spPr>
      </p:pic>
      <p:grpSp>
        <p:nvGrpSpPr>
          <p:cNvPr id="13316" name="Group 6">
            <a:extLst>
              <a:ext uri="{FF2B5EF4-FFF2-40B4-BE49-F238E27FC236}">
                <a16:creationId xmlns:a16="http://schemas.microsoft.com/office/drawing/2014/main" id="{E8AE3CD1-AF10-55DC-9BD8-F8A698573D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319" name="Rectangle 19458">
              <a:extLst>
                <a:ext uri="{FF2B5EF4-FFF2-40B4-BE49-F238E27FC236}">
                  <a16:creationId xmlns:a16="http://schemas.microsoft.com/office/drawing/2014/main" id="{85BEEB5A-2D4D-E180-BE75-53D7898AD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10">
              <a:extLst>
                <a:ext uri="{FF2B5EF4-FFF2-40B4-BE49-F238E27FC236}">
                  <a16:creationId xmlns:a16="http://schemas.microsoft.com/office/drawing/2014/main" id="{7EF0711F-0C82-5C04-7438-8614B43F50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322" name="Group 12">
                <a:extLst>
                  <a:ext uri="{FF2B5EF4-FFF2-40B4-BE49-F238E27FC236}">
                    <a16:creationId xmlns:a16="http://schemas.microsoft.com/office/drawing/2014/main" id="{F2E76D2F-1F9C-776F-D209-227B05316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3332" name="Rectangle 9">
                  <a:extLst>
                    <a:ext uri="{FF2B5EF4-FFF2-40B4-BE49-F238E27FC236}">
                      <a16:creationId xmlns:a16="http://schemas.microsoft.com/office/drawing/2014/main" id="{EDFF4842-5ACA-A6F4-6BC5-5B2BE5E3B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333" name="Rectangle 10">
                  <a:extLst>
                    <a:ext uri="{FF2B5EF4-FFF2-40B4-BE49-F238E27FC236}">
                      <a16:creationId xmlns:a16="http://schemas.microsoft.com/office/drawing/2014/main" id="{7AFDC036-2292-3CE4-FDE2-BA123B52A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3323" name="Group 11">
                <a:extLst>
                  <a:ext uri="{FF2B5EF4-FFF2-40B4-BE49-F238E27FC236}">
                    <a16:creationId xmlns:a16="http://schemas.microsoft.com/office/drawing/2014/main" id="{E8428151-48C3-2569-A7A7-39AD8B72A2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3330" name="Rectangle 12">
                  <a:extLst>
                    <a:ext uri="{FF2B5EF4-FFF2-40B4-BE49-F238E27FC236}">
                      <a16:creationId xmlns:a16="http://schemas.microsoft.com/office/drawing/2014/main" id="{0304391A-B906-89E0-7FF2-6E1EFF308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331" name="Rectangle 13">
                  <a:extLst>
                    <a:ext uri="{FF2B5EF4-FFF2-40B4-BE49-F238E27FC236}">
                      <a16:creationId xmlns:a16="http://schemas.microsoft.com/office/drawing/2014/main" id="{8758A181-DEA5-F5B9-86F9-85620AA79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3324" name="Group 14">
                <a:extLst>
                  <a:ext uri="{FF2B5EF4-FFF2-40B4-BE49-F238E27FC236}">
                    <a16:creationId xmlns:a16="http://schemas.microsoft.com/office/drawing/2014/main" id="{41CBA1AF-F8BE-1EEB-8EE2-E3F8ABA2E3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328" name="Rectangle 16">
                  <a:extLst>
                    <a:ext uri="{FF2B5EF4-FFF2-40B4-BE49-F238E27FC236}">
                      <a16:creationId xmlns:a16="http://schemas.microsoft.com/office/drawing/2014/main" id="{2472C50B-8526-6C67-9A2B-BB91F1CC9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329" name="Rectangle 17">
                  <a:extLst>
                    <a:ext uri="{FF2B5EF4-FFF2-40B4-BE49-F238E27FC236}">
                      <a16:creationId xmlns:a16="http://schemas.microsoft.com/office/drawing/2014/main" id="{D91812E0-045F-9003-B2AC-B306CB2BE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3325" name="Group 17">
                <a:extLst>
                  <a:ext uri="{FF2B5EF4-FFF2-40B4-BE49-F238E27FC236}">
                    <a16:creationId xmlns:a16="http://schemas.microsoft.com/office/drawing/2014/main" id="{CE79CDAD-188A-ECB1-3C66-B9F650F932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326" name="Rectangle 18">
                  <a:extLst>
                    <a:ext uri="{FF2B5EF4-FFF2-40B4-BE49-F238E27FC236}">
                      <a16:creationId xmlns:a16="http://schemas.microsoft.com/office/drawing/2014/main" id="{F33AB855-37EF-BD43-90E6-5272B9EDD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327" name="Rectangle 19">
                  <a:extLst>
                    <a:ext uri="{FF2B5EF4-FFF2-40B4-BE49-F238E27FC236}">
                      <a16:creationId xmlns:a16="http://schemas.microsoft.com/office/drawing/2014/main" id="{6BE8B1DD-9CA3-BBB9-A645-89641E332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FCBE82-E64C-4992-7A33-1D2CAD042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0FAE6BD-2043-1BA8-013C-5A4DB20E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00200"/>
            <a:ext cx="1600200" cy="4937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IN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E8553D-F19A-44E7-7096-4BA6AE3D1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1181100"/>
            <a:ext cx="3905250" cy="535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E116ECF-463D-4751-1238-FC22C0BFF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3338"/>
            <a:ext cx="6477000" cy="1143000"/>
          </a:xfrm>
        </p:spPr>
        <p:txBody>
          <a:bodyPr/>
          <a:lstStyle/>
          <a:p>
            <a:r>
              <a:rPr lang="en-IN" altLang="en-US" sz="2800"/>
              <a:t>Cooling of racks with raised floor of data center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2CEC084E-318A-5EDA-B8DD-03F0D59845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25" y="1382713"/>
            <a:ext cx="7162800" cy="4578350"/>
          </a:xfrm>
        </p:spPr>
      </p:pic>
      <p:grpSp>
        <p:nvGrpSpPr>
          <p:cNvPr id="14340" name="Group 6">
            <a:extLst>
              <a:ext uri="{FF2B5EF4-FFF2-40B4-BE49-F238E27FC236}">
                <a16:creationId xmlns:a16="http://schemas.microsoft.com/office/drawing/2014/main" id="{E9FF4870-2835-9793-DC13-7072CC87E0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43" name="Rectangle 19458">
              <a:extLst>
                <a:ext uri="{FF2B5EF4-FFF2-40B4-BE49-F238E27FC236}">
                  <a16:creationId xmlns:a16="http://schemas.microsoft.com/office/drawing/2014/main" id="{6AACF7FD-27C8-60F0-034F-98286DBD0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4" name="Group 10">
              <a:extLst>
                <a:ext uri="{FF2B5EF4-FFF2-40B4-BE49-F238E27FC236}">
                  <a16:creationId xmlns:a16="http://schemas.microsoft.com/office/drawing/2014/main" id="{8167CA4B-7912-AE18-385D-F5A1DAD01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4346" name="Group 12">
                <a:extLst>
                  <a:ext uri="{FF2B5EF4-FFF2-40B4-BE49-F238E27FC236}">
                    <a16:creationId xmlns:a16="http://schemas.microsoft.com/office/drawing/2014/main" id="{5BC63C77-FFF5-C2F3-67E0-940204C0A7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4356" name="Rectangle 9">
                  <a:extLst>
                    <a:ext uri="{FF2B5EF4-FFF2-40B4-BE49-F238E27FC236}">
                      <a16:creationId xmlns:a16="http://schemas.microsoft.com/office/drawing/2014/main" id="{8C62E024-6DC3-0E2E-BC3D-F9E142E66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4357" name="Rectangle 10">
                  <a:extLst>
                    <a:ext uri="{FF2B5EF4-FFF2-40B4-BE49-F238E27FC236}">
                      <a16:creationId xmlns:a16="http://schemas.microsoft.com/office/drawing/2014/main" id="{B0831A28-5748-E053-A82C-0F4776DDF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4347" name="Group 11">
                <a:extLst>
                  <a:ext uri="{FF2B5EF4-FFF2-40B4-BE49-F238E27FC236}">
                    <a16:creationId xmlns:a16="http://schemas.microsoft.com/office/drawing/2014/main" id="{B76D954F-AF67-D767-7801-F430BB0681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354" name="Rectangle 12">
                  <a:extLst>
                    <a:ext uri="{FF2B5EF4-FFF2-40B4-BE49-F238E27FC236}">
                      <a16:creationId xmlns:a16="http://schemas.microsoft.com/office/drawing/2014/main" id="{447C3598-DD1A-739F-EC9B-CF04E883E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4355" name="Rectangle 13">
                  <a:extLst>
                    <a:ext uri="{FF2B5EF4-FFF2-40B4-BE49-F238E27FC236}">
                      <a16:creationId xmlns:a16="http://schemas.microsoft.com/office/drawing/2014/main" id="{7FC536C5-CA64-625C-A7D1-94772299B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4348" name="Group 14">
                <a:extLst>
                  <a:ext uri="{FF2B5EF4-FFF2-40B4-BE49-F238E27FC236}">
                    <a16:creationId xmlns:a16="http://schemas.microsoft.com/office/drawing/2014/main" id="{956C0739-BC08-A6C7-7053-694C61690D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352" name="Rectangle 16">
                  <a:extLst>
                    <a:ext uri="{FF2B5EF4-FFF2-40B4-BE49-F238E27FC236}">
                      <a16:creationId xmlns:a16="http://schemas.microsoft.com/office/drawing/2014/main" id="{9EC8090E-E283-329C-0227-C4ADF6BF0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4353" name="Rectangle 17">
                  <a:extLst>
                    <a:ext uri="{FF2B5EF4-FFF2-40B4-BE49-F238E27FC236}">
                      <a16:creationId xmlns:a16="http://schemas.microsoft.com/office/drawing/2014/main" id="{4A11737B-D298-A881-1FF1-620243687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4349" name="Group 17">
                <a:extLst>
                  <a:ext uri="{FF2B5EF4-FFF2-40B4-BE49-F238E27FC236}">
                    <a16:creationId xmlns:a16="http://schemas.microsoft.com/office/drawing/2014/main" id="{43572E0F-CEF4-0EFD-9921-BA6329DCD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350" name="Rectangle 18">
                  <a:extLst>
                    <a:ext uri="{FF2B5EF4-FFF2-40B4-BE49-F238E27FC236}">
                      <a16:creationId xmlns:a16="http://schemas.microsoft.com/office/drawing/2014/main" id="{4BC5D346-9C41-3FD9-4983-F6A8BE51A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4351" name="Rectangle 19">
                  <a:extLst>
                    <a:ext uri="{FF2B5EF4-FFF2-40B4-BE49-F238E27FC236}">
                      <a16:creationId xmlns:a16="http://schemas.microsoft.com/office/drawing/2014/main" id="{D4660C9D-853C-0A74-B315-581331486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96CA83-4A43-F1BB-EFBA-B95CCE1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1269" name="Picture 2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9C067284-5BCD-8492-08F2-FE7CB284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258888"/>
            <a:ext cx="66103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DFF2DCB-F6EC-EF89-AA41-841ACB255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258763"/>
            <a:ext cx="6781800" cy="808037"/>
          </a:xfrm>
        </p:spPr>
        <p:txBody>
          <a:bodyPr/>
          <a:lstStyle/>
          <a:p>
            <a:r>
              <a:rPr lang="en-IN" altLang="en-US" sz="2800"/>
              <a:t>Rear Door Heat Exchanger (RDHX) for A Rack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9FF34C86-DE44-6725-7831-CA565CB2D4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" y="1360488"/>
            <a:ext cx="5710238" cy="4244975"/>
          </a:xfrm>
        </p:spPr>
      </p:pic>
      <p:grpSp>
        <p:nvGrpSpPr>
          <p:cNvPr id="15364" name="Group 6">
            <a:extLst>
              <a:ext uri="{FF2B5EF4-FFF2-40B4-BE49-F238E27FC236}">
                <a16:creationId xmlns:a16="http://schemas.microsoft.com/office/drawing/2014/main" id="{E8F99C5A-96FD-B9E6-1F3D-962F785C948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6" name="Rectangle 19458">
              <a:extLst>
                <a:ext uri="{FF2B5EF4-FFF2-40B4-BE49-F238E27FC236}">
                  <a16:creationId xmlns:a16="http://schemas.microsoft.com/office/drawing/2014/main" id="{14D70848-7E30-DF44-3C64-6FE66CFEF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10">
              <a:extLst>
                <a:ext uri="{FF2B5EF4-FFF2-40B4-BE49-F238E27FC236}">
                  <a16:creationId xmlns:a16="http://schemas.microsoft.com/office/drawing/2014/main" id="{68C86993-870F-EC34-534A-3E302C42F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5369" name="Group 12">
                <a:extLst>
                  <a:ext uri="{FF2B5EF4-FFF2-40B4-BE49-F238E27FC236}">
                    <a16:creationId xmlns:a16="http://schemas.microsoft.com/office/drawing/2014/main" id="{DE39DA3A-562F-5C3F-8829-0780ECBC55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5379" name="Rectangle 9">
                  <a:extLst>
                    <a:ext uri="{FF2B5EF4-FFF2-40B4-BE49-F238E27FC236}">
                      <a16:creationId xmlns:a16="http://schemas.microsoft.com/office/drawing/2014/main" id="{5295BE7C-AF70-41E5-4673-2B9E1FE9D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80" name="Rectangle 10">
                  <a:extLst>
                    <a:ext uri="{FF2B5EF4-FFF2-40B4-BE49-F238E27FC236}">
                      <a16:creationId xmlns:a16="http://schemas.microsoft.com/office/drawing/2014/main" id="{72F19B7E-7369-B8B4-4B54-2F4C2C238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5370" name="Group 11">
                <a:extLst>
                  <a:ext uri="{FF2B5EF4-FFF2-40B4-BE49-F238E27FC236}">
                    <a16:creationId xmlns:a16="http://schemas.microsoft.com/office/drawing/2014/main" id="{C965A39B-A6FF-7177-D182-59128EC1F8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377" name="Rectangle 12">
                  <a:extLst>
                    <a:ext uri="{FF2B5EF4-FFF2-40B4-BE49-F238E27FC236}">
                      <a16:creationId xmlns:a16="http://schemas.microsoft.com/office/drawing/2014/main" id="{87A544C6-E13B-AF3F-1BAF-86B5A0981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78" name="Rectangle 13">
                  <a:extLst>
                    <a:ext uri="{FF2B5EF4-FFF2-40B4-BE49-F238E27FC236}">
                      <a16:creationId xmlns:a16="http://schemas.microsoft.com/office/drawing/2014/main" id="{E78173F0-6F61-D92D-F9DB-C4CB89A74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5371" name="Group 14">
                <a:extLst>
                  <a:ext uri="{FF2B5EF4-FFF2-40B4-BE49-F238E27FC236}">
                    <a16:creationId xmlns:a16="http://schemas.microsoft.com/office/drawing/2014/main" id="{605F018D-B21E-216C-5879-5090258FD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375" name="Rectangle 16">
                  <a:extLst>
                    <a:ext uri="{FF2B5EF4-FFF2-40B4-BE49-F238E27FC236}">
                      <a16:creationId xmlns:a16="http://schemas.microsoft.com/office/drawing/2014/main" id="{ACA99DEC-09CD-62B5-88DC-263C1B781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76" name="Rectangle 17">
                  <a:extLst>
                    <a:ext uri="{FF2B5EF4-FFF2-40B4-BE49-F238E27FC236}">
                      <a16:creationId xmlns:a16="http://schemas.microsoft.com/office/drawing/2014/main" id="{8E0FD5AA-9438-286A-7E43-1C489619A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5372" name="Group 17">
                <a:extLst>
                  <a:ext uri="{FF2B5EF4-FFF2-40B4-BE49-F238E27FC236}">
                    <a16:creationId xmlns:a16="http://schemas.microsoft.com/office/drawing/2014/main" id="{F0C5F3F2-38EF-5AA1-BD64-7319912A3C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373" name="Rectangle 18">
                  <a:extLst>
                    <a:ext uri="{FF2B5EF4-FFF2-40B4-BE49-F238E27FC236}">
                      <a16:creationId xmlns:a16="http://schemas.microsoft.com/office/drawing/2014/main" id="{60A50765-0DCB-1A27-47F9-D6AFE47E5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374" name="Rectangle 19">
                  <a:extLst>
                    <a:ext uri="{FF2B5EF4-FFF2-40B4-BE49-F238E27FC236}">
                      <a16:creationId xmlns:a16="http://schemas.microsoft.com/office/drawing/2014/main" id="{D83402AF-E328-E881-F11A-328E2D7A43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A8974A-58B7-C8F1-FEA0-612FF0B97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56C3CF-42A1-7D03-D874-3F7BDD8D65EF}"/>
                  </a:ext>
                </a:extLst>
              </p14:cNvPr>
              <p14:cNvContentPartPr/>
              <p14:nvPr/>
            </p14:nvContentPartPr>
            <p14:xfrm>
              <a:off x="1877760" y="4516920"/>
              <a:ext cx="76680" cy="73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56C3CF-42A1-7D03-D874-3F7BDD8D6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8400" y="4507560"/>
                <a:ext cx="95400" cy="75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CA8D640-1FE2-ABA8-F7E4-4C3900CB4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575"/>
            <a:ext cx="6705600" cy="1143000"/>
          </a:xfrm>
        </p:spPr>
        <p:txBody>
          <a:bodyPr/>
          <a:lstStyle/>
          <a:p>
            <a:r>
              <a:rPr lang="en-IN" altLang="en-US" sz="2800"/>
              <a:t>Anatomy of Data Center</a:t>
            </a:r>
          </a:p>
        </p:txBody>
      </p:sp>
      <p:grpSp>
        <p:nvGrpSpPr>
          <p:cNvPr id="5123" name="Group 6">
            <a:extLst>
              <a:ext uri="{FF2B5EF4-FFF2-40B4-BE49-F238E27FC236}">
                <a16:creationId xmlns:a16="http://schemas.microsoft.com/office/drawing/2014/main" id="{A67F12D1-2937-C0FA-A3B9-D0160091ED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5" name="Rectangle 19458">
              <a:extLst>
                <a:ext uri="{FF2B5EF4-FFF2-40B4-BE49-F238E27FC236}">
                  <a16:creationId xmlns:a16="http://schemas.microsoft.com/office/drawing/2014/main" id="{9186098A-FA8D-BCB9-37A7-CD20C7C35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6" name="Group 10">
              <a:extLst>
                <a:ext uri="{FF2B5EF4-FFF2-40B4-BE49-F238E27FC236}">
                  <a16:creationId xmlns:a16="http://schemas.microsoft.com/office/drawing/2014/main" id="{5629EB1B-4D52-53B4-DB2D-E91C718D9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5128" name="Group 12">
                <a:extLst>
                  <a:ext uri="{FF2B5EF4-FFF2-40B4-BE49-F238E27FC236}">
                    <a16:creationId xmlns:a16="http://schemas.microsoft.com/office/drawing/2014/main" id="{878BFA9E-0B50-DDD1-B135-391212A9A9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5138" name="Rectangle 9">
                  <a:extLst>
                    <a:ext uri="{FF2B5EF4-FFF2-40B4-BE49-F238E27FC236}">
                      <a16:creationId xmlns:a16="http://schemas.microsoft.com/office/drawing/2014/main" id="{D1ED730B-98DF-AAD9-7246-A78D57BC1E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9" name="Rectangle 10">
                  <a:extLst>
                    <a:ext uri="{FF2B5EF4-FFF2-40B4-BE49-F238E27FC236}">
                      <a16:creationId xmlns:a16="http://schemas.microsoft.com/office/drawing/2014/main" id="{3CA5593C-1194-6923-3E81-A9A5A99501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5129" name="Group 11">
                <a:extLst>
                  <a:ext uri="{FF2B5EF4-FFF2-40B4-BE49-F238E27FC236}">
                    <a16:creationId xmlns:a16="http://schemas.microsoft.com/office/drawing/2014/main" id="{6D5C67B7-8FBD-01A9-7534-8D54BF8E8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5136" name="Rectangle 12">
                  <a:extLst>
                    <a:ext uri="{FF2B5EF4-FFF2-40B4-BE49-F238E27FC236}">
                      <a16:creationId xmlns:a16="http://schemas.microsoft.com/office/drawing/2014/main" id="{FA6A49E4-ECBB-D0B5-38F2-8FA114B1F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7" name="Rectangle 13">
                  <a:extLst>
                    <a:ext uri="{FF2B5EF4-FFF2-40B4-BE49-F238E27FC236}">
                      <a16:creationId xmlns:a16="http://schemas.microsoft.com/office/drawing/2014/main" id="{537FD9FB-0DFF-4DC5-D3D3-1E28E67BF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5130" name="Group 14">
                <a:extLst>
                  <a:ext uri="{FF2B5EF4-FFF2-40B4-BE49-F238E27FC236}">
                    <a16:creationId xmlns:a16="http://schemas.microsoft.com/office/drawing/2014/main" id="{29557CD1-5429-CD54-D46E-03BBAD214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5134" name="Rectangle 16">
                  <a:extLst>
                    <a:ext uri="{FF2B5EF4-FFF2-40B4-BE49-F238E27FC236}">
                      <a16:creationId xmlns:a16="http://schemas.microsoft.com/office/drawing/2014/main" id="{F208142F-34CD-7483-2074-AE8200119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5" name="Rectangle 17">
                  <a:extLst>
                    <a:ext uri="{FF2B5EF4-FFF2-40B4-BE49-F238E27FC236}">
                      <a16:creationId xmlns:a16="http://schemas.microsoft.com/office/drawing/2014/main" id="{E187C7D7-A33E-2710-78B4-202445F58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5131" name="Group 17">
                <a:extLst>
                  <a:ext uri="{FF2B5EF4-FFF2-40B4-BE49-F238E27FC236}">
                    <a16:creationId xmlns:a16="http://schemas.microsoft.com/office/drawing/2014/main" id="{A313E1D4-7F2F-C482-EA12-84FB74C724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5132" name="Rectangle 18">
                  <a:extLst>
                    <a:ext uri="{FF2B5EF4-FFF2-40B4-BE49-F238E27FC236}">
                      <a16:creationId xmlns:a16="http://schemas.microsoft.com/office/drawing/2014/main" id="{9C95CBE9-FA41-76AA-8CAA-422FD79C3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3" name="Rectangle 19">
                  <a:extLst>
                    <a:ext uri="{FF2B5EF4-FFF2-40B4-BE49-F238E27FC236}">
                      <a16:creationId xmlns:a16="http://schemas.microsoft.com/office/drawing/2014/main" id="{DCB1E372-0D23-B086-2ADF-E1350DF2B5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CE3C0D-9C36-D45A-7602-F9766B25A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124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D700522-8310-9A57-4863-1CD2495274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75" y="1330325"/>
            <a:ext cx="8759825" cy="5332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B7A5-D499-607B-98CB-4D90E735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imes-Roman"/>
              </a:rPr>
              <a:t>Typical air-cooling system in Sub-sections of A</a:t>
            </a:r>
            <a:br>
              <a:rPr lang="en-US" sz="2800" b="0" i="0" u="none" strike="noStrike" baseline="0" dirty="0">
                <a:latin typeface="Times-Roman"/>
              </a:rPr>
            </a:br>
            <a:r>
              <a:rPr lang="en-US" sz="2800" b="0" i="0" u="none" strike="noStrike" baseline="0" dirty="0">
                <a:latin typeface="Times-Roman"/>
              </a:rPr>
              <a:t> </a:t>
            </a:r>
            <a:r>
              <a:rPr lang="en-US" sz="2800" dirty="0">
                <a:latin typeface="Times-Roman"/>
              </a:rPr>
              <a:t>D</a:t>
            </a:r>
            <a:r>
              <a:rPr lang="en-US" sz="2800" b="0" i="0" u="none" strike="noStrike" baseline="0" dirty="0">
                <a:latin typeface="Times-Roman"/>
              </a:rPr>
              <a:t>ata </a:t>
            </a:r>
            <a:r>
              <a:rPr lang="en-US" sz="2800" dirty="0">
                <a:latin typeface="Times-Roman"/>
              </a:rPr>
              <a:t>C</a:t>
            </a:r>
            <a:r>
              <a:rPr lang="en-US" sz="2800" b="0" i="0" u="none" strike="noStrike" baseline="0" dirty="0">
                <a:latin typeface="Times-Roman"/>
              </a:rPr>
              <a:t>enter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950CE8-5A39-845D-4B46-299ED0D82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47371"/>
            <a:ext cx="8518490" cy="3915229"/>
          </a:xfrm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06BE43B2-5D04-8082-0601-D0B9AE566C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19458">
              <a:extLst>
                <a:ext uri="{FF2B5EF4-FFF2-40B4-BE49-F238E27FC236}">
                  <a16:creationId xmlns:a16="http://schemas.microsoft.com/office/drawing/2014/main" id="{BE0CD33E-8F22-DB02-A0DF-CD3902264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8FEC3038-EA00-035F-F2D3-AE9207CB4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CCF6C2FE-BC34-6F44-DBB9-BC957C5BC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9">
                  <a:extLst>
                    <a:ext uri="{FF2B5EF4-FFF2-40B4-BE49-F238E27FC236}">
                      <a16:creationId xmlns:a16="http://schemas.microsoft.com/office/drawing/2014/main" id="{79D5A550-5FB6-8CF5-730E-1F044DED4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3566F8EA-718F-507B-FFB7-F0AD47C7E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B98C0E1-EF0E-9591-AEEB-27E26C510C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2">
                  <a:extLst>
                    <a:ext uri="{FF2B5EF4-FFF2-40B4-BE49-F238E27FC236}">
                      <a16:creationId xmlns:a16="http://schemas.microsoft.com/office/drawing/2014/main" id="{0073ED3F-EF09-BC0E-1A71-2C646A1A8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FCC07096-4CF8-41A0-2FAA-02F01EE74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67BC6C01-3E5A-1150-DE34-F19CAB426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B5CF632F-CBE8-A852-AA12-FCE7C3E83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748660C6-975C-3874-F1F9-1228964600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26979202-BDC5-0FA7-344A-EAF2C27AD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8">
                  <a:extLst>
                    <a:ext uri="{FF2B5EF4-FFF2-40B4-BE49-F238E27FC236}">
                      <a16:creationId xmlns:a16="http://schemas.microsoft.com/office/drawing/2014/main" id="{BE098704-D267-BE75-B96A-D6870B8EE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A77E354F-DAA2-2F60-B0B4-E258C8E03C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CD6977-5BB0-4299-47EE-918BE9EC3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118D059-7AA1-3D91-ADEB-7A8BD2F7D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738" y="1511064"/>
            <a:ext cx="4724400" cy="4398579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EEB099F-6DD6-626A-CBF0-CA9239E35D1F}"/>
              </a:ext>
            </a:extLst>
          </p:cNvPr>
          <p:cNvSpPr/>
          <p:nvPr/>
        </p:nvSpPr>
        <p:spPr bwMode="auto">
          <a:xfrm>
            <a:off x="2133600" y="2225675"/>
            <a:ext cx="1752600" cy="3336925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B7A5-D499-607B-98CB-4D90E735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r>
              <a:rPr lang="en-US" sz="2800" dirty="0"/>
              <a:t>Thermal Management of Benchmarked facilities</a:t>
            </a:r>
            <a:endParaRPr lang="en-IN" sz="2800" dirty="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6BE43B2-5D04-8082-0601-D0B9AE566C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19458">
              <a:extLst>
                <a:ext uri="{FF2B5EF4-FFF2-40B4-BE49-F238E27FC236}">
                  <a16:creationId xmlns:a16="http://schemas.microsoft.com/office/drawing/2014/main" id="{BE0CD33E-8F22-DB02-A0DF-CD3902264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8FEC3038-EA00-035F-F2D3-AE9207CB4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CCF6C2FE-BC34-6F44-DBB9-BC957C5BC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9">
                  <a:extLst>
                    <a:ext uri="{FF2B5EF4-FFF2-40B4-BE49-F238E27FC236}">
                      <a16:creationId xmlns:a16="http://schemas.microsoft.com/office/drawing/2014/main" id="{79D5A550-5FB6-8CF5-730E-1F044DED4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3566F8EA-718F-507B-FFB7-F0AD47C7E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B98C0E1-EF0E-9591-AEEB-27E26C510C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2">
                  <a:extLst>
                    <a:ext uri="{FF2B5EF4-FFF2-40B4-BE49-F238E27FC236}">
                      <a16:creationId xmlns:a16="http://schemas.microsoft.com/office/drawing/2014/main" id="{0073ED3F-EF09-BC0E-1A71-2C646A1A8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FCC07096-4CF8-41A0-2FAA-02F01EE74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67BC6C01-3E5A-1150-DE34-F19CAB426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B5CF632F-CBE8-A852-AA12-FCE7C3E83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748660C6-975C-3874-F1F9-1228964600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26979202-BDC5-0FA7-344A-EAF2C27AD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8">
                  <a:extLst>
                    <a:ext uri="{FF2B5EF4-FFF2-40B4-BE49-F238E27FC236}">
                      <a16:creationId xmlns:a16="http://schemas.microsoft.com/office/drawing/2014/main" id="{BE098704-D267-BE75-B96A-D6870B8EE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A77E354F-DAA2-2F60-B0B4-E258C8E03C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CD6977-5BB0-4299-47EE-918BE9EC3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4B635EF-1C7C-0F62-2A86-DB92B8453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5755" y="1219201"/>
            <a:ext cx="7590046" cy="5226364"/>
          </a:xfrm>
        </p:spPr>
      </p:pic>
      <p:pic>
        <p:nvPicPr>
          <p:cNvPr id="1026" name="Picture 2" descr="Evolution of PUE in the data center industry.">
            <a:extLst>
              <a:ext uri="{FF2B5EF4-FFF2-40B4-BE49-F238E27FC236}">
                <a16:creationId xmlns:a16="http://schemas.microsoft.com/office/drawing/2014/main" id="{05BCA421-5263-80A1-B2FA-D69FC175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223843"/>
            <a:ext cx="669437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B881-2DB9-C728-97BF-27073866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sz="2800" b="0" u="none" strike="noStrike" baseline="0" dirty="0">
                <a:latin typeface="Times-Italic"/>
              </a:rPr>
              <a:t>First Question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36F7-8812-FCBD-A0A9-C198494BE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246502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0" i="0" u="none" strike="noStrike" baseline="0" dirty="0">
                <a:solidFill>
                  <a:srgbClr val="0070C0"/>
                </a:solidFill>
                <a:latin typeface="Script MT Bold" panose="03040602040607080904" pitchFamily="66" charset="0"/>
              </a:rPr>
              <a:t>What should the design specifications of new energy efficient thermal solutions be in the next generation data centers?</a:t>
            </a:r>
            <a:endParaRPr lang="en-IN" sz="3600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E711C9EE-004C-50CA-572B-D4077A2CE45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80DA792A-DC86-59AD-1E4D-A623F0955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B11C5F34-9EB4-C02B-86CA-B93B0FADF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A337D3B7-A736-AC43-CCB6-3A42C74C30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8C1A8A66-4A80-B159-031D-17E075DFD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5723FB28-7C43-2A35-795D-A6541F2D4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" name="Group 11">
                <a:extLst>
                  <a:ext uri="{FF2B5EF4-FFF2-40B4-BE49-F238E27FC236}">
                    <a16:creationId xmlns:a16="http://schemas.microsoft.com/office/drawing/2014/main" id="{447DF3FC-0C55-FD97-CEF5-864E079F2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2">
                  <a:extLst>
                    <a:ext uri="{FF2B5EF4-FFF2-40B4-BE49-F238E27FC236}">
                      <a16:creationId xmlns:a16="http://schemas.microsoft.com/office/drawing/2014/main" id="{6F93A7B3-C851-AB56-FF26-5D78A6125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2764DB63-EE2E-9E82-36F3-179829425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67A5E874-EB22-ABAC-E51D-C59D1E7D2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9B842A25-B404-8F31-52BE-F9C9DA589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7FC7927E-A3BA-4EF3-F6C5-A83AD8071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" name="Group 17">
                <a:extLst>
                  <a:ext uri="{FF2B5EF4-FFF2-40B4-BE49-F238E27FC236}">
                    <a16:creationId xmlns:a16="http://schemas.microsoft.com/office/drawing/2014/main" id="{102C0757-37D5-6AE7-684E-BBBA83A88D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8">
                  <a:extLst>
                    <a:ext uri="{FF2B5EF4-FFF2-40B4-BE49-F238E27FC236}">
                      <a16:creationId xmlns:a16="http://schemas.microsoft.com/office/drawing/2014/main" id="{ABBE10B4-1171-5BDD-0630-763454362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FBF8497C-089A-D4F4-0911-72EFE48C84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C48AA-735D-E009-F4F0-8BF74A47A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02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6">
            <a:extLst>
              <a:ext uri="{FF2B5EF4-FFF2-40B4-BE49-F238E27FC236}">
                <a16:creationId xmlns:a16="http://schemas.microsoft.com/office/drawing/2014/main" id="{7C014BCC-4BBC-E6CC-521A-9BB288D0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14425"/>
            <a:ext cx="735171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E39A8CBD-47B7-9932-59B2-B1710213B8C8}"/>
              </a:ext>
            </a:extLst>
          </p:cNvPr>
          <p:cNvSpPr>
            <a:spLocks/>
          </p:cNvSpPr>
          <p:nvPr/>
        </p:nvSpPr>
        <p:spPr bwMode="auto">
          <a:xfrm>
            <a:off x="419100" y="1100138"/>
            <a:ext cx="4914900" cy="4754562"/>
          </a:xfrm>
          <a:custGeom>
            <a:avLst/>
            <a:gdLst>
              <a:gd name="T0" fmla="*/ 0 w 4880473"/>
              <a:gd name="T1" fmla="*/ 4783058 h 4726236"/>
              <a:gd name="T2" fmla="*/ 435790 w 4880473"/>
              <a:gd name="T3" fmla="*/ 4671565 h 4726236"/>
              <a:gd name="T4" fmla="*/ 1229150 w 4880473"/>
              <a:gd name="T5" fmla="*/ 4348234 h 4726236"/>
              <a:gd name="T6" fmla="*/ 2044857 w 4880473"/>
              <a:gd name="T7" fmla="*/ 3891113 h 4726236"/>
              <a:gd name="T8" fmla="*/ 2715303 w 4880473"/>
              <a:gd name="T9" fmla="*/ 3367094 h 4726236"/>
              <a:gd name="T10" fmla="*/ 3151092 w 4880473"/>
              <a:gd name="T11" fmla="*/ 2909972 h 4726236"/>
              <a:gd name="T12" fmla="*/ 4056192 w 4880473"/>
              <a:gd name="T13" fmla="*/ 1739293 h 4726236"/>
              <a:gd name="T14" fmla="*/ 4514330 w 4880473"/>
              <a:gd name="T15" fmla="*/ 891945 h 4726236"/>
              <a:gd name="T16" fmla="*/ 4950120 w 4880473"/>
              <a:gd name="T17" fmla="*/ 0 h 47262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80473" h="4726236">
                <a:moveTo>
                  <a:pt x="0" y="4726236"/>
                </a:moveTo>
                <a:cubicBezTo>
                  <a:pt x="113841" y="4706956"/>
                  <a:pt x="227682" y="4687677"/>
                  <a:pt x="429658" y="4616067"/>
                </a:cubicBezTo>
                <a:cubicBezTo>
                  <a:pt x="631634" y="4544457"/>
                  <a:pt x="947451" y="4425108"/>
                  <a:pt x="1211856" y="4296578"/>
                </a:cubicBezTo>
                <a:cubicBezTo>
                  <a:pt x="1476261" y="4168048"/>
                  <a:pt x="1771880" y="4006468"/>
                  <a:pt x="2016087" y="3844887"/>
                </a:cubicBezTo>
                <a:cubicBezTo>
                  <a:pt x="2260294" y="3683306"/>
                  <a:pt x="2495321" y="3488675"/>
                  <a:pt x="2677099" y="3327094"/>
                </a:cubicBezTo>
                <a:cubicBezTo>
                  <a:pt x="2858877" y="3165513"/>
                  <a:pt x="2886420" y="3143479"/>
                  <a:pt x="3106757" y="2875402"/>
                </a:cubicBezTo>
                <a:cubicBezTo>
                  <a:pt x="3327094" y="2607325"/>
                  <a:pt x="3775113" y="2050973"/>
                  <a:pt x="3999123" y="1718631"/>
                </a:cubicBezTo>
                <a:cubicBezTo>
                  <a:pt x="4223133" y="1386289"/>
                  <a:pt x="4303923" y="1167787"/>
                  <a:pt x="4450815" y="881349"/>
                </a:cubicBezTo>
                <a:cubicBezTo>
                  <a:pt x="4597707" y="594911"/>
                  <a:pt x="4739090" y="297455"/>
                  <a:pt x="4880473" y="0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321A2C-5BB8-6103-551F-A71CA467C4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738" y="6372225"/>
            <a:ext cx="7205662" cy="7620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9" name="Group 19">
            <a:extLst>
              <a:ext uri="{FF2B5EF4-FFF2-40B4-BE49-F238E27FC236}">
                <a16:creationId xmlns:a16="http://schemas.microsoft.com/office/drawing/2014/main" id="{A4F48848-60B9-1950-3CDD-65FDC4F47CF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152" name="Group 19">
              <a:extLst>
                <a:ext uri="{FF2B5EF4-FFF2-40B4-BE49-F238E27FC236}">
                  <a16:creationId xmlns:a16="http://schemas.microsoft.com/office/drawing/2014/main" id="{55F81A98-9122-C68D-520F-D82CC2509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155" name="Group 9">
                <a:extLst>
                  <a:ext uri="{FF2B5EF4-FFF2-40B4-BE49-F238E27FC236}">
                    <a16:creationId xmlns:a16="http://schemas.microsoft.com/office/drawing/2014/main" id="{D8ACB96E-7E98-0CC6-74D5-4EE341087F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6165" name="Rectangle 10">
                  <a:extLst>
                    <a:ext uri="{FF2B5EF4-FFF2-40B4-BE49-F238E27FC236}">
                      <a16:creationId xmlns:a16="http://schemas.microsoft.com/office/drawing/2014/main" id="{16C30CF4-652E-B863-6BA5-C5EB30C46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6166" name="Rectangle 11">
                  <a:extLst>
                    <a:ext uri="{FF2B5EF4-FFF2-40B4-BE49-F238E27FC236}">
                      <a16:creationId xmlns:a16="http://schemas.microsoft.com/office/drawing/2014/main" id="{7FC8898F-BEBE-7A6F-6A36-4CB33D270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6156" name="Group 23">
                <a:extLst>
                  <a:ext uri="{FF2B5EF4-FFF2-40B4-BE49-F238E27FC236}">
                    <a16:creationId xmlns:a16="http://schemas.microsoft.com/office/drawing/2014/main" id="{889CB849-AF2E-004D-DA28-24BC38CD5B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6163" name="Rectangle 13">
                  <a:extLst>
                    <a:ext uri="{FF2B5EF4-FFF2-40B4-BE49-F238E27FC236}">
                      <a16:creationId xmlns:a16="http://schemas.microsoft.com/office/drawing/2014/main" id="{2E818CD4-8BB0-82C0-804A-788D219C5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6164" name="Rectangle 14">
                  <a:extLst>
                    <a:ext uri="{FF2B5EF4-FFF2-40B4-BE49-F238E27FC236}">
                      <a16:creationId xmlns:a16="http://schemas.microsoft.com/office/drawing/2014/main" id="{1ED9AB35-06C2-A06C-62C4-762377898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6157" name="Group 15">
                <a:extLst>
                  <a:ext uri="{FF2B5EF4-FFF2-40B4-BE49-F238E27FC236}">
                    <a16:creationId xmlns:a16="http://schemas.microsoft.com/office/drawing/2014/main" id="{D892C051-02E8-1B5F-5846-CE6DAF6A2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6161" name="Rectangle 16">
                  <a:extLst>
                    <a:ext uri="{FF2B5EF4-FFF2-40B4-BE49-F238E27FC236}">
                      <a16:creationId xmlns:a16="http://schemas.microsoft.com/office/drawing/2014/main" id="{FB14AB33-FCEB-0099-2937-445719F40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6162" name="Rectangle 17">
                  <a:extLst>
                    <a:ext uri="{FF2B5EF4-FFF2-40B4-BE49-F238E27FC236}">
                      <a16:creationId xmlns:a16="http://schemas.microsoft.com/office/drawing/2014/main" id="{19E34BC0-EAA5-D05F-4228-65F026DF4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6158" name="Group 18">
                <a:extLst>
                  <a:ext uri="{FF2B5EF4-FFF2-40B4-BE49-F238E27FC236}">
                    <a16:creationId xmlns:a16="http://schemas.microsoft.com/office/drawing/2014/main" id="{61F83479-B99D-E3D2-BCF1-F6550BD4E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6159" name="Rectangle 19">
                  <a:extLst>
                    <a:ext uri="{FF2B5EF4-FFF2-40B4-BE49-F238E27FC236}">
                      <a16:creationId xmlns:a16="http://schemas.microsoft.com/office/drawing/2014/main" id="{2CDCD854-7702-C9D4-6D25-4DCE8BCA6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6160" name="Rectangle 20">
                  <a:extLst>
                    <a:ext uri="{FF2B5EF4-FFF2-40B4-BE49-F238E27FC236}">
                      <a16:creationId xmlns:a16="http://schemas.microsoft.com/office/drawing/2014/main" id="{6CF3EE3A-31BB-AA45-658B-09C3B62A8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153" name="Rectangle 19458">
              <a:extLst>
                <a:ext uri="{FF2B5EF4-FFF2-40B4-BE49-F238E27FC236}">
                  <a16:creationId xmlns:a16="http://schemas.microsoft.com/office/drawing/2014/main" id="{058DE9A1-652F-A76D-5812-DC46BC5CC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4F8861-18FC-1E07-522C-56C5BA1FE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6150" name="TextBox 2">
            <a:extLst>
              <a:ext uri="{FF2B5EF4-FFF2-40B4-BE49-F238E27FC236}">
                <a16:creationId xmlns:a16="http://schemas.microsoft.com/office/drawing/2014/main" id="{1121132F-2105-8D36-0EA0-CB792347DE7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868194" y="3436144"/>
            <a:ext cx="4908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Specific Humidity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(gms of water vapour/kg of dry air)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A784AE8-40A5-1755-72CB-8B66B6F2B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3" y="115888"/>
            <a:ext cx="7772400" cy="1143000"/>
          </a:xfrm>
        </p:spPr>
        <p:txBody>
          <a:bodyPr/>
          <a:lstStyle/>
          <a:p>
            <a:r>
              <a:rPr lang="en-IN" altLang="en-US" sz="2800"/>
              <a:t>ASHRAE temperature &amp; Humidity guidelines for data centers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9D00558-B9C4-7D0F-CD12-C8F04A487D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1270000"/>
            <a:ext cx="8791575" cy="5399088"/>
          </a:xfrm>
        </p:spPr>
      </p:pic>
      <p:grpSp>
        <p:nvGrpSpPr>
          <p:cNvPr id="7172" name="Group 6">
            <a:extLst>
              <a:ext uri="{FF2B5EF4-FFF2-40B4-BE49-F238E27FC236}">
                <a16:creationId xmlns:a16="http://schemas.microsoft.com/office/drawing/2014/main" id="{A51D3650-DF9C-95A7-CD22-89B36213232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5" name="Rectangle 19458">
              <a:extLst>
                <a:ext uri="{FF2B5EF4-FFF2-40B4-BE49-F238E27FC236}">
                  <a16:creationId xmlns:a16="http://schemas.microsoft.com/office/drawing/2014/main" id="{58022F31-47E3-729D-3B27-8B65262E3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6" name="Group 10">
              <a:extLst>
                <a:ext uri="{FF2B5EF4-FFF2-40B4-BE49-F238E27FC236}">
                  <a16:creationId xmlns:a16="http://schemas.microsoft.com/office/drawing/2014/main" id="{4F5CA526-7861-EB61-248C-6A6EBAF26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178" name="Group 12">
                <a:extLst>
                  <a:ext uri="{FF2B5EF4-FFF2-40B4-BE49-F238E27FC236}">
                    <a16:creationId xmlns:a16="http://schemas.microsoft.com/office/drawing/2014/main" id="{EB5639AE-A07F-872F-E1B6-42D2A5A564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7188" name="Rectangle 9">
                  <a:extLst>
                    <a:ext uri="{FF2B5EF4-FFF2-40B4-BE49-F238E27FC236}">
                      <a16:creationId xmlns:a16="http://schemas.microsoft.com/office/drawing/2014/main" id="{91E7636E-AD86-6770-D548-9B768D664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7189" name="Rectangle 10">
                  <a:extLst>
                    <a:ext uri="{FF2B5EF4-FFF2-40B4-BE49-F238E27FC236}">
                      <a16:creationId xmlns:a16="http://schemas.microsoft.com/office/drawing/2014/main" id="{50A706E4-C070-FDE5-171C-B80098819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179" name="Group 11">
                <a:extLst>
                  <a:ext uri="{FF2B5EF4-FFF2-40B4-BE49-F238E27FC236}">
                    <a16:creationId xmlns:a16="http://schemas.microsoft.com/office/drawing/2014/main" id="{13A753B6-E677-C295-E14D-BCABA99DD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7186" name="Rectangle 12">
                  <a:extLst>
                    <a:ext uri="{FF2B5EF4-FFF2-40B4-BE49-F238E27FC236}">
                      <a16:creationId xmlns:a16="http://schemas.microsoft.com/office/drawing/2014/main" id="{05A670BE-783B-1525-BE7D-5D18E0F5F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7187" name="Rectangle 13">
                  <a:extLst>
                    <a:ext uri="{FF2B5EF4-FFF2-40B4-BE49-F238E27FC236}">
                      <a16:creationId xmlns:a16="http://schemas.microsoft.com/office/drawing/2014/main" id="{61E96AC2-4FD6-3FDB-5004-5A2BD8CD78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180" name="Group 14">
                <a:extLst>
                  <a:ext uri="{FF2B5EF4-FFF2-40B4-BE49-F238E27FC236}">
                    <a16:creationId xmlns:a16="http://schemas.microsoft.com/office/drawing/2014/main" id="{AE099D64-D31C-3529-BC04-82927CE497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7184" name="Rectangle 16">
                  <a:extLst>
                    <a:ext uri="{FF2B5EF4-FFF2-40B4-BE49-F238E27FC236}">
                      <a16:creationId xmlns:a16="http://schemas.microsoft.com/office/drawing/2014/main" id="{276E1DD1-E6F0-70D0-FC9D-588728DEA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7185" name="Rectangle 17">
                  <a:extLst>
                    <a:ext uri="{FF2B5EF4-FFF2-40B4-BE49-F238E27FC236}">
                      <a16:creationId xmlns:a16="http://schemas.microsoft.com/office/drawing/2014/main" id="{2BCFF538-9F8C-D778-472E-C36B53B71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181" name="Group 17">
                <a:extLst>
                  <a:ext uri="{FF2B5EF4-FFF2-40B4-BE49-F238E27FC236}">
                    <a16:creationId xmlns:a16="http://schemas.microsoft.com/office/drawing/2014/main" id="{EF38D8FB-6A0A-CBEC-7585-4F543B46C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7182" name="Rectangle 18">
                  <a:extLst>
                    <a:ext uri="{FF2B5EF4-FFF2-40B4-BE49-F238E27FC236}">
                      <a16:creationId xmlns:a16="http://schemas.microsoft.com/office/drawing/2014/main" id="{E3F1D4CC-0483-F67F-D52B-3BD93FB06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7183" name="Rectangle 19">
                  <a:extLst>
                    <a:ext uri="{FF2B5EF4-FFF2-40B4-BE49-F238E27FC236}">
                      <a16:creationId xmlns:a16="http://schemas.microsoft.com/office/drawing/2014/main" id="{63302619-CE7E-75DA-954A-C53E55802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7726F7-423E-367F-5E80-942E0C7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4FB0BEA3-3913-A98B-9921-2A83AFFA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119188"/>
            <a:ext cx="8440737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19ED957-E971-CA78-ADD2-8FBD53B40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575"/>
            <a:ext cx="6705600" cy="1143000"/>
          </a:xfrm>
        </p:spPr>
        <p:txBody>
          <a:bodyPr/>
          <a:lstStyle/>
          <a:p>
            <a:r>
              <a:rPr lang="en-IN" altLang="en-US" sz="2800"/>
              <a:t>Breakdown of energy end-use of data centers </a:t>
            </a:r>
          </a:p>
        </p:txBody>
      </p:sp>
      <p:grpSp>
        <p:nvGrpSpPr>
          <p:cNvPr id="8195" name="Group 6">
            <a:extLst>
              <a:ext uri="{FF2B5EF4-FFF2-40B4-BE49-F238E27FC236}">
                <a16:creationId xmlns:a16="http://schemas.microsoft.com/office/drawing/2014/main" id="{D7A648AD-C7D6-B391-6FEA-A176A9D8DD1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199" name="Rectangle 19458">
              <a:extLst>
                <a:ext uri="{FF2B5EF4-FFF2-40B4-BE49-F238E27FC236}">
                  <a16:creationId xmlns:a16="http://schemas.microsoft.com/office/drawing/2014/main" id="{0B9412E7-1B9D-CE45-6049-C3CBE1685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0" name="Group 10">
              <a:extLst>
                <a:ext uri="{FF2B5EF4-FFF2-40B4-BE49-F238E27FC236}">
                  <a16:creationId xmlns:a16="http://schemas.microsoft.com/office/drawing/2014/main" id="{7E84AA70-E1DF-6F37-442C-F03E6F885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202" name="Group 12">
                <a:extLst>
                  <a:ext uri="{FF2B5EF4-FFF2-40B4-BE49-F238E27FC236}">
                    <a16:creationId xmlns:a16="http://schemas.microsoft.com/office/drawing/2014/main" id="{60C76A9F-4417-4BF6-5A05-2CB87A5AF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8212" name="Rectangle 9">
                  <a:extLst>
                    <a:ext uri="{FF2B5EF4-FFF2-40B4-BE49-F238E27FC236}">
                      <a16:creationId xmlns:a16="http://schemas.microsoft.com/office/drawing/2014/main" id="{457EC0D7-A6FF-B718-5F62-F0AB0EF04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8213" name="Rectangle 10">
                  <a:extLst>
                    <a:ext uri="{FF2B5EF4-FFF2-40B4-BE49-F238E27FC236}">
                      <a16:creationId xmlns:a16="http://schemas.microsoft.com/office/drawing/2014/main" id="{70A644FC-8919-DF3B-F186-13B19575F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203" name="Group 11">
                <a:extLst>
                  <a:ext uri="{FF2B5EF4-FFF2-40B4-BE49-F238E27FC236}">
                    <a16:creationId xmlns:a16="http://schemas.microsoft.com/office/drawing/2014/main" id="{B6C76A3D-7C84-E3A9-F00D-209F8AF6DB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8210" name="Rectangle 12">
                  <a:extLst>
                    <a:ext uri="{FF2B5EF4-FFF2-40B4-BE49-F238E27FC236}">
                      <a16:creationId xmlns:a16="http://schemas.microsoft.com/office/drawing/2014/main" id="{40F1761D-FDC4-CA21-F3E3-166EA65760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8211" name="Rectangle 13">
                  <a:extLst>
                    <a:ext uri="{FF2B5EF4-FFF2-40B4-BE49-F238E27FC236}">
                      <a16:creationId xmlns:a16="http://schemas.microsoft.com/office/drawing/2014/main" id="{06B11DCF-C44B-0731-C891-76CFF3785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204" name="Group 14">
                <a:extLst>
                  <a:ext uri="{FF2B5EF4-FFF2-40B4-BE49-F238E27FC236}">
                    <a16:creationId xmlns:a16="http://schemas.microsoft.com/office/drawing/2014/main" id="{9D640702-1F72-C090-6ED6-FAB9F64D9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8208" name="Rectangle 16">
                  <a:extLst>
                    <a:ext uri="{FF2B5EF4-FFF2-40B4-BE49-F238E27FC236}">
                      <a16:creationId xmlns:a16="http://schemas.microsoft.com/office/drawing/2014/main" id="{183AAB0B-3F3A-F79D-418A-BF0005624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8209" name="Rectangle 17">
                  <a:extLst>
                    <a:ext uri="{FF2B5EF4-FFF2-40B4-BE49-F238E27FC236}">
                      <a16:creationId xmlns:a16="http://schemas.microsoft.com/office/drawing/2014/main" id="{B0CC79AB-BF54-A566-F5D7-B761133FA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205" name="Group 17">
                <a:extLst>
                  <a:ext uri="{FF2B5EF4-FFF2-40B4-BE49-F238E27FC236}">
                    <a16:creationId xmlns:a16="http://schemas.microsoft.com/office/drawing/2014/main" id="{3D47D73B-B8AD-4404-A99C-9C35BDC9A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8206" name="Rectangle 18">
                  <a:extLst>
                    <a:ext uri="{FF2B5EF4-FFF2-40B4-BE49-F238E27FC236}">
                      <a16:creationId xmlns:a16="http://schemas.microsoft.com/office/drawing/2014/main" id="{2D1C04BE-5B9D-05A0-B4B1-EC421FCC4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8207" name="Rectangle 19">
                  <a:extLst>
                    <a:ext uri="{FF2B5EF4-FFF2-40B4-BE49-F238E27FC236}">
                      <a16:creationId xmlns:a16="http://schemas.microsoft.com/office/drawing/2014/main" id="{2EA685D3-E2A0-CD17-538B-77F30E5FC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0F3549-7FA0-4655-FB6E-DC0B42103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6148" name="Content Placeholder 1">
            <a:extLst>
              <a:ext uri="{FF2B5EF4-FFF2-40B4-BE49-F238E27FC236}">
                <a16:creationId xmlns:a16="http://schemas.microsoft.com/office/drawing/2014/main" id="{0656D47C-78B5-68C7-92D8-B9AFF7164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22363"/>
            <a:ext cx="4495800" cy="3576637"/>
          </a:xfrm>
        </p:spPr>
      </p:pic>
      <p:pic>
        <p:nvPicPr>
          <p:cNvPr id="6149" name="Picture 3">
            <a:extLst>
              <a:ext uri="{FF2B5EF4-FFF2-40B4-BE49-F238E27FC236}">
                <a16:creationId xmlns:a16="http://schemas.microsoft.com/office/drawing/2014/main" id="{45899C01-8540-1C8C-B4AE-B058C910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895475"/>
            <a:ext cx="42910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8798</TotalTime>
  <Words>850</Words>
  <Application>Microsoft Office PowerPoint</Application>
  <PresentationFormat>On-screen Show (4:3)</PresentationFormat>
  <Paragraphs>92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LMRoman12-Regular</vt:lpstr>
      <vt:lpstr>Script MT Bold</vt:lpstr>
      <vt:lpstr>Times New Roman</vt:lpstr>
      <vt:lpstr>Times-Italic</vt:lpstr>
      <vt:lpstr>Times-Roman</vt:lpstr>
      <vt:lpstr>Blank Presentation</vt:lpstr>
      <vt:lpstr>Thermal Management  of Electronic facilities</vt:lpstr>
      <vt:lpstr>Holistic View of Thermal Management of Data Centers</vt:lpstr>
      <vt:lpstr>Anatomy of Data Center</vt:lpstr>
      <vt:lpstr>Typical air-cooling system in Sub-sections of A  Data Center</vt:lpstr>
      <vt:lpstr>Thermal Management of Benchmarked facilities</vt:lpstr>
      <vt:lpstr>First Question</vt:lpstr>
      <vt:lpstr>PowerPoint Presentation</vt:lpstr>
      <vt:lpstr>ASHRAE temperature &amp; Humidity guidelines for data centers</vt:lpstr>
      <vt:lpstr>Breakdown of energy end-use of data centers </vt:lpstr>
      <vt:lpstr>Sample Data Center: PUE Impact</vt:lpstr>
      <vt:lpstr>Brief Description of IIT Delhi DC</vt:lpstr>
      <vt:lpstr>Case Study: IIT Delhi Data Center</vt:lpstr>
      <vt:lpstr>Cooling of racks with raised floor of data center</vt:lpstr>
      <vt:lpstr>Energy consumption trend in DC- IITD</vt:lpstr>
      <vt:lpstr>Cooling system used in DC.</vt:lpstr>
      <vt:lpstr>Units of Refrigeration Capacity</vt:lpstr>
      <vt:lpstr>Schematic diagram of server cooling infrastructure </vt:lpstr>
      <vt:lpstr>Thermodynamics of A Reversible Data Center</vt:lpstr>
      <vt:lpstr>Thermodynamics of An Irreversible Data Center</vt:lpstr>
      <vt:lpstr>Thermodynamic cycle for Cooling An Irreversible Data Center</vt:lpstr>
      <vt:lpstr>Cooling and Energy Efficiency</vt:lpstr>
      <vt:lpstr>High Level Data Center Heat Cycle</vt:lpstr>
      <vt:lpstr>High Level Data Center Heat Cycle</vt:lpstr>
      <vt:lpstr>High Level Data Center Heat Cycle</vt:lpstr>
      <vt:lpstr>Classification of Heat Removal Methods</vt:lpstr>
      <vt:lpstr>Cooling of racks with raised floor of data center</vt:lpstr>
      <vt:lpstr>Rear Door Heat Exchanger (RDHX) for A Rack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810</cp:revision>
  <cp:lastPrinted>2002-07-26T02:11:33Z</cp:lastPrinted>
  <dcterms:created xsi:type="dcterms:W3CDTF">2002-07-26T01:39:54Z</dcterms:created>
  <dcterms:modified xsi:type="dcterms:W3CDTF">2024-04-21T05:30:04Z</dcterms:modified>
</cp:coreProperties>
</file>