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sldIdLst>
    <p:sldId id="570" r:id="rId2"/>
    <p:sldId id="989" r:id="rId3"/>
    <p:sldId id="990" r:id="rId4"/>
    <p:sldId id="991" r:id="rId5"/>
    <p:sldId id="992" r:id="rId6"/>
    <p:sldId id="650" r:id="rId7"/>
    <p:sldId id="966" r:id="rId8"/>
    <p:sldId id="968" r:id="rId9"/>
    <p:sldId id="967" r:id="rId10"/>
    <p:sldId id="969" r:id="rId11"/>
    <p:sldId id="976" r:id="rId12"/>
    <p:sldId id="993" r:id="rId13"/>
    <p:sldId id="971" r:id="rId14"/>
    <p:sldId id="972" r:id="rId15"/>
    <p:sldId id="973" r:id="rId16"/>
    <p:sldId id="994" r:id="rId17"/>
    <p:sldId id="974" r:id="rId18"/>
    <p:sldId id="975" r:id="rId19"/>
  </p:sldIdLst>
  <p:sldSz cx="9144000" cy="6858000" type="screen4x3"/>
  <p:notesSz cx="6858000" cy="899795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 M V Subbara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6643"/>
    <a:srgbClr val="FF0066"/>
    <a:srgbClr val="FF9900"/>
    <a:srgbClr val="000099"/>
    <a:srgbClr val="FFCC00"/>
    <a:srgbClr val="FF33CC"/>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176" autoAdjust="0"/>
    <p:restoredTop sz="82677" autoAdjust="0"/>
  </p:normalViewPr>
  <p:slideViewPr>
    <p:cSldViewPr>
      <p:cViewPr varScale="1">
        <p:scale>
          <a:sx n="57" d="100"/>
          <a:sy n="57" d="100"/>
        </p:scale>
        <p:origin x="175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0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2611" units="cm"/>
          <inkml:channel name="Y" type="integer" max="1632" units="cm"/>
        </inkml:traceFormat>
        <inkml:channelProperties>
          <inkml:channelProperty channel="X" name="resolution" value="99.99233" units="1/cm"/>
          <inkml:channelProperty channel="Y" name="resolution" value="99.99999" units="1/cm"/>
        </inkml:channelProperties>
      </inkml:inkSource>
      <inkml:timestamp xml:id="ts0" timeString="2012-01-04T09:31:46.20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0,'0'0,"0"0,0 0,0 0,0 0,0 0,0 0,0 0,0 0,0 0,0 0,0 0,0 0,0 0,0 0,0 0,0 0,0 0,0 0,0 0,0 0</inkml:trace>
</inkml:ink>
</file>

<file path=ppt/ink/ink2.xml><?xml version="1.0" encoding="utf-8"?>
<inkml:ink xmlns:inkml="http://www.w3.org/2003/InkML">
  <inkml:definitions>
    <inkml:context xml:id="ctx0">
      <inkml:inkSource xml:id="inkSrc0">
        <inkml:traceFormat>
          <inkml:channel name="X" type="integer" max="26111" units="in"/>
          <inkml:channel name="Y" type="integer" max="16319" units="in"/>
          <inkml:channel name="F" type="integer" max="32767" units="dev"/>
        </inkml:traceFormat>
        <inkml:channelProperties>
          <inkml:channelProperty channel="X" name="resolution" value="2540.22754" units="1/in"/>
          <inkml:channelProperty channel="Y" name="resolution" value="2540.31738" units="1/in"/>
          <inkml:channelProperty channel="F" name="resolution" value="0" units="1/dev"/>
        </inkml:channelProperties>
      </inkml:inkSource>
      <inkml:timestamp xml:id="ts0" timeString="2014-08-04T03:58:31.08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33 2 10320,'-24'-3'4386,"24"3"-258,-10 0-774,10 0-4128,2 6-2838,-2-6-516,17 4-129,-17-4-387</inkml:trace>
</inkml:ink>
</file>

<file path=ppt/ink/ink3.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channel name="T" type="integer" max="2.14748E9" units="dev"/>
        </inkml:traceFormat>
        <inkml:channelProperties>
          <inkml:channelProperty channel="X" name="resolution" value="999.99994" units="1/cm"/>
          <inkml:channelProperty channel="Y" name="resolution" value="999.99994" units="1/cm"/>
          <inkml:channelProperty channel="F" name="resolution" value="0" units="1/dev"/>
          <inkml:channelProperty channel="T" name="resolution" value="1" units="1/dev"/>
        </inkml:channelProperties>
      </inkml:inkSource>
      <inkml:timestamp xml:id="ts0" timeString="2021-03-05T03:27:36.609"/>
    </inkml:context>
    <inkml:brush xml:id="br0">
      <inkml:brushProperty name="width" value="0.05292" units="cm"/>
      <inkml:brushProperty name="height" value="0.05292" units="cm"/>
      <inkml:brushProperty name="color" value="#FF0000"/>
    </inkml:brush>
  </inkml:definitions>
  <inkml:trace contextRef="#ctx0" brushRef="#br0">20334 15177 88 0,'0'0'87'15,"0"0"-17"-15,0 0-16 0,2-11-4 16,-2 11 1-16,0 0 3 15,-6-14-13-15,6 14-8 16,0 0-10-16,0 0-10 16,0 0-10-16,0 0-2 15,0 0-11-15,-7-12-11 16,7 12-10-16,0 0-33 15,0 0-43-15,2 17-3 16,-2-17 4-16,5 11-4 16,-5-11 102-16</inkml:trace>
</inkml:ink>
</file>

<file path=ppt/ink/ink4.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channel name="T" type="integer" max="2.14748E9" units="dev"/>
        </inkml:traceFormat>
        <inkml:channelProperties>
          <inkml:channelProperty channel="X" name="resolution" value="999.99994" units="1/cm"/>
          <inkml:channelProperty channel="Y" name="resolution" value="999.99994" units="1/cm"/>
          <inkml:channelProperty channel="F" name="resolution" value="0" units="1/dev"/>
          <inkml:channelProperty channel="T" name="resolution" value="1" units="1/dev"/>
        </inkml:channelProperties>
      </inkml:inkSource>
      <inkml:timestamp xml:id="ts0" timeString="2022-03-23T03:23:01.137"/>
    </inkml:context>
    <inkml:brush xml:id="br0">
      <inkml:brushProperty name="width" value="0.05292" units="cm"/>
      <inkml:brushProperty name="height" value="0.05292" units="cm"/>
      <inkml:brushProperty name="color" value="#FF0000"/>
    </inkml:brush>
  </inkml:definitions>
  <inkml:trace contextRef="#ctx0" brushRef="#br0">22603 14578 244 0,'0'0'110'0,"-21"-18"2"0,4-1-88 0,1-3-11 0,8 2-1 0,-2 1-1 16,4 2-2-16,-2-1-14 0,0-2-43 0,3 4-59 0,6 3-2 0,-1 13-1 16,9-16-3-16,-9 16 71 0</inkml:trace>
</inkml:ink>
</file>

<file path=ppt/ink/ink5.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24-04-20T05:33:02.818"/>
    </inkml:context>
    <inkml:brush xml:id="br0">
      <inkml:brushProperty name="width" value="0.05292" units="cm"/>
      <inkml:brushProperty name="height" value="0.05292" units="cm"/>
      <inkml:brushProperty name="color" value="#FF0000"/>
    </inkml:brush>
  </inkml:definitions>
  <inkml:trace contextRef="#ctx0" brushRef="#br0">2505 17959 205 0,'0'0'107'0,"-12"-9"-9"16,9-2-37-16,3 11-29 16,0 0 3-16,0 0-12 15,0 0-20-15,0 0-14 16,-1-11-12-16,1 11-32 15,0 0-43-15,10 16-1 16,-7-5-14-16,-3-11 6 0,0 0 50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605815-D887-8BFF-B364-6A2A8A57E2E2}"/>
              </a:ext>
            </a:extLst>
          </p:cNvPr>
          <p:cNvSpPr>
            <a:spLocks noGrp="1"/>
          </p:cNvSpPr>
          <p:nvPr>
            <p:ph type="hdr" sz="quarter"/>
          </p:nvPr>
        </p:nvSpPr>
        <p:spPr>
          <a:xfrm>
            <a:off x="0" y="0"/>
            <a:ext cx="2971800" cy="449263"/>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37E1E712-C4FE-051F-C94A-20AB946D03D5}"/>
              </a:ext>
            </a:extLst>
          </p:cNvPr>
          <p:cNvSpPr>
            <a:spLocks noGrp="1"/>
          </p:cNvSpPr>
          <p:nvPr>
            <p:ph type="dt" idx="1"/>
          </p:nvPr>
        </p:nvSpPr>
        <p:spPr>
          <a:xfrm>
            <a:off x="3884613" y="0"/>
            <a:ext cx="2971800" cy="449263"/>
          </a:xfrm>
          <a:prstGeom prst="rect">
            <a:avLst/>
          </a:prstGeom>
        </p:spPr>
        <p:txBody>
          <a:bodyPr vert="horz" lIns="91440" tIns="45720" rIns="91440" bIns="45720" rtlCol="0"/>
          <a:lstStyle>
            <a:lvl1pPr algn="r">
              <a:defRPr sz="1200"/>
            </a:lvl1pPr>
          </a:lstStyle>
          <a:p>
            <a:pPr>
              <a:defRPr/>
            </a:pPr>
            <a:fld id="{20D5AAFE-E238-462E-A61E-E041717960BA}" type="datetimeFigureOut">
              <a:rPr lang="en-US"/>
              <a:pPr>
                <a:defRPr/>
              </a:pPr>
              <a:t>4/21/2024</a:t>
            </a:fld>
            <a:endParaRPr lang="en-US"/>
          </a:p>
        </p:txBody>
      </p:sp>
      <p:sp>
        <p:nvSpPr>
          <p:cNvPr id="4" name="Slide Image Placeholder 3">
            <a:extLst>
              <a:ext uri="{FF2B5EF4-FFF2-40B4-BE49-F238E27FC236}">
                <a16:creationId xmlns:a16="http://schemas.microsoft.com/office/drawing/2014/main" id="{2CE1C5A6-59AD-A3AC-4A65-C7511872500A}"/>
              </a:ext>
            </a:extLst>
          </p:cNvPr>
          <p:cNvSpPr>
            <a:spLocks noGrp="1" noRot="1" noChangeAspect="1"/>
          </p:cNvSpPr>
          <p:nvPr>
            <p:ph type="sldImg" idx="2"/>
          </p:nvPr>
        </p:nvSpPr>
        <p:spPr>
          <a:xfrm>
            <a:off x="1179513" y="674688"/>
            <a:ext cx="4498975" cy="33750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F4EFA3-2BA7-7755-0EE4-9ED790CC4464}"/>
              </a:ext>
            </a:extLst>
          </p:cNvPr>
          <p:cNvSpPr>
            <a:spLocks noGrp="1"/>
          </p:cNvSpPr>
          <p:nvPr>
            <p:ph type="body" sz="quarter" idx="3"/>
          </p:nvPr>
        </p:nvSpPr>
        <p:spPr>
          <a:xfrm>
            <a:off x="685800" y="4273550"/>
            <a:ext cx="5486400" cy="404971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0A5EDBA-4EA4-3A7C-8E2E-0F29E486F5E3}"/>
              </a:ext>
            </a:extLst>
          </p:cNvPr>
          <p:cNvSpPr>
            <a:spLocks noGrp="1"/>
          </p:cNvSpPr>
          <p:nvPr>
            <p:ph type="ftr" sz="quarter" idx="4"/>
          </p:nvPr>
        </p:nvSpPr>
        <p:spPr>
          <a:xfrm>
            <a:off x="0" y="8547100"/>
            <a:ext cx="2971800" cy="449263"/>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365C407B-E75F-3B76-19B0-2552656A260D}"/>
              </a:ext>
            </a:extLst>
          </p:cNvPr>
          <p:cNvSpPr>
            <a:spLocks noGrp="1"/>
          </p:cNvSpPr>
          <p:nvPr>
            <p:ph type="sldNum" sz="quarter" idx="5"/>
          </p:nvPr>
        </p:nvSpPr>
        <p:spPr>
          <a:xfrm>
            <a:off x="3884613" y="8547100"/>
            <a:ext cx="2971800" cy="44926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227AD9DF-D796-4F26-A236-1701409575E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E722A57-094B-5F10-E865-E453D763F3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F0B66DC-E167-4CC8-DE59-F82B91CAE2F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dirty="0"/>
          </a:p>
        </p:txBody>
      </p:sp>
      <p:sp>
        <p:nvSpPr>
          <p:cNvPr id="4100" name="Slide Number Placeholder 3">
            <a:extLst>
              <a:ext uri="{FF2B5EF4-FFF2-40B4-BE49-F238E27FC236}">
                <a16:creationId xmlns:a16="http://schemas.microsoft.com/office/drawing/2014/main" id="{26B09895-0A42-CA39-D0C9-3762E56D81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249E51-B60A-4994-B555-217A6785A2C7}" type="slidenum">
              <a:rPr lang="en-US" altLang="en-US" sz="1200" smtClean="0"/>
              <a:pPr/>
              <a:t>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0AF014C-6509-14C4-DD82-702404D0FD2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BB6AF2A-2BC7-E697-9B82-4629773287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D358EE9-5242-5A2C-F947-1A4A20F1EF1F}"/>
              </a:ext>
            </a:extLst>
          </p:cNvPr>
          <p:cNvSpPr>
            <a:spLocks noGrp="1" noChangeArrowheads="1"/>
          </p:cNvSpPr>
          <p:nvPr>
            <p:ph type="sldNum" sz="quarter" idx="12"/>
          </p:nvPr>
        </p:nvSpPr>
        <p:spPr>
          <a:ln/>
        </p:spPr>
        <p:txBody>
          <a:bodyPr/>
          <a:lstStyle>
            <a:lvl1pPr>
              <a:defRPr/>
            </a:lvl1pPr>
          </a:lstStyle>
          <a:p>
            <a:pPr>
              <a:defRPr/>
            </a:pPr>
            <a:fld id="{593C420D-91BA-41A2-BEE2-6AD0E9AD7823}" type="slidenum">
              <a:rPr lang="en-US" altLang="en-US"/>
              <a:pPr>
                <a:defRPr/>
              </a:pPr>
              <a:t>‹#›</a:t>
            </a:fld>
            <a:endParaRPr lang="en-US" altLang="en-US"/>
          </a:p>
        </p:txBody>
      </p:sp>
    </p:spTree>
    <p:extLst>
      <p:ext uri="{BB962C8B-B14F-4D97-AF65-F5344CB8AC3E}">
        <p14:creationId xmlns:p14="http://schemas.microsoft.com/office/powerpoint/2010/main" val="1397540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DFB6FE1-F77A-581C-69F4-2DFADABA91A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6F69BC8-0BAC-CE2A-5A83-AA22B7B26B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25F6AB6-29E7-FDC8-CE82-618D068F9091}"/>
              </a:ext>
            </a:extLst>
          </p:cNvPr>
          <p:cNvSpPr>
            <a:spLocks noGrp="1" noChangeArrowheads="1"/>
          </p:cNvSpPr>
          <p:nvPr>
            <p:ph type="sldNum" sz="quarter" idx="12"/>
          </p:nvPr>
        </p:nvSpPr>
        <p:spPr>
          <a:ln/>
        </p:spPr>
        <p:txBody>
          <a:bodyPr/>
          <a:lstStyle>
            <a:lvl1pPr>
              <a:defRPr/>
            </a:lvl1pPr>
          </a:lstStyle>
          <a:p>
            <a:pPr>
              <a:defRPr/>
            </a:pPr>
            <a:fld id="{04912653-3FEF-4C84-B529-173C83886822}" type="slidenum">
              <a:rPr lang="en-US" altLang="en-US"/>
              <a:pPr>
                <a:defRPr/>
              </a:pPr>
              <a:t>‹#›</a:t>
            </a:fld>
            <a:endParaRPr lang="en-US" altLang="en-US"/>
          </a:p>
        </p:txBody>
      </p:sp>
    </p:spTree>
    <p:extLst>
      <p:ext uri="{BB962C8B-B14F-4D97-AF65-F5344CB8AC3E}">
        <p14:creationId xmlns:p14="http://schemas.microsoft.com/office/powerpoint/2010/main" val="1669396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6AE374C-1BDF-FF58-3108-17CA4466E7B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9088CFB-09F7-0DEB-7767-BE4576B70E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66D10AF-DC7A-8BC1-91EB-87DCF5B2267C}"/>
              </a:ext>
            </a:extLst>
          </p:cNvPr>
          <p:cNvSpPr>
            <a:spLocks noGrp="1" noChangeArrowheads="1"/>
          </p:cNvSpPr>
          <p:nvPr>
            <p:ph type="sldNum" sz="quarter" idx="12"/>
          </p:nvPr>
        </p:nvSpPr>
        <p:spPr>
          <a:ln/>
        </p:spPr>
        <p:txBody>
          <a:bodyPr/>
          <a:lstStyle>
            <a:lvl1pPr>
              <a:defRPr/>
            </a:lvl1pPr>
          </a:lstStyle>
          <a:p>
            <a:pPr>
              <a:defRPr/>
            </a:pPr>
            <a:fld id="{09592C54-52A8-43B4-8FFD-846132DBB536}" type="slidenum">
              <a:rPr lang="en-US" altLang="en-US"/>
              <a:pPr>
                <a:defRPr/>
              </a:pPr>
              <a:t>‹#›</a:t>
            </a:fld>
            <a:endParaRPr lang="en-US" altLang="en-US"/>
          </a:p>
        </p:txBody>
      </p:sp>
    </p:spTree>
    <p:extLst>
      <p:ext uri="{BB962C8B-B14F-4D97-AF65-F5344CB8AC3E}">
        <p14:creationId xmlns:p14="http://schemas.microsoft.com/office/powerpoint/2010/main" val="2368049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EEF59BE-0694-2D5E-A9DB-4B389295AB1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860C5C4-2FA2-A621-FD20-5A395F5231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F8CF330-A7D8-C0DD-B7AB-6C0E095391DC}"/>
              </a:ext>
            </a:extLst>
          </p:cNvPr>
          <p:cNvSpPr>
            <a:spLocks noGrp="1" noChangeArrowheads="1"/>
          </p:cNvSpPr>
          <p:nvPr>
            <p:ph type="sldNum" sz="quarter" idx="12"/>
          </p:nvPr>
        </p:nvSpPr>
        <p:spPr>
          <a:ln/>
        </p:spPr>
        <p:txBody>
          <a:bodyPr/>
          <a:lstStyle>
            <a:lvl1pPr>
              <a:defRPr/>
            </a:lvl1pPr>
          </a:lstStyle>
          <a:p>
            <a:pPr>
              <a:defRPr/>
            </a:pPr>
            <a:fld id="{90C0FF58-204D-40B8-BBE4-8F3EC8CC5522}" type="slidenum">
              <a:rPr lang="en-US" altLang="en-US"/>
              <a:pPr>
                <a:defRPr/>
              </a:pPr>
              <a:t>‹#›</a:t>
            </a:fld>
            <a:endParaRPr lang="en-US" altLang="en-US"/>
          </a:p>
        </p:txBody>
      </p:sp>
    </p:spTree>
    <p:extLst>
      <p:ext uri="{BB962C8B-B14F-4D97-AF65-F5344CB8AC3E}">
        <p14:creationId xmlns:p14="http://schemas.microsoft.com/office/powerpoint/2010/main" val="3786979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7D93580-68DC-6AB9-85B1-F1E6C41AEF6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EADFA53-D659-424E-5783-F6283531A1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6E7C995-3BA0-E915-19BF-4351EA155E31}"/>
              </a:ext>
            </a:extLst>
          </p:cNvPr>
          <p:cNvSpPr>
            <a:spLocks noGrp="1" noChangeArrowheads="1"/>
          </p:cNvSpPr>
          <p:nvPr>
            <p:ph type="sldNum" sz="quarter" idx="12"/>
          </p:nvPr>
        </p:nvSpPr>
        <p:spPr>
          <a:ln/>
        </p:spPr>
        <p:txBody>
          <a:bodyPr/>
          <a:lstStyle>
            <a:lvl1pPr>
              <a:defRPr/>
            </a:lvl1pPr>
          </a:lstStyle>
          <a:p>
            <a:pPr>
              <a:defRPr/>
            </a:pPr>
            <a:fld id="{C5DC5B50-7E13-44ED-A11C-9769B11F9465}" type="slidenum">
              <a:rPr lang="en-US" altLang="en-US"/>
              <a:pPr>
                <a:defRPr/>
              </a:pPr>
              <a:t>‹#›</a:t>
            </a:fld>
            <a:endParaRPr lang="en-US" altLang="en-US"/>
          </a:p>
        </p:txBody>
      </p:sp>
    </p:spTree>
    <p:extLst>
      <p:ext uri="{BB962C8B-B14F-4D97-AF65-F5344CB8AC3E}">
        <p14:creationId xmlns:p14="http://schemas.microsoft.com/office/powerpoint/2010/main" val="4188684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6E58B45-B749-9EC5-0159-A40E19FA5FB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744FE34-D21D-2427-4872-68319933ED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685B304-7E2C-7707-A74D-005854FE233D}"/>
              </a:ext>
            </a:extLst>
          </p:cNvPr>
          <p:cNvSpPr>
            <a:spLocks noGrp="1" noChangeArrowheads="1"/>
          </p:cNvSpPr>
          <p:nvPr>
            <p:ph type="sldNum" sz="quarter" idx="12"/>
          </p:nvPr>
        </p:nvSpPr>
        <p:spPr>
          <a:ln/>
        </p:spPr>
        <p:txBody>
          <a:bodyPr/>
          <a:lstStyle>
            <a:lvl1pPr>
              <a:defRPr/>
            </a:lvl1pPr>
          </a:lstStyle>
          <a:p>
            <a:pPr>
              <a:defRPr/>
            </a:pPr>
            <a:fld id="{ACED5DEF-BA3E-47D5-B469-7A10EF3D9E81}" type="slidenum">
              <a:rPr lang="en-US" altLang="en-US"/>
              <a:pPr>
                <a:defRPr/>
              </a:pPr>
              <a:t>‹#›</a:t>
            </a:fld>
            <a:endParaRPr lang="en-US" altLang="en-US"/>
          </a:p>
        </p:txBody>
      </p:sp>
    </p:spTree>
    <p:extLst>
      <p:ext uri="{BB962C8B-B14F-4D97-AF65-F5344CB8AC3E}">
        <p14:creationId xmlns:p14="http://schemas.microsoft.com/office/powerpoint/2010/main" val="272449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95A0D66-2305-6808-2751-8C21A90CB62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3ECF62A-3780-1E1B-CB39-A7E1E1123F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07F3E1F-FA18-BA99-8058-22C4A1FA0522}"/>
              </a:ext>
            </a:extLst>
          </p:cNvPr>
          <p:cNvSpPr>
            <a:spLocks noGrp="1" noChangeArrowheads="1"/>
          </p:cNvSpPr>
          <p:nvPr>
            <p:ph type="sldNum" sz="quarter" idx="12"/>
          </p:nvPr>
        </p:nvSpPr>
        <p:spPr>
          <a:ln/>
        </p:spPr>
        <p:txBody>
          <a:bodyPr/>
          <a:lstStyle>
            <a:lvl1pPr>
              <a:defRPr/>
            </a:lvl1pPr>
          </a:lstStyle>
          <a:p>
            <a:pPr>
              <a:defRPr/>
            </a:pPr>
            <a:fld id="{DCE081A8-3BAD-404A-B4E0-3C768439A878}" type="slidenum">
              <a:rPr lang="en-US" altLang="en-US"/>
              <a:pPr>
                <a:defRPr/>
              </a:pPr>
              <a:t>‹#›</a:t>
            </a:fld>
            <a:endParaRPr lang="en-US" altLang="en-US"/>
          </a:p>
        </p:txBody>
      </p:sp>
    </p:spTree>
    <p:extLst>
      <p:ext uri="{BB962C8B-B14F-4D97-AF65-F5344CB8AC3E}">
        <p14:creationId xmlns:p14="http://schemas.microsoft.com/office/powerpoint/2010/main" val="2017648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E6D3961-3206-E4FA-64C2-36C6BDB97D1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809469D-39D6-7AC7-2088-3130AEB42C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D4C6BD3-D19F-020A-7319-1A1A7F1423B5}"/>
              </a:ext>
            </a:extLst>
          </p:cNvPr>
          <p:cNvSpPr>
            <a:spLocks noGrp="1" noChangeArrowheads="1"/>
          </p:cNvSpPr>
          <p:nvPr>
            <p:ph type="sldNum" sz="quarter" idx="12"/>
          </p:nvPr>
        </p:nvSpPr>
        <p:spPr>
          <a:ln/>
        </p:spPr>
        <p:txBody>
          <a:bodyPr/>
          <a:lstStyle>
            <a:lvl1pPr>
              <a:defRPr/>
            </a:lvl1pPr>
          </a:lstStyle>
          <a:p>
            <a:pPr>
              <a:defRPr/>
            </a:pPr>
            <a:fld id="{A502002D-AD18-4678-80D3-71D292B95611}" type="slidenum">
              <a:rPr lang="en-US" altLang="en-US"/>
              <a:pPr>
                <a:defRPr/>
              </a:pPr>
              <a:t>‹#›</a:t>
            </a:fld>
            <a:endParaRPr lang="en-US" altLang="en-US"/>
          </a:p>
        </p:txBody>
      </p:sp>
    </p:spTree>
    <p:extLst>
      <p:ext uri="{BB962C8B-B14F-4D97-AF65-F5344CB8AC3E}">
        <p14:creationId xmlns:p14="http://schemas.microsoft.com/office/powerpoint/2010/main" val="963689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AEAE1D7-F207-8B44-52B1-8121D37CF0C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F015413-77BE-8D11-96ED-41E8A64EC8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10DAFF5-E25B-5EA0-0133-7649FED7DB59}"/>
              </a:ext>
            </a:extLst>
          </p:cNvPr>
          <p:cNvSpPr>
            <a:spLocks noGrp="1" noChangeArrowheads="1"/>
          </p:cNvSpPr>
          <p:nvPr>
            <p:ph type="sldNum" sz="quarter" idx="12"/>
          </p:nvPr>
        </p:nvSpPr>
        <p:spPr>
          <a:ln/>
        </p:spPr>
        <p:txBody>
          <a:bodyPr/>
          <a:lstStyle>
            <a:lvl1pPr>
              <a:defRPr/>
            </a:lvl1pPr>
          </a:lstStyle>
          <a:p>
            <a:pPr>
              <a:defRPr/>
            </a:pPr>
            <a:fld id="{AC730333-1818-4826-86F5-D85FC8923C14}" type="slidenum">
              <a:rPr lang="en-US" altLang="en-US"/>
              <a:pPr>
                <a:defRPr/>
              </a:pPr>
              <a:t>‹#›</a:t>
            </a:fld>
            <a:endParaRPr lang="en-US" altLang="en-US"/>
          </a:p>
        </p:txBody>
      </p:sp>
    </p:spTree>
    <p:extLst>
      <p:ext uri="{BB962C8B-B14F-4D97-AF65-F5344CB8AC3E}">
        <p14:creationId xmlns:p14="http://schemas.microsoft.com/office/powerpoint/2010/main" val="4026976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824C0E-F4E3-A80E-733A-924B42F065A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02233BF-BEE9-EF31-28CD-05D4969556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54C587A-04BC-A2D3-0306-DA43B9DD6C40}"/>
              </a:ext>
            </a:extLst>
          </p:cNvPr>
          <p:cNvSpPr>
            <a:spLocks noGrp="1" noChangeArrowheads="1"/>
          </p:cNvSpPr>
          <p:nvPr>
            <p:ph type="sldNum" sz="quarter" idx="12"/>
          </p:nvPr>
        </p:nvSpPr>
        <p:spPr>
          <a:ln/>
        </p:spPr>
        <p:txBody>
          <a:bodyPr/>
          <a:lstStyle>
            <a:lvl1pPr>
              <a:defRPr/>
            </a:lvl1pPr>
          </a:lstStyle>
          <a:p>
            <a:pPr>
              <a:defRPr/>
            </a:pPr>
            <a:fld id="{B85E5E6F-4FC5-47D1-B76D-88362880A76C}" type="slidenum">
              <a:rPr lang="en-US" altLang="en-US"/>
              <a:pPr>
                <a:defRPr/>
              </a:pPr>
              <a:t>‹#›</a:t>
            </a:fld>
            <a:endParaRPr lang="en-US" altLang="en-US"/>
          </a:p>
        </p:txBody>
      </p:sp>
    </p:spTree>
    <p:extLst>
      <p:ext uri="{BB962C8B-B14F-4D97-AF65-F5344CB8AC3E}">
        <p14:creationId xmlns:p14="http://schemas.microsoft.com/office/powerpoint/2010/main" val="3527496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19D2FEC-DA92-6F5F-EC54-70FA1A61867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A56D33D-F384-C335-E2D2-F6ACF3C8FE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F9906EA-EB10-8211-0736-4C7ABB7A2D4E}"/>
              </a:ext>
            </a:extLst>
          </p:cNvPr>
          <p:cNvSpPr>
            <a:spLocks noGrp="1" noChangeArrowheads="1"/>
          </p:cNvSpPr>
          <p:nvPr>
            <p:ph type="sldNum" sz="quarter" idx="12"/>
          </p:nvPr>
        </p:nvSpPr>
        <p:spPr>
          <a:ln/>
        </p:spPr>
        <p:txBody>
          <a:bodyPr/>
          <a:lstStyle>
            <a:lvl1pPr>
              <a:defRPr/>
            </a:lvl1pPr>
          </a:lstStyle>
          <a:p>
            <a:pPr>
              <a:defRPr/>
            </a:pPr>
            <a:fld id="{C46C406B-1DB9-4C0A-9E9F-1EC0A7D9C48F}" type="slidenum">
              <a:rPr lang="en-US" altLang="en-US"/>
              <a:pPr>
                <a:defRPr/>
              </a:pPr>
              <a:t>‹#›</a:t>
            </a:fld>
            <a:endParaRPr lang="en-US" altLang="en-US"/>
          </a:p>
        </p:txBody>
      </p:sp>
    </p:spTree>
    <p:extLst>
      <p:ext uri="{BB962C8B-B14F-4D97-AF65-F5344CB8AC3E}">
        <p14:creationId xmlns:p14="http://schemas.microsoft.com/office/powerpoint/2010/main" val="299618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2A4FEF2-D7D0-2E18-CAA3-A671D994BBCD}"/>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DF6ACF3-B892-FA55-BD50-B0A30AF753C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EED4C2D-78EE-6E2D-0A78-7E81E763391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en-US"/>
          </a:p>
        </p:txBody>
      </p:sp>
      <p:sp>
        <p:nvSpPr>
          <p:cNvPr id="1029" name="Rectangle 5">
            <a:extLst>
              <a:ext uri="{FF2B5EF4-FFF2-40B4-BE49-F238E27FC236}">
                <a16:creationId xmlns:a16="http://schemas.microsoft.com/office/drawing/2014/main" id="{1E6060C7-2D53-3123-8245-0DC6821AEC3F}"/>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endParaRPr lang="en-US"/>
          </a:p>
        </p:txBody>
      </p:sp>
      <p:sp>
        <p:nvSpPr>
          <p:cNvPr id="1030" name="Rectangle 6">
            <a:extLst>
              <a:ext uri="{FF2B5EF4-FFF2-40B4-BE49-F238E27FC236}">
                <a16:creationId xmlns:a16="http://schemas.microsoft.com/office/drawing/2014/main" id="{3E574281-71DC-F7E5-96E2-EED9A1FD18C1}"/>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8AB27A6-1801-4F71-AFB0-7432882009B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customXml" Target="../ink/ink5.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5.png"/><Relationship Id="rId5" Type="http://schemas.openxmlformats.org/officeDocument/2006/relationships/image" Target="../media/image2.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E8E0ACC2-D1C1-E0DD-2562-A62FC5B2E23C}"/>
              </a:ext>
            </a:extLst>
          </p:cNvPr>
          <p:cNvSpPr txBox="1">
            <a:spLocks noChangeArrowheads="1"/>
          </p:cNvSpPr>
          <p:nvPr/>
        </p:nvSpPr>
        <p:spPr bwMode="auto">
          <a:xfrm>
            <a:off x="1219200" y="4800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075" name="Rectangle 3">
            <a:extLst>
              <a:ext uri="{FF2B5EF4-FFF2-40B4-BE49-F238E27FC236}">
                <a16:creationId xmlns:a16="http://schemas.microsoft.com/office/drawing/2014/main" id="{79EBBC5A-C89E-30A6-4458-33A0849D1F37}"/>
              </a:ext>
            </a:extLst>
          </p:cNvPr>
          <p:cNvSpPr>
            <a:spLocks noGrp="1" noChangeArrowheads="1"/>
          </p:cNvSpPr>
          <p:nvPr>
            <p:ph type="ctrTitle"/>
          </p:nvPr>
        </p:nvSpPr>
        <p:spPr>
          <a:xfrm>
            <a:off x="381000" y="228600"/>
            <a:ext cx="8382000" cy="1219200"/>
          </a:xfrm>
          <a:solidFill>
            <a:schemeClr val="bg1"/>
          </a:solidFill>
          <a:ln>
            <a:solidFill>
              <a:srgbClr val="FF33CC"/>
            </a:solidFill>
            <a:miter lim="800000"/>
            <a:headEnd/>
            <a:tailEnd/>
          </a:ln>
        </p:spPr>
        <p:txBody>
          <a:bodyPr/>
          <a:lstStyle/>
          <a:p>
            <a:r>
              <a:rPr lang="en-US" sz="2800" b="1" dirty="0">
                <a:latin typeface="Times-Bold"/>
              </a:rPr>
              <a:t>OPEN</a:t>
            </a:r>
            <a:r>
              <a:rPr lang="en-US" sz="2800" b="1" i="0" u="none" strike="noStrike" baseline="0" dirty="0">
                <a:latin typeface="Times-Bold"/>
              </a:rPr>
              <a:t> THERMAL DESIGN OF DATA CENTERS</a:t>
            </a:r>
            <a:endParaRPr lang="en-US" altLang="en-US" sz="2800" dirty="0"/>
          </a:p>
        </p:txBody>
      </p:sp>
      <p:sp>
        <p:nvSpPr>
          <p:cNvPr id="3076" name="Rectangle 4">
            <a:extLst>
              <a:ext uri="{FF2B5EF4-FFF2-40B4-BE49-F238E27FC236}">
                <a16:creationId xmlns:a16="http://schemas.microsoft.com/office/drawing/2014/main" id="{209A10C6-CEDC-F1B4-E740-8722C7BA7CD8}"/>
              </a:ext>
            </a:extLst>
          </p:cNvPr>
          <p:cNvSpPr>
            <a:spLocks noGrp="1" noChangeArrowheads="1"/>
          </p:cNvSpPr>
          <p:nvPr>
            <p:ph type="subTitle" idx="1"/>
          </p:nvPr>
        </p:nvSpPr>
        <p:spPr>
          <a:xfrm>
            <a:off x="1371600" y="3962400"/>
            <a:ext cx="6400800" cy="1219200"/>
          </a:xfrm>
          <a:noFill/>
        </p:spPr>
        <p:txBody>
          <a:bodyPr/>
          <a:lstStyle/>
          <a:p>
            <a:r>
              <a:rPr lang="en-US" altLang="en-US" sz="1600" b="1" dirty="0">
                <a:latin typeface="Script MT Bold" panose="03040602040607080904" pitchFamily="66" charset="0"/>
              </a:rPr>
              <a:t>P M V Subbarao</a:t>
            </a:r>
          </a:p>
          <a:p>
            <a:r>
              <a:rPr lang="en-US" altLang="en-US" sz="1600" b="1" dirty="0">
                <a:latin typeface="Script MT Bold" panose="03040602040607080904" pitchFamily="66" charset="0"/>
              </a:rPr>
              <a:t>Professor</a:t>
            </a:r>
            <a:endParaRPr lang="en-US" altLang="en-US" sz="1600" i="1" dirty="0"/>
          </a:p>
          <a:p>
            <a:r>
              <a:rPr lang="en-US" altLang="en-US" sz="1600" i="1" dirty="0"/>
              <a:t>Mechanical Engineering Department</a:t>
            </a:r>
          </a:p>
          <a:p>
            <a:r>
              <a:rPr lang="en-US" altLang="en-US" sz="1600" i="1" dirty="0"/>
              <a:t>I </a:t>
            </a:r>
            <a:r>
              <a:rPr lang="en-US" altLang="en-US" sz="1600" i="1" dirty="0" err="1"/>
              <a:t>I</a:t>
            </a:r>
            <a:r>
              <a:rPr lang="en-US" altLang="en-US" sz="1600" i="1" dirty="0"/>
              <a:t> T Delhi</a:t>
            </a:r>
          </a:p>
        </p:txBody>
      </p:sp>
      <p:sp>
        <p:nvSpPr>
          <p:cNvPr id="3077" name="Text Box 5">
            <a:extLst>
              <a:ext uri="{FF2B5EF4-FFF2-40B4-BE49-F238E27FC236}">
                <a16:creationId xmlns:a16="http://schemas.microsoft.com/office/drawing/2014/main" id="{B4A8BFA6-E654-E400-68C3-4B47199B9F87}"/>
              </a:ext>
            </a:extLst>
          </p:cNvPr>
          <p:cNvSpPr txBox="1">
            <a:spLocks noChangeArrowheads="1"/>
          </p:cNvSpPr>
          <p:nvPr/>
        </p:nvSpPr>
        <p:spPr bwMode="auto">
          <a:xfrm>
            <a:off x="1219200" y="4800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4038" name="Text Box 6">
            <a:extLst>
              <a:ext uri="{FF2B5EF4-FFF2-40B4-BE49-F238E27FC236}">
                <a16:creationId xmlns:a16="http://schemas.microsoft.com/office/drawing/2014/main" id="{122F31B9-E597-626E-2EFC-B61318D68935}"/>
              </a:ext>
            </a:extLst>
          </p:cNvPr>
          <p:cNvSpPr txBox="1">
            <a:spLocks noChangeArrowheads="1"/>
          </p:cNvSpPr>
          <p:nvPr/>
        </p:nvSpPr>
        <p:spPr bwMode="auto">
          <a:xfrm>
            <a:off x="88900" y="5181600"/>
            <a:ext cx="8826500" cy="1323439"/>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None/>
            </a:pPr>
            <a:r>
              <a:rPr lang="en-US" sz="4000" dirty="0">
                <a:solidFill>
                  <a:srgbClr val="00B050"/>
                </a:solidFill>
                <a:latin typeface="Script MT Bold" panose="03040602040607080904" pitchFamily="66" charset="0"/>
              </a:rPr>
              <a:t>Flexible Thermal Environment for Electronics</a:t>
            </a:r>
            <a:r>
              <a:rPr lang="en-IN" sz="4000" dirty="0">
                <a:solidFill>
                  <a:srgbClr val="00B050"/>
                </a:solidFill>
                <a:latin typeface="Script MT Bold" panose="03040602040607080904" pitchFamily="66" charset="0"/>
              </a:rPr>
              <a:t>….</a:t>
            </a:r>
          </a:p>
        </p:txBody>
      </p:sp>
      <p:grpSp>
        <p:nvGrpSpPr>
          <p:cNvPr id="3079" name="Group 7">
            <a:extLst>
              <a:ext uri="{FF2B5EF4-FFF2-40B4-BE49-F238E27FC236}">
                <a16:creationId xmlns:a16="http://schemas.microsoft.com/office/drawing/2014/main" id="{8C54DE71-DBEB-6E15-753C-4318EDC48DEA}"/>
              </a:ext>
            </a:extLst>
          </p:cNvPr>
          <p:cNvGrpSpPr>
            <a:grpSpLocks/>
          </p:cNvGrpSpPr>
          <p:nvPr/>
        </p:nvGrpSpPr>
        <p:grpSpPr bwMode="auto">
          <a:xfrm>
            <a:off x="0" y="0"/>
            <a:ext cx="9144000" cy="6858000"/>
            <a:chOff x="0" y="0"/>
            <a:chExt cx="5760" cy="4320"/>
          </a:xfrm>
        </p:grpSpPr>
        <p:grpSp>
          <p:nvGrpSpPr>
            <p:cNvPr id="3085" name="Group 8">
              <a:extLst>
                <a:ext uri="{FF2B5EF4-FFF2-40B4-BE49-F238E27FC236}">
                  <a16:creationId xmlns:a16="http://schemas.microsoft.com/office/drawing/2014/main" id="{5A0B27DA-0EBA-A71A-9D7A-DB2FB13BB07C}"/>
                </a:ext>
              </a:extLst>
            </p:cNvPr>
            <p:cNvGrpSpPr>
              <a:grpSpLocks/>
            </p:cNvGrpSpPr>
            <p:nvPr/>
          </p:nvGrpSpPr>
          <p:grpSpPr bwMode="auto">
            <a:xfrm>
              <a:off x="0" y="0"/>
              <a:ext cx="192" cy="4320"/>
              <a:chOff x="0" y="-48"/>
              <a:chExt cx="144" cy="4368"/>
            </a:xfrm>
          </p:grpSpPr>
          <p:sp>
            <p:nvSpPr>
              <p:cNvPr id="3095" name="Rectangle 9">
                <a:extLst>
                  <a:ext uri="{FF2B5EF4-FFF2-40B4-BE49-F238E27FC236}">
                    <a16:creationId xmlns:a16="http://schemas.microsoft.com/office/drawing/2014/main" id="{94F833BE-7D49-3DBD-7FF0-EA69EE7812F9}"/>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096" name="Rectangle 10">
                <a:extLst>
                  <a:ext uri="{FF2B5EF4-FFF2-40B4-BE49-F238E27FC236}">
                    <a16:creationId xmlns:a16="http://schemas.microsoft.com/office/drawing/2014/main" id="{62B1C1BF-62AB-FEF5-2781-9AADE330419A}"/>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086" name="Group 11">
              <a:extLst>
                <a:ext uri="{FF2B5EF4-FFF2-40B4-BE49-F238E27FC236}">
                  <a16:creationId xmlns:a16="http://schemas.microsoft.com/office/drawing/2014/main" id="{63654A37-8E52-19B0-F814-39D04D548CD5}"/>
                </a:ext>
              </a:extLst>
            </p:cNvPr>
            <p:cNvGrpSpPr>
              <a:grpSpLocks/>
            </p:cNvGrpSpPr>
            <p:nvPr/>
          </p:nvGrpSpPr>
          <p:grpSpPr bwMode="auto">
            <a:xfrm>
              <a:off x="5674" y="24"/>
              <a:ext cx="86" cy="4296"/>
              <a:chOff x="5616" y="-48"/>
              <a:chExt cx="144" cy="4368"/>
            </a:xfrm>
          </p:grpSpPr>
          <p:sp>
            <p:nvSpPr>
              <p:cNvPr id="3093" name="Rectangle 12">
                <a:extLst>
                  <a:ext uri="{FF2B5EF4-FFF2-40B4-BE49-F238E27FC236}">
                    <a16:creationId xmlns:a16="http://schemas.microsoft.com/office/drawing/2014/main" id="{2804F6DA-87F9-8E2A-5892-92C5A3A40AC0}"/>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094" name="Rectangle 13">
                <a:extLst>
                  <a:ext uri="{FF2B5EF4-FFF2-40B4-BE49-F238E27FC236}">
                    <a16:creationId xmlns:a16="http://schemas.microsoft.com/office/drawing/2014/main" id="{E45ABF0E-181C-CFFB-F10A-0E8E130053B5}"/>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087" name="Group 14">
              <a:extLst>
                <a:ext uri="{FF2B5EF4-FFF2-40B4-BE49-F238E27FC236}">
                  <a16:creationId xmlns:a16="http://schemas.microsoft.com/office/drawing/2014/main" id="{FDA79323-1D41-1787-1740-AE73194A5E86}"/>
                </a:ext>
              </a:extLst>
            </p:cNvPr>
            <p:cNvGrpSpPr>
              <a:grpSpLocks/>
            </p:cNvGrpSpPr>
            <p:nvPr/>
          </p:nvGrpSpPr>
          <p:grpSpPr bwMode="auto">
            <a:xfrm>
              <a:off x="144" y="0"/>
              <a:ext cx="5616" cy="144"/>
              <a:chOff x="96" y="-48"/>
              <a:chExt cx="5520" cy="144"/>
            </a:xfrm>
          </p:grpSpPr>
          <p:sp>
            <p:nvSpPr>
              <p:cNvPr id="3091" name="Rectangle 15">
                <a:extLst>
                  <a:ext uri="{FF2B5EF4-FFF2-40B4-BE49-F238E27FC236}">
                    <a16:creationId xmlns:a16="http://schemas.microsoft.com/office/drawing/2014/main" id="{82A8B246-C3DD-B82D-73B1-212353D9E40B}"/>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092" name="Rectangle 16">
                <a:extLst>
                  <a:ext uri="{FF2B5EF4-FFF2-40B4-BE49-F238E27FC236}">
                    <a16:creationId xmlns:a16="http://schemas.microsoft.com/office/drawing/2014/main" id="{696D1D71-A427-86C5-1329-9B2902BFFA80}"/>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088" name="Group 17">
              <a:extLst>
                <a:ext uri="{FF2B5EF4-FFF2-40B4-BE49-F238E27FC236}">
                  <a16:creationId xmlns:a16="http://schemas.microsoft.com/office/drawing/2014/main" id="{C8D32F2D-112E-021E-9450-F5A51E3D16D5}"/>
                </a:ext>
              </a:extLst>
            </p:cNvPr>
            <p:cNvGrpSpPr>
              <a:grpSpLocks/>
            </p:cNvGrpSpPr>
            <p:nvPr/>
          </p:nvGrpSpPr>
          <p:grpSpPr bwMode="auto">
            <a:xfrm>
              <a:off x="144" y="4234"/>
              <a:ext cx="5616" cy="86"/>
              <a:chOff x="96" y="4176"/>
              <a:chExt cx="5520" cy="144"/>
            </a:xfrm>
          </p:grpSpPr>
          <p:sp>
            <p:nvSpPr>
              <p:cNvPr id="3089" name="Rectangle 18">
                <a:extLst>
                  <a:ext uri="{FF2B5EF4-FFF2-40B4-BE49-F238E27FC236}">
                    <a16:creationId xmlns:a16="http://schemas.microsoft.com/office/drawing/2014/main" id="{B107E1F7-3D28-79B4-CD44-90C8D4F483EB}"/>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090" name="Rectangle 19">
                <a:extLst>
                  <a:ext uri="{FF2B5EF4-FFF2-40B4-BE49-F238E27FC236}">
                    <a16:creationId xmlns:a16="http://schemas.microsoft.com/office/drawing/2014/main" id="{9E8EA480-EE97-8EC5-8F05-3B7689AE6EC1}"/>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pic>
        <p:nvPicPr>
          <p:cNvPr id="23" name="Rectangle 19458">
            <a:extLst>
              <a:ext uri="{FF2B5EF4-FFF2-40B4-BE49-F238E27FC236}">
                <a16:creationId xmlns:a16="http://schemas.microsoft.com/office/drawing/2014/main" id="{8526C4BA-2BC2-BFC0-7F42-641229C33138}"/>
              </a:ext>
            </a:extLst>
          </p:cNvPr>
          <p:cNvPicPr>
            <a:picLocks noChangeAspect="1" noChangeArrowheads="1"/>
          </p:cNvPicPr>
          <p:nvPr/>
        </p:nvPicPr>
        <p:blipFill>
          <a:blip r:embed="rId3" cstate="print"/>
          <a:srcRect/>
          <a:stretch>
            <a:fillRect/>
          </a:stretch>
        </p:blipFill>
        <p:spPr bwMode="auto">
          <a:xfrm>
            <a:off x="2362200" y="1752600"/>
            <a:ext cx="4071938" cy="1905000"/>
          </a:xfrm>
          <a:prstGeom prst="rect">
            <a:avLst/>
          </a:prstGeom>
          <a:noFill/>
          <a:ln w="9525">
            <a:noFill/>
            <a:miter lim="800000"/>
            <a:headEnd/>
            <a:tailEnd/>
          </a:ln>
          <a:effectLst>
            <a:innerShdw blurRad="63500" dist="50800" dir="5400000">
              <a:prstClr val="black">
                <a:alpha val="50000"/>
              </a:prstClr>
            </a:innerShdw>
            <a:reflection blurRad="6350" stA="50000" endA="300" endPos="55500" dist="101600" dir="5400000" sy="-100000" algn="bl" rotWithShape="0"/>
          </a:effectLst>
          <a:scene3d>
            <a:camera prst="perspectiveHeroicExtremeRightFacing">
              <a:rot lat="487347" lon="1800000" rev="174516"/>
            </a:camera>
            <a:lightRig rig="threePt" dir="t"/>
          </a:scene3d>
          <a:sp3d>
            <a:bevelT w="165100" prst="coolSlant"/>
          </a:sp3d>
        </p:spPr>
      </p:pic>
      <mc:AlternateContent xmlns:mc="http://schemas.openxmlformats.org/markup-compatibility/2006" xmlns:p14="http://schemas.microsoft.com/office/powerpoint/2010/main">
        <mc:Choice Requires="p14">
          <p:contentPart p14:bwMode="auto" r:id="rId4">
            <p14:nvContentPartPr>
              <p14:cNvPr id="1026" name="Ink 22">
                <a:extLst>
                  <a:ext uri="{FF2B5EF4-FFF2-40B4-BE49-F238E27FC236}">
                    <a16:creationId xmlns:a16="http://schemas.microsoft.com/office/drawing/2014/main" id="{F113FA1E-FB2A-E2A7-EF48-F580A42D5AFC}"/>
                  </a:ext>
                </a:extLst>
              </p14:cNvPr>
              <p14:cNvContentPartPr>
                <a14:cpLocks xmlns:a14="http://schemas.microsoft.com/office/drawing/2010/main" noRot="1" noChangeAspect="1" noEditPoints="1" noChangeArrowheads="1" noChangeShapeType="1"/>
              </p14:cNvContentPartPr>
              <p14:nvPr/>
            </p14:nvContentPartPr>
            <p14:xfrm>
              <a:off x="9101138" y="6584950"/>
              <a:ext cx="1587" cy="1588"/>
            </p14:xfrm>
          </p:contentPart>
        </mc:Choice>
        <mc:Fallback xmlns="">
          <p:pic>
            <p:nvPicPr>
              <p:cNvPr id="1026" name="Ink 22">
                <a:extLst>
                  <a:ext uri="{FF2B5EF4-FFF2-40B4-BE49-F238E27FC236}">
                    <a16:creationId xmlns:a16="http://schemas.microsoft.com/office/drawing/2014/main" id="{F113FA1E-FB2A-E2A7-EF48-F580A42D5AFC}"/>
                  </a:ext>
                </a:extLst>
              </p:cNvPr>
              <p:cNvPicPr>
                <a:picLocks noRot="1" noChangeAspect="1" noEditPoints="1" noChangeArrowheads="1" noChangeShapeType="1"/>
              </p:cNvPicPr>
              <p:nvPr/>
            </p:nvPicPr>
            <p:blipFill>
              <a:blip r:embed="rId5"/>
              <a:stretch>
                <a:fillRect/>
              </a:stretch>
            </p:blipFill>
            <p:spPr>
              <a:xfrm>
                <a:off x="9059876" y="6543662"/>
                <a:ext cx="84111" cy="84164"/>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27" name="Ink 22">
                <a:extLst>
                  <a:ext uri="{FF2B5EF4-FFF2-40B4-BE49-F238E27FC236}">
                    <a16:creationId xmlns:a16="http://schemas.microsoft.com/office/drawing/2014/main" id="{34B2D1C6-4BCE-E78C-0B14-D473715DC2B7}"/>
                  </a:ext>
                </a:extLst>
              </p14:cNvPr>
              <p14:cNvContentPartPr>
                <a14:cpLocks xmlns:a14="http://schemas.microsoft.com/office/drawing/2010/main" noRot="1" noChangeAspect="1" noEditPoints="1" noChangeArrowheads="1" noChangeShapeType="1"/>
              </p14:cNvContentPartPr>
              <p14:nvPr/>
            </p14:nvContentPartPr>
            <p14:xfrm>
              <a:off x="4064000" y="5286375"/>
              <a:ext cx="12700" cy="4763"/>
            </p14:xfrm>
          </p:contentPart>
        </mc:Choice>
        <mc:Fallback xmlns="">
          <p:pic>
            <p:nvPicPr>
              <p:cNvPr id="1027" name="Ink 22">
                <a:extLst>
                  <a:ext uri="{FF2B5EF4-FFF2-40B4-BE49-F238E27FC236}">
                    <a16:creationId xmlns:a16="http://schemas.microsoft.com/office/drawing/2014/main" id="{34B2D1C6-4BCE-E78C-0B14-D473715DC2B7}"/>
                  </a:ext>
                </a:extLst>
              </p:cNvPr>
              <p:cNvPicPr>
                <a:picLocks noRot="1" noChangeAspect="1" noEditPoints="1" noChangeArrowheads="1" noChangeShapeType="1"/>
              </p:cNvPicPr>
              <p:nvPr/>
            </p:nvPicPr>
            <p:blipFill>
              <a:blip r:embed="rId7"/>
              <a:stretch>
                <a:fillRect/>
              </a:stretch>
            </p:blipFill>
            <p:spPr>
              <a:xfrm>
                <a:off x="4054288" y="5273991"/>
                <a:ext cx="32124" cy="2953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 name="Ink 1">
                <a:extLst>
                  <a:ext uri="{FF2B5EF4-FFF2-40B4-BE49-F238E27FC236}">
                    <a16:creationId xmlns:a16="http://schemas.microsoft.com/office/drawing/2014/main" id="{FA38D417-A5AC-693E-690E-09E9A7EEDAB4}"/>
                  </a:ext>
                </a:extLst>
              </p14:cNvPr>
              <p14:cNvContentPartPr/>
              <p14:nvPr/>
            </p14:nvContentPartPr>
            <p14:xfrm>
              <a:off x="7316280" y="5450400"/>
              <a:ext cx="5040" cy="13680"/>
            </p14:xfrm>
          </p:contentPart>
        </mc:Choice>
        <mc:Fallback xmlns="">
          <p:pic>
            <p:nvPicPr>
              <p:cNvPr id="2" name="Ink 1">
                <a:extLst>
                  <a:ext uri="{FF2B5EF4-FFF2-40B4-BE49-F238E27FC236}">
                    <a16:creationId xmlns:a16="http://schemas.microsoft.com/office/drawing/2014/main" id="{FA38D417-A5AC-693E-690E-09E9A7EEDAB4}"/>
                  </a:ext>
                </a:extLst>
              </p:cNvPr>
              <p:cNvPicPr/>
              <p:nvPr/>
            </p:nvPicPr>
            <p:blipFill>
              <a:blip r:embed="rId9"/>
              <a:stretch>
                <a:fillRect/>
              </a:stretch>
            </p:blipFill>
            <p:spPr>
              <a:xfrm>
                <a:off x="7306920" y="5441040"/>
                <a:ext cx="237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 name="Ink 2">
                <a:extLst>
                  <a:ext uri="{FF2B5EF4-FFF2-40B4-BE49-F238E27FC236}">
                    <a16:creationId xmlns:a16="http://schemas.microsoft.com/office/drawing/2014/main" id="{FC9CDF91-4930-434C-3628-4A59DA94D289}"/>
                  </a:ext>
                </a:extLst>
              </p14:cNvPr>
              <p14:cNvContentPartPr/>
              <p14:nvPr/>
            </p14:nvContentPartPr>
            <p14:xfrm>
              <a:off x="8101440" y="5176800"/>
              <a:ext cx="36000" cy="71640"/>
            </p14:xfrm>
          </p:contentPart>
        </mc:Choice>
        <mc:Fallback xmlns="">
          <p:pic>
            <p:nvPicPr>
              <p:cNvPr id="3" name="Ink 2">
                <a:extLst>
                  <a:ext uri="{FF2B5EF4-FFF2-40B4-BE49-F238E27FC236}">
                    <a16:creationId xmlns:a16="http://schemas.microsoft.com/office/drawing/2014/main" id="{FC9CDF91-4930-434C-3628-4A59DA94D289}"/>
                  </a:ext>
                </a:extLst>
              </p:cNvPr>
              <p:cNvPicPr/>
              <p:nvPr/>
            </p:nvPicPr>
            <p:blipFill>
              <a:blip r:embed="rId11"/>
              <a:stretch>
                <a:fillRect/>
              </a:stretch>
            </p:blipFill>
            <p:spPr>
              <a:xfrm>
                <a:off x="8092080" y="5167440"/>
                <a:ext cx="547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 name="Ink 3">
                <a:extLst>
                  <a:ext uri="{FF2B5EF4-FFF2-40B4-BE49-F238E27FC236}">
                    <a16:creationId xmlns:a16="http://schemas.microsoft.com/office/drawing/2014/main" id="{B72958D2-0F2E-A4A5-F362-90D3492241E7}"/>
                  </a:ext>
                </a:extLst>
              </p14:cNvPr>
              <p14:cNvContentPartPr/>
              <p14:nvPr/>
            </p14:nvContentPartPr>
            <p14:xfrm>
              <a:off x="896040" y="6454080"/>
              <a:ext cx="6120" cy="11520"/>
            </p14:xfrm>
          </p:contentPart>
        </mc:Choice>
        <mc:Fallback xmlns="">
          <p:pic>
            <p:nvPicPr>
              <p:cNvPr id="4" name="Ink 3">
                <a:extLst>
                  <a:ext uri="{FF2B5EF4-FFF2-40B4-BE49-F238E27FC236}">
                    <a16:creationId xmlns:a16="http://schemas.microsoft.com/office/drawing/2014/main" id="{B72958D2-0F2E-A4A5-F362-90D3492241E7}"/>
                  </a:ext>
                </a:extLst>
              </p:cNvPr>
              <p:cNvPicPr/>
              <p:nvPr/>
            </p:nvPicPr>
            <p:blipFill>
              <a:blip r:embed="rId13"/>
              <a:stretch>
                <a:fillRect/>
              </a:stretch>
            </p:blipFill>
            <p:spPr>
              <a:xfrm>
                <a:off x="886680" y="6444720"/>
                <a:ext cx="24840" cy="302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4038">
                                            <p:txEl>
                                              <p:pRg st="0" end="0"/>
                                            </p:txEl>
                                          </p:spTgt>
                                        </p:tgtEl>
                                        <p:attrNameLst>
                                          <p:attrName>style.visibility</p:attrName>
                                        </p:attrNameLst>
                                      </p:cBhvr>
                                      <p:to>
                                        <p:strVal val="visible"/>
                                      </p:to>
                                    </p:set>
                                    <p:animEffect transition="in" filter="dissolve">
                                      <p:cBhvr>
                                        <p:cTn id="7" dur="500"/>
                                        <p:tgtEl>
                                          <p:spTgt spid="440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build="p" bldLvl="2"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E1DAE01-E10B-B9E6-1642-79175BA3C193}"/>
              </a:ext>
            </a:extLst>
          </p:cNvPr>
          <p:cNvSpPr>
            <a:spLocks noGrp="1" noChangeArrowheads="1"/>
          </p:cNvSpPr>
          <p:nvPr>
            <p:ph type="title"/>
          </p:nvPr>
        </p:nvSpPr>
        <p:spPr>
          <a:xfrm>
            <a:off x="758825" y="0"/>
            <a:ext cx="7772400" cy="1143000"/>
          </a:xfrm>
        </p:spPr>
        <p:txBody>
          <a:bodyPr/>
          <a:lstStyle/>
          <a:p>
            <a:r>
              <a:rPr lang="en-US" altLang="en-US" sz="2800" dirty="0"/>
              <a:t>Scale -1 Engineering</a:t>
            </a:r>
          </a:p>
        </p:txBody>
      </p:sp>
      <p:sp>
        <p:nvSpPr>
          <p:cNvPr id="19459" name="Content Placeholder 2">
            <a:extLst>
              <a:ext uri="{FF2B5EF4-FFF2-40B4-BE49-F238E27FC236}">
                <a16:creationId xmlns:a16="http://schemas.microsoft.com/office/drawing/2014/main" id="{197BC68E-5695-605F-6363-9DD07B984203}"/>
              </a:ext>
            </a:extLst>
          </p:cNvPr>
          <p:cNvSpPr>
            <a:spLocks noGrp="1" noChangeArrowheads="1"/>
          </p:cNvSpPr>
          <p:nvPr>
            <p:ph idx="1"/>
          </p:nvPr>
        </p:nvSpPr>
        <p:spPr>
          <a:xfrm>
            <a:off x="394495" y="1066800"/>
            <a:ext cx="5211458" cy="5654675"/>
          </a:xfrm>
        </p:spPr>
        <p:txBody>
          <a:bodyPr/>
          <a:lstStyle/>
          <a:p>
            <a:r>
              <a:rPr lang="en-US" sz="2400" i="1" dirty="0"/>
              <a:t>Chip Level</a:t>
            </a:r>
            <a:r>
              <a:rPr lang="en-US" sz="2400" dirty="0"/>
              <a:t>: This scale solution includes different methods to enhance heat dissipation from the chip itself. </a:t>
            </a:r>
          </a:p>
          <a:p>
            <a:r>
              <a:rPr lang="en-US" sz="2400" dirty="0"/>
              <a:t>It includes the design of effective heat sinks and micro heat exchangers attached to the chip for single or two-phase heat transfer. </a:t>
            </a:r>
          </a:p>
          <a:p>
            <a:r>
              <a:rPr lang="en-US" sz="2400" dirty="0"/>
              <a:t>Design of new high conductive thermal adhesives or innovative methods for the attachment the die to the heat spreader, including the use of solder maybe considered in this scale. </a:t>
            </a:r>
          </a:p>
          <a:p>
            <a:r>
              <a:rPr lang="en-US" sz="2400" dirty="0"/>
              <a:t>The theoretical limitation of the heat removal from the chip.</a:t>
            </a:r>
            <a:endParaRPr lang="en-US" altLang="en-US" sz="2400" dirty="0"/>
          </a:p>
        </p:txBody>
      </p:sp>
      <p:grpSp>
        <p:nvGrpSpPr>
          <p:cNvPr id="20484" name="Group 19">
            <a:extLst>
              <a:ext uri="{FF2B5EF4-FFF2-40B4-BE49-F238E27FC236}">
                <a16:creationId xmlns:a16="http://schemas.microsoft.com/office/drawing/2014/main" id="{BB309E80-4C52-AAC0-54A2-1794A954BA4E}"/>
              </a:ext>
            </a:extLst>
          </p:cNvPr>
          <p:cNvGrpSpPr>
            <a:grpSpLocks/>
          </p:cNvGrpSpPr>
          <p:nvPr/>
        </p:nvGrpSpPr>
        <p:grpSpPr bwMode="auto">
          <a:xfrm>
            <a:off x="0" y="0"/>
            <a:ext cx="9144000" cy="6858000"/>
            <a:chOff x="0" y="0"/>
            <a:chExt cx="9144000" cy="6858000"/>
          </a:xfrm>
        </p:grpSpPr>
        <p:grpSp>
          <p:nvGrpSpPr>
            <p:cNvPr id="20485" name="Group 8">
              <a:extLst>
                <a:ext uri="{FF2B5EF4-FFF2-40B4-BE49-F238E27FC236}">
                  <a16:creationId xmlns:a16="http://schemas.microsoft.com/office/drawing/2014/main" id="{53383219-3F36-8558-4F2C-F71FBB921E2D}"/>
                </a:ext>
              </a:extLst>
            </p:cNvPr>
            <p:cNvGrpSpPr>
              <a:grpSpLocks/>
            </p:cNvGrpSpPr>
            <p:nvPr/>
          </p:nvGrpSpPr>
          <p:grpSpPr bwMode="auto">
            <a:xfrm>
              <a:off x="0" y="0"/>
              <a:ext cx="9144000" cy="6858000"/>
              <a:chOff x="0" y="0"/>
              <a:chExt cx="5760" cy="4320"/>
            </a:xfrm>
          </p:grpSpPr>
          <p:grpSp>
            <p:nvGrpSpPr>
              <p:cNvPr id="20488" name="Group 9">
                <a:extLst>
                  <a:ext uri="{FF2B5EF4-FFF2-40B4-BE49-F238E27FC236}">
                    <a16:creationId xmlns:a16="http://schemas.microsoft.com/office/drawing/2014/main" id="{DA35384F-45C4-A0D6-FFBE-06B75421085D}"/>
                  </a:ext>
                </a:extLst>
              </p:cNvPr>
              <p:cNvGrpSpPr>
                <a:grpSpLocks/>
              </p:cNvGrpSpPr>
              <p:nvPr/>
            </p:nvGrpSpPr>
            <p:grpSpPr bwMode="auto">
              <a:xfrm>
                <a:off x="0" y="0"/>
                <a:ext cx="192" cy="4320"/>
                <a:chOff x="0" y="-48"/>
                <a:chExt cx="144" cy="4368"/>
              </a:xfrm>
            </p:grpSpPr>
            <p:sp>
              <p:nvSpPr>
                <p:cNvPr id="20498" name="Rectangle 10">
                  <a:extLst>
                    <a:ext uri="{FF2B5EF4-FFF2-40B4-BE49-F238E27FC236}">
                      <a16:creationId xmlns:a16="http://schemas.microsoft.com/office/drawing/2014/main" id="{702C3EFB-61AB-8AAC-1947-65AA63FA206A}"/>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9" name="Rectangle 11">
                  <a:extLst>
                    <a:ext uri="{FF2B5EF4-FFF2-40B4-BE49-F238E27FC236}">
                      <a16:creationId xmlns:a16="http://schemas.microsoft.com/office/drawing/2014/main" id="{ADF0AD32-0ABD-06B3-D0DC-57F178237496}"/>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89" name="Group 12">
                <a:extLst>
                  <a:ext uri="{FF2B5EF4-FFF2-40B4-BE49-F238E27FC236}">
                    <a16:creationId xmlns:a16="http://schemas.microsoft.com/office/drawing/2014/main" id="{F49A64D2-123E-D2FF-0D86-D7F808D306EF}"/>
                  </a:ext>
                </a:extLst>
              </p:cNvPr>
              <p:cNvGrpSpPr>
                <a:grpSpLocks/>
              </p:cNvGrpSpPr>
              <p:nvPr/>
            </p:nvGrpSpPr>
            <p:grpSpPr bwMode="auto">
              <a:xfrm>
                <a:off x="5674" y="24"/>
                <a:ext cx="86" cy="4296"/>
                <a:chOff x="5616" y="-48"/>
                <a:chExt cx="144" cy="4368"/>
              </a:xfrm>
            </p:grpSpPr>
            <p:sp>
              <p:nvSpPr>
                <p:cNvPr id="20496" name="Rectangle 13">
                  <a:extLst>
                    <a:ext uri="{FF2B5EF4-FFF2-40B4-BE49-F238E27FC236}">
                      <a16:creationId xmlns:a16="http://schemas.microsoft.com/office/drawing/2014/main" id="{B09538A0-274B-7BC5-EE64-79CFC7D81E02}"/>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7" name="Rectangle 14">
                  <a:extLst>
                    <a:ext uri="{FF2B5EF4-FFF2-40B4-BE49-F238E27FC236}">
                      <a16:creationId xmlns:a16="http://schemas.microsoft.com/office/drawing/2014/main" id="{25CD9089-994A-5552-59FE-7066544D2843}"/>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90" name="Group 15">
                <a:extLst>
                  <a:ext uri="{FF2B5EF4-FFF2-40B4-BE49-F238E27FC236}">
                    <a16:creationId xmlns:a16="http://schemas.microsoft.com/office/drawing/2014/main" id="{08E990EC-A9C9-B614-509B-EE22BC347E27}"/>
                  </a:ext>
                </a:extLst>
              </p:cNvPr>
              <p:cNvGrpSpPr>
                <a:grpSpLocks/>
              </p:cNvGrpSpPr>
              <p:nvPr/>
            </p:nvGrpSpPr>
            <p:grpSpPr bwMode="auto">
              <a:xfrm>
                <a:off x="144" y="0"/>
                <a:ext cx="5616" cy="144"/>
                <a:chOff x="96" y="-48"/>
                <a:chExt cx="5520" cy="144"/>
              </a:xfrm>
            </p:grpSpPr>
            <p:sp>
              <p:nvSpPr>
                <p:cNvPr id="20494" name="Rectangle 16">
                  <a:extLst>
                    <a:ext uri="{FF2B5EF4-FFF2-40B4-BE49-F238E27FC236}">
                      <a16:creationId xmlns:a16="http://schemas.microsoft.com/office/drawing/2014/main" id="{65252B2D-D4B7-5D69-D221-2501ACEE2645}"/>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5" name="Rectangle 17">
                  <a:extLst>
                    <a:ext uri="{FF2B5EF4-FFF2-40B4-BE49-F238E27FC236}">
                      <a16:creationId xmlns:a16="http://schemas.microsoft.com/office/drawing/2014/main" id="{A5EBE65E-4589-F67B-0FB9-9BD21FB60683}"/>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91" name="Group 18">
                <a:extLst>
                  <a:ext uri="{FF2B5EF4-FFF2-40B4-BE49-F238E27FC236}">
                    <a16:creationId xmlns:a16="http://schemas.microsoft.com/office/drawing/2014/main" id="{3E3BFD55-05DE-BB11-C8A3-FBBFF4E25BA8}"/>
                  </a:ext>
                </a:extLst>
              </p:cNvPr>
              <p:cNvGrpSpPr>
                <a:grpSpLocks/>
              </p:cNvGrpSpPr>
              <p:nvPr/>
            </p:nvGrpSpPr>
            <p:grpSpPr bwMode="auto">
              <a:xfrm>
                <a:off x="144" y="4234"/>
                <a:ext cx="5616" cy="86"/>
                <a:chOff x="96" y="4176"/>
                <a:chExt cx="5520" cy="144"/>
              </a:xfrm>
            </p:grpSpPr>
            <p:sp>
              <p:nvSpPr>
                <p:cNvPr id="20492" name="Rectangle 19">
                  <a:extLst>
                    <a:ext uri="{FF2B5EF4-FFF2-40B4-BE49-F238E27FC236}">
                      <a16:creationId xmlns:a16="http://schemas.microsoft.com/office/drawing/2014/main" id="{98FE256C-D75D-E3A1-F4B8-0CFB25BCC39C}"/>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3" name="Rectangle 20">
                  <a:extLst>
                    <a:ext uri="{FF2B5EF4-FFF2-40B4-BE49-F238E27FC236}">
                      <a16:creationId xmlns:a16="http://schemas.microsoft.com/office/drawing/2014/main" id="{C4D8B269-68D6-1494-AC05-46386F679767}"/>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pic>
          <p:nvPicPr>
            <p:cNvPr id="20486" name="Rectangle 19458">
              <a:extLst>
                <a:ext uri="{FF2B5EF4-FFF2-40B4-BE49-F238E27FC236}">
                  <a16:creationId xmlns:a16="http://schemas.microsoft.com/office/drawing/2014/main" id="{0405C05B-C405-0860-C40E-66FDFB263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1">
              <a:extLst>
                <a:ext uri="{FF2B5EF4-FFF2-40B4-BE49-F238E27FC236}">
                  <a16:creationId xmlns:a16="http://schemas.microsoft.com/office/drawing/2014/main" id="{B5F6DED9-F953-E6E2-2D02-1A0F1D8367EA}"/>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pic>
        <p:nvPicPr>
          <p:cNvPr id="2" name="Content Placeholder 2">
            <a:extLst>
              <a:ext uri="{FF2B5EF4-FFF2-40B4-BE49-F238E27FC236}">
                <a16:creationId xmlns:a16="http://schemas.microsoft.com/office/drawing/2014/main" id="{1915744D-3F2A-BF15-7394-8B9DBA53D5CE}"/>
              </a:ext>
            </a:extLst>
          </p:cNvPr>
          <p:cNvPicPr>
            <a:picLocks noChangeAspect="1"/>
          </p:cNvPicPr>
          <p:nvPr/>
        </p:nvPicPr>
        <p:blipFill>
          <a:blip r:embed="rId3"/>
          <a:stretch>
            <a:fillRect/>
          </a:stretch>
        </p:blipFill>
        <p:spPr bwMode="auto">
          <a:xfrm>
            <a:off x="5746446" y="1192213"/>
            <a:ext cx="3168954" cy="421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68216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dissolve">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dissolve">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dissolve">
                                      <p:cBhvr>
                                        <p:cTn id="17" dur="5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dissolve">
                                      <p:cBhvr>
                                        <p:cTn id="22" dur="5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E1DAE01-E10B-B9E6-1642-79175BA3C193}"/>
              </a:ext>
            </a:extLst>
          </p:cNvPr>
          <p:cNvSpPr>
            <a:spLocks noGrp="1" noChangeArrowheads="1"/>
          </p:cNvSpPr>
          <p:nvPr>
            <p:ph type="title"/>
          </p:nvPr>
        </p:nvSpPr>
        <p:spPr>
          <a:xfrm>
            <a:off x="758825" y="0"/>
            <a:ext cx="7772400" cy="1143000"/>
          </a:xfrm>
        </p:spPr>
        <p:txBody>
          <a:bodyPr/>
          <a:lstStyle/>
          <a:p>
            <a:r>
              <a:rPr lang="en-US" altLang="en-US" sz="2800" dirty="0"/>
              <a:t>Scale -2 Engineering</a:t>
            </a:r>
          </a:p>
        </p:txBody>
      </p:sp>
      <p:sp>
        <p:nvSpPr>
          <p:cNvPr id="19459" name="Content Placeholder 2">
            <a:extLst>
              <a:ext uri="{FF2B5EF4-FFF2-40B4-BE49-F238E27FC236}">
                <a16:creationId xmlns:a16="http://schemas.microsoft.com/office/drawing/2014/main" id="{197BC68E-5695-605F-6363-9DD07B984203}"/>
              </a:ext>
            </a:extLst>
          </p:cNvPr>
          <p:cNvSpPr>
            <a:spLocks noGrp="1" noChangeArrowheads="1"/>
          </p:cNvSpPr>
          <p:nvPr>
            <p:ph idx="1"/>
          </p:nvPr>
        </p:nvSpPr>
        <p:spPr>
          <a:xfrm>
            <a:off x="338138" y="1192213"/>
            <a:ext cx="5424487" cy="5605462"/>
          </a:xfrm>
        </p:spPr>
        <p:txBody>
          <a:bodyPr/>
          <a:lstStyle/>
          <a:p>
            <a:r>
              <a:rPr lang="en-US" sz="2400" i="1" dirty="0"/>
              <a:t>Server Level</a:t>
            </a:r>
            <a:r>
              <a:rPr lang="en-US" sz="2400" dirty="0"/>
              <a:t>: These scale solutions happen within or on the</a:t>
            </a:r>
          </a:p>
          <a:p>
            <a:r>
              <a:rPr lang="en-US" sz="2400" dirty="0"/>
              <a:t>printed circuit board of the server. </a:t>
            </a:r>
          </a:p>
          <a:p>
            <a:r>
              <a:rPr lang="en-US" sz="2400" dirty="0"/>
              <a:t>These solutions mostly are related to designing of different cold plates in combination with the chip scale solutions. </a:t>
            </a:r>
          </a:p>
          <a:p>
            <a:r>
              <a:rPr lang="en-US" sz="2400" dirty="0"/>
              <a:t>A Liquid Cooling System is a good example to use in this scale. </a:t>
            </a:r>
          </a:p>
          <a:p>
            <a:r>
              <a:rPr lang="en-US" sz="2400" dirty="0"/>
              <a:t>The innovative solutions in this scale should focus on effective directing of heat through a path from the chip to the board and finally to the ultimate ambient. </a:t>
            </a:r>
          </a:p>
        </p:txBody>
      </p:sp>
      <p:grpSp>
        <p:nvGrpSpPr>
          <p:cNvPr id="20484" name="Group 19">
            <a:extLst>
              <a:ext uri="{FF2B5EF4-FFF2-40B4-BE49-F238E27FC236}">
                <a16:creationId xmlns:a16="http://schemas.microsoft.com/office/drawing/2014/main" id="{BB309E80-4C52-AAC0-54A2-1794A954BA4E}"/>
              </a:ext>
            </a:extLst>
          </p:cNvPr>
          <p:cNvGrpSpPr>
            <a:grpSpLocks/>
          </p:cNvGrpSpPr>
          <p:nvPr/>
        </p:nvGrpSpPr>
        <p:grpSpPr bwMode="auto">
          <a:xfrm>
            <a:off x="0" y="0"/>
            <a:ext cx="9144000" cy="6858000"/>
            <a:chOff x="0" y="0"/>
            <a:chExt cx="9144000" cy="6858000"/>
          </a:xfrm>
        </p:grpSpPr>
        <p:grpSp>
          <p:nvGrpSpPr>
            <p:cNvPr id="20485" name="Group 8">
              <a:extLst>
                <a:ext uri="{FF2B5EF4-FFF2-40B4-BE49-F238E27FC236}">
                  <a16:creationId xmlns:a16="http://schemas.microsoft.com/office/drawing/2014/main" id="{53383219-3F36-8558-4F2C-F71FBB921E2D}"/>
                </a:ext>
              </a:extLst>
            </p:cNvPr>
            <p:cNvGrpSpPr>
              <a:grpSpLocks/>
            </p:cNvGrpSpPr>
            <p:nvPr/>
          </p:nvGrpSpPr>
          <p:grpSpPr bwMode="auto">
            <a:xfrm>
              <a:off x="0" y="0"/>
              <a:ext cx="9144000" cy="6858000"/>
              <a:chOff x="0" y="0"/>
              <a:chExt cx="5760" cy="4320"/>
            </a:xfrm>
          </p:grpSpPr>
          <p:grpSp>
            <p:nvGrpSpPr>
              <p:cNvPr id="20488" name="Group 9">
                <a:extLst>
                  <a:ext uri="{FF2B5EF4-FFF2-40B4-BE49-F238E27FC236}">
                    <a16:creationId xmlns:a16="http://schemas.microsoft.com/office/drawing/2014/main" id="{DA35384F-45C4-A0D6-FFBE-06B75421085D}"/>
                  </a:ext>
                </a:extLst>
              </p:cNvPr>
              <p:cNvGrpSpPr>
                <a:grpSpLocks/>
              </p:cNvGrpSpPr>
              <p:nvPr/>
            </p:nvGrpSpPr>
            <p:grpSpPr bwMode="auto">
              <a:xfrm>
                <a:off x="0" y="0"/>
                <a:ext cx="192" cy="4320"/>
                <a:chOff x="0" y="-48"/>
                <a:chExt cx="144" cy="4368"/>
              </a:xfrm>
            </p:grpSpPr>
            <p:sp>
              <p:nvSpPr>
                <p:cNvPr id="20498" name="Rectangle 10">
                  <a:extLst>
                    <a:ext uri="{FF2B5EF4-FFF2-40B4-BE49-F238E27FC236}">
                      <a16:creationId xmlns:a16="http://schemas.microsoft.com/office/drawing/2014/main" id="{702C3EFB-61AB-8AAC-1947-65AA63FA206A}"/>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9" name="Rectangle 11">
                  <a:extLst>
                    <a:ext uri="{FF2B5EF4-FFF2-40B4-BE49-F238E27FC236}">
                      <a16:creationId xmlns:a16="http://schemas.microsoft.com/office/drawing/2014/main" id="{ADF0AD32-0ABD-06B3-D0DC-57F178237496}"/>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89" name="Group 12">
                <a:extLst>
                  <a:ext uri="{FF2B5EF4-FFF2-40B4-BE49-F238E27FC236}">
                    <a16:creationId xmlns:a16="http://schemas.microsoft.com/office/drawing/2014/main" id="{F49A64D2-123E-D2FF-0D86-D7F808D306EF}"/>
                  </a:ext>
                </a:extLst>
              </p:cNvPr>
              <p:cNvGrpSpPr>
                <a:grpSpLocks/>
              </p:cNvGrpSpPr>
              <p:nvPr/>
            </p:nvGrpSpPr>
            <p:grpSpPr bwMode="auto">
              <a:xfrm>
                <a:off x="5674" y="24"/>
                <a:ext cx="86" cy="4296"/>
                <a:chOff x="5616" y="-48"/>
                <a:chExt cx="144" cy="4368"/>
              </a:xfrm>
            </p:grpSpPr>
            <p:sp>
              <p:nvSpPr>
                <p:cNvPr id="20496" name="Rectangle 13">
                  <a:extLst>
                    <a:ext uri="{FF2B5EF4-FFF2-40B4-BE49-F238E27FC236}">
                      <a16:creationId xmlns:a16="http://schemas.microsoft.com/office/drawing/2014/main" id="{B09538A0-274B-7BC5-EE64-79CFC7D81E02}"/>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7" name="Rectangle 14">
                  <a:extLst>
                    <a:ext uri="{FF2B5EF4-FFF2-40B4-BE49-F238E27FC236}">
                      <a16:creationId xmlns:a16="http://schemas.microsoft.com/office/drawing/2014/main" id="{25CD9089-994A-5552-59FE-7066544D2843}"/>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90" name="Group 15">
                <a:extLst>
                  <a:ext uri="{FF2B5EF4-FFF2-40B4-BE49-F238E27FC236}">
                    <a16:creationId xmlns:a16="http://schemas.microsoft.com/office/drawing/2014/main" id="{08E990EC-A9C9-B614-509B-EE22BC347E27}"/>
                  </a:ext>
                </a:extLst>
              </p:cNvPr>
              <p:cNvGrpSpPr>
                <a:grpSpLocks/>
              </p:cNvGrpSpPr>
              <p:nvPr/>
            </p:nvGrpSpPr>
            <p:grpSpPr bwMode="auto">
              <a:xfrm>
                <a:off x="144" y="0"/>
                <a:ext cx="5616" cy="144"/>
                <a:chOff x="96" y="-48"/>
                <a:chExt cx="5520" cy="144"/>
              </a:xfrm>
            </p:grpSpPr>
            <p:sp>
              <p:nvSpPr>
                <p:cNvPr id="20494" name="Rectangle 16">
                  <a:extLst>
                    <a:ext uri="{FF2B5EF4-FFF2-40B4-BE49-F238E27FC236}">
                      <a16:creationId xmlns:a16="http://schemas.microsoft.com/office/drawing/2014/main" id="{65252B2D-D4B7-5D69-D221-2501ACEE2645}"/>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5" name="Rectangle 17">
                  <a:extLst>
                    <a:ext uri="{FF2B5EF4-FFF2-40B4-BE49-F238E27FC236}">
                      <a16:creationId xmlns:a16="http://schemas.microsoft.com/office/drawing/2014/main" id="{A5EBE65E-4589-F67B-0FB9-9BD21FB60683}"/>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91" name="Group 18">
                <a:extLst>
                  <a:ext uri="{FF2B5EF4-FFF2-40B4-BE49-F238E27FC236}">
                    <a16:creationId xmlns:a16="http://schemas.microsoft.com/office/drawing/2014/main" id="{3E3BFD55-05DE-BB11-C8A3-FBBFF4E25BA8}"/>
                  </a:ext>
                </a:extLst>
              </p:cNvPr>
              <p:cNvGrpSpPr>
                <a:grpSpLocks/>
              </p:cNvGrpSpPr>
              <p:nvPr/>
            </p:nvGrpSpPr>
            <p:grpSpPr bwMode="auto">
              <a:xfrm>
                <a:off x="144" y="4234"/>
                <a:ext cx="5616" cy="86"/>
                <a:chOff x="96" y="4176"/>
                <a:chExt cx="5520" cy="144"/>
              </a:xfrm>
            </p:grpSpPr>
            <p:sp>
              <p:nvSpPr>
                <p:cNvPr id="20492" name="Rectangle 19">
                  <a:extLst>
                    <a:ext uri="{FF2B5EF4-FFF2-40B4-BE49-F238E27FC236}">
                      <a16:creationId xmlns:a16="http://schemas.microsoft.com/office/drawing/2014/main" id="{98FE256C-D75D-E3A1-F4B8-0CFB25BCC39C}"/>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3" name="Rectangle 20">
                  <a:extLst>
                    <a:ext uri="{FF2B5EF4-FFF2-40B4-BE49-F238E27FC236}">
                      <a16:creationId xmlns:a16="http://schemas.microsoft.com/office/drawing/2014/main" id="{C4D8B269-68D6-1494-AC05-46386F679767}"/>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pic>
          <p:nvPicPr>
            <p:cNvPr id="20486" name="Rectangle 19458">
              <a:extLst>
                <a:ext uri="{FF2B5EF4-FFF2-40B4-BE49-F238E27FC236}">
                  <a16:creationId xmlns:a16="http://schemas.microsoft.com/office/drawing/2014/main" id="{0405C05B-C405-0860-C40E-66FDFB263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1">
              <a:extLst>
                <a:ext uri="{FF2B5EF4-FFF2-40B4-BE49-F238E27FC236}">
                  <a16:creationId xmlns:a16="http://schemas.microsoft.com/office/drawing/2014/main" id="{B5F6DED9-F953-E6E2-2D02-1A0F1D8367EA}"/>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pic>
        <p:nvPicPr>
          <p:cNvPr id="2" name="Content Placeholder 2">
            <a:extLst>
              <a:ext uri="{FF2B5EF4-FFF2-40B4-BE49-F238E27FC236}">
                <a16:creationId xmlns:a16="http://schemas.microsoft.com/office/drawing/2014/main" id="{869975F3-B24B-0D18-F105-E8FAC5CA9FF0}"/>
              </a:ext>
            </a:extLst>
          </p:cNvPr>
          <p:cNvPicPr>
            <a:picLocks noChangeAspect="1"/>
          </p:cNvPicPr>
          <p:nvPr/>
        </p:nvPicPr>
        <p:blipFill>
          <a:blip r:embed="rId3"/>
          <a:stretch>
            <a:fillRect/>
          </a:stretch>
        </p:blipFill>
        <p:spPr bwMode="auto">
          <a:xfrm>
            <a:off x="5746446" y="1192213"/>
            <a:ext cx="3168954" cy="421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1045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dissolve">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dissolve">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dissolve">
                                      <p:cBhvr>
                                        <p:cTn id="17" dur="5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dissolve">
                                      <p:cBhvr>
                                        <p:cTn id="22" dur="500"/>
                                        <p:tgtEl>
                                          <p:spTgt spid="194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Effect transition="in" filter="dissolve">
                                      <p:cBhvr>
                                        <p:cTn id="27" dur="500"/>
                                        <p:tgtEl>
                                          <p:spTgt spid="19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E1DAE01-E10B-B9E6-1642-79175BA3C193}"/>
              </a:ext>
            </a:extLst>
          </p:cNvPr>
          <p:cNvSpPr>
            <a:spLocks noGrp="1" noChangeArrowheads="1"/>
          </p:cNvSpPr>
          <p:nvPr>
            <p:ph type="title"/>
          </p:nvPr>
        </p:nvSpPr>
        <p:spPr>
          <a:xfrm>
            <a:off x="758825" y="0"/>
            <a:ext cx="7772400" cy="1143000"/>
          </a:xfrm>
        </p:spPr>
        <p:txBody>
          <a:bodyPr/>
          <a:lstStyle/>
          <a:p>
            <a:r>
              <a:rPr lang="en-US" altLang="en-US" sz="2800" dirty="0"/>
              <a:t>Scale -2 Engineering</a:t>
            </a:r>
          </a:p>
        </p:txBody>
      </p:sp>
      <p:sp>
        <p:nvSpPr>
          <p:cNvPr id="19459" name="Content Placeholder 2">
            <a:extLst>
              <a:ext uri="{FF2B5EF4-FFF2-40B4-BE49-F238E27FC236}">
                <a16:creationId xmlns:a16="http://schemas.microsoft.com/office/drawing/2014/main" id="{197BC68E-5695-605F-6363-9DD07B984203}"/>
              </a:ext>
            </a:extLst>
          </p:cNvPr>
          <p:cNvSpPr>
            <a:spLocks noGrp="1" noChangeArrowheads="1"/>
          </p:cNvSpPr>
          <p:nvPr>
            <p:ph idx="1"/>
          </p:nvPr>
        </p:nvSpPr>
        <p:spPr>
          <a:xfrm>
            <a:off x="338138" y="1192213"/>
            <a:ext cx="5424487" cy="5181600"/>
          </a:xfrm>
        </p:spPr>
        <p:txBody>
          <a:bodyPr/>
          <a:lstStyle/>
          <a:p>
            <a:r>
              <a:rPr lang="en-US" sz="2400" i="1" dirty="0"/>
              <a:t>Server Level:</a:t>
            </a:r>
          </a:p>
          <a:p>
            <a:r>
              <a:rPr lang="en-US" sz="2400" dirty="0"/>
              <a:t>The heat rejection through path of chip/substrate/board can be done by  using additional solder balls as the thermal  interconnects and heat spreaders or board-integrated liquid cooling as the board heat removal means. </a:t>
            </a:r>
          </a:p>
          <a:p>
            <a:r>
              <a:rPr lang="en-US" sz="2400" dirty="0"/>
              <a:t>Designing an air cooled base plate channel with implemented graphite foam.</a:t>
            </a:r>
          </a:p>
          <a:p>
            <a:r>
              <a:rPr lang="en-US" sz="2400" dirty="0"/>
              <a:t>Designing a </a:t>
            </a:r>
            <a:r>
              <a:rPr lang="en-US" sz="2400" dirty="0" err="1"/>
              <a:t>microfibrous</a:t>
            </a:r>
            <a:r>
              <a:rPr lang="en-US" sz="2400" dirty="0"/>
              <a:t> material as mini-heat exchangers is an innovative cooling system.</a:t>
            </a:r>
          </a:p>
        </p:txBody>
      </p:sp>
      <p:grpSp>
        <p:nvGrpSpPr>
          <p:cNvPr id="20484" name="Group 19">
            <a:extLst>
              <a:ext uri="{FF2B5EF4-FFF2-40B4-BE49-F238E27FC236}">
                <a16:creationId xmlns:a16="http://schemas.microsoft.com/office/drawing/2014/main" id="{BB309E80-4C52-AAC0-54A2-1794A954BA4E}"/>
              </a:ext>
            </a:extLst>
          </p:cNvPr>
          <p:cNvGrpSpPr>
            <a:grpSpLocks/>
          </p:cNvGrpSpPr>
          <p:nvPr/>
        </p:nvGrpSpPr>
        <p:grpSpPr bwMode="auto">
          <a:xfrm>
            <a:off x="0" y="0"/>
            <a:ext cx="9144000" cy="6858000"/>
            <a:chOff x="0" y="0"/>
            <a:chExt cx="9144000" cy="6858000"/>
          </a:xfrm>
        </p:grpSpPr>
        <p:grpSp>
          <p:nvGrpSpPr>
            <p:cNvPr id="20485" name="Group 8">
              <a:extLst>
                <a:ext uri="{FF2B5EF4-FFF2-40B4-BE49-F238E27FC236}">
                  <a16:creationId xmlns:a16="http://schemas.microsoft.com/office/drawing/2014/main" id="{53383219-3F36-8558-4F2C-F71FBB921E2D}"/>
                </a:ext>
              </a:extLst>
            </p:cNvPr>
            <p:cNvGrpSpPr>
              <a:grpSpLocks/>
            </p:cNvGrpSpPr>
            <p:nvPr/>
          </p:nvGrpSpPr>
          <p:grpSpPr bwMode="auto">
            <a:xfrm>
              <a:off x="0" y="0"/>
              <a:ext cx="9144000" cy="6858000"/>
              <a:chOff x="0" y="0"/>
              <a:chExt cx="5760" cy="4320"/>
            </a:xfrm>
          </p:grpSpPr>
          <p:grpSp>
            <p:nvGrpSpPr>
              <p:cNvPr id="20488" name="Group 9">
                <a:extLst>
                  <a:ext uri="{FF2B5EF4-FFF2-40B4-BE49-F238E27FC236}">
                    <a16:creationId xmlns:a16="http://schemas.microsoft.com/office/drawing/2014/main" id="{DA35384F-45C4-A0D6-FFBE-06B75421085D}"/>
                  </a:ext>
                </a:extLst>
              </p:cNvPr>
              <p:cNvGrpSpPr>
                <a:grpSpLocks/>
              </p:cNvGrpSpPr>
              <p:nvPr/>
            </p:nvGrpSpPr>
            <p:grpSpPr bwMode="auto">
              <a:xfrm>
                <a:off x="0" y="0"/>
                <a:ext cx="192" cy="4320"/>
                <a:chOff x="0" y="-48"/>
                <a:chExt cx="144" cy="4368"/>
              </a:xfrm>
            </p:grpSpPr>
            <p:sp>
              <p:nvSpPr>
                <p:cNvPr id="20498" name="Rectangle 10">
                  <a:extLst>
                    <a:ext uri="{FF2B5EF4-FFF2-40B4-BE49-F238E27FC236}">
                      <a16:creationId xmlns:a16="http://schemas.microsoft.com/office/drawing/2014/main" id="{702C3EFB-61AB-8AAC-1947-65AA63FA206A}"/>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9" name="Rectangle 11">
                  <a:extLst>
                    <a:ext uri="{FF2B5EF4-FFF2-40B4-BE49-F238E27FC236}">
                      <a16:creationId xmlns:a16="http://schemas.microsoft.com/office/drawing/2014/main" id="{ADF0AD32-0ABD-06B3-D0DC-57F178237496}"/>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89" name="Group 12">
                <a:extLst>
                  <a:ext uri="{FF2B5EF4-FFF2-40B4-BE49-F238E27FC236}">
                    <a16:creationId xmlns:a16="http://schemas.microsoft.com/office/drawing/2014/main" id="{F49A64D2-123E-D2FF-0D86-D7F808D306EF}"/>
                  </a:ext>
                </a:extLst>
              </p:cNvPr>
              <p:cNvGrpSpPr>
                <a:grpSpLocks/>
              </p:cNvGrpSpPr>
              <p:nvPr/>
            </p:nvGrpSpPr>
            <p:grpSpPr bwMode="auto">
              <a:xfrm>
                <a:off x="5674" y="24"/>
                <a:ext cx="86" cy="4296"/>
                <a:chOff x="5616" y="-48"/>
                <a:chExt cx="144" cy="4368"/>
              </a:xfrm>
            </p:grpSpPr>
            <p:sp>
              <p:nvSpPr>
                <p:cNvPr id="20496" name="Rectangle 13">
                  <a:extLst>
                    <a:ext uri="{FF2B5EF4-FFF2-40B4-BE49-F238E27FC236}">
                      <a16:creationId xmlns:a16="http://schemas.microsoft.com/office/drawing/2014/main" id="{B09538A0-274B-7BC5-EE64-79CFC7D81E02}"/>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7" name="Rectangle 14">
                  <a:extLst>
                    <a:ext uri="{FF2B5EF4-FFF2-40B4-BE49-F238E27FC236}">
                      <a16:creationId xmlns:a16="http://schemas.microsoft.com/office/drawing/2014/main" id="{25CD9089-994A-5552-59FE-7066544D2843}"/>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90" name="Group 15">
                <a:extLst>
                  <a:ext uri="{FF2B5EF4-FFF2-40B4-BE49-F238E27FC236}">
                    <a16:creationId xmlns:a16="http://schemas.microsoft.com/office/drawing/2014/main" id="{08E990EC-A9C9-B614-509B-EE22BC347E27}"/>
                  </a:ext>
                </a:extLst>
              </p:cNvPr>
              <p:cNvGrpSpPr>
                <a:grpSpLocks/>
              </p:cNvGrpSpPr>
              <p:nvPr/>
            </p:nvGrpSpPr>
            <p:grpSpPr bwMode="auto">
              <a:xfrm>
                <a:off x="144" y="0"/>
                <a:ext cx="5616" cy="144"/>
                <a:chOff x="96" y="-48"/>
                <a:chExt cx="5520" cy="144"/>
              </a:xfrm>
            </p:grpSpPr>
            <p:sp>
              <p:nvSpPr>
                <p:cNvPr id="20494" name="Rectangle 16">
                  <a:extLst>
                    <a:ext uri="{FF2B5EF4-FFF2-40B4-BE49-F238E27FC236}">
                      <a16:creationId xmlns:a16="http://schemas.microsoft.com/office/drawing/2014/main" id="{65252B2D-D4B7-5D69-D221-2501ACEE2645}"/>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5" name="Rectangle 17">
                  <a:extLst>
                    <a:ext uri="{FF2B5EF4-FFF2-40B4-BE49-F238E27FC236}">
                      <a16:creationId xmlns:a16="http://schemas.microsoft.com/office/drawing/2014/main" id="{A5EBE65E-4589-F67B-0FB9-9BD21FB60683}"/>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91" name="Group 18">
                <a:extLst>
                  <a:ext uri="{FF2B5EF4-FFF2-40B4-BE49-F238E27FC236}">
                    <a16:creationId xmlns:a16="http://schemas.microsoft.com/office/drawing/2014/main" id="{3E3BFD55-05DE-BB11-C8A3-FBBFF4E25BA8}"/>
                  </a:ext>
                </a:extLst>
              </p:cNvPr>
              <p:cNvGrpSpPr>
                <a:grpSpLocks/>
              </p:cNvGrpSpPr>
              <p:nvPr/>
            </p:nvGrpSpPr>
            <p:grpSpPr bwMode="auto">
              <a:xfrm>
                <a:off x="144" y="4234"/>
                <a:ext cx="5616" cy="86"/>
                <a:chOff x="96" y="4176"/>
                <a:chExt cx="5520" cy="144"/>
              </a:xfrm>
            </p:grpSpPr>
            <p:sp>
              <p:nvSpPr>
                <p:cNvPr id="20492" name="Rectangle 19">
                  <a:extLst>
                    <a:ext uri="{FF2B5EF4-FFF2-40B4-BE49-F238E27FC236}">
                      <a16:creationId xmlns:a16="http://schemas.microsoft.com/office/drawing/2014/main" id="{98FE256C-D75D-E3A1-F4B8-0CFB25BCC39C}"/>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3" name="Rectangle 20">
                  <a:extLst>
                    <a:ext uri="{FF2B5EF4-FFF2-40B4-BE49-F238E27FC236}">
                      <a16:creationId xmlns:a16="http://schemas.microsoft.com/office/drawing/2014/main" id="{C4D8B269-68D6-1494-AC05-46386F679767}"/>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pic>
          <p:nvPicPr>
            <p:cNvPr id="20486" name="Rectangle 19458">
              <a:extLst>
                <a:ext uri="{FF2B5EF4-FFF2-40B4-BE49-F238E27FC236}">
                  <a16:creationId xmlns:a16="http://schemas.microsoft.com/office/drawing/2014/main" id="{0405C05B-C405-0860-C40E-66FDFB263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1">
              <a:extLst>
                <a:ext uri="{FF2B5EF4-FFF2-40B4-BE49-F238E27FC236}">
                  <a16:creationId xmlns:a16="http://schemas.microsoft.com/office/drawing/2014/main" id="{B5F6DED9-F953-E6E2-2D02-1A0F1D8367EA}"/>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pic>
        <p:nvPicPr>
          <p:cNvPr id="2" name="Content Placeholder 2">
            <a:extLst>
              <a:ext uri="{FF2B5EF4-FFF2-40B4-BE49-F238E27FC236}">
                <a16:creationId xmlns:a16="http://schemas.microsoft.com/office/drawing/2014/main" id="{869975F3-B24B-0D18-F105-E8FAC5CA9FF0}"/>
              </a:ext>
            </a:extLst>
          </p:cNvPr>
          <p:cNvPicPr>
            <a:picLocks noChangeAspect="1"/>
          </p:cNvPicPr>
          <p:nvPr/>
        </p:nvPicPr>
        <p:blipFill>
          <a:blip r:embed="rId3"/>
          <a:stretch>
            <a:fillRect/>
          </a:stretch>
        </p:blipFill>
        <p:spPr bwMode="auto">
          <a:xfrm>
            <a:off x="5746446" y="1192213"/>
            <a:ext cx="3168954" cy="421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139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dissolve">
                                      <p:cBhvr>
                                        <p:cTn id="7" dur="500"/>
                                        <p:tgtEl>
                                          <p:spTgt spid="1945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dissolve">
                                      <p:cBhvr>
                                        <p:cTn id="12" dur="500"/>
                                        <p:tgtEl>
                                          <p:spTgt spid="194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dissolve">
                                      <p:cBhvr>
                                        <p:cTn id="17" dur="5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dissolve">
                                      <p:cBhvr>
                                        <p:cTn id="22" dur="5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E1DAE01-E10B-B9E6-1642-79175BA3C193}"/>
              </a:ext>
            </a:extLst>
          </p:cNvPr>
          <p:cNvSpPr>
            <a:spLocks noGrp="1" noChangeArrowheads="1"/>
          </p:cNvSpPr>
          <p:nvPr>
            <p:ph type="title"/>
          </p:nvPr>
        </p:nvSpPr>
        <p:spPr>
          <a:xfrm>
            <a:off x="758825" y="0"/>
            <a:ext cx="7772400" cy="1143000"/>
          </a:xfrm>
        </p:spPr>
        <p:txBody>
          <a:bodyPr/>
          <a:lstStyle/>
          <a:p>
            <a:r>
              <a:rPr lang="en-US" altLang="en-US" sz="2800" dirty="0"/>
              <a:t>Scale -3 Engineering</a:t>
            </a:r>
          </a:p>
        </p:txBody>
      </p:sp>
      <p:sp>
        <p:nvSpPr>
          <p:cNvPr id="19459" name="Content Placeholder 2">
            <a:extLst>
              <a:ext uri="{FF2B5EF4-FFF2-40B4-BE49-F238E27FC236}">
                <a16:creationId xmlns:a16="http://schemas.microsoft.com/office/drawing/2014/main" id="{197BC68E-5695-605F-6363-9DD07B984203}"/>
              </a:ext>
            </a:extLst>
          </p:cNvPr>
          <p:cNvSpPr>
            <a:spLocks noGrp="1" noChangeArrowheads="1"/>
          </p:cNvSpPr>
          <p:nvPr>
            <p:ph idx="1"/>
          </p:nvPr>
        </p:nvSpPr>
        <p:spPr>
          <a:xfrm>
            <a:off x="329142" y="1172633"/>
            <a:ext cx="4966983" cy="5181600"/>
          </a:xfrm>
        </p:spPr>
        <p:txBody>
          <a:bodyPr/>
          <a:lstStyle/>
          <a:p>
            <a:r>
              <a:rPr lang="en-US" sz="2400" i="1" dirty="0"/>
              <a:t>Chassis Level</a:t>
            </a:r>
            <a:r>
              <a:rPr lang="en-US" sz="2400" dirty="0"/>
              <a:t>: </a:t>
            </a:r>
          </a:p>
          <a:p>
            <a:r>
              <a:rPr lang="en-US" sz="2400" dirty="0"/>
              <a:t>In air cooling systems, this scale is used to install the designed fans. </a:t>
            </a:r>
          </a:p>
          <a:p>
            <a:r>
              <a:rPr lang="en-US" sz="2400" dirty="0"/>
              <a:t>This scale encompassing the space in front of each set of the</a:t>
            </a:r>
          </a:p>
          <a:p>
            <a:r>
              <a:rPr lang="en-US" sz="2400" dirty="0"/>
              <a:t>blade servers.</a:t>
            </a:r>
          </a:p>
          <a:p>
            <a:r>
              <a:rPr lang="en-US" sz="2400" dirty="0"/>
              <a:t>This scale plays a great role in applying various solutions to the rack, especially in combination with two previous scales.</a:t>
            </a:r>
          </a:p>
          <a:p>
            <a:r>
              <a:rPr lang="en-US" sz="2400" dirty="0"/>
              <a:t>Design and Installation a compact heat exchanger or  refrigeration systems.</a:t>
            </a:r>
            <a:endParaRPr lang="en-US" altLang="en-US" sz="2400" dirty="0"/>
          </a:p>
        </p:txBody>
      </p:sp>
      <p:grpSp>
        <p:nvGrpSpPr>
          <p:cNvPr id="20484" name="Group 19">
            <a:extLst>
              <a:ext uri="{FF2B5EF4-FFF2-40B4-BE49-F238E27FC236}">
                <a16:creationId xmlns:a16="http://schemas.microsoft.com/office/drawing/2014/main" id="{BB309E80-4C52-AAC0-54A2-1794A954BA4E}"/>
              </a:ext>
            </a:extLst>
          </p:cNvPr>
          <p:cNvGrpSpPr>
            <a:grpSpLocks/>
          </p:cNvGrpSpPr>
          <p:nvPr/>
        </p:nvGrpSpPr>
        <p:grpSpPr bwMode="auto">
          <a:xfrm>
            <a:off x="0" y="0"/>
            <a:ext cx="9144000" cy="6858000"/>
            <a:chOff x="0" y="0"/>
            <a:chExt cx="9144000" cy="6858000"/>
          </a:xfrm>
        </p:grpSpPr>
        <p:grpSp>
          <p:nvGrpSpPr>
            <p:cNvPr id="20485" name="Group 8">
              <a:extLst>
                <a:ext uri="{FF2B5EF4-FFF2-40B4-BE49-F238E27FC236}">
                  <a16:creationId xmlns:a16="http://schemas.microsoft.com/office/drawing/2014/main" id="{53383219-3F36-8558-4F2C-F71FBB921E2D}"/>
                </a:ext>
              </a:extLst>
            </p:cNvPr>
            <p:cNvGrpSpPr>
              <a:grpSpLocks/>
            </p:cNvGrpSpPr>
            <p:nvPr/>
          </p:nvGrpSpPr>
          <p:grpSpPr bwMode="auto">
            <a:xfrm>
              <a:off x="0" y="0"/>
              <a:ext cx="9144000" cy="6858000"/>
              <a:chOff x="0" y="0"/>
              <a:chExt cx="5760" cy="4320"/>
            </a:xfrm>
          </p:grpSpPr>
          <p:grpSp>
            <p:nvGrpSpPr>
              <p:cNvPr id="20488" name="Group 9">
                <a:extLst>
                  <a:ext uri="{FF2B5EF4-FFF2-40B4-BE49-F238E27FC236}">
                    <a16:creationId xmlns:a16="http://schemas.microsoft.com/office/drawing/2014/main" id="{DA35384F-45C4-A0D6-FFBE-06B75421085D}"/>
                  </a:ext>
                </a:extLst>
              </p:cNvPr>
              <p:cNvGrpSpPr>
                <a:grpSpLocks/>
              </p:cNvGrpSpPr>
              <p:nvPr/>
            </p:nvGrpSpPr>
            <p:grpSpPr bwMode="auto">
              <a:xfrm>
                <a:off x="0" y="0"/>
                <a:ext cx="192" cy="4320"/>
                <a:chOff x="0" y="-48"/>
                <a:chExt cx="144" cy="4368"/>
              </a:xfrm>
            </p:grpSpPr>
            <p:sp>
              <p:nvSpPr>
                <p:cNvPr id="20498" name="Rectangle 10">
                  <a:extLst>
                    <a:ext uri="{FF2B5EF4-FFF2-40B4-BE49-F238E27FC236}">
                      <a16:creationId xmlns:a16="http://schemas.microsoft.com/office/drawing/2014/main" id="{702C3EFB-61AB-8AAC-1947-65AA63FA206A}"/>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9" name="Rectangle 11">
                  <a:extLst>
                    <a:ext uri="{FF2B5EF4-FFF2-40B4-BE49-F238E27FC236}">
                      <a16:creationId xmlns:a16="http://schemas.microsoft.com/office/drawing/2014/main" id="{ADF0AD32-0ABD-06B3-D0DC-57F178237496}"/>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89" name="Group 12">
                <a:extLst>
                  <a:ext uri="{FF2B5EF4-FFF2-40B4-BE49-F238E27FC236}">
                    <a16:creationId xmlns:a16="http://schemas.microsoft.com/office/drawing/2014/main" id="{F49A64D2-123E-D2FF-0D86-D7F808D306EF}"/>
                  </a:ext>
                </a:extLst>
              </p:cNvPr>
              <p:cNvGrpSpPr>
                <a:grpSpLocks/>
              </p:cNvGrpSpPr>
              <p:nvPr/>
            </p:nvGrpSpPr>
            <p:grpSpPr bwMode="auto">
              <a:xfrm>
                <a:off x="5674" y="24"/>
                <a:ext cx="86" cy="4296"/>
                <a:chOff x="5616" y="-48"/>
                <a:chExt cx="144" cy="4368"/>
              </a:xfrm>
            </p:grpSpPr>
            <p:sp>
              <p:nvSpPr>
                <p:cNvPr id="20496" name="Rectangle 13">
                  <a:extLst>
                    <a:ext uri="{FF2B5EF4-FFF2-40B4-BE49-F238E27FC236}">
                      <a16:creationId xmlns:a16="http://schemas.microsoft.com/office/drawing/2014/main" id="{B09538A0-274B-7BC5-EE64-79CFC7D81E02}"/>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7" name="Rectangle 14">
                  <a:extLst>
                    <a:ext uri="{FF2B5EF4-FFF2-40B4-BE49-F238E27FC236}">
                      <a16:creationId xmlns:a16="http://schemas.microsoft.com/office/drawing/2014/main" id="{25CD9089-994A-5552-59FE-7066544D2843}"/>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90" name="Group 15">
                <a:extLst>
                  <a:ext uri="{FF2B5EF4-FFF2-40B4-BE49-F238E27FC236}">
                    <a16:creationId xmlns:a16="http://schemas.microsoft.com/office/drawing/2014/main" id="{08E990EC-A9C9-B614-509B-EE22BC347E27}"/>
                  </a:ext>
                </a:extLst>
              </p:cNvPr>
              <p:cNvGrpSpPr>
                <a:grpSpLocks/>
              </p:cNvGrpSpPr>
              <p:nvPr/>
            </p:nvGrpSpPr>
            <p:grpSpPr bwMode="auto">
              <a:xfrm>
                <a:off x="144" y="0"/>
                <a:ext cx="5616" cy="144"/>
                <a:chOff x="96" y="-48"/>
                <a:chExt cx="5520" cy="144"/>
              </a:xfrm>
            </p:grpSpPr>
            <p:sp>
              <p:nvSpPr>
                <p:cNvPr id="20494" name="Rectangle 16">
                  <a:extLst>
                    <a:ext uri="{FF2B5EF4-FFF2-40B4-BE49-F238E27FC236}">
                      <a16:creationId xmlns:a16="http://schemas.microsoft.com/office/drawing/2014/main" id="{65252B2D-D4B7-5D69-D221-2501ACEE2645}"/>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5" name="Rectangle 17">
                  <a:extLst>
                    <a:ext uri="{FF2B5EF4-FFF2-40B4-BE49-F238E27FC236}">
                      <a16:creationId xmlns:a16="http://schemas.microsoft.com/office/drawing/2014/main" id="{A5EBE65E-4589-F67B-0FB9-9BD21FB60683}"/>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91" name="Group 18">
                <a:extLst>
                  <a:ext uri="{FF2B5EF4-FFF2-40B4-BE49-F238E27FC236}">
                    <a16:creationId xmlns:a16="http://schemas.microsoft.com/office/drawing/2014/main" id="{3E3BFD55-05DE-BB11-C8A3-FBBFF4E25BA8}"/>
                  </a:ext>
                </a:extLst>
              </p:cNvPr>
              <p:cNvGrpSpPr>
                <a:grpSpLocks/>
              </p:cNvGrpSpPr>
              <p:nvPr/>
            </p:nvGrpSpPr>
            <p:grpSpPr bwMode="auto">
              <a:xfrm>
                <a:off x="144" y="4234"/>
                <a:ext cx="5616" cy="86"/>
                <a:chOff x="96" y="4176"/>
                <a:chExt cx="5520" cy="144"/>
              </a:xfrm>
            </p:grpSpPr>
            <p:sp>
              <p:nvSpPr>
                <p:cNvPr id="20492" name="Rectangle 19">
                  <a:extLst>
                    <a:ext uri="{FF2B5EF4-FFF2-40B4-BE49-F238E27FC236}">
                      <a16:creationId xmlns:a16="http://schemas.microsoft.com/office/drawing/2014/main" id="{98FE256C-D75D-E3A1-F4B8-0CFB25BCC39C}"/>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3" name="Rectangle 20">
                  <a:extLst>
                    <a:ext uri="{FF2B5EF4-FFF2-40B4-BE49-F238E27FC236}">
                      <a16:creationId xmlns:a16="http://schemas.microsoft.com/office/drawing/2014/main" id="{C4D8B269-68D6-1494-AC05-46386F679767}"/>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pic>
          <p:nvPicPr>
            <p:cNvPr id="20486" name="Rectangle 19458">
              <a:extLst>
                <a:ext uri="{FF2B5EF4-FFF2-40B4-BE49-F238E27FC236}">
                  <a16:creationId xmlns:a16="http://schemas.microsoft.com/office/drawing/2014/main" id="{0405C05B-C405-0860-C40E-66FDFB263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1">
              <a:extLst>
                <a:ext uri="{FF2B5EF4-FFF2-40B4-BE49-F238E27FC236}">
                  <a16:creationId xmlns:a16="http://schemas.microsoft.com/office/drawing/2014/main" id="{B5F6DED9-F953-E6E2-2D02-1A0F1D8367EA}"/>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pic>
        <p:nvPicPr>
          <p:cNvPr id="2" name="Content Placeholder 2">
            <a:extLst>
              <a:ext uri="{FF2B5EF4-FFF2-40B4-BE49-F238E27FC236}">
                <a16:creationId xmlns:a16="http://schemas.microsoft.com/office/drawing/2014/main" id="{FE780D38-B063-FC8C-0005-53B02BD0FF8D}"/>
              </a:ext>
            </a:extLst>
          </p:cNvPr>
          <p:cNvPicPr>
            <a:picLocks noChangeAspect="1"/>
          </p:cNvPicPr>
          <p:nvPr/>
        </p:nvPicPr>
        <p:blipFill>
          <a:blip r:embed="rId3"/>
          <a:stretch>
            <a:fillRect/>
          </a:stretch>
        </p:blipFill>
        <p:spPr bwMode="auto">
          <a:xfrm>
            <a:off x="5746446" y="1497013"/>
            <a:ext cx="3168954" cy="421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3433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dissolve">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dissolve">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dissolve">
                                      <p:cBhvr>
                                        <p:cTn id="17" dur="5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dissolve">
                                      <p:cBhvr>
                                        <p:cTn id="22" dur="500"/>
                                        <p:tgtEl>
                                          <p:spTgt spid="194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Effect transition="in" filter="dissolve">
                                      <p:cBhvr>
                                        <p:cTn id="27" dur="500"/>
                                        <p:tgtEl>
                                          <p:spTgt spid="194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9459">
                                            <p:txEl>
                                              <p:pRg st="5" end="5"/>
                                            </p:txEl>
                                          </p:spTgt>
                                        </p:tgtEl>
                                        <p:attrNameLst>
                                          <p:attrName>style.visibility</p:attrName>
                                        </p:attrNameLst>
                                      </p:cBhvr>
                                      <p:to>
                                        <p:strVal val="visible"/>
                                      </p:to>
                                    </p:set>
                                    <p:animEffect transition="in" filter="dissolve">
                                      <p:cBhvr>
                                        <p:cTn id="32" dur="500"/>
                                        <p:tgtEl>
                                          <p:spTgt spid="19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E1DAE01-E10B-B9E6-1642-79175BA3C193}"/>
              </a:ext>
            </a:extLst>
          </p:cNvPr>
          <p:cNvSpPr>
            <a:spLocks noGrp="1" noChangeArrowheads="1"/>
          </p:cNvSpPr>
          <p:nvPr>
            <p:ph type="title"/>
          </p:nvPr>
        </p:nvSpPr>
        <p:spPr>
          <a:xfrm>
            <a:off x="758825" y="0"/>
            <a:ext cx="7772400" cy="1143000"/>
          </a:xfrm>
        </p:spPr>
        <p:txBody>
          <a:bodyPr/>
          <a:lstStyle/>
          <a:p>
            <a:r>
              <a:rPr lang="en-US" altLang="en-US" sz="2800" dirty="0"/>
              <a:t>Scale -4 Engineering</a:t>
            </a:r>
          </a:p>
        </p:txBody>
      </p:sp>
      <p:sp>
        <p:nvSpPr>
          <p:cNvPr id="19459" name="Content Placeholder 2">
            <a:extLst>
              <a:ext uri="{FF2B5EF4-FFF2-40B4-BE49-F238E27FC236}">
                <a16:creationId xmlns:a16="http://schemas.microsoft.com/office/drawing/2014/main" id="{197BC68E-5695-605F-6363-9DD07B984203}"/>
              </a:ext>
            </a:extLst>
          </p:cNvPr>
          <p:cNvSpPr>
            <a:spLocks noGrp="1" noChangeArrowheads="1"/>
          </p:cNvSpPr>
          <p:nvPr>
            <p:ph idx="1"/>
          </p:nvPr>
        </p:nvSpPr>
        <p:spPr>
          <a:xfrm>
            <a:off x="457201" y="1295400"/>
            <a:ext cx="5638800" cy="5181600"/>
          </a:xfrm>
        </p:spPr>
        <p:txBody>
          <a:bodyPr/>
          <a:lstStyle/>
          <a:p>
            <a:r>
              <a:rPr lang="en-US" sz="2400" i="1" dirty="0"/>
              <a:t>Rack Level</a:t>
            </a:r>
            <a:r>
              <a:rPr lang="en-US" sz="2400" dirty="0"/>
              <a:t>: This scale is suitable for using macro heat exchanger for heat removal from the hot air exiting through the rack before entering the room. </a:t>
            </a:r>
          </a:p>
          <a:p>
            <a:r>
              <a:rPr lang="en-US" sz="2400" dirty="0"/>
              <a:t>IBM rear door water-cooled heat exchanger is an innovative solution in this scale offered by IBM.</a:t>
            </a:r>
          </a:p>
          <a:p>
            <a:r>
              <a:rPr lang="en-US" sz="2400" dirty="0"/>
              <a:t>An air-water or air-refrigerant heat exchanger can be designed to install on the top or sides of the rack while they can directly use the chilled water flowing through the tubes in the plenum of the data center.</a:t>
            </a:r>
            <a:endParaRPr lang="en-US" altLang="en-US" sz="2400" dirty="0"/>
          </a:p>
        </p:txBody>
      </p:sp>
      <p:grpSp>
        <p:nvGrpSpPr>
          <p:cNvPr id="20484" name="Group 19">
            <a:extLst>
              <a:ext uri="{FF2B5EF4-FFF2-40B4-BE49-F238E27FC236}">
                <a16:creationId xmlns:a16="http://schemas.microsoft.com/office/drawing/2014/main" id="{BB309E80-4C52-AAC0-54A2-1794A954BA4E}"/>
              </a:ext>
            </a:extLst>
          </p:cNvPr>
          <p:cNvGrpSpPr>
            <a:grpSpLocks/>
          </p:cNvGrpSpPr>
          <p:nvPr/>
        </p:nvGrpSpPr>
        <p:grpSpPr bwMode="auto">
          <a:xfrm>
            <a:off x="0" y="0"/>
            <a:ext cx="9144000" cy="6858000"/>
            <a:chOff x="0" y="0"/>
            <a:chExt cx="9144000" cy="6858000"/>
          </a:xfrm>
        </p:grpSpPr>
        <p:grpSp>
          <p:nvGrpSpPr>
            <p:cNvPr id="20485" name="Group 8">
              <a:extLst>
                <a:ext uri="{FF2B5EF4-FFF2-40B4-BE49-F238E27FC236}">
                  <a16:creationId xmlns:a16="http://schemas.microsoft.com/office/drawing/2014/main" id="{53383219-3F36-8558-4F2C-F71FBB921E2D}"/>
                </a:ext>
              </a:extLst>
            </p:cNvPr>
            <p:cNvGrpSpPr>
              <a:grpSpLocks/>
            </p:cNvGrpSpPr>
            <p:nvPr/>
          </p:nvGrpSpPr>
          <p:grpSpPr bwMode="auto">
            <a:xfrm>
              <a:off x="0" y="0"/>
              <a:ext cx="9144000" cy="6858000"/>
              <a:chOff x="0" y="0"/>
              <a:chExt cx="5760" cy="4320"/>
            </a:xfrm>
          </p:grpSpPr>
          <p:grpSp>
            <p:nvGrpSpPr>
              <p:cNvPr id="20488" name="Group 9">
                <a:extLst>
                  <a:ext uri="{FF2B5EF4-FFF2-40B4-BE49-F238E27FC236}">
                    <a16:creationId xmlns:a16="http://schemas.microsoft.com/office/drawing/2014/main" id="{DA35384F-45C4-A0D6-FFBE-06B75421085D}"/>
                  </a:ext>
                </a:extLst>
              </p:cNvPr>
              <p:cNvGrpSpPr>
                <a:grpSpLocks/>
              </p:cNvGrpSpPr>
              <p:nvPr/>
            </p:nvGrpSpPr>
            <p:grpSpPr bwMode="auto">
              <a:xfrm>
                <a:off x="0" y="0"/>
                <a:ext cx="192" cy="4320"/>
                <a:chOff x="0" y="-48"/>
                <a:chExt cx="144" cy="4368"/>
              </a:xfrm>
            </p:grpSpPr>
            <p:sp>
              <p:nvSpPr>
                <p:cNvPr id="20498" name="Rectangle 10">
                  <a:extLst>
                    <a:ext uri="{FF2B5EF4-FFF2-40B4-BE49-F238E27FC236}">
                      <a16:creationId xmlns:a16="http://schemas.microsoft.com/office/drawing/2014/main" id="{702C3EFB-61AB-8AAC-1947-65AA63FA206A}"/>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9" name="Rectangle 11">
                  <a:extLst>
                    <a:ext uri="{FF2B5EF4-FFF2-40B4-BE49-F238E27FC236}">
                      <a16:creationId xmlns:a16="http://schemas.microsoft.com/office/drawing/2014/main" id="{ADF0AD32-0ABD-06B3-D0DC-57F178237496}"/>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89" name="Group 12">
                <a:extLst>
                  <a:ext uri="{FF2B5EF4-FFF2-40B4-BE49-F238E27FC236}">
                    <a16:creationId xmlns:a16="http://schemas.microsoft.com/office/drawing/2014/main" id="{F49A64D2-123E-D2FF-0D86-D7F808D306EF}"/>
                  </a:ext>
                </a:extLst>
              </p:cNvPr>
              <p:cNvGrpSpPr>
                <a:grpSpLocks/>
              </p:cNvGrpSpPr>
              <p:nvPr/>
            </p:nvGrpSpPr>
            <p:grpSpPr bwMode="auto">
              <a:xfrm>
                <a:off x="5674" y="24"/>
                <a:ext cx="86" cy="4296"/>
                <a:chOff x="5616" y="-48"/>
                <a:chExt cx="144" cy="4368"/>
              </a:xfrm>
            </p:grpSpPr>
            <p:sp>
              <p:nvSpPr>
                <p:cNvPr id="20496" name="Rectangle 13">
                  <a:extLst>
                    <a:ext uri="{FF2B5EF4-FFF2-40B4-BE49-F238E27FC236}">
                      <a16:creationId xmlns:a16="http://schemas.microsoft.com/office/drawing/2014/main" id="{B09538A0-274B-7BC5-EE64-79CFC7D81E02}"/>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7" name="Rectangle 14">
                  <a:extLst>
                    <a:ext uri="{FF2B5EF4-FFF2-40B4-BE49-F238E27FC236}">
                      <a16:creationId xmlns:a16="http://schemas.microsoft.com/office/drawing/2014/main" id="{25CD9089-994A-5552-59FE-7066544D2843}"/>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90" name="Group 15">
                <a:extLst>
                  <a:ext uri="{FF2B5EF4-FFF2-40B4-BE49-F238E27FC236}">
                    <a16:creationId xmlns:a16="http://schemas.microsoft.com/office/drawing/2014/main" id="{08E990EC-A9C9-B614-509B-EE22BC347E27}"/>
                  </a:ext>
                </a:extLst>
              </p:cNvPr>
              <p:cNvGrpSpPr>
                <a:grpSpLocks/>
              </p:cNvGrpSpPr>
              <p:nvPr/>
            </p:nvGrpSpPr>
            <p:grpSpPr bwMode="auto">
              <a:xfrm>
                <a:off x="144" y="0"/>
                <a:ext cx="5616" cy="144"/>
                <a:chOff x="96" y="-48"/>
                <a:chExt cx="5520" cy="144"/>
              </a:xfrm>
            </p:grpSpPr>
            <p:sp>
              <p:nvSpPr>
                <p:cNvPr id="20494" name="Rectangle 16">
                  <a:extLst>
                    <a:ext uri="{FF2B5EF4-FFF2-40B4-BE49-F238E27FC236}">
                      <a16:creationId xmlns:a16="http://schemas.microsoft.com/office/drawing/2014/main" id="{65252B2D-D4B7-5D69-D221-2501ACEE2645}"/>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5" name="Rectangle 17">
                  <a:extLst>
                    <a:ext uri="{FF2B5EF4-FFF2-40B4-BE49-F238E27FC236}">
                      <a16:creationId xmlns:a16="http://schemas.microsoft.com/office/drawing/2014/main" id="{A5EBE65E-4589-F67B-0FB9-9BD21FB60683}"/>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91" name="Group 18">
                <a:extLst>
                  <a:ext uri="{FF2B5EF4-FFF2-40B4-BE49-F238E27FC236}">
                    <a16:creationId xmlns:a16="http://schemas.microsoft.com/office/drawing/2014/main" id="{3E3BFD55-05DE-BB11-C8A3-FBBFF4E25BA8}"/>
                  </a:ext>
                </a:extLst>
              </p:cNvPr>
              <p:cNvGrpSpPr>
                <a:grpSpLocks/>
              </p:cNvGrpSpPr>
              <p:nvPr/>
            </p:nvGrpSpPr>
            <p:grpSpPr bwMode="auto">
              <a:xfrm>
                <a:off x="144" y="4234"/>
                <a:ext cx="5616" cy="86"/>
                <a:chOff x="96" y="4176"/>
                <a:chExt cx="5520" cy="144"/>
              </a:xfrm>
            </p:grpSpPr>
            <p:sp>
              <p:nvSpPr>
                <p:cNvPr id="20492" name="Rectangle 19">
                  <a:extLst>
                    <a:ext uri="{FF2B5EF4-FFF2-40B4-BE49-F238E27FC236}">
                      <a16:creationId xmlns:a16="http://schemas.microsoft.com/office/drawing/2014/main" id="{98FE256C-D75D-E3A1-F4B8-0CFB25BCC39C}"/>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3" name="Rectangle 20">
                  <a:extLst>
                    <a:ext uri="{FF2B5EF4-FFF2-40B4-BE49-F238E27FC236}">
                      <a16:creationId xmlns:a16="http://schemas.microsoft.com/office/drawing/2014/main" id="{C4D8B269-68D6-1494-AC05-46386F679767}"/>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pic>
          <p:nvPicPr>
            <p:cNvPr id="20486" name="Rectangle 19458">
              <a:extLst>
                <a:ext uri="{FF2B5EF4-FFF2-40B4-BE49-F238E27FC236}">
                  <a16:creationId xmlns:a16="http://schemas.microsoft.com/office/drawing/2014/main" id="{0405C05B-C405-0860-C40E-66FDFB263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1">
              <a:extLst>
                <a:ext uri="{FF2B5EF4-FFF2-40B4-BE49-F238E27FC236}">
                  <a16:creationId xmlns:a16="http://schemas.microsoft.com/office/drawing/2014/main" id="{B5F6DED9-F953-E6E2-2D02-1A0F1D8367EA}"/>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pic>
        <p:nvPicPr>
          <p:cNvPr id="2" name="Content Placeholder 2">
            <a:extLst>
              <a:ext uri="{FF2B5EF4-FFF2-40B4-BE49-F238E27FC236}">
                <a16:creationId xmlns:a16="http://schemas.microsoft.com/office/drawing/2014/main" id="{BD7D21DE-E4F2-B01E-FA42-C85E1F740CF9}"/>
              </a:ext>
            </a:extLst>
          </p:cNvPr>
          <p:cNvPicPr>
            <a:picLocks noChangeAspect="1"/>
          </p:cNvPicPr>
          <p:nvPr/>
        </p:nvPicPr>
        <p:blipFill>
          <a:blip r:embed="rId3"/>
          <a:stretch>
            <a:fillRect/>
          </a:stretch>
        </p:blipFill>
        <p:spPr bwMode="auto">
          <a:xfrm>
            <a:off x="6051246" y="1420813"/>
            <a:ext cx="3168954" cy="421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8329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dissolve">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dissolve">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dissolve">
                                      <p:cBhvr>
                                        <p:cTn id="17" dur="5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E1DAE01-E10B-B9E6-1642-79175BA3C193}"/>
              </a:ext>
            </a:extLst>
          </p:cNvPr>
          <p:cNvSpPr>
            <a:spLocks noGrp="1" noChangeArrowheads="1"/>
          </p:cNvSpPr>
          <p:nvPr>
            <p:ph type="title"/>
          </p:nvPr>
        </p:nvSpPr>
        <p:spPr>
          <a:xfrm>
            <a:off x="758825" y="0"/>
            <a:ext cx="7772400" cy="1143000"/>
          </a:xfrm>
        </p:spPr>
        <p:txBody>
          <a:bodyPr/>
          <a:lstStyle/>
          <a:p>
            <a:r>
              <a:rPr lang="en-US" altLang="en-US" sz="2800" dirty="0"/>
              <a:t>Scale -5  Engineering</a:t>
            </a:r>
          </a:p>
        </p:txBody>
      </p:sp>
      <p:sp>
        <p:nvSpPr>
          <p:cNvPr id="19459" name="Content Placeholder 2">
            <a:extLst>
              <a:ext uri="{FF2B5EF4-FFF2-40B4-BE49-F238E27FC236}">
                <a16:creationId xmlns:a16="http://schemas.microsoft.com/office/drawing/2014/main" id="{197BC68E-5695-605F-6363-9DD07B984203}"/>
              </a:ext>
            </a:extLst>
          </p:cNvPr>
          <p:cNvSpPr>
            <a:spLocks noGrp="1" noChangeArrowheads="1"/>
          </p:cNvSpPr>
          <p:nvPr>
            <p:ph idx="1"/>
          </p:nvPr>
        </p:nvSpPr>
        <p:spPr>
          <a:xfrm>
            <a:off x="457200" y="1371600"/>
            <a:ext cx="8382000" cy="5181600"/>
          </a:xfrm>
        </p:spPr>
        <p:txBody>
          <a:bodyPr/>
          <a:lstStyle/>
          <a:p>
            <a:r>
              <a:rPr lang="en-US" sz="2400" i="1" dirty="0"/>
              <a:t>Room Level</a:t>
            </a:r>
            <a:r>
              <a:rPr lang="en-US" sz="2400" dirty="0"/>
              <a:t>: This scale has been the standard thermal solutions to a facility.</a:t>
            </a:r>
          </a:p>
          <a:p>
            <a:r>
              <a:rPr lang="en-US" sz="2400" dirty="0"/>
              <a:t>Computer Room Air Conditioning (CRAC) units were outcome of this scale.</a:t>
            </a:r>
          </a:p>
          <a:p>
            <a:r>
              <a:rPr lang="en-US" sz="2400" dirty="0"/>
              <a:t>Various researchers in the recent years developed methods to enhance the effectiveness of the typical air-cooling &amp; supply  systems and prevent the recirculation. </a:t>
            </a:r>
          </a:p>
          <a:p>
            <a:r>
              <a:rPr lang="en-US" sz="2400" dirty="0"/>
              <a:t>To optimize the configurations of the racks and CRAC units and the dimensions of the racks and room to prevent the recirculation is the major work element.</a:t>
            </a:r>
          </a:p>
          <a:p>
            <a:r>
              <a:rPr lang="en-US" sz="2400" dirty="0"/>
              <a:t>The heat transfer in this scale can be enhanced by using the different heat exchangers in possible connection with the rack (Scale 4).</a:t>
            </a:r>
            <a:endParaRPr lang="en-US" altLang="en-US" sz="2400" dirty="0"/>
          </a:p>
        </p:txBody>
      </p:sp>
      <p:grpSp>
        <p:nvGrpSpPr>
          <p:cNvPr id="20484" name="Group 19">
            <a:extLst>
              <a:ext uri="{FF2B5EF4-FFF2-40B4-BE49-F238E27FC236}">
                <a16:creationId xmlns:a16="http://schemas.microsoft.com/office/drawing/2014/main" id="{BB309E80-4C52-AAC0-54A2-1794A954BA4E}"/>
              </a:ext>
            </a:extLst>
          </p:cNvPr>
          <p:cNvGrpSpPr>
            <a:grpSpLocks/>
          </p:cNvGrpSpPr>
          <p:nvPr/>
        </p:nvGrpSpPr>
        <p:grpSpPr bwMode="auto">
          <a:xfrm>
            <a:off x="0" y="0"/>
            <a:ext cx="9144000" cy="6858000"/>
            <a:chOff x="0" y="0"/>
            <a:chExt cx="9144000" cy="6858000"/>
          </a:xfrm>
        </p:grpSpPr>
        <p:grpSp>
          <p:nvGrpSpPr>
            <p:cNvPr id="20485" name="Group 8">
              <a:extLst>
                <a:ext uri="{FF2B5EF4-FFF2-40B4-BE49-F238E27FC236}">
                  <a16:creationId xmlns:a16="http://schemas.microsoft.com/office/drawing/2014/main" id="{53383219-3F36-8558-4F2C-F71FBB921E2D}"/>
                </a:ext>
              </a:extLst>
            </p:cNvPr>
            <p:cNvGrpSpPr>
              <a:grpSpLocks/>
            </p:cNvGrpSpPr>
            <p:nvPr/>
          </p:nvGrpSpPr>
          <p:grpSpPr bwMode="auto">
            <a:xfrm>
              <a:off x="0" y="0"/>
              <a:ext cx="9144000" cy="6858000"/>
              <a:chOff x="0" y="0"/>
              <a:chExt cx="5760" cy="4320"/>
            </a:xfrm>
          </p:grpSpPr>
          <p:grpSp>
            <p:nvGrpSpPr>
              <p:cNvPr id="20488" name="Group 9">
                <a:extLst>
                  <a:ext uri="{FF2B5EF4-FFF2-40B4-BE49-F238E27FC236}">
                    <a16:creationId xmlns:a16="http://schemas.microsoft.com/office/drawing/2014/main" id="{DA35384F-45C4-A0D6-FFBE-06B75421085D}"/>
                  </a:ext>
                </a:extLst>
              </p:cNvPr>
              <p:cNvGrpSpPr>
                <a:grpSpLocks/>
              </p:cNvGrpSpPr>
              <p:nvPr/>
            </p:nvGrpSpPr>
            <p:grpSpPr bwMode="auto">
              <a:xfrm>
                <a:off x="0" y="0"/>
                <a:ext cx="192" cy="4320"/>
                <a:chOff x="0" y="-48"/>
                <a:chExt cx="144" cy="4368"/>
              </a:xfrm>
            </p:grpSpPr>
            <p:sp>
              <p:nvSpPr>
                <p:cNvPr id="20498" name="Rectangle 10">
                  <a:extLst>
                    <a:ext uri="{FF2B5EF4-FFF2-40B4-BE49-F238E27FC236}">
                      <a16:creationId xmlns:a16="http://schemas.microsoft.com/office/drawing/2014/main" id="{702C3EFB-61AB-8AAC-1947-65AA63FA206A}"/>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9" name="Rectangle 11">
                  <a:extLst>
                    <a:ext uri="{FF2B5EF4-FFF2-40B4-BE49-F238E27FC236}">
                      <a16:creationId xmlns:a16="http://schemas.microsoft.com/office/drawing/2014/main" id="{ADF0AD32-0ABD-06B3-D0DC-57F178237496}"/>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89" name="Group 12">
                <a:extLst>
                  <a:ext uri="{FF2B5EF4-FFF2-40B4-BE49-F238E27FC236}">
                    <a16:creationId xmlns:a16="http://schemas.microsoft.com/office/drawing/2014/main" id="{F49A64D2-123E-D2FF-0D86-D7F808D306EF}"/>
                  </a:ext>
                </a:extLst>
              </p:cNvPr>
              <p:cNvGrpSpPr>
                <a:grpSpLocks/>
              </p:cNvGrpSpPr>
              <p:nvPr/>
            </p:nvGrpSpPr>
            <p:grpSpPr bwMode="auto">
              <a:xfrm>
                <a:off x="5674" y="24"/>
                <a:ext cx="86" cy="4296"/>
                <a:chOff x="5616" y="-48"/>
                <a:chExt cx="144" cy="4368"/>
              </a:xfrm>
            </p:grpSpPr>
            <p:sp>
              <p:nvSpPr>
                <p:cNvPr id="20496" name="Rectangle 13">
                  <a:extLst>
                    <a:ext uri="{FF2B5EF4-FFF2-40B4-BE49-F238E27FC236}">
                      <a16:creationId xmlns:a16="http://schemas.microsoft.com/office/drawing/2014/main" id="{B09538A0-274B-7BC5-EE64-79CFC7D81E02}"/>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7" name="Rectangle 14">
                  <a:extLst>
                    <a:ext uri="{FF2B5EF4-FFF2-40B4-BE49-F238E27FC236}">
                      <a16:creationId xmlns:a16="http://schemas.microsoft.com/office/drawing/2014/main" id="{25CD9089-994A-5552-59FE-7066544D2843}"/>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90" name="Group 15">
                <a:extLst>
                  <a:ext uri="{FF2B5EF4-FFF2-40B4-BE49-F238E27FC236}">
                    <a16:creationId xmlns:a16="http://schemas.microsoft.com/office/drawing/2014/main" id="{08E990EC-A9C9-B614-509B-EE22BC347E27}"/>
                  </a:ext>
                </a:extLst>
              </p:cNvPr>
              <p:cNvGrpSpPr>
                <a:grpSpLocks/>
              </p:cNvGrpSpPr>
              <p:nvPr/>
            </p:nvGrpSpPr>
            <p:grpSpPr bwMode="auto">
              <a:xfrm>
                <a:off x="144" y="0"/>
                <a:ext cx="5616" cy="144"/>
                <a:chOff x="96" y="-48"/>
                <a:chExt cx="5520" cy="144"/>
              </a:xfrm>
            </p:grpSpPr>
            <p:sp>
              <p:nvSpPr>
                <p:cNvPr id="20494" name="Rectangle 16">
                  <a:extLst>
                    <a:ext uri="{FF2B5EF4-FFF2-40B4-BE49-F238E27FC236}">
                      <a16:creationId xmlns:a16="http://schemas.microsoft.com/office/drawing/2014/main" id="{65252B2D-D4B7-5D69-D221-2501ACEE2645}"/>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5" name="Rectangle 17">
                  <a:extLst>
                    <a:ext uri="{FF2B5EF4-FFF2-40B4-BE49-F238E27FC236}">
                      <a16:creationId xmlns:a16="http://schemas.microsoft.com/office/drawing/2014/main" id="{A5EBE65E-4589-F67B-0FB9-9BD21FB60683}"/>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91" name="Group 18">
                <a:extLst>
                  <a:ext uri="{FF2B5EF4-FFF2-40B4-BE49-F238E27FC236}">
                    <a16:creationId xmlns:a16="http://schemas.microsoft.com/office/drawing/2014/main" id="{3E3BFD55-05DE-BB11-C8A3-FBBFF4E25BA8}"/>
                  </a:ext>
                </a:extLst>
              </p:cNvPr>
              <p:cNvGrpSpPr>
                <a:grpSpLocks/>
              </p:cNvGrpSpPr>
              <p:nvPr/>
            </p:nvGrpSpPr>
            <p:grpSpPr bwMode="auto">
              <a:xfrm>
                <a:off x="144" y="4234"/>
                <a:ext cx="5616" cy="86"/>
                <a:chOff x="96" y="4176"/>
                <a:chExt cx="5520" cy="144"/>
              </a:xfrm>
            </p:grpSpPr>
            <p:sp>
              <p:nvSpPr>
                <p:cNvPr id="20492" name="Rectangle 19">
                  <a:extLst>
                    <a:ext uri="{FF2B5EF4-FFF2-40B4-BE49-F238E27FC236}">
                      <a16:creationId xmlns:a16="http://schemas.microsoft.com/office/drawing/2014/main" id="{98FE256C-D75D-E3A1-F4B8-0CFB25BCC39C}"/>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3" name="Rectangle 20">
                  <a:extLst>
                    <a:ext uri="{FF2B5EF4-FFF2-40B4-BE49-F238E27FC236}">
                      <a16:creationId xmlns:a16="http://schemas.microsoft.com/office/drawing/2014/main" id="{C4D8B269-68D6-1494-AC05-46386F679767}"/>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pic>
          <p:nvPicPr>
            <p:cNvPr id="20486" name="Rectangle 19458">
              <a:extLst>
                <a:ext uri="{FF2B5EF4-FFF2-40B4-BE49-F238E27FC236}">
                  <a16:creationId xmlns:a16="http://schemas.microsoft.com/office/drawing/2014/main" id="{0405C05B-C405-0860-C40E-66FDFB263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1">
              <a:extLst>
                <a:ext uri="{FF2B5EF4-FFF2-40B4-BE49-F238E27FC236}">
                  <a16:creationId xmlns:a16="http://schemas.microsoft.com/office/drawing/2014/main" id="{B5F6DED9-F953-E6E2-2D02-1A0F1D8367EA}"/>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spTree>
    <p:extLst>
      <p:ext uri="{BB962C8B-B14F-4D97-AF65-F5344CB8AC3E}">
        <p14:creationId xmlns:p14="http://schemas.microsoft.com/office/powerpoint/2010/main" val="3900669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dissolve">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dissolve">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dissolve">
                                      <p:cBhvr>
                                        <p:cTn id="17" dur="5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dissolve">
                                      <p:cBhvr>
                                        <p:cTn id="22" dur="500"/>
                                        <p:tgtEl>
                                          <p:spTgt spid="194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Effect transition="in" filter="dissolve">
                                      <p:cBhvr>
                                        <p:cTn id="27" dur="500"/>
                                        <p:tgtEl>
                                          <p:spTgt spid="19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E1DAE01-E10B-B9E6-1642-79175BA3C193}"/>
              </a:ext>
            </a:extLst>
          </p:cNvPr>
          <p:cNvSpPr>
            <a:spLocks noGrp="1" noChangeArrowheads="1"/>
          </p:cNvSpPr>
          <p:nvPr>
            <p:ph type="title"/>
          </p:nvPr>
        </p:nvSpPr>
        <p:spPr>
          <a:xfrm>
            <a:off x="457200" y="0"/>
            <a:ext cx="6645275" cy="1143000"/>
          </a:xfrm>
        </p:spPr>
        <p:txBody>
          <a:bodyPr/>
          <a:lstStyle/>
          <a:p>
            <a:r>
              <a:rPr lang="en-US" sz="2800" b="0" i="0" u="none" strike="noStrike" baseline="0" dirty="0">
                <a:latin typeface="Times-Roman"/>
              </a:rPr>
              <a:t>Scale 6 Plenum Level</a:t>
            </a:r>
            <a:endParaRPr lang="en-US" altLang="en-US" sz="2800" dirty="0"/>
          </a:p>
        </p:txBody>
      </p:sp>
      <p:pic>
        <p:nvPicPr>
          <p:cNvPr id="3" name="Content Placeholder 2">
            <a:extLst>
              <a:ext uri="{FF2B5EF4-FFF2-40B4-BE49-F238E27FC236}">
                <a16:creationId xmlns:a16="http://schemas.microsoft.com/office/drawing/2014/main" id="{0D07CEA1-C255-C1A4-9193-BF7B6A87267C}"/>
              </a:ext>
            </a:extLst>
          </p:cNvPr>
          <p:cNvPicPr>
            <a:picLocks noGrp="1" noChangeAspect="1"/>
          </p:cNvPicPr>
          <p:nvPr>
            <p:ph idx="1"/>
          </p:nvPr>
        </p:nvPicPr>
        <p:blipFill>
          <a:blip r:embed="rId2">
            <a:lum bright="-31000" contrast="70000"/>
          </a:blip>
          <a:stretch>
            <a:fillRect/>
          </a:stretch>
        </p:blipFill>
        <p:spPr>
          <a:xfrm>
            <a:off x="381000" y="1608667"/>
            <a:ext cx="8657861" cy="4715933"/>
          </a:xfrm>
        </p:spPr>
      </p:pic>
      <p:grpSp>
        <p:nvGrpSpPr>
          <p:cNvPr id="20484" name="Group 19">
            <a:extLst>
              <a:ext uri="{FF2B5EF4-FFF2-40B4-BE49-F238E27FC236}">
                <a16:creationId xmlns:a16="http://schemas.microsoft.com/office/drawing/2014/main" id="{BB309E80-4C52-AAC0-54A2-1794A954BA4E}"/>
              </a:ext>
            </a:extLst>
          </p:cNvPr>
          <p:cNvGrpSpPr>
            <a:grpSpLocks/>
          </p:cNvGrpSpPr>
          <p:nvPr/>
        </p:nvGrpSpPr>
        <p:grpSpPr bwMode="auto">
          <a:xfrm>
            <a:off x="0" y="0"/>
            <a:ext cx="9144000" cy="6858000"/>
            <a:chOff x="0" y="0"/>
            <a:chExt cx="9144000" cy="6858000"/>
          </a:xfrm>
        </p:grpSpPr>
        <p:grpSp>
          <p:nvGrpSpPr>
            <p:cNvPr id="20485" name="Group 8">
              <a:extLst>
                <a:ext uri="{FF2B5EF4-FFF2-40B4-BE49-F238E27FC236}">
                  <a16:creationId xmlns:a16="http://schemas.microsoft.com/office/drawing/2014/main" id="{53383219-3F36-8558-4F2C-F71FBB921E2D}"/>
                </a:ext>
              </a:extLst>
            </p:cNvPr>
            <p:cNvGrpSpPr>
              <a:grpSpLocks/>
            </p:cNvGrpSpPr>
            <p:nvPr/>
          </p:nvGrpSpPr>
          <p:grpSpPr bwMode="auto">
            <a:xfrm>
              <a:off x="0" y="0"/>
              <a:ext cx="9144000" cy="6858000"/>
              <a:chOff x="0" y="0"/>
              <a:chExt cx="5760" cy="4320"/>
            </a:xfrm>
          </p:grpSpPr>
          <p:grpSp>
            <p:nvGrpSpPr>
              <p:cNvPr id="20488" name="Group 9">
                <a:extLst>
                  <a:ext uri="{FF2B5EF4-FFF2-40B4-BE49-F238E27FC236}">
                    <a16:creationId xmlns:a16="http://schemas.microsoft.com/office/drawing/2014/main" id="{DA35384F-45C4-A0D6-FFBE-06B75421085D}"/>
                  </a:ext>
                </a:extLst>
              </p:cNvPr>
              <p:cNvGrpSpPr>
                <a:grpSpLocks/>
              </p:cNvGrpSpPr>
              <p:nvPr/>
            </p:nvGrpSpPr>
            <p:grpSpPr bwMode="auto">
              <a:xfrm>
                <a:off x="0" y="0"/>
                <a:ext cx="192" cy="4320"/>
                <a:chOff x="0" y="-48"/>
                <a:chExt cx="144" cy="4368"/>
              </a:xfrm>
            </p:grpSpPr>
            <p:sp>
              <p:nvSpPr>
                <p:cNvPr id="20498" name="Rectangle 10">
                  <a:extLst>
                    <a:ext uri="{FF2B5EF4-FFF2-40B4-BE49-F238E27FC236}">
                      <a16:creationId xmlns:a16="http://schemas.microsoft.com/office/drawing/2014/main" id="{702C3EFB-61AB-8AAC-1947-65AA63FA206A}"/>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9" name="Rectangle 11">
                  <a:extLst>
                    <a:ext uri="{FF2B5EF4-FFF2-40B4-BE49-F238E27FC236}">
                      <a16:creationId xmlns:a16="http://schemas.microsoft.com/office/drawing/2014/main" id="{ADF0AD32-0ABD-06B3-D0DC-57F178237496}"/>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89" name="Group 12">
                <a:extLst>
                  <a:ext uri="{FF2B5EF4-FFF2-40B4-BE49-F238E27FC236}">
                    <a16:creationId xmlns:a16="http://schemas.microsoft.com/office/drawing/2014/main" id="{F49A64D2-123E-D2FF-0D86-D7F808D306EF}"/>
                  </a:ext>
                </a:extLst>
              </p:cNvPr>
              <p:cNvGrpSpPr>
                <a:grpSpLocks/>
              </p:cNvGrpSpPr>
              <p:nvPr/>
            </p:nvGrpSpPr>
            <p:grpSpPr bwMode="auto">
              <a:xfrm>
                <a:off x="5674" y="24"/>
                <a:ext cx="86" cy="4296"/>
                <a:chOff x="5616" y="-48"/>
                <a:chExt cx="144" cy="4368"/>
              </a:xfrm>
            </p:grpSpPr>
            <p:sp>
              <p:nvSpPr>
                <p:cNvPr id="20496" name="Rectangle 13">
                  <a:extLst>
                    <a:ext uri="{FF2B5EF4-FFF2-40B4-BE49-F238E27FC236}">
                      <a16:creationId xmlns:a16="http://schemas.microsoft.com/office/drawing/2014/main" id="{B09538A0-274B-7BC5-EE64-79CFC7D81E02}"/>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7" name="Rectangle 14">
                  <a:extLst>
                    <a:ext uri="{FF2B5EF4-FFF2-40B4-BE49-F238E27FC236}">
                      <a16:creationId xmlns:a16="http://schemas.microsoft.com/office/drawing/2014/main" id="{25CD9089-994A-5552-59FE-7066544D2843}"/>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90" name="Group 15">
                <a:extLst>
                  <a:ext uri="{FF2B5EF4-FFF2-40B4-BE49-F238E27FC236}">
                    <a16:creationId xmlns:a16="http://schemas.microsoft.com/office/drawing/2014/main" id="{08E990EC-A9C9-B614-509B-EE22BC347E27}"/>
                  </a:ext>
                </a:extLst>
              </p:cNvPr>
              <p:cNvGrpSpPr>
                <a:grpSpLocks/>
              </p:cNvGrpSpPr>
              <p:nvPr/>
            </p:nvGrpSpPr>
            <p:grpSpPr bwMode="auto">
              <a:xfrm>
                <a:off x="144" y="0"/>
                <a:ext cx="5616" cy="144"/>
                <a:chOff x="96" y="-48"/>
                <a:chExt cx="5520" cy="144"/>
              </a:xfrm>
            </p:grpSpPr>
            <p:sp>
              <p:nvSpPr>
                <p:cNvPr id="20494" name="Rectangle 16">
                  <a:extLst>
                    <a:ext uri="{FF2B5EF4-FFF2-40B4-BE49-F238E27FC236}">
                      <a16:creationId xmlns:a16="http://schemas.microsoft.com/office/drawing/2014/main" id="{65252B2D-D4B7-5D69-D221-2501ACEE2645}"/>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5" name="Rectangle 17">
                  <a:extLst>
                    <a:ext uri="{FF2B5EF4-FFF2-40B4-BE49-F238E27FC236}">
                      <a16:creationId xmlns:a16="http://schemas.microsoft.com/office/drawing/2014/main" id="{A5EBE65E-4589-F67B-0FB9-9BD21FB60683}"/>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91" name="Group 18">
                <a:extLst>
                  <a:ext uri="{FF2B5EF4-FFF2-40B4-BE49-F238E27FC236}">
                    <a16:creationId xmlns:a16="http://schemas.microsoft.com/office/drawing/2014/main" id="{3E3BFD55-05DE-BB11-C8A3-FBBFF4E25BA8}"/>
                  </a:ext>
                </a:extLst>
              </p:cNvPr>
              <p:cNvGrpSpPr>
                <a:grpSpLocks/>
              </p:cNvGrpSpPr>
              <p:nvPr/>
            </p:nvGrpSpPr>
            <p:grpSpPr bwMode="auto">
              <a:xfrm>
                <a:off x="144" y="4234"/>
                <a:ext cx="5616" cy="86"/>
                <a:chOff x="96" y="4176"/>
                <a:chExt cx="5520" cy="144"/>
              </a:xfrm>
            </p:grpSpPr>
            <p:sp>
              <p:nvSpPr>
                <p:cNvPr id="20492" name="Rectangle 19">
                  <a:extLst>
                    <a:ext uri="{FF2B5EF4-FFF2-40B4-BE49-F238E27FC236}">
                      <a16:creationId xmlns:a16="http://schemas.microsoft.com/office/drawing/2014/main" id="{98FE256C-D75D-E3A1-F4B8-0CFB25BCC39C}"/>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3" name="Rectangle 20">
                  <a:extLst>
                    <a:ext uri="{FF2B5EF4-FFF2-40B4-BE49-F238E27FC236}">
                      <a16:creationId xmlns:a16="http://schemas.microsoft.com/office/drawing/2014/main" id="{C4D8B269-68D6-1494-AC05-46386F679767}"/>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pic>
          <p:nvPicPr>
            <p:cNvPr id="20486" name="Rectangle 19458">
              <a:extLst>
                <a:ext uri="{FF2B5EF4-FFF2-40B4-BE49-F238E27FC236}">
                  <a16:creationId xmlns:a16="http://schemas.microsoft.com/office/drawing/2014/main" id="{0405C05B-C405-0860-C40E-66FDFB263E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1">
              <a:extLst>
                <a:ext uri="{FF2B5EF4-FFF2-40B4-BE49-F238E27FC236}">
                  <a16:creationId xmlns:a16="http://schemas.microsoft.com/office/drawing/2014/main" id="{B5F6DED9-F953-E6E2-2D02-1A0F1D8367EA}"/>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spTree>
    <p:extLst>
      <p:ext uri="{BB962C8B-B14F-4D97-AF65-F5344CB8AC3E}">
        <p14:creationId xmlns:p14="http://schemas.microsoft.com/office/powerpoint/2010/main" val="61647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E1DAE01-E10B-B9E6-1642-79175BA3C193}"/>
              </a:ext>
            </a:extLst>
          </p:cNvPr>
          <p:cNvSpPr>
            <a:spLocks noGrp="1" noChangeArrowheads="1"/>
          </p:cNvSpPr>
          <p:nvPr>
            <p:ph type="title"/>
          </p:nvPr>
        </p:nvSpPr>
        <p:spPr>
          <a:xfrm>
            <a:off x="381000" y="0"/>
            <a:ext cx="6343650" cy="1143000"/>
          </a:xfrm>
        </p:spPr>
        <p:txBody>
          <a:bodyPr/>
          <a:lstStyle/>
          <a:p>
            <a:r>
              <a:rPr lang="en-US" sz="2800" i="0" u="none" strike="noStrike" baseline="0" dirty="0">
                <a:latin typeface="Times-Bold"/>
              </a:rPr>
              <a:t>Design of  Open Multiscale Solution</a:t>
            </a:r>
            <a:endParaRPr lang="en-US" altLang="en-US" sz="2800" dirty="0"/>
          </a:p>
        </p:txBody>
      </p:sp>
      <p:grpSp>
        <p:nvGrpSpPr>
          <p:cNvPr id="20484" name="Group 19">
            <a:extLst>
              <a:ext uri="{FF2B5EF4-FFF2-40B4-BE49-F238E27FC236}">
                <a16:creationId xmlns:a16="http://schemas.microsoft.com/office/drawing/2014/main" id="{BB309E80-4C52-AAC0-54A2-1794A954BA4E}"/>
              </a:ext>
            </a:extLst>
          </p:cNvPr>
          <p:cNvGrpSpPr>
            <a:grpSpLocks/>
          </p:cNvGrpSpPr>
          <p:nvPr/>
        </p:nvGrpSpPr>
        <p:grpSpPr bwMode="auto">
          <a:xfrm>
            <a:off x="0" y="0"/>
            <a:ext cx="9144000" cy="6858000"/>
            <a:chOff x="0" y="0"/>
            <a:chExt cx="9144000" cy="6858000"/>
          </a:xfrm>
        </p:grpSpPr>
        <p:grpSp>
          <p:nvGrpSpPr>
            <p:cNvPr id="20485" name="Group 8">
              <a:extLst>
                <a:ext uri="{FF2B5EF4-FFF2-40B4-BE49-F238E27FC236}">
                  <a16:creationId xmlns:a16="http://schemas.microsoft.com/office/drawing/2014/main" id="{53383219-3F36-8558-4F2C-F71FBB921E2D}"/>
                </a:ext>
              </a:extLst>
            </p:cNvPr>
            <p:cNvGrpSpPr>
              <a:grpSpLocks/>
            </p:cNvGrpSpPr>
            <p:nvPr/>
          </p:nvGrpSpPr>
          <p:grpSpPr bwMode="auto">
            <a:xfrm>
              <a:off x="0" y="0"/>
              <a:ext cx="9144000" cy="6858000"/>
              <a:chOff x="0" y="0"/>
              <a:chExt cx="5760" cy="4320"/>
            </a:xfrm>
          </p:grpSpPr>
          <p:grpSp>
            <p:nvGrpSpPr>
              <p:cNvPr id="20488" name="Group 9">
                <a:extLst>
                  <a:ext uri="{FF2B5EF4-FFF2-40B4-BE49-F238E27FC236}">
                    <a16:creationId xmlns:a16="http://schemas.microsoft.com/office/drawing/2014/main" id="{DA35384F-45C4-A0D6-FFBE-06B75421085D}"/>
                  </a:ext>
                </a:extLst>
              </p:cNvPr>
              <p:cNvGrpSpPr>
                <a:grpSpLocks/>
              </p:cNvGrpSpPr>
              <p:nvPr/>
            </p:nvGrpSpPr>
            <p:grpSpPr bwMode="auto">
              <a:xfrm>
                <a:off x="0" y="0"/>
                <a:ext cx="192" cy="4320"/>
                <a:chOff x="0" y="-48"/>
                <a:chExt cx="144" cy="4368"/>
              </a:xfrm>
            </p:grpSpPr>
            <p:sp>
              <p:nvSpPr>
                <p:cNvPr id="20498" name="Rectangle 10">
                  <a:extLst>
                    <a:ext uri="{FF2B5EF4-FFF2-40B4-BE49-F238E27FC236}">
                      <a16:creationId xmlns:a16="http://schemas.microsoft.com/office/drawing/2014/main" id="{702C3EFB-61AB-8AAC-1947-65AA63FA206A}"/>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9" name="Rectangle 11">
                  <a:extLst>
                    <a:ext uri="{FF2B5EF4-FFF2-40B4-BE49-F238E27FC236}">
                      <a16:creationId xmlns:a16="http://schemas.microsoft.com/office/drawing/2014/main" id="{ADF0AD32-0ABD-06B3-D0DC-57F178237496}"/>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89" name="Group 12">
                <a:extLst>
                  <a:ext uri="{FF2B5EF4-FFF2-40B4-BE49-F238E27FC236}">
                    <a16:creationId xmlns:a16="http://schemas.microsoft.com/office/drawing/2014/main" id="{F49A64D2-123E-D2FF-0D86-D7F808D306EF}"/>
                  </a:ext>
                </a:extLst>
              </p:cNvPr>
              <p:cNvGrpSpPr>
                <a:grpSpLocks/>
              </p:cNvGrpSpPr>
              <p:nvPr/>
            </p:nvGrpSpPr>
            <p:grpSpPr bwMode="auto">
              <a:xfrm>
                <a:off x="5674" y="24"/>
                <a:ext cx="86" cy="4296"/>
                <a:chOff x="5616" y="-48"/>
                <a:chExt cx="144" cy="4368"/>
              </a:xfrm>
            </p:grpSpPr>
            <p:sp>
              <p:nvSpPr>
                <p:cNvPr id="20496" name="Rectangle 13">
                  <a:extLst>
                    <a:ext uri="{FF2B5EF4-FFF2-40B4-BE49-F238E27FC236}">
                      <a16:creationId xmlns:a16="http://schemas.microsoft.com/office/drawing/2014/main" id="{B09538A0-274B-7BC5-EE64-79CFC7D81E02}"/>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7" name="Rectangle 14">
                  <a:extLst>
                    <a:ext uri="{FF2B5EF4-FFF2-40B4-BE49-F238E27FC236}">
                      <a16:creationId xmlns:a16="http://schemas.microsoft.com/office/drawing/2014/main" id="{25CD9089-994A-5552-59FE-7066544D2843}"/>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90" name="Group 15">
                <a:extLst>
                  <a:ext uri="{FF2B5EF4-FFF2-40B4-BE49-F238E27FC236}">
                    <a16:creationId xmlns:a16="http://schemas.microsoft.com/office/drawing/2014/main" id="{08E990EC-A9C9-B614-509B-EE22BC347E27}"/>
                  </a:ext>
                </a:extLst>
              </p:cNvPr>
              <p:cNvGrpSpPr>
                <a:grpSpLocks/>
              </p:cNvGrpSpPr>
              <p:nvPr/>
            </p:nvGrpSpPr>
            <p:grpSpPr bwMode="auto">
              <a:xfrm>
                <a:off x="144" y="0"/>
                <a:ext cx="5616" cy="144"/>
                <a:chOff x="96" y="-48"/>
                <a:chExt cx="5520" cy="144"/>
              </a:xfrm>
            </p:grpSpPr>
            <p:sp>
              <p:nvSpPr>
                <p:cNvPr id="20494" name="Rectangle 16">
                  <a:extLst>
                    <a:ext uri="{FF2B5EF4-FFF2-40B4-BE49-F238E27FC236}">
                      <a16:creationId xmlns:a16="http://schemas.microsoft.com/office/drawing/2014/main" id="{65252B2D-D4B7-5D69-D221-2501ACEE2645}"/>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5" name="Rectangle 17">
                  <a:extLst>
                    <a:ext uri="{FF2B5EF4-FFF2-40B4-BE49-F238E27FC236}">
                      <a16:creationId xmlns:a16="http://schemas.microsoft.com/office/drawing/2014/main" id="{A5EBE65E-4589-F67B-0FB9-9BD21FB60683}"/>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91" name="Group 18">
                <a:extLst>
                  <a:ext uri="{FF2B5EF4-FFF2-40B4-BE49-F238E27FC236}">
                    <a16:creationId xmlns:a16="http://schemas.microsoft.com/office/drawing/2014/main" id="{3E3BFD55-05DE-BB11-C8A3-FBBFF4E25BA8}"/>
                  </a:ext>
                </a:extLst>
              </p:cNvPr>
              <p:cNvGrpSpPr>
                <a:grpSpLocks/>
              </p:cNvGrpSpPr>
              <p:nvPr/>
            </p:nvGrpSpPr>
            <p:grpSpPr bwMode="auto">
              <a:xfrm>
                <a:off x="144" y="4234"/>
                <a:ext cx="5616" cy="86"/>
                <a:chOff x="96" y="4176"/>
                <a:chExt cx="5520" cy="144"/>
              </a:xfrm>
            </p:grpSpPr>
            <p:sp>
              <p:nvSpPr>
                <p:cNvPr id="20492" name="Rectangle 19">
                  <a:extLst>
                    <a:ext uri="{FF2B5EF4-FFF2-40B4-BE49-F238E27FC236}">
                      <a16:creationId xmlns:a16="http://schemas.microsoft.com/office/drawing/2014/main" id="{98FE256C-D75D-E3A1-F4B8-0CFB25BCC39C}"/>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3" name="Rectangle 20">
                  <a:extLst>
                    <a:ext uri="{FF2B5EF4-FFF2-40B4-BE49-F238E27FC236}">
                      <a16:creationId xmlns:a16="http://schemas.microsoft.com/office/drawing/2014/main" id="{C4D8B269-68D6-1494-AC05-46386F679767}"/>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pic>
          <p:nvPicPr>
            <p:cNvPr id="20486" name="Rectangle 19458">
              <a:extLst>
                <a:ext uri="{FF2B5EF4-FFF2-40B4-BE49-F238E27FC236}">
                  <a16:creationId xmlns:a16="http://schemas.microsoft.com/office/drawing/2014/main" id="{0405C05B-C405-0860-C40E-66FDFB263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1">
              <a:extLst>
                <a:ext uri="{FF2B5EF4-FFF2-40B4-BE49-F238E27FC236}">
                  <a16:creationId xmlns:a16="http://schemas.microsoft.com/office/drawing/2014/main" id="{B5F6DED9-F953-E6E2-2D02-1A0F1D8367EA}"/>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pic>
        <p:nvPicPr>
          <p:cNvPr id="6" name="Content Placeholder 5">
            <a:extLst>
              <a:ext uri="{FF2B5EF4-FFF2-40B4-BE49-F238E27FC236}">
                <a16:creationId xmlns:a16="http://schemas.microsoft.com/office/drawing/2014/main" id="{0581ABBF-06F6-7826-5C57-BCFB3BFD76AB}"/>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46000"/>
                    </a14:imgEffect>
                  </a14:imgLayer>
                </a14:imgProps>
              </a:ext>
            </a:extLst>
          </a:blip>
          <a:stretch>
            <a:fillRect/>
          </a:stretch>
        </p:blipFill>
        <p:spPr>
          <a:xfrm>
            <a:off x="397932" y="1295399"/>
            <a:ext cx="8593668" cy="5080745"/>
          </a:xfrm>
        </p:spPr>
      </p:pic>
    </p:spTree>
    <p:extLst>
      <p:ext uri="{BB962C8B-B14F-4D97-AF65-F5344CB8AC3E}">
        <p14:creationId xmlns:p14="http://schemas.microsoft.com/office/powerpoint/2010/main" val="156873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E1DAE01-E10B-B9E6-1642-79175BA3C193}"/>
              </a:ext>
            </a:extLst>
          </p:cNvPr>
          <p:cNvSpPr>
            <a:spLocks noGrp="1" noChangeArrowheads="1"/>
          </p:cNvSpPr>
          <p:nvPr>
            <p:ph type="title"/>
          </p:nvPr>
        </p:nvSpPr>
        <p:spPr>
          <a:xfrm>
            <a:off x="457200" y="0"/>
            <a:ext cx="7772400" cy="1143000"/>
          </a:xfrm>
        </p:spPr>
        <p:txBody>
          <a:bodyPr/>
          <a:lstStyle/>
          <a:p>
            <a:r>
              <a:rPr lang="en-IN" sz="2800" b="0" i="0" u="none" strike="noStrike" baseline="0" dirty="0">
                <a:latin typeface="Times-Roman"/>
              </a:rPr>
              <a:t>Methodology to Design open multi-scale convective</a:t>
            </a:r>
            <a:br>
              <a:rPr lang="en-IN" sz="2800" b="0" i="0" u="none" strike="noStrike" baseline="0" dirty="0">
                <a:latin typeface="Times-Roman"/>
              </a:rPr>
            </a:br>
            <a:r>
              <a:rPr lang="en-IN" sz="2800" b="0" i="0" u="none" strike="noStrike" baseline="0" dirty="0">
                <a:latin typeface="Times-Roman"/>
              </a:rPr>
              <a:t>systems</a:t>
            </a:r>
            <a:endParaRPr lang="en-US" altLang="en-US" sz="2800" dirty="0"/>
          </a:p>
        </p:txBody>
      </p:sp>
      <p:pic>
        <p:nvPicPr>
          <p:cNvPr id="3" name="Content Placeholder 2">
            <a:extLst>
              <a:ext uri="{FF2B5EF4-FFF2-40B4-BE49-F238E27FC236}">
                <a16:creationId xmlns:a16="http://schemas.microsoft.com/office/drawing/2014/main" id="{36E16525-9AAB-AD47-037A-C33163E3A218}"/>
              </a:ext>
            </a:extLst>
          </p:cNvPr>
          <p:cNvPicPr>
            <a:picLocks noGrp="1" noChangeAspect="1"/>
          </p:cNvPicPr>
          <p:nvPr>
            <p:ph idx="1"/>
          </p:nvPr>
        </p:nvPicPr>
        <p:blipFill>
          <a:blip r:embed="rId2"/>
          <a:stretch>
            <a:fillRect/>
          </a:stretch>
        </p:blipFill>
        <p:spPr>
          <a:xfrm>
            <a:off x="533400" y="1219200"/>
            <a:ext cx="8059243" cy="5366104"/>
          </a:xfrm>
        </p:spPr>
      </p:pic>
      <p:grpSp>
        <p:nvGrpSpPr>
          <p:cNvPr id="20484" name="Group 19">
            <a:extLst>
              <a:ext uri="{FF2B5EF4-FFF2-40B4-BE49-F238E27FC236}">
                <a16:creationId xmlns:a16="http://schemas.microsoft.com/office/drawing/2014/main" id="{BB309E80-4C52-AAC0-54A2-1794A954BA4E}"/>
              </a:ext>
            </a:extLst>
          </p:cNvPr>
          <p:cNvGrpSpPr>
            <a:grpSpLocks/>
          </p:cNvGrpSpPr>
          <p:nvPr/>
        </p:nvGrpSpPr>
        <p:grpSpPr bwMode="auto">
          <a:xfrm>
            <a:off x="0" y="0"/>
            <a:ext cx="9144000" cy="6858000"/>
            <a:chOff x="0" y="0"/>
            <a:chExt cx="9144000" cy="6858000"/>
          </a:xfrm>
        </p:grpSpPr>
        <p:grpSp>
          <p:nvGrpSpPr>
            <p:cNvPr id="20485" name="Group 8">
              <a:extLst>
                <a:ext uri="{FF2B5EF4-FFF2-40B4-BE49-F238E27FC236}">
                  <a16:creationId xmlns:a16="http://schemas.microsoft.com/office/drawing/2014/main" id="{53383219-3F36-8558-4F2C-F71FBB921E2D}"/>
                </a:ext>
              </a:extLst>
            </p:cNvPr>
            <p:cNvGrpSpPr>
              <a:grpSpLocks/>
            </p:cNvGrpSpPr>
            <p:nvPr/>
          </p:nvGrpSpPr>
          <p:grpSpPr bwMode="auto">
            <a:xfrm>
              <a:off x="0" y="0"/>
              <a:ext cx="9144000" cy="6858000"/>
              <a:chOff x="0" y="0"/>
              <a:chExt cx="5760" cy="4320"/>
            </a:xfrm>
          </p:grpSpPr>
          <p:grpSp>
            <p:nvGrpSpPr>
              <p:cNvPr id="20488" name="Group 9">
                <a:extLst>
                  <a:ext uri="{FF2B5EF4-FFF2-40B4-BE49-F238E27FC236}">
                    <a16:creationId xmlns:a16="http://schemas.microsoft.com/office/drawing/2014/main" id="{DA35384F-45C4-A0D6-FFBE-06B75421085D}"/>
                  </a:ext>
                </a:extLst>
              </p:cNvPr>
              <p:cNvGrpSpPr>
                <a:grpSpLocks/>
              </p:cNvGrpSpPr>
              <p:nvPr/>
            </p:nvGrpSpPr>
            <p:grpSpPr bwMode="auto">
              <a:xfrm>
                <a:off x="0" y="0"/>
                <a:ext cx="192" cy="4320"/>
                <a:chOff x="0" y="-48"/>
                <a:chExt cx="144" cy="4368"/>
              </a:xfrm>
            </p:grpSpPr>
            <p:sp>
              <p:nvSpPr>
                <p:cNvPr id="20498" name="Rectangle 10">
                  <a:extLst>
                    <a:ext uri="{FF2B5EF4-FFF2-40B4-BE49-F238E27FC236}">
                      <a16:creationId xmlns:a16="http://schemas.microsoft.com/office/drawing/2014/main" id="{702C3EFB-61AB-8AAC-1947-65AA63FA206A}"/>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9" name="Rectangle 11">
                  <a:extLst>
                    <a:ext uri="{FF2B5EF4-FFF2-40B4-BE49-F238E27FC236}">
                      <a16:creationId xmlns:a16="http://schemas.microsoft.com/office/drawing/2014/main" id="{ADF0AD32-0ABD-06B3-D0DC-57F178237496}"/>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89" name="Group 12">
                <a:extLst>
                  <a:ext uri="{FF2B5EF4-FFF2-40B4-BE49-F238E27FC236}">
                    <a16:creationId xmlns:a16="http://schemas.microsoft.com/office/drawing/2014/main" id="{F49A64D2-123E-D2FF-0D86-D7F808D306EF}"/>
                  </a:ext>
                </a:extLst>
              </p:cNvPr>
              <p:cNvGrpSpPr>
                <a:grpSpLocks/>
              </p:cNvGrpSpPr>
              <p:nvPr/>
            </p:nvGrpSpPr>
            <p:grpSpPr bwMode="auto">
              <a:xfrm>
                <a:off x="5674" y="24"/>
                <a:ext cx="86" cy="4296"/>
                <a:chOff x="5616" y="-48"/>
                <a:chExt cx="144" cy="4368"/>
              </a:xfrm>
            </p:grpSpPr>
            <p:sp>
              <p:nvSpPr>
                <p:cNvPr id="20496" name="Rectangle 13">
                  <a:extLst>
                    <a:ext uri="{FF2B5EF4-FFF2-40B4-BE49-F238E27FC236}">
                      <a16:creationId xmlns:a16="http://schemas.microsoft.com/office/drawing/2014/main" id="{B09538A0-274B-7BC5-EE64-79CFC7D81E02}"/>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7" name="Rectangle 14">
                  <a:extLst>
                    <a:ext uri="{FF2B5EF4-FFF2-40B4-BE49-F238E27FC236}">
                      <a16:creationId xmlns:a16="http://schemas.microsoft.com/office/drawing/2014/main" id="{25CD9089-994A-5552-59FE-7066544D2843}"/>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90" name="Group 15">
                <a:extLst>
                  <a:ext uri="{FF2B5EF4-FFF2-40B4-BE49-F238E27FC236}">
                    <a16:creationId xmlns:a16="http://schemas.microsoft.com/office/drawing/2014/main" id="{08E990EC-A9C9-B614-509B-EE22BC347E27}"/>
                  </a:ext>
                </a:extLst>
              </p:cNvPr>
              <p:cNvGrpSpPr>
                <a:grpSpLocks/>
              </p:cNvGrpSpPr>
              <p:nvPr/>
            </p:nvGrpSpPr>
            <p:grpSpPr bwMode="auto">
              <a:xfrm>
                <a:off x="144" y="0"/>
                <a:ext cx="5616" cy="144"/>
                <a:chOff x="96" y="-48"/>
                <a:chExt cx="5520" cy="144"/>
              </a:xfrm>
            </p:grpSpPr>
            <p:sp>
              <p:nvSpPr>
                <p:cNvPr id="20494" name="Rectangle 16">
                  <a:extLst>
                    <a:ext uri="{FF2B5EF4-FFF2-40B4-BE49-F238E27FC236}">
                      <a16:creationId xmlns:a16="http://schemas.microsoft.com/office/drawing/2014/main" id="{65252B2D-D4B7-5D69-D221-2501ACEE2645}"/>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5" name="Rectangle 17">
                  <a:extLst>
                    <a:ext uri="{FF2B5EF4-FFF2-40B4-BE49-F238E27FC236}">
                      <a16:creationId xmlns:a16="http://schemas.microsoft.com/office/drawing/2014/main" id="{A5EBE65E-4589-F67B-0FB9-9BD21FB60683}"/>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91" name="Group 18">
                <a:extLst>
                  <a:ext uri="{FF2B5EF4-FFF2-40B4-BE49-F238E27FC236}">
                    <a16:creationId xmlns:a16="http://schemas.microsoft.com/office/drawing/2014/main" id="{3E3BFD55-05DE-BB11-C8A3-FBBFF4E25BA8}"/>
                  </a:ext>
                </a:extLst>
              </p:cNvPr>
              <p:cNvGrpSpPr>
                <a:grpSpLocks/>
              </p:cNvGrpSpPr>
              <p:nvPr/>
            </p:nvGrpSpPr>
            <p:grpSpPr bwMode="auto">
              <a:xfrm>
                <a:off x="144" y="4234"/>
                <a:ext cx="5616" cy="86"/>
                <a:chOff x="96" y="4176"/>
                <a:chExt cx="5520" cy="144"/>
              </a:xfrm>
            </p:grpSpPr>
            <p:sp>
              <p:nvSpPr>
                <p:cNvPr id="20492" name="Rectangle 19">
                  <a:extLst>
                    <a:ext uri="{FF2B5EF4-FFF2-40B4-BE49-F238E27FC236}">
                      <a16:creationId xmlns:a16="http://schemas.microsoft.com/office/drawing/2014/main" id="{98FE256C-D75D-E3A1-F4B8-0CFB25BCC39C}"/>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3" name="Rectangle 20">
                  <a:extLst>
                    <a:ext uri="{FF2B5EF4-FFF2-40B4-BE49-F238E27FC236}">
                      <a16:creationId xmlns:a16="http://schemas.microsoft.com/office/drawing/2014/main" id="{C4D8B269-68D6-1494-AC05-46386F679767}"/>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pic>
          <p:nvPicPr>
            <p:cNvPr id="20486" name="Rectangle 19458">
              <a:extLst>
                <a:ext uri="{FF2B5EF4-FFF2-40B4-BE49-F238E27FC236}">
                  <a16:creationId xmlns:a16="http://schemas.microsoft.com/office/drawing/2014/main" id="{0405C05B-C405-0860-C40E-66FDFB263E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1">
              <a:extLst>
                <a:ext uri="{FF2B5EF4-FFF2-40B4-BE49-F238E27FC236}">
                  <a16:creationId xmlns:a16="http://schemas.microsoft.com/office/drawing/2014/main" id="{B5F6DED9-F953-E6E2-2D02-1A0F1D8367EA}"/>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spTree>
    <p:extLst>
      <p:ext uri="{BB962C8B-B14F-4D97-AF65-F5344CB8AC3E}">
        <p14:creationId xmlns:p14="http://schemas.microsoft.com/office/powerpoint/2010/main" val="376510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E1DAE01-E10B-B9E6-1642-79175BA3C193}"/>
              </a:ext>
            </a:extLst>
          </p:cNvPr>
          <p:cNvSpPr>
            <a:spLocks noGrp="1" noChangeArrowheads="1"/>
          </p:cNvSpPr>
          <p:nvPr>
            <p:ph type="title"/>
          </p:nvPr>
        </p:nvSpPr>
        <p:spPr>
          <a:xfrm>
            <a:off x="381000" y="0"/>
            <a:ext cx="6721475" cy="1143000"/>
          </a:xfrm>
        </p:spPr>
        <p:txBody>
          <a:bodyPr/>
          <a:lstStyle/>
          <a:p>
            <a:r>
              <a:rPr lang="en-US" altLang="en-US" sz="2800" dirty="0"/>
              <a:t>Types of Cooling Systems for DC</a:t>
            </a:r>
          </a:p>
        </p:txBody>
      </p:sp>
      <p:sp>
        <p:nvSpPr>
          <p:cNvPr id="19459" name="Content Placeholder 2">
            <a:extLst>
              <a:ext uri="{FF2B5EF4-FFF2-40B4-BE49-F238E27FC236}">
                <a16:creationId xmlns:a16="http://schemas.microsoft.com/office/drawing/2014/main" id="{197BC68E-5695-605F-6363-9DD07B984203}"/>
              </a:ext>
            </a:extLst>
          </p:cNvPr>
          <p:cNvSpPr>
            <a:spLocks noGrp="1" noChangeArrowheads="1"/>
          </p:cNvSpPr>
          <p:nvPr>
            <p:ph idx="1"/>
          </p:nvPr>
        </p:nvSpPr>
        <p:spPr>
          <a:xfrm>
            <a:off x="338138" y="1192213"/>
            <a:ext cx="8653462" cy="5181600"/>
          </a:xfrm>
        </p:spPr>
        <p:txBody>
          <a:bodyPr/>
          <a:lstStyle/>
          <a:p>
            <a:r>
              <a:rPr lang="en-US" sz="2400" u="sng" dirty="0"/>
              <a:t>Free Cooling </a:t>
            </a:r>
            <a:r>
              <a:rPr lang="en-US" sz="2400" dirty="0"/>
              <a:t> is a cost-effective way to ensure that your data center’s temperature flow is properly functioning. </a:t>
            </a:r>
          </a:p>
          <a:p>
            <a:r>
              <a:rPr lang="en-US" sz="2400" dirty="0"/>
              <a:t>In this technique, the cooling used are minimalistic and reduce the overall expenditures for cooling. </a:t>
            </a:r>
          </a:p>
          <a:p>
            <a:r>
              <a:rPr lang="en-US" sz="2400" dirty="0"/>
              <a:t>This method consists of two systems known as air-side economization and water-side economization. </a:t>
            </a:r>
          </a:p>
          <a:p>
            <a:r>
              <a:rPr lang="en-US" sz="2400" dirty="0"/>
              <a:t>Air-side economization uses air from the outdoors to regulate the equipment’s coolness. </a:t>
            </a:r>
          </a:p>
          <a:p>
            <a:r>
              <a:rPr lang="en-US" sz="2400" dirty="0"/>
              <a:t>This technique has its flaws since it can potentially allow pollutants and moisture from the outdoors to enter into the data center. </a:t>
            </a:r>
          </a:p>
          <a:p>
            <a:endParaRPr lang="en-US" altLang="en-US" sz="2400" dirty="0"/>
          </a:p>
        </p:txBody>
      </p:sp>
      <p:grpSp>
        <p:nvGrpSpPr>
          <p:cNvPr id="20484" name="Group 19">
            <a:extLst>
              <a:ext uri="{FF2B5EF4-FFF2-40B4-BE49-F238E27FC236}">
                <a16:creationId xmlns:a16="http://schemas.microsoft.com/office/drawing/2014/main" id="{BB309E80-4C52-AAC0-54A2-1794A954BA4E}"/>
              </a:ext>
            </a:extLst>
          </p:cNvPr>
          <p:cNvGrpSpPr>
            <a:grpSpLocks/>
          </p:cNvGrpSpPr>
          <p:nvPr/>
        </p:nvGrpSpPr>
        <p:grpSpPr bwMode="auto">
          <a:xfrm>
            <a:off x="0" y="0"/>
            <a:ext cx="9144000" cy="6858000"/>
            <a:chOff x="0" y="0"/>
            <a:chExt cx="9144000" cy="6858000"/>
          </a:xfrm>
        </p:grpSpPr>
        <p:grpSp>
          <p:nvGrpSpPr>
            <p:cNvPr id="20485" name="Group 8">
              <a:extLst>
                <a:ext uri="{FF2B5EF4-FFF2-40B4-BE49-F238E27FC236}">
                  <a16:creationId xmlns:a16="http://schemas.microsoft.com/office/drawing/2014/main" id="{53383219-3F36-8558-4F2C-F71FBB921E2D}"/>
                </a:ext>
              </a:extLst>
            </p:cNvPr>
            <p:cNvGrpSpPr>
              <a:grpSpLocks/>
            </p:cNvGrpSpPr>
            <p:nvPr/>
          </p:nvGrpSpPr>
          <p:grpSpPr bwMode="auto">
            <a:xfrm>
              <a:off x="0" y="0"/>
              <a:ext cx="9144000" cy="6858000"/>
              <a:chOff x="0" y="0"/>
              <a:chExt cx="5760" cy="4320"/>
            </a:xfrm>
          </p:grpSpPr>
          <p:grpSp>
            <p:nvGrpSpPr>
              <p:cNvPr id="20488" name="Group 9">
                <a:extLst>
                  <a:ext uri="{FF2B5EF4-FFF2-40B4-BE49-F238E27FC236}">
                    <a16:creationId xmlns:a16="http://schemas.microsoft.com/office/drawing/2014/main" id="{DA35384F-45C4-A0D6-FFBE-06B75421085D}"/>
                  </a:ext>
                </a:extLst>
              </p:cNvPr>
              <p:cNvGrpSpPr>
                <a:grpSpLocks/>
              </p:cNvGrpSpPr>
              <p:nvPr/>
            </p:nvGrpSpPr>
            <p:grpSpPr bwMode="auto">
              <a:xfrm>
                <a:off x="0" y="0"/>
                <a:ext cx="192" cy="4320"/>
                <a:chOff x="0" y="-48"/>
                <a:chExt cx="144" cy="4368"/>
              </a:xfrm>
            </p:grpSpPr>
            <p:sp>
              <p:nvSpPr>
                <p:cNvPr id="20498" name="Rectangle 10">
                  <a:extLst>
                    <a:ext uri="{FF2B5EF4-FFF2-40B4-BE49-F238E27FC236}">
                      <a16:creationId xmlns:a16="http://schemas.microsoft.com/office/drawing/2014/main" id="{702C3EFB-61AB-8AAC-1947-65AA63FA206A}"/>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9" name="Rectangle 11">
                  <a:extLst>
                    <a:ext uri="{FF2B5EF4-FFF2-40B4-BE49-F238E27FC236}">
                      <a16:creationId xmlns:a16="http://schemas.microsoft.com/office/drawing/2014/main" id="{ADF0AD32-0ABD-06B3-D0DC-57F178237496}"/>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89" name="Group 12">
                <a:extLst>
                  <a:ext uri="{FF2B5EF4-FFF2-40B4-BE49-F238E27FC236}">
                    <a16:creationId xmlns:a16="http://schemas.microsoft.com/office/drawing/2014/main" id="{F49A64D2-123E-D2FF-0D86-D7F808D306EF}"/>
                  </a:ext>
                </a:extLst>
              </p:cNvPr>
              <p:cNvGrpSpPr>
                <a:grpSpLocks/>
              </p:cNvGrpSpPr>
              <p:nvPr/>
            </p:nvGrpSpPr>
            <p:grpSpPr bwMode="auto">
              <a:xfrm>
                <a:off x="5674" y="24"/>
                <a:ext cx="86" cy="4296"/>
                <a:chOff x="5616" y="-48"/>
                <a:chExt cx="144" cy="4368"/>
              </a:xfrm>
            </p:grpSpPr>
            <p:sp>
              <p:nvSpPr>
                <p:cNvPr id="20496" name="Rectangle 13">
                  <a:extLst>
                    <a:ext uri="{FF2B5EF4-FFF2-40B4-BE49-F238E27FC236}">
                      <a16:creationId xmlns:a16="http://schemas.microsoft.com/office/drawing/2014/main" id="{B09538A0-274B-7BC5-EE64-79CFC7D81E02}"/>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7" name="Rectangle 14">
                  <a:extLst>
                    <a:ext uri="{FF2B5EF4-FFF2-40B4-BE49-F238E27FC236}">
                      <a16:creationId xmlns:a16="http://schemas.microsoft.com/office/drawing/2014/main" id="{25CD9089-994A-5552-59FE-7066544D2843}"/>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90" name="Group 15">
                <a:extLst>
                  <a:ext uri="{FF2B5EF4-FFF2-40B4-BE49-F238E27FC236}">
                    <a16:creationId xmlns:a16="http://schemas.microsoft.com/office/drawing/2014/main" id="{08E990EC-A9C9-B614-509B-EE22BC347E27}"/>
                  </a:ext>
                </a:extLst>
              </p:cNvPr>
              <p:cNvGrpSpPr>
                <a:grpSpLocks/>
              </p:cNvGrpSpPr>
              <p:nvPr/>
            </p:nvGrpSpPr>
            <p:grpSpPr bwMode="auto">
              <a:xfrm>
                <a:off x="144" y="0"/>
                <a:ext cx="5616" cy="144"/>
                <a:chOff x="96" y="-48"/>
                <a:chExt cx="5520" cy="144"/>
              </a:xfrm>
            </p:grpSpPr>
            <p:sp>
              <p:nvSpPr>
                <p:cNvPr id="20494" name="Rectangle 16">
                  <a:extLst>
                    <a:ext uri="{FF2B5EF4-FFF2-40B4-BE49-F238E27FC236}">
                      <a16:creationId xmlns:a16="http://schemas.microsoft.com/office/drawing/2014/main" id="{65252B2D-D4B7-5D69-D221-2501ACEE2645}"/>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5" name="Rectangle 17">
                  <a:extLst>
                    <a:ext uri="{FF2B5EF4-FFF2-40B4-BE49-F238E27FC236}">
                      <a16:creationId xmlns:a16="http://schemas.microsoft.com/office/drawing/2014/main" id="{A5EBE65E-4589-F67B-0FB9-9BD21FB60683}"/>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91" name="Group 18">
                <a:extLst>
                  <a:ext uri="{FF2B5EF4-FFF2-40B4-BE49-F238E27FC236}">
                    <a16:creationId xmlns:a16="http://schemas.microsoft.com/office/drawing/2014/main" id="{3E3BFD55-05DE-BB11-C8A3-FBBFF4E25BA8}"/>
                  </a:ext>
                </a:extLst>
              </p:cNvPr>
              <p:cNvGrpSpPr>
                <a:grpSpLocks/>
              </p:cNvGrpSpPr>
              <p:nvPr/>
            </p:nvGrpSpPr>
            <p:grpSpPr bwMode="auto">
              <a:xfrm>
                <a:off x="144" y="4234"/>
                <a:ext cx="5616" cy="86"/>
                <a:chOff x="96" y="4176"/>
                <a:chExt cx="5520" cy="144"/>
              </a:xfrm>
            </p:grpSpPr>
            <p:sp>
              <p:nvSpPr>
                <p:cNvPr id="20492" name="Rectangle 19">
                  <a:extLst>
                    <a:ext uri="{FF2B5EF4-FFF2-40B4-BE49-F238E27FC236}">
                      <a16:creationId xmlns:a16="http://schemas.microsoft.com/office/drawing/2014/main" id="{98FE256C-D75D-E3A1-F4B8-0CFB25BCC39C}"/>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3" name="Rectangle 20">
                  <a:extLst>
                    <a:ext uri="{FF2B5EF4-FFF2-40B4-BE49-F238E27FC236}">
                      <a16:creationId xmlns:a16="http://schemas.microsoft.com/office/drawing/2014/main" id="{C4D8B269-68D6-1494-AC05-46386F679767}"/>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pic>
          <p:nvPicPr>
            <p:cNvPr id="20486" name="Rectangle 19458">
              <a:extLst>
                <a:ext uri="{FF2B5EF4-FFF2-40B4-BE49-F238E27FC236}">
                  <a16:creationId xmlns:a16="http://schemas.microsoft.com/office/drawing/2014/main" id="{0405C05B-C405-0860-C40E-66FDFB263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1">
              <a:extLst>
                <a:ext uri="{FF2B5EF4-FFF2-40B4-BE49-F238E27FC236}">
                  <a16:creationId xmlns:a16="http://schemas.microsoft.com/office/drawing/2014/main" id="{B5F6DED9-F953-E6E2-2D02-1A0F1D8367EA}"/>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pic>
        <p:nvPicPr>
          <p:cNvPr id="3" name="Picture 2">
            <a:extLst>
              <a:ext uri="{FF2B5EF4-FFF2-40B4-BE49-F238E27FC236}">
                <a16:creationId xmlns:a16="http://schemas.microsoft.com/office/drawing/2014/main" id="{102BE812-5596-A4CF-FD5A-2FD2B83B7FC1}"/>
              </a:ext>
            </a:extLst>
          </p:cNvPr>
          <p:cNvPicPr>
            <a:picLocks noChangeAspect="1"/>
          </p:cNvPicPr>
          <p:nvPr/>
        </p:nvPicPr>
        <p:blipFill>
          <a:blip r:embed="rId3"/>
          <a:stretch>
            <a:fillRect/>
          </a:stretch>
        </p:blipFill>
        <p:spPr>
          <a:xfrm>
            <a:off x="381001" y="1846383"/>
            <a:ext cx="8655486" cy="3475309"/>
          </a:xfrm>
          <a:prstGeom prst="rect">
            <a:avLst/>
          </a:prstGeom>
        </p:spPr>
      </p:pic>
    </p:spTree>
    <p:extLst>
      <p:ext uri="{BB962C8B-B14F-4D97-AF65-F5344CB8AC3E}">
        <p14:creationId xmlns:p14="http://schemas.microsoft.com/office/powerpoint/2010/main" val="21939147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xit" presetSubtype="32" fill="hold" nodeType="clickEffect">
                                  <p:stCondLst>
                                    <p:cond delay="0"/>
                                  </p:stCondLst>
                                  <p:childTnLst>
                                    <p:animEffect transition="out" filter="circle(out)">
                                      <p:cBhvr>
                                        <p:cTn id="6" dur="1000"/>
                                        <p:tgtEl>
                                          <p:spTgt spid="3"/>
                                        </p:tgtEl>
                                      </p:cBhvr>
                                    </p:animEffect>
                                    <p:set>
                                      <p:cBhvr>
                                        <p:cTn id="7" dur="1" fill="hold">
                                          <p:stCondLst>
                                            <p:cond delay="9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dissolve">
                                      <p:cBhvr>
                                        <p:cTn id="12" dur="500"/>
                                        <p:tgtEl>
                                          <p:spTgt spid="194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459">
                                            <p:txEl>
                                              <p:pRg st="1" end="1"/>
                                            </p:txEl>
                                          </p:spTgt>
                                        </p:tgtEl>
                                        <p:attrNameLst>
                                          <p:attrName>style.visibility</p:attrName>
                                        </p:attrNameLst>
                                      </p:cBhvr>
                                      <p:to>
                                        <p:strVal val="visible"/>
                                      </p:to>
                                    </p:set>
                                    <p:animEffect transition="in" filter="dissolve">
                                      <p:cBhvr>
                                        <p:cTn id="17" dur="500"/>
                                        <p:tgtEl>
                                          <p:spTgt spid="1945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459">
                                            <p:txEl>
                                              <p:pRg st="2" end="2"/>
                                            </p:txEl>
                                          </p:spTgt>
                                        </p:tgtEl>
                                        <p:attrNameLst>
                                          <p:attrName>style.visibility</p:attrName>
                                        </p:attrNameLst>
                                      </p:cBhvr>
                                      <p:to>
                                        <p:strVal val="visible"/>
                                      </p:to>
                                    </p:set>
                                    <p:animEffect transition="in" filter="dissolve">
                                      <p:cBhvr>
                                        <p:cTn id="22" dur="500"/>
                                        <p:tgtEl>
                                          <p:spTgt spid="1945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9459">
                                            <p:txEl>
                                              <p:pRg st="3" end="3"/>
                                            </p:txEl>
                                          </p:spTgt>
                                        </p:tgtEl>
                                        <p:attrNameLst>
                                          <p:attrName>style.visibility</p:attrName>
                                        </p:attrNameLst>
                                      </p:cBhvr>
                                      <p:to>
                                        <p:strVal val="visible"/>
                                      </p:to>
                                    </p:set>
                                    <p:animEffect transition="in" filter="dissolve">
                                      <p:cBhvr>
                                        <p:cTn id="27" dur="500"/>
                                        <p:tgtEl>
                                          <p:spTgt spid="1945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9459">
                                            <p:txEl>
                                              <p:pRg st="4" end="4"/>
                                            </p:txEl>
                                          </p:spTgt>
                                        </p:tgtEl>
                                        <p:attrNameLst>
                                          <p:attrName>style.visibility</p:attrName>
                                        </p:attrNameLst>
                                      </p:cBhvr>
                                      <p:to>
                                        <p:strVal val="visible"/>
                                      </p:to>
                                    </p:set>
                                    <p:animEffect transition="in" filter="dissolve">
                                      <p:cBhvr>
                                        <p:cTn id="32" dur="500"/>
                                        <p:tgtEl>
                                          <p:spTgt spid="19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E1DAE01-E10B-B9E6-1642-79175BA3C193}"/>
              </a:ext>
            </a:extLst>
          </p:cNvPr>
          <p:cNvSpPr>
            <a:spLocks noGrp="1" noChangeArrowheads="1"/>
          </p:cNvSpPr>
          <p:nvPr>
            <p:ph type="title"/>
          </p:nvPr>
        </p:nvSpPr>
        <p:spPr>
          <a:xfrm>
            <a:off x="381000" y="0"/>
            <a:ext cx="6721475" cy="1143000"/>
          </a:xfrm>
        </p:spPr>
        <p:txBody>
          <a:bodyPr/>
          <a:lstStyle/>
          <a:p>
            <a:r>
              <a:rPr lang="en-US" altLang="en-US" sz="2800" dirty="0"/>
              <a:t>Types of Cooling Systems for DC</a:t>
            </a:r>
          </a:p>
        </p:txBody>
      </p:sp>
      <p:sp>
        <p:nvSpPr>
          <p:cNvPr id="19459" name="Content Placeholder 2">
            <a:extLst>
              <a:ext uri="{FF2B5EF4-FFF2-40B4-BE49-F238E27FC236}">
                <a16:creationId xmlns:a16="http://schemas.microsoft.com/office/drawing/2014/main" id="{197BC68E-5695-605F-6363-9DD07B984203}"/>
              </a:ext>
            </a:extLst>
          </p:cNvPr>
          <p:cNvSpPr>
            <a:spLocks noGrp="1" noChangeArrowheads="1"/>
          </p:cNvSpPr>
          <p:nvPr>
            <p:ph idx="1"/>
          </p:nvPr>
        </p:nvSpPr>
        <p:spPr>
          <a:xfrm>
            <a:off x="338138" y="1295400"/>
            <a:ext cx="8653462" cy="5181600"/>
          </a:xfrm>
        </p:spPr>
        <p:txBody>
          <a:bodyPr/>
          <a:lstStyle/>
          <a:p>
            <a:r>
              <a:rPr lang="en-US" sz="2400" dirty="0"/>
              <a:t>Chilled Water System:</a:t>
            </a:r>
          </a:p>
          <a:p>
            <a:r>
              <a:rPr lang="en-US" sz="2400" dirty="0"/>
              <a:t>Liquid cooling can be more efficient and direct in its cooling techniques. </a:t>
            </a:r>
          </a:p>
          <a:p>
            <a:r>
              <a:rPr lang="en-US" sz="2400" dirty="0"/>
              <a:t>This is due to the fact that chilled water can be directly targeted to the desired area, without it being necessary to supply cool air to all areas of the facility. </a:t>
            </a:r>
          </a:p>
          <a:p>
            <a:r>
              <a:rPr lang="en-US" sz="2400" dirty="0"/>
              <a:t>With the chilled water technique, the CRAH is connected to a chiller. </a:t>
            </a:r>
          </a:p>
          <a:p>
            <a:r>
              <a:rPr lang="en-US" sz="2400" dirty="0"/>
              <a:t>As the chilled water travels through coils, it engulfs the heat and deposits it into the chiller. </a:t>
            </a:r>
          </a:p>
          <a:p>
            <a:r>
              <a:rPr lang="en-US" sz="2400" dirty="0"/>
              <a:t>Once the water returns to the chiller, it merges with condenser water flowing through a cooling tower.</a:t>
            </a:r>
          </a:p>
          <a:p>
            <a:endParaRPr lang="en-US" altLang="en-US" sz="2400" dirty="0"/>
          </a:p>
        </p:txBody>
      </p:sp>
      <p:grpSp>
        <p:nvGrpSpPr>
          <p:cNvPr id="20484" name="Group 19">
            <a:extLst>
              <a:ext uri="{FF2B5EF4-FFF2-40B4-BE49-F238E27FC236}">
                <a16:creationId xmlns:a16="http://schemas.microsoft.com/office/drawing/2014/main" id="{BB309E80-4C52-AAC0-54A2-1794A954BA4E}"/>
              </a:ext>
            </a:extLst>
          </p:cNvPr>
          <p:cNvGrpSpPr>
            <a:grpSpLocks/>
          </p:cNvGrpSpPr>
          <p:nvPr/>
        </p:nvGrpSpPr>
        <p:grpSpPr bwMode="auto">
          <a:xfrm>
            <a:off x="0" y="0"/>
            <a:ext cx="9144000" cy="6858000"/>
            <a:chOff x="0" y="0"/>
            <a:chExt cx="9144000" cy="6858000"/>
          </a:xfrm>
        </p:grpSpPr>
        <p:grpSp>
          <p:nvGrpSpPr>
            <p:cNvPr id="20485" name="Group 8">
              <a:extLst>
                <a:ext uri="{FF2B5EF4-FFF2-40B4-BE49-F238E27FC236}">
                  <a16:creationId xmlns:a16="http://schemas.microsoft.com/office/drawing/2014/main" id="{53383219-3F36-8558-4F2C-F71FBB921E2D}"/>
                </a:ext>
              </a:extLst>
            </p:cNvPr>
            <p:cNvGrpSpPr>
              <a:grpSpLocks/>
            </p:cNvGrpSpPr>
            <p:nvPr/>
          </p:nvGrpSpPr>
          <p:grpSpPr bwMode="auto">
            <a:xfrm>
              <a:off x="0" y="0"/>
              <a:ext cx="9144000" cy="6858000"/>
              <a:chOff x="0" y="0"/>
              <a:chExt cx="5760" cy="4320"/>
            </a:xfrm>
          </p:grpSpPr>
          <p:grpSp>
            <p:nvGrpSpPr>
              <p:cNvPr id="20488" name="Group 9">
                <a:extLst>
                  <a:ext uri="{FF2B5EF4-FFF2-40B4-BE49-F238E27FC236}">
                    <a16:creationId xmlns:a16="http://schemas.microsoft.com/office/drawing/2014/main" id="{DA35384F-45C4-A0D6-FFBE-06B75421085D}"/>
                  </a:ext>
                </a:extLst>
              </p:cNvPr>
              <p:cNvGrpSpPr>
                <a:grpSpLocks/>
              </p:cNvGrpSpPr>
              <p:nvPr/>
            </p:nvGrpSpPr>
            <p:grpSpPr bwMode="auto">
              <a:xfrm>
                <a:off x="0" y="0"/>
                <a:ext cx="192" cy="4320"/>
                <a:chOff x="0" y="-48"/>
                <a:chExt cx="144" cy="4368"/>
              </a:xfrm>
            </p:grpSpPr>
            <p:sp>
              <p:nvSpPr>
                <p:cNvPr id="20498" name="Rectangle 10">
                  <a:extLst>
                    <a:ext uri="{FF2B5EF4-FFF2-40B4-BE49-F238E27FC236}">
                      <a16:creationId xmlns:a16="http://schemas.microsoft.com/office/drawing/2014/main" id="{702C3EFB-61AB-8AAC-1947-65AA63FA206A}"/>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9" name="Rectangle 11">
                  <a:extLst>
                    <a:ext uri="{FF2B5EF4-FFF2-40B4-BE49-F238E27FC236}">
                      <a16:creationId xmlns:a16="http://schemas.microsoft.com/office/drawing/2014/main" id="{ADF0AD32-0ABD-06B3-D0DC-57F178237496}"/>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89" name="Group 12">
                <a:extLst>
                  <a:ext uri="{FF2B5EF4-FFF2-40B4-BE49-F238E27FC236}">
                    <a16:creationId xmlns:a16="http://schemas.microsoft.com/office/drawing/2014/main" id="{F49A64D2-123E-D2FF-0D86-D7F808D306EF}"/>
                  </a:ext>
                </a:extLst>
              </p:cNvPr>
              <p:cNvGrpSpPr>
                <a:grpSpLocks/>
              </p:cNvGrpSpPr>
              <p:nvPr/>
            </p:nvGrpSpPr>
            <p:grpSpPr bwMode="auto">
              <a:xfrm>
                <a:off x="5674" y="24"/>
                <a:ext cx="86" cy="4296"/>
                <a:chOff x="5616" y="-48"/>
                <a:chExt cx="144" cy="4368"/>
              </a:xfrm>
            </p:grpSpPr>
            <p:sp>
              <p:nvSpPr>
                <p:cNvPr id="20496" name="Rectangle 13">
                  <a:extLst>
                    <a:ext uri="{FF2B5EF4-FFF2-40B4-BE49-F238E27FC236}">
                      <a16:creationId xmlns:a16="http://schemas.microsoft.com/office/drawing/2014/main" id="{B09538A0-274B-7BC5-EE64-79CFC7D81E02}"/>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7" name="Rectangle 14">
                  <a:extLst>
                    <a:ext uri="{FF2B5EF4-FFF2-40B4-BE49-F238E27FC236}">
                      <a16:creationId xmlns:a16="http://schemas.microsoft.com/office/drawing/2014/main" id="{25CD9089-994A-5552-59FE-7066544D2843}"/>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90" name="Group 15">
                <a:extLst>
                  <a:ext uri="{FF2B5EF4-FFF2-40B4-BE49-F238E27FC236}">
                    <a16:creationId xmlns:a16="http://schemas.microsoft.com/office/drawing/2014/main" id="{08E990EC-A9C9-B614-509B-EE22BC347E27}"/>
                  </a:ext>
                </a:extLst>
              </p:cNvPr>
              <p:cNvGrpSpPr>
                <a:grpSpLocks/>
              </p:cNvGrpSpPr>
              <p:nvPr/>
            </p:nvGrpSpPr>
            <p:grpSpPr bwMode="auto">
              <a:xfrm>
                <a:off x="144" y="0"/>
                <a:ext cx="5616" cy="144"/>
                <a:chOff x="96" y="-48"/>
                <a:chExt cx="5520" cy="144"/>
              </a:xfrm>
            </p:grpSpPr>
            <p:sp>
              <p:nvSpPr>
                <p:cNvPr id="20494" name="Rectangle 16">
                  <a:extLst>
                    <a:ext uri="{FF2B5EF4-FFF2-40B4-BE49-F238E27FC236}">
                      <a16:creationId xmlns:a16="http://schemas.microsoft.com/office/drawing/2014/main" id="{65252B2D-D4B7-5D69-D221-2501ACEE2645}"/>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5" name="Rectangle 17">
                  <a:extLst>
                    <a:ext uri="{FF2B5EF4-FFF2-40B4-BE49-F238E27FC236}">
                      <a16:creationId xmlns:a16="http://schemas.microsoft.com/office/drawing/2014/main" id="{A5EBE65E-4589-F67B-0FB9-9BD21FB60683}"/>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91" name="Group 18">
                <a:extLst>
                  <a:ext uri="{FF2B5EF4-FFF2-40B4-BE49-F238E27FC236}">
                    <a16:creationId xmlns:a16="http://schemas.microsoft.com/office/drawing/2014/main" id="{3E3BFD55-05DE-BB11-C8A3-FBBFF4E25BA8}"/>
                  </a:ext>
                </a:extLst>
              </p:cNvPr>
              <p:cNvGrpSpPr>
                <a:grpSpLocks/>
              </p:cNvGrpSpPr>
              <p:nvPr/>
            </p:nvGrpSpPr>
            <p:grpSpPr bwMode="auto">
              <a:xfrm>
                <a:off x="144" y="4234"/>
                <a:ext cx="5616" cy="86"/>
                <a:chOff x="96" y="4176"/>
                <a:chExt cx="5520" cy="144"/>
              </a:xfrm>
            </p:grpSpPr>
            <p:sp>
              <p:nvSpPr>
                <p:cNvPr id="20492" name="Rectangle 19">
                  <a:extLst>
                    <a:ext uri="{FF2B5EF4-FFF2-40B4-BE49-F238E27FC236}">
                      <a16:creationId xmlns:a16="http://schemas.microsoft.com/office/drawing/2014/main" id="{98FE256C-D75D-E3A1-F4B8-0CFB25BCC39C}"/>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3" name="Rectangle 20">
                  <a:extLst>
                    <a:ext uri="{FF2B5EF4-FFF2-40B4-BE49-F238E27FC236}">
                      <a16:creationId xmlns:a16="http://schemas.microsoft.com/office/drawing/2014/main" id="{C4D8B269-68D6-1494-AC05-46386F679767}"/>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pic>
          <p:nvPicPr>
            <p:cNvPr id="20486" name="Rectangle 19458">
              <a:extLst>
                <a:ext uri="{FF2B5EF4-FFF2-40B4-BE49-F238E27FC236}">
                  <a16:creationId xmlns:a16="http://schemas.microsoft.com/office/drawing/2014/main" id="{0405C05B-C405-0860-C40E-66FDFB263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1">
              <a:extLst>
                <a:ext uri="{FF2B5EF4-FFF2-40B4-BE49-F238E27FC236}">
                  <a16:creationId xmlns:a16="http://schemas.microsoft.com/office/drawing/2014/main" id="{B5F6DED9-F953-E6E2-2D02-1A0F1D8367EA}"/>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pic>
        <p:nvPicPr>
          <p:cNvPr id="4" name="Picture 3">
            <a:extLst>
              <a:ext uri="{FF2B5EF4-FFF2-40B4-BE49-F238E27FC236}">
                <a16:creationId xmlns:a16="http://schemas.microsoft.com/office/drawing/2014/main" id="{F9C9135C-98D3-4387-EB0A-BD77C869554B}"/>
              </a:ext>
            </a:extLst>
          </p:cNvPr>
          <p:cNvPicPr>
            <a:picLocks noChangeAspect="1"/>
          </p:cNvPicPr>
          <p:nvPr/>
        </p:nvPicPr>
        <p:blipFill>
          <a:blip r:embed="rId3"/>
          <a:stretch>
            <a:fillRect/>
          </a:stretch>
        </p:blipFill>
        <p:spPr>
          <a:xfrm>
            <a:off x="564538" y="1551935"/>
            <a:ext cx="8241324" cy="4010665"/>
          </a:xfrm>
          <a:prstGeom prst="rect">
            <a:avLst/>
          </a:prstGeom>
        </p:spPr>
      </p:pic>
    </p:spTree>
    <p:extLst>
      <p:ext uri="{BB962C8B-B14F-4D97-AF65-F5344CB8AC3E}">
        <p14:creationId xmlns:p14="http://schemas.microsoft.com/office/powerpoint/2010/main" val="3257237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xit" presetSubtype="32" fill="hold" nodeType="clickEffect">
                                  <p:stCondLst>
                                    <p:cond delay="0"/>
                                  </p:stCondLst>
                                  <p:childTnLst>
                                    <p:animEffect transition="out" filter="circle(out)">
                                      <p:cBhvr>
                                        <p:cTn id="6" dur="750"/>
                                        <p:tgtEl>
                                          <p:spTgt spid="4"/>
                                        </p:tgtEl>
                                      </p:cBhvr>
                                    </p:animEffect>
                                    <p:set>
                                      <p:cBhvr>
                                        <p:cTn id="7" dur="1" fill="hold">
                                          <p:stCondLst>
                                            <p:cond delay="74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dissolve">
                                      <p:cBhvr>
                                        <p:cTn id="12" dur="500"/>
                                        <p:tgtEl>
                                          <p:spTgt spid="194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459">
                                            <p:txEl>
                                              <p:pRg st="1" end="1"/>
                                            </p:txEl>
                                          </p:spTgt>
                                        </p:tgtEl>
                                        <p:attrNameLst>
                                          <p:attrName>style.visibility</p:attrName>
                                        </p:attrNameLst>
                                      </p:cBhvr>
                                      <p:to>
                                        <p:strVal val="visible"/>
                                      </p:to>
                                    </p:set>
                                    <p:animEffect transition="in" filter="dissolve">
                                      <p:cBhvr>
                                        <p:cTn id="17" dur="500"/>
                                        <p:tgtEl>
                                          <p:spTgt spid="1945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459">
                                            <p:txEl>
                                              <p:pRg st="2" end="2"/>
                                            </p:txEl>
                                          </p:spTgt>
                                        </p:tgtEl>
                                        <p:attrNameLst>
                                          <p:attrName>style.visibility</p:attrName>
                                        </p:attrNameLst>
                                      </p:cBhvr>
                                      <p:to>
                                        <p:strVal val="visible"/>
                                      </p:to>
                                    </p:set>
                                    <p:animEffect transition="in" filter="dissolve">
                                      <p:cBhvr>
                                        <p:cTn id="22" dur="500"/>
                                        <p:tgtEl>
                                          <p:spTgt spid="1945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9459">
                                            <p:txEl>
                                              <p:pRg st="3" end="3"/>
                                            </p:txEl>
                                          </p:spTgt>
                                        </p:tgtEl>
                                        <p:attrNameLst>
                                          <p:attrName>style.visibility</p:attrName>
                                        </p:attrNameLst>
                                      </p:cBhvr>
                                      <p:to>
                                        <p:strVal val="visible"/>
                                      </p:to>
                                    </p:set>
                                    <p:animEffect transition="in" filter="dissolve">
                                      <p:cBhvr>
                                        <p:cTn id="27" dur="500"/>
                                        <p:tgtEl>
                                          <p:spTgt spid="1945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9459">
                                            <p:txEl>
                                              <p:pRg st="4" end="4"/>
                                            </p:txEl>
                                          </p:spTgt>
                                        </p:tgtEl>
                                        <p:attrNameLst>
                                          <p:attrName>style.visibility</p:attrName>
                                        </p:attrNameLst>
                                      </p:cBhvr>
                                      <p:to>
                                        <p:strVal val="visible"/>
                                      </p:to>
                                    </p:set>
                                    <p:animEffect transition="in" filter="dissolve">
                                      <p:cBhvr>
                                        <p:cTn id="32" dur="500"/>
                                        <p:tgtEl>
                                          <p:spTgt spid="1945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9459">
                                            <p:txEl>
                                              <p:pRg st="5" end="5"/>
                                            </p:txEl>
                                          </p:spTgt>
                                        </p:tgtEl>
                                        <p:attrNameLst>
                                          <p:attrName>style.visibility</p:attrName>
                                        </p:attrNameLst>
                                      </p:cBhvr>
                                      <p:to>
                                        <p:strVal val="visible"/>
                                      </p:to>
                                    </p:set>
                                    <p:animEffect transition="in" filter="dissolve">
                                      <p:cBhvr>
                                        <p:cTn id="37" dur="500"/>
                                        <p:tgtEl>
                                          <p:spTgt spid="19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E1DAE01-E10B-B9E6-1642-79175BA3C193}"/>
              </a:ext>
            </a:extLst>
          </p:cNvPr>
          <p:cNvSpPr>
            <a:spLocks noGrp="1" noChangeArrowheads="1"/>
          </p:cNvSpPr>
          <p:nvPr>
            <p:ph type="title"/>
          </p:nvPr>
        </p:nvSpPr>
        <p:spPr>
          <a:xfrm>
            <a:off x="381000" y="0"/>
            <a:ext cx="6721475" cy="1143000"/>
          </a:xfrm>
        </p:spPr>
        <p:txBody>
          <a:bodyPr/>
          <a:lstStyle/>
          <a:p>
            <a:r>
              <a:rPr lang="en-US" altLang="en-US" sz="2800" dirty="0"/>
              <a:t>Types of Cooling Systems for DC</a:t>
            </a:r>
          </a:p>
        </p:txBody>
      </p:sp>
      <p:sp>
        <p:nvSpPr>
          <p:cNvPr id="19459" name="Content Placeholder 2">
            <a:extLst>
              <a:ext uri="{FF2B5EF4-FFF2-40B4-BE49-F238E27FC236}">
                <a16:creationId xmlns:a16="http://schemas.microsoft.com/office/drawing/2014/main" id="{197BC68E-5695-605F-6363-9DD07B984203}"/>
              </a:ext>
            </a:extLst>
          </p:cNvPr>
          <p:cNvSpPr>
            <a:spLocks noGrp="1" noChangeArrowheads="1"/>
          </p:cNvSpPr>
          <p:nvPr>
            <p:ph idx="1"/>
          </p:nvPr>
        </p:nvSpPr>
        <p:spPr>
          <a:xfrm>
            <a:off x="338138" y="1295400"/>
            <a:ext cx="8653462" cy="5181600"/>
          </a:xfrm>
        </p:spPr>
        <p:txBody>
          <a:bodyPr/>
          <a:lstStyle/>
          <a:p>
            <a:r>
              <a:rPr lang="en-US" sz="2800" dirty="0"/>
              <a:t>Pumped Refrigerant</a:t>
            </a:r>
          </a:p>
          <a:p>
            <a:r>
              <a:rPr lang="en-US" sz="2800" dirty="0"/>
              <a:t>This method pumps chilled water through a heat exchanger and utilizes a cold pumped refrigerant to draw out the heat. </a:t>
            </a:r>
          </a:p>
          <a:p>
            <a:r>
              <a:rPr lang="en-US" sz="2800" dirty="0"/>
              <a:t>The Pumped Refrigerant technique provides savings since it has the capacity to transmit energy from servers and it allows for humidification to be greatly reduced.</a:t>
            </a:r>
          </a:p>
        </p:txBody>
      </p:sp>
      <p:grpSp>
        <p:nvGrpSpPr>
          <p:cNvPr id="20484" name="Group 19">
            <a:extLst>
              <a:ext uri="{FF2B5EF4-FFF2-40B4-BE49-F238E27FC236}">
                <a16:creationId xmlns:a16="http://schemas.microsoft.com/office/drawing/2014/main" id="{BB309E80-4C52-AAC0-54A2-1794A954BA4E}"/>
              </a:ext>
            </a:extLst>
          </p:cNvPr>
          <p:cNvGrpSpPr>
            <a:grpSpLocks/>
          </p:cNvGrpSpPr>
          <p:nvPr/>
        </p:nvGrpSpPr>
        <p:grpSpPr bwMode="auto">
          <a:xfrm>
            <a:off x="0" y="0"/>
            <a:ext cx="9144000" cy="6858000"/>
            <a:chOff x="0" y="0"/>
            <a:chExt cx="9144000" cy="6858000"/>
          </a:xfrm>
        </p:grpSpPr>
        <p:grpSp>
          <p:nvGrpSpPr>
            <p:cNvPr id="20485" name="Group 8">
              <a:extLst>
                <a:ext uri="{FF2B5EF4-FFF2-40B4-BE49-F238E27FC236}">
                  <a16:creationId xmlns:a16="http://schemas.microsoft.com/office/drawing/2014/main" id="{53383219-3F36-8558-4F2C-F71FBB921E2D}"/>
                </a:ext>
              </a:extLst>
            </p:cNvPr>
            <p:cNvGrpSpPr>
              <a:grpSpLocks/>
            </p:cNvGrpSpPr>
            <p:nvPr/>
          </p:nvGrpSpPr>
          <p:grpSpPr bwMode="auto">
            <a:xfrm>
              <a:off x="0" y="0"/>
              <a:ext cx="9144000" cy="6858000"/>
              <a:chOff x="0" y="0"/>
              <a:chExt cx="5760" cy="4320"/>
            </a:xfrm>
          </p:grpSpPr>
          <p:grpSp>
            <p:nvGrpSpPr>
              <p:cNvPr id="20488" name="Group 9">
                <a:extLst>
                  <a:ext uri="{FF2B5EF4-FFF2-40B4-BE49-F238E27FC236}">
                    <a16:creationId xmlns:a16="http://schemas.microsoft.com/office/drawing/2014/main" id="{DA35384F-45C4-A0D6-FFBE-06B75421085D}"/>
                  </a:ext>
                </a:extLst>
              </p:cNvPr>
              <p:cNvGrpSpPr>
                <a:grpSpLocks/>
              </p:cNvGrpSpPr>
              <p:nvPr/>
            </p:nvGrpSpPr>
            <p:grpSpPr bwMode="auto">
              <a:xfrm>
                <a:off x="0" y="0"/>
                <a:ext cx="192" cy="4320"/>
                <a:chOff x="0" y="-48"/>
                <a:chExt cx="144" cy="4368"/>
              </a:xfrm>
            </p:grpSpPr>
            <p:sp>
              <p:nvSpPr>
                <p:cNvPr id="20498" name="Rectangle 10">
                  <a:extLst>
                    <a:ext uri="{FF2B5EF4-FFF2-40B4-BE49-F238E27FC236}">
                      <a16:creationId xmlns:a16="http://schemas.microsoft.com/office/drawing/2014/main" id="{702C3EFB-61AB-8AAC-1947-65AA63FA206A}"/>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9" name="Rectangle 11">
                  <a:extLst>
                    <a:ext uri="{FF2B5EF4-FFF2-40B4-BE49-F238E27FC236}">
                      <a16:creationId xmlns:a16="http://schemas.microsoft.com/office/drawing/2014/main" id="{ADF0AD32-0ABD-06B3-D0DC-57F178237496}"/>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89" name="Group 12">
                <a:extLst>
                  <a:ext uri="{FF2B5EF4-FFF2-40B4-BE49-F238E27FC236}">
                    <a16:creationId xmlns:a16="http://schemas.microsoft.com/office/drawing/2014/main" id="{F49A64D2-123E-D2FF-0D86-D7F808D306EF}"/>
                  </a:ext>
                </a:extLst>
              </p:cNvPr>
              <p:cNvGrpSpPr>
                <a:grpSpLocks/>
              </p:cNvGrpSpPr>
              <p:nvPr/>
            </p:nvGrpSpPr>
            <p:grpSpPr bwMode="auto">
              <a:xfrm>
                <a:off x="5674" y="24"/>
                <a:ext cx="86" cy="4296"/>
                <a:chOff x="5616" y="-48"/>
                <a:chExt cx="144" cy="4368"/>
              </a:xfrm>
            </p:grpSpPr>
            <p:sp>
              <p:nvSpPr>
                <p:cNvPr id="20496" name="Rectangle 13">
                  <a:extLst>
                    <a:ext uri="{FF2B5EF4-FFF2-40B4-BE49-F238E27FC236}">
                      <a16:creationId xmlns:a16="http://schemas.microsoft.com/office/drawing/2014/main" id="{B09538A0-274B-7BC5-EE64-79CFC7D81E02}"/>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7" name="Rectangle 14">
                  <a:extLst>
                    <a:ext uri="{FF2B5EF4-FFF2-40B4-BE49-F238E27FC236}">
                      <a16:creationId xmlns:a16="http://schemas.microsoft.com/office/drawing/2014/main" id="{25CD9089-994A-5552-59FE-7066544D2843}"/>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90" name="Group 15">
                <a:extLst>
                  <a:ext uri="{FF2B5EF4-FFF2-40B4-BE49-F238E27FC236}">
                    <a16:creationId xmlns:a16="http://schemas.microsoft.com/office/drawing/2014/main" id="{08E990EC-A9C9-B614-509B-EE22BC347E27}"/>
                  </a:ext>
                </a:extLst>
              </p:cNvPr>
              <p:cNvGrpSpPr>
                <a:grpSpLocks/>
              </p:cNvGrpSpPr>
              <p:nvPr/>
            </p:nvGrpSpPr>
            <p:grpSpPr bwMode="auto">
              <a:xfrm>
                <a:off x="144" y="0"/>
                <a:ext cx="5616" cy="144"/>
                <a:chOff x="96" y="-48"/>
                <a:chExt cx="5520" cy="144"/>
              </a:xfrm>
            </p:grpSpPr>
            <p:sp>
              <p:nvSpPr>
                <p:cNvPr id="20494" name="Rectangle 16">
                  <a:extLst>
                    <a:ext uri="{FF2B5EF4-FFF2-40B4-BE49-F238E27FC236}">
                      <a16:creationId xmlns:a16="http://schemas.microsoft.com/office/drawing/2014/main" id="{65252B2D-D4B7-5D69-D221-2501ACEE2645}"/>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5" name="Rectangle 17">
                  <a:extLst>
                    <a:ext uri="{FF2B5EF4-FFF2-40B4-BE49-F238E27FC236}">
                      <a16:creationId xmlns:a16="http://schemas.microsoft.com/office/drawing/2014/main" id="{A5EBE65E-4589-F67B-0FB9-9BD21FB60683}"/>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91" name="Group 18">
                <a:extLst>
                  <a:ext uri="{FF2B5EF4-FFF2-40B4-BE49-F238E27FC236}">
                    <a16:creationId xmlns:a16="http://schemas.microsoft.com/office/drawing/2014/main" id="{3E3BFD55-05DE-BB11-C8A3-FBBFF4E25BA8}"/>
                  </a:ext>
                </a:extLst>
              </p:cNvPr>
              <p:cNvGrpSpPr>
                <a:grpSpLocks/>
              </p:cNvGrpSpPr>
              <p:nvPr/>
            </p:nvGrpSpPr>
            <p:grpSpPr bwMode="auto">
              <a:xfrm>
                <a:off x="144" y="4234"/>
                <a:ext cx="5616" cy="86"/>
                <a:chOff x="96" y="4176"/>
                <a:chExt cx="5520" cy="144"/>
              </a:xfrm>
            </p:grpSpPr>
            <p:sp>
              <p:nvSpPr>
                <p:cNvPr id="20492" name="Rectangle 19">
                  <a:extLst>
                    <a:ext uri="{FF2B5EF4-FFF2-40B4-BE49-F238E27FC236}">
                      <a16:creationId xmlns:a16="http://schemas.microsoft.com/office/drawing/2014/main" id="{98FE256C-D75D-E3A1-F4B8-0CFB25BCC39C}"/>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3" name="Rectangle 20">
                  <a:extLst>
                    <a:ext uri="{FF2B5EF4-FFF2-40B4-BE49-F238E27FC236}">
                      <a16:creationId xmlns:a16="http://schemas.microsoft.com/office/drawing/2014/main" id="{C4D8B269-68D6-1494-AC05-46386F679767}"/>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pic>
          <p:nvPicPr>
            <p:cNvPr id="20486" name="Rectangle 19458">
              <a:extLst>
                <a:ext uri="{FF2B5EF4-FFF2-40B4-BE49-F238E27FC236}">
                  <a16:creationId xmlns:a16="http://schemas.microsoft.com/office/drawing/2014/main" id="{0405C05B-C405-0860-C40E-66FDFB263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1">
              <a:extLst>
                <a:ext uri="{FF2B5EF4-FFF2-40B4-BE49-F238E27FC236}">
                  <a16:creationId xmlns:a16="http://schemas.microsoft.com/office/drawing/2014/main" id="{B5F6DED9-F953-E6E2-2D02-1A0F1D8367EA}"/>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pic>
        <p:nvPicPr>
          <p:cNvPr id="1026" name="Picture 2" descr="A schematic of a simple absorption refrigeration system driven by data... |  Download Scientific Diagram">
            <a:extLst>
              <a:ext uri="{FF2B5EF4-FFF2-40B4-BE49-F238E27FC236}">
                <a16:creationId xmlns:a16="http://schemas.microsoft.com/office/drawing/2014/main" id="{D2C70B98-5671-3C8A-3E8D-D3950E9AED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95399"/>
            <a:ext cx="7467600" cy="5147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654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xit" presetSubtype="32" fill="hold" nodeType="clickEffect">
                                  <p:stCondLst>
                                    <p:cond delay="0"/>
                                  </p:stCondLst>
                                  <p:childTnLst>
                                    <p:animEffect transition="out" filter="circle(out)">
                                      <p:cBhvr>
                                        <p:cTn id="6" dur="750"/>
                                        <p:tgtEl>
                                          <p:spTgt spid="1026"/>
                                        </p:tgtEl>
                                      </p:cBhvr>
                                    </p:animEffect>
                                    <p:set>
                                      <p:cBhvr>
                                        <p:cTn id="7" dur="1" fill="hold">
                                          <p:stCondLst>
                                            <p:cond delay="749"/>
                                          </p:stCondLst>
                                        </p:cTn>
                                        <p:tgtEl>
                                          <p:spTgt spid="10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dissolve">
                                      <p:cBhvr>
                                        <p:cTn id="12" dur="500"/>
                                        <p:tgtEl>
                                          <p:spTgt spid="194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459">
                                            <p:txEl>
                                              <p:pRg st="1" end="1"/>
                                            </p:txEl>
                                          </p:spTgt>
                                        </p:tgtEl>
                                        <p:attrNameLst>
                                          <p:attrName>style.visibility</p:attrName>
                                        </p:attrNameLst>
                                      </p:cBhvr>
                                      <p:to>
                                        <p:strVal val="visible"/>
                                      </p:to>
                                    </p:set>
                                    <p:animEffect transition="in" filter="dissolve">
                                      <p:cBhvr>
                                        <p:cTn id="17" dur="500"/>
                                        <p:tgtEl>
                                          <p:spTgt spid="1945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459">
                                            <p:txEl>
                                              <p:pRg st="2" end="2"/>
                                            </p:txEl>
                                          </p:spTgt>
                                        </p:tgtEl>
                                        <p:attrNameLst>
                                          <p:attrName>style.visibility</p:attrName>
                                        </p:attrNameLst>
                                      </p:cBhvr>
                                      <p:to>
                                        <p:strVal val="visible"/>
                                      </p:to>
                                    </p:set>
                                    <p:animEffect transition="in" filter="dissolve">
                                      <p:cBhvr>
                                        <p:cTn id="22" dur="5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E1DAE01-E10B-B9E6-1642-79175BA3C193}"/>
              </a:ext>
            </a:extLst>
          </p:cNvPr>
          <p:cNvSpPr>
            <a:spLocks noGrp="1" noChangeArrowheads="1"/>
          </p:cNvSpPr>
          <p:nvPr>
            <p:ph type="title"/>
          </p:nvPr>
        </p:nvSpPr>
        <p:spPr>
          <a:xfrm>
            <a:off x="381000" y="0"/>
            <a:ext cx="6721475" cy="1143000"/>
          </a:xfrm>
        </p:spPr>
        <p:txBody>
          <a:bodyPr/>
          <a:lstStyle/>
          <a:p>
            <a:r>
              <a:rPr lang="en-US" altLang="en-US" sz="2800" dirty="0"/>
              <a:t>Types of Cooling Systems for DC</a:t>
            </a:r>
          </a:p>
        </p:txBody>
      </p:sp>
      <p:sp>
        <p:nvSpPr>
          <p:cNvPr id="19459" name="Content Placeholder 2">
            <a:extLst>
              <a:ext uri="{FF2B5EF4-FFF2-40B4-BE49-F238E27FC236}">
                <a16:creationId xmlns:a16="http://schemas.microsoft.com/office/drawing/2014/main" id="{197BC68E-5695-605F-6363-9DD07B984203}"/>
              </a:ext>
            </a:extLst>
          </p:cNvPr>
          <p:cNvSpPr>
            <a:spLocks noGrp="1" noChangeArrowheads="1"/>
          </p:cNvSpPr>
          <p:nvPr>
            <p:ph idx="1"/>
          </p:nvPr>
        </p:nvSpPr>
        <p:spPr>
          <a:xfrm>
            <a:off x="338138" y="1295400"/>
            <a:ext cx="8653462" cy="5181600"/>
          </a:xfrm>
        </p:spPr>
        <p:txBody>
          <a:bodyPr/>
          <a:lstStyle/>
          <a:p>
            <a:r>
              <a:rPr lang="en-US" sz="2400" dirty="0"/>
              <a:t>Indirect Air Evaporative System</a:t>
            </a:r>
          </a:p>
          <a:p>
            <a:r>
              <a:rPr lang="en-US" sz="2400" dirty="0"/>
              <a:t>With this technique, an air-duct that is connected to an indirect air evaporative cooler is utilized. This method is energy efficient and uses weather from the outdoors to cool the facility at times when it is cooler than the temperature inside. This air is used to add cooler air to the airflow within the data center.</a:t>
            </a:r>
          </a:p>
        </p:txBody>
      </p:sp>
      <p:grpSp>
        <p:nvGrpSpPr>
          <p:cNvPr id="20484" name="Group 19">
            <a:extLst>
              <a:ext uri="{FF2B5EF4-FFF2-40B4-BE49-F238E27FC236}">
                <a16:creationId xmlns:a16="http://schemas.microsoft.com/office/drawing/2014/main" id="{BB309E80-4C52-AAC0-54A2-1794A954BA4E}"/>
              </a:ext>
            </a:extLst>
          </p:cNvPr>
          <p:cNvGrpSpPr>
            <a:grpSpLocks/>
          </p:cNvGrpSpPr>
          <p:nvPr/>
        </p:nvGrpSpPr>
        <p:grpSpPr bwMode="auto">
          <a:xfrm>
            <a:off x="0" y="0"/>
            <a:ext cx="9144000" cy="6858000"/>
            <a:chOff x="0" y="0"/>
            <a:chExt cx="9144000" cy="6858000"/>
          </a:xfrm>
        </p:grpSpPr>
        <p:grpSp>
          <p:nvGrpSpPr>
            <p:cNvPr id="20485" name="Group 8">
              <a:extLst>
                <a:ext uri="{FF2B5EF4-FFF2-40B4-BE49-F238E27FC236}">
                  <a16:creationId xmlns:a16="http://schemas.microsoft.com/office/drawing/2014/main" id="{53383219-3F36-8558-4F2C-F71FBB921E2D}"/>
                </a:ext>
              </a:extLst>
            </p:cNvPr>
            <p:cNvGrpSpPr>
              <a:grpSpLocks/>
            </p:cNvGrpSpPr>
            <p:nvPr/>
          </p:nvGrpSpPr>
          <p:grpSpPr bwMode="auto">
            <a:xfrm>
              <a:off x="0" y="0"/>
              <a:ext cx="9144000" cy="6858000"/>
              <a:chOff x="0" y="0"/>
              <a:chExt cx="5760" cy="4320"/>
            </a:xfrm>
          </p:grpSpPr>
          <p:grpSp>
            <p:nvGrpSpPr>
              <p:cNvPr id="20488" name="Group 9">
                <a:extLst>
                  <a:ext uri="{FF2B5EF4-FFF2-40B4-BE49-F238E27FC236}">
                    <a16:creationId xmlns:a16="http://schemas.microsoft.com/office/drawing/2014/main" id="{DA35384F-45C4-A0D6-FFBE-06B75421085D}"/>
                  </a:ext>
                </a:extLst>
              </p:cNvPr>
              <p:cNvGrpSpPr>
                <a:grpSpLocks/>
              </p:cNvGrpSpPr>
              <p:nvPr/>
            </p:nvGrpSpPr>
            <p:grpSpPr bwMode="auto">
              <a:xfrm>
                <a:off x="0" y="0"/>
                <a:ext cx="192" cy="4320"/>
                <a:chOff x="0" y="-48"/>
                <a:chExt cx="144" cy="4368"/>
              </a:xfrm>
            </p:grpSpPr>
            <p:sp>
              <p:nvSpPr>
                <p:cNvPr id="20498" name="Rectangle 10">
                  <a:extLst>
                    <a:ext uri="{FF2B5EF4-FFF2-40B4-BE49-F238E27FC236}">
                      <a16:creationId xmlns:a16="http://schemas.microsoft.com/office/drawing/2014/main" id="{702C3EFB-61AB-8AAC-1947-65AA63FA206A}"/>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9" name="Rectangle 11">
                  <a:extLst>
                    <a:ext uri="{FF2B5EF4-FFF2-40B4-BE49-F238E27FC236}">
                      <a16:creationId xmlns:a16="http://schemas.microsoft.com/office/drawing/2014/main" id="{ADF0AD32-0ABD-06B3-D0DC-57F178237496}"/>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89" name="Group 12">
                <a:extLst>
                  <a:ext uri="{FF2B5EF4-FFF2-40B4-BE49-F238E27FC236}">
                    <a16:creationId xmlns:a16="http://schemas.microsoft.com/office/drawing/2014/main" id="{F49A64D2-123E-D2FF-0D86-D7F808D306EF}"/>
                  </a:ext>
                </a:extLst>
              </p:cNvPr>
              <p:cNvGrpSpPr>
                <a:grpSpLocks/>
              </p:cNvGrpSpPr>
              <p:nvPr/>
            </p:nvGrpSpPr>
            <p:grpSpPr bwMode="auto">
              <a:xfrm>
                <a:off x="5674" y="24"/>
                <a:ext cx="86" cy="4296"/>
                <a:chOff x="5616" y="-48"/>
                <a:chExt cx="144" cy="4368"/>
              </a:xfrm>
            </p:grpSpPr>
            <p:sp>
              <p:nvSpPr>
                <p:cNvPr id="20496" name="Rectangle 13">
                  <a:extLst>
                    <a:ext uri="{FF2B5EF4-FFF2-40B4-BE49-F238E27FC236}">
                      <a16:creationId xmlns:a16="http://schemas.microsoft.com/office/drawing/2014/main" id="{B09538A0-274B-7BC5-EE64-79CFC7D81E02}"/>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7" name="Rectangle 14">
                  <a:extLst>
                    <a:ext uri="{FF2B5EF4-FFF2-40B4-BE49-F238E27FC236}">
                      <a16:creationId xmlns:a16="http://schemas.microsoft.com/office/drawing/2014/main" id="{25CD9089-994A-5552-59FE-7066544D2843}"/>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90" name="Group 15">
                <a:extLst>
                  <a:ext uri="{FF2B5EF4-FFF2-40B4-BE49-F238E27FC236}">
                    <a16:creationId xmlns:a16="http://schemas.microsoft.com/office/drawing/2014/main" id="{08E990EC-A9C9-B614-509B-EE22BC347E27}"/>
                  </a:ext>
                </a:extLst>
              </p:cNvPr>
              <p:cNvGrpSpPr>
                <a:grpSpLocks/>
              </p:cNvGrpSpPr>
              <p:nvPr/>
            </p:nvGrpSpPr>
            <p:grpSpPr bwMode="auto">
              <a:xfrm>
                <a:off x="144" y="0"/>
                <a:ext cx="5616" cy="144"/>
                <a:chOff x="96" y="-48"/>
                <a:chExt cx="5520" cy="144"/>
              </a:xfrm>
            </p:grpSpPr>
            <p:sp>
              <p:nvSpPr>
                <p:cNvPr id="20494" name="Rectangle 16">
                  <a:extLst>
                    <a:ext uri="{FF2B5EF4-FFF2-40B4-BE49-F238E27FC236}">
                      <a16:creationId xmlns:a16="http://schemas.microsoft.com/office/drawing/2014/main" id="{65252B2D-D4B7-5D69-D221-2501ACEE2645}"/>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5" name="Rectangle 17">
                  <a:extLst>
                    <a:ext uri="{FF2B5EF4-FFF2-40B4-BE49-F238E27FC236}">
                      <a16:creationId xmlns:a16="http://schemas.microsoft.com/office/drawing/2014/main" id="{A5EBE65E-4589-F67B-0FB9-9BD21FB60683}"/>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91" name="Group 18">
                <a:extLst>
                  <a:ext uri="{FF2B5EF4-FFF2-40B4-BE49-F238E27FC236}">
                    <a16:creationId xmlns:a16="http://schemas.microsoft.com/office/drawing/2014/main" id="{3E3BFD55-05DE-BB11-C8A3-FBBFF4E25BA8}"/>
                  </a:ext>
                </a:extLst>
              </p:cNvPr>
              <p:cNvGrpSpPr>
                <a:grpSpLocks/>
              </p:cNvGrpSpPr>
              <p:nvPr/>
            </p:nvGrpSpPr>
            <p:grpSpPr bwMode="auto">
              <a:xfrm>
                <a:off x="144" y="4234"/>
                <a:ext cx="5616" cy="86"/>
                <a:chOff x="96" y="4176"/>
                <a:chExt cx="5520" cy="144"/>
              </a:xfrm>
            </p:grpSpPr>
            <p:sp>
              <p:nvSpPr>
                <p:cNvPr id="20492" name="Rectangle 19">
                  <a:extLst>
                    <a:ext uri="{FF2B5EF4-FFF2-40B4-BE49-F238E27FC236}">
                      <a16:creationId xmlns:a16="http://schemas.microsoft.com/office/drawing/2014/main" id="{98FE256C-D75D-E3A1-F4B8-0CFB25BCC39C}"/>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3" name="Rectangle 20">
                  <a:extLst>
                    <a:ext uri="{FF2B5EF4-FFF2-40B4-BE49-F238E27FC236}">
                      <a16:creationId xmlns:a16="http://schemas.microsoft.com/office/drawing/2014/main" id="{C4D8B269-68D6-1494-AC05-46386F679767}"/>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pic>
          <p:nvPicPr>
            <p:cNvPr id="20486" name="Rectangle 19458">
              <a:extLst>
                <a:ext uri="{FF2B5EF4-FFF2-40B4-BE49-F238E27FC236}">
                  <a16:creationId xmlns:a16="http://schemas.microsoft.com/office/drawing/2014/main" id="{0405C05B-C405-0860-C40E-66FDFB263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1">
              <a:extLst>
                <a:ext uri="{FF2B5EF4-FFF2-40B4-BE49-F238E27FC236}">
                  <a16:creationId xmlns:a16="http://schemas.microsoft.com/office/drawing/2014/main" id="{B5F6DED9-F953-E6E2-2D02-1A0F1D8367EA}"/>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pic>
        <p:nvPicPr>
          <p:cNvPr id="2050" name="Picture 2" descr="Indirect Evaporative Cooler in a Data Center">
            <a:extLst>
              <a:ext uri="{FF2B5EF4-FFF2-40B4-BE49-F238E27FC236}">
                <a16:creationId xmlns:a16="http://schemas.microsoft.com/office/drawing/2014/main" id="{2B75DDC2-EE44-D3A1-E711-476093C0F8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634" y="1193800"/>
            <a:ext cx="7985805" cy="552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587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xit" presetSubtype="32" fill="hold" nodeType="clickEffect">
                                  <p:stCondLst>
                                    <p:cond delay="0"/>
                                  </p:stCondLst>
                                  <p:childTnLst>
                                    <p:animEffect transition="out" filter="circle(out)">
                                      <p:cBhvr>
                                        <p:cTn id="6" dur="750"/>
                                        <p:tgtEl>
                                          <p:spTgt spid="2050"/>
                                        </p:tgtEl>
                                      </p:cBhvr>
                                    </p:animEffect>
                                    <p:set>
                                      <p:cBhvr>
                                        <p:cTn id="7" dur="1" fill="hold">
                                          <p:stCondLst>
                                            <p:cond delay="749"/>
                                          </p:stCondLst>
                                        </p:cTn>
                                        <p:tgtEl>
                                          <p:spTgt spid="20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dissolve">
                                      <p:cBhvr>
                                        <p:cTn id="12" dur="500"/>
                                        <p:tgtEl>
                                          <p:spTgt spid="194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459">
                                            <p:txEl>
                                              <p:pRg st="1" end="1"/>
                                            </p:txEl>
                                          </p:spTgt>
                                        </p:tgtEl>
                                        <p:attrNameLst>
                                          <p:attrName>style.visibility</p:attrName>
                                        </p:attrNameLst>
                                      </p:cBhvr>
                                      <p:to>
                                        <p:strVal val="visible"/>
                                      </p:to>
                                    </p:set>
                                    <p:animEffect transition="in" filter="dissolve">
                                      <p:cBhvr>
                                        <p:cTn id="17" dur="500"/>
                                        <p:tgtEl>
                                          <p:spTgt spid="194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E1DAE01-E10B-B9E6-1642-79175BA3C193}"/>
              </a:ext>
            </a:extLst>
          </p:cNvPr>
          <p:cNvSpPr>
            <a:spLocks noGrp="1" noChangeArrowheads="1"/>
          </p:cNvSpPr>
          <p:nvPr>
            <p:ph type="title"/>
          </p:nvPr>
        </p:nvSpPr>
        <p:spPr>
          <a:xfrm>
            <a:off x="381000" y="0"/>
            <a:ext cx="6721475" cy="1143000"/>
          </a:xfrm>
        </p:spPr>
        <p:txBody>
          <a:bodyPr/>
          <a:lstStyle/>
          <a:p>
            <a:r>
              <a:rPr lang="en-US" sz="2800" i="0" u="none" strike="noStrike" baseline="0" dirty="0"/>
              <a:t>Requirements of an Ideal Thermal </a:t>
            </a:r>
            <a:r>
              <a:rPr lang="en-US" sz="2800" i="0" u="none" strike="noStrike" baseline="0" dirty="0" err="1"/>
              <a:t>Envirnoment</a:t>
            </a:r>
            <a:endParaRPr lang="en-US" altLang="en-US" sz="2800" dirty="0"/>
          </a:p>
        </p:txBody>
      </p:sp>
      <p:sp>
        <p:nvSpPr>
          <p:cNvPr id="19459" name="Content Placeholder 2">
            <a:extLst>
              <a:ext uri="{FF2B5EF4-FFF2-40B4-BE49-F238E27FC236}">
                <a16:creationId xmlns:a16="http://schemas.microsoft.com/office/drawing/2014/main" id="{197BC68E-5695-605F-6363-9DD07B984203}"/>
              </a:ext>
            </a:extLst>
          </p:cNvPr>
          <p:cNvSpPr>
            <a:spLocks noGrp="1" noChangeArrowheads="1"/>
          </p:cNvSpPr>
          <p:nvPr>
            <p:ph idx="1"/>
          </p:nvPr>
        </p:nvSpPr>
        <p:spPr>
          <a:xfrm>
            <a:off x="338138" y="1192213"/>
            <a:ext cx="8382000" cy="5181600"/>
          </a:xfrm>
        </p:spPr>
        <p:txBody>
          <a:bodyPr/>
          <a:lstStyle/>
          <a:p>
            <a:r>
              <a:rPr lang="en-IN" sz="2400" dirty="0"/>
              <a:t>The </a:t>
            </a:r>
            <a:r>
              <a:rPr lang="en-US" sz="2400" dirty="0"/>
              <a:t>requirements based on an ideal vision of the future design environment are classified into ten categories.</a:t>
            </a:r>
          </a:p>
          <a:p>
            <a:r>
              <a:rPr lang="en-IN" sz="2400" dirty="0"/>
              <a:t>Quality, Sustainability, and Reliability</a:t>
            </a:r>
          </a:p>
          <a:p>
            <a:r>
              <a:rPr lang="en-US" sz="2400" dirty="0"/>
              <a:t>Reduction of Cost and Time-to-market</a:t>
            </a:r>
          </a:p>
          <a:p>
            <a:r>
              <a:rPr lang="en-IN" sz="2400" dirty="0"/>
              <a:t>Lifecycle Mismatch</a:t>
            </a:r>
          </a:p>
          <a:p>
            <a:r>
              <a:rPr lang="en-US" sz="2400" dirty="0"/>
              <a:t>Environmentally benign and green system</a:t>
            </a:r>
          </a:p>
          <a:p>
            <a:r>
              <a:rPr lang="en-IN" sz="2400" dirty="0"/>
              <a:t>Concurrency</a:t>
            </a:r>
          </a:p>
          <a:p>
            <a:r>
              <a:rPr lang="en-IN" sz="2400" dirty="0"/>
              <a:t>Flexibility, adaptability, and mutability</a:t>
            </a:r>
          </a:p>
          <a:p>
            <a:r>
              <a:rPr lang="en-IN" sz="2400" dirty="0"/>
              <a:t>Robustness</a:t>
            </a:r>
          </a:p>
          <a:p>
            <a:r>
              <a:rPr lang="en-IN" sz="2400" dirty="0"/>
              <a:t>Mass customization</a:t>
            </a:r>
          </a:p>
          <a:p>
            <a:r>
              <a:rPr lang="en-US" sz="2400" dirty="0"/>
              <a:t>Continuous improvement and indefinite growth</a:t>
            </a:r>
          </a:p>
          <a:p>
            <a:r>
              <a:rPr lang="en-IN" sz="2400" dirty="0"/>
              <a:t>Multiscale Systems</a:t>
            </a:r>
            <a:r>
              <a:rPr lang="en-US" sz="2400" dirty="0"/>
              <a:t> </a:t>
            </a:r>
            <a:endParaRPr lang="en-US" altLang="en-US" sz="2400" dirty="0"/>
          </a:p>
        </p:txBody>
      </p:sp>
      <p:grpSp>
        <p:nvGrpSpPr>
          <p:cNvPr id="20484" name="Group 19">
            <a:extLst>
              <a:ext uri="{FF2B5EF4-FFF2-40B4-BE49-F238E27FC236}">
                <a16:creationId xmlns:a16="http://schemas.microsoft.com/office/drawing/2014/main" id="{BB309E80-4C52-AAC0-54A2-1794A954BA4E}"/>
              </a:ext>
            </a:extLst>
          </p:cNvPr>
          <p:cNvGrpSpPr>
            <a:grpSpLocks/>
          </p:cNvGrpSpPr>
          <p:nvPr/>
        </p:nvGrpSpPr>
        <p:grpSpPr bwMode="auto">
          <a:xfrm>
            <a:off x="0" y="0"/>
            <a:ext cx="9144000" cy="6858000"/>
            <a:chOff x="0" y="0"/>
            <a:chExt cx="9144000" cy="6858000"/>
          </a:xfrm>
        </p:grpSpPr>
        <p:grpSp>
          <p:nvGrpSpPr>
            <p:cNvPr id="20485" name="Group 8">
              <a:extLst>
                <a:ext uri="{FF2B5EF4-FFF2-40B4-BE49-F238E27FC236}">
                  <a16:creationId xmlns:a16="http://schemas.microsoft.com/office/drawing/2014/main" id="{53383219-3F36-8558-4F2C-F71FBB921E2D}"/>
                </a:ext>
              </a:extLst>
            </p:cNvPr>
            <p:cNvGrpSpPr>
              <a:grpSpLocks/>
            </p:cNvGrpSpPr>
            <p:nvPr/>
          </p:nvGrpSpPr>
          <p:grpSpPr bwMode="auto">
            <a:xfrm>
              <a:off x="0" y="0"/>
              <a:ext cx="9144000" cy="6858000"/>
              <a:chOff x="0" y="0"/>
              <a:chExt cx="5760" cy="4320"/>
            </a:xfrm>
          </p:grpSpPr>
          <p:grpSp>
            <p:nvGrpSpPr>
              <p:cNvPr id="20488" name="Group 9">
                <a:extLst>
                  <a:ext uri="{FF2B5EF4-FFF2-40B4-BE49-F238E27FC236}">
                    <a16:creationId xmlns:a16="http://schemas.microsoft.com/office/drawing/2014/main" id="{DA35384F-45C4-A0D6-FFBE-06B75421085D}"/>
                  </a:ext>
                </a:extLst>
              </p:cNvPr>
              <p:cNvGrpSpPr>
                <a:grpSpLocks/>
              </p:cNvGrpSpPr>
              <p:nvPr/>
            </p:nvGrpSpPr>
            <p:grpSpPr bwMode="auto">
              <a:xfrm>
                <a:off x="0" y="0"/>
                <a:ext cx="192" cy="4320"/>
                <a:chOff x="0" y="-48"/>
                <a:chExt cx="144" cy="4368"/>
              </a:xfrm>
            </p:grpSpPr>
            <p:sp>
              <p:nvSpPr>
                <p:cNvPr id="20498" name="Rectangle 10">
                  <a:extLst>
                    <a:ext uri="{FF2B5EF4-FFF2-40B4-BE49-F238E27FC236}">
                      <a16:creationId xmlns:a16="http://schemas.microsoft.com/office/drawing/2014/main" id="{702C3EFB-61AB-8AAC-1947-65AA63FA206A}"/>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9" name="Rectangle 11">
                  <a:extLst>
                    <a:ext uri="{FF2B5EF4-FFF2-40B4-BE49-F238E27FC236}">
                      <a16:creationId xmlns:a16="http://schemas.microsoft.com/office/drawing/2014/main" id="{ADF0AD32-0ABD-06B3-D0DC-57F178237496}"/>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89" name="Group 12">
                <a:extLst>
                  <a:ext uri="{FF2B5EF4-FFF2-40B4-BE49-F238E27FC236}">
                    <a16:creationId xmlns:a16="http://schemas.microsoft.com/office/drawing/2014/main" id="{F49A64D2-123E-D2FF-0D86-D7F808D306EF}"/>
                  </a:ext>
                </a:extLst>
              </p:cNvPr>
              <p:cNvGrpSpPr>
                <a:grpSpLocks/>
              </p:cNvGrpSpPr>
              <p:nvPr/>
            </p:nvGrpSpPr>
            <p:grpSpPr bwMode="auto">
              <a:xfrm>
                <a:off x="5674" y="24"/>
                <a:ext cx="86" cy="4296"/>
                <a:chOff x="5616" y="-48"/>
                <a:chExt cx="144" cy="4368"/>
              </a:xfrm>
            </p:grpSpPr>
            <p:sp>
              <p:nvSpPr>
                <p:cNvPr id="20496" name="Rectangle 13">
                  <a:extLst>
                    <a:ext uri="{FF2B5EF4-FFF2-40B4-BE49-F238E27FC236}">
                      <a16:creationId xmlns:a16="http://schemas.microsoft.com/office/drawing/2014/main" id="{B09538A0-274B-7BC5-EE64-79CFC7D81E02}"/>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7" name="Rectangle 14">
                  <a:extLst>
                    <a:ext uri="{FF2B5EF4-FFF2-40B4-BE49-F238E27FC236}">
                      <a16:creationId xmlns:a16="http://schemas.microsoft.com/office/drawing/2014/main" id="{25CD9089-994A-5552-59FE-7066544D2843}"/>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90" name="Group 15">
                <a:extLst>
                  <a:ext uri="{FF2B5EF4-FFF2-40B4-BE49-F238E27FC236}">
                    <a16:creationId xmlns:a16="http://schemas.microsoft.com/office/drawing/2014/main" id="{08E990EC-A9C9-B614-509B-EE22BC347E27}"/>
                  </a:ext>
                </a:extLst>
              </p:cNvPr>
              <p:cNvGrpSpPr>
                <a:grpSpLocks/>
              </p:cNvGrpSpPr>
              <p:nvPr/>
            </p:nvGrpSpPr>
            <p:grpSpPr bwMode="auto">
              <a:xfrm>
                <a:off x="144" y="0"/>
                <a:ext cx="5616" cy="144"/>
                <a:chOff x="96" y="-48"/>
                <a:chExt cx="5520" cy="144"/>
              </a:xfrm>
            </p:grpSpPr>
            <p:sp>
              <p:nvSpPr>
                <p:cNvPr id="20494" name="Rectangle 16">
                  <a:extLst>
                    <a:ext uri="{FF2B5EF4-FFF2-40B4-BE49-F238E27FC236}">
                      <a16:creationId xmlns:a16="http://schemas.microsoft.com/office/drawing/2014/main" id="{65252B2D-D4B7-5D69-D221-2501ACEE2645}"/>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5" name="Rectangle 17">
                  <a:extLst>
                    <a:ext uri="{FF2B5EF4-FFF2-40B4-BE49-F238E27FC236}">
                      <a16:creationId xmlns:a16="http://schemas.microsoft.com/office/drawing/2014/main" id="{A5EBE65E-4589-F67B-0FB9-9BD21FB60683}"/>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91" name="Group 18">
                <a:extLst>
                  <a:ext uri="{FF2B5EF4-FFF2-40B4-BE49-F238E27FC236}">
                    <a16:creationId xmlns:a16="http://schemas.microsoft.com/office/drawing/2014/main" id="{3E3BFD55-05DE-BB11-C8A3-FBBFF4E25BA8}"/>
                  </a:ext>
                </a:extLst>
              </p:cNvPr>
              <p:cNvGrpSpPr>
                <a:grpSpLocks/>
              </p:cNvGrpSpPr>
              <p:nvPr/>
            </p:nvGrpSpPr>
            <p:grpSpPr bwMode="auto">
              <a:xfrm>
                <a:off x="144" y="4234"/>
                <a:ext cx="5616" cy="86"/>
                <a:chOff x="96" y="4176"/>
                <a:chExt cx="5520" cy="144"/>
              </a:xfrm>
            </p:grpSpPr>
            <p:sp>
              <p:nvSpPr>
                <p:cNvPr id="20492" name="Rectangle 19">
                  <a:extLst>
                    <a:ext uri="{FF2B5EF4-FFF2-40B4-BE49-F238E27FC236}">
                      <a16:creationId xmlns:a16="http://schemas.microsoft.com/office/drawing/2014/main" id="{98FE256C-D75D-E3A1-F4B8-0CFB25BCC39C}"/>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3" name="Rectangle 20">
                  <a:extLst>
                    <a:ext uri="{FF2B5EF4-FFF2-40B4-BE49-F238E27FC236}">
                      <a16:creationId xmlns:a16="http://schemas.microsoft.com/office/drawing/2014/main" id="{C4D8B269-68D6-1494-AC05-46386F679767}"/>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pic>
          <p:nvPicPr>
            <p:cNvPr id="20486" name="Rectangle 19458">
              <a:extLst>
                <a:ext uri="{FF2B5EF4-FFF2-40B4-BE49-F238E27FC236}">
                  <a16:creationId xmlns:a16="http://schemas.microsoft.com/office/drawing/2014/main" id="{0405C05B-C405-0860-C40E-66FDFB263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1">
              <a:extLst>
                <a:ext uri="{FF2B5EF4-FFF2-40B4-BE49-F238E27FC236}">
                  <a16:creationId xmlns:a16="http://schemas.microsoft.com/office/drawing/2014/main" id="{B5F6DED9-F953-E6E2-2D02-1A0F1D8367EA}"/>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dissolve">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dissolve">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dissolve">
                                      <p:cBhvr>
                                        <p:cTn id="17" dur="5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dissolve">
                                      <p:cBhvr>
                                        <p:cTn id="22" dur="500"/>
                                        <p:tgtEl>
                                          <p:spTgt spid="194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Effect transition="in" filter="dissolve">
                                      <p:cBhvr>
                                        <p:cTn id="27" dur="500"/>
                                        <p:tgtEl>
                                          <p:spTgt spid="194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9459">
                                            <p:txEl>
                                              <p:pRg st="5" end="5"/>
                                            </p:txEl>
                                          </p:spTgt>
                                        </p:tgtEl>
                                        <p:attrNameLst>
                                          <p:attrName>style.visibility</p:attrName>
                                        </p:attrNameLst>
                                      </p:cBhvr>
                                      <p:to>
                                        <p:strVal val="visible"/>
                                      </p:to>
                                    </p:set>
                                    <p:animEffect transition="in" filter="dissolve">
                                      <p:cBhvr>
                                        <p:cTn id="32" dur="500"/>
                                        <p:tgtEl>
                                          <p:spTgt spid="1945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9459">
                                            <p:txEl>
                                              <p:pRg st="6" end="6"/>
                                            </p:txEl>
                                          </p:spTgt>
                                        </p:tgtEl>
                                        <p:attrNameLst>
                                          <p:attrName>style.visibility</p:attrName>
                                        </p:attrNameLst>
                                      </p:cBhvr>
                                      <p:to>
                                        <p:strVal val="visible"/>
                                      </p:to>
                                    </p:set>
                                    <p:animEffect transition="in" filter="dissolve">
                                      <p:cBhvr>
                                        <p:cTn id="37" dur="500"/>
                                        <p:tgtEl>
                                          <p:spTgt spid="1945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9459">
                                            <p:txEl>
                                              <p:pRg st="7" end="7"/>
                                            </p:txEl>
                                          </p:spTgt>
                                        </p:tgtEl>
                                        <p:attrNameLst>
                                          <p:attrName>style.visibility</p:attrName>
                                        </p:attrNameLst>
                                      </p:cBhvr>
                                      <p:to>
                                        <p:strVal val="visible"/>
                                      </p:to>
                                    </p:set>
                                    <p:animEffect transition="in" filter="dissolve">
                                      <p:cBhvr>
                                        <p:cTn id="42" dur="500"/>
                                        <p:tgtEl>
                                          <p:spTgt spid="1945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9459">
                                            <p:txEl>
                                              <p:pRg st="8" end="8"/>
                                            </p:txEl>
                                          </p:spTgt>
                                        </p:tgtEl>
                                        <p:attrNameLst>
                                          <p:attrName>style.visibility</p:attrName>
                                        </p:attrNameLst>
                                      </p:cBhvr>
                                      <p:to>
                                        <p:strVal val="visible"/>
                                      </p:to>
                                    </p:set>
                                    <p:animEffect transition="in" filter="dissolve">
                                      <p:cBhvr>
                                        <p:cTn id="47" dur="500"/>
                                        <p:tgtEl>
                                          <p:spTgt spid="1945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19459">
                                            <p:txEl>
                                              <p:pRg st="9" end="9"/>
                                            </p:txEl>
                                          </p:spTgt>
                                        </p:tgtEl>
                                        <p:attrNameLst>
                                          <p:attrName>style.visibility</p:attrName>
                                        </p:attrNameLst>
                                      </p:cBhvr>
                                      <p:to>
                                        <p:strVal val="visible"/>
                                      </p:to>
                                    </p:set>
                                    <p:animEffect transition="in" filter="dissolve">
                                      <p:cBhvr>
                                        <p:cTn id="52" dur="500"/>
                                        <p:tgtEl>
                                          <p:spTgt spid="1945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19459">
                                            <p:txEl>
                                              <p:pRg st="10" end="10"/>
                                            </p:txEl>
                                          </p:spTgt>
                                        </p:tgtEl>
                                        <p:attrNameLst>
                                          <p:attrName>style.visibility</p:attrName>
                                        </p:attrNameLst>
                                      </p:cBhvr>
                                      <p:to>
                                        <p:strVal val="visible"/>
                                      </p:to>
                                    </p:set>
                                    <p:animEffect transition="in" filter="dissolve">
                                      <p:cBhvr>
                                        <p:cTn id="57" dur="500"/>
                                        <p:tgtEl>
                                          <p:spTgt spid="1945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E1DAE01-E10B-B9E6-1642-79175BA3C193}"/>
              </a:ext>
            </a:extLst>
          </p:cNvPr>
          <p:cNvSpPr>
            <a:spLocks noGrp="1" noChangeArrowheads="1"/>
          </p:cNvSpPr>
          <p:nvPr>
            <p:ph type="title"/>
          </p:nvPr>
        </p:nvSpPr>
        <p:spPr>
          <a:xfrm>
            <a:off x="758825" y="0"/>
            <a:ext cx="7772400" cy="1143000"/>
          </a:xfrm>
        </p:spPr>
        <p:txBody>
          <a:bodyPr/>
          <a:lstStyle/>
          <a:p>
            <a:r>
              <a:rPr lang="en-US" altLang="en-US" sz="2800" dirty="0"/>
              <a:t>Open Thermo-fluid Engineering</a:t>
            </a:r>
          </a:p>
        </p:txBody>
      </p:sp>
      <p:sp>
        <p:nvSpPr>
          <p:cNvPr id="19459" name="Content Placeholder 2">
            <a:extLst>
              <a:ext uri="{FF2B5EF4-FFF2-40B4-BE49-F238E27FC236}">
                <a16:creationId xmlns:a16="http://schemas.microsoft.com/office/drawing/2014/main" id="{197BC68E-5695-605F-6363-9DD07B984203}"/>
              </a:ext>
            </a:extLst>
          </p:cNvPr>
          <p:cNvSpPr>
            <a:spLocks noGrp="1" noChangeArrowheads="1"/>
          </p:cNvSpPr>
          <p:nvPr>
            <p:ph idx="1"/>
          </p:nvPr>
        </p:nvSpPr>
        <p:spPr>
          <a:xfrm>
            <a:off x="338138" y="1192213"/>
            <a:ext cx="8382000" cy="5181600"/>
          </a:xfrm>
        </p:spPr>
        <p:txBody>
          <a:bodyPr/>
          <a:lstStyle/>
          <a:p>
            <a:r>
              <a:rPr lang="en-US" sz="2400" dirty="0"/>
              <a:t>Open thermo-fluid  systems are systems of industrial products, services, and/or processes that are readily adaptable to changes in their environment.</a:t>
            </a:r>
          </a:p>
          <a:p>
            <a:r>
              <a:rPr lang="en-US" sz="2400" dirty="0"/>
              <a:t>OTE enable producers to remain competitive in a global marketplace through continuous improvement and indefinite growth of an existing technological base.</a:t>
            </a:r>
          </a:p>
          <a:p>
            <a:r>
              <a:rPr lang="en-US" sz="2400" dirty="0"/>
              <a:t>Multiscale Systems could be considered as a potential solution to approach an open </a:t>
            </a:r>
            <a:r>
              <a:rPr lang="en-IN" sz="2400" dirty="0" err="1"/>
              <a:t>thermofliud</a:t>
            </a:r>
            <a:r>
              <a:rPr lang="en-IN" sz="2400" dirty="0"/>
              <a:t> engineering system.  solution in data </a:t>
            </a:r>
            <a:r>
              <a:rPr lang="en-IN" sz="2400" dirty="0" err="1"/>
              <a:t>centers</a:t>
            </a:r>
            <a:r>
              <a:rPr lang="en-IN" sz="2400" dirty="0"/>
              <a:t>.</a:t>
            </a:r>
          </a:p>
          <a:p>
            <a:r>
              <a:rPr lang="en-IN" sz="2400" dirty="0"/>
              <a:t>Convection cooling systems are selected by </a:t>
            </a:r>
            <a:r>
              <a:rPr lang="en-US" sz="2400" dirty="0"/>
              <a:t>understanding the different levels (scales) of thermal management problems in electronic enclosures.</a:t>
            </a:r>
          </a:p>
          <a:p>
            <a:r>
              <a:rPr lang="en-US" sz="2400" dirty="0"/>
              <a:t>Achieves the best overall effectiveness at the system level”</a:t>
            </a:r>
            <a:endParaRPr lang="en-US" altLang="en-US" sz="2400" dirty="0"/>
          </a:p>
        </p:txBody>
      </p:sp>
      <p:grpSp>
        <p:nvGrpSpPr>
          <p:cNvPr id="20484" name="Group 19">
            <a:extLst>
              <a:ext uri="{FF2B5EF4-FFF2-40B4-BE49-F238E27FC236}">
                <a16:creationId xmlns:a16="http://schemas.microsoft.com/office/drawing/2014/main" id="{BB309E80-4C52-AAC0-54A2-1794A954BA4E}"/>
              </a:ext>
            </a:extLst>
          </p:cNvPr>
          <p:cNvGrpSpPr>
            <a:grpSpLocks/>
          </p:cNvGrpSpPr>
          <p:nvPr/>
        </p:nvGrpSpPr>
        <p:grpSpPr bwMode="auto">
          <a:xfrm>
            <a:off x="0" y="0"/>
            <a:ext cx="9144000" cy="6858000"/>
            <a:chOff x="0" y="0"/>
            <a:chExt cx="9144000" cy="6858000"/>
          </a:xfrm>
        </p:grpSpPr>
        <p:grpSp>
          <p:nvGrpSpPr>
            <p:cNvPr id="20485" name="Group 8">
              <a:extLst>
                <a:ext uri="{FF2B5EF4-FFF2-40B4-BE49-F238E27FC236}">
                  <a16:creationId xmlns:a16="http://schemas.microsoft.com/office/drawing/2014/main" id="{53383219-3F36-8558-4F2C-F71FBB921E2D}"/>
                </a:ext>
              </a:extLst>
            </p:cNvPr>
            <p:cNvGrpSpPr>
              <a:grpSpLocks/>
            </p:cNvGrpSpPr>
            <p:nvPr/>
          </p:nvGrpSpPr>
          <p:grpSpPr bwMode="auto">
            <a:xfrm>
              <a:off x="0" y="0"/>
              <a:ext cx="9144000" cy="6858000"/>
              <a:chOff x="0" y="0"/>
              <a:chExt cx="5760" cy="4320"/>
            </a:xfrm>
          </p:grpSpPr>
          <p:grpSp>
            <p:nvGrpSpPr>
              <p:cNvPr id="20488" name="Group 9">
                <a:extLst>
                  <a:ext uri="{FF2B5EF4-FFF2-40B4-BE49-F238E27FC236}">
                    <a16:creationId xmlns:a16="http://schemas.microsoft.com/office/drawing/2014/main" id="{DA35384F-45C4-A0D6-FFBE-06B75421085D}"/>
                  </a:ext>
                </a:extLst>
              </p:cNvPr>
              <p:cNvGrpSpPr>
                <a:grpSpLocks/>
              </p:cNvGrpSpPr>
              <p:nvPr/>
            </p:nvGrpSpPr>
            <p:grpSpPr bwMode="auto">
              <a:xfrm>
                <a:off x="0" y="0"/>
                <a:ext cx="192" cy="4320"/>
                <a:chOff x="0" y="-48"/>
                <a:chExt cx="144" cy="4368"/>
              </a:xfrm>
            </p:grpSpPr>
            <p:sp>
              <p:nvSpPr>
                <p:cNvPr id="20498" name="Rectangle 10">
                  <a:extLst>
                    <a:ext uri="{FF2B5EF4-FFF2-40B4-BE49-F238E27FC236}">
                      <a16:creationId xmlns:a16="http://schemas.microsoft.com/office/drawing/2014/main" id="{702C3EFB-61AB-8AAC-1947-65AA63FA206A}"/>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9" name="Rectangle 11">
                  <a:extLst>
                    <a:ext uri="{FF2B5EF4-FFF2-40B4-BE49-F238E27FC236}">
                      <a16:creationId xmlns:a16="http://schemas.microsoft.com/office/drawing/2014/main" id="{ADF0AD32-0ABD-06B3-D0DC-57F178237496}"/>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89" name="Group 12">
                <a:extLst>
                  <a:ext uri="{FF2B5EF4-FFF2-40B4-BE49-F238E27FC236}">
                    <a16:creationId xmlns:a16="http://schemas.microsoft.com/office/drawing/2014/main" id="{F49A64D2-123E-D2FF-0D86-D7F808D306EF}"/>
                  </a:ext>
                </a:extLst>
              </p:cNvPr>
              <p:cNvGrpSpPr>
                <a:grpSpLocks/>
              </p:cNvGrpSpPr>
              <p:nvPr/>
            </p:nvGrpSpPr>
            <p:grpSpPr bwMode="auto">
              <a:xfrm>
                <a:off x="5674" y="24"/>
                <a:ext cx="86" cy="4296"/>
                <a:chOff x="5616" y="-48"/>
                <a:chExt cx="144" cy="4368"/>
              </a:xfrm>
            </p:grpSpPr>
            <p:sp>
              <p:nvSpPr>
                <p:cNvPr id="20496" name="Rectangle 13">
                  <a:extLst>
                    <a:ext uri="{FF2B5EF4-FFF2-40B4-BE49-F238E27FC236}">
                      <a16:creationId xmlns:a16="http://schemas.microsoft.com/office/drawing/2014/main" id="{B09538A0-274B-7BC5-EE64-79CFC7D81E02}"/>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7" name="Rectangle 14">
                  <a:extLst>
                    <a:ext uri="{FF2B5EF4-FFF2-40B4-BE49-F238E27FC236}">
                      <a16:creationId xmlns:a16="http://schemas.microsoft.com/office/drawing/2014/main" id="{25CD9089-994A-5552-59FE-7066544D2843}"/>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90" name="Group 15">
                <a:extLst>
                  <a:ext uri="{FF2B5EF4-FFF2-40B4-BE49-F238E27FC236}">
                    <a16:creationId xmlns:a16="http://schemas.microsoft.com/office/drawing/2014/main" id="{08E990EC-A9C9-B614-509B-EE22BC347E27}"/>
                  </a:ext>
                </a:extLst>
              </p:cNvPr>
              <p:cNvGrpSpPr>
                <a:grpSpLocks/>
              </p:cNvGrpSpPr>
              <p:nvPr/>
            </p:nvGrpSpPr>
            <p:grpSpPr bwMode="auto">
              <a:xfrm>
                <a:off x="144" y="0"/>
                <a:ext cx="5616" cy="144"/>
                <a:chOff x="96" y="-48"/>
                <a:chExt cx="5520" cy="144"/>
              </a:xfrm>
            </p:grpSpPr>
            <p:sp>
              <p:nvSpPr>
                <p:cNvPr id="20494" name="Rectangle 16">
                  <a:extLst>
                    <a:ext uri="{FF2B5EF4-FFF2-40B4-BE49-F238E27FC236}">
                      <a16:creationId xmlns:a16="http://schemas.microsoft.com/office/drawing/2014/main" id="{65252B2D-D4B7-5D69-D221-2501ACEE2645}"/>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5" name="Rectangle 17">
                  <a:extLst>
                    <a:ext uri="{FF2B5EF4-FFF2-40B4-BE49-F238E27FC236}">
                      <a16:creationId xmlns:a16="http://schemas.microsoft.com/office/drawing/2014/main" id="{A5EBE65E-4589-F67B-0FB9-9BD21FB60683}"/>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91" name="Group 18">
                <a:extLst>
                  <a:ext uri="{FF2B5EF4-FFF2-40B4-BE49-F238E27FC236}">
                    <a16:creationId xmlns:a16="http://schemas.microsoft.com/office/drawing/2014/main" id="{3E3BFD55-05DE-BB11-C8A3-FBBFF4E25BA8}"/>
                  </a:ext>
                </a:extLst>
              </p:cNvPr>
              <p:cNvGrpSpPr>
                <a:grpSpLocks/>
              </p:cNvGrpSpPr>
              <p:nvPr/>
            </p:nvGrpSpPr>
            <p:grpSpPr bwMode="auto">
              <a:xfrm>
                <a:off x="144" y="4234"/>
                <a:ext cx="5616" cy="86"/>
                <a:chOff x="96" y="4176"/>
                <a:chExt cx="5520" cy="144"/>
              </a:xfrm>
            </p:grpSpPr>
            <p:sp>
              <p:nvSpPr>
                <p:cNvPr id="20492" name="Rectangle 19">
                  <a:extLst>
                    <a:ext uri="{FF2B5EF4-FFF2-40B4-BE49-F238E27FC236}">
                      <a16:creationId xmlns:a16="http://schemas.microsoft.com/office/drawing/2014/main" id="{98FE256C-D75D-E3A1-F4B8-0CFB25BCC39C}"/>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3" name="Rectangle 20">
                  <a:extLst>
                    <a:ext uri="{FF2B5EF4-FFF2-40B4-BE49-F238E27FC236}">
                      <a16:creationId xmlns:a16="http://schemas.microsoft.com/office/drawing/2014/main" id="{C4D8B269-68D6-1494-AC05-46386F679767}"/>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pic>
          <p:nvPicPr>
            <p:cNvPr id="20486" name="Rectangle 19458">
              <a:extLst>
                <a:ext uri="{FF2B5EF4-FFF2-40B4-BE49-F238E27FC236}">
                  <a16:creationId xmlns:a16="http://schemas.microsoft.com/office/drawing/2014/main" id="{0405C05B-C405-0860-C40E-66FDFB263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1">
              <a:extLst>
                <a:ext uri="{FF2B5EF4-FFF2-40B4-BE49-F238E27FC236}">
                  <a16:creationId xmlns:a16="http://schemas.microsoft.com/office/drawing/2014/main" id="{B5F6DED9-F953-E6E2-2D02-1A0F1D8367EA}"/>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spTree>
    <p:extLst>
      <p:ext uri="{BB962C8B-B14F-4D97-AF65-F5344CB8AC3E}">
        <p14:creationId xmlns:p14="http://schemas.microsoft.com/office/powerpoint/2010/main" val="29324655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dissolve">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dissolve">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dissolve">
                                      <p:cBhvr>
                                        <p:cTn id="17" dur="5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dissolve">
                                      <p:cBhvr>
                                        <p:cTn id="22" dur="500"/>
                                        <p:tgtEl>
                                          <p:spTgt spid="194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Effect transition="in" filter="dissolve">
                                      <p:cBhvr>
                                        <p:cTn id="27" dur="500"/>
                                        <p:tgtEl>
                                          <p:spTgt spid="19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E1DAE01-E10B-B9E6-1642-79175BA3C193}"/>
              </a:ext>
            </a:extLst>
          </p:cNvPr>
          <p:cNvSpPr>
            <a:spLocks noGrp="1" noChangeArrowheads="1"/>
          </p:cNvSpPr>
          <p:nvPr>
            <p:ph type="title"/>
          </p:nvPr>
        </p:nvSpPr>
        <p:spPr>
          <a:xfrm>
            <a:off x="76200" y="0"/>
            <a:ext cx="7772400" cy="1143000"/>
          </a:xfrm>
        </p:spPr>
        <p:txBody>
          <a:bodyPr/>
          <a:lstStyle/>
          <a:p>
            <a:r>
              <a:rPr lang="en-US" sz="2800" b="0" i="0" u="none" strike="noStrike" baseline="0" dirty="0">
                <a:latin typeface="Times-Roman"/>
              </a:rPr>
              <a:t>A blade server rack with involved scales</a:t>
            </a:r>
            <a:endParaRPr lang="en-US" altLang="en-US" sz="2800" dirty="0"/>
          </a:p>
        </p:txBody>
      </p:sp>
      <p:pic>
        <p:nvPicPr>
          <p:cNvPr id="3" name="Content Placeholder 2">
            <a:extLst>
              <a:ext uri="{FF2B5EF4-FFF2-40B4-BE49-F238E27FC236}">
                <a16:creationId xmlns:a16="http://schemas.microsoft.com/office/drawing/2014/main" id="{83CDBE5A-3051-E8B8-DEDD-674A749AFD95}"/>
              </a:ext>
            </a:extLst>
          </p:cNvPr>
          <p:cNvPicPr>
            <a:picLocks noGrp="1" noChangeAspect="1"/>
          </p:cNvPicPr>
          <p:nvPr>
            <p:ph idx="1"/>
          </p:nvPr>
        </p:nvPicPr>
        <p:blipFill>
          <a:blip r:embed="rId2"/>
          <a:stretch>
            <a:fillRect/>
          </a:stretch>
        </p:blipFill>
        <p:spPr>
          <a:xfrm>
            <a:off x="2582682" y="1192213"/>
            <a:ext cx="3892912" cy="5181600"/>
          </a:xfrm>
        </p:spPr>
      </p:pic>
      <p:grpSp>
        <p:nvGrpSpPr>
          <p:cNvPr id="20484" name="Group 19">
            <a:extLst>
              <a:ext uri="{FF2B5EF4-FFF2-40B4-BE49-F238E27FC236}">
                <a16:creationId xmlns:a16="http://schemas.microsoft.com/office/drawing/2014/main" id="{BB309E80-4C52-AAC0-54A2-1794A954BA4E}"/>
              </a:ext>
            </a:extLst>
          </p:cNvPr>
          <p:cNvGrpSpPr>
            <a:grpSpLocks/>
          </p:cNvGrpSpPr>
          <p:nvPr/>
        </p:nvGrpSpPr>
        <p:grpSpPr bwMode="auto">
          <a:xfrm>
            <a:off x="0" y="0"/>
            <a:ext cx="9144000" cy="6858000"/>
            <a:chOff x="0" y="0"/>
            <a:chExt cx="9144000" cy="6858000"/>
          </a:xfrm>
        </p:grpSpPr>
        <p:grpSp>
          <p:nvGrpSpPr>
            <p:cNvPr id="20485" name="Group 8">
              <a:extLst>
                <a:ext uri="{FF2B5EF4-FFF2-40B4-BE49-F238E27FC236}">
                  <a16:creationId xmlns:a16="http://schemas.microsoft.com/office/drawing/2014/main" id="{53383219-3F36-8558-4F2C-F71FBB921E2D}"/>
                </a:ext>
              </a:extLst>
            </p:cNvPr>
            <p:cNvGrpSpPr>
              <a:grpSpLocks/>
            </p:cNvGrpSpPr>
            <p:nvPr/>
          </p:nvGrpSpPr>
          <p:grpSpPr bwMode="auto">
            <a:xfrm>
              <a:off x="0" y="0"/>
              <a:ext cx="9144000" cy="6858000"/>
              <a:chOff x="0" y="0"/>
              <a:chExt cx="5760" cy="4320"/>
            </a:xfrm>
          </p:grpSpPr>
          <p:grpSp>
            <p:nvGrpSpPr>
              <p:cNvPr id="20488" name="Group 9">
                <a:extLst>
                  <a:ext uri="{FF2B5EF4-FFF2-40B4-BE49-F238E27FC236}">
                    <a16:creationId xmlns:a16="http://schemas.microsoft.com/office/drawing/2014/main" id="{DA35384F-45C4-A0D6-FFBE-06B75421085D}"/>
                  </a:ext>
                </a:extLst>
              </p:cNvPr>
              <p:cNvGrpSpPr>
                <a:grpSpLocks/>
              </p:cNvGrpSpPr>
              <p:nvPr/>
            </p:nvGrpSpPr>
            <p:grpSpPr bwMode="auto">
              <a:xfrm>
                <a:off x="0" y="0"/>
                <a:ext cx="192" cy="4320"/>
                <a:chOff x="0" y="-48"/>
                <a:chExt cx="144" cy="4368"/>
              </a:xfrm>
            </p:grpSpPr>
            <p:sp>
              <p:nvSpPr>
                <p:cNvPr id="20498" name="Rectangle 10">
                  <a:extLst>
                    <a:ext uri="{FF2B5EF4-FFF2-40B4-BE49-F238E27FC236}">
                      <a16:creationId xmlns:a16="http://schemas.microsoft.com/office/drawing/2014/main" id="{702C3EFB-61AB-8AAC-1947-65AA63FA206A}"/>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9" name="Rectangle 11">
                  <a:extLst>
                    <a:ext uri="{FF2B5EF4-FFF2-40B4-BE49-F238E27FC236}">
                      <a16:creationId xmlns:a16="http://schemas.microsoft.com/office/drawing/2014/main" id="{ADF0AD32-0ABD-06B3-D0DC-57F178237496}"/>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89" name="Group 12">
                <a:extLst>
                  <a:ext uri="{FF2B5EF4-FFF2-40B4-BE49-F238E27FC236}">
                    <a16:creationId xmlns:a16="http://schemas.microsoft.com/office/drawing/2014/main" id="{F49A64D2-123E-D2FF-0D86-D7F808D306EF}"/>
                  </a:ext>
                </a:extLst>
              </p:cNvPr>
              <p:cNvGrpSpPr>
                <a:grpSpLocks/>
              </p:cNvGrpSpPr>
              <p:nvPr/>
            </p:nvGrpSpPr>
            <p:grpSpPr bwMode="auto">
              <a:xfrm>
                <a:off x="5674" y="24"/>
                <a:ext cx="86" cy="4296"/>
                <a:chOff x="5616" y="-48"/>
                <a:chExt cx="144" cy="4368"/>
              </a:xfrm>
            </p:grpSpPr>
            <p:sp>
              <p:nvSpPr>
                <p:cNvPr id="20496" name="Rectangle 13">
                  <a:extLst>
                    <a:ext uri="{FF2B5EF4-FFF2-40B4-BE49-F238E27FC236}">
                      <a16:creationId xmlns:a16="http://schemas.microsoft.com/office/drawing/2014/main" id="{B09538A0-274B-7BC5-EE64-79CFC7D81E02}"/>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7" name="Rectangle 14">
                  <a:extLst>
                    <a:ext uri="{FF2B5EF4-FFF2-40B4-BE49-F238E27FC236}">
                      <a16:creationId xmlns:a16="http://schemas.microsoft.com/office/drawing/2014/main" id="{25CD9089-994A-5552-59FE-7066544D2843}"/>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90" name="Group 15">
                <a:extLst>
                  <a:ext uri="{FF2B5EF4-FFF2-40B4-BE49-F238E27FC236}">
                    <a16:creationId xmlns:a16="http://schemas.microsoft.com/office/drawing/2014/main" id="{08E990EC-A9C9-B614-509B-EE22BC347E27}"/>
                  </a:ext>
                </a:extLst>
              </p:cNvPr>
              <p:cNvGrpSpPr>
                <a:grpSpLocks/>
              </p:cNvGrpSpPr>
              <p:nvPr/>
            </p:nvGrpSpPr>
            <p:grpSpPr bwMode="auto">
              <a:xfrm>
                <a:off x="144" y="0"/>
                <a:ext cx="5616" cy="144"/>
                <a:chOff x="96" y="-48"/>
                <a:chExt cx="5520" cy="144"/>
              </a:xfrm>
            </p:grpSpPr>
            <p:sp>
              <p:nvSpPr>
                <p:cNvPr id="20494" name="Rectangle 16">
                  <a:extLst>
                    <a:ext uri="{FF2B5EF4-FFF2-40B4-BE49-F238E27FC236}">
                      <a16:creationId xmlns:a16="http://schemas.microsoft.com/office/drawing/2014/main" id="{65252B2D-D4B7-5D69-D221-2501ACEE2645}"/>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5" name="Rectangle 17">
                  <a:extLst>
                    <a:ext uri="{FF2B5EF4-FFF2-40B4-BE49-F238E27FC236}">
                      <a16:creationId xmlns:a16="http://schemas.microsoft.com/office/drawing/2014/main" id="{A5EBE65E-4589-F67B-0FB9-9BD21FB60683}"/>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91" name="Group 18">
                <a:extLst>
                  <a:ext uri="{FF2B5EF4-FFF2-40B4-BE49-F238E27FC236}">
                    <a16:creationId xmlns:a16="http://schemas.microsoft.com/office/drawing/2014/main" id="{3E3BFD55-05DE-BB11-C8A3-FBBFF4E25BA8}"/>
                  </a:ext>
                </a:extLst>
              </p:cNvPr>
              <p:cNvGrpSpPr>
                <a:grpSpLocks/>
              </p:cNvGrpSpPr>
              <p:nvPr/>
            </p:nvGrpSpPr>
            <p:grpSpPr bwMode="auto">
              <a:xfrm>
                <a:off x="144" y="4234"/>
                <a:ext cx="5616" cy="86"/>
                <a:chOff x="96" y="4176"/>
                <a:chExt cx="5520" cy="144"/>
              </a:xfrm>
            </p:grpSpPr>
            <p:sp>
              <p:nvSpPr>
                <p:cNvPr id="20492" name="Rectangle 19">
                  <a:extLst>
                    <a:ext uri="{FF2B5EF4-FFF2-40B4-BE49-F238E27FC236}">
                      <a16:creationId xmlns:a16="http://schemas.microsoft.com/office/drawing/2014/main" id="{98FE256C-D75D-E3A1-F4B8-0CFB25BCC39C}"/>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3" name="Rectangle 20">
                  <a:extLst>
                    <a:ext uri="{FF2B5EF4-FFF2-40B4-BE49-F238E27FC236}">
                      <a16:creationId xmlns:a16="http://schemas.microsoft.com/office/drawing/2014/main" id="{C4D8B269-68D6-1494-AC05-46386F679767}"/>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pic>
          <p:nvPicPr>
            <p:cNvPr id="20486" name="Rectangle 19458">
              <a:extLst>
                <a:ext uri="{FF2B5EF4-FFF2-40B4-BE49-F238E27FC236}">
                  <a16:creationId xmlns:a16="http://schemas.microsoft.com/office/drawing/2014/main" id="{0405C05B-C405-0860-C40E-66FDFB263E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1">
              <a:extLst>
                <a:ext uri="{FF2B5EF4-FFF2-40B4-BE49-F238E27FC236}">
                  <a16:creationId xmlns:a16="http://schemas.microsoft.com/office/drawing/2014/main" id="{B5F6DED9-F953-E6E2-2D02-1A0F1D8367EA}"/>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spTree>
    <p:extLst>
      <p:ext uri="{BB962C8B-B14F-4D97-AF65-F5344CB8AC3E}">
        <p14:creationId xmlns:p14="http://schemas.microsoft.com/office/powerpoint/2010/main" val="243798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E1DAE01-E10B-B9E6-1642-79175BA3C193}"/>
              </a:ext>
            </a:extLst>
          </p:cNvPr>
          <p:cNvSpPr>
            <a:spLocks noGrp="1" noChangeArrowheads="1"/>
          </p:cNvSpPr>
          <p:nvPr>
            <p:ph type="title"/>
          </p:nvPr>
        </p:nvSpPr>
        <p:spPr>
          <a:xfrm>
            <a:off x="457200" y="0"/>
            <a:ext cx="6645275" cy="1143000"/>
          </a:xfrm>
        </p:spPr>
        <p:txBody>
          <a:bodyPr/>
          <a:lstStyle/>
          <a:p>
            <a:r>
              <a:rPr lang="en-US" sz="2800" b="0" i="0" u="none" strike="noStrike" baseline="0" dirty="0">
                <a:latin typeface="Times-Roman"/>
              </a:rPr>
              <a:t>Air-cooled data center with involved scales</a:t>
            </a:r>
            <a:endParaRPr lang="en-US" altLang="en-US" sz="2800" dirty="0"/>
          </a:p>
        </p:txBody>
      </p:sp>
      <p:pic>
        <p:nvPicPr>
          <p:cNvPr id="3" name="Content Placeholder 2">
            <a:extLst>
              <a:ext uri="{FF2B5EF4-FFF2-40B4-BE49-F238E27FC236}">
                <a16:creationId xmlns:a16="http://schemas.microsoft.com/office/drawing/2014/main" id="{0D07CEA1-C255-C1A4-9193-BF7B6A87267C}"/>
              </a:ext>
            </a:extLst>
          </p:cNvPr>
          <p:cNvPicPr>
            <a:picLocks noGrp="1" noChangeAspect="1"/>
          </p:cNvPicPr>
          <p:nvPr>
            <p:ph idx="1"/>
          </p:nvPr>
        </p:nvPicPr>
        <p:blipFill>
          <a:blip r:embed="rId2">
            <a:lum bright="-31000" contrast="70000"/>
          </a:blip>
          <a:stretch>
            <a:fillRect/>
          </a:stretch>
        </p:blipFill>
        <p:spPr>
          <a:xfrm>
            <a:off x="380999" y="1303866"/>
            <a:ext cx="8657861" cy="4715933"/>
          </a:xfrm>
        </p:spPr>
      </p:pic>
      <p:grpSp>
        <p:nvGrpSpPr>
          <p:cNvPr id="20484" name="Group 19">
            <a:extLst>
              <a:ext uri="{FF2B5EF4-FFF2-40B4-BE49-F238E27FC236}">
                <a16:creationId xmlns:a16="http://schemas.microsoft.com/office/drawing/2014/main" id="{BB309E80-4C52-AAC0-54A2-1794A954BA4E}"/>
              </a:ext>
            </a:extLst>
          </p:cNvPr>
          <p:cNvGrpSpPr>
            <a:grpSpLocks/>
          </p:cNvGrpSpPr>
          <p:nvPr/>
        </p:nvGrpSpPr>
        <p:grpSpPr bwMode="auto">
          <a:xfrm>
            <a:off x="0" y="0"/>
            <a:ext cx="9144000" cy="6858000"/>
            <a:chOff x="0" y="0"/>
            <a:chExt cx="9144000" cy="6858000"/>
          </a:xfrm>
        </p:grpSpPr>
        <p:grpSp>
          <p:nvGrpSpPr>
            <p:cNvPr id="20485" name="Group 8">
              <a:extLst>
                <a:ext uri="{FF2B5EF4-FFF2-40B4-BE49-F238E27FC236}">
                  <a16:creationId xmlns:a16="http://schemas.microsoft.com/office/drawing/2014/main" id="{53383219-3F36-8558-4F2C-F71FBB921E2D}"/>
                </a:ext>
              </a:extLst>
            </p:cNvPr>
            <p:cNvGrpSpPr>
              <a:grpSpLocks/>
            </p:cNvGrpSpPr>
            <p:nvPr/>
          </p:nvGrpSpPr>
          <p:grpSpPr bwMode="auto">
            <a:xfrm>
              <a:off x="0" y="0"/>
              <a:ext cx="9144000" cy="6858000"/>
              <a:chOff x="0" y="0"/>
              <a:chExt cx="5760" cy="4320"/>
            </a:xfrm>
          </p:grpSpPr>
          <p:grpSp>
            <p:nvGrpSpPr>
              <p:cNvPr id="20488" name="Group 9">
                <a:extLst>
                  <a:ext uri="{FF2B5EF4-FFF2-40B4-BE49-F238E27FC236}">
                    <a16:creationId xmlns:a16="http://schemas.microsoft.com/office/drawing/2014/main" id="{DA35384F-45C4-A0D6-FFBE-06B75421085D}"/>
                  </a:ext>
                </a:extLst>
              </p:cNvPr>
              <p:cNvGrpSpPr>
                <a:grpSpLocks/>
              </p:cNvGrpSpPr>
              <p:nvPr/>
            </p:nvGrpSpPr>
            <p:grpSpPr bwMode="auto">
              <a:xfrm>
                <a:off x="0" y="0"/>
                <a:ext cx="192" cy="4320"/>
                <a:chOff x="0" y="-48"/>
                <a:chExt cx="144" cy="4368"/>
              </a:xfrm>
            </p:grpSpPr>
            <p:sp>
              <p:nvSpPr>
                <p:cNvPr id="20498" name="Rectangle 10">
                  <a:extLst>
                    <a:ext uri="{FF2B5EF4-FFF2-40B4-BE49-F238E27FC236}">
                      <a16:creationId xmlns:a16="http://schemas.microsoft.com/office/drawing/2014/main" id="{702C3EFB-61AB-8AAC-1947-65AA63FA206A}"/>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9" name="Rectangle 11">
                  <a:extLst>
                    <a:ext uri="{FF2B5EF4-FFF2-40B4-BE49-F238E27FC236}">
                      <a16:creationId xmlns:a16="http://schemas.microsoft.com/office/drawing/2014/main" id="{ADF0AD32-0ABD-06B3-D0DC-57F178237496}"/>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89" name="Group 12">
                <a:extLst>
                  <a:ext uri="{FF2B5EF4-FFF2-40B4-BE49-F238E27FC236}">
                    <a16:creationId xmlns:a16="http://schemas.microsoft.com/office/drawing/2014/main" id="{F49A64D2-123E-D2FF-0D86-D7F808D306EF}"/>
                  </a:ext>
                </a:extLst>
              </p:cNvPr>
              <p:cNvGrpSpPr>
                <a:grpSpLocks/>
              </p:cNvGrpSpPr>
              <p:nvPr/>
            </p:nvGrpSpPr>
            <p:grpSpPr bwMode="auto">
              <a:xfrm>
                <a:off x="5674" y="24"/>
                <a:ext cx="86" cy="4296"/>
                <a:chOff x="5616" y="-48"/>
                <a:chExt cx="144" cy="4368"/>
              </a:xfrm>
            </p:grpSpPr>
            <p:sp>
              <p:nvSpPr>
                <p:cNvPr id="20496" name="Rectangle 13">
                  <a:extLst>
                    <a:ext uri="{FF2B5EF4-FFF2-40B4-BE49-F238E27FC236}">
                      <a16:creationId xmlns:a16="http://schemas.microsoft.com/office/drawing/2014/main" id="{B09538A0-274B-7BC5-EE64-79CFC7D81E02}"/>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7" name="Rectangle 14">
                  <a:extLst>
                    <a:ext uri="{FF2B5EF4-FFF2-40B4-BE49-F238E27FC236}">
                      <a16:creationId xmlns:a16="http://schemas.microsoft.com/office/drawing/2014/main" id="{25CD9089-994A-5552-59FE-7066544D2843}"/>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90" name="Group 15">
                <a:extLst>
                  <a:ext uri="{FF2B5EF4-FFF2-40B4-BE49-F238E27FC236}">
                    <a16:creationId xmlns:a16="http://schemas.microsoft.com/office/drawing/2014/main" id="{08E990EC-A9C9-B614-509B-EE22BC347E27}"/>
                  </a:ext>
                </a:extLst>
              </p:cNvPr>
              <p:cNvGrpSpPr>
                <a:grpSpLocks/>
              </p:cNvGrpSpPr>
              <p:nvPr/>
            </p:nvGrpSpPr>
            <p:grpSpPr bwMode="auto">
              <a:xfrm>
                <a:off x="144" y="0"/>
                <a:ext cx="5616" cy="144"/>
                <a:chOff x="96" y="-48"/>
                <a:chExt cx="5520" cy="144"/>
              </a:xfrm>
            </p:grpSpPr>
            <p:sp>
              <p:nvSpPr>
                <p:cNvPr id="20494" name="Rectangle 16">
                  <a:extLst>
                    <a:ext uri="{FF2B5EF4-FFF2-40B4-BE49-F238E27FC236}">
                      <a16:creationId xmlns:a16="http://schemas.microsoft.com/office/drawing/2014/main" id="{65252B2D-D4B7-5D69-D221-2501ACEE2645}"/>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5" name="Rectangle 17">
                  <a:extLst>
                    <a:ext uri="{FF2B5EF4-FFF2-40B4-BE49-F238E27FC236}">
                      <a16:creationId xmlns:a16="http://schemas.microsoft.com/office/drawing/2014/main" id="{A5EBE65E-4589-F67B-0FB9-9BD21FB60683}"/>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20491" name="Group 18">
                <a:extLst>
                  <a:ext uri="{FF2B5EF4-FFF2-40B4-BE49-F238E27FC236}">
                    <a16:creationId xmlns:a16="http://schemas.microsoft.com/office/drawing/2014/main" id="{3E3BFD55-05DE-BB11-C8A3-FBBFF4E25BA8}"/>
                  </a:ext>
                </a:extLst>
              </p:cNvPr>
              <p:cNvGrpSpPr>
                <a:grpSpLocks/>
              </p:cNvGrpSpPr>
              <p:nvPr/>
            </p:nvGrpSpPr>
            <p:grpSpPr bwMode="auto">
              <a:xfrm>
                <a:off x="144" y="4234"/>
                <a:ext cx="5616" cy="86"/>
                <a:chOff x="96" y="4176"/>
                <a:chExt cx="5520" cy="144"/>
              </a:xfrm>
            </p:grpSpPr>
            <p:sp>
              <p:nvSpPr>
                <p:cNvPr id="20492" name="Rectangle 19">
                  <a:extLst>
                    <a:ext uri="{FF2B5EF4-FFF2-40B4-BE49-F238E27FC236}">
                      <a16:creationId xmlns:a16="http://schemas.microsoft.com/office/drawing/2014/main" id="{98FE256C-D75D-E3A1-F4B8-0CFB25BCC39C}"/>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20493" name="Rectangle 20">
                  <a:extLst>
                    <a:ext uri="{FF2B5EF4-FFF2-40B4-BE49-F238E27FC236}">
                      <a16:creationId xmlns:a16="http://schemas.microsoft.com/office/drawing/2014/main" id="{C4D8B269-68D6-1494-AC05-46386F679767}"/>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pic>
          <p:nvPicPr>
            <p:cNvPr id="20486" name="Rectangle 19458">
              <a:extLst>
                <a:ext uri="{FF2B5EF4-FFF2-40B4-BE49-F238E27FC236}">
                  <a16:creationId xmlns:a16="http://schemas.microsoft.com/office/drawing/2014/main" id="{0405C05B-C405-0860-C40E-66FDFB263E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1">
              <a:extLst>
                <a:ext uri="{FF2B5EF4-FFF2-40B4-BE49-F238E27FC236}">
                  <a16:creationId xmlns:a16="http://schemas.microsoft.com/office/drawing/2014/main" id="{B5F6DED9-F953-E6E2-2D02-1A0F1D8367EA}"/>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spTree>
    <p:extLst>
      <p:ext uri="{BB962C8B-B14F-4D97-AF65-F5344CB8AC3E}">
        <p14:creationId xmlns:p14="http://schemas.microsoft.com/office/powerpoint/2010/main" val="361499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9026</TotalTime>
  <Words>1049</Words>
  <Application>Microsoft Office PowerPoint</Application>
  <PresentationFormat>On-screen Show (4:3)</PresentationFormat>
  <Paragraphs>83</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Script MT Bold</vt:lpstr>
      <vt:lpstr>Times New Roman</vt:lpstr>
      <vt:lpstr>Times-Bold</vt:lpstr>
      <vt:lpstr>Times-Roman</vt:lpstr>
      <vt:lpstr>Blank Presentation</vt:lpstr>
      <vt:lpstr>OPEN THERMAL DESIGN OF DATA CENTERS</vt:lpstr>
      <vt:lpstr>Types of Cooling Systems for DC</vt:lpstr>
      <vt:lpstr>Types of Cooling Systems for DC</vt:lpstr>
      <vt:lpstr>Types of Cooling Systems for DC</vt:lpstr>
      <vt:lpstr>Types of Cooling Systems for DC</vt:lpstr>
      <vt:lpstr>Requirements of an Ideal Thermal Envirnoment</vt:lpstr>
      <vt:lpstr>Open Thermo-fluid Engineering</vt:lpstr>
      <vt:lpstr>A blade server rack with involved scales</vt:lpstr>
      <vt:lpstr>Air-cooled data center with involved scales</vt:lpstr>
      <vt:lpstr>Scale -1 Engineering</vt:lpstr>
      <vt:lpstr>Scale -2 Engineering</vt:lpstr>
      <vt:lpstr>Scale -2 Engineering</vt:lpstr>
      <vt:lpstr>Scale -3 Engineering</vt:lpstr>
      <vt:lpstr>Scale -4 Engineering</vt:lpstr>
      <vt:lpstr>Scale -5  Engineering</vt:lpstr>
      <vt:lpstr>Scale 6 Plenum Level</vt:lpstr>
      <vt:lpstr>Design of  Open Multiscale Solution</vt:lpstr>
      <vt:lpstr>Methodology to Design open multi-scale convective systems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Science Lead to Development of Civilization</dc:title>
  <dc:creator>P.M.V.S</dc:creator>
  <cp:lastModifiedBy>P M V Subbarao</cp:lastModifiedBy>
  <cp:revision>817</cp:revision>
  <cp:lastPrinted>2002-07-26T02:11:33Z</cp:lastPrinted>
  <dcterms:created xsi:type="dcterms:W3CDTF">2002-07-26T01:39:54Z</dcterms:created>
  <dcterms:modified xsi:type="dcterms:W3CDTF">2024-04-21T05:31:36Z</dcterms:modified>
</cp:coreProperties>
</file>