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sldIdLst>
    <p:sldId id="570" r:id="rId2"/>
    <p:sldId id="968" r:id="rId3"/>
    <p:sldId id="1007" r:id="rId4"/>
    <p:sldId id="1008" r:id="rId5"/>
    <p:sldId id="974" r:id="rId6"/>
    <p:sldId id="975" r:id="rId7"/>
    <p:sldId id="977" r:id="rId8"/>
    <p:sldId id="978" r:id="rId9"/>
    <p:sldId id="987" r:id="rId10"/>
    <p:sldId id="988" r:id="rId11"/>
    <p:sldId id="965" r:id="rId12"/>
    <p:sldId id="979" r:id="rId13"/>
    <p:sldId id="980" r:id="rId14"/>
    <p:sldId id="989" r:id="rId15"/>
    <p:sldId id="990" r:id="rId16"/>
    <p:sldId id="991" r:id="rId17"/>
    <p:sldId id="992" r:id="rId18"/>
    <p:sldId id="993" r:id="rId19"/>
    <p:sldId id="1005" r:id="rId20"/>
    <p:sldId id="994" r:id="rId21"/>
    <p:sldId id="995" r:id="rId22"/>
    <p:sldId id="996" r:id="rId23"/>
    <p:sldId id="997" r:id="rId24"/>
    <p:sldId id="998" r:id="rId25"/>
    <p:sldId id="1006" r:id="rId26"/>
    <p:sldId id="999" r:id="rId27"/>
    <p:sldId id="1000" r:id="rId28"/>
    <p:sldId id="1001" r:id="rId29"/>
    <p:sldId id="1002" r:id="rId30"/>
    <p:sldId id="1003" r:id="rId31"/>
    <p:sldId id="1004" r:id="rId32"/>
  </p:sldIdLst>
  <p:sldSz cx="9144000" cy="6858000" type="screen4x3"/>
  <p:notesSz cx="6858000" cy="89979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 M V Subbara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6643"/>
    <a:srgbClr val="FF0066"/>
    <a:srgbClr val="FF9900"/>
    <a:srgbClr val="000099"/>
    <a:srgbClr val="FFCC00"/>
    <a:srgbClr val="FF33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82677" autoAdjust="0"/>
  </p:normalViewPr>
  <p:slideViewPr>
    <p:cSldViewPr>
      <p:cViewPr varScale="1">
        <p:scale>
          <a:sx n="57" d="100"/>
          <a:sy n="57" d="100"/>
        </p:scale>
        <p:origin x="17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2-01-04T09:31:46.20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0,0 0,0 0,0 0,0 0,0 0,0 0,0 0,0 0,0 0,0 0,0 0,0 0,0 0,0 0,0 0,0 0,0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4-08-04T03:58:31.08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33 2 10320,'-24'-3'4386,"24"3"-258,-10 0-774,10 0-4128,2 6-2838,-2-6-516,17 4-129,-17-4-387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5T03:27:36.6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20334 15177 88 0,'0'0'87'15,"0"0"-17"-15,0 0-16 0,2-11-4 16,-2 11 1-16,0 0 3 15,-6-14-13-15,6 14-8 16,0 0-10-16,0 0-10 16,0 0-10-16,0 0-2 15,0 0-11-15,-7-12-11 16,7 12-10-16,0 0-33 15,0 0-43-15,2 17-3 16,-2-17 4-16,5 11-4 16,-5-11 102-16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23T03:23:01.1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22603 14578 244 0,'0'0'110'0,"-21"-18"2"0,4-1-88 0,1-3-11 0,8 2-1 0,-2 1-1 16,4 2-2-16,-2-1-14 0,0-2-43 0,3 4-59 0,6 3-2 0,-1 13-1 16,9-16-3-16,-9 16 71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0T05:33:02.8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2505 17959 205 0,'0'0'107'0,"-12"-9"-9"16,9-2-37-16,3 11-29 16,0 0 3-16,0 0-12 15,0 0-20-15,0 0-14 16,-1-11-12-16,1 11-32 15,0 0-43-15,10 16-1 16,-7-5-14-16,-3-11 6 0,0 0 50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605815-D887-8BFF-B364-6A2A8A57E2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E1E712-C4FE-051F-C94A-20AB946D03D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0D5AAFE-E238-462E-A61E-E041717960BA}" type="datetimeFigureOut">
              <a:rPr lang="en-US"/>
              <a:pPr>
                <a:defRPr/>
              </a:pPr>
              <a:t>4/22/2024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CE1C5A6-59AD-A3AC-4A65-C751187250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74688"/>
            <a:ext cx="44989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AF4EFA3-2BA7-7755-0EE4-9ED790CC44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273550"/>
            <a:ext cx="5486400" cy="4049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A5EDBA-4EA4-3A7C-8E2E-0F29E486F5E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54710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C407B-E75F-3B76-19B0-2552656A26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547100"/>
            <a:ext cx="2971800" cy="4492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27AD9DF-D796-4F26-A236-1701409575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BE722A57-094B-5F10-E865-E453D763F3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FF0B66DC-E167-4CC8-DE59-F82B91CAE2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26B09895-0A42-CA39-D0C9-3762E56D81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D249E51-B60A-4994-B555-217A6785A2C7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7AD9DF-D796-4F26-A236-1701409575E9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099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7AD9DF-D796-4F26-A236-1701409575E9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863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AF014C-6509-14C4-DD82-702404D0FD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B6AF2A-2BC7-E697-9B82-4629773287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358EE9-5242-5A2C-F947-1A4A20F1EF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C420D-91BA-41A2-BEE2-6AD0E9AD78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54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FB6FE1-F77A-581C-69F4-2DFADABA91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F69BC8-0BAC-CE2A-5A83-AA22B7B26B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5F6AB6-29E7-FDC8-CE82-618D068F90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12653-3FEF-4C84-B529-173C838868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39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AE374C-1BDF-FF58-3108-17CA4466E7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088CFB-09F7-0DEB-7767-BE4576B70E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6D10AF-DC7A-8BC1-91EB-87DCF5B226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92C54-52A8-43B4-8FFD-846132DBB5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049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EF59BE-0694-2D5E-A9DB-4B389295AB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60C5C4-2FA2-A621-FD20-5A395F5231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8CF330-A7D8-C0DD-B7AB-6C0E095391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0FF58-204D-40B8-BBE4-8F3EC8CC55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97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D93580-68DC-6AB9-85B1-F1E6C41AEF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ADFA53-D659-424E-5783-F6283531A1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E7C995-3BA0-E915-19BF-4351EA155E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C5B50-7E13-44ED-A11C-9769B11F94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684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E58B45-B749-9EC5-0159-A40E19FA5F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44FE34-D21D-2427-4872-68319933ED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85B304-7E2C-7707-A74D-005854FE23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D5DEF-BA3E-47D5-B469-7A10EF3D9E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4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95A0D66-2305-6808-2751-8C21A90CB6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3ECF62A-3780-1E1B-CB39-A7E1E1123F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07F3E1F-FA18-BA99-8058-22C4A1FA05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081A8-3BAD-404A-B4E0-3C768439A8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64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E6D3961-3206-E4FA-64C2-36C6BDB97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809469D-39D6-7AC7-2088-3130AEB42C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D4C6BD3-D19F-020A-7319-1A1A7F1423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2002D-AD18-4678-80D3-71D292B956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689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EAE1D7-F207-8B44-52B1-8121D37CF0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F015413-77BE-8D11-96ED-41E8A64EC8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0DAFF5-E25B-5EA0-0133-7649FED7DB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30333-1818-4826-86F5-D85FC8923C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976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824C0E-F4E3-A80E-733A-924B42F06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2233BF-BEE9-EF31-28CD-05D4969556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4C587A-04BC-A2D3-0306-DA43B9DD6C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E5E6F-4FC5-47D1-B76D-88362880A7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49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9D2FEC-DA92-6F5F-EC54-70FA1A6186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56D33D-F384-C335-E2D2-F6ACF3C8FE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9906EA-EB10-8211-0736-4C7ABB7A2D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C406B-1DB9-4C0A-9E9F-1EC0A7D9C4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18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2A4FEF2-D7D0-2E18-CAA3-A671D994BB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DF6ACF3-B892-FA55-BD50-B0A30AF753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EED4C2D-78EE-6E2D-0A78-7E81E763391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E6060C7-2D53-3123-8245-0DC6821AEC3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E574281-71DC-F7E5-96E2-EED9A1FD18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8AB27A6-1801-4F71-AFB0-7432882009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customXml" Target="../ink/ink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E8E0ACC2-D1C1-E0DD-2562-A62FC5B2E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9EBBC5A-C89E-30A6-4458-33A0849D1F3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228600"/>
            <a:ext cx="8382000" cy="1219200"/>
          </a:xfrm>
          <a:solidFill>
            <a:schemeClr val="bg1"/>
          </a:solidFill>
          <a:ln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800" b="1" i="0" u="none" strike="noStrike" baseline="0" dirty="0">
                <a:latin typeface="Times-Bold"/>
              </a:rPr>
              <a:t>DESIGN OF ADAPTIVE &amp; </a:t>
            </a:r>
            <a:r>
              <a:rPr lang="en-US" sz="2800" b="1" dirty="0">
                <a:latin typeface="Times-Bold"/>
              </a:rPr>
              <a:t>EFFICIENT </a:t>
            </a:r>
            <a:r>
              <a:rPr lang="en-US" sz="2800" b="1" i="0" u="none" strike="noStrike" baseline="0" dirty="0">
                <a:latin typeface="Times-Bold"/>
              </a:rPr>
              <a:t>DATA CENTERS</a:t>
            </a:r>
            <a:endParaRPr lang="en-US" altLang="en-US" sz="2800" dirty="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209A10C6-CEDC-F1B4-E740-8722C7BA7CD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219200"/>
          </a:xfrm>
          <a:noFill/>
        </p:spPr>
        <p:txBody>
          <a:bodyPr/>
          <a:lstStyle/>
          <a:p>
            <a:r>
              <a:rPr lang="en-US" altLang="en-US" sz="1600" b="1" dirty="0">
                <a:latin typeface="Script MT Bold" panose="03040602040607080904" pitchFamily="66" charset="0"/>
              </a:rPr>
              <a:t>P M V Subbarao</a:t>
            </a:r>
          </a:p>
          <a:p>
            <a:r>
              <a:rPr lang="en-US" altLang="en-US" sz="1600" b="1" dirty="0">
                <a:latin typeface="Script MT Bold" panose="03040602040607080904" pitchFamily="66" charset="0"/>
              </a:rPr>
              <a:t>Professor</a:t>
            </a:r>
            <a:endParaRPr lang="en-US" altLang="en-US" sz="1600" i="1" dirty="0"/>
          </a:p>
          <a:p>
            <a:r>
              <a:rPr lang="en-US" altLang="en-US" sz="1600" i="1" dirty="0"/>
              <a:t>Mechanical Engineering Department</a:t>
            </a:r>
          </a:p>
          <a:p>
            <a:r>
              <a:rPr lang="en-US" altLang="en-US" sz="1600" i="1" dirty="0"/>
              <a:t>I </a:t>
            </a:r>
            <a:r>
              <a:rPr lang="en-US" altLang="en-US" sz="1600" i="1" dirty="0" err="1"/>
              <a:t>I</a:t>
            </a:r>
            <a:r>
              <a:rPr lang="en-US" altLang="en-US" sz="1600" i="1" dirty="0"/>
              <a:t> T Delhi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B4A8BFA6-E654-E400-68C3-4B47199B9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122F31B9-E597-626E-2EFC-B61318D68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5181600"/>
            <a:ext cx="8826500" cy="13234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None/>
            </a:pPr>
            <a:r>
              <a:rPr lang="en-US" sz="4000" dirty="0">
                <a:solidFill>
                  <a:srgbClr val="00B050"/>
                </a:solidFill>
                <a:latin typeface="Script MT Bold" panose="03040602040607080904" pitchFamily="66" charset="0"/>
              </a:rPr>
              <a:t>Flexible Thermal Environment for Electronics</a:t>
            </a:r>
            <a:r>
              <a:rPr lang="en-IN" sz="4000" dirty="0">
                <a:solidFill>
                  <a:srgbClr val="00B050"/>
                </a:solidFill>
                <a:latin typeface="Script MT Bold" panose="03040602040607080904" pitchFamily="66" charset="0"/>
              </a:rPr>
              <a:t>….</a:t>
            </a:r>
          </a:p>
        </p:txBody>
      </p:sp>
      <p:grpSp>
        <p:nvGrpSpPr>
          <p:cNvPr id="3079" name="Group 7">
            <a:extLst>
              <a:ext uri="{FF2B5EF4-FFF2-40B4-BE49-F238E27FC236}">
                <a16:creationId xmlns:a16="http://schemas.microsoft.com/office/drawing/2014/main" id="{8C54DE71-DBEB-6E15-753C-4318EDC48DE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085" name="Group 8">
              <a:extLst>
                <a:ext uri="{FF2B5EF4-FFF2-40B4-BE49-F238E27FC236}">
                  <a16:creationId xmlns:a16="http://schemas.microsoft.com/office/drawing/2014/main" id="{5A0B27DA-0EBA-A71A-9D7A-DB2FB13BB0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3095" name="Rectangle 9">
                <a:extLst>
                  <a:ext uri="{FF2B5EF4-FFF2-40B4-BE49-F238E27FC236}">
                    <a16:creationId xmlns:a16="http://schemas.microsoft.com/office/drawing/2014/main" id="{94F833BE-7D49-3DBD-7FF0-EA69EE7812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6" name="Rectangle 10">
                <a:extLst>
                  <a:ext uri="{FF2B5EF4-FFF2-40B4-BE49-F238E27FC236}">
                    <a16:creationId xmlns:a16="http://schemas.microsoft.com/office/drawing/2014/main" id="{62B1C1BF-62AB-FEF5-2781-9AADE33041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6" name="Group 11">
              <a:extLst>
                <a:ext uri="{FF2B5EF4-FFF2-40B4-BE49-F238E27FC236}">
                  <a16:creationId xmlns:a16="http://schemas.microsoft.com/office/drawing/2014/main" id="{63654A37-8E52-19B0-F814-39D04D548C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3093" name="Rectangle 12">
                <a:extLst>
                  <a:ext uri="{FF2B5EF4-FFF2-40B4-BE49-F238E27FC236}">
                    <a16:creationId xmlns:a16="http://schemas.microsoft.com/office/drawing/2014/main" id="{2804F6DA-87F9-8E2A-5892-92C5A3A40A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4" name="Rectangle 13">
                <a:extLst>
                  <a:ext uri="{FF2B5EF4-FFF2-40B4-BE49-F238E27FC236}">
                    <a16:creationId xmlns:a16="http://schemas.microsoft.com/office/drawing/2014/main" id="{E45ABF0E-181C-CFFB-F10A-0E8E13005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7" name="Group 14">
              <a:extLst>
                <a:ext uri="{FF2B5EF4-FFF2-40B4-BE49-F238E27FC236}">
                  <a16:creationId xmlns:a16="http://schemas.microsoft.com/office/drawing/2014/main" id="{FDA79323-1D41-1787-1740-AE73194A5E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3091" name="Rectangle 15">
                <a:extLst>
                  <a:ext uri="{FF2B5EF4-FFF2-40B4-BE49-F238E27FC236}">
                    <a16:creationId xmlns:a16="http://schemas.microsoft.com/office/drawing/2014/main" id="{82A8B246-C3DD-B82D-73B1-212353D9E4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2" name="Rectangle 16">
                <a:extLst>
                  <a:ext uri="{FF2B5EF4-FFF2-40B4-BE49-F238E27FC236}">
                    <a16:creationId xmlns:a16="http://schemas.microsoft.com/office/drawing/2014/main" id="{696D1D71-A427-86C5-1329-9B2902BFFA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8" name="Group 17">
              <a:extLst>
                <a:ext uri="{FF2B5EF4-FFF2-40B4-BE49-F238E27FC236}">
                  <a16:creationId xmlns:a16="http://schemas.microsoft.com/office/drawing/2014/main" id="{C8D32F2D-112E-021E-9450-F5A51E3D16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3089" name="Rectangle 18">
                <a:extLst>
                  <a:ext uri="{FF2B5EF4-FFF2-40B4-BE49-F238E27FC236}">
                    <a16:creationId xmlns:a16="http://schemas.microsoft.com/office/drawing/2014/main" id="{B107E1F7-3D28-79B4-CD44-90C8D4F483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0" name="Rectangle 19">
                <a:extLst>
                  <a:ext uri="{FF2B5EF4-FFF2-40B4-BE49-F238E27FC236}">
                    <a16:creationId xmlns:a16="http://schemas.microsoft.com/office/drawing/2014/main" id="{9E8EA480-EE97-8EC5-8F05-3B7689AE6E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  <p:pic>
        <p:nvPicPr>
          <p:cNvPr id="23" name="Rectangle 19458">
            <a:extLst>
              <a:ext uri="{FF2B5EF4-FFF2-40B4-BE49-F238E27FC236}">
                <a16:creationId xmlns:a16="http://schemas.microsoft.com/office/drawing/2014/main" id="{8526C4BA-2BC2-BFC0-7F42-641229C33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752600"/>
            <a:ext cx="40719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  <a:reflection blurRad="6350" stA="50000" endA="300" endPos="55500" dist="101600" dir="5400000" sy="-100000" algn="bl" rotWithShape="0"/>
          </a:effectLst>
          <a:scene3d>
            <a:camera prst="perspectiveHeroicExtremeRightFacing">
              <a:rot lat="487347" lon="1800000" rev="174516"/>
            </a:camera>
            <a:lightRig rig="threePt" dir="t"/>
          </a:scene3d>
          <a:sp3d>
            <a:bevelT w="165100" prst="coolSlant"/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6" name="Ink 22">
                <a:extLst>
                  <a:ext uri="{FF2B5EF4-FFF2-40B4-BE49-F238E27FC236}">
                    <a16:creationId xmlns:a16="http://schemas.microsoft.com/office/drawing/2014/main" id="{F113FA1E-FB2A-E2A7-EF48-F580A42D5AF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01138" y="6584950"/>
              <a:ext cx="1587" cy="1588"/>
            </p14:xfrm>
          </p:contentPart>
        </mc:Choice>
        <mc:Fallback xmlns="">
          <p:pic>
            <p:nvPicPr>
              <p:cNvPr id="1026" name="Ink 22">
                <a:extLst>
                  <a:ext uri="{FF2B5EF4-FFF2-40B4-BE49-F238E27FC236}">
                    <a16:creationId xmlns:a16="http://schemas.microsoft.com/office/drawing/2014/main" id="{F113FA1E-FB2A-E2A7-EF48-F580A42D5AF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59876" y="6543662"/>
                <a:ext cx="84111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27" name="Ink 22">
                <a:extLst>
                  <a:ext uri="{FF2B5EF4-FFF2-40B4-BE49-F238E27FC236}">
                    <a16:creationId xmlns:a16="http://schemas.microsoft.com/office/drawing/2014/main" id="{34B2D1C6-4BCE-E78C-0B14-D473715DC2B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4000" y="5286375"/>
              <a:ext cx="12700" cy="4763"/>
            </p14:xfrm>
          </p:contentPart>
        </mc:Choice>
        <mc:Fallback xmlns="">
          <p:pic>
            <p:nvPicPr>
              <p:cNvPr id="1027" name="Ink 22">
                <a:extLst>
                  <a:ext uri="{FF2B5EF4-FFF2-40B4-BE49-F238E27FC236}">
                    <a16:creationId xmlns:a16="http://schemas.microsoft.com/office/drawing/2014/main" id="{34B2D1C6-4BCE-E78C-0B14-D473715DC2B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54288" y="5273991"/>
                <a:ext cx="32124" cy="29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A38D417-A5AC-693E-690E-09E9A7EEDAB4}"/>
                  </a:ext>
                </a:extLst>
              </p14:cNvPr>
              <p14:cNvContentPartPr/>
              <p14:nvPr/>
            </p14:nvContentPartPr>
            <p14:xfrm>
              <a:off x="7316280" y="5450400"/>
              <a:ext cx="5040" cy="13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A38D417-A5AC-693E-690E-09E9A7EEDAB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06920" y="5441040"/>
                <a:ext cx="237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C9CDF91-4930-434C-3628-4A59DA94D289}"/>
                  </a:ext>
                </a:extLst>
              </p14:cNvPr>
              <p14:cNvContentPartPr/>
              <p14:nvPr/>
            </p14:nvContentPartPr>
            <p14:xfrm>
              <a:off x="8101440" y="5176800"/>
              <a:ext cx="36000" cy="71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C9CDF91-4930-434C-3628-4A59DA94D28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92080" y="5167440"/>
                <a:ext cx="5472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72958D2-0F2E-A4A5-F362-90D3492241E7}"/>
                  </a:ext>
                </a:extLst>
              </p14:cNvPr>
              <p14:cNvContentPartPr/>
              <p14:nvPr/>
            </p14:nvContentPartPr>
            <p14:xfrm>
              <a:off x="896040" y="6454080"/>
              <a:ext cx="6120" cy="11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72958D2-0F2E-A4A5-F362-90D3492241E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86680" y="6444720"/>
                <a:ext cx="24840" cy="30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build="p" bldLvl="2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E1DAE01-E10B-B9E6-1642-79175BA3C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8825" y="0"/>
            <a:ext cx="6343650" cy="1143000"/>
          </a:xfrm>
        </p:spPr>
        <p:txBody>
          <a:bodyPr/>
          <a:lstStyle/>
          <a:p>
            <a:r>
              <a:rPr lang="en-US" altLang="en-US" sz="2800" dirty="0"/>
              <a:t>Mathematical Formulations </a:t>
            </a:r>
            <a:r>
              <a:rPr lang="en-US" altLang="en-US" sz="2800" dirty="0" err="1"/>
              <a:t>fo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cDSP</a:t>
            </a:r>
            <a:endParaRPr lang="en-US" altLang="en-US" sz="2800" dirty="0"/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197BC68E-5695-605F-6363-9DD07B9842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8137" y="1192213"/>
            <a:ext cx="8669337" cy="5181600"/>
          </a:xfrm>
        </p:spPr>
        <p:txBody>
          <a:bodyPr/>
          <a:lstStyle/>
          <a:p>
            <a:r>
              <a:rPr lang="en-US" sz="2400" dirty="0"/>
              <a:t>The key benefit of the </a:t>
            </a:r>
            <a:r>
              <a:rPr lang="en-US" sz="2400" dirty="0" err="1"/>
              <a:t>cDSP</a:t>
            </a:r>
            <a:r>
              <a:rPr lang="en-US" sz="2400" dirty="0"/>
              <a:t> is that the designer preferences over different goals can be applied by easily weighing the coefficients, </a:t>
            </a:r>
            <a:r>
              <a:rPr lang="en-US" sz="2400" i="1" dirty="0"/>
              <a:t>W</a:t>
            </a:r>
            <a:r>
              <a:rPr lang="en-US" sz="2400" i="1" baseline="-25000" dirty="0"/>
              <a:t>i</a:t>
            </a:r>
            <a:r>
              <a:rPr lang="en-US" sz="2400" dirty="0"/>
              <a:t>, of the deviation variables </a:t>
            </a:r>
            <a:r>
              <a:rPr lang="en-US" sz="2400" i="1" dirty="0"/>
              <a:t>d</a:t>
            </a:r>
            <a:r>
              <a:rPr lang="en-US" sz="2400" i="1" baseline="-25000" dirty="0"/>
              <a:t>i</a:t>
            </a:r>
            <a:r>
              <a:rPr lang="en-US" sz="2400" i="1" dirty="0"/>
              <a:t> </a:t>
            </a:r>
            <a:r>
              <a:rPr lang="en-US" sz="2400" dirty="0"/>
              <a:t>associated with each goal.</a:t>
            </a:r>
            <a:endParaRPr lang="en-US" altLang="en-US" sz="2400" i="1" dirty="0">
              <a:latin typeface="Cambria Math" panose="02040503050406030204" pitchFamily="18" charset="0"/>
            </a:endParaRPr>
          </a:p>
        </p:txBody>
      </p:sp>
      <p:grpSp>
        <p:nvGrpSpPr>
          <p:cNvPr id="20484" name="Group 19">
            <a:extLst>
              <a:ext uri="{FF2B5EF4-FFF2-40B4-BE49-F238E27FC236}">
                <a16:creationId xmlns:a16="http://schemas.microsoft.com/office/drawing/2014/main" id="{BB309E80-4C52-AAC0-54A2-1794A954BA4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0485" name="Group 8">
              <a:extLst>
                <a:ext uri="{FF2B5EF4-FFF2-40B4-BE49-F238E27FC236}">
                  <a16:creationId xmlns:a16="http://schemas.microsoft.com/office/drawing/2014/main" id="{53383219-3F36-8558-4F2C-F71FBB921E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0488" name="Group 9">
                <a:extLst>
                  <a:ext uri="{FF2B5EF4-FFF2-40B4-BE49-F238E27FC236}">
                    <a16:creationId xmlns:a16="http://schemas.microsoft.com/office/drawing/2014/main" id="{DA35384F-45C4-A0D6-FFBE-06B7542108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498" name="Rectangle 10">
                  <a:extLst>
                    <a:ext uri="{FF2B5EF4-FFF2-40B4-BE49-F238E27FC236}">
                      <a16:creationId xmlns:a16="http://schemas.microsoft.com/office/drawing/2014/main" id="{702C3EFB-61AB-8AAC-1947-65AA63FA20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9" name="Rectangle 11">
                  <a:extLst>
                    <a:ext uri="{FF2B5EF4-FFF2-40B4-BE49-F238E27FC236}">
                      <a16:creationId xmlns:a16="http://schemas.microsoft.com/office/drawing/2014/main" id="{ADF0AD32-0ABD-06B3-D0DC-57F1782374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89" name="Group 12">
                <a:extLst>
                  <a:ext uri="{FF2B5EF4-FFF2-40B4-BE49-F238E27FC236}">
                    <a16:creationId xmlns:a16="http://schemas.microsoft.com/office/drawing/2014/main" id="{F49A64D2-123E-D2FF-0D86-D7F808D306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0496" name="Rectangle 13">
                  <a:extLst>
                    <a:ext uri="{FF2B5EF4-FFF2-40B4-BE49-F238E27FC236}">
                      <a16:creationId xmlns:a16="http://schemas.microsoft.com/office/drawing/2014/main" id="{B09538A0-274B-7BC5-EE64-79CFC7D81E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7" name="Rectangle 14">
                  <a:extLst>
                    <a:ext uri="{FF2B5EF4-FFF2-40B4-BE49-F238E27FC236}">
                      <a16:creationId xmlns:a16="http://schemas.microsoft.com/office/drawing/2014/main" id="{25CD9089-994A-5552-59FE-7066544D28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0" name="Group 15">
                <a:extLst>
                  <a:ext uri="{FF2B5EF4-FFF2-40B4-BE49-F238E27FC236}">
                    <a16:creationId xmlns:a16="http://schemas.microsoft.com/office/drawing/2014/main" id="{08E990EC-A9C9-B614-509B-EE22BC347E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0494" name="Rectangle 16">
                  <a:extLst>
                    <a:ext uri="{FF2B5EF4-FFF2-40B4-BE49-F238E27FC236}">
                      <a16:creationId xmlns:a16="http://schemas.microsoft.com/office/drawing/2014/main" id="{65252B2D-D4B7-5D69-D221-2501ACEE26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5" name="Rectangle 17">
                  <a:extLst>
                    <a:ext uri="{FF2B5EF4-FFF2-40B4-BE49-F238E27FC236}">
                      <a16:creationId xmlns:a16="http://schemas.microsoft.com/office/drawing/2014/main" id="{A5EBE65E-4589-F67B-0FB9-9BD21FB606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1" name="Group 18">
                <a:extLst>
                  <a:ext uri="{FF2B5EF4-FFF2-40B4-BE49-F238E27FC236}">
                    <a16:creationId xmlns:a16="http://schemas.microsoft.com/office/drawing/2014/main" id="{3E3BFD55-05DE-BB11-C8A3-FBBFF4E25B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0492" name="Rectangle 19">
                  <a:extLst>
                    <a:ext uri="{FF2B5EF4-FFF2-40B4-BE49-F238E27FC236}">
                      <a16:creationId xmlns:a16="http://schemas.microsoft.com/office/drawing/2014/main" id="{98FE256C-D75D-E3A1-F4B8-0CFB25BCC3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3" name="Rectangle 20">
                  <a:extLst>
                    <a:ext uri="{FF2B5EF4-FFF2-40B4-BE49-F238E27FC236}">
                      <a16:creationId xmlns:a16="http://schemas.microsoft.com/office/drawing/2014/main" id="{C4D8B269-68D6-1494-AC05-46386F6797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20486" name="Rectangle 19458">
              <a:extLst>
                <a:ext uri="{FF2B5EF4-FFF2-40B4-BE49-F238E27FC236}">
                  <a16:creationId xmlns:a16="http://schemas.microsoft.com/office/drawing/2014/main" id="{0405C05B-C405-0860-C40E-66FDFB263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B5F6DED9-F953-E6E2-2D02-1A0F1D836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121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E1DAE01-E10B-B9E6-1642-79175BA3C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6781800" cy="1143000"/>
          </a:xfrm>
        </p:spPr>
        <p:txBody>
          <a:bodyPr/>
          <a:lstStyle/>
          <a:p>
            <a:r>
              <a:rPr lang="en-IN" sz="2800" i="0" u="none" strike="noStrike" baseline="0" dirty="0">
                <a:latin typeface="Times-Bold"/>
              </a:rPr>
              <a:t>Compromise Decision Support Problem (</a:t>
            </a:r>
            <a:r>
              <a:rPr lang="en-IN" sz="2800" i="0" u="none" strike="noStrike" baseline="0" dirty="0" err="1">
                <a:latin typeface="Times-Bold"/>
              </a:rPr>
              <a:t>cDSP</a:t>
            </a:r>
            <a:r>
              <a:rPr lang="en-IN" sz="2800" i="0" u="none" strike="noStrike" baseline="0" dirty="0">
                <a:latin typeface="Times-Bold"/>
              </a:rPr>
              <a:t>)</a:t>
            </a:r>
            <a:endParaRPr lang="en-US" altLang="en-US" sz="2800" dirty="0"/>
          </a:p>
        </p:txBody>
      </p:sp>
      <p:grpSp>
        <p:nvGrpSpPr>
          <p:cNvPr id="20484" name="Group 19">
            <a:extLst>
              <a:ext uri="{FF2B5EF4-FFF2-40B4-BE49-F238E27FC236}">
                <a16:creationId xmlns:a16="http://schemas.microsoft.com/office/drawing/2014/main" id="{BB309E80-4C52-AAC0-54A2-1794A954BA4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0485" name="Group 8">
              <a:extLst>
                <a:ext uri="{FF2B5EF4-FFF2-40B4-BE49-F238E27FC236}">
                  <a16:creationId xmlns:a16="http://schemas.microsoft.com/office/drawing/2014/main" id="{53383219-3F36-8558-4F2C-F71FBB921E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0488" name="Group 9">
                <a:extLst>
                  <a:ext uri="{FF2B5EF4-FFF2-40B4-BE49-F238E27FC236}">
                    <a16:creationId xmlns:a16="http://schemas.microsoft.com/office/drawing/2014/main" id="{DA35384F-45C4-A0D6-FFBE-06B7542108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498" name="Rectangle 10">
                  <a:extLst>
                    <a:ext uri="{FF2B5EF4-FFF2-40B4-BE49-F238E27FC236}">
                      <a16:creationId xmlns:a16="http://schemas.microsoft.com/office/drawing/2014/main" id="{702C3EFB-61AB-8AAC-1947-65AA63FA20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9" name="Rectangle 11">
                  <a:extLst>
                    <a:ext uri="{FF2B5EF4-FFF2-40B4-BE49-F238E27FC236}">
                      <a16:creationId xmlns:a16="http://schemas.microsoft.com/office/drawing/2014/main" id="{ADF0AD32-0ABD-06B3-D0DC-57F1782374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89" name="Group 12">
                <a:extLst>
                  <a:ext uri="{FF2B5EF4-FFF2-40B4-BE49-F238E27FC236}">
                    <a16:creationId xmlns:a16="http://schemas.microsoft.com/office/drawing/2014/main" id="{F49A64D2-123E-D2FF-0D86-D7F808D306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0496" name="Rectangle 13">
                  <a:extLst>
                    <a:ext uri="{FF2B5EF4-FFF2-40B4-BE49-F238E27FC236}">
                      <a16:creationId xmlns:a16="http://schemas.microsoft.com/office/drawing/2014/main" id="{B09538A0-274B-7BC5-EE64-79CFC7D81E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7" name="Rectangle 14">
                  <a:extLst>
                    <a:ext uri="{FF2B5EF4-FFF2-40B4-BE49-F238E27FC236}">
                      <a16:creationId xmlns:a16="http://schemas.microsoft.com/office/drawing/2014/main" id="{25CD9089-994A-5552-59FE-7066544D28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0" name="Group 15">
                <a:extLst>
                  <a:ext uri="{FF2B5EF4-FFF2-40B4-BE49-F238E27FC236}">
                    <a16:creationId xmlns:a16="http://schemas.microsoft.com/office/drawing/2014/main" id="{08E990EC-A9C9-B614-509B-EE22BC347E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0494" name="Rectangle 16">
                  <a:extLst>
                    <a:ext uri="{FF2B5EF4-FFF2-40B4-BE49-F238E27FC236}">
                      <a16:creationId xmlns:a16="http://schemas.microsoft.com/office/drawing/2014/main" id="{65252B2D-D4B7-5D69-D221-2501ACEE26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5" name="Rectangle 17">
                  <a:extLst>
                    <a:ext uri="{FF2B5EF4-FFF2-40B4-BE49-F238E27FC236}">
                      <a16:creationId xmlns:a16="http://schemas.microsoft.com/office/drawing/2014/main" id="{A5EBE65E-4589-F67B-0FB9-9BD21FB606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1" name="Group 18">
                <a:extLst>
                  <a:ext uri="{FF2B5EF4-FFF2-40B4-BE49-F238E27FC236}">
                    <a16:creationId xmlns:a16="http://schemas.microsoft.com/office/drawing/2014/main" id="{3E3BFD55-05DE-BB11-C8A3-FBBFF4E25B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0492" name="Rectangle 19">
                  <a:extLst>
                    <a:ext uri="{FF2B5EF4-FFF2-40B4-BE49-F238E27FC236}">
                      <a16:creationId xmlns:a16="http://schemas.microsoft.com/office/drawing/2014/main" id="{98FE256C-D75D-E3A1-F4B8-0CFB25BCC3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3" name="Rectangle 20">
                  <a:extLst>
                    <a:ext uri="{FF2B5EF4-FFF2-40B4-BE49-F238E27FC236}">
                      <a16:creationId xmlns:a16="http://schemas.microsoft.com/office/drawing/2014/main" id="{C4D8B269-68D6-1494-AC05-46386F6797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20486" name="Rectangle 19458">
              <a:extLst>
                <a:ext uri="{FF2B5EF4-FFF2-40B4-BE49-F238E27FC236}">
                  <a16:creationId xmlns:a16="http://schemas.microsoft.com/office/drawing/2014/main" id="{0405C05B-C405-0860-C40E-66FDFB263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B5F6DED9-F953-E6E2-2D02-1A0F1D836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D7B5B36-5976-362A-F4D0-1BE9A007895E}"/>
              </a:ext>
            </a:extLst>
          </p:cNvPr>
          <p:cNvSpPr txBox="1"/>
          <p:nvPr/>
        </p:nvSpPr>
        <p:spPr>
          <a:xfrm>
            <a:off x="533400" y="5722203"/>
            <a:ext cx="79152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dirty="0">
                <a:solidFill>
                  <a:srgbClr val="FF0000"/>
                </a:solidFill>
                <a:latin typeface="Times-Roman"/>
              </a:rPr>
              <a:t>A</a:t>
            </a:r>
            <a:r>
              <a:rPr lang="en-IN" b="0" i="0" u="none" strike="noStrike" baseline="0" dirty="0">
                <a:solidFill>
                  <a:srgbClr val="FF0000"/>
                </a:solidFill>
                <a:latin typeface="Times-Roman"/>
              </a:rPr>
              <a:t> simulation 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Times-Roman"/>
              </a:rPr>
              <a:t>model, </a:t>
            </a:r>
            <a:r>
              <a:rPr lang="en-US" b="0" i="1" u="none" strike="noStrike" baseline="0" dirty="0">
                <a:solidFill>
                  <a:srgbClr val="FF0000"/>
                </a:solidFill>
                <a:latin typeface="Times-Italic"/>
              </a:rPr>
              <a:t>f(x</a:t>
            </a:r>
            <a:r>
              <a:rPr lang="en-US" b="0" i="1" u="none" strike="noStrike" baseline="-25000" dirty="0">
                <a:solidFill>
                  <a:srgbClr val="FF0000"/>
                </a:solidFill>
                <a:latin typeface="Times-Italic"/>
              </a:rPr>
              <a:t>i</a:t>
            </a:r>
            <a:r>
              <a:rPr lang="en-US" b="0" i="1" u="none" strike="noStrike" baseline="0" dirty="0">
                <a:solidFill>
                  <a:srgbClr val="FF0000"/>
                </a:solidFill>
                <a:latin typeface="Times-Italic"/>
              </a:rPr>
              <a:t>)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Times-Roman"/>
              </a:rPr>
              <a:t>, relating the objective function to control variables is needed in the </a:t>
            </a:r>
            <a:r>
              <a:rPr lang="en-US" b="0" i="0" u="none" strike="noStrike" baseline="0" dirty="0" err="1">
                <a:solidFill>
                  <a:srgbClr val="FF0000"/>
                </a:solidFill>
                <a:latin typeface="Times-Roman"/>
              </a:rPr>
              <a:t>cDSP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Times-Roman"/>
              </a:rPr>
              <a:t> </a:t>
            </a:r>
            <a:r>
              <a:rPr lang="en-IN" b="0" i="0" u="none" strike="noStrike" baseline="0" dirty="0">
                <a:solidFill>
                  <a:srgbClr val="FF0000"/>
                </a:solidFill>
                <a:latin typeface="Times-Roman"/>
              </a:rPr>
              <a:t>framework!?!?!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BA14CC-628A-CC22-A24A-664BF8B58420}"/>
              </a:ext>
            </a:extLst>
          </p:cNvPr>
          <p:cNvSpPr txBox="1"/>
          <p:nvPr/>
        </p:nvSpPr>
        <p:spPr>
          <a:xfrm>
            <a:off x="381000" y="1143000"/>
            <a:ext cx="805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</a:t>
            </a:r>
          </a:p>
          <a:p>
            <a:r>
              <a:rPr lang="en-US" dirty="0"/>
              <a:t>A system is to be improved by 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i="1" dirty="0"/>
              <a:t>= f(x</a:t>
            </a:r>
            <a:r>
              <a:rPr lang="en-US" i="1" baseline="-25000" dirty="0"/>
              <a:t>i</a:t>
            </a:r>
            <a:r>
              <a:rPr lang="en-US" i="1" dirty="0"/>
              <a:t>)</a:t>
            </a:r>
            <a:endParaRPr lang="en-IN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B75B25-CDF0-ADF5-33FA-632EBFC26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639" y="1219200"/>
            <a:ext cx="2410161" cy="12193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53921D-9F00-48BD-1198-D3DE0BD9ED97}"/>
                  </a:ext>
                </a:extLst>
              </p:cNvPr>
              <p:cNvSpPr txBox="1"/>
              <p:nvPr/>
            </p:nvSpPr>
            <p:spPr>
              <a:xfrm>
                <a:off x="228600" y="2133600"/>
                <a:ext cx="8051800" cy="1210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Find</a:t>
                </a:r>
              </a:p>
              <a:p>
                <a:r>
                  <a:rPr lang="en-US" dirty="0"/>
                  <a:t>System Variables, xi.</a:t>
                </a:r>
              </a:p>
              <a:p>
                <a:r>
                  <a:rPr lang="en-US" dirty="0"/>
                  <a:t>Deviation Variables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 &amp;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53921D-9F00-48BD-1198-D3DE0BD9E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133600"/>
                <a:ext cx="8051800" cy="1210460"/>
              </a:xfrm>
              <a:prstGeom prst="rect">
                <a:avLst/>
              </a:prstGeom>
              <a:blipFill>
                <a:blip r:embed="rId4"/>
                <a:stretch>
                  <a:fillRect l="-1212" t="-4020" b="-1005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879BFD-8C0D-DEC2-24F0-D8A5E24205B8}"/>
                  </a:ext>
                </a:extLst>
              </p:cNvPr>
              <p:cNvSpPr txBox="1"/>
              <p:nvPr/>
            </p:nvSpPr>
            <p:spPr>
              <a:xfrm>
                <a:off x="152400" y="3352800"/>
                <a:ext cx="8051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Satisfy </a:t>
                </a:r>
              </a:p>
              <a:p>
                <a:r>
                  <a:rPr lang="en-US" dirty="0"/>
                  <a:t>Inequality Constraints,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≤0.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Equality Constraints,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879BFD-8C0D-DEC2-24F0-D8A5E2420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352800"/>
                <a:ext cx="8051800" cy="1200329"/>
              </a:xfrm>
              <a:prstGeom prst="rect">
                <a:avLst/>
              </a:prstGeom>
              <a:blipFill>
                <a:blip r:embed="rId5"/>
                <a:stretch>
                  <a:fillRect l="-1136" t="-4061" b="-1066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E2A033-EBF9-BCC3-62F0-429EAAF14F83}"/>
                  </a:ext>
                </a:extLst>
              </p:cNvPr>
              <p:cNvSpPr txBox="1"/>
              <p:nvPr/>
            </p:nvSpPr>
            <p:spPr>
              <a:xfrm>
                <a:off x="304800" y="4595860"/>
                <a:ext cx="8051800" cy="966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Minimize:</a:t>
                </a:r>
              </a:p>
              <a:p>
                <a:r>
                  <a:rPr lang="en-US" dirty="0"/>
                  <a:t>Deviation Function: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𝑜𝑏𝑗</m:t>
                            </m:r>
                          </m:sub>
                        </m:sSub>
                      </m:sup>
                      <m:e>
                        <m:sSubSup>
                          <m:sSubSupPr>
                            <m:ctrlPr>
                              <a:rPr lang="en-US" alt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E2A033-EBF9-BCC3-62F0-429EAAF14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595860"/>
                <a:ext cx="8051800" cy="966740"/>
              </a:xfrm>
              <a:prstGeom prst="rect">
                <a:avLst/>
              </a:prstGeom>
              <a:blipFill>
                <a:blip r:embed="rId6"/>
                <a:stretch>
                  <a:fillRect l="-1136" t="-5031" b="-88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401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  <p:bldP spid="7" grpId="0" build="p"/>
      <p:bldP spid="8" grpId="0" build="p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E1DAE01-E10B-B9E6-1642-79175BA3C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8825" y="0"/>
            <a:ext cx="7772400" cy="1143000"/>
          </a:xfrm>
        </p:spPr>
        <p:txBody>
          <a:bodyPr/>
          <a:lstStyle/>
          <a:p>
            <a:r>
              <a:rPr lang="en-US" altLang="en-US" sz="2800" dirty="0"/>
              <a:t>Robust Design for Goals</a:t>
            </a:r>
          </a:p>
        </p:txBody>
      </p:sp>
      <p:grpSp>
        <p:nvGrpSpPr>
          <p:cNvPr id="20484" name="Group 19">
            <a:extLst>
              <a:ext uri="{FF2B5EF4-FFF2-40B4-BE49-F238E27FC236}">
                <a16:creationId xmlns:a16="http://schemas.microsoft.com/office/drawing/2014/main" id="{BB309E80-4C52-AAC0-54A2-1794A954BA4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0485" name="Group 8">
              <a:extLst>
                <a:ext uri="{FF2B5EF4-FFF2-40B4-BE49-F238E27FC236}">
                  <a16:creationId xmlns:a16="http://schemas.microsoft.com/office/drawing/2014/main" id="{53383219-3F36-8558-4F2C-F71FBB921E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0488" name="Group 9">
                <a:extLst>
                  <a:ext uri="{FF2B5EF4-FFF2-40B4-BE49-F238E27FC236}">
                    <a16:creationId xmlns:a16="http://schemas.microsoft.com/office/drawing/2014/main" id="{DA35384F-45C4-A0D6-FFBE-06B7542108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498" name="Rectangle 10">
                  <a:extLst>
                    <a:ext uri="{FF2B5EF4-FFF2-40B4-BE49-F238E27FC236}">
                      <a16:creationId xmlns:a16="http://schemas.microsoft.com/office/drawing/2014/main" id="{702C3EFB-61AB-8AAC-1947-65AA63FA20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9" name="Rectangle 11">
                  <a:extLst>
                    <a:ext uri="{FF2B5EF4-FFF2-40B4-BE49-F238E27FC236}">
                      <a16:creationId xmlns:a16="http://schemas.microsoft.com/office/drawing/2014/main" id="{ADF0AD32-0ABD-06B3-D0DC-57F1782374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89" name="Group 12">
                <a:extLst>
                  <a:ext uri="{FF2B5EF4-FFF2-40B4-BE49-F238E27FC236}">
                    <a16:creationId xmlns:a16="http://schemas.microsoft.com/office/drawing/2014/main" id="{F49A64D2-123E-D2FF-0D86-D7F808D306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0496" name="Rectangle 13">
                  <a:extLst>
                    <a:ext uri="{FF2B5EF4-FFF2-40B4-BE49-F238E27FC236}">
                      <a16:creationId xmlns:a16="http://schemas.microsoft.com/office/drawing/2014/main" id="{B09538A0-274B-7BC5-EE64-79CFC7D81E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7" name="Rectangle 14">
                  <a:extLst>
                    <a:ext uri="{FF2B5EF4-FFF2-40B4-BE49-F238E27FC236}">
                      <a16:creationId xmlns:a16="http://schemas.microsoft.com/office/drawing/2014/main" id="{25CD9089-994A-5552-59FE-7066544D28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0" name="Group 15">
                <a:extLst>
                  <a:ext uri="{FF2B5EF4-FFF2-40B4-BE49-F238E27FC236}">
                    <a16:creationId xmlns:a16="http://schemas.microsoft.com/office/drawing/2014/main" id="{08E990EC-A9C9-B614-509B-EE22BC347E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0494" name="Rectangle 16">
                  <a:extLst>
                    <a:ext uri="{FF2B5EF4-FFF2-40B4-BE49-F238E27FC236}">
                      <a16:creationId xmlns:a16="http://schemas.microsoft.com/office/drawing/2014/main" id="{65252B2D-D4B7-5D69-D221-2501ACEE26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5" name="Rectangle 17">
                  <a:extLst>
                    <a:ext uri="{FF2B5EF4-FFF2-40B4-BE49-F238E27FC236}">
                      <a16:creationId xmlns:a16="http://schemas.microsoft.com/office/drawing/2014/main" id="{A5EBE65E-4589-F67B-0FB9-9BD21FB606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1" name="Group 18">
                <a:extLst>
                  <a:ext uri="{FF2B5EF4-FFF2-40B4-BE49-F238E27FC236}">
                    <a16:creationId xmlns:a16="http://schemas.microsoft.com/office/drawing/2014/main" id="{3E3BFD55-05DE-BB11-C8A3-FBBFF4E25B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0492" name="Rectangle 19">
                  <a:extLst>
                    <a:ext uri="{FF2B5EF4-FFF2-40B4-BE49-F238E27FC236}">
                      <a16:creationId xmlns:a16="http://schemas.microsoft.com/office/drawing/2014/main" id="{98FE256C-D75D-E3A1-F4B8-0CFB25BCC3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3" name="Rectangle 20">
                  <a:extLst>
                    <a:ext uri="{FF2B5EF4-FFF2-40B4-BE49-F238E27FC236}">
                      <a16:creationId xmlns:a16="http://schemas.microsoft.com/office/drawing/2014/main" id="{C4D8B269-68D6-1494-AC05-46386F6797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20486" name="Rectangle 19458">
              <a:extLst>
                <a:ext uri="{FF2B5EF4-FFF2-40B4-BE49-F238E27FC236}">
                  <a16:creationId xmlns:a16="http://schemas.microsoft.com/office/drawing/2014/main" id="{0405C05B-C405-0860-C40E-66FDFB263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B5F6DED9-F953-E6E2-2D02-1A0F1D836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95AEF1A-F00D-067D-8F5C-97946843B7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1831" y="1215495"/>
            <a:ext cx="7780337" cy="5548313"/>
          </a:xfrm>
        </p:spPr>
      </p:pic>
    </p:spTree>
    <p:extLst>
      <p:ext uri="{BB962C8B-B14F-4D97-AF65-F5344CB8AC3E}">
        <p14:creationId xmlns:p14="http://schemas.microsoft.com/office/powerpoint/2010/main" val="16708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E1DAE01-E10B-B9E6-1642-79175BA3C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8825" y="0"/>
            <a:ext cx="7772400" cy="1143000"/>
          </a:xfrm>
        </p:spPr>
        <p:txBody>
          <a:bodyPr/>
          <a:lstStyle/>
          <a:p>
            <a:r>
              <a:rPr lang="en-US" altLang="en-US" sz="2800" dirty="0"/>
              <a:t>Robust Design for Constraints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325F41D0-5BB3-E0A9-B6E7-F50434131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1157287"/>
            <a:ext cx="8610600" cy="5546603"/>
          </a:xfrm>
        </p:spPr>
      </p:pic>
      <p:grpSp>
        <p:nvGrpSpPr>
          <p:cNvPr id="20484" name="Group 19">
            <a:extLst>
              <a:ext uri="{FF2B5EF4-FFF2-40B4-BE49-F238E27FC236}">
                <a16:creationId xmlns:a16="http://schemas.microsoft.com/office/drawing/2014/main" id="{BB309E80-4C52-AAC0-54A2-1794A954BA4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0485" name="Group 8">
              <a:extLst>
                <a:ext uri="{FF2B5EF4-FFF2-40B4-BE49-F238E27FC236}">
                  <a16:creationId xmlns:a16="http://schemas.microsoft.com/office/drawing/2014/main" id="{53383219-3F36-8558-4F2C-F71FBB921E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0488" name="Group 9">
                <a:extLst>
                  <a:ext uri="{FF2B5EF4-FFF2-40B4-BE49-F238E27FC236}">
                    <a16:creationId xmlns:a16="http://schemas.microsoft.com/office/drawing/2014/main" id="{DA35384F-45C4-A0D6-FFBE-06B7542108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498" name="Rectangle 10">
                  <a:extLst>
                    <a:ext uri="{FF2B5EF4-FFF2-40B4-BE49-F238E27FC236}">
                      <a16:creationId xmlns:a16="http://schemas.microsoft.com/office/drawing/2014/main" id="{702C3EFB-61AB-8AAC-1947-65AA63FA20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9" name="Rectangle 11">
                  <a:extLst>
                    <a:ext uri="{FF2B5EF4-FFF2-40B4-BE49-F238E27FC236}">
                      <a16:creationId xmlns:a16="http://schemas.microsoft.com/office/drawing/2014/main" id="{ADF0AD32-0ABD-06B3-D0DC-57F1782374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89" name="Group 12">
                <a:extLst>
                  <a:ext uri="{FF2B5EF4-FFF2-40B4-BE49-F238E27FC236}">
                    <a16:creationId xmlns:a16="http://schemas.microsoft.com/office/drawing/2014/main" id="{F49A64D2-123E-D2FF-0D86-D7F808D306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0496" name="Rectangle 13">
                  <a:extLst>
                    <a:ext uri="{FF2B5EF4-FFF2-40B4-BE49-F238E27FC236}">
                      <a16:creationId xmlns:a16="http://schemas.microsoft.com/office/drawing/2014/main" id="{B09538A0-274B-7BC5-EE64-79CFC7D81E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7" name="Rectangle 14">
                  <a:extLst>
                    <a:ext uri="{FF2B5EF4-FFF2-40B4-BE49-F238E27FC236}">
                      <a16:creationId xmlns:a16="http://schemas.microsoft.com/office/drawing/2014/main" id="{25CD9089-994A-5552-59FE-7066544D28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0" name="Group 15">
                <a:extLst>
                  <a:ext uri="{FF2B5EF4-FFF2-40B4-BE49-F238E27FC236}">
                    <a16:creationId xmlns:a16="http://schemas.microsoft.com/office/drawing/2014/main" id="{08E990EC-A9C9-B614-509B-EE22BC347E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0494" name="Rectangle 16">
                  <a:extLst>
                    <a:ext uri="{FF2B5EF4-FFF2-40B4-BE49-F238E27FC236}">
                      <a16:creationId xmlns:a16="http://schemas.microsoft.com/office/drawing/2014/main" id="{65252B2D-D4B7-5D69-D221-2501ACEE26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5" name="Rectangle 17">
                  <a:extLst>
                    <a:ext uri="{FF2B5EF4-FFF2-40B4-BE49-F238E27FC236}">
                      <a16:creationId xmlns:a16="http://schemas.microsoft.com/office/drawing/2014/main" id="{A5EBE65E-4589-F67B-0FB9-9BD21FB606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1" name="Group 18">
                <a:extLst>
                  <a:ext uri="{FF2B5EF4-FFF2-40B4-BE49-F238E27FC236}">
                    <a16:creationId xmlns:a16="http://schemas.microsoft.com/office/drawing/2014/main" id="{3E3BFD55-05DE-BB11-C8A3-FBBFF4E25B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0492" name="Rectangle 19">
                  <a:extLst>
                    <a:ext uri="{FF2B5EF4-FFF2-40B4-BE49-F238E27FC236}">
                      <a16:creationId xmlns:a16="http://schemas.microsoft.com/office/drawing/2014/main" id="{98FE256C-D75D-E3A1-F4B8-0CFB25BCC3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3" name="Rectangle 20">
                  <a:extLst>
                    <a:ext uri="{FF2B5EF4-FFF2-40B4-BE49-F238E27FC236}">
                      <a16:creationId xmlns:a16="http://schemas.microsoft.com/office/drawing/2014/main" id="{C4D8B269-68D6-1494-AC05-46386F6797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20486" name="Rectangle 19458">
              <a:extLst>
                <a:ext uri="{FF2B5EF4-FFF2-40B4-BE49-F238E27FC236}">
                  <a16:creationId xmlns:a16="http://schemas.microsoft.com/office/drawing/2014/main" id="{0405C05B-C405-0860-C40E-66FDFB263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B5F6DED9-F953-E6E2-2D02-1A0F1D836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643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C0200-90DE-D2C1-9217-8222C2FF6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7772400" cy="1143000"/>
          </a:xfrm>
        </p:spPr>
        <p:txBody>
          <a:bodyPr/>
          <a:lstStyle/>
          <a:p>
            <a:r>
              <a:rPr lang="en-IN" sz="2800" i="0" u="none" strike="noStrike" baseline="0" dirty="0">
                <a:latin typeface="Times-Bold"/>
              </a:rPr>
              <a:t>Thermal </a:t>
            </a:r>
            <a:r>
              <a:rPr lang="en-IN" sz="2800" i="0" u="none" strike="noStrike" baseline="0" dirty="0" err="1">
                <a:latin typeface="Times-Bold"/>
              </a:rPr>
              <a:t>Modeling</a:t>
            </a:r>
            <a:r>
              <a:rPr lang="en-IN" sz="2800" i="0" u="none" strike="noStrike" baseline="0" dirty="0">
                <a:latin typeface="Times-Bold"/>
              </a:rPr>
              <a:t> Challenges</a:t>
            </a:r>
            <a:endParaRPr lang="en-IN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B56D3-25BE-2390-5927-08E8CFCC1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648200"/>
          </a:xfrm>
        </p:spPr>
        <p:txBody>
          <a:bodyPr/>
          <a:lstStyle/>
          <a:p>
            <a:pPr algn="l"/>
            <a:r>
              <a:rPr lang="en-US" sz="2400" b="0" i="0" u="none" strike="noStrike" baseline="0" dirty="0">
                <a:latin typeface="Times-Roman"/>
              </a:rPr>
              <a:t>Predicting the flow and specially temperature fields inside data centers in terms of the involved design parameters is necessary for an energy efficient and Flexible (open) cooling system design.</a:t>
            </a:r>
          </a:p>
          <a:p>
            <a:pPr algn="l"/>
            <a:r>
              <a:rPr lang="en-US" sz="2400" b="0" i="0" u="none" strike="noStrike" baseline="0" dirty="0">
                <a:latin typeface="Times-Roman"/>
              </a:rPr>
              <a:t>Most of the designers simulate the air velocity and temperature fields in data centers are based on CFD/HT.</a:t>
            </a:r>
          </a:p>
          <a:p>
            <a:pPr algn="l"/>
            <a:r>
              <a:rPr lang="en-US" sz="2400" b="0" i="0" u="none" strike="noStrike" baseline="0" dirty="0">
                <a:latin typeface="Times-Roman"/>
              </a:rPr>
              <a:t>Meta-modeling and reduced order modeling techniques are tools to generate accurate and quick surrogate models for a complex system response. </a:t>
            </a:r>
          </a:p>
          <a:p>
            <a:pPr algn="l"/>
            <a:r>
              <a:rPr lang="en-US" sz="2400" b="0" i="0" u="none" strike="noStrike" baseline="0" dirty="0">
                <a:latin typeface="Times-Roman"/>
              </a:rPr>
              <a:t>The reduced order modeling technique namely the Proper Orthogonal Decomposition (POD) is more appropriate. </a:t>
            </a:r>
            <a:endParaRPr lang="en-IN" sz="2400" dirty="0"/>
          </a:p>
        </p:txBody>
      </p:sp>
      <p:grpSp>
        <p:nvGrpSpPr>
          <p:cNvPr id="4" name="Group 19">
            <a:extLst>
              <a:ext uri="{FF2B5EF4-FFF2-40B4-BE49-F238E27FC236}">
                <a16:creationId xmlns:a16="http://schemas.microsoft.com/office/drawing/2014/main" id="{4BB19E4B-8A7B-F7BF-B560-0F5B68F6479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759A9A16-9342-0E41-BB3E-00A42DC272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53EF3AC2-D839-4327-85CC-8830245679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581FB089-5393-DD89-03EF-2CCBE7D6CD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97365238-3E8F-EB37-F7E5-A95C068FA3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4112E454-A04C-D8C6-2B95-A2830A8DEA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3">
                  <a:extLst>
                    <a:ext uri="{FF2B5EF4-FFF2-40B4-BE49-F238E27FC236}">
                      <a16:creationId xmlns:a16="http://schemas.microsoft.com/office/drawing/2014/main" id="{267FD909-FA50-326F-4598-5F1ECF8076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4">
                  <a:extLst>
                    <a:ext uri="{FF2B5EF4-FFF2-40B4-BE49-F238E27FC236}">
                      <a16:creationId xmlns:a16="http://schemas.microsoft.com/office/drawing/2014/main" id="{7E792817-3152-46BB-C8F4-8DB308867E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3B44D79F-BA81-B081-4E3D-461308B32D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6">
                  <a:extLst>
                    <a:ext uri="{FF2B5EF4-FFF2-40B4-BE49-F238E27FC236}">
                      <a16:creationId xmlns:a16="http://schemas.microsoft.com/office/drawing/2014/main" id="{0EC25828-54B5-2AA4-C72A-A9F400A33F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7">
                  <a:extLst>
                    <a:ext uri="{FF2B5EF4-FFF2-40B4-BE49-F238E27FC236}">
                      <a16:creationId xmlns:a16="http://schemas.microsoft.com/office/drawing/2014/main" id="{6ED77800-BE09-2FF5-F06E-9265FA46FE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DD55FD85-95B2-5189-192E-4C191D9046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85575D9D-6EF8-021A-A330-392FA21558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640DB034-1E13-35EE-EFE7-F34BCACFD2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E5E74A6E-1EC9-1AAA-0B46-3E7069B16A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2EA0AE3B-7DEC-8ECD-92E7-15D8B1975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519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C0200-90DE-D2C1-9217-8222C2FF6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5975350" cy="1143000"/>
          </a:xfrm>
        </p:spPr>
        <p:txBody>
          <a:bodyPr/>
          <a:lstStyle/>
          <a:p>
            <a:r>
              <a:rPr lang="en-US" sz="2800" b="0" i="0" u="none" strike="noStrike" baseline="0" dirty="0">
                <a:latin typeface="Times-Roman"/>
              </a:rPr>
              <a:t>Proper Orthogonal Decomposition (POD) Modelling </a:t>
            </a:r>
            <a:endParaRPr lang="en-I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EB56D3-25BE-2390-5927-08E8CFCC1C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0999" y="1295400"/>
                <a:ext cx="8626475" cy="4876800"/>
              </a:xfrm>
            </p:spPr>
            <p:txBody>
              <a:bodyPr/>
              <a:lstStyle/>
              <a:p>
                <a:pPr algn="l"/>
                <a:r>
                  <a:rPr lang="en-US" sz="2400" dirty="0">
                    <a:latin typeface="Times-Roman"/>
                  </a:rPr>
                  <a:t>T</a:t>
                </a:r>
                <a:r>
                  <a:rPr lang="en-US" sz="2400" b="0" i="0" u="none" strike="noStrike" baseline="0" dirty="0">
                    <a:latin typeface="Times-Roman"/>
                  </a:rPr>
                  <a:t>he POD-based model reduction technique, a set of data are expanded on empirically determined basis functions for modal decomposition. </a:t>
                </a:r>
              </a:p>
              <a:p>
                <a:pPr algn="l"/>
                <a:r>
                  <a:rPr lang="en-US" sz="2400" b="0" i="0" u="none" strike="noStrike" baseline="0" dirty="0">
                    <a:latin typeface="Times-Roman"/>
                  </a:rPr>
                  <a:t>It can be used to numerically predict the temperature field more rapidly than full-field simulations. </a:t>
                </a:r>
              </a:p>
              <a:p>
                <a:pPr algn="l"/>
                <a:r>
                  <a:rPr lang="en-US" sz="2400" b="0" i="0" u="none" strike="noStrike" baseline="0" dirty="0">
                    <a:latin typeface="Times-Roman"/>
                  </a:rPr>
                  <a:t>The</a:t>
                </a:r>
                <a:r>
                  <a:rPr lang="en-US" sz="2400" dirty="0">
                    <a:latin typeface="Times-Roman"/>
                  </a:rPr>
                  <a:t> </a:t>
                </a:r>
                <a:r>
                  <a:rPr lang="en-US" sz="2400" b="0" i="0" u="none" strike="noStrike" baseline="0" dirty="0">
                    <a:latin typeface="Times-Roman"/>
                  </a:rPr>
                  <a:t>temperature field is expanded into basis functions or POD modes:</a:t>
                </a: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b="0" dirty="0"/>
              </a:p>
              <a:p>
                <a:pPr algn="l"/>
                <a:r>
                  <a:rPr lang="en-US" sz="2400" b="0" i="0" u="none" strike="noStrike" baseline="0" dirty="0">
                    <a:latin typeface="Times-Roman"/>
                  </a:rPr>
                  <a:t>It is important to understand the general basic algorithm to generate a POD based reduced order thermal modeling in a system 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EB56D3-25BE-2390-5927-08E8CFCC1C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999" y="1295400"/>
                <a:ext cx="8626475" cy="4876800"/>
              </a:xfrm>
              <a:blipFill>
                <a:blip r:embed="rId2"/>
                <a:stretch>
                  <a:fillRect l="-918" t="-1000" b="-462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19">
            <a:extLst>
              <a:ext uri="{FF2B5EF4-FFF2-40B4-BE49-F238E27FC236}">
                <a16:creationId xmlns:a16="http://schemas.microsoft.com/office/drawing/2014/main" id="{4BB19E4B-8A7B-F7BF-B560-0F5B68F6479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759A9A16-9342-0E41-BB3E-00A42DC272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53EF3AC2-D839-4327-85CC-8830245679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581FB089-5393-DD89-03EF-2CCBE7D6CD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97365238-3E8F-EB37-F7E5-A95C068FA3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4112E454-A04C-D8C6-2B95-A2830A8DEA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3">
                  <a:extLst>
                    <a:ext uri="{FF2B5EF4-FFF2-40B4-BE49-F238E27FC236}">
                      <a16:creationId xmlns:a16="http://schemas.microsoft.com/office/drawing/2014/main" id="{267FD909-FA50-326F-4598-5F1ECF8076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4">
                  <a:extLst>
                    <a:ext uri="{FF2B5EF4-FFF2-40B4-BE49-F238E27FC236}">
                      <a16:creationId xmlns:a16="http://schemas.microsoft.com/office/drawing/2014/main" id="{7E792817-3152-46BB-C8F4-8DB308867E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3B44D79F-BA81-B081-4E3D-461308B32D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6">
                  <a:extLst>
                    <a:ext uri="{FF2B5EF4-FFF2-40B4-BE49-F238E27FC236}">
                      <a16:creationId xmlns:a16="http://schemas.microsoft.com/office/drawing/2014/main" id="{0EC25828-54B5-2AA4-C72A-A9F400A33F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7">
                  <a:extLst>
                    <a:ext uri="{FF2B5EF4-FFF2-40B4-BE49-F238E27FC236}">
                      <a16:creationId xmlns:a16="http://schemas.microsoft.com/office/drawing/2014/main" id="{6ED77800-BE09-2FF5-F06E-9265FA46FE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DD55FD85-95B2-5189-192E-4C191D9046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85575D9D-6EF8-021A-A330-392FA21558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640DB034-1E13-35EE-EFE7-F34BCACFD2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E5E74A6E-1EC9-1AAA-0B46-3E7069B16A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2EA0AE3B-7DEC-8ECD-92E7-15D8B1975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202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C0200-90DE-D2C1-9217-8222C2FF6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6477000" cy="1143000"/>
          </a:xfrm>
        </p:spPr>
        <p:txBody>
          <a:bodyPr/>
          <a:lstStyle/>
          <a:p>
            <a:r>
              <a:rPr lang="en-IN" sz="2800" b="0" i="0" u="none" strike="noStrike" baseline="0" dirty="0">
                <a:latin typeface="Times-Roman"/>
              </a:rPr>
              <a:t>General algorithm for POD temperature field generation</a:t>
            </a:r>
            <a:endParaRPr lang="en-IN" sz="2800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9C2D3295-10DA-3E4A-156B-BFF83B87AE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0000"/>
                    </a14:imgEffect>
                    <a14:imgEffect>
                      <a14:brightnessContrast bright="-30000" contrast="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4960" y="1143000"/>
            <a:ext cx="3268040" cy="5426744"/>
          </a:xfrm>
        </p:spPr>
      </p:pic>
      <p:grpSp>
        <p:nvGrpSpPr>
          <p:cNvPr id="4" name="Group 19">
            <a:extLst>
              <a:ext uri="{FF2B5EF4-FFF2-40B4-BE49-F238E27FC236}">
                <a16:creationId xmlns:a16="http://schemas.microsoft.com/office/drawing/2014/main" id="{4BB19E4B-8A7B-F7BF-B560-0F5B68F6479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759A9A16-9342-0E41-BB3E-00A42DC272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53EF3AC2-D839-4327-85CC-8830245679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581FB089-5393-DD89-03EF-2CCBE7D6CD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97365238-3E8F-EB37-F7E5-A95C068FA3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4112E454-A04C-D8C6-2B95-A2830A8DEA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3">
                  <a:extLst>
                    <a:ext uri="{FF2B5EF4-FFF2-40B4-BE49-F238E27FC236}">
                      <a16:creationId xmlns:a16="http://schemas.microsoft.com/office/drawing/2014/main" id="{267FD909-FA50-326F-4598-5F1ECF8076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4">
                  <a:extLst>
                    <a:ext uri="{FF2B5EF4-FFF2-40B4-BE49-F238E27FC236}">
                      <a16:creationId xmlns:a16="http://schemas.microsoft.com/office/drawing/2014/main" id="{7E792817-3152-46BB-C8F4-8DB308867E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3B44D79F-BA81-B081-4E3D-461308B32D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6">
                  <a:extLst>
                    <a:ext uri="{FF2B5EF4-FFF2-40B4-BE49-F238E27FC236}">
                      <a16:creationId xmlns:a16="http://schemas.microsoft.com/office/drawing/2014/main" id="{0EC25828-54B5-2AA4-C72A-A9F400A33F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7">
                  <a:extLst>
                    <a:ext uri="{FF2B5EF4-FFF2-40B4-BE49-F238E27FC236}">
                      <a16:creationId xmlns:a16="http://schemas.microsoft.com/office/drawing/2014/main" id="{6ED77800-BE09-2FF5-F06E-9265FA46FE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DD55FD85-95B2-5189-192E-4C191D9046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85575D9D-6EF8-021A-A330-392FA21558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640DB034-1E13-35EE-EFE7-F34BCACFD2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E5E74A6E-1EC9-1AAA-0B46-3E7069B16A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2EA0AE3B-7DEC-8ECD-92E7-15D8B1975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0064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C0200-90DE-D2C1-9217-8222C2FF6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7772400" cy="1143000"/>
          </a:xfrm>
        </p:spPr>
        <p:txBody>
          <a:bodyPr/>
          <a:lstStyle/>
          <a:p>
            <a:r>
              <a:rPr lang="en-IN" sz="2800" b="0" u="none" strike="noStrike" baseline="0" dirty="0">
                <a:latin typeface="Times-Italic"/>
              </a:rPr>
              <a:t>Observation Generation</a:t>
            </a:r>
            <a:endParaRPr lang="en-IN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EB56D3-25BE-2390-5927-08E8CFCC1C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1385887"/>
                <a:ext cx="8534400" cy="5091113"/>
              </a:xfrm>
            </p:spPr>
            <p:txBody>
              <a:bodyPr/>
              <a:lstStyle/>
              <a:p>
                <a:pPr algn="l"/>
                <a:r>
                  <a:rPr lang="en-US" sz="2400" b="0" i="0" u="none" strike="noStrike" baseline="0" dirty="0">
                    <a:latin typeface="Times-Roman"/>
                  </a:rPr>
                  <a:t>In the first step, the design variables of the system are changed </a:t>
                </a:r>
                <a:r>
                  <a:rPr lang="en-US" sz="2400" b="0" i="1" u="none" strike="noStrike" baseline="0" dirty="0">
                    <a:latin typeface="Times-Italic"/>
                  </a:rPr>
                  <a:t>n</a:t>
                </a:r>
                <a:r>
                  <a:rPr lang="en-US" sz="2400" b="0" i="0" u="none" strike="noStrike" baseline="0" dirty="0">
                    <a:latin typeface="Times-Roman"/>
                  </a:rPr>
                  <a:t>-times.</a:t>
                </a:r>
              </a:p>
              <a:p>
                <a:pPr algn="l"/>
                <a:r>
                  <a:rPr lang="en-US" sz="2400" b="0" i="0" u="none" strike="noStrike" baseline="0" dirty="0">
                    <a:latin typeface="Times-Roman"/>
                  </a:rPr>
                  <a:t>The temperature field for the entire domain is obtained by CFD /HT simulations, or detailed experimental measurements for each case. </a:t>
                </a:r>
              </a:p>
              <a:p>
                <a:pPr algn="l"/>
                <a:r>
                  <a:rPr lang="en-US" sz="2400" b="0" i="0" u="none" strike="noStrike" baseline="0" dirty="0">
                    <a:latin typeface="Times-Roman"/>
                  </a:rPr>
                  <a:t>These thermal fields are called observations or snapshots. </a:t>
                </a:r>
              </a:p>
              <a:p>
                <a:pPr algn="l"/>
                <a:r>
                  <a:rPr lang="en-US" sz="2400" b="0" i="0" u="none" strike="noStrike" baseline="0" dirty="0">
                    <a:latin typeface="Times-Roman"/>
                  </a:rPr>
                  <a:t>An element of the reference temperature field, </a:t>
                </a:r>
                <a:r>
                  <a:rPr lang="en-US" sz="2400" b="0" i="1" u="none" strike="noStrike" baseline="0" dirty="0">
                    <a:latin typeface="Times-Italic"/>
                  </a:rPr>
                  <a:t>T</a:t>
                </a:r>
                <a:r>
                  <a:rPr lang="en-US" sz="2400" b="0" i="1" u="none" strike="noStrike" baseline="-25000" dirty="0">
                    <a:latin typeface="Times-Italic"/>
                  </a:rPr>
                  <a:t>0</a:t>
                </a:r>
                <a:r>
                  <a:rPr lang="en-US" sz="2400" b="0" i="1" u="none" strike="noStrike" baseline="0" dirty="0">
                    <a:latin typeface="Times-Italic"/>
                  </a:rPr>
                  <a:t> </a:t>
                </a:r>
                <a:r>
                  <a:rPr lang="en-US" sz="2400" b="0" i="0" u="none" strike="noStrike" baseline="0" dirty="0">
                    <a:latin typeface="Times-Roman"/>
                  </a:rPr>
                  <a:t>in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sz="1800" dirty="0"/>
              </a:p>
              <a:p>
                <a:pPr algn="l"/>
                <a:r>
                  <a:rPr lang="en-US" sz="2400" b="0" i="0" u="none" strike="noStrike" baseline="0" dirty="0">
                    <a:latin typeface="Times-Roman"/>
                  </a:rPr>
                  <a:t> is typically considered as the average of the all observed data for a field point.</a:t>
                </a:r>
                <a:endParaRPr lang="en-IN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EB56D3-25BE-2390-5927-08E8CFCC1C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385887"/>
                <a:ext cx="8534400" cy="5091113"/>
              </a:xfrm>
              <a:blipFill>
                <a:blip r:embed="rId2"/>
                <a:stretch>
                  <a:fillRect l="-1000" t="-957" r="-142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19">
            <a:extLst>
              <a:ext uri="{FF2B5EF4-FFF2-40B4-BE49-F238E27FC236}">
                <a16:creationId xmlns:a16="http://schemas.microsoft.com/office/drawing/2014/main" id="{4BB19E4B-8A7B-F7BF-B560-0F5B68F6479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759A9A16-9342-0E41-BB3E-00A42DC272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53EF3AC2-D839-4327-85CC-8830245679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581FB089-5393-DD89-03EF-2CCBE7D6CD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97365238-3E8F-EB37-F7E5-A95C068FA3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4112E454-A04C-D8C6-2B95-A2830A8DEA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3">
                  <a:extLst>
                    <a:ext uri="{FF2B5EF4-FFF2-40B4-BE49-F238E27FC236}">
                      <a16:creationId xmlns:a16="http://schemas.microsoft.com/office/drawing/2014/main" id="{267FD909-FA50-326F-4598-5F1ECF8076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4">
                  <a:extLst>
                    <a:ext uri="{FF2B5EF4-FFF2-40B4-BE49-F238E27FC236}">
                      <a16:creationId xmlns:a16="http://schemas.microsoft.com/office/drawing/2014/main" id="{7E792817-3152-46BB-C8F4-8DB308867E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3B44D79F-BA81-B081-4E3D-461308B32D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6">
                  <a:extLst>
                    <a:ext uri="{FF2B5EF4-FFF2-40B4-BE49-F238E27FC236}">
                      <a16:creationId xmlns:a16="http://schemas.microsoft.com/office/drawing/2014/main" id="{0EC25828-54B5-2AA4-C72A-A9F400A33F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7">
                  <a:extLst>
                    <a:ext uri="{FF2B5EF4-FFF2-40B4-BE49-F238E27FC236}">
                      <a16:creationId xmlns:a16="http://schemas.microsoft.com/office/drawing/2014/main" id="{6ED77800-BE09-2FF5-F06E-9265FA46FE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DD55FD85-95B2-5189-192E-4C191D9046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85575D9D-6EF8-021A-A330-392FA21558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640DB034-1E13-35EE-EFE7-F34BCACFD2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E5E74A6E-1EC9-1AAA-0B46-3E7069B16A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2EA0AE3B-7DEC-8ECD-92E7-15D8B1975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300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C0200-90DE-D2C1-9217-8222C2FF6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7772400" cy="1143000"/>
          </a:xfrm>
        </p:spPr>
        <p:txBody>
          <a:bodyPr/>
          <a:lstStyle/>
          <a:p>
            <a:r>
              <a:rPr lang="en-IN" sz="2800" b="0" u="none" strike="noStrike" baseline="0" dirty="0">
                <a:latin typeface="Times-Italic"/>
              </a:rPr>
              <a:t>POD modes, </a:t>
            </a:r>
            <a:r>
              <a:rPr lang="en-IN" sz="2800" b="0" u="none" strike="noStrike" baseline="0" dirty="0" err="1">
                <a:latin typeface="Symbol" panose="05050102010706020507" pitchFamily="18" charset="2"/>
              </a:rPr>
              <a:t>y</a:t>
            </a:r>
            <a:r>
              <a:rPr lang="en-IN" sz="2800" b="0" u="none" strike="noStrike" baseline="-25000" dirty="0" err="1">
                <a:latin typeface="+mn-lt"/>
              </a:rPr>
              <a:t>i</a:t>
            </a:r>
            <a:r>
              <a:rPr lang="en-IN" sz="2800" b="0" u="none" strike="noStrike" baseline="0" dirty="0">
                <a:latin typeface="Times-Roman"/>
              </a:rPr>
              <a:t>, </a:t>
            </a:r>
            <a:r>
              <a:rPr lang="en-IN" sz="2800" dirty="0">
                <a:latin typeface="Times-Italic"/>
              </a:rPr>
              <a:t>C</a:t>
            </a:r>
            <a:r>
              <a:rPr lang="en-IN" sz="2800" b="0" u="none" strike="noStrike" baseline="0" dirty="0">
                <a:latin typeface="Times-Italic"/>
              </a:rPr>
              <a:t>alculation</a:t>
            </a:r>
            <a:endParaRPr lang="en-I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EB56D3-25BE-2390-5927-08E8CFCC1C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0999" y="1295400"/>
                <a:ext cx="8626475" cy="5029200"/>
              </a:xfrm>
            </p:spPr>
            <p:txBody>
              <a:bodyPr/>
              <a:lstStyle/>
              <a:p>
                <a:pPr algn="l"/>
                <a:r>
                  <a:rPr lang="en-US" sz="2400" b="0" i="0" u="none" strike="noStrike" baseline="0" dirty="0">
                    <a:latin typeface="Times-Roman"/>
                  </a:rPr>
                  <a:t>The POD modes of a thermal system, </a:t>
                </a:r>
                <a:r>
                  <a:rPr lang="en-US" sz="2400" b="0" i="1" u="none" strike="noStrike" baseline="0" dirty="0" err="1">
                    <a:latin typeface="Symbol" panose="05050102010706020507" pitchFamily="18" charset="2"/>
                  </a:rPr>
                  <a:t>y</a:t>
                </a:r>
                <a:r>
                  <a:rPr lang="en-US" sz="2400" b="0" i="1" u="none" strike="noStrike" baseline="-25000" dirty="0" err="1">
                    <a:latin typeface="Times-Roman"/>
                  </a:rPr>
                  <a:t>i</a:t>
                </a:r>
                <a:r>
                  <a:rPr lang="en-US" sz="2400" b="0" i="1" u="none" strike="noStrike" baseline="0" dirty="0">
                    <a:latin typeface="Times-Roman"/>
                  </a:rPr>
                  <a:t> </a:t>
                </a:r>
                <a:r>
                  <a:rPr lang="en-US" sz="2400" b="0" i="0" u="none" strike="noStrike" baseline="0" dirty="0">
                    <a:latin typeface="Times-Roman"/>
                  </a:rPr>
                  <a:t>can be calculated from observations. </a:t>
                </a:r>
              </a:p>
              <a:p>
                <a:pPr algn="l"/>
                <a:r>
                  <a:rPr lang="en-US" sz="2400" b="0" i="0" u="none" strike="noStrike" baseline="0" dirty="0">
                    <a:latin typeface="Times-Roman"/>
                  </a:rPr>
                  <a:t>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2400" b="0" i="0" u="none" strike="noStrike" baseline="0" dirty="0">
                  <a:latin typeface="Times-Roman"/>
                </a:endParaRPr>
              </a:p>
              <a:p>
                <a:pPr algn="l"/>
                <a:r>
                  <a:rPr lang="en-US" sz="2400" b="0" i="0" u="none" strike="noStrike" baseline="0" dirty="0">
                    <a:latin typeface="Times-Roman"/>
                  </a:rPr>
                  <a:t> </a:t>
                </a:r>
                <a:r>
                  <a:rPr lang="en-US" sz="2400" b="0" i="1" u="none" strike="noStrike" baseline="0" dirty="0">
                    <a:latin typeface="Times-Italic"/>
                  </a:rPr>
                  <a:t>m </a:t>
                </a:r>
                <a:r>
                  <a:rPr lang="en-US" sz="2400" b="0" i="0" u="none" strike="noStrike" baseline="0" dirty="0">
                    <a:latin typeface="Times-Roman"/>
                  </a:rPr>
                  <a:t>is the number of retained POD modes in the decomposition which can be 1 up to </a:t>
                </a:r>
                <a:r>
                  <a:rPr lang="en-US" sz="2400" b="0" i="1" u="none" strike="noStrike" baseline="0" dirty="0">
                    <a:latin typeface="Times-Italic"/>
                  </a:rPr>
                  <a:t>n-1</a:t>
                </a:r>
                <a:r>
                  <a:rPr lang="en-US" sz="2400" b="0" i="0" u="none" strike="noStrike" baseline="0" dirty="0">
                    <a:latin typeface="Times-Roman"/>
                  </a:rPr>
                  <a:t>, where </a:t>
                </a:r>
                <a:r>
                  <a:rPr lang="en-US" sz="2400" b="0" i="1" u="none" strike="noStrike" baseline="0" dirty="0">
                    <a:latin typeface="Times-Italic"/>
                  </a:rPr>
                  <a:t>n </a:t>
                </a:r>
                <a:r>
                  <a:rPr lang="en-US" sz="2400" b="0" i="0" u="none" strike="noStrike" baseline="0" dirty="0">
                    <a:latin typeface="Times-Roman"/>
                  </a:rPr>
                  <a:t>is the number of observations. </a:t>
                </a:r>
              </a:p>
              <a:p>
                <a:pPr algn="l"/>
                <a:r>
                  <a:rPr lang="en-US" sz="2400" b="0" i="0" u="none" strike="noStrike" baseline="0" dirty="0">
                    <a:latin typeface="Times-Roman"/>
                  </a:rPr>
                  <a:t>Using</a:t>
                </a:r>
                <a:r>
                  <a:rPr lang="en-US" sz="2400" dirty="0">
                    <a:latin typeface="Times-Roman"/>
                  </a:rPr>
                  <a:t> </a:t>
                </a:r>
                <a:r>
                  <a:rPr lang="en-US" sz="2400" b="0" i="0" u="none" strike="noStrike" baseline="0" dirty="0">
                    <a:latin typeface="Times-Roman"/>
                  </a:rPr>
                  <a:t>the method of snapshots, each POD mode can be expressed as a linear combination of the </a:t>
                </a:r>
                <a:r>
                  <a:rPr lang="en-IN" sz="2400" b="0" i="0" u="none" strike="noStrike" baseline="0" dirty="0">
                    <a:latin typeface="Times-Roman"/>
                  </a:rPr>
                  <a:t>linearly independent observations.</a:t>
                </a: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𝑜𝑏𝑠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IN" sz="2400" dirty="0"/>
              </a:p>
              <a:p>
                <a:pPr algn="l"/>
                <a:r>
                  <a:rPr lang="en-US" sz="2400" b="0" i="0" u="none" strike="noStrike" baseline="0" dirty="0">
                    <a:latin typeface="Times-Roman"/>
                  </a:rPr>
                  <a:t>where </a:t>
                </a:r>
                <a:r>
                  <a:rPr lang="en-US" sz="2400" b="0" i="1" u="none" strike="noStrike" baseline="0" dirty="0" err="1">
                    <a:latin typeface="Times-Italic"/>
                  </a:rPr>
                  <a:t>T</a:t>
                </a:r>
                <a:r>
                  <a:rPr lang="en-US" sz="2400" b="0" i="1" u="none" strike="noStrike" baseline="-25000" dirty="0" err="1">
                    <a:latin typeface="Times-Italic"/>
                  </a:rPr>
                  <a:t>obs,</a:t>
                </a:r>
                <a:r>
                  <a:rPr lang="en-US" sz="2400" b="0" i="0" u="none" strike="noStrike" baseline="0" dirty="0" err="1">
                    <a:latin typeface="Times-Roman"/>
                  </a:rPr>
                  <a:t>is</a:t>
                </a:r>
                <a:r>
                  <a:rPr lang="en-US" sz="2400" b="0" i="0" u="none" strike="noStrike" baseline="0" dirty="0">
                    <a:latin typeface="Times-Roman"/>
                  </a:rPr>
                  <a:t> a matrix of which each column, </a:t>
                </a:r>
                <a:r>
                  <a:rPr lang="en-US" sz="2400" b="0" i="1" u="none" strike="noStrike" baseline="0" dirty="0">
                    <a:latin typeface="Times-Italic"/>
                  </a:rPr>
                  <a:t> T </a:t>
                </a:r>
                <a:r>
                  <a:rPr lang="en-US" sz="2400" b="0" i="1" u="none" strike="noStrike" baseline="-25000" dirty="0" err="1">
                    <a:latin typeface="Times-Italic"/>
                  </a:rPr>
                  <a:t>obs,k</a:t>
                </a:r>
                <a:r>
                  <a:rPr lang="en-US" sz="2400" b="0" i="0" u="none" strike="noStrike" baseline="0" dirty="0">
                    <a:latin typeface="Times-Roman"/>
                  </a:rPr>
                  <a:t>, includes a complete temperature field </a:t>
                </a:r>
                <a:r>
                  <a:rPr lang="en-IN" sz="2400" b="0" i="0" u="none" strike="noStrike" baseline="0" dirty="0">
                    <a:latin typeface="Times-Roman"/>
                  </a:rPr>
                  <a:t>data from an observation.</a:t>
                </a:r>
                <a:endParaRPr lang="en-IN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EB56D3-25BE-2390-5927-08E8CFCC1C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999" y="1295400"/>
                <a:ext cx="8626475" cy="5029200"/>
              </a:xfrm>
              <a:blipFill>
                <a:blip r:embed="rId2"/>
                <a:stretch>
                  <a:fillRect l="-918" t="-1091" r="-134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19">
            <a:extLst>
              <a:ext uri="{FF2B5EF4-FFF2-40B4-BE49-F238E27FC236}">
                <a16:creationId xmlns:a16="http://schemas.microsoft.com/office/drawing/2014/main" id="{4BB19E4B-8A7B-F7BF-B560-0F5B68F6479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759A9A16-9342-0E41-BB3E-00A42DC272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53EF3AC2-D839-4327-85CC-8830245679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581FB089-5393-DD89-03EF-2CCBE7D6CD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97365238-3E8F-EB37-F7E5-A95C068FA3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4112E454-A04C-D8C6-2B95-A2830A8DEA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3">
                  <a:extLst>
                    <a:ext uri="{FF2B5EF4-FFF2-40B4-BE49-F238E27FC236}">
                      <a16:creationId xmlns:a16="http://schemas.microsoft.com/office/drawing/2014/main" id="{267FD909-FA50-326F-4598-5F1ECF8076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4">
                  <a:extLst>
                    <a:ext uri="{FF2B5EF4-FFF2-40B4-BE49-F238E27FC236}">
                      <a16:creationId xmlns:a16="http://schemas.microsoft.com/office/drawing/2014/main" id="{7E792817-3152-46BB-C8F4-8DB308867E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3B44D79F-BA81-B081-4E3D-461308B32D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6">
                  <a:extLst>
                    <a:ext uri="{FF2B5EF4-FFF2-40B4-BE49-F238E27FC236}">
                      <a16:creationId xmlns:a16="http://schemas.microsoft.com/office/drawing/2014/main" id="{0EC25828-54B5-2AA4-C72A-A9F400A33F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7">
                  <a:extLst>
                    <a:ext uri="{FF2B5EF4-FFF2-40B4-BE49-F238E27FC236}">
                      <a16:creationId xmlns:a16="http://schemas.microsoft.com/office/drawing/2014/main" id="{6ED77800-BE09-2FF5-F06E-9265FA46FE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DD55FD85-95B2-5189-192E-4C191D9046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85575D9D-6EF8-021A-A330-392FA21558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640DB034-1E13-35EE-EFE7-F34BCACFD2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E5E74A6E-1EC9-1AAA-0B46-3E7069B16A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2EA0AE3B-7DEC-8ECD-92E7-15D8B1975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336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C0200-90DE-D2C1-9217-8222C2FF6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7772400" cy="1143000"/>
          </a:xfrm>
        </p:spPr>
        <p:txBody>
          <a:bodyPr/>
          <a:lstStyle/>
          <a:p>
            <a:r>
              <a:rPr lang="en-IN" sz="2800" b="0" u="none" strike="noStrike" baseline="0" dirty="0">
                <a:latin typeface="Times-Italic"/>
              </a:rPr>
              <a:t>POD modes, </a:t>
            </a:r>
            <a:r>
              <a:rPr lang="en-IN" sz="2800" b="0" u="none" strike="noStrike" baseline="0" dirty="0" err="1">
                <a:latin typeface="Symbol" panose="05050102010706020507" pitchFamily="18" charset="2"/>
              </a:rPr>
              <a:t>y</a:t>
            </a:r>
            <a:r>
              <a:rPr lang="en-IN" sz="2800" b="0" u="none" strike="noStrike" baseline="-25000" dirty="0" err="1">
                <a:latin typeface="+mn-lt"/>
              </a:rPr>
              <a:t>i</a:t>
            </a:r>
            <a:r>
              <a:rPr lang="en-IN" sz="2800" b="0" u="none" strike="noStrike" baseline="0" dirty="0">
                <a:latin typeface="Times-Roman"/>
              </a:rPr>
              <a:t>, </a:t>
            </a:r>
            <a:r>
              <a:rPr lang="en-IN" sz="2800" dirty="0">
                <a:latin typeface="Times-Italic"/>
              </a:rPr>
              <a:t>C</a:t>
            </a:r>
            <a:r>
              <a:rPr lang="en-IN" sz="2800" b="0" u="none" strike="noStrike" baseline="0" dirty="0">
                <a:latin typeface="Times-Italic"/>
              </a:rPr>
              <a:t>alculation</a:t>
            </a:r>
            <a:endParaRPr lang="en-I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EB56D3-25BE-2390-5927-08E8CFCC1C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19200"/>
                <a:ext cx="8686800" cy="5484690"/>
              </a:xfrm>
            </p:spPr>
            <p:txBody>
              <a:bodyPr/>
              <a:lstStyle/>
              <a:p>
                <a:pPr algn="l"/>
                <a:r>
                  <a:rPr lang="en-US" sz="2400" b="0" i="0" u="none" strike="noStrike" baseline="0" dirty="0">
                    <a:latin typeface="Times-Roman"/>
                  </a:rPr>
                  <a:t>The weight coefficients, </a:t>
                </a:r>
                <a:r>
                  <a:rPr lang="en-US" sz="2400" b="0" i="1" u="none" strike="noStrike" baseline="0" dirty="0" err="1">
                    <a:latin typeface="Times-Italic"/>
                  </a:rPr>
                  <a:t>a</a:t>
                </a:r>
                <a:r>
                  <a:rPr lang="en-US" sz="2400" b="0" i="1" u="none" strike="noStrike" baseline="-25000" dirty="0" err="1">
                    <a:latin typeface="Times-Italic"/>
                  </a:rPr>
                  <a:t>k</a:t>
                </a:r>
                <a:r>
                  <a:rPr lang="en-US" sz="2400" b="0" i="1" u="none" strike="noStrike" baseline="0" dirty="0">
                    <a:latin typeface="Times-Italic"/>
                  </a:rPr>
                  <a:t> </a:t>
                </a:r>
                <a:r>
                  <a:rPr lang="en-US" sz="2400" b="0" i="0" u="none" strike="noStrike" baseline="0" dirty="0">
                    <a:latin typeface="Times-Roman"/>
                  </a:rPr>
                  <a:t>,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𝑜𝑏𝑠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sz="2400" b="0" i="0" u="none" strike="noStrike" baseline="0" dirty="0">
                    <a:latin typeface="Times-Roman"/>
                  </a:rPr>
                  <a:t> are obtained by solving the following </a:t>
                </a:r>
                <a:r>
                  <a:rPr lang="en-US" sz="2400" b="0" i="1" u="none" strike="noStrike" baseline="0" dirty="0" err="1">
                    <a:latin typeface="Times-Italic"/>
                  </a:rPr>
                  <a:t>n</a:t>
                </a:r>
                <a:r>
                  <a:rPr lang="en-US" sz="2400" b="0" i="1" u="none" strike="noStrike" baseline="0" dirty="0" err="1">
                    <a:latin typeface="Times-Italic"/>
                    <a:sym typeface="Symbol" panose="05050102010706020507" pitchFamily="18" charset="2"/>
                  </a:rPr>
                  <a:t></a:t>
                </a:r>
                <a:r>
                  <a:rPr lang="en-US" sz="2400" b="0" i="1" u="none" strike="noStrike" baseline="0" dirty="0" err="1">
                    <a:latin typeface="Times-Italic"/>
                  </a:rPr>
                  <a:t>n</a:t>
                </a:r>
                <a:r>
                  <a:rPr lang="en-US" sz="2400" b="0" i="1" u="none" strike="noStrike" baseline="0" dirty="0">
                    <a:latin typeface="Times-Italic"/>
                  </a:rPr>
                  <a:t> </a:t>
                </a:r>
                <a:r>
                  <a:rPr lang="en-US" sz="2400" b="0" i="0" u="none" strike="noStrike" baseline="0" dirty="0">
                    <a:latin typeface="Times-Roman"/>
                  </a:rPr>
                  <a:t>eigenvalue problem:</a:t>
                </a:r>
              </a:p>
              <a:p>
                <a:pPr algn="l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=1,…………,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nary>
                  </m:oMath>
                </a14:m>
                <a:endParaRPr lang="en-US" sz="2400" dirty="0"/>
              </a:p>
              <a:p>
                <a:pPr algn="l"/>
                <a:r>
                  <a:rPr lang="en-IN" sz="2400" b="0" i="0" u="none" strike="noStrike" baseline="0" dirty="0">
                    <a:latin typeface="Times-Roman"/>
                  </a:rPr>
                  <a:t>Where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u="none" strike="noStrike" baseline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u="none" strike="noStrike" baseline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𝑜𝑏𝑠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f>
                      <m:fPr>
                        <m:ctrlP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𝑜𝑏𝑠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IN" sz="2400" b="0" i="0" u="none" strike="noStrike" baseline="0" dirty="0">
                  <a:latin typeface="Times-Roman"/>
                </a:endParaRPr>
              </a:p>
              <a:p>
                <a:pPr algn="l"/>
                <a:r>
                  <a:rPr lang="en-US" sz="2400" b="0" i="0" u="none" strike="noStrike" baseline="0" dirty="0">
                    <a:latin typeface="Times-Roman"/>
                  </a:rPr>
                  <a:t>For a given set of observations, </a:t>
                </a:r>
                <a:r>
                  <a:rPr lang="en-US" sz="2400" b="0" i="1" u="none" strike="noStrike" baseline="0" dirty="0">
                    <a:latin typeface="Times-Italic"/>
                  </a:rPr>
                  <a:t>n </a:t>
                </a:r>
                <a:r>
                  <a:rPr lang="en-IN" sz="2400" b="0" i="0" u="none" strike="noStrike" baseline="0" dirty="0">
                    <a:latin typeface="Times-Roman"/>
                  </a:rPr>
                  <a:t>eigenvalues, </a:t>
                </a:r>
                <a:r>
                  <a:rPr lang="en-US" sz="2400" b="0" i="0" u="none" strike="noStrike" baseline="0" dirty="0">
                    <a:latin typeface="Symbol" panose="05050102010706020507" pitchFamily="18" charset="2"/>
                  </a:rPr>
                  <a:t>l</a:t>
                </a:r>
                <a:r>
                  <a:rPr lang="en-US" sz="2400" b="0" i="0" u="none" strike="noStrike" baseline="-25000" dirty="0">
                    <a:latin typeface="Times-Roman"/>
                  </a:rPr>
                  <a:t>i</a:t>
                </a:r>
                <a:r>
                  <a:rPr lang="en-US" sz="2400" b="0" i="0" u="none" strike="noStrike" baseline="0" dirty="0">
                    <a:latin typeface="Times-Roman"/>
                  </a:rPr>
                  <a:t>, and their relevant eigenvectors are obtained from above equation.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EB56D3-25BE-2390-5927-08E8CFCC1C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19200"/>
                <a:ext cx="8686800" cy="5484690"/>
              </a:xfrm>
              <a:blipFill>
                <a:blip r:embed="rId2"/>
                <a:stretch>
                  <a:fillRect l="-1474" t="-44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19">
            <a:extLst>
              <a:ext uri="{FF2B5EF4-FFF2-40B4-BE49-F238E27FC236}">
                <a16:creationId xmlns:a16="http://schemas.microsoft.com/office/drawing/2014/main" id="{4BB19E4B-8A7B-F7BF-B560-0F5B68F6479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759A9A16-9342-0E41-BB3E-00A42DC272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53EF3AC2-D839-4327-85CC-8830245679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581FB089-5393-DD89-03EF-2CCBE7D6CD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97365238-3E8F-EB37-F7E5-A95C068FA3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4112E454-A04C-D8C6-2B95-A2830A8DEA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3">
                  <a:extLst>
                    <a:ext uri="{FF2B5EF4-FFF2-40B4-BE49-F238E27FC236}">
                      <a16:creationId xmlns:a16="http://schemas.microsoft.com/office/drawing/2014/main" id="{267FD909-FA50-326F-4598-5F1ECF8076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4">
                  <a:extLst>
                    <a:ext uri="{FF2B5EF4-FFF2-40B4-BE49-F238E27FC236}">
                      <a16:creationId xmlns:a16="http://schemas.microsoft.com/office/drawing/2014/main" id="{7E792817-3152-46BB-C8F4-8DB308867E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3B44D79F-BA81-B081-4E3D-461308B32D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6">
                  <a:extLst>
                    <a:ext uri="{FF2B5EF4-FFF2-40B4-BE49-F238E27FC236}">
                      <a16:creationId xmlns:a16="http://schemas.microsoft.com/office/drawing/2014/main" id="{0EC25828-54B5-2AA4-C72A-A9F400A33F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7">
                  <a:extLst>
                    <a:ext uri="{FF2B5EF4-FFF2-40B4-BE49-F238E27FC236}">
                      <a16:creationId xmlns:a16="http://schemas.microsoft.com/office/drawing/2014/main" id="{6ED77800-BE09-2FF5-F06E-9265FA46FE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DD55FD85-95B2-5189-192E-4C191D9046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85575D9D-6EF8-021A-A330-392FA21558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640DB034-1E13-35EE-EFE7-F34BCACFD2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E5E74A6E-1EC9-1AAA-0B46-3E7069B16A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2EA0AE3B-7DEC-8ECD-92E7-15D8B1975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476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E1DAE01-E10B-B9E6-1642-79175BA3C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7772400" cy="1143000"/>
          </a:xfrm>
        </p:spPr>
        <p:txBody>
          <a:bodyPr/>
          <a:lstStyle/>
          <a:p>
            <a:r>
              <a:rPr lang="en-US" altLang="en-US" sz="2800" dirty="0"/>
              <a:t>Multi-Scale Analysis of A DC</a:t>
            </a:r>
          </a:p>
        </p:txBody>
      </p:sp>
      <p:grpSp>
        <p:nvGrpSpPr>
          <p:cNvPr id="20484" name="Group 19">
            <a:extLst>
              <a:ext uri="{FF2B5EF4-FFF2-40B4-BE49-F238E27FC236}">
                <a16:creationId xmlns:a16="http://schemas.microsoft.com/office/drawing/2014/main" id="{BB309E80-4C52-AAC0-54A2-1794A954BA4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0485" name="Group 8">
              <a:extLst>
                <a:ext uri="{FF2B5EF4-FFF2-40B4-BE49-F238E27FC236}">
                  <a16:creationId xmlns:a16="http://schemas.microsoft.com/office/drawing/2014/main" id="{53383219-3F36-8558-4F2C-F71FBB921E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0488" name="Group 9">
                <a:extLst>
                  <a:ext uri="{FF2B5EF4-FFF2-40B4-BE49-F238E27FC236}">
                    <a16:creationId xmlns:a16="http://schemas.microsoft.com/office/drawing/2014/main" id="{DA35384F-45C4-A0D6-FFBE-06B7542108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498" name="Rectangle 10">
                  <a:extLst>
                    <a:ext uri="{FF2B5EF4-FFF2-40B4-BE49-F238E27FC236}">
                      <a16:creationId xmlns:a16="http://schemas.microsoft.com/office/drawing/2014/main" id="{702C3EFB-61AB-8AAC-1947-65AA63FA20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9" name="Rectangle 11">
                  <a:extLst>
                    <a:ext uri="{FF2B5EF4-FFF2-40B4-BE49-F238E27FC236}">
                      <a16:creationId xmlns:a16="http://schemas.microsoft.com/office/drawing/2014/main" id="{ADF0AD32-0ABD-06B3-D0DC-57F1782374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89" name="Group 12">
                <a:extLst>
                  <a:ext uri="{FF2B5EF4-FFF2-40B4-BE49-F238E27FC236}">
                    <a16:creationId xmlns:a16="http://schemas.microsoft.com/office/drawing/2014/main" id="{F49A64D2-123E-D2FF-0D86-D7F808D306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0496" name="Rectangle 13">
                  <a:extLst>
                    <a:ext uri="{FF2B5EF4-FFF2-40B4-BE49-F238E27FC236}">
                      <a16:creationId xmlns:a16="http://schemas.microsoft.com/office/drawing/2014/main" id="{B09538A0-274B-7BC5-EE64-79CFC7D81E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7" name="Rectangle 14">
                  <a:extLst>
                    <a:ext uri="{FF2B5EF4-FFF2-40B4-BE49-F238E27FC236}">
                      <a16:creationId xmlns:a16="http://schemas.microsoft.com/office/drawing/2014/main" id="{25CD9089-994A-5552-59FE-7066544D28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0" name="Group 15">
                <a:extLst>
                  <a:ext uri="{FF2B5EF4-FFF2-40B4-BE49-F238E27FC236}">
                    <a16:creationId xmlns:a16="http://schemas.microsoft.com/office/drawing/2014/main" id="{08E990EC-A9C9-B614-509B-EE22BC347E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0494" name="Rectangle 16">
                  <a:extLst>
                    <a:ext uri="{FF2B5EF4-FFF2-40B4-BE49-F238E27FC236}">
                      <a16:creationId xmlns:a16="http://schemas.microsoft.com/office/drawing/2014/main" id="{65252B2D-D4B7-5D69-D221-2501ACEE26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5" name="Rectangle 17">
                  <a:extLst>
                    <a:ext uri="{FF2B5EF4-FFF2-40B4-BE49-F238E27FC236}">
                      <a16:creationId xmlns:a16="http://schemas.microsoft.com/office/drawing/2014/main" id="{A5EBE65E-4589-F67B-0FB9-9BD21FB606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1" name="Group 18">
                <a:extLst>
                  <a:ext uri="{FF2B5EF4-FFF2-40B4-BE49-F238E27FC236}">
                    <a16:creationId xmlns:a16="http://schemas.microsoft.com/office/drawing/2014/main" id="{3E3BFD55-05DE-BB11-C8A3-FBBFF4E25B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0492" name="Rectangle 19">
                  <a:extLst>
                    <a:ext uri="{FF2B5EF4-FFF2-40B4-BE49-F238E27FC236}">
                      <a16:creationId xmlns:a16="http://schemas.microsoft.com/office/drawing/2014/main" id="{98FE256C-D75D-E3A1-F4B8-0CFB25BCC3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3" name="Rectangle 20">
                  <a:extLst>
                    <a:ext uri="{FF2B5EF4-FFF2-40B4-BE49-F238E27FC236}">
                      <a16:creationId xmlns:a16="http://schemas.microsoft.com/office/drawing/2014/main" id="{C4D8B269-68D6-1494-AC05-46386F6797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20486" name="Rectangle 19458">
              <a:extLst>
                <a:ext uri="{FF2B5EF4-FFF2-40B4-BE49-F238E27FC236}">
                  <a16:creationId xmlns:a16="http://schemas.microsoft.com/office/drawing/2014/main" id="{0405C05B-C405-0860-C40E-66FDFB263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B5F6DED9-F953-E6E2-2D02-1A0F1D836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" name="Content Placeholder 2">
            <a:extLst>
              <a:ext uri="{FF2B5EF4-FFF2-40B4-BE49-F238E27FC236}">
                <a16:creationId xmlns:a16="http://schemas.microsoft.com/office/drawing/2014/main" id="{9B81EE04-88DA-9CC6-F851-C1E63FE3DF2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31000" contrast="70000"/>
          </a:blip>
          <a:stretch>
            <a:fillRect/>
          </a:stretch>
        </p:blipFill>
        <p:spPr bwMode="auto">
          <a:xfrm>
            <a:off x="283765" y="1512887"/>
            <a:ext cx="8603458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83CDBE5A-3051-E8B8-DEDD-674A749AFD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88025" y="1190594"/>
            <a:ext cx="2874775" cy="3826425"/>
          </a:xfr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D59DC51-2C36-E7DF-61F9-EE1756F5D800}"/>
              </a:ext>
            </a:extLst>
          </p:cNvPr>
          <p:cNvSpPr/>
          <p:nvPr/>
        </p:nvSpPr>
        <p:spPr bwMode="auto">
          <a:xfrm>
            <a:off x="1556148" y="2286100"/>
            <a:ext cx="1796652" cy="3391319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98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C0200-90DE-D2C1-9217-8222C2FF6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7772400" cy="1143000"/>
          </a:xfrm>
        </p:spPr>
        <p:txBody>
          <a:bodyPr/>
          <a:lstStyle/>
          <a:p>
            <a:r>
              <a:rPr lang="en-IN" sz="2800" b="0" u="none" strike="noStrike" baseline="0" dirty="0">
                <a:latin typeface="Times-Italic"/>
              </a:rPr>
              <a:t>POD modes, </a:t>
            </a:r>
            <a:r>
              <a:rPr lang="en-IN" sz="2800" b="0" u="none" strike="noStrike" baseline="0" dirty="0" err="1">
                <a:latin typeface="Symbol" panose="05050102010706020507" pitchFamily="18" charset="2"/>
              </a:rPr>
              <a:t>y</a:t>
            </a:r>
            <a:r>
              <a:rPr lang="en-IN" sz="2800" b="0" u="none" strike="noStrike" baseline="-25000" dirty="0" err="1">
                <a:latin typeface="+mn-lt"/>
              </a:rPr>
              <a:t>i</a:t>
            </a:r>
            <a:r>
              <a:rPr lang="en-IN" sz="2800" b="0" u="none" strike="noStrike" baseline="0" dirty="0">
                <a:latin typeface="Times-Roman"/>
              </a:rPr>
              <a:t>, </a:t>
            </a:r>
            <a:r>
              <a:rPr lang="en-IN" sz="2800" dirty="0">
                <a:latin typeface="Times-Italic"/>
              </a:rPr>
              <a:t>C</a:t>
            </a:r>
            <a:r>
              <a:rPr lang="en-IN" sz="2800" b="0" u="none" strike="noStrike" baseline="0" dirty="0">
                <a:latin typeface="Times-Italic"/>
              </a:rPr>
              <a:t>alculation</a:t>
            </a:r>
            <a:endParaRPr lang="en-IN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B56D3-25BE-2390-5927-08E8CFCC1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484690"/>
          </a:xfrm>
        </p:spPr>
        <p:txBody>
          <a:bodyPr/>
          <a:lstStyle/>
          <a:p>
            <a:pPr algn="l"/>
            <a:r>
              <a:rPr lang="en-US" sz="2400" b="0" i="0" u="none" strike="noStrike" baseline="0" dirty="0">
                <a:latin typeface="Times-Roman"/>
              </a:rPr>
              <a:t>Each</a:t>
            </a:r>
            <a:r>
              <a:rPr lang="en-US" sz="2400" dirty="0">
                <a:latin typeface="Times-Roman"/>
              </a:rPr>
              <a:t> </a:t>
            </a:r>
            <a:r>
              <a:rPr lang="en-US" sz="2400" b="0" i="0" u="none" strike="noStrike" baseline="0" dirty="0">
                <a:latin typeface="Times-Roman"/>
              </a:rPr>
              <a:t>eigenvector includes the weight coefficients, </a:t>
            </a:r>
            <a:r>
              <a:rPr lang="en-US" sz="2400" b="0" i="1" u="none" strike="noStrike" baseline="0" dirty="0" err="1">
                <a:latin typeface="Times-Italic"/>
              </a:rPr>
              <a:t>a</a:t>
            </a:r>
            <a:r>
              <a:rPr lang="en-US" sz="2400" b="0" i="1" u="none" strike="noStrike" baseline="-25000" dirty="0" err="1">
                <a:latin typeface="Times-Italic"/>
              </a:rPr>
              <a:t>k</a:t>
            </a:r>
            <a:r>
              <a:rPr lang="en-US" sz="2400" b="0" i="0" u="none" strike="noStrike" baseline="0" dirty="0">
                <a:latin typeface="Times-Roman"/>
              </a:rPr>
              <a:t>, of the relative POD mode in above equation.</a:t>
            </a:r>
          </a:p>
          <a:p>
            <a:pPr algn="l"/>
            <a:r>
              <a:rPr lang="en-US" sz="2400" b="0" i="0" u="none" strike="noStrike" baseline="0" dirty="0">
                <a:latin typeface="Times-Roman"/>
              </a:rPr>
              <a:t> </a:t>
            </a:r>
            <a:r>
              <a:rPr lang="en-US" sz="2400" b="0" i="1" u="none" strike="noStrike" baseline="0" dirty="0">
                <a:latin typeface="Times-Italic"/>
              </a:rPr>
              <a:t>n </a:t>
            </a:r>
            <a:r>
              <a:rPr lang="en-US" sz="2400" b="0" i="0" u="none" strike="noStrike" baseline="0" dirty="0">
                <a:latin typeface="Times-Roman"/>
              </a:rPr>
              <a:t>POD modes are finally calculated. </a:t>
            </a:r>
          </a:p>
          <a:p>
            <a:pPr algn="l"/>
            <a:r>
              <a:rPr lang="en-US" sz="2400" b="0" i="0" u="none" strike="noStrike" baseline="0" dirty="0">
                <a:latin typeface="Times-Roman"/>
              </a:rPr>
              <a:t>The energy captured by each POD mode in the system is proportional to the relevant eigenvalue. </a:t>
            </a:r>
          </a:p>
          <a:p>
            <a:pPr algn="l"/>
            <a:r>
              <a:rPr lang="en-US" sz="2400" b="0" i="0" u="none" strike="noStrike" baseline="0" dirty="0">
                <a:latin typeface="Times-Roman"/>
              </a:rPr>
              <a:t>The eigenvalues are sorted in a descending order, so the first POD modes capture larger energy compared </a:t>
            </a:r>
            <a:r>
              <a:rPr lang="en-IN" sz="2400" b="0" i="0" u="none" strike="noStrike" baseline="0" dirty="0">
                <a:latin typeface="Times-Roman"/>
              </a:rPr>
              <a:t>with the later modes.</a:t>
            </a:r>
          </a:p>
          <a:p>
            <a:endParaRPr lang="en-IN" sz="2400" b="0" i="0" u="none" strike="noStrike" baseline="0" dirty="0">
              <a:latin typeface="Times-Roman"/>
            </a:endParaRPr>
          </a:p>
        </p:txBody>
      </p:sp>
      <p:grpSp>
        <p:nvGrpSpPr>
          <p:cNvPr id="4" name="Group 19">
            <a:extLst>
              <a:ext uri="{FF2B5EF4-FFF2-40B4-BE49-F238E27FC236}">
                <a16:creationId xmlns:a16="http://schemas.microsoft.com/office/drawing/2014/main" id="{4BB19E4B-8A7B-F7BF-B560-0F5B68F6479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759A9A16-9342-0E41-BB3E-00A42DC272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53EF3AC2-D839-4327-85CC-8830245679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581FB089-5393-DD89-03EF-2CCBE7D6CD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97365238-3E8F-EB37-F7E5-A95C068FA3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4112E454-A04C-D8C6-2B95-A2830A8DEA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3">
                  <a:extLst>
                    <a:ext uri="{FF2B5EF4-FFF2-40B4-BE49-F238E27FC236}">
                      <a16:creationId xmlns:a16="http://schemas.microsoft.com/office/drawing/2014/main" id="{267FD909-FA50-326F-4598-5F1ECF8076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4">
                  <a:extLst>
                    <a:ext uri="{FF2B5EF4-FFF2-40B4-BE49-F238E27FC236}">
                      <a16:creationId xmlns:a16="http://schemas.microsoft.com/office/drawing/2014/main" id="{7E792817-3152-46BB-C8F4-8DB308867E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3B44D79F-BA81-B081-4E3D-461308B32D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6">
                  <a:extLst>
                    <a:ext uri="{FF2B5EF4-FFF2-40B4-BE49-F238E27FC236}">
                      <a16:creationId xmlns:a16="http://schemas.microsoft.com/office/drawing/2014/main" id="{0EC25828-54B5-2AA4-C72A-A9F400A33F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7">
                  <a:extLst>
                    <a:ext uri="{FF2B5EF4-FFF2-40B4-BE49-F238E27FC236}">
                      <a16:creationId xmlns:a16="http://schemas.microsoft.com/office/drawing/2014/main" id="{6ED77800-BE09-2FF5-F06E-9265FA46FE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DD55FD85-95B2-5189-192E-4C191D9046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85575D9D-6EF8-021A-A330-392FA21558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640DB034-1E13-35EE-EFE7-F34BCACFD2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E5E74A6E-1EC9-1AAA-0B46-3E7069B16A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2EA0AE3B-7DEC-8ECD-92E7-15D8B1975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441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C0200-90DE-D2C1-9217-8222C2FF6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6111875" cy="1143000"/>
          </a:xfrm>
        </p:spPr>
        <p:txBody>
          <a:bodyPr/>
          <a:lstStyle/>
          <a:p>
            <a:r>
              <a:rPr lang="en-US" sz="2800" b="0" u="none" strike="noStrike" baseline="0" dirty="0">
                <a:latin typeface="Times-Italic"/>
              </a:rPr>
              <a:t>POD coefficients, </a:t>
            </a:r>
            <a:r>
              <a:rPr lang="en-US" sz="2800" b="0" i="1" u="none" strike="noStrike" baseline="0" dirty="0">
                <a:latin typeface="Times-Italic"/>
              </a:rPr>
              <a:t>b</a:t>
            </a:r>
            <a:r>
              <a:rPr lang="en-US" sz="2800" b="0" i="1" u="none" strike="noStrike" baseline="-25000" dirty="0">
                <a:latin typeface="Times-Italic"/>
              </a:rPr>
              <a:t>i</a:t>
            </a:r>
            <a:r>
              <a:rPr lang="en-US" sz="2800" b="0" u="none" strike="noStrike" baseline="0" dirty="0">
                <a:latin typeface="Times-Italic"/>
              </a:rPr>
              <a:t> , calculation for a New </a:t>
            </a:r>
            <a:r>
              <a:rPr lang="en-US" sz="2800" dirty="0">
                <a:latin typeface="Times-Italic"/>
              </a:rPr>
              <a:t>T</a:t>
            </a:r>
            <a:r>
              <a:rPr lang="en-US" sz="2800" b="0" u="none" strike="noStrike" baseline="0" dirty="0">
                <a:latin typeface="Times-Italic"/>
              </a:rPr>
              <a:t>est </a:t>
            </a:r>
            <a:r>
              <a:rPr lang="en-US" sz="2800" dirty="0">
                <a:latin typeface="Times-Italic"/>
              </a:rPr>
              <a:t>C</a:t>
            </a:r>
            <a:r>
              <a:rPr lang="en-US" sz="2800" b="0" u="none" strike="noStrike" baseline="0" dirty="0">
                <a:latin typeface="Times-Italic"/>
              </a:rPr>
              <a:t>ase</a:t>
            </a:r>
            <a:endParaRPr lang="en-IN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B56D3-25BE-2390-5927-08E8CFCC1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95400"/>
            <a:ext cx="8458200" cy="4114800"/>
          </a:xfrm>
        </p:spPr>
        <p:txBody>
          <a:bodyPr/>
          <a:lstStyle/>
          <a:p>
            <a:pPr algn="l"/>
            <a:r>
              <a:rPr lang="en-US" sz="2400" b="0" u="none" strike="noStrike" baseline="0" dirty="0">
                <a:latin typeface="Times-Roman"/>
              </a:rPr>
              <a:t>This is the key step.</a:t>
            </a:r>
          </a:p>
          <a:p>
            <a:pPr algn="l"/>
            <a:r>
              <a:rPr lang="en-US" sz="2400" b="0" u="none" strike="noStrike" baseline="0" dirty="0">
                <a:latin typeface="Times-Roman"/>
              </a:rPr>
              <a:t> In this step,  the POD can be used to create a reduced order thermal/fluid model as a function of the system design variables. </a:t>
            </a:r>
          </a:p>
          <a:p>
            <a:pPr algn="l"/>
            <a:r>
              <a:rPr lang="en-US" sz="2400" b="0" u="none" strike="noStrike" baseline="0" dirty="0">
                <a:latin typeface="Times-Roman"/>
              </a:rPr>
              <a:t>Generally, there are three methods to calculate the POD coefficients </a:t>
            </a:r>
            <a:r>
              <a:rPr lang="en-US" sz="2400" b="0" u="none" strike="noStrike" baseline="0" dirty="0">
                <a:latin typeface="Times-Italic"/>
              </a:rPr>
              <a:t>b</a:t>
            </a:r>
            <a:r>
              <a:rPr lang="en-US" sz="2400" b="0" u="none" strike="noStrike" baseline="-25000" dirty="0">
                <a:latin typeface="Times-Italic"/>
              </a:rPr>
              <a:t>i</a:t>
            </a:r>
            <a:r>
              <a:rPr lang="en-US" sz="2400" b="0" u="none" strike="noStrike" baseline="0" dirty="0">
                <a:latin typeface="Times-Italic"/>
              </a:rPr>
              <a:t> </a:t>
            </a:r>
            <a:r>
              <a:rPr lang="en-US" sz="2400" b="0" u="none" strike="noStrike" baseline="0" dirty="0">
                <a:latin typeface="Times-Roman"/>
              </a:rPr>
              <a:t>for a new test case with a new set of design variables:</a:t>
            </a:r>
          </a:p>
          <a:p>
            <a:pPr algn="l"/>
            <a:r>
              <a:rPr lang="en-US" sz="2400" b="0" u="none" strike="noStrike" baseline="0" dirty="0" err="1">
                <a:latin typeface="Times-Italic"/>
              </a:rPr>
              <a:t>Galerkin</a:t>
            </a:r>
            <a:r>
              <a:rPr lang="en-US" sz="2400" b="0" u="none" strike="noStrike" baseline="0" dirty="0">
                <a:latin typeface="Times-Italic"/>
              </a:rPr>
              <a:t> Projection of the system POD modes onto the governing equations</a:t>
            </a:r>
            <a:r>
              <a:rPr lang="en-IN" sz="2400" dirty="0">
                <a:latin typeface="Times-Roman"/>
              </a:rPr>
              <a:t>.</a:t>
            </a:r>
          </a:p>
          <a:p>
            <a:pPr algn="l"/>
            <a:r>
              <a:rPr lang="en-IN" sz="2400" b="0" u="none" strike="noStrike" baseline="0" dirty="0">
                <a:latin typeface="Times-Italic"/>
              </a:rPr>
              <a:t>Interpolation among modal coefficients</a:t>
            </a:r>
            <a:r>
              <a:rPr lang="en-IN" sz="2400" b="0" u="none" strike="noStrike" baseline="0" dirty="0">
                <a:latin typeface="Times-Roman"/>
              </a:rPr>
              <a:t>:</a:t>
            </a:r>
          </a:p>
          <a:p>
            <a:pPr algn="l"/>
            <a:r>
              <a:rPr lang="en-IN" sz="2400" b="0" u="none" strike="noStrike" baseline="0" dirty="0">
                <a:latin typeface="Times-Italic"/>
              </a:rPr>
              <a:t>Flux Matching process</a:t>
            </a:r>
            <a:endParaRPr lang="en-IN" sz="2400" dirty="0"/>
          </a:p>
        </p:txBody>
      </p:sp>
      <p:grpSp>
        <p:nvGrpSpPr>
          <p:cNvPr id="4" name="Group 19">
            <a:extLst>
              <a:ext uri="{FF2B5EF4-FFF2-40B4-BE49-F238E27FC236}">
                <a16:creationId xmlns:a16="http://schemas.microsoft.com/office/drawing/2014/main" id="{4BB19E4B-8A7B-F7BF-B560-0F5B68F6479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759A9A16-9342-0E41-BB3E-00A42DC272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53EF3AC2-D839-4327-85CC-8830245679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581FB089-5393-DD89-03EF-2CCBE7D6CD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97365238-3E8F-EB37-F7E5-A95C068FA3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4112E454-A04C-D8C6-2B95-A2830A8DEA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3">
                  <a:extLst>
                    <a:ext uri="{FF2B5EF4-FFF2-40B4-BE49-F238E27FC236}">
                      <a16:creationId xmlns:a16="http://schemas.microsoft.com/office/drawing/2014/main" id="{267FD909-FA50-326F-4598-5F1ECF8076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4">
                  <a:extLst>
                    <a:ext uri="{FF2B5EF4-FFF2-40B4-BE49-F238E27FC236}">
                      <a16:creationId xmlns:a16="http://schemas.microsoft.com/office/drawing/2014/main" id="{7E792817-3152-46BB-C8F4-8DB308867E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3B44D79F-BA81-B081-4E3D-461308B32D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6">
                  <a:extLst>
                    <a:ext uri="{FF2B5EF4-FFF2-40B4-BE49-F238E27FC236}">
                      <a16:creationId xmlns:a16="http://schemas.microsoft.com/office/drawing/2014/main" id="{0EC25828-54B5-2AA4-C72A-A9F400A33F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7">
                  <a:extLst>
                    <a:ext uri="{FF2B5EF4-FFF2-40B4-BE49-F238E27FC236}">
                      <a16:creationId xmlns:a16="http://schemas.microsoft.com/office/drawing/2014/main" id="{6ED77800-BE09-2FF5-F06E-9265FA46FE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DD55FD85-95B2-5189-192E-4C191D9046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85575D9D-6EF8-021A-A330-392FA21558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640DB034-1E13-35EE-EFE7-F34BCACFD2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E5E74A6E-1EC9-1AAA-0B46-3E7069B16A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2EA0AE3B-7DEC-8ECD-92E7-15D8B1975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521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C0200-90DE-D2C1-9217-8222C2FF6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7772400" cy="1143000"/>
          </a:xfrm>
        </p:spPr>
        <p:txBody>
          <a:bodyPr/>
          <a:lstStyle/>
          <a:p>
            <a:r>
              <a:rPr lang="en-IN" sz="2800" b="0" u="none" strike="noStrike" baseline="0" dirty="0">
                <a:latin typeface="Times-Italic"/>
              </a:rPr>
              <a:t>POD temperature field generation</a:t>
            </a:r>
            <a:endParaRPr lang="en-IN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B56D3-25BE-2390-5927-08E8CFCC1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algn="l"/>
            <a:r>
              <a:rPr lang="en-US" sz="2400" b="0" i="0" u="none" strike="noStrike" baseline="0" dirty="0">
                <a:latin typeface="Times-Roman"/>
              </a:rPr>
              <a:t>Temperature field for the new test case is generated with calculated </a:t>
            </a:r>
            <a:r>
              <a:rPr lang="en-US" sz="2400" b="0" i="1" u="none" strike="noStrike" baseline="0" dirty="0">
                <a:latin typeface="Times-Italic"/>
              </a:rPr>
              <a:t>T</a:t>
            </a:r>
            <a:r>
              <a:rPr lang="en-US" sz="2400" b="0" i="1" u="none" strike="noStrike" baseline="-25000" dirty="0">
                <a:latin typeface="Times-Italic"/>
              </a:rPr>
              <a:t>0</a:t>
            </a:r>
            <a:r>
              <a:rPr lang="en-US" sz="2400" b="0" i="1" u="none" strike="noStrike" baseline="0" dirty="0">
                <a:latin typeface="Times-Italic"/>
              </a:rPr>
              <a:t> </a:t>
            </a:r>
            <a:r>
              <a:rPr lang="en-US" sz="2400" b="0" i="0" u="none" strike="noStrike" baseline="0" dirty="0">
                <a:latin typeface="Times-Roman"/>
              </a:rPr>
              <a:t>, </a:t>
            </a:r>
            <a:r>
              <a:rPr lang="en-US" sz="2400" b="0" i="0" u="none" strike="noStrike" baseline="0" dirty="0" err="1">
                <a:latin typeface="Symbol" panose="05050102010706020507" pitchFamily="18" charset="2"/>
              </a:rPr>
              <a:t>y</a:t>
            </a:r>
            <a:r>
              <a:rPr lang="en-US" sz="2400" b="0" i="0" u="none" strike="noStrike" baseline="-25000" dirty="0" err="1"/>
              <a:t>i</a:t>
            </a:r>
            <a:r>
              <a:rPr lang="en-US" sz="2400" b="0" i="0" u="none" strike="noStrike" baseline="0" dirty="0">
                <a:latin typeface="Times-Roman"/>
              </a:rPr>
              <a:t>, and </a:t>
            </a:r>
            <a:r>
              <a:rPr lang="en-US" sz="2400" b="0" i="1" u="none" strike="noStrike" baseline="0" dirty="0">
                <a:latin typeface="Times-Italic"/>
              </a:rPr>
              <a:t>b</a:t>
            </a:r>
            <a:r>
              <a:rPr lang="en-US" sz="2400" b="0" i="1" u="none" strike="noStrike" baseline="-25000" dirty="0">
                <a:latin typeface="Times-Italic"/>
              </a:rPr>
              <a:t>i</a:t>
            </a:r>
            <a:r>
              <a:rPr lang="en-US" sz="2400" b="0" i="1" u="none" strike="noStrike" baseline="0" dirty="0">
                <a:latin typeface="Times-Italic"/>
              </a:rPr>
              <a:t> </a:t>
            </a:r>
            <a:r>
              <a:rPr lang="en-US" sz="2400" b="0" i="0" u="none" strike="noStrike" baseline="0" dirty="0">
                <a:latin typeface="Times-Roman"/>
              </a:rPr>
              <a:t>for a new set. inside the entire domain.</a:t>
            </a:r>
          </a:p>
          <a:p>
            <a:pPr algn="l"/>
            <a:r>
              <a:rPr lang="en-US" sz="2400" b="0" i="0" u="none" strike="noStrike" baseline="0" dirty="0">
                <a:latin typeface="Times-Roman"/>
              </a:rPr>
              <a:t>This is repeated for different numbers of used POD modes, </a:t>
            </a:r>
            <a:r>
              <a:rPr lang="en-US" sz="2400" b="0" i="1" u="none" strike="noStrike" baseline="0" dirty="0">
                <a:latin typeface="Times-Italic"/>
              </a:rPr>
              <a:t>m</a:t>
            </a:r>
            <a:r>
              <a:rPr lang="en-US" sz="2400" b="0" i="0" u="none" strike="noStrike" baseline="0" dirty="0">
                <a:latin typeface="Times-Roman"/>
              </a:rPr>
              <a:t>.</a:t>
            </a:r>
          </a:p>
        </p:txBody>
      </p:sp>
      <p:grpSp>
        <p:nvGrpSpPr>
          <p:cNvPr id="4" name="Group 19">
            <a:extLst>
              <a:ext uri="{FF2B5EF4-FFF2-40B4-BE49-F238E27FC236}">
                <a16:creationId xmlns:a16="http://schemas.microsoft.com/office/drawing/2014/main" id="{4BB19E4B-8A7B-F7BF-B560-0F5B68F6479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759A9A16-9342-0E41-BB3E-00A42DC272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53EF3AC2-D839-4327-85CC-8830245679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581FB089-5393-DD89-03EF-2CCBE7D6CD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97365238-3E8F-EB37-F7E5-A95C068FA3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4112E454-A04C-D8C6-2B95-A2830A8DEA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3">
                  <a:extLst>
                    <a:ext uri="{FF2B5EF4-FFF2-40B4-BE49-F238E27FC236}">
                      <a16:creationId xmlns:a16="http://schemas.microsoft.com/office/drawing/2014/main" id="{267FD909-FA50-326F-4598-5F1ECF8076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4">
                  <a:extLst>
                    <a:ext uri="{FF2B5EF4-FFF2-40B4-BE49-F238E27FC236}">
                      <a16:creationId xmlns:a16="http://schemas.microsoft.com/office/drawing/2014/main" id="{7E792817-3152-46BB-C8F4-8DB308867E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3B44D79F-BA81-B081-4E3D-461308B32D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6">
                  <a:extLst>
                    <a:ext uri="{FF2B5EF4-FFF2-40B4-BE49-F238E27FC236}">
                      <a16:creationId xmlns:a16="http://schemas.microsoft.com/office/drawing/2014/main" id="{0EC25828-54B5-2AA4-C72A-A9F400A33F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7">
                  <a:extLst>
                    <a:ext uri="{FF2B5EF4-FFF2-40B4-BE49-F238E27FC236}">
                      <a16:creationId xmlns:a16="http://schemas.microsoft.com/office/drawing/2014/main" id="{6ED77800-BE09-2FF5-F06E-9265FA46FE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DD55FD85-95B2-5189-192E-4C191D9046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85575D9D-6EF8-021A-A330-392FA21558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640DB034-1E13-35EE-EFE7-F34BCACFD2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E5E74A6E-1EC9-1AAA-0B46-3E7069B16A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2EA0AE3B-7DEC-8ECD-92E7-15D8B1975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533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C0200-90DE-D2C1-9217-8222C2FF6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7772400" cy="1143000"/>
          </a:xfrm>
        </p:spPr>
        <p:txBody>
          <a:bodyPr/>
          <a:lstStyle/>
          <a:p>
            <a:r>
              <a:rPr lang="en-US" sz="2800" dirty="0"/>
              <a:t>Top View of One Quarter of A DC</a:t>
            </a:r>
            <a:endParaRPr lang="en-IN" sz="2800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72402AA8-2B7B-9D5A-232F-2F24334DF3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0098" y="991285"/>
            <a:ext cx="5410200" cy="5402968"/>
          </a:xfrm>
        </p:spPr>
      </p:pic>
      <p:grpSp>
        <p:nvGrpSpPr>
          <p:cNvPr id="4" name="Group 19">
            <a:extLst>
              <a:ext uri="{FF2B5EF4-FFF2-40B4-BE49-F238E27FC236}">
                <a16:creationId xmlns:a16="http://schemas.microsoft.com/office/drawing/2014/main" id="{4BB19E4B-8A7B-F7BF-B560-0F5B68F6479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759A9A16-9342-0E41-BB3E-00A42DC272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53EF3AC2-D839-4327-85CC-8830245679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581FB089-5393-DD89-03EF-2CCBE7D6CD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97365238-3E8F-EB37-F7E5-A95C068FA3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4112E454-A04C-D8C6-2B95-A2830A8DEA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3">
                  <a:extLst>
                    <a:ext uri="{FF2B5EF4-FFF2-40B4-BE49-F238E27FC236}">
                      <a16:creationId xmlns:a16="http://schemas.microsoft.com/office/drawing/2014/main" id="{267FD909-FA50-326F-4598-5F1ECF8076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4">
                  <a:extLst>
                    <a:ext uri="{FF2B5EF4-FFF2-40B4-BE49-F238E27FC236}">
                      <a16:creationId xmlns:a16="http://schemas.microsoft.com/office/drawing/2014/main" id="{7E792817-3152-46BB-C8F4-8DB308867E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3B44D79F-BA81-B081-4E3D-461308B32D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6">
                  <a:extLst>
                    <a:ext uri="{FF2B5EF4-FFF2-40B4-BE49-F238E27FC236}">
                      <a16:creationId xmlns:a16="http://schemas.microsoft.com/office/drawing/2014/main" id="{0EC25828-54B5-2AA4-C72A-A9F400A33F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7">
                  <a:extLst>
                    <a:ext uri="{FF2B5EF4-FFF2-40B4-BE49-F238E27FC236}">
                      <a16:creationId xmlns:a16="http://schemas.microsoft.com/office/drawing/2014/main" id="{6ED77800-BE09-2FF5-F06E-9265FA46FE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DD55FD85-95B2-5189-192E-4C191D9046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85575D9D-6EF8-021A-A330-392FA21558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640DB034-1E13-35EE-EFE7-F34BCACFD2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E5E74A6E-1EC9-1AAA-0B46-3E7069B16A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2EA0AE3B-7DEC-8ECD-92E7-15D8B1975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4239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C0200-90DE-D2C1-9217-8222C2FF6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6633987" cy="1143000"/>
          </a:xfrm>
        </p:spPr>
        <p:txBody>
          <a:bodyPr/>
          <a:lstStyle/>
          <a:p>
            <a:r>
              <a:rPr lang="en-US" sz="2800" b="0" i="0" u="none" strike="noStrike" baseline="0" dirty="0">
                <a:latin typeface="Times-Roman"/>
              </a:rPr>
              <a:t>Reference air temperature contours (</a:t>
            </a:r>
            <a:r>
              <a:rPr lang="en-US" sz="2800" b="0" i="0" u="none" strike="noStrike" baseline="30000" dirty="0" err="1">
                <a:latin typeface="Times-Roman"/>
              </a:rPr>
              <a:t>o</a:t>
            </a:r>
            <a:r>
              <a:rPr lang="en-US" sz="2800" b="0" i="0" u="none" strike="noStrike" baseline="0" dirty="0" err="1">
                <a:latin typeface="Times-Roman"/>
              </a:rPr>
              <a:t>C</a:t>
            </a:r>
            <a:r>
              <a:rPr lang="en-US" sz="2800" b="0" i="0" u="none" strike="noStrike" baseline="0" dirty="0">
                <a:latin typeface="Times-Roman"/>
              </a:rPr>
              <a:t>) at the racks inlets.</a:t>
            </a:r>
            <a:endParaRPr lang="en-IN" sz="2800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0DB34C22-EAB0-BB3B-64C8-2F7A8480B2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1888" y="1244600"/>
            <a:ext cx="6770512" cy="5231126"/>
          </a:xfrm>
        </p:spPr>
      </p:pic>
      <p:grpSp>
        <p:nvGrpSpPr>
          <p:cNvPr id="4" name="Group 19">
            <a:extLst>
              <a:ext uri="{FF2B5EF4-FFF2-40B4-BE49-F238E27FC236}">
                <a16:creationId xmlns:a16="http://schemas.microsoft.com/office/drawing/2014/main" id="{4BB19E4B-8A7B-F7BF-B560-0F5B68F6479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759A9A16-9342-0E41-BB3E-00A42DC272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53EF3AC2-D839-4327-85CC-8830245679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581FB089-5393-DD89-03EF-2CCBE7D6CD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97365238-3E8F-EB37-F7E5-A95C068FA3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4112E454-A04C-D8C6-2B95-A2830A8DEA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3">
                  <a:extLst>
                    <a:ext uri="{FF2B5EF4-FFF2-40B4-BE49-F238E27FC236}">
                      <a16:creationId xmlns:a16="http://schemas.microsoft.com/office/drawing/2014/main" id="{267FD909-FA50-326F-4598-5F1ECF8076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4">
                  <a:extLst>
                    <a:ext uri="{FF2B5EF4-FFF2-40B4-BE49-F238E27FC236}">
                      <a16:creationId xmlns:a16="http://schemas.microsoft.com/office/drawing/2014/main" id="{7E792817-3152-46BB-C8F4-8DB308867E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3B44D79F-BA81-B081-4E3D-461308B32D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6">
                  <a:extLst>
                    <a:ext uri="{FF2B5EF4-FFF2-40B4-BE49-F238E27FC236}">
                      <a16:creationId xmlns:a16="http://schemas.microsoft.com/office/drawing/2014/main" id="{0EC25828-54B5-2AA4-C72A-A9F400A33F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7">
                  <a:extLst>
                    <a:ext uri="{FF2B5EF4-FFF2-40B4-BE49-F238E27FC236}">
                      <a16:creationId xmlns:a16="http://schemas.microsoft.com/office/drawing/2014/main" id="{6ED77800-BE09-2FF5-F06E-9265FA46FE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DD55FD85-95B2-5189-192E-4C191D9046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85575D9D-6EF8-021A-A330-392FA21558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640DB034-1E13-35EE-EFE7-F34BCACFD2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E5E74A6E-1EC9-1AAA-0B46-3E7069B16A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2EA0AE3B-7DEC-8ECD-92E7-15D8B1975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3907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C0200-90DE-D2C1-9217-8222C2FF6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6633987" cy="1143000"/>
          </a:xfrm>
        </p:spPr>
        <p:txBody>
          <a:bodyPr/>
          <a:lstStyle/>
          <a:p>
            <a:r>
              <a:rPr lang="en-US" sz="2800" b="0" i="0" u="none" strike="noStrike" baseline="0" dirty="0">
                <a:latin typeface="Times-Roman"/>
              </a:rPr>
              <a:t>Reference air temperature contours (</a:t>
            </a:r>
            <a:r>
              <a:rPr lang="en-US" sz="2800" b="0" i="0" u="none" strike="noStrike" baseline="30000" dirty="0" err="1">
                <a:latin typeface="Times-Roman"/>
              </a:rPr>
              <a:t>o</a:t>
            </a:r>
            <a:r>
              <a:rPr lang="en-US" sz="2800" b="0" i="0" u="none" strike="noStrike" baseline="0" dirty="0" err="1">
                <a:latin typeface="Times-Roman"/>
              </a:rPr>
              <a:t>C</a:t>
            </a:r>
            <a:r>
              <a:rPr lang="en-US" sz="2800" b="0" i="0" u="none" strike="noStrike" baseline="0" dirty="0">
                <a:latin typeface="Times-Roman"/>
              </a:rPr>
              <a:t>) at the racks inlets.</a:t>
            </a:r>
            <a:endParaRPr lang="en-IN" sz="2800" dirty="0"/>
          </a:p>
        </p:txBody>
      </p:sp>
      <p:grpSp>
        <p:nvGrpSpPr>
          <p:cNvPr id="4" name="Group 19">
            <a:extLst>
              <a:ext uri="{FF2B5EF4-FFF2-40B4-BE49-F238E27FC236}">
                <a16:creationId xmlns:a16="http://schemas.microsoft.com/office/drawing/2014/main" id="{4BB19E4B-8A7B-F7BF-B560-0F5B68F6479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759A9A16-9342-0E41-BB3E-00A42DC272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53EF3AC2-D839-4327-85CC-8830245679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581FB089-5393-DD89-03EF-2CCBE7D6CD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97365238-3E8F-EB37-F7E5-A95C068FA3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4112E454-A04C-D8C6-2B95-A2830A8DEA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3">
                  <a:extLst>
                    <a:ext uri="{FF2B5EF4-FFF2-40B4-BE49-F238E27FC236}">
                      <a16:creationId xmlns:a16="http://schemas.microsoft.com/office/drawing/2014/main" id="{267FD909-FA50-326F-4598-5F1ECF8076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4">
                  <a:extLst>
                    <a:ext uri="{FF2B5EF4-FFF2-40B4-BE49-F238E27FC236}">
                      <a16:creationId xmlns:a16="http://schemas.microsoft.com/office/drawing/2014/main" id="{7E792817-3152-46BB-C8F4-8DB308867E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3B44D79F-BA81-B081-4E3D-461308B32D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6">
                  <a:extLst>
                    <a:ext uri="{FF2B5EF4-FFF2-40B4-BE49-F238E27FC236}">
                      <a16:creationId xmlns:a16="http://schemas.microsoft.com/office/drawing/2014/main" id="{0EC25828-54B5-2AA4-C72A-A9F400A33F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7">
                  <a:extLst>
                    <a:ext uri="{FF2B5EF4-FFF2-40B4-BE49-F238E27FC236}">
                      <a16:creationId xmlns:a16="http://schemas.microsoft.com/office/drawing/2014/main" id="{6ED77800-BE09-2FF5-F06E-9265FA46FE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DD55FD85-95B2-5189-192E-4C191D9046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85575D9D-6EF8-021A-A330-392FA21558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640DB034-1E13-35EE-EFE7-F34BCACFD2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E5E74A6E-1EC9-1AAA-0B46-3E7069B16A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2EA0AE3B-7DEC-8ECD-92E7-15D8B1975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74C8D803-1E58-9C04-2887-94EA2F93A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3269" y="1196058"/>
            <a:ext cx="6497462" cy="4993421"/>
          </a:xfrm>
        </p:spPr>
      </p:pic>
    </p:spTree>
    <p:extLst>
      <p:ext uri="{BB962C8B-B14F-4D97-AF65-F5344CB8AC3E}">
        <p14:creationId xmlns:p14="http://schemas.microsoft.com/office/powerpoint/2010/main" val="670104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C0200-90DE-D2C1-9217-8222C2FF6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7772400" cy="1143000"/>
          </a:xfrm>
        </p:spPr>
        <p:txBody>
          <a:bodyPr/>
          <a:lstStyle/>
          <a:p>
            <a:r>
              <a:rPr lang="en-US" sz="2800" b="0" i="0" u="none" strike="noStrike" baseline="0" dirty="0">
                <a:latin typeface="Times-Roman"/>
              </a:rPr>
              <a:t>Design parameters for the observations</a:t>
            </a:r>
            <a:endParaRPr lang="en-IN" sz="2800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AF009D67-FF28-7916-A3AC-7A9A3648F9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295400"/>
            <a:ext cx="8618915" cy="3391319"/>
          </a:xfrm>
        </p:spPr>
      </p:pic>
      <p:grpSp>
        <p:nvGrpSpPr>
          <p:cNvPr id="4" name="Group 19">
            <a:extLst>
              <a:ext uri="{FF2B5EF4-FFF2-40B4-BE49-F238E27FC236}">
                <a16:creationId xmlns:a16="http://schemas.microsoft.com/office/drawing/2014/main" id="{4BB19E4B-8A7B-F7BF-B560-0F5B68F6479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759A9A16-9342-0E41-BB3E-00A42DC272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53EF3AC2-D839-4327-85CC-8830245679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581FB089-5393-DD89-03EF-2CCBE7D6CD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97365238-3E8F-EB37-F7E5-A95C068FA3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4112E454-A04C-D8C6-2B95-A2830A8DEA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3">
                  <a:extLst>
                    <a:ext uri="{FF2B5EF4-FFF2-40B4-BE49-F238E27FC236}">
                      <a16:creationId xmlns:a16="http://schemas.microsoft.com/office/drawing/2014/main" id="{267FD909-FA50-326F-4598-5F1ECF8076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4">
                  <a:extLst>
                    <a:ext uri="{FF2B5EF4-FFF2-40B4-BE49-F238E27FC236}">
                      <a16:creationId xmlns:a16="http://schemas.microsoft.com/office/drawing/2014/main" id="{7E792817-3152-46BB-C8F4-8DB308867E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3B44D79F-BA81-B081-4E3D-461308B32D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6">
                  <a:extLst>
                    <a:ext uri="{FF2B5EF4-FFF2-40B4-BE49-F238E27FC236}">
                      <a16:creationId xmlns:a16="http://schemas.microsoft.com/office/drawing/2014/main" id="{0EC25828-54B5-2AA4-C72A-A9F400A33F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7">
                  <a:extLst>
                    <a:ext uri="{FF2B5EF4-FFF2-40B4-BE49-F238E27FC236}">
                      <a16:creationId xmlns:a16="http://schemas.microsoft.com/office/drawing/2014/main" id="{6ED77800-BE09-2FF5-F06E-9265FA46FE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DD55FD85-95B2-5189-192E-4C191D9046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85575D9D-6EF8-021A-A330-392FA21558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640DB034-1E13-35EE-EFE7-F34BCACFD2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E5E74A6E-1EC9-1AAA-0B46-3E7069B16A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2EA0AE3B-7DEC-8ECD-92E7-15D8B1975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4891D53-00A6-CCB8-133B-603FE06BBB3C}"/>
              </a:ext>
            </a:extLst>
          </p:cNvPr>
          <p:cNvSpPr txBox="1"/>
          <p:nvPr/>
        </p:nvSpPr>
        <p:spPr>
          <a:xfrm>
            <a:off x="1114423" y="5330931"/>
            <a:ext cx="7134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18 Mode </a:t>
            </a:r>
            <a:r>
              <a:rPr lang="en-US" dirty="0" err="1"/>
              <a:t>PoD</a:t>
            </a:r>
            <a:r>
              <a:rPr lang="en-US" dirty="0"/>
              <a:t> was used for generation of Given temperature Field.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4482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C0200-90DE-D2C1-9217-8222C2FF6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6172200" cy="1143000"/>
          </a:xfrm>
        </p:spPr>
        <p:txBody>
          <a:bodyPr/>
          <a:lstStyle/>
          <a:p>
            <a:r>
              <a:rPr lang="en-US" sz="2800" dirty="0"/>
              <a:t>Temperature Distribution of Selected </a:t>
            </a:r>
            <a:r>
              <a:rPr lang="en-US" sz="2800" dirty="0" err="1"/>
              <a:t>PoD</a:t>
            </a:r>
            <a:r>
              <a:rPr lang="en-US" sz="2800" dirty="0"/>
              <a:t> Modes</a:t>
            </a:r>
            <a:endParaRPr lang="en-IN" sz="2800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3AE2E78C-1748-150A-6C80-1C21D3E96D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188" y="1104900"/>
            <a:ext cx="8278812" cy="5549642"/>
          </a:xfrm>
        </p:spPr>
      </p:pic>
      <p:grpSp>
        <p:nvGrpSpPr>
          <p:cNvPr id="4" name="Group 19">
            <a:extLst>
              <a:ext uri="{FF2B5EF4-FFF2-40B4-BE49-F238E27FC236}">
                <a16:creationId xmlns:a16="http://schemas.microsoft.com/office/drawing/2014/main" id="{4BB19E4B-8A7B-F7BF-B560-0F5B68F6479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759A9A16-9342-0E41-BB3E-00A42DC272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53EF3AC2-D839-4327-85CC-8830245679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581FB089-5393-DD89-03EF-2CCBE7D6CD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97365238-3E8F-EB37-F7E5-A95C068FA3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4112E454-A04C-D8C6-2B95-A2830A8DEA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3">
                  <a:extLst>
                    <a:ext uri="{FF2B5EF4-FFF2-40B4-BE49-F238E27FC236}">
                      <a16:creationId xmlns:a16="http://schemas.microsoft.com/office/drawing/2014/main" id="{267FD909-FA50-326F-4598-5F1ECF8076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4">
                  <a:extLst>
                    <a:ext uri="{FF2B5EF4-FFF2-40B4-BE49-F238E27FC236}">
                      <a16:creationId xmlns:a16="http://schemas.microsoft.com/office/drawing/2014/main" id="{7E792817-3152-46BB-C8F4-8DB308867E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3B44D79F-BA81-B081-4E3D-461308B32D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6">
                  <a:extLst>
                    <a:ext uri="{FF2B5EF4-FFF2-40B4-BE49-F238E27FC236}">
                      <a16:creationId xmlns:a16="http://schemas.microsoft.com/office/drawing/2014/main" id="{0EC25828-54B5-2AA4-C72A-A9F400A33F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7">
                  <a:extLst>
                    <a:ext uri="{FF2B5EF4-FFF2-40B4-BE49-F238E27FC236}">
                      <a16:creationId xmlns:a16="http://schemas.microsoft.com/office/drawing/2014/main" id="{6ED77800-BE09-2FF5-F06E-9265FA46FE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DD55FD85-95B2-5189-192E-4C191D9046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85575D9D-6EF8-021A-A330-392FA21558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640DB034-1E13-35EE-EFE7-F34BCACFD2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E5E74A6E-1EC9-1AAA-0B46-3E7069B16A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2EA0AE3B-7DEC-8ECD-92E7-15D8B1975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09672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C0200-90DE-D2C1-9217-8222C2FF6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7772400" cy="1143000"/>
          </a:xfrm>
        </p:spPr>
        <p:txBody>
          <a:bodyPr/>
          <a:lstStyle/>
          <a:p>
            <a:r>
              <a:rPr lang="en-US" sz="2800" b="0" i="0" u="none" strike="noStrike" baseline="0" dirty="0">
                <a:latin typeface="Times-Roman"/>
              </a:rPr>
              <a:t>POD temperature error at rack scale and whole domain for fifteen test cases</a:t>
            </a:r>
            <a:endParaRPr lang="en-IN" sz="2800" dirty="0"/>
          </a:p>
        </p:txBody>
      </p:sp>
      <p:grpSp>
        <p:nvGrpSpPr>
          <p:cNvPr id="4" name="Group 19">
            <a:extLst>
              <a:ext uri="{FF2B5EF4-FFF2-40B4-BE49-F238E27FC236}">
                <a16:creationId xmlns:a16="http://schemas.microsoft.com/office/drawing/2014/main" id="{4BB19E4B-8A7B-F7BF-B560-0F5B68F6479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759A9A16-9342-0E41-BB3E-00A42DC272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53EF3AC2-D839-4327-85CC-8830245679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581FB089-5393-DD89-03EF-2CCBE7D6CD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97365238-3E8F-EB37-F7E5-A95C068FA3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4112E454-A04C-D8C6-2B95-A2830A8DEA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3">
                  <a:extLst>
                    <a:ext uri="{FF2B5EF4-FFF2-40B4-BE49-F238E27FC236}">
                      <a16:creationId xmlns:a16="http://schemas.microsoft.com/office/drawing/2014/main" id="{267FD909-FA50-326F-4598-5F1ECF8076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4">
                  <a:extLst>
                    <a:ext uri="{FF2B5EF4-FFF2-40B4-BE49-F238E27FC236}">
                      <a16:creationId xmlns:a16="http://schemas.microsoft.com/office/drawing/2014/main" id="{7E792817-3152-46BB-C8F4-8DB308867E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3B44D79F-BA81-B081-4E3D-461308B32D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6">
                  <a:extLst>
                    <a:ext uri="{FF2B5EF4-FFF2-40B4-BE49-F238E27FC236}">
                      <a16:creationId xmlns:a16="http://schemas.microsoft.com/office/drawing/2014/main" id="{0EC25828-54B5-2AA4-C72A-A9F400A33F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7">
                  <a:extLst>
                    <a:ext uri="{FF2B5EF4-FFF2-40B4-BE49-F238E27FC236}">
                      <a16:creationId xmlns:a16="http://schemas.microsoft.com/office/drawing/2014/main" id="{6ED77800-BE09-2FF5-F06E-9265FA46FE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DD55FD85-95B2-5189-192E-4C191D9046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85575D9D-6EF8-021A-A330-392FA21558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640DB034-1E13-35EE-EFE7-F34BCACFD2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E5E74A6E-1EC9-1AAA-0B46-3E7069B16A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2EA0AE3B-7DEC-8ECD-92E7-15D8B1975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id="{34CD23F0-6858-9FC0-C2AB-825E368F8B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0"/>
                    </a14:imgEffect>
                    <a14:imgEffect>
                      <a14:brightnessContrast bright="-30000" contrast="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1373961"/>
            <a:ext cx="8578526" cy="4934764"/>
          </a:xfrm>
        </p:spPr>
      </p:pic>
    </p:spTree>
    <p:extLst>
      <p:ext uri="{BB962C8B-B14F-4D97-AF65-F5344CB8AC3E}">
        <p14:creationId xmlns:p14="http://schemas.microsoft.com/office/powerpoint/2010/main" val="19826004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C0200-90DE-D2C1-9217-8222C2FF6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76200"/>
            <a:ext cx="6721475" cy="1143000"/>
          </a:xfrm>
        </p:spPr>
        <p:txBody>
          <a:bodyPr/>
          <a:lstStyle/>
          <a:p>
            <a:r>
              <a:rPr lang="en-US" sz="2800" b="0" i="0" u="none" strike="noStrike" baseline="0" dirty="0">
                <a:latin typeface="Times-Roman"/>
              </a:rPr>
              <a:t>Average temperature difference (</a:t>
            </a:r>
            <a:r>
              <a:rPr lang="en-US" sz="2800" b="0" i="0" u="none" strike="noStrike" baseline="30000" dirty="0" err="1">
                <a:latin typeface="Times-Roman"/>
              </a:rPr>
              <a:t>o</a:t>
            </a:r>
            <a:r>
              <a:rPr lang="en-US" sz="2800" b="0" i="0" u="none" strike="noStrike" baseline="0" dirty="0" err="1">
                <a:latin typeface="Times-Roman"/>
              </a:rPr>
              <a:t>C</a:t>
            </a:r>
            <a:r>
              <a:rPr lang="en-US" sz="2800" b="0" i="0" u="none" strike="noStrike" baseline="0" dirty="0">
                <a:latin typeface="Times-Roman"/>
              </a:rPr>
              <a:t>) across eight racks for four test </a:t>
            </a:r>
            <a:r>
              <a:rPr lang="en-IN" sz="2800" b="0" i="0" u="none" strike="noStrike" baseline="0" dirty="0">
                <a:latin typeface="Times-Roman"/>
              </a:rPr>
              <a:t>cases.</a:t>
            </a:r>
            <a:endParaRPr lang="en-IN" sz="2800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772C8435-30D4-69A8-1B55-A34176BB5E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0000"/>
                    </a14:imgEffect>
                    <a14:imgEffect>
                      <a14:brightnessContrast bright="-30000" contrast="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4890" y="1170353"/>
            <a:ext cx="7622310" cy="5484215"/>
          </a:xfrm>
        </p:spPr>
      </p:pic>
      <p:grpSp>
        <p:nvGrpSpPr>
          <p:cNvPr id="4" name="Group 19">
            <a:extLst>
              <a:ext uri="{FF2B5EF4-FFF2-40B4-BE49-F238E27FC236}">
                <a16:creationId xmlns:a16="http://schemas.microsoft.com/office/drawing/2014/main" id="{4BB19E4B-8A7B-F7BF-B560-0F5B68F6479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759A9A16-9342-0E41-BB3E-00A42DC272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53EF3AC2-D839-4327-85CC-8830245679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581FB089-5393-DD89-03EF-2CCBE7D6CD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97365238-3E8F-EB37-F7E5-A95C068FA3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4112E454-A04C-D8C6-2B95-A2830A8DEA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3">
                  <a:extLst>
                    <a:ext uri="{FF2B5EF4-FFF2-40B4-BE49-F238E27FC236}">
                      <a16:creationId xmlns:a16="http://schemas.microsoft.com/office/drawing/2014/main" id="{267FD909-FA50-326F-4598-5F1ECF8076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4">
                  <a:extLst>
                    <a:ext uri="{FF2B5EF4-FFF2-40B4-BE49-F238E27FC236}">
                      <a16:creationId xmlns:a16="http://schemas.microsoft.com/office/drawing/2014/main" id="{7E792817-3152-46BB-C8F4-8DB308867E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3B44D79F-BA81-B081-4E3D-461308B32D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6">
                  <a:extLst>
                    <a:ext uri="{FF2B5EF4-FFF2-40B4-BE49-F238E27FC236}">
                      <a16:creationId xmlns:a16="http://schemas.microsoft.com/office/drawing/2014/main" id="{0EC25828-54B5-2AA4-C72A-A9F400A33F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7">
                  <a:extLst>
                    <a:ext uri="{FF2B5EF4-FFF2-40B4-BE49-F238E27FC236}">
                      <a16:creationId xmlns:a16="http://schemas.microsoft.com/office/drawing/2014/main" id="{6ED77800-BE09-2FF5-F06E-9265FA46FE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DD55FD85-95B2-5189-192E-4C191D9046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85575D9D-6EF8-021A-A330-392FA21558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640DB034-1E13-35EE-EFE7-F34BCACFD2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E5E74A6E-1EC9-1AAA-0B46-3E7069B16A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2EA0AE3B-7DEC-8ECD-92E7-15D8B1975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7425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D20B4-20EC-C4AE-BFF1-EC5DFE055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r>
              <a:rPr lang="en-US" sz="2800" dirty="0"/>
              <a:t>The Goal</a:t>
            </a:r>
            <a:endParaRPr lang="en-IN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D0116-BE9D-B681-2983-EAFEE2CFB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algn="l"/>
            <a:r>
              <a:rPr lang="en-US" sz="2800" b="0" u="none" strike="noStrike" baseline="0" dirty="0">
                <a:latin typeface="Times-Italic"/>
              </a:rPr>
              <a:t>Development of Advanced Thermal Architecture</a:t>
            </a:r>
            <a:r>
              <a:rPr lang="en-US" sz="2800" b="0" u="none" strike="noStrike" baseline="0" dirty="0">
                <a:latin typeface="Times-Roman"/>
              </a:rPr>
              <a:t>, </a:t>
            </a:r>
          </a:p>
          <a:p>
            <a:pPr algn="l"/>
            <a:r>
              <a:rPr lang="en-US" sz="2800" b="0" u="none" strike="noStrike" baseline="0" dirty="0">
                <a:latin typeface="Times-Roman"/>
              </a:rPr>
              <a:t> </a:t>
            </a:r>
            <a:r>
              <a:rPr lang="en-US" sz="2800" b="0" u="none" strike="noStrike" baseline="0" dirty="0">
                <a:latin typeface="Times-Italic"/>
              </a:rPr>
              <a:t>by</a:t>
            </a:r>
          </a:p>
          <a:p>
            <a:pPr algn="l"/>
            <a:r>
              <a:rPr lang="en-US" sz="2800" b="0" u="none" strike="noStrike" baseline="0" dirty="0">
                <a:latin typeface="Times-Italic"/>
              </a:rPr>
              <a:t>understanding the different levels (scales) of thermal problems in electronic enclosures.</a:t>
            </a:r>
          </a:p>
          <a:p>
            <a:pPr algn="l"/>
            <a:r>
              <a:rPr lang="en-US" sz="2800" b="0" u="none" strike="noStrike" baseline="0" dirty="0">
                <a:latin typeface="Times-Italic"/>
              </a:rPr>
              <a:t>Selection of technologies to address the problems at component levels and </a:t>
            </a:r>
          </a:p>
          <a:p>
            <a:pPr algn="l"/>
            <a:r>
              <a:rPr lang="en-US" sz="2800" b="0" u="none" strike="noStrike" baseline="0" dirty="0">
                <a:latin typeface="Times-Italic"/>
              </a:rPr>
              <a:t>to achieve</a:t>
            </a:r>
            <a:r>
              <a:rPr lang="en-US" sz="2800" b="0" u="none" strike="noStrike" dirty="0">
                <a:latin typeface="Times-Italic"/>
              </a:rPr>
              <a:t> </a:t>
            </a:r>
            <a:r>
              <a:rPr lang="en-US" sz="2800" b="0" u="none" strike="noStrike" baseline="0" dirty="0">
                <a:latin typeface="Times-Italic"/>
              </a:rPr>
              <a:t>the best overall effectiveness at the system leve</a:t>
            </a:r>
            <a:r>
              <a:rPr lang="en-US" sz="2800" dirty="0">
                <a:latin typeface="Times-Italic"/>
              </a:rPr>
              <a:t>l.</a:t>
            </a:r>
            <a:endParaRPr lang="en-IN" sz="2800" dirty="0"/>
          </a:p>
        </p:txBody>
      </p:sp>
      <p:grpSp>
        <p:nvGrpSpPr>
          <p:cNvPr id="4" name="Group 19">
            <a:extLst>
              <a:ext uri="{FF2B5EF4-FFF2-40B4-BE49-F238E27FC236}">
                <a16:creationId xmlns:a16="http://schemas.microsoft.com/office/drawing/2014/main" id="{18B04FF1-C2A1-2161-183F-86199F2F7E6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FB52FAD2-23C0-EAD0-FE32-D88624B8F1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0823BACC-47B4-AFF5-4489-92B8DF0304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0AE790CF-598C-8D7A-DF8A-4929CE1937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218D6EE2-C176-593E-2917-A530E6C176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64346370-ED13-F9EB-E7A6-B1F80935D3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3">
                  <a:extLst>
                    <a:ext uri="{FF2B5EF4-FFF2-40B4-BE49-F238E27FC236}">
                      <a16:creationId xmlns:a16="http://schemas.microsoft.com/office/drawing/2014/main" id="{AA2938CE-28E6-1C86-86E5-459B054257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4">
                  <a:extLst>
                    <a:ext uri="{FF2B5EF4-FFF2-40B4-BE49-F238E27FC236}">
                      <a16:creationId xmlns:a16="http://schemas.microsoft.com/office/drawing/2014/main" id="{338DC771-1C53-A33D-81DD-99B59AA4E0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CD6E3251-0584-C8CC-9619-B145B6A7F7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6">
                  <a:extLst>
                    <a:ext uri="{FF2B5EF4-FFF2-40B4-BE49-F238E27FC236}">
                      <a16:creationId xmlns:a16="http://schemas.microsoft.com/office/drawing/2014/main" id="{AF3F65DD-06BC-E44A-C0B8-DC4AAFA66B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7">
                  <a:extLst>
                    <a:ext uri="{FF2B5EF4-FFF2-40B4-BE49-F238E27FC236}">
                      <a16:creationId xmlns:a16="http://schemas.microsoft.com/office/drawing/2014/main" id="{8E2063A2-DAEA-A1A0-4D0F-0F5944D0A5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647F3D9E-2651-4883-EDD9-75163A616D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BA756895-D484-0768-A54C-6FAAA13365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EF52DE3A-DBE7-DA14-7EAE-0BBCDB19B2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36E976E4-E80E-F0BF-C001-929A3600CB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04277F0E-758E-ED6E-542F-EBB7723FE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18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C0200-90DE-D2C1-9217-8222C2FF6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6482787" cy="1143000"/>
          </a:xfrm>
        </p:spPr>
        <p:txBody>
          <a:bodyPr/>
          <a:lstStyle/>
          <a:p>
            <a:r>
              <a:rPr lang="en-IN" sz="2800" b="0" i="0" u="none" strike="noStrike" baseline="0" dirty="0">
                <a:latin typeface="Times-Roman"/>
              </a:rPr>
              <a:t>Adaptable optimal design versus baseline/traditional design</a:t>
            </a:r>
            <a:endParaRPr lang="en-IN" sz="2800" dirty="0"/>
          </a:p>
        </p:txBody>
      </p:sp>
      <p:grpSp>
        <p:nvGrpSpPr>
          <p:cNvPr id="4" name="Group 19">
            <a:extLst>
              <a:ext uri="{FF2B5EF4-FFF2-40B4-BE49-F238E27FC236}">
                <a16:creationId xmlns:a16="http://schemas.microsoft.com/office/drawing/2014/main" id="{4BB19E4B-8A7B-F7BF-B560-0F5B68F6479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759A9A16-9342-0E41-BB3E-00A42DC272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53EF3AC2-D839-4327-85CC-8830245679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581FB089-5393-DD89-03EF-2CCBE7D6CD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97365238-3E8F-EB37-F7E5-A95C068FA3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4112E454-A04C-D8C6-2B95-A2830A8DEA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3">
                  <a:extLst>
                    <a:ext uri="{FF2B5EF4-FFF2-40B4-BE49-F238E27FC236}">
                      <a16:creationId xmlns:a16="http://schemas.microsoft.com/office/drawing/2014/main" id="{267FD909-FA50-326F-4598-5F1ECF8076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4">
                  <a:extLst>
                    <a:ext uri="{FF2B5EF4-FFF2-40B4-BE49-F238E27FC236}">
                      <a16:creationId xmlns:a16="http://schemas.microsoft.com/office/drawing/2014/main" id="{7E792817-3152-46BB-C8F4-8DB308867E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3B44D79F-BA81-B081-4E3D-461308B32D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6">
                  <a:extLst>
                    <a:ext uri="{FF2B5EF4-FFF2-40B4-BE49-F238E27FC236}">
                      <a16:creationId xmlns:a16="http://schemas.microsoft.com/office/drawing/2014/main" id="{0EC25828-54B5-2AA4-C72A-A9F400A33F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7">
                  <a:extLst>
                    <a:ext uri="{FF2B5EF4-FFF2-40B4-BE49-F238E27FC236}">
                      <a16:creationId xmlns:a16="http://schemas.microsoft.com/office/drawing/2014/main" id="{6ED77800-BE09-2FF5-F06E-9265FA46FE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DD55FD85-95B2-5189-192E-4C191D9046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85575D9D-6EF8-021A-A330-392FA21558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640DB034-1E13-35EE-EFE7-F34BCACFD2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E5E74A6E-1EC9-1AAA-0B46-3E7069B16A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2EA0AE3B-7DEC-8ECD-92E7-15D8B1975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id="{F4D92F1B-AA2B-1103-2C03-8E44667E8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0"/>
                    </a14:imgEffect>
                    <a14:imgEffect>
                      <a14:brightnessContrast bright="-30000" contrast="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265" y="1219200"/>
            <a:ext cx="8112210" cy="5369812"/>
          </a:xfrm>
        </p:spPr>
      </p:pic>
    </p:spTree>
    <p:extLst>
      <p:ext uri="{BB962C8B-B14F-4D97-AF65-F5344CB8AC3E}">
        <p14:creationId xmlns:p14="http://schemas.microsoft.com/office/powerpoint/2010/main" val="15301093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C0200-90DE-D2C1-9217-8222C2FF6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6721475" cy="1143000"/>
          </a:xfrm>
        </p:spPr>
        <p:txBody>
          <a:bodyPr/>
          <a:lstStyle/>
          <a:p>
            <a:r>
              <a:rPr lang="en-US" sz="2800" b="0" i="0" u="none" strike="noStrike" baseline="0" dirty="0">
                <a:latin typeface="Times-Roman"/>
              </a:rPr>
              <a:t>Total cooling energy consumption of adaptable and traditional </a:t>
            </a:r>
            <a:r>
              <a:rPr lang="en-IN" sz="2800" b="0" i="0" u="none" strike="noStrike" baseline="0" dirty="0">
                <a:latin typeface="Times-Roman"/>
              </a:rPr>
              <a:t>designs for 9 years.</a:t>
            </a:r>
            <a:endParaRPr lang="en-IN" sz="2800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51A2FF1F-986A-ECFC-44E9-D73E2D592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136" y="1182321"/>
            <a:ext cx="8251863" cy="5332346"/>
          </a:xfrm>
        </p:spPr>
      </p:pic>
      <p:grpSp>
        <p:nvGrpSpPr>
          <p:cNvPr id="4" name="Group 19">
            <a:extLst>
              <a:ext uri="{FF2B5EF4-FFF2-40B4-BE49-F238E27FC236}">
                <a16:creationId xmlns:a16="http://schemas.microsoft.com/office/drawing/2014/main" id="{4BB19E4B-8A7B-F7BF-B560-0F5B68F6479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759A9A16-9342-0E41-BB3E-00A42DC272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53EF3AC2-D839-4327-85CC-8830245679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581FB089-5393-DD89-03EF-2CCBE7D6CD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97365238-3E8F-EB37-F7E5-A95C068FA3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4112E454-A04C-D8C6-2B95-A2830A8DEA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3">
                  <a:extLst>
                    <a:ext uri="{FF2B5EF4-FFF2-40B4-BE49-F238E27FC236}">
                      <a16:creationId xmlns:a16="http://schemas.microsoft.com/office/drawing/2014/main" id="{267FD909-FA50-326F-4598-5F1ECF8076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4">
                  <a:extLst>
                    <a:ext uri="{FF2B5EF4-FFF2-40B4-BE49-F238E27FC236}">
                      <a16:creationId xmlns:a16="http://schemas.microsoft.com/office/drawing/2014/main" id="{7E792817-3152-46BB-C8F4-8DB308867E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3B44D79F-BA81-B081-4E3D-461308B32D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6">
                  <a:extLst>
                    <a:ext uri="{FF2B5EF4-FFF2-40B4-BE49-F238E27FC236}">
                      <a16:creationId xmlns:a16="http://schemas.microsoft.com/office/drawing/2014/main" id="{0EC25828-54B5-2AA4-C72A-A9F400A33F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7">
                  <a:extLst>
                    <a:ext uri="{FF2B5EF4-FFF2-40B4-BE49-F238E27FC236}">
                      <a16:creationId xmlns:a16="http://schemas.microsoft.com/office/drawing/2014/main" id="{6ED77800-BE09-2FF5-F06E-9265FA46FE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DD55FD85-95B2-5189-192E-4C191D9046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85575D9D-6EF8-021A-A330-392FA21558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640DB034-1E13-35EE-EFE7-F34BCACFD2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E5E74A6E-1EC9-1AAA-0B46-3E7069B16A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2EA0AE3B-7DEC-8ECD-92E7-15D8B1975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1423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F8B36-27A9-39FC-4658-473C09C4F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7772400" cy="1143000"/>
          </a:xfrm>
        </p:spPr>
        <p:txBody>
          <a:bodyPr/>
          <a:lstStyle/>
          <a:p>
            <a:r>
              <a:rPr lang="en-IN" sz="2800" b="0" i="0" u="none" strike="noStrike" baseline="0" dirty="0">
                <a:latin typeface="Times-Roman"/>
              </a:rPr>
              <a:t>Multiscale water-cooling system</a:t>
            </a:r>
            <a:endParaRPr lang="en-IN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5FA17B-5472-2A65-6FAF-AA6489F476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8142" y="1215389"/>
            <a:ext cx="4877858" cy="5312013"/>
          </a:xfrm>
        </p:spPr>
      </p:pic>
      <p:grpSp>
        <p:nvGrpSpPr>
          <p:cNvPr id="6" name="Group 19">
            <a:extLst>
              <a:ext uri="{FF2B5EF4-FFF2-40B4-BE49-F238E27FC236}">
                <a16:creationId xmlns:a16="http://schemas.microsoft.com/office/drawing/2014/main" id="{87EE6AA8-90EC-6802-9168-307B7141A1B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45061DDD-1C4E-74C7-7996-79D5559B45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3CBFD790-0EF8-B93A-F0C7-C6FED96CAC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FB97B58A-4164-ECF6-E0CD-E911053A38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1" name="Rectangle 11">
                  <a:extLst>
                    <a:ext uri="{FF2B5EF4-FFF2-40B4-BE49-F238E27FC236}">
                      <a16:creationId xmlns:a16="http://schemas.microsoft.com/office/drawing/2014/main" id="{EFF17DF9-6880-CBF1-7D22-A7D1E2ED00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1" name="Group 12">
                <a:extLst>
                  <a:ext uri="{FF2B5EF4-FFF2-40B4-BE49-F238E27FC236}">
                    <a16:creationId xmlns:a16="http://schemas.microsoft.com/office/drawing/2014/main" id="{7CC9F2B0-1F08-BA55-0B66-4F96784C92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8" name="Rectangle 13">
                  <a:extLst>
                    <a:ext uri="{FF2B5EF4-FFF2-40B4-BE49-F238E27FC236}">
                      <a16:creationId xmlns:a16="http://schemas.microsoft.com/office/drawing/2014/main" id="{540C80F7-DAEF-3960-4AE0-66E37E0E9A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9" name="Rectangle 14">
                  <a:extLst>
                    <a:ext uri="{FF2B5EF4-FFF2-40B4-BE49-F238E27FC236}">
                      <a16:creationId xmlns:a16="http://schemas.microsoft.com/office/drawing/2014/main" id="{1AC21999-066B-0D58-F15B-C33391BA58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2" name="Group 15">
                <a:extLst>
                  <a:ext uri="{FF2B5EF4-FFF2-40B4-BE49-F238E27FC236}">
                    <a16:creationId xmlns:a16="http://schemas.microsoft.com/office/drawing/2014/main" id="{A9FFAECA-E045-E649-E840-775613AF6B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6" name="Rectangle 16">
                  <a:extLst>
                    <a:ext uri="{FF2B5EF4-FFF2-40B4-BE49-F238E27FC236}">
                      <a16:creationId xmlns:a16="http://schemas.microsoft.com/office/drawing/2014/main" id="{9B4A2D96-547C-350B-3B0B-0342657FDC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7">
                  <a:extLst>
                    <a:ext uri="{FF2B5EF4-FFF2-40B4-BE49-F238E27FC236}">
                      <a16:creationId xmlns:a16="http://schemas.microsoft.com/office/drawing/2014/main" id="{AA426627-A657-551D-6FE9-D34464BAEE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3" name="Group 18">
                <a:extLst>
                  <a:ext uri="{FF2B5EF4-FFF2-40B4-BE49-F238E27FC236}">
                    <a16:creationId xmlns:a16="http://schemas.microsoft.com/office/drawing/2014/main" id="{9FD1CDBF-06E8-0506-301B-6261EC86DE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4" name="Rectangle 19">
                  <a:extLst>
                    <a:ext uri="{FF2B5EF4-FFF2-40B4-BE49-F238E27FC236}">
                      <a16:creationId xmlns:a16="http://schemas.microsoft.com/office/drawing/2014/main" id="{07B519D8-1A20-2F58-2E17-B07F8E4C7B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20">
                  <a:extLst>
                    <a:ext uri="{FF2B5EF4-FFF2-40B4-BE49-F238E27FC236}">
                      <a16:creationId xmlns:a16="http://schemas.microsoft.com/office/drawing/2014/main" id="{EF840FBC-13CD-BA2A-E821-86863067A4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8" name="Rectangle 19458">
              <a:extLst>
                <a:ext uri="{FF2B5EF4-FFF2-40B4-BE49-F238E27FC236}">
                  <a16:creationId xmlns:a16="http://schemas.microsoft.com/office/drawing/2014/main" id="{DAFF826E-438B-06C9-4E45-FA8C08D343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8AD094D8-7549-51D0-BB2D-31579EC18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5414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E1DAE01-E10B-B9E6-1642-79175BA3C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6343650" cy="1143000"/>
          </a:xfrm>
        </p:spPr>
        <p:txBody>
          <a:bodyPr/>
          <a:lstStyle/>
          <a:p>
            <a:r>
              <a:rPr lang="en-US" sz="2800" i="0" u="none" strike="noStrike" baseline="0" dirty="0">
                <a:latin typeface="Times-Bold"/>
              </a:rPr>
              <a:t>Design of  Open Multiscale Solution</a:t>
            </a:r>
            <a:endParaRPr lang="en-US" altLang="en-US" sz="2800" dirty="0"/>
          </a:p>
        </p:txBody>
      </p:sp>
      <p:grpSp>
        <p:nvGrpSpPr>
          <p:cNvPr id="20484" name="Group 19">
            <a:extLst>
              <a:ext uri="{FF2B5EF4-FFF2-40B4-BE49-F238E27FC236}">
                <a16:creationId xmlns:a16="http://schemas.microsoft.com/office/drawing/2014/main" id="{BB309E80-4C52-AAC0-54A2-1794A954BA4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0485" name="Group 8">
              <a:extLst>
                <a:ext uri="{FF2B5EF4-FFF2-40B4-BE49-F238E27FC236}">
                  <a16:creationId xmlns:a16="http://schemas.microsoft.com/office/drawing/2014/main" id="{53383219-3F36-8558-4F2C-F71FBB921E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0488" name="Group 9">
                <a:extLst>
                  <a:ext uri="{FF2B5EF4-FFF2-40B4-BE49-F238E27FC236}">
                    <a16:creationId xmlns:a16="http://schemas.microsoft.com/office/drawing/2014/main" id="{DA35384F-45C4-A0D6-FFBE-06B7542108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498" name="Rectangle 10">
                  <a:extLst>
                    <a:ext uri="{FF2B5EF4-FFF2-40B4-BE49-F238E27FC236}">
                      <a16:creationId xmlns:a16="http://schemas.microsoft.com/office/drawing/2014/main" id="{702C3EFB-61AB-8AAC-1947-65AA63FA20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9" name="Rectangle 11">
                  <a:extLst>
                    <a:ext uri="{FF2B5EF4-FFF2-40B4-BE49-F238E27FC236}">
                      <a16:creationId xmlns:a16="http://schemas.microsoft.com/office/drawing/2014/main" id="{ADF0AD32-0ABD-06B3-D0DC-57F1782374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89" name="Group 12">
                <a:extLst>
                  <a:ext uri="{FF2B5EF4-FFF2-40B4-BE49-F238E27FC236}">
                    <a16:creationId xmlns:a16="http://schemas.microsoft.com/office/drawing/2014/main" id="{F49A64D2-123E-D2FF-0D86-D7F808D306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0496" name="Rectangle 13">
                  <a:extLst>
                    <a:ext uri="{FF2B5EF4-FFF2-40B4-BE49-F238E27FC236}">
                      <a16:creationId xmlns:a16="http://schemas.microsoft.com/office/drawing/2014/main" id="{B09538A0-274B-7BC5-EE64-79CFC7D81E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7" name="Rectangle 14">
                  <a:extLst>
                    <a:ext uri="{FF2B5EF4-FFF2-40B4-BE49-F238E27FC236}">
                      <a16:creationId xmlns:a16="http://schemas.microsoft.com/office/drawing/2014/main" id="{25CD9089-994A-5552-59FE-7066544D28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0" name="Group 15">
                <a:extLst>
                  <a:ext uri="{FF2B5EF4-FFF2-40B4-BE49-F238E27FC236}">
                    <a16:creationId xmlns:a16="http://schemas.microsoft.com/office/drawing/2014/main" id="{08E990EC-A9C9-B614-509B-EE22BC347E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0494" name="Rectangle 16">
                  <a:extLst>
                    <a:ext uri="{FF2B5EF4-FFF2-40B4-BE49-F238E27FC236}">
                      <a16:creationId xmlns:a16="http://schemas.microsoft.com/office/drawing/2014/main" id="{65252B2D-D4B7-5D69-D221-2501ACEE26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5" name="Rectangle 17">
                  <a:extLst>
                    <a:ext uri="{FF2B5EF4-FFF2-40B4-BE49-F238E27FC236}">
                      <a16:creationId xmlns:a16="http://schemas.microsoft.com/office/drawing/2014/main" id="{A5EBE65E-4589-F67B-0FB9-9BD21FB606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1" name="Group 18">
                <a:extLst>
                  <a:ext uri="{FF2B5EF4-FFF2-40B4-BE49-F238E27FC236}">
                    <a16:creationId xmlns:a16="http://schemas.microsoft.com/office/drawing/2014/main" id="{3E3BFD55-05DE-BB11-C8A3-FBBFF4E25B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0492" name="Rectangle 19">
                  <a:extLst>
                    <a:ext uri="{FF2B5EF4-FFF2-40B4-BE49-F238E27FC236}">
                      <a16:creationId xmlns:a16="http://schemas.microsoft.com/office/drawing/2014/main" id="{98FE256C-D75D-E3A1-F4B8-0CFB25BCC3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3" name="Rectangle 20">
                  <a:extLst>
                    <a:ext uri="{FF2B5EF4-FFF2-40B4-BE49-F238E27FC236}">
                      <a16:creationId xmlns:a16="http://schemas.microsoft.com/office/drawing/2014/main" id="{C4D8B269-68D6-1494-AC05-46386F6797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20486" name="Rectangle 19458">
              <a:extLst>
                <a:ext uri="{FF2B5EF4-FFF2-40B4-BE49-F238E27FC236}">
                  <a16:creationId xmlns:a16="http://schemas.microsoft.com/office/drawing/2014/main" id="{0405C05B-C405-0860-C40E-66FDFB263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B5F6DED9-F953-E6E2-2D02-1A0F1D836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581ABBF-06F6-7826-5C57-BCFB3BFD7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932" y="1143000"/>
            <a:ext cx="8593668" cy="557847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629F7B-80C5-0DC6-3E3B-6D93CA11FCB0}"/>
              </a:ext>
            </a:extLst>
          </p:cNvPr>
          <p:cNvSpPr txBox="1"/>
          <p:nvPr/>
        </p:nvSpPr>
        <p:spPr>
          <a:xfrm>
            <a:off x="295274" y="5257800"/>
            <a:ext cx="58007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latin typeface="Times-Bold"/>
              </a:rPr>
              <a:t>ENERGY EFFICIENT THERMAL MANAGEMENT OF DATA </a:t>
            </a:r>
            <a:r>
              <a:rPr lang="it-IT" sz="1800" b="1" i="0" u="none" strike="noStrike" baseline="0" dirty="0">
                <a:latin typeface="Times-Bold"/>
              </a:rPr>
              <a:t>CENTERS VIA OPEN MULTI-SCALE DESIGN</a:t>
            </a:r>
          </a:p>
          <a:p>
            <a:pPr algn="l"/>
            <a:r>
              <a:rPr lang="en-IN" sz="1800" b="0" i="0" u="none" strike="noStrike" baseline="0" dirty="0">
                <a:latin typeface="Times-Roman"/>
              </a:rPr>
              <a:t>By Emad </a:t>
            </a:r>
            <a:r>
              <a:rPr lang="en-IN" sz="1800" b="0" i="0" u="none" strike="noStrike" baseline="0" dirty="0" err="1">
                <a:latin typeface="Times-Roman"/>
              </a:rPr>
              <a:t>Samadiani</a:t>
            </a:r>
            <a:r>
              <a:rPr lang="en-IN" sz="1800" b="0" i="0" u="none" strike="noStrike" baseline="0" dirty="0">
                <a:latin typeface="Times-Roman"/>
              </a:rPr>
              <a:t> Georgia Institute of Technology</a:t>
            </a:r>
          </a:p>
          <a:p>
            <a:pPr algn="l"/>
            <a:r>
              <a:rPr lang="en-IN" sz="1800" b="0" i="0" u="none" strike="noStrike" baseline="0" dirty="0">
                <a:latin typeface="Times-Roman"/>
              </a:rPr>
              <a:t>December 2009</a:t>
            </a:r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156873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E1DAE01-E10B-B9E6-1642-79175BA3C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n-IN" sz="2800" b="0" i="0" u="none" strike="noStrike" baseline="0" dirty="0">
                <a:latin typeface="Times-Roman"/>
              </a:rPr>
              <a:t>Methodology to Design open multi-scale convective</a:t>
            </a:r>
            <a:br>
              <a:rPr lang="en-IN" sz="2800" b="0" i="0" u="none" strike="noStrike" baseline="0" dirty="0">
                <a:latin typeface="Times-Roman"/>
              </a:rPr>
            </a:br>
            <a:r>
              <a:rPr lang="en-IN" sz="2800" b="0" i="0" u="none" strike="noStrike" baseline="0" dirty="0">
                <a:latin typeface="Times-Roman"/>
              </a:rPr>
              <a:t>systems</a:t>
            </a:r>
            <a:endParaRPr lang="en-US" altLang="en-US" sz="2800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36E16525-9AAB-AD47-037A-C33163E3A2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263296"/>
            <a:ext cx="8059243" cy="5366104"/>
          </a:xfrm>
        </p:spPr>
      </p:pic>
      <p:grpSp>
        <p:nvGrpSpPr>
          <p:cNvPr id="20484" name="Group 19">
            <a:extLst>
              <a:ext uri="{FF2B5EF4-FFF2-40B4-BE49-F238E27FC236}">
                <a16:creationId xmlns:a16="http://schemas.microsoft.com/office/drawing/2014/main" id="{BB309E80-4C52-AAC0-54A2-1794A954BA4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0485" name="Group 8">
              <a:extLst>
                <a:ext uri="{FF2B5EF4-FFF2-40B4-BE49-F238E27FC236}">
                  <a16:creationId xmlns:a16="http://schemas.microsoft.com/office/drawing/2014/main" id="{53383219-3F36-8558-4F2C-F71FBB921E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0488" name="Group 9">
                <a:extLst>
                  <a:ext uri="{FF2B5EF4-FFF2-40B4-BE49-F238E27FC236}">
                    <a16:creationId xmlns:a16="http://schemas.microsoft.com/office/drawing/2014/main" id="{DA35384F-45C4-A0D6-FFBE-06B7542108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498" name="Rectangle 10">
                  <a:extLst>
                    <a:ext uri="{FF2B5EF4-FFF2-40B4-BE49-F238E27FC236}">
                      <a16:creationId xmlns:a16="http://schemas.microsoft.com/office/drawing/2014/main" id="{702C3EFB-61AB-8AAC-1947-65AA63FA20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9" name="Rectangle 11">
                  <a:extLst>
                    <a:ext uri="{FF2B5EF4-FFF2-40B4-BE49-F238E27FC236}">
                      <a16:creationId xmlns:a16="http://schemas.microsoft.com/office/drawing/2014/main" id="{ADF0AD32-0ABD-06B3-D0DC-57F1782374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89" name="Group 12">
                <a:extLst>
                  <a:ext uri="{FF2B5EF4-FFF2-40B4-BE49-F238E27FC236}">
                    <a16:creationId xmlns:a16="http://schemas.microsoft.com/office/drawing/2014/main" id="{F49A64D2-123E-D2FF-0D86-D7F808D306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0496" name="Rectangle 13">
                  <a:extLst>
                    <a:ext uri="{FF2B5EF4-FFF2-40B4-BE49-F238E27FC236}">
                      <a16:creationId xmlns:a16="http://schemas.microsoft.com/office/drawing/2014/main" id="{B09538A0-274B-7BC5-EE64-79CFC7D81E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7" name="Rectangle 14">
                  <a:extLst>
                    <a:ext uri="{FF2B5EF4-FFF2-40B4-BE49-F238E27FC236}">
                      <a16:creationId xmlns:a16="http://schemas.microsoft.com/office/drawing/2014/main" id="{25CD9089-994A-5552-59FE-7066544D28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0" name="Group 15">
                <a:extLst>
                  <a:ext uri="{FF2B5EF4-FFF2-40B4-BE49-F238E27FC236}">
                    <a16:creationId xmlns:a16="http://schemas.microsoft.com/office/drawing/2014/main" id="{08E990EC-A9C9-B614-509B-EE22BC347E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0494" name="Rectangle 16">
                  <a:extLst>
                    <a:ext uri="{FF2B5EF4-FFF2-40B4-BE49-F238E27FC236}">
                      <a16:creationId xmlns:a16="http://schemas.microsoft.com/office/drawing/2014/main" id="{65252B2D-D4B7-5D69-D221-2501ACEE26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5" name="Rectangle 17">
                  <a:extLst>
                    <a:ext uri="{FF2B5EF4-FFF2-40B4-BE49-F238E27FC236}">
                      <a16:creationId xmlns:a16="http://schemas.microsoft.com/office/drawing/2014/main" id="{A5EBE65E-4589-F67B-0FB9-9BD21FB606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1" name="Group 18">
                <a:extLst>
                  <a:ext uri="{FF2B5EF4-FFF2-40B4-BE49-F238E27FC236}">
                    <a16:creationId xmlns:a16="http://schemas.microsoft.com/office/drawing/2014/main" id="{3E3BFD55-05DE-BB11-C8A3-FBBFF4E25B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0492" name="Rectangle 19">
                  <a:extLst>
                    <a:ext uri="{FF2B5EF4-FFF2-40B4-BE49-F238E27FC236}">
                      <a16:creationId xmlns:a16="http://schemas.microsoft.com/office/drawing/2014/main" id="{98FE256C-D75D-E3A1-F4B8-0CFB25BCC3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3" name="Rectangle 20">
                  <a:extLst>
                    <a:ext uri="{FF2B5EF4-FFF2-40B4-BE49-F238E27FC236}">
                      <a16:creationId xmlns:a16="http://schemas.microsoft.com/office/drawing/2014/main" id="{C4D8B269-68D6-1494-AC05-46386F6797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20486" name="Rectangle 19458">
              <a:extLst>
                <a:ext uri="{FF2B5EF4-FFF2-40B4-BE49-F238E27FC236}">
                  <a16:creationId xmlns:a16="http://schemas.microsoft.com/office/drawing/2014/main" id="{0405C05B-C405-0860-C40E-66FDFB263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B5F6DED9-F953-E6E2-2D02-1A0F1D836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510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E1DAE01-E10B-B9E6-1642-79175BA3C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6721475" cy="1143000"/>
          </a:xfrm>
        </p:spPr>
        <p:txBody>
          <a:bodyPr/>
          <a:lstStyle/>
          <a:p>
            <a:r>
              <a:rPr lang="en-IN" sz="2800" i="0" u="none" strike="noStrike" baseline="0" dirty="0">
                <a:latin typeface="Times-Bold"/>
              </a:rPr>
              <a:t>Compromise Decision Support Problem (</a:t>
            </a:r>
            <a:r>
              <a:rPr lang="en-IN" sz="2800" i="0" u="none" strike="noStrike" baseline="0" dirty="0" err="1">
                <a:latin typeface="Times-Bold"/>
              </a:rPr>
              <a:t>cDSP</a:t>
            </a:r>
            <a:r>
              <a:rPr lang="en-IN" sz="2800" i="0" u="none" strike="noStrike" baseline="0" dirty="0">
                <a:latin typeface="Times-Bold"/>
              </a:rPr>
              <a:t>)</a:t>
            </a:r>
            <a:endParaRPr lang="en-US" altLang="en-US" sz="2800" dirty="0"/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197BC68E-5695-605F-6363-9DD07B9842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8138" y="1192213"/>
            <a:ext cx="8382000" cy="5453062"/>
          </a:xfrm>
        </p:spPr>
        <p:txBody>
          <a:bodyPr/>
          <a:lstStyle/>
          <a:p>
            <a:r>
              <a:rPr lang="en-US" sz="2400" dirty="0"/>
              <a:t>The </a:t>
            </a:r>
            <a:r>
              <a:rPr lang="en-US" sz="2400" dirty="0" err="1"/>
              <a:t>cDSP</a:t>
            </a:r>
            <a:r>
              <a:rPr lang="en-US" sz="2400" dirty="0"/>
              <a:t> is a hybrid formulation based on Mathematical </a:t>
            </a:r>
            <a:r>
              <a:rPr lang="en-IN" sz="2400" dirty="0"/>
              <a:t>Programming and Goal Programming.</a:t>
            </a:r>
          </a:p>
          <a:p>
            <a:r>
              <a:rPr lang="en-US" sz="2400" dirty="0"/>
              <a:t>It is used to determine the values of the design variables, which satisfy a set of constraints and bounds and achieve as closely as possible a set of conflicting goals. </a:t>
            </a:r>
          </a:p>
          <a:p>
            <a:r>
              <a:rPr lang="en-US" sz="2400" dirty="0"/>
              <a:t>The structure of the </a:t>
            </a:r>
            <a:r>
              <a:rPr lang="en-US" sz="2400" dirty="0" err="1"/>
              <a:t>cDSP</a:t>
            </a:r>
            <a:r>
              <a:rPr lang="en-US" sz="2400" dirty="0"/>
              <a:t> is as follows:</a:t>
            </a:r>
          </a:p>
          <a:p>
            <a:r>
              <a:rPr lang="en-US" sz="2400" i="1" dirty="0"/>
              <a:t>Given</a:t>
            </a:r>
            <a:r>
              <a:rPr lang="en-US" sz="2400" dirty="0"/>
              <a:t>: A feasible alternative, assumptions, parameter values and goals.</a:t>
            </a:r>
          </a:p>
          <a:p>
            <a:r>
              <a:rPr lang="en-US" sz="2400" i="1" dirty="0"/>
              <a:t>Find</a:t>
            </a:r>
            <a:r>
              <a:rPr lang="en-US" sz="2400" dirty="0"/>
              <a:t>: Values of design and deviation variables.</a:t>
            </a:r>
          </a:p>
          <a:p>
            <a:r>
              <a:rPr lang="en-US" sz="2400" i="1" dirty="0"/>
              <a:t>Satisfy</a:t>
            </a:r>
            <a:r>
              <a:rPr lang="en-US" sz="2400" dirty="0"/>
              <a:t>: System constraints, system goals, and bounds on variables</a:t>
            </a:r>
          </a:p>
          <a:p>
            <a:r>
              <a:rPr lang="en-US" sz="2400" i="1" dirty="0"/>
              <a:t>Minimize</a:t>
            </a:r>
            <a:r>
              <a:rPr lang="en-US" sz="2400" dirty="0"/>
              <a:t>: Deviation variable that measures distance between goal targets and </a:t>
            </a:r>
            <a:r>
              <a:rPr lang="en-IN" sz="2400" dirty="0"/>
              <a:t>design points</a:t>
            </a:r>
            <a:endParaRPr lang="en-US" altLang="en-US" sz="2400" dirty="0"/>
          </a:p>
        </p:txBody>
      </p:sp>
      <p:grpSp>
        <p:nvGrpSpPr>
          <p:cNvPr id="20484" name="Group 19">
            <a:extLst>
              <a:ext uri="{FF2B5EF4-FFF2-40B4-BE49-F238E27FC236}">
                <a16:creationId xmlns:a16="http://schemas.microsoft.com/office/drawing/2014/main" id="{BB309E80-4C52-AAC0-54A2-1794A954BA4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0485" name="Group 8">
              <a:extLst>
                <a:ext uri="{FF2B5EF4-FFF2-40B4-BE49-F238E27FC236}">
                  <a16:creationId xmlns:a16="http://schemas.microsoft.com/office/drawing/2014/main" id="{53383219-3F36-8558-4F2C-F71FBB921E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0488" name="Group 9">
                <a:extLst>
                  <a:ext uri="{FF2B5EF4-FFF2-40B4-BE49-F238E27FC236}">
                    <a16:creationId xmlns:a16="http://schemas.microsoft.com/office/drawing/2014/main" id="{DA35384F-45C4-A0D6-FFBE-06B7542108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498" name="Rectangle 10">
                  <a:extLst>
                    <a:ext uri="{FF2B5EF4-FFF2-40B4-BE49-F238E27FC236}">
                      <a16:creationId xmlns:a16="http://schemas.microsoft.com/office/drawing/2014/main" id="{702C3EFB-61AB-8AAC-1947-65AA63FA20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9" name="Rectangle 11">
                  <a:extLst>
                    <a:ext uri="{FF2B5EF4-FFF2-40B4-BE49-F238E27FC236}">
                      <a16:creationId xmlns:a16="http://schemas.microsoft.com/office/drawing/2014/main" id="{ADF0AD32-0ABD-06B3-D0DC-57F1782374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89" name="Group 12">
                <a:extLst>
                  <a:ext uri="{FF2B5EF4-FFF2-40B4-BE49-F238E27FC236}">
                    <a16:creationId xmlns:a16="http://schemas.microsoft.com/office/drawing/2014/main" id="{F49A64D2-123E-D2FF-0D86-D7F808D306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0496" name="Rectangle 13">
                  <a:extLst>
                    <a:ext uri="{FF2B5EF4-FFF2-40B4-BE49-F238E27FC236}">
                      <a16:creationId xmlns:a16="http://schemas.microsoft.com/office/drawing/2014/main" id="{B09538A0-274B-7BC5-EE64-79CFC7D81E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7" name="Rectangle 14">
                  <a:extLst>
                    <a:ext uri="{FF2B5EF4-FFF2-40B4-BE49-F238E27FC236}">
                      <a16:creationId xmlns:a16="http://schemas.microsoft.com/office/drawing/2014/main" id="{25CD9089-994A-5552-59FE-7066544D28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0" name="Group 15">
                <a:extLst>
                  <a:ext uri="{FF2B5EF4-FFF2-40B4-BE49-F238E27FC236}">
                    <a16:creationId xmlns:a16="http://schemas.microsoft.com/office/drawing/2014/main" id="{08E990EC-A9C9-B614-509B-EE22BC347E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0494" name="Rectangle 16">
                  <a:extLst>
                    <a:ext uri="{FF2B5EF4-FFF2-40B4-BE49-F238E27FC236}">
                      <a16:creationId xmlns:a16="http://schemas.microsoft.com/office/drawing/2014/main" id="{65252B2D-D4B7-5D69-D221-2501ACEE26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5" name="Rectangle 17">
                  <a:extLst>
                    <a:ext uri="{FF2B5EF4-FFF2-40B4-BE49-F238E27FC236}">
                      <a16:creationId xmlns:a16="http://schemas.microsoft.com/office/drawing/2014/main" id="{A5EBE65E-4589-F67B-0FB9-9BD21FB606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1" name="Group 18">
                <a:extLst>
                  <a:ext uri="{FF2B5EF4-FFF2-40B4-BE49-F238E27FC236}">
                    <a16:creationId xmlns:a16="http://schemas.microsoft.com/office/drawing/2014/main" id="{3E3BFD55-05DE-BB11-C8A3-FBBFF4E25B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0492" name="Rectangle 19">
                  <a:extLst>
                    <a:ext uri="{FF2B5EF4-FFF2-40B4-BE49-F238E27FC236}">
                      <a16:creationId xmlns:a16="http://schemas.microsoft.com/office/drawing/2014/main" id="{98FE256C-D75D-E3A1-F4B8-0CFB25BCC3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3" name="Rectangle 20">
                  <a:extLst>
                    <a:ext uri="{FF2B5EF4-FFF2-40B4-BE49-F238E27FC236}">
                      <a16:creationId xmlns:a16="http://schemas.microsoft.com/office/drawing/2014/main" id="{C4D8B269-68D6-1494-AC05-46386F6797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20486" name="Rectangle 19458">
              <a:extLst>
                <a:ext uri="{FF2B5EF4-FFF2-40B4-BE49-F238E27FC236}">
                  <a16:creationId xmlns:a16="http://schemas.microsoft.com/office/drawing/2014/main" id="{0405C05B-C405-0860-C40E-66FDFB263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B5F6DED9-F953-E6E2-2D02-1A0F1D836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949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E1DAE01-E10B-B9E6-1642-79175BA3C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8825" y="0"/>
            <a:ext cx="6343650" cy="1143000"/>
          </a:xfrm>
        </p:spPr>
        <p:txBody>
          <a:bodyPr/>
          <a:lstStyle/>
          <a:p>
            <a:r>
              <a:rPr lang="en-US" altLang="en-US" sz="2800" dirty="0"/>
              <a:t>Mathematical Formulations </a:t>
            </a:r>
            <a:r>
              <a:rPr lang="en-US" altLang="en-US" sz="2800" dirty="0" err="1"/>
              <a:t>fo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cDSP</a:t>
            </a:r>
            <a:endParaRPr lang="en-US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Content Placeholder 2">
                <a:extLst>
                  <a:ext uri="{FF2B5EF4-FFF2-40B4-BE49-F238E27FC236}">
                    <a16:creationId xmlns:a16="http://schemas.microsoft.com/office/drawing/2014/main" id="{197BC68E-5695-605F-6363-9DD07B984203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38138" y="1192213"/>
                <a:ext cx="8382000" cy="5181600"/>
              </a:xfrm>
            </p:spPr>
            <p:txBody>
              <a:bodyPr/>
              <a:lstStyle/>
              <a:p>
                <a:r>
                  <a:rPr lang="en-IN" sz="2400" dirty="0"/>
                  <a:t>The</a:t>
                </a:r>
                <a:r>
                  <a:rPr lang="en-US" sz="2400" dirty="0"/>
                  <a:t> mathematical formulation for </a:t>
                </a:r>
                <a:r>
                  <a:rPr lang="en-US" sz="2400" dirty="0" err="1"/>
                  <a:t>cDSP</a:t>
                </a:r>
                <a:r>
                  <a:rPr lang="en-US" sz="2400" dirty="0"/>
                  <a:t> is as follows. </a:t>
                </a:r>
              </a:p>
              <a:p>
                <a:r>
                  <a:rPr lang="en-US" sz="2400" dirty="0"/>
                  <a:t>For each objective, an achievement function, </a:t>
                </a:r>
                <a:r>
                  <a:rPr lang="en-US" sz="2400" i="1" dirty="0"/>
                  <a:t>A</a:t>
                </a:r>
                <a:r>
                  <a:rPr lang="en-US" sz="2400" i="1" baseline="-25000" dirty="0"/>
                  <a:t>i</a:t>
                </a:r>
                <a:r>
                  <a:rPr lang="en-US" sz="2400" i="1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i="1" dirty="0"/>
                  <a:t>)</a:t>
                </a:r>
                <a:r>
                  <a:rPr lang="en-US" sz="2400" dirty="0"/>
                  <a:t>, represents the value of the objective as a function of the set </a:t>
                </a:r>
                <a:r>
                  <a:rPr lang="en-IN" sz="2400" dirty="0"/>
                  <a:t>of design variables,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IN" sz="2400" i="1" dirty="0"/>
                  <a:t>.</a:t>
                </a:r>
              </a:p>
              <a:p>
                <a:r>
                  <a:rPr lang="en-US" sz="2400" dirty="0"/>
                  <a:t>The target value, </a:t>
                </a:r>
                <a:r>
                  <a:rPr lang="en-US" sz="2400" i="1" dirty="0"/>
                  <a:t>G</a:t>
                </a:r>
                <a:r>
                  <a:rPr lang="en-US" sz="2400" i="1" baseline="-25000" dirty="0"/>
                  <a:t>i</a:t>
                </a:r>
                <a:r>
                  <a:rPr lang="en-US" sz="2400" dirty="0"/>
                  <a:t>, is given as the goal target for each </a:t>
                </a:r>
                <a:r>
                  <a:rPr lang="en-IN" sz="2400" dirty="0"/>
                  <a:t>objective. </a:t>
                </a:r>
              </a:p>
              <a:p>
                <a:r>
                  <a:rPr lang="en-IN" sz="2400" dirty="0"/>
                  <a:t>Deviation variables,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and</m:t>
                    </m:r>
                    <m:sSubSup>
                      <m:sSub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sz="2400" dirty="0"/>
                  <a:t>, represent the extent to which the achievement underachieves or overachieves its goal.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altLang="en-US" sz="2400" dirty="0"/>
              </a:p>
              <a:p>
                <a:r>
                  <a:rPr lang="en-US" sz="2400" dirty="0"/>
                  <a:t>The overall objective function is therefore expressed as a function of the deviation </a:t>
                </a:r>
                <a:r>
                  <a:rPr lang="en-IN" sz="2400" dirty="0"/>
                  <a:t>variables.</a:t>
                </a:r>
                <a:endParaRPr lang="en-US" altLang="en-US" sz="2400" dirty="0"/>
              </a:p>
            </p:txBody>
          </p:sp>
        </mc:Choice>
        <mc:Fallback xmlns="">
          <p:sp>
            <p:nvSpPr>
              <p:cNvPr id="19459" name="Content Placeholder 2">
                <a:extLst>
                  <a:ext uri="{FF2B5EF4-FFF2-40B4-BE49-F238E27FC236}">
                    <a16:creationId xmlns:a16="http://schemas.microsoft.com/office/drawing/2014/main" id="{197BC68E-5695-605F-6363-9DD07B9842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8138" y="1192213"/>
                <a:ext cx="8382000" cy="5181600"/>
              </a:xfrm>
              <a:blipFill>
                <a:blip r:embed="rId2"/>
                <a:stretch>
                  <a:fillRect l="-945" t="-9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484" name="Group 19">
            <a:extLst>
              <a:ext uri="{FF2B5EF4-FFF2-40B4-BE49-F238E27FC236}">
                <a16:creationId xmlns:a16="http://schemas.microsoft.com/office/drawing/2014/main" id="{BB309E80-4C52-AAC0-54A2-1794A954BA4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0485" name="Group 8">
              <a:extLst>
                <a:ext uri="{FF2B5EF4-FFF2-40B4-BE49-F238E27FC236}">
                  <a16:creationId xmlns:a16="http://schemas.microsoft.com/office/drawing/2014/main" id="{53383219-3F36-8558-4F2C-F71FBB921E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0488" name="Group 9">
                <a:extLst>
                  <a:ext uri="{FF2B5EF4-FFF2-40B4-BE49-F238E27FC236}">
                    <a16:creationId xmlns:a16="http://schemas.microsoft.com/office/drawing/2014/main" id="{DA35384F-45C4-A0D6-FFBE-06B7542108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498" name="Rectangle 10">
                  <a:extLst>
                    <a:ext uri="{FF2B5EF4-FFF2-40B4-BE49-F238E27FC236}">
                      <a16:creationId xmlns:a16="http://schemas.microsoft.com/office/drawing/2014/main" id="{702C3EFB-61AB-8AAC-1947-65AA63FA20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9" name="Rectangle 11">
                  <a:extLst>
                    <a:ext uri="{FF2B5EF4-FFF2-40B4-BE49-F238E27FC236}">
                      <a16:creationId xmlns:a16="http://schemas.microsoft.com/office/drawing/2014/main" id="{ADF0AD32-0ABD-06B3-D0DC-57F1782374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89" name="Group 12">
                <a:extLst>
                  <a:ext uri="{FF2B5EF4-FFF2-40B4-BE49-F238E27FC236}">
                    <a16:creationId xmlns:a16="http://schemas.microsoft.com/office/drawing/2014/main" id="{F49A64D2-123E-D2FF-0D86-D7F808D306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0496" name="Rectangle 13">
                  <a:extLst>
                    <a:ext uri="{FF2B5EF4-FFF2-40B4-BE49-F238E27FC236}">
                      <a16:creationId xmlns:a16="http://schemas.microsoft.com/office/drawing/2014/main" id="{B09538A0-274B-7BC5-EE64-79CFC7D81E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7" name="Rectangle 14">
                  <a:extLst>
                    <a:ext uri="{FF2B5EF4-FFF2-40B4-BE49-F238E27FC236}">
                      <a16:creationId xmlns:a16="http://schemas.microsoft.com/office/drawing/2014/main" id="{25CD9089-994A-5552-59FE-7066544D28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0" name="Group 15">
                <a:extLst>
                  <a:ext uri="{FF2B5EF4-FFF2-40B4-BE49-F238E27FC236}">
                    <a16:creationId xmlns:a16="http://schemas.microsoft.com/office/drawing/2014/main" id="{08E990EC-A9C9-B614-509B-EE22BC347E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0494" name="Rectangle 16">
                  <a:extLst>
                    <a:ext uri="{FF2B5EF4-FFF2-40B4-BE49-F238E27FC236}">
                      <a16:creationId xmlns:a16="http://schemas.microsoft.com/office/drawing/2014/main" id="{65252B2D-D4B7-5D69-D221-2501ACEE26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5" name="Rectangle 17">
                  <a:extLst>
                    <a:ext uri="{FF2B5EF4-FFF2-40B4-BE49-F238E27FC236}">
                      <a16:creationId xmlns:a16="http://schemas.microsoft.com/office/drawing/2014/main" id="{A5EBE65E-4589-F67B-0FB9-9BD21FB606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1" name="Group 18">
                <a:extLst>
                  <a:ext uri="{FF2B5EF4-FFF2-40B4-BE49-F238E27FC236}">
                    <a16:creationId xmlns:a16="http://schemas.microsoft.com/office/drawing/2014/main" id="{3E3BFD55-05DE-BB11-C8A3-FBBFF4E25B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0492" name="Rectangle 19">
                  <a:extLst>
                    <a:ext uri="{FF2B5EF4-FFF2-40B4-BE49-F238E27FC236}">
                      <a16:creationId xmlns:a16="http://schemas.microsoft.com/office/drawing/2014/main" id="{98FE256C-D75D-E3A1-F4B8-0CFB25BCC3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3" name="Rectangle 20">
                  <a:extLst>
                    <a:ext uri="{FF2B5EF4-FFF2-40B4-BE49-F238E27FC236}">
                      <a16:creationId xmlns:a16="http://schemas.microsoft.com/office/drawing/2014/main" id="{C4D8B269-68D6-1494-AC05-46386F6797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20486" name="Rectangle 19458">
              <a:extLst>
                <a:ext uri="{FF2B5EF4-FFF2-40B4-BE49-F238E27FC236}">
                  <a16:creationId xmlns:a16="http://schemas.microsoft.com/office/drawing/2014/main" id="{0405C05B-C405-0860-C40E-66FDFB263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B5F6DED9-F953-E6E2-2D02-1A0F1D836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375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E1DAE01-E10B-B9E6-1642-79175BA3C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8825" y="0"/>
            <a:ext cx="6343650" cy="1143000"/>
          </a:xfrm>
        </p:spPr>
        <p:txBody>
          <a:bodyPr/>
          <a:lstStyle/>
          <a:p>
            <a:r>
              <a:rPr lang="en-US" altLang="en-US" sz="2800" dirty="0"/>
              <a:t>Mathematical Formulations </a:t>
            </a:r>
            <a:r>
              <a:rPr lang="en-US" altLang="en-US" sz="2800" dirty="0" err="1"/>
              <a:t>fo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cDSP</a:t>
            </a:r>
            <a:endParaRPr lang="en-US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Content Placeholder 2">
                <a:extLst>
                  <a:ext uri="{FF2B5EF4-FFF2-40B4-BE49-F238E27FC236}">
                    <a16:creationId xmlns:a16="http://schemas.microsoft.com/office/drawing/2014/main" id="{197BC68E-5695-605F-6363-9DD07B984203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38137" y="1192213"/>
                <a:ext cx="8669337" cy="5181600"/>
              </a:xfrm>
            </p:spPr>
            <p:txBody>
              <a:bodyPr/>
              <a:lstStyle/>
              <a:p>
                <a:r>
                  <a:rPr lang="en-US" sz="2400" dirty="0"/>
                  <a:t>The objective  function can be expressed based on the Archimedean, or weighted sum,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alt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US" alt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</a:rPr>
                                      <m:t>𝑜𝑏𝑗</m:t>
                                    </m:r>
                                  </m:sub>
                                </m:sSub>
                              </m:sup>
                              <m:e>
                                <m:sSub>
                                  <m:sSubPr>
                                    <m:ctrlPr>
                                      <a:rPr lang="en-US" alt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nary>
                          </m:e>
                        </m:mr>
                        <m:m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alt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  <m:t>𝑜𝑏𝑗</m:t>
                                    </m:r>
                                  </m:sub>
                                </m:sSub>
                              </m:sup>
                              <m:e>
                                <m:sSubSup>
                                  <m:sSubSupPr>
                                    <m:ctrlPr>
                                      <a:rPr lang="en-US" alt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alt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</m:e>
                            </m:nary>
                          </m:e>
                          <m:e>
                            <m:sSubSup>
                              <m:sSubSupPr>
                                <m:ctrlPr>
                                  <a:rPr lang="en-US" alt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bSup>
                            <m:r>
                              <a:rPr lang="en-US" alt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Sup>
                              <m:sSubSupPr>
                                <m:ctrlPr>
                                  <a:rPr lang="en-US" alt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bSup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e>
                        </m:mr>
                      </m:m>
                    </m:oMath>
                  </m:oMathPara>
                </a14:m>
                <a:endParaRPr lang="en-US" alt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sSubSup>
                              <m:sSubSup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bSup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≥0</m:t>
                            </m:r>
                          </m:e>
                        </m:mr>
                        <m:mr>
                          <m:e/>
                          <m:e>
                            <m:sSubSup>
                              <m:sSubSup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bSup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≥0</m:t>
                            </m:r>
                          </m:e>
                        </m:mr>
                      </m:m>
                    </m:oMath>
                  </m:oMathPara>
                </a14:m>
                <a:endParaRPr lang="en-US" altLang="en-US" sz="2400" i="1" dirty="0">
                  <a:latin typeface="Cambria Math" panose="02040503050406030204" pitchFamily="18" charset="0"/>
                </a:endParaRPr>
              </a:p>
              <a:p>
                <a:r>
                  <a:rPr lang="en-US" sz="2400" dirty="0"/>
                  <a:t>where </a:t>
                </a:r>
                <a:r>
                  <a:rPr lang="en-US" sz="2400" i="1" dirty="0" err="1"/>
                  <a:t>N</a:t>
                </a:r>
                <a:r>
                  <a:rPr lang="en-US" sz="2400" i="1" baseline="-25000" dirty="0" err="1"/>
                  <a:t>obj</a:t>
                </a:r>
                <a:r>
                  <a:rPr lang="en-US" sz="2400" i="1" dirty="0"/>
                  <a:t> </a:t>
                </a:r>
                <a:r>
                  <a:rPr lang="en-US" sz="2400" dirty="0"/>
                  <a:t>is the number of objectives. </a:t>
                </a:r>
              </a:p>
              <a:p>
                <a:r>
                  <a:rPr lang="en-US" sz="2400" dirty="0"/>
                  <a:t>The conceptual basis of the </a:t>
                </a:r>
                <a:r>
                  <a:rPr lang="en-US" sz="2400" dirty="0" err="1"/>
                  <a:t>cDSP</a:t>
                </a:r>
                <a:r>
                  <a:rPr lang="en-US" sz="2400" dirty="0"/>
                  <a:t> is to minimize the difference between what is desired, the target </a:t>
                </a:r>
                <a:r>
                  <a:rPr lang="en-US" sz="2400" i="1" dirty="0"/>
                  <a:t>Gi</a:t>
                </a:r>
                <a:r>
                  <a:rPr lang="en-US" sz="2400" dirty="0"/>
                  <a:t>, and what can be achieved, </a:t>
                </a:r>
                <a:r>
                  <a:rPr lang="en-US" sz="2400" i="1" dirty="0"/>
                  <a:t>Ai(x)</a:t>
                </a:r>
                <a:r>
                  <a:rPr lang="en-US" sz="2400" dirty="0"/>
                  <a:t>, represented by the deviation variable, </a:t>
                </a:r>
                <a:r>
                  <a:rPr lang="en-US" sz="2400" i="1" dirty="0"/>
                  <a:t>di</a:t>
                </a:r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19459" name="Content Placeholder 2">
                <a:extLst>
                  <a:ext uri="{FF2B5EF4-FFF2-40B4-BE49-F238E27FC236}">
                    <a16:creationId xmlns:a16="http://schemas.microsoft.com/office/drawing/2014/main" id="{197BC68E-5695-605F-6363-9DD07B9842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8137" y="1192213"/>
                <a:ext cx="8669337" cy="5181600"/>
              </a:xfrm>
              <a:blipFill>
                <a:blip r:embed="rId2"/>
                <a:stretch>
                  <a:fillRect l="-914" t="-9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484" name="Group 19">
            <a:extLst>
              <a:ext uri="{FF2B5EF4-FFF2-40B4-BE49-F238E27FC236}">
                <a16:creationId xmlns:a16="http://schemas.microsoft.com/office/drawing/2014/main" id="{BB309E80-4C52-AAC0-54A2-1794A954BA4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0485" name="Group 8">
              <a:extLst>
                <a:ext uri="{FF2B5EF4-FFF2-40B4-BE49-F238E27FC236}">
                  <a16:creationId xmlns:a16="http://schemas.microsoft.com/office/drawing/2014/main" id="{53383219-3F36-8558-4F2C-F71FBB921E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0488" name="Group 9">
                <a:extLst>
                  <a:ext uri="{FF2B5EF4-FFF2-40B4-BE49-F238E27FC236}">
                    <a16:creationId xmlns:a16="http://schemas.microsoft.com/office/drawing/2014/main" id="{DA35384F-45C4-A0D6-FFBE-06B7542108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498" name="Rectangle 10">
                  <a:extLst>
                    <a:ext uri="{FF2B5EF4-FFF2-40B4-BE49-F238E27FC236}">
                      <a16:creationId xmlns:a16="http://schemas.microsoft.com/office/drawing/2014/main" id="{702C3EFB-61AB-8AAC-1947-65AA63FA20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9" name="Rectangle 11">
                  <a:extLst>
                    <a:ext uri="{FF2B5EF4-FFF2-40B4-BE49-F238E27FC236}">
                      <a16:creationId xmlns:a16="http://schemas.microsoft.com/office/drawing/2014/main" id="{ADF0AD32-0ABD-06B3-D0DC-57F1782374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89" name="Group 12">
                <a:extLst>
                  <a:ext uri="{FF2B5EF4-FFF2-40B4-BE49-F238E27FC236}">
                    <a16:creationId xmlns:a16="http://schemas.microsoft.com/office/drawing/2014/main" id="{F49A64D2-123E-D2FF-0D86-D7F808D306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0496" name="Rectangle 13">
                  <a:extLst>
                    <a:ext uri="{FF2B5EF4-FFF2-40B4-BE49-F238E27FC236}">
                      <a16:creationId xmlns:a16="http://schemas.microsoft.com/office/drawing/2014/main" id="{B09538A0-274B-7BC5-EE64-79CFC7D81E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7" name="Rectangle 14">
                  <a:extLst>
                    <a:ext uri="{FF2B5EF4-FFF2-40B4-BE49-F238E27FC236}">
                      <a16:creationId xmlns:a16="http://schemas.microsoft.com/office/drawing/2014/main" id="{25CD9089-994A-5552-59FE-7066544D28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0" name="Group 15">
                <a:extLst>
                  <a:ext uri="{FF2B5EF4-FFF2-40B4-BE49-F238E27FC236}">
                    <a16:creationId xmlns:a16="http://schemas.microsoft.com/office/drawing/2014/main" id="{08E990EC-A9C9-B614-509B-EE22BC347E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0494" name="Rectangle 16">
                  <a:extLst>
                    <a:ext uri="{FF2B5EF4-FFF2-40B4-BE49-F238E27FC236}">
                      <a16:creationId xmlns:a16="http://schemas.microsoft.com/office/drawing/2014/main" id="{65252B2D-D4B7-5D69-D221-2501ACEE26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5" name="Rectangle 17">
                  <a:extLst>
                    <a:ext uri="{FF2B5EF4-FFF2-40B4-BE49-F238E27FC236}">
                      <a16:creationId xmlns:a16="http://schemas.microsoft.com/office/drawing/2014/main" id="{A5EBE65E-4589-F67B-0FB9-9BD21FB606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1" name="Group 18">
                <a:extLst>
                  <a:ext uri="{FF2B5EF4-FFF2-40B4-BE49-F238E27FC236}">
                    <a16:creationId xmlns:a16="http://schemas.microsoft.com/office/drawing/2014/main" id="{3E3BFD55-05DE-BB11-C8A3-FBBFF4E25B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0492" name="Rectangle 19">
                  <a:extLst>
                    <a:ext uri="{FF2B5EF4-FFF2-40B4-BE49-F238E27FC236}">
                      <a16:creationId xmlns:a16="http://schemas.microsoft.com/office/drawing/2014/main" id="{98FE256C-D75D-E3A1-F4B8-0CFB25BCC3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3" name="Rectangle 20">
                  <a:extLst>
                    <a:ext uri="{FF2B5EF4-FFF2-40B4-BE49-F238E27FC236}">
                      <a16:creationId xmlns:a16="http://schemas.microsoft.com/office/drawing/2014/main" id="{C4D8B269-68D6-1494-AC05-46386F6797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20486" name="Rectangle 19458">
              <a:extLst>
                <a:ext uri="{FF2B5EF4-FFF2-40B4-BE49-F238E27FC236}">
                  <a16:creationId xmlns:a16="http://schemas.microsoft.com/office/drawing/2014/main" id="{0405C05B-C405-0860-C40E-66FDFB263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B5F6DED9-F953-E6E2-2D02-1A0F1D836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857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9136</TotalTime>
  <Words>1259</Words>
  <Application>Microsoft Office PowerPoint</Application>
  <PresentationFormat>On-screen Show (4:3)</PresentationFormat>
  <Paragraphs>116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Calibri</vt:lpstr>
      <vt:lpstr>Cambria Math</vt:lpstr>
      <vt:lpstr>Script MT Bold</vt:lpstr>
      <vt:lpstr>Symbol</vt:lpstr>
      <vt:lpstr>Times New Roman</vt:lpstr>
      <vt:lpstr>Times-Bold</vt:lpstr>
      <vt:lpstr>Times-Italic</vt:lpstr>
      <vt:lpstr>Times-Roman</vt:lpstr>
      <vt:lpstr>Blank Presentation</vt:lpstr>
      <vt:lpstr>DESIGN OF ADAPTIVE &amp; EFFICIENT DATA CENTERS</vt:lpstr>
      <vt:lpstr>Multi-Scale Analysis of A DC</vt:lpstr>
      <vt:lpstr>The Goal</vt:lpstr>
      <vt:lpstr>Multiscale water-cooling system</vt:lpstr>
      <vt:lpstr>Design of  Open Multiscale Solution</vt:lpstr>
      <vt:lpstr>Methodology to Design open multi-scale convective systems</vt:lpstr>
      <vt:lpstr>Compromise Decision Support Problem (cDSP)</vt:lpstr>
      <vt:lpstr>Mathematical Formulations fo cDSP</vt:lpstr>
      <vt:lpstr>Mathematical Formulations fo cDSP</vt:lpstr>
      <vt:lpstr>Mathematical Formulations fo cDSP</vt:lpstr>
      <vt:lpstr>Compromise Decision Support Problem (cDSP)</vt:lpstr>
      <vt:lpstr>Robust Design for Goals</vt:lpstr>
      <vt:lpstr>Robust Design for Constraints</vt:lpstr>
      <vt:lpstr>Thermal Modeling Challenges</vt:lpstr>
      <vt:lpstr>Proper Orthogonal Decomposition (POD) Modelling </vt:lpstr>
      <vt:lpstr>General algorithm for POD temperature field generation</vt:lpstr>
      <vt:lpstr>Observation Generation</vt:lpstr>
      <vt:lpstr>POD modes, yi, Calculation</vt:lpstr>
      <vt:lpstr>POD modes, yi, Calculation</vt:lpstr>
      <vt:lpstr>POD modes, yi, Calculation</vt:lpstr>
      <vt:lpstr>POD coefficients, bi , calculation for a New Test Case</vt:lpstr>
      <vt:lpstr>POD temperature field generation</vt:lpstr>
      <vt:lpstr>Top View of One Quarter of A DC</vt:lpstr>
      <vt:lpstr>Reference air temperature contours (oC) at the racks inlets.</vt:lpstr>
      <vt:lpstr>Reference air temperature contours (oC) at the racks inlets.</vt:lpstr>
      <vt:lpstr>Design parameters for the observations</vt:lpstr>
      <vt:lpstr>Temperature Distribution of Selected PoD Modes</vt:lpstr>
      <vt:lpstr>POD temperature error at rack scale and whole domain for fifteen test cases</vt:lpstr>
      <vt:lpstr>Average temperature difference (oC) across eight racks for four test cases.</vt:lpstr>
      <vt:lpstr>Adaptable optimal design versus baseline/traditional design</vt:lpstr>
      <vt:lpstr>Total cooling energy consumption of adaptable and traditional designs for 9 years.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Science Lead to Development of Civilization</dc:title>
  <dc:creator>P.M.V.S</dc:creator>
  <cp:lastModifiedBy>P M V Subbarao</cp:lastModifiedBy>
  <cp:revision>826</cp:revision>
  <cp:lastPrinted>2002-07-26T02:11:33Z</cp:lastPrinted>
  <dcterms:created xsi:type="dcterms:W3CDTF">2002-07-26T01:39:54Z</dcterms:created>
  <dcterms:modified xsi:type="dcterms:W3CDTF">2024-04-22T05:12:20Z</dcterms:modified>
</cp:coreProperties>
</file>