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570" r:id="rId2"/>
    <p:sldId id="1020" r:id="rId3"/>
    <p:sldId id="1007" r:id="rId4"/>
    <p:sldId id="1009" r:id="rId5"/>
    <p:sldId id="1021" r:id="rId6"/>
    <p:sldId id="1057" r:id="rId7"/>
    <p:sldId id="1058" r:id="rId8"/>
    <p:sldId id="1051" r:id="rId9"/>
    <p:sldId id="1059" r:id="rId10"/>
    <p:sldId id="1060" r:id="rId11"/>
    <p:sldId id="1061" r:id="rId12"/>
    <p:sldId id="1063" r:id="rId13"/>
    <p:sldId id="1062" r:id="rId14"/>
    <p:sldId id="1056" r:id="rId15"/>
    <p:sldId id="1066" r:id="rId16"/>
    <p:sldId id="1064" r:id="rId17"/>
    <p:sldId id="1065" r:id="rId18"/>
    <p:sldId id="1067" r:id="rId19"/>
    <p:sldId id="1052" r:id="rId20"/>
    <p:sldId id="1053" r:id="rId21"/>
    <p:sldId id="1054" r:id="rId22"/>
    <p:sldId id="1055" r:id="rId23"/>
    <p:sldId id="1014" r:id="rId24"/>
    <p:sldId id="1068" r:id="rId25"/>
    <p:sldId id="1069" r:id="rId26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M V Subbar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643"/>
    <a:srgbClr val="FF0066"/>
    <a:srgbClr val="FF9900"/>
    <a:srgbClr val="000099"/>
    <a:srgbClr val="FFCC00"/>
    <a:srgbClr val="FF33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76" autoAdjust="0"/>
    <p:restoredTop sz="82677" autoAdjust="0"/>
  </p:normalViewPr>
  <p:slideViewPr>
    <p:cSldViewPr>
      <p:cViewPr varScale="1">
        <p:scale>
          <a:sx n="57" d="100"/>
          <a:sy n="57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4-08-04T03:58:31.0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 10320,'-24'-3'4386,"24"3"-258,-10 0-774,10 0-4128,2 6-2838,-2-6-516,17 4-129,-17-4-387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5T03:27:36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20334 15177 88 0,'0'0'87'15,"0"0"-17"-15,0 0-16 0,2-11-4 16,-2 11 1-16,0 0 3 15,-6-14-13-15,6 14-8 16,0 0-10-16,0 0-10 16,0 0-10-16,0 0-2 15,0 0-11-15,-7-12-11 16,7 12-10-16,0 0-33 15,0 0-43-15,2 17-3 16,-2-17 4-16,5 11-4 16,-5-11 102-16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23T03:23:01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22603 14578 244 0,'0'0'110'0,"-21"-18"2"0,4-1-88 0,1-3-11 0,8 2-1 0,-2 1-1 16,4 2-2-16,-2-1-14 0,0-2-43 0,3 4-59 0,6 3-2 0,-1 13-1 16,9-16-3-16,-9 16 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20T05:33:02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17959 205 0,'0'0'107'0,"-12"-9"-9"16,9-2-37-16,3 11-29 16,0 0 3-16,0 0-12 15,0 0-20-15,0 0-14 16,-1-11-12-16,1 11-32 15,0 0-43-15,10 16-1 16,-7-5-14-16,-3-11 6 0,0 0 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05815-D887-8BFF-B364-6A2A8A57E2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1E712-C4FE-051F-C94A-20AB946D03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D5AAFE-E238-462E-A61E-E041717960BA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E1C5A6-59AD-A3AC-4A65-C75118725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F4EFA3-2BA7-7755-0EE4-9ED790CC4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5EDBA-4EA4-3A7C-8E2E-0F29E486F5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C407B-E75F-3B76-19B0-2552656A2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7AD9DF-D796-4F26-A236-170140957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E722A57-094B-5F10-E865-E453D763F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F0B66DC-E167-4CC8-DE59-F82B91CAE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6B09895-0A42-CA39-D0C9-3762E56D8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249E51-B60A-4994-B555-217A6785A2C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09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4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45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AD9DF-D796-4F26-A236-1701409575E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6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F014C-6509-14C4-DD82-702404D0F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B6AF2A-2BC7-E697-9B82-462977328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358EE9-5242-5A2C-F947-1A4A20F1E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C420D-91BA-41A2-BEE2-6AD0E9AD7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B6FE1-F77A-581C-69F4-2DFADABA9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69BC8-0BAC-CE2A-5A83-AA22B7B26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F6AB6-29E7-FDC8-CE82-618D068F9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2653-3FEF-4C84-B529-173C8388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E374C-1BDF-FF58-3108-17CA4466E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088CFB-09F7-0DEB-7767-BE4576B70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D10AF-DC7A-8BC1-91EB-87DCF5B22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2C54-52A8-43B4-8FFD-846132DBB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0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EF59BE-0694-2D5E-A9DB-4B389295A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0C5C4-2FA2-A621-FD20-5A395F52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CF330-A7D8-C0DD-B7AB-6C0E09539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FF58-204D-40B8-BBE4-8F3EC8CC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D93580-68DC-6AB9-85B1-F1E6C41AE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FA53-D659-424E-5783-F6283531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7C995-3BA0-E915-19BF-4351EA155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5B50-7E13-44ED-A11C-9769B11F9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8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58B45-B749-9EC5-0159-A40E19FA5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44FE34-D21D-2427-4872-68319933E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5B304-7E2C-7707-A74D-005854FE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5DEF-BA3E-47D5-B469-7A10EF3D9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5A0D66-2305-6808-2751-8C21A90CB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ECF62A-3780-1E1B-CB39-A7E1E1123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7F3E1F-FA18-BA99-8058-22C4A1FA0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1A8-3BAD-404A-B4E0-3C768439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4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6D3961-3206-E4FA-64C2-36C6BDB97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09469D-39D6-7AC7-2088-3130AEB42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4C6BD3-D19F-020A-7319-1A1A7F142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002D-AD18-4678-80D3-71D292B9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EAE1D7-F207-8B44-52B1-8121D37CF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15413-77BE-8D11-96ED-41E8A64E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0DAFF5-E25B-5EA0-0133-7649FED7D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0333-1818-4826-86F5-D85FC8923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9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24C0E-F4E3-A80E-733A-924B42F0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233BF-BEE9-EF31-28CD-05D496955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C587A-04BC-A2D3-0306-DA43B9DD6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5E6F-4FC5-47D1-B76D-88362880A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D2FEC-DA92-6F5F-EC54-70FA1A618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6D33D-F384-C335-E2D2-F6ACF3C8F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906EA-EB10-8211-0736-4C7ABB7A2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06B-1DB9-4C0A-9E9F-1EC0A7D9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A4FEF2-D7D0-2E18-CAA3-A671D994B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DF6ACF3-B892-FA55-BD50-B0A30AF7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ED4C2D-78EE-6E2D-0A78-7E81E7633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6060C7-2D53-3123-8245-0DC6821AEC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574281-71DC-F7E5-96E2-EED9A1FD18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AB27A6-1801-4F71-AFB0-74328820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E8E0ACC2-D1C1-E0DD-2562-A62FC5B2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9EBBC5A-C89E-30A6-4458-33A0849D1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2192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Thermal Control of Space </a:t>
            </a:r>
            <a:r>
              <a:rPr lang="en-US" sz="2800" dirty="0">
                <a:solidFill>
                  <a:srgbClr val="222222"/>
                </a:solidFill>
                <a:highlight>
                  <a:srgbClr val="FFFFFF"/>
                </a:highlight>
              </a:rPr>
              <a:t>E</a:t>
            </a:r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lectronics Systems  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9A10C6-CEDC-F1B4-E740-8722C7BA7C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219200"/>
          </a:xfrm>
          <a:noFill/>
        </p:spPr>
        <p:txBody>
          <a:bodyPr/>
          <a:lstStyle/>
          <a:p>
            <a:r>
              <a:rPr lang="en-US" altLang="en-US" sz="1600" b="1" dirty="0">
                <a:latin typeface="Script MT Bold" panose="03040602040607080904" pitchFamily="66" charset="0"/>
              </a:rPr>
              <a:t>P M V Subbarao</a:t>
            </a:r>
          </a:p>
          <a:p>
            <a:r>
              <a:rPr lang="en-US" altLang="en-US" sz="1600" b="1" dirty="0">
                <a:latin typeface="Script MT Bold" panose="03040602040607080904" pitchFamily="66" charset="0"/>
              </a:rPr>
              <a:t>Professor</a:t>
            </a:r>
            <a:endParaRPr lang="en-US" altLang="en-US" sz="1600" i="1" dirty="0"/>
          </a:p>
          <a:p>
            <a:r>
              <a:rPr lang="en-US" altLang="en-US" sz="1600" i="1" dirty="0"/>
              <a:t>Mechanical Engineering Department</a:t>
            </a:r>
          </a:p>
          <a:p>
            <a:r>
              <a:rPr lang="en-US" altLang="en-US" sz="1600" i="1" dirty="0"/>
              <a:t>I </a:t>
            </a:r>
            <a:r>
              <a:rPr lang="en-US" altLang="en-US" sz="1600" i="1" dirty="0" err="1"/>
              <a:t>I</a:t>
            </a:r>
            <a:r>
              <a:rPr lang="en-US" altLang="en-US" sz="1600" i="1" dirty="0"/>
              <a:t> T Delhi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B4A8BFA6-E654-E400-68C3-4B47199B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122F31B9-E597-626E-2EFC-B61318D6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181600"/>
            <a:ext cx="88265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sz="4000" dirty="0">
                <a:solidFill>
                  <a:srgbClr val="00B050"/>
                </a:solidFill>
                <a:latin typeface="Script MT Bold" panose="03040602040607080904" pitchFamily="66" charset="0"/>
              </a:rPr>
              <a:t>Management of Systems with High External Heat Flux Loads…</a:t>
            </a:r>
            <a:endParaRPr lang="en-IN" sz="40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8C54DE71-DBEB-6E15-753C-4318EDC48D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5" name="Group 8">
              <a:extLst>
                <a:ext uri="{FF2B5EF4-FFF2-40B4-BE49-F238E27FC236}">
                  <a16:creationId xmlns:a16="http://schemas.microsoft.com/office/drawing/2014/main" id="{5A0B27DA-0EBA-A71A-9D7A-DB2FB13BB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5" name="Rectangle 9">
                <a:extLst>
                  <a:ext uri="{FF2B5EF4-FFF2-40B4-BE49-F238E27FC236}">
                    <a16:creationId xmlns:a16="http://schemas.microsoft.com/office/drawing/2014/main" id="{94F833BE-7D49-3DBD-7FF0-EA69EE781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6" name="Rectangle 10">
                <a:extLst>
                  <a:ext uri="{FF2B5EF4-FFF2-40B4-BE49-F238E27FC236}">
                    <a16:creationId xmlns:a16="http://schemas.microsoft.com/office/drawing/2014/main" id="{62B1C1BF-62AB-FEF5-2781-9AADE3304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1">
              <a:extLst>
                <a:ext uri="{FF2B5EF4-FFF2-40B4-BE49-F238E27FC236}">
                  <a16:creationId xmlns:a16="http://schemas.microsoft.com/office/drawing/2014/main" id="{63654A37-8E52-19B0-F814-39D04D548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3" name="Rectangle 12">
                <a:extLst>
                  <a:ext uri="{FF2B5EF4-FFF2-40B4-BE49-F238E27FC236}">
                    <a16:creationId xmlns:a16="http://schemas.microsoft.com/office/drawing/2014/main" id="{2804F6DA-87F9-8E2A-5892-92C5A3A4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3">
                <a:extLst>
                  <a:ext uri="{FF2B5EF4-FFF2-40B4-BE49-F238E27FC236}">
                    <a16:creationId xmlns:a16="http://schemas.microsoft.com/office/drawing/2014/main" id="{E45ABF0E-181C-CFFB-F10A-0E8E13005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7" name="Group 14">
              <a:extLst>
                <a:ext uri="{FF2B5EF4-FFF2-40B4-BE49-F238E27FC236}">
                  <a16:creationId xmlns:a16="http://schemas.microsoft.com/office/drawing/2014/main" id="{FDA79323-1D41-1787-1740-AE73194A5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91" name="Rectangle 15">
                <a:extLst>
                  <a:ext uri="{FF2B5EF4-FFF2-40B4-BE49-F238E27FC236}">
                    <a16:creationId xmlns:a16="http://schemas.microsoft.com/office/drawing/2014/main" id="{82A8B246-C3DD-B82D-73B1-212353D9E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6">
                <a:extLst>
                  <a:ext uri="{FF2B5EF4-FFF2-40B4-BE49-F238E27FC236}">
                    <a16:creationId xmlns:a16="http://schemas.microsoft.com/office/drawing/2014/main" id="{696D1D71-A427-86C5-1329-9B2902BFF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8" name="Group 17">
              <a:extLst>
                <a:ext uri="{FF2B5EF4-FFF2-40B4-BE49-F238E27FC236}">
                  <a16:creationId xmlns:a16="http://schemas.microsoft.com/office/drawing/2014/main" id="{C8D32F2D-112E-021E-9450-F5A51E3D16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9" name="Rectangle 18">
                <a:extLst>
                  <a:ext uri="{FF2B5EF4-FFF2-40B4-BE49-F238E27FC236}">
                    <a16:creationId xmlns:a16="http://schemas.microsoft.com/office/drawing/2014/main" id="{B107E1F7-3D28-79B4-CD44-90C8D4F4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9">
                <a:extLst>
                  <a:ext uri="{FF2B5EF4-FFF2-40B4-BE49-F238E27FC236}">
                    <a16:creationId xmlns:a16="http://schemas.microsoft.com/office/drawing/2014/main" id="{9E8EA480-EE97-8EC5-8F05-3B7689AE6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23" name="Rectangle 19458">
            <a:extLst>
              <a:ext uri="{FF2B5EF4-FFF2-40B4-BE49-F238E27FC236}">
                <a16:creationId xmlns:a16="http://schemas.microsoft.com/office/drawing/2014/main" id="{8526C4BA-2BC2-BFC0-7F42-641229C3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407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>
              <a:rot lat="487347" lon="1800000" rev="174516"/>
            </a:camera>
            <a:lightRig rig="threePt" dir="t"/>
          </a:scene3d>
          <a:sp3d>
            <a:bevelT w="165100" prst="coolSlant"/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F113FA1E-FB2A-E2A7-EF48-F580A42D5A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0" y="5286375"/>
              <a:ext cx="12700" cy="4763"/>
            </p14:xfrm>
          </p:contentPart>
        </mc:Choice>
        <mc:Fallback xmlns="">
          <p:pic>
            <p:nvPicPr>
              <p:cNvPr id="1027" name="Ink 22">
                <a:extLst>
                  <a:ext uri="{FF2B5EF4-FFF2-40B4-BE49-F238E27FC236}">
                    <a16:creationId xmlns:a16="http://schemas.microsoft.com/office/drawing/2014/main" id="{34B2D1C6-4BCE-E78C-0B14-D473715DC2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4288" y="5273991"/>
                <a:ext cx="32124" cy="29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14:cNvPr>
              <p14:cNvContentPartPr/>
              <p14:nvPr/>
            </p14:nvContentPartPr>
            <p14:xfrm>
              <a:off x="7316280" y="5450400"/>
              <a:ext cx="5040" cy="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38D417-A5AC-693E-690E-09E9A7EEDA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5441040"/>
                <a:ext cx="23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14:cNvPr>
              <p14:cNvContentPartPr/>
              <p14:nvPr/>
            </p14:nvContentPartPr>
            <p14:xfrm>
              <a:off x="8101440" y="5176800"/>
              <a:ext cx="36000" cy="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9CDF91-4930-434C-3628-4A59DA94D2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92080" y="5167440"/>
                <a:ext cx="54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14:cNvPr>
              <p14:cNvContentPartPr/>
              <p14:nvPr/>
            </p14:nvContentPartPr>
            <p14:xfrm>
              <a:off x="896040" y="6454080"/>
              <a:ext cx="6120" cy="1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2958D2-0F2E-A4A5-F362-90D3492241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680" y="6444720"/>
                <a:ext cx="24840" cy="3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28" y="762000"/>
            <a:ext cx="6946143" cy="4114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E53763-817F-3813-150A-72C6D66256F5}"/>
                  </a:ext>
                </a:extLst>
              </p:cNvPr>
              <p:cNvSpPr txBox="1"/>
              <p:nvPr/>
            </p:nvSpPr>
            <p:spPr>
              <a:xfrm>
                <a:off x="288925" y="4838305"/>
                <a:ext cx="84740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𝑝𝑙𝑎𝑛𝑒𝑡𝑠h𝑖𝑛𝑒</m:t>
                        </m:r>
                        <m:r>
                          <a:rPr lang="en-US" sz="1800" b="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 the amount of IR heating from the planet absorbed by the spacecraft.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B1B1B"/>
                    </a:solidFill>
                    <a:highlight>
                      <a:srgbClr val="FFFFFF"/>
                    </a:highlight>
                  </a:rPr>
                  <a:t>This </a:t>
                </a:r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 depends on the planet, the surface area viewing the planet (view factor), and the IR emissivity of that surface.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E53763-817F-3813-150A-72C6D6625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5" y="4838305"/>
                <a:ext cx="8474075" cy="1569660"/>
              </a:xfrm>
              <a:prstGeom prst="rect">
                <a:avLst/>
              </a:prstGeom>
              <a:blipFill>
                <a:blip r:embed="rId4"/>
                <a:stretch>
                  <a:fillRect l="-1078" t="-3502" b="-81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5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6946143" cy="4114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A84016-C1B1-D26C-7A9E-986F741C4FC8}"/>
                  </a:ext>
                </a:extLst>
              </p:cNvPr>
              <p:cNvSpPr txBox="1"/>
              <p:nvPr/>
            </p:nvSpPr>
            <p:spPr>
              <a:xfrm>
                <a:off x="255589" y="4953000"/>
                <a:ext cx="8812211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𝑎𝑙𝑏𝑒𝑑𝑜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𝑝𝑙𝑎𝑛𝑒𝑡𝑠h𝑖𝑛𝑒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</m:oMath>
                  </m:oMathPara>
                </a14:m>
                <a:endParaRPr lang="en-US" b="0" i="0" dirty="0">
                  <a:solidFill>
                    <a:srgbClr val="1B1B1B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A84016-C1B1-D26C-7A9E-986F741C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9" y="4953000"/>
                <a:ext cx="8812211" cy="5142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C0E7EA-9460-7BF1-98E2-00CC4D017C16}"/>
                  </a:ext>
                </a:extLst>
              </p:cNvPr>
              <p:cNvSpPr txBox="1"/>
              <p:nvPr/>
            </p:nvSpPr>
            <p:spPr>
              <a:xfrm>
                <a:off x="304800" y="5581757"/>
                <a:ext cx="8812211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𝑝𝑙𝑎𝑛𝑒𝑡𝑠h𝑖𝑛𝑒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𝑝𝑠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</m:oMath>
                  </m:oMathPara>
                </a14:m>
                <a:endParaRPr lang="en-US" b="0" i="0" dirty="0">
                  <a:solidFill>
                    <a:srgbClr val="1B1B1B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C0E7EA-9460-7BF1-98E2-00CC4D01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81757"/>
                <a:ext cx="8812211" cy="51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59D4CDB-2116-5B7D-F6D1-121541A394E1}"/>
              </a:ext>
            </a:extLst>
          </p:cNvPr>
          <p:cNvSpPr txBox="1"/>
          <p:nvPr/>
        </p:nvSpPr>
        <p:spPr>
          <a:xfrm>
            <a:off x="1600200" y="60960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1" u="none" strike="noStrike" baseline="0" dirty="0">
                <a:latin typeface="+mn-lt"/>
              </a:rPr>
              <a:t>a</a:t>
            </a:r>
            <a:r>
              <a:rPr lang="en-IN" sz="2400" b="0" i="0" u="none" strike="noStrike" baseline="0" dirty="0">
                <a:latin typeface="+mn-lt"/>
              </a:rPr>
              <a:t> = Albedo factor (unitless)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1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5145291" cy="304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C0E7EA-9460-7BF1-98E2-00CC4D017C16}"/>
                  </a:ext>
                </a:extLst>
              </p:cNvPr>
              <p:cNvSpPr txBox="1"/>
              <p:nvPr/>
            </p:nvSpPr>
            <p:spPr>
              <a:xfrm>
                <a:off x="425789" y="5323067"/>
                <a:ext cx="8528429" cy="822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single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−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node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model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,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all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areas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in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above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equation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are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area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of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disk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prole</m:t>
                      </m:r>
                      <m:r>
                        <m:rPr>
                          <m:nor/>
                        </m:rPr>
                        <a:rPr lang="en-US">
                          <a:highlight>
                            <a:srgbClr val="FFFFFF"/>
                          </a:highlight>
                        </a:rPr>
                        <m:t>.</m:t>
                      </m:r>
                    </m:oMath>
                  </m:oMathPara>
                </a14:m>
                <a:endParaRPr lang="en-US" b="0" i="0" dirty="0">
                  <a:solidFill>
                    <a:srgbClr val="1B1B1B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C0E7EA-9460-7BF1-98E2-00CC4D01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9" y="5323067"/>
                <a:ext cx="8528429" cy="822469"/>
              </a:xfrm>
              <a:prstGeom prst="rect">
                <a:avLst/>
              </a:prstGeom>
              <a:blipFill>
                <a:blip r:embed="rId4"/>
                <a:stretch>
                  <a:fillRect b="-10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603D9C-45F8-3E14-5376-5E5D6E878BF4}"/>
              </a:ext>
            </a:extLst>
          </p:cNvPr>
          <p:cNvSpPr txBox="1"/>
          <p:nvPr/>
        </p:nvSpPr>
        <p:spPr>
          <a:xfrm>
            <a:off x="425790" y="4267200"/>
            <a:ext cx="8528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+mn-lt"/>
              </a:rPr>
              <a:t>The area terms in this equation are dependent on the actual area exposed to the particular type of </a:t>
            </a:r>
            <a:r>
              <a:rPr lang="en-IN" sz="2400" b="0" i="0" u="none" strike="noStrike" baseline="0" dirty="0">
                <a:latin typeface="+mn-lt"/>
              </a:rPr>
              <a:t>radiation.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2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6946143" cy="4114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FAD0E-31A5-C2C1-D0DD-11EAE83561B0}"/>
                  </a:ext>
                </a:extLst>
              </p:cNvPr>
              <p:cNvSpPr txBox="1"/>
              <p:nvPr/>
            </p:nvSpPr>
            <p:spPr>
              <a:xfrm>
                <a:off x="255589" y="4953000"/>
                <a:ext cx="8812211" cy="50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𝑜𝑛𝑙𝑦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𝑚𝑜𝑑𝑒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h𝑒𝑎𝑡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𝑙𝑜𝑠𝑡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𝑠𝑎𝑡𝑒𝑙𝑙𝑖𝑡𝑒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b="0" i="0" dirty="0">
                  <a:solidFill>
                    <a:srgbClr val="FF0000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5FAD0E-31A5-C2C1-D0DD-11EAE835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9" y="4953000"/>
                <a:ext cx="8812211" cy="500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0E7429-7F54-512F-661D-29DA5D9D5622}"/>
              </a:ext>
            </a:extLst>
          </p:cNvPr>
          <p:cNvSpPr txBox="1"/>
          <p:nvPr/>
        </p:nvSpPr>
        <p:spPr>
          <a:xfrm>
            <a:off x="373990" y="5453393"/>
            <a:ext cx="8423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</a:t>
            </a:r>
            <a:r>
              <a:rPr lang="en-US" sz="2400" b="0" i="0" u="none" strike="noStrike" baseline="0" dirty="0">
                <a:latin typeface="+mn-lt"/>
              </a:rPr>
              <a:t>he radiation leaving the satellite is described simply by the Stefan-Boltzmann law</a:t>
            </a:r>
            <a:endParaRPr lang="en-IN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55F63B-20AF-3388-235A-13B51B0B31F5}"/>
                  </a:ext>
                </a:extLst>
              </p:cNvPr>
              <p:cNvSpPr txBox="1"/>
              <p:nvPr/>
            </p:nvSpPr>
            <p:spPr>
              <a:xfrm>
                <a:off x="255589" y="6129007"/>
                <a:ext cx="8812211" cy="50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b="0" i="0" dirty="0">
                  <a:solidFill>
                    <a:srgbClr val="1B1B1B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55F63B-20AF-3388-235A-13B51B0B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9" y="6129007"/>
                <a:ext cx="8812211" cy="5003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1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79745"/>
            <a:ext cx="6292472" cy="372757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7613D9-9F16-8E2D-38BC-F71B4C669C15}"/>
                  </a:ext>
                </a:extLst>
              </p:cNvPr>
              <p:cNvSpPr txBox="1"/>
              <p:nvPr/>
            </p:nvSpPr>
            <p:spPr>
              <a:xfrm>
                <a:off x="255589" y="4343400"/>
                <a:ext cx="8812211" cy="1217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1B1B1B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1B1B1B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𝑚𝑐𝑇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1B1B1B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  <m:r>
                        <a:rPr lang="en-US" i="1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𝑝𝑙𝑎𝑛𝑒𝑡𝑠h𝑖𝑛𝑒</m:t>
                          </m:r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1B1B1B"/>
                  </a:solidFill>
                  <a:highlight>
                    <a:srgbClr val="FFFFFF"/>
                  </a:highligh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𝜎𝜖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b="0" i="0" dirty="0">
                  <a:solidFill>
                    <a:srgbClr val="1B1B1B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7613D9-9F16-8E2D-38BC-F71B4C669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9" y="4343400"/>
                <a:ext cx="8812211" cy="1217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4965A0-58FD-C3B8-6622-655DE619875A}"/>
              </a:ext>
            </a:extLst>
          </p:cNvPr>
          <p:cNvSpPr txBox="1"/>
          <p:nvPr/>
        </p:nvSpPr>
        <p:spPr>
          <a:xfrm>
            <a:off x="338667" y="5560528"/>
            <a:ext cx="8549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CMR10"/>
              </a:rPr>
              <a:t>This equation involves </a:t>
            </a:r>
            <a:r>
              <a:rPr lang="en-US" sz="2400" b="0" i="0" u="none" strike="noStrike" baseline="0" dirty="0" err="1">
                <a:latin typeface="CMR10"/>
              </a:rPr>
              <a:t>aborptivity</a:t>
            </a:r>
            <a:r>
              <a:rPr lang="en-US" sz="2400" b="0" i="0" u="none" strike="noStrike" baseline="0" dirty="0">
                <a:latin typeface="CMR10"/>
              </a:rPr>
              <a:t> and emissivity values that depend on the thermo-optical properties of </a:t>
            </a:r>
            <a:r>
              <a:rPr lang="en-IN" sz="2400" b="0" i="0" u="none" strike="noStrike" baseline="0" dirty="0">
                <a:latin typeface="CMR10"/>
              </a:rPr>
              <a:t>the spacecraft.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76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0CB7-0C94-5D14-D78B-09955659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6726568" cy="1143000"/>
          </a:xfrm>
        </p:spPr>
        <p:txBody>
          <a:bodyPr/>
          <a:lstStyle/>
          <a:p>
            <a:r>
              <a:rPr lang="en-US" sz="2800" dirty="0"/>
              <a:t>Instantaneous Position of Space System: </a:t>
            </a:r>
            <a:r>
              <a:rPr lang="en-US" sz="2800" dirty="0">
                <a:sym typeface="Symbol" panose="05050102010706020507" pitchFamily="18" charset="2"/>
              </a:rPr>
              <a:t> angle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9FDFA7-F281-0FAA-7A94-C2608D1E0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65388"/>
            <a:ext cx="6720205" cy="5327486"/>
          </a:xfrm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D32DF59F-AF82-D3B4-42CB-A81D6CB61E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1F5073DF-6265-BB08-1441-D67E9A655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AD05BA1-7B5A-FAC3-7772-63E18ABCE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E09ECD4B-8106-A6B0-5672-4B77CCEF7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8EA2B0A3-68DE-AEB9-98BA-EDA2C078F9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61DEEAF3-3343-560B-74B8-821799D7FB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1E547531-C8CC-5E77-0449-47962D25B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C2D17F16-FACB-F9A4-3C99-4F19AD82F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96D440E7-2FDA-ECE5-DB7B-0F375F0D1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64C2FF2B-F2C4-585C-282B-C9F2334D3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AEDE313A-C321-B840-41A5-26B9C5FA5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73B95E16-4044-9D29-7C92-95D22B716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159EE5C3-E099-39CC-219C-6CB0C5A3B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9DE01B0A-239A-6508-2840-011E313CA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A0C302A7-FC7C-F28B-12D8-0706B9CF8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FFEF47A1-D104-E9DE-9820-2B2F4DBC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91F269-F7B1-34A6-6C46-FB0854D63147}"/>
                  </a:ext>
                </a:extLst>
              </p:cNvPr>
              <p:cNvSpPr txBox="1"/>
              <p:nvPr/>
            </p:nvSpPr>
            <p:spPr>
              <a:xfrm>
                <a:off x="1302702" y="2057400"/>
                <a:ext cx="2819400" cy="4756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91F269-F7B1-34A6-6C46-FB0854D63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02" y="2057400"/>
                <a:ext cx="2819400" cy="475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4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/>
              <a:t>Volume Average Satellite Temperature : Summer in Northern Hemi Sphere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B12B99-5E86-1033-3DB5-2257F8BC0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203325"/>
            <a:ext cx="6681466" cy="5426075"/>
          </a:xfrm>
        </p:spPr>
      </p:pic>
    </p:spTree>
    <p:extLst>
      <p:ext uri="{BB962C8B-B14F-4D97-AF65-F5344CB8AC3E}">
        <p14:creationId xmlns:p14="http://schemas.microsoft.com/office/powerpoint/2010/main" val="172026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/>
              <a:t>Volume Average Satellite Temperature : Winter in Northern Hemi Sphere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34F99-ED17-BF8C-8FD6-EAAB9D8AB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675" y="1176867"/>
            <a:ext cx="7162800" cy="5458692"/>
          </a:xfrm>
        </p:spPr>
      </p:pic>
    </p:spTree>
    <p:extLst>
      <p:ext uri="{BB962C8B-B14F-4D97-AF65-F5344CB8AC3E}">
        <p14:creationId xmlns:p14="http://schemas.microsoft.com/office/powerpoint/2010/main" val="11383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6374-B567-7BD8-3866-CEDC2394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dirty="0"/>
              <a:t>Six Segment Model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A3ECF8-66FA-12E3-2D66-C32DD7645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32" y="1208087"/>
            <a:ext cx="8711089" cy="5497513"/>
          </a:xfrm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37675BF8-FBC4-3D90-E62D-5ACEAFEFC5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57AFE204-F9CC-A1C7-C866-3B1F1812F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D1A526-4805-5CF3-A7AD-475EDAE11E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28126E4E-85CF-E2CC-67F4-5E95521DC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3B6C34C0-B5F6-6CAA-9B74-DC321B1DB2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D48671B-6152-0A20-CC84-F9C95D8D3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3">
                  <a:extLst>
                    <a:ext uri="{FF2B5EF4-FFF2-40B4-BE49-F238E27FC236}">
                      <a16:creationId xmlns:a16="http://schemas.microsoft.com/office/drawing/2014/main" id="{D09F056C-BEB4-2B0C-B2BE-1ACD15B0E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3E012B93-EEE8-D1FA-425D-155D820B8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5C4CB60C-F0DD-D94D-2896-49C543067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75E418E5-75A1-D06D-0352-22E4E224E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4624706E-0A73-8FA6-BD7E-A74D3207E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64D0913B-36E8-65F7-B921-A69D7E3BB6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BA34BFD4-4D11-22EF-2080-F33DA0E30F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1AF4FF0D-7165-B75C-5F75-2539ED4AE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484F72AB-3B2E-F886-40D1-20BFC3C2D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20760D61-939F-630D-6F58-57773A8B7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75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E1DAE01-E10B-B9E6-1642-79175BA3C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Telecommunication </a:t>
            </a:r>
            <a:r>
              <a:rPr lang="en-US" altLang="en-US" sz="2800" dirty="0" err="1"/>
              <a:t>Sattellites</a:t>
            </a:r>
            <a:endParaRPr lang="en-US" altLang="en-US" sz="2800" dirty="0"/>
          </a:p>
        </p:txBody>
      </p:sp>
      <p:grpSp>
        <p:nvGrpSpPr>
          <p:cNvPr id="20484" name="Group 19">
            <a:extLst>
              <a:ext uri="{FF2B5EF4-FFF2-40B4-BE49-F238E27FC236}">
                <a16:creationId xmlns:a16="http://schemas.microsoft.com/office/drawing/2014/main" id="{BB309E80-4C52-AAC0-54A2-1794A954BA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5" name="Group 8">
              <a:extLst>
                <a:ext uri="{FF2B5EF4-FFF2-40B4-BE49-F238E27FC236}">
                  <a16:creationId xmlns:a16="http://schemas.microsoft.com/office/drawing/2014/main" id="{53383219-3F36-8558-4F2C-F71FBB921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0488" name="Group 9">
                <a:extLst>
                  <a:ext uri="{FF2B5EF4-FFF2-40B4-BE49-F238E27FC236}">
                    <a16:creationId xmlns:a16="http://schemas.microsoft.com/office/drawing/2014/main" id="{DA35384F-45C4-A0D6-FFBE-06B754210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498" name="Rectangle 10">
                  <a:extLst>
                    <a:ext uri="{FF2B5EF4-FFF2-40B4-BE49-F238E27FC236}">
                      <a16:creationId xmlns:a16="http://schemas.microsoft.com/office/drawing/2014/main" id="{702C3EFB-61AB-8AAC-1947-65AA63FA2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9" name="Rectangle 11">
                  <a:extLst>
                    <a:ext uri="{FF2B5EF4-FFF2-40B4-BE49-F238E27FC236}">
                      <a16:creationId xmlns:a16="http://schemas.microsoft.com/office/drawing/2014/main" id="{ADF0AD32-0ABD-06B3-D0DC-57F178237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89" name="Group 12">
                <a:extLst>
                  <a:ext uri="{FF2B5EF4-FFF2-40B4-BE49-F238E27FC236}">
                    <a16:creationId xmlns:a16="http://schemas.microsoft.com/office/drawing/2014/main" id="{F49A64D2-123E-D2FF-0D86-D7F808D30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0496" name="Rectangle 13">
                  <a:extLst>
                    <a:ext uri="{FF2B5EF4-FFF2-40B4-BE49-F238E27FC236}">
                      <a16:creationId xmlns:a16="http://schemas.microsoft.com/office/drawing/2014/main" id="{B09538A0-274B-7BC5-EE64-79CFC7D81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7" name="Rectangle 14">
                  <a:extLst>
                    <a:ext uri="{FF2B5EF4-FFF2-40B4-BE49-F238E27FC236}">
                      <a16:creationId xmlns:a16="http://schemas.microsoft.com/office/drawing/2014/main" id="{25CD9089-994A-5552-59FE-7066544D2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0" name="Group 15">
                <a:extLst>
                  <a:ext uri="{FF2B5EF4-FFF2-40B4-BE49-F238E27FC236}">
                    <a16:creationId xmlns:a16="http://schemas.microsoft.com/office/drawing/2014/main" id="{08E990EC-A9C9-B614-509B-EE22BC347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0494" name="Rectangle 16">
                  <a:extLst>
                    <a:ext uri="{FF2B5EF4-FFF2-40B4-BE49-F238E27FC236}">
                      <a16:creationId xmlns:a16="http://schemas.microsoft.com/office/drawing/2014/main" id="{65252B2D-D4B7-5D69-D221-2501ACEE2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5" name="Rectangle 17">
                  <a:extLst>
                    <a:ext uri="{FF2B5EF4-FFF2-40B4-BE49-F238E27FC236}">
                      <a16:creationId xmlns:a16="http://schemas.microsoft.com/office/drawing/2014/main" id="{A5EBE65E-4589-F67B-0FB9-9BD21FB60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20491" name="Group 18">
                <a:extLst>
                  <a:ext uri="{FF2B5EF4-FFF2-40B4-BE49-F238E27FC236}">
                    <a16:creationId xmlns:a16="http://schemas.microsoft.com/office/drawing/2014/main" id="{3E3BFD55-05DE-BB11-C8A3-FBBFF4E25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0492" name="Rectangle 19">
                  <a:extLst>
                    <a:ext uri="{FF2B5EF4-FFF2-40B4-BE49-F238E27FC236}">
                      <a16:creationId xmlns:a16="http://schemas.microsoft.com/office/drawing/2014/main" id="{98FE256C-D75D-E3A1-F4B8-0CFB25BCC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493" name="Rectangle 20">
                  <a:extLst>
                    <a:ext uri="{FF2B5EF4-FFF2-40B4-BE49-F238E27FC236}">
                      <a16:creationId xmlns:a16="http://schemas.microsoft.com/office/drawing/2014/main" id="{C4D8B269-68D6-1494-AC05-46386F679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20486" name="Rectangle 19458">
              <a:extLst>
                <a:ext uri="{FF2B5EF4-FFF2-40B4-BE49-F238E27FC236}">
                  <a16:creationId xmlns:a16="http://schemas.microsoft.com/office/drawing/2014/main" id="{0405C05B-C405-0860-C40E-66FDFB263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5F6DED9-F953-E6E2-2D02-1A0F1D83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6AB200-53A7-395B-4633-18AA4C5B7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37" y="1066800"/>
            <a:ext cx="8366125" cy="4114800"/>
          </a:xfrm>
        </p:spPr>
        <p:txBody>
          <a:bodyPr/>
          <a:lstStyle/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Telecommunication satellites are all based on the same overall design using a 3-axis stabilization process, in which the North and South panels act as radiators and so ensure heat removal.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Space-based communications in parallel with the evolution of space electronics (miniaturization, complexity, integration)dictate that the thermal control subsystem (TCS) can accommodate significant increases in spacecraft dimensions and waste heat generation. </a:t>
            </a:r>
          </a:p>
          <a:p>
            <a:pPr algn="l"/>
            <a:r>
              <a:rPr lang="en-US" sz="2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At the same time, for obvious economic reasons, the operational lifetime in orbit must reach 15years for most satellite programs.</a:t>
            </a:r>
          </a:p>
          <a:p>
            <a:endParaRPr lang="en-IN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4CC6B4-C69F-6E38-3A76-4AF63221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71600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471B-D409-6835-E6C3-7C211EFE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Introduction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C21C6-678C-5152-DC90-99C4772F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/>
          <a:lstStyle/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All components of space systems (electronic and non-electronic) have a range of allowable temperatures.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These component must be </a:t>
            </a:r>
            <a:r>
              <a:rPr lang="en-US" sz="2400" dirty="0">
                <a:solidFill>
                  <a:srgbClr val="1B1B1B"/>
                </a:solidFill>
                <a:highlight>
                  <a:srgbClr val="FFFFFF"/>
                </a:highlight>
              </a:rPr>
              <a:t>kept in this temperature range, </a:t>
            </a: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to meet survival and operational requirements during all mission phases. 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Spacecraft temperatures are determined by how much heat is absorbed, stored, generated, and dissipated by the spacecraft.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The goal is to use the appropriate technology to maintain the temperatures of spacecraft components within their limits, but the technology used to achieve this also has limits.</a:t>
            </a:r>
          </a:p>
          <a:p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Important to verify that the technology used is applicable to the given design not only with respect to needed function, but to the environment (temperature limits) as well.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818794DF-F44C-2EFB-69C9-50E5776B40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6D956A92-1CE6-C03C-B9E1-544F31A87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3DC2078F-CB83-C6E4-2403-C55E17DE4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DBD5861-6217-A80B-EE04-DF46A5444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673AFCD-6AF0-8A92-5664-384E2E29B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2AB39D22-EB5A-08EA-0B7E-E978500C5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3C205B9E-C722-CF5D-C4E4-AE884DFC3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1A452B80-930C-54A6-7CC7-13AB2AE3C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1FD425C2-6A9E-C298-D5AD-E2EFE47D5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69AF5F91-C6C4-47BD-B7E9-6E53B6C09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B9BD3846-AE72-F21E-FCA0-D2F1F5A1F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20B58C29-54B7-AD61-C6C2-2427AD28A2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501E9765-D121-4909-7B87-D5E955F57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0476E689-284B-2FE2-72A4-C95012C39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DE3F89FB-DDA8-4EAD-3B2B-933F7D2A8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37F1B78-5EE6-627A-2BCE-253DA4FD2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3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Telecommunication </a:t>
            </a:r>
            <a:r>
              <a:rPr lang="en-US" altLang="en-US" sz="2800" dirty="0" err="1"/>
              <a:t>Sattellites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dirty="0"/>
              <a:t>Assumptions obtained by thermal modeling are a possible source of errors.</a:t>
            </a:r>
          </a:p>
          <a:p>
            <a:r>
              <a:rPr lang="en-US" sz="2400" dirty="0"/>
              <a:t>Uncertainty margins (typically ±5°C) are taken into account </a:t>
            </a:r>
            <a:r>
              <a:rPr lang="en-US" sz="2400" dirty="0" err="1"/>
              <a:t>bythermal</a:t>
            </a:r>
            <a:r>
              <a:rPr lang="en-US" sz="2400" dirty="0"/>
              <a:t> designers in order to make “guaranteed predictions”.</a:t>
            </a:r>
          </a:p>
          <a:p>
            <a:endParaRPr lang="en-IN" sz="2400" dirty="0"/>
          </a:p>
          <a:p>
            <a:pPr algn="l"/>
            <a:endParaRPr lang="en-IN" sz="24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4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1143000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Space Electronic Equipment Temperature Limits and Design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219200"/>
            <a:ext cx="8626475" cy="1727828"/>
          </a:xfrm>
        </p:spPr>
        <p:txBody>
          <a:bodyPr/>
          <a:lstStyle/>
          <a:p>
            <a:r>
              <a:rPr lang="en-US" sz="2400" dirty="0"/>
              <a:t>A spacecraft contains many components which will function properly only if they are maintained within specified temperature ranges. </a:t>
            </a:r>
          </a:p>
          <a:p>
            <a:r>
              <a:rPr lang="en-US" sz="2400" dirty="0"/>
              <a:t>A classical set of temperature limits for on board equipment.</a:t>
            </a:r>
            <a:endParaRPr lang="en-IN" sz="24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A52DFD9-0B88-2C36-71E6-A241CD9D7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" y="2879006"/>
            <a:ext cx="8626475" cy="37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6" y="83343"/>
            <a:ext cx="6721475" cy="1143000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Space Equipment Temperature Limits and Design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47CCF01-E6F4-83F9-6697-D0656F109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36" y="1737946"/>
            <a:ext cx="8772193" cy="3596054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026275" cy="990600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CAD illustration of Telecom 2 satellite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71DE0463-2316-B24C-507D-902DDC269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219200"/>
            <a:ext cx="4673600" cy="514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7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5CE2-5377-388F-2089-4F86F6D6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6F6F6"/>
                </a:highlight>
                <a:latin typeface="Arial" panose="020B0604020202020204" pitchFamily="34" charset="0"/>
              </a:rPr>
              <a:t>INSPIRE-SAT 7 CubeSat</a:t>
            </a:r>
            <a:endParaRPr lang="en-IN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1CC03F-5455-9F45-6A08-03797D4E79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" y="1981200"/>
            <a:ext cx="769879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AD31A4B1-C271-032D-2108-C5477220B4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8F2723E-7575-278C-D794-703A799AC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465D303F-7112-ECA4-1215-8AE115B07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64A8EB6-E71A-6775-B190-4F45A42B1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CD7809A-8B2E-06AA-55C5-C21EDD1BF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5659D3D5-03FB-265B-8F9C-73EE13373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EB88B86F-2203-1FDE-B9D3-C6744E953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EE51A3D1-D1B3-C699-09B2-B6F51C62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53A0F7C-C200-DDC4-7C35-C37327C02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E9C838C9-47C5-D917-B68E-EB5F83CF9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F86D3509-4C85-B5F4-3FF1-F288D0E55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F8EC07F-0540-0408-5C6B-699F9BBB5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96717805-F254-E5C5-05F8-B0183C2FA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9B6A1672-706C-830D-DDB4-B674B67F9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5850A29-7C68-69CF-BE37-3CEBBC243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14B19D5F-D82C-0D6E-6ECF-111CC87F7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11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5CE2-5377-388F-2089-4F86F6D6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448425" cy="1143000"/>
          </a:xfrm>
        </p:spPr>
        <p:txBody>
          <a:bodyPr/>
          <a:lstStyle/>
          <a:p>
            <a:r>
              <a:rPr lang="en-US" sz="2800" dirty="0"/>
              <a:t>Radiation Enclosure Analysis of Satellites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AD31A4B1-C271-032D-2108-C5477220B4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8F2723E-7575-278C-D794-703A799AC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465D303F-7112-ECA4-1215-8AE115B07A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64A8EB6-E71A-6775-B190-4F45A42B1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9CD7809A-8B2E-06AA-55C5-C21EDD1BF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5659D3D5-03FB-265B-8F9C-73EE133737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EB88B86F-2203-1FDE-B9D3-C6744E9535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EE51A3D1-D1B3-C699-09B2-B6F51C62C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53A0F7C-C200-DDC4-7C35-C37327C02C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E9C838C9-47C5-D917-B68E-EB5F83CF9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F86D3509-4C85-B5F4-3FF1-F288D0E55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F8EC07F-0540-0408-5C6B-699F9BBB5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96717805-F254-E5C5-05F8-B0183C2FA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9B6A1672-706C-830D-DDB4-B674B67F9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5850A29-7C68-69CF-BE37-3CEBBC243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14B19D5F-D82C-0D6E-6ECF-111CC87F7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074" name="Picture 2" descr="Our mission | SpaceBillboard.com">
            <a:extLst>
              <a:ext uri="{FF2B5EF4-FFF2-40B4-BE49-F238E27FC236}">
                <a16:creationId xmlns:a16="http://schemas.microsoft.com/office/drawing/2014/main" id="{25718B3A-A052-8103-4C43-68F610DAB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36" y="1143000"/>
            <a:ext cx="3385839" cy="54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9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340475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Thermal </a:t>
            </a:r>
            <a:r>
              <a:rPr lang="en-IN" sz="2800" dirty="0">
                <a:solidFill>
                  <a:srgbClr val="222222"/>
                </a:solidFill>
                <a:highlight>
                  <a:srgbClr val="FFFFFF"/>
                </a:highlight>
              </a:rPr>
              <a:t>Analysis</a:t>
            </a:r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 of Geostationary </a:t>
            </a:r>
            <a:r>
              <a:rPr lang="en-IN" sz="2800" dirty="0">
                <a:solidFill>
                  <a:srgbClr val="222222"/>
                </a:solidFill>
                <a:highlight>
                  <a:srgbClr val="FFFFFF"/>
                </a:highlight>
              </a:rPr>
              <a:t>S</a:t>
            </a:r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atellite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8D0B8C7-8FC7-CADA-AA6F-9365605FB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7851130" cy="5288935"/>
          </a:xfrm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2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0B4-20EC-C4AE-BFF1-EC5DFE0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IN" sz="2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Methodology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0116-BE9D-B681-2983-EAFEE2CFB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00600"/>
          </a:xfrm>
        </p:spPr>
        <p:txBody>
          <a:bodyPr/>
          <a:lstStyle/>
          <a:p>
            <a:r>
              <a:rPr lang="en-US" sz="2400" dirty="0"/>
              <a:t>Space programs, generally limited to very few models characterized by high cost (typically $50,000-100,000/Kg), </a:t>
            </a:r>
          </a:p>
          <a:p>
            <a:r>
              <a:rPr lang="en-US" sz="2400" dirty="0"/>
              <a:t>The main design features of this methodology are:</a:t>
            </a:r>
          </a:p>
          <a:p>
            <a:r>
              <a:rPr lang="en-US" sz="2400" dirty="0"/>
              <a:t>The TCS design has traditionally been a conservative process. </a:t>
            </a:r>
          </a:p>
          <a:p>
            <a:r>
              <a:rPr lang="en-US" sz="2400" dirty="0"/>
              <a:t>Use of previously flown materials, technology and concepts is encouraged.</a:t>
            </a:r>
          </a:p>
          <a:p>
            <a:r>
              <a:rPr lang="en-US" sz="2400" dirty="0"/>
              <a:t>The design is mainly based on an important use of analytical models. </a:t>
            </a:r>
          </a:p>
          <a:p>
            <a:r>
              <a:rPr lang="en-US" sz="2400" dirty="0"/>
              <a:t>Mockup and thermal tests are considered for final verification.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8B04FF1-C2A1-2161-183F-86199F2F7E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B52FAD2-23C0-EAD0-FE32-D88624B8F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0823BACC-47B4-AFF5-4489-92B8DF030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AE790CF-598C-8D7A-DF8A-4929CE193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18D6EE2-C176-593E-2917-A530E6C176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4346370-ED13-F9EB-E7A6-B1F80935D3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AA2938CE-28E6-1C86-86E5-459B05425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338DC771-1C53-A33D-81DD-99B59AA4E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CD6E3251-0584-C8CC-9619-B145B6A7F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AF3F65DD-06BC-E44A-C0B8-DC4AAFA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E2063A2-DAEA-A1A0-4D0F-0F5944D0A5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47F3D9E-2651-4883-EDD9-75163A616D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A756895-D484-0768-A54C-6FAAA1336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F52DE3A-DBE7-DA14-7EAE-0BBCDB19B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36E976E4-E80E-F0BF-C001-929A3600C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04277F0E-758E-ED6E-542F-EBB7723FE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429079-B8E7-357B-25C8-0A956AA6B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01" y="1746869"/>
            <a:ext cx="4225199" cy="40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471B-D409-6835-E6C3-7C211EFE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8580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Spacecraft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eating</a:t>
            </a:r>
            <a:endParaRPr lang="en-IN" sz="2800" dirty="0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818794DF-F44C-2EFB-69C9-50E5776B40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6D956A92-1CE6-C03C-B9E1-544F31A87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3DC2078F-CB83-C6E4-2403-C55E17DE4C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DBD5861-6217-A80B-EE04-DF46A5444B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673AFCD-6AF0-8A92-5664-384E2E29B2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2AB39D22-EB5A-08EA-0B7E-E978500C5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3C205B9E-C722-CF5D-C4E4-AE884DFC3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1A452B80-930C-54A6-7CC7-13AB2AE3C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1FD425C2-6A9E-C298-D5AD-E2EFE47D5C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69AF5F91-C6C4-47BD-B7E9-6E53B6C09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B9BD3846-AE72-F21E-FCA0-D2F1F5A1F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20B58C29-54B7-AD61-C6C2-2427AD28A2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501E9765-D121-4909-7B87-D5E955F578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0476E689-284B-2FE2-72A4-C95012C39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DE3F89FB-DDA8-4EAD-3B2B-933F7D2A8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37F1B78-5EE6-627A-2BCE-253DA4FD2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50E964-ECC0-FAC5-7E45-5F731AD569ED}"/>
              </a:ext>
            </a:extLst>
          </p:cNvPr>
          <p:cNvSpPr txBox="1"/>
          <p:nvPr/>
        </p:nvSpPr>
        <p:spPr>
          <a:xfrm>
            <a:off x="405870" y="1083733"/>
            <a:ext cx="8357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https://www.nasa.gov/smallsat-institute/sst-soa/thermal-control/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576695-7C32-E6E6-2FAD-D725BFC2F885}"/>
                  </a:ext>
                </a:extLst>
              </p:cNvPr>
              <p:cNvSpPr txBox="1"/>
              <p:nvPr/>
            </p:nvSpPr>
            <p:spPr>
              <a:xfrm>
                <a:off x="381000" y="5029200"/>
                <a:ext cx="8474075" cy="1532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  <a:latin typeface="+mn-lt"/>
                  </a:rPr>
                  <a:t>Thermal control of a spacecraft is achieved by balancing the energy as: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1B1B1B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1B1B1B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1B1B1B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𝑠𝑜𝑙𝑎𝑟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𝑎𝑙𝑏𝑒𝑑𝑜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𝑝𝑙𝑎𝑛𝑒𝑡𝑠h𝑖𝑛𝑒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1B1B1B"/>
                          </a:solidFill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1B1B1B"/>
                                  </a:solidFill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1B1B1B"/>
                              </a:solidFill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b="0" i="0" dirty="0">
                  <a:solidFill>
                    <a:srgbClr val="1B1B1B"/>
                  </a:solidFill>
                  <a:effectLst/>
                  <a:highlight>
                    <a:srgbClr val="FFFFFF"/>
                  </a:highlight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576695-7C32-E6E6-2FAD-D725BFC2F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9200"/>
                <a:ext cx="8474075" cy="1532214"/>
              </a:xfrm>
              <a:prstGeom prst="rect">
                <a:avLst/>
              </a:prstGeom>
              <a:blipFill>
                <a:blip r:embed="rId3"/>
                <a:stretch>
                  <a:fillRect l="-1151" t="-3187" r="-1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1" name="Content Placeholder 6150">
            <a:extLst>
              <a:ext uri="{FF2B5EF4-FFF2-40B4-BE49-F238E27FC236}">
                <a16:creationId xmlns:a16="http://schemas.microsoft.com/office/drawing/2014/main" id="{74AABF28-322B-FF8E-DAFE-C966D75D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600200"/>
            <a:ext cx="7772400" cy="3300280"/>
          </a:xfrm>
        </p:spPr>
      </p:pic>
    </p:spTree>
    <p:extLst>
      <p:ext uri="{BB962C8B-B14F-4D97-AF65-F5344CB8AC3E}">
        <p14:creationId xmlns:p14="http://schemas.microsoft.com/office/powerpoint/2010/main" val="2605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28" y="1295400"/>
            <a:ext cx="6946143" cy="4114800"/>
          </a:xfrm>
        </p:spPr>
      </p:pic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D2BD8-56A5-2F06-47AD-AD1970F486CA}"/>
                  </a:ext>
                </a:extLst>
              </p:cNvPr>
              <p:cNvSpPr txBox="1"/>
              <p:nvPr/>
            </p:nvSpPr>
            <p:spPr>
              <a:xfrm>
                <a:off x="457200" y="5460101"/>
                <a:ext cx="8305800" cy="883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𝑔𝑒𝑛</m:t>
                        </m:r>
                      </m:sub>
                    </m:sSub>
                  </m:oMath>
                </a14:m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 : Rate </a:t>
                </a:r>
                <a:r>
                  <a:rPr lang="en-US" sz="2400" dirty="0">
                    <a:solidFill>
                      <a:srgbClr val="1B1B1B"/>
                    </a:solidFill>
                    <a:highlight>
                      <a:srgbClr val="FFFFFF"/>
                    </a:highlight>
                  </a:rPr>
                  <a:t>of </a:t>
                </a:r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Heat generation in the spacecraft/satellite due to electronic systems.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D2BD8-56A5-2F06-47AD-AD1970F48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60101"/>
                <a:ext cx="8305800" cy="883575"/>
              </a:xfrm>
              <a:prstGeom prst="rect">
                <a:avLst/>
              </a:prstGeom>
              <a:blipFill>
                <a:blip r:embed="rId4"/>
                <a:stretch>
                  <a:fillRect l="-1101" t="-3448" b="-1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6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28" y="762000"/>
            <a:ext cx="6946143" cy="4114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B48411-4B1C-D8D5-5D60-1BCC5E7D24C0}"/>
                  </a:ext>
                </a:extLst>
              </p:cNvPr>
              <p:cNvSpPr txBox="1"/>
              <p:nvPr/>
            </p:nvSpPr>
            <p:spPr>
              <a:xfrm>
                <a:off x="457200" y="4876800"/>
                <a:ext cx="8305800" cy="475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𝑠𝑜𝑙𝑎𝑟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 : Rate of solar heat absorbed by the spacecraft.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B48411-4B1C-D8D5-5D60-1BCC5E7D2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6800"/>
                <a:ext cx="8305800" cy="475643"/>
              </a:xfrm>
              <a:prstGeom prst="rect">
                <a:avLst/>
              </a:prstGeom>
              <a:blipFill>
                <a:blip r:embed="rId4"/>
                <a:stretch>
                  <a:fillRect t="-6410" b="-294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869BD0-3D31-88B3-7CB1-42D0D4284308}"/>
              </a:ext>
            </a:extLst>
          </p:cNvPr>
          <p:cNvSpPr txBox="1"/>
          <p:nvPr/>
        </p:nvSpPr>
        <p:spPr>
          <a:xfrm>
            <a:off x="457200" y="5486400"/>
            <a:ext cx="8498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1B1B1B"/>
                </a:solidFill>
                <a:effectLst/>
                <a:highlight>
                  <a:srgbClr val="FFFFFF"/>
                </a:highlight>
              </a:rPr>
              <a:t>Depends on the solar flux, which is determined by distance to the sun, the surface area viewing the sun (view factor), and the solar absorptivity of that surface.</a:t>
            </a:r>
          </a:p>
        </p:txBody>
      </p:sp>
    </p:spTree>
    <p:extLst>
      <p:ext uri="{BB962C8B-B14F-4D97-AF65-F5344CB8AC3E}">
        <p14:creationId xmlns:p14="http://schemas.microsoft.com/office/powerpoint/2010/main" val="37848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2946-89D3-2319-73F1-9B8691AF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IN" sz="2800" dirty="0">
                <a:solidFill>
                  <a:srgbClr val="58585B"/>
                </a:solidFill>
                <a:highlight>
                  <a:srgbClr val="FFFFFF"/>
                </a:highlight>
              </a:rPr>
              <a:t>R</a:t>
            </a:r>
            <a:r>
              <a:rPr lang="en-IN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ange of Thermal Radiation</a:t>
            </a:r>
            <a:endParaRPr lang="en-IN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919A13-35B5-D18C-82DC-3A575DDFE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3999"/>
            <a:ext cx="8397875" cy="36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9">
            <a:extLst>
              <a:ext uri="{FF2B5EF4-FFF2-40B4-BE49-F238E27FC236}">
                <a16:creationId xmlns:a16="http://schemas.microsoft.com/office/drawing/2014/main" id="{E9F882B0-DFBD-918B-CE48-7F396336CE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EC1D64E-0C87-A6FB-AF9F-1FB417922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453AF1C0-CEF3-B3E6-4F9B-B387F5A2A6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E4CAE46D-10BE-57CC-5016-C280DB913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C11ADCD2-E85A-0DD7-C681-C3DEF9194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1C8A577E-D8ED-F289-8AEE-3FE309DBA9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07F65672-53A0-A9E8-A40D-B52065ECC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0F82CA56-BD3D-D9F5-6720-01CABDF31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FDB0E51-C0D8-180F-F8CD-74E93602FA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BDC872D2-8BAC-DAF2-C4D8-C34720B4A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8C90EE61-CFBC-50D1-7467-CED36DED9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66463143-3818-0CBC-8713-F428CDB85F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75A0DD7D-096F-FB88-A134-AF42ABC2B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FFE3B8C-087E-3BE7-E943-6F58E5F9F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2A402A38-CDE1-5D2C-9BD5-598A02C61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F9DE8C4A-1CB7-B6F4-C603-CF22EEBC6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5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DF8995-93BA-F9BD-DCC1-B49D9A55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928" y="685800"/>
            <a:ext cx="6946143" cy="4114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7BA9-33E1-E2A0-3B53-00340A7B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6629400" cy="1143000"/>
          </a:xfrm>
        </p:spPr>
        <p:txBody>
          <a:bodyPr/>
          <a:lstStyle/>
          <a:p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S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implified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O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verview of Orbiting Satellite  </a:t>
            </a:r>
            <a:r>
              <a:rPr lang="en-US" sz="2800" dirty="0">
                <a:solidFill>
                  <a:srgbClr val="58585B"/>
                </a:solidFill>
                <a:highlight>
                  <a:srgbClr val="FFFFFF"/>
                </a:highlight>
              </a:rPr>
              <a:t>H</a:t>
            </a:r>
            <a:r>
              <a:rPr lang="en-US" sz="2800" b="0" i="0" dirty="0">
                <a:solidFill>
                  <a:srgbClr val="58585B"/>
                </a:solidFill>
                <a:effectLst/>
                <a:highlight>
                  <a:srgbClr val="FFFFFF"/>
                </a:highlight>
              </a:rPr>
              <a:t>eat Transfer Model</a:t>
            </a:r>
            <a:endParaRPr lang="en-IN" sz="2800" dirty="0"/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0FDD551B-19A1-FFC9-4D66-E314ADAAEF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3E0D1DE8-8BA0-1DD6-D495-33F3069835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" name="Group 9">
                <a:extLst>
                  <a:ext uri="{FF2B5EF4-FFF2-40B4-BE49-F238E27FC236}">
                    <a16:creationId xmlns:a16="http://schemas.microsoft.com/office/drawing/2014/main" id="{68B6DBA6-58CE-5C9A-D7DE-ADE0E9821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" name="Rectangle 10">
                  <a:extLst>
                    <a:ext uri="{FF2B5EF4-FFF2-40B4-BE49-F238E27FC236}">
                      <a16:creationId xmlns:a16="http://schemas.microsoft.com/office/drawing/2014/main" id="{AD7ABDDB-EA67-2722-530D-71F5880D8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" name="Rectangle 11">
                  <a:extLst>
                    <a:ext uri="{FF2B5EF4-FFF2-40B4-BE49-F238E27FC236}">
                      <a16:creationId xmlns:a16="http://schemas.microsoft.com/office/drawing/2014/main" id="{D39B0E53-3882-6D6D-D42B-549209EF8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F5814E01-157D-6529-F45A-23EB6BAFAF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2753A99D-74B4-A243-41DF-45A1A0D20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4">
                  <a:extLst>
                    <a:ext uri="{FF2B5EF4-FFF2-40B4-BE49-F238E27FC236}">
                      <a16:creationId xmlns:a16="http://schemas.microsoft.com/office/drawing/2014/main" id="{C1C3E3D9-375C-D648-1744-8B57EB60A4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AEDC998A-7CBC-BA96-BF70-E775F0668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7264F386-0384-EBDA-7F3A-D61C7511A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9BEEE13-93F1-B29E-6CD4-E5877395D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3D7AD85B-074F-881B-05D4-25ABD795E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" name="Rectangle 19">
                  <a:extLst>
                    <a:ext uri="{FF2B5EF4-FFF2-40B4-BE49-F238E27FC236}">
                      <a16:creationId xmlns:a16="http://schemas.microsoft.com/office/drawing/2014/main" id="{B04FF0E0-0BBD-5B93-FD9F-736BD617A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A07DA47C-9F80-90E8-2AFD-BBFDCB7D9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11" name="Rectangle 19458">
              <a:extLst>
                <a:ext uri="{FF2B5EF4-FFF2-40B4-BE49-F238E27FC236}">
                  <a16:creationId xmlns:a16="http://schemas.microsoft.com/office/drawing/2014/main" id="{9559AA6A-8780-FDED-F8DF-B23A34F94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0198D763-05B5-574C-7765-A8FAB9BA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90B708-EA33-0DE6-40A4-B3D78F6E95BC}"/>
                  </a:ext>
                </a:extLst>
              </p:cNvPr>
              <p:cNvSpPr txBox="1"/>
              <p:nvPr/>
            </p:nvSpPr>
            <p:spPr>
              <a:xfrm>
                <a:off x="381000" y="4724400"/>
                <a:ext cx="8610600" cy="195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1B1B1B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1B1B1B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</a:rPr>
                          <m:t>𝑎𝑙𝑏𝑒𝑑𝑜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1B1B1B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 Rate of heat absorption, due to </a:t>
                </a:r>
                <a:r>
                  <a:rPr lang="en-US" sz="2400" dirty="0">
                    <a:solidFill>
                      <a:srgbClr val="1B1B1B"/>
                    </a:solidFill>
                    <a:highlight>
                      <a:srgbClr val="FFFFFF"/>
                    </a:highlight>
                  </a:rPr>
                  <a:t>the solar </a:t>
                </a:r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radiation reflected by the planet. </a:t>
                </a:r>
              </a:p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1B1B1B"/>
                    </a:solidFill>
                    <a:highlight>
                      <a:srgbClr val="FFFFFF"/>
                    </a:highlight>
                  </a:rPr>
                  <a:t>The amount </a:t>
                </a:r>
                <a:r>
                  <a:rPr lang="en-US" sz="2400" b="0" i="0" dirty="0">
                    <a:solidFill>
                      <a:srgbClr val="1B1B1B"/>
                    </a:solidFill>
                    <a:effectLst/>
                    <a:highlight>
                      <a:srgbClr val="FFFFFF"/>
                    </a:highlight>
                  </a:rPr>
                  <a:t>absorbed by the spacecraft depends on the planet, the surface area viewing the planet (view factor), and the solar absorptivity of that surface.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90B708-EA33-0DE6-40A4-B3D78F6E9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24400"/>
                <a:ext cx="8610600" cy="1952971"/>
              </a:xfrm>
              <a:prstGeom prst="rect">
                <a:avLst/>
              </a:prstGeom>
              <a:blipFill>
                <a:blip r:embed="rId5"/>
                <a:stretch>
                  <a:fillRect l="-1133" t="-1563" r="-1133" b="-65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9456</TotalTime>
  <Words>842</Words>
  <Application>Microsoft Office PowerPoint</Application>
  <PresentationFormat>On-screen Show (4:3)</PresentationFormat>
  <Paragraphs>75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CMR10</vt:lpstr>
      <vt:lpstr>Roboto</vt:lpstr>
      <vt:lpstr>Script MT Bold</vt:lpstr>
      <vt:lpstr>Symbol</vt:lpstr>
      <vt:lpstr>Times New Roman</vt:lpstr>
      <vt:lpstr>Blank Presentation</vt:lpstr>
      <vt:lpstr>Thermal Control of Space Electronics Systems  </vt:lpstr>
      <vt:lpstr>Introduction</vt:lpstr>
      <vt:lpstr>Thermal Analysis of Geostationary Satellite</vt:lpstr>
      <vt:lpstr>Methodology</vt:lpstr>
      <vt:lpstr>Simplified Overview of Orbiting Spacecraft Heating</vt:lpstr>
      <vt:lpstr>Simplified Overview of Orbiting Satellite  Heat Transfer Model</vt:lpstr>
      <vt:lpstr>Simplified Overview of Orbiting Satellite  Heat Transfer Model</vt:lpstr>
      <vt:lpstr>Range of Thermal Radiation</vt:lpstr>
      <vt:lpstr>Simplified Overview of Orbiting Satellite  Heat Transfer Model</vt:lpstr>
      <vt:lpstr>Simplified Overview of Orbiting Satellite  Heat Transfer Model</vt:lpstr>
      <vt:lpstr>Simplified Overview of Orbiting Satellite  Heat Transfer Model</vt:lpstr>
      <vt:lpstr>Simplified Overview of Orbiting Satellite  Heat Transfer Model</vt:lpstr>
      <vt:lpstr>Simplified Overview of Orbiting Satellite  Heat Transfer Model</vt:lpstr>
      <vt:lpstr>Simplified Overview of Orbiting Satellite  Heat Transfer Model</vt:lpstr>
      <vt:lpstr>Instantaneous Position of Space System:  angle</vt:lpstr>
      <vt:lpstr>Volume Average Satellite Temperature : Summer in Northern Hemi Sphere</vt:lpstr>
      <vt:lpstr>Volume Average Satellite Temperature : Winter in Northern Hemi Sphere</vt:lpstr>
      <vt:lpstr>Six Segment Model</vt:lpstr>
      <vt:lpstr>Telecommunication Sattellites</vt:lpstr>
      <vt:lpstr>Telecommunication Sattellites</vt:lpstr>
      <vt:lpstr>Space Electronic Equipment Temperature Limits and Design</vt:lpstr>
      <vt:lpstr>Space Equipment Temperature Limits and Design</vt:lpstr>
      <vt:lpstr>CAD illustration of Telecom 2 satellite</vt:lpstr>
      <vt:lpstr>INSPIRE-SAT 7 CubeSat</vt:lpstr>
      <vt:lpstr>Radiation Enclosure Analysis of Satellites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846</cp:revision>
  <cp:lastPrinted>2002-07-26T02:11:33Z</cp:lastPrinted>
  <dcterms:created xsi:type="dcterms:W3CDTF">2002-07-26T01:39:54Z</dcterms:created>
  <dcterms:modified xsi:type="dcterms:W3CDTF">2024-04-25T13:13:03Z</dcterms:modified>
</cp:coreProperties>
</file>