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1132" r:id="rId2"/>
    <p:sldId id="1211" r:id="rId3"/>
    <p:sldId id="1212" r:id="rId4"/>
    <p:sldId id="1209" r:id="rId5"/>
    <p:sldId id="1210" r:id="rId6"/>
    <p:sldId id="261" r:id="rId7"/>
    <p:sldId id="1208" r:id="rId8"/>
    <p:sldId id="1162" r:id="rId9"/>
    <p:sldId id="1163" r:id="rId10"/>
    <p:sldId id="1164" r:id="rId11"/>
    <p:sldId id="1152" r:id="rId12"/>
    <p:sldId id="1165" r:id="rId13"/>
    <p:sldId id="1213" r:id="rId14"/>
    <p:sldId id="1166" r:id="rId15"/>
    <p:sldId id="1167" r:id="rId16"/>
    <p:sldId id="1154" r:id="rId17"/>
    <p:sldId id="1184" r:id="rId18"/>
  </p:sldIdLst>
  <p:sldSz cx="9144000" cy="6858000" type="screen4x3"/>
  <p:notesSz cx="6858000" cy="89979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66"/>
    <a:srgbClr val="FF9900"/>
    <a:srgbClr val="000099"/>
    <a:srgbClr val="FF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09" autoAdjust="0"/>
    <p:restoredTop sz="90929"/>
  </p:normalViewPr>
  <p:slideViewPr>
    <p:cSldViewPr>
      <p:cViewPr varScale="1">
        <p:scale>
          <a:sx n="75" d="100"/>
          <a:sy n="75" d="100"/>
        </p:scale>
        <p:origin x="12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2-01-04T09:31:46.20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5T03:28:52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5664 15618 1796 0,'0'0'40'0,"-6"6"8"0,0-4 1 0,6-2 1 15,-6 3-40-15,0 2-10 0,6-5 0 0,0 0 0 0,-6 3 12 0,6-3 0 16,0 0 0-16,0 0 0 0,0 0-12 0,-6 3 0 16,6-3 0-16,0 0 0 0,0 0 0 0,0 0 0 15,-6 2 0-15,6-2 0 16,-6 5-115-16,0-2-18 0,6-3-4 0,-15-5-1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19.05797" units="1/cm"/>
          <inkml:channelProperty channel="Y" name="resolution" value="69.67742" units="1/cm"/>
          <inkml:channelProperty channel="T" name="resolution" value="1" units="1/dev"/>
        </inkml:channelProperties>
      </inkml:inkSource>
      <inkml:timestamp xml:id="ts0" timeString="2024-01-04T06:33:22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2084 14560 0</inkml:trace>
  <inkml:trace contextRef="#ctx0" brushRef="#br0" timeOffset="2690.74">19100 18132 0</inkml:trace>
  <inkml:trace contextRef="#ctx0" brushRef="#br0" timeOffset="4671.04">19919 15056 0,'24'0'109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19.05797" units="1/cm"/>
          <inkml:channelProperty channel="Y" name="resolution" value="69.67742" units="1/cm"/>
          <inkml:channelProperty channel="T" name="resolution" value="1" units="1/dev"/>
        </inkml:channelProperties>
      </inkml:inkSource>
      <inkml:timestamp xml:id="ts0" timeString="2024-01-08T05:31:32.1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9625 15230 0</inkml:trace>
  <inkml:trace contextRef="#ctx0" brushRef="#br0" timeOffset="2151.82">17984 17165 0</inkml:trace>
  <inkml:trace contextRef="#ctx0" brushRef="#br0" timeOffset="4182.39">8236 7987 0</inkml:trace>
  <inkml:trace contextRef="#ctx0" brushRef="#br0" timeOffset="11422.55">8856 1414 0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08T06:18:09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6001 3790 39 0,'2'-20'66'0,"-2"20"0"15,5-18-40-15,-5 18-9 16,7-16-5-16,-7 16 5 15,9-16 5-15,-9 16 3 16,8-14 1-16,-8 14 0 16,0 0-1-16,6-13 1 0,-6 13-6 15,0 0-8-15,0 0-1 16,0 0 3-16,0 0 0 16,0 0 3-16,-1 20-1 15,1-20 1-15,-2 23 0 16,-1-9 5-16,3 6-4 15,-1 2-3-15,-1 7 0 16,-2 2-5-16,2 4 2 16,-3 4-2-16,1 4 2 15,-1 2-3-15,0 1 0 16,0 0-3-16,2-3-1 16,-1-3 1-16,2-5-1 15,-1-4-1-15,1-6-1 16,-1-7-2-16,2-6 0 15,1-12-8-15,0 0-17 0,0 0-54 16,0 0-44-16,-4-18 0 16,4-4-3-16,-1-6 1 15,0-4 33-15</inkml:trace>
  <inkml:trace contextRef="#ctx0" brushRef="#br0" timeOffset="312.39">5687 3731 336 0,'-18'-13'119'0,"5"1"-3"0,6 1-85 16,7 11-19-16,0 0-7 15,18-6-2-15,-2 7-2 16,7 0 2-16,8-1 1 15,6-1 1-15,5-3 0 16,7 0-1-16,8-1 1 16,5-3-1-16,5 2-2 15,2-2-2-15,0 1-6 16,3 2-16-16,-6-6-53 16,-1 4-40-16,-4-1-5 15,-6 1 2-15,-7 1-4 16,-10 0 46-16</inkml:trace>
  <inkml:trace contextRef="#ctx0" brushRef="#br0" timeOffset="781.16">6776 3622 274 0,'16'-4'105'0,"2"6"-5"16,-4 1-69-16,4 11-26 15,-4 5-4-15,1 5 1 16,0 7 1-16,-1 5 5 16,-3 8 1-16,-5 4 2 15,0 7 1-15,-6 2-2 0,2 4 1 16,-4-2-2-16,1-1 1 16,-1-5-7-16,-1-7 1 15,2-11-1-15,0-6 4 16,0-12 2-16,-1-5 3 15,2-12-2-15,-12-5 0 16,0-10-1-16,1-8-1 16,-6-7 0-16,0-4-5 15,-4 0-4-15,-3-2-3 16,0 7 0-16,-1 5 1 16,-1 9 1-16,-2 11-1 15,1 13 1-15,0 7 0 16,1 7 1-16,0 7 1 15,3 2 1-15,3 3 1 16,8-2-2-16,6-2 3 0,3 0-1 16,7-5 2-16,7-4-2 15,6-9-16-15,12-3-76 16,6-11-30-16,4-8 2 16,6-9-5-16,7-10 1 15</inkml:trace>
  <inkml:trace contextRef="#ctx0" brushRef="#br0" timeOffset="1390.52">7607 3861 379 0,'15'-18'108'0,"-4"2"-7"0,-9 3-109 16,2 2-5-1,-4 11-5-15,-5-19 2 0,5 19 0 16,-15-16 4-16,0 11 5 16,-3 4 5-16,-3 3 4 15,-4 5 3-15,-3 7 1 16,0 5 0-16,2 4 3 16,0 4 1-16,9 5 4 15,6-2 0-15,9 3 2 16,8-3-1-16,11 2 1 15,6-7-2-15,10 1-2 16,3-7-3-16,1-1-3 16,-1-2-2-16,-2-2-1 15,-7-3-3-15,-6 0 2 0,-10-1-2 16,-11-10 2-16,-8 18-1 16,-8-9 2-16,-6-4-2 15,-2-2-2-15,-2-2-5 16,0-8-7-16,6-3-2 15,4-10-4-15,10-4 3 16,4-6-1-16,9 4 7 16,-1-3 3-16,4 6 5 15,-3 3 5-15,-1 9 6 16,-6 11 3-16,-6 14 0 16,-9 9 1-16,-13 7-4 15,-3 5-1-15,-11 3-1 16,-4 5 4-16,-6-1-4 0,1-2 0 15,1-6-6 1,6-10-14-16,12-6-100 0,7-8-3 16,11-10-1-16,12-11-6 15,11-11 0-15</inkml:trace>
  <inkml:trace contextRef="#ctx0" brushRef="#br0" timeOffset="1640.5">8041 3927 364 0,'36'-5'112'15,"-2"-4"-5"-15,3 1-109 16,2 1-7-16,2-2-8 15,1-4-9-15,0 2-8 16,-6-6-23-16,2 6-15 16,-12-1-8-16,-5 9-11 15,-21 3 9-15,8 14 10 16</inkml:trace>
  <inkml:trace contextRef="#ctx0" brushRef="#br0" timeOffset="1781.1">8264 4028 242 0,'-21'19'90'15,"9"2"-6"-15,12-21-13 0,-2 21-18 16,2-21-12-16,32 5-20 16,-3-8-31-16,6-6-59 15,11-5-42-15,6-5-5 16,5-4-4-16,-1-3-1 16</inkml:trace>
  <inkml:trace contextRef="#ctx0" brushRef="#br0" timeOffset="2640.4">9783 3319 96 0,'-10'-23'82'0,"6"3"-14"0,1 4-13 16,1-2-9-16,2 18-1 15,0-22-2-15,0 22-2 16,2-11-1-16,-2 11-7 16,0 0-4-16,0 0-9 15,0 0-4-15,0 0-7 16,14 19-5-16,-8 0-3 15,1 10-1-15,0 10 2 16,-1 10-1-16,0 9 3 16,1 6-1-16,-5 5-1 15,-2 1 0-15,-1-2-1 16,-2-4 0-16,1-6 0 16,-1-8 1-16,1-8-3 0,-2-9 2 15,3-6 1-15,-1-7 2 16,2-6 3-1,0-14 0-15,0 0-2 0,-6-17 0 16,2-5-2-16,0-7 1 16,-2-4-3-16,-2-7-2 15,-1-1-2-15,-1 2-2 16,-2 6 3-16,-1 6-2 16,-6 9 3-16,-1 9-3 15,-5 7 4-15,-2 11 0 16,-4 7-2-16,-2 4 4 15,-2 8-2-15,4 5 3 16,0 3-3-16,6 2 4 0,3 2-3 16,6-6 1-1,5-1 2-15,5-3-2 0,6-2 2 16,5-5 0-16,7-5 0 16,6-4 0-16,7-6 1 15,4-1-1-15,6-3 1 16,5-5-2-16,6-4-1 15,-1-2-5-15,0-4-6 16,3 2-16-16,-9-8-54 16,3 4-46-16,-3-4-3 15,-3 0-2-15,-4-4 0 16,-4 1 44-16</inkml:trace>
  <inkml:trace contextRef="#ctx0" brushRef="#br0" timeOffset="3298.22">10138 3466 241 0,'0'0'98'15,"0"0"-1"-15,0 0-73 0,0 0-11 16,0 0-8-16,0 0 1 16,0 0 2-16,0 0 3 15,11 14 0-15,-7 4 3 16,0 5-1-16,1 10 1 15,-1 2 4-15,1 10-9 16,-2 1 0-16,0 3-4 16,0-3 2-16,-1-2-4 15,2-7 5-15,1-3-1 16,-1-8 0-16,4-4 5 16,1-11 0-16,4-2 3 15,3-10-2-15,5-6-2 16,2-8-1-16,5-5-3 0,1-6-1 15,2-7-2-15,-3-4-3 16,-1-2 2-16,-7-1-2 16,-4 3 2-16,-6 6-2 15,-5 3 4-15,-4 6-4 16,-1 6 4-16,0 16-4 16,-5-17 0-16,5 17-1 15,0 0 1-15,-2 20-1 16,2 2 2-16,2 4-1 15,2 7-2-15,1 3 4 0,1 5-2 16,0 0 1-16,0-5-5 16,4-5-1-1,-2-10-14-15,8 1-67 0,-4-14-44 16,7-8-6-16,-2-11 1 16,2-6-2-16,0-6 32 15</inkml:trace>
  <inkml:trace contextRef="#ctx0" brushRef="#br0" timeOffset="3517.03">10797 3737 417 0,'21'11'126'0,"-1"-7"-12"15,4-5-119-15,7 4-5 0,7 1 0 16,1-2-1-16,6 1 1 15,1-6 1-15,0 2-4 16,-5-8-33-16,-2 2-67 16,-5-1-1-16,-6-4-1 15,-4 0 2-15,-6-3 26 16</inkml:trace>
  <inkml:trace contextRef="#ctx0" brushRef="#br0" timeOffset="3735.76">11150 3635 351 0,'-1'14'114'0,"5"-2"-4"15,2 7-98-15,1 8-14 16,0 5 5-16,0 4-2 16,-1 7 4-16,-2 3-5 15,-1-4 2-15,-3 3-1 16,0 1-26-16,-7-5-85 15,1-5-3-15,-2-8-4 16,0-11-1-16,8-17 5 16</inkml:trace>
  <inkml:trace contextRef="#ctx0" brushRef="#br0" timeOffset="4790.34">12049 3388 143 0,'1'-14'99'16,"-1"14"-27"-16,2-17-14 0,-2 17-9 16,0 0-10-16,0 0-11 15,8-12-6-15,-8 12-7 16,7 16-7-16,-1 2-4 16,0 7-1-16,1 7 0 15,0 8 4-15,2 11 10 16,-4 6-6-16,1 3-5 15,-3-4 4-15,0 1-5 16,-1-7 2-16,0-7-14 16,0-4-24-16,-4-13-90 15,7-11 6-15,-5-15-2 16,0 0-1-16,8-12 22 0</inkml:trace>
  <inkml:trace contextRef="#ctx0" brushRef="#br0" timeOffset="5074.41">12117 3447 362 0,'2'-26'119'16,"3"0"-2"-16,4 1-100 16,5 6-12-16,4 1-5 15,5 1-2-15,1 5 2 16,2 6-2-16,-1 7-1 15,0 9 1-15,-4 12 0 16,-7 9 2-16,-9 11-1 16,-9 4 3-16,-9 5-4 0,-8 1 8 15,-7-2-1-15,-6-5-6 16,-3-10 3-16,3-13-26 16,11-7-89-16,1-10-9 15,22-5 7-15,0-28-10 16,20-1 5-16</inkml:trace>
  <inkml:trace contextRef="#ctx0" brushRef="#br0" timeOffset="5526.22">12616 3359 361 0,'16'7'118'0,"4"3"-1"0,1 3-113 15,4 5-4-15,-1 8-2 16,3 3 3-16,1 5-1 16,-1 3 2-16,-4 1 2 15,-6 3 5-15,-4-1-5 16,-6 2-5-16,-6-6 7 16,-3-2-8-16,-4-6 8 15,-4-2-8-15,-4-11 7 16,-3-6-11-16,-2-10 12 15,-1-9-1-15,-3-7 1 0,1-5 4 16,1 0-8-16,3 2 6 16,2-1-12-16,4 4 8 15,12 17-4-15,-15-5 9 16,8 23-10-16,2 8-5 16,3 3 7-16,3 5-6 15,1 4 11-15,4 2-9 16,3-6 5-16,2-9-9 15,10-10 8-15,2-9-4 16,4-8-15-16,-4-16-46 16,6-4-59-16,-3-9 2 15,2-8-3-15,-2-6 2 16,0-1 40-16</inkml:trace>
  <inkml:trace contextRef="#ctx0" brushRef="#br0" timeOffset="5823.14">13018 3499 150 0,'13'-15'91'15,"-1"6"-9"-15,-12 9-17 16,27 3-4-16,-27-3-15 16,27 29-9-16,-15-6-11 15,7 10 0-15,-6 5-10 16,3 7-10-16,-3 0 3 16,-1 0-9-16,-3-6 6 15,0-4-7-15,-5-9 16 16,3-4-6-16,-7-22 12 0,0 0 0 15,4-15-2 1,4-13 7-16,-3-16-8 0,7-9 6 16,2-11-16-1,6-10-2-15,2-3-9 0,1 6 7 16,0 13-11-16,-4 9-17 16,5 21-81-16,-8 11-35 15,-16 17-3-15,13 16-4 16,-13 8-1-16</inkml:trace>
  <inkml:trace contextRef="#ctx0" brushRef="#br0" timeOffset="15133.39">11835 4184 230 0,'-13'4'95'0,"0"-8"-2"0,13 4-91 16,0 0-5-16,0 0 0 15,24-10 2-15,-3 4 5 16,5-1 5-16,5-6 3 15,5-2 1-15,7-6 0 16,11 1 1-16,9-8-1 16,14-6-2-1,10-6-1-15,12-4-1 0,12-8-4 16,14-3 6-16,6-5-6 16,3-3 4-16,0-3-6 15,1 2 5-15,-10 3-7 16,-4 3 3-16,-13 7-2 15,-14 3-6-15,-15 10-5 16,-13 0-25-16,-14 9-78 0,-12 5-1 16,-16-1-2-16,-12 3-1 15,-14-2 51-15</inkml:trace>
  <inkml:trace contextRef="#ctx0" brushRef="#br0" timeOffset="15477.88">13490 3075 298 0,'38'-4'85'16,"5"-4"-48"-16,12-6-65 15,8-8 7-15,14 2-1 16,3-5 8-16,1 2-5 15,-10 1 14-15,-10 5 8 16,-11 9 19-16,-15 9-10 16,-13 11 3-16,-16 11-3 15,-11 11-8-15,-10 6 5 16,-7 8-2-16,-10 0 4 16,-2 5-9-16,-4-4 5 15,0-3-17-15,6-4-26 0,3-8-55 16,7-14-1-16,15-8-3 15,7-12 5-15,13-13 90 16</inkml:trace>
  <inkml:trace contextRef="#ctx0" brushRef="#br0" timeOffset="15899.73">14556 2616 266 0,'7'-18'115'16,"-3"4"-2"-16,-4 14-39 0,-5-12-67 15,5 12-6 1,0 0-5-16,0 0-5 0,0 0 3 16,0 0 1-1,-1 20 0-15,2-3 0 0,0 10 1 16,-1 6 1-16,2 6 2 15,2 7 5-15,0 0-3 16,1-1 1-16,1-5-1 16,0-2 3-16,1-10 1 15,3-8 2-15,-10-20 0 16,24 15 2-16,-5-20-1 16,3-7 0-16,-2-12 1 15,2-8-4-15,-3-7 2 16,-2-2 0-16,-8-4 2 15,-4 4-6-15,-13 5 2 0,-8 8-3 16,-10 14-4-16,-10 13-41 16,-8 22-74-16,-12 10-6 15,-14 7-1-15,-9 7-6 16,-10-2 33-16</inkml:trace>
  <inkml:trace contextRef="#ctx0" brushRef="#br0" timeOffset="18574">9035 5920 140 0,'0'0'70'0,"6"-17"-12"0,-6 17-9 15,5-15-9-15,-5 15-8 0,4-11-4 16,-4 11-7 15,0 0-4-31,4-11-5 0,-4 11-3 16,0 0-2-1,9 16-4-15,-4 1-2 0,2 8-1 16,2 10 0-16,2 8 3 16,1 10 1-16,1 4 2 15,2 5 0-15,-2 4-3 16,2 0 5-16,0-2 0 15,-4-4-1-15,1-7-3 16,-2-6 2-16,-1-6-2 16,-5-7 0-16,2-10 1 0,-3-6-8 0,-2-6-6 15,-1-12-20-15,0 0-63 16,0 0-12-16,-17-2 0 0,5-15-4 16,-4-4 3-16</inkml:trace>
  <inkml:trace contextRef="#ctx0" brushRef="#br0" timeOffset="18933.84">8481 6039 212 0,'-17'-13'90'0,"5"-1"-4"0,12 14-65 15,0 0-10-15,11-7-3 32,9 8 2-32,6-3 0 0,8 0 5 15,10-5 2-15,12 0-1 0,11-6 1 0,13 0 0 16,8-4-4-16,8 2-4 16,5-2-3-16,3 1-2 15,-5 1 0-15,-6 3-1 16,-14 1-1-16,-11 3-1 31,-16 0 2-31,-13 4-1 16,-14 1-2-16,-9 2 1 15,-16 1-2-15,0 0-6 16,-12 11-12-16,-10-5-22 16,0 5-65-16,-5 5 1 0,-1 1-4 15,-1 1-1-15,-1-1 31 16</inkml:trace>
  <inkml:trace contextRef="#ctx0" brushRef="#br0" timeOffset="19386.97">10313 6072 248 0,'18'-8'105'0,"-4"2"-2"16,0 4-71-16,3-2-13 15,9 1-13-15,5-4-3 16,6 3-2-16,7-1-1 15,5 0-4-15,4 3-14 16,-6-3-20-16,3 5-48 16,-8 3-14-16,-7 2-3 15,-9 6 0-15,-15 2 39 16</inkml:trace>
  <inkml:trace contextRef="#ctx0" brushRef="#br0" timeOffset="19543.18">10508 6311 124 0,'-32'28'92'0,"9"-4"-16"16,9-2-17 0,12-2-13-16,9-5-6 0,12-3-9 15,13-5-34-15,10-5-58 16,10-7-31-16,12-1-1 16,2-10-12-16,3 1 0 15</inkml:trace>
  <inkml:trace contextRef="#ctx0" brushRef="#br0" timeOffset="20308.72">11918 5148 156 0,'0'0'69'0,"0"0"-10"16,10-15-19-16,3 12-6 15,2 0-18-15,10 4-6 16,6 3-7-16,10 3-3 16,6 7 0-16,5 8-10 15,3 6 7-15,-3 8-8 16,-1 8 8-1,-11 3 2-15,-8 6 3 0,-15 3 4 0,-15 2 2 16,-14 0 4 0,-17-5 0-16,-9-1 6 0,-13-8-3 15,-4-5 5-15,-10-11-2 16,4-4 1-16,1-12-1 16,10-2 2-16,7-13 0 15,11-6-2-15,5-11 0 16,12-5-5-16,14-7-2 15,12-7-5-15,11-3-2 16,11-6-6-16,12 0 0 16,9 5-6-16,9 7-1 15,1 7-11-15,1 11-9 16,-10 3-19-16,3 11-43 16,-13 6-22-16,-8 4 2 0,-11-1 0 15,-7-2 39-15</inkml:trace>
  <inkml:trace contextRef="#ctx0" brushRef="#br0" timeOffset="20918.09">12704 5144 42 0,'12'-17'64'16,"-12"17"-9"-16,15-17-41 0,-15 17-12 15,0 0-2-15,0 0 3 16,11 9-3-16,-11-9 12 16,7 16-3-16,-3-4 12 15,1 6-5-15,0 3 9 16,-1 6-10-16,3 5 7 16,-3 6-5-16,1 4-3 15,0 4-1-15,-1 2-2 16,1 0 0-16,1-3-2 15,0-2 2-15,1-8-1 16,2-4 5-16,1-8 1 16,2-3 2-16,-1-9 2 15,6-3 0-15,-2-9 1 16,5-4 0-16,0-11-2 16,2-3-5-16,-1-14 0 0,2-4-4 15,-3-8-2 1,0-4-3-16,-3-2 0 0,-2 1 0 15,-3 5 3-15,-2 7 0 16,-3 6 1-16,-1 10-1 16,-2 5-2-16,-4 17 0 15,3-13-1-15,-3 13-4 16,3 12-1-16,-2 0-2 16,2 4-2-16,-1 4 1 15,0 5 1-15,1 5 1 16,-1 4 0-16,0 1 2 15,-1 3-2-15,-2 0 2 16,-1-1-2-16,-1-2 2 16,0 3-1-16,1-4-1 15,1 0-10-15,1-7-17 16,8 3-70-16,-1-2-19 0,7-3-6 16,-1-1 2-16,-1-5-7 15</inkml:trace>
  <inkml:trace contextRef="#ctx0" brushRef="#br0" timeOffset="21339.96">12249 6101 140 0,'-37'0'80'16,"14"0"-3"-16,7 0-67 0,3 2 5 0,13-2 8 16,0 0 7-16,0 0 0 15,0 0 0-15,0 0 0 16,18-5 1-16,6 5-3 16,11-6-10-16,8 5-9 15,14-5-7-15,11 4-1 16,14-1 1-16,14-1-1 15,10 1 1-15,7-2 0 16,-2 0 0-16,1 0 0 16,-7 2 1-16,-6-2-1 0,-16 1 0 15,-16 0-1 1,-19 4-3-16,-15-1-1 0,-11 4-1 16,-22-3-8-16,0 0-16 15,-15 11-42-15,-11-5-42 16,-4 3 1-16,-7 1 0 15,-2 2 0-15,-5-1 103 16</inkml:trace>
  <inkml:trace contextRef="#ctx0" brushRef="#br0" timeOffset="21933.67">12287 6515 220 0,'0'-15'104'0,"2"-2"-7"16,-4 6-67-16,2 11-10 16,11-14-7-16,3 9-2 0,5 0-8 15,9 0 2 1,3 4-6-16,8 1 2 0,7 5-1 16,0 4-2-16,2 5 1 15,-3 5-3-15,-1 5 2 16,-8 6-1-16,-4 4 0 15,-10 3 3-15,-5 3 0 16,-11 2 1-16,-8 0 2 16,-14 1 1-16,-9-3 1 15,-5 0 3-15,-8-6 0 16,1-4 1-16,-3-7 0 16,5-4 3-16,4-6 3 15,11-4 1-15,2-9-2 16,18 0-1-16,-12-19-2 15,15-3-1-15,4-8-3 16,6-8-4-16,6-7-4 16,3-3-5-16,6 3 1 15,-1 1-4-15,1 9-3 0,-5 4-10 16,0 12-15-16,-7 6-38 16,-1 9-38-16,-2 6 1 15,-1 2-3-15,2 0 2 16,2-2 98-16</inkml:trace>
  <inkml:trace contextRef="#ctx0" brushRef="#br0" timeOffset="22386.76">13329 6518 175 0,'12'-17'85'0,"-9"-6"-5"0,-6 3-75 32,1 1-6-32,-6 0-4 0,1 1 4 0,-5-2-2 15,3 6 7-15,-4-2-3 16,13 16 5-16,-20-16-1 16,20 16 1-16,-17 0-3 15,17 0 0-15,-12 25 2 16,7-4-7-16,2 2 6 15,0 5-4-15,3 3 7 16,4 0-2-16,3 0 7 0,4 1-5 16,4-4-1-1,1 0 1-15,1 0-3 16,-3-1 2-16,0 0-2 0,-6-2 2 16,-5 1 1-16,-7-1 3 15,-13-2 1-15,-3 1 2 16,-9-8-1-16,1 0 1 15,-4-5 3-15,4-3-4 16,4-8-10-16,6-7-16 16,10-4-25-16,7-11-47 15,13-4-16-15,8-4-3 16,7-4-3-16,2 0 33 16</inkml:trace>
  <inkml:trace contextRef="#ctx0" brushRef="#br0" timeOffset="22558.56">13363 6591 142 0,'-18'11'75'0,"2"0"-29"0,-6 2-10 16,-1 6-7-16,-8-2-7 15,2 6-4-15,-5-2-5 16,1 1-5-16,-1 1-15 16,-2 0-71-16,-2-3-7 15,4-3-2-15,-4-7-5 16,10-4 53-16</inkml:trace>
  <inkml:trace contextRef="#ctx0" brushRef="#br0" timeOffset="23261.64">14016 5082 33 0,'0'0'63'0,"-19"-5"0"0,19 5-45 16,0 0-3-16,-13 8 4 16,13-8 12-16,-3 11-6 15,3-11 1-15,2 14-2 16,4-3-8-16,-1 0 1 16,2 6-12-16,0 3 4 15,2 9-10-15,-3 6 7 16,3 7 3-16,-3 9 1 15,1 10 3-15,-2 6 2 16,3 9-5-16,-5 6 3 16,3 6 5-16,-1 2-5 15,3 6 4-15,-4 0-5 16,4 1 4-16,-3 2-3 16,-2 1 9-16,-1-3-8 0,-2-1-1 15,-4-4-1-15,-1-2-2 16,-4-9 0-16,2-1-4 15,-3-10-2-15,3-5 2 16,-1-8 2-16,1-8-3 31,3-12 4-31,0-6-5 0,3-8 3 0,-1-7-2 16,2-5 5-16,0-11-6 16,0 0 2-16,0 0 1 15,0 0 2-15,0 0 0 16,0 0-6-16,-12-6 7 15,12 6-11-15,-8-22 2 16,3 8-16-16,-4-6-29 0,7 0-82 16,-3-2-2-1,4-4 0-15,2-3-9 0,6-4 5 16</inkml:trace>
  <inkml:trace contextRef="#ctx0" brushRef="#br0" timeOffset="23856.52">14453 6295 124 0,'-5'-21'96'15,"5"21"-3"-15,-3-12-44 16,3 12-12-16,0 0-16 16,15-6-14-16,-15 6-5 15,19 10-3-15,-8 1 2 16,0 5 2-16,0 4 1 16,-2 9 2-16,0 7 0 15,0 5 2-15,-1 5-1 16,-1 5 0-16,1-1-2 15,-2-2 1-15,0-2-2 0,-1-7-1 16,1-6 4-16,-1-9 3 16,1-4 4-16,-6-20 3 15,10 15 0-15,-10-15 0 16,16-8 0-16,-4-10 0 16,4-4-3-16,1-11-4 15,1-7-5-15,3-9-4 16,-3-1 2-16,-1-4-4 15,-3 4 4-15,-7 5-2 16,0 10 2-16,-3 7-3 16,-2 13 2-16,-2 15-2 15,0 0 1-15,-5 26 3 16,4 2-6-16,1 5 2 16,1 6 0-16,3 2 2 15,3 2-1-15,3-6 0 0,2-7-8 16,7-2-24-16,-3-13-62 15,8-5-26-15,0-12 1 16,3-6-3-16,-2-7-1 16</inkml:trace>
  <inkml:trace contextRef="#ctx0" brushRef="#br0" timeOffset="24028.39">15029 6532 286 0,'0'0'113'0,"11"-4"-4"0,8 0-66 16,9 4-26-16,6-1-27 16,5-4-28-16,11 0-68 15,2 1-2-15,2-1-2 16,-3-1 2-16,-9 3 21 16</inkml:trace>
  <inkml:trace contextRef="#ctx0" brushRef="#br0" timeOffset="24200.31">15268 6659 141 0,'-25'20'96'15,"5"-8"-9"-15,11 0-17 16,9-12-11-16,0 0-12 0,13 1-15 0,13-7-30 16,8-4-50-1,6-2-53-15,8-4-10 0,3-3-2 16,3-2-2-16,-4 3 70 15</inkml:trace>
  <inkml:trace contextRef="#ctx0" brushRef="#br0" timeOffset="26264.12">16061 6344 114 0,'-21'-9'91'0,"21"9"-4"15,-9-13-44-15,9 13-18 16,8-15-7-16,-8 15-3 16,14-21-5-16,-8 8-2 15,2 1-2-15,-5-1 1 16,3 0-3-16,-6 13-1 16,-3-15-2-16,3 15-2 0,-17 3 0 15,1 9 0 1,-2 5 2-16,-3 8-1 0,-2 4 3 15,-2 5 2-15,4 4-1 16,1-1 2-16,6 1-2 16,4-4 3-16,6-3-2 15,5-2 3-15,5-3-1 16,4-7 2-16,6-2 1 16,6-6-3-16,7-3-2 15,3-8-4-15,5-4 0 16,4-6-2-16,0-2-1 15,-2-1-1-15,-3-2 1 16,-8 3-1-16,-8 1-1 16,-4 6 2-16,-16 5 0 15,11 5 0-15,-11-5 1 0,-7 21-1 16,2-9 1-16,0 2 5 16,3 1 4-16,1 0 0 15,4-3 3-15,-3-12 1 16,25 15-1-16,-6-12 0 15,7-3 0-15,2-6-3 16,2-5-2-16,0-6-3 16,-3-5-2-16,-5-2 0 15,-7-2 0-15,-7-4-2 16,-6 2 2-16,-6 1-1 16,-3 5 2-16,-1 3 1 15,-2 6 0-15,3 2 1 16,7 11 1-16,-9-11 1 15,9 11-1-15,0 0 2 16,13-6-2-16,3 3 0 16,7 0 2-16,3-1-3 0,6 3-2 15,0 0-2-15,-1 2 0 16,2 6-2-16,-7 4 0 16,-4 4-2-16,-11 2-1 15,-5 1 2-15,-6 1 0 16,-4-2 2-16,-1 0-2 15,-6-5 5-15,11-12-2 16,-19 14 3-16,19-14 0 16,-14-4 1-16,14 4 2 15,-3-21-3 1,6 6 4-16,7-5-5 0,4 0 0 0,3-2-1 16,3 2-1-16,4 3-1 15,-1 5-1-15,3 9-2 16,-2 4 1-16,-3 11 0 15,-5 4-1-15,-1 3 0 16,-4 2 1-16,-2-1 1 16,-3 1-2-16,-2-5 4 15,-1-3-2-15,-3-13 3 16,2 14 4-16,-2-14 0 16,0 0 1-16,2-14 0 15,2 0 2-15,1-5-3 0,3-2 1 16,1-5-3-16,0 1 1 15,2 2-3-15,-2 2-1 16,1 5-2-16,-10 16-2 16,13-6 1-16,-13 6 1 15,7 26-1-15,-5-3-3 16,0 5 3-16,3 2 0 16,0 4 1-16,0 0 0 15,1-4 0-15,-1-2-1 16,-2-7 1-16,1-5 3 15,0-6 0-15,-4-10 1 16,0 0 1-16,0 0 1 16,0 0 0-16,-8-18-1 15,6-4 3-15,0-8-2 16,3-9-1-16,2-7 1 0,6-10 0 16,3-3-2-1,6-8 2-15,4-1-2 0,4-4-1 16,1 3 0-16,-4 2 0 15,-1 2 0-15,-4 7-3 16,-3 5 1-16,-5 10-1 16,-3 8 2-16,-4 7-1 15,-3 6-2-15,-2 10 1 16,2 12-3-16,0 0 2 16,-13 20-3-16,6 8 3 15,-2 12 1-15,-1 14 1 16,-1 10 1-16,2 9 1 15,-2 4 0-15,1 4-2 0,2-5 6 16,4-3-6-16,-1-10-2 16,3-8 0-16,4-12 3 15,0-9-1-15,3-7 1 16,2-8 2-16,3-6-1 16,5-7 3-16,3-6 1 15,4-8 1-15,1-3-3 16,3-6 2-16,-1-2-1 15,-1 1 0-15,-5 0-1 16,-3 1-3-16,-5 5 1 16,-11 12-5-16,11-7 4 15,-11 7-3-15,0 21-3 16,0-8 1-16,1 3 2 16,0 0 1-16,2-1 0 0,1-2 2 15,-4-13-2-15,8 14 4 16,-8-14 2-16,14-1-1 15,-2-6-1-15,2-5 2 16,6-4 0-16,4-2 0 16,6-3-1-16,5-1-2 15,2 3 0-15,-1 3-1 16,-2 5-1-16,-1 9-1 16,-5 8 0-16,-3 4-1 15,-8 4-1-15,-6 3-1 16,-2 0 1-16,-5-1 1 15,0-2 1-15,-3-3 1 0,-1-11 2 16,0 0 1-16,0 0 4 16,0 0 2-16,0 0-2 15,20-11 4-15,-8-1-2 32,4-2-2-32,0 0-2 0,1 1 0 0,0 0-5 15,-1 4-1-15,-5 4 1 16,-11 5-2-16,14 11-1 15,-14-11 2-15,4 19-2 16,-4-19 0-16,4 18-1 16,-4-18-14-16,0 0-80 15,0 0-21-15,-19-11-4 16,1-10-3-16,-12-8-2 16</inkml:trace>
  <inkml:trace contextRef="#ctx0" brushRef="#br0" timeOffset="26435.99">17197 6229 365 0,'-16'4'125'0,"16"-4"-5"15,27 5-86-15,17 1-31 16,13-5-58-16,16 4-60 16,12-5-4-16,9-8-5 15,7-6-6-15,-2-8 27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84995-AD5E-D0F0-1E03-24737D65C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3E190-6B19-A584-C26A-8DAD848E03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5D256D-D5A8-4EFA-A6E5-DFCEBB83EC4F}" type="datetimeFigureOut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663E60-983D-F765-9BD1-7D6C74F834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74688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E960DA-DC59-218E-AA27-75AE64826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273550"/>
            <a:ext cx="5486400" cy="404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BA39-C577-ECF0-F62A-150212F59B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4710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CAB27-72B4-99FB-3C53-049231B71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547100"/>
            <a:ext cx="2971800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9DD904-8BAB-428F-8997-1BC06B705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9A8ADED-6C0D-E90B-70FC-6364B803C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6628A5C-5034-158E-2BE0-1362E286C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AD1D7D6-29A9-0471-6973-6E7BBC7B1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1EB01D-4EC2-45E9-B90C-9CF253CA50F9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4462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F51D3095-99F5-BF8C-0BBE-0DE435AFEA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30B746A-2959-0914-33A7-B635678F12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8CC452A-83DF-0AB3-9573-14AE46B2DF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3664E9-BB1C-46BD-A874-5531AAC94743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8011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F51D3095-99F5-BF8C-0BBE-0DE435AFEA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30B746A-2959-0914-33A7-B635678F12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8CC452A-83DF-0AB3-9573-14AE46B2DF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3664E9-BB1C-46BD-A874-5531AAC94743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20136147-ED89-4A9D-43EC-B2AA7099DD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7681C4D-FD07-7211-F3D2-B44BBC5674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3618F42-A8A7-C24E-95DD-467669BDD2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204199-7BAE-472C-8158-71F9A459E068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D622FDE-3586-76B4-1EEA-7183B82DD6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E38CBFA7-05CE-872D-4FC5-7FBEACC01E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80024B5-C76E-7602-A4BB-F5B7F4C20A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0E13EC-AB2B-451E-A35D-B5DD01E1F797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808B556-2E57-2627-F090-B63344F9F2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9F3052F-4714-D0D7-114F-76CBAFF970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6668A9F-D7FC-E766-91C5-53C4D79318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6BA4E6-9DA6-404D-BD41-FA2766DE9ECC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82BBA5-7429-6BDB-0714-E8BF0AFF3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42A35-39B2-BA7F-8B56-BAE5033AF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91710-1026-5F82-98BD-E2232BDF2D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C9E3-7DE4-4F59-9E2C-6AB38D1E1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9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ACD9F-D639-B082-9F32-E3BB02A89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0EDCD-7FFE-0F98-D95B-CA4DF48DC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0F9D4-E7C5-0BE3-E7C6-31E57BFA0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0E22-450C-47C9-9931-7E6E840D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2CE7E-CE58-4933-D132-D4630BB3A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17F62-B96E-B6D6-3C4E-1C3C1A260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5D3BC-73DA-51F5-C0E7-F577DBEE1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410-E207-4EC8-A1C9-5CD57F3E7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51AEF-37A8-46BB-187D-9AA12BD48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32FB2-C1CA-6FAA-BD1E-2EA287021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302FD-5046-854B-ECF4-13B0F9418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B97C-4EF4-445F-9A1C-DE928C36C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4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282D0-8C91-4F14-AAF3-9DAB9EAC8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C4E49-3A9D-8E6C-EF7D-F009D2840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057392-4631-3B43-8B94-080483009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E730-9E84-4459-8FAF-19B43C72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3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80D6C-76FD-2C29-D3A2-993F55DEC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39011-6DDC-0D15-41D9-9473ACFC6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0E6376-F37A-9527-9A30-9EAC97EDE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8D8B4-EAD8-48D5-9442-4B492BF8F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72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DC6B1C-EE5C-CC8B-5899-27259BDED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7DE378-D498-E2D0-AA2C-4F72C44E5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34709D-1F52-B8E8-A263-9F237BF65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FCC1-511E-4871-9B06-92E251799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39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BFC0A6-DAD6-3BB2-4467-D59543E1FF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4AE633-BEC8-2439-3FBC-DA63A52D4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537BFF-4706-0F17-3555-B4C2097B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8E86-C588-4989-A518-AFD358F9E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0E3859-0B97-01A8-A683-57A596C1D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82918B-C085-DDAA-B172-2E7D31BEA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638A01-E12F-937A-F4E8-7225CDEB5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ABE6-51D8-45A2-B0B9-D5FA77769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50B33-78F1-DCAF-5EFC-EC5F95AEA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8B653-40DB-11B4-D939-ACED14F85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8B9C8-38E9-0987-2620-BC3537C0E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24C9-94FB-4DF3-B53B-46EAB04FF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59E73-BB9B-CF6B-D561-97ECEDAAA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46736-E1EE-2FEF-469E-6D822D277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2A781-17FF-5B95-181E-EFE4234B5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7C5D-E4BB-41E6-AA7C-15569B223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B3266A-28F9-8D8A-B332-BAEA3970C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3DB96B-1243-623D-A1D3-B5B48C72E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27028B-75E0-DB5D-8427-526DA1DA60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B21BD3-8D44-FA33-70C1-554A6119DA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EBD7AE-4746-7386-DEE1-8EBFC92E2A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018820-5C12-43B2-BAF7-FA09D1C25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customXml" Target="../ink/ink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customXml" Target="../ink/ink2.xml"/><Relationship Id="rId10" Type="http://schemas.openxmlformats.org/officeDocument/2006/relationships/customXml" Target="../ink/ink4.xml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3CF1790-2AF5-2CEC-B1FA-01BD5B7EB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CB245C-34B9-B802-8117-557D8E2069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357188"/>
            <a:ext cx="8382000" cy="914400"/>
          </a:xfrm>
          <a:solidFill>
            <a:schemeClr val="bg1"/>
          </a:solidFill>
          <a:ln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dirty="0"/>
              <a:t>Towards Reversible Computing (Electronic Systems)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D302D3E7-32A4-1BCB-0FCC-12CAB8B80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6F24E5AF-DC6A-044C-B015-F2C6DCAA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5358825"/>
            <a:ext cx="8826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Viner Hand ITC" panose="03070502030502020203" pitchFamily="66" charset="0"/>
              </a:rPr>
              <a:t>Towards Zero Thermal Management</a:t>
            </a:r>
            <a:endParaRPr lang="en-US" altLang="en-US" b="1" i="1" dirty="0">
              <a:solidFill>
                <a:srgbClr val="FF0000"/>
              </a:solidFill>
              <a:latin typeface="Viner Hand ITC" panose="03070502030502020203" pitchFamily="66" charset="0"/>
              <a:cs typeface="Times New Roman" panose="02020603050405020304" pitchFamily="18" charset="0"/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A712A528-0020-4493-8F9E-3D80347B0F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83" name="Group 8">
              <a:extLst>
                <a:ext uri="{FF2B5EF4-FFF2-40B4-BE49-F238E27FC236}">
                  <a16:creationId xmlns:a16="http://schemas.microsoft.com/office/drawing/2014/main" id="{F75E1619-CA0B-E96A-9E12-5C455B114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3093" name="Rectangle 9">
                <a:extLst>
                  <a:ext uri="{FF2B5EF4-FFF2-40B4-BE49-F238E27FC236}">
                    <a16:creationId xmlns:a16="http://schemas.microsoft.com/office/drawing/2014/main" id="{849632BB-EB67-81D4-0AD0-116C9C2F1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4" name="Rectangle 10">
                <a:extLst>
                  <a:ext uri="{FF2B5EF4-FFF2-40B4-BE49-F238E27FC236}">
                    <a16:creationId xmlns:a16="http://schemas.microsoft.com/office/drawing/2014/main" id="{5FF5BFA0-0DD7-FEAB-7AB4-C56B74631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4" name="Group 11">
              <a:extLst>
                <a:ext uri="{FF2B5EF4-FFF2-40B4-BE49-F238E27FC236}">
                  <a16:creationId xmlns:a16="http://schemas.microsoft.com/office/drawing/2014/main" id="{FD12B362-72A5-BE62-6793-AE0CEEDAE2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3091" name="Rectangle 12">
                <a:extLst>
                  <a:ext uri="{FF2B5EF4-FFF2-40B4-BE49-F238E27FC236}">
                    <a16:creationId xmlns:a16="http://schemas.microsoft.com/office/drawing/2014/main" id="{D19152C4-01A3-3032-50D5-D3AD1D2AB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2" name="Rectangle 13">
                <a:extLst>
                  <a:ext uri="{FF2B5EF4-FFF2-40B4-BE49-F238E27FC236}">
                    <a16:creationId xmlns:a16="http://schemas.microsoft.com/office/drawing/2014/main" id="{A7554AF3-56A8-8DA8-4C6C-CE72661CA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5" name="Group 14">
              <a:extLst>
                <a:ext uri="{FF2B5EF4-FFF2-40B4-BE49-F238E27FC236}">
                  <a16:creationId xmlns:a16="http://schemas.microsoft.com/office/drawing/2014/main" id="{0745065B-5E7E-56A2-AE0B-43BB9C9A38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3089" name="Rectangle 15">
                <a:extLst>
                  <a:ext uri="{FF2B5EF4-FFF2-40B4-BE49-F238E27FC236}">
                    <a16:creationId xmlns:a16="http://schemas.microsoft.com/office/drawing/2014/main" id="{6583A73D-D122-7702-82A7-890F9168F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0" name="Rectangle 16">
                <a:extLst>
                  <a:ext uri="{FF2B5EF4-FFF2-40B4-BE49-F238E27FC236}">
                    <a16:creationId xmlns:a16="http://schemas.microsoft.com/office/drawing/2014/main" id="{CF2B19A5-72B4-FF53-5494-CD2A60ECF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6" name="Group 17">
              <a:extLst>
                <a:ext uri="{FF2B5EF4-FFF2-40B4-BE49-F238E27FC236}">
                  <a16:creationId xmlns:a16="http://schemas.microsoft.com/office/drawing/2014/main" id="{15291F47-C38E-9E2D-2B9B-9B3529744E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3087" name="Rectangle 18">
                <a:extLst>
                  <a:ext uri="{FF2B5EF4-FFF2-40B4-BE49-F238E27FC236}">
                    <a16:creationId xmlns:a16="http://schemas.microsoft.com/office/drawing/2014/main" id="{51F7BB52-B4ED-E8CB-2F29-06B55E0EF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88" name="Rectangle 19">
                <a:extLst>
                  <a:ext uri="{FF2B5EF4-FFF2-40B4-BE49-F238E27FC236}">
                    <a16:creationId xmlns:a16="http://schemas.microsoft.com/office/drawing/2014/main" id="{2F2FE6BB-9C15-CF15-41BC-37AB11AD1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>
                <a:extLst>
                  <a:ext uri="{FF2B5EF4-FFF2-40B4-BE49-F238E27FC236}">
                    <a16:creationId xmlns:a16="http://schemas.microsoft.com/office/drawing/2014/main" id="{E362A95E-C59D-DCA4-3C4C-A10C5763FFA6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01138" y="6584950"/>
              <a:ext cx="1587" cy="1588"/>
            </p14:xfrm>
          </p:contentPart>
        </mc:Choice>
        <mc:Fallback xmlns="">
          <p:pic>
            <p:nvPicPr>
              <p:cNvPr id="1026" name="Ink 22">
                <a:extLst>
                  <a:ext uri="{FF2B5EF4-FFF2-40B4-BE49-F238E27FC236}">
                    <a16:creationId xmlns:a16="http://schemas.microsoft.com/office/drawing/2014/main" id="{E362A95E-C59D-DCA4-3C4C-A10C5763FFA6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59876" y="6543662"/>
                <a:ext cx="84111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513D32-BD02-D40B-3C66-40DCC9275E4E}"/>
                  </a:ext>
                </a:extLst>
              </p14:cNvPr>
              <p14:cNvContentPartPr/>
              <p14:nvPr/>
            </p14:nvContentPartPr>
            <p14:xfrm>
              <a:off x="2014200" y="5622480"/>
              <a:ext cx="25200" cy="1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513D32-BD02-D40B-3C66-40DCC9275E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4840" y="5613120"/>
                <a:ext cx="43920" cy="30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33A478D-DD10-C54A-5671-1CDCD1350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814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>
                <a:latin typeface="CommercialScript BT"/>
              </a:rPr>
              <a:t> P M V Subbarao</a:t>
            </a:r>
          </a:p>
          <a:p>
            <a:pPr eaLnBrk="1" hangingPunct="1"/>
            <a:r>
              <a:rPr lang="en-US" altLang="en-US" sz="1800" kern="0">
                <a:latin typeface="CommercialScript BT"/>
              </a:rPr>
              <a:t>Professor</a:t>
            </a:r>
          </a:p>
          <a:p>
            <a:pPr eaLnBrk="1" hangingPunct="1"/>
            <a:r>
              <a:rPr lang="en-US" altLang="en-US" sz="1800" kern="0">
                <a:latin typeface="Tempus Sans ITC" panose="04020404030D07020202" pitchFamily="82" charset="0"/>
              </a:rPr>
              <a:t>Mechanical Engineering Department</a:t>
            </a:r>
          </a:p>
        </p:txBody>
      </p:sp>
      <p:pic>
        <p:nvPicPr>
          <p:cNvPr id="5" name="Rectangle 19458">
            <a:extLst>
              <a:ext uri="{FF2B5EF4-FFF2-40B4-BE49-F238E27FC236}">
                <a16:creationId xmlns:a16="http://schemas.microsoft.com/office/drawing/2014/main" id="{B08989DA-5235-217B-0445-5014FFA1F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2672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A1FE285-845D-01C6-2010-4504637BE57A}"/>
                  </a:ext>
                </a:extLst>
              </p14:cNvPr>
              <p14:cNvContentPartPr/>
              <p14:nvPr/>
            </p14:nvContentPartPr>
            <p14:xfrm>
              <a:off x="750240" y="5241600"/>
              <a:ext cx="6429600" cy="1286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A1FE285-845D-01C6-2010-4504637BE57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0880" y="5232240"/>
                <a:ext cx="6448320" cy="13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ACEDF16-B372-ECA1-AD9E-8A77FFD3AD14}"/>
                  </a:ext>
                </a:extLst>
              </p14:cNvPr>
              <p14:cNvContentPartPr/>
              <p14:nvPr/>
            </p14:nvContentPartPr>
            <p14:xfrm>
              <a:off x="2964960" y="509040"/>
              <a:ext cx="3509640" cy="5670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ACEDF16-B372-ECA1-AD9E-8A77FFD3AD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55600" y="499680"/>
                <a:ext cx="3528360" cy="568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645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35230D3-C620-5929-3529-C5FC351FE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Shannon’s Theroy for Two Bit Streams</a:t>
            </a:r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27DBABB7-6FE7-2B23-909A-2B37A303D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3733800"/>
            <a:ext cx="84423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Application of Shannon’s theory to above problem gives:   </a:t>
            </a:r>
            <a:endParaRPr lang="en-US" altLang="en-US" sz="2400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B97DEA-DDCD-EFE6-DA22-92FA2898BE8A}"/>
              </a:ext>
            </a:extLst>
          </p:cNvPr>
          <p:cNvSpPr/>
          <p:nvPr/>
        </p:nvSpPr>
        <p:spPr>
          <a:xfrm>
            <a:off x="4378325" y="1236663"/>
            <a:ext cx="43180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kern="0" dirty="0"/>
              <a:t>The </a:t>
            </a:r>
            <a:r>
              <a:rPr lang="en-US" dirty="0"/>
              <a:t>truth table for this process is:</a:t>
            </a:r>
            <a:endParaRPr lang="en-US" alt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587A9013-E90A-5E88-4E33-93530599E556}"/>
                  </a:ext>
                </a:extLst>
              </p:cNvPr>
              <p:cNvSpPr txBox="1"/>
              <p:nvPr/>
            </p:nvSpPr>
            <p:spPr bwMode="auto">
              <a:xfrm>
                <a:off x="3308350" y="4168775"/>
                <a:ext cx="4394200" cy="4794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587A9013-E90A-5E88-4E33-93530599E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8350" y="4168775"/>
                <a:ext cx="4394200" cy="479425"/>
              </a:xfrm>
              <a:prstGeom prst="rect">
                <a:avLst/>
              </a:prstGeom>
              <a:blipFill>
                <a:blip r:embed="rId3"/>
                <a:stretch>
                  <a:fillRect l="-1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8045E967-8564-F421-78D4-C3274D5B2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648200"/>
            <a:ext cx="8342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/>
              <a:t>where </a:t>
            </a:r>
            <a:r>
              <a:rPr lang="en-US" altLang="en-US" sz="2400" i="1"/>
              <a:t>S(A, B)</a:t>
            </a:r>
            <a:r>
              <a:rPr lang="en-US" altLang="en-US" sz="2400"/>
              <a:t> is the joint entropies of </a:t>
            </a:r>
            <a:r>
              <a:rPr lang="en-US" altLang="en-US" sz="2400" i="1"/>
              <a:t>A</a:t>
            </a:r>
            <a:r>
              <a:rPr lang="en-US" altLang="en-US" sz="2400"/>
              <a:t> &amp; </a:t>
            </a:r>
            <a:r>
              <a:rPr lang="en-US" altLang="en-US" sz="2400" i="1"/>
              <a:t>B</a:t>
            </a:r>
            <a:r>
              <a:rPr lang="en-US" altLang="en-US" sz="2400"/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2400" i="1"/>
              <a:t>S(C, B)</a:t>
            </a:r>
            <a:r>
              <a:rPr lang="en-US" altLang="en-US" sz="2400"/>
              <a:t> are the joint entropies of </a:t>
            </a:r>
            <a:r>
              <a:rPr lang="en-US" altLang="en-US" sz="2400" i="1"/>
              <a:t>C</a:t>
            </a:r>
            <a:r>
              <a:rPr lang="en-US" altLang="en-US" sz="2400"/>
              <a:t> &amp; </a:t>
            </a:r>
            <a:r>
              <a:rPr lang="en-US" altLang="en-US" sz="2400" i="1"/>
              <a:t>B</a:t>
            </a:r>
            <a:r>
              <a:rPr lang="en-US" altLang="en-US" sz="240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ject 1">
                <a:extLst>
                  <a:ext uri="{FF2B5EF4-FFF2-40B4-BE49-F238E27FC236}">
                    <a16:creationId xmlns:a16="http://schemas.microsoft.com/office/drawing/2014/main" id="{B61AE7A9-2728-4206-7A2E-2482C54E8123}"/>
                  </a:ext>
                </a:extLst>
              </p:cNvPr>
              <p:cNvSpPr txBox="1"/>
              <p:nvPr/>
            </p:nvSpPr>
            <p:spPr bwMode="auto">
              <a:xfrm>
                <a:off x="463550" y="5611813"/>
                <a:ext cx="4191000" cy="917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sup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func>
                            <m:func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  <m:d>
                                        <m:d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8" name="Object 1">
                <a:extLst>
                  <a:ext uri="{FF2B5EF4-FFF2-40B4-BE49-F238E27FC236}">
                    <a16:creationId xmlns:a16="http://schemas.microsoft.com/office/drawing/2014/main" id="{B61AE7A9-2728-4206-7A2E-2482C54E8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550" y="5611813"/>
                <a:ext cx="4191000" cy="917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9870B69B-D021-E188-BEDE-A00F1111E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0" y="5486400"/>
            <a:ext cx="3949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/>
              <a:t>where </a:t>
            </a:r>
            <a:r>
              <a:rPr lang="en-US" altLang="en-US" sz="2400" i="1"/>
              <a:t>P(i, j)</a:t>
            </a:r>
            <a:r>
              <a:rPr lang="en-US" altLang="en-US" sz="2400"/>
              <a:t> is the joint probability of states </a:t>
            </a:r>
            <a:r>
              <a:rPr lang="en-US" altLang="en-US" sz="2400" i="1"/>
              <a:t>i</a:t>
            </a:r>
            <a:r>
              <a:rPr lang="en-US" altLang="en-US" sz="2400"/>
              <a:t> and </a:t>
            </a:r>
            <a:r>
              <a:rPr lang="en-US" altLang="en-US" sz="2400" i="1"/>
              <a:t>j</a:t>
            </a:r>
            <a:r>
              <a:rPr lang="en-US" altLang="en-US" sz="2400"/>
              <a:t> of streams </a:t>
            </a:r>
            <a:r>
              <a:rPr lang="en-US" altLang="en-US" sz="2400" i="1"/>
              <a:t>A</a:t>
            </a:r>
            <a:r>
              <a:rPr lang="en-US" altLang="en-US" sz="2400"/>
              <a:t> and </a:t>
            </a:r>
            <a:r>
              <a:rPr lang="en-US" altLang="en-US" sz="2400" i="1"/>
              <a:t>B</a:t>
            </a:r>
            <a:r>
              <a:rPr lang="en-US" altLang="en-US" sz="2400"/>
              <a:t> respectively.</a:t>
            </a:r>
            <a:endParaRPr lang="en-IN" altLang="en-US" sz="2400" i="1"/>
          </a:p>
        </p:txBody>
      </p:sp>
      <p:grpSp>
        <p:nvGrpSpPr>
          <p:cNvPr id="14346" name="Group 40">
            <a:extLst>
              <a:ext uri="{FF2B5EF4-FFF2-40B4-BE49-F238E27FC236}">
                <a16:creationId xmlns:a16="http://schemas.microsoft.com/office/drawing/2014/main" id="{75AE4124-BF34-A70A-CA78-F0F1D1CEA458}"/>
              </a:ext>
            </a:extLst>
          </p:cNvPr>
          <p:cNvGrpSpPr>
            <a:grpSpLocks/>
          </p:cNvGrpSpPr>
          <p:nvPr/>
        </p:nvGrpSpPr>
        <p:grpSpPr bwMode="auto">
          <a:xfrm>
            <a:off x="722313" y="1870075"/>
            <a:ext cx="3627437" cy="1804988"/>
            <a:chOff x="2133600" y="2314575"/>
            <a:chExt cx="3626890" cy="1804690"/>
          </a:xfrm>
        </p:grpSpPr>
        <p:pic>
          <p:nvPicPr>
            <p:cNvPr id="14353" name="Picture 2">
              <a:extLst>
                <a:ext uri="{FF2B5EF4-FFF2-40B4-BE49-F238E27FC236}">
                  <a16:creationId xmlns:a16="http://schemas.microsoft.com/office/drawing/2014/main" id="{42CF5D30-CFB7-B8CB-7B34-9D9BC0E73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14575"/>
              <a:ext cx="220027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354" name="Straight Connector 34">
              <a:extLst>
                <a:ext uri="{FF2B5EF4-FFF2-40B4-BE49-F238E27FC236}">
                  <a16:creationId xmlns:a16="http://schemas.microsoft.com/office/drawing/2014/main" id="{0D0BB89A-5E09-1364-AC87-ACFC9775AE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00400" y="3868737"/>
              <a:ext cx="1836738" cy="17463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5" name="Straight Connector 12">
              <a:extLst>
                <a:ext uri="{FF2B5EF4-FFF2-40B4-BE49-F238E27FC236}">
                  <a16:creationId xmlns:a16="http://schemas.microsoft.com/office/drawing/2014/main" id="{E8A8C7B3-8BF4-2736-8DEC-79B9FCF2DE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00400" y="3200400"/>
              <a:ext cx="0" cy="685800"/>
            </a:xfrm>
            <a:prstGeom prst="line">
              <a:avLst/>
            </a:prstGeom>
            <a:noFill/>
            <a:ln w="47625" algn="ctr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6" name="Rectangle 44">
              <a:extLst>
                <a:ext uri="{FF2B5EF4-FFF2-40B4-BE49-F238E27FC236}">
                  <a16:creationId xmlns:a16="http://schemas.microsoft.com/office/drawing/2014/main" id="{CA64FC14-5A5E-9313-FA7A-94FAD59B2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039" y="2362200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S(A)</a:t>
              </a:r>
              <a:endParaRPr lang="en-IN" altLang="en-US" sz="2400"/>
            </a:p>
          </p:txBody>
        </p:sp>
        <p:sp>
          <p:nvSpPr>
            <p:cNvPr id="14357" name="Rectangle 45">
              <a:extLst>
                <a:ext uri="{FF2B5EF4-FFF2-40B4-BE49-F238E27FC236}">
                  <a16:creationId xmlns:a16="http://schemas.microsoft.com/office/drawing/2014/main" id="{30505D7C-8848-236B-1B0F-CC56350AF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967335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S(B)</a:t>
              </a:r>
              <a:endParaRPr lang="en-IN" altLang="en-US" sz="2400"/>
            </a:p>
          </p:txBody>
        </p:sp>
        <p:sp>
          <p:nvSpPr>
            <p:cNvPr id="14358" name="Rectangle 46">
              <a:extLst>
                <a:ext uri="{FF2B5EF4-FFF2-40B4-BE49-F238E27FC236}">
                  <a16:creationId xmlns:a16="http://schemas.microsoft.com/office/drawing/2014/main" id="{44426647-51D0-8168-2894-362D976EF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657600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S(B)</a:t>
              </a:r>
              <a:endParaRPr lang="en-IN" altLang="en-US" sz="2400"/>
            </a:p>
          </p:txBody>
        </p:sp>
        <p:sp>
          <p:nvSpPr>
            <p:cNvPr id="14359" name="Rectangle 47">
              <a:extLst>
                <a:ext uri="{FF2B5EF4-FFF2-40B4-BE49-F238E27FC236}">
                  <a16:creationId xmlns:a16="http://schemas.microsoft.com/office/drawing/2014/main" id="{27D2CFB8-4265-3CCE-D650-72E8FCDDC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039" y="2667000"/>
              <a:ext cx="7489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S(C)</a:t>
              </a:r>
              <a:endParaRPr lang="en-IN" altLang="en-US" sz="2400"/>
            </a:p>
          </p:txBody>
        </p:sp>
      </p:grpSp>
      <p:grpSp>
        <p:nvGrpSpPr>
          <p:cNvPr id="14347" name="Group 48">
            <a:extLst>
              <a:ext uri="{FF2B5EF4-FFF2-40B4-BE49-F238E27FC236}">
                <a16:creationId xmlns:a16="http://schemas.microsoft.com/office/drawing/2014/main" id="{24EC3049-DF9E-F76F-6B92-F716A4E7B075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809750"/>
            <a:ext cx="2590800" cy="2076450"/>
            <a:chOff x="5068145" y="2325092"/>
            <a:chExt cx="2590773" cy="2076991"/>
          </a:xfrm>
        </p:grpSpPr>
        <p:pic>
          <p:nvPicPr>
            <p:cNvPr id="14349" name="Picture 49">
              <a:extLst>
                <a:ext uri="{FF2B5EF4-FFF2-40B4-BE49-F238E27FC236}">
                  <a16:creationId xmlns:a16="http://schemas.microsoft.com/office/drawing/2014/main" id="{4094194C-DA5C-0921-7625-34D4066C2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145" y="2325092"/>
              <a:ext cx="2590773" cy="2076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TextBox 50">
              <a:extLst>
                <a:ext uri="{FF2B5EF4-FFF2-40B4-BE49-F238E27FC236}">
                  <a16:creationId xmlns:a16="http://schemas.microsoft.com/office/drawing/2014/main" id="{1C4CEFF6-58CC-503B-A5EC-E9BD43048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599" y="2514600"/>
              <a:ext cx="3154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/>
                <a:t>A</a:t>
              </a:r>
              <a:endParaRPr lang="en-IN" altLang="en-US" sz="1800" i="1"/>
            </a:p>
          </p:txBody>
        </p:sp>
        <p:sp>
          <p:nvSpPr>
            <p:cNvPr id="14351" name="TextBox 51">
              <a:extLst>
                <a:ext uri="{FF2B5EF4-FFF2-40B4-BE49-F238E27FC236}">
                  <a16:creationId xmlns:a16="http://schemas.microsoft.com/office/drawing/2014/main" id="{E1B4DB22-5CCB-2B3E-E1C5-8F97263EF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4564" y="2328446"/>
              <a:ext cx="2642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/>
                <a:t>B</a:t>
              </a:r>
              <a:endParaRPr lang="en-IN" altLang="en-US" sz="1600" i="1"/>
            </a:p>
          </p:txBody>
        </p:sp>
        <p:sp>
          <p:nvSpPr>
            <p:cNvPr id="14352" name="TextBox 52">
              <a:extLst>
                <a:ext uri="{FF2B5EF4-FFF2-40B4-BE49-F238E27FC236}">
                  <a16:creationId xmlns:a16="http://schemas.microsoft.com/office/drawing/2014/main" id="{7A242192-12F3-2899-9748-FB88FCD80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3200400"/>
              <a:ext cx="2642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i="1"/>
                <a:t>C</a:t>
              </a:r>
              <a:endParaRPr lang="en-IN" altLang="en-US" sz="1800" b="1" i="1"/>
            </a:p>
          </p:txBody>
        </p:sp>
      </p:grpSp>
      <p:grpSp>
        <p:nvGrpSpPr>
          <p:cNvPr id="2" name="Group 19">
            <a:extLst>
              <a:ext uri="{FF2B5EF4-FFF2-40B4-BE49-F238E27FC236}">
                <a16:creationId xmlns:a16="http://schemas.microsoft.com/office/drawing/2014/main" id="{46317440-BFB4-A711-F829-D4D9C04300F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9E0CEBB0-7851-A8C4-5850-9DBE598AEA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7" name="Group 9">
                <a:extLst>
                  <a:ext uri="{FF2B5EF4-FFF2-40B4-BE49-F238E27FC236}">
                    <a16:creationId xmlns:a16="http://schemas.microsoft.com/office/drawing/2014/main" id="{6CDF7C2F-693E-CE71-3AEF-6753AAFF5A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21" name="Rectangle 10">
                  <a:extLst>
                    <a:ext uri="{FF2B5EF4-FFF2-40B4-BE49-F238E27FC236}">
                      <a16:creationId xmlns:a16="http://schemas.microsoft.com/office/drawing/2014/main" id="{FD6799D0-F0F7-FDEB-2F12-25BB90B81B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2" name="Rectangle 11">
                  <a:extLst>
                    <a:ext uri="{FF2B5EF4-FFF2-40B4-BE49-F238E27FC236}">
                      <a16:creationId xmlns:a16="http://schemas.microsoft.com/office/drawing/2014/main" id="{507CDBE6-27F1-EB43-F5B4-0BBC139D78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2" name="Group 12">
                <a:extLst>
                  <a:ext uri="{FF2B5EF4-FFF2-40B4-BE49-F238E27FC236}">
                    <a16:creationId xmlns:a16="http://schemas.microsoft.com/office/drawing/2014/main" id="{0B827253-0CC9-6275-E0C0-A22DD209BB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9" name="Rectangle 13">
                  <a:extLst>
                    <a:ext uri="{FF2B5EF4-FFF2-40B4-BE49-F238E27FC236}">
                      <a16:creationId xmlns:a16="http://schemas.microsoft.com/office/drawing/2014/main" id="{0CA7D970-6B1D-F67E-CDC1-7579E7DE80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" name="Rectangle 14">
                  <a:extLst>
                    <a:ext uri="{FF2B5EF4-FFF2-40B4-BE49-F238E27FC236}">
                      <a16:creationId xmlns:a16="http://schemas.microsoft.com/office/drawing/2014/main" id="{195753EE-C96A-891C-05A6-7C45BA3E5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3" name="Group 15">
                <a:extLst>
                  <a:ext uri="{FF2B5EF4-FFF2-40B4-BE49-F238E27FC236}">
                    <a16:creationId xmlns:a16="http://schemas.microsoft.com/office/drawing/2014/main" id="{0B75E8C2-1D00-5FB5-A59B-12BF03319E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20DDF7BF-1C4D-7144-D3C2-91DA90AA82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DDDC3595-FFAF-3798-5382-9A57D07578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4" name="Group 18">
                <a:extLst>
                  <a:ext uri="{FF2B5EF4-FFF2-40B4-BE49-F238E27FC236}">
                    <a16:creationId xmlns:a16="http://schemas.microsoft.com/office/drawing/2014/main" id="{ADD3E48A-EF86-8988-297F-B2FD44E42E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5" name="Rectangle 19">
                  <a:extLst>
                    <a:ext uri="{FF2B5EF4-FFF2-40B4-BE49-F238E27FC236}">
                      <a16:creationId xmlns:a16="http://schemas.microsoft.com/office/drawing/2014/main" id="{229A50D2-A213-51DF-7828-0AA9C1F62E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6" name="Rectangle 20">
                  <a:extLst>
                    <a:ext uri="{FF2B5EF4-FFF2-40B4-BE49-F238E27FC236}">
                      <a16:creationId xmlns:a16="http://schemas.microsoft.com/office/drawing/2014/main" id="{49900A69-11A7-10E5-2E0B-DEB7D0B6F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5" name="Rectangle 19458">
              <a:extLst>
                <a:ext uri="{FF2B5EF4-FFF2-40B4-BE49-F238E27FC236}">
                  <a16:creationId xmlns:a16="http://schemas.microsoft.com/office/drawing/2014/main" id="{B8CAAC58-9BD4-ACC9-9AA1-E53C2D90BA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21">
              <a:extLst>
                <a:ext uri="{FF2B5EF4-FFF2-40B4-BE49-F238E27FC236}">
                  <a16:creationId xmlns:a16="http://schemas.microsoft.com/office/drawing/2014/main" id="{0C0207D7-2D02-A96B-D38A-43AAA0A37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8" grpId="0"/>
      <p:bldP spid="9" grpId="0" build="p"/>
      <p:bldP spid="3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55C36FB-8AEF-8424-54B6-D50684E90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</a:rPr>
              <a:t>Thermodynamics of Two-Bit Stream Computation </a:t>
            </a:r>
          </a:p>
        </p:txBody>
      </p:sp>
      <p:sp>
        <p:nvSpPr>
          <p:cNvPr id="6147" name="Content Placeholder 5">
            <a:extLst>
              <a:ext uri="{FF2B5EF4-FFF2-40B4-BE49-F238E27FC236}">
                <a16:creationId xmlns:a16="http://schemas.microsoft.com/office/drawing/2014/main" id="{334B1984-C8CA-39AB-D73C-5A79C19B79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0675" y="1295400"/>
            <a:ext cx="8686800" cy="5249863"/>
          </a:xfrm>
        </p:spPr>
        <p:txBody>
          <a:bodyPr/>
          <a:lstStyle/>
          <a:p>
            <a:r>
              <a:rPr lang="en-US" altLang="en-US" sz="2400"/>
              <a:t>Thermodynamic point of view of this XOR operation is isentropic, or an entropy-conserving process. </a:t>
            </a:r>
          </a:p>
          <a:p>
            <a:r>
              <a:rPr lang="en-US" altLang="en-US" sz="2400"/>
              <a:t>Shannon‘s theory is entirely consistent with the notion that an isentropic process is reversible. </a:t>
            </a:r>
          </a:p>
          <a:p>
            <a:r>
              <a:rPr lang="en-US" altLang="en-US" sz="2400"/>
              <a:t>As per Shannon’s theory, it is the joint entropy of  streams </a:t>
            </a:r>
            <a:r>
              <a:rPr lang="en-US" altLang="en-US" sz="2400" i="1"/>
              <a:t>A</a:t>
            </a:r>
            <a:r>
              <a:rPr lang="en-US" altLang="en-US" sz="2400"/>
              <a:t> and B that is conserved. 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025D2954-DBE3-47CB-07AA-41BE21F046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C4757F13-60F6-A4DA-0B57-C38CF7B8A9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5514B3BA-9325-234B-10ED-73AEA50CDC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994AA243-3F40-2526-7198-0837492D23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A6588D8B-C748-140E-B119-B14F9BCB56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BC609C1B-677F-6D80-4BE0-A8268C1152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CBD6840-13B0-199B-D225-D91390E48A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EB16EA2-3693-9139-DFA6-53379F3314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0C51ECD2-D661-60F7-9BCE-0DE3527959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328C7208-045D-6DAC-6AC7-947048258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D88FFD8C-146F-4DE9-3B6A-51468FA7D0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E0E9D794-C853-7859-31F4-429DD27CED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8EB34A39-89A3-8907-17DF-60D01FF77C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2547D3A0-32F3-DCD5-1F9C-518003CEE0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7E442E5B-4352-F166-AFA4-A15A4BDDFE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3B858D68-9BAC-C263-26A0-D6E01E50A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1AA85E9-036D-6DF3-E724-3FFE8E5A3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/>
              <a:t>Information Theory to Thermodynamics</a:t>
            </a:r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7171" name="Content Placeholder 5">
            <a:extLst>
              <a:ext uri="{FF2B5EF4-FFF2-40B4-BE49-F238E27FC236}">
                <a16:creationId xmlns:a16="http://schemas.microsoft.com/office/drawing/2014/main" id="{FDB5BD25-389C-3FD3-6F06-1223040A38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3538" y="1660525"/>
            <a:ext cx="8551862" cy="4664075"/>
          </a:xfrm>
        </p:spPr>
        <p:txBody>
          <a:bodyPr/>
          <a:lstStyle/>
          <a:p>
            <a:r>
              <a:rPr lang="en-US" altLang="en-US" sz="2400" dirty="0"/>
              <a:t>Shannon’s theory of information is largely unconcerned with energy, and as a result has little to do with thermodynamics. </a:t>
            </a:r>
          </a:p>
          <a:p>
            <a:r>
              <a:rPr lang="en-US" altLang="en-US" sz="2400" dirty="0"/>
              <a:t>By associating a binary bit with a quantum of energy, this can be easily changed. </a:t>
            </a:r>
          </a:p>
          <a:p>
            <a:r>
              <a:rPr lang="en-US" altLang="en-US" sz="2400" dirty="0"/>
              <a:t>For the current discussion, let the energy of a bit be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when the bit is 1, and be zero when the bit is 0. </a:t>
            </a:r>
          </a:p>
          <a:p>
            <a:r>
              <a:rPr lang="en-US" altLang="en-US" sz="2400" dirty="0"/>
              <a:t>This is arbitrary.</a:t>
            </a:r>
          </a:p>
          <a:p>
            <a:r>
              <a:rPr lang="en-US" altLang="en-US" sz="2400" dirty="0"/>
              <a:t>It is straight forward to treat this energy as microscopic energy equivalent to </a:t>
            </a:r>
            <a:r>
              <a:rPr lang="en-US" altLang="en-US" sz="2400" i="1" dirty="0"/>
              <a:t>U</a:t>
            </a:r>
            <a:r>
              <a:rPr lang="en-US" altLang="en-US" sz="2400" dirty="0"/>
              <a:t>. </a:t>
            </a:r>
          </a:p>
          <a:p>
            <a:r>
              <a:rPr lang="en-US" altLang="en-US" sz="2400" dirty="0"/>
              <a:t>In this case </a:t>
            </a:r>
            <a:r>
              <a:rPr lang="en-US" altLang="en-US" sz="2400" dirty="0">
                <a:sym typeface="Symbol" panose="05050102010706020507" pitchFamily="18" charset="2"/>
              </a:rPr>
              <a:t>U is occurring not due to change in temperature, but due to computational state of the system. 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96497109-D9E6-B876-C80B-B2555F8F95D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729AD2A8-6754-5FCA-3404-EEB9863580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FDE82A0B-BA3C-0ABE-61BF-A870A2EE37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AC0E002D-17D9-257E-E16D-40EB113D23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79110307-799B-9581-6834-1D058E9A09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873AE6C0-DF66-6BFC-BB3E-23810D8C0F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68558B2-DF94-1C54-AB34-015F37B6D0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C63654DD-8EC4-FFF8-6017-EA72C68630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4B3BEA52-C8DB-619C-19ED-77C60DD6F2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5500FDC4-185D-7878-4FC9-163DDA9D85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B72151B8-B06C-75F5-E006-533E137068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C98DA8F8-CBC0-ACA7-F7F1-1E2BFDB504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5AE16F45-8A53-1763-6485-02A42E19FE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6E37DCD9-B303-A522-E55D-BA861AB57A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589172D5-B394-D47A-D16B-4FB9E62C79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7B70DD92-2577-1D03-975C-D85E6310B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3E696E6-B11A-0890-95D9-1EADC1505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 dirty="0"/>
              <a:t>Computational Energy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A5A9C467-E125-1426-52EA-9D650EDE7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The relation between the energy of a bit as another microscopic component of internal energy is determined by the probabilityP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. 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If a system of </a:t>
            </a:r>
            <a:r>
              <a:rPr lang="en-US" altLang="en-US" sz="2400" i="1" dirty="0"/>
              <a:t>N</a:t>
            </a:r>
            <a:r>
              <a:rPr lang="en-US" altLang="en-US" sz="2400" dirty="0"/>
              <a:t> bits has the value of one for  </a:t>
            </a:r>
            <a:r>
              <a:rPr lang="en-US" altLang="en-US" sz="2400" i="1" dirty="0"/>
              <a:t>m</a:t>
            </a:r>
            <a:r>
              <a:rPr lang="en-US" altLang="en-US" sz="2400" dirty="0"/>
              <a:t> times, such that</a:t>
            </a:r>
            <a:endParaRPr lang="en-I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3" name="Object 25">
                <a:extLst>
                  <a:ext uri="{FF2B5EF4-FFF2-40B4-BE49-F238E27FC236}">
                    <a16:creationId xmlns:a16="http://schemas.microsoft.com/office/drawing/2014/main" id="{40F1DA21-AD78-9E71-ED3A-48A70DAD3A8B}"/>
                  </a:ext>
                </a:extLst>
              </p:cNvPr>
              <p:cNvSpPr txBox="1"/>
              <p:nvPr/>
            </p:nvSpPr>
            <p:spPr bwMode="auto">
              <a:xfrm>
                <a:off x="3769650" y="2971800"/>
                <a:ext cx="1259550" cy="7251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463" name="Object 25">
                <a:extLst>
                  <a:ext uri="{FF2B5EF4-FFF2-40B4-BE49-F238E27FC236}">
                    <a16:creationId xmlns:a16="http://schemas.microsoft.com/office/drawing/2014/main" id="{40F1DA21-AD78-9E71-ED3A-48A70DAD3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9650" y="2971800"/>
                <a:ext cx="1259550" cy="7251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4" name="Rectangle 5">
            <a:extLst>
              <a:ext uri="{FF2B5EF4-FFF2-40B4-BE49-F238E27FC236}">
                <a16:creationId xmlns:a16="http://schemas.microsoft.com/office/drawing/2014/main" id="{9FF78444-F8A5-2D5D-F7F8-35CBE801E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" y="4033837"/>
            <a:ext cx="255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The total energy 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5" name="Object 28">
                <a:extLst>
                  <a:ext uri="{FF2B5EF4-FFF2-40B4-BE49-F238E27FC236}">
                    <a16:creationId xmlns:a16="http://schemas.microsoft.com/office/drawing/2014/main" id="{4C08752D-FFA4-3195-41F4-4FED73D4A9B0}"/>
                  </a:ext>
                </a:extLst>
              </p:cNvPr>
              <p:cNvSpPr txBox="1"/>
              <p:nvPr/>
            </p:nvSpPr>
            <p:spPr bwMode="auto">
              <a:xfrm>
                <a:off x="3462337" y="3962400"/>
                <a:ext cx="3471863" cy="60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𝑐𝑜𝑚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𝑐𝑜𝑚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465" name="Object 28">
                <a:extLst>
                  <a:ext uri="{FF2B5EF4-FFF2-40B4-BE49-F238E27FC236}">
                    <a16:creationId xmlns:a16="http://schemas.microsoft.com/office/drawing/2014/main" id="{4C08752D-FFA4-3195-41F4-4FED73D4A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2337" y="3962400"/>
                <a:ext cx="3471863" cy="609600"/>
              </a:xfrm>
              <a:prstGeom prst="rect">
                <a:avLst/>
              </a:prstGeom>
              <a:blipFill>
                <a:blip r:embed="rId3"/>
                <a:stretch>
                  <a:fillRect l="-5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9">
            <a:extLst>
              <a:ext uri="{FF2B5EF4-FFF2-40B4-BE49-F238E27FC236}">
                <a16:creationId xmlns:a16="http://schemas.microsoft.com/office/drawing/2014/main" id="{DC5834DD-F5BA-6B00-7838-9E99D3F72D9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D305A4BB-885B-0422-B6BE-AFA875351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936FD2B2-E3E5-CC29-F396-67FA4D80E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3C2BD370-7E4B-3831-3CDC-86DCBD0A10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A6F00B8A-79E2-E9D4-0055-DD29B83474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B25FA96E-C851-5B67-A22D-E1993E0C0A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2AA76AA7-89A4-8AF2-20D9-3EAD3ABA81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67AD32A-54E6-B7A5-51AF-C27B4C19E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7F3E7660-99E2-7F96-3CC2-11037E769B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6F4A1248-8B94-03E1-7A48-FD2E786E65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E4C87A99-F3D5-8366-AF65-3629235E0A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6D06F8B2-7154-682E-1A96-4EF80961D5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E2DA10DD-FEE2-6828-8ED1-28AD63FDF6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CD097508-9FD8-0A82-E97D-565843653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02B91E0B-BC73-F690-BFCD-30AF0B5CC6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1D5F7EC6-E617-CDCF-67DD-B2AF5F2E9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441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2" grpId="1" build="p"/>
      <p:bldP spid="19463" grpId="0"/>
      <p:bldP spid="19464" grpId="0"/>
      <p:bldP spid="194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3E696E6-B11A-0890-95D9-1EADC1505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 dirty="0"/>
              <a:t>Computational Energy &amp; Temperature</a:t>
            </a: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7171" name="Content Placeholder 5">
            <a:extLst>
              <a:ext uri="{FF2B5EF4-FFF2-40B4-BE49-F238E27FC236}">
                <a16:creationId xmlns:a16="http://schemas.microsoft.com/office/drawing/2014/main" id="{99421FF7-6873-76CC-3772-443B20FBDE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3538" y="1143000"/>
            <a:ext cx="8442325" cy="525463"/>
          </a:xfrm>
        </p:spPr>
        <p:txBody>
          <a:bodyPr/>
          <a:lstStyle/>
          <a:p>
            <a:r>
              <a:rPr lang="en-US" altLang="en-US" sz="2400" dirty="0"/>
              <a:t>Develop a fundamental definition of temperature as the relation </a:t>
            </a:r>
            <a:endParaRPr lang="en-I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1" name="Object 3">
                <a:extLst>
                  <a:ext uri="{FF2B5EF4-FFF2-40B4-BE49-F238E27FC236}">
                    <a16:creationId xmlns:a16="http://schemas.microsoft.com/office/drawing/2014/main" id="{C454E3C6-F9B8-0F5F-C646-26CDD35959F6}"/>
                  </a:ext>
                </a:extLst>
              </p:cNvPr>
              <p:cNvSpPr txBox="1"/>
              <p:nvPr/>
            </p:nvSpPr>
            <p:spPr bwMode="auto">
              <a:xfrm>
                <a:off x="2932113" y="3757612"/>
                <a:ext cx="2408237" cy="890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constant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461" name="Object 3">
                <a:extLst>
                  <a:ext uri="{FF2B5EF4-FFF2-40B4-BE49-F238E27FC236}">
                    <a16:creationId xmlns:a16="http://schemas.microsoft.com/office/drawing/2014/main" id="{C454E3C6-F9B8-0F5F-C646-26CDD3595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2113" y="3757612"/>
                <a:ext cx="2408237" cy="8905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6" name="Rectangle 6">
            <a:extLst>
              <a:ext uri="{FF2B5EF4-FFF2-40B4-BE49-F238E27FC236}">
                <a16:creationId xmlns:a16="http://schemas.microsoft.com/office/drawing/2014/main" id="{E3BB850A-AADE-8603-5F43-F69529F75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800600"/>
            <a:ext cx="8496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It is now possible to express the entropy of a stream of </a:t>
            </a:r>
            <a:r>
              <a:rPr lang="en-US" altLang="en-US" sz="2400" i="1"/>
              <a:t>N</a:t>
            </a:r>
            <a:r>
              <a:rPr lang="en-US" altLang="en-US" sz="2400"/>
              <a:t> independent bits in terms of </a:t>
            </a:r>
            <a:r>
              <a:rPr lang="en-US" altLang="en-US" sz="2400">
                <a:sym typeface="Symbol" panose="05050102010706020507" pitchFamily="18" charset="2"/>
              </a:rPr>
              <a:t></a:t>
            </a:r>
            <a:r>
              <a:rPr lang="en-US" altLang="en-US" sz="2400" i="1"/>
              <a:t>U</a:t>
            </a:r>
            <a:r>
              <a:rPr lang="en-US" altLang="en-US" sz="240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3">
                <a:extLst>
                  <a:ext uri="{FF2B5EF4-FFF2-40B4-BE49-F238E27FC236}">
                    <a16:creationId xmlns:a16="http://schemas.microsoft.com/office/drawing/2014/main" id="{30D98D79-55AB-F4B3-B16B-1D78BC139037}"/>
                  </a:ext>
                </a:extLst>
              </p:cNvPr>
              <p:cNvSpPr txBox="1"/>
              <p:nvPr/>
            </p:nvSpPr>
            <p:spPr bwMode="auto">
              <a:xfrm>
                <a:off x="3303588" y="5669382"/>
                <a:ext cx="2563812" cy="8302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𝑐𝑜𝑚𝑝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𝑝𝑢𝑟𝑒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𝑐𝑜𝑚𝑝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7" name="Object 3">
                <a:extLst>
                  <a:ext uri="{FF2B5EF4-FFF2-40B4-BE49-F238E27FC236}">
                    <a16:creationId xmlns:a16="http://schemas.microsoft.com/office/drawing/2014/main" id="{30D98D79-55AB-F4B3-B16B-1D78BC139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3588" y="5669382"/>
                <a:ext cx="2563812" cy="8302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9">
            <a:extLst>
              <a:ext uri="{FF2B5EF4-FFF2-40B4-BE49-F238E27FC236}">
                <a16:creationId xmlns:a16="http://schemas.microsoft.com/office/drawing/2014/main" id="{DC5834DD-F5BA-6B00-7838-9E99D3F72D9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D305A4BB-885B-0422-B6BE-AFA875351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936FD2B2-E3E5-CC29-F396-67FA4D80E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3C2BD370-7E4B-3831-3CDC-86DCBD0A10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A6F00B8A-79E2-E9D4-0055-DD29B83474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B25FA96E-C851-5B67-A22D-E1993E0C0A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2AA76AA7-89A4-8AF2-20D9-3EAD3ABA81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67AD32A-54E6-B7A5-51AF-C27B4C19E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7F3E7660-99E2-7F96-3CC2-11037E769B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6F4A1248-8B94-03E1-7A48-FD2E786E65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E4C87A99-F3D5-8366-AF65-3629235E0A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6D06F8B2-7154-682E-1A96-4EF80961D5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E2DA10DD-FEE2-6828-8ED1-28AD63FDF6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CD097508-9FD8-0A82-E97D-565843653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02B91E0B-BC73-F690-BFCD-30AF0B5CC6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1D5F7EC6-E617-CDCF-67DD-B2AF5F2E9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23461FD-CF00-4F33-F335-820A98C0304F}"/>
                  </a:ext>
                </a:extLst>
              </p14:cNvPr>
              <p14:cNvContentPartPr/>
              <p14:nvPr/>
            </p14:nvContentPartPr>
            <p14:xfrm>
              <a:off x="2033640" y="1981200"/>
              <a:ext cx="4418280" cy="16567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23461FD-CF00-4F33-F335-820A98C0304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24280" y="1971840"/>
                <a:ext cx="4437000" cy="167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19461" grpId="0"/>
      <p:bldP spid="1946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2ABC029-C82C-73BF-2E64-EE3B35AF5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/>
              <a:t>Computational or Information  Entropy</a:t>
            </a:r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7171" name="Content Placeholder 5">
            <a:extLst>
              <a:ext uri="{FF2B5EF4-FFF2-40B4-BE49-F238E27FC236}">
                <a16:creationId xmlns:a16="http://schemas.microsoft.com/office/drawing/2014/main" id="{AEFEDAF6-BB67-D5E3-7A4B-9715F0A563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3538" y="1219200"/>
            <a:ext cx="8442325" cy="1722438"/>
          </a:xfrm>
        </p:spPr>
        <p:txBody>
          <a:bodyPr/>
          <a:lstStyle/>
          <a:p>
            <a:r>
              <a:rPr lang="en-US" altLang="en-US" sz="2400" dirty="0"/>
              <a:t>For a given value of </a:t>
            </a:r>
            <a:r>
              <a:rPr lang="en-US" altLang="en-US" sz="2400" dirty="0">
                <a:sym typeface="Symbol" panose="05050102010706020507" pitchFamily="18" charset="2"/>
              </a:rPr>
              <a:t></a:t>
            </a:r>
            <a:r>
              <a:rPr lang="en-US" altLang="en-US" sz="2400" i="1" dirty="0"/>
              <a:t>U</a:t>
            </a:r>
            <a:r>
              <a:rPr lang="en-US" altLang="en-US" sz="2400" dirty="0"/>
              <a:t>, there are numerous permutations of bits that yield </a:t>
            </a:r>
            <a:r>
              <a:rPr lang="en-US" altLang="en-US" sz="2400" i="1" dirty="0"/>
              <a:t>m</a:t>
            </a:r>
            <a:r>
              <a:rPr lang="en-US" altLang="en-US" sz="2400" dirty="0"/>
              <a:t> ones and (</a:t>
            </a:r>
            <a:r>
              <a:rPr lang="en-US" altLang="en-US" sz="2400" i="1" dirty="0"/>
              <a:t>N - m</a:t>
            </a:r>
            <a:r>
              <a:rPr lang="en-US" altLang="en-US" sz="2400" dirty="0"/>
              <a:t>) zeros. </a:t>
            </a:r>
          </a:p>
          <a:p>
            <a:r>
              <a:rPr lang="en-US" altLang="en-US" sz="2400" dirty="0"/>
              <a:t>Let each of these </a:t>
            </a:r>
            <a:r>
              <a:rPr lang="en-US" altLang="en-US" sz="2400" i="1" dirty="0"/>
              <a:t>g(</a:t>
            </a:r>
            <a:r>
              <a:rPr lang="en-US" altLang="en-US" sz="2400" i="1" dirty="0">
                <a:sym typeface="Symbol" panose="05050102010706020507" pitchFamily="18" charset="2"/>
              </a:rPr>
              <a:t></a:t>
            </a:r>
            <a:r>
              <a:rPr lang="en-US" altLang="en-US" sz="2400" i="1" dirty="0"/>
              <a:t>U)</a:t>
            </a:r>
            <a:r>
              <a:rPr lang="en-US" altLang="en-US" sz="2400" dirty="0"/>
              <a:t> permutation states is equally likely.</a:t>
            </a:r>
          </a:p>
          <a:p>
            <a:r>
              <a:rPr lang="en-US" sz="2400" i="1" dirty="0"/>
              <a:t>g(</a:t>
            </a:r>
            <a:r>
              <a:rPr lang="en-US" sz="2400" i="1" dirty="0">
                <a:sym typeface="Symbol" panose="05050102010706020507" pitchFamily="18" charset="2"/>
              </a:rPr>
              <a:t></a:t>
            </a:r>
            <a:r>
              <a:rPr lang="en-US" sz="2400" i="1" dirty="0"/>
              <a:t>U)</a:t>
            </a:r>
            <a:r>
              <a:rPr lang="en-US" sz="2400" dirty="0"/>
              <a:t> is named as a degeneracy function. </a:t>
            </a:r>
            <a:endParaRPr lang="en-US" altLang="en-US" sz="2400" dirty="0"/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06B8E691-6840-8DA0-5CD9-CB6E74A09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3124200"/>
            <a:ext cx="844232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dirty="0"/>
              <a:t>Where Using simple probability </a:t>
            </a:r>
            <a:endParaRPr lang="en-IN" altLang="en-US" sz="24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6" name="Object 1">
                <a:extLst>
                  <a:ext uri="{FF2B5EF4-FFF2-40B4-BE49-F238E27FC236}">
                    <a16:creationId xmlns:a16="http://schemas.microsoft.com/office/drawing/2014/main" id="{C5BE3EAA-4977-C06D-F13C-61A941CF569E}"/>
                  </a:ext>
                </a:extLst>
              </p:cNvPr>
              <p:cNvSpPr txBox="1"/>
              <p:nvPr/>
            </p:nvSpPr>
            <p:spPr bwMode="auto">
              <a:xfrm>
                <a:off x="3665537" y="5649912"/>
                <a:ext cx="3436937" cy="8270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486" name="Object 1">
                <a:extLst>
                  <a:ext uri="{FF2B5EF4-FFF2-40B4-BE49-F238E27FC236}">
                    <a16:creationId xmlns:a16="http://schemas.microsoft.com/office/drawing/2014/main" id="{C5BE3EAA-4977-C06D-F13C-61A941CF5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5537" y="5649912"/>
                <a:ext cx="3436937" cy="827088"/>
              </a:xfrm>
              <a:prstGeom prst="rect">
                <a:avLst/>
              </a:prstGeom>
              <a:blipFill>
                <a:blip r:embed="rId2"/>
                <a:stretch>
                  <a:fillRect l="-3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Object 24">
                <a:extLst>
                  <a:ext uri="{FF2B5EF4-FFF2-40B4-BE49-F238E27FC236}">
                    <a16:creationId xmlns:a16="http://schemas.microsoft.com/office/drawing/2014/main" id="{FDAA9FB5-2A48-ADF3-3FE1-1674C413A613}"/>
                  </a:ext>
                </a:extLst>
              </p:cNvPr>
              <p:cNvSpPr txBox="1"/>
              <p:nvPr/>
            </p:nvSpPr>
            <p:spPr bwMode="auto">
              <a:xfrm>
                <a:off x="3124864" y="3581400"/>
                <a:ext cx="4418936" cy="1299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N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487" name="Object 24">
                <a:extLst>
                  <a:ext uri="{FF2B5EF4-FFF2-40B4-BE49-F238E27FC236}">
                    <a16:creationId xmlns:a16="http://schemas.microsoft.com/office/drawing/2014/main" id="{FDAA9FB5-2A48-ADF3-3FE1-1674C413A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4864" y="3581400"/>
                <a:ext cx="4418936" cy="1299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9">
            <a:extLst>
              <a:ext uri="{FF2B5EF4-FFF2-40B4-BE49-F238E27FC236}">
                <a16:creationId xmlns:a16="http://schemas.microsoft.com/office/drawing/2014/main" id="{19FE5F60-9891-9047-B55C-156619A148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8B82F577-B1FC-19D7-BEF3-2D0C664874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632D8904-D47B-036A-968B-EB833D510C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443704D0-4171-BADF-AB00-107BF4CAD4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0191D45F-1076-CE64-E759-A07BB79D2B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59031537-0F79-61EE-3EA6-AF72D0E57C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552C1F9-1976-6442-8DCC-B8B89254D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C4549A0-84EB-9CC4-C151-91F4F5FD31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7F029FDB-7636-F472-54F5-FFCBC795AB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683A7C22-3BE7-EBAA-08B4-C856551BE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E2FCDB02-3226-F17E-5B91-AB4469E03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CD03022C-1E42-508A-1B21-1E9374A390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9AB6C1E8-1949-82B4-8C64-E00CE2AB0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7233F1B8-97C2-EC54-BF87-6CA04FE458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ACE03CEB-AF6F-B485-952F-13731230B8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657E539A-7CAC-CA84-1FFC-4716772D8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F26A918-E7E6-2DF7-3330-73DF3084F77F}"/>
              </a:ext>
            </a:extLst>
          </p:cNvPr>
          <p:cNvSpPr txBox="1"/>
          <p:nvPr/>
        </p:nvSpPr>
        <p:spPr>
          <a:xfrm>
            <a:off x="796244" y="4754249"/>
            <a:ext cx="46572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It is possible to </a:t>
            </a:r>
            <a:r>
              <a:rPr lang="en-US" altLang="en-US" sz="2400" dirty="0"/>
              <a:t>define the entropy as</a:t>
            </a:r>
            <a:endParaRPr lang="en-I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3" grpId="0" build="p"/>
      <p:bldP spid="20486" grpId="0"/>
      <p:bldP spid="2048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37A5F6A-1FB5-85A0-180D-9FE627BE9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90500"/>
            <a:ext cx="7156450" cy="1181100"/>
          </a:xfrm>
        </p:spPr>
        <p:txBody>
          <a:bodyPr/>
          <a:lstStyle/>
          <a:p>
            <a:r>
              <a:rPr lang="en-US" altLang="en-US" sz="2800" dirty="0"/>
              <a:t>Extension of Boltzmann theory</a:t>
            </a:r>
          </a:p>
        </p:txBody>
      </p:sp>
      <p:sp>
        <p:nvSpPr>
          <p:cNvPr id="6147" name="Content Placeholder 3">
            <a:extLst>
              <a:ext uri="{FF2B5EF4-FFF2-40B4-BE49-F238E27FC236}">
                <a16:creationId xmlns:a16="http://schemas.microsoft.com/office/drawing/2014/main" id="{6E0336CE-E839-FD9D-C5AB-7792C33754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30325"/>
            <a:ext cx="8077200" cy="838200"/>
          </a:xfrm>
        </p:spPr>
        <p:txBody>
          <a:bodyPr/>
          <a:lstStyle/>
          <a:p>
            <a:r>
              <a:rPr lang="en-US" altLang="en-US" sz="2400"/>
              <a:t>Ideal electrical work to be consumed for a bit of computation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21">
                <a:extLst>
                  <a:ext uri="{FF2B5EF4-FFF2-40B4-BE49-F238E27FC236}">
                    <a16:creationId xmlns:a16="http://schemas.microsoft.com/office/drawing/2014/main" id="{717E6E64-E2B3-30E7-2A65-72563F12D783}"/>
                  </a:ext>
                </a:extLst>
              </p:cNvPr>
              <p:cNvSpPr txBox="1"/>
              <p:nvPr/>
            </p:nvSpPr>
            <p:spPr bwMode="auto">
              <a:xfrm>
                <a:off x="2219325" y="2124075"/>
                <a:ext cx="3914775" cy="5429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𝑒𝑙𝑒𝑐𝑡𝑟𝑖𝑐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𝑘𝑇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Object 21">
                <a:extLst>
                  <a:ext uri="{FF2B5EF4-FFF2-40B4-BE49-F238E27FC236}">
                    <a16:creationId xmlns:a16="http://schemas.microsoft.com/office/drawing/2014/main" id="{717E6E64-E2B3-30E7-2A65-72563F12D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9325" y="2124075"/>
                <a:ext cx="3914775" cy="542925"/>
              </a:xfrm>
              <a:prstGeom prst="rect">
                <a:avLst/>
              </a:prstGeom>
              <a:blipFill>
                <a:blip r:embed="rId2"/>
                <a:stretch>
                  <a:fillRect l="-3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9">
            <a:extLst>
              <a:ext uri="{FF2B5EF4-FFF2-40B4-BE49-F238E27FC236}">
                <a16:creationId xmlns:a16="http://schemas.microsoft.com/office/drawing/2014/main" id="{F1ABA389-2EE2-C6D9-388C-62569CF6EB5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E2588C6B-F74D-24FD-08B1-6FF6DF559E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1DEE5349-9D2A-595F-63E3-AA925A97F6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721F1AD9-8444-97A1-60F4-A9AF534813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64A2434D-54D3-B7E9-9E72-8BE9A20D8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C13756D3-43EE-1082-FF9B-1E843749C1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FB89F8A-F584-2240-A077-A641A216F5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9C4ED3C0-29D9-9063-E6D4-B813F5FAA5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4BAFAE45-A2E3-E5E7-AE08-CF64B5332F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75F68D44-1851-513A-EF12-295F48FD0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47204C52-A633-B09A-393E-F243F331C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CF71B689-E0A9-78BE-C7D3-40B3E12AFC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B74EB745-5F43-0ACA-171B-F69CE2E00E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3A9A1881-67CF-BC7E-CD89-8F2BD7C24F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F89C79E3-3D1F-FDFE-FBFD-B6EFABE9C3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D6F08623-A2C5-2177-B3FF-82F16C8FD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12827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80A6FFF-3664-83B4-FA27-B7C8ED1E872D}"/>
              </a:ext>
            </a:extLst>
          </p:cNvPr>
          <p:cNvSpPr txBox="1"/>
          <p:nvPr/>
        </p:nvSpPr>
        <p:spPr>
          <a:xfrm>
            <a:off x="661129" y="2697540"/>
            <a:ext cx="80256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According to Thermodynamics even this e</a:t>
            </a:r>
            <a:r>
              <a:rPr lang="en-US" altLang="en-US" sz="2400" dirty="0"/>
              <a:t>nergy consumption process is an irreversible process.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Therefore, An Ideal computation process is thermodynamically Irreversible Electronic Device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D6BF5D57-B2ED-9101-F07B-867493C246DB}"/>
                  </a:ext>
                </a:extLst>
              </p:cNvPr>
              <p:cNvSpPr txBox="1"/>
              <p:nvPr/>
            </p:nvSpPr>
            <p:spPr bwMode="auto">
              <a:xfrm>
                <a:off x="2219325" y="4572000"/>
                <a:ext cx="3914775" cy="5429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𝑒𝑙𝑒𝑐𝑡𝑟𝑖𝑐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𝑑𝑖𝑠𝑠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𝑘𝑇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D6BF5D57-B2ED-9101-F07B-867493C24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9325" y="4572000"/>
                <a:ext cx="3914775" cy="542925"/>
              </a:xfrm>
              <a:prstGeom prst="rect">
                <a:avLst/>
              </a:prstGeom>
              <a:blipFill>
                <a:blip r:embed="rId4"/>
                <a:stretch>
                  <a:fillRect r="-3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82E2AA4E-0F2C-85F1-E21E-6FCD7244E381}"/>
              </a:ext>
            </a:extLst>
          </p:cNvPr>
          <p:cNvSpPr txBox="1"/>
          <p:nvPr/>
        </p:nvSpPr>
        <p:spPr>
          <a:xfrm>
            <a:off x="813529" y="5417403"/>
            <a:ext cx="80256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However, this dissipation does not demand cooling or thermal Management!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20" grpId="0"/>
      <p:bldP spid="19" grpId="0" build="p"/>
      <p:bldP spid="22" grpId="0"/>
      <p:bldP spid="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80D8AF2-6001-848B-4646-FBC77C90B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90500"/>
            <a:ext cx="7156450" cy="1181100"/>
          </a:xfrm>
        </p:spPr>
        <p:txBody>
          <a:bodyPr/>
          <a:lstStyle/>
          <a:p>
            <a:r>
              <a:rPr lang="en-US" altLang="en-US" sz="2800" dirty="0"/>
              <a:t>An Ideal Electronic Device</a:t>
            </a:r>
          </a:p>
        </p:txBody>
      </p:sp>
      <p:sp>
        <p:nvSpPr>
          <p:cNvPr id="6147" name="Content Placeholder 3">
            <a:extLst>
              <a:ext uri="{FF2B5EF4-FFF2-40B4-BE49-F238E27FC236}">
                <a16:creationId xmlns:a16="http://schemas.microsoft.com/office/drawing/2014/main" id="{1A7EB584-E48D-B6F4-D685-8A4ED28676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30325"/>
            <a:ext cx="8077200" cy="838200"/>
          </a:xfrm>
        </p:spPr>
        <p:txBody>
          <a:bodyPr/>
          <a:lstStyle/>
          <a:p>
            <a:r>
              <a:rPr lang="en-US" altLang="en-US" sz="2400"/>
              <a:t>Ideal electrical work to be consumed for a bit of computation is:</a:t>
            </a:r>
          </a:p>
        </p:txBody>
      </p:sp>
      <p:graphicFrame>
        <p:nvGraphicFramePr>
          <p:cNvPr id="20" name="Object 21">
            <a:extLst>
              <a:ext uri="{FF2B5EF4-FFF2-40B4-BE49-F238E27FC236}">
                <a16:creationId xmlns:a16="http://schemas.microsoft.com/office/drawing/2014/main" id="{D83E626B-56BD-D515-CCF7-D4AAFA41F3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4050" y="2276475"/>
          <a:ext cx="50863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600" imgH="241300" progId="Equation.3">
                  <p:embed/>
                </p:oleObj>
              </mc:Choice>
              <mc:Fallback>
                <p:oleObj name="Equation" r:id="rId2" imgW="2260600" imgH="241300" progId="Equation.3">
                  <p:embed/>
                  <p:pic>
                    <p:nvPicPr>
                      <p:cNvPr id="20" name="Object 21">
                        <a:extLst>
                          <a:ext uri="{FF2B5EF4-FFF2-40B4-BE49-F238E27FC236}">
                            <a16:creationId xmlns:a16="http://schemas.microsoft.com/office/drawing/2014/main" id="{D83E626B-56BD-D515-CCF7-D4AAFA41F3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276475"/>
                        <a:ext cx="50863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2881BD9-CDB0-65CF-D254-586F2AF88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718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IN" altLang="en-US" sz="2400"/>
              <a:t>At  a room temperature of 298K, </a:t>
            </a:r>
            <a:r>
              <a:rPr lang="en-IN" altLang="en-US" sz="2400" i="1"/>
              <a:t>W</a:t>
            </a:r>
            <a:r>
              <a:rPr lang="en-IN" altLang="en-US" sz="2400" i="1" baseline="-25000"/>
              <a:t>ideal-elec-input</a:t>
            </a:r>
            <a:r>
              <a:rPr lang="en-IN" altLang="en-US" sz="2400"/>
              <a:t> = 0.018eV.</a:t>
            </a:r>
          </a:p>
        </p:txBody>
      </p:sp>
      <p:grpSp>
        <p:nvGrpSpPr>
          <p:cNvPr id="5126" name="Group 38">
            <a:extLst>
              <a:ext uri="{FF2B5EF4-FFF2-40B4-BE49-F238E27FC236}">
                <a16:creationId xmlns:a16="http://schemas.microsoft.com/office/drawing/2014/main" id="{DDC15B4C-0ED5-105B-D169-E4477DA35E29}"/>
              </a:ext>
            </a:extLst>
          </p:cNvPr>
          <p:cNvGrpSpPr>
            <a:grpSpLocks/>
          </p:cNvGrpSpPr>
          <p:nvPr/>
        </p:nvGrpSpPr>
        <p:grpSpPr bwMode="auto">
          <a:xfrm>
            <a:off x="0" y="25400"/>
            <a:ext cx="9144000" cy="6858000"/>
            <a:chOff x="0" y="0"/>
            <a:chExt cx="9144000" cy="6858000"/>
          </a:xfrm>
        </p:grpSpPr>
        <p:grpSp>
          <p:nvGrpSpPr>
            <p:cNvPr id="5130" name="Group 19">
              <a:extLst>
                <a:ext uri="{FF2B5EF4-FFF2-40B4-BE49-F238E27FC236}">
                  <a16:creationId xmlns:a16="http://schemas.microsoft.com/office/drawing/2014/main" id="{E026EECC-16B7-C3F3-2D26-DBDD8701CF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132" name="Group 8">
                <a:extLst>
                  <a:ext uri="{FF2B5EF4-FFF2-40B4-BE49-F238E27FC236}">
                    <a16:creationId xmlns:a16="http://schemas.microsoft.com/office/drawing/2014/main" id="{7FF93F66-BA71-C6C2-7B79-3A30A752B1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5134" name="Group 9">
                  <a:extLst>
                    <a:ext uri="{FF2B5EF4-FFF2-40B4-BE49-F238E27FC236}">
                      <a16:creationId xmlns:a16="http://schemas.microsoft.com/office/drawing/2014/main" id="{8ECA476C-3452-1C65-6D40-886BE9B409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144" name="Rectangle 10">
                    <a:extLst>
                      <a:ext uri="{FF2B5EF4-FFF2-40B4-BE49-F238E27FC236}">
                        <a16:creationId xmlns:a16="http://schemas.microsoft.com/office/drawing/2014/main" id="{92448CE7-8FC1-FD07-7D16-81A818E425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5" name="Rectangle 11">
                    <a:extLst>
                      <a:ext uri="{FF2B5EF4-FFF2-40B4-BE49-F238E27FC236}">
                        <a16:creationId xmlns:a16="http://schemas.microsoft.com/office/drawing/2014/main" id="{5E916AEF-D8BF-3800-BD8B-957D2F2865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5135" name="Group 12">
                  <a:extLst>
                    <a:ext uri="{FF2B5EF4-FFF2-40B4-BE49-F238E27FC236}">
                      <a16:creationId xmlns:a16="http://schemas.microsoft.com/office/drawing/2014/main" id="{097E39E4-31C0-279B-9368-2FB5FB9813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5142" name="Rectangle 13">
                    <a:extLst>
                      <a:ext uri="{FF2B5EF4-FFF2-40B4-BE49-F238E27FC236}">
                        <a16:creationId xmlns:a16="http://schemas.microsoft.com/office/drawing/2014/main" id="{159EEE46-5709-E311-A85C-0E438D9CA3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3" name="Rectangle 14">
                    <a:extLst>
                      <a:ext uri="{FF2B5EF4-FFF2-40B4-BE49-F238E27FC236}">
                        <a16:creationId xmlns:a16="http://schemas.microsoft.com/office/drawing/2014/main" id="{CBF94B0E-E08D-14A1-414A-AA36D709C84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5136" name="Group 15">
                  <a:extLst>
                    <a:ext uri="{FF2B5EF4-FFF2-40B4-BE49-F238E27FC236}">
                      <a16:creationId xmlns:a16="http://schemas.microsoft.com/office/drawing/2014/main" id="{64782301-D122-DE32-1D6C-5BCFD05D1A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5140" name="Rectangle 16">
                    <a:extLst>
                      <a:ext uri="{FF2B5EF4-FFF2-40B4-BE49-F238E27FC236}">
                        <a16:creationId xmlns:a16="http://schemas.microsoft.com/office/drawing/2014/main" id="{596CBB6C-76CC-3F53-E733-E5716DF499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1" name="Rectangle 17">
                    <a:extLst>
                      <a:ext uri="{FF2B5EF4-FFF2-40B4-BE49-F238E27FC236}">
                        <a16:creationId xmlns:a16="http://schemas.microsoft.com/office/drawing/2014/main" id="{B6B52460-9398-F8CC-8E89-F8EF39D152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5137" name="Group 18">
                  <a:extLst>
                    <a:ext uri="{FF2B5EF4-FFF2-40B4-BE49-F238E27FC236}">
                      <a16:creationId xmlns:a16="http://schemas.microsoft.com/office/drawing/2014/main" id="{57D70032-2B1F-D28D-E011-B201FCA0E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5138" name="Rectangle 19">
                    <a:extLst>
                      <a:ext uri="{FF2B5EF4-FFF2-40B4-BE49-F238E27FC236}">
                        <a16:creationId xmlns:a16="http://schemas.microsoft.com/office/drawing/2014/main" id="{2B65DF6B-0F74-BF0F-08AF-2DD426078B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39" name="Rectangle 20">
                    <a:extLst>
                      <a:ext uri="{FF2B5EF4-FFF2-40B4-BE49-F238E27FC236}">
                        <a16:creationId xmlns:a16="http://schemas.microsoft.com/office/drawing/2014/main" id="{6A8830E7-DCD3-9B1C-C5EA-81445B0143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6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2700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5131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1EE4DB5-A6E3-ED5C-B84E-8710F91C8D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2" name="Rectangle 1">
            <a:extLst>
              <a:ext uri="{FF2B5EF4-FFF2-40B4-BE49-F238E27FC236}">
                <a16:creationId xmlns:a16="http://schemas.microsoft.com/office/drawing/2014/main" id="{0186A27A-8B9B-F083-DF99-649E1A624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722938"/>
            <a:ext cx="7135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111111"/>
                </a:solidFill>
                <a:latin typeface="Roboto" panose="02000000000000000000" pitchFamily="2" charset="0"/>
              </a:rPr>
              <a:t>Ideal Electronic Devices are Adiabatic and requires no cooling.</a:t>
            </a:r>
          </a:p>
        </p:txBody>
      </p:sp>
      <p:graphicFrame>
        <p:nvGraphicFramePr>
          <p:cNvPr id="27" name="Object 3">
            <a:extLst>
              <a:ext uri="{FF2B5EF4-FFF2-40B4-BE49-F238E27FC236}">
                <a16:creationId xmlns:a16="http://schemas.microsoft.com/office/drawing/2014/main" id="{BADC256E-7A8A-58F2-6E47-56A5571C2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6225" y="3835400"/>
          <a:ext cx="55403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13100" imgH="508000" progId="Equation.3">
                  <p:embed/>
                </p:oleObj>
              </mc:Choice>
              <mc:Fallback>
                <p:oleObj name="Equation" r:id="rId5" imgW="3213100" imgH="508000" progId="Equation.3">
                  <p:embed/>
                  <p:pic>
                    <p:nvPicPr>
                      <p:cNvPr id="27" name="Object 3">
                        <a:extLst>
                          <a:ext uri="{FF2B5EF4-FFF2-40B4-BE49-F238E27FC236}">
                            <a16:creationId xmlns:a16="http://schemas.microsoft.com/office/drawing/2014/main" id="{BADC256E-7A8A-58F2-6E47-56A5571C2E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3835400"/>
                        <a:ext cx="5540375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4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21" grpId="0" build="p" autoUpdateAnimBg="0"/>
      <p:bldP spid="21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714E-FBF9-4269-535A-13B68EC7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sz="2800" dirty="0"/>
              <a:t>Figure of Merit for  Computing</a:t>
            </a:r>
            <a:endParaRPr lang="en-I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28E6A1-F50A-287E-05A4-8690692B1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6875" y="1219200"/>
                <a:ext cx="8442325" cy="5337794"/>
              </a:xfrm>
            </p:spPr>
            <p:txBody>
              <a:bodyPr/>
              <a:lstStyle/>
              <a:p>
                <a:r>
                  <a:rPr lang="en-IN" sz="2400" dirty="0"/>
                  <a:t>A Figure of Merit may be defined on absolute terms or relative terms.</a:t>
                </a:r>
              </a:p>
              <a:p>
                <a:r>
                  <a:rPr lang="en-IN" sz="2400" dirty="0"/>
                  <a:t>Cost-Efficiency of Computing:</a:t>
                </a:r>
              </a:p>
              <a:p>
                <a:r>
                  <a:rPr lang="en-IN" sz="2400" dirty="0"/>
                  <a:t>Generically defined as </a:t>
                </a:r>
                <a:r>
                  <a:rPr lang="en-IN" sz="2400" i="1" dirty="0">
                    <a:solidFill>
                      <a:srgbClr val="0070C0"/>
                    </a:solidFill>
                  </a:rPr>
                  <a:t>number of</a:t>
                </a:r>
                <a:r>
                  <a:rPr lang="en-IN" sz="2400" dirty="0">
                    <a:solidFill>
                      <a:srgbClr val="0070C0"/>
                    </a:solidFill>
                  </a:rPr>
                  <a:t> </a:t>
                </a:r>
                <a:r>
                  <a:rPr lang="en-IN" sz="2400" i="1" dirty="0">
                    <a:solidFill>
                      <a:srgbClr val="0070C0"/>
                    </a:solidFill>
                  </a:rPr>
                  <a:t>computational operations performed </a:t>
                </a:r>
                <a:r>
                  <a:rPr lang="en-IN" sz="2400" dirty="0">
                    <a:solidFill>
                      <a:srgbClr val="0070C0"/>
                    </a:solidFill>
                  </a:rPr>
                  <a:t>(FLOPs) </a:t>
                </a:r>
                <a:r>
                  <a:rPr lang="en-IN" sz="2400" i="1" dirty="0">
                    <a:solidFill>
                      <a:srgbClr val="0070C0"/>
                    </a:solidFill>
                  </a:rPr>
                  <a:t>per dollar spent</a:t>
                </a:r>
                <a:r>
                  <a:rPr lang="en-IN" sz="2400" i="1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𝐶𝑜𝑠𝑡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𝑂𝑝𝑒𝑟𝑎𝑡𝑖𝑜𝑛𝑠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𝐶𝑜𝑠𝑡</m:t>
                        </m:r>
                      </m:den>
                    </m:f>
                  </m:oMath>
                </a14:m>
                <a:endParaRPr lang="en-IN" sz="2400" dirty="0"/>
              </a:p>
              <a:p>
                <a:r>
                  <a:rPr lang="en-US" sz="2400" dirty="0"/>
                  <a:t>Maximizing cost-efficiency equates to minimizing the cost to perform operations over the system’s lifetime.</a:t>
                </a:r>
              </a:p>
              <a:p>
                <a:r>
                  <a:rPr lang="en-US" sz="2400" dirty="0"/>
                  <a:t>In general, cost includes both costs to manufacture/deploy the system, and the lifetime cost of operating the system (including energy costs).</a:t>
                </a:r>
              </a:p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𝑚𝑓𝑔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𝑜𝑝𝑒𝑟𝑎𝑡𝑖𝑜𝑛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28E6A1-F50A-287E-05A4-8690692B1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219200"/>
                <a:ext cx="8442325" cy="5337794"/>
              </a:xfrm>
              <a:blipFill>
                <a:blip r:embed="rId2"/>
                <a:stretch>
                  <a:fillRect l="-939" t="-9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19">
            <a:extLst>
              <a:ext uri="{FF2B5EF4-FFF2-40B4-BE49-F238E27FC236}">
                <a16:creationId xmlns:a16="http://schemas.microsoft.com/office/drawing/2014/main" id="{02FAC3F5-BB01-093D-05FA-16AAF399BD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8A3F7D75-08DD-E02E-3CB9-7E790CA22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9">
                <a:extLst>
                  <a:ext uri="{FF2B5EF4-FFF2-40B4-BE49-F238E27FC236}">
                    <a16:creationId xmlns:a16="http://schemas.microsoft.com/office/drawing/2014/main" id="{A9D5F6C5-A282-241E-3148-77F3ADFBFD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CFC5722F-CABC-8E6A-4E59-8EEC68C331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2D787945-0E44-CA6B-060B-2FB8BA8A2E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0565C528-D4CA-75D6-FD57-418CC3BBC8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3">
                  <a:extLst>
                    <a:ext uri="{FF2B5EF4-FFF2-40B4-BE49-F238E27FC236}">
                      <a16:creationId xmlns:a16="http://schemas.microsoft.com/office/drawing/2014/main" id="{4A0A2619-1BB9-31AF-262D-5D511064F5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4">
                  <a:extLst>
                    <a:ext uri="{FF2B5EF4-FFF2-40B4-BE49-F238E27FC236}">
                      <a16:creationId xmlns:a16="http://schemas.microsoft.com/office/drawing/2014/main" id="{9F7381F4-64CC-E7E9-3972-E9D96A3F7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9C35BCB9-8C48-43A9-123D-082397627C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6">
                  <a:extLst>
                    <a:ext uri="{FF2B5EF4-FFF2-40B4-BE49-F238E27FC236}">
                      <a16:creationId xmlns:a16="http://schemas.microsoft.com/office/drawing/2014/main" id="{948DB6D0-B47A-32CD-BE95-AD5C66913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7">
                  <a:extLst>
                    <a:ext uri="{FF2B5EF4-FFF2-40B4-BE49-F238E27FC236}">
                      <a16:creationId xmlns:a16="http://schemas.microsoft.com/office/drawing/2014/main" id="{768D1D66-7FF0-7777-2500-36DE8F19C9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028662B5-BD89-42F8-449C-D72E72E3EA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5A099754-BC04-E890-F3A1-ADA1AB4AE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F0808F76-3BD3-40E7-FAA7-B60D233F0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A5BACD6-7686-5EAA-4C42-578668A62F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B6CB2073-403D-E9D0-771A-963C6E255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3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714E-FBF9-4269-535A-13B68EC7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sz="2800" dirty="0"/>
              <a:t>Figure of Merit for  Computing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E6A1-F50A-287E-05A4-8690692B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74" y="1277319"/>
            <a:ext cx="8442325" cy="4971080"/>
          </a:xfrm>
        </p:spPr>
        <p:txBody>
          <a:bodyPr/>
          <a:lstStyle/>
          <a:p>
            <a:r>
              <a:rPr lang="en-US" sz="2400" dirty="0"/>
              <a:t>In typical contexts today, the practical lifetime,𝐿 of most computing systems is relatively fixed.</a:t>
            </a:r>
          </a:p>
          <a:p>
            <a:r>
              <a:rPr lang="en-US" sz="2400" dirty="0"/>
              <a:t>There is a maximum tolerable latency, ℓ until the result of a given computational task must be obtained.</a:t>
            </a:r>
          </a:p>
          <a:p>
            <a:r>
              <a:rPr lang="en-US" sz="2400" dirty="0"/>
              <a:t>Therefore, need to care about not </a:t>
            </a:r>
            <a:r>
              <a:rPr lang="en-US" sz="2400" i="1" dirty="0">
                <a:solidFill>
                  <a:srgbClr val="0070C0"/>
                </a:solidFill>
              </a:rPr>
              <a:t>just maximizing cost efficiency</a:t>
            </a:r>
            <a:r>
              <a:rPr lang="en-US" sz="2400" dirty="0"/>
              <a:t>, but also minimizing </a:t>
            </a:r>
            <a:r>
              <a:rPr lang="en-US" sz="2400" i="1" dirty="0">
                <a:solidFill>
                  <a:srgbClr val="0070C0"/>
                </a:solidFill>
              </a:rPr>
              <a:t>cost /op for operations within some fixed time frame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/>
              <a:t>This translates to increasing both performance per unit cost, as well as performance  per unit power dissipation.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02FAC3F5-BB01-093D-05FA-16AAF399BD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8A3F7D75-08DD-E02E-3CB9-7E790CA22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9">
                <a:extLst>
                  <a:ext uri="{FF2B5EF4-FFF2-40B4-BE49-F238E27FC236}">
                    <a16:creationId xmlns:a16="http://schemas.microsoft.com/office/drawing/2014/main" id="{A9D5F6C5-A282-241E-3148-77F3ADFBFD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CFC5722F-CABC-8E6A-4E59-8EEC68C331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2D787945-0E44-CA6B-060B-2FB8BA8A2E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0565C528-D4CA-75D6-FD57-418CC3BBC8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3">
                  <a:extLst>
                    <a:ext uri="{FF2B5EF4-FFF2-40B4-BE49-F238E27FC236}">
                      <a16:creationId xmlns:a16="http://schemas.microsoft.com/office/drawing/2014/main" id="{4A0A2619-1BB9-31AF-262D-5D511064F5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4">
                  <a:extLst>
                    <a:ext uri="{FF2B5EF4-FFF2-40B4-BE49-F238E27FC236}">
                      <a16:creationId xmlns:a16="http://schemas.microsoft.com/office/drawing/2014/main" id="{9F7381F4-64CC-E7E9-3972-E9D96A3F7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9C35BCB9-8C48-43A9-123D-082397627C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6">
                  <a:extLst>
                    <a:ext uri="{FF2B5EF4-FFF2-40B4-BE49-F238E27FC236}">
                      <a16:creationId xmlns:a16="http://schemas.microsoft.com/office/drawing/2014/main" id="{948DB6D0-B47A-32CD-BE95-AD5C66913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7">
                  <a:extLst>
                    <a:ext uri="{FF2B5EF4-FFF2-40B4-BE49-F238E27FC236}">
                      <a16:creationId xmlns:a16="http://schemas.microsoft.com/office/drawing/2014/main" id="{768D1D66-7FF0-7777-2500-36DE8F19C9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028662B5-BD89-42F8-449C-D72E72E3EA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5A099754-BC04-E890-F3A1-ADA1AB4AE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F0808F76-3BD3-40E7-FAA7-B60D233F0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A5BACD6-7686-5EAA-4C42-578668A62F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B6CB2073-403D-E9D0-771A-963C6E255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83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714E-FBF9-4269-535A-13B68EC7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sz="2800" dirty="0"/>
              <a:t>The Reversible Computing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E6A1-F50A-287E-05A4-8690692B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74" y="1277319"/>
            <a:ext cx="8670926" cy="4971080"/>
          </a:xfrm>
        </p:spPr>
        <p:txBody>
          <a:bodyPr/>
          <a:lstStyle/>
          <a:p>
            <a:r>
              <a:rPr lang="en-US" altLang="en-US" sz="2400" dirty="0"/>
              <a:t>This is also called as Green computing.</a:t>
            </a:r>
          </a:p>
          <a:p>
            <a:r>
              <a:rPr lang="en-US" altLang="en-US" sz="2400" dirty="0"/>
              <a:t> It is an environmentally sustainable strategy to use of computers.</a:t>
            </a:r>
          </a:p>
          <a:p>
            <a:r>
              <a:rPr lang="en-US" altLang="en-US" sz="2400" dirty="0"/>
              <a:t>Elements of Green computing</a:t>
            </a:r>
          </a:p>
          <a:p>
            <a:pPr lvl="1"/>
            <a:r>
              <a:rPr lang="en-US" altLang="en-US" sz="2400" dirty="0"/>
              <a:t>Energy star program-Goals  		</a:t>
            </a:r>
          </a:p>
          <a:p>
            <a:pPr lvl="1"/>
            <a:r>
              <a:rPr lang="en-US" altLang="en-US" sz="2400" dirty="0"/>
              <a:t>Motto-Approaches towards green computing</a:t>
            </a:r>
          </a:p>
          <a:p>
            <a:pPr lvl="1"/>
            <a:r>
              <a:rPr lang="en-US" altLang="en-US" sz="2400" dirty="0"/>
              <a:t>Application of green computing in routine life-green:</a:t>
            </a:r>
          </a:p>
          <a:p>
            <a:pPr lvl="1"/>
            <a:r>
              <a:rPr lang="en-US" altLang="en-US" sz="2400" dirty="0"/>
              <a:t>web Surfing, Technologies, Pc’s</a:t>
            </a:r>
          </a:p>
          <a:p>
            <a:pPr lvl="1"/>
            <a:r>
              <a:rPr lang="en-US" altLang="en-US" sz="2400" dirty="0"/>
              <a:t>Green cycle –Power managements-Development Techniques.</a:t>
            </a:r>
          </a:p>
          <a:p>
            <a:endParaRPr lang="en-IN" sz="2400" dirty="0"/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02FAC3F5-BB01-093D-05FA-16AAF399BD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8A3F7D75-08DD-E02E-3CB9-7E790CA22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9">
                <a:extLst>
                  <a:ext uri="{FF2B5EF4-FFF2-40B4-BE49-F238E27FC236}">
                    <a16:creationId xmlns:a16="http://schemas.microsoft.com/office/drawing/2014/main" id="{A9D5F6C5-A282-241E-3148-77F3ADFBFD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CFC5722F-CABC-8E6A-4E59-8EEC68C331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2D787945-0E44-CA6B-060B-2FB8BA8A2E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0565C528-D4CA-75D6-FD57-418CC3BBC8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3">
                  <a:extLst>
                    <a:ext uri="{FF2B5EF4-FFF2-40B4-BE49-F238E27FC236}">
                      <a16:creationId xmlns:a16="http://schemas.microsoft.com/office/drawing/2014/main" id="{4A0A2619-1BB9-31AF-262D-5D511064F5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4">
                  <a:extLst>
                    <a:ext uri="{FF2B5EF4-FFF2-40B4-BE49-F238E27FC236}">
                      <a16:creationId xmlns:a16="http://schemas.microsoft.com/office/drawing/2014/main" id="{9F7381F4-64CC-E7E9-3972-E9D96A3F7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9C35BCB9-8C48-43A9-123D-082397627C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6">
                  <a:extLst>
                    <a:ext uri="{FF2B5EF4-FFF2-40B4-BE49-F238E27FC236}">
                      <a16:creationId xmlns:a16="http://schemas.microsoft.com/office/drawing/2014/main" id="{948DB6D0-B47A-32CD-BE95-AD5C66913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7">
                  <a:extLst>
                    <a:ext uri="{FF2B5EF4-FFF2-40B4-BE49-F238E27FC236}">
                      <a16:creationId xmlns:a16="http://schemas.microsoft.com/office/drawing/2014/main" id="{768D1D66-7FF0-7777-2500-36DE8F19C9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028662B5-BD89-42F8-449C-D72E72E3EA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5A099754-BC04-E890-F3A1-ADA1AB4AE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F0808F76-3BD3-40E7-FAA7-B60D233F0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A5BACD6-7686-5EAA-4C42-578668A62F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B6CB2073-403D-E9D0-771A-963C6E255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77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93260B35-4899-2ECD-1449-D8B9AF474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026275" cy="914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          Approaches to Green Computing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E8A82F-B3FA-4168-2A2D-62A252EEB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5587" y="1235074"/>
            <a:ext cx="8343899" cy="53467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Algorithmic Efficiency: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Algorithm changes, such as switching from a slow search algorithm to a fast search algorithm can reduce resource usage for a given task from substantial to Near zero.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Video card</a:t>
            </a:r>
            <a:r>
              <a:rPr lang="en-US" altLang="en-US" sz="2400" b="1" i="1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 fast GPU may be the largest power consumer in a computer.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Select/Design a GPU based on low idle power, average wattage, or performance per watt.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Display:</a:t>
            </a:r>
            <a:r>
              <a:rPr lang="en-US" altLang="en-US" sz="2400" b="1" i="1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CRT monitors were typically using more power than LCD monitors.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They also contain significant amounts of lead.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 	LCD monitors typically use a cold-cathode fluorescent bulb to provide light for the display.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Some newer displays use an array of LED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F52C1325-9F40-6B93-06CA-EA268C7384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3C7A4593-73D3-A921-6419-1BC84829D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381D24FA-24B3-6C39-5C7F-209CE87FD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7497BDBE-F2A5-4CF5-37FE-000C069168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4A97EA2C-8BBE-E9C2-307B-D6682BD86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982550B7-5033-41B4-A696-9B06F011A4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99C01AD-CA76-0788-DB0C-9C690200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0F5C969E-9351-B8C7-502F-F2AC1CC18F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EC1B3174-8AE2-483F-2BC0-D252D0125C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C0CEEE92-F793-8D9D-585B-37198BBB0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54B172C7-3777-2B71-7ED2-928411FF8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EAB0A082-A44E-C530-1CC2-233066CF1C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DA3B469B-BCF4-39B7-BC2B-24704C4C47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73565C3B-F4D5-C7ED-B63B-C3EB69FF7E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63418090-59D5-B01E-2DAF-1E3E730C67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467F1640-5829-6E47-F1FE-4EE798643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75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7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93260B35-4899-2ECD-1449-D8B9AF474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026275" cy="914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          Approaches to Green Computing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E8A82F-B3FA-4168-2A2D-62A252EEB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Materials recycling: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Recycling computing equipment can keep harmful materials such as lead, mercury, and hexavalent chromium out of landfills.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TELECOMMUTING:  Work from home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How to Define Reversible Electronic Systems ????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F52C1325-9F40-6B93-06CA-EA268C7384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3C7A4593-73D3-A921-6419-1BC84829D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381D24FA-24B3-6C39-5C7F-209CE87FD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7497BDBE-F2A5-4CF5-37FE-000C069168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4A97EA2C-8BBE-E9C2-307B-D6682BD86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982550B7-5033-41B4-A696-9B06F011A4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99C01AD-CA76-0788-DB0C-9C690200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0F5C969E-9351-B8C7-502F-F2AC1CC18F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EC1B3174-8AE2-483F-2BC0-D252D0125C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C0CEEE92-F793-8D9D-585B-37198BBB0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54B172C7-3777-2B71-7ED2-928411FF8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EAB0A082-A44E-C530-1CC2-233066CF1C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DA3B469B-BCF4-39B7-BC2B-24704C4C47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73565C3B-F4D5-C7ED-B63B-C3EB69FF7E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63418090-59D5-B01E-2DAF-1E3E730C67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467F1640-5829-6E47-F1FE-4EE798643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7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B65726-1707-F5F3-9319-DADBBE4F6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Binary Operations with Two Bit Streams</a:t>
            </a:r>
          </a:p>
        </p:txBody>
      </p:sp>
      <p:sp>
        <p:nvSpPr>
          <p:cNvPr id="6147" name="Content Placeholder 5">
            <a:extLst>
              <a:ext uri="{FF2B5EF4-FFF2-40B4-BE49-F238E27FC236}">
                <a16:creationId xmlns:a16="http://schemas.microsoft.com/office/drawing/2014/main" id="{71C28F05-BE76-5B87-A25A-AC767E628D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0675" y="1143000"/>
            <a:ext cx="8442325" cy="936625"/>
          </a:xfrm>
        </p:spPr>
        <p:txBody>
          <a:bodyPr/>
          <a:lstStyle/>
          <a:p>
            <a:r>
              <a:rPr lang="en-US" altLang="en-US" sz="2400" dirty="0"/>
              <a:t>Consider the exclusive-OR combination, of two binary bit streams as depicted below: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71BD83-74AE-E7FF-B92E-43BA4214FACF}"/>
              </a:ext>
            </a:extLst>
          </p:cNvPr>
          <p:cNvSpPr/>
          <p:nvPr/>
        </p:nvSpPr>
        <p:spPr>
          <a:xfrm>
            <a:off x="4378325" y="1905000"/>
            <a:ext cx="43180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kern="0" dirty="0"/>
              <a:t>The </a:t>
            </a:r>
            <a:r>
              <a:rPr lang="en-US" dirty="0"/>
              <a:t>truth table for this process is:</a:t>
            </a:r>
            <a:endParaRPr lang="en-US" altLang="en-US" kern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6D1A2E9-238F-A5D8-01D9-F50AB0DAE83D}"/>
              </a:ext>
            </a:extLst>
          </p:cNvPr>
          <p:cNvGrpSpPr>
            <a:grpSpLocks/>
          </p:cNvGrpSpPr>
          <p:nvPr/>
        </p:nvGrpSpPr>
        <p:grpSpPr bwMode="auto">
          <a:xfrm>
            <a:off x="5068888" y="2325688"/>
            <a:ext cx="2590800" cy="2076450"/>
            <a:chOff x="5068145" y="2325092"/>
            <a:chExt cx="2590773" cy="2076991"/>
          </a:xfrm>
        </p:grpSpPr>
        <p:pic>
          <p:nvPicPr>
            <p:cNvPr id="10249" name="Picture 4">
              <a:extLst>
                <a:ext uri="{FF2B5EF4-FFF2-40B4-BE49-F238E27FC236}">
                  <a16:creationId xmlns:a16="http://schemas.microsoft.com/office/drawing/2014/main" id="{F30CDC27-E4E4-CFA7-AD9F-1F250F015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145" y="2325092"/>
              <a:ext cx="2590773" cy="2076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TextBox 5">
              <a:extLst>
                <a:ext uri="{FF2B5EF4-FFF2-40B4-BE49-F238E27FC236}">
                  <a16:creationId xmlns:a16="http://schemas.microsoft.com/office/drawing/2014/main" id="{AF82550A-C8FB-52EB-38EB-D36D30866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599" y="2514600"/>
              <a:ext cx="3154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/>
                <a:t>A</a:t>
              </a:r>
              <a:endParaRPr lang="en-IN" altLang="en-US" sz="1800" i="1"/>
            </a:p>
          </p:txBody>
        </p:sp>
        <p:sp>
          <p:nvSpPr>
            <p:cNvPr id="10251" name="TextBox 32">
              <a:extLst>
                <a:ext uri="{FF2B5EF4-FFF2-40B4-BE49-F238E27FC236}">
                  <a16:creationId xmlns:a16="http://schemas.microsoft.com/office/drawing/2014/main" id="{B97F67DD-CDCA-1ABB-F6EF-64F8B6405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4564" y="2328446"/>
              <a:ext cx="2642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/>
                <a:t>B</a:t>
              </a:r>
              <a:endParaRPr lang="en-IN" altLang="en-US" sz="1600" i="1"/>
            </a:p>
          </p:txBody>
        </p:sp>
        <p:sp>
          <p:nvSpPr>
            <p:cNvPr id="10252" name="TextBox 33">
              <a:extLst>
                <a:ext uri="{FF2B5EF4-FFF2-40B4-BE49-F238E27FC236}">
                  <a16:creationId xmlns:a16="http://schemas.microsoft.com/office/drawing/2014/main" id="{8701C749-6A28-3E77-E4AE-83F0EEC2E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3200400"/>
              <a:ext cx="2642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i="1"/>
                <a:t>C</a:t>
              </a:r>
              <a:endParaRPr lang="en-IN" altLang="en-US" sz="1800" b="1" i="1"/>
            </a:p>
          </p:txBody>
        </p:sp>
      </p:grpSp>
      <p:grpSp>
        <p:nvGrpSpPr>
          <p:cNvPr id="2" name="Group 19">
            <a:extLst>
              <a:ext uri="{FF2B5EF4-FFF2-40B4-BE49-F238E27FC236}">
                <a16:creationId xmlns:a16="http://schemas.microsoft.com/office/drawing/2014/main" id="{A5AD1236-AEFD-DF58-0CA1-9C08243CDC8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543AEF8E-C4F2-2EDE-83BD-20391D46E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9" name="Group 9">
                <a:extLst>
                  <a:ext uri="{FF2B5EF4-FFF2-40B4-BE49-F238E27FC236}">
                    <a16:creationId xmlns:a16="http://schemas.microsoft.com/office/drawing/2014/main" id="{41B672CF-7E97-5194-AF4D-249306FDA6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9" name="Rectangle 10">
                  <a:extLst>
                    <a:ext uri="{FF2B5EF4-FFF2-40B4-BE49-F238E27FC236}">
                      <a16:creationId xmlns:a16="http://schemas.microsoft.com/office/drawing/2014/main" id="{4685EED5-1345-AFAA-CD43-8956DB9B6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" name="Rectangle 11">
                  <a:extLst>
                    <a:ext uri="{FF2B5EF4-FFF2-40B4-BE49-F238E27FC236}">
                      <a16:creationId xmlns:a16="http://schemas.microsoft.com/office/drawing/2014/main" id="{459C2253-0AE6-7653-0CB0-87A0BEBDCB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0" name="Group 12">
                <a:extLst>
                  <a:ext uri="{FF2B5EF4-FFF2-40B4-BE49-F238E27FC236}">
                    <a16:creationId xmlns:a16="http://schemas.microsoft.com/office/drawing/2014/main" id="{ED88072E-555E-D2DA-F278-BA7C3D5843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7" name="Rectangle 13">
                  <a:extLst>
                    <a:ext uri="{FF2B5EF4-FFF2-40B4-BE49-F238E27FC236}">
                      <a16:creationId xmlns:a16="http://schemas.microsoft.com/office/drawing/2014/main" id="{B673218E-B643-919C-AC14-D8C2B7C023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8" name="Rectangle 14">
                  <a:extLst>
                    <a:ext uri="{FF2B5EF4-FFF2-40B4-BE49-F238E27FC236}">
                      <a16:creationId xmlns:a16="http://schemas.microsoft.com/office/drawing/2014/main" id="{94A48A42-5AEF-8477-0031-87AE28DCC7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1" name="Group 15">
                <a:extLst>
                  <a:ext uri="{FF2B5EF4-FFF2-40B4-BE49-F238E27FC236}">
                    <a16:creationId xmlns:a16="http://schemas.microsoft.com/office/drawing/2014/main" id="{A628F19A-25C5-E899-2429-43EF622AA2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5" name="Rectangle 16">
                  <a:extLst>
                    <a:ext uri="{FF2B5EF4-FFF2-40B4-BE49-F238E27FC236}">
                      <a16:creationId xmlns:a16="http://schemas.microsoft.com/office/drawing/2014/main" id="{23675E95-C3CD-26F0-808B-0366B159A4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6" name="Rectangle 17">
                  <a:extLst>
                    <a:ext uri="{FF2B5EF4-FFF2-40B4-BE49-F238E27FC236}">
                      <a16:creationId xmlns:a16="http://schemas.microsoft.com/office/drawing/2014/main" id="{CE35E6D8-2677-E5E7-9E84-F457B1FBC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2" name="Group 18">
                <a:extLst>
                  <a:ext uri="{FF2B5EF4-FFF2-40B4-BE49-F238E27FC236}">
                    <a16:creationId xmlns:a16="http://schemas.microsoft.com/office/drawing/2014/main" id="{7F1E0297-2D03-736D-5507-C3A64DB54A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3" name="Rectangle 19">
                  <a:extLst>
                    <a:ext uri="{FF2B5EF4-FFF2-40B4-BE49-F238E27FC236}">
                      <a16:creationId xmlns:a16="http://schemas.microsoft.com/office/drawing/2014/main" id="{03C04086-2B1D-FA38-2057-E5EAD7EBCC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4" name="Rectangle 20">
                  <a:extLst>
                    <a:ext uri="{FF2B5EF4-FFF2-40B4-BE49-F238E27FC236}">
                      <a16:creationId xmlns:a16="http://schemas.microsoft.com/office/drawing/2014/main" id="{D31B629D-F8C6-57BB-EDAA-807362E7DB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50B2A88-E377-70D6-2180-1AF97E776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A9A913F5-84CA-AB67-DA9F-DD54D1FD3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805D0423-E734-2D28-B231-0BDD914E9C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779" y="2316945"/>
            <a:ext cx="3975467" cy="120054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221F2B9-31B4-ADE8-BE6A-27A56D931A94}"/>
              </a:ext>
            </a:extLst>
          </p:cNvPr>
          <p:cNvSpPr txBox="1"/>
          <p:nvPr/>
        </p:nvSpPr>
        <p:spPr>
          <a:xfrm>
            <a:off x="576590" y="4970780"/>
            <a:ext cx="79613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414042"/>
                </a:solidFill>
                <a:latin typeface="Lato" panose="020F0502020204030203" pitchFamily="34" charset="0"/>
              </a:rPr>
              <a:t>T</a:t>
            </a:r>
            <a:r>
              <a:rPr lang="en-US" b="0" i="0" dirty="0">
                <a:solidFill>
                  <a:srgbClr val="414042"/>
                </a:solidFill>
                <a:effectLst/>
                <a:latin typeface="Lato" panose="020F0502020204030203" pitchFamily="34" charset="0"/>
              </a:rPr>
              <a:t>he output of an Exclusive-OR gate </a:t>
            </a:r>
            <a:r>
              <a:rPr lang="en-US" b="1" i="0" dirty="0">
                <a:solidFill>
                  <a:srgbClr val="414042"/>
                </a:solidFill>
                <a:effectLst/>
                <a:latin typeface="Lato" panose="020F0502020204030203" pitchFamily="34" charset="0"/>
              </a:rPr>
              <a:t>ONLY</a:t>
            </a:r>
            <a:r>
              <a:rPr lang="en-US" b="0" i="0" dirty="0">
                <a:solidFill>
                  <a:srgbClr val="414042"/>
                </a:solidFill>
                <a:effectLst/>
                <a:latin typeface="Lato" panose="020F0502020204030203" pitchFamily="34" charset="0"/>
              </a:rPr>
              <a:t> goes “HIGH” when its two input terminals are at “</a:t>
            </a:r>
            <a:r>
              <a:rPr lang="en-US" b="1" i="0" dirty="0">
                <a:solidFill>
                  <a:srgbClr val="414042"/>
                </a:solidFill>
                <a:effectLst/>
                <a:latin typeface="Lato" panose="020F0502020204030203" pitchFamily="34" charset="0"/>
              </a:rPr>
              <a:t>DIFFERENT</a:t>
            </a:r>
            <a:r>
              <a:rPr lang="en-US" b="0" i="0" dirty="0">
                <a:solidFill>
                  <a:srgbClr val="414042"/>
                </a:solidFill>
                <a:effectLst/>
                <a:latin typeface="Lato" panose="020F0502020204030203" pitchFamily="34" charset="0"/>
              </a:rPr>
              <a:t>” logic levels with respect to each other.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598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4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B65726-1707-F5F3-9319-DADBBE4F6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</a:rPr>
              <a:t>Reversible Operation with XOR Gate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7C7071-7317-59FB-AF07-99776613A2DF}"/>
              </a:ext>
            </a:extLst>
          </p:cNvPr>
          <p:cNvGrpSpPr>
            <a:grpSpLocks/>
          </p:cNvGrpSpPr>
          <p:nvPr/>
        </p:nvGrpSpPr>
        <p:grpSpPr bwMode="auto">
          <a:xfrm>
            <a:off x="676888" y="1524000"/>
            <a:ext cx="3627438" cy="1804987"/>
            <a:chOff x="2133600" y="2314575"/>
            <a:chExt cx="3626890" cy="1804690"/>
          </a:xfrm>
        </p:grpSpPr>
        <p:pic>
          <p:nvPicPr>
            <p:cNvPr id="10253" name="Picture 2">
              <a:extLst>
                <a:ext uri="{FF2B5EF4-FFF2-40B4-BE49-F238E27FC236}">
                  <a16:creationId xmlns:a16="http://schemas.microsoft.com/office/drawing/2014/main" id="{B5F2395E-E733-75A6-09EE-5F89F99B6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14575"/>
              <a:ext cx="220027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254" name="Straight Connector 34">
              <a:extLst>
                <a:ext uri="{FF2B5EF4-FFF2-40B4-BE49-F238E27FC236}">
                  <a16:creationId xmlns:a16="http://schemas.microsoft.com/office/drawing/2014/main" id="{44990D32-647D-A6FE-905C-4A130AEB00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00400" y="3868737"/>
              <a:ext cx="1836738" cy="17463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5" name="Straight Connector 12">
              <a:extLst>
                <a:ext uri="{FF2B5EF4-FFF2-40B4-BE49-F238E27FC236}">
                  <a16:creationId xmlns:a16="http://schemas.microsoft.com/office/drawing/2014/main" id="{5DDB3934-FA4B-98D1-834F-B1B91A5E22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00400" y="3200400"/>
              <a:ext cx="0" cy="685800"/>
            </a:xfrm>
            <a:prstGeom prst="line">
              <a:avLst/>
            </a:prstGeom>
            <a:noFill/>
            <a:ln w="47625" algn="ctr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6" name="Rectangle 1">
              <a:extLst>
                <a:ext uri="{FF2B5EF4-FFF2-40B4-BE49-F238E27FC236}">
                  <a16:creationId xmlns:a16="http://schemas.microsoft.com/office/drawing/2014/main" id="{7F9844F2-5A70-C6FB-A110-F76BA9596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039" y="2362200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S(A)</a:t>
              </a:r>
              <a:endParaRPr lang="en-IN" altLang="en-US" sz="2400"/>
            </a:p>
          </p:txBody>
        </p:sp>
        <p:sp>
          <p:nvSpPr>
            <p:cNvPr id="10257" name="Rectangle 24">
              <a:extLst>
                <a:ext uri="{FF2B5EF4-FFF2-40B4-BE49-F238E27FC236}">
                  <a16:creationId xmlns:a16="http://schemas.microsoft.com/office/drawing/2014/main" id="{01925423-40AD-6143-31CA-6EF92B821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967335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S(B)</a:t>
              </a:r>
              <a:endParaRPr lang="en-IN" altLang="en-US" sz="2400"/>
            </a:p>
          </p:txBody>
        </p:sp>
        <p:sp>
          <p:nvSpPr>
            <p:cNvPr id="10258" name="Rectangle 26">
              <a:extLst>
                <a:ext uri="{FF2B5EF4-FFF2-40B4-BE49-F238E27FC236}">
                  <a16:creationId xmlns:a16="http://schemas.microsoft.com/office/drawing/2014/main" id="{1425BDE1-BA71-D121-94A5-67B9B0C77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657600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S(B)</a:t>
              </a:r>
              <a:endParaRPr lang="en-IN" altLang="en-US" sz="2400"/>
            </a:p>
          </p:txBody>
        </p:sp>
        <p:sp>
          <p:nvSpPr>
            <p:cNvPr id="10259" name="Rectangle 27">
              <a:extLst>
                <a:ext uri="{FF2B5EF4-FFF2-40B4-BE49-F238E27FC236}">
                  <a16:creationId xmlns:a16="http://schemas.microsoft.com/office/drawing/2014/main" id="{95597C61-A217-55B5-DC9C-B396F6B8B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039" y="2667000"/>
              <a:ext cx="7489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S(C)</a:t>
              </a:r>
              <a:endParaRPr lang="en-IN" altLang="en-US" sz="2400"/>
            </a:p>
          </p:txBody>
        </p:sp>
      </p:grp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2DB121A0-AFF3-F347-FCD8-81C3FE676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3810000"/>
            <a:ext cx="84423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/>
              <a:t>Reversible XOR combination of two binary bit streams.</a:t>
            </a:r>
          </a:p>
          <a:p>
            <a:r>
              <a:rPr lang="en-US" altLang="en-US" sz="2400" dirty="0"/>
              <a:t>This exclusive-OR gate combines bit streams </a:t>
            </a:r>
            <a:r>
              <a:rPr lang="en-US" altLang="en-US" sz="2400" i="1" dirty="0"/>
              <a:t>A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B</a:t>
            </a:r>
            <a:r>
              <a:rPr lang="en-US" altLang="en-US" sz="2400" dirty="0"/>
              <a:t> having entropies </a:t>
            </a:r>
            <a:r>
              <a:rPr lang="en-US" altLang="en-US" sz="2400" i="1" dirty="0"/>
              <a:t>S(A)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S(B).</a:t>
            </a:r>
          </a:p>
          <a:p>
            <a:r>
              <a:rPr lang="en-US" altLang="en-US" sz="2400" dirty="0"/>
              <a:t>Either </a:t>
            </a:r>
            <a:r>
              <a:rPr lang="en-US" altLang="en-US" sz="2400" i="1" dirty="0"/>
              <a:t>A</a:t>
            </a:r>
            <a:r>
              <a:rPr lang="en-US" altLang="en-US" sz="2400" dirty="0"/>
              <a:t> or </a:t>
            </a:r>
            <a:r>
              <a:rPr lang="en-US" altLang="en-US" sz="2400" i="1" dirty="0"/>
              <a:t>B</a:t>
            </a:r>
            <a:r>
              <a:rPr lang="en-US" altLang="en-US" sz="2400" dirty="0"/>
              <a:t> must be retained for the process to be reversible.</a:t>
            </a:r>
          </a:p>
          <a:p>
            <a:r>
              <a:rPr lang="en-US" altLang="en-US" sz="2400" dirty="0"/>
              <a:t>This XOR combination of </a:t>
            </a:r>
            <a:r>
              <a:rPr lang="en-US" altLang="en-US" sz="2400" i="1" dirty="0"/>
              <a:t>C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B</a:t>
            </a:r>
            <a:r>
              <a:rPr lang="en-US" altLang="en-US" sz="2400" dirty="0"/>
              <a:t> will yield </a:t>
            </a:r>
            <a:r>
              <a:rPr lang="en-US" altLang="en-US" sz="2400" i="1" dirty="0"/>
              <a:t>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71BD83-74AE-E7FF-B92E-43BA4214FACF}"/>
              </a:ext>
            </a:extLst>
          </p:cNvPr>
          <p:cNvSpPr/>
          <p:nvPr/>
        </p:nvSpPr>
        <p:spPr>
          <a:xfrm>
            <a:off x="4461063" y="1176459"/>
            <a:ext cx="43180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kern="0" dirty="0"/>
              <a:t>The </a:t>
            </a:r>
            <a:r>
              <a:rPr lang="en-US" dirty="0"/>
              <a:t>truth table for this process is:</a:t>
            </a:r>
            <a:endParaRPr lang="en-US" altLang="en-US" kern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6D1A2E9-238F-A5D8-01D9-F50AB0DAE83D}"/>
              </a:ext>
            </a:extLst>
          </p:cNvPr>
          <p:cNvGrpSpPr>
            <a:grpSpLocks/>
          </p:cNvGrpSpPr>
          <p:nvPr/>
        </p:nvGrpSpPr>
        <p:grpSpPr bwMode="auto">
          <a:xfrm>
            <a:off x="5151626" y="1597147"/>
            <a:ext cx="2590800" cy="2076450"/>
            <a:chOff x="5068145" y="2325092"/>
            <a:chExt cx="2590773" cy="2076991"/>
          </a:xfrm>
        </p:grpSpPr>
        <p:pic>
          <p:nvPicPr>
            <p:cNvPr id="10249" name="Picture 4">
              <a:extLst>
                <a:ext uri="{FF2B5EF4-FFF2-40B4-BE49-F238E27FC236}">
                  <a16:creationId xmlns:a16="http://schemas.microsoft.com/office/drawing/2014/main" id="{F30CDC27-E4E4-CFA7-AD9F-1F250F015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145" y="2325092"/>
              <a:ext cx="2590773" cy="2076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TextBox 5">
              <a:extLst>
                <a:ext uri="{FF2B5EF4-FFF2-40B4-BE49-F238E27FC236}">
                  <a16:creationId xmlns:a16="http://schemas.microsoft.com/office/drawing/2014/main" id="{AF82550A-C8FB-52EB-38EB-D36D30866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599" y="2514600"/>
              <a:ext cx="3154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/>
                <a:t>A</a:t>
              </a:r>
              <a:endParaRPr lang="en-IN" altLang="en-US" sz="1800" i="1"/>
            </a:p>
          </p:txBody>
        </p:sp>
        <p:sp>
          <p:nvSpPr>
            <p:cNvPr id="10251" name="TextBox 32">
              <a:extLst>
                <a:ext uri="{FF2B5EF4-FFF2-40B4-BE49-F238E27FC236}">
                  <a16:creationId xmlns:a16="http://schemas.microsoft.com/office/drawing/2014/main" id="{B97F67DD-CDCA-1ABB-F6EF-64F8B6405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4564" y="2328446"/>
              <a:ext cx="2642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/>
                <a:t>B</a:t>
              </a:r>
              <a:endParaRPr lang="en-IN" altLang="en-US" sz="1600" i="1"/>
            </a:p>
          </p:txBody>
        </p:sp>
        <p:sp>
          <p:nvSpPr>
            <p:cNvPr id="10252" name="TextBox 33">
              <a:extLst>
                <a:ext uri="{FF2B5EF4-FFF2-40B4-BE49-F238E27FC236}">
                  <a16:creationId xmlns:a16="http://schemas.microsoft.com/office/drawing/2014/main" id="{8701C749-6A28-3E77-E4AE-83F0EEC2E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3200400"/>
              <a:ext cx="2642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i="1" dirty="0"/>
                <a:t>C</a:t>
              </a:r>
              <a:endParaRPr lang="en-IN" altLang="en-US" sz="1800" b="1" i="1" dirty="0"/>
            </a:p>
          </p:txBody>
        </p:sp>
      </p:grpSp>
      <p:grpSp>
        <p:nvGrpSpPr>
          <p:cNvPr id="2" name="Group 19">
            <a:extLst>
              <a:ext uri="{FF2B5EF4-FFF2-40B4-BE49-F238E27FC236}">
                <a16:creationId xmlns:a16="http://schemas.microsoft.com/office/drawing/2014/main" id="{A5AD1236-AEFD-DF58-0CA1-9C08243CDC8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543AEF8E-C4F2-2EDE-83BD-20391D46E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9" name="Group 9">
                <a:extLst>
                  <a:ext uri="{FF2B5EF4-FFF2-40B4-BE49-F238E27FC236}">
                    <a16:creationId xmlns:a16="http://schemas.microsoft.com/office/drawing/2014/main" id="{41B672CF-7E97-5194-AF4D-249306FDA6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9" name="Rectangle 10">
                  <a:extLst>
                    <a:ext uri="{FF2B5EF4-FFF2-40B4-BE49-F238E27FC236}">
                      <a16:creationId xmlns:a16="http://schemas.microsoft.com/office/drawing/2014/main" id="{4685EED5-1345-AFAA-CD43-8956DB9B6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" name="Rectangle 11">
                  <a:extLst>
                    <a:ext uri="{FF2B5EF4-FFF2-40B4-BE49-F238E27FC236}">
                      <a16:creationId xmlns:a16="http://schemas.microsoft.com/office/drawing/2014/main" id="{459C2253-0AE6-7653-0CB0-87A0BEBDCB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0" name="Group 12">
                <a:extLst>
                  <a:ext uri="{FF2B5EF4-FFF2-40B4-BE49-F238E27FC236}">
                    <a16:creationId xmlns:a16="http://schemas.microsoft.com/office/drawing/2014/main" id="{ED88072E-555E-D2DA-F278-BA7C3D5843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7" name="Rectangle 13">
                  <a:extLst>
                    <a:ext uri="{FF2B5EF4-FFF2-40B4-BE49-F238E27FC236}">
                      <a16:creationId xmlns:a16="http://schemas.microsoft.com/office/drawing/2014/main" id="{B673218E-B643-919C-AC14-D8C2B7C023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8" name="Rectangle 14">
                  <a:extLst>
                    <a:ext uri="{FF2B5EF4-FFF2-40B4-BE49-F238E27FC236}">
                      <a16:creationId xmlns:a16="http://schemas.microsoft.com/office/drawing/2014/main" id="{94A48A42-5AEF-8477-0031-87AE28DCC7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1" name="Group 15">
                <a:extLst>
                  <a:ext uri="{FF2B5EF4-FFF2-40B4-BE49-F238E27FC236}">
                    <a16:creationId xmlns:a16="http://schemas.microsoft.com/office/drawing/2014/main" id="{A628F19A-25C5-E899-2429-43EF622AA2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5" name="Rectangle 16">
                  <a:extLst>
                    <a:ext uri="{FF2B5EF4-FFF2-40B4-BE49-F238E27FC236}">
                      <a16:creationId xmlns:a16="http://schemas.microsoft.com/office/drawing/2014/main" id="{23675E95-C3CD-26F0-808B-0366B159A4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6" name="Rectangle 17">
                  <a:extLst>
                    <a:ext uri="{FF2B5EF4-FFF2-40B4-BE49-F238E27FC236}">
                      <a16:creationId xmlns:a16="http://schemas.microsoft.com/office/drawing/2014/main" id="{CE35E6D8-2677-E5E7-9E84-F457B1FBC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2" name="Group 18">
                <a:extLst>
                  <a:ext uri="{FF2B5EF4-FFF2-40B4-BE49-F238E27FC236}">
                    <a16:creationId xmlns:a16="http://schemas.microsoft.com/office/drawing/2014/main" id="{7F1E0297-2D03-736D-5507-C3A64DB54A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3" name="Rectangle 19">
                  <a:extLst>
                    <a:ext uri="{FF2B5EF4-FFF2-40B4-BE49-F238E27FC236}">
                      <a16:creationId xmlns:a16="http://schemas.microsoft.com/office/drawing/2014/main" id="{03C04086-2B1D-FA38-2057-E5EAD7EBCC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4" name="Rectangle 20">
                  <a:extLst>
                    <a:ext uri="{FF2B5EF4-FFF2-40B4-BE49-F238E27FC236}">
                      <a16:creationId xmlns:a16="http://schemas.microsoft.com/office/drawing/2014/main" id="{D31B629D-F8C6-57BB-EDAA-807362E7DB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50B2A88-E377-70D6-2180-1AF97E776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A9A913F5-84CA-AB67-DA9F-DD54D1FD3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555A5A0-AAA0-335C-CC7A-6B80EE7A6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59162"/>
            <a:ext cx="74676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B050"/>
                </a:solidFill>
              </a:rPr>
              <a:t>Provided that the bit stream B is retained, the exclusive-OR operation is reversible.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B050"/>
                </a:solidFill>
              </a:rPr>
              <a:t>That is, recombination of C with B will yield the bit stream A.</a:t>
            </a:r>
            <a:endParaRPr lang="en-IN" altLang="en-US" sz="2400" b="1" i="1" dirty="0">
              <a:solidFill>
                <a:srgbClr val="00B05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E0E773-3CFB-F29B-FD30-24FD745629EF}"/>
              </a:ext>
            </a:extLst>
          </p:cNvPr>
          <p:cNvSpPr/>
          <p:nvPr/>
        </p:nvSpPr>
        <p:spPr bwMode="auto">
          <a:xfrm>
            <a:off x="1447799" y="2592533"/>
            <a:ext cx="2868745" cy="9190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75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4" grpId="0"/>
      <p:bldP spid="22" grpId="0" build="p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5E73365-DE01-8CB9-9016-F42A7AF4D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76200"/>
            <a:ext cx="7000875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</a:rPr>
              <a:t> Operational Entropy of XOR Gate</a:t>
            </a:r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0DCF883D-30B4-EB59-CBCE-6DA94EE75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" y="3876675"/>
            <a:ext cx="87471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If the inputs are designated by bit streams </a:t>
            </a:r>
            <a:r>
              <a:rPr lang="en-US" altLang="en-US" sz="2400" i="1"/>
              <a:t>A</a:t>
            </a:r>
            <a:r>
              <a:rPr lang="en-US" altLang="en-US" sz="2400"/>
              <a:t> and </a:t>
            </a:r>
            <a:r>
              <a:rPr lang="en-US" altLang="en-US" sz="2400" i="1"/>
              <a:t>B</a:t>
            </a:r>
            <a:r>
              <a:rPr lang="en-US" altLang="en-US" sz="2400"/>
              <a:t>, it is straightforward to determine the output stream </a:t>
            </a:r>
            <a:r>
              <a:rPr lang="en-US" altLang="en-US" sz="2400" i="1"/>
              <a:t>C</a:t>
            </a:r>
            <a:r>
              <a:rPr lang="en-US" altLang="en-US" sz="2400"/>
              <a:t>. </a:t>
            </a:r>
          </a:p>
          <a:p>
            <a:r>
              <a:rPr lang="en-US" altLang="en-US" sz="2400"/>
              <a:t>Likewise, if the inputs are specified in terms of the probabilities that bits in </a:t>
            </a:r>
            <a:r>
              <a:rPr lang="en-US" altLang="en-US" sz="2400" i="1"/>
              <a:t>A</a:t>
            </a:r>
            <a:r>
              <a:rPr lang="en-US" altLang="en-US" sz="2400"/>
              <a:t> and </a:t>
            </a:r>
            <a:r>
              <a:rPr lang="en-US" altLang="en-US" sz="2400" i="1"/>
              <a:t>B</a:t>
            </a:r>
            <a:r>
              <a:rPr lang="en-US" altLang="en-US" sz="2400"/>
              <a:t> are either one or zero, it is simple to calculate the corresponding probabilities for bits in the output </a:t>
            </a:r>
            <a:r>
              <a:rPr lang="en-US" altLang="en-US" sz="2400" i="1"/>
              <a:t>C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Once these probabilities are known, it is possible to compute the entropies </a:t>
            </a:r>
            <a:r>
              <a:rPr lang="en-US" altLang="en-US" sz="2400" i="1"/>
              <a:t>S(A), S(B)</a:t>
            </a:r>
            <a:r>
              <a:rPr lang="en-US" altLang="en-US" sz="2400"/>
              <a:t> and </a:t>
            </a:r>
            <a:r>
              <a:rPr lang="en-US" altLang="en-US" sz="2400" i="1"/>
              <a:t>S(C).</a:t>
            </a:r>
          </a:p>
          <a:p>
            <a:endParaRPr lang="en-US" altLang="en-US" sz="2400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21B46-5AD0-8640-D388-1114FFB83F06}"/>
              </a:ext>
            </a:extLst>
          </p:cNvPr>
          <p:cNvSpPr/>
          <p:nvPr/>
        </p:nvSpPr>
        <p:spPr>
          <a:xfrm>
            <a:off x="4378325" y="1236663"/>
            <a:ext cx="43180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kern="0" dirty="0"/>
              <a:t>The </a:t>
            </a:r>
            <a:r>
              <a:rPr lang="en-US" dirty="0"/>
              <a:t>truth table for this process is:</a:t>
            </a:r>
            <a:endParaRPr lang="en-US" altLang="en-US" kern="0" dirty="0"/>
          </a:p>
        </p:txBody>
      </p:sp>
      <p:grpSp>
        <p:nvGrpSpPr>
          <p:cNvPr id="12294" name="Group 36">
            <a:extLst>
              <a:ext uri="{FF2B5EF4-FFF2-40B4-BE49-F238E27FC236}">
                <a16:creationId xmlns:a16="http://schemas.microsoft.com/office/drawing/2014/main" id="{6DB87FB9-4EF0-0100-3F1E-3A70D5447B9A}"/>
              </a:ext>
            </a:extLst>
          </p:cNvPr>
          <p:cNvGrpSpPr>
            <a:grpSpLocks/>
          </p:cNvGrpSpPr>
          <p:nvPr/>
        </p:nvGrpSpPr>
        <p:grpSpPr bwMode="auto">
          <a:xfrm>
            <a:off x="569913" y="1717675"/>
            <a:ext cx="3627437" cy="1804988"/>
            <a:chOff x="2133600" y="2314575"/>
            <a:chExt cx="3626890" cy="1804690"/>
          </a:xfrm>
        </p:grpSpPr>
        <p:pic>
          <p:nvPicPr>
            <p:cNvPr id="12300" name="Picture 2">
              <a:extLst>
                <a:ext uri="{FF2B5EF4-FFF2-40B4-BE49-F238E27FC236}">
                  <a16:creationId xmlns:a16="http://schemas.microsoft.com/office/drawing/2014/main" id="{81410CA5-CDE2-01BC-8119-74708CA5D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14575"/>
              <a:ext cx="220027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301" name="Straight Connector 34">
              <a:extLst>
                <a:ext uri="{FF2B5EF4-FFF2-40B4-BE49-F238E27FC236}">
                  <a16:creationId xmlns:a16="http://schemas.microsoft.com/office/drawing/2014/main" id="{4F3F402D-17C9-5919-8B2A-CCA7FE2B79C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00400" y="3868737"/>
              <a:ext cx="1836738" cy="17463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2" name="Straight Connector 12">
              <a:extLst>
                <a:ext uri="{FF2B5EF4-FFF2-40B4-BE49-F238E27FC236}">
                  <a16:creationId xmlns:a16="http://schemas.microsoft.com/office/drawing/2014/main" id="{43A977DF-1D27-2D8C-F659-D3206725E3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00400" y="3200400"/>
              <a:ext cx="0" cy="685800"/>
            </a:xfrm>
            <a:prstGeom prst="line">
              <a:avLst/>
            </a:prstGeom>
            <a:noFill/>
            <a:ln w="47625" algn="ctr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3" name="Rectangle 40">
              <a:extLst>
                <a:ext uri="{FF2B5EF4-FFF2-40B4-BE49-F238E27FC236}">
                  <a16:creationId xmlns:a16="http://schemas.microsoft.com/office/drawing/2014/main" id="{63422054-AE1A-C20B-F07D-CB0914BC9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039" y="2362200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S(A)</a:t>
              </a:r>
              <a:endParaRPr lang="en-IN" altLang="en-US" sz="2400"/>
            </a:p>
          </p:txBody>
        </p:sp>
        <p:sp>
          <p:nvSpPr>
            <p:cNvPr id="12304" name="Rectangle 41">
              <a:extLst>
                <a:ext uri="{FF2B5EF4-FFF2-40B4-BE49-F238E27FC236}">
                  <a16:creationId xmlns:a16="http://schemas.microsoft.com/office/drawing/2014/main" id="{66DB1EFE-2180-7049-82FB-1A50EA932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967335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S(B)</a:t>
              </a:r>
              <a:endParaRPr lang="en-IN" altLang="en-US" sz="2400"/>
            </a:p>
          </p:txBody>
        </p:sp>
        <p:sp>
          <p:nvSpPr>
            <p:cNvPr id="12305" name="Rectangle 42">
              <a:extLst>
                <a:ext uri="{FF2B5EF4-FFF2-40B4-BE49-F238E27FC236}">
                  <a16:creationId xmlns:a16="http://schemas.microsoft.com/office/drawing/2014/main" id="{3DFF6A38-AF79-F97C-4852-B85C66AAD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657600"/>
              <a:ext cx="7312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S(B)</a:t>
              </a:r>
              <a:endParaRPr lang="en-IN" altLang="en-US" sz="2400"/>
            </a:p>
          </p:txBody>
        </p:sp>
        <p:sp>
          <p:nvSpPr>
            <p:cNvPr id="12306" name="Rectangle 43">
              <a:extLst>
                <a:ext uri="{FF2B5EF4-FFF2-40B4-BE49-F238E27FC236}">
                  <a16:creationId xmlns:a16="http://schemas.microsoft.com/office/drawing/2014/main" id="{27C6248E-AD1F-402E-8FBC-97EFD26CA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039" y="2667000"/>
              <a:ext cx="7489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IN" altLang="en-US" sz="2400" i="1"/>
                <a:t>S(C)</a:t>
              </a:r>
              <a:endParaRPr lang="en-IN" altLang="en-US" sz="2400"/>
            </a:p>
          </p:txBody>
        </p:sp>
      </p:grpSp>
      <p:grpSp>
        <p:nvGrpSpPr>
          <p:cNvPr id="12295" name="Group 44">
            <a:extLst>
              <a:ext uri="{FF2B5EF4-FFF2-40B4-BE49-F238E27FC236}">
                <a16:creationId xmlns:a16="http://schemas.microsoft.com/office/drawing/2014/main" id="{50165CA2-F710-35AE-904B-EB4A432B1F1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657350"/>
            <a:ext cx="2590800" cy="2076450"/>
            <a:chOff x="5068145" y="2325092"/>
            <a:chExt cx="2590773" cy="2076991"/>
          </a:xfrm>
        </p:grpSpPr>
        <p:pic>
          <p:nvPicPr>
            <p:cNvPr id="12296" name="Picture 45">
              <a:extLst>
                <a:ext uri="{FF2B5EF4-FFF2-40B4-BE49-F238E27FC236}">
                  <a16:creationId xmlns:a16="http://schemas.microsoft.com/office/drawing/2014/main" id="{73C86F31-8EA0-F8C0-C458-72CE21F17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145" y="2325092"/>
              <a:ext cx="2590773" cy="2076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Box 46">
              <a:extLst>
                <a:ext uri="{FF2B5EF4-FFF2-40B4-BE49-F238E27FC236}">
                  <a16:creationId xmlns:a16="http://schemas.microsoft.com/office/drawing/2014/main" id="{6C1C3CEC-A267-7918-CE05-A4C537427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599" y="2514600"/>
              <a:ext cx="3154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/>
                <a:t>A</a:t>
              </a:r>
              <a:endParaRPr lang="en-IN" altLang="en-US" sz="1800" i="1"/>
            </a:p>
          </p:txBody>
        </p:sp>
        <p:sp>
          <p:nvSpPr>
            <p:cNvPr id="12298" name="TextBox 47">
              <a:extLst>
                <a:ext uri="{FF2B5EF4-FFF2-40B4-BE49-F238E27FC236}">
                  <a16:creationId xmlns:a16="http://schemas.microsoft.com/office/drawing/2014/main" id="{CD249B34-6287-60CB-348D-CF0143ABA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4564" y="2328446"/>
              <a:ext cx="2642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/>
                <a:t>B</a:t>
              </a:r>
              <a:endParaRPr lang="en-IN" altLang="en-US" sz="1600" i="1"/>
            </a:p>
          </p:txBody>
        </p:sp>
        <p:sp>
          <p:nvSpPr>
            <p:cNvPr id="12299" name="TextBox 48">
              <a:extLst>
                <a:ext uri="{FF2B5EF4-FFF2-40B4-BE49-F238E27FC236}">
                  <a16:creationId xmlns:a16="http://schemas.microsoft.com/office/drawing/2014/main" id="{7F274D4A-70D2-FE52-FA6F-E324445D6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3200400"/>
              <a:ext cx="2642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i="1"/>
                <a:t>C</a:t>
              </a:r>
              <a:endParaRPr lang="en-IN" altLang="en-US" sz="1800" b="1" i="1"/>
            </a:p>
          </p:txBody>
        </p:sp>
      </p:grpSp>
      <p:grpSp>
        <p:nvGrpSpPr>
          <p:cNvPr id="2" name="Group 19">
            <a:extLst>
              <a:ext uri="{FF2B5EF4-FFF2-40B4-BE49-F238E27FC236}">
                <a16:creationId xmlns:a16="http://schemas.microsoft.com/office/drawing/2014/main" id="{92BD6BBF-94E1-E2FA-999F-D4300C1D291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0AEB3E98-DC6E-2B7A-D6F8-81E689B11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7" name="Group 9">
                <a:extLst>
                  <a:ext uri="{FF2B5EF4-FFF2-40B4-BE49-F238E27FC236}">
                    <a16:creationId xmlns:a16="http://schemas.microsoft.com/office/drawing/2014/main" id="{DED9F680-F0E3-54F1-232F-93A0A2235A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7" name="Rectangle 10">
                  <a:extLst>
                    <a:ext uri="{FF2B5EF4-FFF2-40B4-BE49-F238E27FC236}">
                      <a16:creationId xmlns:a16="http://schemas.microsoft.com/office/drawing/2014/main" id="{B53E0ECC-2779-8508-081D-84E6F36FE7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8" name="Rectangle 11">
                  <a:extLst>
                    <a:ext uri="{FF2B5EF4-FFF2-40B4-BE49-F238E27FC236}">
                      <a16:creationId xmlns:a16="http://schemas.microsoft.com/office/drawing/2014/main" id="{4735F749-7126-DEEA-F951-B45160A2A5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8" name="Group 12">
                <a:extLst>
                  <a:ext uri="{FF2B5EF4-FFF2-40B4-BE49-F238E27FC236}">
                    <a16:creationId xmlns:a16="http://schemas.microsoft.com/office/drawing/2014/main" id="{51A6D3D1-3F65-3C00-D7AC-29F49D90B2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5" name="Rectangle 13">
                  <a:extLst>
                    <a:ext uri="{FF2B5EF4-FFF2-40B4-BE49-F238E27FC236}">
                      <a16:creationId xmlns:a16="http://schemas.microsoft.com/office/drawing/2014/main" id="{430192D3-5B6C-FE02-A126-0C74D35FFC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6" name="Rectangle 14">
                  <a:extLst>
                    <a:ext uri="{FF2B5EF4-FFF2-40B4-BE49-F238E27FC236}">
                      <a16:creationId xmlns:a16="http://schemas.microsoft.com/office/drawing/2014/main" id="{B9260DD0-5989-946D-8B2B-6257F6A45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9" name="Group 15">
                <a:extLst>
                  <a:ext uri="{FF2B5EF4-FFF2-40B4-BE49-F238E27FC236}">
                    <a16:creationId xmlns:a16="http://schemas.microsoft.com/office/drawing/2014/main" id="{09C447B0-99F4-340B-A91B-9B45DDB5AA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3" name="Rectangle 16">
                  <a:extLst>
                    <a:ext uri="{FF2B5EF4-FFF2-40B4-BE49-F238E27FC236}">
                      <a16:creationId xmlns:a16="http://schemas.microsoft.com/office/drawing/2014/main" id="{9E98E9CB-443B-72B9-015B-A4EE8DB405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4" name="Rectangle 17">
                  <a:extLst>
                    <a:ext uri="{FF2B5EF4-FFF2-40B4-BE49-F238E27FC236}">
                      <a16:creationId xmlns:a16="http://schemas.microsoft.com/office/drawing/2014/main" id="{F9CBDB62-2EC1-3D23-8257-E6BBB036FF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10" name="Group 18">
                <a:extLst>
                  <a:ext uri="{FF2B5EF4-FFF2-40B4-BE49-F238E27FC236}">
                    <a16:creationId xmlns:a16="http://schemas.microsoft.com/office/drawing/2014/main" id="{56A438EB-3293-13DA-2955-E1D669B50F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1" name="Rectangle 19">
                  <a:extLst>
                    <a:ext uri="{FF2B5EF4-FFF2-40B4-BE49-F238E27FC236}">
                      <a16:creationId xmlns:a16="http://schemas.microsoft.com/office/drawing/2014/main" id="{209DB276-A0FD-7364-4563-688C3F87CC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2" name="Rectangle 20">
                  <a:extLst>
                    <a:ext uri="{FF2B5EF4-FFF2-40B4-BE49-F238E27FC236}">
                      <a16:creationId xmlns:a16="http://schemas.microsoft.com/office/drawing/2014/main" id="{4CAE8C0E-E9F3-0637-A8C5-7BBD52723B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5" name="Rectangle 19458">
              <a:extLst>
                <a:ext uri="{FF2B5EF4-FFF2-40B4-BE49-F238E27FC236}">
                  <a16:creationId xmlns:a16="http://schemas.microsoft.com/office/drawing/2014/main" id="{3BF8006F-D935-FAE3-BF9C-DF6E4A70E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21">
              <a:extLst>
                <a:ext uri="{FF2B5EF4-FFF2-40B4-BE49-F238E27FC236}">
                  <a16:creationId xmlns:a16="http://schemas.microsoft.com/office/drawing/2014/main" id="{A14CF5E2-B7AA-40C7-CCEE-92307B452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8B99E61-214B-7B56-B69D-FAEA8A1B5A1F}"/>
              </a:ext>
            </a:extLst>
          </p:cNvPr>
          <p:cNvSpPr/>
          <p:nvPr/>
        </p:nvSpPr>
        <p:spPr bwMode="auto">
          <a:xfrm>
            <a:off x="1524000" y="2743200"/>
            <a:ext cx="2673350" cy="9190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1966</TotalTime>
  <Words>1274</Words>
  <Application>Microsoft Office PowerPoint</Application>
  <PresentationFormat>On-screen Show (4:3)</PresentationFormat>
  <Paragraphs>143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 Math</vt:lpstr>
      <vt:lpstr>CommercialScript BT</vt:lpstr>
      <vt:lpstr>Lato</vt:lpstr>
      <vt:lpstr>Roboto</vt:lpstr>
      <vt:lpstr>Tempus Sans ITC</vt:lpstr>
      <vt:lpstr>Times New Roman</vt:lpstr>
      <vt:lpstr>Viner Hand ITC</vt:lpstr>
      <vt:lpstr>Blank Presentation</vt:lpstr>
      <vt:lpstr>Equation</vt:lpstr>
      <vt:lpstr>Towards Reversible Computing (Electronic Systems)</vt:lpstr>
      <vt:lpstr>Figure of Merit for  Computing</vt:lpstr>
      <vt:lpstr>Figure of Merit for  Computing</vt:lpstr>
      <vt:lpstr>The Reversible Computing</vt:lpstr>
      <vt:lpstr>          Approaches to Green Computing</vt:lpstr>
      <vt:lpstr>          Approaches to Green Computing</vt:lpstr>
      <vt:lpstr>Binary Operations with Two Bit Streams</vt:lpstr>
      <vt:lpstr>Reversible Operation with XOR Gate</vt:lpstr>
      <vt:lpstr> Operational Entropy of XOR Gate</vt:lpstr>
      <vt:lpstr>Shannon’s Theroy for Two Bit Streams</vt:lpstr>
      <vt:lpstr>Thermodynamics of Two-Bit Stream Computation </vt:lpstr>
      <vt:lpstr>Information Theory to Thermodynamics</vt:lpstr>
      <vt:lpstr>Computational Energy</vt:lpstr>
      <vt:lpstr>Computational Energy &amp; Temperature</vt:lpstr>
      <vt:lpstr>Computational or Information  Entropy</vt:lpstr>
      <vt:lpstr>Extension of Boltzmann theory</vt:lpstr>
      <vt:lpstr>An Ideal Electronic Device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Science Lead to Development of Civilization</dc:title>
  <dc:creator>P.M.V.S</dc:creator>
  <cp:lastModifiedBy>P M V Subbarao</cp:lastModifiedBy>
  <cp:revision>217</cp:revision>
  <cp:lastPrinted>2002-07-26T02:11:33Z</cp:lastPrinted>
  <dcterms:created xsi:type="dcterms:W3CDTF">2002-07-26T01:39:54Z</dcterms:created>
  <dcterms:modified xsi:type="dcterms:W3CDTF">2024-01-09T02:27:57Z</dcterms:modified>
</cp:coreProperties>
</file>