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570" r:id="rId2"/>
    <p:sldId id="1068" r:id="rId3"/>
    <p:sldId id="1069" r:id="rId4"/>
    <p:sldId id="1067" r:id="rId5"/>
    <p:sldId id="1070" r:id="rId6"/>
    <p:sldId id="1071" r:id="rId7"/>
    <p:sldId id="1072" r:id="rId8"/>
    <p:sldId id="1073" r:id="rId9"/>
    <p:sldId id="355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M V Subbara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643"/>
    <a:srgbClr val="FF0066"/>
    <a:srgbClr val="FF9900"/>
    <a:srgbClr val="000099"/>
    <a:srgbClr val="FFCC00"/>
    <a:srgbClr val="FF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2677" autoAdjust="0"/>
  </p:normalViewPr>
  <p:slideViewPr>
    <p:cSldViewPr>
      <p:cViewPr varScale="1">
        <p:scale>
          <a:sx n="57" d="100"/>
          <a:sy n="57" d="100"/>
        </p:scale>
        <p:origin x="17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15.xml"/><Relationship Id="rId5" Type="http://schemas.openxmlformats.org/officeDocument/2006/relationships/slide" Target="slides/slide43.xml"/><Relationship Id="rId4" Type="http://schemas.openxmlformats.org/officeDocument/2006/relationships/slide" Target="slides/slide2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08-04T03:58:31.0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2 10320,'-24'-3'4386,"24"3"-258,-10 0-774,10 0-4128,2 6-2838,-2-6-516,17 4-129,-17-4-387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03:27:36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20334 15177 88 0,'0'0'87'15,"0"0"-17"-15,0 0-16 0,2-11-4 16,-2 11 1-16,0 0 3 15,-6-14-13-15,6 14-8 16,0 0-10-16,0 0-10 16,0 0-10-16,0 0-2 15,0 0-11-15,-7-12-11 16,7 12-10-16,0 0-33 15,0 0-43-15,2 17-3 16,-2-17 4-16,5 11-4 16,-5-11 102-16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23T03:23:01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22603 14578 244 0,'0'0'110'0,"-21"-18"2"0,4-1-88 0,1-3-11 0,8 2-1 0,-2 1-1 16,4 2-2-16,-2-1-14 0,0-2-43 0,3 4-59 0,6 3-2 0,-1 13-1 16,9-16-3-16,-9 16 71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0T05:33:02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 17959 205 0,'0'0'107'0,"-12"-9"-9"16,9-2-37-16,3 11-29 16,0 0 3-16,0 0-12 15,0 0-20-15,0 0-14 16,-1-11-12-16,1 11-32 15,0 0-43-15,10 16-1 16,-7-5-14-16,-3-11 6 0,0 0 50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5T07:07:37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23977 7415 27 0,'10'-15'32'0,"-10"15"-15"0,17-22-10 16,-7 11-7-16,0 0-1 15,-2-1 2-15,-8 12 0 16,16-16-1-16,-16 16 2 16,11-11 5-16,-11 11 5 0,0 0 4 15,0 0 5 1,0 0 5-16,0 0 5 0,0 0 6 15,0 0 3-15,0 0-1 16,0 0-6-16,0 0-3 16,0 0-6-16,0 0-4 15,0 0-6-15,0 0-9 16,0 0-6-16,0 0-3 16,0 0-1-16,0 0 0 15,-11 12 1-15,11 0-1 16,-2 0 1-16,0 1 2 15,1 1 2 1,2-1 0-16,2 0 1 0,-3-13 0 0,11 17 2 16,-11-17 1-16,14 4 1 15,-14-4 1 1,19-10-1-16,-12-3 2 0,2-1 0 16,-3-4 0-16,-1-1-2 15,-2 0 2-15,0 2 0 16,-3 4 1-16,0 13-1 15,-3-17-3-15,3 17-2 16,0 0-2-16,0 0 1 16,0 0-2-16,-7 13-2 0,7-13-2 15,0 21 3 1,2-9 0-16,2 2 3 0,0 0 0 16,2-1 1-1,-6-13 0-15,16 16 1 0,-16-16 0 16,18 1 1-16,-18-1 1 15,15-18-1-15,-10 3 3 16,-2 0 0-16,-3-2 2 16,1 2 1-16,-4 0 1 15,3 15-2-15,-8-17-2 16,8 17 0-16,0 0-4 16,0 0 2-16,-11 10-5 15,11-10-1 1,0 21-1-16,0-9 0 0,3-1 1 0,-3-11-2 15,11 17-5-15,-11-17-9 16,22-6-11-16,-14-6-9 16,5 1-12-16,-7-6-35 15,0 2-29-15,-4 4 3 16,-2 11 3-16,0 0 85 16</inkml:trace>
  <inkml:trace contextRef="#ctx0" brushRef="#br0" timeOffset="2198.46">10546 8543 112 0,'-1'-17'46'0,"1"17"-5"0,-3-19-7 15,3 8-4-15,0-1-9 16,0 12-5-16,0-22-5 16,0 22-3-16,0-20-4 15,0 20 0-15,-1-13-2 16,1 13 1-16,0 0 0 15,0 0-2-15,0 0 0 16,-12 1-2-16,12-1 0 16,-7 12-1-16,7-12 2 15,-6 17 0-15,3-6 0 16,3-11 1-16,3 23 2 16,-3-23 1-16,9 21 1 15,-9-21-2-15,17 17 1 16,-17-17 2-16,20 8-1 0,-20-8 2 15,19 2 0-15,-19-2 0 16,15-5 0-16,-15 5-1 16,6-11-2-16,-6 11-4 15,0 0 0-15,-14-14-1 16,0 13-2-16,-3 2 0 16,-1 4-3-1,-3 4 3-15,-1 1 0 0,1 3 3 16,2 0-2-16,2 2 3 15,4-2-2-15,5-1 3 16,3-1 2-16,5-11 0 31,4 15 2-31,-4-15-1 0,20 0 2 0,-6-6-1 16,3-3 0-16,-1-4-1 0,0-2 1 16,-3-1-2-16,-2 3-4 15,-2 2-2-15,-9 11-1 16,0 0-1-16,0 0-5 15,0 0-64-15,1 27-20 16,-6-8-2-16,7 4 3 16,-3-7 28-16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5T07:15:10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14396 15257 175 0,'0'0'85'16,"22"7"5"-16,-5 3-51 0,-1-5-7 15,6 6 0-15,0-2-3 16,4 2-13-16,1-2-2 16,0 3-7-16,0-4 0 15,0 3-2-15,-5-1 0 16,-1 1-3-16,-3 1-10 15,-5-4-15-15,1 2-40 16,-14-10-29-16,13 9-5 16,-13-9 1-16,0 0-1 15,-6-14 36-15</inkml:trace>
  <inkml:trace contextRef="#ctx0" brushRef="#br0" timeOffset="188.89">14624 15253 271 0,'-10'-13'102'0,"10"13"1"15,-12-15-50-15,12 15-20 16,-12 20-14-16,4-2-12 16,-1 5-7-16,-3 5-5 15,-1 5-13-15,-5-2-60 16,5 3-22-16,-1-7-5 16,3-7 1-16,5-7-2 15</inkml:trace>
  <inkml:trace contextRef="#ctx0" brushRef="#br0" timeOffset="488.04">14891 14770 340 0,'0'0'95'0,"15"-16"-2"15,-15 16-84-15,0 0-4 0,5 17 0 16,-3-2-1-16,2 5 0 16,-2 8 0-16,1 8 6 15,-3 5-2-15,1 5 1 16,-3 1-3-16,-1 3-1 16,-2 0 0-16,3 2 2 15,-2-5-4-15,0-5-19 16,6-4-52-16,-2-6-35 15,1-6-1-15,0-7-4 16,-1-7-3-16,0-12 10 16</inkml:trace>
  <inkml:trace contextRef="#ctx0" brushRef="#br0" timeOffset="770.14">14606 15676 154 0,'-11'21'85'16,"5"-5"5"-16,7-5-32 15,6 5-21-15,4-5-5 16,12 0 4-16,2-6 0 16,9 1-5-16,3-5-6 15,9-1-5 1,0-4-6-16,3 3-3 0,-3-4-5 15,1 0-10-15,-1 3-14 0,-7-4-22 16,2 5-65 0,-8 1-4-16,-4 2 0 0,-5-3-3 15,-5 2 3-15</inkml:trace>
  <inkml:trace contextRef="#ctx0" brushRef="#br0" timeOffset="1289.06">14914 15932 224 0,'-2'12'84'16,"-2"2"-2"-16,6 5-52 15,-1 10-35-15,-2 12 6 16,1 8 5-16,-5 6 9 15,1 6-6-15,-2-1 2 16,0-3 0 0,-4-5-2-16,2-5 5 0,-1-8-3 15,3-10 11-15,-1-17 4 16,7-12 1-16,0 0 1 16,0 0-1-16,-14-24-2 0,17-10-3 15,-6-18 0-15,7 2-14 16,-1-5-2-16,2 2-5 15,1 3 2-15,2 5-3 16,-1 8 4-16,-1 14-5 16,-6 23 1-16,14-13-3 15,-14 13 0-15,17 24 1 16,-5-1-3-16,3 6 3 16,2 1-2-16,2 8 5 15,3-1-1 1,0 2 3-16,0-1-5 0,0-3 2 0,-1-5-2 15,-3-3 2-15,-1-1-1 16,-5-9-12-16,1-2-13 16,-13-15-30-16,9 14-62 31,-9-14-4-31,0 0 2 16,-12-9-3-16,0 1 1 15</inkml:trace>
  <inkml:trace contextRef="#ctx0" brushRef="#br0" timeOffset="1461.4">14779 16554 215 0,'0'0'99'16,"7"-11"-29"-16,12-1-36 15,9-8-43-15,11-2-57 16,1-12-21-16,10 2-8 15,-2-7 1-15,2 3 28 16</inkml:trace>
  <inkml:trace contextRef="#ctx0" brushRef="#br0" timeOffset="1712.79">15278 16161 206 0,'0'0'90'16,"6"16"4"-16,-2-4-55 15,1 10-26-15,-1 1 0 16,3 10 5-16,-1 2 6 16,2 9 0-16,-1-4-9 15,1-2-5-15,2 4-4 16,-2-8 6-16,2-4-4 16,2-4-2-16,1-8-16 15,-1-18-36-15,5-4-56 16,0-7-4-16,-1-17 2 15,3-4-4-15,-5-16 7 16</inkml:trace>
  <inkml:trace contextRef="#ctx0" brushRef="#br0" timeOffset="1869.94">15463 15944 361 0,'-19'-11'112'16,"19"11"-2"-16,0 0-82 15,-14 4-15-15,14-4-29 16,0 10-88-16,0-10-11 16,9 11-2-16,-9-11-1 15,16 0-2-15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05815-D887-8BFF-B364-6A2A8A57E2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1E712-C4FE-051F-C94A-20AB946D03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D5AAFE-E238-462E-A61E-E041717960BA}" type="datetimeFigureOut">
              <a:rPr lang="en-US"/>
              <a:pPr>
                <a:defRPr/>
              </a:pPr>
              <a:t>4/27/2024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E1C5A6-59AD-A3AC-4A65-C751187250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F4EFA3-2BA7-7755-0EE4-9ED790CC4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5EDBA-4EA4-3A7C-8E2E-0F29E486F5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C407B-E75F-3B76-19B0-2552656A2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7AD9DF-D796-4F26-A236-170140957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E722A57-094B-5F10-E865-E453D763F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F0B66DC-E167-4CC8-DE59-F82B91CAE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6B09895-0A42-CA39-D0C9-3762E56D8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249E51-B60A-4994-B555-217A6785A2C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70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AF014C-6509-14C4-DD82-702404D0F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B6AF2A-2BC7-E697-9B82-462977328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358EE9-5242-5A2C-F947-1A4A20F1E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420D-91BA-41A2-BEE2-6AD0E9AD7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5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B6FE1-F77A-581C-69F4-2DFADABA9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69BC8-0BAC-CE2A-5A83-AA22B7B26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F6AB6-29E7-FDC8-CE82-618D068F9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2653-3FEF-4C84-B529-173C83886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39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AE374C-1BDF-FF58-3108-17CA4466E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088CFB-09F7-0DEB-7767-BE4576B70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D10AF-DC7A-8BC1-91EB-87DCF5B22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2C54-52A8-43B4-8FFD-846132DBB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0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EF59BE-0694-2D5E-A9DB-4B389295A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0C5C4-2FA2-A621-FD20-5A395F523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CF330-A7D8-C0DD-B7AB-6C0E09539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FF58-204D-40B8-BBE4-8F3EC8CC5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97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D93580-68DC-6AB9-85B1-F1E6C41AE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ADFA53-D659-424E-5783-F6283531A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7C995-3BA0-E915-19BF-4351EA155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C5B50-7E13-44ED-A11C-9769B11F9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8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58B45-B749-9EC5-0159-A40E19FA5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4FE34-D21D-2427-4872-68319933E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5B304-7E2C-7707-A74D-005854FE2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D5DEF-BA3E-47D5-B469-7A10EF3D9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4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5A0D66-2305-6808-2751-8C21A90CB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ECF62A-3780-1E1B-CB39-A7E1E1123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7F3E1F-FA18-BA99-8058-22C4A1FA0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81A8-3BAD-404A-B4E0-3C768439A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4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6D3961-3206-E4FA-64C2-36C6BDB97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09469D-39D6-7AC7-2088-3130AEB42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4C6BD3-D19F-020A-7319-1A1A7F142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002D-AD18-4678-80D3-71D292B95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6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AE1D7-F207-8B44-52B1-8121D37CF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015413-77BE-8D11-96ED-41E8A64EC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0DAFF5-E25B-5EA0-0133-7649FED7D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0333-1818-4826-86F5-D85FC8923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97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24C0E-F4E3-A80E-733A-924B42F0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2233BF-BEE9-EF31-28CD-05D496955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4C587A-04BC-A2D3-0306-DA43B9DD6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5E6F-4FC5-47D1-B76D-88362880A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9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D2FEC-DA92-6F5F-EC54-70FA1A618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6D33D-F384-C335-E2D2-F6ACF3C8F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906EA-EB10-8211-0736-4C7ABB7A2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406B-1DB9-4C0A-9E9F-1EC0A7D9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1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A4FEF2-D7D0-2E18-CAA3-A671D994B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F6ACF3-B892-FA55-BD50-B0A30AF75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ED4C2D-78EE-6E2D-0A78-7E81E76339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6060C7-2D53-3123-8245-0DC6821AEC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574281-71DC-F7E5-96E2-EED9A1FD18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AB27A6-1801-4F71-AFB0-743288200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ustomXml" Target="../ink/ink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customXml" Target="../ink/ink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E8E0ACC2-D1C1-E0DD-2562-A62FC5B2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9EBBC5A-C89E-30A6-4458-33A0849D1F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2192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Radiation Analysis of Space Systems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09A10C6-CEDC-F1B4-E740-8722C7BA7C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219200"/>
          </a:xfrm>
          <a:noFill/>
        </p:spPr>
        <p:txBody>
          <a:bodyPr/>
          <a:lstStyle/>
          <a:p>
            <a:r>
              <a:rPr lang="en-US" altLang="en-US" sz="1600" b="1" dirty="0">
                <a:latin typeface="Script MT Bold" panose="03040602040607080904" pitchFamily="66" charset="0"/>
              </a:rPr>
              <a:t>P M V Subbarao</a:t>
            </a:r>
          </a:p>
          <a:p>
            <a:r>
              <a:rPr lang="en-US" altLang="en-US" sz="1600" b="1" dirty="0">
                <a:latin typeface="Script MT Bold" panose="03040602040607080904" pitchFamily="66" charset="0"/>
              </a:rPr>
              <a:t>Professor</a:t>
            </a:r>
            <a:endParaRPr lang="en-US" altLang="en-US" sz="1600" i="1" dirty="0"/>
          </a:p>
          <a:p>
            <a:r>
              <a:rPr lang="en-US" altLang="en-US" sz="1600" i="1" dirty="0"/>
              <a:t>Mechanical Engineering Department</a:t>
            </a:r>
          </a:p>
          <a:p>
            <a:r>
              <a:rPr lang="en-US" altLang="en-US" sz="1600" i="1" dirty="0"/>
              <a:t>I </a:t>
            </a:r>
            <a:r>
              <a:rPr lang="en-US" altLang="en-US" sz="1600" i="1" dirty="0" err="1"/>
              <a:t>I</a:t>
            </a:r>
            <a:r>
              <a:rPr lang="en-US" altLang="en-US" sz="1600" i="1" dirty="0"/>
              <a:t> T Delhi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B4A8BFA6-E654-E400-68C3-4B47199B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122F31B9-E597-626E-2EFC-B61318D6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181600"/>
            <a:ext cx="88265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en-US" sz="4000" dirty="0">
                <a:solidFill>
                  <a:srgbClr val="00B050"/>
                </a:solidFill>
                <a:latin typeface="Script MT Bold" panose="03040602040607080904" pitchFamily="66" charset="0"/>
              </a:rPr>
              <a:t>Thermal Management of Space Enclosures using Radiation Properties….</a:t>
            </a:r>
            <a:endParaRPr lang="en-IN" sz="4000" dirty="0">
              <a:solidFill>
                <a:srgbClr val="00B050"/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8C54DE71-DBEB-6E15-753C-4318EDC48D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5" name="Group 8">
              <a:extLst>
                <a:ext uri="{FF2B5EF4-FFF2-40B4-BE49-F238E27FC236}">
                  <a16:creationId xmlns:a16="http://schemas.microsoft.com/office/drawing/2014/main" id="{5A0B27DA-0EBA-A71A-9D7A-DB2FB13BB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5" name="Rectangle 9">
                <a:extLst>
                  <a:ext uri="{FF2B5EF4-FFF2-40B4-BE49-F238E27FC236}">
                    <a16:creationId xmlns:a16="http://schemas.microsoft.com/office/drawing/2014/main" id="{94F833BE-7D49-3DBD-7FF0-EA69EE781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6" name="Rectangle 10">
                <a:extLst>
                  <a:ext uri="{FF2B5EF4-FFF2-40B4-BE49-F238E27FC236}">
                    <a16:creationId xmlns:a16="http://schemas.microsoft.com/office/drawing/2014/main" id="{62B1C1BF-62AB-FEF5-2781-9AADE3304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1">
              <a:extLst>
                <a:ext uri="{FF2B5EF4-FFF2-40B4-BE49-F238E27FC236}">
                  <a16:creationId xmlns:a16="http://schemas.microsoft.com/office/drawing/2014/main" id="{63654A37-8E52-19B0-F814-39D04D548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3" name="Rectangle 12">
                <a:extLst>
                  <a:ext uri="{FF2B5EF4-FFF2-40B4-BE49-F238E27FC236}">
                    <a16:creationId xmlns:a16="http://schemas.microsoft.com/office/drawing/2014/main" id="{2804F6DA-87F9-8E2A-5892-92C5A3A40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3">
                <a:extLst>
                  <a:ext uri="{FF2B5EF4-FFF2-40B4-BE49-F238E27FC236}">
                    <a16:creationId xmlns:a16="http://schemas.microsoft.com/office/drawing/2014/main" id="{E45ABF0E-181C-CFFB-F10A-0E8E13005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7" name="Group 14">
              <a:extLst>
                <a:ext uri="{FF2B5EF4-FFF2-40B4-BE49-F238E27FC236}">
                  <a16:creationId xmlns:a16="http://schemas.microsoft.com/office/drawing/2014/main" id="{FDA79323-1D41-1787-1740-AE73194A5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91" name="Rectangle 15">
                <a:extLst>
                  <a:ext uri="{FF2B5EF4-FFF2-40B4-BE49-F238E27FC236}">
                    <a16:creationId xmlns:a16="http://schemas.microsoft.com/office/drawing/2014/main" id="{82A8B246-C3DD-B82D-73B1-212353D9E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6">
                <a:extLst>
                  <a:ext uri="{FF2B5EF4-FFF2-40B4-BE49-F238E27FC236}">
                    <a16:creationId xmlns:a16="http://schemas.microsoft.com/office/drawing/2014/main" id="{696D1D71-A427-86C5-1329-9B2902BFF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8" name="Group 17">
              <a:extLst>
                <a:ext uri="{FF2B5EF4-FFF2-40B4-BE49-F238E27FC236}">
                  <a16:creationId xmlns:a16="http://schemas.microsoft.com/office/drawing/2014/main" id="{C8D32F2D-112E-021E-9450-F5A51E3D1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9" name="Rectangle 18">
                <a:extLst>
                  <a:ext uri="{FF2B5EF4-FFF2-40B4-BE49-F238E27FC236}">
                    <a16:creationId xmlns:a16="http://schemas.microsoft.com/office/drawing/2014/main" id="{B107E1F7-3D28-79B4-CD44-90C8D4F48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9">
                <a:extLst>
                  <a:ext uri="{FF2B5EF4-FFF2-40B4-BE49-F238E27FC236}">
                    <a16:creationId xmlns:a16="http://schemas.microsoft.com/office/drawing/2014/main" id="{9E8EA480-EE97-8EC5-8F05-3B7689AE6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pic>
        <p:nvPicPr>
          <p:cNvPr id="23" name="Rectangle 19458">
            <a:extLst>
              <a:ext uri="{FF2B5EF4-FFF2-40B4-BE49-F238E27FC236}">
                <a16:creationId xmlns:a16="http://schemas.microsoft.com/office/drawing/2014/main" id="{8526C4BA-2BC2-BFC0-7F42-641229C3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4071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>
              <a:rot lat="487347" lon="1800000" rev="174516"/>
            </a:camera>
            <a:lightRig rig="threePt" dir="t"/>
          </a:scene3d>
          <a:sp3d>
            <a:bevelT w="165100" prst="coolSlant"/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F113FA1E-FB2A-E2A7-EF48-F580A42D5A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F113FA1E-FB2A-E2A7-EF48-F580A42D5A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22">
                <a:extLst>
                  <a:ext uri="{FF2B5EF4-FFF2-40B4-BE49-F238E27FC236}">
                    <a16:creationId xmlns:a16="http://schemas.microsoft.com/office/drawing/2014/main" id="{34B2D1C6-4BCE-E78C-0B14-D473715DC2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0" y="5286375"/>
              <a:ext cx="12700" cy="4763"/>
            </p14:xfrm>
          </p:contentPart>
        </mc:Choice>
        <mc:Fallback xmlns="">
          <p:pic>
            <p:nvPicPr>
              <p:cNvPr id="1027" name="Ink 22">
                <a:extLst>
                  <a:ext uri="{FF2B5EF4-FFF2-40B4-BE49-F238E27FC236}">
                    <a16:creationId xmlns:a16="http://schemas.microsoft.com/office/drawing/2014/main" id="{34B2D1C6-4BCE-E78C-0B14-D473715DC2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4288" y="5273991"/>
                <a:ext cx="32124" cy="29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38D417-A5AC-693E-690E-09E9A7EEDAB4}"/>
                  </a:ext>
                </a:extLst>
              </p14:cNvPr>
              <p14:cNvContentPartPr/>
              <p14:nvPr/>
            </p14:nvContentPartPr>
            <p14:xfrm>
              <a:off x="7316280" y="5450400"/>
              <a:ext cx="504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38D417-A5AC-693E-690E-09E9A7EEDA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6920" y="5441040"/>
                <a:ext cx="23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9CDF91-4930-434C-3628-4A59DA94D289}"/>
                  </a:ext>
                </a:extLst>
              </p14:cNvPr>
              <p14:cNvContentPartPr/>
              <p14:nvPr/>
            </p14:nvContentPartPr>
            <p14:xfrm>
              <a:off x="8101440" y="5176800"/>
              <a:ext cx="36000" cy="7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9CDF91-4930-434C-3628-4A59DA94D2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92080" y="5167440"/>
                <a:ext cx="547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2958D2-0F2E-A4A5-F362-90D3492241E7}"/>
                  </a:ext>
                </a:extLst>
              </p14:cNvPr>
              <p14:cNvContentPartPr/>
              <p14:nvPr/>
            </p14:nvContentPartPr>
            <p14:xfrm>
              <a:off x="896040" y="6454080"/>
              <a:ext cx="6120" cy="1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2958D2-0F2E-A4A5-F362-90D3492241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680" y="6444720"/>
                <a:ext cx="24840" cy="3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>
            <a:extLst>
              <a:ext uri="{FF2B5EF4-FFF2-40B4-BE49-F238E27FC236}">
                <a16:creationId xmlns:a16="http://schemas.microsoft.com/office/drawing/2014/main" id="{54D2AADC-A865-C323-0AE0-B134ADAB2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/>
              <a:t>Complication</a:t>
            </a:r>
          </a:p>
        </p:txBody>
      </p:sp>
      <p:sp>
        <p:nvSpPr>
          <p:cNvPr id="584707" name="Rectangle 3">
            <a:extLst>
              <a:ext uri="{FF2B5EF4-FFF2-40B4-BE49-F238E27FC236}">
                <a16:creationId xmlns:a16="http://schemas.microsoft.com/office/drawing/2014/main" id="{2E61855A-9D2B-A549-0E64-333A79BD3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820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 dirty="0"/>
              <a:t>In practice, we cannot just consider the emissivity or absorptivity of surfaces in isolation.</a:t>
            </a:r>
          </a:p>
          <a:p>
            <a:r>
              <a:rPr lang="en-US" altLang="en-US" sz="2400" dirty="0"/>
              <a:t>Radiation bounces backwards and forwards between surfaces.</a:t>
            </a:r>
          </a:p>
          <a:p>
            <a:r>
              <a:rPr lang="en-US" altLang="en-US" sz="2400" dirty="0"/>
              <a:t>Use concept of “radiosity” (</a:t>
            </a:r>
            <a:r>
              <a:rPr lang="en-US" altLang="en-US" sz="2400" i="1" dirty="0"/>
              <a:t>J</a:t>
            </a:r>
            <a:r>
              <a:rPr lang="en-US" altLang="en-US" sz="2400" dirty="0"/>
              <a:t>) = emissive power for real surface and reflected radiation.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EC7AEDD3-590B-9BA9-5DC8-84FD69471E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0AE6FB5-7AA4-2219-2F1D-104A4F37AE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4015C23B-5DE3-54F1-4BFE-13E23F54F4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4F3FEC3F-0972-3BA0-2EAB-7ED907225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1962703-4CAC-AF91-C92F-75F127FA38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5F71D3A-5F67-4A6D-0079-CE592D12BB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61AAC04-32A8-3A47-84D8-E1A808ED0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45F1232-75D2-20F1-D09A-B7F87721D2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FAF6019A-D5B8-A689-F34A-654421AB58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FED4204-71C6-14F9-9C7C-87F0FC812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9A214332-1673-08AE-2EF0-68CC0F9EDE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68AE6E9-F73A-3971-CBD5-286F83092A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E1F4FE5-4951-63B6-2313-87009EAC9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5E3223C-DA01-FF79-1CEA-8611011D7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2309A4C-0EAA-E7DA-4087-5DF97D1F1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C319C8EF-7AA4-FC79-84B1-65D327F3A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0BD5C6FB-61D6-3999-F46D-2339A0D7E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609600"/>
          </a:xfrm>
        </p:spPr>
        <p:txBody>
          <a:bodyPr/>
          <a:lstStyle/>
          <a:p>
            <a:r>
              <a:rPr lang="en-US" altLang="en-US" sz="2800"/>
              <a:t>Radiosity of Real Opaque Surface</a:t>
            </a:r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26A7B0BF-4E70-A269-6592-299BEAC53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486400" cy="2438400"/>
          </a:xfrm>
        </p:spPr>
        <p:txBody>
          <a:bodyPr/>
          <a:lstStyle/>
          <a:p>
            <a:r>
              <a:rPr lang="en-US" altLang="en-US" sz="2400" dirty="0"/>
              <a:t>Consider an opaque surface. </a:t>
            </a:r>
          </a:p>
          <a:p>
            <a:r>
              <a:rPr lang="en-US" altLang="en-US" sz="2400" dirty="0"/>
              <a:t>If the incident energy flux is </a:t>
            </a:r>
            <a:r>
              <a:rPr lang="en-US" altLang="en-US" sz="2400" i="1" dirty="0"/>
              <a:t>G</a:t>
            </a:r>
            <a:r>
              <a:rPr lang="en-US" altLang="en-US" sz="2400" dirty="0"/>
              <a:t>, a part of it is absorbed and the rest of it is reflected. </a:t>
            </a:r>
          </a:p>
          <a:p>
            <a:r>
              <a:rPr lang="en-US" altLang="en-US" sz="2400" dirty="0"/>
              <a:t>The surface also emits an energy flux of </a:t>
            </a:r>
            <a:r>
              <a:rPr lang="en-US" altLang="en-US" sz="2400" i="1" dirty="0"/>
              <a:t>E</a:t>
            </a:r>
            <a:r>
              <a:rPr lang="en-US" altLang="en-US" sz="2400" dirty="0"/>
              <a:t>.</a:t>
            </a:r>
          </a:p>
        </p:txBody>
      </p:sp>
      <p:pic>
        <p:nvPicPr>
          <p:cNvPr id="585732" name="Picture 4">
            <a:extLst>
              <a:ext uri="{FF2B5EF4-FFF2-40B4-BE49-F238E27FC236}">
                <a16:creationId xmlns:a16="http://schemas.microsoft.com/office/drawing/2014/main" id="{9B53E7D4-E8B5-BD81-31CC-D762078C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4290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5733" name="Object 5">
                <a:extLst>
                  <a:ext uri="{FF2B5EF4-FFF2-40B4-BE49-F238E27FC236}">
                    <a16:creationId xmlns:a16="http://schemas.microsoft.com/office/drawing/2014/main" id="{F3ADEDCC-E282-0BD5-2683-1D39D16FDE31}"/>
                  </a:ext>
                </a:extLst>
              </p:cNvPr>
              <p:cNvSpPr txBox="1"/>
              <p:nvPr/>
            </p:nvSpPr>
            <p:spPr bwMode="auto">
              <a:xfrm>
                <a:off x="1981200" y="3124200"/>
                <a:ext cx="2743200" cy="738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85733" name="Object 5">
                <a:extLst>
                  <a:ext uri="{FF2B5EF4-FFF2-40B4-BE49-F238E27FC236}">
                    <a16:creationId xmlns:a16="http://schemas.microsoft.com/office/drawing/2014/main" id="{F3ADEDCC-E282-0BD5-2683-1D39D16FD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3124200"/>
                <a:ext cx="2743200" cy="738188"/>
              </a:xfrm>
              <a:prstGeom prst="rect">
                <a:avLst/>
              </a:prstGeom>
              <a:blipFill>
                <a:blip r:embed="rId4"/>
                <a:stretch>
                  <a:fillRect l="-155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5734" name="Text Box 6">
            <a:extLst>
              <a:ext uri="{FF2B5EF4-FFF2-40B4-BE49-F238E27FC236}">
                <a16:creationId xmlns:a16="http://schemas.microsoft.com/office/drawing/2014/main" id="{D8FD0FED-C029-926B-4BD1-51A4D22FC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472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Rate of Energy leaving a surface: </a:t>
            </a:r>
            <a:r>
              <a:rPr lang="en-US" altLang="en-US" i="1"/>
              <a:t>J A</a:t>
            </a:r>
          </a:p>
        </p:txBody>
      </p:sp>
      <p:sp>
        <p:nvSpPr>
          <p:cNvPr id="585735" name="Text Box 7">
            <a:extLst>
              <a:ext uri="{FF2B5EF4-FFF2-40B4-BE49-F238E27FC236}">
                <a16:creationId xmlns:a16="http://schemas.microsoft.com/office/drawing/2014/main" id="{B016C962-DBFB-1AD9-FB87-D65F310AC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550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Rate of Energy incident on this surface: </a:t>
            </a:r>
            <a:r>
              <a:rPr lang="en-US" altLang="en-US" i="1"/>
              <a:t>GA</a:t>
            </a:r>
          </a:p>
        </p:txBody>
      </p:sp>
      <p:sp>
        <p:nvSpPr>
          <p:cNvPr id="585736" name="Text Box 8">
            <a:extLst>
              <a:ext uri="{FF2B5EF4-FFF2-40B4-BE49-F238E27FC236}">
                <a16:creationId xmlns:a16="http://schemas.microsoft.com/office/drawing/2014/main" id="{F19E5E61-2EED-0A09-634D-C1EA51177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53000"/>
            <a:ext cx="577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Net rate of energy leaving the surface: </a:t>
            </a:r>
            <a:r>
              <a:rPr lang="en-US" altLang="en-US" i="1"/>
              <a:t>A(J-G)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5737" name="Text Box 9">
                <a:extLst>
                  <a:ext uri="{FF2B5EF4-FFF2-40B4-BE49-F238E27FC236}">
                    <a16:creationId xmlns:a16="http://schemas.microsoft.com/office/drawing/2014/main" id="{6530C739-FE9D-E79F-97DB-D97233308B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638800"/>
                <a:ext cx="7687746" cy="475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Rate of heat transfer from a surface by radiation: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en-US" i="1" dirty="0"/>
                  <a:t> = A(J-G)</a:t>
                </a:r>
              </a:p>
            </p:txBody>
          </p:sp>
        </mc:Choice>
        <mc:Fallback xmlns="">
          <p:sp>
            <p:nvSpPr>
              <p:cNvPr id="585737" name="Text Box 9">
                <a:extLst>
                  <a:ext uri="{FF2B5EF4-FFF2-40B4-BE49-F238E27FC236}">
                    <a16:creationId xmlns:a16="http://schemas.microsoft.com/office/drawing/2014/main" id="{6530C739-FE9D-E79F-97DB-D97233308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638800"/>
                <a:ext cx="7687746" cy="475643"/>
              </a:xfrm>
              <a:prstGeom prst="rect">
                <a:avLst/>
              </a:prstGeom>
              <a:blipFill>
                <a:blip r:embed="rId5"/>
                <a:stretch>
                  <a:fillRect l="-1190" t="-6410" r="-159" b="-294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A7521E9D-357C-2041-2A7E-5B8434BCC77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792DF0C-5050-CA04-C664-7ADCD1CC6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133309F0-D1EE-ED7C-EF6D-D7661A6067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252369BC-DCC1-5422-AEC5-BA4B920CD4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5039572F-E65C-BF71-A8F4-FCB552FD7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792E04A-142B-D26B-B2DD-EA78BC3861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C4B70DA-3168-FB62-05AB-381E3F5B6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E2B6918-B22B-6B16-593F-4DE6EE77C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206AD42-9321-A543-DF80-225DA3009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30751C34-287F-4FF9-97F0-35E8483B6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52EF8FD3-CE89-E6F0-41F0-219EFCDEAD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1541A935-75E2-7B0F-2859-CFA754646D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27AB053-8371-87EC-3394-4DC490ED8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B1A94A0-81E6-4584-6745-76F375715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4FB6335-959A-6B6D-778C-B11E38799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2B172480-FA42-01C0-2C05-E6553C982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9CE0C5-F2C0-3FCE-A8A6-424824173EB2}"/>
                  </a:ext>
                </a:extLst>
              </p:cNvPr>
              <p:cNvSpPr txBox="1"/>
              <p:nvPr/>
            </p:nvSpPr>
            <p:spPr>
              <a:xfrm>
                <a:off x="3810000" y="6107668"/>
                <a:ext cx="2493247" cy="383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9CE0C5-F2C0-3FCE-A8A6-424824173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107668"/>
                <a:ext cx="2493247" cy="383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5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85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85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585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585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build="p"/>
      <p:bldP spid="58573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>
            <a:extLst>
              <a:ext uri="{FF2B5EF4-FFF2-40B4-BE49-F238E27FC236}">
                <a16:creationId xmlns:a16="http://schemas.microsoft.com/office/drawing/2014/main" id="{B6C8FB7B-61A7-E406-D13E-265ACA6C1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Enclosure of Real Surfaces </a:t>
            </a:r>
          </a:p>
        </p:txBody>
      </p:sp>
      <p:grpSp>
        <p:nvGrpSpPr>
          <p:cNvPr id="586755" name="Group 3">
            <a:extLst>
              <a:ext uri="{FF2B5EF4-FFF2-40B4-BE49-F238E27FC236}">
                <a16:creationId xmlns:a16="http://schemas.microsoft.com/office/drawing/2014/main" id="{CD4A090C-532D-1139-2FAC-F8EA66356C3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913188" y="4430712"/>
            <a:ext cx="1244600" cy="512763"/>
            <a:chOff x="3867" y="1296"/>
            <a:chExt cx="558" cy="288"/>
          </a:xfrm>
        </p:grpSpPr>
        <p:sp>
          <p:nvSpPr>
            <p:cNvPr id="586756" name="Freeform 4">
              <a:extLst>
                <a:ext uri="{FF2B5EF4-FFF2-40B4-BE49-F238E27FC236}">
                  <a16:creationId xmlns:a16="http://schemas.microsoft.com/office/drawing/2014/main" id="{BCD3C16B-9956-1B1A-E95F-078E077CA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307"/>
              <a:ext cx="558" cy="277"/>
            </a:xfrm>
            <a:custGeom>
              <a:avLst/>
              <a:gdLst>
                <a:gd name="T0" fmla="*/ 0 w 558"/>
                <a:gd name="T1" fmla="*/ 0 h 156"/>
                <a:gd name="T2" fmla="*/ 83 w 558"/>
                <a:gd name="T3" fmla="*/ 92 h 156"/>
                <a:gd name="T4" fmla="*/ 229 w 558"/>
                <a:gd name="T5" fmla="*/ 156 h 156"/>
                <a:gd name="T6" fmla="*/ 375 w 558"/>
                <a:gd name="T7" fmla="*/ 147 h 156"/>
                <a:gd name="T8" fmla="*/ 522 w 558"/>
                <a:gd name="T9" fmla="*/ 64 h 156"/>
                <a:gd name="T10" fmla="*/ 558 w 558"/>
                <a:gd name="T11" fmla="*/ 0 h 156"/>
                <a:gd name="T12" fmla="*/ 0 w 558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6">
                  <a:moveTo>
                    <a:pt x="0" y="0"/>
                  </a:moveTo>
                  <a:cubicBezTo>
                    <a:pt x="33" y="50"/>
                    <a:pt x="44" y="55"/>
                    <a:pt x="83" y="92"/>
                  </a:cubicBezTo>
                  <a:cubicBezTo>
                    <a:pt x="104" y="156"/>
                    <a:pt x="171" y="145"/>
                    <a:pt x="229" y="156"/>
                  </a:cubicBezTo>
                  <a:cubicBezTo>
                    <a:pt x="278" y="153"/>
                    <a:pt x="326" y="152"/>
                    <a:pt x="375" y="147"/>
                  </a:cubicBezTo>
                  <a:cubicBezTo>
                    <a:pt x="428" y="142"/>
                    <a:pt x="488" y="107"/>
                    <a:pt x="522" y="64"/>
                  </a:cubicBezTo>
                  <a:cubicBezTo>
                    <a:pt x="539" y="43"/>
                    <a:pt x="541" y="19"/>
                    <a:pt x="5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57" name="Line 5">
              <a:extLst>
                <a:ext uri="{FF2B5EF4-FFF2-40B4-BE49-F238E27FC236}">
                  <a16:creationId xmlns:a16="http://schemas.microsoft.com/office/drawing/2014/main" id="{4BF83C5B-0AF7-9795-4EE8-CEBDDE8DF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296"/>
              <a:ext cx="192" cy="14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58" name="Line 6">
              <a:extLst>
                <a:ext uri="{FF2B5EF4-FFF2-40B4-BE49-F238E27FC236}">
                  <a16:creationId xmlns:a16="http://schemas.microsoft.com/office/drawing/2014/main" id="{4708FE34-E59E-E3CF-B807-08A171FC1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296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59" name="Line 7">
              <a:extLst>
                <a:ext uri="{FF2B5EF4-FFF2-40B4-BE49-F238E27FC236}">
                  <a16:creationId xmlns:a16="http://schemas.microsoft.com/office/drawing/2014/main" id="{72BF2BB8-F287-51C4-24DF-EFC6DC1B3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60" name="Line 8">
              <a:extLst>
                <a:ext uri="{FF2B5EF4-FFF2-40B4-BE49-F238E27FC236}">
                  <a16:creationId xmlns:a16="http://schemas.microsoft.com/office/drawing/2014/main" id="{E430A00B-FC3E-D578-AE7D-FB0C1B7C7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192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61" name="Line 9">
              <a:extLst>
                <a:ext uri="{FF2B5EF4-FFF2-40B4-BE49-F238E27FC236}">
                  <a16:creationId xmlns:a16="http://schemas.microsoft.com/office/drawing/2014/main" id="{89593EF5-7B9E-0D96-998F-0D55716F1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86762" name="AutoShape 10">
            <a:extLst>
              <a:ext uri="{FF2B5EF4-FFF2-40B4-BE49-F238E27FC236}">
                <a16:creationId xmlns:a16="http://schemas.microsoft.com/office/drawing/2014/main" id="{8CD89B60-98F8-9C0B-6359-D8046B31A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1436687"/>
            <a:ext cx="4394200" cy="350678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86763" name="Text Box 11">
            <a:extLst>
              <a:ext uri="{FF2B5EF4-FFF2-40B4-BE49-F238E27FC236}">
                <a16:creationId xmlns:a16="http://schemas.microsoft.com/office/drawing/2014/main" id="{85427164-A13D-7F58-A792-41A978ED7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969962"/>
            <a:ext cx="871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  <a:r>
              <a:rPr lang="en-US" altLang="en-US" baseline="-25000"/>
              <a:t>1</a:t>
            </a:r>
            <a:r>
              <a:rPr lang="en-US" altLang="en-US"/>
              <a:t>,A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586764" name="Text Box 12">
            <a:extLst>
              <a:ext uri="{FF2B5EF4-FFF2-40B4-BE49-F238E27FC236}">
                <a16:creationId xmlns:a16="http://schemas.microsoft.com/office/drawing/2014/main" id="{CF9DD5C4-1B5D-4497-610D-0D7309F40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363" y="1436687"/>
            <a:ext cx="86836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  <a:r>
              <a:rPr lang="en-US" altLang="en-US" baseline="-25000"/>
              <a:t>2</a:t>
            </a:r>
            <a:r>
              <a:rPr lang="en-US" altLang="en-US"/>
              <a:t>,A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586765" name="Text Box 13">
            <a:extLst>
              <a:ext uri="{FF2B5EF4-FFF2-40B4-BE49-F238E27FC236}">
                <a16:creationId xmlns:a16="http://schemas.microsoft.com/office/drawing/2014/main" id="{3F6F5E6D-AFBB-6674-A599-0BAF3FA03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4983163"/>
            <a:ext cx="7810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  <a:r>
              <a:rPr lang="en-US" altLang="en-US" baseline="-25000"/>
              <a:t>i</a:t>
            </a:r>
            <a:r>
              <a:rPr lang="en-US" altLang="en-US"/>
              <a:t>,A</a:t>
            </a:r>
            <a:r>
              <a:rPr lang="en-US" altLang="en-US" baseline="-25000"/>
              <a:t>i</a:t>
            </a:r>
            <a:endParaRPr lang="en-US" altLang="en-US"/>
          </a:p>
        </p:txBody>
      </p:sp>
      <p:sp>
        <p:nvSpPr>
          <p:cNvPr id="586766" name="Text Box 14">
            <a:extLst>
              <a:ext uri="{FF2B5EF4-FFF2-40B4-BE49-F238E27FC236}">
                <a16:creationId xmlns:a16="http://schemas.microsoft.com/office/drawing/2014/main" id="{6096FDE8-EC37-BBD1-AC2F-C6F6ACF6E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1522412"/>
            <a:ext cx="95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</a:t>
            </a:r>
            <a:r>
              <a:rPr lang="en-US" altLang="en-US" baseline="-25000"/>
              <a:t>N</a:t>
            </a:r>
            <a:r>
              <a:rPr lang="en-US" altLang="en-US"/>
              <a:t>,A</a:t>
            </a:r>
            <a:r>
              <a:rPr lang="en-US" altLang="en-US" baseline="-25000"/>
              <a:t>N</a:t>
            </a:r>
            <a:endParaRPr lang="en-US" altLang="en-US"/>
          </a:p>
        </p:txBody>
      </p:sp>
      <p:sp>
        <p:nvSpPr>
          <p:cNvPr id="586767" name="Text Box 15">
            <a:extLst>
              <a:ext uri="{FF2B5EF4-FFF2-40B4-BE49-F238E27FC236}">
                <a16:creationId xmlns:a16="http://schemas.microsoft.com/office/drawing/2014/main" id="{BC5E88B1-49F9-B47D-0BAE-FAE690B1B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2254250"/>
            <a:ext cx="2587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</p:txBody>
      </p:sp>
      <p:sp>
        <p:nvSpPr>
          <p:cNvPr id="586768" name="Text Box 16">
            <a:extLst>
              <a:ext uri="{FF2B5EF4-FFF2-40B4-BE49-F238E27FC236}">
                <a16:creationId xmlns:a16="http://schemas.microsoft.com/office/drawing/2014/main" id="{B4A933BD-127C-88FE-8D43-882BCF42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4046537"/>
            <a:ext cx="261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</a:t>
            </a:r>
          </a:p>
        </p:txBody>
      </p:sp>
      <p:sp>
        <p:nvSpPr>
          <p:cNvPr id="586769" name="Text Box 17">
            <a:extLst>
              <a:ext uri="{FF2B5EF4-FFF2-40B4-BE49-F238E27FC236}">
                <a16:creationId xmlns:a16="http://schemas.microsoft.com/office/drawing/2014/main" id="{2A08613B-47FA-BBB3-D5CC-4C69E37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4686300"/>
            <a:ext cx="2603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</a:t>
            </a:r>
          </a:p>
        </p:txBody>
      </p:sp>
      <p:sp>
        <p:nvSpPr>
          <p:cNvPr id="586770" name="Text Box 18">
            <a:extLst>
              <a:ext uri="{FF2B5EF4-FFF2-40B4-BE49-F238E27FC236}">
                <a16:creationId xmlns:a16="http://schemas.microsoft.com/office/drawing/2014/main" id="{D7F99ED9-27BD-099D-4D5B-033297D2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4943475"/>
            <a:ext cx="261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</a:t>
            </a:r>
          </a:p>
        </p:txBody>
      </p:sp>
      <p:sp>
        <p:nvSpPr>
          <p:cNvPr id="586771" name="Text Box 19">
            <a:extLst>
              <a:ext uri="{FF2B5EF4-FFF2-40B4-BE49-F238E27FC236}">
                <a16:creationId xmlns:a16="http://schemas.microsoft.com/office/drawing/2014/main" id="{DC62B981-B96C-92B0-701D-9FB1FFD5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5029200"/>
            <a:ext cx="261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</a:t>
            </a:r>
          </a:p>
        </p:txBody>
      </p:sp>
      <p:sp>
        <p:nvSpPr>
          <p:cNvPr id="586772" name="Text Box 20">
            <a:extLst>
              <a:ext uri="{FF2B5EF4-FFF2-40B4-BE49-F238E27FC236}">
                <a16:creationId xmlns:a16="http://schemas.microsoft.com/office/drawing/2014/main" id="{56C6037C-B013-0EB3-F304-BE183316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36607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</a:t>
            </a:r>
          </a:p>
        </p:txBody>
      </p:sp>
      <p:sp>
        <p:nvSpPr>
          <p:cNvPr id="586773" name="Text Box 21">
            <a:extLst>
              <a:ext uri="{FF2B5EF4-FFF2-40B4-BE49-F238E27FC236}">
                <a16:creationId xmlns:a16="http://schemas.microsoft.com/office/drawing/2014/main" id="{3DA9F91F-3446-842B-163F-7E73A0AE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4343400"/>
            <a:ext cx="2603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</a:t>
            </a:r>
          </a:p>
        </p:txBody>
      </p:sp>
      <p:sp>
        <p:nvSpPr>
          <p:cNvPr id="586774" name="Text Box 22">
            <a:extLst>
              <a:ext uri="{FF2B5EF4-FFF2-40B4-BE49-F238E27FC236}">
                <a16:creationId xmlns:a16="http://schemas.microsoft.com/office/drawing/2014/main" id="{51F3DC48-5B0B-5CC9-63F2-434C2D091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51112"/>
            <a:ext cx="2619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</a:t>
            </a:r>
          </a:p>
        </p:txBody>
      </p:sp>
      <p:grpSp>
        <p:nvGrpSpPr>
          <p:cNvPr id="586775" name="Group 23">
            <a:extLst>
              <a:ext uri="{FF2B5EF4-FFF2-40B4-BE49-F238E27FC236}">
                <a16:creationId xmlns:a16="http://schemas.microsoft.com/office/drawing/2014/main" id="{72003212-69EB-5AC5-D9FD-1A52538B5E06}"/>
              </a:ext>
            </a:extLst>
          </p:cNvPr>
          <p:cNvGrpSpPr>
            <a:grpSpLocks/>
          </p:cNvGrpSpPr>
          <p:nvPr/>
        </p:nvGrpSpPr>
        <p:grpSpPr bwMode="auto">
          <a:xfrm>
            <a:off x="3973513" y="1436687"/>
            <a:ext cx="1244600" cy="512763"/>
            <a:chOff x="3867" y="1296"/>
            <a:chExt cx="558" cy="288"/>
          </a:xfrm>
        </p:grpSpPr>
        <p:sp>
          <p:nvSpPr>
            <p:cNvPr id="586776" name="Freeform 24">
              <a:extLst>
                <a:ext uri="{FF2B5EF4-FFF2-40B4-BE49-F238E27FC236}">
                  <a16:creationId xmlns:a16="http://schemas.microsoft.com/office/drawing/2014/main" id="{6B1CFCEF-1DF5-829A-6567-001F0B142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307"/>
              <a:ext cx="558" cy="277"/>
            </a:xfrm>
            <a:custGeom>
              <a:avLst/>
              <a:gdLst>
                <a:gd name="T0" fmla="*/ 0 w 558"/>
                <a:gd name="T1" fmla="*/ 0 h 156"/>
                <a:gd name="T2" fmla="*/ 83 w 558"/>
                <a:gd name="T3" fmla="*/ 92 h 156"/>
                <a:gd name="T4" fmla="*/ 229 w 558"/>
                <a:gd name="T5" fmla="*/ 156 h 156"/>
                <a:gd name="T6" fmla="*/ 375 w 558"/>
                <a:gd name="T7" fmla="*/ 147 h 156"/>
                <a:gd name="T8" fmla="*/ 522 w 558"/>
                <a:gd name="T9" fmla="*/ 64 h 156"/>
                <a:gd name="T10" fmla="*/ 558 w 558"/>
                <a:gd name="T11" fmla="*/ 0 h 156"/>
                <a:gd name="T12" fmla="*/ 0 w 558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6">
                  <a:moveTo>
                    <a:pt x="0" y="0"/>
                  </a:moveTo>
                  <a:cubicBezTo>
                    <a:pt x="33" y="50"/>
                    <a:pt x="44" y="55"/>
                    <a:pt x="83" y="92"/>
                  </a:cubicBezTo>
                  <a:cubicBezTo>
                    <a:pt x="104" y="156"/>
                    <a:pt x="171" y="145"/>
                    <a:pt x="229" y="156"/>
                  </a:cubicBezTo>
                  <a:cubicBezTo>
                    <a:pt x="278" y="153"/>
                    <a:pt x="326" y="152"/>
                    <a:pt x="375" y="147"/>
                  </a:cubicBezTo>
                  <a:cubicBezTo>
                    <a:pt x="428" y="142"/>
                    <a:pt x="488" y="107"/>
                    <a:pt x="522" y="64"/>
                  </a:cubicBezTo>
                  <a:cubicBezTo>
                    <a:pt x="539" y="43"/>
                    <a:pt x="541" y="19"/>
                    <a:pt x="5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77" name="Line 25">
              <a:extLst>
                <a:ext uri="{FF2B5EF4-FFF2-40B4-BE49-F238E27FC236}">
                  <a16:creationId xmlns:a16="http://schemas.microsoft.com/office/drawing/2014/main" id="{6EFBB2E3-D319-768E-817E-ECA78041D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296"/>
              <a:ext cx="192" cy="14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78" name="Line 26">
              <a:extLst>
                <a:ext uri="{FF2B5EF4-FFF2-40B4-BE49-F238E27FC236}">
                  <a16:creationId xmlns:a16="http://schemas.microsoft.com/office/drawing/2014/main" id="{FB824BA2-EC08-F021-A6E2-FA47651A5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296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79" name="Line 27">
              <a:extLst>
                <a:ext uri="{FF2B5EF4-FFF2-40B4-BE49-F238E27FC236}">
                  <a16:creationId xmlns:a16="http://schemas.microsoft.com/office/drawing/2014/main" id="{F95B4A4A-5FEA-C44B-6BDE-2BF6F7D36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80" name="Line 28">
              <a:extLst>
                <a:ext uri="{FF2B5EF4-FFF2-40B4-BE49-F238E27FC236}">
                  <a16:creationId xmlns:a16="http://schemas.microsoft.com/office/drawing/2014/main" id="{BC30DFE9-972A-70F8-5777-42A26426F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192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81" name="Line 29">
              <a:extLst>
                <a:ext uri="{FF2B5EF4-FFF2-40B4-BE49-F238E27FC236}">
                  <a16:creationId xmlns:a16="http://schemas.microsoft.com/office/drawing/2014/main" id="{AB331E1F-3B44-7352-BCE6-4453BFAF2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86782" name="Group 30">
            <a:extLst>
              <a:ext uri="{FF2B5EF4-FFF2-40B4-BE49-F238E27FC236}">
                <a16:creationId xmlns:a16="http://schemas.microsoft.com/office/drawing/2014/main" id="{0C3235D2-F679-DE1B-09B6-DED9272E879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128837" y="2809875"/>
            <a:ext cx="995363" cy="642938"/>
            <a:chOff x="3867" y="1296"/>
            <a:chExt cx="558" cy="288"/>
          </a:xfrm>
        </p:grpSpPr>
        <p:sp>
          <p:nvSpPr>
            <p:cNvPr id="586783" name="Freeform 31">
              <a:extLst>
                <a:ext uri="{FF2B5EF4-FFF2-40B4-BE49-F238E27FC236}">
                  <a16:creationId xmlns:a16="http://schemas.microsoft.com/office/drawing/2014/main" id="{98E800B0-A922-4FBE-6852-0564C69AA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307"/>
              <a:ext cx="558" cy="277"/>
            </a:xfrm>
            <a:custGeom>
              <a:avLst/>
              <a:gdLst>
                <a:gd name="T0" fmla="*/ 0 w 558"/>
                <a:gd name="T1" fmla="*/ 0 h 156"/>
                <a:gd name="T2" fmla="*/ 83 w 558"/>
                <a:gd name="T3" fmla="*/ 92 h 156"/>
                <a:gd name="T4" fmla="*/ 229 w 558"/>
                <a:gd name="T5" fmla="*/ 156 h 156"/>
                <a:gd name="T6" fmla="*/ 375 w 558"/>
                <a:gd name="T7" fmla="*/ 147 h 156"/>
                <a:gd name="T8" fmla="*/ 522 w 558"/>
                <a:gd name="T9" fmla="*/ 64 h 156"/>
                <a:gd name="T10" fmla="*/ 558 w 558"/>
                <a:gd name="T11" fmla="*/ 0 h 156"/>
                <a:gd name="T12" fmla="*/ 0 w 558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6">
                  <a:moveTo>
                    <a:pt x="0" y="0"/>
                  </a:moveTo>
                  <a:cubicBezTo>
                    <a:pt x="33" y="50"/>
                    <a:pt x="44" y="55"/>
                    <a:pt x="83" y="92"/>
                  </a:cubicBezTo>
                  <a:cubicBezTo>
                    <a:pt x="104" y="156"/>
                    <a:pt x="171" y="145"/>
                    <a:pt x="229" y="156"/>
                  </a:cubicBezTo>
                  <a:cubicBezTo>
                    <a:pt x="278" y="153"/>
                    <a:pt x="326" y="152"/>
                    <a:pt x="375" y="147"/>
                  </a:cubicBezTo>
                  <a:cubicBezTo>
                    <a:pt x="428" y="142"/>
                    <a:pt x="488" y="107"/>
                    <a:pt x="522" y="64"/>
                  </a:cubicBezTo>
                  <a:cubicBezTo>
                    <a:pt x="539" y="43"/>
                    <a:pt x="541" y="19"/>
                    <a:pt x="5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84" name="Line 32">
              <a:extLst>
                <a:ext uri="{FF2B5EF4-FFF2-40B4-BE49-F238E27FC236}">
                  <a16:creationId xmlns:a16="http://schemas.microsoft.com/office/drawing/2014/main" id="{7F1632B0-DE90-3424-0607-1AC8052CA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296"/>
              <a:ext cx="192" cy="14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85" name="Line 33">
              <a:extLst>
                <a:ext uri="{FF2B5EF4-FFF2-40B4-BE49-F238E27FC236}">
                  <a16:creationId xmlns:a16="http://schemas.microsoft.com/office/drawing/2014/main" id="{AB2C2F13-0C84-9736-8E87-21687C6EF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296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86" name="Line 34">
              <a:extLst>
                <a:ext uri="{FF2B5EF4-FFF2-40B4-BE49-F238E27FC236}">
                  <a16:creationId xmlns:a16="http://schemas.microsoft.com/office/drawing/2014/main" id="{0D1E4B2B-2B28-2A0E-2C4E-66F197503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87" name="Line 35">
              <a:extLst>
                <a:ext uri="{FF2B5EF4-FFF2-40B4-BE49-F238E27FC236}">
                  <a16:creationId xmlns:a16="http://schemas.microsoft.com/office/drawing/2014/main" id="{3B18BDF7-FC14-B4B0-5845-10C957083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192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88" name="Line 36">
              <a:extLst>
                <a:ext uri="{FF2B5EF4-FFF2-40B4-BE49-F238E27FC236}">
                  <a16:creationId xmlns:a16="http://schemas.microsoft.com/office/drawing/2014/main" id="{A48A7414-EEDD-ECA5-A2D9-7605CFF8A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86789" name="Group 37">
            <a:extLst>
              <a:ext uri="{FF2B5EF4-FFF2-40B4-BE49-F238E27FC236}">
                <a16:creationId xmlns:a16="http://schemas.microsoft.com/office/drawing/2014/main" id="{E5766E50-EBD0-43AE-4B05-61F3414AA996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5880100" y="2809875"/>
            <a:ext cx="995363" cy="642937"/>
            <a:chOff x="3867" y="1296"/>
            <a:chExt cx="558" cy="288"/>
          </a:xfrm>
        </p:grpSpPr>
        <p:sp>
          <p:nvSpPr>
            <p:cNvPr id="586790" name="Freeform 38">
              <a:extLst>
                <a:ext uri="{FF2B5EF4-FFF2-40B4-BE49-F238E27FC236}">
                  <a16:creationId xmlns:a16="http://schemas.microsoft.com/office/drawing/2014/main" id="{4AD963F4-4E4E-5970-1E19-FC213303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307"/>
              <a:ext cx="558" cy="277"/>
            </a:xfrm>
            <a:custGeom>
              <a:avLst/>
              <a:gdLst>
                <a:gd name="T0" fmla="*/ 0 w 558"/>
                <a:gd name="T1" fmla="*/ 0 h 156"/>
                <a:gd name="T2" fmla="*/ 83 w 558"/>
                <a:gd name="T3" fmla="*/ 92 h 156"/>
                <a:gd name="T4" fmla="*/ 229 w 558"/>
                <a:gd name="T5" fmla="*/ 156 h 156"/>
                <a:gd name="T6" fmla="*/ 375 w 558"/>
                <a:gd name="T7" fmla="*/ 147 h 156"/>
                <a:gd name="T8" fmla="*/ 522 w 558"/>
                <a:gd name="T9" fmla="*/ 64 h 156"/>
                <a:gd name="T10" fmla="*/ 558 w 558"/>
                <a:gd name="T11" fmla="*/ 0 h 156"/>
                <a:gd name="T12" fmla="*/ 0 w 558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6">
                  <a:moveTo>
                    <a:pt x="0" y="0"/>
                  </a:moveTo>
                  <a:cubicBezTo>
                    <a:pt x="33" y="50"/>
                    <a:pt x="44" y="55"/>
                    <a:pt x="83" y="92"/>
                  </a:cubicBezTo>
                  <a:cubicBezTo>
                    <a:pt x="104" y="156"/>
                    <a:pt x="171" y="145"/>
                    <a:pt x="229" y="156"/>
                  </a:cubicBezTo>
                  <a:cubicBezTo>
                    <a:pt x="278" y="153"/>
                    <a:pt x="326" y="152"/>
                    <a:pt x="375" y="147"/>
                  </a:cubicBezTo>
                  <a:cubicBezTo>
                    <a:pt x="428" y="142"/>
                    <a:pt x="488" y="107"/>
                    <a:pt x="522" y="64"/>
                  </a:cubicBezTo>
                  <a:cubicBezTo>
                    <a:pt x="539" y="43"/>
                    <a:pt x="541" y="19"/>
                    <a:pt x="5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91" name="Line 39">
              <a:extLst>
                <a:ext uri="{FF2B5EF4-FFF2-40B4-BE49-F238E27FC236}">
                  <a16:creationId xmlns:a16="http://schemas.microsoft.com/office/drawing/2014/main" id="{FDD6F1E4-2DE5-2A19-B278-1B67BB100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296"/>
              <a:ext cx="192" cy="14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92" name="Line 40">
              <a:extLst>
                <a:ext uri="{FF2B5EF4-FFF2-40B4-BE49-F238E27FC236}">
                  <a16:creationId xmlns:a16="http://schemas.microsoft.com/office/drawing/2014/main" id="{952BACC3-7D79-A676-6AAF-82733944A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296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93" name="Line 41">
              <a:extLst>
                <a:ext uri="{FF2B5EF4-FFF2-40B4-BE49-F238E27FC236}">
                  <a16:creationId xmlns:a16="http://schemas.microsoft.com/office/drawing/2014/main" id="{879C065D-E59B-6C7F-411D-83FEE61B2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94" name="Line 42">
              <a:extLst>
                <a:ext uri="{FF2B5EF4-FFF2-40B4-BE49-F238E27FC236}">
                  <a16:creationId xmlns:a16="http://schemas.microsoft.com/office/drawing/2014/main" id="{08270140-0C8D-9EC6-C698-D25BEC5F4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192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95" name="Line 43">
              <a:extLst>
                <a:ext uri="{FF2B5EF4-FFF2-40B4-BE49-F238E27FC236}">
                  <a16:creationId xmlns:a16="http://schemas.microsoft.com/office/drawing/2014/main" id="{0E598AB7-DE92-68EB-C84C-E19FE0267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86796" name="Group 44">
            <a:extLst>
              <a:ext uri="{FF2B5EF4-FFF2-40B4-BE49-F238E27FC236}">
                <a16:creationId xmlns:a16="http://schemas.microsoft.com/office/drawing/2014/main" id="{D534C9EC-A689-601F-C15C-A13A096BA556}"/>
              </a:ext>
            </a:extLst>
          </p:cNvPr>
          <p:cNvGrpSpPr>
            <a:grpSpLocks/>
          </p:cNvGrpSpPr>
          <p:nvPr/>
        </p:nvGrpSpPr>
        <p:grpSpPr bwMode="auto">
          <a:xfrm rot="2714194" flipV="1">
            <a:off x="2439194" y="4093369"/>
            <a:ext cx="1246187" cy="514350"/>
            <a:chOff x="3867" y="1296"/>
            <a:chExt cx="558" cy="288"/>
          </a:xfrm>
        </p:grpSpPr>
        <p:sp>
          <p:nvSpPr>
            <p:cNvPr id="586797" name="Freeform 45">
              <a:extLst>
                <a:ext uri="{FF2B5EF4-FFF2-40B4-BE49-F238E27FC236}">
                  <a16:creationId xmlns:a16="http://schemas.microsoft.com/office/drawing/2014/main" id="{C8484E5B-1BCE-76D1-B5B5-8EAC88CD5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307"/>
              <a:ext cx="558" cy="277"/>
            </a:xfrm>
            <a:custGeom>
              <a:avLst/>
              <a:gdLst>
                <a:gd name="T0" fmla="*/ 0 w 558"/>
                <a:gd name="T1" fmla="*/ 0 h 156"/>
                <a:gd name="T2" fmla="*/ 83 w 558"/>
                <a:gd name="T3" fmla="*/ 92 h 156"/>
                <a:gd name="T4" fmla="*/ 229 w 558"/>
                <a:gd name="T5" fmla="*/ 156 h 156"/>
                <a:gd name="T6" fmla="*/ 375 w 558"/>
                <a:gd name="T7" fmla="*/ 147 h 156"/>
                <a:gd name="T8" fmla="*/ 522 w 558"/>
                <a:gd name="T9" fmla="*/ 64 h 156"/>
                <a:gd name="T10" fmla="*/ 558 w 558"/>
                <a:gd name="T11" fmla="*/ 0 h 156"/>
                <a:gd name="T12" fmla="*/ 0 w 558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6">
                  <a:moveTo>
                    <a:pt x="0" y="0"/>
                  </a:moveTo>
                  <a:cubicBezTo>
                    <a:pt x="33" y="50"/>
                    <a:pt x="44" y="55"/>
                    <a:pt x="83" y="92"/>
                  </a:cubicBezTo>
                  <a:cubicBezTo>
                    <a:pt x="104" y="156"/>
                    <a:pt x="171" y="145"/>
                    <a:pt x="229" y="156"/>
                  </a:cubicBezTo>
                  <a:cubicBezTo>
                    <a:pt x="278" y="153"/>
                    <a:pt x="326" y="152"/>
                    <a:pt x="375" y="147"/>
                  </a:cubicBezTo>
                  <a:cubicBezTo>
                    <a:pt x="428" y="142"/>
                    <a:pt x="488" y="107"/>
                    <a:pt x="522" y="64"/>
                  </a:cubicBezTo>
                  <a:cubicBezTo>
                    <a:pt x="539" y="43"/>
                    <a:pt x="541" y="19"/>
                    <a:pt x="5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98" name="Line 46">
              <a:extLst>
                <a:ext uri="{FF2B5EF4-FFF2-40B4-BE49-F238E27FC236}">
                  <a16:creationId xmlns:a16="http://schemas.microsoft.com/office/drawing/2014/main" id="{A5722D58-C326-0256-7EC2-4B91101E3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296"/>
              <a:ext cx="192" cy="14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799" name="Line 47">
              <a:extLst>
                <a:ext uri="{FF2B5EF4-FFF2-40B4-BE49-F238E27FC236}">
                  <a16:creationId xmlns:a16="http://schemas.microsoft.com/office/drawing/2014/main" id="{0AB7581A-717E-7502-26BB-1D8841F30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296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00" name="Line 48">
              <a:extLst>
                <a:ext uri="{FF2B5EF4-FFF2-40B4-BE49-F238E27FC236}">
                  <a16:creationId xmlns:a16="http://schemas.microsoft.com/office/drawing/2014/main" id="{0BA79326-50D3-969E-1735-245715B93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01" name="Line 49">
              <a:extLst>
                <a:ext uri="{FF2B5EF4-FFF2-40B4-BE49-F238E27FC236}">
                  <a16:creationId xmlns:a16="http://schemas.microsoft.com/office/drawing/2014/main" id="{FAAE91CD-9BAA-F352-302A-1F1863BBD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192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02" name="Line 50">
              <a:extLst>
                <a:ext uri="{FF2B5EF4-FFF2-40B4-BE49-F238E27FC236}">
                  <a16:creationId xmlns:a16="http://schemas.microsoft.com/office/drawing/2014/main" id="{AB8A36FC-FA28-DFB7-914A-DD58C0C9A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86803" name="Group 51">
            <a:extLst>
              <a:ext uri="{FF2B5EF4-FFF2-40B4-BE49-F238E27FC236}">
                <a16:creationId xmlns:a16="http://schemas.microsoft.com/office/drawing/2014/main" id="{B614E2CB-325C-B760-6DD7-C64944337096}"/>
              </a:ext>
            </a:extLst>
          </p:cNvPr>
          <p:cNvGrpSpPr>
            <a:grpSpLocks/>
          </p:cNvGrpSpPr>
          <p:nvPr/>
        </p:nvGrpSpPr>
        <p:grpSpPr bwMode="auto">
          <a:xfrm rot="-2506857" flipH="1" flipV="1">
            <a:off x="5410200" y="4017962"/>
            <a:ext cx="1246188" cy="514350"/>
            <a:chOff x="3867" y="1296"/>
            <a:chExt cx="558" cy="288"/>
          </a:xfrm>
        </p:grpSpPr>
        <p:sp>
          <p:nvSpPr>
            <p:cNvPr id="586804" name="Freeform 52">
              <a:extLst>
                <a:ext uri="{FF2B5EF4-FFF2-40B4-BE49-F238E27FC236}">
                  <a16:creationId xmlns:a16="http://schemas.microsoft.com/office/drawing/2014/main" id="{50CE810C-2E77-E67D-4108-068017B2C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307"/>
              <a:ext cx="558" cy="277"/>
            </a:xfrm>
            <a:custGeom>
              <a:avLst/>
              <a:gdLst>
                <a:gd name="T0" fmla="*/ 0 w 558"/>
                <a:gd name="T1" fmla="*/ 0 h 156"/>
                <a:gd name="T2" fmla="*/ 83 w 558"/>
                <a:gd name="T3" fmla="*/ 92 h 156"/>
                <a:gd name="T4" fmla="*/ 229 w 558"/>
                <a:gd name="T5" fmla="*/ 156 h 156"/>
                <a:gd name="T6" fmla="*/ 375 w 558"/>
                <a:gd name="T7" fmla="*/ 147 h 156"/>
                <a:gd name="T8" fmla="*/ 522 w 558"/>
                <a:gd name="T9" fmla="*/ 64 h 156"/>
                <a:gd name="T10" fmla="*/ 558 w 558"/>
                <a:gd name="T11" fmla="*/ 0 h 156"/>
                <a:gd name="T12" fmla="*/ 0 w 558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6">
                  <a:moveTo>
                    <a:pt x="0" y="0"/>
                  </a:moveTo>
                  <a:cubicBezTo>
                    <a:pt x="33" y="50"/>
                    <a:pt x="44" y="55"/>
                    <a:pt x="83" y="92"/>
                  </a:cubicBezTo>
                  <a:cubicBezTo>
                    <a:pt x="104" y="156"/>
                    <a:pt x="171" y="145"/>
                    <a:pt x="229" y="156"/>
                  </a:cubicBezTo>
                  <a:cubicBezTo>
                    <a:pt x="278" y="153"/>
                    <a:pt x="326" y="152"/>
                    <a:pt x="375" y="147"/>
                  </a:cubicBezTo>
                  <a:cubicBezTo>
                    <a:pt x="428" y="142"/>
                    <a:pt x="488" y="107"/>
                    <a:pt x="522" y="64"/>
                  </a:cubicBezTo>
                  <a:cubicBezTo>
                    <a:pt x="539" y="43"/>
                    <a:pt x="541" y="19"/>
                    <a:pt x="5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05" name="Line 53">
              <a:extLst>
                <a:ext uri="{FF2B5EF4-FFF2-40B4-BE49-F238E27FC236}">
                  <a16:creationId xmlns:a16="http://schemas.microsoft.com/office/drawing/2014/main" id="{6CAF2E88-0DF6-ADB6-016D-9A91CA600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296"/>
              <a:ext cx="192" cy="14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06" name="Line 54">
              <a:extLst>
                <a:ext uri="{FF2B5EF4-FFF2-40B4-BE49-F238E27FC236}">
                  <a16:creationId xmlns:a16="http://schemas.microsoft.com/office/drawing/2014/main" id="{D64AA733-A9E1-3BCC-776D-FF782C23D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296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07" name="Line 55">
              <a:extLst>
                <a:ext uri="{FF2B5EF4-FFF2-40B4-BE49-F238E27FC236}">
                  <a16:creationId xmlns:a16="http://schemas.microsoft.com/office/drawing/2014/main" id="{41BBA38E-739F-F5F2-A9E7-19D8D2EAE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08" name="Line 56">
              <a:extLst>
                <a:ext uri="{FF2B5EF4-FFF2-40B4-BE49-F238E27FC236}">
                  <a16:creationId xmlns:a16="http://schemas.microsoft.com/office/drawing/2014/main" id="{864E0B60-2A2E-51D1-43FB-93D932348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192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09" name="Line 57">
              <a:extLst>
                <a:ext uri="{FF2B5EF4-FFF2-40B4-BE49-F238E27FC236}">
                  <a16:creationId xmlns:a16="http://schemas.microsoft.com/office/drawing/2014/main" id="{87A54338-2C63-70E1-3DCA-8C65F1A6C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86810" name="Group 58">
            <a:extLst>
              <a:ext uri="{FF2B5EF4-FFF2-40B4-BE49-F238E27FC236}">
                <a16:creationId xmlns:a16="http://schemas.microsoft.com/office/drawing/2014/main" id="{F9BDE556-5E4E-2DEC-F186-614B86FEC802}"/>
              </a:ext>
            </a:extLst>
          </p:cNvPr>
          <p:cNvGrpSpPr>
            <a:grpSpLocks/>
          </p:cNvGrpSpPr>
          <p:nvPr/>
        </p:nvGrpSpPr>
        <p:grpSpPr bwMode="auto">
          <a:xfrm rot="2506857" flipH="1">
            <a:off x="5334000" y="1808162"/>
            <a:ext cx="1246188" cy="514350"/>
            <a:chOff x="3867" y="1296"/>
            <a:chExt cx="558" cy="288"/>
          </a:xfrm>
        </p:grpSpPr>
        <p:sp>
          <p:nvSpPr>
            <p:cNvPr id="586811" name="Freeform 59">
              <a:extLst>
                <a:ext uri="{FF2B5EF4-FFF2-40B4-BE49-F238E27FC236}">
                  <a16:creationId xmlns:a16="http://schemas.microsoft.com/office/drawing/2014/main" id="{61716EEB-48B3-5E9F-D8F7-99B81C7D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307"/>
              <a:ext cx="558" cy="277"/>
            </a:xfrm>
            <a:custGeom>
              <a:avLst/>
              <a:gdLst>
                <a:gd name="T0" fmla="*/ 0 w 558"/>
                <a:gd name="T1" fmla="*/ 0 h 156"/>
                <a:gd name="T2" fmla="*/ 83 w 558"/>
                <a:gd name="T3" fmla="*/ 92 h 156"/>
                <a:gd name="T4" fmla="*/ 229 w 558"/>
                <a:gd name="T5" fmla="*/ 156 h 156"/>
                <a:gd name="T6" fmla="*/ 375 w 558"/>
                <a:gd name="T7" fmla="*/ 147 h 156"/>
                <a:gd name="T8" fmla="*/ 522 w 558"/>
                <a:gd name="T9" fmla="*/ 64 h 156"/>
                <a:gd name="T10" fmla="*/ 558 w 558"/>
                <a:gd name="T11" fmla="*/ 0 h 156"/>
                <a:gd name="T12" fmla="*/ 0 w 558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6">
                  <a:moveTo>
                    <a:pt x="0" y="0"/>
                  </a:moveTo>
                  <a:cubicBezTo>
                    <a:pt x="33" y="50"/>
                    <a:pt x="44" y="55"/>
                    <a:pt x="83" y="92"/>
                  </a:cubicBezTo>
                  <a:cubicBezTo>
                    <a:pt x="104" y="156"/>
                    <a:pt x="171" y="145"/>
                    <a:pt x="229" y="156"/>
                  </a:cubicBezTo>
                  <a:cubicBezTo>
                    <a:pt x="278" y="153"/>
                    <a:pt x="326" y="152"/>
                    <a:pt x="375" y="147"/>
                  </a:cubicBezTo>
                  <a:cubicBezTo>
                    <a:pt x="428" y="142"/>
                    <a:pt x="488" y="107"/>
                    <a:pt x="522" y="64"/>
                  </a:cubicBezTo>
                  <a:cubicBezTo>
                    <a:pt x="539" y="43"/>
                    <a:pt x="541" y="19"/>
                    <a:pt x="5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12" name="Line 60">
              <a:extLst>
                <a:ext uri="{FF2B5EF4-FFF2-40B4-BE49-F238E27FC236}">
                  <a16:creationId xmlns:a16="http://schemas.microsoft.com/office/drawing/2014/main" id="{761E4B50-97B8-4782-7E28-66FCA8F7A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296"/>
              <a:ext cx="192" cy="14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13" name="Line 61">
              <a:extLst>
                <a:ext uri="{FF2B5EF4-FFF2-40B4-BE49-F238E27FC236}">
                  <a16:creationId xmlns:a16="http://schemas.microsoft.com/office/drawing/2014/main" id="{7BBCB8A4-1903-71FD-ADAE-B48BE9DC2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296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14" name="Line 62">
              <a:extLst>
                <a:ext uri="{FF2B5EF4-FFF2-40B4-BE49-F238E27FC236}">
                  <a16:creationId xmlns:a16="http://schemas.microsoft.com/office/drawing/2014/main" id="{22767DBE-A984-FAAD-AF39-38186DF27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15" name="Line 63">
              <a:extLst>
                <a:ext uri="{FF2B5EF4-FFF2-40B4-BE49-F238E27FC236}">
                  <a16:creationId xmlns:a16="http://schemas.microsoft.com/office/drawing/2014/main" id="{D0018D70-DBAB-24AF-199B-1A4B5B75E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192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16" name="Line 64">
              <a:extLst>
                <a:ext uri="{FF2B5EF4-FFF2-40B4-BE49-F238E27FC236}">
                  <a16:creationId xmlns:a16="http://schemas.microsoft.com/office/drawing/2014/main" id="{2930695D-244E-44C0-BF88-FED14B8A9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86817" name="Group 65">
            <a:extLst>
              <a:ext uri="{FF2B5EF4-FFF2-40B4-BE49-F238E27FC236}">
                <a16:creationId xmlns:a16="http://schemas.microsoft.com/office/drawing/2014/main" id="{CCA69313-F8B8-8385-4423-72764EB29D7F}"/>
              </a:ext>
            </a:extLst>
          </p:cNvPr>
          <p:cNvGrpSpPr>
            <a:grpSpLocks/>
          </p:cNvGrpSpPr>
          <p:nvPr/>
        </p:nvGrpSpPr>
        <p:grpSpPr bwMode="auto">
          <a:xfrm rot="-2630301">
            <a:off x="2438400" y="1808162"/>
            <a:ext cx="1246188" cy="514350"/>
            <a:chOff x="3867" y="1296"/>
            <a:chExt cx="558" cy="288"/>
          </a:xfrm>
        </p:grpSpPr>
        <p:sp>
          <p:nvSpPr>
            <p:cNvPr id="586818" name="Freeform 66">
              <a:extLst>
                <a:ext uri="{FF2B5EF4-FFF2-40B4-BE49-F238E27FC236}">
                  <a16:creationId xmlns:a16="http://schemas.microsoft.com/office/drawing/2014/main" id="{0D3366D6-C2CC-8D42-94E2-A8946E7E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307"/>
              <a:ext cx="558" cy="277"/>
            </a:xfrm>
            <a:custGeom>
              <a:avLst/>
              <a:gdLst>
                <a:gd name="T0" fmla="*/ 0 w 558"/>
                <a:gd name="T1" fmla="*/ 0 h 156"/>
                <a:gd name="T2" fmla="*/ 83 w 558"/>
                <a:gd name="T3" fmla="*/ 92 h 156"/>
                <a:gd name="T4" fmla="*/ 229 w 558"/>
                <a:gd name="T5" fmla="*/ 156 h 156"/>
                <a:gd name="T6" fmla="*/ 375 w 558"/>
                <a:gd name="T7" fmla="*/ 147 h 156"/>
                <a:gd name="T8" fmla="*/ 522 w 558"/>
                <a:gd name="T9" fmla="*/ 64 h 156"/>
                <a:gd name="T10" fmla="*/ 558 w 558"/>
                <a:gd name="T11" fmla="*/ 0 h 156"/>
                <a:gd name="T12" fmla="*/ 0 w 558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6">
                  <a:moveTo>
                    <a:pt x="0" y="0"/>
                  </a:moveTo>
                  <a:cubicBezTo>
                    <a:pt x="33" y="50"/>
                    <a:pt x="44" y="55"/>
                    <a:pt x="83" y="92"/>
                  </a:cubicBezTo>
                  <a:cubicBezTo>
                    <a:pt x="104" y="156"/>
                    <a:pt x="171" y="145"/>
                    <a:pt x="229" y="156"/>
                  </a:cubicBezTo>
                  <a:cubicBezTo>
                    <a:pt x="278" y="153"/>
                    <a:pt x="326" y="152"/>
                    <a:pt x="375" y="147"/>
                  </a:cubicBezTo>
                  <a:cubicBezTo>
                    <a:pt x="428" y="142"/>
                    <a:pt x="488" y="107"/>
                    <a:pt x="522" y="64"/>
                  </a:cubicBezTo>
                  <a:cubicBezTo>
                    <a:pt x="539" y="43"/>
                    <a:pt x="541" y="19"/>
                    <a:pt x="5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19" name="Line 67">
              <a:extLst>
                <a:ext uri="{FF2B5EF4-FFF2-40B4-BE49-F238E27FC236}">
                  <a16:creationId xmlns:a16="http://schemas.microsoft.com/office/drawing/2014/main" id="{0F4601EE-5203-F0E2-D02F-18AE56BB5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296"/>
              <a:ext cx="192" cy="14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20" name="Line 68">
              <a:extLst>
                <a:ext uri="{FF2B5EF4-FFF2-40B4-BE49-F238E27FC236}">
                  <a16:creationId xmlns:a16="http://schemas.microsoft.com/office/drawing/2014/main" id="{96A0EDB3-7CFE-0BD2-150C-19E312D82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296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21" name="Line 69">
              <a:extLst>
                <a:ext uri="{FF2B5EF4-FFF2-40B4-BE49-F238E27FC236}">
                  <a16:creationId xmlns:a16="http://schemas.microsoft.com/office/drawing/2014/main" id="{2FF5435A-1039-A9A6-2539-60A41B423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22" name="Line 70">
              <a:extLst>
                <a:ext uri="{FF2B5EF4-FFF2-40B4-BE49-F238E27FC236}">
                  <a16:creationId xmlns:a16="http://schemas.microsoft.com/office/drawing/2014/main" id="{9D183FC4-9B51-F239-AD22-6C52A8B5F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192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23" name="Line 71">
              <a:extLst>
                <a:ext uri="{FF2B5EF4-FFF2-40B4-BE49-F238E27FC236}">
                  <a16:creationId xmlns:a16="http://schemas.microsoft.com/office/drawing/2014/main" id="{E39484EF-B861-E39A-CD1D-585430DF0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86825" name="Text Box 73">
            <a:extLst>
              <a:ext uri="{FF2B5EF4-FFF2-40B4-BE49-F238E27FC236}">
                <a16:creationId xmlns:a16="http://schemas.microsoft.com/office/drawing/2014/main" id="{8693BD9E-08A4-AF60-3F9D-A55570B09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206625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</a:t>
            </a:r>
            <a:r>
              <a:rPr lang="en-US" altLang="en-US" baseline="-25000"/>
              <a:t>N</a:t>
            </a:r>
            <a:endParaRPr lang="en-US" altLang="en-US"/>
          </a:p>
        </p:txBody>
      </p:sp>
      <p:sp>
        <p:nvSpPr>
          <p:cNvPr id="586826" name="Text Box 74">
            <a:extLst>
              <a:ext uri="{FF2B5EF4-FFF2-40B4-BE49-F238E27FC236}">
                <a16:creationId xmlns:a16="http://schemas.microsoft.com/office/drawing/2014/main" id="{21727CCE-9C5C-CB34-C22F-C34ADD831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63" y="220662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586827" name="Text Box 75">
            <a:extLst>
              <a:ext uri="{FF2B5EF4-FFF2-40B4-BE49-F238E27FC236}">
                <a16:creationId xmlns:a16="http://schemas.microsoft.com/office/drawing/2014/main" id="{29911636-07AF-EB10-04D7-A453D4CD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1949450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586828" name="Freeform 76">
            <a:extLst>
              <a:ext uri="{FF2B5EF4-FFF2-40B4-BE49-F238E27FC236}">
                <a16:creationId xmlns:a16="http://schemas.microsoft.com/office/drawing/2014/main" id="{DD3729C8-D342-6243-2E29-7529228A8A16}"/>
              </a:ext>
            </a:extLst>
          </p:cNvPr>
          <p:cNvSpPr>
            <a:spLocks/>
          </p:cNvSpPr>
          <p:nvPr/>
        </p:nvSpPr>
        <p:spPr bwMode="auto">
          <a:xfrm>
            <a:off x="3276600" y="3636962"/>
            <a:ext cx="914400" cy="1295400"/>
          </a:xfrm>
          <a:custGeom>
            <a:avLst/>
            <a:gdLst>
              <a:gd name="T0" fmla="*/ 0 w 240"/>
              <a:gd name="T1" fmla="*/ 0 h 576"/>
              <a:gd name="T2" fmla="*/ 96 w 240"/>
              <a:gd name="T3" fmla="*/ 48 h 576"/>
              <a:gd name="T4" fmla="*/ 48 w 240"/>
              <a:gd name="T5" fmla="*/ 96 h 576"/>
              <a:gd name="T6" fmla="*/ 144 w 240"/>
              <a:gd name="T7" fmla="*/ 192 h 576"/>
              <a:gd name="T8" fmla="*/ 96 w 240"/>
              <a:gd name="T9" fmla="*/ 240 h 576"/>
              <a:gd name="T10" fmla="*/ 192 w 240"/>
              <a:gd name="T11" fmla="*/ 384 h 576"/>
              <a:gd name="T12" fmla="*/ 144 w 240"/>
              <a:gd name="T13" fmla="*/ 480 h 576"/>
              <a:gd name="T14" fmla="*/ 240 w 240"/>
              <a:gd name="T1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576">
                <a:moveTo>
                  <a:pt x="0" y="0"/>
                </a:moveTo>
                <a:cubicBezTo>
                  <a:pt x="44" y="16"/>
                  <a:pt x="88" y="32"/>
                  <a:pt x="96" y="48"/>
                </a:cubicBezTo>
                <a:cubicBezTo>
                  <a:pt x="104" y="64"/>
                  <a:pt x="40" y="72"/>
                  <a:pt x="48" y="96"/>
                </a:cubicBezTo>
                <a:cubicBezTo>
                  <a:pt x="56" y="120"/>
                  <a:pt x="136" y="168"/>
                  <a:pt x="144" y="192"/>
                </a:cubicBezTo>
                <a:cubicBezTo>
                  <a:pt x="152" y="216"/>
                  <a:pt x="88" y="208"/>
                  <a:pt x="96" y="240"/>
                </a:cubicBezTo>
                <a:cubicBezTo>
                  <a:pt x="104" y="272"/>
                  <a:pt x="184" y="344"/>
                  <a:pt x="192" y="384"/>
                </a:cubicBezTo>
                <a:cubicBezTo>
                  <a:pt x="200" y="424"/>
                  <a:pt x="136" y="448"/>
                  <a:pt x="144" y="480"/>
                </a:cubicBezTo>
                <a:cubicBezTo>
                  <a:pt x="152" y="512"/>
                  <a:pt x="196" y="544"/>
                  <a:pt x="240" y="576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6829" name="Freeform 77">
            <a:extLst>
              <a:ext uri="{FF2B5EF4-FFF2-40B4-BE49-F238E27FC236}">
                <a16:creationId xmlns:a16="http://schemas.microsoft.com/office/drawing/2014/main" id="{3EFD5746-2231-6685-2882-C1B110E6DFA5}"/>
              </a:ext>
            </a:extLst>
          </p:cNvPr>
          <p:cNvSpPr>
            <a:spLocks/>
          </p:cNvSpPr>
          <p:nvPr/>
        </p:nvSpPr>
        <p:spPr bwMode="auto">
          <a:xfrm flipH="1">
            <a:off x="4648200" y="3484562"/>
            <a:ext cx="1219200" cy="1447800"/>
          </a:xfrm>
          <a:custGeom>
            <a:avLst/>
            <a:gdLst>
              <a:gd name="T0" fmla="*/ 0 w 240"/>
              <a:gd name="T1" fmla="*/ 0 h 576"/>
              <a:gd name="T2" fmla="*/ 96 w 240"/>
              <a:gd name="T3" fmla="*/ 48 h 576"/>
              <a:gd name="T4" fmla="*/ 48 w 240"/>
              <a:gd name="T5" fmla="*/ 96 h 576"/>
              <a:gd name="T6" fmla="*/ 144 w 240"/>
              <a:gd name="T7" fmla="*/ 192 h 576"/>
              <a:gd name="T8" fmla="*/ 96 w 240"/>
              <a:gd name="T9" fmla="*/ 240 h 576"/>
              <a:gd name="T10" fmla="*/ 192 w 240"/>
              <a:gd name="T11" fmla="*/ 384 h 576"/>
              <a:gd name="T12" fmla="*/ 144 w 240"/>
              <a:gd name="T13" fmla="*/ 480 h 576"/>
              <a:gd name="T14" fmla="*/ 240 w 240"/>
              <a:gd name="T1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576">
                <a:moveTo>
                  <a:pt x="0" y="0"/>
                </a:moveTo>
                <a:cubicBezTo>
                  <a:pt x="44" y="16"/>
                  <a:pt x="88" y="32"/>
                  <a:pt x="96" y="48"/>
                </a:cubicBezTo>
                <a:cubicBezTo>
                  <a:pt x="104" y="64"/>
                  <a:pt x="40" y="72"/>
                  <a:pt x="48" y="96"/>
                </a:cubicBezTo>
                <a:cubicBezTo>
                  <a:pt x="56" y="120"/>
                  <a:pt x="136" y="168"/>
                  <a:pt x="144" y="192"/>
                </a:cubicBezTo>
                <a:cubicBezTo>
                  <a:pt x="152" y="216"/>
                  <a:pt x="88" y="208"/>
                  <a:pt x="96" y="240"/>
                </a:cubicBezTo>
                <a:cubicBezTo>
                  <a:pt x="104" y="272"/>
                  <a:pt x="184" y="344"/>
                  <a:pt x="192" y="384"/>
                </a:cubicBezTo>
                <a:cubicBezTo>
                  <a:pt x="200" y="424"/>
                  <a:pt x="136" y="448"/>
                  <a:pt x="144" y="480"/>
                </a:cubicBezTo>
                <a:cubicBezTo>
                  <a:pt x="152" y="512"/>
                  <a:pt x="196" y="544"/>
                  <a:pt x="240" y="576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6830" name="Text Box 78">
            <a:extLst>
              <a:ext uri="{FF2B5EF4-FFF2-40B4-BE49-F238E27FC236}">
                <a16:creationId xmlns:a16="http://schemas.microsoft.com/office/drawing/2014/main" id="{FAF79AA1-9E22-29AF-68E3-D53F24A5B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636962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</a:t>
            </a:r>
            <a:r>
              <a:rPr lang="en-US" altLang="en-US" baseline="-25000"/>
              <a:t>i</a:t>
            </a:r>
            <a:endParaRPr lang="en-US" altLang="en-US"/>
          </a:p>
        </p:txBody>
      </p:sp>
      <p:sp>
        <p:nvSpPr>
          <p:cNvPr id="586831" name="Freeform 79">
            <a:extLst>
              <a:ext uri="{FF2B5EF4-FFF2-40B4-BE49-F238E27FC236}">
                <a16:creationId xmlns:a16="http://schemas.microsoft.com/office/drawing/2014/main" id="{9C74EB6A-6B0A-7EE1-679E-EE93539B09E5}"/>
              </a:ext>
            </a:extLst>
          </p:cNvPr>
          <p:cNvSpPr>
            <a:spLocks/>
          </p:cNvSpPr>
          <p:nvPr/>
        </p:nvSpPr>
        <p:spPr bwMode="auto">
          <a:xfrm>
            <a:off x="4267200" y="3560762"/>
            <a:ext cx="457200" cy="1447800"/>
          </a:xfrm>
          <a:custGeom>
            <a:avLst/>
            <a:gdLst>
              <a:gd name="T0" fmla="*/ 0 w 240"/>
              <a:gd name="T1" fmla="*/ 0 h 576"/>
              <a:gd name="T2" fmla="*/ 96 w 240"/>
              <a:gd name="T3" fmla="*/ 48 h 576"/>
              <a:gd name="T4" fmla="*/ 48 w 240"/>
              <a:gd name="T5" fmla="*/ 96 h 576"/>
              <a:gd name="T6" fmla="*/ 144 w 240"/>
              <a:gd name="T7" fmla="*/ 192 h 576"/>
              <a:gd name="T8" fmla="*/ 96 w 240"/>
              <a:gd name="T9" fmla="*/ 240 h 576"/>
              <a:gd name="T10" fmla="*/ 192 w 240"/>
              <a:gd name="T11" fmla="*/ 384 h 576"/>
              <a:gd name="T12" fmla="*/ 144 w 240"/>
              <a:gd name="T13" fmla="*/ 480 h 576"/>
              <a:gd name="T14" fmla="*/ 240 w 240"/>
              <a:gd name="T1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576">
                <a:moveTo>
                  <a:pt x="0" y="0"/>
                </a:moveTo>
                <a:cubicBezTo>
                  <a:pt x="44" y="16"/>
                  <a:pt x="88" y="32"/>
                  <a:pt x="96" y="48"/>
                </a:cubicBezTo>
                <a:cubicBezTo>
                  <a:pt x="104" y="64"/>
                  <a:pt x="40" y="72"/>
                  <a:pt x="48" y="96"/>
                </a:cubicBezTo>
                <a:cubicBezTo>
                  <a:pt x="56" y="120"/>
                  <a:pt x="136" y="168"/>
                  <a:pt x="144" y="192"/>
                </a:cubicBezTo>
                <a:cubicBezTo>
                  <a:pt x="152" y="216"/>
                  <a:pt x="88" y="208"/>
                  <a:pt x="96" y="240"/>
                </a:cubicBezTo>
                <a:cubicBezTo>
                  <a:pt x="104" y="272"/>
                  <a:pt x="184" y="344"/>
                  <a:pt x="192" y="384"/>
                </a:cubicBezTo>
                <a:cubicBezTo>
                  <a:pt x="200" y="424"/>
                  <a:pt x="136" y="448"/>
                  <a:pt x="144" y="480"/>
                </a:cubicBezTo>
                <a:cubicBezTo>
                  <a:pt x="152" y="512"/>
                  <a:pt x="196" y="544"/>
                  <a:pt x="240" y="576"/>
                </a:cubicBezTo>
              </a:path>
            </a:pathLst>
          </a:custGeom>
          <a:noFill/>
          <a:ln w="28575" cmpd="sng">
            <a:solidFill>
              <a:srgbClr val="FF66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6832" name="Text Box 80">
            <a:extLst>
              <a:ext uri="{FF2B5EF4-FFF2-40B4-BE49-F238E27FC236}">
                <a16:creationId xmlns:a16="http://schemas.microsoft.com/office/drawing/2014/main" id="{C024B217-7F20-D117-3155-1B161DEF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3144837"/>
            <a:ext cx="42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</a:t>
            </a:r>
            <a:r>
              <a:rPr lang="en-US" altLang="en-US" baseline="-25000"/>
              <a:t>i</a:t>
            </a:r>
            <a:endParaRPr lang="en-US" altLang="en-US"/>
          </a:p>
        </p:txBody>
      </p:sp>
      <p:sp>
        <p:nvSpPr>
          <p:cNvPr id="586833" name="Text Box 81">
            <a:extLst>
              <a:ext uri="{FF2B5EF4-FFF2-40B4-BE49-F238E27FC236}">
                <a16:creationId xmlns:a16="http://schemas.microsoft.com/office/drawing/2014/main" id="{B32C984C-C6EB-3EB4-9458-7524AAF3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3003550"/>
            <a:ext cx="768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SymbolPS" pitchFamily="18" charset="2"/>
                <a:sym typeface="Symbol" panose="05050102010706020507" pitchFamily="18" charset="2"/>
              </a:rPr>
              <a:t></a:t>
            </a:r>
            <a:r>
              <a:rPr lang="en-US" altLang="en-US" baseline="-25000" dirty="0" err="1"/>
              <a:t>i</a:t>
            </a:r>
            <a:r>
              <a:rPr lang="en-US" altLang="en-US" dirty="0" err="1"/>
              <a:t>G</a:t>
            </a:r>
            <a:r>
              <a:rPr lang="en-US" altLang="en-US" baseline="-25000" dirty="0" err="1"/>
              <a:t>i</a:t>
            </a:r>
            <a:endParaRPr lang="en-US" altLang="en-US" dirty="0">
              <a:latin typeface="SymbolPS" pitchFamily="18" charset="2"/>
            </a:endParaRPr>
          </a:p>
        </p:txBody>
      </p:sp>
      <p:grpSp>
        <p:nvGrpSpPr>
          <p:cNvPr id="586834" name="Group 82">
            <a:extLst>
              <a:ext uri="{FF2B5EF4-FFF2-40B4-BE49-F238E27FC236}">
                <a16:creationId xmlns:a16="http://schemas.microsoft.com/office/drawing/2014/main" id="{7FAA49EF-31D0-0A1E-3A07-FA40C1964A6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886200" y="4475162"/>
            <a:ext cx="1244600" cy="512763"/>
            <a:chOff x="3867" y="1296"/>
            <a:chExt cx="558" cy="288"/>
          </a:xfrm>
        </p:grpSpPr>
        <p:sp>
          <p:nvSpPr>
            <p:cNvPr id="586835" name="Freeform 83">
              <a:extLst>
                <a:ext uri="{FF2B5EF4-FFF2-40B4-BE49-F238E27FC236}">
                  <a16:creationId xmlns:a16="http://schemas.microsoft.com/office/drawing/2014/main" id="{AB0B1D8F-0D2A-7431-6BAD-6845F745D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307"/>
              <a:ext cx="558" cy="277"/>
            </a:xfrm>
            <a:custGeom>
              <a:avLst/>
              <a:gdLst>
                <a:gd name="T0" fmla="*/ 0 w 558"/>
                <a:gd name="T1" fmla="*/ 0 h 156"/>
                <a:gd name="T2" fmla="*/ 83 w 558"/>
                <a:gd name="T3" fmla="*/ 92 h 156"/>
                <a:gd name="T4" fmla="*/ 229 w 558"/>
                <a:gd name="T5" fmla="*/ 156 h 156"/>
                <a:gd name="T6" fmla="*/ 375 w 558"/>
                <a:gd name="T7" fmla="*/ 147 h 156"/>
                <a:gd name="T8" fmla="*/ 522 w 558"/>
                <a:gd name="T9" fmla="*/ 64 h 156"/>
                <a:gd name="T10" fmla="*/ 558 w 558"/>
                <a:gd name="T11" fmla="*/ 0 h 156"/>
                <a:gd name="T12" fmla="*/ 0 w 558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6">
                  <a:moveTo>
                    <a:pt x="0" y="0"/>
                  </a:moveTo>
                  <a:cubicBezTo>
                    <a:pt x="33" y="50"/>
                    <a:pt x="44" y="55"/>
                    <a:pt x="83" y="92"/>
                  </a:cubicBezTo>
                  <a:cubicBezTo>
                    <a:pt x="104" y="156"/>
                    <a:pt x="171" y="145"/>
                    <a:pt x="229" y="156"/>
                  </a:cubicBezTo>
                  <a:cubicBezTo>
                    <a:pt x="278" y="153"/>
                    <a:pt x="326" y="152"/>
                    <a:pt x="375" y="147"/>
                  </a:cubicBezTo>
                  <a:cubicBezTo>
                    <a:pt x="428" y="142"/>
                    <a:pt x="488" y="107"/>
                    <a:pt x="522" y="64"/>
                  </a:cubicBezTo>
                  <a:cubicBezTo>
                    <a:pt x="539" y="43"/>
                    <a:pt x="541" y="19"/>
                    <a:pt x="5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36" name="Line 84">
              <a:extLst>
                <a:ext uri="{FF2B5EF4-FFF2-40B4-BE49-F238E27FC236}">
                  <a16:creationId xmlns:a16="http://schemas.microsoft.com/office/drawing/2014/main" id="{40F78838-BB54-EF49-4C04-54E3E17AC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296"/>
              <a:ext cx="192" cy="14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37" name="Line 85">
              <a:extLst>
                <a:ext uri="{FF2B5EF4-FFF2-40B4-BE49-F238E27FC236}">
                  <a16:creationId xmlns:a16="http://schemas.microsoft.com/office/drawing/2014/main" id="{E34E727F-9159-5D85-2CC0-4A0B48FEA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296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38" name="Line 86">
              <a:extLst>
                <a:ext uri="{FF2B5EF4-FFF2-40B4-BE49-F238E27FC236}">
                  <a16:creationId xmlns:a16="http://schemas.microsoft.com/office/drawing/2014/main" id="{42706199-F2E7-A385-8C87-EAE9AF052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39" name="Line 87">
              <a:extLst>
                <a:ext uri="{FF2B5EF4-FFF2-40B4-BE49-F238E27FC236}">
                  <a16:creationId xmlns:a16="http://schemas.microsoft.com/office/drawing/2014/main" id="{3F755F60-752F-1F40-78CF-ABA9ACDA1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192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6840" name="Line 88">
              <a:extLst>
                <a:ext uri="{FF2B5EF4-FFF2-40B4-BE49-F238E27FC236}">
                  <a16:creationId xmlns:a16="http://schemas.microsoft.com/office/drawing/2014/main" id="{3A884CB9-E833-5A32-1146-EB7A76C15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86841" name="Text Box 89">
            <a:extLst>
              <a:ext uri="{FF2B5EF4-FFF2-40B4-BE49-F238E27FC236}">
                <a16:creationId xmlns:a16="http://schemas.microsoft.com/office/drawing/2014/main" id="{53A200FC-32E7-C281-131E-E2FDD432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222875"/>
            <a:ext cx="268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Every i</a:t>
            </a:r>
            <a:r>
              <a:rPr lang="en-US" altLang="en-US" baseline="30000"/>
              <a:t>th</a:t>
            </a:r>
            <a:r>
              <a:rPr lang="en-US" altLang="en-US"/>
              <a:t> surface</a:t>
            </a:r>
          </a:p>
        </p:txBody>
      </p:sp>
      <p:sp>
        <p:nvSpPr>
          <p:cNvPr id="586842" name="Text Box 90">
            <a:extLst>
              <a:ext uri="{FF2B5EF4-FFF2-40B4-BE49-F238E27FC236}">
                <a16:creationId xmlns:a16="http://schemas.microsoft.com/office/drawing/2014/main" id="{19AC5961-3D7A-3844-CA3E-9C68B424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10200"/>
            <a:ext cx="525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net rate of heat transfer by radiation: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6843" name="Object 91">
                <a:extLst>
                  <a:ext uri="{FF2B5EF4-FFF2-40B4-BE49-F238E27FC236}">
                    <a16:creationId xmlns:a16="http://schemas.microsoft.com/office/drawing/2014/main" id="{367C76C1-86F9-BBE5-2029-B0E88760384B}"/>
                  </a:ext>
                </a:extLst>
              </p:cNvPr>
              <p:cNvSpPr txBox="1"/>
              <p:nvPr/>
            </p:nvSpPr>
            <p:spPr bwMode="auto">
              <a:xfrm>
                <a:off x="950913" y="6019800"/>
                <a:ext cx="6400800" cy="669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86843" name="Object 91">
                <a:extLst>
                  <a:ext uri="{FF2B5EF4-FFF2-40B4-BE49-F238E27FC236}">
                    <a16:creationId xmlns:a16="http://schemas.microsoft.com/office/drawing/2014/main" id="{367C76C1-86F9-BBE5-2029-B0E887603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913" y="6019800"/>
                <a:ext cx="6400800" cy="6699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6824" name="Text Box 72">
            <a:extLst>
              <a:ext uri="{FF2B5EF4-FFF2-40B4-BE49-F238E27FC236}">
                <a16:creationId xmlns:a16="http://schemas.microsoft.com/office/drawing/2014/main" id="{C928FC2D-AE8C-E345-108E-07B78D815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7516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</a:t>
            </a:r>
            <a:r>
              <a:rPr lang="en-US" altLang="en-US" baseline="-25000"/>
              <a:t>i</a:t>
            </a:r>
            <a:endParaRPr lang="en-US" altLang="en-US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2DFBC287-E3B4-BB5D-E857-B32B82DE675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29E1367-ECF7-D795-CF19-E55912C2F9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54351DA9-236C-A1E2-E9B2-DAE302129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A133D08-A5BC-27E7-B168-3D53BCC8B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6D9C155-9D9C-8205-BC40-F14FC335F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02044B9-4FBE-335F-768A-C5A47CD24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578BCD5-1F7B-B61F-56B3-322F374A5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AC92182-4007-16E1-4C56-FB4C758C62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E6BD5B0-C626-0004-8031-D188F8212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21ABA071-4D18-312C-3FE2-9DDA2FE0AA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54C8F681-5E7E-AC54-6981-763DAC872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3A43879-2A03-51FA-B93E-F6060E53AF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56A6B4A-4515-3734-AC12-8EC47307E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1A851CC-9C53-BC17-B324-0D8D6CBE2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79B2A23B-531C-FC3E-BEF5-391682B8D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B7968BC-4B82-259A-BF66-D417E1195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86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86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8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8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7778" name="Object 2">
                <a:extLst>
                  <a:ext uri="{FF2B5EF4-FFF2-40B4-BE49-F238E27FC236}">
                    <a16:creationId xmlns:a16="http://schemas.microsoft.com/office/drawing/2014/main" id="{793D6B24-CD61-A52B-0D48-BFD83A8D961D}"/>
                  </a:ext>
                </a:extLst>
              </p:cNvPr>
              <p:cNvSpPr txBox="1"/>
              <p:nvPr/>
            </p:nvSpPr>
            <p:spPr bwMode="auto">
              <a:xfrm>
                <a:off x="2816225" y="1125538"/>
                <a:ext cx="3422650" cy="7064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87778" name="Object 2">
                <a:extLst>
                  <a:ext uri="{FF2B5EF4-FFF2-40B4-BE49-F238E27FC236}">
                    <a16:creationId xmlns:a16="http://schemas.microsoft.com/office/drawing/2014/main" id="{793D6B24-CD61-A52B-0D48-BFD83A8D9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6225" y="1125538"/>
                <a:ext cx="3422650" cy="706437"/>
              </a:xfrm>
              <a:prstGeom prst="rect">
                <a:avLst/>
              </a:prstGeom>
              <a:blipFill>
                <a:blip r:embed="rId3"/>
                <a:stretch>
                  <a:fillRect l="-12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7779" name="Text Box 3">
            <a:extLst>
              <a:ext uri="{FF2B5EF4-FFF2-40B4-BE49-F238E27FC236}">
                <a16:creationId xmlns:a16="http://schemas.microsoft.com/office/drawing/2014/main" id="{FFD768C5-AA7C-568E-07A5-FF32F1781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057400"/>
            <a:ext cx="269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any real surface: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7780" name="Object 4">
                <a:extLst>
                  <a:ext uri="{FF2B5EF4-FFF2-40B4-BE49-F238E27FC236}">
                    <a16:creationId xmlns:a16="http://schemas.microsoft.com/office/drawing/2014/main" id="{E24D78B4-ECC9-B2EB-7BF8-814C771C7AA7}"/>
                  </a:ext>
                </a:extLst>
              </p:cNvPr>
              <p:cNvSpPr txBox="1"/>
              <p:nvPr/>
            </p:nvSpPr>
            <p:spPr bwMode="auto">
              <a:xfrm>
                <a:off x="3359150" y="1981200"/>
                <a:ext cx="2590800" cy="657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87780" name="Object 4">
                <a:extLst>
                  <a:ext uri="{FF2B5EF4-FFF2-40B4-BE49-F238E27FC236}">
                    <a16:creationId xmlns:a16="http://schemas.microsoft.com/office/drawing/2014/main" id="{E24D78B4-ECC9-B2EB-7BF8-814C771C7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9150" y="1981200"/>
                <a:ext cx="2590800" cy="657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7781" name="Text Box 5">
            <a:extLst>
              <a:ext uri="{FF2B5EF4-FFF2-40B4-BE49-F238E27FC236}">
                <a16:creationId xmlns:a16="http://schemas.microsoft.com/office/drawing/2014/main" id="{B39ACF4F-6945-4C8A-7151-1C60D77F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2971800"/>
            <a:ext cx="296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 an opaque surface: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7782" name="Object 6">
                <a:extLst>
                  <a:ext uri="{FF2B5EF4-FFF2-40B4-BE49-F238E27FC236}">
                    <a16:creationId xmlns:a16="http://schemas.microsoft.com/office/drawing/2014/main" id="{28218A75-12A4-858E-A2EF-590AE0B53E63}"/>
                  </a:ext>
                </a:extLst>
              </p:cNvPr>
              <p:cNvSpPr txBox="1"/>
              <p:nvPr/>
            </p:nvSpPr>
            <p:spPr bwMode="auto">
              <a:xfrm>
                <a:off x="3587750" y="2895600"/>
                <a:ext cx="4232275" cy="657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87782" name="Object 6">
                <a:extLst>
                  <a:ext uri="{FF2B5EF4-FFF2-40B4-BE49-F238E27FC236}">
                    <a16:creationId xmlns:a16="http://schemas.microsoft.com/office/drawing/2014/main" id="{28218A75-12A4-858E-A2EF-590AE0B53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7750" y="2895600"/>
                <a:ext cx="4232275" cy="657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7783" name="Text Box 7">
            <a:extLst>
              <a:ext uri="{FF2B5EF4-FFF2-40B4-BE49-F238E27FC236}">
                <a16:creationId xmlns:a16="http://schemas.microsoft.com/office/drawing/2014/main" id="{D6F862B9-E577-EC79-6121-11769B324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3886200"/>
            <a:ext cx="883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the entire enclosure is at Thermal Equilibrium, From Kirchoff’s law: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7784" name="Object 8">
                <a:extLst>
                  <a:ext uri="{FF2B5EF4-FFF2-40B4-BE49-F238E27FC236}">
                    <a16:creationId xmlns:a16="http://schemas.microsoft.com/office/drawing/2014/main" id="{310F4F47-ABB1-F273-FD2A-A6A782277293}"/>
                  </a:ext>
                </a:extLst>
              </p:cNvPr>
              <p:cNvSpPr txBox="1"/>
              <p:nvPr/>
            </p:nvSpPr>
            <p:spPr bwMode="auto">
              <a:xfrm>
                <a:off x="2008187" y="4524375"/>
                <a:ext cx="4926013" cy="657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87784" name="Object 8">
                <a:extLst>
                  <a:ext uri="{FF2B5EF4-FFF2-40B4-BE49-F238E27FC236}">
                    <a16:creationId xmlns:a16="http://schemas.microsoft.com/office/drawing/2014/main" id="{310F4F47-ABB1-F273-FD2A-A6A782277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187" y="4524375"/>
                <a:ext cx="4926013" cy="657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7785" name="Text Box 9">
            <a:extLst>
              <a:ext uri="{FF2B5EF4-FFF2-40B4-BE49-F238E27FC236}">
                <a16:creationId xmlns:a16="http://schemas.microsoft.com/office/drawing/2014/main" id="{080E7A81-EF5C-D858-E9C8-FFB4FED7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257800"/>
            <a:ext cx="2922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Substituting all above: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7786" name="Object 10">
                <a:extLst>
                  <a:ext uri="{FF2B5EF4-FFF2-40B4-BE49-F238E27FC236}">
                    <a16:creationId xmlns:a16="http://schemas.microsoft.com/office/drawing/2014/main" id="{F76FCFF0-7089-01F8-062B-9355E2F16375}"/>
                  </a:ext>
                </a:extLst>
              </p:cNvPr>
              <p:cNvSpPr txBox="1"/>
              <p:nvPr/>
            </p:nvSpPr>
            <p:spPr bwMode="auto">
              <a:xfrm>
                <a:off x="798512" y="5368925"/>
                <a:ext cx="7812088" cy="14128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87786" name="Object 10">
                <a:extLst>
                  <a:ext uri="{FF2B5EF4-FFF2-40B4-BE49-F238E27FC236}">
                    <a16:creationId xmlns:a16="http://schemas.microsoft.com/office/drawing/2014/main" id="{F76FCFF0-7089-01F8-062B-9355E2F16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512" y="5368925"/>
                <a:ext cx="7812088" cy="14128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B1008BD7-D840-AD3B-CD19-454EDB185C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07561A7-0E16-94B3-7D9F-F70E7BA9D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DB355ECB-A06B-8FBE-DC2E-BDB2360F5E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33565168-810B-B1E5-86B9-B1678C8C43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CA367D9E-F4F3-6D87-76AF-8FE30AD3F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A898843-121B-7097-EB30-6FF969CF5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81F4E86-0330-477D-9854-C372C4AAE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4803D00-2CFF-5262-402A-83C68AEA1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1C5553BD-678A-4A1C-BC2F-670E195DD4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87A82C05-9D1E-886F-3EE2-015265333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2AD0809-7E62-249F-5CF7-46B3BC81E5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41153498-04C6-AE53-6EDE-49ED7F4A9B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2850926-3507-4E08-654E-48280F2D13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C0DA9CA-7B25-62DE-DCB8-3AB36A110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E5A1713-75D2-BE07-D127-F715A10C8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96873BD9-107A-773A-E36E-C16B429A3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F7D24906-9328-0DA4-301D-3FF11A898928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381000"/>
            <a:ext cx="77724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kern="0"/>
              <a:t>Enclosure of Real Surfaces </a:t>
            </a:r>
            <a:endParaRPr lang="en-US" alt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87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87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87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7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7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587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7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7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/>
      <p:bldP spid="587780" grpId="0"/>
      <p:bldP spid="587782" grpId="0"/>
      <p:bldP spid="587784" grpId="0"/>
      <p:bldP spid="5877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8802" name="Object 2">
                <a:extLst>
                  <a:ext uri="{FF2B5EF4-FFF2-40B4-BE49-F238E27FC236}">
                    <a16:creationId xmlns:a16="http://schemas.microsoft.com/office/drawing/2014/main" id="{D6A43985-43B1-E562-843E-BFE6323B9181}"/>
                  </a:ext>
                </a:extLst>
              </p:cNvPr>
              <p:cNvSpPr txBox="1"/>
              <p:nvPr/>
            </p:nvSpPr>
            <p:spPr bwMode="auto">
              <a:xfrm>
                <a:off x="1905000" y="2551112"/>
                <a:ext cx="4686300" cy="14874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88802" name="Object 2">
                <a:extLst>
                  <a:ext uri="{FF2B5EF4-FFF2-40B4-BE49-F238E27FC236}">
                    <a16:creationId xmlns:a16="http://schemas.microsoft.com/office/drawing/2014/main" id="{D6A43985-43B1-E562-843E-BFE6323B9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551112"/>
                <a:ext cx="4686300" cy="1487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8803" name="Object 3">
                <a:extLst>
                  <a:ext uri="{FF2B5EF4-FFF2-40B4-BE49-F238E27FC236}">
                    <a16:creationId xmlns:a16="http://schemas.microsoft.com/office/drawing/2014/main" id="{01FE4EC1-B16A-41BE-918C-A7375E1F7867}"/>
                  </a:ext>
                </a:extLst>
              </p:cNvPr>
              <p:cNvSpPr txBox="1"/>
              <p:nvPr/>
            </p:nvSpPr>
            <p:spPr bwMode="auto">
              <a:xfrm>
                <a:off x="2286000" y="4100512"/>
                <a:ext cx="3271838" cy="25288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88803" name="Object 3">
                <a:extLst>
                  <a:ext uri="{FF2B5EF4-FFF2-40B4-BE49-F238E27FC236}">
                    <a16:creationId xmlns:a16="http://schemas.microsoft.com/office/drawing/2014/main" id="{01FE4EC1-B16A-41BE-918C-A7375E1F7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4100512"/>
                <a:ext cx="3271838" cy="2528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8804" name="Object 4">
                <a:extLst>
                  <a:ext uri="{FF2B5EF4-FFF2-40B4-BE49-F238E27FC236}">
                    <a16:creationId xmlns:a16="http://schemas.microsoft.com/office/drawing/2014/main" id="{965BF6A3-D79B-8A3A-6B1C-07D87E34E142}"/>
                  </a:ext>
                </a:extLst>
              </p:cNvPr>
              <p:cNvSpPr txBox="1"/>
              <p:nvPr/>
            </p:nvSpPr>
            <p:spPr bwMode="auto">
              <a:xfrm>
                <a:off x="3005138" y="1539875"/>
                <a:ext cx="2828925" cy="669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88804" name="Object 4">
                <a:extLst>
                  <a:ext uri="{FF2B5EF4-FFF2-40B4-BE49-F238E27FC236}">
                    <a16:creationId xmlns:a16="http://schemas.microsoft.com/office/drawing/2014/main" id="{965BF6A3-D79B-8A3A-6B1C-07D87E34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5138" y="1539875"/>
                <a:ext cx="2828925" cy="669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80FD3BB1-A08B-B9BD-92A5-69E99F9075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61C5201-8A34-C9C2-5DE4-19AAF6BD5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71F512F2-59BB-D811-05E9-40A4703485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3E37F93-E8D6-5C02-4F7C-A6F67BD196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BBBA5B7-5772-EA68-A3B6-49A3DD550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4F20E2CC-C661-51F4-79DB-46DD297EDC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61EBD99-EBDD-A7B8-A24C-67C94BCF89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A4CE543-4262-193D-95A1-1F4A6D03AC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3B19DF8-3702-E12E-DAE3-C5680445F1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23D10D82-60D5-2CDD-D5BB-D32F540ED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4E23F877-C8F9-4359-3FC4-2231D1E479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A41CC01-CA14-CFB8-ACBC-C362054C0E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EED1C09-0EBD-735D-6CD5-395D814CA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DBFBE82-DB33-B229-8802-270882C84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4975FE30-AF84-EDC9-8540-849DDFF7F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6A769BC-5736-3879-02D3-48262A2FD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8F797765-7DEE-94F0-EE9C-20E03BA32987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381000"/>
            <a:ext cx="77724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kern="0"/>
              <a:t>Enclosure of Real Surfaces </a:t>
            </a:r>
            <a:endParaRPr lang="en-US" alt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2" grpId="0"/>
      <p:bldP spid="588803" grpId="0"/>
      <p:bldP spid="5888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>
            <a:extLst>
              <a:ext uri="{FF2B5EF4-FFF2-40B4-BE49-F238E27FC236}">
                <a16:creationId xmlns:a16="http://schemas.microsoft.com/office/drawing/2014/main" id="{5C93605D-96BA-E1A6-C6DF-D34A29221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dirty="0"/>
              <a:t>Surface Resistance of A Real Surface</a:t>
            </a:r>
          </a:p>
        </p:txBody>
      </p:sp>
      <p:grpSp>
        <p:nvGrpSpPr>
          <p:cNvPr id="589827" name="Group 3">
            <a:extLst>
              <a:ext uri="{FF2B5EF4-FFF2-40B4-BE49-F238E27FC236}">
                <a16:creationId xmlns:a16="http://schemas.microsoft.com/office/drawing/2014/main" id="{0121036B-3CBF-D466-182E-3ED0DA4E70B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209800"/>
            <a:ext cx="2286000" cy="381000"/>
            <a:chOff x="2688" y="2880"/>
            <a:chExt cx="1680" cy="240"/>
          </a:xfrm>
        </p:grpSpPr>
        <p:sp>
          <p:nvSpPr>
            <p:cNvPr id="589828" name="Line 4">
              <a:extLst>
                <a:ext uri="{FF2B5EF4-FFF2-40B4-BE49-F238E27FC236}">
                  <a16:creationId xmlns:a16="http://schemas.microsoft.com/office/drawing/2014/main" id="{FFB8756C-7FF0-9B51-73DB-D5F2E5727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9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29" name="Line 5">
              <a:extLst>
                <a:ext uri="{FF2B5EF4-FFF2-40B4-BE49-F238E27FC236}">
                  <a16:creationId xmlns:a16="http://schemas.microsoft.com/office/drawing/2014/main" id="{DB155EF4-9682-9582-01B7-03ECFD9F6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976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30" name="Line 6">
              <a:extLst>
                <a:ext uri="{FF2B5EF4-FFF2-40B4-BE49-F238E27FC236}">
                  <a16:creationId xmlns:a16="http://schemas.microsoft.com/office/drawing/2014/main" id="{0E212060-F36A-B798-7F9B-7CD6AF882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288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31" name="Line 7">
              <a:extLst>
                <a:ext uri="{FF2B5EF4-FFF2-40B4-BE49-F238E27FC236}">
                  <a16:creationId xmlns:a16="http://schemas.microsoft.com/office/drawing/2014/main" id="{11D16FDA-8B9D-BDF6-B215-B765CC4CB9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4" y="288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32" name="Line 8">
              <a:extLst>
                <a:ext uri="{FF2B5EF4-FFF2-40B4-BE49-F238E27FC236}">
                  <a16:creationId xmlns:a16="http://schemas.microsoft.com/office/drawing/2014/main" id="{9F91520E-64C4-7268-D07B-18B91ECB2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88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33" name="Line 9">
              <a:extLst>
                <a:ext uri="{FF2B5EF4-FFF2-40B4-BE49-F238E27FC236}">
                  <a16:creationId xmlns:a16="http://schemas.microsoft.com/office/drawing/2014/main" id="{5CAB27A7-97F6-EC93-61EA-48B99CA0F4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288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34" name="Line 10">
              <a:extLst>
                <a:ext uri="{FF2B5EF4-FFF2-40B4-BE49-F238E27FC236}">
                  <a16:creationId xmlns:a16="http://schemas.microsoft.com/office/drawing/2014/main" id="{30F121CA-5628-FE63-AB9E-0F451E496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88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35" name="Line 11">
              <a:extLst>
                <a:ext uri="{FF2B5EF4-FFF2-40B4-BE49-F238E27FC236}">
                  <a16:creationId xmlns:a16="http://schemas.microsoft.com/office/drawing/2014/main" id="{B2A4A263-780A-E359-5CAD-9AC1A3524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8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36" name="Line 12">
              <a:extLst>
                <a:ext uri="{FF2B5EF4-FFF2-40B4-BE49-F238E27FC236}">
                  <a16:creationId xmlns:a16="http://schemas.microsoft.com/office/drawing/2014/main" id="{622967A3-12A6-C338-CB7D-3F9425580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89837" name="Text Box 13">
            <a:extLst>
              <a:ext uri="{FF2B5EF4-FFF2-40B4-BE49-F238E27FC236}">
                <a16:creationId xmlns:a16="http://schemas.microsoft.com/office/drawing/2014/main" id="{9346CD4E-A2DB-487E-38EC-FB53E506B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1489075"/>
            <a:ext cx="312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Real Surface Resistance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9838" name="Object 14">
                <a:extLst>
                  <a:ext uri="{FF2B5EF4-FFF2-40B4-BE49-F238E27FC236}">
                    <a16:creationId xmlns:a16="http://schemas.microsoft.com/office/drawing/2014/main" id="{AD7393CC-15B4-E067-0661-C9D8EDF22E84}"/>
                  </a:ext>
                </a:extLst>
              </p:cNvPr>
              <p:cNvSpPr txBox="1"/>
              <p:nvPr/>
            </p:nvSpPr>
            <p:spPr bwMode="auto">
              <a:xfrm>
                <a:off x="4343400" y="2743200"/>
                <a:ext cx="1143000" cy="971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89838" name="Object 14">
                <a:extLst>
                  <a:ext uri="{FF2B5EF4-FFF2-40B4-BE49-F238E27FC236}">
                    <a16:creationId xmlns:a16="http://schemas.microsoft.com/office/drawing/2014/main" id="{AD7393CC-15B4-E067-0661-C9D8EDF22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743200"/>
                <a:ext cx="1143000" cy="971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9839" name="Text Box 15">
            <a:extLst>
              <a:ext uri="{FF2B5EF4-FFF2-40B4-BE49-F238E27FC236}">
                <a16:creationId xmlns:a16="http://schemas.microsoft.com/office/drawing/2014/main" id="{EAE62F7E-10A6-F6F5-87B8-1BD22D9A6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52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E</a:t>
            </a:r>
            <a:r>
              <a:rPr lang="en-US" altLang="en-US" i="1" baseline="-25000"/>
              <a:t>bi</a:t>
            </a:r>
            <a:endParaRPr lang="en-US" altLang="en-US" i="1"/>
          </a:p>
        </p:txBody>
      </p:sp>
      <p:sp>
        <p:nvSpPr>
          <p:cNvPr id="589840" name="Text Box 16">
            <a:extLst>
              <a:ext uri="{FF2B5EF4-FFF2-40B4-BE49-F238E27FC236}">
                <a16:creationId xmlns:a16="http://schemas.microsoft.com/office/drawing/2014/main" id="{6CB90B61-7FB4-3001-AC4F-2E8B487B2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0500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J</a:t>
            </a:r>
            <a:r>
              <a:rPr lang="en-US" altLang="en-US" i="1" baseline="-25000"/>
              <a:t>i</a:t>
            </a:r>
            <a:endParaRPr lang="en-US" altLang="en-US" i="1"/>
          </a:p>
        </p:txBody>
      </p:sp>
      <p:sp>
        <p:nvSpPr>
          <p:cNvPr id="589841" name="Text Box 17">
            <a:extLst>
              <a:ext uri="{FF2B5EF4-FFF2-40B4-BE49-F238E27FC236}">
                <a16:creationId xmlns:a16="http://schemas.microsoft.com/office/drawing/2014/main" id="{6D09EE96-6187-87C4-4229-678E7457D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1579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Black body</a:t>
            </a:r>
          </a:p>
        </p:txBody>
      </p:sp>
      <p:sp>
        <p:nvSpPr>
          <p:cNvPr id="589842" name="Text Box 18">
            <a:extLst>
              <a:ext uri="{FF2B5EF4-FFF2-40B4-BE49-F238E27FC236}">
                <a16:creationId xmlns:a16="http://schemas.microsoft.com/office/drawing/2014/main" id="{640352F0-3259-47EB-A8A4-B5F7B03A1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81200"/>
            <a:ext cx="200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Actual Surface</a:t>
            </a:r>
          </a:p>
        </p:txBody>
      </p:sp>
      <p:sp>
        <p:nvSpPr>
          <p:cNvPr id="589843" name="Text Box 19">
            <a:extLst>
              <a:ext uri="{FF2B5EF4-FFF2-40B4-BE49-F238E27FC236}">
                <a16:creationId xmlns:a16="http://schemas.microsoft.com/office/drawing/2014/main" id="{A0B8A348-8154-7603-AB21-6E99FA3FF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03675"/>
            <a:ext cx="331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en-US" i="1" dirty="0" err="1"/>
              <a:t>E</a:t>
            </a:r>
            <a:r>
              <a:rPr lang="en-US" altLang="en-US" i="1" baseline="-25000" dirty="0" err="1"/>
              <a:t>bi</a:t>
            </a:r>
            <a:r>
              <a:rPr lang="en-US" altLang="en-US" baseline="-25000" dirty="0"/>
              <a:t> </a:t>
            </a:r>
            <a:r>
              <a:rPr lang="en-US" altLang="en-US" dirty="0"/>
              <a:t>–</a:t>
            </a:r>
            <a:r>
              <a:rPr lang="en-US" altLang="en-US" i="1" dirty="0"/>
              <a:t>J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: Driving Potential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9844" name="Object 20">
                <a:extLst>
                  <a:ext uri="{FF2B5EF4-FFF2-40B4-BE49-F238E27FC236}">
                    <a16:creationId xmlns:a16="http://schemas.microsoft.com/office/drawing/2014/main" id="{C03CC930-DF3A-45CA-DD06-73E5B7497B30}"/>
                  </a:ext>
                </a:extLst>
              </p:cNvPr>
              <p:cNvSpPr txBox="1"/>
              <p:nvPr/>
            </p:nvSpPr>
            <p:spPr bwMode="auto">
              <a:xfrm>
                <a:off x="685800" y="4876800"/>
                <a:ext cx="1143000" cy="971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89844" name="Object 20">
                <a:extLst>
                  <a:ext uri="{FF2B5EF4-FFF2-40B4-BE49-F238E27FC236}">
                    <a16:creationId xmlns:a16="http://schemas.microsoft.com/office/drawing/2014/main" id="{C03CC930-DF3A-45CA-DD06-73E5B7497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876800"/>
                <a:ext cx="1143000" cy="971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9845" name="Text Box 21">
            <a:extLst>
              <a:ext uri="{FF2B5EF4-FFF2-40B4-BE49-F238E27FC236}">
                <a16:creationId xmlns:a16="http://schemas.microsoft.com/office/drawing/2014/main" id="{800D79C6-BB2F-F30E-D1BB-3965040E1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070475"/>
            <a:ext cx="3668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/>
              <a:t>:surface radiative resistance</a:t>
            </a:r>
          </a:p>
        </p:txBody>
      </p:sp>
      <p:sp>
        <p:nvSpPr>
          <p:cNvPr id="589846" name="Rectangle 22">
            <a:extLst>
              <a:ext uri="{FF2B5EF4-FFF2-40B4-BE49-F238E27FC236}">
                <a16:creationId xmlns:a16="http://schemas.microsoft.com/office/drawing/2014/main" id="{E1DAC7EF-69AD-7E45-21CB-C9F4C9DC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213" y="5378450"/>
            <a:ext cx="2438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589847" name="Group 23">
            <a:extLst>
              <a:ext uri="{FF2B5EF4-FFF2-40B4-BE49-F238E27FC236}">
                <a16:creationId xmlns:a16="http://schemas.microsoft.com/office/drawing/2014/main" id="{5EF20A93-DB59-C2F2-5F9E-8C4155C8792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858000" y="4876800"/>
            <a:ext cx="1244600" cy="512763"/>
            <a:chOff x="3867" y="1296"/>
            <a:chExt cx="558" cy="288"/>
          </a:xfrm>
        </p:grpSpPr>
        <p:sp>
          <p:nvSpPr>
            <p:cNvPr id="589848" name="Freeform 24">
              <a:extLst>
                <a:ext uri="{FF2B5EF4-FFF2-40B4-BE49-F238E27FC236}">
                  <a16:creationId xmlns:a16="http://schemas.microsoft.com/office/drawing/2014/main" id="{DBC3E9D3-C842-6C28-F6F0-98CE1CC62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1307"/>
              <a:ext cx="558" cy="277"/>
            </a:xfrm>
            <a:custGeom>
              <a:avLst/>
              <a:gdLst>
                <a:gd name="T0" fmla="*/ 0 w 558"/>
                <a:gd name="T1" fmla="*/ 0 h 156"/>
                <a:gd name="T2" fmla="*/ 83 w 558"/>
                <a:gd name="T3" fmla="*/ 92 h 156"/>
                <a:gd name="T4" fmla="*/ 229 w 558"/>
                <a:gd name="T5" fmla="*/ 156 h 156"/>
                <a:gd name="T6" fmla="*/ 375 w 558"/>
                <a:gd name="T7" fmla="*/ 147 h 156"/>
                <a:gd name="T8" fmla="*/ 522 w 558"/>
                <a:gd name="T9" fmla="*/ 64 h 156"/>
                <a:gd name="T10" fmla="*/ 558 w 558"/>
                <a:gd name="T11" fmla="*/ 0 h 156"/>
                <a:gd name="T12" fmla="*/ 0 w 558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6">
                  <a:moveTo>
                    <a:pt x="0" y="0"/>
                  </a:moveTo>
                  <a:cubicBezTo>
                    <a:pt x="33" y="50"/>
                    <a:pt x="44" y="55"/>
                    <a:pt x="83" y="92"/>
                  </a:cubicBezTo>
                  <a:cubicBezTo>
                    <a:pt x="104" y="156"/>
                    <a:pt x="171" y="145"/>
                    <a:pt x="229" y="156"/>
                  </a:cubicBezTo>
                  <a:cubicBezTo>
                    <a:pt x="278" y="153"/>
                    <a:pt x="326" y="152"/>
                    <a:pt x="375" y="147"/>
                  </a:cubicBezTo>
                  <a:cubicBezTo>
                    <a:pt x="428" y="142"/>
                    <a:pt x="488" y="107"/>
                    <a:pt x="522" y="64"/>
                  </a:cubicBezTo>
                  <a:cubicBezTo>
                    <a:pt x="539" y="43"/>
                    <a:pt x="541" y="19"/>
                    <a:pt x="5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49" name="Line 25">
              <a:extLst>
                <a:ext uri="{FF2B5EF4-FFF2-40B4-BE49-F238E27FC236}">
                  <a16:creationId xmlns:a16="http://schemas.microsoft.com/office/drawing/2014/main" id="{79E98B57-0E3F-90C3-DD77-6ED831146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1296"/>
              <a:ext cx="192" cy="14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50" name="Line 26">
              <a:extLst>
                <a:ext uri="{FF2B5EF4-FFF2-40B4-BE49-F238E27FC236}">
                  <a16:creationId xmlns:a16="http://schemas.microsoft.com/office/drawing/2014/main" id="{FD09D39F-F960-43FA-89E1-53E8EECF5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1296"/>
              <a:ext cx="96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51" name="Line 27">
              <a:extLst>
                <a:ext uri="{FF2B5EF4-FFF2-40B4-BE49-F238E27FC236}">
                  <a16:creationId xmlns:a16="http://schemas.microsoft.com/office/drawing/2014/main" id="{E8995E44-C161-8F35-990D-3E35D173A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48" cy="2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52" name="Line 28">
              <a:extLst>
                <a:ext uri="{FF2B5EF4-FFF2-40B4-BE49-F238E27FC236}">
                  <a16:creationId xmlns:a16="http://schemas.microsoft.com/office/drawing/2014/main" id="{7BE30F01-165C-3318-8E17-FB6D80D9B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192" cy="24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53" name="Line 29">
              <a:extLst>
                <a:ext uri="{FF2B5EF4-FFF2-40B4-BE49-F238E27FC236}">
                  <a16:creationId xmlns:a16="http://schemas.microsoft.com/office/drawing/2014/main" id="{DFD76456-E8F6-9405-F2D0-2231C58E7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89854" name="Text Box 30">
            <a:extLst>
              <a:ext uri="{FF2B5EF4-FFF2-40B4-BE49-F238E27FC236}">
                <a16:creationId xmlns:a16="http://schemas.microsoft.com/office/drawing/2014/main" id="{4C76B35B-FFD0-95E1-FAD1-26B81C6C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275" y="3228975"/>
            <a:ext cx="261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</a:t>
            </a:r>
          </a:p>
        </p:txBody>
      </p:sp>
      <p:sp>
        <p:nvSpPr>
          <p:cNvPr id="589855" name="Text Box 31">
            <a:extLst>
              <a:ext uri="{FF2B5EF4-FFF2-40B4-BE49-F238E27FC236}">
                <a16:creationId xmlns:a16="http://schemas.microsoft.com/office/drawing/2014/main" id="{048126CE-DA07-0D61-2141-B74A28339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438" y="5132388"/>
            <a:ext cx="2603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</a:t>
            </a:r>
          </a:p>
        </p:txBody>
      </p:sp>
      <p:grpSp>
        <p:nvGrpSpPr>
          <p:cNvPr id="589856" name="Group 32">
            <a:extLst>
              <a:ext uri="{FF2B5EF4-FFF2-40B4-BE49-F238E27FC236}">
                <a16:creationId xmlns:a16="http://schemas.microsoft.com/office/drawing/2014/main" id="{347A784D-7501-87C2-4F78-031D627E56DD}"/>
              </a:ext>
            </a:extLst>
          </p:cNvPr>
          <p:cNvGrpSpPr>
            <a:grpSpLocks/>
          </p:cNvGrpSpPr>
          <p:nvPr/>
        </p:nvGrpSpPr>
        <p:grpSpPr bwMode="auto">
          <a:xfrm>
            <a:off x="6221413" y="4083050"/>
            <a:ext cx="914400" cy="1295400"/>
            <a:chOff x="3919" y="2572"/>
            <a:chExt cx="576" cy="816"/>
          </a:xfrm>
        </p:grpSpPr>
        <p:sp>
          <p:nvSpPr>
            <p:cNvPr id="589857" name="Freeform 33">
              <a:extLst>
                <a:ext uri="{FF2B5EF4-FFF2-40B4-BE49-F238E27FC236}">
                  <a16:creationId xmlns:a16="http://schemas.microsoft.com/office/drawing/2014/main" id="{D8EC4FD0-E153-297E-8BCE-C5DF8B3CA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2572"/>
              <a:ext cx="576" cy="816"/>
            </a:xfrm>
            <a:custGeom>
              <a:avLst/>
              <a:gdLst>
                <a:gd name="T0" fmla="*/ 0 w 240"/>
                <a:gd name="T1" fmla="*/ 0 h 576"/>
                <a:gd name="T2" fmla="*/ 96 w 240"/>
                <a:gd name="T3" fmla="*/ 48 h 576"/>
                <a:gd name="T4" fmla="*/ 48 w 240"/>
                <a:gd name="T5" fmla="*/ 96 h 576"/>
                <a:gd name="T6" fmla="*/ 144 w 240"/>
                <a:gd name="T7" fmla="*/ 192 h 576"/>
                <a:gd name="T8" fmla="*/ 96 w 240"/>
                <a:gd name="T9" fmla="*/ 240 h 576"/>
                <a:gd name="T10" fmla="*/ 192 w 240"/>
                <a:gd name="T11" fmla="*/ 384 h 576"/>
                <a:gd name="T12" fmla="*/ 144 w 240"/>
                <a:gd name="T13" fmla="*/ 480 h 576"/>
                <a:gd name="T14" fmla="*/ 240 w 240"/>
                <a:gd name="T1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72"/>
                    <a:pt x="48" y="96"/>
                  </a:cubicBezTo>
                  <a:cubicBezTo>
                    <a:pt x="56" y="120"/>
                    <a:pt x="136" y="168"/>
                    <a:pt x="144" y="192"/>
                  </a:cubicBezTo>
                  <a:cubicBezTo>
                    <a:pt x="152" y="216"/>
                    <a:pt x="88" y="208"/>
                    <a:pt x="96" y="240"/>
                  </a:cubicBezTo>
                  <a:cubicBezTo>
                    <a:pt x="104" y="272"/>
                    <a:pt x="184" y="344"/>
                    <a:pt x="192" y="384"/>
                  </a:cubicBezTo>
                  <a:cubicBezTo>
                    <a:pt x="200" y="424"/>
                    <a:pt x="136" y="448"/>
                    <a:pt x="144" y="480"/>
                  </a:cubicBezTo>
                  <a:cubicBezTo>
                    <a:pt x="152" y="512"/>
                    <a:pt x="196" y="544"/>
                    <a:pt x="240" y="576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58" name="Text Box 34">
              <a:extLst>
                <a:ext uri="{FF2B5EF4-FFF2-40B4-BE49-F238E27FC236}">
                  <a16:creationId xmlns:a16="http://schemas.microsoft.com/office/drawing/2014/main" id="{12D5FA42-1E92-1B24-3201-7444C18CB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1" y="2572"/>
              <a:ext cx="2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G</a:t>
              </a:r>
              <a:r>
                <a:rPr lang="en-US" altLang="en-US" baseline="-25000"/>
                <a:t>i</a:t>
              </a:r>
              <a:endParaRPr lang="en-US" altLang="en-US"/>
            </a:p>
          </p:txBody>
        </p:sp>
      </p:grpSp>
      <p:grpSp>
        <p:nvGrpSpPr>
          <p:cNvPr id="589859" name="Group 35">
            <a:extLst>
              <a:ext uri="{FF2B5EF4-FFF2-40B4-BE49-F238E27FC236}">
                <a16:creationId xmlns:a16="http://schemas.microsoft.com/office/drawing/2014/main" id="{6A1478CA-F56A-2FDD-A453-E193DDC61BB0}"/>
              </a:ext>
            </a:extLst>
          </p:cNvPr>
          <p:cNvGrpSpPr>
            <a:grpSpLocks/>
          </p:cNvGrpSpPr>
          <p:nvPr/>
        </p:nvGrpSpPr>
        <p:grpSpPr bwMode="auto">
          <a:xfrm>
            <a:off x="7196138" y="3590925"/>
            <a:ext cx="473075" cy="1863725"/>
            <a:chOff x="4533" y="2262"/>
            <a:chExt cx="298" cy="1174"/>
          </a:xfrm>
        </p:grpSpPr>
        <p:sp>
          <p:nvSpPr>
            <p:cNvPr id="589860" name="Freeform 36">
              <a:extLst>
                <a:ext uri="{FF2B5EF4-FFF2-40B4-BE49-F238E27FC236}">
                  <a16:creationId xmlns:a16="http://schemas.microsoft.com/office/drawing/2014/main" id="{9CE07105-365D-E980-2755-E6807D32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2524"/>
              <a:ext cx="288" cy="912"/>
            </a:xfrm>
            <a:custGeom>
              <a:avLst/>
              <a:gdLst>
                <a:gd name="T0" fmla="*/ 0 w 240"/>
                <a:gd name="T1" fmla="*/ 0 h 576"/>
                <a:gd name="T2" fmla="*/ 96 w 240"/>
                <a:gd name="T3" fmla="*/ 48 h 576"/>
                <a:gd name="T4" fmla="*/ 48 w 240"/>
                <a:gd name="T5" fmla="*/ 96 h 576"/>
                <a:gd name="T6" fmla="*/ 144 w 240"/>
                <a:gd name="T7" fmla="*/ 192 h 576"/>
                <a:gd name="T8" fmla="*/ 96 w 240"/>
                <a:gd name="T9" fmla="*/ 240 h 576"/>
                <a:gd name="T10" fmla="*/ 192 w 240"/>
                <a:gd name="T11" fmla="*/ 384 h 576"/>
                <a:gd name="T12" fmla="*/ 144 w 240"/>
                <a:gd name="T13" fmla="*/ 480 h 576"/>
                <a:gd name="T14" fmla="*/ 240 w 240"/>
                <a:gd name="T1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72"/>
                    <a:pt x="48" y="96"/>
                  </a:cubicBezTo>
                  <a:cubicBezTo>
                    <a:pt x="56" y="120"/>
                    <a:pt x="136" y="168"/>
                    <a:pt x="144" y="192"/>
                  </a:cubicBezTo>
                  <a:cubicBezTo>
                    <a:pt x="152" y="216"/>
                    <a:pt x="88" y="208"/>
                    <a:pt x="96" y="240"/>
                  </a:cubicBezTo>
                  <a:cubicBezTo>
                    <a:pt x="104" y="272"/>
                    <a:pt x="184" y="344"/>
                    <a:pt x="192" y="384"/>
                  </a:cubicBezTo>
                  <a:cubicBezTo>
                    <a:pt x="200" y="424"/>
                    <a:pt x="136" y="448"/>
                    <a:pt x="144" y="480"/>
                  </a:cubicBezTo>
                  <a:cubicBezTo>
                    <a:pt x="152" y="512"/>
                    <a:pt x="196" y="544"/>
                    <a:pt x="240" y="576"/>
                  </a:cubicBezTo>
                </a:path>
              </a:pathLst>
            </a:custGeom>
            <a:noFill/>
            <a:ln w="28575" cmpd="sng">
              <a:solidFill>
                <a:srgbClr val="FF66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61" name="Text Box 37">
              <a:extLst>
                <a:ext uri="{FF2B5EF4-FFF2-40B4-BE49-F238E27FC236}">
                  <a16:creationId xmlns:a16="http://schemas.microsoft.com/office/drawing/2014/main" id="{8A89E70A-5E3F-2A3C-B4C3-48C6D4E62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3" y="2262"/>
              <a:ext cx="2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E</a:t>
              </a:r>
              <a:r>
                <a:rPr lang="en-US" altLang="en-US" baseline="-25000"/>
                <a:t>i</a:t>
              </a:r>
              <a:endParaRPr lang="en-US" altLang="en-US"/>
            </a:p>
          </p:txBody>
        </p:sp>
      </p:grpSp>
      <p:grpSp>
        <p:nvGrpSpPr>
          <p:cNvPr id="589862" name="Group 38">
            <a:extLst>
              <a:ext uri="{FF2B5EF4-FFF2-40B4-BE49-F238E27FC236}">
                <a16:creationId xmlns:a16="http://schemas.microsoft.com/office/drawing/2014/main" id="{3FCBF5CD-44FD-CEF6-A864-5C32ADE09D8B}"/>
              </a:ext>
            </a:extLst>
          </p:cNvPr>
          <p:cNvGrpSpPr>
            <a:grpSpLocks/>
          </p:cNvGrpSpPr>
          <p:nvPr/>
        </p:nvGrpSpPr>
        <p:grpSpPr bwMode="auto">
          <a:xfrm>
            <a:off x="7593013" y="3449638"/>
            <a:ext cx="1279525" cy="1928812"/>
            <a:chOff x="4783" y="2173"/>
            <a:chExt cx="806" cy="1215"/>
          </a:xfrm>
        </p:grpSpPr>
        <p:sp>
          <p:nvSpPr>
            <p:cNvPr id="589863" name="Freeform 39">
              <a:extLst>
                <a:ext uri="{FF2B5EF4-FFF2-40B4-BE49-F238E27FC236}">
                  <a16:creationId xmlns:a16="http://schemas.microsoft.com/office/drawing/2014/main" id="{F68E2F6C-000D-FF2F-617F-F4FCA5718F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83" y="2476"/>
              <a:ext cx="768" cy="912"/>
            </a:xfrm>
            <a:custGeom>
              <a:avLst/>
              <a:gdLst>
                <a:gd name="T0" fmla="*/ 0 w 240"/>
                <a:gd name="T1" fmla="*/ 0 h 576"/>
                <a:gd name="T2" fmla="*/ 96 w 240"/>
                <a:gd name="T3" fmla="*/ 48 h 576"/>
                <a:gd name="T4" fmla="*/ 48 w 240"/>
                <a:gd name="T5" fmla="*/ 96 h 576"/>
                <a:gd name="T6" fmla="*/ 144 w 240"/>
                <a:gd name="T7" fmla="*/ 192 h 576"/>
                <a:gd name="T8" fmla="*/ 96 w 240"/>
                <a:gd name="T9" fmla="*/ 240 h 576"/>
                <a:gd name="T10" fmla="*/ 192 w 240"/>
                <a:gd name="T11" fmla="*/ 384 h 576"/>
                <a:gd name="T12" fmla="*/ 144 w 240"/>
                <a:gd name="T13" fmla="*/ 480 h 576"/>
                <a:gd name="T14" fmla="*/ 240 w 240"/>
                <a:gd name="T1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72"/>
                    <a:pt x="48" y="96"/>
                  </a:cubicBezTo>
                  <a:cubicBezTo>
                    <a:pt x="56" y="120"/>
                    <a:pt x="136" y="168"/>
                    <a:pt x="144" y="192"/>
                  </a:cubicBezTo>
                  <a:cubicBezTo>
                    <a:pt x="152" y="216"/>
                    <a:pt x="88" y="208"/>
                    <a:pt x="96" y="240"/>
                  </a:cubicBezTo>
                  <a:cubicBezTo>
                    <a:pt x="104" y="272"/>
                    <a:pt x="184" y="344"/>
                    <a:pt x="192" y="384"/>
                  </a:cubicBezTo>
                  <a:cubicBezTo>
                    <a:pt x="200" y="424"/>
                    <a:pt x="136" y="448"/>
                    <a:pt x="144" y="480"/>
                  </a:cubicBezTo>
                  <a:cubicBezTo>
                    <a:pt x="152" y="512"/>
                    <a:pt x="196" y="544"/>
                    <a:pt x="240" y="57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64" name="Text Box 40">
              <a:extLst>
                <a:ext uri="{FF2B5EF4-FFF2-40B4-BE49-F238E27FC236}">
                  <a16:creationId xmlns:a16="http://schemas.microsoft.com/office/drawing/2014/main" id="{7F46F95F-CB04-AF8A-E495-0E8A8D382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7" y="2173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SymbolPS" pitchFamily="18" charset="2"/>
                </a:rPr>
                <a:t>r</a:t>
              </a:r>
              <a:r>
                <a:rPr lang="en-US" altLang="en-US" baseline="-25000"/>
                <a:t>i</a:t>
              </a:r>
              <a:r>
                <a:rPr lang="en-US" altLang="en-US"/>
                <a:t>G</a:t>
              </a:r>
              <a:r>
                <a:rPr lang="en-US" altLang="en-US" baseline="-25000"/>
                <a:t>i</a:t>
              </a:r>
              <a:endParaRPr lang="en-US" altLang="en-US">
                <a:latin typeface="SymbolPS" pitchFamily="18" charset="2"/>
              </a:endParaRPr>
            </a:p>
          </p:txBody>
        </p:sp>
      </p:grpSp>
      <p:grpSp>
        <p:nvGrpSpPr>
          <p:cNvPr id="589865" name="Group 41">
            <a:extLst>
              <a:ext uri="{FF2B5EF4-FFF2-40B4-BE49-F238E27FC236}">
                <a16:creationId xmlns:a16="http://schemas.microsoft.com/office/drawing/2014/main" id="{0AED460B-A971-7C6A-491F-ED13E55A05FD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5486400"/>
            <a:ext cx="827088" cy="803275"/>
            <a:chOff x="4368" y="3456"/>
            <a:chExt cx="521" cy="506"/>
          </a:xfrm>
        </p:grpSpPr>
        <p:sp>
          <p:nvSpPr>
            <p:cNvPr id="589866" name="Freeform 42">
              <a:extLst>
                <a:ext uri="{FF2B5EF4-FFF2-40B4-BE49-F238E27FC236}">
                  <a16:creationId xmlns:a16="http://schemas.microsoft.com/office/drawing/2014/main" id="{10DE259E-9F6A-AA5E-B2A2-90D332CEB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8" y="3456"/>
              <a:ext cx="367" cy="404"/>
            </a:xfrm>
            <a:custGeom>
              <a:avLst/>
              <a:gdLst>
                <a:gd name="T0" fmla="*/ 0 w 240"/>
                <a:gd name="T1" fmla="*/ 0 h 576"/>
                <a:gd name="T2" fmla="*/ 96 w 240"/>
                <a:gd name="T3" fmla="*/ 48 h 576"/>
                <a:gd name="T4" fmla="*/ 48 w 240"/>
                <a:gd name="T5" fmla="*/ 96 h 576"/>
                <a:gd name="T6" fmla="*/ 144 w 240"/>
                <a:gd name="T7" fmla="*/ 192 h 576"/>
                <a:gd name="T8" fmla="*/ 96 w 240"/>
                <a:gd name="T9" fmla="*/ 240 h 576"/>
                <a:gd name="T10" fmla="*/ 192 w 240"/>
                <a:gd name="T11" fmla="*/ 384 h 576"/>
                <a:gd name="T12" fmla="*/ 144 w 240"/>
                <a:gd name="T13" fmla="*/ 480 h 576"/>
                <a:gd name="T14" fmla="*/ 240 w 240"/>
                <a:gd name="T1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72"/>
                    <a:pt x="48" y="96"/>
                  </a:cubicBezTo>
                  <a:cubicBezTo>
                    <a:pt x="56" y="120"/>
                    <a:pt x="136" y="168"/>
                    <a:pt x="144" y="192"/>
                  </a:cubicBezTo>
                  <a:cubicBezTo>
                    <a:pt x="152" y="216"/>
                    <a:pt x="88" y="208"/>
                    <a:pt x="96" y="240"/>
                  </a:cubicBezTo>
                  <a:cubicBezTo>
                    <a:pt x="104" y="272"/>
                    <a:pt x="184" y="344"/>
                    <a:pt x="192" y="384"/>
                  </a:cubicBezTo>
                  <a:cubicBezTo>
                    <a:pt x="200" y="424"/>
                    <a:pt x="136" y="448"/>
                    <a:pt x="144" y="480"/>
                  </a:cubicBezTo>
                  <a:cubicBezTo>
                    <a:pt x="152" y="512"/>
                    <a:pt x="196" y="544"/>
                    <a:pt x="240" y="576"/>
                  </a:cubicBez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67" name="Text Box 43">
              <a:extLst>
                <a:ext uri="{FF2B5EF4-FFF2-40B4-BE49-F238E27FC236}">
                  <a16:creationId xmlns:a16="http://schemas.microsoft.com/office/drawing/2014/main" id="{EA208C53-3416-7B7C-41A2-E9E169830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3674"/>
              <a:ext cx="2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Q</a:t>
              </a:r>
              <a:r>
                <a:rPr lang="en-US" altLang="en-US" baseline="-25000"/>
                <a:t>i</a:t>
              </a:r>
              <a:endParaRPr lang="en-US" altLang="en-US"/>
            </a:p>
          </p:txBody>
        </p:sp>
      </p:grpSp>
      <p:sp>
        <p:nvSpPr>
          <p:cNvPr id="589868" name="Line 44">
            <a:extLst>
              <a:ext uri="{FF2B5EF4-FFF2-40B4-BE49-F238E27FC236}">
                <a16:creationId xmlns:a16="http://schemas.microsoft.com/office/drawing/2014/main" id="{60D26E42-4893-2E65-9FDF-D00E0376B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36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89869" name="Text Box 45">
            <a:extLst>
              <a:ext uri="{FF2B5EF4-FFF2-40B4-BE49-F238E27FC236}">
                <a16:creationId xmlns:a16="http://schemas.microsoft.com/office/drawing/2014/main" id="{D5422A0F-9AB8-C189-2DBA-242B9B56E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2327275"/>
            <a:ext cx="465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/>
              <a:t>Q</a:t>
            </a:r>
            <a:r>
              <a:rPr lang="en-US" altLang="en-US" i="1" baseline="-25000" dirty="0"/>
              <a:t>i</a:t>
            </a:r>
            <a:endParaRPr lang="en-US" altLang="en-US" i="1" dirty="0"/>
          </a:p>
        </p:txBody>
      </p:sp>
      <p:grpSp>
        <p:nvGrpSpPr>
          <p:cNvPr id="589870" name="Group 46">
            <a:extLst>
              <a:ext uri="{FF2B5EF4-FFF2-40B4-BE49-F238E27FC236}">
                <a16:creationId xmlns:a16="http://schemas.microsoft.com/office/drawing/2014/main" id="{247090E9-A2AB-2496-0238-ABC41715DCCA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708275"/>
            <a:ext cx="1371600" cy="1330325"/>
            <a:chOff x="4560" y="1706"/>
            <a:chExt cx="864" cy="838"/>
          </a:xfrm>
        </p:grpSpPr>
        <p:sp>
          <p:nvSpPr>
            <p:cNvPr id="589871" name="Line 47">
              <a:extLst>
                <a:ext uri="{FF2B5EF4-FFF2-40B4-BE49-F238E27FC236}">
                  <a16:creationId xmlns:a16="http://schemas.microsoft.com/office/drawing/2014/main" id="{16DE6E25-B9A8-F404-ED86-C76891DEA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2160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72" name="Line 48">
              <a:extLst>
                <a:ext uri="{FF2B5EF4-FFF2-40B4-BE49-F238E27FC236}">
                  <a16:creationId xmlns:a16="http://schemas.microsoft.com/office/drawing/2014/main" id="{5179CF92-CEB9-509F-6450-A1A0044D5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44" y="2160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73" name="Freeform 49">
              <a:extLst>
                <a:ext uri="{FF2B5EF4-FFF2-40B4-BE49-F238E27FC236}">
                  <a16:creationId xmlns:a16="http://schemas.microsoft.com/office/drawing/2014/main" id="{71A29BB8-7C86-445E-279F-05C09D81A3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800" y="1920"/>
              <a:ext cx="288" cy="336"/>
            </a:xfrm>
            <a:custGeom>
              <a:avLst/>
              <a:gdLst>
                <a:gd name="T0" fmla="*/ 0 w 240"/>
                <a:gd name="T1" fmla="*/ 0 h 576"/>
                <a:gd name="T2" fmla="*/ 96 w 240"/>
                <a:gd name="T3" fmla="*/ 48 h 576"/>
                <a:gd name="T4" fmla="*/ 48 w 240"/>
                <a:gd name="T5" fmla="*/ 96 h 576"/>
                <a:gd name="T6" fmla="*/ 144 w 240"/>
                <a:gd name="T7" fmla="*/ 192 h 576"/>
                <a:gd name="T8" fmla="*/ 96 w 240"/>
                <a:gd name="T9" fmla="*/ 240 h 576"/>
                <a:gd name="T10" fmla="*/ 192 w 240"/>
                <a:gd name="T11" fmla="*/ 384 h 576"/>
                <a:gd name="T12" fmla="*/ 144 w 240"/>
                <a:gd name="T13" fmla="*/ 480 h 576"/>
                <a:gd name="T14" fmla="*/ 240 w 240"/>
                <a:gd name="T1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72"/>
                    <a:pt x="48" y="96"/>
                  </a:cubicBezTo>
                  <a:cubicBezTo>
                    <a:pt x="56" y="120"/>
                    <a:pt x="136" y="168"/>
                    <a:pt x="144" y="192"/>
                  </a:cubicBezTo>
                  <a:cubicBezTo>
                    <a:pt x="152" y="216"/>
                    <a:pt x="88" y="208"/>
                    <a:pt x="96" y="240"/>
                  </a:cubicBezTo>
                  <a:cubicBezTo>
                    <a:pt x="104" y="272"/>
                    <a:pt x="184" y="344"/>
                    <a:pt x="192" y="384"/>
                  </a:cubicBezTo>
                  <a:cubicBezTo>
                    <a:pt x="200" y="424"/>
                    <a:pt x="136" y="448"/>
                    <a:pt x="144" y="480"/>
                  </a:cubicBezTo>
                  <a:cubicBezTo>
                    <a:pt x="152" y="512"/>
                    <a:pt x="196" y="544"/>
                    <a:pt x="240" y="576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89874" name="Text Box 50">
              <a:extLst>
                <a:ext uri="{FF2B5EF4-FFF2-40B4-BE49-F238E27FC236}">
                  <a16:creationId xmlns:a16="http://schemas.microsoft.com/office/drawing/2014/main" id="{76FA275F-8EBB-3003-99A2-627983D9B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1706"/>
              <a:ext cx="2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altLang="en-US" i="1"/>
                <a:t>J</a:t>
              </a:r>
              <a:r>
                <a:rPr lang="en-US" altLang="en-US" i="1" baseline="-25000"/>
                <a:t>i</a:t>
              </a:r>
              <a:endParaRPr lang="en-US" altLang="en-US" i="1"/>
            </a:p>
          </p:txBody>
        </p:sp>
      </p:grpSp>
      <p:grpSp>
        <p:nvGrpSpPr>
          <p:cNvPr id="2" name="Group 19">
            <a:extLst>
              <a:ext uri="{FF2B5EF4-FFF2-40B4-BE49-F238E27FC236}">
                <a16:creationId xmlns:a16="http://schemas.microsoft.com/office/drawing/2014/main" id="{659A671D-BEF1-407A-07EB-38C7F991CD5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114C8F9-CEE6-87AE-2534-2D6F456689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E45214DF-7F3D-8B5F-9C4A-C9CF5C53CC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6531A9E-000F-6748-486D-86D81B0CF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0F635838-191A-02CF-C5F2-E815D14D8F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9562C41-35BA-FF5A-19BB-24A669F3AE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BD17347-5241-CE31-71F7-F011A2064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368E5FC-7CF8-D745-D4F9-8BC5986C8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404AAB2-5B2B-1932-5B36-2D38B28EE9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EB915866-0617-8AB2-458A-84CF0A9BD0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B4158C93-2E32-0B76-6BAB-96FE0A9A0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B1D0326-E0C4-56BE-B200-2CB99CC5DC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7A00B93-02F1-73D1-D895-001F0C3E66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FC8E786-0494-1436-0D78-D868D9E71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3E630D43-668F-7E82-A32C-D8AA23B80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E93F8176-3354-7D43-32C8-E36BE0BC5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9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5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7" grpId="0"/>
      <p:bldP spid="589838" grpId="0"/>
      <p:bldP spid="589839" grpId="0"/>
      <p:bldP spid="589840" grpId="0"/>
      <p:bldP spid="589841" grpId="0"/>
      <p:bldP spid="589842" grpId="0"/>
      <p:bldP spid="589844" grpId="0"/>
      <p:bldP spid="589845" grpId="0"/>
      <p:bldP spid="589868" grpId="0" animBg="1"/>
      <p:bldP spid="5898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>
            <a:extLst>
              <a:ext uri="{FF2B5EF4-FFF2-40B4-BE49-F238E27FC236}">
                <a16:creationId xmlns:a16="http://schemas.microsoft.com/office/drawing/2014/main" id="{26B41EEB-42CD-F28F-96FC-93893B1EB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Radiation Exchange between Real Surfaces</a:t>
            </a:r>
          </a:p>
        </p:txBody>
      </p:sp>
      <p:sp>
        <p:nvSpPr>
          <p:cNvPr id="590851" name="Rectangle 3">
            <a:extLst>
              <a:ext uri="{FF2B5EF4-FFF2-40B4-BE49-F238E27FC236}">
                <a16:creationId xmlns:a16="http://schemas.microsoft.com/office/drawing/2014/main" id="{857F468F-55FE-FD1B-E93C-B25BDD070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2971800"/>
          </a:xfrm>
        </p:spPr>
        <p:txBody>
          <a:bodyPr/>
          <a:lstStyle/>
          <a:p>
            <a:r>
              <a:rPr lang="en-US" altLang="en-US" sz="2400" dirty="0"/>
              <a:t>To solve net rate of Radiation from a surface, the radiosity </a:t>
            </a:r>
            <a:r>
              <a:rPr lang="en-US" altLang="en-US" sz="2400" i="1" dirty="0"/>
              <a:t>J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must be known. </a:t>
            </a:r>
          </a:p>
          <a:p>
            <a:r>
              <a:rPr lang="en-US" altLang="en-US" sz="2400" dirty="0"/>
              <a:t>It is necessary to consider radiation exchange between the surfaces of enclosure.</a:t>
            </a:r>
          </a:p>
          <a:p>
            <a:r>
              <a:rPr lang="en-US" altLang="en-US" sz="2400" dirty="0"/>
              <a:t>The irradiation of surface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can be evaluated from the radiosities of all the other surfaces in the enclosure.</a:t>
            </a:r>
          </a:p>
          <a:p>
            <a:r>
              <a:rPr lang="en-US" altLang="en-US" sz="2400" dirty="0"/>
              <a:t>From the definition of view factor : The total rate at which radiation reaches surface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from all surfaces including </a:t>
            </a:r>
            <a:r>
              <a:rPr lang="en-US" altLang="en-US" sz="2400" i="1" dirty="0" err="1"/>
              <a:t>i</a:t>
            </a:r>
            <a:r>
              <a:rPr lang="en-US" altLang="en-US" sz="2400" i="1" dirty="0"/>
              <a:t>,</a:t>
            </a:r>
            <a:r>
              <a:rPr lang="en-US" altLang="en-US" sz="2400" dirty="0"/>
              <a:t> is: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0852" name="Object 4">
                <a:extLst>
                  <a:ext uri="{FF2B5EF4-FFF2-40B4-BE49-F238E27FC236}">
                    <a16:creationId xmlns:a16="http://schemas.microsoft.com/office/drawing/2014/main" id="{4FE8A6C7-87F0-9788-7055-E35DF0C7AD12}"/>
                  </a:ext>
                </a:extLst>
              </p:cNvPr>
              <p:cNvSpPr txBox="1"/>
              <p:nvPr/>
            </p:nvSpPr>
            <p:spPr bwMode="auto">
              <a:xfrm>
                <a:off x="4343400" y="4289425"/>
                <a:ext cx="2819400" cy="1120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0852" name="Object 4">
                <a:extLst>
                  <a:ext uri="{FF2B5EF4-FFF2-40B4-BE49-F238E27FC236}">
                    <a16:creationId xmlns:a16="http://schemas.microsoft.com/office/drawing/2014/main" id="{4FE8A6C7-87F0-9788-7055-E35DF0C7A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4289425"/>
                <a:ext cx="2819400" cy="1120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0853" name="Text Box 5">
            <a:extLst>
              <a:ext uri="{FF2B5EF4-FFF2-40B4-BE49-F238E27FC236}">
                <a16:creationId xmlns:a16="http://schemas.microsoft.com/office/drawing/2014/main" id="{975D12DD-0F9E-3EA3-9E6A-7556EA714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181600"/>
            <a:ext cx="324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From reciprocity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0854" name="Object 6">
                <a:extLst>
                  <a:ext uri="{FF2B5EF4-FFF2-40B4-BE49-F238E27FC236}">
                    <a16:creationId xmlns:a16="http://schemas.microsoft.com/office/drawing/2014/main" id="{221979CA-44BD-25CE-AB99-92DAB539E191}"/>
                  </a:ext>
                </a:extLst>
              </p:cNvPr>
              <p:cNvSpPr txBox="1"/>
              <p:nvPr/>
            </p:nvSpPr>
            <p:spPr bwMode="auto">
              <a:xfrm>
                <a:off x="3981450" y="5410200"/>
                <a:ext cx="2724150" cy="1120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0854" name="Object 6">
                <a:extLst>
                  <a:ext uri="{FF2B5EF4-FFF2-40B4-BE49-F238E27FC236}">
                    <a16:creationId xmlns:a16="http://schemas.microsoft.com/office/drawing/2014/main" id="{221979CA-44BD-25CE-AB99-92DAB539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1450" y="5410200"/>
                <a:ext cx="2724150" cy="1120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FD28EFEB-19AD-317C-D982-EAFDC7EDBA6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213BB9D2-6603-EA0C-9269-55A5A05866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F8152962-4A4F-546A-C7A6-79FA93C797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9D964EE-9676-609E-4172-5F4C92AB8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6A66B3-3D79-7D5A-A724-2992531B41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4BA62A45-FC4B-F443-F76F-E19672FC23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08D8FF3-9901-B4CF-DCB4-EEDBA6D74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96D956E-9A57-0201-E24A-1E1835F68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D5648239-EE32-C27B-9269-C335C0253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5BFADED6-CEB5-0DEA-B6CE-D67F76C19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AA862F0-DE4A-8E1C-AC7E-974B8DD6D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0E7DB63-40F7-7A89-C8BA-1C46CA1706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6F3662F-ADFE-9468-A30B-2FA654CC2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12871431-BBBF-A295-A640-9B576F913B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188E0F6-397A-B53D-D82E-13FDE0331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675B75E3-1336-F201-40D6-64896515D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590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/>
      <p:bldP spid="590852" grpId="0"/>
      <p:bldP spid="5908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1874" name="Object 2">
                <a:extLst>
                  <a:ext uri="{FF2B5EF4-FFF2-40B4-BE49-F238E27FC236}">
                    <a16:creationId xmlns:a16="http://schemas.microsoft.com/office/drawing/2014/main" id="{C90293E4-B14F-753D-9C25-23C8372A1FD7}"/>
                  </a:ext>
                </a:extLst>
              </p:cNvPr>
              <p:cNvSpPr txBox="1"/>
              <p:nvPr/>
            </p:nvSpPr>
            <p:spPr bwMode="auto">
              <a:xfrm>
                <a:off x="762000" y="1371600"/>
                <a:ext cx="2825750" cy="669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1874" name="Object 2">
                <a:extLst>
                  <a:ext uri="{FF2B5EF4-FFF2-40B4-BE49-F238E27FC236}">
                    <a16:creationId xmlns:a16="http://schemas.microsoft.com/office/drawing/2014/main" id="{C90293E4-B14F-753D-9C25-23C8372A1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371600"/>
                <a:ext cx="2825750" cy="6699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1875" name="Object 3">
                <a:extLst>
                  <a:ext uri="{FF2B5EF4-FFF2-40B4-BE49-F238E27FC236}">
                    <a16:creationId xmlns:a16="http://schemas.microsoft.com/office/drawing/2014/main" id="{8216E7F8-EB74-FAD8-5FEB-EB5A0FBC4E9F}"/>
                  </a:ext>
                </a:extLst>
              </p:cNvPr>
              <p:cNvSpPr txBox="1"/>
              <p:nvPr/>
            </p:nvSpPr>
            <p:spPr bwMode="auto">
              <a:xfrm>
                <a:off x="4622800" y="1143000"/>
                <a:ext cx="2082800" cy="1120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1875" name="Object 3">
                <a:extLst>
                  <a:ext uri="{FF2B5EF4-FFF2-40B4-BE49-F238E27FC236}">
                    <a16:creationId xmlns:a16="http://schemas.microsoft.com/office/drawing/2014/main" id="{8216E7F8-EB74-FAD8-5FEB-EB5A0FBC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2800" y="1143000"/>
                <a:ext cx="2082800" cy="1120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1876" name="Object 4">
                <a:extLst>
                  <a:ext uri="{FF2B5EF4-FFF2-40B4-BE49-F238E27FC236}">
                    <a16:creationId xmlns:a16="http://schemas.microsoft.com/office/drawing/2014/main" id="{21990C7F-B4C5-DFAA-E9E4-CA345CDC4EFF}"/>
                  </a:ext>
                </a:extLst>
              </p:cNvPr>
              <p:cNvSpPr txBox="1"/>
              <p:nvPr/>
            </p:nvSpPr>
            <p:spPr bwMode="auto">
              <a:xfrm>
                <a:off x="2398713" y="2209800"/>
                <a:ext cx="3944937" cy="1414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1876" name="Object 4">
                <a:extLst>
                  <a:ext uri="{FF2B5EF4-FFF2-40B4-BE49-F238E27FC236}">
                    <a16:creationId xmlns:a16="http://schemas.microsoft.com/office/drawing/2014/main" id="{21990C7F-B4C5-DFAA-E9E4-CA345CDC4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8713" y="2209800"/>
                <a:ext cx="3944937" cy="1414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1877" name="Object 5">
                <a:extLst>
                  <a:ext uri="{FF2B5EF4-FFF2-40B4-BE49-F238E27FC236}">
                    <a16:creationId xmlns:a16="http://schemas.microsoft.com/office/drawing/2014/main" id="{1CB285D5-2C4E-4AA4-064E-2856FDB149CB}"/>
                  </a:ext>
                </a:extLst>
              </p:cNvPr>
              <p:cNvSpPr txBox="1"/>
              <p:nvPr/>
            </p:nvSpPr>
            <p:spPr bwMode="auto">
              <a:xfrm>
                <a:off x="2017713" y="3690937"/>
                <a:ext cx="4911725" cy="1414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1877" name="Object 5">
                <a:extLst>
                  <a:ext uri="{FF2B5EF4-FFF2-40B4-BE49-F238E27FC236}">
                    <a16:creationId xmlns:a16="http://schemas.microsoft.com/office/drawing/2014/main" id="{1CB285D5-2C4E-4AA4-064E-2856FDB14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7713" y="3690937"/>
                <a:ext cx="4911725" cy="1414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1878" name="Object 6">
                <a:extLst>
                  <a:ext uri="{FF2B5EF4-FFF2-40B4-BE49-F238E27FC236}">
                    <a16:creationId xmlns:a16="http://schemas.microsoft.com/office/drawing/2014/main" id="{2C2490E4-492D-F718-6AF8-BBF46DE1AD82}"/>
                  </a:ext>
                </a:extLst>
              </p:cNvPr>
              <p:cNvSpPr txBox="1"/>
              <p:nvPr/>
            </p:nvSpPr>
            <p:spPr bwMode="auto">
              <a:xfrm>
                <a:off x="1554163" y="5105400"/>
                <a:ext cx="5989637" cy="1414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91878" name="Object 6">
                <a:extLst>
                  <a:ext uri="{FF2B5EF4-FFF2-40B4-BE49-F238E27FC236}">
                    <a16:creationId xmlns:a16="http://schemas.microsoft.com/office/drawing/2014/main" id="{2C2490E4-492D-F718-6AF8-BBF46DE1A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4163" y="5105400"/>
                <a:ext cx="5989637" cy="14144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B6E95F7C-DFE1-F797-7B96-5DF742F2A1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3DBC888-3223-4576-7C5D-C9E3FCFF3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5CFB9150-9258-074E-58F4-9F303A569B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C2F2B56-3AC7-910B-3F94-50ADC833B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57B0225-9FE6-4175-C01C-F0B13A442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0D460BD-CF57-26F7-EBB7-2327B5C5EE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DE97C7D-84BF-AD63-B430-1348DC93B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07BD046-78B6-EA99-3E66-C3DE96D5C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FA51EBD4-EC32-F855-5042-049799A104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05F1FE53-3CD3-E37D-94F6-E9EB0C5F5A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75D2C57-6872-F491-6ED1-0D5FEEE3E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9B66DC1-CA06-0320-36B0-6CF54ECE04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46FBB86-684A-D7A0-7A03-DBC4A63F2C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8109BF4-BD33-3593-7D3E-BB25150C0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B524D45C-00B4-A815-9FDA-0693A04FC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D7E48FE-07E5-8A30-2CE0-42117726A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0E77A0E9-047B-DF96-4F8F-7EC143938F8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77724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kern="0"/>
              <a:t>Radiation Exchange between Real Surfaces</a:t>
            </a:r>
            <a:endParaRPr lang="en-US" alt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4" grpId="0"/>
      <p:bldP spid="591875" grpId="0"/>
      <p:bldP spid="591876" grpId="0"/>
      <p:bldP spid="591877" grpId="0"/>
      <p:bldP spid="591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2898" name="Object 2">
                <a:extLst>
                  <a:ext uri="{FF2B5EF4-FFF2-40B4-BE49-F238E27FC236}">
                    <a16:creationId xmlns:a16="http://schemas.microsoft.com/office/drawing/2014/main" id="{9CA2A151-4656-FA6E-73C7-79F3EC2EC1A4}"/>
                  </a:ext>
                </a:extLst>
              </p:cNvPr>
              <p:cNvSpPr txBox="1"/>
              <p:nvPr/>
            </p:nvSpPr>
            <p:spPr bwMode="auto">
              <a:xfrm>
                <a:off x="1522413" y="1100137"/>
                <a:ext cx="5989637" cy="1414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2898" name="Object 2">
                <a:extLst>
                  <a:ext uri="{FF2B5EF4-FFF2-40B4-BE49-F238E27FC236}">
                    <a16:creationId xmlns:a16="http://schemas.microsoft.com/office/drawing/2014/main" id="{9CA2A151-4656-FA6E-73C7-79F3EC2EC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2413" y="1100137"/>
                <a:ext cx="5989637" cy="1414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2899" name="Text Box 3">
            <a:extLst>
              <a:ext uri="{FF2B5EF4-FFF2-40B4-BE49-F238E27FC236}">
                <a16:creationId xmlns:a16="http://schemas.microsoft.com/office/drawing/2014/main" id="{724E7185-32BE-F51D-0A67-D9776DA24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2632075"/>
            <a:ext cx="8670925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This result equates the net rate of radiation transfer from surface </a:t>
            </a:r>
            <a:r>
              <a:rPr lang="en-US" altLang="en-US" i="1" dirty="0" err="1"/>
              <a:t>i</a:t>
            </a:r>
            <a:r>
              <a:rPr lang="en-US" altLang="en-US" i="1" dirty="0"/>
              <a:t>, Q</a:t>
            </a:r>
            <a:r>
              <a:rPr lang="en-US" altLang="en-US" i="1" baseline="-25000" dirty="0"/>
              <a:t>i</a:t>
            </a:r>
            <a:r>
              <a:rPr lang="en-US" altLang="en-US" dirty="0"/>
              <a:t> to the sum of components </a:t>
            </a:r>
            <a:r>
              <a:rPr lang="en-US" altLang="en-US" i="1" dirty="0" err="1"/>
              <a:t>Q</a:t>
            </a:r>
            <a:r>
              <a:rPr lang="en-US" altLang="en-US" i="1" baseline="-25000" dirty="0" err="1"/>
              <a:t>ij</a:t>
            </a:r>
            <a:r>
              <a:rPr lang="en-US" altLang="en-US" dirty="0"/>
              <a:t> related to radiative exchange with the other surfaces.</a:t>
            </a:r>
          </a:p>
          <a:p>
            <a:r>
              <a:rPr lang="en-US" altLang="en-US" dirty="0"/>
              <a:t>Each component may be represented by a network element for which </a:t>
            </a:r>
            <a:r>
              <a:rPr lang="en-US" altLang="en-US" i="1" dirty="0"/>
              <a:t>(J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-</a:t>
            </a:r>
            <a:r>
              <a:rPr lang="en-US" altLang="en-US" i="1" dirty="0" err="1"/>
              <a:t>J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)</a:t>
            </a:r>
            <a:r>
              <a:rPr lang="en-US" altLang="en-US" dirty="0"/>
              <a:t> is driving potential and </a:t>
            </a:r>
            <a:r>
              <a:rPr lang="en-US" altLang="en-US" i="1" dirty="0"/>
              <a:t>(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i</a:t>
            </a:r>
            <a:r>
              <a:rPr lang="en-US" altLang="en-US" i="1" dirty="0" err="1"/>
              <a:t>F</a:t>
            </a:r>
            <a:r>
              <a:rPr lang="en-US" altLang="en-US" i="1" baseline="-25000" dirty="0" err="1"/>
              <a:t>ij</a:t>
            </a:r>
            <a:r>
              <a:rPr lang="en-US" altLang="en-US" i="1" dirty="0"/>
              <a:t>)</a:t>
            </a:r>
            <a:r>
              <a:rPr lang="en-US" altLang="en-US" i="1" baseline="30000" dirty="0"/>
              <a:t>-1</a:t>
            </a:r>
            <a:r>
              <a:rPr lang="en-US" altLang="en-US" dirty="0"/>
              <a:t>  is a space or geometrical resistance.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2900" name="Object 4">
                <a:extLst>
                  <a:ext uri="{FF2B5EF4-FFF2-40B4-BE49-F238E27FC236}">
                    <a16:creationId xmlns:a16="http://schemas.microsoft.com/office/drawing/2014/main" id="{E88FC29D-2FFD-ADA1-063E-9BF3BFE5DAB9}"/>
                  </a:ext>
                </a:extLst>
              </p:cNvPr>
              <p:cNvSpPr txBox="1"/>
              <p:nvPr/>
            </p:nvSpPr>
            <p:spPr bwMode="auto">
              <a:xfrm>
                <a:off x="2071688" y="4775200"/>
                <a:ext cx="5624512" cy="1930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92900" name="Object 4">
                <a:extLst>
                  <a:ext uri="{FF2B5EF4-FFF2-40B4-BE49-F238E27FC236}">
                    <a16:creationId xmlns:a16="http://schemas.microsoft.com/office/drawing/2014/main" id="{E88FC29D-2FFD-ADA1-063E-9BF3BFE5D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1688" y="4775200"/>
                <a:ext cx="5624512" cy="1930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C9094E8C-1376-8FEE-2267-2902BFD77FF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B4EFE32-837E-46A5-8280-2712A36C96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49FECD1C-BAC3-3C81-DAA0-801D2F46C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B9CF77B5-D0DF-0A2A-C7D1-EB0D5E6C4E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96085A7-95C1-10F3-73E4-30F38608C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86940BAE-3D56-B150-B6AF-0B4BC7F5D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D731A17-49B4-49E8-086F-896775391E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116125E-E0DD-779B-C2D4-2CC15F01A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19A1A39F-CF8C-8D85-42C2-6D63C5B407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493A691-FE3C-8EF4-9085-4C4E1A869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62AC1A4B-8744-9329-A77E-C02028219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9500448E-450C-31DA-C2A9-1E30E2B0F6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9707841-F25B-503B-0F97-08C763879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527C5829-6AC3-47D9-86CA-8678FFEAF3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751E91A5-6B0D-8875-F948-6003FC7776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3328D80-E9BE-244F-8768-E6726673B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F3474BEC-D68F-A92B-CE1E-26F86E2E549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77724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kern="0"/>
              <a:t>Radiation Exchange between Real Surfaces</a:t>
            </a:r>
            <a:endParaRPr lang="en-US" altLang="en-US" sz="28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C5996BB-2823-BA79-998B-12816670ADA0}"/>
                  </a:ext>
                </a:extLst>
              </p14:cNvPr>
              <p14:cNvContentPartPr/>
              <p14:nvPr/>
            </p14:nvContentPartPr>
            <p14:xfrm>
              <a:off x="3748680" y="2620080"/>
              <a:ext cx="4977000" cy="48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C5996BB-2823-BA79-998B-12816670AD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9320" y="2610720"/>
                <a:ext cx="4995720" cy="50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 build="p"/>
      <p:bldP spid="5929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>
            <a:extLst>
              <a:ext uri="{FF2B5EF4-FFF2-40B4-BE49-F238E27FC236}">
                <a16:creationId xmlns:a16="http://schemas.microsoft.com/office/drawing/2014/main" id="{FB2C3820-B038-4792-6DC5-EE0FAD642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53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dirty="0"/>
              <a:t>Geometrical (View Factor) Resistance</a:t>
            </a:r>
          </a:p>
        </p:txBody>
      </p:sp>
      <p:pic>
        <p:nvPicPr>
          <p:cNvPr id="593923" name="Picture 3">
            <a:extLst>
              <a:ext uri="{FF2B5EF4-FFF2-40B4-BE49-F238E27FC236}">
                <a16:creationId xmlns:a16="http://schemas.microsoft.com/office/drawing/2014/main" id="{A3843DBE-6CF0-B394-D33E-A9EBAE001052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22475"/>
            <a:ext cx="7772400" cy="27019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B0D0940B-95C8-6BC1-0968-29017D2822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627A637B-1549-DD23-DCB3-93C59CA45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A7B30FD7-81A1-D43A-C8C3-03BE105232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4CEACA5-9316-12CE-583F-E531ECE23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EA8A37D-29DB-6F64-B2A9-BBD09E41B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3D97572A-33A5-4730-C835-19FF3BAE55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93060C6-21F1-7373-3581-688FF0A41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4E41F22-8D7E-0089-6B75-B14AA1B35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D217ECFF-A3B9-7009-5609-F97A2F2E95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4F5FF103-5212-4A53-B15B-4CD7504A9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F7CA8725-0222-1CF6-BD98-EDE7532C1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1A50AF14-E9E1-D764-E006-8501FA3D7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DA1FF3-1517-3D7D-1236-FC36B7CF7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82AAFB3B-4E0A-2790-349F-4CA742708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2E55338-6C98-4266-C0CE-00449EBE0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4B002400-9A71-5AB8-7949-D38B6EA0B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5CE2-5377-388F-2089-4F86F6D6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222222"/>
                </a:solidFill>
                <a:effectLst/>
                <a:highlight>
                  <a:srgbClr val="F6F6F6"/>
                </a:highlight>
                <a:latin typeface="Arial" panose="020B0604020202020204" pitchFamily="34" charset="0"/>
              </a:rPr>
              <a:t>INSPIRE-SAT 7 CubeSat</a:t>
            </a:r>
            <a:endParaRPr lang="en-IN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1CC03F-5455-9F45-6A08-03797D4E79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769879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AD31A4B1-C271-032D-2108-C5477220B44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8F2723E-7575-278C-D794-703A799AC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465D303F-7112-ECA4-1215-8AE115B07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64A8EB6-E71A-6775-B190-4F45A42B1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CD7809A-8B2E-06AA-55C5-C21EDD1BF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5659D3D5-03FB-265B-8F9C-73EE133737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EB88B86F-2203-1FDE-B9D3-C6744E953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EE51A3D1-D1B3-C699-09B2-B6F51C62C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053A0F7C-C200-DDC4-7C35-C37327C02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E9C838C9-47C5-D917-B68E-EB5F83CF9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F86D3509-4C85-B5F4-3FF1-F288D0E55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1F8EC07F-0540-0408-5C6B-699F9BBB5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96717805-F254-E5C5-05F8-B0183C2FAC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9B6A1672-706C-830D-DDB4-B674B67F9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5850A29-7C68-69CF-BE37-3CEBBC243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14B19D5F-D82C-0D6E-6ECF-111CC87F7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11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360E6FD0-0ADC-E523-7A6B-1FA1FA180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/>
              <a:t>Relevance?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E86183EB-7616-8CD6-A957-C0883D172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675" y="1981200"/>
            <a:ext cx="8670925" cy="4114800"/>
          </a:xfrm>
        </p:spPr>
        <p:txBody>
          <a:bodyPr/>
          <a:lstStyle/>
          <a:p>
            <a:r>
              <a:rPr lang="en-US" altLang="en-US" b="1" dirty="0"/>
              <a:t>“Heat-transfer coefficients”: </a:t>
            </a:r>
          </a:p>
          <a:p>
            <a:pPr lvl="1"/>
            <a:r>
              <a:rPr lang="en-US" altLang="en-US" dirty="0"/>
              <a:t>view factors (can surfaces see each other? Radiation is “line of sight” )</a:t>
            </a:r>
          </a:p>
          <a:p>
            <a:pPr lvl="1"/>
            <a:r>
              <a:rPr lang="en-US" altLang="en-US" dirty="0" err="1"/>
              <a:t>Emissivities</a:t>
            </a:r>
            <a:r>
              <a:rPr lang="en-US" altLang="en-US" dirty="0"/>
              <a:t> (can surface radiate easily? Shiny surfaces cannot)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A909EEA6-BCA5-DC13-7D84-DF39F733BBA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B3FEBF8-6BD5-53D9-B326-3A0948A68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94ADB055-F0B1-EEFB-B3BF-A96C5FD374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498950F-DEC5-6F55-C922-B75EF9B46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27DAF64-3B74-F3FB-5D53-73A2033FDB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3793266E-3382-6921-8507-68B19BBA93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4A13067-B9B4-969B-0377-633CABA946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04DAFAB-9567-DED2-5A4D-57E8E5ED4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105A20D8-46C9-EAFA-E77E-E0C988489E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209003B3-AD55-7D59-405E-55EFDA855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F9D9BC3-9468-C9E3-1345-115A586CF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547FEB37-BC07-C582-4325-617C6A7EA2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EDBF81C-CB4C-A47C-0430-4B3C3DF90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F1AA58A-A505-9830-0FC8-50C171F94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90B1CCE-683E-A64F-2A78-443389BF9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E13065AE-3B2C-D244-FA1D-8E1E2345F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>
            <a:extLst>
              <a:ext uri="{FF2B5EF4-FFF2-40B4-BE49-F238E27FC236}">
                <a16:creationId xmlns:a16="http://schemas.microsoft.com/office/drawing/2014/main" id="{834FCB66-7675-8A6E-F6D4-12AA60595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dirty="0"/>
              <a:t>Basic Concepts of Network Analysis</a:t>
            </a:r>
          </a:p>
        </p:txBody>
      </p:sp>
      <p:sp>
        <p:nvSpPr>
          <p:cNvPr id="595971" name="Rectangle 3">
            <a:extLst>
              <a:ext uri="{FF2B5EF4-FFF2-40B4-BE49-F238E27FC236}">
                <a16:creationId xmlns:a16="http://schemas.microsoft.com/office/drawing/2014/main" id="{2C17BF92-47A4-6C68-85DF-4D115F2E9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altLang="en-US"/>
              <a:t>Analogies with electrical circuit analysis</a:t>
            </a:r>
          </a:p>
          <a:p>
            <a:r>
              <a:rPr lang="en-US" altLang="en-US"/>
              <a:t>Blackbody emissive power = voltage</a:t>
            </a:r>
          </a:p>
          <a:p>
            <a:r>
              <a:rPr lang="en-US" altLang="en-US"/>
              <a:t>Thermal Resistance (Real +Geometric) = resistance</a:t>
            </a:r>
          </a:p>
          <a:p>
            <a:r>
              <a:rPr lang="en-US" altLang="en-US"/>
              <a:t>Heat-transfer rate = current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49141204-316E-08B9-9EC5-094A4180D6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BE06B83-B0F2-F9DB-53AF-29115B72B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F2785239-CCFB-D78B-1FA7-0AC8D0A67B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4987B06D-D022-77A0-1223-7BD4FDD23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19FC4C9-F826-3CC2-AB91-8CCBEEEEC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34C6C12E-8B0D-2A8D-1A16-DE7D3F48D0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CB6A423-C6CA-BE7B-FABB-2150BED74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B952295-9365-0BFE-E339-236519DB7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7B7F2D8-D6FE-2D82-002F-C3EAECF1E7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6341810-AF70-3EEC-E71B-C3337C94A9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9DE24447-E642-48E7-4AEC-CCA29D7FCF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96CD906C-03CE-77C3-440A-066ED7883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B592CC8-F15A-F338-8479-1054FC330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15B9123D-7B1F-E24C-97F4-E67FAA92AC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60B5086-DCAA-7089-3BF7-5CB2756DF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C08D99F7-F69E-7410-5B0C-88BBDE902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>
            <a:extLst>
              <a:ext uri="{FF2B5EF4-FFF2-40B4-BE49-F238E27FC236}">
                <a16:creationId xmlns:a16="http://schemas.microsoft.com/office/drawing/2014/main" id="{D3CB3529-6215-124B-4A45-DA1DB44F4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altLang="en-US" sz="2800"/>
              <a:t>Resistance Network for i</a:t>
            </a:r>
            <a:r>
              <a:rPr lang="en-US" altLang="en-US" sz="2800" baseline="30000"/>
              <a:t>th</a:t>
            </a:r>
            <a:r>
              <a:rPr lang="en-US" altLang="en-US" sz="2800"/>
              <a:t> surface interaction in an Enclosure</a:t>
            </a:r>
          </a:p>
        </p:txBody>
      </p:sp>
      <p:grpSp>
        <p:nvGrpSpPr>
          <p:cNvPr id="596995" name="Group 3">
            <a:extLst>
              <a:ext uri="{FF2B5EF4-FFF2-40B4-BE49-F238E27FC236}">
                <a16:creationId xmlns:a16="http://schemas.microsoft.com/office/drawing/2014/main" id="{6C998471-F0A4-71A5-39D5-EE4BF98C86A4}"/>
              </a:ext>
            </a:extLst>
          </p:cNvPr>
          <p:cNvGrpSpPr>
            <a:grpSpLocks/>
          </p:cNvGrpSpPr>
          <p:nvPr/>
        </p:nvGrpSpPr>
        <p:grpSpPr bwMode="auto">
          <a:xfrm>
            <a:off x="0" y="1752600"/>
            <a:ext cx="3355975" cy="3409950"/>
            <a:chOff x="888" y="528"/>
            <a:chExt cx="3858" cy="3016"/>
          </a:xfrm>
        </p:grpSpPr>
        <p:grpSp>
          <p:nvGrpSpPr>
            <p:cNvPr id="596996" name="Group 4">
              <a:extLst>
                <a:ext uri="{FF2B5EF4-FFF2-40B4-BE49-F238E27FC236}">
                  <a16:creationId xmlns:a16="http://schemas.microsoft.com/office/drawing/2014/main" id="{880099E8-6CFD-9E80-0057-F242F0E6966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465" y="2708"/>
              <a:ext cx="784" cy="323"/>
              <a:chOff x="3867" y="1296"/>
              <a:chExt cx="558" cy="288"/>
            </a:xfrm>
          </p:grpSpPr>
          <p:sp>
            <p:nvSpPr>
              <p:cNvPr id="596997" name="Freeform 5">
                <a:extLst>
                  <a:ext uri="{FF2B5EF4-FFF2-40B4-BE49-F238E27FC236}">
                    <a16:creationId xmlns:a16="http://schemas.microsoft.com/office/drawing/2014/main" id="{31369C4D-77E9-3B9F-EC4F-690851A38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1307"/>
                <a:ext cx="558" cy="277"/>
              </a:xfrm>
              <a:custGeom>
                <a:avLst/>
                <a:gdLst>
                  <a:gd name="T0" fmla="*/ 0 w 558"/>
                  <a:gd name="T1" fmla="*/ 0 h 156"/>
                  <a:gd name="T2" fmla="*/ 83 w 558"/>
                  <a:gd name="T3" fmla="*/ 92 h 156"/>
                  <a:gd name="T4" fmla="*/ 229 w 558"/>
                  <a:gd name="T5" fmla="*/ 156 h 156"/>
                  <a:gd name="T6" fmla="*/ 375 w 558"/>
                  <a:gd name="T7" fmla="*/ 147 h 156"/>
                  <a:gd name="T8" fmla="*/ 522 w 558"/>
                  <a:gd name="T9" fmla="*/ 64 h 156"/>
                  <a:gd name="T10" fmla="*/ 558 w 558"/>
                  <a:gd name="T11" fmla="*/ 0 h 156"/>
                  <a:gd name="T12" fmla="*/ 0 w 558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56">
                    <a:moveTo>
                      <a:pt x="0" y="0"/>
                    </a:moveTo>
                    <a:cubicBezTo>
                      <a:pt x="33" y="50"/>
                      <a:pt x="44" y="55"/>
                      <a:pt x="83" y="92"/>
                    </a:cubicBezTo>
                    <a:cubicBezTo>
                      <a:pt x="104" y="156"/>
                      <a:pt x="171" y="145"/>
                      <a:pt x="229" y="156"/>
                    </a:cubicBezTo>
                    <a:cubicBezTo>
                      <a:pt x="278" y="153"/>
                      <a:pt x="326" y="152"/>
                      <a:pt x="375" y="147"/>
                    </a:cubicBezTo>
                    <a:cubicBezTo>
                      <a:pt x="428" y="142"/>
                      <a:pt x="488" y="107"/>
                      <a:pt x="522" y="64"/>
                    </a:cubicBezTo>
                    <a:cubicBezTo>
                      <a:pt x="539" y="43"/>
                      <a:pt x="541" y="19"/>
                      <a:pt x="5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6998" name="Line 6">
                <a:extLst>
                  <a:ext uri="{FF2B5EF4-FFF2-40B4-BE49-F238E27FC236}">
                    <a16:creationId xmlns:a16="http://schemas.microsoft.com/office/drawing/2014/main" id="{AA73527C-1BB7-4753-1239-367611BAC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129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6999" name="Line 7">
                <a:extLst>
                  <a:ext uri="{FF2B5EF4-FFF2-40B4-BE49-F238E27FC236}">
                    <a16:creationId xmlns:a16="http://schemas.microsoft.com/office/drawing/2014/main" id="{0AAF3853-3866-1215-2008-5FF413F5E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1296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00" name="Line 8">
                <a:extLst>
                  <a:ext uri="{FF2B5EF4-FFF2-40B4-BE49-F238E27FC236}">
                    <a16:creationId xmlns:a16="http://schemas.microsoft.com/office/drawing/2014/main" id="{11D01633-57A4-7FFC-865F-E51BAE94E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01" name="Line 9">
                <a:extLst>
                  <a:ext uri="{FF2B5EF4-FFF2-40B4-BE49-F238E27FC236}">
                    <a16:creationId xmlns:a16="http://schemas.microsoft.com/office/drawing/2014/main" id="{7319E995-C204-56CF-6184-F895DA938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02" name="Line 10">
                <a:extLst>
                  <a:ext uri="{FF2B5EF4-FFF2-40B4-BE49-F238E27FC236}">
                    <a16:creationId xmlns:a16="http://schemas.microsoft.com/office/drawing/2014/main" id="{8F126435-2CC4-C024-930A-2A9265609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597003" name="AutoShape 11">
              <a:extLst>
                <a:ext uri="{FF2B5EF4-FFF2-40B4-BE49-F238E27FC236}">
                  <a16:creationId xmlns:a16="http://schemas.microsoft.com/office/drawing/2014/main" id="{C77F554A-5EFE-98FD-6954-7462F965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822"/>
              <a:ext cx="2768" cy="2209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97004" name="Text Box 12">
              <a:extLst>
                <a:ext uri="{FF2B5EF4-FFF2-40B4-BE49-F238E27FC236}">
                  <a16:creationId xmlns:a16="http://schemas.microsoft.com/office/drawing/2014/main" id="{76EF929A-92E6-7EC5-2F2A-0F3787FC6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8" y="528"/>
              <a:ext cx="10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</a:t>
              </a:r>
              <a:r>
                <a:rPr lang="en-US" altLang="en-US" baseline="-25000"/>
                <a:t>1</a:t>
              </a:r>
              <a:r>
                <a:rPr lang="en-US" altLang="en-US"/>
                <a:t>,A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597005" name="Text Box 13">
              <a:extLst>
                <a:ext uri="{FF2B5EF4-FFF2-40B4-BE49-F238E27FC236}">
                  <a16:creationId xmlns:a16="http://schemas.microsoft.com/office/drawing/2014/main" id="{39598218-C41B-1739-57F7-1F6D84694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6" y="821"/>
              <a:ext cx="1000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</a:t>
              </a:r>
              <a:r>
                <a:rPr lang="en-US" altLang="en-US" baseline="-25000"/>
                <a:t>2</a:t>
              </a:r>
              <a:r>
                <a:rPr lang="en-US" altLang="en-US"/>
                <a:t>,A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597006" name="Text Box 14">
              <a:extLst>
                <a:ext uri="{FF2B5EF4-FFF2-40B4-BE49-F238E27FC236}">
                  <a16:creationId xmlns:a16="http://schemas.microsoft.com/office/drawing/2014/main" id="{DC31404D-EC07-2905-B5F9-2100CB451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" y="3139"/>
              <a:ext cx="898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</a:t>
              </a:r>
              <a:r>
                <a:rPr lang="en-US" altLang="en-US" baseline="-25000"/>
                <a:t>i</a:t>
              </a:r>
              <a:r>
                <a:rPr lang="en-US" altLang="en-US"/>
                <a:t>,A</a:t>
              </a:r>
              <a:r>
                <a:rPr lang="en-US" altLang="en-US" baseline="-25000"/>
                <a:t>i</a:t>
              </a:r>
              <a:endParaRPr lang="en-US" altLang="en-US"/>
            </a:p>
          </p:txBody>
        </p:sp>
        <p:sp>
          <p:nvSpPr>
            <p:cNvPr id="597007" name="Text Box 15">
              <a:extLst>
                <a:ext uri="{FF2B5EF4-FFF2-40B4-BE49-F238E27FC236}">
                  <a16:creationId xmlns:a16="http://schemas.microsoft.com/office/drawing/2014/main" id="{7116B948-608A-14DD-08C8-79552165F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" y="876"/>
              <a:ext cx="1103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</a:t>
              </a:r>
              <a:r>
                <a:rPr lang="en-US" altLang="en-US" baseline="-25000"/>
                <a:t>N</a:t>
              </a:r>
              <a:r>
                <a:rPr lang="en-US" altLang="en-US"/>
                <a:t>,A</a:t>
              </a:r>
              <a:r>
                <a:rPr lang="en-US" altLang="en-US" baseline="-25000"/>
                <a:t>N</a:t>
              </a:r>
              <a:endParaRPr lang="en-US" altLang="en-US"/>
            </a:p>
          </p:txBody>
        </p:sp>
        <p:sp>
          <p:nvSpPr>
            <p:cNvPr id="597008" name="Text Box 16">
              <a:extLst>
                <a:ext uri="{FF2B5EF4-FFF2-40B4-BE49-F238E27FC236}">
                  <a16:creationId xmlns:a16="http://schemas.microsoft.com/office/drawing/2014/main" id="{3044771A-6CCD-573A-E375-B59EC0236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" y="1337"/>
              <a:ext cx="299" cy="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.</a:t>
              </a:r>
            </a:p>
            <a:p>
              <a:r>
                <a:rPr lang="en-US" altLang="en-US"/>
                <a:t>.</a:t>
              </a:r>
            </a:p>
            <a:p>
              <a:r>
                <a:rPr lang="en-US" altLang="en-US"/>
                <a:t>.</a:t>
              </a:r>
            </a:p>
          </p:txBody>
        </p:sp>
        <p:sp>
          <p:nvSpPr>
            <p:cNvPr id="597009" name="Text Box 17">
              <a:extLst>
                <a:ext uri="{FF2B5EF4-FFF2-40B4-BE49-F238E27FC236}">
                  <a16:creationId xmlns:a16="http://schemas.microsoft.com/office/drawing/2014/main" id="{EB59A30E-8D70-2B1B-DBE2-8742A02C31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" y="2465"/>
              <a:ext cx="300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.</a:t>
              </a:r>
            </a:p>
          </p:txBody>
        </p:sp>
        <p:sp>
          <p:nvSpPr>
            <p:cNvPr id="597010" name="Text Box 18">
              <a:extLst>
                <a:ext uri="{FF2B5EF4-FFF2-40B4-BE49-F238E27FC236}">
                  <a16:creationId xmlns:a16="http://schemas.microsoft.com/office/drawing/2014/main" id="{D674FD59-22F7-2355-956A-C121BBBF3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5" y="2868"/>
              <a:ext cx="300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.</a:t>
              </a:r>
            </a:p>
          </p:txBody>
        </p:sp>
        <p:sp>
          <p:nvSpPr>
            <p:cNvPr id="597011" name="Text Box 19">
              <a:extLst>
                <a:ext uri="{FF2B5EF4-FFF2-40B4-BE49-F238E27FC236}">
                  <a16:creationId xmlns:a16="http://schemas.microsoft.com/office/drawing/2014/main" id="{AC70F099-BBB3-FCEE-EA66-D2E3B3C13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" y="3031"/>
              <a:ext cx="299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.</a:t>
              </a:r>
            </a:p>
          </p:txBody>
        </p:sp>
        <p:sp>
          <p:nvSpPr>
            <p:cNvPr id="597012" name="Text Box 20">
              <a:extLst>
                <a:ext uri="{FF2B5EF4-FFF2-40B4-BE49-F238E27FC236}">
                  <a16:creationId xmlns:a16="http://schemas.microsoft.com/office/drawing/2014/main" id="{A1B7665C-A234-C66E-9E57-087CC6763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" y="3085"/>
              <a:ext cx="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.</a:t>
              </a:r>
            </a:p>
          </p:txBody>
        </p:sp>
        <p:sp>
          <p:nvSpPr>
            <p:cNvPr id="597013" name="Text Box 21">
              <a:extLst>
                <a:ext uri="{FF2B5EF4-FFF2-40B4-BE49-F238E27FC236}">
                  <a16:creationId xmlns:a16="http://schemas.microsoft.com/office/drawing/2014/main" id="{1FEE8A28-A2CB-870A-30D4-1B512AA97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2223"/>
              <a:ext cx="29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.</a:t>
              </a:r>
            </a:p>
          </p:txBody>
        </p:sp>
        <p:sp>
          <p:nvSpPr>
            <p:cNvPr id="597014" name="Text Box 22">
              <a:extLst>
                <a:ext uri="{FF2B5EF4-FFF2-40B4-BE49-F238E27FC236}">
                  <a16:creationId xmlns:a16="http://schemas.microsoft.com/office/drawing/2014/main" id="{564DC088-CC24-DC76-1BF8-343300E10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" y="2652"/>
              <a:ext cx="299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.</a:t>
              </a:r>
            </a:p>
          </p:txBody>
        </p:sp>
        <p:sp>
          <p:nvSpPr>
            <p:cNvPr id="597015" name="Text Box 23">
              <a:extLst>
                <a:ext uri="{FF2B5EF4-FFF2-40B4-BE49-F238E27FC236}">
                  <a16:creationId xmlns:a16="http://schemas.microsoft.com/office/drawing/2014/main" id="{17F2EDAB-CB5C-80A7-E842-8B1ACFF47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" y="1523"/>
              <a:ext cx="300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.</a:t>
              </a:r>
            </a:p>
          </p:txBody>
        </p:sp>
        <p:grpSp>
          <p:nvGrpSpPr>
            <p:cNvPr id="597016" name="Group 24">
              <a:extLst>
                <a:ext uri="{FF2B5EF4-FFF2-40B4-BE49-F238E27FC236}">
                  <a16:creationId xmlns:a16="http://schemas.microsoft.com/office/drawing/2014/main" id="{7A93B362-ECC0-CC43-4592-678ED5B6C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3" y="822"/>
              <a:ext cx="784" cy="323"/>
              <a:chOff x="3867" y="1296"/>
              <a:chExt cx="558" cy="288"/>
            </a:xfrm>
          </p:grpSpPr>
          <p:sp>
            <p:nvSpPr>
              <p:cNvPr id="597017" name="Freeform 25">
                <a:extLst>
                  <a:ext uri="{FF2B5EF4-FFF2-40B4-BE49-F238E27FC236}">
                    <a16:creationId xmlns:a16="http://schemas.microsoft.com/office/drawing/2014/main" id="{91D003A4-E64F-5331-A94C-BDDDE34DF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1307"/>
                <a:ext cx="558" cy="277"/>
              </a:xfrm>
              <a:custGeom>
                <a:avLst/>
                <a:gdLst>
                  <a:gd name="T0" fmla="*/ 0 w 558"/>
                  <a:gd name="T1" fmla="*/ 0 h 156"/>
                  <a:gd name="T2" fmla="*/ 83 w 558"/>
                  <a:gd name="T3" fmla="*/ 92 h 156"/>
                  <a:gd name="T4" fmla="*/ 229 w 558"/>
                  <a:gd name="T5" fmla="*/ 156 h 156"/>
                  <a:gd name="T6" fmla="*/ 375 w 558"/>
                  <a:gd name="T7" fmla="*/ 147 h 156"/>
                  <a:gd name="T8" fmla="*/ 522 w 558"/>
                  <a:gd name="T9" fmla="*/ 64 h 156"/>
                  <a:gd name="T10" fmla="*/ 558 w 558"/>
                  <a:gd name="T11" fmla="*/ 0 h 156"/>
                  <a:gd name="T12" fmla="*/ 0 w 558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56">
                    <a:moveTo>
                      <a:pt x="0" y="0"/>
                    </a:moveTo>
                    <a:cubicBezTo>
                      <a:pt x="33" y="50"/>
                      <a:pt x="44" y="55"/>
                      <a:pt x="83" y="92"/>
                    </a:cubicBezTo>
                    <a:cubicBezTo>
                      <a:pt x="104" y="156"/>
                      <a:pt x="171" y="145"/>
                      <a:pt x="229" y="156"/>
                    </a:cubicBezTo>
                    <a:cubicBezTo>
                      <a:pt x="278" y="153"/>
                      <a:pt x="326" y="152"/>
                      <a:pt x="375" y="147"/>
                    </a:cubicBezTo>
                    <a:cubicBezTo>
                      <a:pt x="428" y="142"/>
                      <a:pt x="488" y="107"/>
                      <a:pt x="522" y="64"/>
                    </a:cubicBezTo>
                    <a:cubicBezTo>
                      <a:pt x="539" y="43"/>
                      <a:pt x="541" y="19"/>
                      <a:pt x="5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18" name="Line 26">
                <a:extLst>
                  <a:ext uri="{FF2B5EF4-FFF2-40B4-BE49-F238E27FC236}">
                    <a16:creationId xmlns:a16="http://schemas.microsoft.com/office/drawing/2014/main" id="{7782F940-69D0-36A3-7A32-321614EB0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129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19" name="Line 27">
                <a:extLst>
                  <a:ext uri="{FF2B5EF4-FFF2-40B4-BE49-F238E27FC236}">
                    <a16:creationId xmlns:a16="http://schemas.microsoft.com/office/drawing/2014/main" id="{52D55325-475C-5C51-986D-EB88F5646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1296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20" name="Line 28">
                <a:extLst>
                  <a:ext uri="{FF2B5EF4-FFF2-40B4-BE49-F238E27FC236}">
                    <a16:creationId xmlns:a16="http://schemas.microsoft.com/office/drawing/2014/main" id="{C900C16E-EC9D-0825-79C1-937DA6AD6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21" name="Line 29">
                <a:extLst>
                  <a:ext uri="{FF2B5EF4-FFF2-40B4-BE49-F238E27FC236}">
                    <a16:creationId xmlns:a16="http://schemas.microsoft.com/office/drawing/2014/main" id="{38D5A73F-F829-396E-9447-64A2541D4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22" name="Line 30">
                <a:extLst>
                  <a:ext uri="{FF2B5EF4-FFF2-40B4-BE49-F238E27FC236}">
                    <a16:creationId xmlns:a16="http://schemas.microsoft.com/office/drawing/2014/main" id="{D6617816-ED09-ADAA-0053-F70EBBE5B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597023" name="Group 31">
              <a:extLst>
                <a:ext uri="{FF2B5EF4-FFF2-40B4-BE49-F238E27FC236}">
                  <a16:creationId xmlns:a16="http://schemas.microsoft.com/office/drawing/2014/main" id="{3215B756-A4AD-537B-ED15-7D31E03271E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341" y="1687"/>
              <a:ext cx="627" cy="405"/>
              <a:chOff x="3867" y="1296"/>
              <a:chExt cx="558" cy="288"/>
            </a:xfrm>
          </p:grpSpPr>
          <p:sp>
            <p:nvSpPr>
              <p:cNvPr id="597024" name="Freeform 32">
                <a:extLst>
                  <a:ext uri="{FF2B5EF4-FFF2-40B4-BE49-F238E27FC236}">
                    <a16:creationId xmlns:a16="http://schemas.microsoft.com/office/drawing/2014/main" id="{93CEED85-D717-C667-04A9-9A15390A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1307"/>
                <a:ext cx="558" cy="277"/>
              </a:xfrm>
              <a:custGeom>
                <a:avLst/>
                <a:gdLst>
                  <a:gd name="T0" fmla="*/ 0 w 558"/>
                  <a:gd name="T1" fmla="*/ 0 h 156"/>
                  <a:gd name="T2" fmla="*/ 83 w 558"/>
                  <a:gd name="T3" fmla="*/ 92 h 156"/>
                  <a:gd name="T4" fmla="*/ 229 w 558"/>
                  <a:gd name="T5" fmla="*/ 156 h 156"/>
                  <a:gd name="T6" fmla="*/ 375 w 558"/>
                  <a:gd name="T7" fmla="*/ 147 h 156"/>
                  <a:gd name="T8" fmla="*/ 522 w 558"/>
                  <a:gd name="T9" fmla="*/ 64 h 156"/>
                  <a:gd name="T10" fmla="*/ 558 w 558"/>
                  <a:gd name="T11" fmla="*/ 0 h 156"/>
                  <a:gd name="T12" fmla="*/ 0 w 558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56">
                    <a:moveTo>
                      <a:pt x="0" y="0"/>
                    </a:moveTo>
                    <a:cubicBezTo>
                      <a:pt x="33" y="50"/>
                      <a:pt x="44" y="55"/>
                      <a:pt x="83" y="92"/>
                    </a:cubicBezTo>
                    <a:cubicBezTo>
                      <a:pt x="104" y="156"/>
                      <a:pt x="171" y="145"/>
                      <a:pt x="229" y="156"/>
                    </a:cubicBezTo>
                    <a:cubicBezTo>
                      <a:pt x="278" y="153"/>
                      <a:pt x="326" y="152"/>
                      <a:pt x="375" y="147"/>
                    </a:cubicBezTo>
                    <a:cubicBezTo>
                      <a:pt x="428" y="142"/>
                      <a:pt x="488" y="107"/>
                      <a:pt x="522" y="64"/>
                    </a:cubicBezTo>
                    <a:cubicBezTo>
                      <a:pt x="539" y="43"/>
                      <a:pt x="541" y="19"/>
                      <a:pt x="5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25" name="Line 33">
                <a:extLst>
                  <a:ext uri="{FF2B5EF4-FFF2-40B4-BE49-F238E27FC236}">
                    <a16:creationId xmlns:a16="http://schemas.microsoft.com/office/drawing/2014/main" id="{9E75B23F-48FA-6064-D969-AAFEB8325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129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26" name="Line 34">
                <a:extLst>
                  <a:ext uri="{FF2B5EF4-FFF2-40B4-BE49-F238E27FC236}">
                    <a16:creationId xmlns:a16="http://schemas.microsoft.com/office/drawing/2014/main" id="{456F4021-86DC-E987-2095-4810BC12E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1296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27" name="Line 35">
                <a:extLst>
                  <a:ext uri="{FF2B5EF4-FFF2-40B4-BE49-F238E27FC236}">
                    <a16:creationId xmlns:a16="http://schemas.microsoft.com/office/drawing/2014/main" id="{6ABC34EA-6DE4-20AA-AA21-A042B116E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28" name="Line 36">
                <a:extLst>
                  <a:ext uri="{FF2B5EF4-FFF2-40B4-BE49-F238E27FC236}">
                    <a16:creationId xmlns:a16="http://schemas.microsoft.com/office/drawing/2014/main" id="{1AFDD54A-F635-E1B2-25D3-FBB3C9BC4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29" name="Line 37">
                <a:extLst>
                  <a:ext uri="{FF2B5EF4-FFF2-40B4-BE49-F238E27FC236}">
                    <a16:creationId xmlns:a16="http://schemas.microsoft.com/office/drawing/2014/main" id="{21B5B4AE-8692-1FF5-7150-E43E9BE5F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597030" name="Group 38">
              <a:extLst>
                <a:ext uri="{FF2B5EF4-FFF2-40B4-BE49-F238E27FC236}">
                  <a16:creationId xmlns:a16="http://schemas.microsoft.com/office/drawing/2014/main" id="{09A0C78C-E127-F825-90EF-C3B1DD6E408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 flipH="1" flipV="1">
              <a:off x="3704" y="1687"/>
              <a:ext cx="627" cy="405"/>
              <a:chOff x="3867" y="1296"/>
              <a:chExt cx="558" cy="288"/>
            </a:xfrm>
          </p:grpSpPr>
          <p:sp>
            <p:nvSpPr>
              <p:cNvPr id="597031" name="Freeform 39">
                <a:extLst>
                  <a:ext uri="{FF2B5EF4-FFF2-40B4-BE49-F238E27FC236}">
                    <a16:creationId xmlns:a16="http://schemas.microsoft.com/office/drawing/2014/main" id="{B5CFBCD9-276F-0F6D-3F08-52D6702AC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1307"/>
                <a:ext cx="558" cy="277"/>
              </a:xfrm>
              <a:custGeom>
                <a:avLst/>
                <a:gdLst>
                  <a:gd name="T0" fmla="*/ 0 w 558"/>
                  <a:gd name="T1" fmla="*/ 0 h 156"/>
                  <a:gd name="T2" fmla="*/ 83 w 558"/>
                  <a:gd name="T3" fmla="*/ 92 h 156"/>
                  <a:gd name="T4" fmla="*/ 229 w 558"/>
                  <a:gd name="T5" fmla="*/ 156 h 156"/>
                  <a:gd name="T6" fmla="*/ 375 w 558"/>
                  <a:gd name="T7" fmla="*/ 147 h 156"/>
                  <a:gd name="T8" fmla="*/ 522 w 558"/>
                  <a:gd name="T9" fmla="*/ 64 h 156"/>
                  <a:gd name="T10" fmla="*/ 558 w 558"/>
                  <a:gd name="T11" fmla="*/ 0 h 156"/>
                  <a:gd name="T12" fmla="*/ 0 w 558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56">
                    <a:moveTo>
                      <a:pt x="0" y="0"/>
                    </a:moveTo>
                    <a:cubicBezTo>
                      <a:pt x="33" y="50"/>
                      <a:pt x="44" y="55"/>
                      <a:pt x="83" y="92"/>
                    </a:cubicBezTo>
                    <a:cubicBezTo>
                      <a:pt x="104" y="156"/>
                      <a:pt x="171" y="145"/>
                      <a:pt x="229" y="156"/>
                    </a:cubicBezTo>
                    <a:cubicBezTo>
                      <a:pt x="278" y="153"/>
                      <a:pt x="326" y="152"/>
                      <a:pt x="375" y="147"/>
                    </a:cubicBezTo>
                    <a:cubicBezTo>
                      <a:pt x="428" y="142"/>
                      <a:pt x="488" y="107"/>
                      <a:pt x="522" y="64"/>
                    </a:cubicBezTo>
                    <a:cubicBezTo>
                      <a:pt x="539" y="43"/>
                      <a:pt x="541" y="19"/>
                      <a:pt x="5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32" name="Line 40">
                <a:extLst>
                  <a:ext uri="{FF2B5EF4-FFF2-40B4-BE49-F238E27FC236}">
                    <a16:creationId xmlns:a16="http://schemas.microsoft.com/office/drawing/2014/main" id="{8DC93B28-A8F5-84E4-5793-C2618F765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129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33" name="Line 41">
                <a:extLst>
                  <a:ext uri="{FF2B5EF4-FFF2-40B4-BE49-F238E27FC236}">
                    <a16:creationId xmlns:a16="http://schemas.microsoft.com/office/drawing/2014/main" id="{E24AE0AF-571E-24C4-6F03-398AF6AF9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1296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34" name="Line 42">
                <a:extLst>
                  <a:ext uri="{FF2B5EF4-FFF2-40B4-BE49-F238E27FC236}">
                    <a16:creationId xmlns:a16="http://schemas.microsoft.com/office/drawing/2014/main" id="{D8B56B64-A321-6D2C-2E83-872DC172F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35" name="Line 43">
                <a:extLst>
                  <a:ext uri="{FF2B5EF4-FFF2-40B4-BE49-F238E27FC236}">
                    <a16:creationId xmlns:a16="http://schemas.microsoft.com/office/drawing/2014/main" id="{5A1CCC20-2C1E-EE6A-EB86-C60994E36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36" name="Line 44">
                <a:extLst>
                  <a:ext uri="{FF2B5EF4-FFF2-40B4-BE49-F238E27FC236}">
                    <a16:creationId xmlns:a16="http://schemas.microsoft.com/office/drawing/2014/main" id="{E0BCCDD2-6A75-1CC5-0F16-75AB2CD55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597037" name="Group 45">
              <a:extLst>
                <a:ext uri="{FF2B5EF4-FFF2-40B4-BE49-F238E27FC236}">
                  <a16:creationId xmlns:a16="http://schemas.microsoft.com/office/drawing/2014/main" id="{1E3AA749-DA49-CBF2-6B38-75642A086E96}"/>
                </a:ext>
              </a:extLst>
            </p:cNvPr>
            <p:cNvGrpSpPr>
              <a:grpSpLocks/>
            </p:cNvGrpSpPr>
            <p:nvPr/>
          </p:nvGrpSpPr>
          <p:grpSpPr bwMode="auto">
            <a:xfrm rot="2714194" flipV="1">
              <a:off x="1536" y="2496"/>
              <a:ext cx="785" cy="324"/>
              <a:chOff x="3867" y="1296"/>
              <a:chExt cx="558" cy="288"/>
            </a:xfrm>
          </p:grpSpPr>
          <p:sp>
            <p:nvSpPr>
              <p:cNvPr id="597038" name="Freeform 46">
                <a:extLst>
                  <a:ext uri="{FF2B5EF4-FFF2-40B4-BE49-F238E27FC236}">
                    <a16:creationId xmlns:a16="http://schemas.microsoft.com/office/drawing/2014/main" id="{3CFA1FF5-9AC6-196B-B91C-8E8580DA3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1307"/>
                <a:ext cx="558" cy="277"/>
              </a:xfrm>
              <a:custGeom>
                <a:avLst/>
                <a:gdLst>
                  <a:gd name="T0" fmla="*/ 0 w 558"/>
                  <a:gd name="T1" fmla="*/ 0 h 156"/>
                  <a:gd name="T2" fmla="*/ 83 w 558"/>
                  <a:gd name="T3" fmla="*/ 92 h 156"/>
                  <a:gd name="T4" fmla="*/ 229 w 558"/>
                  <a:gd name="T5" fmla="*/ 156 h 156"/>
                  <a:gd name="T6" fmla="*/ 375 w 558"/>
                  <a:gd name="T7" fmla="*/ 147 h 156"/>
                  <a:gd name="T8" fmla="*/ 522 w 558"/>
                  <a:gd name="T9" fmla="*/ 64 h 156"/>
                  <a:gd name="T10" fmla="*/ 558 w 558"/>
                  <a:gd name="T11" fmla="*/ 0 h 156"/>
                  <a:gd name="T12" fmla="*/ 0 w 558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56">
                    <a:moveTo>
                      <a:pt x="0" y="0"/>
                    </a:moveTo>
                    <a:cubicBezTo>
                      <a:pt x="33" y="50"/>
                      <a:pt x="44" y="55"/>
                      <a:pt x="83" y="92"/>
                    </a:cubicBezTo>
                    <a:cubicBezTo>
                      <a:pt x="104" y="156"/>
                      <a:pt x="171" y="145"/>
                      <a:pt x="229" y="156"/>
                    </a:cubicBezTo>
                    <a:cubicBezTo>
                      <a:pt x="278" y="153"/>
                      <a:pt x="326" y="152"/>
                      <a:pt x="375" y="147"/>
                    </a:cubicBezTo>
                    <a:cubicBezTo>
                      <a:pt x="428" y="142"/>
                      <a:pt x="488" y="107"/>
                      <a:pt x="522" y="64"/>
                    </a:cubicBezTo>
                    <a:cubicBezTo>
                      <a:pt x="539" y="43"/>
                      <a:pt x="541" y="19"/>
                      <a:pt x="5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39" name="Line 47">
                <a:extLst>
                  <a:ext uri="{FF2B5EF4-FFF2-40B4-BE49-F238E27FC236}">
                    <a16:creationId xmlns:a16="http://schemas.microsoft.com/office/drawing/2014/main" id="{31D4524F-7317-1300-B08F-D4D99085B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129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40" name="Line 48">
                <a:extLst>
                  <a:ext uri="{FF2B5EF4-FFF2-40B4-BE49-F238E27FC236}">
                    <a16:creationId xmlns:a16="http://schemas.microsoft.com/office/drawing/2014/main" id="{84B6AD8C-6423-5844-D4EB-EB94CA933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1296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41" name="Line 49">
                <a:extLst>
                  <a:ext uri="{FF2B5EF4-FFF2-40B4-BE49-F238E27FC236}">
                    <a16:creationId xmlns:a16="http://schemas.microsoft.com/office/drawing/2014/main" id="{2B0702E4-08D0-0129-B1AD-DB3930FA6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42" name="Line 50">
                <a:extLst>
                  <a:ext uri="{FF2B5EF4-FFF2-40B4-BE49-F238E27FC236}">
                    <a16:creationId xmlns:a16="http://schemas.microsoft.com/office/drawing/2014/main" id="{221D5811-8347-34F8-C7F7-FBB786328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43" name="Line 51">
                <a:extLst>
                  <a:ext uri="{FF2B5EF4-FFF2-40B4-BE49-F238E27FC236}">
                    <a16:creationId xmlns:a16="http://schemas.microsoft.com/office/drawing/2014/main" id="{AFC9AF8F-B80A-AACF-2058-5C030AC96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597044" name="Group 52">
              <a:extLst>
                <a:ext uri="{FF2B5EF4-FFF2-40B4-BE49-F238E27FC236}">
                  <a16:creationId xmlns:a16="http://schemas.microsoft.com/office/drawing/2014/main" id="{4B30B87C-6087-7A80-F921-F07FC1DA10E1}"/>
                </a:ext>
              </a:extLst>
            </p:cNvPr>
            <p:cNvGrpSpPr>
              <a:grpSpLocks/>
            </p:cNvGrpSpPr>
            <p:nvPr/>
          </p:nvGrpSpPr>
          <p:grpSpPr bwMode="auto">
            <a:xfrm rot="-2506857" flipH="1" flipV="1">
              <a:off x="3408" y="2448"/>
              <a:ext cx="785" cy="324"/>
              <a:chOff x="3867" y="1296"/>
              <a:chExt cx="558" cy="288"/>
            </a:xfrm>
          </p:grpSpPr>
          <p:sp>
            <p:nvSpPr>
              <p:cNvPr id="597045" name="Freeform 53">
                <a:extLst>
                  <a:ext uri="{FF2B5EF4-FFF2-40B4-BE49-F238E27FC236}">
                    <a16:creationId xmlns:a16="http://schemas.microsoft.com/office/drawing/2014/main" id="{19F52C20-8D3C-D2BE-6959-579681F6A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1307"/>
                <a:ext cx="558" cy="277"/>
              </a:xfrm>
              <a:custGeom>
                <a:avLst/>
                <a:gdLst>
                  <a:gd name="T0" fmla="*/ 0 w 558"/>
                  <a:gd name="T1" fmla="*/ 0 h 156"/>
                  <a:gd name="T2" fmla="*/ 83 w 558"/>
                  <a:gd name="T3" fmla="*/ 92 h 156"/>
                  <a:gd name="T4" fmla="*/ 229 w 558"/>
                  <a:gd name="T5" fmla="*/ 156 h 156"/>
                  <a:gd name="T6" fmla="*/ 375 w 558"/>
                  <a:gd name="T7" fmla="*/ 147 h 156"/>
                  <a:gd name="T8" fmla="*/ 522 w 558"/>
                  <a:gd name="T9" fmla="*/ 64 h 156"/>
                  <a:gd name="T10" fmla="*/ 558 w 558"/>
                  <a:gd name="T11" fmla="*/ 0 h 156"/>
                  <a:gd name="T12" fmla="*/ 0 w 558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56">
                    <a:moveTo>
                      <a:pt x="0" y="0"/>
                    </a:moveTo>
                    <a:cubicBezTo>
                      <a:pt x="33" y="50"/>
                      <a:pt x="44" y="55"/>
                      <a:pt x="83" y="92"/>
                    </a:cubicBezTo>
                    <a:cubicBezTo>
                      <a:pt x="104" y="156"/>
                      <a:pt x="171" y="145"/>
                      <a:pt x="229" y="156"/>
                    </a:cubicBezTo>
                    <a:cubicBezTo>
                      <a:pt x="278" y="153"/>
                      <a:pt x="326" y="152"/>
                      <a:pt x="375" y="147"/>
                    </a:cubicBezTo>
                    <a:cubicBezTo>
                      <a:pt x="428" y="142"/>
                      <a:pt x="488" y="107"/>
                      <a:pt x="522" y="64"/>
                    </a:cubicBezTo>
                    <a:cubicBezTo>
                      <a:pt x="539" y="43"/>
                      <a:pt x="541" y="19"/>
                      <a:pt x="5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46" name="Line 54">
                <a:extLst>
                  <a:ext uri="{FF2B5EF4-FFF2-40B4-BE49-F238E27FC236}">
                    <a16:creationId xmlns:a16="http://schemas.microsoft.com/office/drawing/2014/main" id="{0AD16AB3-70E8-DD4B-F541-3C096C772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129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47" name="Line 55">
                <a:extLst>
                  <a:ext uri="{FF2B5EF4-FFF2-40B4-BE49-F238E27FC236}">
                    <a16:creationId xmlns:a16="http://schemas.microsoft.com/office/drawing/2014/main" id="{24388EB4-27E0-6BAF-DBE1-96727A165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1296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48" name="Line 56">
                <a:extLst>
                  <a:ext uri="{FF2B5EF4-FFF2-40B4-BE49-F238E27FC236}">
                    <a16:creationId xmlns:a16="http://schemas.microsoft.com/office/drawing/2014/main" id="{197D3E70-EF81-F16C-06DA-D74320592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49" name="Line 57">
                <a:extLst>
                  <a:ext uri="{FF2B5EF4-FFF2-40B4-BE49-F238E27FC236}">
                    <a16:creationId xmlns:a16="http://schemas.microsoft.com/office/drawing/2014/main" id="{9274E680-9255-A298-FBF7-6BF2C4D3A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50" name="Line 58">
                <a:extLst>
                  <a:ext uri="{FF2B5EF4-FFF2-40B4-BE49-F238E27FC236}">
                    <a16:creationId xmlns:a16="http://schemas.microsoft.com/office/drawing/2014/main" id="{E1DC7ED1-831C-E8F7-442D-B1439D718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597051" name="Group 59">
              <a:extLst>
                <a:ext uri="{FF2B5EF4-FFF2-40B4-BE49-F238E27FC236}">
                  <a16:creationId xmlns:a16="http://schemas.microsoft.com/office/drawing/2014/main" id="{2B3745FD-FF98-592F-7D96-A7211E2428AA}"/>
                </a:ext>
              </a:extLst>
            </p:cNvPr>
            <p:cNvGrpSpPr>
              <a:grpSpLocks/>
            </p:cNvGrpSpPr>
            <p:nvPr/>
          </p:nvGrpSpPr>
          <p:grpSpPr bwMode="auto">
            <a:xfrm rot="2506857" flipH="1">
              <a:off x="3360" y="1056"/>
              <a:ext cx="785" cy="324"/>
              <a:chOff x="3867" y="1296"/>
              <a:chExt cx="558" cy="288"/>
            </a:xfrm>
          </p:grpSpPr>
          <p:sp>
            <p:nvSpPr>
              <p:cNvPr id="597052" name="Freeform 60">
                <a:extLst>
                  <a:ext uri="{FF2B5EF4-FFF2-40B4-BE49-F238E27FC236}">
                    <a16:creationId xmlns:a16="http://schemas.microsoft.com/office/drawing/2014/main" id="{3B798176-D6F9-3F77-D40A-D410BF5F0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1307"/>
                <a:ext cx="558" cy="277"/>
              </a:xfrm>
              <a:custGeom>
                <a:avLst/>
                <a:gdLst>
                  <a:gd name="T0" fmla="*/ 0 w 558"/>
                  <a:gd name="T1" fmla="*/ 0 h 156"/>
                  <a:gd name="T2" fmla="*/ 83 w 558"/>
                  <a:gd name="T3" fmla="*/ 92 h 156"/>
                  <a:gd name="T4" fmla="*/ 229 w 558"/>
                  <a:gd name="T5" fmla="*/ 156 h 156"/>
                  <a:gd name="T6" fmla="*/ 375 w 558"/>
                  <a:gd name="T7" fmla="*/ 147 h 156"/>
                  <a:gd name="T8" fmla="*/ 522 w 558"/>
                  <a:gd name="T9" fmla="*/ 64 h 156"/>
                  <a:gd name="T10" fmla="*/ 558 w 558"/>
                  <a:gd name="T11" fmla="*/ 0 h 156"/>
                  <a:gd name="T12" fmla="*/ 0 w 558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56">
                    <a:moveTo>
                      <a:pt x="0" y="0"/>
                    </a:moveTo>
                    <a:cubicBezTo>
                      <a:pt x="33" y="50"/>
                      <a:pt x="44" y="55"/>
                      <a:pt x="83" y="92"/>
                    </a:cubicBezTo>
                    <a:cubicBezTo>
                      <a:pt x="104" y="156"/>
                      <a:pt x="171" y="145"/>
                      <a:pt x="229" y="156"/>
                    </a:cubicBezTo>
                    <a:cubicBezTo>
                      <a:pt x="278" y="153"/>
                      <a:pt x="326" y="152"/>
                      <a:pt x="375" y="147"/>
                    </a:cubicBezTo>
                    <a:cubicBezTo>
                      <a:pt x="428" y="142"/>
                      <a:pt x="488" y="107"/>
                      <a:pt x="522" y="64"/>
                    </a:cubicBezTo>
                    <a:cubicBezTo>
                      <a:pt x="539" y="43"/>
                      <a:pt x="541" y="19"/>
                      <a:pt x="5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53" name="Line 61">
                <a:extLst>
                  <a:ext uri="{FF2B5EF4-FFF2-40B4-BE49-F238E27FC236}">
                    <a16:creationId xmlns:a16="http://schemas.microsoft.com/office/drawing/2014/main" id="{51443DE7-DD19-480A-D7BE-1DCE0926A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129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54" name="Line 62">
                <a:extLst>
                  <a:ext uri="{FF2B5EF4-FFF2-40B4-BE49-F238E27FC236}">
                    <a16:creationId xmlns:a16="http://schemas.microsoft.com/office/drawing/2014/main" id="{5BD289E8-5A91-6174-2EEF-3749AA513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1296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55" name="Line 63">
                <a:extLst>
                  <a:ext uri="{FF2B5EF4-FFF2-40B4-BE49-F238E27FC236}">
                    <a16:creationId xmlns:a16="http://schemas.microsoft.com/office/drawing/2014/main" id="{0B9B5A5A-59D5-9C7B-D340-2A17DC262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56" name="Line 64">
                <a:extLst>
                  <a:ext uri="{FF2B5EF4-FFF2-40B4-BE49-F238E27FC236}">
                    <a16:creationId xmlns:a16="http://schemas.microsoft.com/office/drawing/2014/main" id="{059855BB-07A7-0A51-FDB6-C6FE676E9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57" name="Line 65">
                <a:extLst>
                  <a:ext uri="{FF2B5EF4-FFF2-40B4-BE49-F238E27FC236}">
                    <a16:creationId xmlns:a16="http://schemas.microsoft.com/office/drawing/2014/main" id="{502EDE8A-4ECF-9ACB-E08C-09CB90730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597058" name="Group 66">
              <a:extLst>
                <a:ext uri="{FF2B5EF4-FFF2-40B4-BE49-F238E27FC236}">
                  <a16:creationId xmlns:a16="http://schemas.microsoft.com/office/drawing/2014/main" id="{C9CDA404-AA1F-7932-8D92-D2BF0FB60677}"/>
                </a:ext>
              </a:extLst>
            </p:cNvPr>
            <p:cNvGrpSpPr>
              <a:grpSpLocks/>
            </p:cNvGrpSpPr>
            <p:nvPr/>
          </p:nvGrpSpPr>
          <p:grpSpPr bwMode="auto">
            <a:xfrm rot="-2630301">
              <a:off x="1536" y="1056"/>
              <a:ext cx="785" cy="324"/>
              <a:chOff x="3867" y="1296"/>
              <a:chExt cx="558" cy="288"/>
            </a:xfrm>
          </p:grpSpPr>
          <p:sp>
            <p:nvSpPr>
              <p:cNvPr id="597059" name="Freeform 67">
                <a:extLst>
                  <a:ext uri="{FF2B5EF4-FFF2-40B4-BE49-F238E27FC236}">
                    <a16:creationId xmlns:a16="http://schemas.microsoft.com/office/drawing/2014/main" id="{FA3F5CD7-AADE-7A80-3393-E42292F2C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1307"/>
                <a:ext cx="558" cy="277"/>
              </a:xfrm>
              <a:custGeom>
                <a:avLst/>
                <a:gdLst>
                  <a:gd name="T0" fmla="*/ 0 w 558"/>
                  <a:gd name="T1" fmla="*/ 0 h 156"/>
                  <a:gd name="T2" fmla="*/ 83 w 558"/>
                  <a:gd name="T3" fmla="*/ 92 h 156"/>
                  <a:gd name="T4" fmla="*/ 229 w 558"/>
                  <a:gd name="T5" fmla="*/ 156 h 156"/>
                  <a:gd name="T6" fmla="*/ 375 w 558"/>
                  <a:gd name="T7" fmla="*/ 147 h 156"/>
                  <a:gd name="T8" fmla="*/ 522 w 558"/>
                  <a:gd name="T9" fmla="*/ 64 h 156"/>
                  <a:gd name="T10" fmla="*/ 558 w 558"/>
                  <a:gd name="T11" fmla="*/ 0 h 156"/>
                  <a:gd name="T12" fmla="*/ 0 w 558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56">
                    <a:moveTo>
                      <a:pt x="0" y="0"/>
                    </a:moveTo>
                    <a:cubicBezTo>
                      <a:pt x="33" y="50"/>
                      <a:pt x="44" y="55"/>
                      <a:pt x="83" y="92"/>
                    </a:cubicBezTo>
                    <a:cubicBezTo>
                      <a:pt x="104" y="156"/>
                      <a:pt x="171" y="145"/>
                      <a:pt x="229" y="156"/>
                    </a:cubicBezTo>
                    <a:cubicBezTo>
                      <a:pt x="278" y="153"/>
                      <a:pt x="326" y="152"/>
                      <a:pt x="375" y="147"/>
                    </a:cubicBezTo>
                    <a:cubicBezTo>
                      <a:pt x="428" y="142"/>
                      <a:pt x="488" y="107"/>
                      <a:pt x="522" y="64"/>
                    </a:cubicBezTo>
                    <a:cubicBezTo>
                      <a:pt x="539" y="43"/>
                      <a:pt x="541" y="19"/>
                      <a:pt x="5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60" name="Line 68">
                <a:extLst>
                  <a:ext uri="{FF2B5EF4-FFF2-40B4-BE49-F238E27FC236}">
                    <a16:creationId xmlns:a16="http://schemas.microsoft.com/office/drawing/2014/main" id="{623702EF-7F9F-1FEA-8A05-685E9028C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129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61" name="Line 69">
                <a:extLst>
                  <a:ext uri="{FF2B5EF4-FFF2-40B4-BE49-F238E27FC236}">
                    <a16:creationId xmlns:a16="http://schemas.microsoft.com/office/drawing/2014/main" id="{6EAB7B01-2E71-A099-20D8-657627742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1296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62" name="Line 70">
                <a:extLst>
                  <a:ext uri="{FF2B5EF4-FFF2-40B4-BE49-F238E27FC236}">
                    <a16:creationId xmlns:a16="http://schemas.microsoft.com/office/drawing/2014/main" id="{F7ED506F-6410-8369-CD74-11E1FA2ED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63" name="Line 71">
                <a:extLst>
                  <a:ext uri="{FF2B5EF4-FFF2-40B4-BE49-F238E27FC236}">
                    <a16:creationId xmlns:a16="http://schemas.microsoft.com/office/drawing/2014/main" id="{097BB1BF-2B78-4960-DEB3-904ABAA93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64" name="Line 72">
                <a:extLst>
                  <a:ext uri="{FF2B5EF4-FFF2-40B4-BE49-F238E27FC236}">
                    <a16:creationId xmlns:a16="http://schemas.microsoft.com/office/drawing/2014/main" id="{D1359207-B731-697D-A486-F624A6822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597065" name="Text Box 73">
              <a:extLst>
                <a:ext uri="{FF2B5EF4-FFF2-40B4-BE49-F238E27FC236}">
                  <a16:creationId xmlns:a16="http://schemas.microsoft.com/office/drawing/2014/main" id="{A91BBFF1-EEA9-ECD5-ED2B-51DF9FC6B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2384"/>
              <a:ext cx="414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J</a:t>
              </a:r>
              <a:r>
                <a:rPr lang="en-US" altLang="en-US" baseline="-25000"/>
                <a:t>i</a:t>
              </a:r>
              <a:endParaRPr lang="en-US" altLang="en-US"/>
            </a:p>
          </p:txBody>
        </p:sp>
        <p:sp>
          <p:nvSpPr>
            <p:cNvPr id="597066" name="Text Box 74">
              <a:extLst>
                <a:ext uri="{FF2B5EF4-FFF2-40B4-BE49-F238E27FC236}">
                  <a16:creationId xmlns:a16="http://schemas.microsoft.com/office/drawing/2014/main" id="{96C17D88-1DA9-947D-5E3C-56F947AE6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1307"/>
              <a:ext cx="516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J</a:t>
              </a:r>
              <a:r>
                <a:rPr lang="en-US" altLang="en-US" baseline="-25000"/>
                <a:t>N</a:t>
              </a:r>
              <a:endParaRPr lang="en-US" altLang="en-US"/>
            </a:p>
          </p:txBody>
        </p:sp>
        <p:sp>
          <p:nvSpPr>
            <p:cNvPr id="597067" name="Text Box 75">
              <a:extLst>
                <a:ext uri="{FF2B5EF4-FFF2-40B4-BE49-F238E27FC236}">
                  <a16:creationId xmlns:a16="http://schemas.microsoft.com/office/drawing/2014/main" id="{791BBB25-C7BA-F6F3-AFFD-776426A76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" y="1307"/>
              <a:ext cx="465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J</a:t>
              </a:r>
              <a:r>
                <a:rPr lang="en-US" altLang="en-US" baseline="-25000"/>
                <a:t>2</a:t>
              </a:r>
              <a:endParaRPr lang="en-US" altLang="en-US"/>
            </a:p>
          </p:txBody>
        </p:sp>
        <p:sp>
          <p:nvSpPr>
            <p:cNvPr id="597068" name="Text Box 76">
              <a:extLst>
                <a:ext uri="{FF2B5EF4-FFF2-40B4-BE49-F238E27FC236}">
                  <a16:creationId xmlns:a16="http://schemas.microsoft.com/office/drawing/2014/main" id="{68834851-24EC-BA83-0923-E898E464D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1144"/>
              <a:ext cx="466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J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597069" name="Freeform 77">
              <a:extLst>
                <a:ext uri="{FF2B5EF4-FFF2-40B4-BE49-F238E27FC236}">
                  <a16:creationId xmlns:a16="http://schemas.microsoft.com/office/drawing/2014/main" id="{EC169F69-5506-D0BD-386C-BAFB67EFC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208"/>
              <a:ext cx="576" cy="816"/>
            </a:xfrm>
            <a:custGeom>
              <a:avLst/>
              <a:gdLst>
                <a:gd name="T0" fmla="*/ 0 w 240"/>
                <a:gd name="T1" fmla="*/ 0 h 576"/>
                <a:gd name="T2" fmla="*/ 96 w 240"/>
                <a:gd name="T3" fmla="*/ 48 h 576"/>
                <a:gd name="T4" fmla="*/ 48 w 240"/>
                <a:gd name="T5" fmla="*/ 96 h 576"/>
                <a:gd name="T6" fmla="*/ 144 w 240"/>
                <a:gd name="T7" fmla="*/ 192 h 576"/>
                <a:gd name="T8" fmla="*/ 96 w 240"/>
                <a:gd name="T9" fmla="*/ 240 h 576"/>
                <a:gd name="T10" fmla="*/ 192 w 240"/>
                <a:gd name="T11" fmla="*/ 384 h 576"/>
                <a:gd name="T12" fmla="*/ 144 w 240"/>
                <a:gd name="T13" fmla="*/ 480 h 576"/>
                <a:gd name="T14" fmla="*/ 240 w 240"/>
                <a:gd name="T1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72"/>
                    <a:pt x="48" y="96"/>
                  </a:cubicBezTo>
                  <a:cubicBezTo>
                    <a:pt x="56" y="120"/>
                    <a:pt x="136" y="168"/>
                    <a:pt x="144" y="192"/>
                  </a:cubicBezTo>
                  <a:cubicBezTo>
                    <a:pt x="152" y="216"/>
                    <a:pt x="88" y="208"/>
                    <a:pt x="96" y="240"/>
                  </a:cubicBezTo>
                  <a:cubicBezTo>
                    <a:pt x="104" y="272"/>
                    <a:pt x="184" y="344"/>
                    <a:pt x="192" y="384"/>
                  </a:cubicBezTo>
                  <a:cubicBezTo>
                    <a:pt x="200" y="424"/>
                    <a:pt x="136" y="448"/>
                    <a:pt x="144" y="480"/>
                  </a:cubicBezTo>
                  <a:cubicBezTo>
                    <a:pt x="152" y="512"/>
                    <a:pt x="196" y="544"/>
                    <a:pt x="240" y="576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97070" name="Freeform 78">
              <a:extLst>
                <a:ext uri="{FF2B5EF4-FFF2-40B4-BE49-F238E27FC236}">
                  <a16:creationId xmlns:a16="http://schemas.microsoft.com/office/drawing/2014/main" id="{AC2D8C68-125D-5D37-A409-AF40680EB1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8" y="2112"/>
              <a:ext cx="768" cy="912"/>
            </a:xfrm>
            <a:custGeom>
              <a:avLst/>
              <a:gdLst>
                <a:gd name="T0" fmla="*/ 0 w 240"/>
                <a:gd name="T1" fmla="*/ 0 h 576"/>
                <a:gd name="T2" fmla="*/ 96 w 240"/>
                <a:gd name="T3" fmla="*/ 48 h 576"/>
                <a:gd name="T4" fmla="*/ 48 w 240"/>
                <a:gd name="T5" fmla="*/ 96 h 576"/>
                <a:gd name="T6" fmla="*/ 144 w 240"/>
                <a:gd name="T7" fmla="*/ 192 h 576"/>
                <a:gd name="T8" fmla="*/ 96 w 240"/>
                <a:gd name="T9" fmla="*/ 240 h 576"/>
                <a:gd name="T10" fmla="*/ 192 w 240"/>
                <a:gd name="T11" fmla="*/ 384 h 576"/>
                <a:gd name="T12" fmla="*/ 144 w 240"/>
                <a:gd name="T13" fmla="*/ 480 h 576"/>
                <a:gd name="T14" fmla="*/ 240 w 240"/>
                <a:gd name="T1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72"/>
                    <a:pt x="48" y="96"/>
                  </a:cubicBezTo>
                  <a:cubicBezTo>
                    <a:pt x="56" y="120"/>
                    <a:pt x="136" y="168"/>
                    <a:pt x="144" y="192"/>
                  </a:cubicBezTo>
                  <a:cubicBezTo>
                    <a:pt x="152" y="216"/>
                    <a:pt x="88" y="208"/>
                    <a:pt x="96" y="240"/>
                  </a:cubicBezTo>
                  <a:cubicBezTo>
                    <a:pt x="104" y="272"/>
                    <a:pt x="184" y="344"/>
                    <a:pt x="192" y="384"/>
                  </a:cubicBezTo>
                  <a:cubicBezTo>
                    <a:pt x="200" y="424"/>
                    <a:pt x="136" y="448"/>
                    <a:pt x="144" y="480"/>
                  </a:cubicBezTo>
                  <a:cubicBezTo>
                    <a:pt x="152" y="512"/>
                    <a:pt x="196" y="544"/>
                    <a:pt x="240" y="576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97071" name="Text Box 79">
              <a:extLst>
                <a:ext uri="{FF2B5EF4-FFF2-40B4-BE49-F238E27FC236}">
                  <a16:creationId xmlns:a16="http://schemas.microsoft.com/office/drawing/2014/main" id="{B09D3415-B8C3-EE4B-1AA5-F1EDD0F75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5" y="2209"/>
              <a:ext cx="53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G</a:t>
              </a:r>
              <a:r>
                <a:rPr lang="en-US" altLang="en-US" baseline="-25000"/>
                <a:t>i</a:t>
              </a:r>
              <a:endParaRPr lang="en-US" altLang="en-US"/>
            </a:p>
          </p:txBody>
        </p:sp>
        <p:sp>
          <p:nvSpPr>
            <p:cNvPr id="597072" name="Freeform 80">
              <a:extLst>
                <a:ext uri="{FF2B5EF4-FFF2-40B4-BE49-F238E27FC236}">
                  <a16:creationId xmlns:a16="http://schemas.microsoft.com/office/drawing/2014/main" id="{0029011B-0080-E43B-F985-98BBA4F5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160"/>
              <a:ext cx="288" cy="912"/>
            </a:xfrm>
            <a:custGeom>
              <a:avLst/>
              <a:gdLst>
                <a:gd name="T0" fmla="*/ 0 w 240"/>
                <a:gd name="T1" fmla="*/ 0 h 576"/>
                <a:gd name="T2" fmla="*/ 96 w 240"/>
                <a:gd name="T3" fmla="*/ 48 h 576"/>
                <a:gd name="T4" fmla="*/ 48 w 240"/>
                <a:gd name="T5" fmla="*/ 96 h 576"/>
                <a:gd name="T6" fmla="*/ 144 w 240"/>
                <a:gd name="T7" fmla="*/ 192 h 576"/>
                <a:gd name="T8" fmla="*/ 96 w 240"/>
                <a:gd name="T9" fmla="*/ 240 h 576"/>
                <a:gd name="T10" fmla="*/ 192 w 240"/>
                <a:gd name="T11" fmla="*/ 384 h 576"/>
                <a:gd name="T12" fmla="*/ 144 w 240"/>
                <a:gd name="T13" fmla="*/ 480 h 576"/>
                <a:gd name="T14" fmla="*/ 240 w 240"/>
                <a:gd name="T1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72"/>
                    <a:pt x="48" y="96"/>
                  </a:cubicBezTo>
                  <a:cubicBezTo>
                    <a:pt x="56" y="120"/>
                    <a:pt x="136" y="168"/>
                    <a:pt x="144" y="192"/>
                  </a:cubicBezTo>
                  <a:cubicBezTo>
                    <a:pt x="152" y="216"/>
                    <a:pt x="88" y="208"/>
                    <a:pt x="96" y="240"/>
                  </a:cubicBezTo>
                  <a:cubicBezTo>
                    <a:pt x="104" y="272"/>
                    <a:pt x="184" y="344"/>
                    <a:pt x="192" y="384"/>
                  </a:cubicBezTo>
                  <a:cubicBezTo>
                    <a:pt x="200" y="424"/>
                    <a:pt x="136" y="448"/>
                    <a:pt x="144" y="480"/>
                  </a:cubicBezTo>
                  <a:cubicBezTo>
                    <a:pt x="152" y="512"/>
                    <a:pt x="196" y="544"/>
                    <a:pt x="240" y="576"/>
                  </a:cubicBezTo>
                </a:path>
              </a:pathLst>
            </a:custGeom>
            <a:noFill/>
            <a:ln w="28575" cmpd="sng">
              <a:solidFill>
                <a:srgbClr val="FF66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97073" name="Text Box 81">
              <a:extLst>
                <a:ext uri="{FF2B5EF4-FFF2-40B4-BE49-F238E27FC236}">
                  <a16:creationId xmlns:a16="http://schemas.microsoft.com/office/drawing/2014/main" id="{C79707B7-0C9B-6D95-0212-EF50C6CCC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9" y="1898"/>
              <a:ext cx="49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E</a:t>
              </a:r>
              <a:r>
                <a:rPr lang="en-US" altLang="en-US" baseline="-25000"/>
                <a:t>i</a:t>
              </a:r>
              <a:endParaRPr lang="en-US" altLang="en-US"/>
            </a:p>
          </p:txBody>
        </p:sp>
        <p:sp>
          <p:nvSpPr>
            <p:cNvPr id="597074" name="Text Box 82">
              <a:extLst>
                <a:ext uri="{FF2B5EF4-FFF2-40B4-BE49-F238E27FC236}">
                  <a16:creationId xmlns:a16="http://schemas.microsoft.com/office/drawing/2014/main" id="{0CD894B1-6698-C4A3-1CEF-94DCE37FA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" y="1809"/>
              <a:ext cx="78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SymbolPS" pitchFamily="18" charset="2"/>
                </a:rPr>
                <a:t>r</a:t>
              </a:r>
              <a:r>
                <a:rPr lang="en-US" altLang="en-US" baseline="-25000"/>
                <a:t>i</a:t>
              </a:r>
              <a:r>
                <a:rPr lang="en-US" altLang="en-US"/>
                <a:t>G</a:t>
              </a:r>
              <a:r>
                <a:rPr lang="en-US" altLang="en-US" baseline="-25000"/>
                <a:t>i</a:t>
              </a:r>
              <a:endParaRPr lang="en-US" altLang="en-US">
                <a:latin typeface="SymbolPS" pitchFamily="18" charset="2"/>
              </a:endParaRPr>
            </a:p>
          </p:txBody>
        </p:sp>
        <p:grpSp>
          <p:nvGrpSpPr>
            <p:cNvPr id="597075" name="Group 83">
              <a:extLst>
                <a:ext uri="{FF2B5EF4-FFF2-40B4-BE49-F238E27FC236}">
                  <a16:creationId xmlns:a16="http://schemas.microsoft.com/office/drawing/2014/main" id="{3B6174DF-C6B4-33B0-5371-23E2844FF78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448" y="2736"/>
              <a:ext cx="784" cy="323"/>
              <a:chOff x="3867" y="1296"/>
              <a:chExt cx="558" cy="288"/>
            </a:xfrm>
          </p:grpSpPr>
          <p:sp>
            <p:nvSpPr>
              <p:cNvPr id="597076" name="Freeform 84">
                <a:extLst>
                  <a:ext uri="{FF2B5EF4-FFF2-40B4-BE49-F238E27FC236}">
                    <a16:creationId xmlns:a16="http://schemas.microsoft.com/office/drawing/2014/main" id="{245CAD1B-3E70-8EC8-A31E-4B2E8BF60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" y="1307"/>
                <a:ext cx="558" cy="277"/>
              </a:xfrm>
              <a:custGeom>
                <a:avLst/>
                <a:gdLst>
                  <a:gd name="T0" fmla="*/ 0 w 558"/>
                  <a:gd name="T1" fmla="*/ 0 h 156"/>
                  <a:gd name="T2" fmla="*/ 83 w 558"/>
                  <a:gd name="T3" fmla="*/ 92 h 156"/>
                  <a:gd name="T4" fmla="*/ 229 w 558"/>
                  <a:gd name="T5" fmla="*/ 156 h 156"/>
                  <a:gd name="T6" fmla="*/ 375 w 558"/>
                  <a:gd name="T7" fmla="*/ 147 h 156"/>
                  <a:gd name="T8" fmla="*/ 522 w 558"/>
                  <a:gd name="T9" fmla="*/ 64 h 156"/>
                  <a:gd name="T10" fmla="*/ 558 w 558"/>
                  <a:gd name="T11" fmla="*/ 0 h 156"/>
                  <a:gd name="T12" fmla="*/ 0 w 558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56">
                    <a:moveTo>
                      <a:pt x="0" y="0"/>
                    </a:moveTo>
                    <a:cubicBezTo>
                      <a:pt x="33" y="50"/>
                      <a:pt x="44" y="55"/>
                      <a:pt x="83" y="92"/>
                    </a:cubicBezTo>
                    <a:cubicBezTo>
                      <a:pt x="104" y="156"/>
                      <a:pt x="171" y="145"/>
                      <a:pt x="229" y="156"/>
                    </a:cubicBezTo>
                    <a:cubicBezTo>
                      <a:pt x="278" y="153"/>
                      <a:pt x="326" y="152"/>
                      <a:pt x="375" y="147"/>
                    </a:cubicBezTo>
                    <a:cubicBezTo>
                      <a:pt x="428" y="142"/>
                      <a:pt x="488" y="107"/>
                      <a:pt x="522" y="64"/>
                    </a:cubicBezTo>
                    <a:cubicBezTo>
                      <a:pt x="539" y="43"/>
                      <a:pt x="541" y="19"/>
                      <a:pt x="5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77" name="Line 85">
                <a:extLst>
                  <a:ext uri="{FF2B5EF4-FFF2-40B4-BE49-F238E27FC236}">
                    <a16:creationId xmlns:a16="http://schemas.microsoft.com/office/drawing/2014/main" id="{16DDD1EB-4193-C670-C2AF-215DD6F19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1296"/>
                <a:ext cx="192" cy="144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78" name="Line 86">
                <a:extLst>
                  <a:ext uri="{FF2B5EF4-FFF2-40B4-BE49-F238E27FC236}">
                    <a16:creationId xmlns:a16="http://schemas.microsoft.com/office/drawing/2014/main" id="{036AC083-E5E6-69A5-0796-DD12F7CB4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1296"/>
                <a:ext cx="96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79" name="Line 87">
                <a:extLst>
                  <a:ext uri="{FF2B5EF4-FFF2-40B4-BE49-F238E27FC236}">
                    <a16:creationId xmlns:a16="http://schemas.microsoft.com/office/drawing/2014/main" id="{269C0273-1482-E601-2DEC-7856BC693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80" name="Line 88">
                <a:extLst>
                  <a:ext uri="{FF2B5EF4-FFF2-40B4-BE49-F238E27FC236}">
                    <a16:creationId xmlns:a16="http://schemas.microsoft.com/office/drawing/2014/main" id="{5D829C83-C3ED-7666-D59C-68E61123B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81" name="Line 89">
                <a:extLst>
                  <a:ext uri="{FF2B5EF4-FFF2-40B4-BE49-F238E27FC236}">
                    <a16:creationId xmlns:a16="http://schemas.microsoft.com/office/drawing/2014/main" id="{75BBEB22-9FB1-425E-80ED-82C14AF2D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597082" name="Oval 90">
            <a:extLst>
              <a:ext uri="{FF2B5EF4-FFF2-40B4-BE49-F238E27FC236}">
                <a16:creationId xmlns:a16="http://schemas.microsoft.com/office/drawing/2014/main" id="{6C7A327E-BC5E-7FA2-B01C-6FFEA2D6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724400"/>
            <a:ext cx="76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97083" name="Text Box 91">
            <a:extLst>
              <a:ext uri="{FF2B5EF4-FFF2-40B4-BE49-F238E27FC236}">
                <a16:creationId xmlns:a16="http://schemas.microsoft.com/office/drawing/2014/main" id="{399C1AB2-EE85-0B20-B773-93EE8910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495800"/>
            <a:ext cx="465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Q</a:t>
            </a:r>
            <a:r>
              <a:rPr lang="en-US" altLang="en-US" baseline="-25000" dirty="0"/>
              <a:t>i</a:t>
            </a:r>
            <a:endParaRPr lang="en-US" altLang="en-US" dirty="0"/>
          </a:p>
        </p:txBody>
      </p:sp>
      <p:grpSp>
        <p:nvGrpSpPr>
          <p:cNvPr id="597084" name="Group 92">
            <a:extLst>
              <a:ext uri="{FF2B5EF4-FFF2-40B4-BE49-F238E27FC236}">
                <a16:creationId xmlns:a16="http://schemas.microsoft.com/office/drawing/2014/main" id="{218B766A-7070-5090-6CED-747FF1E06465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232275"/>
            <a:ext cx="1944688" cy="1863725"/>
            <a:chOff x="2304" y="2666"/>
            <a:chExt cx="1225" cy="1174"/>
          </a:xfrm>
        </p:grpSpPr>
        <p:grpSp>
          <p:nvGrpSpPr>
            <p:cNvPr id="597085" name="Group 93">
              <a:extLst>
                <a:ext uri="{FF2B5EF4-FFF2-40B4-BE49-F238E27FC236}">
                  <a16:creationId xmlns:a16="http://schemas.microsoft.com/office/drawing/2014/main" id="{8B33FB9B-EAF7-9DB7-1344-D60F92FA5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880"/>
              <a:ext cx="1008" cy="240"/>
              <a:chOff x="2688" y="2880"/>
              <a:chExt cx="1680" cy="240"/>
            </a:xfrm>
          </p:grpSpPr>
          <p:sp>
            <p:nvSpPr>
              <p:cNvPr id="597086" name="Line 94">
                <a:extLst>
                  <a:ext uri="{FF2B5EF4-FFF2-40B4-BE49-F238E27FC236}">
                    <a16:creationId xmlns:a16="http://schemas.microsoft.com/office/drawing/2014/main" id="{AEBD8813-C905-3A47-928F-2813CE0A7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87" name="Line 95">
                <a:extLst>
                  <a:ext uri="{FF2B5EF4-FFF2-40B4-BE49-F238E27FC236}">
                    <a16:creationId xmlns:a16="http://schemas.microsoft.com/office/drawing/2014/main" id="{E959E361-FFF9-DE76-6074-6E737287C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97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88" name="Line 96">
                <a:extLst>
                  <a:ext uri="{FF2B5EF4-FFF2-40B4-BE49-F238E27FC236}">
                    <a16:creationId xmlns:a16="http://schemas.microsoft.com/office/drawing/2014/main" id="{3ED743D1-AE2D-2378-0D66-46CB6DED8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0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89" name="Line 97">
                <a:extLst>
                  <a:ext uri="{FF2B5EF4-FFF2-40B4-BE49-F238E27FC236}">
                    <a16:creationId xmlns:a16="http://schemas.microsoft.com/office/drawing/2014/main" id="{D5032D6A-B625-4838-53D8-DE60BB31C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64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90" name="Line 98">
                <a:extLst>
                  <a:ext uri="{FF2B5EF4-FFF2-40B4-BE49-F238E27FC236}">
                    <a16:creationId xmlns:a16="http://schemas.microsoft.com/office/drawing/2014/main" id="{FB524115-71F6-9C2D-2ADB-3B738823E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91" name="Line 99">
                <a:extLst>
                  <a:ext uri="{FF2B5EF4-FFF2-40B4-BE49-F238E27FC236}">
                    <a16:creationId xmlns:a16="http://schemas.microsoft.com/office/drawing/2014/main" id="{8A902582-6ECF-427A-4F84-922D375FE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2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92" name="Line 100">
                <a:extLst>
                  <a:ext uri="{FF2B5EF4-FFF2-40B4-BE49-F238E27FC236}">
                    <a16:creationId xmlns:a16="http://schemas.microsoft.com/office/drawing/2014/main" id="{4CE42E83-36D4-1B79-5E0B-CE683E49C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93" name="Line 101">
                <a:extLst>
                  <a:ext uri="{FF2B5EF4-FFF2-40B4-BE49-F238E27FC236}">
                    <a16:creationId xmlns:a16="http://schemas.microsoft.com/office/drawing/2014/main" id="{C3DC79C3-EB33-EA47-ECBB-28A48100A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88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094" name="Line 102">
                <a:extLst>
                  <a:ext uri="{FF2B5EF4-FFF2-40B4-BE49-F238E27FC236}">
                    <a16:creationId xmlns:a16="http://schemas.microsoft.com/office/drawing/2014/main" id="{BE794759-256D-B7FB-CCC6-C25A7A6F8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02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597095" name="Text Box 103">
              <a:extLst>
                <a:ext uri="{FF2B5EF4-FFF2-40B4-BE49-F238E27FC236}">
                  <a16:creationId xmlns:a16="http://schemas.microsoft.com/office/drawing/2014/main" id="{2CDCAFEF-32AC-0950-869C-F8F1AA6D3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" y="266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J</a:t>
              </a:r>
              <a:r>
                <a:rPr lang="en-US" altLang="en-US" baseline="-25000"/>
                <a:t>i</a:t>
              </a:r>
              <a:endParaRPr lang="en-US" altLang="en-US"/>
            </a:p>
          </p:txBody>
        </p:sp>
        <p:sp>
          <p:nvSpPr>
            <p:cNvPr id="597096" name="Line 104">
              <a:extLst>
                <a:ext uri="{FF2B5EF4-FFF2-40B4-BE49-F238E27FC236}">
                  <a16:creationId xmlns:a16="http://schemas.microsoft.com/office/drawing/2014/main" id="{1553F280-0480-0EAE-F294-958C38B07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9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97097" name="Text Box 105">
              <a:extLst>
                <a:ext uri="{FF2B5EF4-FFF2-40B4-BE49-F238E27FC236}">
                  <a16:creationId xmlns:a16="http://schemas.microsoft.com/office/drawing/2014/main" id="{1F3F42F8-5EA4-48CC-8A8E-43C09D97B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" y="2666"/>
              <a:ext cx="3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E</a:t>
              </a:r>
              <a:r>
                <a:rPr lang="en-US" altLang="en-US" baseline="-25000"/>
                <a:t>bi</a:t>
              </a:r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7098" name="Object 106">
                  <a:extLst>
                    <a:ext uri="{FF2B5EF4-FFF2-40B4-BE49-F238E27FC236}">
                      <a16:creationId xmlns:a16="http://schemas.microsoft.com/office/drawing/2014/main" id="{D8DB1AA6-08D4-8931-A2A6-47719C14D3A8}"/>
                    </a:ext>
                  </a:extLst>
                </p:cNvPr>
                <p:cNvSpPr txBox="1"/>
                <p:nvPr/>
              </p:nvSpPr>
              <p:spPr bwMode="auto">
                <a:xfrm>
                  <a:off x="2688" y="3216"/>
                  <a:ext cx="532" cy="6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597098" name="Object 106">
                  <a:extLst>
                    <a:ext uri="{FF2B5EF4-FFF2-40B4-BE49-F238E27FC236}">
                      <a16:creationId xmlns:a16="http://schemas.microsoft.com/office/drawing/2014/main" id="{D8DB1AA6-08D4-8931-A2A6-47719C14D3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88" y="3216"/>
                  <a:ext cx="532" cy="624"/>
                </a:xfrm>
                <a:prstGeom prst="rect">
                  <a:avLst/>
                </a:prstGeom>
                <a:blipFill>
                  <a:blip r:embed="rId2"/>
                  <a:stretch>
                    <a:fillRect r="-71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7099" name="Line 107">
              <a:extLst>
                <a:ext uri="{FF2B5EF4-FFF2-40B4-BE49-F238E27FC236}">
                  <a16:creationId xmlns:a16="http://schemas.microsoft.com/office/drawing/2014/main" id="{C2A53950-D945-7277-7288-B7C6D1C64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0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97100" name="Group 108">
            <a:extLst>
              <a:ext uri="{FF2B5EF4-FFF2-40B4-BE49-F238E27FC236}">
                <a16:creationId xmlns:a16="http://schemas.microsoft.com/office/drawing/2014/main" id="{6FB6489E-F2FC-179A-C039-4863608450CF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108075"/>
            <a:ext cx="2533650" cy="3797300"/>
            <a:chOff x="3216" y="698"/>
            <a:chExt cx="1596" cy="2392"/>
          </a:xfrm>
        </p:grpSpPr>
        <p:grpSp>
          <p:nvGrpSpPr>
            <p:cNvPr id="597101" name="Group 109">
              <a:extLst>
                <a:ext uri="{FF2B5EF4-FFF2-40B4-BE49-F238E27FC236}">
                  <a16:creationId xmlns:a16="http://schemas.microsoft.com/office/drawing/2014/main" id="{23167D60-729E-5DEE-9DDC-70B4326C464D}"/>
                </a:ext>
              </a:extLst>
            </p:cNvPr>
            <p:cNvGrpSpPr>
              <a:grpSpLocks/>
            </p:cNvGrpSpPr>
            <p:nvPr/>
          </p:nvGrpSpPr>
          <p:grpSpPr bwMode="auto">
            <a:xfrm rot="-4224207">
              <a:off x="2960" y="2154"/>
              <a:ext cx="1632" cy="240"/>
              <a:chOff x="2688" y="2880"/>
              <a:chExt cx="1680" cy="240"/>
            </a:xfrm>
          </p:grpSpPr>
          <p:sp>
            <p:nvSpPr>
              <p:cNvPr id="597102" name="Line 110">
                <a:extLst>
                  <a:ext uri="{FF2B5EF4-FFF2-40B4-BE49-F238E27FC236}">
                    <a16:creationId xmlns:a16="http://schemas.microsoft.com/office/drawing/2014/main" id="{481767E7-D3D8-28ED-F51D-471D702FC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03" name="Line 111">
                <a:extLst>
                  <a:ext uri="{FF2B5EF4-FFF2-40B4-BE49-F238E27FC236}">
                    <a16:creationId xmlns:a16="http://schemas.microsoft.com/office/drawing/2014/main" id="{475688D6-9266-856F-9B5A-BD902A260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97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04" name="Line 112">
                <a:extLst>
                  <a:ext uri="{FF2B5EF4-FFF2-40B4-BE49-F238E27FC236}">
                    <a16:creationId xmlns:a16="http://schemas.microsoft.com/office/drawing/2014/main" id="{DB46C8C3-AD58-D15B-F4E3-573DB7FF5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0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05" name="Line 113">
                <a:extLst>
                  <a:ext uri="{FF2B5EF4-FFF2-40B4-BE49-F238E27FC236}">
                    <a16:creationId xmlns:a16="http://schemas.microsoft.com/office/drawing/2014/main" id="{32FA2D80-D5B8-32F0-83A8-7C92CA053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64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06" name="Line 114">
                <a:extLst>
                  <a:ext uri="{FF2B5EF4-FFF2-40B4-BE49-F238E27FC236}">
                    <a16:creationId xmlns:a16="http://schemas.microsoft.com/office/drawing/2014/main" id="{9D325D9F-9904-CF8B-48C9-41BD0FA87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07" name="Line 115">
                <a:extLst>
                  <a:ext uri="{FF2B5EF4-FFF2-40B4-BE49-F238E27FC236}">
                    <a16:creationId xmlns:a16="http://schemas.microsoft.com/office/drawing/2014/main" id="{E8945D51-6A6B-4AED-9749-3FF2E30EC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2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08" name="Line 116">
                <a:extLst>
                  <a:ext uri="{FF2B5EF4-FFF2-40B4-BE49-F238E27FC236}">
                    <a16:creationId xmlns:a16="http://schemas.microsoft.com/office/drawing/2014/main" id="{6D34E059-D5EA-3E92-DDBE-6E7BECDA9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09" name="Line 117">
                <a:extLst>
                  <a:ext uri="{FF2B5EF4-FFF2-40B4-BE49-F238E27FC236}">
                    <a16:creationId xmlns:a16="http://schemas.microsoft.com/office/drawing/2014/main" id="{A9FF4615-F43B-71AF-5C5F-949CB8739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88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10" name="Line 118">
                <a:extLst>
                  <a:ext uri="{FF2B5EF4-FFF2-40B4-BE49-F238E27FC236}">
                    <a16:creationId xmlns:a16="http://schemas.microsoft.com/office/drawing/2014/main" id="{BA454D4B-A153-F0BF-53C4-272D489AF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02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597111" name="Text Box 119">
              <a:extLst>
                <a:ext uri="{FF2B5EF4-FFF2-40B4-BE49-F238E27FC236}">
                  <a16:creationId xmlns:a16="http://schemas.microsoft.com/office/drawing/2014/main" id="{E33CD380-4C86-B2DA-9AD4-5547CF5B6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6" y="122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J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597112" name="Line 120">
              <a:extLst>
                <a:ext uri="{FF2B5EF4-FFF2-40B4-BE49-F238E27FC236}">
                  <a16:creationId xmlns:a16="http://schemas.microsoft.com/office/drawing/2014/main" id="{E102D766-A525-FE89-51EA-7C0892DAF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960"/>
              <a:ext cx="33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97113" name="Text Box 121">
              <a:extLst>
                <a:ext uri="{FF2B5EF4-FFF2-40B4-BE49-F238E27FC236}">
                  <a16:creationId xmlns:a16="http://schemas.microsoft.com/office/drawing/2014/main" id="{3775AFFF-0408-E441-85FA-5B20CEDAFA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4" y="698"/>
              <a:ext cx="3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Q</a:t>
              </a:r>
              <a:r>
                <a:rPr lang="en-US" altLang="en-US" baseline="-25000" dirty="0"/>
                <a:t>i1</a:t>
              </a:r>
              <a:endParaRPr lang="en-US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7114" name="Object 122">
                  <a:extLst>
                    <a:ext uri="{FF2B5EF4-FFF2-40B4-BE49-F238E27FC236}">
                      <a16:creationId xmlns:a16="http://schemas.microsoft.com/office/drawing/2014/main" id="{35EE0D9B-205D-C6EB-3466-30D2DBBB71C3}"/>
                    </a:ext>
                  </a:extLst>
                </p:cNvPr>
                <p:cNvSpPr txBox="1"/>
                <p:nvPr/>
              </p:nvSpPr>
              <p:spPr bwMode="auto">
                <a:xfrm>
                  <a:off x="3216" y="2016"/>
                  <a:ext cx="432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→1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597114" name="Object 122">
                  <a:extLst>
                    <a:ext uri="{FF2B5EF4-FFF2-40B4-BE49-F238E27FC236}">
                      <a16:creationId xmlns:a16="http://schemas.microsoft.com/office/drawing/2014/main" id="{35EE0D9B-205D-C6EB-3466-30D2DBBB7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6" y="2016"/>
                  <a:ext cx="432" cy="408"/>
                </a:xfrm>
                <a:prstGeom prst="rect">
                  <a:avLst/>
                </a:prstGeom>
                <a:blipFill>
                  <a:blip r:embed="rId3"/>
                  <a:stretch>
                    <a:fillRect r="-267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7115" name="Line 123">
              <a:extLst>
                <a:ext uri="{FF2B5EF4-FFF2-40B4-BE49-F238E27FC236}">
                  <a16:creationId xmlns:a16="http://schemas.microsoft.com/office/drawing/2014/main" id="{683652EA-BD48-DD0E-5B0C-85BA17993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83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97116" name="Group 124">
            <a:extLst>
              <a:ext uri="{FF2B5EF4-FFF2-40B4-BE49-F238E27FC236}">
                <a16:creationId xmlns:a16="http://schemas.microsoft.com/office/drawing/2014/main" id="{CE199FF3-40A1-451C-BC3B-46CF6528E673}"/>
              </a:ext>
            </a:extLst>
          </p:cNvPr>
          <p:cNvGrpSpPr>
            <a:grpSpLocks/>
          </p:cNvGrpSpPr>
          <p:nvPr/>
        </p:nvGrpSpPr>
        <p:grpSpPr bwMode="auto">
          <a:xfrm>
            <a:off x="5308600" y="2133600"/>
            <a:ext cx="3336925" cy="2590800"/>
            <a:chOff x="3344" y="1344"/>
            <a:chExt cx="2102" cy="1632"/>
          </a:xfrm>
        </p:grpSpPr>
        <p:grpSp>
          <p:nvGrpSpPr>
            <p:cNvPr id="597117" name="Group 125">
              <a:extLst>
                <a:ext uri="{FF2B5EF4-FFF2-40B4-BE49-F238E27FC236}">
                  <a16:creationId xmlns:a16="http://schemas.microsoft.com/office/drawing/2014/main" id="{1BAA2BE4-9099-20FA-EBBA-BD8602AB4EB7}"/>
                </a:ext>
              </a:extLst>
            </p:cNvPr>
            <p:cNvGrpSpPr>
              <a:grpSpLocks/>
            </p:cNvGrpSpPr>
            <p:nvPr/>
          </p:nvGrpSpPr>
          <p:grpSpPr bwMode="auto">
            <a:xfrm rot="-2514321">
              <a:off x="3344" y="2380"/>
              <a:ext cx="1496" cy="240"/>
              <a:chOff x="2688" y="2880"/>
              <a:chExt cx="1680" cy="240"/>
            </a:xfrm>
          </p:grpSpPr>
          <p:sp>
            <p:nvSpPr>
              <p:cNvPr id="597118" name="Line 126">
                <a:extLst>
                  <a:ext uri="{FF2B5EF4-FFF2-40B4-BE49-F238E27FC236}">
                    <a16:creationId xmlns:a16="http://schemas.microsoft.com/office/drawing/2014/main" id="{02900FE7-A57E-FD0D-BB19-59E762CF0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19" name="Line 127">
                <a:extLst>
                  <a:ext uri="{FF2B5EF4-FFF2-40B4-BE49-F238E27FC236}">
                    <a16:creationId xmlns:a16="http://schemas.microsoft.com/office/drawing/2014/main" id="{1A84EF52-1C9B-1A14-9948-E86F2E27B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97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20" name="Line 128">
                <a:extLst>
                  <a:ext uri="{FF2B5EF4-FFF2-40B4-BE49-F238E27FC236}">
                    <a16:creationId xmlns:a16="http://schemas.microsoft.com/office/drawing/2014/main" id="{9D744826-B592-36D0-162E-02360A753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0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21" name="Line 129">
                <a:extLst>
                  <a:ext uri="{FF2B5EF4-FFF2-40B4-BE49-F238E27FC236}">
                    <a16:creationId xmlns:a16="http://schemas.microsoft.com/office/drawing/2014/main" id="{FD74A163-7438-509E-5029-F4B324700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64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22" name="Line 130">
                <a:extLst>
                  <a:ext uri="{FF2B5EF4-FFF2-40B4-BE49-F238E27FC236}">
                    <a16:creationId xmlns:a16="http://schemas.microsoft.com/office/drawing/2014/main" id="{7BA75D71-5607-B630-7DDC-4695034C5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23" name="Line 131">
                <a:extLst>
                  <a:ext uri="{FF2B5EF4-FFF2-40B4-BE49-F238E27FC236}">
                    <a16:creationId xmlns:a16="http://schemas.microsoft.com/office/drawing/2014/main" id="{A848A557-C9AC-706E-A525-2A3079815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2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24" name="Line 132">
                <a:extLst>
                  <a:ext uri="{FF2B5EF4-FFF2-40B4-BE49-F238E27FC236}">
                    <a16:creationId xmlns:a16="http://schemas.microsoft.com/office/drawing/2014/main" id="{23F241EA-E625-3FF8-2F98-FC359F086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25" name="Line 133">
                <a:extLst>
                  <a:ext uri="{FF2B5EF4-FFF2-40B4-BE49-F238E27FC236}">
                    <a16:creationId xmlns:a16="http://schemas.microsoft.com/office/drawing/2014/main" id="{55F1FA94-76F6-DABD-120E-918194400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88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26" name="Line 134">
                <a:extLst>
                  <a:ext uri="{FF2B5EF4-FFF2-40B4-BE49-F238E27FC236}">
                    <a16:creationId xmlns:a16="http://schemas.microsoft.com/office/drawing/2014/main" id="{711D7709-1A4D-D4FF-2226-A4D4918AC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02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597127" name="Text Box 135">
              <a:extLst>
                <a:ext uri="{FF2B5EF4-FFF2-40B4-BE49-F238E27FC236}">
                  <a16:creationId xmlns:a16="http://schemas.microsoft.com/office/drawing/2014/main" id="{E59C9D9C-7F0E-BB51-11FE-C6ACA0E31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72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J</a:t>
              </a:r>
              <a:r>
                <a:rPr lang="en-US" altLang="en-US" baseline="-25000"/>
                <a:t>2</a:t>
              </a:r>
              <a:endParaRPr lang="en-US" altLang="en-US"/>
            </a:p>
          </p:txBody>
        </p:sp>
        <p:sp>
          <p:nvSpPr>
            <p:cNvPr id="597128" name="Line 136">
              <a:extLst>
                <a:ext uri="{FF2B5EF4-FFF2-40B4-BE49-F238E27FC236}">
                  <a16:creationId xmlns:a16="http://schemas.microsoft.com/office/drawing/2014/main" id="{83277B7F-76EE-4A81-3F47-53BB873EA7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1584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97129" name="Text Box 137">
              <a:extLst>
                <a:ext uri="{FF2B5EF4-FFF2-40B4-BE49-F238E27FC236}">
                  <a16:creationId xmlns:a16="http://schemas.microsoft.com/office/drawing/2014/main" id="{81FE0B20-FAF9-3F12-4A67-809D9FC77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1344"/>
              <a:ext cx="3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Q</a:t>
              </a:r>
              <a:r>
                <a:rPr lang="en-US" altLang="en-US" baseline="-25000" dirty="0"/>
                <a:t>i2</a:t>
              </a:r>
              <a:endParaRPr lang="en-US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7130" name="Object 138">
                  <a:extLst>
                    <a:ext uri="{FF2B5EF4-FFF2-40B4-BE49-F238E27FC236}">
                      <a16:creationId xmlns:a16="http://schemas.microsoft.com/office/drawing/2014/main" id="{98093BF4-A1B8-87EF-FC80-F0F03D6C2292}"/>
                    </a:ext>
                  </a:extLst>
                </p:cNvPr>
                <p:cNvSpPr txBox="1"/>
                <p:nvPr/>
              </p:nvSpPr>
              <p:spPr bwMode="auto">
                <a:xfrm>
                  <a:off x="3882" y="2352"/>
                  <a:ext cx="444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→2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597130" name="Object 138">
                  <a:extLst>
                    <a:ext uri="{FF2B5EF4-FFF2-40B4-BE49-F238E27FC236}">
                      <a16:creationId xmlns:a16="http://schemas.microsoft.com/office/drawing/2014/main" id="{98093BF4-A1B8-87EF-FC80-F0F03D6C2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2" y="2352"/>
                  <a:ext cx="444" cy="4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7131" name="Line 139">
              <a:extLst>
                <a:ext uri="{FF2B5EF4-FFF2-40B4-BE49-F238E27FC236}">
                  <a16:creationId xmlns:a16="http://schemas.microsoft.com/office/drawing/2014/main" id="{E279D48B-C1BA-9BE4-D666-976D3DC70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88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97132" name="Group 140">
            <a:extLst>
              <a:ext uri="{FF2B5EF4-FFF2-40B4-BE49-F238E27FC236}">
                <a16:creationId xmlns:a16="http://schemas.microsoft.com/office/drawing/2014/main" id="{87E36CA6-C94C-209F-F84B-0AC861B678BE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4343400"/>
            <a:ext cx="3276600" cy="800100"/>
            <a:chOff x="3504" y="2736"/>
            <a:chExt cx="2064" cy="504"/>
          </a:xfrm>
        </p:grpSpPr>
        <p:grpSp>
          <p:nvGrpSpPr>
            <p:cNvPr id="597133" name="Group 141">
              <a:extLst>
                <a:ext uri="{FF2B5EF4-FFF2-40B4-BE49-F238E27FC236}">
                  <a16:creationId xmlns:a16="http://schemas.microsoft.com/office/drawing/2014/main" id="{F228BD54-70C6-E213-4634-65729276F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928"/>
              <a:ext cx="1488" cy="240"/>
              <a:chOff x="2688" y="2880"/>
              <a:chExt cx="1680" cy="240"/>
            </a:xfrm>
          </p:grpSpPr>
          <p:sp>
            <p:nvSpPr>
              <p:cNvPr id="597134" name="Line 142">
                <a:extLst>
                  <a:ext uri="{FF2B5EF4-FFF2-40B4-BE49-F238E27FC236}">
                    <a16:creationId xmlns:a16="http://schemas.microsoft.com/office/drawing/2014/main" id="{52C2B913-C5C1-F117-8B8A-256526DE8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35" name="Line 143">
                <a:extLst>
                  <a:ext uri="{FF2B5EF4-FFF2-40B4-BE49-F238E27FC236}">
                    <a16:creationId xmlns:a16="http://schemas.microsoft.com/office/drawing/2014/main" id="{3CB73836-6596-CA4E-8AC1-53A0D7BF7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97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36" name="Line 144">
                <a:extLst>
                  <a:ext uri="{FF2B5EF4-FFF2-40B4-BE49-F238E27FC236}">
                    <a16:creationId xmlns:a16="http://schemas.microsoft.com/office/drawing/2014/main" id="{9C6389C6-4F23-30C5-62AB-70D33EE94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0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37" name="Line 145">
                <a:extLst>
                  <a:ext uri="{FF2B5EF4-FFF2-40B4-BE49-F238E27FC236}">
                    <a16:creationId xmlns:a16="http://schemas.microsoft.com/office/drawing/2014/main" id="{452AB5BF-FAC3-98F3-2B95-961FCA26A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64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38" name="Line 146">
                <a:extLst>
                  <a:ext uri="{FF2B5EF4-FFF2-40B4-BE49-F238E27FC236}">
                    <a16:creationId xmlns:a16="http://schemas.microsoft.com/office/drawing/2014/main" id="{A35BC84C-A248-9D1D-8215-4EC598E31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39" name="Line 147">
                <a:extLst>
                  <a:ext uri="{FF2B5EF4-FFF2-40B4-BE49-F238E27FC236}">
                    <a16:creationId xmlns:a16="http://schemas.microsoft.com/office/drawing/2014/main" id="{AA8BBF86-AE67-4E64-BDA3-3D2B8D41A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2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40" name="Line 148">
                <a:extLst>
                  <a:ext uri="{FF2B5EF4-FFF2-40B4-BE49-F238E27FC236}">
                    <a16:creationId xmlns:a16="http://schemas.microsoft.com/office/drawing/2014/main" id="{9244D680-9894-153D-CA24-B16B21E9D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41" name="Line 149">
                <a:extLst>
                  <a:ext uri="{FF2B5EF4-FFF2-40B4-BE49-F238E27FC236}">
                    <a16:creationId xmlns:a16="http://schemas.microsoft.com/office/drawing/2014/main" id="{BCB50629-EABD-9144-87D1-87B093431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88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42" name="Line 150">
                <a:extLst>
                  <a:ext uri="{FF2B5EF4-FFF2-40B4-BE49-F238E27FC236}">
                    <a16:creationId xmlns:a16="http://schemas.microsoft.com/office/drawing/2014/main" id="{6735F8D1-2C93-074F-7E7F-6913D0A1D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02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597143" name="Text Box 151">
              <a:extLst>
                <a:ext uri="{FF2B5EF4-FFF2-40B4-BE49-F238E27FC236}">
                  <a16:creationId xmlns:a16="http://schemas.microsoft.com/office/drawing/2014/main" id="{82995C7D-201F-0482-9150-57893FC11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88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J</a:t>
              </a:r>
              <a:r>
                <a:rPr lang="en-US" altLang="en-US" baseline="-25000"/>
                <a:t>3</a:t>
              </a:r>
              <a:endParaRPr lang="en-US" altLang="en-US"/>
            </a:p>
          </p:txBody>
        </p:sp>
        <p:sp>
          <p:nvSpPr>
            <p:cNvPr id="597144" name="Line 152">
              <a:extLst>
                <a:ext uri="{FF2B5EF4-FFF2-40B4-BE49-F238E27FC236}">
                  <a16:creationId xmlns:a16="http://schemas.microsoft.com/office/drawing/2014/main" id="{8BF78A80-8B09-21BE-F54D-7FE2F32BF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07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97145" name="Text Box 153">
              <a:extLst>
                <a:ext uri="{FF2B5EF4-FFF2-40B4-BE49-F238E27FC236}">
                  <a16:creationId xmlns:a16="http://schemas.microsoft.com/office/drawing/2014/main" id="{09F8B84A-5EB8-D1CC-551E-23CDB260D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736"/>
              <a:ext cx="3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Q</a:t>
              </a:r>
              <a:r>
                <a:rPr lang="en-US" altLang="en-US" baseline="-25000" dirty="0"/>
                <a:t>i3</a:t>
              </a:r>
              <a:endParaRPr lang="en-US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7146" name="Object 154">
                  <a:extLst>
                    <a:ext uri="{FF2B5EF4-FFF2-40B4-BE49-F238E27FC236}">
                      <a16:creationId xmlns:a16="http://schemas.microsoft.com/office/drawing/2014/main" id="{FDCA9786-82F6-FAD3-1E16-3683E879E622}"/>
                    </a:ext>
                  </a:extLst>
                </p:cNvPr>
                <p:cNvSpPr txBox="1"/>
                <p:nvPr/>
              </p:nvSpPr>
              <p:spPr bwMode="auto">
                <a:xfrm>
                  <a:off x="4122" y="2832"/>
                  <a:ext cx="444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→3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597146" name="Object 154">
                  <a:extLst>
                    <a:ext uri="{FF2B5EF4-FFF2-40B4-BE49-F238E27FC236}">
                      <a16:creationId xmlns:a16="http://schemas.microsoft.com/office/drawing/2014/main" id="{FDCA9786-82F6-FAD3-1E16-3683E879E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22" y="2832"/>
                  <a:ext cx="444" cy="40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7147" name="Line 155">
              <a:extLst>
                <a:ext uri="{FF2B5EF4-FFF2-40B4-BE49-F238E27FC236}">
                  <a16:creationId xmlns:a16="http://schemas.microsoft.com/office/drawing/2014/main" id="{9CD445BD-3F74-D329-BD28-A249888F1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97148" name="Group 156">
            <a:extLst>
              <a:ext uri="{FF2B5EF4-FFF2-40B4-BE49-F238E27FC236}">
                <a16:creationId xmlns:a16="http://schemas.microsoft.com/office/drawing/2014/main" id="{AA057299-868A-93FE-7D5B-B9E4B82CD949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800600"/>
            <a:ext cx="3451226" cy="1676400"/>
            <a:chOff x="3408" y="3024"/>
            <a:chExt cx="2174" cy="1056"/>
          </a:xfrm>
        </p:grpSpPr>
        <p:grpSp>
          <p:nvGrpSpPr>
            <p:cNvPr id="597149" name="Group 157">
              <a:extLst>
                <a:ext uri="{FF2B5EF4-FFF2-40B4-BE49-F238E27FC236}">
                  <a16:creationId xmlns:a16="http://schemas.microsoft.com/office/drawing/2014/main" id="{DA52CB74-FA8B-99A7-344E-C9212E377D5C}"/>
                </a:ext>
              </a:extLst>
            </p:cNvPr>
            <p:cNvGrpSpPr>
              <a:grpSpLocks/>
            </p:cNvGrpSpPr>
            <p:nvPr/>
          </p:nvGrpSpPr>
          <p:grpSpPr bwMode="auto">
            <a:xfrm rot="1737435">
              <a:off x="3408" y="3312"/>
              <a:ext cx="1536" cy="240"/>
              <a:chOff x="2688" y="2880"/>
              <a:chExt cx="1680" cy="240"/>
            </a:xfrm>
          </p:grpSpPr>
          <p:sp>
            <p:nvSpPr>
              <p:cNvPr id="597150" name="Line 158">
                <a:extLst>
                  <a:ext uri="{FF2B5EF4-FFF2-40B4-BE49-F238E27FC236}">
                    <a16:creationId xmlns:a16="http://schemas.microsoft.com/office/drawing/2014/main" id="{4FA1C00D-07AC-6371-4129-0D5C94DEC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51" name="Line 159">
                <a:extLst>
                  <a:ext uri="{FF2B5EF4-FFF2-40B4-BE49-F238E27FC236}">
                    <a16:creationId xmlns:a16="http://schemas.microsoft.com/office/drawing/2014/main" id="{CF9A42A3-B603-2B14-4AF1-BD4F4D747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97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52" name="Line 160">
                <a:extLst>
                  <a:ext uri="{FF2B5EF4-FFF2-40B4-BE49-F238E27FC236}">
                    <a16:creationId xmlns:a16="http://schemas.microsoft.com/office/drawing/2014/main" id="{F6EA6EA4-36EC-C311-8D99-E90A8A98B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0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53" name="Line 161">
                <a:extLst>
                  <a:ext uri="{FF2B5EF4-FFF2-40B4-BE49-F238E27FC236}">
                    <a16:creationId xmlns:a16="http://schemas.microsoft.com/office/drawing/2014/main" id="{C846846F-C463-BE1B-6913-286032852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64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54" name="Line 162">
                <a:extLst>
                  <a:ext uri="{FF2B5EF4-FFF2-40B4-BE49-F238E27FC236}">
                    <a16:creationId xmlns:a16="http://schemas.microsoft.com/office/drawing/2014/main" id="{61FA3E15-D22D-DD8D-8217-9C0C3BD93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55" name="Line 163">
                <a:extLst>
                  <a:ext uri="{FF2B5EF4-FFF2-40B4-BE49-F238E27FC236}">
                    <a16:creationId xmlns:a16="http://schemas.microsoft.com/office/drawing/2014/main" id="{A11E82DE-B171-274C-BAC6-5FD75EEAF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2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56" name="Line 164">
                <a:extLst>
                  <a:ext uri="{FF2B5EF4-FFF2-40B4-BE49-F238E27FC236}">
                    <a16:creationId xmlns:a16="http://schemas.microsoft.com/office/drawing/2014/main" id="{7252217C-8E40-413F-A9D3-3E34D0396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57" name="Line 165">
                <a:extLst>
                  <a:ext uri="{FF2B5EF4-FFF2-40B4-BE49-F238E27FC236}">
                    <a16:creationId xmlns:a16="http://schemas.microsoft.com/office/drawing/2014/main" id="{05D84138-1B60-9816-71FB-F489D9A43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88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58" name="Line 166">
                <a:extLst>
                  <a:ext uri="{FF2B5EF4-FFF2-40B4-BE49-F238E27FC236}">
                    <a16:creationId xmlns:a16="http://schemas.microsoft.com/office/drawing/2014/main" id="{BFA10F31-9BC7-C692-BC97-4D540B997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02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597159" name="Text Box 167">
              <a:extLst>
                <a:ext uri="{FF2B5EF4-FFF2-40B4-BE49-F238E27FC236}">
                  <a16:creationId xmlns:a16="http://schemas.microsoft.com/office/drawing/2014/main" id="{35A96009-DACF-1BF2-2A30-EA9C8319F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456"/>
              <a:ext cx="3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J</a:t>
              </a:r>
              <a:r>
                <a:rPr lang="en-US" altLang="en-US" baseline="-25000"/>
                <a:t>N-1</a:t>
              </a:r>
              <a:endParaRPr lang="en-US" altLang="en-US"/>
            </a:p>
          </p:txBody>
        </p:sp>
        <p:sp>
          <p:nvSpPr>
            <p:cNvPr id="597160" name="Line 168">
              <a:extLst>
                <a:ext uri="{FF2B5EF4-FFF2-40B4-BE49-F238E27FC236}">
                  <a16:creationId xmlns:a16="http://schemas.microsoft.com/office/drawing/2014/main" id="{D97E1316-24F8-3AE7-81B7-8B5BFA5C4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84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97161" name="Text Box 169">
              <a:extLst>
                <a:ext uri="{FF2B5EF4-FFF2-40B4-BE49-F238E27FC236}">
                  <a16:creationId xmlns:a16="http://schemas.microsoft.com/office/drawing/2014/main" id="{60FF8425-74D6-539F-5FF4-D099F0EF3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696"/>
              <a:ext cx="4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Q</a:t>
              </a:r>
              <a:r>
                <a:rPr lang="en-US" altLang="en-US" baseline="-25000" dirty="0"/>
                <a:t>iN-1</a:t>
              </a:r>
              <a:endParaRPr lang="en-US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7162" name="Object 170">
                  <a:extLst>
                    <a:ext uri="{FF2B5EF4-FFF2-40B4-BE49-F238E27FC236}">
                      <a16:creationId xmlns:a16="http://schemas.microsoft.com/office/drawing/2014/main" id="{C134ED5A-02A3-5200-371A-08B6C4528ECE}"/>
                    </a:ext>
                  </a:extLst>
                </p:cNvPr>
                <p:cNvSpPr txBox="1"/>
                <p:nvPr/>
              </p:nvSpPr>
              <p:spPr bwMode="auto">
                <a:xfrm>
                  <a:off x="3972" y="3264"/>
                  <a:ext cx="552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597162" name="Object 170">
                  <a:extLst>
                    <a:ext uri="{FF2B5EF4-FFF2-40B4-BE49-F238E27FC236}">
                      <a16:creationId xmlns:a16="http://schemas.microsoft.com/office/drawing/2014/main" id="{C134ED5A-02A3-5200-371A-08B6C4528E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72" y="3264"/>
                  <a:ext cx="552" cy="40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7163" name="Line 171">
              <a:extLst>
                <a:ext uri="{FF2B5EF4-FFF2-40B4-BE49-F238E27FC236}">
                  <a16:creationId xmlns:a16="http://schemas.microsoft.com/office/drawing/2014/main" id="{49218F1F-B060-5762-42EC-179B9D800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0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97164" name="Group 172">
            <a:extLst>
              <a:ext uri="{FF2B5EF4-FFF2-40B4-BE49-F238E27FC236}">
                <a16:creationId xmlns:a16="http://schemas.microsoft.com/office/drawing/2014/main" id="{3603082D-8A34-1F19-1B1F-E13F84207E95}"/>
              </a:ext>
            </a:extLst>
          </p:cNvPr>
          <p:cNvGrpSpPr>
            <a:grpSpLocks/>
          </p:cNvGrpSpPr>
          <p:nvPr/>
        </p:nvGrpSpPr>
        <p:grpSpPr bwMode="auto">
          <a:xfrm>
            <a:off x="5457825" y="4695826"/>
            <a:ext cx="2165350" cy="2166938"/>
            <a:chOff x="3438" y="2958"/>
            <a:chExt cx="1364" cy="1365"/>
          </a:xfrm>
        </p:grpSpPr>
        <p:grpSp>
          <p:nvGrpSpPr>
            <p:cNvPr id="597165" name="Group 173">
              <a:extLst>
                <a:ext uri="{FF2B5EF4-FFF2-40B4-BE49-F238E27FC236}">
                  <a16:creationId xmlns:a16="http://schemas.microsoft.com/office/drawing/2014/main" id="{1051944A-D03C-6FAD-5F9A-42BE1CA26DD4}"/>
                </a:ext>
              </a:extLst>
            </p:cNvPr>
            <p:cNvGrpSpPr>
              <a:grpSpLocks/>
            </p:cNvGrpSpPr>
            <p:nvPr/>
          </p:nvGrpSpPr>
          <p:grpSpPr bwMode="auto">
            <a:xfrm rot="3835373">
              <a:off x="3073" y="3510"/>
              <a:ext cx="1344" cy="240"/>
              <a:chOff x="2688" y="2880"/>
              <a:chExt cx="1680" cy="240"/>
            </a:xfrm>
          </p:grpSpPr>
          <p:sp>
            <p:nvSpPr>
              <p:cNvPr id="597166" name="Line 174">
                <a:extLst>
                  <a:ext uri="{FF2B5EF4-FFF2-40B4-BE49-F238E27FC236}">
                    <a16:creationId xmlns:a16="http://schemas.microsoft.com/office/drawing/2014/main" id="{084FE3EE-10FE-F7A3-2A51-9D415CAA8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297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67" name="Line 175">
                <a:extLst>
                  <a:ext uri="{FF2B5EF4-FFF2-40B4-BE49-F238E27FC236}">
                    <a16:creationId xmlns:a16="http://schemas.microsoft.com/office/drawing/2014/main" id="{284E47C3-F1BA-C2C9-8348-6139D16FA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2976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68" name="Line 176">
                <a:extLst>
                  <a:ext uri="{FF2B5EF4-FFF2-40B4-BE49-F238E27FC236}">
                    <a16:creationId xmlns:a16="http://schemas.microsoft.com/office/drawing/2014/main" id="{3E16D933-74C0-E303-0C6F-77E816457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0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69" name="Line 177">
                <a:extLst>
                  <a:ext uri="{FF2B5EF4-FFF2-40B4-BE49-F238E27FC236}">
                    <a16:creationId xmlns:a16="http://schemas.microsoft.com/office/drawing/2014/main" id="{B37F8A80-5B4D-F1A3-E722-1CF042F07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64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70" name="Line 178">
                <a:extLst>
                  <a:ext uri="{FF2B5EF4-FFF2-40B4-BE49-F238E27FC236}">
                    <a16:creationId xmlns:a16="http://schemas.microsoft.com/office/drawing/2014/main" id="{BC434E4A-7A0A-EDCA-414C-4928D90BD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71" name="Line 179">
                <a:extLst>
                  <a:ext uri="{FF2B5EF4-FFF2-40B4-BE49-F238E27FC236}">
                    <a16:creationId xmlns:a16="http://schemas.microsoft.com/office/drawing/2014/main" id="{617DC25D-D0B5-0382-8E7B-427A0DFF1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52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72" name="Line 180">
                <a:extLst>
                  <a:ext uri="{FF2B5EF4-FFF2-40B4-BE49-F238E27FC236}">
                    <a16:creationId xmlns:a16="http://schemas.microsoft.com/office/drawing/2014/main" id="{3AF8581D-A79D-16FA-0A5A-011818A25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288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73" name="Line 181">
                <a:extLst>
                  <a:ext uri="{FF2B5EF4-FFF2-40B4-BE49-F238E27FC236}">
                    <a16:creationId xmlns:a16="http://schemas.microsoft.com/office/drawing/2014/main" id="{7EB25741-E693-AAD9-5033-505462C24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88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7174" name="Line 182">
                <a:extLst>
                  <a:ext uri="{FF2B5EF4-FFF2-40B4-BE49-F238E27FC236}">
                    <a16:creationId xmlns:a16="http://schemas.microsoft.com/office/drawing/2014/main" id="{4B37EC03-134B-66E5-59EC-F3C7AD223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02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597175" name="Text Box 183">
              <a:extLst>
                <a:ext uri="{FF2B5EF4-FFF2-40B4-BE49-F238E27FC236}">
                  <a16:creationId xmlns:a16="http://schemas.microsoft.com/office/drawing/2014/main" id="{15F84927-E58F-3C94-C783-1A758722B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744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J</a:t>
              </a:r>
              <a:r>
                <a:rPr lang="en-US" altLang="en-US" baseline="-25000"/>
                <a:t>N</a:t>
              </a:r>
              <a:endParaRPr lang="en-US" altLang="en-US"/>
            </a:p>
          </p:txBody>
        </p:sp>
        <p:sp>
          <p:nvSpPr>
            <p:cNvPr id="597176" name="Text Box 184">
              <a:extLst>
                <a:ext uri="{FF2B5EF4-FFF2-40B4-BE49-F238E27FC236}">
                  <a16:creationId xmlns:a16="http://schemas.microsoft.com/office/drawing/2014/main" id="{732E0E51-AD87-EF21-A842-9409AE238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4032"/>
              <a:ext cx="3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-25000" dirty="0" err="1"/>
                <a:t>QiN</a:t>
              </a:r>
              <a:endParaRPr lang="en-US" altLang="en-US" dirty="0"/>
            </a:p>
          </p:txBody>
        </p:sp>
        <p:sp>
          <p:nvSpPr>
            <p:cNvPr id="597177" name="Line 185">
              <a:extLst>
                <a:ext uri="{FF2B5EF4-FFF2-40B4-BE49-F238E27FC236}">
                  <a16:creationId xmlns:a16="http://schemas.microsoft.com/office/drawing/2014/main" id="{87E267C8-FEFB-1F94-1AC5-85002D797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42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7178" name="Object 186">
                  <a:extLst>
                    <a:ext uri="{FF2B5EF4-FFF2-40B4-BE49-F238E27FC236}">
                      <a16:creationId xmlns:a16="http://schemas.microsoft.com/office/drawing/2014/main" id="{4415F583-AF19-19A8-41C4-1A64760FF59B}"/>
                    </a:ext>
                  </a:extLst>
                </p:cNvPr>
                <p:cNvSpPr txBox="1"/>
                <p:nvPr/>
              </p:nvSpPr>
              <p:spPr bwMode="auto">
                <a:xfrm>
                  <a:off x="3438" y="3504"/>
                  <a:ext cx="468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597178" name="Object 186">
                  <a:extLst>
                    <a:ext uri="{FF2B5EF4-FFF2-40B4-BE49-F238E27FC236}">
                      <a16:creationId xmlns:a16="http://schemas.microsoft.com/office/drawing/2014/main" id="{4415F583-AF19-19A8-41C4-1A64760FF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8" y="3504"/>
                  <a:ext cx="468" cy="4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7179" name="Line 187">
              <a:extLst>
                <a:ext uri="{FF2B5EF4-FFF2-40B4-BE49-F238E27FC236}">
                  <a16:creationId xmlns:a16="http://schemas.microsoft.com/office/drawing/2014/main" id="{5E448F90-E5EC-E05E-EDA8-239716DCC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07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" name="Group 19">
            <a:extLst>
              <a:ext uri="{FF2B5EF4-FFF2-40B4-BE49-F238E27FC236}">
                <a16:creationId xmlns:a16="http://schemas.microsoft.com/office/drawing/2014/main" id="{C3C34FE4-3A2A-F267-4598-3EF8C9F12671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5820E27-9FB1-B950-90A4-DB779CD07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6E79087D-21FE-22F4-B596-DC5D60158A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33697D2-50BE-3805-73BC-5E4BE52E0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63F6B9E-0BC7-49A7-91D1-4446FFBE7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0CD18BA4-59AC-957F-13A8-DE4BF772D6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BBAE720-7007-63BF-2BC1-A603E72D8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ACD98B4-0A06-735C-8BF4-8A6836E38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239AEF47-7239-0DE8-7D2A-B263A91D1B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BD11024-36F3-9E56-0FAA-B9B2A8D75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7DE358C-EECA-DBF0-1BCA-F5B3C4FA9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4D70BE1A-F126-C95E-6131-7E08974849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5259E27-9F45-2B0F-D0B7-2659B9F45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0C2E3F6B-370A-B9F2-528B-6B87BF463F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697605FB-30B6-F02B-6200-3079FD531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71559AAA-F872-687A-1793-9A4002FC4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D8E2D3C-C734-CD7A-1F32-FACD6B808F57}"/>
                  </a:ext>
                </a:extLst>
              </p14:cNvPr>
              <p14:cNvContentPartPr/>
              <p14:nvPr/>
            </p14:nvContentPartPr>
            <p14:xfrm>
              <a:off x="5182560" y="5311440"/>
              <a:ext cx="390960" cy="655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D8E2D3C-C734-CD7A-1F32-FACD6B808F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3200" y="5302080"/>
                <a:ext cx="409680" cy="67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>
            <a:extLst>
              <a:ext uri="{FF2B5EF4-FFF2-40B4-BE49-F238E27FC236}">
                <a16:creationId xmlns:a16="http://schemas.microsoft.com/office/drawing/2014/main" id="{8AC33206-74A1-491D-529C-01CF3C808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2800"/>
              <a:t>Design of Radiation Enclosure</a:t>
            </a:r>
          </a:p>
        </p:txBody>
      </p:sp>
      <p:sp>
        <p:nvSpPr>
          <p:cNvPr id="601091" name="Rectangle 3">
            <a:extLst>
              <a:ext uri="{FF2B5EF4-FFF2-40B4-BE49-F238E27FC236}">
                <a16:creationId xmlns:a16="http://schemas.microsoft.com/office/drawing/2014/main" id="{C70EEA50-4F1E-DFEF-D77E-8973AFE09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675" y="1447800"/>
            <a:ext cx="8643937" cy="2438400"/>
          </a:xfrm>
        </p:spPr>
        <p:txBody>
          <a:bodyPr/>
          <a:lstStyle/>
          <a:p>
            <a:r>
              <a:rPr lang="en-US" altLang="en-US" sz="2400" dirty="0" err="1"/>
              <a:t>Oppenheium</a:t>
            </a:r>
            <a:r>
              <a:rPr lang="en-US" altLang="en-US" sz="2400" dirty="0"/>
              <a:t> suggested the use of network representation to design radiation enclosures.</a:t>
            </a:r>
          </a:p>
          <a:p>
            <a:r>
              <a:rPr lang="en-US" altLang="en-US" sz="2400" dirty="0"/>
              <a:t>The method provides a useful tool for visualizing radiation exchange in the enclosure.</a:t>
            </a:r>
          </a:p>
          <a:p>
            <a:r>
              <a:rPr lang="en-US" altLang="en-US" sz="2400" dirty="0"/>
              <a:t>The design is direct and simple if the temperature </a:t>
            </a:r>
            <a:r>
              <a:rPr lang="en-US" altLang="en-US" sz="2400" i="1" dirty="0"/>
              <a:t>Ti</a:t>
            </a:r>
            <a:r>
              <a:rPr lang="en-US" altLang="en-US" sz="2400" dirty="0"/>
              <a:t>, of each surface is known.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1092" name="Object 4">
                <a:extLst>
                  <a:ext uri="{FF2B5EF4-FFF2-40B4-BE49-F238E27FC236}">
                    <a16:creationId xmlns:a16="http://schemas.microsoft.com/office/drawing/2014/main" id="{55AAA87B-03AE-48CB-F5D8-99BB3A97F9D5}"/>
                  </a:ext>
                </a:extLst>
              </p:cNvPr>
              <p:cNvSpPr txBox="1"/>
              <p:nvPr/>
            </p:nvSpPr>
            <p:spPr bwMode="auto">
              <a:xfrm>
                <a:off x="609600" y="5159375"/>
                <a:ext cx="3962400" cy="1241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1092" name="Object 4">
                <a:extLst>
                  <a:ext uri="{FF2B5EF4-FFF2-40B4-BE49-F238E27FC236}">
                    <a16:creationId xmlns:a16="http://schemas.microsoft.com/office/drawing/2014/main" id="{55AAA87B-03AE-48CB-F5D8-99BB3A97F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159375"/>
                <a:ext cx="3962400" cy="124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1093" name="Object 5">
                <a:extLst>
                  <a:ext uri="{FF2B5EF4-FFF2-40B4-BE49-F238E27FC236}">
                    <a16:creationId xmlns:a16="http://schemas.microsoft.com/office/drawing/2014/main" id="{D84B97D2-20D7-2139-9E11-B9F27F2F28B2}"/>
                  </a:ext>
                </a:extLst>
              </p:cNvPr>
              <p:cNvSpPr txBox="1"/>
              <p:nvPr/>
            </p:nvSpPr>
            <p:spPr bwMode="auto">
              <a:xfrm>
                <a:off x="4648200" y="4927600"/>
                <a:ext cx="4343400" cy="17700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1093" name="Object 5">
                <a:extLst>
                  <a:ext uri="{FF2B5EF4-FFF2-40B4-BE49-F238E27FC236}">
                    <a16:creationId xmlns:a16="http://schemas.microsoft.com/office/drawing/2014/main" id="{D84B97D2-20D7-2139-9E11-B9F27F2F2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4927600"/>
                <a:ext cx="4343400" cy="1770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DD56BB4A-9521-D2CD-4335-B5D13FAC96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469C922-CEFD-0F40-6A4C-D147805AC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32981D8-9082-360A-454E-A8A4387152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414D5CB7-CEEC-C3E2-5FF5-2B7E61FB6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E32941CA-1B0C-93DC-382A-06FC65FBB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52EAC0E-5549-061F-A585-A34A02013E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AEA3C7B-CF07-94E3-739C-47C9EFAF39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12462FE-6AF2-816B-10E7-1B52875A2F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63BF25A-A29B-589F-CDDA-CFF928CF7C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466217F4-5035-F62A-1BC3-622C4A8AE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5EA92367-AAAF-8660-9030-B7A093BFC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4080CCF-645B-43E9-2C54-1B4405E2F7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FD9DB43F-B921-E42F-21B0-8F1506B54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1CC77F7-FC98-419F-DECD-E0F424B78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1786669E-18E5-09D7-93CD-72CBEB65B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89FBBE2-036C-D6A7-FAE1-0CA63A7CB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build="p"/>
      <p:bldP spid="601092" grpId="0"/>
      <p:bldP spid="6010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>
            <a:extLst>
              <a:ext uri="{FF2B5EF4-FFF2-40B4-BE49-F238E27FC236}">
                <a16:creationId xmlns:a16="http://schemas.microsoft.com/office/drawing/2014/main" id="{5F588F60-5BBF-0684-C0ED-474417EB3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0696" cy="2057400"/>
          </a:xfrm>
        </p:spPr>
        <p:txBody>
          <a:bodyPr/>
          <a:lstStyle/>
          <a:p>
            <a:r>
              <a:rPr lang="en-US" altLang="en-US" sz="2000" dirty="0"/>
              <a:t>Realistic Designs involve selection of materials, surfaces area, shape to get an enclosure with all the surface temperatures are below/above acceptable level.</a:t>
            </a:r>
          </a:p>
          <a:p>
            <a:r>
              <a:rPr lang="en-US" altLang="en-US" sz="2000" dirty="0"/>
              <a:t>In general the rate of heat generated/ absorbed by a surface, </a:t>
            </a:r>
            <a:r>
              <a:rPr lang="en-US" altLang="en-US" sz="2000" i="1" dirty="0"/>
              <a:t>Q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, is known by other application issues.</a:t>
            </a:r>
          </a:p>
          <a:p>
            <a:r>
              <a:rPr lang="en-US" altLang="en-US" sz="2000" dirty="0"/>
              <a:t>Then the network equation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2115" name="Object 3">
                <a:extLst>
                  <a:ext uri="{FF2B5EF4-FFF2-40B4-BE49-F238E27FC236}">
                    <a16:creationId xmlns:a16="http://schemas.microsoft.com/office/drawing/2014/main" id="{B9AD3578-52FF-64DA-CD5A-AED93593AF82}"/>
                  </a:ext>
                </a:extLst>
              </p:cNvPr>
              <p:cNvSpPr txBox="1"/>
              <p:nvPr/>
            </p:nvSpPr>
            <p:spPr bwMode="auto">
              <a:xfrm>
                <a:off x="5181600" y="2642393"/>
                <a:ext cx="3048000" cy="14525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2115" name="Object 3">
                <a:extLst>
                  <a:ext uri="{FF2B5EF4-FFF2-40B4-BE49-F238E27FC236}">
                    <a16:creationId xmlns:a16="http://schemas.microsoft.com/office/drawing/2014/main" id="{B9AD3578-52FF-64DA-CD5A-AED93593A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2642393"/>
                <a:ext cx="3048000" cy="1452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2116" name="Rectangle 4">
            <a:extLst>
              <a:ext uri="{FF2B5EF4-FFF2-40B4-BE49-F238E27FC236}">
                <a16:creationId xmlns:a16="http://schemas.microsoft.com/office/drawing/2014/main" id="{F38A10BF-739E-153D-6729-5C34EEC7E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267200"/>
            <a:ext cx="845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This results in a set of N linear, algebraic equations to be solved for the N unknowns, </a:t>
            </a:r>
            <a:r>
              <a:rPr lang="en-US" altLang="en-US" sz="2000" i="1" dirty="0"/>
              <a:t>J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,J</a:t>
            </a:r>
            <a:r>
              <a:rPr lang="en-US" altLang="en-US" sz="2000" i="1" baseline="-25000" dirty="0"/>
              <a:t>2</a:t>
            </a:r>
            <a:r>
              <a:rPr lang="en-US" altLang="en-US" sz="2000" i="1" dirty="0"/>
              <a:t>, …… J</a:t>
            </a:r>
            <a:r>
              <a:rPr lang="en-US" altLang="en-US" sz="2000" i="1" baseline="-25000" dirty="0"/>
              <a:t>N</a:t>
            </a:r>
            <a:r>
              <a:rPr lang="en-US" altLang="en-US" sz="2000" dirty="0"/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With knowledge of the </a:t>
            </a:r>
            <a:r>
              <a:rPr lang="en-US" altLang="en-US" sz="2000" i="1" dirty="0"/>
              <a:t>J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, following equation will give the temperatures of  </a:t>
            </a:r>
            <a:r>
              <a:rPr lang="en-US" altLang="en-US" sz="2000" dirty="0" err="1"/>
              <a:t>i</a:t>
            </a:r>
            <a:r>
              <a:rPr lang="en-US" altLang="en-US" sz="2000" baseline="30000" dirty="0" err="1"/>
              <a:t>th</a:t>
            </a:r>
            <a:r>
              <a:rPr lang="en-US" altLang="en-US" sz="2000" dirty="0"/>
              <a:t> surface.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2117" name="Object 5">
                <a:extLst>
                  <a:ext uri="{FF2B5EF4-FFF2-40B4-BE49-F238E27FC236}">
                    <a16:creationId xmlns:a16="http://schemas.microsoft.com/office/drawing/2014/main" id="{F1A33BDF-95E9-33F6-E207-9BF67C7B6A7B}"/>
                  </a:ext>
                </a:extLst>
              </p:cNvPr>
              <p:cNvSpPr txBox="1"/>
              <p:nvPr/>
            </p:nvSpPr>
            <p:spPr bwMode="auto">
              <a:xfrm>
                <a:off x="4267200" y="5445125"/>
                <a:ext cx="3200400" cy="14128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2117" name="Object 5">
                <a:extLst>
                  <a:ext uri="{FF2B5EF4-FFF2-40B4-BE49-F238E27FC236}">
                    <a16:creationId xmlns:a16="http://schemas.microsoft.com/office/drawing/2014/main" id="{F1A33BDF-95E9-33F6-E207-9BF67C7B6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5445125"/>
                <a:ext cx="3200400" cy="1412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B4AD98C3-386C-8989-DDD3-D0C0B695DD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39638C7-CF55-9200-F37D-24126278FA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590E27A7-D45F-9804-7459-E0CB86BF0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005F992-3A92-FCFB-084D-48D63F572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35BF342-BFA9-05EB-5499-2F8692352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9475305-BC81-DF45-1AC8-0189DCCB5D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EE6D597-69E1-D87D-A29D-6D1B24996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B2F09B2-AA3F-4C23-FD27-BE3DC746D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F6B26C83-A00E-6396-0C98-D2C65D37EB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9C0D85B-E3B9-485C-2117-5A124BDF7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5A68A9B9-CA3A-F3F1-FAB0-DC5A787B67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5A17B9FF-27D4-769C-827F-1B527AB431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7B7D6C7-88E2-9B84-1959-CC0BFBA594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DEF241B3-44A0-67A7-1C56-BB4A71073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3FA6E70-C47E-67EB-C277-51BDF57F9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2430AEF7-EF5C-86BA-8CA5-C3731C239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C979A0D4-4EF1-E8A0-77A5-899C742BB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2800"/>
              <a:t>Design of Radiation Enclosure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02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 build="p"/>
      <p:bldP spid="602115" grpId="0"/>
      <p:bldP spid="602116" grpId="0" build="p"/>
      <p:bldP spid="6021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>
            <a:extLst>
              <a:ext uri="{FF2B5EF4-FFF2-40B4-BE49-F238E27FC236}">
                <a16:creationId xmlns:a16="http://schemas.microsoft.com/office/drawing/2014/main" id="{20237312-B0F5-4F4B-6C7F-405032A74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914400"/>
          </a:xfrm>
        </p:spPr>
        <p:txBody>
          <a:bodyPr/>
          <a:lstStyle/>
          <a:p>
            <a:r>
              <a:rPr lang="en-US" altLang="en-US" sz="2400" dirty="0"/>
              <a:t>For any number N of surfaces in the enclosure, the foregoing problem may be solved by matrix inversion.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3139" name="Object 3">
                <a:extLst>
                  <a:ext uri="{FF2B5EF4-FFF2-40B4-BE49-F238E27FC236}">
                    <a16:creationId xmlns:a16="http://schemas.microsoft.com/office/drawing/2014/main" id="{7A475248-84A9-BBCE-49D7-E5DD85CD7B25}"/>
                  </a:ext>
                </a:extLst>
              </p:cNvPr>
              <p:cNvSpPr txBox="1"/>
              <p:nvPr/>
            </p:nvSpPr>
            <p:spPr bwMode="auto">
              <a:xfrm>
                <a:off x="609600" y="2087562"/>
                <a:ext cx="7467600" cy="45418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+.....+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+........+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+.....+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+........+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&amp;........................................................................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&amp;........................................................................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+.....+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+........+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&amp;.......................................................................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&amp;........................................................................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+.....+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+........+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603139" name="Object 3">
                <a:extLst>
                  <a:ext uri="{FF2B5EF4-FFF2-40B4-BE49-F238E27FC236}">
                    <a16:creationId xmlns:a16="http://schemas.microsoft.com/office/drawing/2014/main" id="{7A475248-84A9-BBCE-49D7-E5DD85CD7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087562"/>
                <a:ext cx="7467600" cy="4541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D81F1675-854B-80F4-BD66-5BB5602461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5B03B63-738C-140C-34DA-2645CDCE4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1B9F2BFF-2EE3-DD14-A25C-F757659AFB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5002B30D-87F7-1B60-6B07-2E36F8940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EBA2B0B-5E6F-70CC-44E8-E434EBDF0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6118EE9-A55C-89F8-8BFE-D3FFF9AF1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CC27125-4B5A-DBDB-EB08-FEEC34D4F0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B70A819-532D-A49C-64EC-02330A1DAF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BDBFDB0-A62E-9745-05C2-F1BD63FC65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97FF555B-8EFC-92EF-E854-5D1DC44FB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54A536C-96AD-2894-F8C0-37032252F4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2EAE1F4D-DEC7-783A-5AEC-C953BADC2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70B002C-4A05-C1E5-C9AF-1B8ABB87D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4AA633B1-617B-E354-AFB0-F94F6AEA0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B3C2EBA6-5ECF-CD7E-7B39-C96C22168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735942B-860B-371C-1E0E-41CC50318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244AFA7A-D3C3-970A-649C-CC4B0309D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533400"/>
          </a:xfrm>
        </p:spPr>
        <p:txBody>
          <a:bodyPr/>
          <a:lstStyle/>
          <a:p>
            <a:r>
              <a:rPr lang="en-US" altLang="en-US" sz="2800"/>
              <a:t>Design of Radiation Enclosure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1325AEFF-D624-C52E-9544-5942E975C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/>
              <a:t>Where the coefficients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ii</a:t>
            </a:r>
            <a:r>
              <a:rPr lang="en-US" altLang="en-US" dirty="0"/>
              <a:t> and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i</a:t>
            </a:r>
            <a:r>
              <a:rPr lang="en-US" altLang="en-US" dirty="0"/>
              <a:t> are known quantities.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/>
              <a:t>In matrix form these equations may be expressed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63" name="Object 3">
                <a:extLst>
                  <a:ext uri="{FF2B5EF4-FFF2-40B4-BE49-F238E27FC236}">
                    <a16:creationId xmlns:a16="http://schemas.microsoft.com/office/drawing/2014/main" id="{767F6AD3-5CC9-1B3C-63AE-DCD2B91B209A}"/>
                  </a:ext>
                </a:extLst>
              </p:cNvPr>
              <p:cNvSpPr txBox="1"/>
              <p:nvPr/>
            </p:nvSpPr>
            <p:spPr bwMode="auto">
              <a:xfrm>
                <a:off x="3352800" y="2114550"/>
                <a:ext cx="2362200" cy="7048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604163" name="Object 3">
                <a:extLst>
                  <a:ext uri="{FF2B5EF4-FFF2-40B4-BE49-F238E27FC236}">
                    <a16:creationId xmlns:a16="http://schemas.microsoft.com/office/drawing/2014/main" id="{767F6AD3-5CC9-1B3C-63AE-DCD2B91B2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2114550"/>
                <a:ext cx="2362200" cy="704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164" name="Text Box 4">
            <a:extLst>
              <a:ext uri="{FF2B5EF4-FFF2-40B4-BE49-F238E27FC236}">
                <a16:creationId xmlns:a16="http://schemas.microsoft.com/office/drawing/2014/main" id="{C937A5B1-7B19-697C-8214-1A55A95E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65" name="Object 5">
                <a:extLst>
                  <a:ext uri="{FF2B5EF4-FFF2-40B4-BE49-F238E27FC236}">
                    <a16:creationId xmlns:a16="http://schemas.microsoft.com/office/drawing/2014/main" id="{3A7BBB9F-FA33-A1CA-240B-0D500250C0E9}"/>
                  </a:ext>
                </a:extLst>
              </p:cNvPr>
              <p:cNvSpPr txBox="1"/>
              <p:nvPr/>
            </p:nvSpPr>
            <p:spPr bwMode="auto">
              <a:xfrm>
                <a:off x="380999" y="3265487"/>
                <a:ext cx="4496463" cy="3059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.....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........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.....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........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&amp;..................................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&amp;..................................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.....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........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&amp;................................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&amp;................................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.....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𝑁𝑖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........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𝑁𝑁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4165" name="Object 5">
                <a:extLst>
                  <a:ext uri="{FF2B5EF4-FFF2-40B4-BE49-F238E27FC236}">
                    <a16:creationId xmlns:a16="http://schemas.microsoft.com/office/drawing/2014/main" id="{3A7BBB9F-FA33-A1CA-240B-0D500250C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999" y="3265487"/>
                <a:ext cx="4496463" cy="3059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4166" name="Object 6">
                <a:extLst>
                  <a:ext uri="{FF2B5EF4-FFF2-40B4-BE49-F238E27FC236}">
                    <a16:creationId xmlns:a16="http://schemas.microsoft.com/office/drawing/2014/main" id="{C01DD1B2-B3EF-9835-6125-A592A95B35CB}"/>
                  </a:ext>
                </a:extLst>
              </p:cNvPr>
              <p:cNvSpPr txBox="1"/>
              <p:nvPr/>
            </p:nvSpPr>
            <p:spPr bwMode="auto">
              <a:xfrm>
                <a:off x="4724400" y="3200400"/>
                <a:ext cx="1752600" cy="304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4166" name="Object 6">
                <a:extLst>
                  <a:ext uri="{FF2B5EF4-FFF2-40B4-BE49-F238E27FC236}">
                    <a16:creationId xmlns:a16="http://schemas.microsoft.com/office/drawing/2014/main" id="{C01DD1B2-B3EF-9835-6125-A592A95B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3200400"/>
                <a:ext cx="1752600" cy="304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4167" name="Object 7">
                <a:extLst>
                  <a:ext uri="{FF2B5EF4-FFF2-40B4-BE49-F238E27FC236}">
                    <a16:creationId xmlns:a16="http://schemas.microsoft.com/office/drawing/2014/main" id="{A0DB09F0-6D06-6AEB-C015-16B6D84E8C31}"/>
                  </a:ext>
                </a:extLst>
              </p:cNvPr>
              <p:cNvSpPr txBox="1"/>
              <p:nvPr/>
            </p:nvSpPr>
            <p:spPr bwMode="auto">
              <a:xfrm>
                <a:off x="6400800" y="3200400"/>
                <a:ext cx="2057400" cy="304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&amp;.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04167" name="Object 7">
                <a:extLst>
                  <a:ext uri="{FF2B5EF4-FFF2-40B4-BE49-F238E27FC236}">
                    <a16:creationId xmlns:a16="http://schemas.microsoft.com/office/drawing/2014/main" id="{A0DB09F0-6D06-6AEB-C015-16B6D84E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3200400"/>
                <a:ext cx="2057400" cy="3048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EEF276A8-F868-C543-FA26-C12EBE11F7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13A32CDB-4495-71C8-F372-851CB301D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CEB36490-F447-E7DB-5B30-F697155BDD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3AA5F5C9-2F3A-A9FF-78D4-86DF00C2E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479D8C2-20B2-AA8A-252E-10A0E5F18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C5BEE33-72B7-8A4A-DA37-A7F61C574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4B67AB8-F866-F245-880A-C6281AE24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89250CA-1CAF-7D12-2964-F414A0666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864EB08-3E55-FCE5-71AF-49EDFA33AB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E937CED2-034C-6EBF-A107-2242D9664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F61F128F-50B3-B2E7-EA72-D03F49651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1ADB77BD-C2F8-E5CB-4971-561C83B350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C7EE9E4-02B5-7400-0670-FD8DFBAF2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6B8FBB4-049D-27F1-DEF3-DCEB2164A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648832E0-35F4-D0C3-8E0D-9FAB8D8B9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F2612E80-062D-C7E4-1257-9E36FDDF3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21AA4FDE-09A6-A933-1834-8D2FE22915D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04800"/>
            <a:ext cx="77724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kern="0"/>
              <a:t>Design of Radiation Enclosure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04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/>
      <p:bldP spid="604165" grpId="0"/>
      <p:bldP spid="604166" grpId="0"/>
      <p:bldP spid="6041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>
            <a:extLst>
              <a:ext uri="{FF2B5EF4-FFF2-40B4-BE49-F238E27FC236}">
                <a16:creationId xmlns:a16="http://schemas.microsoft.com/office/drawing/2014/main" id="{DD92BF95-9F2F-EF4D-14F8-FBDB1A080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39875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/>
              <a:t>The unknown radiosites, </a:t>
            </a:r>
            <a:r>
              <a:rPr lang="en-US" altLang="en-US" i="1"/>
              <a:t>J</a:t>
            </a:r>
            <a:r>
              <a:rPr lang="en-US" altLang="en-US" i="1" baseline="-25000"/>
              <a:t>i</a:t>
            </a:r>
            <a:r>
              <a:rPr lang="en-US" altLang="en-US"/>
              <a:t> are found using: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5187" name="Object 3">
                <a:extLst>
                  <a:ext uri="{FF2B5EF4-FFF2-40B4-BE49-F238E27FC236}">
                    <a16:creationId xmlns:a16="http://schemas.microsoft.com/office/drawing/2014/main" id="{ADFCBBCB-8251-28D8-529F-FCFC79BD5419}"/>
                  </a:ext>
                </a:extLst>
              </p:cNvPr>
              <p:cNvSpPr txBox="1"/>
              <p:nvPr/>
            </p:nvSpPr>
            <p:spPr bwMode="auto">
              <a:xfrm>
                <a:off x="3167063" y="2641600"/>
                <a:ext cx="2735262" cy="787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605187" name="Object 3">
                <a:extLst>
                  <a:ext uri="{FF2B5EF4-FFF2-40B4-BE49-F238E27FC236}">
                    <a16:creationId xmlns:a16="http://schemas.microsoft.com/office/drawing/2014/main" id="{ADFCBBCB-8251-28D8-529F-FCFC79BD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7063" y="2641600"/>
                <a:ext cx="2735262" cy="787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16DDC7F7-73F3-5721-80C7-16B937CBF69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F1B1DF5-725B-DFE9-B20C-D8C39FE6C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FE3EFA7D-3FBC-29BE-9512-433B5A6BD3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F7823568-BF49-7D34-3C67-05210D3C6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8559F14-E163-7369-B7E8-9CAEA3507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0D1B73A2-7740-97E6-B8DB-6097C78F7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2A0F841-444B-CB98-0979-C213630172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078F8D6-715D-6C07-C101-D10238F3C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1BBDD23C-7400-BC40-185B-BD7BC8984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84724AF9-A734-6379-C3C4-5E6F0A9A8B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187A790-D520-EB52-D87E-FBB3732EC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F5482CF-2BBD-579C-713E-21B77413D4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22BAAF4F-AA26-50E6-02EF-C2092ACD31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8F38E93-3AA7-F06A-2AB2-DD7973F223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14464DC-0176-09D7-DE3A-98A5BCB79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6817717-D991-DEAA-03E0-329A86CD9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B568B830-FAB6-2A82-5EC2-C0BEB3D5561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04800"/>
            <a:ext cx="77724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kern="0"/>
              <a:t>Design of Radiation Enclosure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>
            <a:extLst>
              <a:ext uri="{FF2B5EF4-FFF2-40B4-BE49-F238E27FC236}">
                <a16:creationId xmlns:a16="http://schemas.microsoft.com/office/drawing/2014/main" id="{0EF44E13-964E-DD7A-091E-4E7607789F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 sz="2800"/>
              <a:t>The Two-Surface Enclosure</a:t>
            </a:r>
          </a:p>
        </p:txBody>
      </p:sp>
      <p:grpSp>
        <p:nvGrpSpPr>
          <p:cNvPr id="606211" name="Group 3">
            <a:extLst>
              <a:ext uri="{FF2B5EF4-FFF2-40B4-BE49-F238E27FC236}">
                <a16:creationId xmlns:a16="http://schemas.microsoft.com/office/drawing/2014/main" id="{916DEB41-CB1C-9D13-5BA1-AAE2C4D654A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514600"/>
            <a:ext cx="5899150" cy="3886200"/>
            <a:chOff x="1488" y="1584"/>
            <a:chExt cx="3716" cy="2448"/>
          </a:xfrm>
        </p:grpSpPr>
        <p:sp>
          <p:nvSpPr>
            <p:cNvPr id="606212" name="AutoShape 4">
              <a:extLst>
                <a:ext uri="{FF2B5EF4-FFF2-40B4-BE49-F238E27FC236}">
                  <a16:creationId xmlns:a16="http://schemas.microsoft.com/office/drawing/2014/main" id="{AE0EADB5-38EB-5EBB-E8E3-E17A5D52A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584"/>
              <a:ext cx="3024" cy="2448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6213" name="Text Box 5">
              <a:extLst>
                <a:ext uri="{FF2B5EF4-FFF2-40B4-BE49-F238E27FC236}">
                  <a16:creationId xmlns:a16="http://schemas.microsoft.com/office/drawing/2014/main" id="{C7A327CD-BADA-DDD8-DC07-0E042D0EC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1946"/>
              <a:ext cx="8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Surface 1</a:t>
              </a:r>
            </a:p>
          </p:txBody>
        </p:sp>
      </p:grpSp>
      <p:grpSp>
        <p:nvGrpSpPr>
          <p:cNvPr id="606214" name="Group 6">
            <a:extLst>
              <a:ext uri="{FF2B5EF4-FFF2-40B4-BE49-F238E27FC236}">
                <a16:creationId xmlns:a16="http://schemas.microsoft.com/office/drawing/2014/main" id="{4420E3D8-5AF4-9F2A-B1E5-226FEA484DE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495800"/>
            <a:ext cx="6143625" cy="533400"/>
            <a:chOff x="1488" y="2832"/>
            <a:chExt cx="3870" cy="336"/>
          </a:xfrm>
        </p:grpSpPr>
        <p:sp>
          <p:nvSpPr>
            <p:cNvPr id="606215" name="Rectangle 7">
              <a:extLst>
                <a:ext uri="{FF2B5EF4-FFF2-40B4-BE49-F238E27FC236}">
                  <a16:creationId xmlns:a16="http://schemas.microsoft.com/office/drawing/2014/main" id="{194577D5-60CF-B931-1A78-9C0AF1829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832"/>
              <a:ext cx="302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6216" name="Rectangle 8">
              <a:extLst>
                <a:ext uri="{FF2B5EF4-FFF2-40B4-BE49-F238E27FC236}">
                  <a16:creationId xmlns:a16="http://schemas.microsoft.com/office/drawing/2014/main" id="{A32829BB-55CD-6590-90DF-268C7E573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928"/>
              <a:ext cx="3024" cy="96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6217" name="Text Box 9">
              <a:extLst>
                <a:ext uri="{FF2B5EF4-FFF2-40B4-BE49-F238E27FC236}">
                  <a16:creationId xmlns:a16="http://schemas.microsoft.com/office/drawing/2014/main" id="{54CAB45D-491B-FD6C-B41E-C7EA82508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880"/>
              <a:ext cx="8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Surface 2</a:t>
              </a:r>
            </a:p>
          </p:txBody>
        </p:sp>
      </p:grpSp>
      <p:sp>
        <p:nvSpPr>
          <p:cNvPr id="606218" name="Line 10">
            <a:extLst>
              <a:ext uri="{FF2B5EF4-FFF2-40B4-BE49-F238E27FC236}">
                <a16:creationId xmlns:a16="http://schemas.microsoft.com/office/drawing/2014/main" id="{D20A02F1-C054-C97B-0E60-E78FCF7025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4572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06219" name="Line 11">
            <a:extLst>
              <a:ext uri="{FF2B5EF4-FFF2-40B4-BE49-F238E27FC236}">
                <a16:creationId xmlns:a16="http://schemas.microsoft.com/office/drawing/2014/main" id="{723F096F-CB9C-4F0E-3775-1F4AAD5673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352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E2C0D554-7F90-0AC4-8929-23DC0B84573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FAF7C1A-5DA7-E57C-CA2C-890A73844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AA4C5036-640E-394C-A667-56D990890F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74E159F-DF02-C1B7-8B29-2780EF43B0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09D9F097-CC5C-75F1-2F16-39547243C3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BF5FC7D-1914-CEEC-2E16-776FA32041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38C86A-09E5-D322-2DD5-4A59EEC0B9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F4BB0BE-338E-306D-7F95-DACED8CBB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801F01D-DE3A-6508-F2CE-DF1F267D6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B0B0CA2A-DFA6-25C6-6A1E-8A9335250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362CCB5-878D-ED9C-09FF-289F06BBF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07D13B7-8B7F-F0BF-D6CD-8248109F0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F771F1F-AD64-F45B-592F-AB66EA19AC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3BD1447-F038-63D0-FC7D-FB0F17E57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E3FAA89-94B7-802E-A744-7E2E1990C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0306D13-2742-B589-3B83-065780A55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>
            <a:extLst>
              <a:ext uri="{FF2B5EF4-FFF2-40B4-BE49-F238E27FC236}">
                <a16:creationId xmlns:a16="http://schemas.microsoft.com/office/drawing/2014/main" id="{A2244E49-5B53-E8E6-995D-C0000C526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/>
              <a:t>Key Points for Two-Surface Example</a:t>
            </a:r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BE65DBCF-9A8E-88D6-96DE-D6A536075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 dirty="0"/>
              <a:t>How to do view factor arithmetic</a:t>
            </a:r>
          </a:p>
          <a:p>
            <a:r>
              <a:rPr lang="en-US" altLang="en-US" sz="2400" dirty="0"/>
              <a:t>How to use the concepts of view factors, surface resistances and view factor resistances to solve radiation problems</a:t>
            </a:r>
          </a:p>
          <a:p>
            <a:r>
              <a:rPr lang="en-US" altLang="en-US" sz="2400" dirty="0"/>
              <a:t>How to develop radiation networks</a:t>
            </a:r>
          </a:p>
          <a:p>
            <a:r>
              <a:rPr lang="en-US" altLang="en-US" sz="2400" b="1" dirty="0"/>
              <a:t>Application:</a:t>
            </a:r>
            <a:r>
              <a:rPr lang="en-US" altLang="en-US" sz="2400" dirty="0"/>
              <a:t> storage of very cold (cryogenic) fluids (e.g. LH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), Protection of Nuclear Reactor. </a:t>
            </a:r>
          </a:p>
          <a:p>
            <a:r>
              <a:rPr lang="en-US" altLang="en-US" sz="2400" dirty="0"/>
              <a:t>Popular as Radiations Shields.</a:t>
            </a:r>
          </a:p>
          <a:p>
            <a:r>
              <a:rPr lang="en-US" altLang="en-US" sz="2400" dirty="0"/>
              <a:t>Radiation shields are constructed from low emissivity (high reflectivity) materials.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611EFDC5-0569-6B5A-18E6-28135F76BF6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69B69F7-837B-704D-AA8A-17A6D9D3FA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5FBD1C50-0464-4F15-3B40-A2F8676E23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02EE800-17AB-69CA-48D2-419C524AB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5552C36-E6DF-A61C-46BA-58B0067E85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D69FD7D-6562-D285-1A04-40E7C7EEEE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88AC08F-D894-0C14-B067-8F412BAF2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91F870F-A195-443E-DE7F-F9E317AE3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CFCA9DA7-C3F1-CE3F-82AB-E1C824E036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B2EFF759-39D5-ECA0-C2CC-6858164EC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86F3D27-3755-5A1F-11D4-E19EB6FC0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95BBF450-777D-B6C8-1BD2-967FA15D3F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23B1D050-F75E-FED4-0468-46A18BB81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749F284-690D-1AD7-3ADB-3DC72767C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65CEF1B-1A38-FAB4-7B72-A43E3358C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6F4AAFE-F2AC-556C-256C-31B5E2B89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63D4-540C-A0C3-B54D-3815A6E4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721475" cy="1143000"/>
          </a:xfrm>
        </p:spPr>
        <p:txBody>
          <a:bodyPr/>
          <a:lstStyle/>
          <a:p>
            <a:r>
              <a:rPr lang="en-US" sz="2800" dirty="0"/>
              <a:t>Sources of Heat Flux on the Walls of A </a:t>
            </a:r>
            <a:r>
              <a:rPr lang="en-US" sz="2800" dirty="0" err="1"/>
              <a:t>Cubesat</a:t>
            </a:r>
            <a:endParaRPr lang="en-IN" sz="2800" dirty="0"/>
          </a:p>
        </p:txBody>
      </p:sp>
      <p:pic>
        <p:nvPicPr>
          <p:cNvPr id="1026" name="Picture 2" descr="Heat Flux Sources for a CubeSat in Orbit Other boundary conditions... |  Download Scientific Diagram">
            <a:extLst>
              <a:ext uri="{FF2B5EF4-FFF2-40B4-BE49-F238E27FC236}">
                <a16:creationId xmlns:a16="http://schemas.microsoft.com/office/drawing/2014/main" id="{785C09DC-BE57-B9BF-6999-18C8B715FF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3140"/>
            <a:ext cx="4496463" cy="36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1AE28A26-B95A-92F6-D5AD-BD931245AA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F4C4C83-4B12-AB07-02B4-845F278326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BFE5C027-A78F-ABCC-C37E-4F61D80015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8057FE87-9E41-3267-C0D0-67339F645A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F33FEF4-364B-2609-0649-F64ABC2C6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C1D9D853-0BA2-CF51-DB6B-36ADE79B6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7FF2B240-BA95-C36D-164B-BD18DDA592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A371A5E5-2536-247E-CF39-EE27E5BD9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40C56813-9E0A-4ABE-737B-15ABF3F382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9F73134-A066-BA1D-63FF-B81793907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68078D57-D0AF-7C9E-B2D7-21A7A5B49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C3AFB5F5-9611-C3D8-F4D4-3C73957C49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6D57A9D3-D666-792B-5FF0-1E4DF69E98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7B1FD96-04FE-69F8-A393-5F6DB22C3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BCDDB1F8-040D-D2B2-B7B6-E3FBA3946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3D136F5F-D319-052E-BE78-977FDDD3D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77D695-B368-42DF-63B7-B0F55F7D9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177" y="3519389"/>
            <a:ext cx="4648849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>
            <a:extLst>
              <a:ext uri="{FF2B5EF4-FFF2-40B4-BE49-F238E27FC236}">
                <a16:creationId xmlns:a16="http://schemas.microsoft.com/office/drawing/2014/main" id="{83FDF938-4E8D-FB4A-B33F-BFE0828AB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/>
              <a:t>Step 1: Sketch the Situation</a:t>
            </a:r>
          </a:p>
        </p:txBody>
      </p:sp>
      <p:pic>
        <p:nvPicPr>
          <p:cNvPr id="608259" name="Picture 3">
            <a:extLst>
              <a:ext uri="{FF2B5EF4-FFF2-40B4-BE49-F238E27FC236}">
                <a16:creationId xmlns:a16="http://schemas.microsoft.com/office/drawing/2014/main" id="{668664F5-459A-8D69-A67F-DA4C7BDEA46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347913"/>
            <a:ext cx="6946900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8260" name="Rectangle 4">
            <a:extLst>
              <a:ext uri="{FF2B5EF4-FFF2-40B4-BE49-F238E27FC236}">
                <a16:creationId xmlns:a16="http://schemas.microsoft.com/office/drawing/2014/main" id="{7466C5A1-57C3-F7CB-A0F7-448A2D2FC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2766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T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608261" name="Rectangle 5">
            <a:extLst>
              <a:ext uri="{FF2B5EF4-FFF2-40B4-BE49-F238E27FC236}">
                <a16:creationId xmlns:a16="http://schemas.microsoft.com/office/drawing/2014/main" id="{38F6C125-A8DE-ECD1-1A67-F557B891D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10200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T</a:t>
            </a:r>
            <a:r>
              <a:rPr lang="en-US" altLang="en-US" baseline="-25000"/>
              <a:t>2</a:t>
            </a:r>
            <a:endParaRPr lang="en-US" altLang="en-US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81C9057D-91C7-BA44-A8CF-6182F89398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E4882C4-80FC-EAF7-BAB6-1178AB44F9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9546C55E-AE15-6302-94D5-BFAD6A5498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5D624913-EB4A-3627-7C29-81C1F473E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C033CA4-66AD-BEFC-F8C9-EECB9C64E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9BCCC04-FC65-B8D9-0285-A3E6849065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4194A60-3EF0-94CC-1947-FE814D0CE7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1FD2986-180E-E769-641D-EA877C22F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6CCCF751-744B-B727-2289-DD7F9EBF6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4E8FC9B5-EA9F-7273-9A8E-C813F34164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97B6408A-7D37-8E3C-1A11-563132253B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25E3B96-A7FD-B085-6CFD-C6CEE2B873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7E39D57-36F5-6CED-B1C6-7E89D1342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FC76FDBD-6FB7-8487-F0E6-51B5F0A14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A85D61C-1448-B7EC-7EF4-7DDA95E09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BFD51F5-012D-8028-985C-BAFD6324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>
            <a:extLst>
              <a:ext uri="{FF2B5EF4-FFF2-40B4-BE49-F238E27FC236}">
                <a16:creationId xmlns:a16="http://schemas.microsoft.com/office/drawing/2014/main" id="{5D982E88-77F2-596E-F6F6-B8D161BE7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 dirty="0"/>
              <a:t>Step 2: Sketch Radiation Network</a:t>
            </a:r>
          </a:p>
        </p:txBody>
      </p:sp>
      <p:sp>
        <p:nvSpPr>
          <p:cNvPr id="609283" name="Rectangle 3">
            <a:extLst>
              <a:ext uri="{FF2B5EF4-FFF2-40B4-BE49-F238E27FC236}">
                <a16:creationId xmlns:a16="http://schemas.microsoft.com/office/drawing/2014/main" id="{A8A8ECCB-CD15-4E90-CB2A-6789F0A29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Surface and view factor resistances important</a:t>
            </a:r>
          </a:p>
          <a:p>
            <a:r>
              <a:rPr lang="en-US" altLang="en-US"/>
              <a:t>One surface resistance for each surface</a:t>
            </a:r>
          </a:p>
          <a:p>
            <a:r>
              <a:rPr lang="en-US" altLang="en-US"/>
              <a:t>One view factor resistance if one surface can see another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39964D9A-EF4B-CC3E-1A17-266FA8571F4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DA71033-2982-57EF-43BB-799E40999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303224B-F209-6B56-2737-2B9810F883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EC1B702-FAE1-24E4-F5FC-082E99E0B1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6B6CA06-6603-E952-223F-7D7D543FD4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1CC03AB-BBC5-6E9A-9231-2F8A6FA480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BB20D92-ADD3-A9C5-92D7-62EDCB14E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BE8AAF2-A5CD-4A1C-C991-99F19B719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4B9980F-DD61-219D-8FC5-DCA11C5109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CBABA2C-46BB-6395-53DC-7209468B0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AA679ABD-CE10-AB39-F66B-3C944A9A3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1CAF9AC2-7574-0CF9-682E-CD4F7C6B01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4D73703B-E636-751C-14B3-8DAF28866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D9EE2B0-3839-62BA-6682-9FCFBA2EE2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F803575-AE92-625D-19E9-8D564118B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8DBE0936-4CD6-F3DF-4E4E-0372263C7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9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6" name="Picture 2">
            <a:extLst>
              <a:ext uri="{FF2B5EF4-FFF2-40B4-BE49-F238E27FC236}">
                <a16:creationId xmlns:a16="http://schemas.microsoft.com/office/drawing/2014/main" id="{0D99CFD9-7B2B-CEEC-F40C-6407680B2C6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32888" cy="39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BB26E1DA-D6EF-5657-081A-6362CC04E3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61E87939-4216-0B1F-4F49-6C697052E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A74BED77-C6AF-3E8A-FA8B-E01B1AE5F3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D1F9B45-9C7F-02AB-A23E-DDC889E1CE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44A8D5A-5071-4225-8128-9E34629358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FB38E4A-1B44-835E-BE34-9F6BFE9E9A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6C7283-DE1A-E7F0-6517-662D82718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8CA20C3-268E-B3AA-1FE7-11451741F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F5585D2F-B325-75B6-26DD-1048FAC8A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10BB868F-9303-6956-728C-905A3A2F2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4F2A2B2A-7CF5-BA46-A592-8D6750CF4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26ACAE3-7D23-699C-4CEA-58C12ADB7C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2EF3A230-F77D-7B6A-19C5-F1FE3D1C7E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A14B14A-FCA8-B979-E5B5-FBBFD1D95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845039A-076E-E859-C894-A879ED03C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63A3E31-FB4C-E9AD-E4A5-6FCA8E3E3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C80B9676-9101-479B-B70A-0EF5680EB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533400"/>
          </a:xfrm>
        </p:spPr>
        <p:txBody>
          <a:bodyPr/>
          <a:lstStyle/>
          <a:p>
            <a:r>
              <a:rPr lang="en-US" altLang="en-US" sz="2800"/>
              <a:t>Design of Radiation Enclosure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>
            <a:extLst>
              <a:ext uri="{FF2B5EF4-FFF2-40B4-BE49-F238E27FC236}">
                <a16:creationId xmlns:a16="http://schemas.microsoft.com/office/drawing/2014/main" id="{7A494FDA-3570-6CAA-FDC5-1177D114F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5257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/>
              <a:t>Step 3: View Factor Concept: “Ant on Surface”</a:t>
            </a:r>
          </a:p>
        </p:txBody>
      </p:sp>
      <p:sp>
        <p:nvSpPr>
          <p:cNvPr id="611331" name="Rectangle 3">
            <a:extLst>
              <a:ext uri="{FF2B5EF4-FFF2-40B4-BE49-F238E27FC236}">
                <a16:creationId xmlns:a16="http://schemas.microsoft.com/office/drawing/2014/main" id="{F709C58F-B353-7634-62BA-943E43D12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3075" y="1371600"/>
            <a:ext cx="6308725" cy="4267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 dirty="0"/>
              <a:t>Surface 1 (hemisphere):</a:t>
            </a:r>
          </a:p>
          <a:p>
            <a:r>
              <a:rPr lang="en-US" altLang="en-US" sz="2400" dirty="0"/>
              <a:t>When looking towards surface 2 (disk), can see both surfaces 1 and 2 (concave surface)</a:t>
            </a:r>
          </a:p>
          <a:p>
            <a:r>
              <a:rPr lang="en-US" altLang="en-US" sz="2400" dirty="0"/>
              <a:t>0 &lt; F</a:t>
            </a:r>
            <a:r>
              <a:rPr lang="en-US" altLang="en-US" sz="2400" baseline="-25000" dirty="0"/>
              <a:t>11</a:t>
            </a:r>
            <a:r>
              <a:rPr lang="en-US" altLang="en-US" sz="2400" dirty="0"/>
              <a:t> &lt; 1, 0 &lt; F</a:t>
            </a:r>
            <a:r>
              <a:rPr lang="en-US" altLang="en-US" sz="2400" baseline="-25000" dirty="0"/>
              <a:t>12</a:t>
            </a:r>
            <a:r>
              <a:rPr lang="en-US" altLang="en-US" sz="2400" dirty="0"/>
              <a:t> &lt; 1</a:t>
            </a:r>
          </a:p>
          <a:p>
            <a:r>
              <a:rPr lang="en-US" altLang="en-US" sz="2400" dirty="0"/>
              <a:t>Surface 2 (disk)</a:t>
            </a:r>
          </a:p>
          <a:p>
            <a:r>
              <a:rPr lang="en-US" altLang="en-US" sz="2400" dirty="0"/>
              <a:t>When looking towards surface 1, hemisphere, cannot see itself (flat or convex)</a:t>
            </a:r>
          </a:p>
          <a:p>
            <a:r>
              <a:rPr lang="en-US" altLang="en-US" sz="2400" dirty="0"/>
              <a:t>F</a:t>
            </a:r>
            <a:r>
              <a:rPr lang="en-US" altLang="en-US" sz="2400" baseline="-25000" dirty="0"/>
              <a:t>22</a:t>
            </a:r>
            <a:r>
              <a:rPr lang="en-US" altLang="en-US" sz="2400" dirty="0"/>
              <a:t> = 0</a:t>
            </a:r>
          </a:p>
        </p:txBody>
      </p:sp>
      <p:pic>
        <p:nvPicPr>
          <p:cNvPr id="611332" name="Picture 4">
            <a:extLst>
              <a:ext uri="{FF2B5EF4-FFF2-40B4-BE49-F238E27FC236}">
                <a16:creationId xmlns:a16="http://schemas.microsoft.com/office/drawing/2014/main" id="{ABA0AE96-62B9-8CD5-082F-C31DC53C5D4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71246"/>
            <a:ext cx="3352800" cy="226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210241DF-CA96-50E4-F827-CA597413A72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10ED99AE-20E0-AB47-F0F1-31C86D0F89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7CC463F7-E275-95E9-C3F6-88288ACB1A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39D49A1-D383-CB37-1544-83DF80CDC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DDE9C53-7A55-43C1-50B6-5E7F8FC51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1362A9F-A93D-2024-A1B5-2C94236D9B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330885F-3B02-3DFF-E82B-3699EBAB0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56941BD-5CBB-9B9F-40B4-3CD658D327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C9FF4F91-43C8-AAFC-95F4-037A50DC55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B6ED2479-0201-6D3A-315E-886FFED13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AC913CB7-5ADE-42ED-7E09-034E1DE37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033FA2BA-F62C-D3E5-3546-D357BBF1F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18314B5-5FDC-D135-D846-DFEC8327C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DF29F22F-1A47-899B-6A7B-5163895C1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26ABC3B-DDC2-96AB-3809-0605E7D97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F4BF685-809A-E954-6F5C-5E9E5E33F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>
            <a:extLst>
              <a:ext uri="{FF2B5EF4-FFF2-40B4-BE49-F238E27FC236}">
                <a16:creationId xmlns:a16="http://schemas.microsoft.com/office/drawing/2014/main" id="{EACB049A-31D7-0EA7-9D66-DD9C3C961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dirty="0"/>
              <a:t>View Factor Arithmetic</a:t>
            </a:r>
          </a:p>
        </p:txBody>
      </p:sp>
      <p:sp>
        <p:nvSpPr>
          <p:cNvPr id="612355" name="Rectangle 3">
            <a:extLst>
              <a:ext uri="{FF2B5EF4-FFF2-40B4-BE49-F238E27FC236}">
                <a16:creationId xmlns:a16="http://schemas.microsoft.com/office/drawing/2014/main" id="{68B29635-DA9F-4CB2-4636-0B308B147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295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F</a:t>
            </a:r>
            <a:r>
              <a:rPr lang="en-US" altLang="en-US" baseline="-25000" dirty="0"/>
              <a:t>21</a:t>
            </a:r>
            <a:r>
              <a:rPr lang="en-US" altLang="en-US" dirty="0"/>
              <a:t> = 1 - F</a:t>
            </a:r>
            <a:r>
              <a:rPr lang="en-US" altLang="en-US" baseline="-25000" dirty="0"/>
              <a:t>22</a:t>
            </a:r>
            <a:r>
              <a:rPr lang="en-US" altLang="en-US" dirty="0"/>
              <a:t> = 1</a:t>
            </a:r>
          </a:p>
          <a:p>
            <a:r>
              <a:rPr lang="en-US" altLang="en-US" dirty="0"/>
              <a:t>F</a:t>
            </a:r>
            <a:r>
              <a:rPr lang="en-US" altLang="en-US" baseline="-25000" dirty="0"/>
              <a:t>12</a:t>
            </a:r>
            <a:r>
              <a:rPr lang="en-US" altLang="en-US" dirty="0"/>
              <a:t> = A</a:t>
            </a:r>
            <a:r>
              <a:rPr lang="en-US" altLang="en-US" baseline="-25000" dirty="0"/>
              <a:t>2</a:t>
            </a:r>
            <a:r>
              <a:rPr lang="en-US" altLang="en-US" dirty="0"/>
              <a:t> F</a:t>
            </a:r>
            <a:r>
              <a:rPr lang="en-US" altLang="en-US" baseline="-25000" dirty="0"/>
              <a:t>21</a:t>
            </a:r>
            <a:r>
              <a:rPr lang="en-US" altLang="en-US" dirty="0"/>
              <a:t> / A</a:t>
            </a:r>
            <a:r>
              <a:rPr lang="en-US" altLang="en-US" baseline="-25000" dirty="0"/>
              <a:t>1</a:t>
            </a:r>
            <a:endParaRPr lang="en-US" altLang="en-US" dirty="0"/>
          </a:p>
        </p:txBody>
      </p:sp>
      <p:pic>
        <p:nvPicPr>
          <p:cNvPr id="612356" name="Picture 4">
            <a:extLst>
              <a:ext uri="{FF2B5EF4-FFF2-40B4-BE49-F238E27FC236}">
                <a16:creationId xmlns:a16="http://schemas.microsoft.com/office/drawing/2014/main" id="{6EFB785F-13FE-0D72-385A-3C6CC016D92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5486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2357" name="Object 5">
                <a:extLst>
                  <a:ext uri="{FF2B5EF4-FFF2-40B4-BE49-F238E27FC236}">
                    <a16:creationId xmlns:a16="http://schemas.microsoft.com/office/drawing/2014/main" id="{C91DA6D9-EEA1-4916-4BDB-71FA1238E7C7}"/>
                  </a:ext>
                </a:extLst>
              </p:cNvPr>
              <p:cNvSpPr txBox="1"/>
              <p:nvPr/>
            </p:nvSpPr>
            <p:spPr bwMode="auto">
              <a:xfrm>
                <a:off x="1371600" y="5181600"/>
                <a:ext cx="6172200" cy="14398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12357" name="Object 5">
                <a:extLst>
                  <a:ext uri="{FF2B5EF4-FFF2-40B4-BE49-F238E27FC236}">
                    <a16:creationId xmlns:a16="http://schemas.microsoft.com/office/drawing/2014/main" id="{C91DA6D9-EEA1-4916-4BDB-71FA1238E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5181600"/>
                <a:ext cx="6172200" cy="1439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29774FCE-538A-D902-2251-4E9CB12268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16E1C00-0F28-2979-3FE2-B6E7A72BE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BF384214-F51B-B033-F24B-A565B833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DCF58D61-C95E-8378-6438-51DC94E7A9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1F87BEB-8C12-8923-BE78-C96ACE3E6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1DDE1D5-1A68-CB7B-C520-40E3505453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7506484-D10B-B244-C9A1-F1C4D4BE3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2B75D3E-63E7-C144-E3AF-4BD0EFAD6C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5FD8201-7608-B81E-EF6C-6DADFB4D5A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0B69B0E3-8906-36A3-162E-E6761B64F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7B19C8A0-5A4E-C880-88A7-321D4786C5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835F3B1-6648-8E1C-D476-189E345B7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FA90EF32-E7AD-81C7-F996-38E19D615D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938ADA5-0F7D-9738-4814-328D2BA35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BB0F6775-344C-7C2B-6D49-88B4D328E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7C5CAD5-4064-5DC2-B086-46D068ED1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build="p"/>
      <p:bldP spid="6123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>
            <a:extLst>
              <a:ext uri="{FF2B5EF4-FFF2-40B4-BE49-F238E27FC236}">
                <a16:creationId xmlns:a16="http://schemas.microsoft.com/office/drawing/2014/main" id="{44189CB2-476C-4C6D-3579-29CC3C69E4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 sz="4400"/>
              <a:t>Three-Surface Enclosure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414D764B-6349-1FDE-92D2-DF625CF8C9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E3B2446-B1DC-6F92-1125-BB2AD343D0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6FC817CC-6E52-D2F3-8984-9C47464945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F1AF68AC-C8D1-3405-FA1A-DA969BDC7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28AE79B-2AE5-312A-0E97-64A2EA496A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B420EB5-CB61-BB21-2888-688D0A6C2F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B7EAE0A-18F8-3AE1-9601-D831DC5C5A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2ED9B1F-3D1D-BEA8-E486-D2297AB19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C94CA93-A90D-1A74-747C-61305020F0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09A1EFC3-9047-9EE9-9CDE-D49501E3E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AA7609C9-6B37-EBC4-9FC3-8F2E2C608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E5893D0-209D-4C48-5FD2-3F7D78BC32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2ECA9F3-9282-3342-B974-291E0161B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0E53016-6F72-DECB-2C81-9D04DBAFF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1B0C427-5ED6-C0EB-F66B-EEC182F84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7D9396D-9110-1CDF-4F06-D01208352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>
            <a:extLst>
              <a:ext uri="{FF2B5EF4-FFF2-40B4-BE49-F238E27FC236}">
                <a16:creationId xmlns:a16="http://schemas.microsoft.com/office/drawing/2014/main" id="{91A39719-4ECC-A9C8-98C7-B767A3DFD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/>
              <a:t>Key Points for Three-Surface Example</a:t>
            </a:r>
          </a:p>
        </p:txBody>
      </p:sp>
      <p:sp>
        <p:nvSpPr>
          <p:cNvPr id="614403" name="Rectangle 3">
            <a:extLst>
              <a:ext uri="{FF2B5EF4-FFF2-40B4-BE49-F238E27FC236}">
                <a16:creationId xmlns:a16="http://schemas.microsoft.com/office/drawing/2014/main" id="{AC71E18B-F08D-FC46-D2DF-3A68CC38C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991600" cy="3886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altLang="en-US" sz="2400" dirty="0"/>
              <a:t>Include a third </a:t>
            </a:r>
            <a:r>
              <a:rPr lang="en-US" altLang="en-US" sz="2400" dirty="0" err="1"/>
              <a:t>sufrace</a:t>
            </a:r>
            <a:r>
              <a:rPr lang="en-US" altLang="en-US" sz="2400" dirty="0"/>
              <a:t>, an adiabatic wall.</a:t>
            </a:r>
          </a:p>
          <a:p>
            <a:pPr>
              <a:buFontTx/>
              <a:buNone/>
            </a:pPr>
            <a:r>
              <a:rPr lang="en-US" altLang="en-US" sz="2400" dirty="0"/>
              <a:t>How to treat adiabatic (= well-insulated) walls?</a:t>
            </a:r>
          </a:p>
          <a:p>
            <a:r>
              <a:rPr lang="en-US" altLang="en-US" sz="2400" b="1" dirty="0"/>
              <a:t>Application:</a:t>
            </a:r>
            <a:r>
              <a:rPr lang="en-US" altLang="en-US" sz="2400" dirty="0"/>
              <a:t> performance analysis of solar energy collectors.</a:t>
            </a:r>
          </a:p>
          <a:p>
            <a:r>
              <a:rPr lang="en-US" altLang="en-US" sz="2400" dirty="0"/>
              <a:t>Development of Ideal </a:t>
            </a:r>
            <a:r>
              <a:rPr lang="en-US" altLang="en-US" sz="2400" dirty="0" err="1"/>
              <a:t>Reradiators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The term </a:t>
            </a:r>
            <a:r>
              <a:rPr lang="en-US" altLang="en-US" sz="2400" dirty="0" err="1"/>
              <a:t>reradiator</a:t>
            </a:r>
            <a:r>
              <a:rPr lang="en-US" altLang="en-US" sz="2400" dirty="0"/>
              <a:t> is common to many industrial applications.</a:t>
            </a:r>
          </a:p>
          <a:p>
            <a:r>
              <a:rPr lang="en-US" altLang="en-US" sz="2400" dirty="0"/>
              <a:t>This idealized surface is characterized by real surfaces that are well insulated on one side and for which convection effects may be neglected on radiating side.</a:t>
            </a:r>
          </a:p>
          <a:p>
            <a:r>
              <a:rPr lang="en-US" altLang="en-US" sz="2400" dirty="0"/>
              <a:t>With Q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0, it follows from fundamentals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04" name="Object 4">
                <a:extLst>
                  <a:ext uri="{FF2B5EF4-FFF2-40B4-BE49-F238E27FC236}">
                    <a16:creationId xmlns:a16="http://schemas.microsoft.com/office/drawing/2014/main" id="{0D0CDAA9-89F3-D87F-1237-EAAAEC03F5F8}"/>
                  </a:ext>
                </a:extLst>
              </p:cNvPr>
              <p:cNvSpPr txBox="1"/>
              <p:nvPr/>
            </p:nvSpPr>
            <p:spPr bwMode="auto">
              <a:xfrm>
                <a:off x="598487" y="5216525"/>
                <a:ext cx="7478713" cy="669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614404" name="Object 4">
                <a:extLst>
                  <a:ext uri="{FF2B5EF4-FFF2-40B4-BE49-F238E27FC236}">
                    <a16:creationId xmlns:a16="http://schemas.microsoft.com/office/drawing/2014/main" id="{0D0CDAA9-89F3-D87F-1237-EAAAEC03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487" y="5216525"/>
                <a:ext cx="7478713" cy="669925"/>
              </a:xfrm>
              <a:prstGeom prst="rect">
                <a:avLst/>
              </a:prstGeom>
              <a:blipFill>
                <a:blip r:embed="rId3"/>
                <a:stretch>
                  <a:fillRect l="-5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405" name="Text Box 5">
            <a:extLst>
              <a:ext uri="{FF2B5EF4-FFF2-40B4-BE49-F238E27FC236}">
                <a16:creationId xmlns:a16="http://schemas.microsoft.com/office/drawing/2014/main" id="{40812374-D149-DD6C-F4AB-43D1DC84B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462" y="59436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/>
              <a:t>J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=G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=E</a:t>
            </a:r>
            <a:r>
              <a:rPr lang="en-US" altLang="en-US" i="1" baseline="-25000" dirty="0"/>
              <a:t>3</a:t>
            </a:r>
            <a:r>
              <a:rPr lang="en-US" altLang="en-US" i="1" dirty="0"/>
              <a:t>=E</a:t>
            </a:r>
            <a:r>
              <a:rPr lang="en-US" altLang="en-US" i="1" baseline="-25000" dirty="0"/>
              <a:t>b,3</a:t>
            </a:r>
            <a:endParaRPr lang="en-US" altLang="en-US" i="1" dirty="0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F493A081-893F-F87D-AD0F-FF55AADECE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5430518A-C383-1CB4-8D27-CB9AD4D95C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47281A56-5C48-189B-0E11-C8B63AD6EF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B71298A-F440-5081-6E3B-632321B8C7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C89E8AE-B42C-7F62-B7E6-EA6F0F56A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A51E45A-C6E6-25C2-D58E-E177660326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F6A4238-712D-15DB-5529-503298FC1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E941667-5BD7-EEC3-D18A-28A5CF6487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1D18C0D6-BAD8-AD58-AC94-A16B7C2E87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1627DF4B-49C4-87A5-690A-F88B1B430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0814603-76D8-5212-0BCC-735D40988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A2E08AAC-33A9-4074-F6B4-2DDB4FF8F3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0A27C6EE-0C8A-E484-F74C-9765AF075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0B4985D0-40A0-50A6-A211-674670D1D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3F7D6BA7-E846-BEAF-A8CB-C9CDBE124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970AD02-EC22-A2F9-E610-734E30A18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>
            <a:extLst>
              <a:ext uri="{FF2B5EF4-FFF2-40B4-BE49-F238E27FC236}">
                <a16:creationId xmlns:a16="http://schemas.microsoft.com/office/drawing/2014/main" id="{B50B556C-CEB9-4910-C154-CD97E5638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615427" name="Rectangle 3">
            <a:extLst>
              <a:ext uri="{FF2B5EF4-FFF2-40B4-BE49-F238E27FC236}">
                <a16:creationId xmlns:a16="http://schemas.microsoft.com/office/drawing/2014/main" id="{E14FBFCE-B44C-8446-0764-55ADC596A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524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/>
              <a:t>Heating panels are located uniformly on the roof of a furnace, which is being used to dry out a bed of grains, which is situated on the floor.</a:t>
            </a:r>
            <a:r>
              <a:rPr lang="en-US" altLang="en-US"/>
              <a:t>  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67DA5626-9E4F-888D-4B48-C5C6292064F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2984721C-73A3-4E7F-02AF-50B5F47D0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A8BE7C6B-DB48-7ED0-8CF3-7EF8CFED08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4D7DFDB-0E44-6BD5-EAB6-0383D0A2F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6029478-BC3D-0FA1-597B-F8E05E65A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0F1574EA-E2C9-B574-74B6-EEE4B4D917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BB3C567-1DF2-73A7-754A-323B09DB1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167F6ED-8529-28EC-0DC7-AAAE855B8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F92400A4-814C-B380-B57E-580520573E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4D0C112-B50D-84B3-4288-E0AE140DF9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51CEFB6D-C3BF-2BE6-CC4D-178693FA8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0EB33169-FCFC-83CC-34A5-80CA610E8F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14CC82D4-721A-2DD4-6C60-B7FD3EFC5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0299488-0208-CCF4-AB9C-372A3DA20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744318AA-C070-DCEC-DE07-021D9E9D0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E4DF45C-E310-A0D2-BC47-33AE75E03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B1F71A44-F5A4-16E9-41F8-957912FFF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/>
              <a:t>Situation</a:t>
            </a:r>
          </a:p>
        </p:txBody>
      </p:sp>
      <p:grpSp>
        <p:nvGrpSpPr>
          <p:cNvPr id="616451" name="Group 3">
            <a:extLst>
              <a:ext uri="{FF2B5EF4-FFF2-40B4-BE49-F238E27FC236}">
                <a16:creationId xmlns:a16="http://schemas.microsoft.com/office/drawing/2014/main" id="{41E6DEAE-4D95-F6D1-1EE9-176D94616B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1981200"/>
            <a:ext cx="5683250" cy="4114800"/>
            <a:chOff x="1090" y="1248"/>
            <a:chExt cx="3580" cy="2592"/>
          </a:xfrm>
        </p:grpSpPr>
        <p:pic>
          <p:nvPicPr>
            <p:cNvPr id="616452" name="Picture 4">
              <a:extLst>
                <a:ext uri="{FF2B5EF4-FFF2-40B4-BE49-F238E27FC236}">
                  <a16:creationId xmlns:a16="http://schemas.microsoft.com/office/drawing/2014/main" id="{E7E63F2D-BE40-3CEA-51CA-FC0E84510A1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" y="1248"/>
              <a:ext cx="3580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453" name="Rectangle 5">
              <a:extLst>
                <a:ext uri="{FF2B5EF4-FFF2-40B4-BE49-F238E27FC236}">
                  <a16:creationId xmlns:a16="http://schemas.microsoft.com/office/drawing/2014/main" id="{0B7C5BB1-930C-146A-0768-D35B130A1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312"/>
              <a:ext cx="177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/>
                <a:t>Bed of grains on the floor</a:t>
              </a:r>
            </a:p>
          </p:txBody>
        </p:sp>
        <p:sp>
          <p:nvSpPr>
            <p:cNvPr id="616454" name="Text Box 6">
              <a:extLst>
                <a:ext uri="{FF2B5EF4-FFF2-40B4-BE49-F238E27FC236}">
                  <a16:creationId xmlns:a16="http://schemas.microsoft.com/office/drawing/2014/main" id="{E03CB1C6-56F5-827A-A97E-183C0045A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58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616455" name="Rectangle 7">
              <a:extLst>
                <a:ext uri="{FF2B5EF4-FFF2-40B4-BE49-F238E27FC236}">
                  <a16:creationId xmlns:a16="http://schemas.microsoft.com/office/drawing/2014/main" id="{1CE7E18C-FC07-A8E8-E45F-F4366E4E4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632"/>
              <a:ext cx="48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616456" name="Text Box 8">
            <a:extLst>
              <a:ext uri="{FF2B5EF4-FFF2-40B4-BE49-F238E27FC236}">
                <a16:creationId xmlns:a16="http://schemas.microsoft.com/office/drawing/2014/main" id="{D8A8A953-E90F-8A75-4D29-19E9F737F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4460875"/>
            <a:ext cx="252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Perfect Reradiators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36825D92-45BC-B264-B8BC-32E60BA626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BF77C7D-19AC-0D68-4642-2A9512D27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0EB8284D-AD14-8FE4-E82E-96ED2C8F6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24E1282-D2E0-C341-C407-FB72A07A04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00599F39-6B98-21FF-77FD-7E7C0C2E87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3DCCE44B-FD28-3891-16D4-1F7DF86416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821E56F-A8CB-005D-8FAB-1F0E10CED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8670701-14C5-0F0A-0F6E-4965E5AC8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8D454D5A-80A6-B200-0B9D-4EB7B1EA09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13F324D6-F911-154B-4281-71825C161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B2E60CB8-9009-7FAA-DD15-17D76915B5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582C1C04-F3C6-E9F8-598D-B6C0C9F4A2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C361B44-5D06-1CEB-8C7F-86821EBAE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93ABAD0-80F4-731A-E36B-20A535ACD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C5F7CB71-DF06-A23C-8839-E8AD8CA4DE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784A7598-C3C5-11B2-13A9-2192F6F6E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>
            <a:extLst>
              <a:ext uri="{FF2B5EF4-FFF2-40B4-BE49-F238E27FC236}">
                <a16:creationId xmlns:a16="http://schemas.microsoft.com/office/drawing/2014/main" id="{6B06EB82-BC61-EFC1-A8FA-3603A965E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609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/>
              <a:t>In What Context Might This Calculation Be Carried Out?</a:t>
            </a:r>
            <a:r>
              <a:rPr lang="en-US" altLang="en-US" sz="3200"/>
              <a:t> </a:t>
            </a:r>
          </a:p>
        </p:txBody>
      </p:sp>
      <p:sp>
        <p:nvSpPr>
          <p:cNvPr id="617475" name="Rectangle 3">
            <a:extLst>
              <a:ext uri="{FF2B5EF4-FFF2-40B4-BE49-F238E27FC236}">
                <a16:creationId xmlns:a16="http://schemas.microsoft.com/office/drawing/2014/main" id="{800C0CB1-1336-E0EE-4BDA-DEFD2ED10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/>
              <a:t>Suppose that you knew that the panels may burn out due to overheating if the panel temperature rises above a critical value.</a:t>
            </a:r>
          </a:p>
          <a:p>
            <a:r>
              <a:rPr lang="en-US" altLang="en-US" sz="2400"/>
              <a:t>Such a burn out would mean replacing the panels (expensive) and might also be a safety hazard (possibility of fire).</a:t>
            </a:r>
          </a:p>
          <a:p>
            <a:r>
              <a:rPr lang="en-US" altLang="en-US" sz="2400"/>
              <a:t>You would want to limit the energy  input, because the panel temperature will rise as the energy input increases if the floor temperature stays the same.</a:t>
            </a:r>
          </a:p>
          <a:p>
            <a:r>
              <a:rPr lang="en-US" altLang="en-US" sz="2400"/>
              <a:t>This analysis would then tell you the critical heat flux.</a:t>
            </a:r>
          </a:p>
          <a:p>
            <a:r>
              <a:rPr lang="en-US" altLang="en-US" sz="2400"/>
              <a:t>The insulation on the adiabatic walls will also degrade, possibly with hazardous consequences, if the wall temperature gets too high (say at T</a:t>
            </a:r>
            <a:r>
              <a:rPr lang="en-US" altLang="en-US" sz="2400" baseline="-25000"/>
              <a:t>crit</a:t>
            </a:r>
            <a:r>
              <a:rPr lang="en-US" altLang="en-US" sz="2400"/>
              <a:t>).</a:t>
            </a:r>
          </a:p>
          <a:p>
            <a:r>
              <a:rPr lang="en-US" altLang="en-US" sz="2400"/>
              <a:t>We can also estimate the wall temperature.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6B7AB2D-1BB3-93FD-2865-763D547EF4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65E7834-51A2-6646-CA27-2562C84063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FC950525-04ED-A644-881F-BFFCD78966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2E9B3B15-48F5-C981-ABD9-87DA541D8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C84D536F-6CAC-CC41-FE9A-5DCBE98F1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48AA1D6-F8FA-4A98-3027-AEA524521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0B3E691-5127-6BD1-B745-0B78262A8B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1DBBCCB-BA1C-7EBD-9C17-F7E167493C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37CD47C3-1692-1D39-1E6C-0B900575BB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8F1F3B8E-A61E-ADCE-5B66-063530CB9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2266287-D189-0B38-BA5B-E5BEC958C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3FA8B3F-DCE6-EAF0-0326-867421FE7E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A0B0780-3352-D432-F104-E304D6741A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B2E9DFF-97E2-9FC1-F8C3-79BDE8440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83BD8140-51F4-8FE8-5D51-00106FF8A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4478516-DBB8-CBE4-D01F-12D31FB85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7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6374-B567-7BD8-3866-CEDC2394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sz="2800" dirty="0"/>
              <a:t>Variation of Temperature of Walls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A3ECF8-66FA-12E3-2D66-C32DD7645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332" y="1208087"/>
            <a:ext cx="8711089" cy="5497513"/>
          </a:xfrm>
        </p:spPr>
      </p:pic>
      <p:grpSp>
        <p:nvGrpSpPr>
          <p:cNvPr id="6" name="Group 19">
            <a:extLst>
              <a:ext uri="{FF2B5EF4-FFF2-40B4-BE49-F238E27FC236}">
                <a16:creationId xmlns:a16="http://schemas.microsoft.com/office/drawing/2014/main" id="{37675BF8-FBC4-3D90-E62D-5ACEAFEFC5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57AFE204-F9CC-A1C7-C866-3B1F1812F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BD1A526-4805-5CF3-A7AD-475EDAE11E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28126E4E-85CF-E2CC-67F4-5E95521DC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3B6C34C0-B5F6-6CAA-9B74-DC321B1DB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1D48671B-6152-0A20-CC84-F9C95D8D3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3">
                  <a:extLst>
                    <a:ext uri="{FF2B5EF4-FFF2-40B4-BE49-F238E27FC236}">
                      <a16:creationId xmlns:a16="http://schemas.microsoft.com/office/drawing/2014/main" id="{D09F056C-BEB4-2B0C-B2BE-1ACD15B0E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id="{3E012B93-EEE8-D1FA-425D-155D820B8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5C4CB60C-F0DD-D94D-2896-49C543067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75E418E5-75A1-D06D-0352-22E4E224E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4624706E-0A73-8FA6-BD7E-A74D3207E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64D0913B-36E8-65F7-B921-A69D7E3BB6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BA34BFD4-4D11-22EF-2080-F33DA0E30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1AF4FF0D-7165-B75C-5F75-2539ED4AE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484F72AB-3B2E-F886-40D1-20BFC3C2D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20760D61-939F-630D-6F58-57773A8B7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7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>
            <a:extLst>
              <a:ext uri="{FF2B5EF4-FFF2-40B4-BE49-F238E27FC236}">
                <a16:creationId xmlns:a16="http://schemas.microsoft.com/office/drawing/2014/main" id="{2F789685-CF8B-A5DB-DF82-38495B55D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/>
              <a:t>Interpretation</a:t>
            </a:r>
          </a:p>
        </p:txBody>
      </p:sp>
      <p:sp>
        <p:nvSpPr>
          <p:cNvPr id="618499" name="Rectangle 3">
            <a:extLst>
              <a:ext uri="{FF2B5EF4-FFF2-40B4-BE49-F238E27FC236}">
                <a16:creationId xmlns:a16="http://schemas.microsoft.com/office/drawing/2014/main" id="{7E17547F-B3C4-E06D-BDEF-AF3EB15E2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2400"/>
              <a:t>All of the adiabatic walls see the same view of the other walls, so they can all be treated as one surface</a:t>
            </a:r>
          </a:p>
        </p:txBody>
      </p:sp>
      <p:grpSp>
        <p:nvGrpSpPr>
          <p:cNvPr id="618500" name="Group 4">
            <a:extLst>
              <a:ext uri="{FF2B5EF4-FFF2-40B4-BE49-F238E27FC236}">
                <a16:creationId xmlns:a16="http://schemas.microsoft.com/office/drawing/2014/main" id="{35FD0206-3BAA-A580-DD89-7B797BB7283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590800"/>
            <a:ext cx="3527425" cy="2667000"/>
            <a:chOff x="1090" y="1248"/>
            <a:chExt cx="3580" cy="2592"/>
          </a:xfrm>
        </p:grpSpPr>
        <p:pic>
          <p:nvPicPr>
            <p:cNvPr id="618501" name="Picture 5">
              <a:extLst>
                <a:ext uri="{FF2B5EF4-FFF2-40B4-BE49-F238E27FC236}">
                  <a16:creationId xmlns:a16="http://schemas.microsoft.com/office/drawing/2014/main" id="{C26AA5AD-4A8D-EE20-8781-23F0150490D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" y="1248"/>
              <a:ext cx="3580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8502" name="Rectangle 6">
              <a:extLst>
                <a:ext uri="{FF2B5EF4-FFF2-40B4-BE49-F238E27FC236}">
                  <a16:creationId xmlns:a16="http://schemas.microsoft.com/office/drawing/2014/main" id="{3388C618-C472-B948-268D-721F057C9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312"/>
              <a:ext cx="177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Bed of grains on the floor</a:t>
              </a:r>
            </a:p>
          </p:txBody>
        </p:sp>
        <p:sp>
          <p:nvSpPr>
            <p:cNvPr id="618503" name="Text Box 7">
              <a:extLst>
                <a:ext uri="{FF2B5EF4-FFF2-40B4-BE49-F238E27FC236}">
                  <a16:creationId xmlns:a16="http://schemas.microsoft.com/office/drawing/2014/main" id="{2E03A4F6-8583-D4FF-30A9-30880503F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584"/>
              <a:ext cx="480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618504" name="Rectangle 8">
              <a:extLst>
                <a:ext uri="{FF2B5EF4-FFF2-40B4-BE49-F238E27FC236}">
                  <a16:creationId xmlns:a16="http://schemas.microsoft.com/office/drawing/2014/main" id="{CDFED184-A81F-CE1F-1EFA-180B0DA06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632"/>
              <a:ext cx="48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" name="Group 19">
            <a:extLst>
              <a:ext uri="{FF2B5EF4-FFF2-40B4-BE49-F238E27FC236}">
                <a16:creationId xmlns:a16="http://schemas.microsoft.com/office/drawing/2014/main" id="{73F295F3-AF6B-D39C-635B-3658338795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6AA9520-E5AD-D223-A5D7-346AC56E81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7781A30C-36BA-EFD1-A6C5-19E52E8619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BA211DB2-B913-E7D9-F0F9-C7CABDBAB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FC639409-0EB3-1EC3-3DA6-A222FC63E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955F0DAB-80E7-B195-0E0E-FF8DE136F9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387B71D-AF7E-E3A0-06DD-426E39C08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D74A1B9-7E3E-5080-547D-C897DD7E64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747E5DD-E129-C223-FD4E-2CC2EB579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88B79EE-923B-0978-E48F-E337AF882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FFFFADB1-61C9-0D9E-2802-EE59A1519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CFA9AF8-4F5A-DF84-4DBE-AEB12BCF9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06D8E67-A5D4-2C44-829E-68360737B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051045DA-CDF5-F2B7-91FC-2A8B24AEDC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8915AFE5-8BFA-7D29-CE1F-04C3F7320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CCFDD5A3-6FBE-0B8A-DA54-DDD06FB73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>
            <a:extLst>
              <a:ext uri="{FF2B5EF4-FFF2-40B4-BE49-F238E27FC236}">
                <a16:creationId xmlns:a16="http://schemas.microsoft.com/office/drawing/2014/main" id="{CA994187-EFEA-DC1F-0444-4428F969E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/>
              <a:t>Treatment of Adiabatic Walls</a:t>
            </a:r>
          </a:p>
        </p:txBody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2955ED5F-ABD4-AA69-51E7-9416AC6BB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/>
              <a:t>There is no heat flow through these walls (i.e. no equivalent of current), so</a:t>
            </a:r>
          </a:p>
          <a:p>
            <a:r>
              <a:rPr lang="en-US" altLang="en-US" sz="2400"/>
              <a:t>The emissivity of these walls does not matter.</a:t>
            </a:r>
          </a:p>
          <a:p>
            <a:r>
              <a:rPr lang="en-US" altLang="en-US" sz="2400"/>
              <a:t>The “blackbody” emissivity and the radiosity are the same, so</a:t>
            </a:r>
          </a:p>
          <a:p>
            <a:r>
              <a:rPr lang="en-US" altLang="en-US" sz="2400"/>
              <a:t>The temperature can be estimated from the radiosity.</a:t>
            </a:r>
          </a:p>
          <a:p>
            <a:r>
              <a:rPr lang="en-US" altLang="en-US" sz="2400"/>
              <a:t>These walls are just blank nodes in a radiation network.</a:t>
            </a:r>
          </a:p>
          <a:p>
            <a:r>
              <a:rPr lang="en-US" altLang="en-US" sz="2400"/>
              <a:t>Also called as Perfect Reradiators.</a:t>
            </a:r>
          </a:p>
          <a:p>
            <a:pPr>
              <a:buFontTx/>
              <a:buNone/>
            </a:pPr>
            <a:endParaRPr lang="en-US" altLang="en-US" sz="2400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A1534525-221E-AA18-990C-F0B70C81E3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9ED612A-15D0-2B2B-EA72-DDEB40197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6512EA20-C397-20AB-D730-A07D6B98D7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3299A3C-B1A5-F2C2-28A2-4C9936FB4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30884C9-BB7E-C851-FEDC-693681619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364C3C8-2E99-E7A4-1265-3ECAF814BD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0A3531F-6BB4-89BD-16A8-1D8455D73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9D7914C-BFD9-F2AD-A84E-F0B5E2016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D3E42BE6-B46C-1A62-C9F1-1AF6E30FCB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EB97D7C6-629F-C422-0065-240ABDBE7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9CD8B46D-CCE3-748B-2A79-9CF32A04A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22620567-2A54-25ED-A263-F4901F1225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2B617BA2-61D7-0DD7-BF08-F09250185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0DC2CBFE-87F5-4B3F-33B9-BDA2973492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3BAC60E0-6C28-9127-C6E8-45B0380CF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E868547-CBE8-1D72-B5BF-0346EBB2D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9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>
            <a:extLst>
              <a:ext uri="{FF2B5EF4-FFF2-40B4-BE49-F238E27FC236}">
                <a16:creationId xmlns:a16="http://schemas.microsoft.com/office/drawing/2014/main" id="{5248F100-DE8D-0E18-85C4-3D57CB5E9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dirty="0"/>
              <a:t>General Procedure</a:t>
            </a:r>
          </a:p>
        </p:txBody>
      </p:sp>
      <p:sp>
        <p:nvSpPr>
          <p:cNvPr id="620547" name="Rectangle 3">
            <a:extLst>
              <a:ext uri="{FF2B5EF4-FFF2-40B4-BE49-F238E27FC236}">
                <a16:creationId xmlns:a16="http://schemas.microsoft.com/office/drawing/2014/main" id="{145CC42C-D193-C769-67BE-4DC5CB860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/>
              <a:t>Draw up radiation network (always first)</a:t>
            </a:r>
          </a:p>
          <a:p>
            <a:r>
              <a:rPr lang="en-US" altLang="en-US" sz="2400"/>
              <a:t>In any order</a:t>
            </a:r>
          </a:p>
          <a:p>
            <a:pPr lvl="1"/>
            <a:r>
              <a:rPr lang="en-US" altLang="en-US" sz="2400"/>
              <a:t>calculate view factors, then view factor and surface resistances, then total resistances</a:t>
            </a:r>
          </a:p>
          <a:p>
            <a:pPr lvl="1"/>
            <a:r>
              <a:rPr lang="en-US" altLang="en-US" sz="2400"/>
              <a:t>calculate blackbody emissive powers (=voltages)</a:t>
            </a:r>
          </a:p>
          <a:p>
            <a:r>
              <a:rPr lang="en-US" altLang="en-US" sz="2400"/>
              <a:t>Calculate heat flows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B6CDE1D6-8E17-00C6-92E2-6A29FD41C0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1F449B16-170E-825B-CE07-569B7AB7C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0E909E94-CC77-D971-C143-7F8DC58C8B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B6CB0FF-7B6F-1C2F-1FDB-A6C03A978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EA03C6E2-6555-528C-3857-DA3CEDE4B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420DE7C-7249-98D1-2698-45654C4689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EDC3AC7-F12B-9019-52ED-2E3EFA6C0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F59A65D-40A7-4127-069A-3189FFF068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0C4C332-5C7A-9C2F-4827-C9E956969C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86A033D1-7F25-5F24-0791-401084B2E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1F0BA55A-F97F-FC79-09ED-10A8C587C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0DB2460-7981-016D-E77E-2DA809B09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5B29C03-5D7E-0F1D-6F76-08908BBDA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C4F4CE2-8F7A-BECA-6D2F-36586C213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B5AA9C63-C4A0-DE9E-F8A3-2E41C96C0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76DBDD9-A99F-C280-76D3-97A49A66D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0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>
            <a:extLst>
              <a:ext uri="{FF2B5EF4-FFF2-40B4-BE49-F238E27FC236}">
                <a16:creationId xmlns:a16="http://schemas.microsoft.com/office/drawing/2014/main" id="{DA11C245-6CC1-C6AC-A418-616C7811E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dirty="0"/>
              <a:t>Radiation Network</a:t>
            </a:r>
          </a:p>
        </p:txBody>
      </p:sp>
      <p:pic>
        <p:nvPicPr>
          <p:cNvPr id="621571" name="Picture 3">
            <a:extLst>
              <a:ext uri="{FF2B5EF4-FFF2-40B4-BE49-F238E27FC236}">
                <a16:creationId xmlns:a16="http://schemas.microsoft.com/office/drawing/2014/main" id="{723553C5-F843-172A-117B-56C201A116D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741488"/>
            <a:ext cx="6124575" cy="51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72" name="Picture 4">
            <a:extLst>
              <a:ext uri="{FF2B5EF4-FFF2-40B4-BE49-F238E27FC236}">
                <a16:creationId xmlns:a16="http://schemas.microsoft.com/office/drawing/2014/main" id="{A0155C93-12C6-A17F-7265-361D44A3C89B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3276600" cy="2895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3" name="Text Box 5">
            <a:extLst>
              <a:ext uri="{FF2B5EF4-FFF2-40B4-BE49-F238E27FC236}">
                <a16:creationId xmlns:a16="http://schemas.microsoft.com/office/drawing/2014/main" id="{1CDC8205-00EB-D9AD-C07B-5F554B43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17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621574" name="Text Box 6">
            <a:extLst>
              <a:ext uri="{FF2B5EF4-FFF2-40B4-BE49-F238E27FC236}">
                <a16:creationId xmlns:a16="http://schemas.microsoft.com/office/drawing/2014/main" id="{780741B7-A75B-FE5B-585B-B3A7032A7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241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621575" name="Text Box 7">
            <a:extLst>
              <a:ext uri="{FF2B5EF4-FFF2-40B4-BE49-F238E27FC236}">
                <a16:creationId xmlns:a16="http://schemas.microsoft.com/office/drawing/2014/main" id="{E9AF7C4D-AB3B-C5F2-10D4-6AB0F407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27844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2FAA5FFA-F089-125E-7D3C-22C5542787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EC68530-D4EA-5A91-8692-A17C0A335B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DB7A3AB0-B3A6-0AFD-6CAE-B783C25BA1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BFC3592C-7AD0-2958-3E87-EA0BBE2E5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5E99DF5-D60E-DB42-6DB4-1DFEB6850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09A65082-751E-2897-D80F-969209C268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BD8BB06-6491-D4B0-2F38-5BF6409D8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486E9B1-85B4-22AD-633A-988EEDDA9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6EA4A38-4C2A-3FE5-A52F-3F278B6813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B8C567A-89D8-36C5-BF29-DA7438164D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D663174-C8EE-FBE5-2AF9-B50C0B743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4C3067A-347D-44AA-3011-8D93D36396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64A28FA-EEB5-0E81-FE43-FDF72D7246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353B09D-4C6F-9080-AE24-2501925BFB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C32A86A-2BA7-1F2E-F626-3CC1571C7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2101512-8A59-54D6-6B5E-8E328D20B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>
            <a:extLst>
              <a:ext uri="{FF2B5EF4-FFF2-40B4-BE49-F238E27FC236}">
                <a16:creationId xmlns:a16="http://schemas.microsoft.com/office/drawing/2014/main" id="{B218105B-0AC1-22A1-6749-5C25C5599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 dirty="0"/>
              <a:t>Explanation of Radiation Network</a:t>
            </a:r>
          </a:p>
        </p:txBody>
      </p:sp>
      <p:sp>
        <p:nvSpPr>
          <p:cNvPr id="622595" name="Rectangle 3">
            <a:extLst>
              <a:ext uri="{FF2B5EF4-FFF2-40B4-BE49-F238E27FC236}">
                <a16:creationId xmlns:a16="http://schemas.microsoft.com/office/drawing/2014/main" id="{CCCB6E7E-02A7-C5FE-8FA6-24A938A9A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If a surface can see another surface, then there must be a view factor resistance between the two surfaces.</a:t>
            </a:r>
          </a:p>
          <a:p>
            <a:r>
              <a:rPr lang="en-US" altLang="en-US"/>
              <a:t>If the surface is not a blackbody, then it must have a surface resistance.</a:t>
            </a:r>
          </a:p>
          <a:p>
            <a:r>
              <a:rPr lang="en-US" altLang="en-US"/>
              <a:t>For an adiabatic surface, the surface resistance does not matter.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3ADD849F-0420-4F3A-A792-BB8C2D8739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505410B2-889B-06B1-D076-4506E13EC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8F184261-C2A3-ED55-AAC8-65F1A609B2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86B49B80-578B-E50D-E8E4-37C27C0280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E176514F-9CBA-5CB7-6F0B-C5F5A9CED4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2F09BDA-9018-286D-1FD1-AE799BA8F7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6D2E047-4C68-C253-30C8-5A1E3287A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C83F332-D9E9-B0E2-6AE0-B96D08856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D69251DB-24F8-2ECD-49A5-9F0003602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17462BF-A270-FCFD-8962-E20BCE05E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F0F406E4-1636-196F-C0E1-0DC9DD39B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33F94193-7A6B-0020-7330-4D406D1CED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09834B0-8B3E-3B76-2F95-48B997B00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42FB970B-BD29-6AD8-64F2-BB93FF3E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421E23BC-1559-25F3-BDDB-37BCD346E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34D28E0-84D5-7D7E-1FDD-24A820B65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2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2">
            <a:extLst>
              <a:ext uri="{FF2B5EF4-FFF2-40B4-BE49-F238E27FC236}">
                <a16:creationId xmlns:a16="http://schemas.microsoft.com/office/drawing/2014/main" id="{280A231F-2BB8-CFC6-0398-753129713763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14400"/>
            <a:ext cx="8077200" cy="5943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1900E5EE-BD41-1B83-54B3-7D89A8443C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D4DD76F-B16D-D99F-83B9-0B69309487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A6C1D9A4-7D2A-D7F8-1C0F-E0C00C3A3F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51E4263-508C-47B6-DC4B-9CBB7D3E7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C9011504-908F-033E-F5B5-81A6C8654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0B3C2DE-5DD9-9851-E60D-17FEC309A7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EA9CE9B-0969-9121-2DCB-B736A62B9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13A2F17-699D-9806-1ED7-0CE3F1FF5E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3C7E5B41-4006-BCB7-B7CB-3ACEF88251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6E423351-1608-7081-68E1-A56616B3E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A3F504C-94C0-7EE0-079F-529D1EFD8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E125B27-595A-2960-8814-B22F8EFE6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15E4739B-502B-C35F-A261-ADE8493938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9B4C565-A9FA-5B46-D666-37502D470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6AFC7411-8D74-87EF-9484-28F3E96C8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7EE1607-765C-47B3-7C6F-2287788BD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6817F9FC-EC3E-8E96-8C58-6AA90933F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3200" dirty="0"/>
              <a:t>3-surface Radiation Network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>
            <a:extLst>
              <a:ext uri="{FF2B5EF4-FFF2-40B4-BE49-F238E27FC236}">
                <a16:creationId xmlns:a16="http://schemas.microsoft.com/office/drawing/2014/main" id="{E3F7B87B-F314-3FAA-A1B5-A4BF25448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/>
              <a:t>What Temperature are the Adiabatic Walls at the Moment?</a:t>
            </a:r>
          </a:p>
        </p:txBody>
      </p:sp>
      <p:sp>
        <p:nvSpPr>
          <p:cNvPr id="624643" name="Rectangle 3">
            <a:extLst>
              <a:ext uri="{FF2B5EF4-FFF2-40B4-BE49-F238E27FC236}">
                <a16:creationId xmlns:a16="http://schemas.microsoft.com/office/drawing/2014/main" id="{DCDEEDF2-1084-2A71-4649-1CF22D86C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1905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/>
              <a:t>E</a:t>
            </a:r>
            <a:r>
              <a:rPr lang="en-US" altLang="en-US" sz="2400" baseline="-25000"/>
              <a:t>b1</a:t>
            </a:r>
            <a:r>
              <a:rPr lang="en-US" altLang="en-US" sz="2400"/>
              <a:t>, E</a:t>
            </a:r>
            <a:r>
              <a:rPr lang="en-US" altLang="en-US" sz="2400" baseline="-25000"/>
              <a:t>b2</a:t>
            </a:r>
            <a:r>
              <a:rPr lang="en-US" altLang="en-US" sz="2400"/>
              <a:t>, J</a:t>
            </a:r>
            <a:r>
              <a:rPr lang="en-US" altLang="en-US" sz="2400" baseline="-25000"/>
              <a:t>1</a:t>
            </a:r>
            <a:r>
              <a:rPr lang="en-US" altLang="en-US" sz="2400"/>
              <a:t>, J</a:t>
            </a:r>
            <a:r>
              <a:rPr lang="en-US" altLang="en-US" sz="2400" baseline="-25000"/>
              <a:t>2</a:t>
            </a:r>
            <a:r>
              <a:rPr lang="en-US" altLang="en-US" sz="2400"/>
              <a:t> and J</a:t>
            </a:r>
            <a:r>
              <a:rPr lang="en-US" altLang="en-US" sz="2400" baseline="-25000"/>
              <a:t>3</a:t>
            </a:r>
            <a:r>
              <a:rPr lang="en-US" altLang="en-US" sz="2400"/>
              <a:t> all have units of W m</a:t>
            </a:r>
            <a:r>
              <a:rPr lang="en-US" altLang="en-US" sz="2400" baseline="30000"/>
              <a:t>-2</a:t>
            </a:r>
            <a:endParaRPr lang="en-US" altLang="en-US" sz="2400"/>
          </a:p>
          <a:p>
            <a:r>
              <a:rPr lang="en-US" altLang="en-US" sz="2400"/>
              <a:t>There is no practical difference between the radiosity (J</a:t>
            </a:r>
            <a:r>
              <a:rPr lang="en-US" altLang="en-US" sz="2400" baseline="-25000"/>
              <a:t>3</a:t>
            </a:r>
            <a:r>
              <a:rPr lang="en-US" altLang="en-US" sz="2400"/>
              <a:t>) and the blackbody emissive power of the adiabatic walls.</a:t>
            </a:r>
          </a:p>
          <a:p>
            <a:r>
              <a:rPr lang="en-US" altLang="en-US" sz="2400"/>
              <a:t>If we know J</a:t>
            </a:r>
            <a:r>
              <a:rPr lang="en-US" altLang="en-US" sz="2400" baseline="-25000"/>
              <a:t>3</a:t>
            </a:r>
            <a:r>
              <a:rPr lang="en-US" altLang="en-US" sz="2400"/>
              <a:t>, then we can calculate T</a:t>
            </a:r>
            <a:r>
              <a:rPr lang="en-US" altLang="en-US" sz="2400" baseline="-25000"/>
              <a:t>3</a:t>
            </a:r>
            <a:r>
              <a:rPr lang="en-US" altLang="en-US" sz="2400"/>
              <a:t> from:-</a:t>
            </a:r>
          </a:p>
        </p:txBody>
      </p:sp>
      <p:graphicFrame>
        <p:nvGraphicFramePr>
          <p:cNvPr id="624644" name="Object 4">
            <a:hlinkClick r:id="" action="ppaction://ole?verb=0"/>
            <a:extLst>
              <a:ext uri="{FF2B5EF4-FFF2-40B4-BE49-F238E27FC236}">
                <a16:creationId xmlns:a16="http://schemas.microsoft.com/office/drawing/2014/main" id="{D4A13ED5-3F01-03D8-38B5-192D1A195898}"/>
              </a:ext>
            </a:extLst>
          </p:cNvPr>
          <p:cNvGraphicFramePr>
            <a:graphicFrameLocks/>
          </p:cNvGraphicFramePr>
          <p:nvPr/>
        </p:nvGraphicFramePr>
        <p:xfrm>
          <a:off x="2743200" y="3886200"/>
          <a:ext cx="2362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09560" imgH="252360" progId="Equation.2">
                  <p:embed/>
                </p:oleObj>
              </mc:Choice>
              <mc:Fallback>
                <p:oleObj name="Equation" r:id="rId3" imgW="709560" imgH="252360" progId="Equation.2">
                  <p:embed/>
                  <p:pic>
                    <p:nvPicPr>
                      <p:cNvPr id="624644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4A13ED5-3F01-03D8-38B5-192D1A19589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86200"/>
                        <a:ext cx="2362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>
            <a:extLst>
              <a:ext uri="{FF2B5EF4-FFF2-40B4-BE49-F238E27FC236}">
                <a16:creationId xmlns:a16="http://schemas.microsoft.com/office/drawing/2014/main" id="{7897C287-736A-127C-1EC9-91933F0BCB4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AE1B1AA-7D4D-9293-A137-EB10A954C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137CB6B6-48F1-65EC-E2F6-B02ED3731F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B940E918-8B14-93E4-3C81-8BEE60214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B5F32B6-BCE6-6D49-23C2-0A1BC58B8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9947495-A911-11DA-1727-22322FB900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08FA782-6299-4C2F-C4BA-67A4D4400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0AE2825-30E5-778E-0671-4FA93EE0E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CADBD0FD-CDE0-7C0F-891F-013AEFEF50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96F541E-19DC-6559-53F3-54D6F6B90D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60B0EB74-8B19-038F-BB92-29395F8E9F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6BF6992-2F65-E874-3DBD-95F7A3B1D9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CD471462-B650-9B8A-0DD6-545D7B6AE5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9EAD0D6-2EB3-2247-3EED-6287E17A6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B02C9FC-9D75-2974-F05D-35772BB16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D109593-5125-3B9D-1B3F-7D0F3F051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CubeSat prototype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9C23206-26B8-8CF0-FD9F-3AEA31092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0914" y="1240022"/>
            <a:ext cx="5413686" cy="5263305"/>
          </a:xfrm>
        </p:spPr>
      </p:pic>
    </p:spTree>
    <p:extLst>
      <p:ext uri="{BB962C8B-B14F-4D97-AF65-F5344CB8AC3E}">
        <p14:creationId xmlns:p14="http://schemas.microsoft.com/office/powerpoint/2010/main" val="15096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CubeSat prototypes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E79994D-E78F-FCBD-BB1C-1B76450DE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3733" y="1143000"/>
            <a:ext cx="6764867" cy="5331120"/>
          </a:xfrm>
        </p:spPr>
      </p:pic>
    </p:spTree>
    <p:extLst>
      <p:ext uri="{BB962C8B-B14F-4D97-AF65-F5344CB8AC3E}">
        <p14:creationId xmlns:p14="http://schemas.microsoft.com/office/powerpoint/2010/main" val="29295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Solar Simulation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58E32687-7663-4C24-3BBC-E3837D2639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7000"/>
            <a:ext cx="3967160" cy="510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F67CD6-62A4-1DF3-1B09-0B8458ECC792}"/>
              </a:ext>
            </a:extLst>
          </p:cNvPr>
          <p:cNvSpPr txBox="1"/>
          <p:nvPr/>
        </p:nvSpPr>
        <p:spPr>
          <a:xfrm>
            <a:off x="4572000" y="19050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Thermal test chamber: 600 m</a:t>
            </a:r>
            <a:r>
              <a:rPr lang="en-US" b="0" i="0" baseline="30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3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Vacuum: 10 </a:t>
            </a:r>
            <a:r>
              <a:rPr lang="en-US" b="0" i="0" baseline="30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-6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 mmHg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n-lt"/>
              </a:rPr>
              <a:t>Temperature: -170°C up to 120°C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448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7E47-B8DA-5DE5-F368-5504CE19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797675" cy="851523"/>
          </a:xfrm>
        </p:spPr>
        <p:txBody>
          <a:bodyPr/>
          <a:lstStyle/>
          <a:p>
            <a:r>
              <a:rPr lang="en-US" sz="2800" dirty="0"/>
              <a:t>Thermal Conditions on Each wall</a:t>
            </a:r>
            <a:endParaRPr lang="en-IN" sz="2800" dirty="0"/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6091C82C-AF17-1C4C-C4B1-AEBDBEF584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DE40D608-9189-26CC-6786-99C31DC625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949195A-D071-5A5A-0F9C-19AD145A6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A03E8F4C-9902-1E62-007D-162F38CB2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9B281F10-91A4-B782-5BED-8B0F278834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ABF089C5-444B-3E2C-095D-EE4E942907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3">
                  <a:extLst>
                    <a:ext uri="{FF2B5EF4-FFF2-40B4-BE49-F238E27FC236}">
                      <a16:creationId xmlns:a16="http://schemas.microsoft.com/office/drawing/2014/main" id="{7DC08335-0F85-0D64-8779-0DEBC8E37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id="{50DBF591-C583-A1C1-1031-5CBD86A91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50C64124-0047-9655-4642-A827293124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2D67A461-AD51-FE06-44FA-3C7DEA562B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227C6AFC-39A6-A878-94C7-FCE4DA326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0560F5BB-6251-940F-09A0-7CFE74D59C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ABC2ABA1-410D-BD78-8495-F85A6DA78B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9F4B1DB-3B20-977D-AAD0-DA799F3C7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2CC8939D-F3DF-07E4-8D91-8EB476E11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67E7DE1-0171-8BCB-25FA-0AB8A6E37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5CC667F-F262-ADDA-9247-448A7969A655}"/>
              </a:ext>
            </a:extLst>
          </p:cNvPr>
          <p:cNvSpPr/>
          <p:nvPr/>
        </p:nvSpPr>
        <p:spPr bwMode="auto">
          <a:xfrm>
            <a:off x="3810000" y="2590800"/>
            <a:ext cx="762000" cy="3657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5A98ABD0-2FA7-0611-BE94-D90EF9F58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9544" y="1149106"/>
            <a:ext cx="4870256" cy="5433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37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>
            <a:extLst>
              <a:ext uri="{FF2B5EF4-FFF2-40B4-BE49-F238E27FC236}">
                <a16:creationId xmlns:a16="http://schemas.microsoft.com/office/drawing/2014/main" id="{958B7DD0-57D7-E51B-61BD-5A0F4D688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/>
              <a:t>Real  Opaque Surfaces</a:t>
            </a:r>
          </a:p>
        </p:txBody>
      </p:sp>
      <p:sp>
        <p:nvSpPr>
          <p:cNvPr id="582659" name="Rectangle 3">
            <a:extLst>
              <a:ext uri="{FF2B5EF4-FFF2-40B4-BE49-F238E27FC236}">
                <a16:creationId xmlns:a16="http://schemas.microsoft.com/office/drawing/2014/main" id="{78298043-C7F1-CE33-C01F-FBB803D60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905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altLang="en-US" sz="2400" dirty="0" err="1"/>
              <a:t>Kichoff’s</a:t>
            </a:r>
            <a:r>
              <a:rPr lang="en-US" altLang="en-US" sz="2400" dirty="0"/>
              <a:t> Law: substances that are poor emitters are also poor absorbers for any given wavelength</a:t>
            </a:r>
          </a:p>
          <a:p>
            <a:pPr>
              <a:buFontTx/>
              <a:buNone/>
            </a:pPr>
            <a:r>
              <a:rPr lang="en-US" altLang="en-US" sz="2400" dirty="0"/>
              <a:t>At thermal equilibrium</a:t>
            </a:r>
          </a:p>
          <a:p>
            <a:r>
              <a:rPr lang="en-US" altLang="en-US" sz="2400" dirty="0"/>
              <a:t>Emissivity of surface (</a:t>
            </a:r>
            <a:r>
              <a:rPr lang="en-US" altLang="en-US" sz="2400" i="1" dirty="0">
                <a:latin typeface="SymbolPS" pitchFamily="18" charset="2"/>
                <a:sym typeface="Symbol" panose="05050102010706020507" pitchFamily="18" charset="2"/>
              </a:rPr>
              <a:t> </a:t>
            </a:r>
            <a:r>
              <a:rPr lang="en-US" altLang="en-US" sz="2400" dirty="0">
                <a:latin typeface="SymbolPS" pitchFamily="18" charset="2"/>
              </a:rPr>
              <a:t>)</a:t>
            </a:r>
            <a:r>
              <a:rPr lang="en-US" altLang="en-US" sz="2400" dirty="0"/>
              <a:t> = Absorptivity(</a:t>
            </a:r>
            <a:r>
              <a:rPr lang="en-US" altLang="en-US" sz="2400" i="1" dirty="0">
                <a:latin typeface="SymbolPS" pitchFamily="18" charset="2"/>
              </a:rPr>
              <a:t>a</a:t>
            </a:r>
            <a:r>
              <a:rPr lang="en-US" altLang="en-US" sz="2400" dirty="0">
                <a:latin typeface="SymbolPS" pitchFamily="18" charset="2"/>
              </a:rPr>
              <a:t>)</a:t>
            </a:r>
            <a:endParaRPr lang="en-US" altLang="en-US" sz="2400" dirty="0"/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C622EB1F-CD33-060B-DF80-4B8063434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97275"/>
            <a:ext cx="7772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Transmissivity of solid surfaces = 0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b="1" dirty="0"/>
              <a:t>Emissivity is the only significant parameter</a:t>
            </a:r>
            <a:endParaRPr lang="en-US" altLang="en-US" dirty="0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en-US" dirty="0" err="1"/>
              <a:t>Emissivities</a:t>
            </a:r>
            <a:r>
              <a:rPr lang="en-US" altLang="en-US" dirty="0"/>
              <a:t> vary from 0.1 (polished surfaces) to 0.95 (blackboard)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A42D8E44-2F65-7223-CFE2-648DAE3386F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4700E64-6031-ACAA-92AC-CFC5D396D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B3E0AEE-93DE-1BC0-4DDF-9566F691B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122AC443-7551-5A8D-8380-956310B1C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0630F8E0-F36F-8A24-B65A-B53A09B0A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FF95C3E-D838-4E19-B1A4-C56706A094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E7ADF17-8397-4B28-01A3-BFF25889C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99AEBBA-D62E-A322-7160-31E46F397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EA3DCE33-C76F-79FD-56B7-7F52BB9A8B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AD7D551-75FD-AA50-92BC-4E82CB636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04C642C-672B-DEAB-E609-C8B831B20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E3715B11-3C0C-1A2F-2BF8-FA0F64E0D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41C93E2-496C-027A-4457-E0608C1CF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B577701-2E6F-1AB3-D9AD-1645D6355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11B01B84-1858-4C54-9D69-96B8E0A6E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C83CF62-FE29-9DE7-49E5-DEBCB06A9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2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2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build="p"/>
      <p:bldP spid="582660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9635</TotalTime>
  <Words>1795</Words>
  <Application>Microsoft Office PowerPoint</Application>
  <PresentationFormat>On-screen Show (4:3)</PresentationFormat>
  <Paragraphs>275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 Math</vt:lpstr>
      <vt:lpstr>Roboto</vt:lpstr>
      <vt:lpstr>Script MT Bold</vt:lpstr>
      <vt:lpstr>SymbolPS</vt:lpstr>
      <vt:lpstr>Times New Roman</vt:lpstr>
      <vt:lpstr>Blank Presentation</vt:lpstr>
      <vt:lpstr>Equation</vt:lpstr>
      <vt:lpstr>Radiation Analysis of Space Systems</vt:lpstr>
      <vt:lpstr>INSPIRE-SAT 7 CubeSat</vt:lpstr>
      <vt:lpstr>Sources of Heat Flux on the Walls of A Cubesat</vt:lpstr>
      <vt:lpstr>Variation of Temperature of Walls</vt:lpstr>
      <vt:lpstr>CubeSat prototype</vt:lpstr>
      <vt:lpstr>CubeSat prototypes</vt:lpstr>
      <vt:lpstr>Solar Simulation</vt:lpstr>
      <vt:lpstr>Thermal Conditions on Each wall</vt:lpstr>
      <vt:lpstr>Real  Opaque Surfaces</vt:lpstr>
      <vt:lpstr>Complication</vt:lpstr>
      <vt:lpstr>Radiosity of Real Opaque Surface</vt:lpstr>
      <vt:lpstr>Enclosure of Real Surfaces </vt:lpstr>
      <vt:lpstr>PowerPoint Presentation</vt:lpstr>
      <vt:lpstr>PowerPoint Presentation</vt:lpstr>
      <vt:lpstr>Surface Resistance of A Real Surface</vt:lpstr>
      <vt:lpstr>Radiation Exchange between Real Surfaces</vt:lpstr>
      <vt:lpstr>PowerPoint Presentation</vt:lpstr>
      <vt:lpstr>PowerPoint Presentation</vt:lpstr>
      <vt:lpstr>Geometrical (View Factor) Resistance</vt:lpstr>
      <vt:lpstr>Relevance?</vt:lpstr>
      <vt:lpstr>Basic Concepts of Network Analysis</vt:lpstr>
      <vt:lpstr>Resistance Network for ith surface interaction in an Enclosure</vt:lpstr>
      <vt:lpstr>Design of Radiation Enclosure</vt:lpstr>
      <vt:lpstr>Design of Radiation Enclosure</vt:lpstr>
      <vt:lpstr>Design of Radiation Enclosure</vt:lpstr>
      <vt:lpstr>PowerPoint Presentation</vt:lpstr>
      <vt:lpstr>PowerPoint Presentation</vt:lpstr>
      <vt:lpstr>The Two-Surface Enclosure</vt:lpstr>
      <vt:lpstr>Key Points for Two-Surface Example</vt:lpstr>
      <vt:lpstr>Step 1: Sketch the Situation</vt:lpstr>
      <vt:lpstr>Step 2: Sketch Radiation Network</vt:lpstr>
      <vt:lpstr>Design of Radiation Enclosure</vt:lpstr>
      <vt:lpstr>Step 3: View Factor Concept: “Ant on Surface”</vt:lpstr>
      <vt:lpstr>View Factor Arithmetic</vt:lpstr>
      <vt:lpstr>Three-Surface Enclosure</vt:lpstr>
      <vt:lpstr>Key Points for Three-Surface Example</vt:lpstr>
      <vt:lpstr>Example</vt:lpstr>
      <vt:lpstr>Situation</vt:lpstr>
      <vt:lpstr>In What Context Might This Calculation Be Carried Out? </vt:lpstr>
      <vt:lpstr>Interpretation</vt:lpstr>
      <vt:lpstr>Treatment of Adiabatic Walls</vt:lpstr>
      <vt:lpstr>General Procedure</vt:lpstr>
      <vt:lpstr>Radiation Network</vt:lpstr>
      <vt:lpstr>Explanation of Radiation Network</vt:lpstr>
      <vt:lpstr>3-surface Radiation Network</vt:lpstr>
      <vt:lpstr>What Temperature are the Adiabatic Walls at the Moment?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857</cp:revision>
  <cp:lastPrinted>2002-07-26T02:11:33Z</cp:lastPrinted>
  <dcterms:created xsi:type="dcterms:W3CDTF">2002-07-26T01:39:54Z</dcterms:created>
  <dcterms:modified xsi:type="dcterms:W3CDTF">2024-04-27T00:50:02Z</dcterms:modified>
</cp:coreProperties>
</file>