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570" r:id="rId2"/>
    <p:sldId id="1070" r:id="rId3"/>
    <p:sldId id="1071" r:id="rId4"/>
    <p:sldId id="1025" r:id="rId5"/>
    <p:sldId id="1026" r:id="rId6"/>
    <p:sldId id="1027" r:id="rId7"/>
    <p:sldId id="1049" r:id="rId8"/>
    <p:sldId id="1028" r:id="rId9"/>
    <p:sldId id="1029" r:id="rId10"/>
    <p:sldId id="1050" r:id="rId11"/>
    <p:sldId id="1031" r:id="rId12"/>
    <p:sldId id="1032" r:id="rId13"/>
    <p:sldId id="1033" r:id="rId14"/>
    <p:sldId id="1017" r:id="rId15"/>
    <p:sldId id="1034" r:id="rId16"/>
    <p:sldId id="259" r:id="rId17"/>
    <p:sldId id="280" r:id="rId18"/>
    <p:sldId id="1072" r:id="rId19"/>
    <p:sldId id="296" r:id="rId20"/>
    <p:sldId id="291" r:id="rId21"/>
    <p:sldId id="1035" r:id="rId22"/>
    <p:sldId id="1030" r:id="rId23"/>
    <p:sldId id="1015" r:id="rId24"/>
    <p:sldId id="1039" r:id="rId25"/>
    <p:sldId id="1040" r:id="rId26"/>
    <p:sldId id="1036" r:id="rId27"/>
    <p:sldId id="1041" r:id="rId28"/>
    <p:sldId id="1018" r:id="rId29"/>
    <p:sldId id="1019" r:id="rId30"/>
    <p:sldId id="1037" r:id="rId31"/>
    <p:sldId id="1013" r:id="rId32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 M V Subbara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643"/>
    <a:srgbClr val="FF0066"/>
    <a:srgbClr val="FF9900"/>
    <a:srgbClr val="000099"/>
    <a:srgbClr val="FFCC00"/>
    <a:srgbClr val="FF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2677" autoAdjust="0"/>
  </p:normalViewPr>
  <p:slideViewPr>
    <p:cSldViewPr>
      <p:cViewPr>
        <p:scale>
          <a:sx n="50" d="100"/>
          <a:sy n="50" d="100"/>
        </p:scale>
        <p:origin x="193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4-08-04T03:58:31.0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 2 10320,'-24'-3'4386,"24"3"-258,-10 0-774,10 0-4128,2 6-2838,-2-6-516,17 4-129,-17-4-387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03:27:36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20334 15177 88 0,'0'0'87'15,"0"0"-17"-15,0 0-16 0,2-11-4 16,-2 11 1-16,0 0 3 15,-6-14-13-15,6 14-8 16,0 0-10-16,0 0-10 16,0 0-10-16,0 0-2 15,0 0-11-15,-7-12-11 16,7 12-10-16,0 0-33 15,0 0-43-15,2 17-3 16,-2-17 4-16,5 11-4 16,-5-11 102-16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23T03:23:01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22603 14578 244 0,'0'0'110'0,"-21"-18"2"0,4-1-88 0,1-3-11 0,8 2-1 0,-2 1-1 16,4 2-2-16,-2-1-14 0,0-2-43 0,3 4-59 0,6 3-2 0,-1 13-1 16,9-16-3-16,-9 16 71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0T05:33:02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2505 17959 205 0,'0'0'107'0,"-12"-9"-9"16,9-2-37-16,3 11-29 16,0 0 3-16,0 0-12 15,0 0-20-15,0 0-14 16,-1-11-12-16,1 11-32 15,0 0-43-15,10 16-1 16,-7-5-14-16,-3-11 6 0,0 0 50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05815-D887-8BFF-B364-6A2A8A57E2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1E712-C4FE-051F-C94A-20AB946D03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D5AAFE-E238-462E-A61E-E041717960BA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E1C5A6-59AD-A3AC-4A65-C751187250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F4EFA3-2BA7-7755-0EE4-9ED790CC4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5EDBA-4EA4-3A7C-8E2E-0F29E486F5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C407B-E75F-3B76-19B0-2552656A2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7AD9DF-D796-4F26-A236-170140957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E722A57-094B-5F10-E865-E453D763F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F0B66DC-E167-4CC8-DE59-F82B91CAE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26B09895-0A42-CA39-D0C9-3762E56D8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249E51-B60A-4994-B555-217A6785A2C7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AD9DF-D796-4F26-A236-1701409575E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59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AD9DF-D796-4F26-A236-1701409575E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64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AF014C-6509-14C4-DD82-702404D0F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B6AF2A-2BC7-E697-9B82-462977328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358EE9-5242-5A2C-F947-1A4A20F1E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C420D-91BA-41A2-BEE2-6AD0E9AD7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54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FB6FE1-F77A-581C-69F4-2DFADABA9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F69BC8-0BAC-CE2A-5A83-AA22B7B26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5F6AB6-29E7-FDC8-CE82-618D068F90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12653-3FEF-4C84-B529-173C83886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39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AE374C-1BDF-FF58-3108-17CA4466E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088CFB-09F7-0DEB-7767-BE4576B70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6D10AF-DC7A-8BC1-91EB-87DCF5B22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2C54-52A8-43B4-8FFD-846132DBB5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04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EF59BE-0694-2D5E-A9DB-4B389295A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60C5C4-2FA2-A621-FD20-5A395F523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8CF330-A7D8-C0DD-B7AB-6C0E09539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0FF58-204D-40B8-BBE4-8F3EC8CC5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97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D93580-68DC-6AB9-85B1-F1E6C41AE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ADFA53-D659-424E-5783-F6283531A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E7C995-3BA0-E915-19BF-4351EA155E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C5B50-7E13-44ED-A11C-9769B11F9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68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58B45-B749-9EC5-0159-A40E19FA5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44FE34-D21D-2427-4872-68319933E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5B304-7E2C-7707-A74D-005854FE2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D5DEF-BA3E-47D5-B469-7A10EF3D9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4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95A0D66-2305-6808-2751-8C21A90CB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ECF62A-3780-1E1B-CB39-A7E1E1123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7F3E1F-FA18-BA99-8058-22C4A1FA0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081A8-3BAD-404A-B4E0-3C768439A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64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6D3961-3206-E4FA-64C2-36C6BDB97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09469D-39D6-7AC7-2088-3130AEB42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4C6BD3-D19F-020A-7319-1A1A7F142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002D-AD18-4678-80D3-71D292B95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68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EAE1D7-F207-8B44-52B1-8121D37CF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015413-77BE-8D11-96ED-41E8A64EC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0DAFF5-E25B-5EA0-0133-7649FED7D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0333-1818-4826-86F5-D85FC8923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97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824C0E-F4E3-A80E-733A-924B42F0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2233BF-BEE9-EF31-28CD-05D496955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4C587A-04BC-A2D3-0306-DA43B9DD6C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E5E6F-4FC5-47D1-B76D-88362880A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9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D2FEC-DA92-6F5F-EC54-70FA1A6186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56D33D-F384-C335-E2D2-F6ACF3C8F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9906EA-EB10-8211-0736-4C7ABB7A2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406B-1DB9-4C0A-9E9F-1EC0A7D9C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1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A4FEF2-D7D0-2E18-CAA3-A671D994B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F6ACF3-B892-FA55-BD50-B0A30AF75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ED4C2D-78EE-6E2D-0A78-7E81E76339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6060C7-2D53-3123-8245-0DC6821AEC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574281-71DC-F7E5-96E2-EED9A1FD18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AB27A6-1801-4F71-AFB0-743288200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-act.com/thermal-solutions/embedded-computing/ice-lok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E8E0ACC2-D1C1-E0DD-2562-A62FC5B2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9EBBC5A-C89E-30A6-4458-33A0849D1F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12192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IN" sz="280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State-of-the-Art</a:t>
            </a:r>
            <a:r>
              <a:rPr lang="en-US" sz="2800" dirty="0">
                <a:solidFill>
                  <a:srgbClr val="222222"/>
                </a:solidFill>
                <a:highlight>
                  <a:srgbClr val="FFFFFF"/>
                </a:highlight>
              </a:rPr>
              <a:t> Thermal Controls of Satellites</a:t>
            </a:r>
            <a:endParaRPr lang="en-US" sz="2800" b="0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09A10C6-CEDC-F1B4-E740-8722C7BA7C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219200"/>
          </a:xfrm>
          <a:noFill/>
        </p:spPr>
        <p:txBody>
          <a:bodyPr/>
          <a:lstStyle/>
          <a:p>
            <a:r>
              <a:rPr lang="en-US" altLang="en-US" sz="1600" b="1" dirty="0">
                <a:latin typeface="Script MT Bold" panose="03040602040607080904" pitchFamily="66" charset="0"/>
              </a:rPr>
              <a:t>P M V Subbarao</a:t>
            </a:r>
          </a:p>
          <a:p>
            <a:r>
              <a:rPr lang="en-US" altLang="en-US" sz="1600" b="1" dirty="0">
                <a:latin typeface="Script MT Bold" panose="03040602040607080904" pitchFamily="66" charset="0"/>
              </a:rPr>
              <a:t>Professor</a:t>
            </a:r>
            <a:endParaRPr lang="en-US" altLang="en-US" sz="1600" i="1" dirty="0"/>
          </a:p>
          <a:p>
            <a:r>
              <a:rPr lang="en-US" altLang="en-US" sz="1600" i="1" dirty="0"/>
              <a:t>Mechanical Engineering Department</a:t>
            </a:r>
          </a:p>
          <a:p>
            <a:r>
              <a:rPr lang="en-US" altLang="en-US" sz="1600" i="1" dirty="0"/>
              <a:t>I </a:t>
            </a:r>
            <a:r>
              <a:rPr lang="en-US" altLang="en-US" sz="1600" i="1" dirty="0" err="1"/>
              <a:t>I</a:t>
            </a:r>
            <a:r>
              <a:rPr lang="en-US" altLang="en-US" sz="1600" i="1" dirty="0"/>
              <a:t> T Delhi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B4A8BFA6-E654-E400-68C3-4B47199B9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122F31B9-E597-626E-2EFC-B61318D6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5181600"/>
            <a:ext cx="88265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en-US" sz="4000" dirty="0">
                <a:solidFill>
                  <a:srgbClr val="00B050"/>
                </a:solidFill>
                <a:latin typeface="Script MT Bold" panose="03040602040607080904" pitchFamily="66" charset="0"/>
              </a:rPr>
              <a:t>Hardware Solutions for Thermal Management of Future Space Systems….</a:t>
            </a:r>
            <a:endParaRPr lang="en-IN" sz="4000" dirty="0">
              <a:solidFill>
                <a:srgbClr val="00B050"/>
              </a:solidFill>
              <a:latin typeface="Script MT Bold" panose="03040602040607080904" pitchFamily="66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8C54DE71-DBEB-6E15-753C-4318EDC48DE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5" name="Group 8">
              <a:extLst>
                <a:ext uri="{FF2B5EF4-FFF2-40B4-BE49-F238E27FC236}">
                  <a16:creationId xmlns:a16="http://schemas.microsoft.com/office/drawing/2014/main" id="{5A0B27DA-0EBA-A71A-9D7A-DB2FB13BB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5" name="Rectangle 9">
                <a:extLst>
                  <a:ext uri="{FF2B5EF4-FFF2-40B4-BE49-F238E27FC236}">
                    <a16:creationId xmlns:a16="http://schemas.microsoft.com/office/drawing/2014/main" id="{94F833BE-7D49-3DBD-7FF0-EA69EE781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6" name="Rectangle 10">
                <a:extLst>
                  <a:ext uri="{FF2B5EF4-FFF2-40B4-BE49-F238E27FC236}">
                    <a16:creationId xmlns:a16="http://schemas.microsoft.com/office/drawing/2014/main" id="{62B1C1BF-62AB-FEF5-2781-9AADE3304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1">
              <a:extLst>
                <a:ext uri="{FF2B5EF4-FFF2-40B4-BE49-F238E27FC236}">
                  <a16:creationId xmlns:a16="http://schemas.microsoft.com/office/drawing/2014/main" id="{63654A37-8E52-19B0-F814-39D04D548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3" name="Rectangle 12">
                <a:extLst>
                  <a:ext uri="{FF2B5EF4-FFF2-40B4-BE49-F238E27FC236}">
                    <a16:creationId xmlns:a16="http://schemas.microsoft.com/office/drawing/2014/main" id="{2804F6DA-87F9-8E2A-5892-92C5A3A40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3">
                <a:extLst>
                  <a:ext uri="{FF2B5EF4-FFF2-40B4-BE49-F238E27FC236}">
                    <a16:creationId xmlns:a16="http://schemas.microsoft.com/office/drawing/2014/main" id="{E45ABF0E-181C-CFFB-F10A-0E8E13005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7" name="Group 14">
              <a:extLst>
                <a:ext uri="{FF2B5EF4-FFF2-40B4-BE49-F238E27FC236}">
                  <a16:creationId xmlns:a16="http://schemas.microsoft.com/office/drawing/2014/main" id="{FDA79323-1D41-1787-1740-AE73194A5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91" name="Rectangle 15">
                <a:extLst>
                  <a:ext uri="{FF2B5EF4-FFF2-40B4-BE49-F238E27FC236}">
                    <a16:creationId xmlns:a16="http://schemas.microsoft.com/office/drawing/2014/main" id="{82A8B246-C3DD-B82D-73B1-212353D9E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6">
                <a:extLst>
                  <a:ext uri="{FF2B5EF4-FFF2-40B4-BE49-F238E27FC236}">
                    <a16:creationId xmlns:a16="http://schemas.microsoft.com/office/drawing/2014/main" id="{696D1D71-A427-86C5-1329-9B2902BFF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8" name="Group 17">
              <a:extLst>
                <a:ext uri="{FF2B5EF4-FFF2-40B4-BE49-F238E27FC236}">
                  <a16:creationId xmlns:a16="http://schemas.microsoft.com/office/drawing/2014/main" id="{C8D32F2D-112E-021E-9450-F5A51E3D1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9" name="Rectangle 18">
                <a:extLst>
                  <a:ext uri="{FF2B5EF4-FFF2-40B4-BE49-F238E27FC236}">
                    <a16:creationId xmlns:a16="http://schemas.microsoft.com/office/drawing/2014/main" id="{B107E1F7-3D28-79B4-CD44-90C8D4F48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9">
                <a:extLst>
                  <a:ext uri="{FF2B5EF4-FFF2-40B4-BE49-F238E27FC236}">
                    <a16:creationId xmlns:a16="http://schemas.microsoft.com/office/drawing/2014/main" id="{9E8EA480-EE97-8EC5-8F05-3B7689AE6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pic>
        <p:nvPicPr>
          <p:cNvPr id="23" name="Rectangle 19458">
            <a:extLst>
              <a:ext uri="{FF2B5EF4-FFF2-40B4-BE49-F238E27FC236}">
                <a16:creationId xmlns:a16="http://schemas.microsoft.com/office/drawing/2014/main" id="{8526C4BA-2BC2-BFC0-7F42-641229C3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752600"/>
            <a:ext cx="4071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  <a:scene3d>
            <a:camera prst="perspectiveHeroicExtremeRightFacing">
              <a:rot lat="487347" lon="1800000" rev="174516"/>
            </a:camera>
            <a:lightRig rig="threePt" dir="t"/>
          </a:scene3d>
          <a:sp3d>
            <a:bevelT w="165100" prst="coolSlant"/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F113FA1E-FB2A-E2A7-EF48-F580A42D5AF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F113FA1E-FB2A-E2A7-EF48-F580A42D5AF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22">
                <a:extLst>
                  <a:ext uri="{FF2B5EF4-FFF2-40B4-BE49-F238E27FC236}">
                    <a16:creationId xmlns:a16="http://schemas.microsoft.com/office/drawing/2014/main" id="{34B2D1C6-4BCE-E78C-0B14-D473715DC2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0" y="5286375"/>
              <a:ext cx="12700" cy="4763"/>
            </p14:xfrm>
          </p:contentPart>
        </mc:Choice>
        <mc:Fallback xmlns="">
          <p:pic>
            <p:nvPicPr>
              <p:cNvPr id="1027" name="Ink 22">
                <a:extLst>
                  <a:ext uri="{FF2B5EF4-FFF2-40B4-BE49-F238E27FC236}">
                    <a16:creationId xmlns:a16="http://schemas.microsoft.com/office/drawing/2014/main" id="{34B2D1C6-4BCE-E78C-0B14-D473715DC2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4288" y="5273991"/>
                <a:ext cx="32124" cy="29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38D417-A5AC-693E-690E-09E9A7EEDAB4}"/>
                  </a:ext>
                </a:extLst>
              </p14:cNvPr>
              <p14:cNvContentPartPr/>
              <p14:nvPr/>
            </p14:nvContentPartPr>
            <p14:xfrm>
              <a:off x="7316280" y="5450400"/>
              <a:ext cx="504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38D417-A5AC-693E-690E-09E9A7EEDA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06920" y="5441040"/>
                <a:ext cx="23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9CDF91-4930-434C-3628-4A59DA94D289}"/>
                  </a:ext>
                </a:extLst>
              </p14:cNvPr>
              <p14:cNvContentPartPr/>
              <p14:nvPr/>
            </p14:nvContentPartPr>
            <p14:xfrm>
              <a:off x="8101440" y="5176800"/>
              <a:ext cx="36000" cy="7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9CDF91-4930-434C-3628-4A59DA94D2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92080" y="5167440"/>
                <a:ext cx="547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2958D2-0F2E-A4A5-F362-90D3492241E7}"/>
                  </a:ext>
                </a:extLst>
              </p14:cNvPr>
              <p14:cNvContentPartPr/>
              <p14:nvPr/>
            </p14:nvContentPartPr>
            <p14:xfrm>
              <a:off x="896040" y="6454080"/>
              <a:ext cx="6120" cy="11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2958D2-0F2E-A4A5-F362-90D3492241E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6680" y="6444720"/>
                <a:ext cx="24840" cy="3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IN" sz="2800" i="0" dirty="0" err="1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SmallSat</a:t>
            </a:r>
            <a:r>
              <a:rPr lang="en-IN" sz="280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 Passive Thermal Technologies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24B6A02-8C81-DFDF-5F70-C729EEC9D4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92747"/>
              </p:ext>
            </p:extLst>
          </p:nvPr>
        </p:nvGraphicFramePr>
        <p:xfrm>
          <a:off x="381000" y="1384590"/>
          <a:ext cx="8610600" cy="4178008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149600982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79511805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512206114"/>
                    </a:ext>
                  </a:extLst>
                </a:gridCol>
              </a:tblGrid>
              <a:tr h="365673">
                <a:tc gridSpan="2">
                  <a:txBody>
                    <a:bodyPr/>
                    <a:lstStyle/>
                    <a:p>
                      <a:pPr algn="l"/>
                      <a:r>
                        <a:rPr lang="en-IN" sz="2000" b="1">
                          <a:effectLst/>
                        </a:rPr>
                        <a:t>Passive Technology</a:t>
                      </a:r>
                      <a:endParaRPr lang="en-IN" sz="2000">
                        <a:effectLst/>
                      </a:endParaRP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2000">
                        <a:effectLst/>
                      </a:endParaRPr>
                    </a:p>
                  </a:txBody>
                  <a:tcPr marL="39565" marR="39565" marT="19783" marB="1978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1">
                          <a:effectLst/>
                        </a:rPr>
                        <a:t>Description</a:t>
                      </a:r>
                      <a:endParaRPr lang="en-IN" sz="2000">
                        <a:effectLst/>
                      </a:endParaRP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470548"/>
                  </a:ext>
                </a:extLst>
              </a:tr>
              <a:tr h="365673">
                <a:tc gridSpan="3">
                  <a:txBody>
                    <a:bodyPr/>
                    <a:lstStyle/>
                    <a:p>
                      <a:pPr algn="l"/>
                      <a:endParaRPr lang="en-IN" sz="2000" dirty="0">
                        <a:effectLst/>
                      </a:endParaRP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2000">
                        <a:effectLst/>
                      </a:endParaRPr>
                    </a:p>
                  </a:txBody>
                  <a:tcPr marL="39565" marR="39565" marT="19783" marB="1978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21085"/>
                  </a:ext>
                </a:extLst>
              </a:tr>
              <a:tr h="365673">
                <a:tc>
                  <a:txBody>
                    <a:bodyPr/>
                    <a:lstStyle/>
                    <a:p>
                      <a:pPr algn="l"/>
                      <a:r>
                        <a:rPr lang="en-IN" sz="2000">
                          <a:effectLst/>
                        </a:rPr>
                        <a:t>Thermal Louvers</a:t>
                      </a: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Controls heat transfer between spacecraft surfaces.</a:t>
                      </a:r>
                      <a:endParaRPr lang="en-IN" sz="2000">
                        <a:effectLst/>
                      </a:endParaRP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Controls heat transfer between spacecraft surfaces.</a:t>
                      </a:r>
                    </a:p>
                  </a:txBody>
                  <a:tcPr marL="39565" marR="39565" marT="19783" marB="1978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517848"/>
                  </a:ext>
                </a:extLst>
              </a:tr>
              <a:tr h="689332">
                <a:tc>
                  <a:txBody>
                    <a:bodyPr/>
                    <a:lstStyle/>
                    <a:p>
                      <a:pPr algn="l"/>
                      <a:r>
                        <a:rPr lang="en-IN" sz="2000">
                          <a:effectLst/>
                        </a:rPr>
                        <a:t>Deployable Radiators</a:t>
                      </a: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Dedicated surface for dissipating excess heat via radiative heat transfer.</a:t>
                      </a:r>
                      <a:endParaRPr lang="en-IN" sz="2000">
                        <a:effectLst/>
                      </a:endParaRP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Dedicated surface for dissipating excess heat via radiative heat transfer.</a:t>
                      </a:r>
                    </a:p>
                  </a:txBody>
                  <a:tcPr marL="39565" marR="39565" marT="19783" marB="1978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46317"/>
                  </a:ext>
                </a:extLst>
              </a:tr>
              <a:tr h="1012992">
                <a:tc>
                  <a:txBody>
                    <a:bodyPr/>
                    <a:lstStyle/>
                    <a:p>
                      <a:pPr algn="l"/>
                      <a:r>
                        <a:rPr lang="en-IN" sz="2000">
                          <a:effectLst/>
                        </a:rPr>
                        <a:t>Phase Change Materials</a:t>
                      </a: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Energy is absorbed as material within a metal compartment changes phase because of exposure to a heat source.</a:t>
                      </a:r>
                      <a:endParaRPr lang="en-IN" sz="2000">
                        <a:effectLst/>
                      </a:endParaRP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Energy is absorbed as material within a metal compartment changes phase because of exposure to a heat source.</a:t>
                      </a:r>
                    </a:p>
                  </a:txBody>
                  <a:tcPr marL="39565" marR="39565" marT="19783" marB="1978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881574"/>
                  </a:ext>
                </a:extLst>
              </a:tr>
              <a:tr h="1012992">
                <a:tc>
                  <a:txBody>
                    <a:bodyPr/>
                    <a:lstStyle/>
                    <a:p>
                      <a:pPr algn="l"/>
                      <a:r>
                        <a:rPr lang="en-IN" sz="2000">
                          <a:effectLst/>
                        </a:rPr>
                        <a:t>Thermal Switches</a:t>
                      </a: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An electromechanical device which controls the flow of electrical current in response to temperature change.</a:t>
                      </a:r>
                      <a:endParaRPr lang="en-IN" sz="2000">
                        <a:effectLst/>
                      </a:endParaRP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An electromechanical device which controls the flow of electrical current in response to temperature change.</a:t>
                      </a:r>
                    </a:p>
                  </a:txBody>
                  <a:tcPr marL="39565" marR="39565" marT="19783" marB="1978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178119"/>
                  </a:ext>
                </a:extLst>
              </a:tr>
              <a:tr h="365673">
                <a:tc>
                  <a:txBody>
                    <a:bodyPr/>
                    <a:lstStyle/>
                    <a:p>
                      <a:pPr algn="l"/>
                      <a:endParaRPr lang="en-IN" sz="2000"/>
                    </a:p>
                  </a:txBody>
                  <a:tcPr marL="39565" marR="39565" marT="19783" marB="19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IN" sz="2000" dirty="0"/>
                    </a:p>
                  </a:txBody>
                  <a:tcPr marL="39565" marR="39565" marT="19783" marB="19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2000" dirty="0"/>
                    </a:p>
                  </a:txBody>
                  <a:tcPr marL="39565" marR="39565" marT="19783" marB="19783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554194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E48E05F-A160-3E27-3FDD-66F340EC0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56894" y="-323165"/>
            <a:ext cx="198832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IN" sz="280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State-of-the-Art – Active Systems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6AB200-53A7-395B-4633-18AA4C5B7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763000" cy="4114800"/>
          </a:xfrm>
        </p:spPr>
        <p:txBody>
          <a:bodyPr/>
          <a:lstStyle/>
          <a:p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Active thermal control methods rely on input power for operation.</a:t>
            </a:r>
          </a:p>
          <a:p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More effective in maintaining tighter temperature control for components with stricter temperature requirements or higher heat loads. </a:t>
            </a:r>
          </a:p>
          <a:p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Typical active thermal devices used on large-scale spacecraft include electrical resistance heaters, cryocoolers, thermoelectric coolers, and fluid loops. </a:t>
            </a:r>
          </a:p>
          <a:p>
            <a:r>
              <a:rPr lang="en-US" sz="2400" dirty="0">
                <a:solidFill>
                  <a:srgbClr val="1B1B1B"/>
                </a:solidFill>
                <a:highlight>
                  <a:srgbClr val="FFFFFF"/>
                </a:highlight>
              </a:rPr>
              <a:t>M</a:t>
            </a: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ost of active thermal systems in small spacecraft are limited.</a:t>
            </a:r>
          </a:p>
          <a:p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 Due to the need for miniaturize existing actively controlled thermal techniques and reduce power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60671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IN" sz="280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Active Thermal Technologies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356FEB3-8F9F-2296-2456-C98DBEADB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694219"/>
              </p:ext>
            </p:extLst>
          </p:nvPr>
        </p:nvGraphicFramePr>
        <p:xfrm>
          <a:off x="354542" y="1199905"/>
          <a:ext cx="8637058" cy="5458429"/>
        </p:xfrm>
        <a:graphic>
          <a:graphicData uri="http://schemas.openxmlformats.org/drawingml/2006/table">
            <a:tbl>
              <a:tblPr/>
              <a:tblGrid>
                <a:gridCol w="3150658">
                  <a:extLst>
                    <a:ext uri="{9D8B030D-6E8A-4147-A177-3AD203B41FA5}">
                      <a16:colId xmlns:a16="http://schemas.microsoft.com/office/drawing/2014/main" val="91246467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664314744"/>
                    </a:ext>
                  </a:extLst>
                </a:gridCol>
              </a:tblGrid>
              <a:tr h="382131">
                <a:tc>
                  <a:txBody>
                    <a:bodyPr/>
                    <a:lstStyle/>
                    <a:p>
                      <a:pPr algn="l"/>
                      <a:r>
                        <a:rPr lang="en-IN" sz="2000" b="1">
                          <a:effectLst/>
                        </a:rPr>
                        <a:t>Active Technology</a:t>
                      </a:r>
                      <a:endParaRPr lang="en-IN" sz="2000">
                        <a:effectLst/>
                      </a:endParaRPr>
                    </a:p>
                  </a:txBody>
                  <a:tcPr marL="72189" marR="72189" marT="36095" marB="36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1">
                          <a:effectLst/>
                        </a:rPr>
                        <a:t>(Description)</a:t>
                      </a:r>
                      <a:endParaRPr lang="en-IN" sz="2000">
                        <a:effectLst/>
                      </a:endParaRPr>
                    </a:p>
                  </a:txBody>
                  <a:tcPr marL="72189" marR="72189" marT="36095" marB="36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878741"/>
                  </a:ext>
                </a:extLst>
              </a:tr>
              <a:tr h="1241926">
                <a:tc>
                  <a:txBody>
                    <a:bodyPr/>
                    <a:lstStyle/>
                    <a:p>
                      <a:pPr algn="l"/>
                      <a:r>
                        <a:rPr lang="en-IN" sz="2000">
                          <a:effectLst/>
                        </a:rPr>
                        <a:t>Electrical Heaters</a:t>
                      </a:r>
                    </a:p>
                  </a:txBody>
                  <a:tcPr marL="72189" marR="72189" marT="36095" marB="36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Space heaters use an electrical-resistance element in between two sheets of flexible electrically insulating material.</a:t>
                      </a:r>
                    </a:p>
                  </a:txBody>
                  <a:tcPr marL="72189" marR="72189" marT="36095" marB="36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743460"/>
                  </a:ext>
                </a:extLst>
              </a:tr>
              <a:tr h="955328">
                <a:tc>
                  <a:txBody>
                    <a:bodyPr/>
                    <a:lstStyle/>
                    <a:p>
                      <a:pPr algn="l"/>
                      <a:r>
                        <a:rPr lang="en-IN" sz="2000">
                          <a:effectLst/>
                        </a:rPr>
                        <a:t>Cryocoolers</a:t>
                      </a:r>
                    </a:p>
                  </a:txBody>
                  <a:tcPr marL="72189" marR="72189" marT="36095" marB="36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Miniature refrigeration system designed to cool components to extremely low temperatures.</a:t>
                      </a:r>
                    </a:p>
                  </a:txBody>
                  <a:tcPr marL="72189" marR="72189" marT="36095" marB="36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89632"/>
                  </a:ext>
                </a:extLst>
              </a:tr>
              <a:tr h="1815123">
                <a:tc>
                  <a:txBody>
                    <a:bodyPr/>
                    <a:lstStyle/>
                    <a:p>
                      <a:pPr algn="l"/>
                      <a:r>
                        <a:rPr lang="en-IN" sz="2000">
                          <a:effectLst/>
                        </a:rPr>
                        <a:t>Thermoelectric Coolers (TEC)</a:t>
                      </a:r>
                    </a:p>
                  </a:txBody>
                  <a:tcPr marL="72189" marR="72189" marT="36095" marB="36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miniature solid-state heat pumps which provide localized cooling via the Peltier effect, which is cooling resulting from passing electric current through a junction formed by two dissimilar metals</a:t>
                      </a:r>
                    </a:p>
                  </a:txBody>
                  <a:tcPr marL="72189" marR="72189" marT="36095" marB="36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62924"/>
                  </a:ext>
                </a:extLst>
              </a:tr>
              <a:tr h="668729">
                <a:tc>
                  <a:txBody>
                    <a:bodyPr/>
                    <a:lstStyle/>
                    <a:p>
                      <a:pPr algn="l"/>
                      <a:r>
                        <a:rPr lang="en-IN" sz="2000" dirty="0">
                          <a:effectLst/>
                        </a:rPr>
                        <a:t>Fluid Loops</a:t>
                      </a:r>
                    </a:p>
                  </a:txBody>
                  <a:tcPr marL="72189" marR="72189" marT="36095" marB="36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System that circulates a working fluid through the spacecraft to a heat sink.</a:t>
                      </a:r>
                    </a:p>
                  </a:txBody>
                  <a:tcPr marL="72189" marR="72189" marT="36095" marB="36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772402"/>
                  </a:ext>
                </a:extLst>
              </a:tr>
              <a:tr h="382131">
                <a:tc>
                  <a:txBody>
                    <a:bodyPr/>
                    <a:lstStyle/>
                    <a:p>
                      <a:pPr algn="l"/>
                      <a:endParaRPr lang="en-IN" sz="2000"/>
                    </a:p>
                  </a:txBody>
                  <a:tcPr marL="72189" marR="72189" marT="36095" marB="36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2000" dirty="0"/>
                    </a:p>
                  </a:txBody>
                  <a:tcPr marL="72189" marR="72189" marT="36095" marB="36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991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6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US" sz="2800" dirty="0"/>
              <a:t>Miniature Heaters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6146" name="Picture 2" descr="Insulated Flexible Kapton Heaters - Order Online">
            <a:extLst>
              <a:ext uri="{FF2B5EF4-FFF2-40B4-BE49-F238E27FC236}">
                <a16:creationId xmlns:a16="http://schemas.microsoft.com/office/drawing/2014/main" id="{7949495F-8563-C40E-C641-71AF6F5F91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8774"/>
            <a:ext cx="8458200" cy="44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20B4-20EC-C4AE-BFF1-EC5DFE05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sz="2800" dirty="0"/>
              <a:t>Miniature Heaters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D0116-BE9D-B681-2983-EAFEE2CFB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219199"/>
            <a:ext cx="8626475" cy="5349875"/>
          </a:xfrm>
        </p:spPr>
        <p:txBody>
          <a:bodyPr/>
          <a:lstStyle/>
          <a:p>
            <a:r>
              <a:rPr lang="en-US" sz="2400" dirty="0"/>
              <a:t>Heaters</a:t>
            </a:r>
          </a:p>
          <a:p>
            <a:r>
              <a:rPr lang="en-US" sz="2400" dirty="0"/>
              <a:t> Active heaters controlled by mechanical thermostats or on-board computers are specially developed.</a:t>
            </a:r>
          </a:p>
          <a:p>
            <a:r>
              <a:rPr lang="en-US" sz="2400" dirty="0"/>
              <a:t>These heaters will help in thermal control of electronic equipment </a:t>
            </a:r>
          </a:p>
          <a:p>
            <a:r>
              <a:rPr lang="en-US" sz="2400" dirty="0"/>
              <a:t>within a narrow range of temperature (ambient ±20°C), </a:t>
            </a:r>
          </a:p>
          <a:p>
            <a:r>
              <a:rPr lang="en-US" sz="2400" dirty="0"/>
              <a:t>with external surface temperature differences ranging from -180°C up to + 150°C. </a:t>
            </a:r>
          </a:p>
          <a:p>
            <a:r>
              <a:rPr lang="en-US" sz="2400" dirty="0"/>
              <a:t>Heating elements are generally thermofoil conductive electrical elements embedded in a thin Kapton substrate.</a:t>
            </a:r>
          </a:p>
          <a:p>
            <a:endParaRPr lang="en-US" sz="2400" dirty="0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18B04FF1-C2A1-2161-183F-86199F2F7E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B52FAD2-23C0-EAD0-FE32-D88624B8F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0823BACC-47B4-AFF5-4489-92B8DF030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0AE790CF-598C-8D7A-DF8A-4929CE193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218D6EE2-C176-593E-2917-A530E6C17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4346370-ED13-F9EB-E7A6-B1F80935D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AA2938CE-28E6-1C86-86E5-459B0542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338DC771-1C53-A33D-81DD-99B59AA4E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CD6E3251-0584-C8CC-9619-B145B6A7F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AF3F65DD-06BC-E44A-C0B8-DC4AAFA66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8E2063A2-DAEA-A1A0-4D0F-0F5944D0A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47F3D9E-2651-4883-EDD9-75163A616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A756895-D484-0768-A54C-6FAAA1336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EF52DE3A-DBE7-DA14-7EAE-0BBCDB19B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36E976E4-E80E-F0BF-C001-929A3600C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04277F0E-758E-ED6E-542F-EBB7723F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33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US" altLang="en-US" sz="2800" dirty="0" err="1"/>
              <a:t>CryoCoolers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05DE9C5C-E888-42A3-7788-B30377CEB4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1608898"/>
            <a:ext cx="8671342" cy="37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7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>
            <a:extLst>
              <a:ext uri="{FF2B5EF4-FFF2-40B4-BE49-F238E27FC236}">
                <a16:creationId xmlns:a16="http://schemas.microsoft.com/office/drawing/2014/main" id="{242CC1F9-E1F8-2929-217F-7B5DA94D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" y="76200"/>
            <a:ext cx="7138988" cy="1143000"/>
          </a:xfrm>
        </p:spPr>
        <p:txBody>
          <a:bodyPr/>
          <a:lstStyle/>
          <a:p>
            <a:r>
              <a:rPr lang="en-US" altLang="en-US" sz="2800" dirty="0" err="1"/>
              <a:t>Crycooler</a:t>
            </a:r>
            <a:r>
              <a:rPr lang="en-US" altLang="en-US" sz="2800" dirty="0"/>
              <a:t> Types and Applications</a:t>
            </a:r>
          </a:p>
        </p:txBody>
      </p:sp>
      <p:pic>
        <p:nvPicPr>
          <p:cNvPr id="23558" name="Picture 3" descr="asc1ca">
            <a:extLst>
              <a:ext uri="{FF2B5EF4-FFF2-40B4-BE49-F238E27FC236}">
                <a16:creationId xmlns:a16="http://schemas.microsoft.com/office/drawing/2014/main" id="{0D0AA76C-D241-26C6-BCA9-52BC0E11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177924"/>
            <a:ext cx="8129588" cy="552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8A9135B0-7F33-6EFA-EEFA-2EDF013BFC3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08D52D4C-1F84-595D-D38A-E22178E21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29ADBD2B-BD54-1F0E-7247-E21A6EB1E8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342C280A-5BF0-EB56-6754-C66F0960A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BA5DB42-6FC7-7F20-3F03-70E7D3BFD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C68F5FAB-E9BD-3FE5-5639-DF93C8701D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9C4373D-87E6-D26E-1434-09ED759C94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3437B3-6C35-345D-C682-0E367A493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5108617-EDDA-1DA5-89E0-0F98A2D29B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2089C3A8-E7CF-122B-564D-6AA39B5CD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86F35F59-5B93-6F44-3C8F-9AF198B8BF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51B931FD-3A20-2AC4-79E6-0697219639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442DC2F7-9EBC-02F7-7F8B-02FB2A002D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49BF493E-02F9-1F8E-EF67-A5D0F089C7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4FFDA56-6B39-D145-F7C7-9DB1062D0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C317A3ED-5BFB-8CD1-1893-44F129050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>
            <a:extLst>
              <a:ext uri="{FF2B5EF4-FFF2-40B4-BE49-F238E27FC236}">
                <a16:creationId xmlns:a16="http://schemas.microsoft.com/office/drawing/2014/main" id="{ED0C2014-3F6A-A081-4788-866393BE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138988" cy="1143000"/>
          </a:xfrm>
        </p:spPr>
        <p:txBody>
          <a:bodyPr/>
          <a:lstStyle/>
          <a:p>
            <a:r>
              <a:rPr lang="en-US" altLang="en-US" sz="2800" dirty="0"/>
              <a:t>Cryocooler % Carnot at 80 K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0968D7B4-9C2A-C9FA-5B27-DF51251618F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D45EF80-1416-3535-5C76-C83748D03E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71A47674-D90F-373C-CF00-697B708E3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5DA86240-CBD6-22E1-654B-04844D5C7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60297856-6286-9CEA-A142-D5DAE51204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4E1AE49A-F7E8-93A2-5104-605A165754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10B47FD-AF97-61A9-358D-543675F17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8F5BA1F-8218-A3B1-1341-1C8C7F9256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E16C91A3-A81F-D13C-65B1-D29A54BFFE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31B31BA1-BF79-0A28-D79A-99743A7949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28DC06B1-4FA7-F0C0-D8C3-5BB8B36C0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4F6659B-A9D6-30EF-0B86-73A3C59963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5D45EE39-7967-7A09-E8C6-750C9C7D9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1FC09FB-F7DB-4608-0906-04D65F317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1BFEC046-F187-ADD7-3541-DBD4AA4B8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CB4C6A00-5B1F-9200-BB33-4A313C20F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F42376CB-D8E9-5308-CBD7-1241CE18B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450" y="1158431"/>
            <a:ext cx="8058150" cy="54827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7">
            <a:extLst>
              <a:ext uri="{FF2B5EF4-FFF2-40B4-BE49-F238E27FC236}">
                <a16:creationId xmlns:a16="http://schemas.microsoft.com/office/drawing/2014/main" id="{AC09DC86-2992-45BE-ABD1-D461BB1FD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138988" cy="1143000"/>
          </a:xfrm>
        </p:spPr>
        <p:txBody>
          <a:bodyPr/>
          <a:lstStyle/>
          <a:p>
            <a:r>
              <a:rPr lang="en-US" altLang="en-US" sz="2800" dirty="0"/>
              <a:t>GM Cryocooler Cycle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A1F01803-E430-D93B-7FCB-EFF2243CEB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0A37F57-AE4F-8E25-EBF6-5DDDFED27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758F306A-6085-3FA8-0BB6-C7E7AF2B11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F5400F44-7BE1-9AE2-F441-9F6397B49B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E0F80546-B139-5778-0CFE-2575B0A905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B5E3B22D-E281-2C0D-22F2-199AC7ECC4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683C640-AE5D-25A9-6E85-7DA06ED1F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9504CDF-9A92-F050-AAD6-359C447623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CBF7F9F1-9627-420F-8915-A2885D8023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EAC38CD0-A329-A9A7-7978-51A000138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D2F9120D-540E-3D12-94E7-C432ACACB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935CEAA3-586B-ACF7-09F1-A3ED93572C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5AEC6B83-9D16-126B-3BAF-2D036649F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366A6B03-8A9D-40AC-FA41-7FA8C31C9F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A74E4FB8-8B33-1D06-E30A-070F2F17C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B340569A-4921-604B-C35B-06C5C27E7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7D8387ED-F32B-6432-D7AD-18B701D0A2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0697" y="1295400"/>
            <a:ext cx="7703480" cy="4876800"/>
          </a:xfrm>
        </p:spPr>
      </p:pic>
    </p:spTree>
    <p:extLst>
      <p:ext uri="{BB962C8B-B14F-4D97-AF65-F5344CB8AC3E}">
        <p14:creationId xmlns:p14="http://schemas.microsoft.com/office/powerpoint/2010/main" val="202620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7">
            <a:extLst>
              <a:ext uri="{FF2B5EF4-FFF2-40B4-BE49-F238E27FC236}">
                <a16:creationId xmlns:a16="http://schemas.microsoft.com/office/drawing/2014/main" id="{AC09DC86-2992-45BE-ABD1-D461BB1FD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138988" cy="1143000"/>
          </a:xfrm>
        </p:spPr>
        <p:txBody>
          <a:bodyPr/>
          <a:lstStyle/>
          <a:p>
            <a:r>
              <a:rPr lang="en-US" altLang="en-US" sz="2800" dirty="0"/>
              <a:t>GM Cryocooler Operation</a:t>
            </a:r>
          </a:p>
        </p:txBody>
      </p:sp>
      <p:pic>
        <p:nvPicPr>
          <p:cNvPr id="36866" name="Picture 4" descr="C:\Users\weisend\Desktop\GMCycle3-4width460px.jpg">
            <a:extLst>
              <a:ext uri="{FF2B5EF4-FFF2-40B4-BE49-F238E27FC236}">
                <a16:creationId xmlns:a16="http://schemas.microsoft.com/office/drawing/2014/main" id="{80496518-95CC-6E16-CF3A-3B338FF12CE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r="1505"/>
          <a:stretch>
            <a:fillRect/>
          </a:stretch>
        </p:blipFill>
        <p:spPr>
          <a:xfrm>
            <a:off x="4876800" y="1524000"/>
            <a:ext cx="3467100" cy="3886200"/>
          </a:xfrm>
          <a:noFill/>
        </p:spPr>
      </p:pic>
      <p:pic>
        <p:nvPicPr>
          <p:cNvPr id="36870" name="Picture 5" descr="C:\Users\weisend\Desktop\GMCycle1-2width460px.jpg">
            <a:extLst>
              <a:ext uri="{FF2B5EF4-FFF2-40B4-BE49-F238E27FC236}">
                <a16:creationId xmlns:a16="http://schemas.microsoft.com/office/drawing/2014/main" id="{05C92466-9137-9E8D-ADC6-58E948525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5814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Box 10">
            <a:extLst>
              <a:ext uri="{FF2B5EF4-FFF2-40B4-BE49-F238E27FC236}">
                <a16:creationId xmlns:a16="http://schemas.microsoft.com/office/drawing/2014/main" id="{A1E82BB1-D44B-4F3A-8E75-98856DF5A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204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Steps 1 &amp; 2 </a:t>
            </a:r>
          </a:p>
          <a:p>
            <a:pPr eaLnBrk="1" hangingPunct="1"/>
            <a:r>
              <a:rPr lang="en-US" altLang="en-US" sz="1800"/>
              <a:t>- High Pressure In</a:t>
            </a:r>
          </a:p>
          <a:p>
            <a:pPr eaLnBrk="1" hangingPunct="1"/>
            <a:r>
              <a:rPr lang="en-US" altLang="en-US" sz="1800"/>
              <a:t>- Expansion</a:t>
            </a:r>
          </a:p>
        </p:txBody>
      </p:sp>
      <p:sp>
        <p:nvSpPr>
          <p:cNvPr id="36872" name="TextBox 11">
            <a:extLst>
              <a:ext uri="{FF2B5EF4-FFF2-40B4-BE49-F238E27FC236}">
                <a16:creationId xmlns:a16="http://schemas.microsoft.com/office/drawing/2014/main" id="{6DC099F5-33B1-22A0-5C8D-7CF0C93DB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410200"/>
            <a:ext cx="2532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Steps 3 &amp; 4 </a:t>
            </a:r>
          </a:p>
          <a:p>
            <a:pPr eaLnBrk="1" hangingPunct="1"/>
            <a:r>
              <a:rPr lang="en-US" altLang="en-US" sz="1800"/>
              <a:t>- Low Pressure Out</a:t>
            </a:r>
          </a:p>
          <a:p>
            <a:pPr eaLnBrk="1" hangingPunct="1"/>
            <a:r>
              <a:rPr lang="en-US" altLang="en-US" sz="1800"/>
              <a:t>- Displacer move down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A1F01803-E430-D93B-7FCB-EFF2243CEB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0A37F57-AE4F-8E25-EBF6-5DDDFED27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758F306A-6085-3FA8-0BB6-C7E7AF2B11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F5400F44-7BE1-9AE2-F441-9F6397B49B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E0F80546-B139-5778-0CFE-2575B0A905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B5E3B22D-E281-2C0D-22F2-199AC7ECC4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683C640-AE5D-25A9-6E85-7DA06ED1F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9504CDF-9A92-F050-AAD6-359C447623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CBF7F9F1-9627-420F-8915-A2885D8023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EAC38CD0-A329-A9A7-7978-51A000138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D2F9120D-540E-3D12-94E7-C432ACACB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935CEAA3-586B-ACF7-09F1-A3ED93572C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5AEC6B83-9D16-126B-3BAF-2D036649F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366A6B03-8A9D-40AC-FA41-7FA8C31C9F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A74E4FB8-8B33-1D06-E30A-070F2F17C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B340569A-4921-604B-C35B-06C5C27E7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IN" sz="2800" b="0" i="0" dirty="0" err="1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Smallsats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6146" name="Picture 2" descr="Space Data Association to use space debris data from High Earth Orbit  cubesats | SpaceTech Asia">
            <a:extLst>
              <a:ext uri="{FF2B5EF4-FFF2-40B4-BE49-F238E27FC236}">
                <a16:creationId xmlns:a16="http://schemas.microsoft.com/office/drawing/2014/main" id="{CA643B94-16EC-C0D9-09CC-6F800A926C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259376"/>
            <a:ext cx="8603134" cy="51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69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7">
            <a:extLst>
              <a:ext uri="{FF2B5EF4-FFF2-40B4-BE49-F238E27FC236}">
                <a16:creationId xmlns:a16="http://schemas.microsoft.com/office/drawing/2014/main" id="{BB4953C2-B107-CFB0-F092-F8FDD602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7138988" cy="1143000"/>
          </a:xfrm>
        </p:spPr>
        <p:txBody>
          <a:bodyPr/>
          <a:lstStyle/>
          <a:p>
            <a:r>
              <a:rPr lang="en-US" altLang="en-US" sz="2800" dirty="0"/>
              <a:t>Examples of GM Cryocoolers</a:t>
            </a:r>
          </a:p>
        </p:txBody>
      </p:sp>
      <p:pic>
        <p:nvPicPr>
          <p:cNvPr id="37890" name="Picture 2" descr="http://www.janis.com/Libraries/4K_Coldheads/RDK-415D_4K_ClosedCycleRefrigerator.sflb.ashx">
            <a:extLst>
              <a:ext uri="{FF2B5EF4-FFF2-40B4-BE49-F238E27FC236}">
                <a16:creationId xmlns:a16="http://schemas.microsoft.com/office/drawing/2014/main" id="{A4648F5D-37CA-656F-CC1D-927E972B56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3" b="12643"/>
          <a:stretch>
            <a:fillRect/>
          </a:stretch>
        </p:blipFill>
        <p:spPr>
          <a:xfrm>
            <a:off x="263524" y="1538654"/>
            <a:ext cx="3025497" cy="3391319"/>
          </a:xfrm>
          <a:noFill/>
        </p:spPr>
      </p:pic>
      <p:sp>
        <p:nvSpPr>
          <p:cNvPr id="37894" name="TextBox 13">
            <a:extLst>
              <a:ext uri="{FF2B5EF4-FFF2-40B4-BE49-F238E27FC236}">
                <a16:creationId xmlns:a16="http://schemas.microsoft.com/office/drawing/2014/main" id="{B963C5F9-17C9-9761-8588-2FC2AC0CF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897" y="1556116"/>
            <a:ext cx="195290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Sumitomo</a:t>
            </a:r>
          </a:p>
          <a:p>
            <a:pPr eaLnBrk="1" hangingPunct="1"/>
            <a:r>
              <a:rPr lang="en-US" altLang="en-US" sz="1800" dirty="0"/>
              <a:t> 35 W @ 50 K</a:t>
            </a:r>
          </a:p>
          <a:p>
            <a:pPr eaLnBrk="1" hangingPunct="1"/>
            <a:r>
              <a:rPr lang="en-US" altLang="en-US" sz="1800" dirty="0"/>
              <a:t>1.5 W @ 4.2 K</a:t>
            </a:r>
          </a:p>
          <a:p>
            <a:pPr eaLnBrk="1" hangingPunct="1"/>
            <a:r>
              <a:rPr lang="en-US" altLang="en-US" sz="1800" dirty="0"/>
              <a:t>18 kg </a:t>
            </a:r>
          </a:p>
        </p:txBody>
      </p:sp>
      <p:pic>
        <p:nvPicPr>
          <p:cNvPr id="37895" name="Picture 2" descr="C:\Users\weisend\Desktop\AL60.bmp">
            <a:extLst>
              <a:ext uri="{FF2B5EF4-FFF2-40B4-BE49-F238E27FC236}">
                <a16:creationId xmlns:a16="http://schemas.microsoft.com/office/drawing/2014/main" id="{131368E2-5DF6-F2FA-2661-2A035C0EA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42" y="1401030"/>
            <a:ext cx="2324795" cy="439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15">
            <a:extLst>
              <a:ext uri="{FF2B5EF4-FFF2-40B4-BE49-F238E27FC236}">
                <a16:creationId xmlns:a16="http://schemas.microsoft.com/office/drawing/2014/main" id="{D6BE3E05-0CB0-EB20-0D4D-1B0506152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2209800"/>
            <a:ext cx="1560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CryoMech</a:t>
            </a:r>
          </a:p>
          <a:p>
            <a:pPr eaLnBrk="1" hangingPunct="1"/>
            <a:r>
              <a:rPr lang="en-US" altLang="en-US" sz="1800"/>
              <a:t>60 W @ 80 K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9ABF0D33-4688-240F-46AD-BC39DEA9CB6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7637DF2C-B908-CA4C-A7E6-506D661CC9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D16B6EDA-B37E-4DF6-88AC-586F102DC4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C22B9DC-5DA1-6DE1-C692-23D2FE5103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F6785B4B-67EE-BBDA-3617-39E47A0FAE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69AFB64F-3C32-D7D1-B3D9-DF2C373BD7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99750D5-72FC-9135-FCDC-B949183A5D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A766612-9C63-B624-E8C0-387486E0D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DDCF795-DCC9-3D18-C246-6DCCA0188B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1B6E5F58-8D05-65F5-E094-6CBD1D445C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99F4D6EC-FF63-7AAB-7A2D-36DE57377C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70403D3-70ED-CD7D-8166-4D62C024EF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F9C8F895-E049-1617-6291-57322976FB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FB473F87-117B-0B71-0B43-962524305D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E74731A-49F6-F2B1-EC11-27EFBE1DD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4C75DCC3-5074-51D6-36CB-BB610DDB7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Miniature Cryocoolers</a:t>
            </a:r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23E5B754-A2D0-DE36-2A4F-3E8F1AD04B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350056"/>
            <a:ext cx="8602662" cy="48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7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IN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Q-Rad Deployable Radiator technology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B749754A-7E5B-64CD-D691-7EA773BC8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80716"/>
            <a:ext cx="8498479" cy="41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20B4-20EC-C4AE-BFF1-EC5DFE05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152400"/>
            <a:ext cx="7772400" cy="1143000"/>
          </a:xfrm>
        </p:spPr>
        <p:txBody>
          <a:bodyPr/>
          <a:lstStyle/>
          <a:p>
            <a:r>
              <a:rPr lang="en-US" sz="2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Spacecraft Thermal Radiators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D0116-BE9D-B681-2983-EAFEE2CFB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26475" cy="5029200"/>
          </a:xfrm>
        </p:spPr>
        <p:txBody>
          <a:bodyPr/>
          <a:lstStyle/>
          <a:p>
            <a:r>
              <a:rPr lang="en-US" sz="2400" dirty="0"/>
              <a:t>Radiators</a:t>
            </a:r>
          </a:p>
          <a:p>
            <a:r>
              <a:rPr lang="en-US" sz="2400" dirty="0"/>
              <a:t>The radiators use primary heat rejection surfaces:</a:t>
            </a:r>
          </a:p>
          <a:p>
            <a:r>
              <a:rPr lang="en-US" sz="2400" dirty="0"/>
              <a:t>They support high dissipating electronic units (traveling wave tubes and converters). </a:t>
            </a:r>
          </a:p>
          <a:p>
            <a:r>
              <a:rPr lang="en-US" sz="2400" dirty="0"/>
              <a:t>The structural composition of these panels is generally aluminum face sheet and honeycomb core.</a:t>
            </a:r>
          </a:p>
          <a:p>
            <a:r>
              <a:rPr lang="en-US" sz="2400" dirty="0"/>
              <a:t>They are designed for a maximum thermal efficiency achieved by using embedded heat pipes in association with a specific coating providing a high infrared emittance with a low solar absorptance (so called Optical Solar Reflectors). </a:t>
            </a:r>
          </a:p>
          <a:p>
            <a:r>
              <a:rPr lang="en-US" sz="2400" dirty="0"/>
              <a:t>For end of life conditions, heat rejection capability may reach </a:t>
            </a:r>
            <a:r>
              <a:rPr lang="en-US" sz="2400" dirty="0" err="1"/>
              <a:t>upto</a:t>
            </a:r>
            <a:r>
              <a:rPr lang="en-US" sz="2400" dirty="0"/>
              <a:t> 350 W/m</a:t>
            </a:r>
            <a:r>
              <a:rPr lang="en-US" sz="2400" baseline="30000" dirty="0"/>
              <a:t>2</a:t>
            </a:r>
            <a:r>
              <a:rPr lang="en-US" sz="2400" dirty="0"/>
              <a:t> for a typical 40°C radiator temperature.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18B04FF1-C2A1-2161-183F-86199F2F7E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B52FAD2-23C0-EAD0-FE32-D88624B8F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0823BACC-47B4-AFF5-4489-92B8DF030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0AE790CF-598C-8D7A-DF8A-4929CE193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218D6EE2-C176-593E-2917-A530E6C17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4346370-ED13-F9EB-E7A6-B1F80935D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AA2938CE-28E6-1C86-86E5-459B0542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338DC771-1C53-A33D-81DD-99B59AA4E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CD6E3251-0584-C8CC-9619-B145B6A7F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AF3F65DD-06BC-E44A-C0B8-DC4AAFA66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8E2063A2-DAEA-A1A0-4D0F-0F5944D0A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47F3D9E-2651-4883-EDD9-75163A616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A756895-D484-0768-A54C-6FAAA1336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EF52DE3A-DBE7-DA14-7EAE-0BBCDB19B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36E976E4-E80E-F0BF-C001-929A3600C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04277F0E-758E-ED6E-542F-EBB7723F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8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IN" sz="2800" dirty="0">
                <a:solidFill>
                  <a:srgbClr val="58585B"/>
                </a:solidFill>
                <a:highlight>
                  <a:srgbClr val="FFFFFF"/>
                </a:highlight>
              </a:rPr>
              <a:t>R</a:t>
            </a:r>
            <a:r>
              <a:rPr lang="en-IN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adiator with copper backing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8834718-37E7-5B6D-1E9B-5585B1045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675" y="1445993"/>
            <a:ext cx="8522545" cy="4550872"/>
          </a:xfrm>
        </p:spPr>
      </p:pic>
    </p:spTree>
    <p:extLst>
      <p:ext uri="{BB962C8B-B14F-4D97-AF65-F5344CB8AC3E}">
        <p14:creationId xmlns:p14="http://schemas.microsoft.com/office/powerpoint/2010/main" val="6361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IN" sz="2800" dirty="0">
                <a:solidFill>
                  <a:srgbClr val="58585B"/>
                </a:solidFill>
                <a:highlight>
                  <a:srgbClr val="FFFFFF"/>
                </a:highlight>
              </a:rPr>
              <a:t>Miniature</a:t>
            </a:r>
            <a:r>
              <a:rPr lang="en-IN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 Heat </a:t>
            </a:r>
            <a:r>
              <a:rPr lang="en-IN" sz="2800" dirty="0">
                <a:solidFill>
                  <a:srgbClr val="58585B"/>
                </a:solidFill>
                <a:highlight>
                  <a:srgbClr val="FFFFFF"/>
                </a:highlight>
              </a:rPr>
              <a:t>E</a:t>
            </a:r>
            <a:r>
              <a:rPr lang="en-IN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xchange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5D62E1E-44E3-5F26-E1D1-A846C80D3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295400"/>
            <a:ext cx="8422803" cy="395259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81F93C-7048-CD61-FDE2-9376DA791E92}"/>
              </a:ext>
            </a:extLst>
          </p:cNvPr>
          <p:cNvSpPr txBox="1"/>
          <p:nvPr/>
        </p:nvSpPr>
        <p:spPr>
          <a:xfrm>
            <a:off x="2392216" y="5715000"/>
            <a:ext cx="3856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Ultra Additive Manufacturing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84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IN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CubeSat prototype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026" name="Picture 2" descr="ESA's Technology CubeSats">
            <a:extLst>
              <a:ext uri="{FF2B5EF4-FFF2-40B4-BE49-F238E27FC236}">
                <a16:creationId xmlns:a16="http://schemas.microsoft.com/office/drawing/2014/main" id="{1CC46608-2C4E-2A72-7E67-062569318C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143000"/>
            <a:ext cx="8534400" cy="53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628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Cryo-Cooler</a:t>
            </a:r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A006ADA-3633-477F-7C32-B9A552273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9054" y="1631961"/>
            <a:ext cx="7008228" cy="4251313"/>
          </a:xfrm>
        </p:spPr>
      </p:pic>
    </p:spTree>
    <p:extLst>
      <p:ext uri="{BB962C8B-B14F-4D97-AF65-F5344CB8AC3E}">
        <p14:creationId xmlns:p14="http://schemas.microsoft.com/office/powerpoint/2010/main" val="41108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20B4-20EC-C4AE-BFF1-EC5DFE05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IN" sz="2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Solar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D0116-BE9D-B681-2983-EAFEE2CFB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219199"/>
            <a:ext cx="8626475" cy="5349875"/>
          </a:xfrm>
        </p:spPr>
        <p:txBody>
          <a:bodyPr/>
          <a:lstStyle/>
          <a:p>
            <a:r>
              <a:rPr lang="en-US" sz="2400" dirty="0"/>
              <a:t>A thermal vacuum test environment with solar simulation is essential for verification of the thermal mathematical models and TCS performances in a simulated orbital environment.</a:t>
            </a:r>
          </a:p>
          <a:p>
            <a:r>
              <a:rPr lang="en-US" sz="2400" dirty="0"/>
              <a:t>Solar heat fluxes are simulated by a set of Xenon lamps which illuminate the Spacecraft by focusing into a single collimated beam.</a:t>
            </a:r>
          </a:p>
          <a:p>
            <a:r>
              <a:rPr lang="en-US" sz="2400" dirty="0"/>
              <a:t>These huge test facilities are only available in a few locations in the world: Interspace in Toulouse has a facility, which includes other environmental tests (mechanical, EMC), thus permitting a certification of ”flight aptitude” for spacecraft before launch.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18B04FF1-C2A1-2161-183F-86199F2F7E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B52FAD2-23C0-EAD0-FE32-D88624B8F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0823BACC-47B4-AFF5-4489-92B8DF030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0AE790CF-598C-8D7A-DF8A-4929CE193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218D6EE2-C176-593E-2917-A530E6C17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4346370-ED13-F9EB-E7A6-B1F80935D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AA2938CE-28E6-1C86-86E5-459B0542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338DC771-1C53-A33D-81DD-99B59AA4E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CD6E3251-0584-C8CC-9619-B145B6A7F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AF3F65DD-06BC-E44A-C0B8-DC4AAFA66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8E2063A2-DAEA-A1A0-4D0F-0F5944D0A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47F3D9E-2651-4883-EDD9-75163A616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A756895-D484-0768-A54C-6FAAA1336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EF52DE3A-DBE7-DA14-7EAE-0BBCDB19B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36E976E4-E80E-F0BF-C001-929A3600C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04277F0E-758E-ED6E-542F-EBB7723F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2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20B4-20EC-C4AE-BFF1-EC5DFE05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IN" sz="2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Solar Simulation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18B04FF1-C2A1-2161-183F-86199F2F7E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B52FAD2-23C0-EAD0-FE32-D88624B8F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0823BACC-47B4-AFF5-4489-92B8DF030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0AE790CF-598C-8D7A-DF8A-4929CE193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218D6EE2-C176-593E-2917-A530E6C17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4346370-ED13-F9EB-E7A6-B1F80935D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AA2938CE-28E6-1C86-86E5-459B0542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338DC771-1C53-A33D-81DD-99B59AA4E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CD6E3251-0584-C8CC-9619-B145B6A7F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AF3F65DD-06BC-E44A-C0B8-DC4AAFA66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8E2063A2-DAEA-A1A0-4D0F-0F5944D0A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47F3D9E-2651-4883-EDD9-75163A616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A756895-D484-0768-A54C-6FAAA1336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EF52DE3A-DBE7-DA14-7EAE-0BBCDB19B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36E976E4-E80E-F0BF-C001-929A3600C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04277F0E-758E-ED6E-542F-EBB7723F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58E32687-7663-4C24-3BBC-E3837D2639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321"/>
            <a:ext cx="4114800" cy="5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8F67CD6-62A4-1DF3-1B09-0B8458ECC792}"/>
              </a:ext>
            </a:extLst>
          </p:cNvPr>
          <p:cNvSpPr txBox="1"/>
          <p:nvPr/>
        </p:nvSpPr>
        <p:spPr>
          <a:xfrm>
            <a:off x="4495800" y="19050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Thermal test chamber: 600 m</a:t>
            </a:r>
            <a:r>
              <a:rPr lang="en-US" b="0" i="0" baseline="30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3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Vacuum: 10 </a:t>
            </a:r>
            <a:r>
              <a:rPr lang="en-US" b="0" i="0" baseline="30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-6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 mmHg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Temperature: -170°C up to 120°C</a:t>
            </a: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38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IN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Inside A CubeSat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7172" name="Picture 4" descr="Internal Arrangement of the Telecommunication CubeSat-class spacecraft |  Download Scientific Diagram">
            <a:extLst>
              <a:ext uri="{FF2B5EF4-FFF2-40B4-BE49-F238E27FC236}">
                <a16:creationId xmlns:a16="http://schemas.microsoft.com/office/drawing/2014/main" id="{D80745FA-29FB-2488-4F52-F3EDB27927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1751090"/>
            <a:ext cx="8696704" cy="32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era CubeSat design with internal components shown. | Download Scientific  Diagram">
            <a:extLst>
              <a:ext uri="{FF2B5EF4-FFF2-40B4-BE49-F238E27FC236}">
                <a16:creationId xmlns:a16="http://schemas.microsoft.com/office/drawing/2014/main" id="{4555B701-B1BE-9923-F459-23C577FDB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266825"/>
            <a:ext cx="80962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IN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Test Rigs for Subsystem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A94007A-C1DC-D054-1A50-883CC0CF6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030" y="1132722"/>
            <a:ext cx="6877489" cy="5522831"/>
          </a:xfrm>
        </p:spPr>
      </p:pic>
    </p:spTree>
    <p:extLst>
      <p:ext uri="{BB962C8B-B14F-4D97-AF65-F5344CB8AC3E}">
        <p14:creationId xmlns:p14="http://schemas.microsoft.com/office/powerpoint/2010/main" val="16742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20B4-20EC-C4AE-BFF1-EC5DFE05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914400"/>
          </a:xfrm>
        </p:spPr>
        <p:txBody>
          <a:bodyPr/>
          <a:lstStyle/>
          <a:p>
            <a:r>
              <a:rPr lang="en-US" sz="2800" dirty="0"/>
              <a:t>Goal of TCS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D0116-BE9D-B681-2983-EAFEE2CFB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7848599" cy="5029200"/>
          </a:xfrm>
        </p:spPr>
        <p:txBody>
          <a:bodyPr/>
          <a:lstStyle/>
          <a:p>
            <a:r>
              <a:rPr lang="en-US" sz="2400" dirty="0"/>
              <a:t>The complexity of space systems payloads is  increasing.</a:t>
            </a:r>
          </a:p>
          <a:p>
            <a:r>
              <a:rPr lang="en-US" sz="2400" dirty="0"/>
              <a:t>The packaging of space electronic equipment must minimize the imposition of severe constraints on electronic designers.</a:t>
            </a:r>
          </a:p>
          <a:p>
            <a:r>
              <a:rPr lang="en-US" sz="2400" dirty="0"/>
              <a:t>The fundamental goal of TCS is to ensure a maximum junction temperature of 110°C, from a reliability point of view.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18B04FF1-C2A1-2161-183F-86199F2F7E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B52FAD2-23C0-EAD0-FE32-D88624B8F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0823BACC-47B4-AFF5-4489-92B8DF030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0AE790CF-598C-8D7A-DF8A-4929CE193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218D6EE2-C176-593E-2917-A530E6C17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4346370-ED13-F9EB-E7A6-B1F80935D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AA2938CE-28E6-1C86-86E5-459B0542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338DC771-1C53-A33D-81DD-99B59AA4E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CD6E3251-0584-C8CC-9619-B145B6A7F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AF3F65DD-06BC-E44A-C0B8-DC4AAFA66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8E2063A2-DAEA-A1A0-4D0F-0F5944D0A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47F3D9E-2651-4883-EDD9-75163A616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A756895-D484-0768-A54C-6FAAA1336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EF52DE3A-DBE7-DA14-7EAE-0BBCDB19B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36E976E4-E80E-F0BF-C001-929A3600C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04277F0E-758E-ED6E-542F-EBB7723F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3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331075" cy="1143000"/>
          </a:xfrm>
        </p:spPr>
        <p:txBody>
          <a:bodyPr/>
          <a:lstStyle/>
          <a:p>
            <a:r>
              <a:rPr lang="en-IN" sz="280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 Thermal Control Challenges for Small Satellites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A59B2CF-9894-4961-63F7-02D83E046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0"/>
                    </a14:imgEffect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608" y="1257301"/>
            <a:ext cx="8697878" cy="5067299"/>
          </a:xfrm>
        </p:spPr>
      </p:pic>
    </p:spTree>
    <p:extLst>
      <p:ext uri="{BB962C8B-B14F-4D97-AF65-F5344CB8AC3E}">
        <p14:creationId xmlns:p14="http://schemas.microsoft.com/office/powerpoint/2010/main" val="15772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175" y="76200"/>
            <a:ext cx="6753225" cy="1143000"/>
          </a:xfrm>
        </p:spPr>
        <p:txBody>
          <a:bodyPr/>
          <a:lstStyle/>
          <a:p>
            <a:r>
              <a:rPr lang="en-IN" sz="280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State-of-the-Art – Passive Thermal Control  Systems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6AB200-53A7-395B-4633-18AA4C5B7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1219200"/>
            <a:ext cx="8366125" cy="5029200"/>
          </a:xfrm>
        </p:spPr>
        <p:txBody>
          <a:bodyPr/>
          <a:lstStyle/>
          <a:p>
            <a:pPr algn="l"/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+mj-lt"/>
              </a:rPr>
              <a:t>Passive thermal control maintains component temperatures without using powered equipment. </a:t>
            </a:r>
          </a:p>
          <a:p>
            <a:pPr algn="l"/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+mj-lt"/>
              </a:rPr>
              <a:t>Passive systems are typically associated with low cost, volume, weight, and risk.</a:t>
            </a:r>
          </a:p>
          <a:p>
            <a:pPr algn="l"/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+mj-lt"/>
              </a:rPr>
              <a:t>Advantageous to spacecraft with limited, mass, volume, and power, like </a:t>
            </a:r>
            <a:r>
              <a:rPr lang="en-US" sz="2400" b="0" i="0" dirty="0" err="1">
                <a:solidFill>
                  <a:srgbClr val="1B1B1B"/>
                </a:solidFill>
                <a:effectLst/>
                <a:highlight>
                  <a:srgbClr val="FFFFFF"/>
                </a:highlight>
                <a:latin typeface="+mj-lt"/>
              </a:rPr>
              <a:t>SmallSats</a:t>
            </a: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+mj-lt"/>
              </a:rPr>
              <a:t> and especially CubeSats. </a:t>
            </a:r>
          </a:p>
          <a:p>
            <a:pPr algn="l"/>
            <a:r>
              <a:rPr lang="en-US" sz="2400" dirty="0">
                <a:solidFill>
                  <a:srgbClr val="1B1B1B"/>
                </a:solidFill>
                <a:highlight>
                  <a:srgbClr val="FFFFFF"/>
                </a:highlight>
                <a:latin typeface="+mj-lt"/>
              </a:rPr>
              <a:t>E</a:t>
            </a: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+mj-lt"/>
              </a:rPr>
              <a:t>xamples of passive thermal control technology: MLI, coatings/surface finishes, interface conductance, heat pipes, sunshades, thermal straps, interface materials, and louvers.</a:t>
            </a:r>
          </a:p>
          <a:p>
            <a:pPr algn="l"/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+mj-lt"/>
              </a:rPr>
              <a:t>Structural and electrical design methods also contribute to managing the thermal environment, passively. </a:t>
            </a:r>
            <a:b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+mj-lt"/>
              </a:rPr>
            </a:b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44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Design Methods to Help Passive TCTs</a:t>
            </a:r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6AB200-53A7-395B-4633-18AA4C5B7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524000"/>
            <a:ext cx="8518525" cy="41148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Material selection : structural component materials chosen based on needed heat transfer through the structure.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A high or low thermal conductivity may be more advantageous based on the application.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Spacecraft orientation: </a:t>
            </a:r>
            <a:r>
              <a:rPr lang="en-US" sz="2400" dirty="0">
                <a:solidFill>
                  <a:srgbClr val="1B1B1B"/>
                </a:solidFill>
                <a:highlight>
                  <a:srgbClr val="FFFFFF"/>
                </a:highlight>
              </a:rPr>
              <a:t>Used only when</a:t>
            </a: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 orientation is not dictated by science objectives.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Changing orientation may only be needed during certain mission phases, during which larger amounts of heat are dissipated.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Used when, orienting the spacecraft helps in enhancing the radiator area  facing deep space.</a:t>
            </a:r>
          </a:p>
        </p:txBody>
      </p:sp>
    </p:spTree>
    <p:extLst>
      <p:ext uri="{BB962C8B-B14F-4D97-AF65-F5344CB8AC3E}">
        <p14:creationId xmlns:p14="http://schemas.microsoft.com/office/powerpoint/2010/main" val="13634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Design Methods to Help Passive TCTs</a:t>
            </a:r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6AB200-53A7-395B-4633-18AA4C5B7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295400"/>
            <a:ext cx="8518525" cy="41148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Thermal interfaces: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Controls the thermal contact resistance between component.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Heat transfer can be reduced by mounting a component through multiple stacked washers with low thermal conductivity.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Heat transfer can be increased by mounting components with more fasteners and can be further increased by using thermal interface materials between a component and mounting surface.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954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IN" sz="28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Circuit Board </a:t>
            </a:r>
            <a:r>
              <a:rPr lang="en-IN" sz="2800" dirty="0">
                <a:solidFill>
                  <a:srgbClr val="1B1B1B"/>
                </a:solidFill>
                <a:highlight>
                  <a:srgbClr val="FFFFFF"/>
                </a:highlight>
              </a:rPr>
              <a:t>D</a:t>
            </a:r>
            <a:r>
              <a:rPr lang="en-IN" sz="28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esign </a:t>
            </a:r>
            <a:r>
              <a:rPr lang="en-IN" sz="2800" dirty="0">
                <a:solidFill>
                  <a:srgbClr val="1B1B1B"/>
                </a:solidFill>
                <a:highlight>
                  <a:srgbClr val="FFFFFF"/>
                </a:highlight>
              </a:rPr>
              <a:t>C</a:t>
            </a:r>
            <a:r>
              <a:rPr lang="en-IN" sz="28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onsiderations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6AB200-53A7-395B-4633-18AA4C5B7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702675" cy="2858721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Copper layers within each board can be increased, in number or thickness.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 Conduct heat away from electrical components through the boards to their structural connection points.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Circuit boards can be mounted to increase heat transfer away from the boards to the structure, such as by mounting with wedge locks.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endParaRPr lang="en-IN" sz="2400" dirty="0"/>
          </a:p>
        </p:txBody>
      </p:sp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8430913C-E115-47F0-8B99-8B4618B31DC5}"/>
              </a:ext>
            </a:extLst>
          </p:cNvPr>
          <p:cNvSpPr txBox="1"/>
          <p:nvPr/>
        </p:nvSpPr>
        <p:spPr>
          <a:xfrm>
            <a:off x="388936" y="5181600"/>
            <a:ext cx="83661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https://www.1-act.com/thermal-solutions/embedded-computing/ice-lok/</a:t>
            </a:r>
          </a:p>
        </p:txBody>
      </p:sp>
    </p:spTree>
    <p:extLst>
      <p:ext uri="{BB962C8B-B14F-4D97-AF65-F5344CB8AC3E}">
        <p14:creationId xmlns:p14="http://schemas.microsoft.com/office/powerpoint/2010/main" val="399488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IN" sz="2800" i="0" dirty="0" err="1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SmallSat</a:t>
            </a:r>
            <a:r>
              <a:rPr lang="en-IN" sz="280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 Passive Thermal Technologies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24B6A02-8C81-DFDF-5F70-C729EEC9D4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190144"/>
              </p:ext>
            </p:extLst>
          </p:nvPr>
        </p:nvGraphicFramePr>
        <p:xfrm>
          <a:off x="379674" y="1309687"/>
          <a:ext cx="8610600" cy="5319713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1496009826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512206114"/>
                    </a:ext>
                  </a:extLst>
                </a:gridCol>
              </a:tblGrid>
              <a:tr h="298718">
                <a:tc>
                  <a:txBody>
                    <a:bodyPr/>
                    <a:lstStyle/>
                    <a:p>
                      <a:pPr algn="l"/>
                      <a:r>
                        <a:rPr lang="en-IN" sz="2000" b="1">
                          <a:effectLst/>
                        </a:rPr>
                        <a:t>Passive Technology</a:t>
                      </a:r>
                      <a:endParaRPr lang="en-IN" sz="2000">
                        <a:effectLst/>
                      </a:endParaRP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1">
                          <a:effectLst/>
                        </a:rPr>
                        <a:t>Description</a:t>
                      </a:r>
                      <a:endParaRPr lang="en-IN" sz="2000">
                        <a:effectLst/>
                      </a:endParaRP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470548"/>
                  </a:ext>
                </a:extLst>
              </a:tr>
              <a:tr h="1091908">
                <a:tc>
                  <a:txBody>
                    <a:bodyPr/>
                    <a:lstStyle/>
                    <a:p>
                      <a:pPr algn="l"/>
                      <a:r>
                        <a:rPr lang="en-IN" sz="2000" dirty="0">
                          <a:effectLst/>
                        </a:rPr>
                        <a:t>Sprayable Thermal Control Coatings</a:t>
                      </a: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Specialized liquid coatings applied to the spacecraft surfaces to manage and regulate the ratio of absorptivity and emissivity for optimal energy balance and thermal performance.</a:t>
                      </a: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21085"/>
                  </a:ext>
                </a:extLst>
              </a:tr>
              <a:tr h="563115">
                <a:tc>
                  <a:txBody>
                    <a:bodyPr/>
                    <a:lstStyle/>
                    <a:p>
                      <a:pPr algn="l"/>
                      <a:r>
                        <a:rPr lang="en-IN" sz="2000">
                          <a:effectLst/>
                        </a:rPr>
                        <a:t>Films, Tapes, and MLI</a:t>
                      </a: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Materials used to modify spacecraft surface property to manage and regulate temperature.</a:t>
                      </a: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252523"/>
                  </a:ext>
                </a:extLst>
              </a:tr>
              <a:tr h="563115">
                <a:tc>
                  <a:txBody>
                    <a:bodyPr/>
                    <a:lstStyle/>
                    <a:p>
                      <a:pPr algn="l"/>
                      <a:r>
                        <a:rPr lang="en-IN" sz="2000">
                          <a:effectLst/>
                        </a:rPr>
                        <a:t>Thermal Straps</a:t>
                      </a: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Provide a conductive link between a heat source and thermal sink to conductively transfer heat</a:t>
                      </a: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40858"/>
                  </a:ext>
                </a:extLst>
              </a:tr>
              <a:tr h="1091908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Thermal Contact Conductance and Bolted Joint Conductance</a:t>
                      </a: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Heat transfer by “contact” conductance between two surfaces pressed together by uniform pressure can be varied by using interface filler materials and conductive gaskets.</a:t>
                      </a: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62642"/>
                  </a:ext>
                </a:extLst>
              </a:tr>
              <a:tr h="563115">
                <a:tc>
                  <a:txBody>
                    <a:bodyPr/>
                    <a:lstStyle/>
                    <a:p>
                      <a:pPr algn="l"/>
                      <a:r>
                        <a:rPr lang="en-IN" sz="2000" dirty="0">
                          <a:effectLst/>
                        </a:rPr>
                        <a:t>Sunshields</a:t>
                      </a: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Deployed material that reduces the amount of incident solar flux on a spacecraft.</a:t>
                      </a: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696512"/>
                  </a:ext>
                </a:extLst>
              </a:tr>
              <a:tr h="510317">
                <a:tc gridSpan="2">
                  <a:txBody>
                    <a:bodyPr/>
                    <a:lstStyle/>
                    <a:p>
                      <a:pPr algn="l"/>
                      <a:endParaRPr lang="en-IN" sz="2000" dirty="0">
                        <a:effectLst/>
                      </a:endParaRPr>
                    </a:p>
                  </a:txBody>
                  <a:tcPr marL="39565" marR="39565" marT="19783" marB="19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000">
                        <a:effectLst/>
                      </a:endParaRPr>
                    </a:p>
                  </a:txBody>
                  <a:tcPr marL="39565" marR="39565" marT="19783" marB="1978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51784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E48E05F-A160-3E27-3FDD-66F340EC0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56894" y="-323165"/>
            <a:ext cx="198832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9696</TotalTime>
  <Words>1167</Words>
  <Application>Microsoft Office PowerPoint</Application>
  <PresentationFormat>On-screen Show (4:3)</PresentationFormat>
  <Paragraphs>132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Roboto</vt:lpstr>
      <vt:lpstr>Script MT Bold</vt:lpstr>
      <vt:lpstr>Times New Roman</vt:lpstr>
      <vt:lpstr>Blank Presentation</vt:lpstr>
      <vt:lpstr>State-of-the-Art Thermal Controls of Satellites</vt:lpstr>
      <vt:lpstr>Smallsats</vt:lpstr>
      <vt:lpstr>Inside A CubeSat</vt:lpstr>
      <vt:lpstr> Thermal Control Challenges for Small Satellites</vt:lpstr>
      <vt:lpstr>State-of-the-Art – Passive Thermal Control  Systems</vt:lpstr>
      <vt:lpstr>Design Methods to Help Passive TCTs</vt:lpstr>
      <vt:lpstr>Design Methods to Help Passive TCTs</vt:lpstr>
      <vt:lpstr>Circuit Board Design Considerations</vt:lpstr>
      <vt:lpstr>SmallSat Passive Thermal Technologies</vt:lpstr>
      <vt:lpstr>SmallSat Passive Thermal Technologies</vt:lpstr>
      <vt:lpstr>State-of-the-Art – Active Systems</vt:lpstr>
      <vt:lpstr>Active Thermal Technologies</vt:lpstr>
      <vt:lpstr>Miniature Heaters</vt:lpstr>
      <vt:lpstr>Miniature Heaters</vt:lpstr>
      <vt:lpstr>CryoCoolers</vt:lpstr>
      <vt:lpstr>Crycooler Types and Applications</vt:lpstr>
      <vt:lpstr>Cryocooler % Carnot at 80 K</vt:lpstr>
      <vt:lpstr>GM Cryocooler Cycle</vt:lpstr>
      <vt:lpstr>GM Cryocooler Operation</vt:lpstr>
      <vt:lpstr>Examples of GM Cryocoolers</vt:lpstr>
      <vt:lpstr>Miniature Cryocoolers</vt:lpstr>
      <vt:lpstr>Q-Rad Deployable Radiator technology</vt:lpstr>
      <vt:lpstr>Spacecraft Thermal Radiators</vt:lpstr>
      <vt:lpstr>Radiator with copper backing</vt:lpstr>
      <vt:lpstr>Miniature Heat Exchange</vt:lpstr>
      <vt:lpstr>CubeSat prototype</vt:lpstr>
      <vt:lpstr>Cryo-Cooler</vt:lpstr>
      <vt:lpstr>Solar Simulation</vt:lpstr>
      <vt:lpstr>Solar Simulation</vt:lpstr>
      <vt:lpstr>Test Rigs for Subsystem</vt:lpstr>
      <vt:lpstr>Goal of TCS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860</cp:revision>
  <cp:lastPrinted>2002-07-26T02:11:33Z</cp:lastPrinted>
  <dcterms:created xsi:type="dcterms:W3CDTF">2002-07-26T01:39:54Z</dcterms:created>
  <dcterms:modified xsi:type="dcterms:W3CDTF">2024-04-26T05:06:27Z</dcterms:modified>
</cp:coreProperties>
</file>