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4"/>
  </p:notesMasterIdLst>
  <p:sldIdLst>
    <p:sldId id="1132" r:id="rId2"/>
    <p:sldId id="1154" r:id="rId3"/>
    <p:sldId id="1184" r:id="rId4"/>
    <p:sldId id="1214" r:id="rId5"/>
    <p:sldId id="1216" r:id="rId6"/>
    <p:sldId id="1183" r:id="rId7"/>
    <p:sldId id="1155" r:id="rId8"/>
    <p:sldId id="1206" r:id="rId9"/>
    <p:sldId id="1207" r:id="rId10"/>
    <p:sldId id="1291" r:id="rId11"/>
    <p:sldId id="1289" r:id="rId12"/>
    <p:sldId id="1290" r:id="rId13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99CCFF"/>
    <a:srgbClr val="777777"/>
    <a:srgbClr val="76863A"/>
    <a:srgbClr val="3366FF"/>
    <a:srgbClr val="FF0066"/>
    <a:srgbClr val="FF9900"/>
    <a:srgbClr val="000099"/>
    <a:srgbClr val="FFCC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14" autoAdjust="0"/>
    <p:restoredTop sz="90856" autoAdjust="0"/>
  </p:normalViewPr>
  <p:slideViewPr>
    <p:cSldViewPr>
      <p:cViewPr varScale="1">
        <p:scale>
          <a:sx n="62" d="100"/>
          <a:sy n="62" d="100"/>
        </p:scale>
        <p:origin x="16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51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04T06:33:22.35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2084 14560 0</inkml:trace>
  <inkml:trace contextRef="#ctx0" brushRef="#br0" timeOffset="2690.74">19100 18132 0</inkml:trace>
  <inkml:trace contextRef="#ctx0" brushRef="#br0" timeOffset="4671.04">19919 15056 0,'24'0'109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08T05:31:32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9625 15230 0</inkml:trace>
  <inkml:trace contextRef="#ctx0" brushRef="#br0" timeOffset="2151.82">17984 17165 0</inkml:trace>
  <inkml:trace contextRef="#ctx0" brushRef="#br0" timeOffset="4182.39">8236 7987 0</inkml:trace>
  <inkml:trace contextRef="#ctx0" brushRef="#br0" timeOffset="11422.55">8856 1414 0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1/12/2024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5.png"/><Relationship Id="rId5" Type="http://schemas.openxmlformats.org/officeDocument/2006/relationships/customXml" Target="../ink/ink2.xml"/><Relationship Id="rId10" Type="http://schemas.openxmlformats.org/officeDocument/2006/relationships/customXml" Target="../ink/ink4.xml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81000" y="357188"/>
            <a:ext cx="83820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dirty="0"/>
              <a:t>Irreversible Nature of Practical Electronic Systems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5171182"/>
            <a:ext cx="904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B050"/>
                </a:solidFill>
                <a:latin typeface="Viner Hand ITC" panose="03070502030502020203" pitchFamily="66" charset="0"/>
              </a:rPr>
              <a:t> Thermal Management is A Necessity for Survival &amp; Reliable Operation of Electronics ….</a:t>
            </a:r>
            <a:endParaRPr lang="en-US" altLang="en-US" b="1" i="1" dirty="0">
              <a:solidFill>
                <a:srgbClr val="00B05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581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A1FE285-845D-01C6-2010-4504637BE57A}"/>
                  </a:ext>
                </a:extLst>
              </p14:cNvPr>
              <p14:cNvContentPartPr/>
              <p14:nvPr/>
            </p14:nvContentPartPr>
            <p14:xfrm>
              <a:off x="750240" y="5241600"/>
              <a:ext cx="6429600" cy="12862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A1FE285-845D-01C6-2010-4504637BE57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40880" y="5232240"/>
                <a:ext cx="6448320" cy="13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14:cNvPr>
              <p14:cNvContentPartPr/>
              <p14:nvPr/>
            </p14:nvContentPartPr>
            <p14:xfrm>
              <a:off x="2964960" y="509040"/>
              <a:ext cx="3509640" cy="5670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ACEDF16-B372-ECA1-AD9E-8A77FFD3AD1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955600" y="499680"/>
                <a:ext cx="3528360" cy="56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2CD4-F428-27F5-67C4-44EA0622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391400" cy="838200"/>
          </a:xfrm>
        </p:spPr>
        <p:txBody>
          <a:bodyPr/>
          <a:lstStyle/>
          <a:p>
            <a:r>
              <a:rPr lang="en-US" sz="2800" i="0" u="none" strike="noStrike" baseline="0" dirty="0">
                <a:solidFill>
                  <a:schemeClr val="tx1"/>
                </a:solidFill>
              </a:rPr>
              <a:t>Thermal Management: Designing for Reliability</a:t>
            </a:r>
            <a:endParaRPr lang="en-IN" sz="2800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F6F1-2D22-82B1-036F-E45787D5E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468" y="1485144"/>
            <a:ext cx="8666540" cy="3996500"/>
          </a:xfrm>
        </p:spPr>
        <p:txBody>
          <a:bodyPr/>
          <a:lstStyle/>
          <a:p>
            <a:r>
              <a:rPr lang="en-US" sz="2400" dirty="0"/>
              <a:t>Device reliability is a complex function of </a:t>
            </a:r>
          </a:p>
          <a:p>
            <a:r>
              <a:rPr lang="en-US" sz="2400" dirty="0"/>
              <a:t>the heat generated by the operation of an electronic device, </a:t>
            </a:r>
          </a:p>
          <a:p>
            <a:r>
              <a:rPr lang="en-US" sz="2400" dirty="0"/>
              <a:t>the tools used to dissipate or manage the heat, </a:t>
            </a:r>
          </a:p>
          <a:p>
            <a:r>
              <a:rPr lang="en-US" sz="2400" dirty="0"/>
              <a:t>the thermal stability of the materials used &amp;</a:t>
            </a:r>
          </a:p>
          <a:p>
            <a:r>
              <a:rPr lang="en-US" sz="2400" dirty="0"/>
              <a:t>the environment in which the device is required to operate. </a:t>
            </a:r>
          </a:p>
          <a:p>
            <a:r>
              <a:rPr lang="en-US" sz="2400" dirty="0"/>
              <a:t>Diversity of applications &amp; the increasing demand enjoin diverse thermal management tools.</a:t>
            </a:r>
          </a:p>
          <a:p>
            <a:r>
              <a:rPr lang="en-US" sz="2400" dirty="0"/>
              <a:t>Popular tools include gap fillers, active cooling systems, heat pipes and heat sinks.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AC32C7E2-738F-44CB-86BC-64688E0044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F18BF01D-2076-6CAD-9703-DBD9C2A33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886E5639-9A22-8AE5-83CA-1BB815D994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F017A30E-BF22-288E-9F85-A68F44551A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BB63F1E2-5BB0-6BD6-A790-B8FB72DFAA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402A3BEC-E51E-ACC7-D14C-F323198715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FF801919-F118-2F26-0EF1-0F6E382FAA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24BF9EF-5152-E7AD-359B-0670FD8EB6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B9899F95-988C-5155-68E4-1FB7E45E82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F5212348-E632-FE01-E7C5-19E185B50D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01F89509-1675-F60E-2D90-533FA9329E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6D7D166-8360-38CD-66BB-C561D566D8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94A77EE2-2727-F35A-6078-54637EAAD7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3EC4539D-B881-F953-87E5-60B773F82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D9F76C7A-4482-B632-2D77-E61E1C00B1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F09AD534-EED0-4CC5-B895-3EC910A68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12D48A6-38B7-BB4D-C1E3-870F82B6D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2286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5026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2CD4-F428-27F5-67C4-44EA0622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838200"/>
          </a:xfrm>
        </p:spPr>
        <p:txBody>
          <a:bodyPr/>
          <a:lstStyle/>
          <a:p>
            <a:r>
              <a:rPr lang="en-US" sz="2800" dirty="0"/>
              <a:t>Holistic Thermal Management Strategies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F6F1-2D22-82B1-036F-E45787D5E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60" y="1219200"/>
            <a:ext cx="8666540" cy="5105400"/>
          </a:xfrm>
        </p:spPr>
        <p:txBody>
          <a:bodyPr/>
          <a:lstStyle/>
          <a:p>
            <a:pPr algn="l"/>
            <a:r>
              <a:rPr lang="en-US" sz="2400" b="1" i="0" u="none" strike="noStrike" baseline="0" dirty="0"/>
              <a:t>Removing the Heat </a:t>
            </a:r>
            <a:r>
              <a:rPr lang="en-US" sz="2400" b="0" i="0" u="none" strike="noStrike" baseline="0" dirty="0"/>
              <a:t>– Many </a:t>
            </a:r>
            <a:r>
              <a:rPr lang="en-US" sz="2400" dirty="0"/>
              <a:t>strategies </a:t>
            </a:r>
            <a:r>
              <a:rPr lang="en-US" sz="2400" b="0" i="0" u="none" strike="noStrike" baseline="0" dirty="0"/>
              <a:t>today continually push limits for heat transfer</a:t>
            </a:r>
            <a:r>
              <a:rPr lang="en-US" sz="2400" dirty="0"/>
              <a:t>.</a:t>
            </a:r>
            <a:endParaRPr lang="en-US" sz="2400" b="0" i="0" u="none" strike="noStrike" baseline="0" dirty="0"/>
          </a:p>
          <a:p>
            <a:pPr algn="l"/>
            <a:r>
              <a:rPr lang="en-US" sz="2400" b="0" i="0" u="none" strike="noStrike" baseline="0" dirty="0"/>
              <a:t>Newer Arlon PCB materials offer increased thermal conductivity to reduce peak operating temperatures and</a:t>
            </a:r>
          </a:p>
          <a:p>
            <a:pPr algn="l"/>
            <a:r>
              <a:rPr lang="en-IN" sz="2400" b="0" i="0" u="none" strike="noStrike" baseline="0" dirty="0"/>
              <a:t>improve component life.</a:t>
            </a:r>
          </a:p>
          <a:p>
            <a:pPr algn="l"/>
            <a:r>
              <a:rPr lang="en-US" sz="2400" b="1" i="0" u="none" strike="noStrike" baseline="0" dirty="0"/>
              <a:t>Beating the Heat </a:t>
            </a:r>
            <a:r>
              <a:rPr lang="en-US" sz="2400" b="0" i="0" u="none" strike="noStrike" baseline="0" dirty="0"/>
              <a:t>– For over 30 years, high temperature applications have used Polyimide laminate &amp; prepreg systems to provide device reliability in operating environments exceeding 200°C. </a:t>
            </a:r>
          </a:p>
          <a:p>
            <a:pPr algn="l"/>
            <a:r>
              <a:rPr lang="en-US" sz="2400" b="0" i="0" u="none" strike="noStrike" baseline="0" dirty="0"/>
              <a:t>New enhanced polyimide system and newer lead-free compatible thermally conductive epoxy systems offer designers new approaches to maximizing reliability in tough operating environments.</a:t>
            </a:r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AC32C7E2-738F-44CB-86BC-64688E0044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F18BF01D-2076-6CAD-9703-DBD9C2A33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886E5639-9A22-8AE5-83CA-1BB815D994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F017A30E-BF22-288E-9F85-A68F44551A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BB63F1E2-5BB0-6BD6-A790-B8FB72DFAA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402A3BEC-E51E-ACC7-D14C-F323198715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FF801919-F118-2F26-0EF1-0F6E382FAA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24BF9EF-5152-E7AD-359B-0670FD8EB6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B9899F95-988C-5155-68E4-1FB7E45E82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F5212348-E632-FE01-E7C5-19E185B50D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01F89509-1675-F60E-2D90-533FA9329E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6D7D166-8360-38CD-66BB-C561D566D8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94A77EE2-2727-F35A-6078-54637EAAD7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3EC4539D-B881-F953-87E5-60B773F82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D9F76C7A-4482-B632-2D77-E61E1C00B1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F09AD534-EED0-4CC5-B895-3EC910A68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12D48A6-38B7-BB4D-C1E3-870F82B6D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2286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0695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D2CD4-F428-27F5-67C4-44EA06222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52400"/>
            <a:ext cx="7772400" cy="838200"/>
          </a:xfrm>
        </p:spPr>
        <p:txBody>
          <a:bodyPr/>
          <a:lstStyle/>
          <a:p>
            <a:r>
              <a:rPr lang="en-US" sz="2800" dirty="0"/>
              <a:t>Holistic Thermal Management Strategies</a:t>
            </a:r>
            <a:endParaRPr lang="en-IN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3F6F1-2D22-82B1-036F-E45787D5EC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60" y="1219200"/>
            <a:ext cx="8666540" cy="5105400"/>
          </a:xfrm>
        </p:spPr>
        <p:txBody>
          <a:bodyPr/>
          <a:lstStyle/>
          <a:p>
            <a:pPr algn="l"/>
            <a:r>
              <a:rPr lang="en-US" sz="2400" b="1" i="0" u="none" strike="noStrike" baseline="0" dirty="0"/>
              <a:t>Surviving the Environment:</a:t>
            </a:r>
          </a:p>
          <a:p>
            <a:pPr algn="l"/>
            <a:r>
              <a:rPr lang="en-US" sz="2400" b="0" i="0" u="none" strike="noStrike" baseline="0" dirty="0"/>
              <a:t>How materials respond to cyclic thermal exposure remains a critical contributing factor in determining device reliability. </a:t>
            </a:r>
          </a:p>
          <a:p>
            <a:pPr algn="l"/>
            <a:r>
              <a:rPr lang="en-US" sz="2400" b="0" i="0" u="none" strike="noStrike" baseline="0" dirty="0"/>
              <a:t>Designing</a:t>
            </a:r>
            <a:r>
              <a:rPr lang="en-US" sz="2400" dirty="0"/>
              <a:t> </a:t>
            </a:r>
            <a:r>
              <a:rPr lang="en-US" sz="2400" b="0" i="0" u="none" strike="noStrike" baseline="0" dirty="0"/>
              <a:t>PWB’s on materials that reduce, or control thermal expansion will improve PTH.</a:t>
            </a:r>
          </a:p>
          <a:p>
            <a:pPr algn="l"/>
            <a:r>
              <a:rPr lang="en-US" sz="2400" b="0" i="0" u="none" strike="noStrike" baseline="0" dirty="0"/>
              <a:t>This will improve reliability and reduce stress and fatigue on solder joints to SMT components.</a:t>
            </a:r>
          </a:p>
          <a:p>
            <a:pPr algn="l"/>
            <a:r>
              <a:rPr lang="en-US" sz="2400" b="1" i="0" u="none" strike="noStrike" baseline="0" dirty="0"/>
              <a:t>Reducing the Heat </a:t>
            </a:r>
            <a:r>
              <a:rPr lang="en-US" sz="2400" b="0" i="0" u="none" strike="noStrike" baseline="0" dirty="0"/>
              <a:t>– Low loss materials for microwave &amp; High Frequency applications minimize heat generated by transmission line loss.</a:t>
            </a:r>
            <a:endParaRPr lang="en-IN" sz="2400" dirty="0"/>
          </a:p>
        </p:txBody>
      </p:sp>
      <p:grpSp>
        <p:nvGrpSpPr>
          <p:cNvPr id="4" name="Group 38">
            <a:extLst>
              <a:ext uri="{FF2B5EF4-FFF2-40B4-BE49-F238E27FC236}">
                <a16:creationId xmlns:a16="http://schemas.microsoft.com/office/drawing/2014/main" id="{AC32C7E2-738F-44CB-86BC-64688E0044A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" name="Group 19">
              <a:extLst>
                <a:ext uri="{FF2B5EF4-FFF2-40B4-BE49-F238E27FC236}">
                  <a16:creationId xmlns:a16="http://schemas.microsoft.com/office/drawing/2014/main" id="{F18BF01D-2076-6CAD-9703-DBD9C2A33A6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>
                <a:extLst>
                  <a:ext uri="{FF2B5EF4-FFF2-40B4-BE49-F238E27FC236}">
                    <a16:creationId xmlns:a16="http://schemas.microsoft.com/office/drawing/2014/main" id="{886E5639-9A22-8AE5-83CA-1BB815D9946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>
                  <a:extLst>
                    <a:ext uri="{FF2B5EF4-FFF2-40B4-BE49-F238E27FC236}">
                      <a16:creationId xmlns:a16="http://schemas.microsoft.com/office/drawing/2014/main" id="{F017A30E-BF22-288E-9F85-A68F44551A4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>
                    <a:extLst>
                      <a:ext uri="{FF2B5EF4-FFF2-40B4-BE49-F238E27FC236}">
                        <a16:creationId xmlns:a16="http://schemas.microsoft.com/office/drawing/2014/main" id="{BB63F1E2-5BB0-6BD6-A790-B8FB72DFAA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>
                    <a:extLst>
                      <a:ext uri="{FF2B5EF4-FFF2-40B4-BE49-F238E27FC236}">
                        <a16:creationId xmlns:a16="http://schemas.microsoft.com/office/drawing/2014/main" id="{402A3BEC-E51E-ACC7-D14C-F323198715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>
                  <a:extLst>
                    <a:ext uri="{FF2B5EF4-FFF2-40B4-BE49-F238E27FC236}">
                      <a16:creationId xmlns:a16="http://schemas.microsoft.com/office/drawing/2014/main" id="{FF801919-F118-2F26-0EF1-0F6E382FAAB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>
                    <a:extLst>
                      <a:ext uri="{FF2B5EF4-FFF2-40B4-BE49-F238E27FC236}">
                        <a16:creationId xmlns:a16="http://schemas.microsoft.com/office/drawing/2014/main" id="{424BF9EF-5152-E7AD-359B-0670FD8EB6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>
                    <a:extLst>
                      <a:ext uri="{FF2B5EF4-FFF2-40B4-BE49-F238E27FC236}">
                        <a16:creationId xmlns:a16="http://schemas.microsoft.com/office/drawing/2014/main" id="{B9899F95-988C-5155-68E4-1FB7E45E82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F5212348-E632-FE01-E7C5-19E185B50D5B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>
                    <a:extLst>
                      <a:ext uri="{FF2B5EF4-FFF2-40B4-BE49-F238E27FC236}">
                        <a16:creationId xmlns:a16="http://schemas.microsoft.com/office/drawing/2014/main" id="{01F89509-1675-F60E-2D90-533FA9329E0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>
                    <a:extLst>
                      <a:ext uri="{FF2B5EF4-FFF2-40B4-BE49-F238E27FC236}">
                        <a16:creationId xmlns:a16="http://schemas.microsoft.com/office/drawing/2014/main" id="{76D7D166-8360-38CD-66BB-C561D566D8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>
                  <a:extLst>
                    <a:ext uri="{FF2B5EF4-FFF2-40B4-BE49-F238E27FC236}">
                      <a16:creationId xmlns:a16="http://schemas.microsoft.com/office/drawing/2014/main" id="{94A77EE2-2727-F35A-6078-54637EAAD7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>
                    <a:extLst>
                      <a:ext uri="{FF2B5EF4-FFF2-40B4-BE49-F238E27FC236}">
                        <a16:creationId xmlns:a16="http://schemas.microsoft.com/office/drawing/2014/main" id="{3EC4539D-B881-F953-87E5-60B773F828C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>
                    <a:extLst>
                      <a:ext uri="{FF2B5EF4-FFF2-40B4-BE49-F238E27FC236}">
                        <a16:creationId xmlns:a16="http://schemas.microsoft.com/office/drawing/2014/main" id="{D9F76C7A-4482-B632-2D77-E61E1C00B1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F09AD534-EED0-4CC5-B895-3EC910A68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12D48A6-38B7-BB4D-C1E3-870F82B6D3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5200" y="228600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4502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37A5F6A-1FB5-85A0-180D-9FE627BE9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90500"/>
            <a:ext cx="7156450" cy="1181100"/>
          </a:xfrm>
        </p:spPr>
        <p:txBody>
          <a:bodyPr/>
          <a:lstStyle/>
          <a:p>
            <a:r>
              <a:rPr lang="en-US" altLang="en-US" sz="2800" dirty="0"/>
              <a:t>Boltzmann theory of Ideal Electronic Device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6E0336CE-E839-FD9D-C5AB-7792C33754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527175"/>
            <a:ext cx="8077200" cy="838200"/>
          </a:xfrm>
        </p:spPr>
        <p:txBody>
          <a:bodyPr/>
          <a:lstStyle/>
          <a:p>
            <a:r>
              <a:rPr lang="en-US" altLang="en-US" sz="2400"/>
              <a:t>Ideal electrical work to be consumed for a bit of computation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1">
                <a:extLst>
                  <a:ext uri="{FF2B5EF4-FFF2-40B4-BE49-F238E27FC236}">
                    <a16:creationId xmlns:a16="http://schemas.microsoft.com/office/drawing/2014/main" id="{717E6E64-E2B3-30E7-2A65-72563F12D783}"/>
                  </a:ext>
                </a:extLst>
              </p:cNvPr>
              <p:cNvSpPr txBox="1"/>
              <p:nvPr/>
            </p:nvSpPr>
            <p:spPr bwMode="auto">
              <a:xfrm>
                <a:off x="2436776" y="2379367"/>
                <a:ext cx="3914775" cy="542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𝑒𝑙𝑒𝑐𝑡𝑟𝑖𝑐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𝑘𝑇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Object 21">
                <a:extLst>
                  <a:ext uri="{FF2B5EF4-FFF2-40B4-BE49-F238E27FC236}">
                    <a16:creationId xmlns:a16="http://schemas.microsoft.com/office/drawing/2014/main" id="{717E6E64-E2B3-30E7-2A65-72563F12D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36776" y="2379367"/>
                <a:ext cx="3914775" cy="542925"/>
              </a:xfrm>
              <a:prstGeom prst="rect">
                <a:avLst/>
              </a:prstGeom>
              <a:blipFill>
                <a:blip r:embed="rId2"/>
                <a:stretch>
                  <a:fillRect l="-467" b="-11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9">
            <a:extLst>
              <a:ext uri="{FF2B5EF4-FFF2-40B4-BE49-F238E27FC236}">
                <a16:creationId xmlns:a16="http://schemas.microsoft.com/office/drawing/2014/main" id="{F1ABA389-2EE2-C6D9-388C-62569CF6EB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E2588C6B-F74D-24FD-08B1-6FF6DF559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1DEE5349-9D2A-595F-63E3-AA925A97F6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21F1AD9-8444-97A1-60F4-A9AF53481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64A2434D-54D3-B7E9-9E72-8BE9A20D8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C13756D3-43EE-1082-FF9B-1E843749C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FB89F8A-F584-2240-A077-A641A216F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C4ED3C0-29D9-9063-E6D4-B813F5FAA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BAFAE45-A2E3-E5E7-AE08-CF64B5332F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75F68D44-1851-513A-EF12-295F48FD0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47204C52-A633-B09A-393E-F243F331C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F71B689-E0A9-78BE-C7D3-40B3E12AF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74EB745-5F43-0ACA-171B-F69CE2E00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A9A1881-67CF-BC7E-CD89-8F2BD7C24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89C79E3-3D1F-FDFE-FBFD-B6EFABE9C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6F08623-A2C5-2177-B3FF-82F16C8FD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827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80A6FFF-3664-83B4-FA27-B7C8ED1E872D}"/>
              </a:ext>
            </a:extLst>
          </p:cNvPr>
          <p:cNvSpPr txBox="1"/>
          <p:nvPr/>
        </p:nvSpPr>
        <p:spPr>
          <a:xfrm>
            <a:off x="320675" y="3297615"/>
            <a:ext cx="867092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/>
              <a:t>According to Thermodynamics even this e</a:t>
            </a:r>
            <a:r>
              <a:rPr lang="en-US" altLang="en-US" sz="2400" dirty="0"/>
              <a:t>nergy consumption process is an irreversible process.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/>
              <a:t>Therefore, An Ideal computation process is thermodynamically Irreversible Electronic Device</a:t>
            </a:r>
            <a:endParaRPr lang="en-I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D6BF5D57-B2ED-9101-F07B-867493C246DB}"/>
                  </a:ext>
                </a:extLst>
              </p:cNvPr>
              <p:cNvSpPr txBox="1"/>
              <p:nvPr/>
            </p:nvSpPr>
            <p:spPr bwMode="auto">
              <a:xfrm>
                <a:off x="2219325" y="5221747"/>
                <a:ext cx="5116513" cy="7591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𝑒𝑙𝑒𝑐𝑡𝑟𝑖𝑐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𝑑𝑖𝑠𝑠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𝑘𝑇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" name="Object 21">
                <a:extLst>
                  <a:ext uri="{FF2B5EF4-FFF2-40B4-BE49-F238E27FC236}">
                    <a16:creationId xmlns:a16="http://schemas.microsoft.com/office/drawing/2014/main" id="{D6BF5D57-B2ED-9101-F07B-867493C24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9325" y="5221747"/>
                <a:ext cx="5116513" cy="759162"/>
              </a:xfrm>
              <a:prstGeom prst="rect">
                <a:avLst/>
              </a:prstGeom>
              <a:blipFill>
                <a:blip r:embed="rId4"/>
                <a:stretch>
                  <a:fillRect l="-2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20" grpId="0"/>
      <p:bldP spid="19" grpId="0" build="p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680D8AF2-6001-848B-4646-FBC77C90B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90500"/>
            <a:ext cx="7156450" cy="1181100"/>
          </a:xfrm>
        </p:spPr>
        <p:txBody>
          <a:bodyPr/>
          <a:lstStyle/>
          <a:p>
            <a:r>
              <a:rPr lang="en-US" altLang="en-US" sz="2800" dirty="0"/>
              <a:t>An Ideal Electronic Device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1A7EB584-E48D-B6F4-D685-8A4ED28676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30325"/>
            <a:ext cx="8077200" cy="838200"/>
          </a:xfrm>
        </p:spPr>
        <p:txBody>
          <a:bodyPr/>
          <a:lstStyle/>
          <a:p>
            <a:r>
              <a:rPr lang="en-US" altLang="en-US" sz="2400"/>
              <a:t>Ideal electrical work to be consumed for a bit of computation is:</a:t>
            </a:r>
          </a:p>
        </p:txBody>
      </p:sp>
      <p:graphicFrame>
        <p:nvGraphicFramePr>
          <p:cNvPr id="20" name="Object 21">
            <a:extLst>
              <a:ext uri="{FF2B5EF4-FFF2-40B4-BE49-F238E27FC236}">
                <a16:creationId xmlns:a16="http://schemas.microsoft.com/office/drawing/2014/main" id="{D83E626B-56BD-D515-CCF7-D4AAFA41F3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667475"/>
              </p:ext>
            </p:extLst>
          </p:nvPr>
        </p:nvGraphicFramePr>
        <p:xfrm>
          <a:off x="1976437" y="2096146"/>
          <a:ext cx="508635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60600" imgH="241300" progId="Equation.3">
                  <p:embed/>
                </p:oleObj>
              </mc:Choice>
              <mc:Fallback>
                <p:oleObj name="Equation" r:id="rId2" imgW="2260600" imgH="241300" progId="Equation.3">
                  <p:embed/>
                  <p:pic>
                    <p:nvPicPr>
                      <p:cNvPr id="20" name="Object 21">
                        <a:extLst>
                          <a:ext uri="{FF2B5EF4-FFF2-40B4-BE49-F238E27FC236}">
                            <a16:creationId xmlns:a16="http://schemas.microsoft.com/office/drawing/2014/main" id="{D83E626B-56BD-D515-CCF7-D4AAFA41F3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437" y="2096146"/>
                        <a:ext cx="5086350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2881BD9-CDB0-65CF-D254-586F2AF88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629275"/>
            <a:ext cx="8534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 sz="2400" dirty="0"/>
              <a:t>At  a room temperature of 298K, </a:t>
            </a:r>
            <a:r>
              <a:rPr lang="en-IN" altLang="en-US" sz="2400" i="1" dirty="0" err="1"/>
              <a:t>W</a:t>
            </a:r>
            <a:r>
              <a:rPr lang="en-IN" altLang="en-US" sz="2400" i="1" baseline="-25000" dirty="0" err="1"/>
              <a:t>ideal</a:t>
            </a:r>
            <a:r>
              <a:rPr lang="en-IN" altLang="en-US" sz="2400" i="1" baseline="-25000" dirty="0"/>
              <a:t>-</a:t>
            </a:r>
            <a:r>
              <a:rPr lang="en-IN" altLang="en-US" sz="2400" i="1" baseline="-25000" dirty="0" err="1"/>
              <a:t>elec</a:t>
            </a:r>
            <a:r>
              <a:rPr lang="en-IN" altLang="en-US" sz="2400" i="1" baseline="-25000" dirty="0"/>
              <a:t>-input</a:t>
            </a:r>
            <a:r>
              <a:rPr lang="en-IN" altLang="en-US" sz="2400" dirty="0"/>
              <a:t> = 0.018eV.</a:t>
            </a:r>
          </a:p>
        </p:txBody>
      </p:sp>
      <p:grpSp>
        <p:nvGrpSpPr>
          <p:cNvPr id="5126" name="Group 38">
            <a:extLst>
              <a:ext uri="{FF2B5EF4-FFF2-40B4-BE49-F238E27FC236}">
                <a16:creationId xmlns:a16="http://schemas.microsoft.com/office/drawing/2014/main" id="{DDC15B4C-0ED5-105B-D169-E4477DA35E2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5130" name="Group 19">
              <a:extLst>
                <a:ext uri="{FF2B5EF4-FFF2-40B4-BE49-F238E27FC236}">
                  <a16:creationId xmlns:a16="http://schemas.microsoft.com/office/drawing/2014/main" id="{E026EECC-16B7-C3F3-2D26-DBDD8701CF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5132" name="Group 8">
                <a:extLst>
                  <a:ext uri="{FF2B5EF4-FFF2-40B4-BE49-F238E27FC236}">
                    <a16:creationId xmlns:a16="http://schemas.microsoft.com/office/drawing/2014/main" id="{7FF93F66-BA71-C6C2-7B79-3A30A752B1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5134" name="Group 9">
                  <a:extLst>
                    <a:ext uri="{FF2B5EF4-FFF2-40B4-BE49-F238E27FC236}">
                      <a16:creationId xmlns:a16="http://schemas.microsoft.com/office/drawing/2014/main" id="{8ECA476C-3452-1C65-6D40-886BE9B4096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5144" name="Rectangle 10">
                    <a:extLst>
                      <a:ext uri="{FF2B5EF4-FFF2-40B4-BE49-F238E27FC236}">
                        <a16:creationId xmlns:a16="http://schemas.microsoft.com/office/drawing/2014/main" id="{92448CE7-8FC1-FD07-7D16-81A818E425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5" name="Rectangle 11">
                    <a:extLst>
                      <a:ext uri="{FF2B5EF4-FFF2-40B4-BE49-F238E27FC236}">
                        <a16:creationId xmlns:a16="http://schemas.microsoft.com/office/drawing/2014/main" id="{5E916AEF-D8BF-3800-BD8B-957D2F2865E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5" name="Group 12">
                  <a:extLst>
                    <a:ext uri="{FF2B5EF4-FFF2-40B4-BE49-F238E27FC236}">
                      <a16:creationId xmlns:a16="http://schemas.microsoft.com/office/drawing/2014/main" id="{097E39E4-31C0-279B-9368-2FB5FB9813D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5142" name="Rectangle 13">
                    <a:extLst>
                      <a:ext uri="{FF2B5EF4-FFF2-40B4-BE49-F238E27FC236}">
                        <a16:creationId xmlns:a16="http://schemas.microsoft.com/office/drawing/2014/main" id="{159EEE46-5709-E311-A85C-0E438D9CA3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3" name="Rectangle 14">
                    <a:extLst>
                      <a:ext uri="{FF2B5EF4-FFF2-40B4-BE49-F238E27FC236}">
                        <a16:creationId xmlns:a16="http://schemas.microsoft.com/office/drawing/2014/main" id="{CBF94B0E-E08D-14A1-414A-AA36D709C8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6" name="Group 15">
                  <a:extLst>
                    <a:ext uri="{FF2B5EF4-FFF2-40B4-BE49-F238E27FC236}">
                      <a16:creationId xmlns:a16="http://schemas.microsoft.com/office/drawing/2014/main" id="{64782301-D122-DE32-1D6C-5BCFD05D1AEE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5140" name="Rectangle 16">
                    <a:extLst>
                      <a:ext uri="{FF2B5EF4-FFF2-40B4-BE49-F238E27FC236}">
                        <a16:creationId xmlns:a16="http://schemas.microsoft.com/office/drawing/2014/main" id="{596CBB6C-76CC-3F53-E733-E5716DF499B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41" name="Rectangle 17">
                    <a:extLst>
                      <a:ext uri="{FF2B5EF4-FFF2-40B4-BE49-F238E27FC236}">
                        <a16:creationId xmlns:a16="http://schemas.microsoft.com/office/drawing/2014/main" id="{B6B52460-9398-F8CC-8E89-F8EF39D152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5137" name="Group 18">
                  <a:extLst>
                    <a:ext uri="{FF2B5EF4-FFF2-40B4-BE49-F238E27FC236}">
                      <a16:creationId xmlns:a16="http://schemas.microsoft.com/office/drawing/2014/main" id="{57D70032-2B1F-D28D-E011-B201FCA0E49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5138" name="Rectangle 19">
                    <a:extLst>
                      <a:ext uri="{FF2B5EF4-FFF2-40B4-BE49-F238E27FC236}">
                        <a16:creationId xmlns:a16="http://schemas.microsoft.com/office/drawing/2014/main" id="{2B65DF6B-0F74-BF0F-08AF-2DD426078BE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5139" name="Rectangle 20">
                    <a:extLst>
                      <a:ext uri="{FF2B5EF4-FFF2-40B4-BE49-F238E27FC236}">
                        <a16:creationId xmlns:a16="http://schemas.microsoft.com/office/drawing/2014/main" id="{6A8830E7-DCD3-9B1C-C5EA-81445B01437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193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5131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51EE4DB5-A6E3-ED5C-B84E-8710F91C8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737" y="300642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512" name="Rectangle 1">
            <a:extLst>
              <a:ext uri="{FF2B5EF4-FFF2-40B4-BE49-F238E27FC236}">
                <a16:creationId xmlns:a16="http://schemas.microsoft.com/office/drawing/2014/main" id="{0186A27A-8B9B-F083-DF99-649E1A624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502483"/>
            <a:ext cx="71358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11111"/>
                </a:solidFill>
                <a:latin typeface="Roboto" panose="02000000000000000000" pitchFamily="2" charset="0"/>
              </a:rPr>
              <a:t>Ideal Electronic Devices can work as Adiabatic System and Requires NO Cooling.</a:t>
            </a:r>
          </a:p>
        </p:txBody>
      </p:sp>
      <p:graphicFrame>
        <p:nvGraphicFramePr>
          <p:cNvPr id="27" name="Object 3">
            <a:extLst>
              <a:ext uri="{FF2B5EF4-FFF2-40B4-BE49-F238E27FC236}">
                <a16:creationId xmlns:a16="http://schemas.microsoft.com/office/drawing/2014/main" id="{BADC256E-7A8A-58F2-6E47-56A5571C2E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41201"/>
              </p:ext>
            </p:extLst>
          </p:nvPr>
        </p:nvGraphicFramePr>
        <p:xfrm>
          <a:off x="1795085" y="3234879"/>
          <a:ext cx="55403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213100" imgH="508000" progId="Equation.3">
                  <p:embed/>
                </p:oleObj>
              </mc:Choice>
              <mc:Fallback>
                <p:oleObj name="Equation" r:id="rId5" imgW="3213100" imgH="508000" progId="Equation.3">
                  <p:embed/>
                  <p:pic>
                    <p:nvPicPr>
                      <p:cNvPr id="27" name="Object 3">
                        <a:extLst>
                          <a:ext uri="{FF2B5EF4-FFF2-40B4-BE49-F238E27FC236}">
                            <a16:creationId xmlns:a16="http://schemas.microsoft.com/office/drawing/2014/main" id="{BADC256E-7A8A-58F2-6E47-56A5571C2E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085" y="3234879"/>
                        <a:ext cx="5540375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947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21" grpId="0" build="p" autoUpdateAnimBg="0"/>
      <p:bldP spid="215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37A5F6A-1FB5-85A0-180D-9FE627BE9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" y="327025"/>
            <a:ext cx="7156450" cy="793750"/>
          </a:xfrm>
        </p:spPr>
        <p:txBody>
          <a:bodyPr/>
          <a:lstStyle/>
          <a:p>
            <a:r>
              <a:rPr lang="en-US" altLang="en-US" sz="2800" dirty="0"/>
              <a:t>Extension of Boltzmann Theory</a:t>
            </a:r>
          </a:p>
        </p:txBody>
      </p:sp>
      <p:sp>
        <p:nvSpPr>
          <p:cNvPr id="6147" name="Content Placeholder 3">
            <a:extLst>
              <a:ext uri="{FF2B5EF4-FFF2-40B4-BE49-F238E27FC236}">
                <a16:creationId xmlns:a16="http://schemas.microsoft.com/office/drawing/2014/main" id="{6E0336CE-E839-FD9D-C5AB-7792C33754F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330325"/>
            <a:ext cx="8077200" cy="838200"/>
          </a:xfrm>
        </p:spPr>
        <p:txBody>
          <a:bodyPr/>
          <a:lstStyle/>
          <a:p>
            <a:r>
              <a:rPr lang="en-US" altLang="en-US" sz="2400" dirty="0"/>
              <a:t>Ideal electrical work to be consumed for a bit of computation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1">
                <a:extLst>
                  <a:ext uri="{FF2B5EF4-FFF2-40B4-BE49-F238E27FC236}">
                    <a16:creationId xmlns:a16="http://schemas.microsoft.com/office/drawing/2014/main" id="{717E6E64-E2B3-30E7-2A65-72563F12D783}"/>
                  </a:ext>
                </a:extLst>
              </p:cNvPr>
              <p:cNvSpPr txBox="1"/>
              <p:nvPr/>
            </p:nvSpPr>
            <p:spPr bwMode="auto">
              <a:xfrm>
                <a:off x="2219325" y="1876215"/>
                <a:ext cx="3914775" cy="542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𝑒𝑙𝑒𝑐𝑡𝑟𝑖𝑐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𝑑𝑖𝑠𝑠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𝑘𝑇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0" name="Object 21">
                <a:extLst>
                  <a:ext uri="{FF2B5EF4-FFF2-40B4-BE49-F238E27FC236}">
                    <a16:creationId xmlns:a16="http://schemas.microsoft.com/office/drawing/2014/main" id="{717E6E64-E2B3-30E7-2A65-72563F12D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19325" y="1876215"/>
                <a:ext cx="3914775" cy="542925"/>
              </a:xfrm>
              <a:prstGeom prst="rect">
                <a:avLst/>
              </a:prstGeom>
              <a:blipFill>
                <a:blip r:embed="rId2"/>
                <a:stretch>
                  <a:fillRect r="-3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7A185D1-101D-0700-9EF3-451ACDE69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2514600"/>
            <a:ext cx="8534400" cy="55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 sz="2400" dirty="0"/>
              <a:t>At  a room temperature of 298K, </a:t>
            </a:r>
            <a:r>
              <a:rPr lang="en-IN" altLang="en-US" sz="2400" i="1" dirty="0" err="1"/>
              <a:t>W</a:t>
            </a:r>
            <a:r>
              <a:rPr lang="en-IN" altLang="en-US" sz="2400" i="1" baseline="-25000" dirty="0" err="1"/>
              <a:t>ideal</a:t>
            </a:r>
            <a:r>
              <a:rPr lang="en-IN" altLang="en-US" sz="2400" i="1" baseline="-25000" dirty="0"/>
              <a:t>-input</a:t>
            </a:r>
            <a:r>
              <a:rPr lang="en-IN" altLang="en-US" sz="2400" dirty="0"/>
              <a:t> = 0.018eV.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F1ABA389-2EE2-C6D9-388C-62569CF6EB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E2588C6B-F74D-24FD-08B1-6FF6DF559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1DEE5349-9D2A-595F-63E3-AA925A97F6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21F1AD9-8444-97A1-60F4-A9AF53481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64A2434D-54D3-B7E9-9E72-8BE9A20D8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C13756D3-43EE-1082-FF9B-1E843749C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FB89F8A-F584-2240-A077-A641A216F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C4ED3C0-29D9-9063-E6D4-B813F5FAA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BAFAE45-A2E3-E5E7-AE08-CF64B5332F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75F68D44-1851-513A-EF12-295F48FD0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47204C52-A633-B09A-393E-F243F331C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F71B689-E0A9-78BE-C7D3-40B3E12AF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74EB745-5F43-0ACA-171B-F69CE2E00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A9A1881-67CF-BC7E-CD89-8F2BD7C24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89C79E3-3D1F-FDFE-FBFD-B6EFABE9C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6F08623-A2C5-2177-B3FF-82F16C8FD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827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71C8F83-4BD6-768C-A37B-5EB2749FA1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6000"/>
                    </a14:imgEffect>
                    <a14:imgEffect>
                      <a14:brightnessContrast bright="-36000" contrast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32" y="3174418"/>
            <a:ext cx="4541043" cy="335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48CB7E7-1238-616D-6701-01190D6D4F41}"/>
              </a:ext>
            </a:extLst>
          </p:cNvPr>
          <p:cNvSpPr txBox="1"/>
          <p:nvPr/>
        </p:nvSpPr>
        <p:spPr>
          <a:xfrm>
            <a:off x="352489" y="3619991"/>
            <a:ext cx="41711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altLang="en-US" sz="2400" dirty="0"/>
              <a:t>Why more energy is consumed at higher device temperatures?</a:t>
            </a:r>
          </a:p>
          <a:p>
            <a:pPr algn="ctr"/>
            <a:endParaRPr lang="en-IN" altLang="en-US" dirty="0"/>
          </a:p>
          <a:p>
            <a:pPr algn="ctr"/>
            <a:r>
              <a:rPr lang="en-IN" altLang="en-US" sz="2400" dirty="0"/>
              <a:t>Any exces</a:t>
            </a:r>
            <a:r>
              <a:rPr lang="en-IN" altLang="en-US" dirty="0"/>
              <a:t>s energy must be dissipated and leads to Entropy Generation…</a:t>
            </a:r>
            <a:endParaRPr lang="en-I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8313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  <p:bldP spid="21" grpId="0" build="p" autoUpdateAnimBg="0"/>
      <p:bldP spid="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637A5F6A-1FB5-85A0-180D-9FE627BE90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2524" y="363431"/>
            <a:ext cx="7772400" cy="823809"/>
          </a:xfrm>
        </p:spPr>
        <p:txBody>
          <a:bodyPr/>
          <a:lstStyle/>
          <a:p>
            <a:r>
              <a:rPr lang="en-US" altLang="en-US" sz="2800" dirty="0">
                <a:solidFill>
                  <a:srgbClr val="FF0000"/>
                </a:solidFill>
              </a:rPr>
              <a:t>Thermal Noise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07A185D1-101D-0700-9EF3-451ACDE69E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99" y="1403139"/>
            <a:ext cx="8675687" cy="2544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400" dirty="0"/>
              <a:t>All materials produce noise at a power level proportional to the physical temperature of the material. </a:t>
            </a:r>
          </a:p>
          <a:p>
            <a:r>
              <a:rPr lang="en-US" sz="2400" dirty="0"/>
              <a:t>The noise is generated by random vibrations of conducting electrons and holes in the material. </a:t>
            </a:r>
          </a:p>
          <a:p>
            <a:r>
              <a:rPr lang="en-US" sz="2400" dirty="0"/>
              <a:t>This noise is often referred to as thermal noise. </a:t>
            </a:r>
          </a:p>
          <a:p>
            <a:r>
              <a:rPr lang="en-US" sz="2400" dirty="0"/>
              <a:t>Thermal noise is white and has a Gaussian amplitude distribution.</a:t>
            </a:r>
          </a:p>
        </p:txBody>
      </p:sp>
      <p:pic>
        <p:nvPicPr>
          <p:cNvPr id="21511" name="Picture 26" descr="LF noise of a MOSFET with a 0.18-m gate area. Upper: time domain. The abrupt jumps are caused by single electrons. Superimposed on this are other types of noise. Lower: frequency domain. The PSD has a Lorentzian shape: flat at low frequencies and decaying with 020 dB/dec at high frequencies.">
            <a:extLst>
              <a:ext uri="{FF2B5EF4-FFF2-40B4-BE49-F238E27FC236}">
                <a16:creationId xmlns:a16="http://schemas.microsoft.com/office/drawing/2014/main" id="{02B37A74-02C8-B8EE-9FF7-92C8A2467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43" y="3300657"/>
            <a:ext cx="3676650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Rectangle 1">
            <a:extLst>
              <a:ext uri="{FF2B5EF4-FFF2-40B4-BE49-F238E27FC236}">
                <a16:creationId xmlns:a16="http://schemas.microsoft.com/office/drawing/2014/main" id="{EBD10145-7B88-F656-425E-65FCA1F40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4124" y="4025446"/>
            <a:ext cx="4572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111111"/>
                </a:solidFill>
                <a:latin typeface="Roboto" panose="02000000000000000000" pitchFamily="2" charset="0"/>
              </a:rPr>
              <a:t>Thermal noise of a MOSFET with a 0.18-m gate area.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F1ABA389-2EE2-C6D9-388C-62569CF6EB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E2588C6B-F74D-24FD-08B1-6FF6DF559E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1DEE5349-9D2A-595F-63E3-AA925A97F6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21F1AD9-8444-97A1-60F4-A9AF534813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64A2434D-54D3-B7E9-9E72-8BE9A20D81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C13756D3-43EE-1082-FF9B-1E843749C1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FB89F8A-F584-2240-A077-A641A216F5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C4ED3C0-29D9-9063-E6D4-B813F5FAA5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BAFAE45-A2E3-E5E7-AE08-CF64B5332F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75F68D44-1851-513A-EF12-295F48FD0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47204C52-A633-B09A-393E-F243F331CA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F71B689-E0A9-78BE-C7D3-40B3E12AFC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74EB745-5F43-0ACA-171B-F69CE2E00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A9A1881-67CF-BC7E-CD89-8F2BD7C24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89C79E3-3D1F-FDFE-FBFD-B6EFABE9C3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6F08623-A2C5-2177-B3FF-82F16C8FD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" y="12827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078D45-AEAC-F124-1156-6224D1C2787D}"/>
                  </a:ext>
                </a:extLst>
              </p:cNvPr>
              <p:cNvSpPr txBox="1"/>
              <p:nvPr/>
            </p:nvSpPr>
            <p:spPr>
              <a:xfrm>
                <a:off x="4298950" y="4971871"/>
                <a:ext cx="4616450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/>
                  <a:t>The total Power of thermal noise is: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𝑇h𝑒𝑟𝑚𝑎𝑙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𝑁𝑜𝑖𝑠𝑒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𝑘𝑇𝐵</m:t>
                    </m:r>
                  </m:oMath>
                </a14:m>
                <a:endParaRPr lang="en-IN" altLang="en-US" sz="2400" dirty="0"/>
              </a:p>
              <a:p>
                <a:r>
                  <a:rPr lang="en-IN" altLang="en-US" sz="2400" i="1" dirty="0"/>
                  <a:t>B</a:t>
                </a:r>
                <a:r>
                  <a:rPr lang="en-IN" altLang="en-US" sz="2400" dirty="0"/>
                  <a:t> is the Device Bandwidth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078D45-AEAC-F124-1156-6224D1C278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950" y="4971871"/>
                <a:ext cx="4616450" cy="1200329"/>
              </a:xfrm>
              <a:prstGeom prst="rect">
                <a:avLst/>
              </a:prstGeom>
              <a:blipFill>
                <a:blip r:embed="rId4"/>
                <a:stretch>
                  <a:fillRect l="-1979" t="-4061" r="-132" b="-1066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17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utoUpdateAnimBg="0"/>
      <p:bldP spid="21512" grpId="0"/>
      <p:bldP spid="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E20CA2A0-2639-0E5F-E955-6729800E5C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90500"/>
            <a:ext cx="7156450" cy="1181100"/>
          </a:xfrm>
        </p:spPr>
        <p:txBody>
          <a:bodyPr/>
          <a:lstStyle/>
          <a:p>
            <a:r>
              <a:rPr lang="en-US" altLang="en-US" sz="2800" dirty="0"/>
              <a:t>A  Set of </a:t>
            </a:r>
            <a:r>
              <a:rPr lang="en-US" altLang="en-US" sz="2800" dirty="0" err="1"/>
              <a:t>Irreversibilities</a:t>
            </a:r>
            <a:r>
              <a:rPr lang="en-US" altLang="en-US" sz="2800" dirty="0"/>
              <a:t> in A Practical  Computing/Electronic Device</a:t>
            </a:r>
          </a:p>
        </p:txBody>
      </p:sp>
      <p:sp>
        <p:nvSpPr>
          <p:cNvPr id="22531" name="Content Placeholder 3">
            <a:extLst>
              <a:ext uri="{FF2B5EF4-FFF2-40B4-BE49-F238E27FC236}">
                <a16:creationId xmlns:a16="http://schemas.microsoft.com/office/drawing/2014/main" id="{1178BCD9-C95B-D8EC-F482-B56F52D382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1037" y="1509712"/>
            <a:ext cx="8077200" cy="838200"/>
          </a:xfrm>
        </p:spPr>
        <p:txBody>
          <a:bodyPr/>
          <a:lstStyle/>
          <a:p>
            <a:r>
              <a:rPr lang="en-US" altLang="en-US" sz="2400" dirty="0"/>
              <a:t>Ideal electrical work to be consumed for a bit of computation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2" name="Object 21">
                <a:extLst>
                  <a:ext uri="{FF2B5EF4-FFF2-40B4-BE49-F238E27FC236}">
                    <a16:creationId xmlns:a16="http://schemas.microsoft.com/office/drawing/2014/main" id="{76880A90-1ECF-7EC6-8F7E-CE2CB0AADCC0}"/>
                  </a:ext>
                </a:extLst>
              </p:cNvPr>
              <p:cNvSpPr txBox="1"/>
              <p:nvPr/>
            </p:nvSpPr>
            <p:spPr bwMode="auto">
              <a:xfrm>
                <a:off x="2162175" y="1971675"/>
                <a:ext cx="3914775" cy="5429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𝑒𝑙𝑒𝑐𝑡𝑟𝑖𝑐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𝑖𝑛𝑝𝑢𝑡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𝑑𝑖𝑠𝑠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𝑘𝑇</m:t>
                      </m:r>
                      <m:func>
                        <m:func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22532" name="Object 21">
                <a:extLst>
                  <a:ext uri="{FF2B5EF4-FFF2-40B4-BE49-F238E27FC236}">
                    <a16:creationId xmlns:a16="http://schemas.microsoft.com/office/drawing/2014/main" id="{76880A90-1ECF-7EC6-8F7E-CE2CB0AADC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62175" y="1971675"/>
                <a:ext cx="3914775" cy="542925"/>
              </a:xfrm>
              <a:prstGeom prst="rect">
                <a:avLst/>
              </a:prstGeom>
              <a:blipFill>
                <a:blip r:embed="rId2"/>
                <a:stretch>
                  <a:fillRect r="-3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533" name="Content Placeholder 3">
            <a:extLst>
              <a:ext uri="{FF2B5EF4-FFF2-40B4-BE49-F238E27FC236}">
                <a16:creationId xmlns:a16="http://schemas.microsoft.com/office/drawing/2014/main" id="{A1B00AC1-1A27-77CB-4099-2C688D92E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38" y="2381572"/>
            <a:ext cx="8534400" cy="514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 sz="2400" dirty="0"/>
              <a:t>At  a room temperature of 298K, </a:t>
            </a:r>
            <a:r>
              <a:rPr lang="en-IN" altLang="en-US" sz="2400" dirty="0" err="1"/>
              <a:t>W</a:t>
            </a:r>
            <a:r>
              <a:rPr lang="en-IN" altLang="en-US" sz="2400" baseline="-25000" dirty="0" err="1"/>
              <a:t>ideal</a:t>
            </a:r>
            <a:r>
              <a:rPr lang="en-IN" altLang="en-US" sz="2400" baseline="-25000" dirty="0"/>
              <a:t>-input</a:t>
            </a:r>
            <a:r>
              <a:rPr lang="en-IN" altLang="en-US" sz="2400" dirty="0"/>
              <a:t> = 0.018eV.</a:t>
            </a:r>
          </a:p>
        </p:txBody>
      </p:sp>
      <p:sp>
        <p:nvSpPr>
          <p:cNvPr id="23" name="Content Placeholder 3">
            <a:extLst>
              <a:ext uri="{FF2B5EF4-FFF2-40B4-BE49-F238E27FC236}">
                <a16:creationId xmlns:a16="http://schemas.microsoft.com/office/drawing/2014/main" id="{18A36A77-B5E7-0ADD-EFF7-9C1B7502A9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3981450"/>
            <a:ext cx="85344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 sz="2400" dirty="0"/>
              <a:t>ITRS has minimum gate energy </a:t>
            </a:r>
            <a:r>
              <a:rPr lang="en-IN" altLang="en-US" sz="2400" dirty="0" err="1"/>
              <a:t>asymptoting</a:t>
            </a:r>
            <a:r>
              <a:rPr lang="en-IN" altLang="en-US" sz="2400" dirty="0"/>
              <a:t> to ~2 eV</a:t>
            </a:r>
          </a:p>
          <a:p>
            <a:r>
              <a:rPr lang="en-IN" altLang="en-US" sz="2400" dirty="0"/>
              <a:t>Thermal noise increases leakage, impairs device performance.</a:t>
            </a:r>
          </a:p>
          <a:p>
            <a:r>
              <a:rPr lang="en-IN" altLang="en-US" sz="2400" dirty="0"/>
              <a:t>Also, real logic circuits incur many further overhead factors:</a:t>
            </a:r>
          </a:p>
          <a:p>
            <a:r>
              <a:rPr lang="en-IN" altLang="en-US" sz="2400" dirty="0"/>
              <a:t>Finite Transistor width demands 10‐20× min power.</a:t>
            </a:r>
          </a:p>
          <a:p>
            <a:r>
              <a:rPr lang="en-IN" altLang="en-US" sz="2400" dirty="0"/>
              <a:t>Parasitic (junction, etc.) transistor capacitances (~2×)</a:t>
            </a:r>
          </a:p>
        </p:txBody>
      </p:sp>
      <p:grpSp>
        <p:nvGrpSpPr>
          <p:cNvPr id="2" name="Group 19">
            <a:extLst>
              <a:ext uri="{FF2B5EF4-FFF2-40B4-BE49-F238E27FC236}">
                <a16:creationId xmlns:a16="http://schemas.microsoft.com/office/drawing/2014/main" id="{4A414A0E-F3E9-B54B-2B0C-06A630E65FC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9837705C-7F3D-0BBD-0E37-F388033365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9">
                <a:extLst>
                  <a:ext uri="{FF2B5EF4-FFF2-40B4-BE49-F238E27FC236}">
                    <a16:creationId xmlns:a16="http://schemas.microsoft.com/office/drawing/2014/main" id="{2185269A-3B24-E45A-852F-DF1F1EAA3F0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F8ED85E-2894-8EDB-3B61-0E3C0168FB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1DFCC3A-9280-5424-52D6-B3125DE9DFD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3E23A4AC-464F-828C-ABA3-224D2A84312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68595AA-E8B8-E577-886F-885663F9C71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EF26E13-4C32-07BF-AA1B-AEADF4155B2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25B6A87-2A07-5384-BDFE-25DA4B04FD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10F37CBD-89AF-5EC0-B340-A0729EC1BB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00D222F9-7545-AF0A-F87B-6C4F36DC9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BD04465-79E6-8ADA-4016-6170317B88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7F532585-768E-8E5A-5C55-FBC7781673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248205E-EF87-C918-46D5-1D08AB489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/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07F4B89-93D5-701C-E471-BD32E819C2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BCF0CA0C-A2C9-EF95-8B53-63F66158ED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632" y="14097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9D4AC5E-5DFB-67CF-3BBA-071C3FF4B845}"/>
              </a:ext>
            </a:extLst>
          </p:cNvPr>
          <p:cNvSpPr txBox="1"/>
          <p:nvPr/>
        </p:nvSpPr>
        <p:spPr>
          <a:xfrm>
            <a:off x="747713" y="3013501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altLang="en-US" sz="2400" dirty="0">
                <a:solidFill>
                  <a:srgbClr val="FF0000"/>
                </a:solidFill>
              </a:rPr>
              <a:t>Thermal noise on gates of minimum‐width segments of FET gates leads to channel fluctuations below ~1‐2 eV.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D343195-1448-3A30-96CA-D6B5A2F73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114300"/>
            <a:ext cx="5943600" cy="938213"/>
          </a:xfrm>
        </p:spPr>
        <p:txBody>
          <a:bodyPr/>
          <a:lstStyle/>
          <a:p>
            <a:r>
              <a:rPr lang="en-US" altLang="en-US" sz="2800"/>
              <a:t>Energy consumption by An Irreversible Electronic Device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402446DE-9BA8-31B7-6248-718157D58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219200"/>
            <a:ext cx="8670925" cy="469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IN" altLang="en-US" sz="2400" dirty="0"/>
              <a:t>Multiple (~2) transistors fed by each input to a given logic gate</a:t>
            </a:r>
          </a:p>
          <a:p>
            <a:r>
              <a:rPr lang="en-IN" altLang="en-US" sz="2400" dirty="0"/>
              <a:t>Fan‐out to a few (~3) logic gates</a:t>
            </a:r>
          </a:p>
          <a:p>
            <a:r>
              <a:rPr lang="en-IN" altLang="en-US" sz="2400" dirty="0"/>
              <a:t>Parasitic wire capacitance (~2×)</a:t>
            </a:r>
          </a:p>
          <a:p>
            <a:r>
              <a:rPr lang="en-IN" altLang="en-US" sz="2400" dirty="0"/>
              <a:t>Due to all these overheads, the electrical work input to each bit in real logic circuits is many times larger than the min.‐width gate energy 375‐600× (!) larger.</a:t>
            </a:r>
          </a:p>
          <a:p>
            <a:r>
              <a:rPr lang="en-IN" altLang="en-US" sz="2400" dirty="0"/>
              <a:t>Generally bit energy for irreversible logic asymptotes to </a:t>
            </a:r>
            <a:r>
              <a:rPr lang="en-IN" altLang="en-US" sz="2400" b="1" dirty="0"/>
              <a:t>~1 keV</a:t>
            </a:r>
            <a:r>
              <a:rPr lang="en-IN" altLang="en-US" sz="2400" dirty="0"/>
              <a:t>!</a:t>
            </a:r>
          </a:p>
          <a:p>
            <a:r>
              <a:rPr lang="en-IN" altLang="en-US" sz="2400" dirty="0"/>
              <a:t>Best real‐world logic circuit designs can’t just magically cross this ~500× minimum power.</a:t>
            </a:r>
          </a:p>
          <a:p>
            <a:r>
              <a:rPr lang="en-IN" altLang="en-US" sz="2400" dirty="0"/>
              <a:t>Thermal Management limits imply much </a:t>
            </a:r>
            <a:r>
              <a:rPr lang="en-IN" altLang="en-US" sz="2400" i="1" dirty="0"/>
              <a:t>larger </a:t>
            </a:r>
            <a:r>
              <a:rPr lang="en-IN" altLang="en-US" sz="2400" dirty="0"/>
              <a:t>practical limits!</a:t>
            </a:r>
          </a:p>
        </p:txBody>
      </p:sp>
      <p:grpSp>
        <p:nvGrpSpPr>
          <p:cNvPr id="8196" name="Group 38">
            <a:extLst>
              <a:ext uri="{FF2B5EF4-FFF2-40B4-BE49-F238E27FC236}">
                <a16:creationId xmlns:a16="http://schemas.microsoft.com/office/drawing/2014/main" id="{1A8301DA-B014-2477-861F-B50243FD430F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8199" name="Group 19">
              <a:extLst>
                <a:ext uri="{FF2B5EF4-FFF2-40B4-BE49-F238E27FC236}">
                  <a16:creationId xmlns:a16="http://schemas.microsoft.com/office/drawing/2014/main" id="{6B556AAC-6991-6073-2B8E-FD1E51E71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8201" name="Group 8">
                <a:extLst>
                  <a:ext uri="{FF2B5EF4-FFF2-40B4-BE49-F238E27FC236}">
                    <a16:creationId xmlns:a16="http://schemas.microsoft.com/office/drawing/2014/main" id="{E8CD8E15-862D-C572-FE90-202E5482A6F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8203" name="Group 9">
                  <a:extLst>
                    <a:ext uri="{FF2B5EF4-FFF2-40B4-BE49-F238E27FC236}">
                      <a16:creationId xmlns:a16="http://schemas.microsoft.com/office/drawing/2014/main" id="{000D3B3A-E0F9-2360-AD15-7804183863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8213" name="Rectangle 10">
                    <a:extLst>
                      <a:ext uri="{FF2B5EF4-FFF2-40B4-BE49-F238E27FC236}">
                        <a16:creationId xmlns:a16="http://schemas.microsoft.com/office/drawing/2014/main" id="{12907A88-D9BC-C520-DDFE-DAA969F65D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4" name="Rectangle 11">
                    <a:extLst>
                      <a:ext uri="{FF2B5EF4-FFF2-40B4-BE49-F238E27FC236}">
                        <a16:creationId xmlns:a16="http://schemas.microsoft.com/office/drawing/2014/main" id="{D8E258B2-DAC8-5C32-6343-1272979FF9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4" name="Group 12">
                  <a:extLst>
                    <a:ext uri="{FF2B5EF4-FFF2-40B4-BE49-F238E27FC236}">
                      <a16:creationId xmlns:a16="http://schemas.microsoft.com/office/drawing/2014/main" id="{CA596AED-B1E6-6C41-A79B-6D17FF0CF61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8211" name="Rectangle 13">
                    <a:extLst>
                      <a:ext uri="{FF2B5EF4-FFF2-40B4-BE49-F238E27FC236}">
                        <a16:creationId xmlns:a16="http://schemas.microsoft.com/office/drawing/2014/main" id="{C8A6DCEF-8ECA-C57E-14FC-FBB1E93C85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2" name="Rectangle 14">
                    <a:extLst>
                      <a:ext uri="{FF2B5EF4-FFF2-40B4-BE49-F238E27FC236}">
                        <a16:creationId xmlns:a16="http://schemas.microsoft.com/office/drawing/2014/main" id="{9179154F-A3AC-1828-56BF-CA143D95AE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5" name="Group 15">
                  <a:extLst>
                    <a:ext uri="{FF2B5EF4-FFF2-40B4-BE49-F238E27FC236}">
                      <a16:creationId xmlns:a16="http://schemas.microsoft.com/office/drawing/2014/main" id="{BE70D076-D89E-F487-A273-AEB0C4E4938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8209" name="Rectangle 16">
                    <a:extLst>
                      <a:ext uri="{FF2B5EF4-FFF2-40B4-BE49-F238E27FC236}">
                        <a16:creationId xmlns:a16="http://schemas.microsoft.com/office/drawing/2014/main" id="{BFD8B52C-6DF6-CC66-30F1-DD089F3AF7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10" name="Rectangle 17">
                    <a:extLst>
                      <a:ext uri="{FF2B5EF4-FFF2-40B4-BE49-F238E27FC236}">
                        <a16:creationId xmlns:a16="http://schemas.microsoft.com/office/drawing/2014/main" id="{064D1DA6-3D5E-78DF-AE0F-BE26B1BCDA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8206" name="Group 18">
                  <a:extLst>
                    <a:ext uri="{FF2B5EF4-FFF2-40B4-BE49-F238E27FC236}">
                      <a16:creationId xmlns:a16="http://schemas.microsoft.com/office/drawing/2014/main" id="{165847C3-5054-2768-DEF0-C2E6AA84891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8207" name="Rectangle 19">
                    <a:extLst>
                      <a:ext uri="{FF2B5EF4-FFF2-40B4-BE49-F238E27FC236}">
                        <a16:creationId xmlns:a16="http://schemas.microsoft.com/office/drawing/2014/main" id="{56C066A5-D5B7-25B7-4898-4101A0B32DC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8208" name="Rectangle 20">
                    <a:extLst>
                      <a:ext uri="{FF2B5EF4-FFF2-40B4-BE49-F238E27FC236}">
                        <a16:creationId xmlns:a16="http://schemas.microsoft.com/office/drawing/2014/main" id="{E8695700-94C5-5D7C-CBC1-1B69A299D3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6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820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68AAA168-397D-C7E7-E730-63DC51A34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75" name="Picture 23" descr="https://d3i71xaburhd42.cloudfront.net/461e8cd30434722198db7f320b8260a8b158cc93/4-Figure2-1.png">
            <a:extLst>
              <a:ext uri="{FF2B5EF4-FFF2-40B4-BE49-F238E27FC236}">
                <a16:creationId xmlns:a16="http://schemas.microsoft.com/office/drawing/2014/main" id="{05397CE3-C961-8430-842A-8DCE78555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8587"/>
            <a:ext cx="367665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6" name="Picture 24" descr="https://www.typhoon-hil.com/wp-content/uploads/2019/12/Losses_p1-e1576252049184.png">
            <a:extLst>
              <a:ext uri="{FF2B5EF4-FFF2-40B4-BE49-F238E27FC236}">
                <a16:creationId xmlns:a16="http://schemas.microsoft.com/office/drawing/2014/main" id="{4F61ABEE-75D8-2281-7C41-42C31D1BE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5" y="3119438"/>
            <a:ext cx="4251325" cy="328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9">
            <a:extLst>
              <a:ext uri="{FF2B5EF4-FFF2-40B4-BE49-F238E27FC236}">
                <a16:creationId xmlns:a16="http://schemas.microsoft.com/office/drawing/2014/main" id="{724B5CE9-8B6B-0334-FF16-9C756FC43B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239713"/>
            <a:ext cx="7772400" cy="823912"/>
          </a:xfrm>
        </p:spPr>
        <p:txBody>
          <a:bodyPr/>
          <a:lstStyle/>
          <a:p>
            <a:r>
              <a:rPr lang="en-IN" altLang="en-US" sz="2800"/>
              <a:t>Evolution of Irreversible Computing</a:t>
            </a:r>
          </a:p>
        </p:txBody>
      </p:sp>
      <p:pic>
        <p:nvPicPr>
          <p:cNvPr id="8196" name="Picture 20">
            <a:extLst>
              <a:ext uri="{FF2B5EF4-FFF2-40B4-BE49-F238E27FC236}">
                <a16:creationId xmlns:a16="http://schemas.microsoft.com/office/drawing/2014/main" id="{85FFFCA3-8805-C0E0-0D32-0F8D5E46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4788"/>
            <a:ext cx="8699500" cy="507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Oval 21">
            <a:extLst>
              <a:ext uri="{FF2B5EF4-FFF2-40B4-BE49-F238E27FC236}">
                <a16:creationId xmlns:a16="http://schemas.microsoft.com/office/drawing/2014/main" id="{72F51253-4252-4685-2C05-CD459A9038CD}"/>
              </a:ext>
            </a:extLst>
          </p:cNvPr>
          <p:cNvSpPr>
            <a:spLocks noChangeArrowheads="1"/>
          </p:cNvSpPr>
          <p:nvPr/>
        </p:nvSpPr>
        <p:spPr bwMode="auto">
          <a:xfrm rot="-1002956">
            <a:off x="4524375" y="1922463"/>
            <a:ext cx="2286000" cy="933450"/>
          </a:xfrm>
          <a:prstGeom prst="ellipse">
            <a:avLst/>
          </a:prstGeom>
          <a:noFill/>
          <a:ln w="41275" algn="ctr">
            <a:solidFill>
              <a:srgbClr val="D60093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>
              <a:solidFill>
                <a:srgbClr val="FF0000"/>
              </a:solidFill>
            </a:endParaRPr>
          </a:p>
        </p:txBody>
      </p:sp>
      <p:grpSp>
        <p:nvGrpSpPr>
          <p:cNvPr id="9221" name="Group 38">
            <a:extLst>
              <a:ext uri="{FF2B5EF4-FFF2-40B4-BE49-F238E27FC236}">
                <a16:creationId xmlns:a16="http://schemas.microsoft.com/office/drawing/2014/main" id="{5FC8C907-F15E-4C1D-9D3D-8CC8079667A6}"/>
              </a:ext>
            </a:extLst>
          </p:cNvPr>
          <p:cNvGrpSpPr>
            <a:grpSpLocks/>
          </p:cNvGrpSpPr>
          <p:nvPr/>
        </p:nvGrpSpPr>
        <p:grpSpPr bwMode="auto">
          <a:xfrm>
            <a:off x="0" y="25400"/>
            <a:ext cx="9144000" cy="6858000"/>
            <a:chOff x="0" y="0"/>
            <a:chExt cx="9144000" cy="6858000"/>
          </a:xfrm>
        </p:grpSpPr>
        <p:grpSp>
          <p:nvGrpSpPr>
            <p:cNvPr id="9229" name="Group 19">
              <a:extLst>
                <a:ext uri="{FF2B5EF4-FFF2-40B4-BE49-F238E27FC236}">
                  <a16:creationId xmlns:a16="http://schemas.microsoft.com/office/drawing/2014/main" id="{D999D132-C7CC-B612-785B-F448D00980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9231" name="Group 8">
                <a:extLst>
                  <a:ext uri="{FF2B5EF4-FFF2-40B4-BE49-F238E27FC236}">
                    <a16:creationId xmlns:a16="http://schemas.microsoft.com/office/drawing/2014/main" id="{67039B33-70DF-D6E7-2ACF-7A7A7CC33B3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233" name="Group 9">
                  <a:extLst>
                    <a:ext uri="{FF2B5EF4-FFF2-40B4-BE49-F238E27FC236}">
                      <a16:creationId xmlns:a16="http://schemas.microsoft.com/office/drawing/2014/main" id="{5FA0EE5D-B59D-67EA-A5EC-E65D60CF215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9243" name="Rectangle 10">
                    <a:extLst>
                      <a:ext uri="{FF2B5EF4-FFF2-40B4-BE49-F238E27FC236}">
                        <a16:creationId xmlns:a16="http://schemas.microsoft.com/office/drawing/2014/main" id="{01EC157B-B83B-D54A-23DC-A1FA529DDA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4" name="Rectangle 11">
                    <a:extLst>
                      <a:ext uri="{FF2B5EF4-FFF2-40B4-BE49-F238E27FC236}">
                        <a16:creationId xmlns:a16="http://schemas.microsoft.com/office/drawing/2014/main" id="{1EF58DA4-B3BE-AE6B-DB32-04CBF2DFBA5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4" name="Group 12">
                  <a:extLst>
                    <a:ext uri="{FF2B5EF4-FFF2-40B4-BE49-F238E27FC236}">
                      <a16:creationId xmlns:a16="http://schemas.microsoft.com/office/drawing/2014/main" id="{6339604A-8776-7119-E420-22A7259F12F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9241" name="Rectangle 13">
                    <a:extLst>
                      <a:ext uri="{FF2B5EF4-FFF2-40B4-BE49-F238E27FC236}">
                        <a16:creationId xmlns:a16="http://schemas.microsoft.com/office/drawing/2014/main" id="{45764669-BCB9-8B96-7FAB-ED96805D996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2" name="Rectangle 14">
                    <a:extLst>
                      <a:ext uri="{FF2B5EF4-FFF2-40B4-BE49-F238E27FC236}">
                        <a16:creationId xmlns:a16="http://schemas.microsoft.com/office/drawing/2014/main" id="{A6FB6E52-FA00-3AC0-60EC-6ACDA62192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5" name="Group 15">
                  <a:extLst>
                    <a:ext uri="{FF2B5EF4-FFF2-40B4-BE49-F238E27FC236}">
                      <a16:creationId xmlns:a16="http://schemas.microsoft.com/office/drawing/2014/main" id="{0DE5F9F0-7A6E-6179-2A73-493950EFC13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9239" name="Rectangle 16">
                    <a:extLst>
                      <a:ext uri="{FF2B5EF4-FFF2-40B4-BE49-F238E27FC236}">
                        <a16:creationId xmlns:a16="http://schemas.microsoft.com/office/drawing/2014/main" id="{DB049D4A-BA3A-28E8-9233-C8CDBEED54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40" name="Rectangle 17">
                    <a:extLst>
                      <a:ext uri="{FF2B5EF4-FFF2-40B4-BE49-F238E27FC236}">
                        <a16:creationId xmlns:a16="http://schemas.microsoft.com/office/drawing/2014/main" id="{8AB7A641-F69A-4D7E-BDF0-5C7E017BA3A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9236" name="Group 18">
                  <a:extLst>
                    <a:ext uri="{FF2B5EF4-FFF2-40B4-BE49-F238E27FC236}">
                      <a16:creationId xmlns:a16="http://schemas.microsoft.com/office/drawing/2014/main" id="{A54A17F9-00B2-7D24-FCA0-828A8B9383A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9237" name="Rectangle 19">
                    <a:extLst>
                      <a:ext uri="{FF2B5EF4-FFF2-40B4-BE49-F238E27FC236}">
                        <a16:creationId xmlns:a16="http://schemas.microsoft.com/office/drawing/2014/main" id="{DF91ABCD-08D7-F261-9D1D-9296362453F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9238" name="Rectangle 20">
                    <a:extLst>
                      <a:ext uri="{FF2B5EF4-FFF2-40B4-BE49-F238E27FC236}">
                        <a16:creationId xmlns:a16="http://schemas.microsoft.com/office/drawing/2014/main" id="{F171A4A7-2ADC-055F-8A76-BEB71924CFC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5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9230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679E95F-3D28-2BB6-D2BF-1A8F712EB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BD4A5A3A-2F57-2E53-4C21-FD02A49CC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2206625"/>
            <a:ext cx="1882775" cy="3355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A8FAC88-193F-1AA0-58DC-C8D28AADD0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754313"/>
            <a:ext cx="1333500" cy="5635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F247D7-986C-1988-1B75-6C50DCE490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2209800"/>
            <a:ext cx="1333500" cy="561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B6B6F9-9023-EB68-4571-58196F914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700" y="1524000"/>
            <a:ext cx="1333500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D23CE82-DA90-87F3-A4C7-F24EC9AFB7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143000"/>
            <a:ext cx="5791200" cy="9794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0839FFD4-1F6C-0CFD-9E7D-1ED3C8F8A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6096000"/>
            <a:ext cx="1333500" cy="71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IN" altLang="en-US" sz="240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6AB3CDC-46FE-CD1D-531C-747EF65AA7DE}"/>
              </a:ext>
            </a:extLst>
          </p:cNvPr>
          <p:cNvSpPr/>
          <p:nvPr/>
        </p:nvSpPr>
        <p:spPr bwMode="auto">
          <a:xfrm>
            <a:off x="2286000" y="2530942"/>
            <a:ext cx="4967962" cy="3152336"/>
          </a:xfrm>
          <a:custGeom>
            <a:avLst/>
            <a:gdLst>
              <a:gd name="connsiteX0" fmla="*/ 0 w 4967962"/>
              <a:gd name="connsiteY0" fmla="*/ 2993558 h 3152336"/>
              <a:gd name="connsiteX1" fmla="*/ 469900 w 4967962"/>
              <a:gd name="connsiteY1" fmla="*/ 2663358 h 3152336"/>
              <a:gd name="connsiteX2" fmla="*/ 2197100 w 4967962"/>
              <a:gd name="connsiteY2" fmla="*/ 1609258 h 3152336"/>
              <a:gd name="connsiteX3" fmla="*/ 4635500 w 4967962"/>
              <a:gd name="connsiteY3" fmla="*/ 161458 h 3152336"/>
              <a:gd name="connsiteX4" fmla="*/ 4851400 w 4967962"/>
              <a:gd name="connsiteY4" fmla="*/ 34458 h 3152336"/>
              <a:gd name="connsiteX5" fmla="*/ 4889500 w 4967962"/>
              <a:gd name="connsiteY5" fmla="*/ 34458 h 3152336"/>
              <a:gd name="connsiteX6" fmla="*/ 4927600 w 4967962"/>
              <a:gd name="connsiteY6" fmla="*/ 428158 h 3152336"/>
              <a:gd name="connsiteX7" fmla="*/ 4940300 w 4967962"/>
              <a:gd name="connsiteY7" fmla="*/ 2955458 h 3152336"/>
              <a:gd name="connsiteX8" fmla="*/ 4965700 w 4967962"/>
              <a:gd name="connsiteY8" fmla="*/ 2993558 h 3152336"/>
              <a:gd name="connsiteX9" fmla="*/ 4876800 w 4967962"/>
              <a:gd name="connsiteY9" fmla="*/ 3044358 h 3152336"/>
              <a:gd name="connsiteX10" fmla="*/ 0 w 4967962"/>
              <a:gd name="connsiteY10" fmla="*/ 2993558 h 3152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67962" h="3152336">
                <a:moveTo>
                  <a:pt x="0" y="2993558"/>
                </a:moveTo>
                <a:cubicBezTo>
                  <a:pt x="51858" y="2943816"/>
                  <a:pt x="103717" y="2894075"/>
                  <a:pt x="469900" y="2663358"/>
                </a:cubicBezTo>
                <a:cubicBezTo>
                  <a:pt x="836083" y="2432641"/>
                  <a:pt x="1502833" y="2026241"/>
                  <a:pt x="2197100" y="1609258"/>
                </a:cubicBezTo>
                <a:lnTo>
                  <a:pt x="4635500" y="161458"/>
                </a:lnTo>
                <a:lnTo>
                  <a:pt x="4851400" y="34458"/>
                </a:lnTo>
                <a:cubicBezTo>
                  <a:pt x="4893733" y="13291"/>
                  <a:pt x="4876800" y="-31159"/>
                  <a:pt x="4889500" y="34458"/>
                </a:cubicBezTo>
                <a:cubicBezTo>
                  <a:pt x="4902200" y="100075"/>
                  <a:pt x="4919133" y="-58675"/>
                  <a:pt x="4927600" y="428158"/>
                </a:cubicBezTo>
                <a:cubicBezTo>
                  <a:pt x="4936067" y="914991"/>
                  <a:pt x="4940300" y="2955458"/>
                  <a:pt x="4940300" y="2955458"/>
                </a:cubicBezTo>
                <a:cubicBezTo>
                  <a:pt x="4946650" y="3383025"/>
                  <a:pt x="4976283" y="2978741"/>
                  <a:pt x="4965700" y="2993558"/>
                </a:cubicBezTo>
                <a:cubicBezTo>
                  <a:pt x="4955117" y="3008375"/>
                  <a:pt x="4876800" y="3044358"/>
                  <a:pt x="4876800" y="3044358"/>
                </a:cubicBezTo>
                <a:lnTo>
                  <a:pt x="0" y="2993558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68473EC-547A-D50A-A59D-5EC8858F6EAA}"/>
              </a:ext>
            </a:extLst>
          </p:cNvPr>
          <p:cNvSpPr/>
          <p:nvPr/>
        </p:nvSpPr>
        <p:spPr bwMode="auto">
          <a:xfrm>
            <a:off x="1822214" y="2060238"/>
            <a:ext cx="5563429" cy="3468194"/>
          </a:xfrm>
          <a:custGeom>
            <a:avLst/>
            <a:gdLst>
              <a:gd name="connsiteX0" fmla="*/ 120886 w 5563429"/>
              <a:gd name="connsiteY0" fmla="*/ 174962 h 3468194"/>
              <a:gd name="connsiteX1" fmla="*/ 158986 w 5563429"/>
              <a:gd name="connsiteY1" fmla="*/ 1851362 h 3468194"/>
              <a:gd name="connsiteX2" fmla="*/ 108186 w 5563429"/>
              <a:gd name="connsiteY2" fmla="*/ 2981662 h 3468194"/>
              <a:gd name="connsiteX3" fmla="*/ 95486 w 5563429"/>
              <a:gd name="connsiteY3" fmla="*/ 3324562 h 3468194"/>
              <a:gd name="connsiteX4" fmla="*/ 95486 w 5563429"/>
              <a:gd name="connsiteY4" fmla="*/ 3426162 h 3468194"/>
              <a:gd name="connsiteX5" fmla="*/ 1378186 w 5563429"/>
              <a:gd name="connsiteY5" fmla="*/ 2651462 h 3468194"/>
              <a:gd name="connsiteX6" fmla="*/ 5365986 w 5563429"/>
              <a:gd name="connsiteY6" fmla="*/ 251162 h 3468194"/>
              <a:gd name="connsiteX7" fmla="*/ 4997686 w 5563429"/>
              <a:gd name="connsiteY7" fmla="*/ 73362 h 3468194"/>
              <a:gd name="connsiteX8" fmla="*/ 2025886 w 5563429"/>
              <a:gd name="connsiteY8" fmla="*/ 149562 h 3468194"/>
              <a:gd name="connsiteX9" fmla="*/ 298686 w 5563429"/>
              <a:gd name="connsiteY9" fmla="*/ 149562 h 3468194"/>
              <a:gd name="connsiteX10" fmla="*/ 108186 w 5563429"/>
              <a:gd name="connsiteY10" fmla="*/ 251162 h 3468194"/>
              <a:gd name="connsiteX11" fmla="*/ 158986 w 5563429"/>
              <a:gd name="connsiteY11" fmla="*/ 479762 h 3468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563429" h="3468194">
                <a:moveTo>
                  <a:pt x="120886" y="174962"/>
                </a:moveTo>
                <a:cubicBezTo>
                  <a:pt x="140994" y="779270"/>
                  <a:pt x="161103" y="1383579"/>
                  <a:pt x="158986" y="1851362"/>
                </a:cubicBezTo>
                <a:cubicBezTo>
                  <a:pt x="156869" y="2319145"/>
                  <a:pt x="118769" y="2736129"/>
                  <a:pt x="108186" y="2981662"/>
                </a:cubicBezTo>
                <a:cubicBezTo>
                  <a:pt x="97603" y="3227195"/>
                  <a:pt x="97603" y="3250479"/>
                  <a:pt x="95486" y="3324562"/>
                </a:cubicBezTo>
                <a:cubicBezTo>
                  <a:pt x="93369" y="3398645"/>
                  <a:pt x="-118297" y="3538345"/>
                  <a:pt x="95486" y="3426162"/>
                </a:cubicBezTo>
                <a:cubicBezTo>
                  <a:pt x="309269" y="3313979"/>
                  <a:pt x="1378186" y="2651462"/>
                  <a:pt x="1378186" y="2651462"/>
                </a:cubicBezTo>
                <a:cubicBezTo>
                  <a:pt x="2256602" y="2122295"/>
                  <a:pt x="4762736" y="680845"/>
                  <a:pt x="5365986" y="251162"/>
                </a:cubicBezTo>
                <a:cubicBezTo>
                  <a:pt x="5969236" y="-178521"/>
                  <a:pt x="4997686" y="73362"/>
                  <a:pt x="4997686" y="73362"/>
                </a:cubicBezTo>
                <a:lnTo>
                  <a:pt x="2025886" y="149562"/>
                </a:lnTo>
                <a:cubicBezTo>
                  <a:pt x="1242719" y="162262"/>
                  <a:pt x="618303" y="132629"/>
                  <a:pt x="298686" y="149562"/>
                </a:cubicBezTo>
                <a:cubicBezTo>
                  <a:pt x="-20931" y="166495"/>
                  <a:pt x="131469" y="196129"/>
                  <a:pt x="108186" y="251162"/>
                </a:cubicBezTo>
                <a:cubicBezTo>
                  <a:pt x="84903" y="306195"/>
                  <a:pt x="121944" y="392978"/>
                  <a:pt x="158986" y="479762"/>
                </a:cubicBezTo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38AE9E6-937F-0FB1-0910-2F290F4E4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Second Law of Thermodynamics for Electronic Systems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0C1C87D-DF09-5035-FF44-5FDA8ECBB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1436688"/>
            <a:ext cx="8382000" cy="4583112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Heat generation is an unavoidable by-product of processes in electronics.</a:t>
            </a:r>
          </a:p>
          <a:p>
            <a:pPr eaLnBrk="1" hangingPunct="1"/>
            <a:endParaRPr lang="en-US" altLang="en-US" sz="2400" dirty="0"/>
          </a:p>
          <a:p>
            <a:pPr marL="0" indent="0" algn="ctr" eaLnBrk="1" hangingPunct="1">
              <a:buNone/>
            </a:pPr>
            <a:r>
              <a:rPr lang="en-US" altLang="en-US" sz="2400" b="1" i="1" dirty="0">
                <a:solidFill>
                  <a:srgbClr val="FF6600"/>
                </a:solidFill>
                <a:latin typeface="TimesNewRoman"/>
              </a:rPr>
              <a:t>It is impossible to construct an Electric/Electronic System which produces no effect other than the consumption of Electric power from a source and the production of an equivalent amount of  Electronic Services</a:t>
            </a:r>
          </a:p>
          <a:p>
            <a:pPr marL="0" indent="0" algn="ctr" eaLnBrk="1" hangingPunct="1">
              <a:buNone/>
            </a:pPr>
            <a:endParaRPr lang="en-US" altLang="en-US" sz="2400" b="1" dirty="0"/>
          </a:p>
          <a:p>
            <a:pPr eaLnBrk="1" hangingPunct="1"/>
            <a:r>
              <a:rPr lang="en-US" altLang="en-US" sz="2400" dirty="0"/>
              <a:t>It is impossible to develop an electric/electronic device with zero heat generation.</a:t>
            </a:r>
          </a:p>
          <a:p>
            <a:pPr eaLnBrk="1" hangingPunct="1"/>
            <a:r>
              <a:rPr lang="en-US" altLang="en-US" sz="2400" dirty="0"/>
              <a:t>It is difficult to operate electronics at ambient  temperature.</a:t>
            </a:r>
          </a:p>
          <a:p>
            <a:pPr eaLnBrk="1" hangingPunct="1"/>
            <a:endParaRPr lang="en-US" altLang="en-US" sz="2400" dirty="0"/>
          </a:p>
        </p:txBody>
      </p:sp>
      <p:grpSp>
        <p:nvGrpSpPr>
          <p:cNvPr id="10244" name="Group 38">
            <a:extLst>
              <a:ext uri="{FF2B5EF4-FFF2-40B4-BE49-F238E27FC236}">
                <a16:creationId xmlns:a16="http://schemas.microsoft.com/office/drawing/2014/main" id="{DD78CCD3-D780-69BE-95A6-B0B3D801CE4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10245" name="Group 19">
              <a:extLst>
                <a:ext uri="{FF2B5EF4-FFF2-40B4-BE49-F238E27FC236}">
                  <a16:creationId xmlns:a16="http://schemas.microsoft.com/office/drawing/2014/main" id="{5741DDE0-C386-2194-AC75-953A16D683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247" name="Group 8">
                <a:extLst>
                  <a:ext uri="{FF2B5EF4-FFF2-40B4-BE49-F238E27FC236}">
                    <a16:creationId xmlns:a16="http://schemas.microsoft.com/office/drawing/2014/main" id="{B65A1FFD-CAFF-4748-E3CD-9D520FE717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0249" name="Group 9">
                  <a:extLst>
                    <a:ext uri="{FF2B5EF4-FFF2-40B4-BE49-F238E27FC236}">
                      <a16:creationId xmlns:a16="http://schemas.microsoft.com/office/drawing/2014/main" id="{DB918200-061F-8B82-B2E2-0488DAECA64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0259" name="Rectangle 10">
                    <a:extLst>
                      <a:ext uri="{FF2B5EF4-FFF2-40B4-BE49-F238E27FC236}">
                        <a16:creationId xmlns:a16="http://schemas.microsoft.com/office/drawing/2014/main" id="{553F60F5-44BD-6C55-F1D6-2E5DF51CD5A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60" name="Rectangle 11">
                    <a:extLst>
                      <a:ext uri="{FF2B5EF4-FFF2-40B4-BE49-F238E27FC236}">
                        <a16:creationId xmlns:a16="http://schemas.microsoft.com/office/drawing/2014/main" id="{DB53E219-C3DC-ADB7-B576-7251433D8EB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0" name="Group 12">
                  <a:extLst>
                    <a:ext uri="{FF2B5EF4-FFF2-40B4-BE49-F238E27FC236}">
                      <a16:creationId xmlns:a16="http://schemas.microsoft.com/office/drawing/2014/main" id="{16D9A51D-B1BA-DA25-2784-725F8F04020C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0257" name="Rectangle 13">
                    <a:extLst>
                      <a:ext uri="{FF2B5EF4-FFF2-40B4-BE49-F238E27FC236}">
                        <a16:creationId xmlns:a16="http://schemas.microsoft.com/office/drawing/2014/main" id="{4195D5B6-94AC-B765-8E32-D42FD5D0E5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8" name="Rectangle 14">
                    <a:extLst>
                      <a:ext uri="{FF2B5EF4-FFF2-40B4-BE49-F238E27FC236}">
                        <a16:creationId xmlns:a16="http://schemas.microsoft.com/office/drawing/2014/main" id="{3C28BDD4-D24E-2AEB-986D-26501426F45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1" name="Group 15">
                  <a:extLst>
                    <a:ext uri="{FF2B5EF4-FFF2-40B4-BE49-F238E27FC236}">
                      <a16:creationId xmlns:a16="http://schemas.microsoft.com/office/drawing/2014/main" id="{343E8843-0844-62E2-B475-FC9FD5F3F95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0255" name="Rectangle 16">
                    <a:extLst>
                      <a:ext uri="{FF2B5EF4-FFF2-40B4-BE49-F238E27FC236}">
                        <a16:creationId xmlns:a16="http://schemas.microsoft.com/office/drawing/2014/main" id="{56F886C1-E276-DA6B-1900-5DA0B0E3CAB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6" name="Rectangle 17">
                    <a:extLst>
                      <a:ext uri="{FF2B5EF4-FFF2-40B4-BE49-F238E27FC236}">
                        <a16:creationId xmlns:a16="http://schemas.microsoft.com/office/drawing/2014/main" id="{8C85457E-F711-5BCC-9403-2EC68E6FF2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252" name="Group 18">
                  <a:extLst>
                    <a:ext uri="{FF2B5EF4-FFF2-40B4-BE49-F238E27FC236}">
                      <a16:creationId xmlns:a16="http://schemas.microsoft.com/office/drawing/2014/main" id="{C0A2B22C-03F4-CED3-F922-1E244989D21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0253" name="Rectangle 19">
                    <a:extLst>
                      <a:ext uri="{FF2B5EF4-FFF2-40B4-BE49-F238E27FC236}">
                        <a16:creationId xmlns:a16="http://schemas.microsoft.com/office/drawing/2014/main" id="{69132BB0-B952-D5EE-168F-66BEDC43EF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0254" name="Rectangle 20">
                    <a:extLst>
                      <a:ext uri="{FF2B5EF4-FFF2-40B4-BE49-F238E27FC236}">
                        <a16:creationId xmlns:a16="http://schemas.microsoft.com/office/drawing/2014/main" id="{EA0544A2-9576-6AC0-1C95-B12678650A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2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388" y="1066800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0246" name="Picture 42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29822E05-E89B-0423-C75C-BC169A1592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5460" y="194436"/>
              <a:ext cx="1656140" cy="872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2243</TotalTime>
  <Words>825</Words>
  <Application>Microsoft Office PowerPoint</Application>
  <PresentationFormat>On-screen Show (4:3)</PresentationFormat>
  <Paragraphs>78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Cambria Math</vt:lpstr>
      <vt:lpstr>CommercialScript BT</vt:lpstr>
      <vt:lpstr>Roboto</vt:lpstr>
      <vt:lpstr>Tempus Sans ITC</vt:lpstr>
      <vt:lpstr>Times New Roman</vt:lpstr>
      <vt:lpstr>TimesNewRoman</vt:lpstr>
      <vt:lpstr>Viner Hand ITC</vt:lpstr>
      <vt:lpstr>Blank Presentation</vt:lpstr>
      <vt:lpstr>Equation</vt:lpstr>
      <vt:lpstr>Irreversible Nature of Practical Electronic Systems</vt:lpstr>
      <vt:lpstr>Boltzmann theory of Ideal Electronic Device</vt:lpstr>
      <vt:lpstr>An Ideal Electronic Device</vt:lpstr>
      <vt:lpstr>Extension of Boltzmann Theory</vt:lpstr>
      <vt:lpstr>Thermal Noise</vt:lpstr>
      <vt:lpstr>A  Set of Irreversibilities in A Practical  Computing/Electronic Device</vt:lpstr>
      <vt:lpstr>Energy consumption by An Irreversible Electronic Device</vt:lpstr>
      <vt:lpstr>Evolution of Irreversible Computing</vt:lpstr>
      <vt:lpstr>Second Law of Thermodynamics for Electronic Systems</vt:lpstr>
      <vt:lpstr>Thermal Management: Designing for Reliability</vt:lpstr>
      <vt:lpstr>Holistic Thermal Management Strategies</vt:lpstr>
      <vt:lpstr>Holistic Thermal Management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241</cp:revision>
  <cp:lastPrinted>2002-07-26T02:11:33Z</cp:lastPrinted>
  <dcterms:created xsi:type="dcterms:W3CDTF">2002-07-26T01:39:54Z</dcterms:created>
  <dcterms:modified xsi:type="dcterms:W3CDTF">2024-01-12T03:39:07Z</dcterms:modified>
</cp:coreProperties>
</file>