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1132" r:id="rId2"/>
    <p:sldId id="1207" r:id="rId3"/>
    <p:sldId id="775" r:id="rId4"/>
    <p:sldId id="1220" r:id="rId5"/>
    <p:sldId id="1289" r:id="rId6"/>
    <p:sldId id="1292" r:id="rId7"/>
    <p:sldId id="1295" r:id="rId8"/>
    <p:sldId id="1296" r:id="rId9"/>
    <p:sldId id="1305" r:id="rId10"/>
    <p:sldId id="1304" r:id="rId11"/>
    <p:sldId id="1301" r:id="rId12"/>
    <p:sldId id="1302" r:id="rId13"/>
    <p:sldId id="1303" r:id="rId14"/>
    <p:sldId id="1299" r:id="rId15"/>
    <p:sldId id="1294" r:id="rId16"/>
    <p:sldId id="1298" r:id="rId17"/>
    <p:sldId id="1244" r:id="rId18"/>
    <p:sldId id="1245" r:id="rId19"/>
    <p:sldId id="1240" r:id="rId20"/>
    <p:sldId id="1297" r:id="rId21"/>
  </p:sldIdLst>
  <p:sldSz cx="9144000" cy="6858000" type="screen4x3"/>
  <p:notesSz cx="6858000" cy="899795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99"/>
    <a:srgbClr val="FF6600"/>
    <a:srgbClr val="99CCFF"/>
    <a:srgbClr val="777777"/>
    <a:srgbClr val="76863A"/>
    <a:srgbClr val="FF0066"/>
    <a:srgbClr val="FF9900"/>
    <a:srgbClr val="FFCC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90856" autoAdjust="0"/>
  </p:normalViewPr>
  <p:slideViewPr>
    <p:cSldViewPr>
      <p:cViewPr varScale="1">
        <p:scale>
          <a:sx n="62" d="100"/>
          <a:sy n="62" d="100"/>
        </p:scale>
        <p:origin x="1614" y="90"/>
      </p:cViewPr>
      <p:guideLst>
        <p:guide orient="horz" pos="2160"/>
        <p:guide pos="2880"/>
      </p:guideLst>
    </p:cSldViewPr>
  </p:slideViewPr>
  <p:outlineViewPr>
    <p:cViewPr>
      <p:scale>
        <a:sx n="33" d="100"/>
        <a:sy n="33" d="100"/>
      </p:scale>
      <p:origin x="0" y="-851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1-04T09:31:46.20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0,0 0,0 0,0 0,0 0,0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3-04-05T03:28:52.082"/>
    </inkml:context>
    <inkml:brush xml:id="br0">
      <inkml:brushProperty name="width" value="0.05292" units="cm"/>
      <inkml:brushProperty name="height" value="0.05292" units="cm"/>
      <inkml:brushProperty name="color" value="#FF0000"/>
    </inkml:brush>
  </inkml:definitions>
  <inkml:trace contextRef="#ctx0" brushRef="#br0">5664 15618 1796 0,'0'0'40'0,"-6"6"8"0,0-4 1 0,6-2 1 15,-6 3-40-15,0 2-10 0,6-5 0 0,0 0 0 0,-6 3 12 0,6-3 0 16,0 0 0-16,0 0 0 0,0 0-12 0,-6 3 0 16,6-3 0-16,0 0 0 0,0 0 0 0,0 0 0 15,-6 2 0-15,6-2 0 16,-6 5-115-16,0-2-18 0,6-3-4 0,-15-5-1 0</inkml:trace>
</inkml:ink>
</file>

<file path=ppt/ink/ink3.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119.05797" units="1/cm"/>
          <inkml:channelProperty channel="Y" name="resolution" value="69.67742" units="1/cm"/>
          <inkml:channelProperty channel="T" name="resolution" value="1" units="1/dev"/>
        </inkml:channelProperties>
      </inkml:inkSource>
      <inkml:timestamp xml:id="ts0" timeString="2024-01-04T06:33:22.351"/>
    </inkml:context>
    <inkml:brush xml:id="br0">
      <inkml:brushProperty name="width" value="0.05292" units="cm"/>
      <inkml:brushProperty name="height" value="0.05292" units="cm"/>
      <inkml:brushProperty name="color" value="#FF0000"/>
    </inkml:brush>
  </inkml:definitions>
  <inkml:trace contextRef="#ctx0" brushRef="#br0">2084 14560 0</inkml:trace>
  <inkml:trace contextRef="#ctx0" brushRef="#br0" timeOffset="2690.74">19100 18132 0</inkml:trace>
  <inkml:trace contextRef="#ctx0" brushRef="#br0" timeOffset="4671.04">19919 15056 0,'24'0'109</inkml:trace>
</inkml:ink>
</file>

<file path=ppt/ink/ink4.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119.05797" units="1/cm"/>
          <inkml:channelProperty channel="Y" name="resolution" value="69.67742" units="1/cm"/>
          <inkml:channelProperty channel="T" name="resolution" value="1" units="1/dev"/>
        </inkml:channelProperties>
      </inkml:inkSource>
      <inkml:timestamp xml:id="ts0" timeString="2024-01-08T05:31:32.123"/>
    </inkml:context>
    <inkml:brush xml:id="br0">
      <inkml:brushProperty name="width" value="0.05292" units="cm"/>
      <inkml:brushProperty name="height" value="0.05292" units="cm"/>
      <inkml:brushProperty name="color" value="#FF0000"/>
    </inkml:brush>
  </inkml:definitions>
  <inkml:trace contextRef="#ctx0" brushRef="#br0">9625 15230 0</inkml:trace>
  <inkml:trace contextRef="#ctx0" brushRef="#br0" timeOffset="2151.82">17984 17165 0</inkml:trace>
  <inkml:trace contextRef="#ctx0" brushRef="#br0" timeOffset="4182.39">8236 7987 0</inkml:trace>
  <inkml:trace contextRef="#ctx0" brushRef="#br0" timeOffset="11422.55">8856 1414 0</inkml:trace>
</inkml:ink>
</file>

<file path=ppt/ink/ink5.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119.05797" units="1/cm"/>
          <inkml:channelProperty channel="Y" name="resolution" value="69.67742" units="1/cm"/>
          <inkml:channelProperty channel="T" name="resolution" value="1" units="1/dev"/>
        </inkml:channelProperties>
      </inkml:inkSource>
      <inkml:timestamp xml:id="ts0" timeString="2024-01-10T05:30:59.632"/>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1" timeString="2024-01-10T05:31:09.734"/>
    </inkml:context>
  </inkml:definitions>
  <inkml:trace contextRef="#ctx0" brushRef="#br0">8930 19025 0</inkml:trace>
  <inkml:trace contextRef="#ctx1" brushRef="#br0">19329 15587 134 0,'4'-22'69'0,"-3"4"-16"16,-2 6-53-16,1 12-19 15,0 0-22-15,0 0-30 0,17 12-2 16,-17-12 22-16,15 19 51 16</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49275" units="1/cm"/>
          <inkml:channelProperty channel="Y" name="resolution" value="49.54839" units="1/cm"/>
          <inkml:channelProperty channel="T" name="resolution" value="1" units="1/dev"/>
        </inkml:channelProperties>
      </inkml:inkSource>
      <inkml:timestamp xml:id="ts0" timeString="2024-01-11T06:27:05.139"/>
    </inkml:context>
    <inkml:brush xml:id="br0">
      <inkml:brushProperty name="width" value="0.05292" units="cm"/>
      <inkml:brushProperty name="height" value="0.05292" units="cm"/>
      <inkml:brushProperty name="color" value="#FF0000"/>
    </inkml:brush>
  </inkml:definitions>
  <inkml:trace contextRef="#ctx0" brushRef="#br0">20340 12923 0,'25'0'47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084995-AD5E-D0F0-1E03-24737D65C87D}"/>
              </a:ext>
            </a:extLst>
          </p:cNvPr>
          <p:cNvSpPr>
            <a:spLocks noGrp="1"/>
          </p:cNvSpPr>
          <p:nvPr>
            <p:ph type="hdr" sz="quarter"/>
          </p:nvPr>
        </p:nvSpPr>
        <p:spPr>
          <a:xfrm>
            <a:off x="0" y="0"/>
            <a:ext cx="2971800" cy="4492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D03E190-6B19-A584-C26A-8DAD848E038C}"/>
              </a:ext>
            </a:extLst>
          </p:cNvPr>
          <p:cNvSpPr>
            <a:spLocks noGrp="1"/>
          </p:cNvSpPr>
          <p:nvPr>
            <p:ph type="dt" idx="1"/>
          </p:nvPr>
        </p:nvSpPr>
        <p:spPr>
          <a:xfrm>
            <a:off x="3884613" y="0"/>
            <a:ext cx="2971800" cy="449263"/>
          </a:xfrm>
          <a:prstGeom prst="rect">
            <a:avLst/>
          </a:prstGeom>
        </p:spPr>
        <p:txBody>
          <a:bodyPr vert="horz" lIns="91440" tIns="45720" rIns="91440" bIns="45720" rtlCol="0"/>
          <a:lstStyle>
            <a:lvl1pPr algn="r">
              <a:defRPr sz="1200"/>
            </a:lvl1pPr>
          </a:lstStyle>
          <a:p>
            <a:pPr>
              <a:defRPr/>
            </a:pPr>
            <a:fld id="{5A5D256D-D5A8-4EFA-A6E5-DFCEBB83EC4F}" type="datetimeFigureOut">
              <a:rPr lang="en-US"/>
              <a:pPr>
                <a:defRPr/>
              </a:pPr>
              <a:t>1/12/2024</a:t>
            </a:fld>
            <a:endParaRPr lang="en-US"/>
          </a:p>
        </p:txBody>
      </p:sp>
      <p:sp>
        <p:nvSpPr>
          <p:cNvPr id="4" name="Slide Image Placeholder 3">
            <a:extLst>
              <a:ext uri="{FF2B5EF4-FFF2-40B4-BE49-F238E27FC236}">
                <a16:creationId xmlns:a16="http://schemas.microsoft.com/office/drawing/2014/main" id="{44663E60-983D-F765-9BD1-7D6C74F834DD}"/>
              </a:ext>
            </a:extLst>
          </p:cNvPr>
          <p:cNvSpPr>
            <a:spLocks noGrp="1" noRot="1" noChangeAspect="1"/>
          </p:cNvSpPr>
          <p:nvPr>
            <p:ph type="sldImg" idx="2"/>
          </p:nvPr>
        </p:nvSpPr>
        <p:spPr>
          <a:xfrm>
            <a:off x="1179513" y="674688"/>
            <a:ext cx="4498975" cy="33750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E960DA-DC59-218E-AA27-75AE64826A5B}"/>
              </a:ext>
            </a:extLst>
          </p:cNvPr>
          <p:cNvSpPr>
            <a:spLocks noGrp="1"/>
          </p:cNvSpPr>
          <p:nvPr>
            <p:ph type="body" sz="quarter" idx="3"/>
          </p:nvPr>
        </p:nvSpPr>
        <p:spPr>
          <a:xfrm>
            <a:off x="685800" y="4273550"/>
            <a:ext cx="5486400" cy="40497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FD3BA39-C577-ECF0-F62A-150212F59BE9}"/>
              </a:ext>
            </a:extLst>
          </p:cNvPr>
          <p:cNvSpPr>
            <a:spLocks noGrp="1"/>
          </p:cNvSpPr>
          <p:nvPr>
            <p:ph type="ftr" sz="quarter" idx="4"/>
          </p:nvPr>
        </p:nvSpPr>
        <p:spPr>
          <a:xfrm>
            <a:off x="0" y="8547100"/>
            <a:ext cx="2971800" cy="44926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EECAB27-72B4-99FB-3C53-049231B71704}"/>
              </a:ext>
            </a:extLst>
          </p:cNvPr>
          <p:cNvSpPr>
            <a:spLocks noGrp="1"/>
          </p:cNvSpPr>
          <p:nvPr>
            <p:ph type="sldNum" sz="quarter" idx="5"/>
          </p:nvPr>
        </p:nvSpPr>
        <p:spPr>
          <a:xfrm>
            <a:off x="3884613" y="8547100"/>
            <a:ext cx="2971800" cy="4492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79DD904-8BAB-428F-8997-1BC06B7053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9A8ADED-6C0D-E90B-70FC-6364B803C2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6628A5C-5034-158E-2BE0-1362E286CA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4100" name="Slide Number Placeholder 3">
            <a:extLst>
              <a:ext uri="{FF2B5EF4-FFF2-40B4-BE49-F238E27FC236}">
                <a16:creationId xmlns:a16="http://schemas.microsoft.com/office/drawing/2014/main" id="{5AD1D7D6-29A9-0471-6973-6E7BBC7B16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1EB01D-4EC2-45E9-B90C-9CF253CA50F9}" type="slidenum">
              <a:rPr lang="en-US" altLang="en-US" sz="1200"/>
              <a:pPr/>
              <a:t>1</a:t>
            </a:fld>
            <a:endParaRPr lang="en-US" altLang="en-US" sz="1200"/>
          </a:p>
        </p:txBody>
      </p:sp>
    </p:spTree>
    <p:extLst>
      <p:ext uri="{BB962C8B-B14F-4D97-AF65-F5344CB8AC3E}">
        <p14:creationId xmlns:p14="http://schemas.microsoft.com/office/powerpoint/2010/main" val="2744628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482BBA5-7429-6BDB-0714-E8BF0AFF3C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142A35-39B2-BA7F-8B56-BAE5033AFF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F91710-1026-5F82-98BD-E2232BDF2D64}"/>
              </a:ext>
            </a:extLst>
          </p:cNvPr>
          <p:cNvSpPr>
            <a:spLocks noGrp="1" noChangeArrowheads="1"/>
          </p:cNvSpPr>
          <p:nvPr>
            <p:ph type="sldNum" sz="quarter" idx="12"/>
          </p:nvPr>
        </p:nvSpPr>
        <p:spPr>
          <a:ln/>
        </p:spPr>
        <p:txBody>
          <a:bodyPr/>
          <a:lstStyle>
            <a:lvl1pPr>
              <a:defRPr/>
            </a:lvl1pPr>
          </a:lstStyle>
          <a:p>
            <a:pPr>
              <a:defRPr/>
            </a:pPr>
            <a:fld id="{0E84C9E3-7DE4-4F59-9E2C-6AB38D1E1CA3}" type="slidenum">
              <a:rPr lang="en-US" altLang="en-US"/>
              <a:pPr>
                <a:defRPr/>
              </a:pPr>
              <a:t>‹#›</a:t>
            </a:fld>
            <a:endParaRPr lang="en-US" altLang="en-US"/>
          </a:p>
        </p:txBody>
      </p:sp>
    </p:spTree>
    <p:extLst>
      <p:ext uri="{BB962C8B-B14F-4D97-AF65-F5344CB8AC3E}">
        <p14:creationId xmlns:p14="http://schemas.microsoft.com/office/powerpoint/2010/main" val="378689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CACD9F-D639-B082-9F32-E3BB02A891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A0EDCD-7FFE-0F98-D95B-CA4DF48DC2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C0F9D4-E7C5-0BE3-E7C6-31E57BFA0D03}"/>
              </a:ext>
            </a:extLst>
          </p:cNvPr>
          <p:cNvSpPr>
            <a:spLocks noGrp="1" noChangeArrowheads="1"/>
          </p:cNvSpPr>
          <p:nvPr>
            <p:ph type="sldNum" sz="quarter" idx="12"/>
          </p:nvPr>
        </p:nvSpPr>
        <p:spPr>
          <a:ln/>
        </p:spPr>
        <p:txBody>
          <a:bodyPr/>
          <a:lstStyle>
            <a:lvl1pPr>
              <a:defRPr/>
            </a:lvl1pPr>
          </a:lstStyle>
          <a:p>
            <a:pPr>
              <a:defRPr/>
            </a:pPr>
            <a:fld id="{0A7D0E22-450C-47C9-9931-7E6E840D149F}" type="slidenum">
              <a:rPr lang="en-US" altLang="en-US"/>
              <a:pPr>
                <a:defRPr/>
              </a:pPr>
              <a:t>‹#›</a:t>
            </a:fld>
            <a:endParaRPr lang="en-US" altLang="en-US"/>
          </a:p>
        </p:txBody>
      </p:sp>
    </p:spTree>
    <p:extLst>
      <p:ext uri="{BB962C8B-B14F-4D97-AF65-F5344CB8AC3E}">
        <p14:creationId xmlns:p14="http://schemas.microsoft.com/office/powerpoint/2010/main" val="166235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02CE7E-CE58-4933-D132-D4630BB3A1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217F62-B96E-B6D6-3C4E-1C3C1A260A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15D3BC-73DA-51F5-C0E7-F577DBEE161B}"/>
              </a:ext>
            </a:extLst>
          </p:cNvPr>
          <p:cNvSpPr>
            <a:spLocks noGrp="1" noChangeArrowheads="1"/>
          </p:cNvSpPr>
          <p:nvPr>
            <p:ph type="sldNum" sz="quarter" idx="12"/>
          </p:nvPr>
        </p:nvSpPr>
        <p:spPr>
          <a:ln/>
        </p:spPr>
        <p:txBody>
          <a:bodyPr/>
          <a:lstStyle>
            <a:lvl1pPr>
              <a:defRPr/>
            </a:lvl1pPr>
          </a:lstStyle>
          <a:p>
            <a:pPr>
              <a:defRPr/>
            </a:pPr>
            <a:fld id="{D29DB410-E207-4EC8-A1C9-5CD57F3E716F}" type="slidenum">
              <a:rPr lang="en-US" altLang="en-US"/>
              <a:pPr>
                <a:defRPr/>
              </a:pPr>
              <a:t>‹#›</a:t>
            </a:fld>
            <a:endParaRPr lang="en-US" altLang="en-US"/>
          </a:p>
        </p:txBody>
      </p:sp>
    </p:spTree>
    <p:extLst>
      <p:ext uri="{BB962C8B-B14F-4D97-AF65-F5344CB8AC3E}">
        <p14:creationId xmlns:p14="http://schemas.microsoft.com/office/powerpoint/2010/main" val="216739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051AEF-37A8-46BB-187D-9AA12BD484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332FB2-C1CA-6FAA-BD1E-2EA2870210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3302FD-5046-854B-ECF4-13B0F9418D27}"/>
              </a:ext>
            </a:extLst>
          </p:cNvPr>
          <p:cNvSpPr>
            <a:spLocks noGrp="1" noChangeArrowheads="1"/>
          </p:cNvSpPr>
          <p:nvPr>
            <p:ph type="sldNum" sz="quarter" idx="12"/>
          </p:nvPr>
        </p:nvSpPr>
        <p:spPr>
          <a:ln/>
        </p:spPr>
        <p:txBody>
          <a:bodyPr/>
          <a:lstStyle>
            <a:lvl1pPr>
              <a:defRPr/>
            </a:lvl1pPr>
          </a:lstStyle>
          <a:p>
            <a:pPr>
              <a:defRPr/>
            </a:pPr>
            <a:fld id="{1A2CB97C-4EF4-445F-9A1C-DE928C36CC86}" type="slidenum">
              <a:rPr lang="en-US" altLang="en-US"/>
              <a:pPr>
                <a:defRPr/>
              </a:pPr>
              <a:t>‹#›</a:t>
            </a:fld>
            <a:endParaRPr lang="en-US" altLang="en-US"/>
          </a:p>
        </p:txBody>
      </p:sp>
    </p:spTree>
    <p:extLst>
      <p:ext uri="{BB962C8B-B14F-4D97-AF65-F5344CB8AC3E}">
        <p14:creationId xmlns:p14="http://schemas.microsoft.com/office/powerpoint/2010/main" val="76241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18282D0-8C91-4F14-AAF3-9DAB9EAC8F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7C4E49-3A9D-8E6C-EF7D-F009D2840D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057392-4631-3B43-8B94-080483009C06}"/>
              </a:ext>
            </a:extLst>
          </p:cNvPr>
          <p:cNvSpPr>
            <a:spLocks noGrp="1" noChangeArrowheads="1"/>
          </p:cNvSpPr>
          <p:nvPr>
            <p:ph type="sldNum" sz="quarter" idx="12"/>
          </p:nvPr>
        </p:nvSpPr>
        <p:spPr>
          <a:ln/>
        </p:spPr>
        <p:txBody>
          <a:bodyPr/>
          <a:lstStyle>
            <a:lvl1pPr>
              <a:defRPr/>
            </a:lvl1pPr>
          </a:lstStyle>
          <a:p>
            <a:pPr>
              <a:defRPr/>
            </a:pPr>
            <a:fld id="{2182E730-9E84-4459-8FAF-19B43C72ABD8}" type="slidenum">
              <a:rPr lang="en-US" altLang="en-US"/>
              <a:pPr>
                <a:defRPr/>
              </a:pPr>
              <a:t>‹#›</a:t>
            </a:fld>
            <a:endParaRPr lang="en-US" altLang="en-US"/>
          </a:p>
        </p:txBody>
      </p:sp>
    </p:spTree>
    <p:extLst>
      <p:ext uri="{BB962C8B-B14F-4D97-AF65-F5344CB8AC3E}">
        <p14:creationId xmlns:p14="http://schemas.microsoft.com/office/powerpoint/2010/main" val="170030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D80D6C-76FD-2C29-D3A2-993F55DEC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039011-6DDC-0D15-41D9-9473ACFC62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E6376-F37A-9527-9A30-9EAC97EDE6D8}"/>
              </a:ext>
            </a:extLst>
          </p:cNvPr>
          <p:cNvSpPr>
            <a:spLocks noGrp="1" noChangeArrowheads="1"/>
          </p:cNvSpPr>
          <p:nvPr>
            <p:ph type="sldNum" sz="quarter" idx="12"/>
          </p:nvPr>
        </p:nvSpPr>
        <p:spPr>
          <a:ln/>
        </p:spPr>
        <p:txBody>
          <a:bodyPr/>
          <a:lstStyle>
            <a:lvl1pPr>
              <a:defRPr/>
            </a:lvl1pPr>
          </a:lstStyle>
          <a:p>
            <a:pPr>
              <a:defRPr/>
            </a:pPr>
            <a:fld id="{09F8D8B4-EAD8-48D5-9442-4B492BF8F01B}" type="slidenum">
              <a:rPr lang="en-US" altLang="en-US"/>
              <a:pPr>
                <a:defRPr/>
              </a:pPr>
              <a:t>‹#›</a:t>
            </a:fld>
            <a:endParaRPr lang="en-US" altLang="en-US"/>
          </a:p>
        </p:txBody>
      </p:sp>
    </p:spTree>
    <p:extLst>
      <p:ext uri="{BB962C8B-B14F-4D97-AF65-F5344CB8AC3E}">
        <p14:creationId xmlns:p14="http://schemas.microsoft.com/office/powerpoint/2010/main" val="58772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EDC6B1C-EE5C-CC8B-5899-27259BDED08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77DE378-D498-E2D0-AA2C-4F72C44E5D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334709D-1F52-B8E8-A263-9F237BF6553C}"/>
              </a:ext>
            </a:extLst>
          </p:cNvPr>
          <p:cNvSpPr>
            <a:spLocks noGrp="1" noChangeArrowheads="1"/>
          </p:cNvSpPr>
          <p:nvPr>
            <p:ph type="sldNum" sz="quarter" idx="12"/>
          </p:nvPr>
        </p:nvSpPr>
        <p:spPr>
          <a:ln/>
        </p:spPr>
        <p:txBody>
          <a:bodyPr/>
          <a:lstStyle>
            <a:lvl1pPr>
              <a:defRPr/>
            </a:lvl1pPr>
          </a:lstStyle>
          <a:p>
            <a:pPr>
              <a:defRPr/>
            </a:pPr>
            <a:fld id="{2021FCC1-511E-4871-9B06-92E25179968E}" type="slidenum">
              <a:rPr lang="en-US" altLang="en-US"/>
              <a:pPr>
                <a:defRPr/>
              </a:pPr>
              <a:t>‹#›</a:t>
            </a:fld>
            <a:endParaRPr lang="en-US" altLang="en-US"/>
          </a:p>
        </p:txBody>
      </p:sp>
    </p:spTree>
    <p:extLst>
      <p:ext uri="{BB962C8B-B14F-4D97-AF65-F5344CB8AC3E}">
        <p14:creationId xmlns:p14="http://schemas.microsoft.com/office/powerpoint/2010/main" val="211539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3BFC0A6-DAD6-3BB2-4467-D59543E1FF2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F4AE633-BEC8-2439-3FBC-DA63A52D44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6537BFF-4706-0F17-3555-B4C2097B93F5}"/>
              </a:ext>
            </a:extLst>
          </p:cNvPr>
          <p:cNvSpPr>
            <a:spLocks noGrp="1" noChangeArrowheads="1"/>
          </p:cNvSpPr>
          <p:nvPr>
            <p:ph type="sldNum" sz="quarter" idx="12"/>
          </p:nvPr>
        </p:nvSpPr>
        <p:spPr>
          <a:ln/>
        </p:spPr>
        <p:txBody>
          <a:bodyPr/>
          <a:lstStyle>
            <a:lvl1pPr>
              <a:defRPr/>
            </a:lvl1pPr>
          </a:lstStyle>
          <a:p>
            <a:pPr>
              <a:defRPr/>
            </a:pPr>
            <a:fld id="{C3D98E86-C588-4989-A518-AFD358F9E9A1}" type="slidenum">
              <a:rPr lang="en-US" altLang="en-US"/>
              <a:pPr>
                <a:defRPr/>
              </a:pPr>
              <a:t>‹#›</a:t>
            </a:fld>
            <a:endParaRPr lang="en-US" altLang="en-US"/>
          </a:p>
        </p:txBody>
      </p:sp>
    </p:spTree>
    <p:extLst>
      <p:ext uri="{BB962C8B-B14F-4D97-AF65-F5344CB8AC3E}">
        <p14:creationId xmlns:p14="http://schemas.microsoft.com/office/powerpoint/2010/main" val="1421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0E3859-0B97-01A8-A683-57A596C1DA6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E82918B-C085-DDAA-B172-2E7D31BEA8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0638A01-E12F-937A-F4E8-7225CDEB521F}"/>
              </a:ext>
            </a:extLst>
          </p:cNvPr>
          <p:cNvSpPr>
            <a:spLocks noGrp="1" noChangeArrowheads="1"/>
          </p:cNvSpPr>
          <p:nvPr>
            <p:ph type="sldNum" sz="quarter" idx="12"/>
          </p:nvPr>
        </p:nvSpPr>
        <p:spPr>
          <a:ln/>
        </p:spPr>
        <p:txBody>
          <a:bodyPr/>
          <a:lstStyle>
            <a:lvl1pPr>
              <a:defRPr/>
            </a:lvl1pPr>
          </a:lstStyle>
          <a:p>
            <a:pPr>
              <a:defRPr/>
            </a:pPr>
            <a:fld id="{FF75ABE6-51D8-45A2-B0B9-D5FA777693B8}" type="slidenum">
              <a:rPr lang="en-US" altLang="en-US"/>
              <a:pPr>
                <a:defRPr/>
              </a:pPr>
              <a:t>‹#›</a:t>
            </a:fld>
            <a:endParaRPr lang="en-US" altLang="en-US"/>
          </a:p>
        </p:txBody>
      </p:sp>
    </p:spTree>
    <p:extLst>
      <p:ext uri="{BB962C8B-B14F-4D97-AF65-F5344CB8AC3E}">
        <p14:creationId xmlns:p14="http://schemas.microsoft.com/office/powerpoint/2010/main" val="37052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150B33-78F1-DCAF-5EFC-EC5F95AEA1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E8B653-40DB-11B4-D939-ACED14F85D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48B9C8-38E9-0987-2620-BC3537C0E72C}"/>
              </a:ext>
            </a:extLst>
          </p:cNvPr>
          <p:cNvSpPr>
            <a:spLocks noGrp="1" noChangeArrowheads="1"/>
          </p:cNvSpPr>
          <p:nvPr>
            <p:ph type="sldNum" sz="quarter" idx="12"/>
          </p:nvPr>
        </p:nvSpPr>
        <p:spPr>
          <a:ln/>
        </p:spPr>
        <p:txBody>
          <a:bodyPr/>
          <a:lstStyle>
            <a:lvl1pPr>
              <a:defRPr/>
            </a:lvl1pPr>
          </a:lstStyle>
          <a:p>
            <a:pPr>
              <a:defRPr/>
            </a:pPr>
            <a:fld id="{063B24C9-94FB-4DF3-B53B-46EAB04FF082}" type="slidenum">
              <a:rPr lang="en-US" altLang="en-US"/>
              <a:pPr>
                <a:defRPr/>
              </a:pPr>
              <a:t>‹#›</a:t>
            </a:fld>
            <a:endParaRPr lang="en-US" altLang="en-US"/>
          </a:p>
        </p:txBody>
      </p:sp>
    </p:spTree>
    <p:extLst>
      <p:ext uri="{BB962C8B-B14F-4D97-AF65-F5344CB8AC3E}">
        <p14:creationId xmlns:p14="http://schemas.microsoft.com/office/powerpoint/2010/main" val="324244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D59E73-BB9B-CF6B-D561-97ECEDAAAD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146736-E1EE-2FEF-469E-6D822D2776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12A781-17FF-5B95-181E-EFE4234B5B48}"/>
              </a:ext>
            </a:extLst>
          </p:cNvPr>
          <p:cNvSpPr>
            <a:spLocks noGrp="1" noChangeArrowheads="1"/>
          </p:cNvSpPr>
          <p:nvPr>
            <p:ph type="sldNum" sz="quarter" idx="12"/>
          </p:nvPr>
        </p:nvSpPr>
        <p:spPr>
          <a:ln/>
        </p:spPr>
        <p:txBody>
          <a:bodyPr/>
          <a:lstStyle>
            <a:lvl1pPr>
              <a:defRPr/>
            </a:lvl1pPr>
          </a:lstStyle>
          <a:p>
            <a:pPr>
              <a:defRPr/>
            </a:pPr>
            <a:fld id="{344E7C5D-E4BB-41E6-AA7C-15569B223004}" type="slidenum">
              <a:rPr lang="en-US" altLang="en-US"/>
              <a:pPr>
                <a:defRPr/>
              </a:pPr>
              <a:t>‹#›</a:t>
            </a:fld>
            <a:endParaRPr lang="en-US" altLang="en-US"/>
          </a:p>
        </p:txBody>
      </p:sp>
    </p:spTree>
    <p:extLst>
      <p:ext uri="{BB962C8B-B14F-4D97-AF65-F5344CB8AC3E}">
        <p14:creationId xmlns:p14="http://schemas.microsoft.com/office/powerpoint/2010/main" val="387565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FB3266A-28F9-8D8A-B332-BAEA3970CC3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93DB96B-1243-623D-A1D3-B5B48C72E9D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27028B-75E0-DB5D-8427-526DA1DA603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a:extLst>
              <a:ext uri="{FF2B5EF4-FFF2-40B4-BE49-F238E27FC236}">
                <a16:creationId xmlns:a16="http://schemas.microsoft.com/office/drawing/2014/main" id="{C5B21BD3-8D44-FA33-70C1-554A6119DAA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a:extLst>
              <a:ext uri="{FF2B5EF4-FFF2-40B4-BE49-F238E27FC236}">
                <a16:creationId xmlns:a16="http://schemas.microsoft.com/office/drawing/2014/main" id="{38EBD7AE-4746-7386-DEE1-8EBFC92E2AF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2018820-5C12-43B2-BAF7-FA09D1C254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image" Target="../media/image3.png"/><Relationship Id="rId12" Type="http://schemas.openxmlformats.org/officeDocument/2006/relationships/customXml" Target="../ink/ink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customXml" Target="../ink/ink2.xml"/><Relationship Id="rId15" Type="http://schemas.openxmlformats.org/officeDocument/2006/relationships/image" Target="../media/image7.png"/><Relationship Id="rId10" Type="http://schemas.openxmlformats.org/officeDocument/2006/relationships/customXml" Target="../ink/ink4.xml"/><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customXml" Target="../ink/ink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6.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B3CF1790-2AF5-2CEC-B1FA-01BD5B7EBEBE}"/>
              </a:ext>
            </a:extLst>
          </p:cNvPr>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075" name="Rectangle 3">
            <a:extLst>
              <a:ext uri="{FF2B5EF4-FFF2-40B4-BE49-F238E27FC236}">
                <a16:creationId xmlns:a16="http://schemas.microsoft.com/office/drawing/2014/main" id="{37CB245C-34B9-B802-8117-557D8E2069DB}"/>
              </a:ext>
            </a:extLst>
          </p:cNvPr>
          <p:cNvSpPr>
            <a:spLocks noGrp="1" noChangeArrowheads="1"/>
          </p:cNvSpPr>
          <p:nvPr>
            <p:ph type="ctrTitle"/>
          </p:nvPr>
        </p:nvSpPr>
        <p:spPr>
          <a:xfrm>
            <a:off x="381000" y="357188"/>
            <a:ext cx="8382000" cy="914400"/>
          </a:xfrm>
          <a:solidFill>
            <a:schemeClr val="bg1"/>
          </a:solidFill>
          <a:ln>
            <a:solidFill>
              <a:srgbClr val="FF33CC"/>
            </a:solidFill>
            <a:miter lim="800000"/>
            <a:headEnd/>
            <a:tailEnd/>
          </a:ln>
        </p:spPr>
        <p:txBody>
          <a:bodyPr/>
          <a:lstStyle/>
          <a:p>
            <a:r>
              <a:rPr lang="en-US" altLang="en-US" sz="2800" dirty="0"/>
              <a:t>Basics of Thermal Management</a:t>
            </a:r>
          </a:p>
        </p:txBody>
      </p:sp>
      <p:sp>
        <p:nvSpPr>
          <p:cNvPr id="3077" name="Text Box 5">
            <a:extLst>
              <a:ext uri="{FF2B5EF4-FFF2-40B4-BE49-F238E27FC236}">
                <a16:creationId xmlns:a16="http://schemas.microsoft.com/office/drawing/2014/main" id="{D302D3E7-32A4-1BCB-0FCC-12CAB8B80564}"/>
              </a:ext>
            </a:extLst>
          </p:cNvPr>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4038" name="Text Box 6">
            <a:extLst>
              <a:ext uri="{FF2B5EF4-FFF2-40B4-BE49-F238E27FC236}">
                <a16:creationId xmlns:a16="http://schemas.microsoft.com/office/drawing/2014/main" id="{6F24E5AF-DC6A-044C-B015-F2C6DCAA47B4}"/>
              </a:ext>
            </a:extLst>
          </p:cNvPr>
          <p:cNvSpPr txBox="1">
            <a:spLocks noChangeArrowheads="1"/>
          </p:cNvSpPr>
          <p:nvPr/>
        </p:nvSpPr>
        <p:spPr bwMode="auto">
          <a:xfrm>
            <a:off x="171450" y="5171182"/>
            <a:ext cx="9048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solidFill>
                  <a:srgbClr val="00B050"/>
                </a:solidFill>
                <a:latin typeface="Viner Hand ITC" panose="03070502030502020203" pitchFamily="66" charset="0"/>
              </a:rPr>
              <a:t>Care for Survival &amp; Reliable Operation of Electronics ….</a:t>
            </a:r>
            <a:endParaRPr lang="en-US" altLang="en-US" b="1" i="1" dirty="0">
              <a:solidFill>
                <a:srgbClr val="00B050"/>
              </a:solidFill>
              <a:latin typeface="Viner Hand ITC" panose="03070502030502020203" pitchFamily="66" charset="0"/>
              <a:cs typeface="Times New Roman" panose="02020603050405020304" pitchFamily="18" charset="0"/>
            </a:endParaRPr>
          </a:p>
        </p:txBody>
      </p:sp>
      <p:grpSp>
        <p:nvGrpSpPr>
          <p:cNvPr id="3079" name="Group 7">
            <a:extLst>
              <a:ext uri="{FF2B5EF4-FFF2-40B4-BE49-F238E27FC236}">
                <a16:creationId xmlns:a16="http://schemas.microsoft.com/office/drawing/2014/main" id="{A712A528-0020-4493-8F9E-3D80347B0F88}"/>
              </a:ext>
            </a:extLst>
          </p:cNvPr>
          <p:cNvGrpSpPr>
            <a:grpSpLocks/>
          </p:cNvGrpSpPr>
          <p:nvPr/>
        </p:nvGrpSpPr>
        <p:grpSpPr bwMode="auto">
          <a:xfrm>
            <a:off x="0" y="0"/>
            <a:ext cx="9144000" cy="6858000"/>
            <a:chOff x="0" y="0"/>
            <a:chExt cx="5760" cy="4320"/>
          </a:xfrm>
        </p:grpSpPr>
        <p:grpSp>
          <p:nvGrpSpPr>
            <p:cNvPr id="3083" name="Group 8">
              <a:extLst>
                <a:ext uri="{FF2B5EF4-FFF2-40B4-BE49-F238E27FC236}">
                  <a16:creationId xmlns:a16="http://schemas.microsoft.com/office/drawing/2014/main" id="{F75E1619-CA0B-E96A-9E12-5C455B11433D}"/>
                </a:ext>
              </a:extLst>
            </p:cNvPr>
            <p:cNvGrpSpPr>
              <a:grpSpLocks/>
            </p:cNvGrpSpPr>
            <p:nvPr/>
          </p:nvGrpSpPr>
          <p:grpSpPr bwMode="auto">
            <a:xfrm>
              <a:off x="0" y="0"/>
              <a:ext cx="192" cy="4320"/>
              <a:chOff x="0" y="-48"/>
              <a:chExt cx="144" cy="4368"/>
            </a:xfrm>
          </p:grpSpPr>
          <p:sp>
            <p:nvSpPr>
              <p:cNvPr id="3093" name="Rectangle 9">
                <a:extLst>
                  <a:ext uri="{FF2B5EF4-FFF2-40B4-BE49-F238E27FC236}">
                    <a16:creationId xmlns:a16="http://schemas.microsoft.com/office/drawing/2014/main" id="{849632BB-EB67-81D4-0AD0-116C9C2F18F8}"/>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94" name="Rectangle 10">
                <a:extLst>
                  <a:ext uri="{FF2B5EF4-FFF2-40B4-BE49-F238E27FC236}">
                    <a16:creationId xmlns:a16="http://schemas.microsoft.com/office/drawing/2014/main" id="{5FF5BFA0-0DD7-FEAB-7AB4-C56B746318A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84" name="Group 11">
              <a:extLst>
                <a:ext uri="{FF2B5EF4-FFF2-40B4-BE49-F238E27FC236}">
                  <a16:creationId xmlns:a16="http://schemas.microsoft.com/office/drawing/2014/main" id="{FD12B362-72A5-BE62-6793-AE0CEEDAE285}"/>
                </a:ext>
              </a:extLst>
            </p:cNvPr>
            <p:cNvGrpSpPr>
              <a:grpSpLocks/>
            </p:cNvGrpSpPr>
            <p:nvPr/>
          </p:nvGrpSpPr>
          <p:grpSpPr bwMode="auto">
            <a:xfrm>
              <a:off x="5674" y="24"/>
              <a:ext cx="86" cy="4296"/>
              <a:chOff x="5616" y="-48"/>
              <a:chExt cx="144" cy="4368"/>
            </a:xfrm>
          </p:grpSpPr>
          <p:sp>
            <p:nvSpPr>
              <p:cNvPr id="3091" name="Rectangle 12">
                <a:extLst>
                  <a:ext uri="{FF2B5EF4-FFF2-40B4-BE49-F238E27FC236}">
                    <a16:creationId xmlns:a16="http://schemas.microsoft.com/office/drawing/2014/main" id="{D19152C4-01A3-3032-50D5-D3AD1D2ABE21}"/>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92" name="Rectangle 13">
                <a:extLst>
                  <a:ext uri="{FF2B5EF4-FFF2-40B4-BE49-F238E27FC236}">
                    <a16:creationId xmlns:a16="http://schemas.microsoft.com/office/drawing/2014/main" id="{A7554AF3-56A8-8DA8-4C6C-CE72661CA9EF}"/>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85" name="Group 14">
              <a:extLst>
                <a:ext uri="{FF2B5EF4-FFF2-40B4-BE49-F238E27FC236}">
                  <a16:creationId xmlns:a16="http://schemas.microsoft.com/office/drawing/2014/main" id="{0745065B-5E7E-56A2-AE0B-43BB9C9A3860}"/>
                </a:ext>
              </a:extLst>
            </p:cNvPr>
            <p:cNvGrpSpPr>
              <a:grpSpLocks/>
            </p:cNvGrpSpPr>
            <p:nvPr/>
          </p:nvGrpSpPr>
          <p:grpSpPr bwMode="auto">
            <a:xfrm>
              <a:off x="144" y="0"/>
              <a:ext cx="5616" cy="144"/>
              <a:chOff x="96" y="-48"/>
              <a:chExt cx="5520" cy="144"/>
            </a:xfrm>
          </p:grpSpPr>
          <p:sp>
            <p:nvSpPr>
              <p:cNvPr id="3089" name="Rectangle 15">
                <a:extLst>
                  <a:ext uri="{FF2B5EF4-FFF2-40B4-BE49-F238E27FC236}">
                    <a16:creationId xmlns:a16="http://schemas.microsoft.com/office/drawing/2014/main" id="{6583A73D-D122-7702-82A7-890F9168F0D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90" name="Rectangle 16">
                <a:extLst>
                  <a:ext uri="{FF2B5EF4-FFF2-40B4-BE49-F238E27FC236}">
                    <a16:creationId xmlns:a16="http://schemas.microsoft.com/office/drawing/2014/main" id="{CF2B19A5-72B4-FF53-5494-CD2A60ECFE1B}"/>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86" name="Group 17">
              <a:extLst>
                <a:ext uri="{FF2B5EF4-FFF2-40B4-BE49-F238E27FC236}">
                  <a16:creationId xmlns:a16="http://schemas.microsoft.com/office/drawing/2014/main" id="{15291F47-C38E-9E2D-2B9B-9B3529744E08}"/>
                </a:ext>
              </a:extLst>
            </p:cNvPr>
            <p:cNvGrpSpPr>
              <a:grpSpLocks/>
            </p:cNvGrpSpPr>
            <p:nvPr/>
          </p:nvGrpSpPr>
          <p:grpSpPr bwMode="auto">
            <a:xfrm>
              <a:off x="144" y="4234"/>
              <a:ext cx="5616" cy="86"/>
              <a:chOff x="96" y="4176"/>
              <a:chExt cx="5520" cy="144"/>
            </a:xfrm>
          </p:grpSpPr>
          <p:sp>
            <p:nvSpPr>
              <p:cNvPr id="3087" name="Rectangle 18">
                <a:extLst>
                  <a:ext uri="{FF2B5EF4-FFF2-40B4-BE49-F238E27FC236}">
                    <a16:creationId xmlns:a16="http://schemas.microsoft.com/office/drawing/2014/main" id="{51F7BB52-B4ED-E8CB-2F29-06B55E0EF5C2}"/>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88" name="Rectangle 19">
                <a:extLst>
                  <a:ext uri="{FF2B5EF4-FFF2-40B4-BE49-F238E27FC236}">
                    <a16:creationId xmlns:a16="http://schemas.microsoft.com/office/drawing/2014/main" id="{2F2FE6BB-9C15-CF15-41BC-37AB11AD15D5}"/>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mc:AlternateContent xmlns:mc="http://schemas.openxmlformats.org/markup-compatibility/2006" xmlns:p14="http://schemas.microsoft.com/office/powerpoint/2010/main">
        <mc:Choice Requires="p14">
          <p:contentPart p14:bwMode="auto" r:id="rId3">
            <p14:nvContentPartPr>
              <p14:cNvPr id="1026" name="Ink 22">
                <a:extLst>
                  <a:ext uri="{FF2B5EF4-FFF2-40B4-BE49-F238E27FC236}">
                    <a16:creationId xmlns:a16="http://schemas.microsoft.com/office/drawing/2014/main" id="{E362A95E-C59D-DCA4-3C4C-A10C5763FFA6}"/>
                  </a:ext>
                </a:extLst>
              </p14:cNvPr>
              <p14:cNvContentPartPr>
                <a14:cpLocks xmlns:a14="http://schemas.microsoft.com/office/drawing/2010/main" noRot="1" noChangeAspect="1" noEditPoints="1" noChangeArrowheads="1" noChangeShapeType="1"/>
              </p14:cNvContentPartPr>
              <p14:nvPr/>
            </p14:nvContentPartPr>
            <p14:xfrm>
              <a:off x="9101138" y="6584950"/>
              <a:ext cx="1587" cy="1588"/>
            </p14:xfrm>
          </p:contentPart>
        </mc:Choice>
        <mc:Fallback xmlns="">
          <p:pic>
            <p:nvPicPr>
              <p:cNvPr id="1026" name="Ink 22">
                <a:extLst>
                  <a:ext uri="{FF2B5EF4-FFF2-40B4-BE49-F238E27FC236}">
                    <a16:creationId xmlns:a16="http://schemas.microsoft.com/office/drawing/2014/main" id="{E362A95E-C59D-DCA4-3C4C-A10C5763FFA6}"/>
                  </a:ext>
                </a:extLst>
              </p:cNvPr>
              <p:cNvPicPr>
                <a:picLocks noRot="1" noChangeAspect="1" noEditPoints="1" noChangeArrowheads="1" noChangeShapeType="1"/>
              </p:cNvPicPr>
              <p:nvPr/>
            </p:nvPicPr>
            <p:blipFill>
              <a:blip r:embed="rId4"/>
              <a:stretch>
                <a:fillRect/>
              </a:stretch>
            </p:blipFill>
            <p:spPr>
              <a:xfrm>
                <a:off x="9059876" y="6543662"/>
                <a:ext cx="84111"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04513D32-BD02-D40B-3C66-40DCC9275E4E}"/>
                  </a:ext>
                </a:extLst>
              </p14:cNvPr>
              <p14:cNvContentPartPr/>
              <p14:nvPr/>
            </p14:nvContentPartPr>
            <p14:xfrm>
              <a:off x="2014200" y="5622480"/>
              <a:ext cx="25200" cy="11880"/>
            </p14:xfrm>
          </p:contentPart>
        </mc:Choice>
        <mc:Fallback xmlns="">
          <p:pic>
            <p:nvPicPr>
              <p:cNvPr id="2" name="Ink 1">
                <a:extLst>
                  <a:ext uri="{FF2B5EF4-FFF2-40B4-BE49-F238E27FC236}">
                    <a16:creationId xmlns:a16="http://schemas.microsoft.com/office/drawing/2014/main" id="{04513D32-BD02-D40B-3C66-40DCC9275E4E}"/>
                  </a:ext>
                </a:extLst>
              </p:cNvPr>
              <p:cNvPicPr/>
              <p:nvPr/>
            </p:nvPicPr>
            <p:blipFill>
              <a:blip r:embed="rId6"/>
              <a:stretch>
                <a:fillRect/>
              </a:stretch>
            </p:blipFill>
            <p:spPr>
              <a:xfrm>
                <a:off x="2004840" y="5613120"/>
                <a:ext cx="43920" cy="30600"/>
              </a:xfrm>
              <a:prstGeom prst="rect">
                <a:avLst/>
              </a:prstGeom>
            </p:spPr>
          </p:pic>
        </mc:Fallback>
      </mc:AlternateContent>
      <p:sp>
        <p:nvSpPr>
          <p:cNvPr id="4" name="Rectangle 3">
            <a:extLst>
              <a:ext uri="{FF2B5EF4-FFF2-40B4-BE49-F238E27FC236}">
                <a16:creationId xmlns:a16="http://schemas.microsoft.com/office/drawing/2014/main" id="{233A478D-DD10-C54A-5671-1CDCD1350172}"/>
              </a:ext>
            </a:extLst>
          </p:cNvPr>
          <p:cNvSpPr txBox="1">
            <a:spLocks noChangeArrowheads="1"/>
          </p:cNvSpPr>
          <p:nvPr/>
        </p:nvSpPr>
        <p:spPr bwMode="auto">
          <a:xfrm>
            <a:off x="1447800" y="35814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eaLnBrk="1" hangingPunct="1"/>
            <a:r>
              <a:rPr lang="en-US" altLang="en-US" sz="1800" kern="0">
                <a:latin typeface="CommercialScript BT"/>
              </a:rPr>
              <a:t> P M V Subbarao</a:t>
            </a:r>
          </a:p>
          <a:p>
            <a:pPr eaLnBrk="1" hangingPunct="1"/>
            <a:r>
              <a:rPr lang="en-US" altLang="en-US" sz="1800" kern="0">
                <a:latin typeface="CommercialScript BT"/>
              </a:rPr>
              <a:t>Professor</a:t>
            </a:r>
          </a:p>
          <a:p>
            <a:pPr eaLnBrk="1" hangingPunct="1"/>
            <a:r>
              <a:rPr lang="en-US" altLang="en-US" sz="1800" kern="0">
                <a:latin typeface="Tempus Sans ITC" panose="04020404030D07020202" pitchFamily="82" charset="0"/>
              </a:rPr>
              <a:t>Mechanical Engineering Department</a:t>
            </a:r>
          </a:p>
        </p:txBody>
      </p:sp>
      <p:pic>
        <p:nvPicPr>
          <p:cNvPr id="5" name="Rectangle 19458">
            <a:extLst>
              <a:ext uri="{FF2B5EF4-FFF2-40B4-BE49-F238E27FC236}">
                <a16:creationId xmlns:a16="http://schemas.microsoft.com/office/drawing/2014/main" id="{B08989DA-5235-217B-0445-5014FFA1F7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600200"/>
            <a:ext cx="42672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DA1FE285-845D-01C6-2010-4504637BE57A}"/>
                  </a:ext>
                </a:extLst>
              </p14:cNvPr>
              <p14:cNvContentPartPr/>
              <p14:nvPr/>
            </p14:nvContentPartPr>
            <p14:xfrm>
              <a:off x="750240" y="5241600"/>
              <a:ext cx="6429600" cy="1286280"/>
            </p14:xfrm>
          </p:contentPart>
        </mc:Choice>
        <mc:Fallback xmlns="">
          <p:pic>
            <p:nvPicPr>
              <p:cNvPr id="3" name="Ink 2">
                <a:extLst>
                  <a:ext uri="{FF2B5EF4-FFF2-40B4-BE49-F238E27FC236}">
                    <a16:creationId xmlns:a16="http://schemas.microsoft.com/office/drawing/2014/main" id="{DA1FE285-845D-01C6-2010-4504637BE57A}"/>
                  </a:ext>
                </a:extLst>
              </p:cNvPr>
              <p:cNvPicPr/>
              <p:nvPr/>
            </p:nvPicPr>
            <p:blipFill>
              <a:blip r:embed="rId9"/>
              <a:stretch>
                <a:fillRect/>
              </a:stretch>
            </p:blipFill>
            <p:spPr>
              <a:xfrm>
                <a:off x="740880" y="5232240"/>
                <a:ext cx="6448320" cy="130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DACEDF16-B372-ECA1-AD9E-8A77FFD3AD14}"/>
                  </a:ext>
                </a:extLst>
              </p14:cNvPr>
              <p14:cNvContentPartPr/>
              <p14:nvPr/>
            </p14:nvContentPartPr>
            <p14:xfrm>
              <a:off x="2964960" y="509040"/>
              <a:ext cx="3509640" cy="5670720"/>
            </p14:xfrm>
          </p:contentPart>
        </mc:Choice>
        <mc:Fallback xmlns="">
          <p:pic>
            <p:nvPicPr>
              <p:cNvPr id="6" name="Ink 5">
                <a:extLst>
                  <a:ext uri="{FF2B5EF4-FFF2-40B4-BE49-F238E27FC236}">
                    <a16:creationId xmlns:a16="http://schemas.microsoft.com/office/drawing/2014/main" id="{DACEDF16-B372-ECA1-AD9E-8A77FFD3AD14}"/>
                  </a:ext>
                </a:extLst>
              </p:cNvPr>
              <p:cNvPicPr/>
              <p:nvPr/>
            </p:nvPicPr>
            <p:blipFill>
              <a:blip r:embed="rId11"/>
              <a:stretch>
                <a:fillRect/>
              </a:stretch>
            </p:blipFill>
            <p:spPr>
              <a:xfrm>
                <a:off x="2955600" y="499680"/>
                <a:ext cx="3528360" cy="568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F7CDB601-55D3-9885-C072-875D3F299B6D}"/>
                  </a:ext>
                </a:extLst>
              </p14:cNvPr>
              <p14:cNvContentPartPr/>
              <p14:nvPr/>
            </p14:nvContentPartPr>
            <p14:xfrm>
              <a:off x="3214800" y="5592600"/>
              <a:ext cx="3756960" cy="1256760"/>
            </p14:xfrm>
          </p:contentPart>
        </mc:Choice>
        <mc:Fallback xmlns="">
          <p:pic>
            <p:nvPicPr>
              <p:cNvPr id="7" name="Ink 6">
                <a:extLst>
                  <a:ext uri="{FF2B5EF4-FFF2-40B4-BE49-F238E27FC236}">
                    <a16:creationId xmlns:a16="http://schemas.microsoft.com/office/drawing/2014/main" id="{F7CDB601-55D3-9885-C072-875D3F299B6D}"/>
                  </a:ext>
                </a:extLst>
              </p:cNvPr>
              <p:cNvPicPr/>
              <p:nvPr/>
            </p:nvPicPr>
            <p:blipFill>
              <a:blip r:embed="rId13"/>
              <a:stretch>
                <a:fillRect/>
              </a:stretch>
            </p:blipFill>
            <p:spPr>
              <a:xfrm>
                <a:off x="3205440" y="5583240"/>
                <a:ext cx="3775680" cy="1275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D57311D6-76F2-4B2B-2413-7D594149BCB9}"/>
                  </a:ext>
                </a:extLst>
              </p14:cNvPr>
              <p14:cNvContentPartPr/>
              <p14:nvPr/>
            </p14:nvContentPartPr>
            <p14:xfrm>
              <a:off x="7322400" y="4652280"/>
              <a:ext cx="9360" cy="360"/>
            </p14:xfrm>
          </p:contentPart>
        </mc:Choice>
        <mc:Fallback xmlns="">
          <p:pic>
            <p:nvPicPr>
              <p:cNvPr id="8" name="Ink 7">
                <a:extLst>
                  <a:ext uri="{FF2B5EF4-FFF2-40B4-BE49-F238E27FC236}">
                    <a16:creationId xmlns:a16="http://schemas.microsoft.com/office/drawing/2014/main" id="{D57311D6-76F2-4B2B-2413-7D594149BCB9}"/>
                  </a:ext>
                </a:extLst>
              </p:cNvPr>
              <p:cNvPicPr/>
              <p:nvPr/>
            </p:nvPicPr>
            <p:blipFill>
              <a:blip r:embed="rId15"/>
              <a:stretch>
                <a:fillRect/>
              </a:stretch>
            </p:blipFill>
            <p:spPr>
              <a:xfrm>
                <a:off x="7313040" y="4642920"/>
                <a:ext cx="28080" cy="19080"/>
              </a:xfrm>
              <a:prstGeom prst="rect">
                <a:avLst/>
              </a:prstGeom>
            </p:spPr>
          </p:pic>
        </mc:Fallback>
      </mc:AlternateContent>
    </p:spTree>
    <p:extLst>
      <p:ext uri="{BB962C8B-B14F-4D97-AF65-F5344CB8AC3E}">
        <p14:creationId xmlns:p14="http://schemas.microsoft.com/office/powerpoint/2010/main" val="1316455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038">
                                            <p:txEl>
                                              <p:pRg st="0" end="0"/>
                                            </p:txEl>
                                          </p:spTgt>
                                        </p:tgtEl>
                                        <p:attrNameLst>
                                          <p:attrName>style.visibility</p:attrName>
                                        </p:attrNameLst>
                                      </p:cBhvr>
                                      <p:to>
                                        <p:strVal val="visible"/>
                                      </p:to>
                                    </p:set>
                                    <p:animEffect transition="in" filter="dissolve">
                                      <p:cBhvr>
                                        <p:cTn id="7" dur="500"/>
                                        <p:tgtEl>
                                          <p:spTgt spid="440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uild="p" bldLvl="2"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5765813-ACDD-221B-7B8C-B33568440CE5}"/>
              </a:ext>
            </a:extLst>
          </p:cNvPr>
          <p:cNvSpPr>
            <a:spLocks noGrp="1" noChangeArrowheads="1"/>
          </p:cNvSpPr>
          <p:nvPr>
            <p:ph type="title"/>
          </p:nvPr>
        </p:nvSpPr>
        <p:spPr>
          <a:xfrm>
            <a:off x="152400" y="381000"/>
            <a:ext cx="7772400" cy="457200"/>
          </a:xfrm>
        </p:spPr>
        <p:txBody>
          <a:bodyPr/>
          <a:lstStyle/>
          <a:p>
            <a:r>
              <a:rPr lang="en-US" altLang="en-US" sz="2800" dirty="0"/>
              <a:t>Floor Plan of A Pentium Processor</a:t>
            </a:r>
          </a:p>
        </p:txBody>
      </p:sp>
      <p:pic>
        <p:nvPicPr>
          <p:cNvPr id="20483" name="Picture 3">
            <a:extLst>
              <a:ext uri="{FF2B5EF4-FFF2-40B4-BE49-F238E27FC236}">
                <a16:creationId xmlns:a16="http://schemas.microsoft.com/office/drawing/2014/main" id="{5D88918D-98AA-7653-C911-C86CF94BB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60" y="1208679"/>
            <a:ext cx="5416208" cy="557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87" name="Group 38">
            <a:extLst>
              <a:ext uri="{FF2B5EF4-FFF2-40B4-BE49-F238E27FC236}">
                <a16:creationId xmlns:a16="http://schemas.microsoft.com/office/drawing/2014/main" id="{1C21B427-3CA3-17BC-A02D-664964B30249}"/>
              </a:ext>
            </a:extLst>
          </p:cNvPr>
          <p:cNvGrpSpPr>
            <a:grpSpLocks/>
          </p:cNvGrpSpPr>
          <p:nvPr/>
        </p:nvGrpSpPr>
        <p:grpSpPr bwMode="auto">
          <a:xfrm>
            <a:off x="0" y="0"/>
            <a:ext cx="9144000" cy="6858000"/>
            <a:chOff x="0" y="0"/>
            <a:chExt cx="9144000" cy="6858000"/>
          </a:xfrm>
        </p:grpSpPr>
        <p:grpSp>
          <p:nvGrpSpPr>
            <p:cNvPr id="20488" name="Group 19">
              <a:extLst>
                <a:ext uri="{FF2B5EF4-FFF2-40B4-BE49-F238E27FC236}">
                  <a16:creationId xmlns:a16="http://schemas.microsoft.com/office/drawing/2014/main" id="{1B45BF39-ABC1-17F0-4567-0A6DC6000A2C}"/>
                </a:ext>
              </a:extLst>
            </p:cNvPr>
            <p:cNvGrpSpPr>
              <a:grpSpLocks/>
            </p:cNvGrpSpPr>
            <p:nvPr/>
          </p:nvGrpSpPr>
          <p:grpSpPr bwMode="auto">
            <a:xfrm>
              <a:off x="0" y="0"/>
              <a:ext cx="9144000" cy="6858000"/>
              <a:chOff x="0" y="0"/>
              <a:chExt cx="9144000" cy="6858000"/>
            </a:xfrm>
          </p:grpSpPr>
          <p:grpSp>
            <p:nvGrpSpPr>
              <p:cNvPr id="20490" name="Group 8">
                <a:extLst>
                  <a:ext uri="{FF2B5EF4-FFF2-40B4-BE49-F238E27FC236}">
                    <a16:creationId xmlns:a16="http://schemas.microsoft.com/office/drawing/2014/main" id="{AF4C32B6-A535-2F81-9E3E-E34B3658973F}"/>
                  </a:ext>
                </a:extLst>
              </p:cNvPr>
              <p:cNvGrpSpPr>
                <a:grpSpLocks/>
              </p:cNvGrpSpPr>
              <p:nvPr/>
            </p:nvGrpSpPr>
            <p:grpSpPr bwMode="auto">
              <a:xfrm>
                <a:off x="0" y="0"/>
                <a:ext cx="9144000" cy="6858000"/>
                <a:chOff x="0" y="0"/>
                <a:chExt cx="5760" cy="4320"/>
              </a:xfrm>
            </p:grpSpPr>
            <p:grpSp>
              <p:nvGrpSpPr>
                <p:cNvPr id="20492" name="Group 9">
                  <a:extLst>
                    <a:ext uri="{FF2B5EF4-FFF2-40B4-BE49-F238E27FC236}">
                      <a16:creationId xmlns:a16="http://schemas.microsoft.com/office/drawing/2014/main" id="{F3D8CBBB-5D3A-3EF0-7B56-08DFBB5CE5CF}"/>
                    </a:ext>
                  </a:extLst>
                </p:cNvPr>
                <p:cNvGrpSpPr>
                  <a:grpSpLocks/>
                </p:cNvGrpSpPr>
                <p:nvPr/>
              </p:nvGrpSpPr>
              <p:grpSpPr bwMode="auto">
                <a:xfrm>
                  <a:off x="0" y="0"/>
                  <a:ext cx="192" cy="4320"/>
                  <a:chOff x="0" y="-48"/>
                  <a:chExt cx="144" cy="4368"/>
                </a:xfrm>
              </p:grpSpPr>
              <p:sp>
                <p:nvSpPr>
                  <p:cNvPr id="20502" name="Rectangle 10">
                    <a:extLst>
                      <a:ext uri="{FF2B5EF4-FFF2-40B4-BE49-F238E27FC236}">
                        <a16:creationId xmlns:a16="http://schemas.microsoft.com/office/drawing/2014/main" id="{F56A2491-494F-2B5A-D254-8C7A52B751C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503" name="Rectangle 11">
                    <a:extLst>
                      <a:ext uri="{FF2B5EF4-FFF2-40B4-BE49-F238E27FC236}">
                        <a16:creationId xmlns:a16="http://schemas.microsoft.com/office/drawing/2014/main" id="{E2069002-84F4-8D32-4712-C21BA524B5F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0493" name="Group 12">
                  <a:extLst>
                    <a:ext uri="{FF2B5EF4-FFF2-40B4-BE49-F238E27FC236}">
                      <a16:creationId xmlns:a16="http://schemas.microsoft.com/office/drawing/2014/main" id="{E188BD48-D4BE-0A07-2C7F-815806C1347D}"/>
                    </a:ext>
                  </a:extLst>
                </p:cNvPr>
                <p:cNvGrpSpPr>
                  <a:grpSpLocks/>
                </p:cNvGrpSpPr>
                <p:nvPr/>
              </p:nvGrpSpPr>
              <p:grpSpPr bwMode="auto">
                <a:xfrm>
                  <a:off x="5674" y="24"/>
                  <a:ext cx="86" cy="4296"/>
                  <a:chOff x="5616" y="-48"/>
                  <a:chExt cx="144" cy="4368"/>
                </a:xfrm>
              </p:grpSpPr>
              <p:sp>
                <p:nvSpPr>
                  <p:cNvPr id="20500" name="Rectangle 13">
                    <a:extLst>
                      <a:ext uri="{FF2B5EF4-FFF2-40B4-BE49-F238E27FC236}">
                        <a16:creationId xmlns:a16="http://schemas.microsoft.com/office/drawing/2014/main" id="{05031F01-1FDB-A3D2-152D-BAFCB3EBE30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501" name="Rectangle 14">
                    <a:extLst>
                      <a:ext uri="{FF2B5EF4-FFF2-40B4-BE49-F238E27FC236}">
                        <a16:creationId xmlns:a16="http://schemas.microsoft.com/office/drawing/2014/main" id="{FB531477-32F9-387D-902F-85D0E2EE03C1}"/>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0494" name="Group 15">
                  <a:extLst>
                    <a:ext uri="{FF2B5EF4-FFF2-40B4-BE49-F238E27FC236}">
                      <a16:creationId xmlns:a16="http://schemas.microsoft.com/office/drawing/2014/main" id="{6B5E3B55-64C2-79A5-9594-F27630D16140}"/>
                    </a:ext>
                  </a:extLst>
                </p:cNvPr>
                <p:cNvGrpSpPr>
                  <a:grpSpLocks/>
                </p:cNvGrpSpPr>
                <p:nvPr/>
              </p:nvGrpSpPr>
              <p:grpSpPr bwMode="auto">
                <a:xfrm>
                  <a:off x="144" y="0"/>
                  <a:ext cx="5616" cy="144"/>
                  <a:chOff x="96" y="-48"/>
                  <a:chExt cx="5520" cy="144"/>
                </a:xfrm>
              </p:grpSpPr>
              <p:sp>
                <p:nvSpPr>
                  <p:cNvPr id="20498" name="Rectangle 16">
                    <a:extLst>
                      <a:ext uri="{FF2B5EF4-FFF2-40B4-BE49-F238E27FC236}">
                        <a16:creationId xmlns:a16="http://schemas.microsoft.com/office/drawing/2014/main" id="{17ED68A7-5058-1B67-6F96-BE8ED1A7AA96}"/>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499" name="Rectangle 17">
                    <a:extLst>
                      <a:ext uri="{FF2B5EF4-FFF2-40B4-BE49-F238E27FC236}">
                        <a16:creationId xmlns:a16="http://schemas.microsoft.com/office/drawing/2014/main" id="{EA3A04ED-B90F-50B9-722F-50A96ED075D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0495" name="Group 18">
                  <a:extLst>
                    <a:ext uri="{FF2B5EF4-FFF2-40B4-BE49-F238E27FC236}">
                      <a16:creationId xmlns:a16="http://schemas.microsoft.com/office/drawing/2014/main" id="{BDDF7251-49FE-5377-2C0D-DC700E9AAB28}"/>
                    </a:ext>
                  </a:extLst>
                </p:cNvPr>
                <p:cNvGrpSpPr>
                  <a:grpSpLocks/>
                </p:cNvGrpSpPr>
                <p:nvPr/>
              </p:nvGrpSpPr>
              <p:grpSpPr bwMode="auto">
                <a:xfrm>
                  <a:off x="144" y="4234"/>
                  <a:ext cx="5616" cy="86"/>
                  <a:chOff x="96" y="4176"/>
                  <a:chExt cx="5520" cy="144"/>
                </a:xfrm>
              </p:grpSpPr>
              <p:sp>
                <p:nvSpPr>
                  <p:cNvPr id="20496" name="Rectangle 19">
                    <a:extLst>
                      <a:ext uri="{FF2B5EF4-FFF2-40B4-BE49-F238E27FC236}">
                        <a16:creationId xmlns:a16="http://schemas.microsoft.com/office/drawing/2014/main" id="{4C4F122D-FA1D-CAA2-A96D-C1F51ACEA0B0}"/>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497" name="Rectangle 20">
                    <a:extLst>
                      <a:ext uri="{FF2B5EF4-FFF2-40B4-BE49-F238E27FC236}">
                        <a16:creationId xmlns:a16="http://schemas.microsoft.com/office/drawing/2014/main" id="{13A17212-CC82-E73D-2FA2-8934773BF2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7"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0489" name="Picture 42" descr="A picture containing shape&#10;&#10;Description automatically generated">
              <a:extLst>
                <a:ext uri="{FF2B5EF4-FFF2-40B4-BE49-F238E27FC236}">
                  <a16:creationId xmlns:a16="http://schemas.microsoft.com/office/drawing/2014/main" id="{C1475234-FE8B-0C18-12C7-83D10C8A7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43058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BC578A5-2271-2517-FB43-CD0AA9E6A2FF}"/>
              </a:ext>
            </a:extLst>
          </p:cNvPr>
          <p:cNvSpPr>
            <a:spLocks noGrp="1" noChangeArrowheads="1"/>
          </p:cNvSpPr>
          <p:nvPr>
            <p:ph type="title"/>
          </p:nvPr>
        </p:nvSpPr>
        <p:spPr>
          <a:xfrm>
            <a:off x="609600" y="304800"/>
            <a:ext cx="6248400" cy="787400"/>
          </a:xfrm>
        </p:spPr>
        <p:txBody>
          <a:bodyPr/>
          <a:lstStyle/>
          <a:p>
            <a:r>
              <a:rPr lang="en-US" altLang="en-US" sz="2800"/>
              <a:t>Thermal Management Mechanism in Pentium 4</a:t>
            </a:r>
          </a:p>
        </p:txBody>
      </p:sp>
      <p:sp>
        <p:nvSpPr>
          <p:cNvPr id="421891" name="Rectangle 3">
            <a:extLst>
              <a:ext uri="{FF2B5EF4-FFF2-40B4-BE49-F238E27FC236}">
                <a16:creationId xmlns:a16="http://schemas.microsoft.com/office/drawing/2014/main" id="{F9014E1F-5DAB-B007-7127-D5413C3CBFC2}"/>
              </a:ext>
            </a:extLst>
          </p:cNvPr>
          <p:cNvSpPr>
            <a:spLocks noGrp="1" noChangeArrowheads="1"/>
          </p:cNvSpPr>
          <p:nvPr>
            <p:ph type="body" idx="1"/>
          </p:nvPr>
        </p:nvSpPr>
        <p:spPr>
          <a:xfrm>
            <a:off x="381000" y="1219200"/>
            <a:ext cx="8534400" cy="5410200"/>
          </a:xfrm>
        </p:spPr>
        <p:txBody>
          <a:bodyPr/>
          <a:lstStyle/>
          <a:p>
            <a:pPr>
              <a:lnSpc>
                <a:spcPct val="90000"/>
              </a:lnSpc>
            </a:pPr>
            <a:r>
              <a:rPr lang="en-US" altLang="en-US" sz="2400"/>
              <a:t>The Pentium 4 processor implements mechanisms to measure temperature accurately using the thermal sensor. </a:t>
            </a:r>
          </a:p>
          <a:p>
            <a:pPr>
              <a:lnSpc>
                <a:spcPct val="90000"/>
              </a:lnSpc>
            </a:pPr>
            <a:r>
              <a:rPr lang="en-US" altLang="en-US" sz="2400"/>
              <a:t>The instantaneous power consumed is a function of the application being executed. </a:t>
            </a:r>
          </a:p>
          <a:p>
            <a:pPr>
              <a:lnSpc>
                <a:spcPct val="90000"/>
              </a:lnSpc>
            </a:pPr>
            <a:r>
              <a:rPr lang="en-US" altLang="en-US" sz="2400"/>
              <a:t>In a Pentium processor different functional blocks will consume vastly different amounts of power and hence heat generation.</a:t>
            </a:r>
          </a:p>
          <a:p>
            <a:pPr>
              <a:lnSpc>
                <a:spcPct val="90000"/>
              </a:lnSpc>
            </a:pPr>
            <a:r>
              <a:rPr lang="en-US" altLang="en-US" sz="2400"/>
              <a:t>The power consumption (local heat generation)of each block also dependent on the workload. </a:t>
            </a:r>
          </a:p>
          <a:p>
            <a:pPr>
              <a:lnSpc>
                <a:spcPct val="90000"/>
              </a:lnSpc>
            </a:pPr>
            <a:r>
              <a:rPr lang="en-US" altLang="en-US" sz="2400"/>
              <a:t>The heat generated on a specific block of the die is conducted to the surrounding silicon, as well as the package.</a:t>
            </a:r>
          </a:p>
          <a:p>
            <a:pPr>
              <a:lnSpc>
                <a:spcPct val="90000"/>
              </a:lnSpc>
            </a:pPr>
            <a:r>
              <a:rPr lang="en-US" altLang="en-US" sz="2400"/>
              <a:t>The inefficiency of heat transfer in silicon and between the die and the package results in temperature gradients across the surface of the die.</a:t>
            </a:r>
          </a:p>
        </p:txBody>
      </p:sp>
      <p:grpSp>
        <p:nvGrpSpPr>
          <p:cNvPr id="18436" name="Group 38">
            <a:extLst>
              <a:ext uri="{FF2B5EF4-FFF2-40B4-BE49-F238E27FC236}">
                <a16:creationId xmlns:a16="http://schemas.microsoft.com/office/drawing/2014/main" id="{D6B7F13F-85A2-0089-2FDF-9BF339933F68}"/>
              </a:ext>
            </a:extLst>
          </p:cNvPr>
          <p:cNvGrpSpPr>
            <a:grpSpLocks/>
          </p:cNvGrpSpPr>
          <p:nvPr/>
        </p:nvGrpSpPr>
        <p:grpSpPr bwMode="auto">
          <a:xfrm>
            <a:off x="0" y="25400"/>
            <a:ext cx="9144000" cy="6858000"/>
            <a:chOff x="0" y="0"/>
            <a:chExt cx="9144000" cy="6858000"/>
          </a:xfrm>
        </p:grpSpPr>
        <p:grpSp>
          <p:nvGrpSpPr>
            <p:cNvPr id="18437" name="Group 19">
              <a:extLst>
                <a:ext uri="{FF2B5EF4-FFF2-40B4-BE49-F238E27FC236}">
                  <a16:creationId xmlns:a16="http://schemas.microsoft.com/office/drawing/2014/main" id="{C8723F38-4BEB-1DA6-6C53-86EF0B29DB6A}"/>
                </a:ext>
              </a:extLst>
            </p:cNvPr>
            <p:cNvGrpSpPr>
              <a:grpSpLocks/>
            </p:cNvGrpSpPr>
            <p:nvPr/>
          </p:nvGrpSpPr>
          <p:grpSpPr bwMode="auto">
            <a:xfrm>
              <a:off x="0" y="0"/>
              <a:ext cx="9144000" cy="6858000"/>
              <a:chOff x="0" y="0"/>
              <a:chExt cx="9144000" cy="6858000"/>
            </a:xfrm>
          </p:grpSpPr>
          <p:grpSp>
            <p:nvGrpSpPr>
              <p:cNvPr id="18439" name="Group 8">
                <a:extLst>
                  <a:ext uri="{FF2B5EF4-FFF2-40B4-BE49-F238E27FC236}">
                    <a16:creationId xmlns:a16="http://schemas.microsoft.com/office/drawing/2014/main" id="{9E78464E-2A88-6322-5C74-A5A045AE7FC3}"/>
                  </a:ext>
                </a:extLst>
              </p:cNvPr>
              <p:cNvGrpSpPr>
                <a:grpSpLocks/>
              </p:cNvGrpSpPr>
              <p:nvPr/>
            </p:nvGrpSpPr>
            <p:grpSpPr bwMode="auto">
              <a:xfrm>
                <a:off x="0" y="0"/>
                <a:ext cx="9144000" cy="6858000"/>
                <a:chOff x="0" y="0"/>
                <a:chExt cx="5760" cy="4320"/>
              </a:xfrm>
            </p:grpSpPr>
            <p:grpSp>
              <p:nvGrpSpPr>
                <p:cNvPr id="18441" name="Group 9">
                  <a:extLst>
                    <a:ext uri="{FF2B5EF4-FFF2-40B4-BE49-F238E27FC236}">
                      <a16:creationId xmlns:a16="http://schemas.microsoft.com/office/drawing/2014/main" id="{5E9B9D26-357E-B681-3455-F27284A50A7F}"/>
                    </a:ext>
                  </a:extLst>
                </p:cNvPr>
                <p:cNvGrpSpPr>
                  <a:grpSpLocks/>
                </p:cNvGrpSpPr>
                <p:nvPr/>
              </p:nvGrpSpPr>
              <p:grpSpPr bwMode="auto">
                <a:xfrm>
                  <a:off x="0" y="0"/>
                  <a:ext cx="192" cy="4320"/>
                  <a:chOff x="0" y="-48"/>
                  <a:chExt cx="144" cy="4368"/>
                </a:xfrm>
              </p:grpSpPr>
              <p:sp>
                <p:nvSpPr>
                  <p:cNvPr id="18451" name="Rectangle 10">
                    <a:extLst>
                      <a:ext uri="{FF2B5EF4-FFF2-40B4-BE49-F238E27FC236}">
                        <a16:creationId xmlns:a16="http://schemas.microsoft.com/office/drawing/2014/main" id="{D31F0D64-58D3-3F75-B76E-6892A153EA42}"/>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452" name="Rectangle 11">
                    <a:extLst>
                      <a:ext uri="{FF2B5EF4-FFF2-40B4-BE49-F238E27FC236}">
                        <a16:creationId xmlns:a16="http://schemas.microsoft.com/office/drawing/2014/main" id="{C37AFB8A-0F21-49BD-BA7D-DEECBFFE2E0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8442" name="Group 12">
                  <a:extLst>
                    <a:ext uri="{FF2B5EF4-FFF2-40B4-BE49-F238E27FC236}">
                      <a16:creationId xmlns:a16="http://schemas.microsoft.com/office/drawing/2014/main" id="{12FD3299-FE19-DEC4-5C42-3BDD7614CA16}"/>
                    </a:ext>
                  </a:extLst>
                </p:cNvPr>
                <p:cNvGrpSpPr>
                  <a:grpSpLocks/>
                </p:cNvGrpSpPr>
                <p:nvPr/>
              </p:nvGrpSpPr>
              <p:grpSpPr bwMode="auto">
                <a:xfrm>
                  <a:off x="5674" y="24"/>
                  <a:ext cx="86" cy="4296"/>
                  <a:chOff x="5616" y="-48"/>
                  <a:chExt cx="144" cy="4368"/>
                </a:xfrm>
              </p:grpSpPr>
              <p:sp>
                <p:nvSpPr>
                  <p:cNvPr id="18449" name="Rectangle 13">
                    <a:extLst>
                      <a:ext uri="{FF2B5EF4-FFF2-40B4-BE49-F238E27FC236}">
                        <a16:creationId xmlns:a16="http://schemas.microsoft.com/office/drawing/2014/main" id="{F6D351A5-CD90-D792-FACA-A6BCEE27F80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450" name="Rectangle 14">
                    <a:extLst>
                      <a:ext uri="{FF2B5EF4-FFF2-40B4-BE49-F238E27FC236}">
                        <a16:creationId xmlns:a16="http://schemas.microsoft.com/office/drawing/2014/main" id="{15BBDDF0-6BE3-E8F5-95AF-DC5C904EEFB6}"/>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8443" name="Group 15">
                  <a:extLst>
                    <a:ext uri="{FF2B5EF4-FFF2-40B4-BE49-F238E27FC236}">
                      <a16:creationId xmlns:a16="http://schemas.microsoft.com/office/drawing/2014/main" id="{EE5717F9-F4E3-0A4A-F677-C4109E0FB377}"/>
                    </a:ext>
                  </a:extLst>
                </p:cNvPr>
                <p:cNvGrpSpPr>
                  <a:grpSpLocks/>
                </p:cNvGrpSpPr>
                <p:nvPr/>
              </p:nvGrpSpPr>
              <p:grpSpPr bwMode="auto">
                <a:xfrm>
                  <a:off x="144" y="0"/>
                  <a:ext cx="5616" cy="144"/>
                  <a:chOff x="96" y="-48"/>
                  <a:chExt cx="5520" cy="144"/>
                </a:xfrm>
              </p:grpSpPr>
              <p:sp>
                <p:nvSpPr>
                  <p:cNvPr id="18447" name="Rectangle 16">
                    <a:extLst>
                      <a:ext uri="{FF2B5EF4-FFF2-40B4-BE49-F238E27FC236}">
                        <a16:creationId xmlns:a16="http://schemas.microsoft.com/office/drawing/2014/main" id="{2B7EE028-9C6E-C8E6-17A0-EB9411FBF4D4}"/>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448" name="Rectangle 17">
                    <a:extLst>
                      <a:ext uri="{FF2B5EF4-FFF2-40B4-BE49-F238E27FC236}">
                        <a16:creationId xmlns:a16="http://schemas.microsoft.com/office/drawing/2014/main" id="{85FAC47C-2D59-02F1-89B6-90C60D26EEF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8444" name="Group 18">
                  <a:extLst>
                    <a:ext uri="{FF2B5EF4-FFF2-40B4-BE49-F238E27FC236}">
                      <a16:creationId xmlns:a16="http://schemas.microsoft.com/office/drawing/2014/main" id="{BB7B6752-00E5-F1DA-75BB-E913E70FB8A6}"/>
                    </a:ext>
                  </a:extLst>
                </p:cNvPr>
                <p:cNvGrpSpPr>
                  <a:grpSpLocks/>
                </p:cNvGrpSpPr>
                <p:nvPr/>
              </p:nvGrpSpPr>
              <p:grpSpPr bwMode="auto">
                <a:xfrm>
                  <a:off x="144" y="4234"/>
                  <a:ext cx="5616" cy="86"/>
                  <a:chOff x="96" y="4176"/>
                  <a:chExt cx="5520" cy="144"/>
                </a:xfrm>
              </p:grpSpPr>
              <p:sp>
                <p:nvSpPr>
                  <p:cNvPr id="18445" name="Rectangle 19">
                    <a:extLst>
                      <a:ext uri="{FF2B5EF4-FFF2-40B4-BE49-F238E27FC236}">
                        <a16:creationId xmlns:a16="http://schemas.microsoft.com/office/drawing/2014/main" id="{EEF1D81F-6889-7080-6618-8C5E3F76A1C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446" name="Rectangle 20">
                    <a:extLst>
                      <a:ext uri="{FF2B5EF4-FFF2-40B4-BE49-F238E27FC236}">
                        <a16:creationId xmlns:a16="http://schemas.microsoft.com/office/drawing/2014/main" id="{28371BD2-A618-8F75-59F3-38080AF1BDA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4"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8438" name="Picture 42" descr="A picture containing shape&#10;&#10;Description automatically generated">
              <a:extLst>
                <a:ext uri="{FF2B5EF4-FFF2-40B4-BE49-F238E27FC236}">
                  <a16:creationId xmlns:a16="http://schemas.microsoft.com/office/drawing/2014/main" id="{5F0D99BE-97D2-BACE-C0BF-EBCD94386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76139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21891">
                                            <p:txEl>
                                              <p:pRg st="0" end="0"/>
                                            </p:txEl>
                                          </p:spTgt>
                                        </p:tgtEl>
                                        <p:attrNameLst>
                                          <p:attrName>style.visibility</p:attrName>
                                        </p:attrNameLst>
                                      </p:cBhvr>
                                      <p:to>
                                        <p:strVal val="visible"/>
                                      </p:to>
                                    </p:set>
                                    <p:animEffect transition="in" filter="box(out)">
                                      <p:cBhvr>
                                        <p:cTn id="7" dur="500"/>
                                        <p:tgtEl>
                                          <p:spTgt spid="42189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21891">
                                            <p:txEl>
                                              <p:pRg st="1" end="1"/>
                                            </p:txEl>
                                          </p:spTgt>
                                        </p:tgtEl>
                                        <p:attrNameLst>
                                          <p:attrName>style.visibility</p:attrName>
                                        </p:attrNameLst>
                                      </p:cBhvr>
                                      <p:to>
                                        <p:strVal val="visible"/>
                                      </p:to>
                                    </p:set>
                                    <p:animEffect transition="in" filter="box(out)">
                                      <p:cBhvr>
                                        <p:cTn id="12" dur="500"/>
                                        <p:tgtEl>
                                          <p:spTgt spid="42189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421891">
                                            <p:txEl>
                                              <p:pRg st="2" end="2"/>
                                            </p:txEl>
                                          </p:spTgt>
                                        </p:tgtEl>
                                        <p:attrNameLst>
                                          <p:attrName>style.visibility</p:attrName>
                                        </p:attrNameLst>
                                      </p:cBhvr>
                                      <p:to>
                                        <p:strVal val="visible"/>
                                      </p:to>
                                    </p:set>
                                    <p:animEffect transition="in" filter="box(out)">
                                      <p:cBhvr>
                                        <p:cTn id="17" dur="500"/>
                                        <p:tgtEl>
                                          <p:spTgt spid="42189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421891">
                                            <p:txEl>
                                              <p:pRg st="3" end="3"/>
                                            </p:txEl>
                                          </p:spTgt>
                                        </p:tgtEl>
                                        <p:attrNameLst>
                                          <p:attrName>style.visibility</p:attrName>
                                        </p:attrNameLst>
                                      </p:cBhvr>
                                      <p:to>
                                        <p:strVal val="visible"/>
                                      </p:to>
                                    </p:set>
                                    <p:animEffect transition="in" filter="box(out)">
                                      <p:cBhvr>
                                        <p:cTn id="22" dur="500"/>
                                        <p:tgtEl>
                                          <p:spTgt spid="42189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421891">
                                            <p:txEl>
                                              <p:pRg st="4" end="4"/>
                                            </p:txEl>
                                          </p:spTgt>
                                        </p:tgtEl>
                                        <p:attrNameLst>
                                          <p:attrName>style.visibility</p:attrName>
                                        </p:attrNameLst>
                                      </p:cBhvr>
                                      <p:to>
                                        <p:strVal val="visible"/>
                                      </p:to>
                                    </p:set>
                                    <p:animEffect transition="in" filter="box(out)">
                                      <p:cBhvr>
                                        <p:cTn id="27" dur="500"/>
                                        <p:tgtEl>
                                          <p:spTgt spid="42189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421891">
                                            <p:txEl>
                                              <p:pRg st="5" end="5"/>
                                            </p:txEl>
                                          </p:spTgt>
                                        </p:tgtEl>
                                        <p:attrNameLst>
                                          <p:attrName>style.visibility</p:attrName>
                                        </p:attrNameLst>
                                      </p:cBhvr>
                                      <p:to>
                                        <p:strVal val="visible"/>
                                      </p:to>
                                    </p:set>
                                    <p:animEffect transition="in" filter="box(out)">
                                      <p:cBhvr>
                                        <p:cTn id="32" dur="500"/>
                                        <p:tgtEl>
                                          <p:spTgt spid="42189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E02018B-57FF-BF85-8F95-699EE886399A}"/>
              </a:ext>
            </a:extLst>
          </p:cNvPr>
          <p:cNvSpPr>
            <a:spLocks noGrp="1" noChangeArrowheads="1"/>
          </p:cNvSpPr>
          <p:nvPr>
            <p:ph type="title"/>
          </p:nvPr>
        </p:nvSpPr>
        <p:spPr>
          <a:xfrm>
            <a:off x="609600" y="304800"/>
            <a:ext cx="6248400" cy="787400"/>
          </a:xfrm>
        </p:spPr>
        <p:txBody>
          <a:bodyPr/>
          <a:lstStyle/>
          <a:p>
            <a:r>
              <a:rPr lang="en-US" altLang="en-US" sz="2800"/>
              <a:t>Thermal Management Mechanism in Pentium 4</a:t>
            </a:r>
          </a:p>
        </p:txBody>
      </p:sp>
      <p:sp>
        <p:nvSpPr>
          <p:cNvPr id="421891" name="Rectangle 3">
            <a:extLst>
              <a:ext uri="{FF2B5EF4-FFF2-40B4-BE49-F238E27FC236}">
                <a16:creationId xmlns:a16="http://schemas.microsoft.com/office/drawing/2014/main" id="{803A5598-7DFE-B369-109D-B51D4EB45E29}"/>
              </a:ext>
            </a:extLst>
          </p:cNvPr>
          <p:cNvSpPr>
            <a:spLocks noGrp="1" noChangeArrowheads="1"/>
          </p:cNvSpPr>
          <p:nvPr>
            <p:ph type="body" idx="1"/>
          </p:nvPr>
        </p:nvSpPr>
        <p:spPr>
          <a:xfrm>
            <a:off x="381000" y="1219200"/>
            <a:ext cx="8534400" cy="1295400"/>
          </a:xfrm>
        </p:spPr>
        <p:txBody>
          <a:bodyPr/>
          <a:lstStyle/>
          <a:p>
            <a:pPr marL="0" indent="0">
              <a:lnSpc>
                <a:spcPct val="90000"/>
              </a:lnSpc>
              <a:buNone/>
            </a:pPr>
            <a:r>
              <a:rPr lang="en-US" altLang="en-US" sz="2400" dirty="0"/>
              <a:t>While one area of the die may have a temperature well below the design point, another area of the die may exceed the maximum temperature at which the design will function reliably. </a:t>
            </a:r>
          </a:p>
        </p:txBody>
      </p:sp>
      <p:grpSp>
        <p:nvGrpSpPr>
          <p:cNvPr id="19460" name="Group 38">
            <a:extLst>
              <a:ext uri="{FF2B5EF4-FFF2-40B4-BE49-F238E27FC236}">
                <a16:creationId xmlns:a16="http://schemas.microsoft.com/office/drawing/2014/main" id="{A96E1E1E-0D5C-894D-B02E-D46691B5EA29}"/>
              </a:ext>
            </a:extLst>
          </p:cNvPr>
          <p:cNvGrpSpPr>
            <a:grpSpLocks/>
          </p:cNvGrpSpPr>
          <p:nvPr/>
        </p:nvGrpSpPr>
        <p:grpSpPr bwMode="auto">
          <a:xfrm>
            <a:off x="0" y="25400"/>
            <a:ext cx="9144000" cy="6858000"/>
            <a:chOff x="0" y="0"/>
            <a:chExt cx="9144000" cy="6858000"/>
          </a:xfrm>
        </p:grpSpPr>
        <p:grpSp>
          <p:nvGrpSpPr>
            <p:cNvPr id="19463" name="Group 19">
              <a:extLst>
                <a:ext uri="{FF2B5EF4-FFF2-40B4-BE49-F238E27FC236}">
                  <a16:creationId xmlns:a16="http://schemas.microsoft.com/office/drawing/2014/main" id="{E104BDBE-2348-8680-943B-73CD617A3AA0}"/>
                </a:ext>
              </a:extLst>
            </p:cNvPr>
            <p:cNvGrpSpPr>
              <a:grpSpLocks/>
            </p:cNvGrpSpPr>
            <p:nvPr/>
          </p:nvGrpSpPr>
          <p:grpSpPr bwMode="auto">
            <a:xfrm>
              <a:off x="0" y="0"/>
              <a:ext cx="9144000" cy="6858000"/>
              <a:chOff x="0" y="0"/>
              <a:chExt cx="9144000" cy="6858000"/>
            </a:xfrm>
          </p:grpSpPr>
          <p:grpSp>
            <p:nvGrpSpPr>
              <p:cNvPr id="19465" name="Group 8">
                <a:extLst>
                  <a:ext uri="{FF2B5EF4-FFF2-40B4-BE49-F238E27FC236}">
                    <a16:creationId xmlns:a16="http://schemas.microsoft.com/office/drawing/2014/main" id="{2E3514EE-1AA8-22AE-80C9-739556FA9EEE}"/>
                  </a:ext>
                </a:extLst>
              </p:cNvPr>
              <p:cNvGrpSpPr>
                <a:grpSpLocks/>
              </p:cNvGrpSpPr>
              <p:nvPr/>
            </p:nvGrpSpPr>
            <p:grpSpPr bwMode="auto">
              <a:xfrm>
                <a:off x="0" y="0"/>
                <a:ext cx="9144000" cy="6858000"/>
                <a:chOff x="0" y="0"/>
                <a:chExt cx="5760" cy="4320"/>
              </a:xfrm>
            </p:grpSpPr>
            <p:grpSp>
              <p:nvGrpSpPr>
                <p:cNvPr id="19467" name="Group 9">
                  <a:extLst>
                    <a:ext uri="{FF2B5EF4-FFF2-40B4-BE49-F238E27FC236}">
                      <a16:creationId xmlns:a16="http://schemas.microsoft.com/office/drawing/2014/main" id="{19A659D7-5890-9DB2-A5CE-581EBC9DDAFB}"/>
                    </a:ext>
                  </a:extLst>
                </p:cNvPr>
                <p:cNvGrpSpPr>
                  <a:grpSpLocks/>
                </p:cNvGrpSpPr>
                <p:nvPr/>
              </p:nvGrpSpPr>
              <p:grpSpPr bwMode="auto">
                <a:xfrm>
                  <a:off x="0" y="0"/>
                  <a:ext cx="192" cy="4320"/>
                  <a:chOff x="0" y="-48"/>
                  <a:chExt cx="144" cy="4368"/>
                </a:xfrm>
              </p:grpSpPr>
              <p:sp>
                <p:nvSpPr>
                  <p:cNvPr id="19477" name="Rectangle 10">
                    <a:extLst>
                      <a:ext uri="{FF2B5EF4-FFF2-40B4-BE49-F238E27FC236}">
                        <a16:creationId xmlns:a16="http://schemas.microsoft.com/office/drawing/2014/main" id="{7F089A2A-1CF5-81D0-75A0-28DD648ED8D5}"/>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478" name="Rectangle 11">
                    <a:extLst>
                      <a:ext uri="{FF2B5EF4-FFF2-40B4-BE49-F238E27FC236}">
                        <a16:creationId xmlns:a16="http://schemas.microsoft.com/office/drawing/2014/main" id="{A4CB8687-707E-8485-7005-E54976B74FC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9468" name="Group 12">
                  <a:extLst>
                    <a:ext uri="{FF2B5EF4-FFF2-40B4-BE49-F238E27FC236}">
                      <a16:creationId xmlns:a16="http://schemas.microsoft.com/office/drawing/2014/main" id="{1A29EB49-2D46-F350-B2C0-827B498D253B}"/>
                    </a:ext>
                  </a:extLst>
                </p:cNvPr>
                <p:cNvGrpSpPr>
                  <a:grpSpLocks/>
                </p:cNvGrpSpPr>
                <p:nvPr/>
              </p:nvGrpSpPr>
              <p:grpSpPr bwMode="auto">
                <a:xfrm>
                  <a:off x="5674" y="24"/>
                  <a:ext cx="86" cy="4296"/>
                  <a:chOff x="5616" y="-48"/>
                  <a:chExt cx="144" cy="4368"/>
                </a:xfrm>
              </p:grpSpPr>
              <p:sp>
                <p:nvSpPr>
                  <p:cNvPr id="19475" name="Rectangle 13">
                    <a:extLst>
                      <a:ext uri="{FF2B5EF4-FFF2-40B4-BE49-F238E27FC236}">
                        <a16:creationId xmlns:a16="http://schemas.microsoft.com/office/drawing/2014/main" id="{97609BDD-55C3-3978-A416-A9DA67811F05}"/>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476" name="Rectangle 14">
                    <a:extLst>
                      <a:ext uri="{FF2B5EF4-FFF2-40B4-BE49-F238E27FC236}">
                        <a16:creationId xmlns:a16="http://schemas.microsoft.com/office/drawing/2014/main" id="{0501DD12-74FC-F836-00BE-00D17C7057F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9469" name="Group 15">
                  <a:extLst>
                    <a:ext uri="{FF2B5EF4-FFF2-40B4-BE49-F238E27FC236}">
                      <a16:creationId xmlns:a16="http://schemas.microsoft.com/office/drawing/2014/main" id="{9E12281F-435B-4F55-E2D3-F2247F4929F2}"/>
                    </a:ext>
                  </a:extLst>
                </p:cNvPr>
                <p:cNvGrpSpPr>
                  <a:grpSpLocks/>
                </p:cNvGrpSpPr>
                <p:nvPr/>
              </p:nvGrpSpPr>
              <p:grpSpPr bwMode="auto">
                <a:xfrm>
                  <a:off x="144" y="0"/>
                  <a:ext cx="5616" cy="144"/>
                  <a:chOff x="96" y="-48"/>
                  <a:chExt cx="5520" cy="144"/>
                </a:xfrm>
              </p:grpSpPr>
              <p:sp>
                <p:nvSpPr>
                  <p:cNvPr id="19473" name="Rectangle 16">
                    <a:extLst>
                      <a:ext uri="{FF2B5EF4-FFF2-40B4-BE49-F238E27FC236}">
                        <a16:creationId xmlns:a16="http://schemas.microsoft.com/office/drawing/2014/main" id="{D961776E-2873-2105-9ECE-63C310EA6E4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474" name="Rectangle 17">
                    <a:extLst>
                      <a:ext uri="{FF2B5EF4-FFF2-40B4-BE49-F238E27FC236}">
                        <a16:creationId xmlns:a16="http://schemas.microsoft.com/office/drawing/2014/main" id="{862091BB-311E-C6F6-0C6E-027FEE4EE692}"/>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9470" name="Group 18">
                  <a:extLst>
                    <a:ext uri="{FF2B5EF4-FFF2-40B4-BE49-F238E27FC236}">
                      <a16:creationId xmlns:a16="http://schemas.microsoft.com/office/drawing/2014/main" id="{6A1669D6-13B6-6049-118A-49664588D35B}"/>
                    </a:ext>
                  </a:extLst>
                </p:cNvPr>
                <p:cNvGrpSpPr>
                  <a:grpSpLocks/>
                </p:cNvGrpSpPr>
                <p:nvPr/>
              </p:nvGrpSpPr>
              <p:grpSpPr bwMode="auto">
                <a:xfrm>
                  <a:off x="144" y="4234"/>
                  <a:ext cx="5616" cy="86"/>
                  <a:chOff x="96" y="4176"/>
                  <a:chExt cx="5520" cy="144"/>
                </a:xfrm>
              </p:grpSpPr>
              <p:sp>
                <p:nvSpPr>
                  <p:cNvPr id="19471" name="Rectangle 19">
                    <a:extLst>
                      <a:ext uri="{FF2B5EF4-FFF2-40B4-BE49-F238E27FC236}">
                        <a16:creationId xmlns:a16="http://schemas.microsoft.com/office/drawing/2014/main" id="{F0EA0047-7A79-3037-9600-DFE46FB4CF6D}"/>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472" name="Rectangle 20">
                    <a:extLst>
                      <a:ext uri="{FF2B5EF4-FFF2-40B4-BE49-F238E27FC236}">
                        <a16:creationId xmlns:a16="http://schemas.microsoft.com/office/drawing/2014/main" id="{8637C575-7C46-8365-66BC-518286F0893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4"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9464" name="Picture 42" descr="A picture containing shape&#10;&#10;Description automatically generated">
              <a:extLst>
                <a:ext uri="{FF2B5EF4-FFF2-40B4-BE49-F238E27FC236}">
                  <a16:creationId xmlns:a16="http://schemas.microsoft.com/office/drawing/2014/main" id="{36503C9D-D6EB-E14A-2707-B99AF119D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 name="Picture 3">
            <a:extLst>
              <a:ext uri="{FF2B5EF4-FFF2-40B4-BE49-F238E27FC236}">
                <a16:creationId xmlns:a16="http://schemas.microsoft.com/office/drawing/2014/main" id="{634FE643-463A-E5B4-0333-D4C209B00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89188"/>
            <a:ext cx="3429000" cy="3249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4">
            <a:extLst>
              <a:ext uri="{FF2B5EF4-FFF2-40B4-BE49-F238E27FC236}">
                <a16:creationId xmlns:a16="http://schemas.microsoft.com/office/drawing/2014/main" id="{03F92789-40BE-E5A4-3E1D-4F1A89F80DB7}"/>
              </a:ext>
            </a:extLst>
          </p:cNvPr>
          <p:cNvSpPr txBox="1">
            <a:spLocks noChangeArrowheads="1"/>
          </p:cNvSpPr>
          <p:nvPr/>
        </p:nvSpPr>
        <p:spPr bwMode="auto">
          <a:xfrm>
            <a:off x="3733800" y="2438400"/>
            <a:ext cx="533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sz="2400" kern="0" dirty="0"/>
              <a:t>The hottest location on the die may change from application-to-application.</a:t>
            </a:r>
          </a:p>
        </p:txBody>
      </p:sp>
      <p:sp>
        <p:nvSpPr>
          <p:cNvPr id="3" name="TextBox 2">
            <a:extLst>
              <a:ext uri="{FF2B5EF4-FFF2-40B4-BE49-F238E27FC236}">
                <a16:creationId xmlns:a16="http://schemas.microsoft.com/office/drawing/2014/main" id="{34503478-8CAB-43C6-8343-7C74EDD22FD6}"/>
              </a:ext>
            </a:extLst>
          </p:cNvPr>
          <p:cNvSpPr txBox="1"/>
          <p:nvPr/>
        </p:nvSpPr>
        <p:spPr>
          <a:xfrm>
            <a:off x="3886200" y="3873815"/>
            <a:ext cx="4724400" cy="1569660"/>
          </a:xfrm>
          <a:prstGeom prst="rect">
            <a:avLst/>
          </a:prstGeom>
          <a:noFill/>
        </p:spPr>
        <p:txBody>
          <a:bodyPr wrap="square">
            <a:spAutoFit/>
          </a:bodyPr>
          <a:lstStyle/>
          <a:p>
            <a:pPr algn="ctr"/>
            <a:r>
              <a:rPr lang="en-US" altLang="en-US" sz="2400" dirty="0"/>
              <a:t>The concept of </a:t>
            </a:r>
            <a:r>
              <a:rPr lang="en-US" altLang="en-US" i="1" dirty="0">
                <a:solidFill>
                  <a:srgbClr val="3366FF"/>
                </a:solidFill>
              </a:rPr>
              <a:t>P</a:t>
            </a:r>
            <a:r>
              <a:rPr lang="en-US" altLang="en-US" sz="2400" i="1" dirty="0">
                <a:solidFill>
                  <a:srgbClr val="3366FF"/>
                </a:solidFill>
              </a:rPr>
              <a:t>ower-Density </a:t>
            </a:r>
            <a:r>
              <a:rPr lang="en-US" altLang="en-US" i="1" dirty="0">
                <a:solidFill>
                  <a:srgbClr val="3366FF"/>
                </a:solidFill>
              </a:rPr>
              <a:t>A</a:t>
            </a:r>
            <a:r>
              <a:rPr lang="en-US" altLang="en-US" sz="2400" i="1" dirty="0">
                <a:solidFill>
                  <a:srgbClr val="3366FF"/>
                </a:solidFill>
              </a:rPr>
              <a:t>ware </a:t>
            </a:r>
            <a:r>
              <a:rPr lang="en-US" altLang="en-US" i="1" dirty="0">
                <a:solidFill>
                  <a:srgbClr val="3366FF"/>
                </a:solidFill>
              </a:rPr>
              <a:t>T</a:t>
            </a:r>
            <a:r>
              <a:rPr lang="en-US" altLang="en-US" sz="2400" i="1" dirty="0">
                <a:solidFill>
                  <a:srgbClr val="3366FF"/>
                </a:solidFill>
              </a:rPr>
              <a:t>hermal </a:t>
            </a:r>
            <a:r>
              <a:rPr lang="en-US" altLang="en-US" i="1" dirty="0">
                <a:solidFill>
                  <a:srgbClr val="3366FF"/>
                </a:solidFill>
              </a:rPr>
              <a:t>F</a:t>
            </a:r>
            <a:r>
              <a:rPr lang="en-US" altLang="en-US" sz="2400" i="1" dirty="0">
                <a:solidFill>
                  <a:srgbClr val="3366FF"/>
                </a:solidFill>
              </a:rPr>
              <a:t>loor </a:t>
            </a:r>
            <a:r>
              <a:rPr lang="en-US" altLang="en-US" i="1" dirty="0">
                <a:solidFill>
                  <a:srgbClr val="3366FF"/>
                </a:solidFill>
              </a:rPr>
              <a:t>P</a:t>
            </a:r>
            <a:r>
              <a:rPr lang="en-US" altLang="en-US" sz="2400" i="1" dirty="0">
                <a:solidFill>
                  <a:srgbClr val="3366FF"/>
                </a:solidFill>
              </a:rPr>
              <a:t>lanning</a:t>
            </a:r>
            <a:r>
              <a:rPr lang="en-US" altLang="en-US" sz="2400" dirty="0"/>
              <a:t> is a </a:t>
            </a:r>
            <a:r>
              <a:rPr lang="en-US" altLang="en-US" dirty="0"/>
              <a:t>TM tool</a:t>
            </a:r>
            <a:r>
              <a:rPr lang="en-US" altLang="en-US" sz="2400" dirty="0"/>
              <a:t> to reduce maximum on-chip temperature. </a:t>
            </a:r>
          </a:p>
        </p:txBody>
      </p:sp>
    </p:spTree>
    <p:extLst>
      <p:ext uri="{BB962C8B-B14F-4D97-AF65-F5344CB8AC3E}">
        <p14:creationId xmlns:p14="http://schemas.microsoft.com/office/powerpoint/2010/main" val="3188871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21891">
                                            <p:txEl>
                                              <p:pRg st="0" end="0"/>
                                            </p:txEl>
                                          </p:spTgt>
                                        </p:tgtEl>
                                        <p:attrNameLst>
                                          <p:attrName>style.visibility</p:attrName>
                                        </p:attrNameLst>
                                      </p:cBhvr>
                                      <p:to>
                                        <p:strVal val="visible"/>
                                      </p:to>
                                    </p:set>
                                    <p:animEffect transition="in" filter="box(out)">
                                      <p:cBhvr>
                                        <p:cTn id="7" dur="500"/>
                                        <p:tgtEl>
                                          <p:spTgt spid="42189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750"/>
                                        <p:tgtEl>
                                          <p:spTgt spid="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8">
                                            <p:txEl>
                                              <p:pRg st="0" end="0"/>
                                            </p:txEl>
                                          </p:spTgt>
                                        </p:tgtEl>
                                        <p:attrNameLst>
                                          <p:attrName>style.visibility</p:attrName>
                                        </p:attrNameLst>
                                      </p:cBhvr>
                                      <p:to>
                                        <p:strVal val="visible"/>
                                      </p:to>
                                    </p:set>
                                    <p:animEffect transition="in" filter="box(out)">
                                      <p:cBhvr>
                                        <p:cTn id="17" dur="500"/>
                                        <p:tgtEl>
                                          <p:spTgt spid="38">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autoUpdateAnimBg="0"/>
      <p:bldP spid="3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5765813-ACDD-221B-7B8C-B33568440CE5}"/>
              </a:ext>
            </a:extLst>
          </p:cNvPr>
          <p:cNvSpPr>
            <a:spLocks noGrp="1" noChangeArrowheads="1"/>
          </p:cNvSpPr>
          <p:nvPr>
            <p:ph type="title"/>
          </p:nvPr>
        </p:nvSpPr>
        <p:spPr>
          <a:xfrm>
            <a:off x="152400" y="381000"/>
            <a:ext cx="7772400" cy="457200"/>
          </a:xfrm>
        </p:spPr>
        <p:txBody>
          <a:bodyPr/>
          <a:lstStyle/>
          <a:p>
            <a:r>
              <a:rPr lang="en-US" altLang="en-US" sz="2800"/>
              <a:t>Thermal Optimization of Floor Plan</a:t>
            </a:r>
          </a:p>
        </p:txBody>
      </p:sp>
      <p:pic>
        <p:nvPicPr>
          <p:cNvPr id="20483" name="Picture 3">
            <a:extLst>
              <a:ext uri="{FF2B5EF4-FFF2-40B4-BE49-F238E27FC236}">
                <a16:creationId xmlns:a16="http://schemas.microsoft.com/office/drawing/2014/main" id="{5D88918D-98AA-7653-C911-C86CF94BB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3921125" cy="403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4964" name="Picture 4">
            <a:extLst>
              <a:ext uri="{FF2B5EF4-FFF2-40B4-BE49-F238E27FC236}">
                <a16:creationId xmlns:a16="http://schemas.microsoft.com/office/drawing/2014/main" id="{EF4CEDCF-A237-E08D-4E8B-8A08D16DE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1371600"/>
            <a:ext cx="3906837" cy="403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 Box 5">
            <a:extLst>
              <a:ext uri="{FF2B5EF4-FFF2-40B4-BE49-F238E27FC236}">
                <a16:creationId xmlns:a16="http://schemas.microsoft.com/office/drawing/2014/main" id="{73E4FEA8-5483-2103-A6D4-E06B45C7BE43}"/>
              </a:ext>
            </a:extLst>
          </p:cNvPr>
          <p:cNvSpPr txBox="1">
            <a:spLocks noChangeArrowheads="1"/>
          </p:cNvSpPr>
          <p:nvPr/>
        </p:nvSpPr>
        <p:spPr bwMode="auto">
          <a:xfrm>
            <a:off x="1266825" y="5334000"/>
            <a:ext cx="17811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Initial Model</a:t>
            </a:r>
          </a:p>
        </p:txBody>
      </p:sp>
      <p:sp>
        <p:nvSpPr>
          <p:cNvPr id="424966" name="Text Box 6">
            <a:extLst>
              <a:ext uri="{FF2B5EF4-FFF2-40B4-BE49-F238E27FC236}">
                <a16:creationId xmlns:a16="http://schemas.microsoft.com/office/drawing/2014/main" id="{CFCC8DA1-CC65-08FE-A53C-81B4ED92D605}"/>
              </a:ext>
            </a:extLst>
          </p:cNvPr>
          <p:cNvSpPr txBox="1">
            <a:spLocks noChangeArrowheads="1"/>
          </p:cNvSpPr>
          <p:nvPr/>
        </p:nvSpPr>
        <p:spPr bwMode="auto">
          <a:xfrm>
            <a:off x="5181600" y="5334000"/>
            <a:ext cx="32385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Low Cooling cost Model</a:t>
            </a:r>
          </a:p>
        </p:txBody>
      </p:sp>
      <p:grpSp>
        <p:nvGrpSpPr>
          <p:cNvPr id="20487" name="Group 38">
            <a:extLst>
              <a:ext uri="{FF2B5EF4-FFF2-40B4-BE49-F238E27FC236}">
                <a16:creationId xmlns:a16="http://schemas.microsoft.com/office/drawing/2014/main" id="{1C21B427-3CA3-17BC-A02D-664964B30249}"/>
              </a:ext>
            </a:extLst>
          </p:cNvPr>
          <p:cNvGrpSpPr>
            <a:grpSpLocks/>
          </p:cNvGrpSpPr>
          <p:nvPr/>
        </p:nvGrpSpPr>
        <p:grpSpPr bwMode="auto">
          <a:xfrm>
            <a:off x="0" y="0"/>
            <a:ext cx="9144000" cy="6858000"/>
            <a:chOff x="0" y="0"/>
            <a:chExt cx="9144000" cy="6858000"/>
          </a:xfrm>
        </p:grpSpPr>
        <p:grpSp>
          <p:nvGrpSpPr>
            <p:cNvPr id="20488" name="Group 19">
              <a:extLst>
                <a:ext uri="{FF2B5EF4-FFF2-40B4-BE49-F238E27FC236}">
                  <a16:creationId xmlns:a16="http://schemas.microsoft.com/office/drawing/2014/main" id="{1B45BF39-ABC1-17F0-4567-0A6DC6000A2C}"/>
                </a:ext>
              </a:extLst>
            </p:cNvPr>
            <p:cNvGrpSpPr>
              <a:grpSpLocks/>
            </p:cNvGrpSpPr>
            <p:nvPr/>
          </p:nvGrpSpPr>
          <p:grpSpPr bwMode="auto">
            <a:xfrm>
              <a:off x="0" y="0"/>
              <a:ext cx="9144000" cy="6858000"/>
              <a:chOff x="0" y="0"/>
              <a:chExt cx="9144000" cy="6858000"/>
            </a:xfrm>
          </p:grpSpPr>
          <p:grpSp>
            <p:nvGrpSpPr>
              <p:cNvPr id="20490" name="Group 8">
                <a:extLst>
                  <a:ext uri="{FF2B5EF4-FFF2-40B4-BE49-F238E27FC236}">
                    <a16:creationId xmlns:a16="http://schemas.microsoft.com/office/drawing/2014/main" id="{AF4C32B6-A535-2F81-9E3E-E34B3658973F}"/>
                  </a:ext>
                </a:extLst>
              </p:cNvPr>
              <p:cNvGrpSpPr>
                <a:grpSpLocks/>
              </p:cNvGrpSpPr>
              <p:nvPr/>
            </p:nvGrpSpPr>
            <p:grpSpPr bwMode="auto">
              <a:xfrm>
                <a:off x="0" y="0"/>
                <a:ext cx="9144000" cy="6858000"/>
                <a:chOff x="0" y="0"/>
                <a:chExt cx="5760" cy="4320"/>
              </a:xfrm>
            </p:grpSpPr>
            <p:grpSp>
              <p:nvGrpSpPr>
                <p:cNvPr id="20492" name="Group 9">
                  <a:extLst>
                    <a:ext uri="{FF2B5EF4-FFF2-40B4-BE49-F238E27FC236}">
                      <a16:creationId xmlns:a16="http://schemas.microsoft.com/office/drawing/2014/main" id="{F3D8CBBB-5D3A-3EF0-7B56-08DFBB5CE5CF}"/>
                    </a:ext>
                  </a:extLst>
                </p:cNvPr>
                <p:cNvGrpSpPr>
                  <a:grpSpLocks/>
                </p:cNvGrpSpPr>
                <p:nvPr/>
              </p:nvGrpSpPr>
              <p:grpSpPr bwMode="auto">
                <a:xfrm>
                  <a:off x="0" y="0"/>
                  <a:ext cx="192" cy="4320"/>
                  <a:chOff x="0" y="-48"/>
                  <a:chExt cx="144" cy="4368"/>
                </a:xfrm>
              </p:grpSpPr>
              <p:sp>
                <p:nvSpPr>
                  <p:cNvPr id="20502" name="Rectangle 10">
                    <a:extLst>
                      <a:ext uri="{FF2B5EF4-FFF2-40B4-BE49-F238E27FC236}">
                        <a16:creationId xmlns:a16="http://schemas.microsoft.com/office/drawing/2014/main" id="{F56A2491-494F-2B5A-D254-8C7A52B751C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503" name="Rectangle 11">
                    <a:extLst>
                      <a:ext uri="{FF2B5EF4-FFF2-40B4-BE49-F238E27FC236}">
                        <a16:creationId xmlns:a16="http://schemas.microsoft.com/office/drawing/2014/main" id="{E2069002-84F4-8D32-4712-C21BA524B5F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0493" name="Group 12">
                  <a:extLst>
                    <a:ext uri="{FF2B5EF4-FFF2-40B4-BE49-F238E27FC236}">
                      <a16:creationId xmlns:a16="http://schemas.microsoft.com/office/drawing/2014/main" id="{E188BD48-D4BE-0A07-2C7F-815806C1347D}"/>
                    </a:ext>
                  </a:extLst>
                </p:cNvPr>
                <p:cNvGrpSpPr>
                  <a:grpSpLocks/>
                </p:cNvGrpSpPr>
                <p:nvPr/>
              </p:nvGrpSpPr>
              <p:grpSpPr bwMode="auto">
                <a:xfrm>
                  <a:off x="5674" y="24"/>
                  <a:ext cx="86" cy="4296"/>
                  <a:chOff x="5616" y="-48"/>
                  <a:chExt cx="144" cy="4368"/>
                </a:xfrm>
              </p:grpSpPr>
              <p:sp>
                <p:nvSpPr>
                  <p:cNvPr id="20500" name="Rectangle 13">
                    <a:extLst>
                      <a:ext uri="{FF2B5EF4-FFF2-40B4-BE49-F238E27FC236}">
                        <a16:creationId xmlns:a16="http://schemas.microsoft.com/office/drawing/2014/main" id="{05031F01-1FDB-A3D2-152D-BAFCB3EBE30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501" name="Rectangle 14">
                    <a:extLst>
                      <a:ext uri="{FF2B5EF4-FFF2-40B4-BE49-F238E27FC236}">
                        <a16:creationId xmlns:a16="http://schemas.microsoft.com/office/drawing/2014/main" id="{FB531477-32F9-387D-902F-85D0E2EE03C1}"/>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0494" name="Group 15">
                  <a:extLst>
                    <a:ext uri="{FF2B5EF4-FFF2-40B4-BE49-F238E27FC236}">
                      <a16:creationId xmlns:a16="http://schemas.microsoft.com/office/drawing/2014/main" id="{6B5E3B55-64C2-79A5-9594-F27630D16140}"/>
                    </a:ext>
                  </a:extLst>
                </p:cNvPr>
                <p:cNvGrpSpPr>
                  <a:grpSpLocks/>
                </p:cNvGrpSpPr>
                <p:nvPr/>
              </p:nvGrpSpPr>
              <p:grpSpPr bwMode="auto">
                <a:xfrm>
                  <a:off x="144" y="0"/>
                  <a:ext cx="5616" cy="144"/>
                  <a:chOff x="96" y="-48"/>
                  <a:chExt cx="5520" cy="144"/>
                </a:xfrm>
              </p:grpSpPr>
              <p:sp>
                <p:nvSpPr>
                  <p:cNvPr id="20498" name="Rectangle 16">
                    <a:extLst>
                      <a:ext uri="{FF2B5EF4-FFF2-40B4-BE49-F238E27FC236}">
                        <a16:creationId xmlns:a16="http://schemas.microsoft.com/office/drawing/2014/main" id="{17ED68A7-5058-1B67-6F96-BE8ED1A7AA96}"/>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499" name="Rectangle 17">
                    <a:extLst>
                      <a:ext uri="{FF2B5EF4-FFF2-40B4-BE49-F238E27FC236}">
                        <a16:creationId xmlns:a16="http://schemas.microsoft.com/office/drawing/2014/main" id="{EA3A04ED-B90F-50B9-722F-50A96ED075D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0495" name="Group 18">
                  <a:extLst>
                    <a:ext uri="{FF2B5EF4-FFF2-40B4-BE49-F238E27FC236}">
                      <a16:creationId xmlns:a16="http://schemas.microsoft.com/office/drawing/2014/main" id="{BDDF7251-49FE-5377-2C0D-DC700E9AAB28}"/>
                    </a:ext>
                  </a:extLst>
                </p:cNvPr>
                <p:cNvGrpSpPr>
                  <a:grpSpLocks/>
                </p:cNvGrpSpPr>
                <p:nvPr/>
              </p:nvGrpSpPr>
              <p:grpSpPr bwMode="auto">
                <a:xfrm>
                  <a:off x="144" y="4234"/>
                  <a:ext cx="5616" cy="86"/>
                  <a:chOff x="96" y="4176"/>
                  <a:chExt cx="5520" cy="144"/>
                </a:xfrm>
              </p:grpSpPr>
              <p:sp>
                <p:nvSpPr>
                  <p:cNvPr id="20496" name="Rectangle 19">
                    <a:extLst>
                      <a:ext uri="{FF2B5EF4-FFF2-40B4-BE49-F238E27FC236}">
                        <a16:creationId xmlns:a16="http://schemas.microsoft.com/office/drawing/2014/main" id="{4C4F122D-FA1D-CAA2-A96D-C1F51ACEA0B0}"/>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497" name="Rectangle 20">
                    <a:extLst>
                      <a:ext uri="{FF2B5EF4-FFF2-40B4-BE49-F238E27FC236}">
                        <a16:creationId xmlns:a16="http://schemas.microsoft.com/office/drawing/2014/main" id="{13A17212-CC82-E73D-2FA2-8934773BF2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7"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0489" name="Picture 42" descr="A picture containing shape&#10;&#10;Description automatically generated">
              <a:extLst>
                <a:ext uri="{FF2B5EF4-FFF2-40B4-BE49-F238E27FC236}">
                  <a16:creationId xmlns:a16="http://schemas.microsoft.com/office/drawing/2014/main" id="{C1475234-FE8B-0C18-12C7-83D10C8A7C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FC57BDE2-B059-8DBF-E852-4F06C82D3035}"/>
              </a:ext>
            </a:extLst>
          </p:cNvPr>
          <p:cNvSpPr txBox="1"/>
          <p:nvPr/>
        </p:nvSpPr>
        <p:spPr>
          <a:xfrm>
            <a:off x="657225" y="5791200"/>
            <a:ext cx="7572375" cy="830997"/>
          </a:xfrm>
          <a:prstGeom prst="rect">
            <a:avLst/>
          </a:prstGeom>
          <a:solidFill>
            <a:schemeClr val="bg1"/>
          </a:solidFill>
        </p:spPr>
        <p:txBody>
          <a:bodyPr wrap="square">
            <a:spAutoFit/>
          </a:bodyPr>
          <a:lstStyle/>
          <a:p>
            <a:r>
              <a:rPr lang="en-US" altLang="en-US" sz="2400" i="1" dirty="0">
                <a:solidFill>
                  <a:srgbClr val="3366FF"/>
                </a:solidFill>
              </a:rPr>
              <a:t>A careful arrangement of components at the architecture level, the average reduction in peak temperature  of 15°C.</a:t>
            </a:r>
          </a:p>
        </p:txBody>
      </p:sp>
    </p:spTree>
    <p:extLst>
      <p:ext uri="{BB962C8B-B14F-4D97-AF65-F5344CB8AC3E}">
        <p14:creationId xmlns:p14="http://schemas.microsoft.com/office/powerpoint/2010/main" val="2960537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4964"/>
                                        </p:tgtEl>
                                        <p:attrNameLst>
                                          <p:attrName>style.visibility</p:attrName>
                                        </p:attrNameLst>
                                      </p:cBhvr>
                                      <p:to>
                                        <p:strVal val="visible"/>
                                      </p:to>
                                    </p:set>
                                    <p:animEffect transition="in" filter="dissolve">
                                      <p:cBhvr>
                                        <p:cTn id="12" dur="500"/>
                                        <p:tgtEl>
                                          <p:spTgt spid="4249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424966">
                                            <p:txEl>
                                              <p:pRg st="0" end="0"/>
                                            </p:txEl>
                                          </p:spTgt>
                                        </p:tgtEl>
                                        <p:attrNameLst>
                                          <p:attrName>style.visibility</p:attrName>
                                        </p:attrNameLst>
                                      </p:cBhvr>
                                      <p:to>
                                        <p:strVal val="visible"/>
                                      </p:to>
                                    </p:set>
                                    <p:animEffect transition="in" filter="box(out)">
                                      <p:cBhvr>
                                        <p:cTn id="17" dur="500"/>
                                        <p:tgtEl>
                                          <p:spTgt spid="424966">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6" grpId="0" build="p" autoUpdateAnimBg="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5D9B-F41D-616F-87B4-5E8DF2BFC884}"/>
              </a:ext>
            </a:extLst>
          </p:cNvPr>
          <p:cNvSpPr>
            <a:spLocks noGrp="1"/>
          </p:cNvSpPr>
          <p:nvPr>
            <p:ph type="title"/>
          </p:nvPr>
        </p:nvSpPr>
        <p:spPr>
          <a:xfrm>
            <a:off x="0" y="67412"/>
            <a:ext cx="7772400" cy="1143000"/>
          </a:xfrm>
        </p:spPr>
        <p:txBody>
          <a:bodyPr/>
          <a:lstStyle/>
          <a:p>
            <a:r>
              <a:rPr lang="en-IN" sz="2800" b="0" u="none" strike="noStrike" baseline="0" dirty="0"/>
              <a:t>Arrhenius Equation &amp; Reliability Chart</a:t>
            </a:r>
            <a:endParaRPr lang="en-IN" sz="2800" dirty="0"/>
          </a:p>
        </p:txBody>
      </p:sp>
      <p:pic>
        <p:nvPicPr>
          <p:cNvPr id="4" name="Picture 3">
            <a:extLst>
              <a:ext uri="{FF2B5EF4-FFF2-40B4-BE49-F238E27FC236}">
                <a16:creationId xmlns:a16="http://schemas.microsoft.com/office/drawing/2014/main" id="{FA42C786-16BF-14AC-53D1-E2E7F4CAF1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2000"/>
                    </a14:imgEffect>
                    <a14:imgEffect>
                      <a14:brightnessContrast bright="-29000" contrast="69000"/>
                    </a14:imgEffect>
                  </a14:imgLayer>
                </a14:imgProps>
              </a:ext>
            </a:extLst>
          </a:blip>
          <a:stretch>
            <a:fillRect/>
          </a:stretch>
        </p:blipFill>
        <p:spPr>
          <a:xfrm>
            <a:off x="304800" y="2048612"/>
            <a:ext cx="8268854" cy="4507429"/>
          </a:xfrm>
          <a:prstGeom prst="rect">
            <a:avLst/>
          </a:prstGeom>
          <a:effectLst>
            <a:softEdge rad="76200"/>
          </a:effectLst>
        </p:spPr>
      </p:pic>
      <p:grpSp>
        <p:nvGrpSpPr>
          <p:cNvPr id="5" name="Group 38">
            <a:extLst>
              <a:ext uri="{FF2B5EF4-FFF2-40B4-BE49-F238E27FC236}">
                <a16:creationId xmlns:a16="http://schemas.microsoft.com/office/drawing/2014/main" id="{98C6CC96-A472-F1B5-BD81-24C903C0EC29}"/>
              </a:ext>
            </a:extLst>
          </p:cNvPr>
          <p:cNvGrpSpPr>
            <a:grpSpLocks/>
          </p:cNvGrpSpPr>
          <p:nvPr/>
        </p:nvGrpSpPr>
        <p:grpSpPr bwMode="auto">
          <a:xfrm>
            <a:off x="0" y="25400"/>
            <a:ext cx="9144000" cy="6858000"/>
            <a:chOff x="0" y="0"/>
            <a:chExt cx="9144000" cy="6858000"/>
          </a:xfrm>
        </p:grpSpPr>
        <p:grpSp>
          <p:nvGrpSpPr>
            <p:cNvPr id="6" name="Group 19">
              <a:extLst>
                <a:ext uri="{FF2B5EF4-FFF2-40B4-BE49-F238E27FC236}">
                  <a16:creationId xmlns:a16="http://schemas.microsoft.com/office/drawing/2014/main" id="{A553C710-141C-293A-722B-5B8E39067065}"/>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BD51FFFD-9495-AE9B-171D-3DB5B52AC6A7}"/>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FF738EE8-98CD-4466-834E-75A0650020A5}"/>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3C45D030-21CA-8321-631B-7A2D76694AD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B7BC9BB2-3E9E-7A7D-E72E-69E0540974F9}"/>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CFB405C8-740A-5DCC-6BCC-9106A8C1C174}"/>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369B3B29-3639-5A15-5E66-05A90D2C5F85}"/>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FD31E203-5585-FDE8-0E43-AC3565821BE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14CD7F86-4567-B04D-6084-9158167AE090}"/>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D4E9076D-2E3A-F0DE-4DBD-7F50C0FF17B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CADCBA58-53EE-A9B5-4679-68529C971EA5}"/>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95AB2912-99B1-78EB-34CA-53753AAF5BC5}"/>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B07FF8F1-FAC3-C7A6-CD3A-C69C38FBAEF0}"/>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664ECDFB-4BD1-8123-7C18-013943698C6B}"/>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00A6C306-6C4F-EA20-8863-9D8292499983}"/>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a:extLst>
                <a:ext uri="{FF2B5EF4-FFF2-40B4-BE49-F238E27FC236}">
                  <a16:creationId xmlns:a16="http://schemas.microsoft.com/office/drawing/2014/main" id="{8EE2E049-8C4E-FC7A-5500-DE51D3EBF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a:extLst>
              <a:ext uri="{FF2B5EF4-FFF2-40B4-BE49-F238E27FC236}">
                <a16:creationId xmlns:a16="http://schemas.microsoft.com/office/drawing/2014/main" id="{09978FEA-A7E6-BD96-1E68-659BB5A0E611}"/>
              </a:ext>
            </a:extLst>
          </p:cNvPr>
          <p:cNvSpPr txBox="1"/>
          <p:nvPr/>
        </p:nvSpPr>
        <p:spPr>
          <a:xfrm>
            <a:off x="257927" y="1367135"/>
            <a:ext cx="8733673" cy="461665"/>
          </a:xfrm>
          <a:prstGeom prst="rect">
            <a:avLst/>
          </a:prstGeom>
          <a:noFill/>
        </p:spPr>
        <p:txBody>
          <a:bodyPr wrap="none" rtlCol="0">
            <a:spAutoFit/>
          </a:bodyPr>
          <a:lstStyle/>
          <a:p>
            <a:r>
              <a:rPr lang="en-US" dirty="0"/>
              <a:t>Junction Temperatures decide the reliability of an Electronic System  </a:t>
            </a:r>
            <a:endParaRPr lang="en-IN" dirty="0"/>
          </a:p>
        </p:txBody>
      </p:sp>
      <p:sp>
        <p:nvSpPr>
          <p:cNvPr id="23" name="TextBox 22">
            <a:extLst>
              <a:ext uri="{FF2B5EF4-FFF2-40B4-BE49-F238E27FC236}">
                <a16:creationId xmlns:a16="http://schemas.microsoft.com/office/drawing/2014/main" id="{D8C37252-7817-C539-690C-DB3836279EF6}"/>
              </a:ext>
            </a:extLst>
          </p:cNvPr>
          <p:cNvSpPr txBox="1"/>
          <p:nvPr/>
        </p:nvSpPr>
        <p:spPr>
          <a:xfrm>
            <a:off x="1382766" y="4383865"/>
            <a:ext cx="6477000" cy="830997"/>
          </a:xfrm>
          <a:prstGeom prst="rect">
            <a:avLst/>
          </a:prstGeom>
          <a:solidFill>
            <a:schemeClr val="bg1"/>
          </a:solidFill>
        </p:spPr>
        <p:txBody>
          <a:bodyPr wrap="square" rtlCol="0">
            <a:spAutoFit/>
          </a:bodyPr>
          <a:lstStyle/>
          <a:p>
            <a:pPr algn="ctr"/>
            <a:r>
              <a:rPr lang="en-US" dirty="0">
                <a:solidFill>
                  <a:srgbClr val="00B050"/>
                </a:solidFill>
              </a:rPr>
              <a:t>The ultimate goal of TM is to control &amp; Monitor Junction Temperature</a:t>
            </a:r>
            <a:endParaRPr lang="en-IN" dirty="0">
              <a:solidFill>
                <a:srgbClr val="00B050"/>
              </a:solidFill>
            </a:endParaRPr>
          </a:p>
        </p:txBody>
      </p:sp>
    </p:spTree>
    <p:extLst>
      <p:ext uri="{BB962C8B-B14F-4D97-AF65-F5344CB8AC3E}">
        <p14:creationId xmlns:p14="http://schemas.microsoft.com/office/powerpoint/2010/main" val="212992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AF18270-558B-2B12-CBC1-4C4F51026E67}"/>
              </a:ext>
            </a:extLst>
          </p:cNvPr>
          <p:cNvSpPr>
            <a:spLocks noGrp="1" noChangeArrowheads="1"/>
          </p:cNvSpPr>
          <p:nvPr>
            <p:ph type="title"/>
          </p:nvPr>
        </p:nvSpPr>
        <p:spPr>
          <a:xfrm>
            <a:off x="304800" y="241300"/>
            <a:ext cx="7030660" cy="863600"/>
          </a:xfrm>
        </p:spPr>
        <p:txBody>
          <a:bodyPr/>
          <a:lstStyle/>
          <a:p>
            <a:r>
              <a:rPr lang="en-US" altLang="en-US" sz="2800" dirty="0"/>
              <a:t>Anatomy of a General Electronic Board for Thermal Management Study</a:t>
            </a:r>
          </a:p>
        </p:txBody>
      </p:sp>
      <p:grpSp>
        <p:nvGrpSpPr>
          <p:cNvPr id="6147" name="Group 38">
            <a:extLst>
              <a:ext uri="{FF2B5EF4-FFF2-40B4-BE49-F238E27FC236}">
                <a16:creationId xmlns:a16="http://schemas.microsoft.com/office/drawing/2014/main" id="{28413F0D-86C3-FE8B-97D7-BDF9412DFE1E}"/>
              </a:ext>
            </a:extLst>
          </p:cNvPr>
          <p:cNvGrpSpPr>
            <a:grpSpLocks/>
          </p:cNvGrpSpPr>
          <p:nvPr/>
        </p:nvGrpSpPr>
        <p:grpSpPr bwMode="auto">
          <a:xfrm>
            <a:off x="0" y="25400"/>
            <a:ext cx="9144000" cy="6858000"/>
            <a:chOff x="0" y="0"/>
            <a:chExt cx="9144000" cy="6858000"/>
          </a:xfrm>
        </p:grpSpPr>
        <p:grpSp>
          <p:nvGrpSpPr>
            <p:cNvPr id="6156" name="Group 19">
              <a:extLst>
                <a:ext uri="{FF2B5EF4-FFF2-40B4-BE49-F238E27FC236}">
                  <a16:creationId xmlns:a16="http://schemas.microsoft.com/office/drawing/2014/main" id="{EC5E5E2F-74F3-CE04-D730-25EA63E27E39}"/>
                </a:ext>
              </a:extLst>
            </p:cNvPr>
            <p:cNvGrpSpPr>
              <a:grpSpLocks/>
            </p:cNvGrpSpPr>
            <p:nvPr/>
          </p:nvGrpSpPr>
          <p:grpSpPr bwMode="auto">
            <a:xfrm>
              <a:off x="0" y="0"/>
              <a:ext cx="9144000" cy="6858000"/>
              <a:chOff x="0" y="0"/>
              <a:chExt cx="9144000" cy="6858000"/>
            </a:xfrm>
          </p:grpSpPr>
          <p:grpSp>
            <p:nvGrpSpPr>
              <p:cNvPr id="6158" name="Group 8">
                <a:extLst>
                  <a:ext uri="{FF2B5EF4-FFF2-40B4-BE49-F238E27FC236}">
                    <a16:creationId xmlns:a16="http://schemas.microsoft.com/office/drawing/2014/main" id="{5C94E8E1-C29A-839C-1E70-8599915B8FC0}"/>
                  </a:ext>
                </a:extLst>
              </p:cNvPr>
              <p:cNvGrpSpPr>
                <a:grpSpLocks/>
              </p:cNvGrpSpPr>
              <p:nvPr/>
            </p:nvGrpSpPr>
            <p:grpSpPr bwMode="auto">
              <a:xfrm>
                <a:off x="0" y="0"/>
                <a:ext cx="9144000" cy="6858000"/>
                <a:chOff x="0" y="0"/>
                <a:chExt cx="5760" cy="4320"/>
              </a:xfrm>
            </p:grpSpPr>
            <p:grpSp>
              <p:nvGrpSpPr>
                <p:cNvPr id="6160" name="Group 9">
                  <a:extLst>
                    <a:ext uri="{FF2B5EF4-FFF2-40B4-BE49-F238E27FC236}">
                      <a16:creationId xmlns:a16="http://schemas.microsoft.com/office/drawing/2014/main" id="{59E1CA13-6420-23AD-EBD1-8DDD903835B4}"/>
                    </a:ext>
                  </a:extLst>
                </p:cNvPr>
                <p:cNvGrpSpPr>
                  <a:grpSpLocks/>
                </p:cNvGrpSpPr>
                <p:nvPr/>
              </p:nvGrpSpPr>
              <p:grpSpPr bwMode="auto">
                <a:xfrm>
                  <a:off x="0" y="0"/>
                  <a:ext cx="192" cy="4320"/>
                  <a:chOff x="0" y="-48"/>
                  <a:chExt cx="144" cy="4368"/>
                </a:xfrm>
              </p:grpSpPr>
              <p:sp>
                <p:nvSpPr>
                  <p:cNvPr id="6170" name="Rectangle 10">
                    <a:extLst>
                      <a:ext uri="{FF2B5EF4-FFF2-40B4-BE49-F238E27FC236}">
                        <a16:creationId xmlns:a16="http://schemas.microsoft.com/office/drawing/2014/main" id="{07F6003D-D81A-CAD7-0560-FBE1926BBE6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71" name="Rectangle 11">
                    <a:extLst>
                      <a:ext uri="{FF2B5EF4-FFF2-40B4-BE49-F238E27FC236}">
                        <a16:creationId xmlns:a16="http://schemas.microsoft.com/office/drawing/2014/main" id="{A3E85A4A-4115-3DDB-B7BA-637004B3481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61" name="Group 12">
                  <a:extLst>
                    <a:ext uri="{FF2B5EF4-FFF2-40B4-BE49-F238E27FC236}">
                      <a16:creationId xmlns:a16="http://schemas.microsoft.com/office/drawing/2014/main" id="{4296A3A2-184B-1BFA-1A46-B00604D391DB}"/>
                    </a:ext>
                  </a:extLst>
                </p:cNvPr>
                <p:cNvGrpSpPr>
                  <a:grpSpLocks/>
                </p:cNvGrpSpPr>
                <p:nvPr/>
              </p:nvGrpSpPr>
              <p:grpSpPr bwMode="auto">
                <a:xfrm>
                  <a:off x="5674" y="24"/>
                  <a:ext cx="86" cy="4296"/>
                  <a:chOff x="5616" y="-48"/>
                  <a:chExt cx="144" cy="4368"/>
                </a:xfrm>
              </p:grpSpPr>
              <p:sp>
                <p:nvSpPr>
                  <p:cNvPr id="6168" name="Rectangle 13">
                    <a:extLst>
                      <a:ext uri="{FF2B5EF4-FFF2-40B4-BE49-F238E27FC236}">
                        <a16:creationId xmlns:a16="http://schemas.microsoft.com/office/drawing/2014/main" id="{79AA8B2E-C1D8-BA9F-469A-AF836BD7EEE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9" name="Rectangle 14">
                    <a:extLst>
                      <a:ext uri="{FF2B5EF4-FFF2-40B4-BE49-F238E27FC236}">
                        <a16:creationId xmlns:a16="http://schemas.microsoft.com/office/drawing/2014/main" id="{97B9BA49-F27B-26D1-64B0-FAFADAEF0D3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62" name="Group 15">
                  <a:extLst>
                    <a:ext uri="{FF2B5EF4-FFF2-40B4-BE49-F238E27FC236}">
                      <a16:creationId xmlns:a16="http://schemas.microsoft.com/office/drawing/2014/main" id="{4143B8B8-E21F-F6F3-0E76-37C64BA075A4}"/>
                    </a:ext>
                  </a:extLst>
                </p:cNvPr>
                <p:cNvGrpSpPr>
                  <a:grpSpLocks/>
                </p:cNvGrpSpPr>
                <p:nvPr/>
              </p:nvGrpSpPr>
              <p:grpSpPr bwMode="auto">
                <a:xfrm>
                  <a:off x="144" y="0"/>
                  <a:ext cx="5616" cy="144"/>
                  <a:chOff x="96" y="-48"/>
                  <a:chExt cx="5520" cy="144"/>
                </a:xfrm>
              </p:grpSpPr>
              <p:sp>
                <p:nvSpPr>
                  <p:cNvPr id="6166" name="Rectangle 16">
                    <a:extLst>
                      <a:ext uri="{FF2B5EF4-FFF2-40B4-BE49-F238E27FC236}">
                        <a16:creationId xmlns:a16="http://schemas.microsoft.com/office/drawing/2014/main" id="{707FE9F2-C99F-D856-8B12-6074E9A8CED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7" name="Rectangle 17">
                    <a:extLst>
                      <a:ext uri="{FF2B5EF4-FFF2-40B4-BE49-F238E27FC236}">
                        <a16:creationId xmlns:a16="http://schemas.microsoft.com/office/drawing/2014/main" id="{9DB1606D-C3FB-DB0A-5C10-B386DEFC4F89}"/>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63" name="Group 18">
                  <a:extLst>
                    <a:ext uri="{FF2B5EF4-FFF2-40B4-BE49-F238E27FC236}">
                      <a16:creationId xmlns:a16="http://schemas.microsoft.com/office/drawing/2014/main" id="{CDFBC057-F47B-AF76-4131-DDC5522E1126}"/>
                    </a:ext>
                  </a:extLst>
                </p:cNvPr>
                <p:cNvGrpSpPr>
                  <a:grpSpLocks/>
                </p:cNvGrpSpPr>
                <p:nvPr/>
              </p:nvGrpSpPr>
              <p:grpSpPr bwMode="auto">
                <a:xfrm>
                  <a:off x="144" y="4234"/>
                  <a:ext cx="5616" cy="86"/>
                  <a:chOff x="96" y="4176"/>
                  <a:chExt cx="5520" cy="144"/>
                </a:xfrm>
              </p:grpSpPr>
              <p:sp>
                <p:nvSpPr>
                  <p:cNvPr id="6164" name="Rectangle 19">
                    <a:extLst>
                      <a:ext uri="{FF2B5EF4-FFF2-40B4-BE49-F238E27FC236}">
                        <a16:creationId xmlns:a16="http://schemas.microsoft.com/office/drawing/2014/main" id="{D8AB54BB-0B83-C301-4A12-2382376796A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5" name="Rectangle 20">
                    <a:extLst>
                      <a:ext uri="{FF2B5EF4-FFF2-40B4-BE49-F238E27FC236}">
                        <a16:creationId xmlns:a16="http://schemas.microsoft.com/office/drawing/2014/main" id="{92D81712-0EE0-C24C-9743-382E2AC9477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4"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157" name="Picture 42" descr="A picture containing shape&#10;&#10;Description automatically generated">
              <a:extLst>
                <a:ext uri="{FF2B5EF4-FFF2-40B4-BE49-F238E27FC236}">
                  <a16:creationId xmlns:a16="http://schemas.microsoft.com/office/drawing/2014/main" id="{21D47262-BF95-9AEF-805B-17D95105D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a:extLst>
              <a:ext uri="{FF2B5EF4-FFF2-40B4-BE49-F238E27FC236}">
                <a16:creationId xmlns:a16="http://schemas.microsoft.com/office/drawing/2014/main" id="{16507A7B-BA46-CE47-A60F-9C391A2B60E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6000" contrast="55000"/>
                    </a14:imgEffect>
                  </a14:imgLayer>
                </a14:imgProps>
              </a:ext>
            </a:extLst>
          </a:blip>
          <a:stretch>
            <a:fillRect/>
          </a:stretch>
        </p:blipFill>
        <p:spPr>
          <a:xfrm>
            <a:off x="533400" y="1168400"/>
            <a:ext cx="7933052" cy="5469764"/>
          </a:xfrm>
          <a:prstGeom prst="rect">
            <a:avLst/>
          </a:prstGeom>
        </p:spPr>
      </p:pic>
      <p:sp>
        <p:nvSpPr>
          <p:cNvPr id="2" name="Oval 1">
            <a:extLst>
              <a:ext uri="{FF2B5EF4-FFF2-40B4-BE49-F238E27FC236}">
                <a16:creationId xmlns:a16="http://schemas.microsoft.com/office/drawing/2014/main" id="{87F4D211-A82C-45D6-BF0E-12552F91D5D1}"/>
              </a:ext>
            </a:extLst>
          </p:cNvPr>
          <p:cNvSpPr/>
          <p:nvPr/>
        </p:nvSpPr>
        <p:spPr bwMode="auto">
          <a:xfrm>
            <a:off x="3886200" y="3735753"/>
            <a:ext cx="1371600" cy="988647"/>
          </a:xfrm>
          <a:prstGeom prst="ellipse">
            <a:avLst/>
          </a:prstGeom>
          <a:noFill/>
          <a:ln w="539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Times New Roman" charset="0"/>
            </a:endParaRPr>
          </a:p>
        </p:txBody>
      </p:sp>
      <p:sp>
        <p:nvSpPr>
          <p:cNvPr id="3" name="Oval 2">
            <a:extLst>
              <a:ext uri="{FF2B5EF4-FFF2-40B4-BE49-F238E27FC236}">
                <a16:creationId xmlns:a16="http://schemas.microsoft.com/office/drawing/2014/main" id="{E13A1E86-8377-3995-0821-B2DEA0EDCEDF}"/>
              </a:ext>
            </a:extLst>
          </p:cNvPr>
          <p:cNvSpPr/>
          <p:nvPr/>
        </p:nvSpPr>
        <p:spPr bwMode="auto">
          <a:xfrm>
            <a:off x="5715000" y="2758831"/>
            <a:ext cx="914400" cy="974969"/>
          </a:xfrm>
          <a:prstGeom prst="ellipse">
            <a:avLst/>
          </a:prstGeom>
          <a:noFill/>
          <a:ln w="539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407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anim calcmode="lin" valueType="num">
                                      <p:cBhvr>
                                        <p:cTn id="15" dur="750" fill="hold"/>
                                        <p:tgtEl>
                                          <p:spTgt spid="3"/>
                                        </p:tgtEl>
                                        <p:attrNameLst>
                                          <p:attrName>ppt_w</p:attrName>
                                        </p:attrNameLst>
                                      </p:cBhvr>
                                      <p:tavLst>
                                        <p:tav tm="0" fmla="#ppt_w*sin(2.5*pi*$)">
                                          <p:val>
                                            <p:fltVal val="0"/>
                                          </p:val>
                                        </p:tav>
                                        <p:tav tm="100000">
                                          <p:val>
                                            <p:fltVal val="1"/>
                                          </p:val>
                                        </p:tav>
                                      </p:tavLst>
                                    </p:anim>
                                    <p:anim calcmode="lin" valueType="num">
                                      <p:cBhvr>
                                        <p:cTn id="16" dur="7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34EB-A4EA-A303-672A-CE8B7249B80D}"/>
              </a:ext>
            </a:extLst>
          </p:cNvPr>
          <p:cNvSpPr>
            <a:spLocks noGrp="1"/>
          </p:cNvSpPr>
          <p:nvPr>
            <p:ph type="title"/>
          </p:nvPr>
        </p:nvSpPr>
        <p:spPr>
          <a:xfrm>
            <a:off x="914400" y="3623437"/>
            <a:ext cx="7391400" cy="872363"/>
          </a:xfrm>
        </p:spPr>
        <p:txBody>
          <a:bodyPr/>
          <a:lstStyle/>
          <a:p>
            <a:r>
              <a:rPr lang="en-US" sz="2800" i="0" u="none" strike="noStrike" baseline="0" dirty="0">
                <a:latin typeface="Times-Bold"/>
              </a:rPr>
              <a:t>Newton (1701)</a:t>
            </a:r>
            <a:endParaRPr lang="en-IN" sz="2800" dirty="0"/>
          </a:p>
        </p:txBody>
      </p:sp>
      <p:sp>
        <p:nvSpPr>
          <p:cNvPr id="3" name="Content Placeholder 2">
            <a:extLst>
              <a:ext uri="{FF2B5EF4-FFF2-40B4-BE49-F238E27FC236}">
                <a16:creationId xmlns:a16="http://schemas.microsoft.com/office/drawing/2014/main" id="{189C83E8-794B-014C-E73C-D2010F19B37A}"/>
              </a:ext>
            </a:extLst>
          </p:cNvPr>
          <p:cNvSpPr>
            <a:spLocks noGrp="1"/>
          </p:cNvSpPr>
          <p:nvPr>
            <p:ph idx="1"/>
          </p:nvPr>
        </p:nvSpPr>
        <p:spPr>
          <a:xfrm>
            <a:off x="472698" y="4572000"/>
            <a:ext cx="8161714" cy="1329567"/>
          </a:xfrm>
        </p:spPr>
        <p:txBody>
          <a:bodyPr/>
          <a:lstStyle/>
          <a:p>
            <a:pPr marL="0" indent="0" algn="ctr">
              <a:buNone/>
            </a:pPr>
            <a:r>
              <a:rPr lang="en-US" sz="2400" dirty="0"/>
              <a:t>Isaac Newton published a paper, in Latin, on thermal science, Scala </a:t>
            </a:r>
            <a:r>
              <a:rPr lang="en-US" sz="2400" dirty="0" err="1"/>
              <a:t>graduum</a:t>
            </a:r>
            <a:r>
              <a:rPr lang="en-US" sz="2400" dirty="0"/>
              <a:t> </a:t>
            </a:r>
            <a:r>
              <a:rPr lang="en-US" sz="2400" dirty="0" err="1"/>
              <a:t>Caloris</a:t>
            </a:r>
            <a:r>
              <a:rPr lang="en-US" sz="2400" dirty="0"/>
              <a:t>, (Scale of the Degree of Heat), in the Philosophical Transactions (1701).</a:t>
            </a:r>
          </a:p>
        </p:txBody>
      </p:sp>
      <p:grpSp>
        <p:nvGrpSpPr>
          <p:cNvPr id="4" name="Group 38">
            <a:extLst>
              <a:ext uri="{FF2B5EF4-FFF2-40B4-BE49-F238E27FC236}">
                <a16:creationId xmlns:a16="http://schemas.microsoft.com/office/drawing/2014/main" id="{C0FDB730-38FC-E548-170C-0824973A3464}"/>
              </a:ext>
            </a:extLst>
          </p:cNvPr>
          <p:cNvGrpSpPr>
            <a:grpSpLocks/>
          </p:cNvGrpSpPr>
          <p:nvPr/>
        </p:nvGrpSpPr>
        <p:grpSpPr bwMode="auto">
          <a:xfrm>
            <a:off x="0" y="0"/>
            <a:ext cx="9144000" cy="6858000"/>
            <a:chOff x="0" y="0"/>
            <a:chExt cx="9144000" cy="6858000"/>
          </a:xfrm>
        </p:grpSpPr>
        <p:grpSp>
          <p:nvGrpSpPr>
            <p:cNvPr id="5" name="Group 19">
              <a:extLst>
                <a:ext uri="{FF2B5EF4-FFF2-40B4-BE49-F238E27FC236}">
                  <a16:creationId xmlns:a16="http://schemas.microsoft.com/office/drawing/2014/main" id="{C86BF29E-8071-DC22-558A-47028D185D1C}"/>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AE186AFC-2494-F293-F95B-0FB228723100}"/>
                  </a:ext>
                </a:extLst>
              </p:cNvPr>
              <p:cNvGrpSpPr>
                <a:grpSpLocks/>
              </p:cNvGrpSpPr>
              <p:nvPr/>
            </p:nvGrpSpPr>
            <p:grpSpPr bwMode="auto">
              <a:xfrm>
                <a:off x="0" y="0"/>
                <a:ext cx="9144000" cy="6858000"/>
                <a:chOff x="0" y="0"/>
                <a:chExt cx="5760" cy="4320"/>
              </a:xfrm>
            </p:grpSpPr>
            <p:grpSp>
              <p:nvGrpSpPr>
                <p:cNvPr id="9" name="Group 9">
                  <a:extLst>
                    <a:ext uri="{FF2B5EF4-FFF2-40B4-BE49-F238E27FC236}">
                      <a16:creationId xmlns:a16="http://schemas.microsoft.com/office/drawing/2014/main" id="{55A7E513-66E1-2858-7B96-B9F70C32CEAF}"/>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D5419817-3331-6784-AD87-306B0E7F95B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56B0C001-4BB3-5318-1315-30171F06C2A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C166F76F-883F-A519-8D7A-F3163A077A8E}"/>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DFBF450C-2548-C118-9E81-94BEEA54FB0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767181DA-62FA-4D12-D1B0-CA9F391D6B3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8631E11F-A426-7DB7-1030-A5B06D8B7BB1}"/>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65AB8FEF-A1BE-6F83-46B5-8EB98153F66D}"/>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7">
                    <a:extLst>
                      <a:ext uri="{FF2B5EF4-FFF2-40B4-BE49-F238E27FC236}">
                        <a16:creationId xmlns:a16="http://schemas.microsoft.com/office/drawing/2014/main" id="{CA9DD8AB-9C18-5E4D-CA76-52798F70C822}"/>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8E9E7882-A306-C139-4B8F-7F79DE5CB24E}"/>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F573763A-0A89-97C6-2186-5704D1C0BD7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3ABB07C6-2CB5-4AB9-F1F4-802A761D8E2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A2D9495F-5C5F-26E4-38C3-1E2F4C83BB99}"/>
                  </a:ext>
                </a:extLst>
              </p:cNvPr>
              <p:cNvSpPr>
                <a:spLocks noChangeArrowheads="1"/>
              </p:cNvSpPr>
              <p:nvPr/>
            </p:nvSpPr>
            <p:spPr bwMode="auto">
              <a:xfrm>
                <a:off x="2555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a:extLst>
                <a:ext uri="{FF2B5EF4-FFF2-40B4-BE49-F238E27FC236}">
                  <a16:creationId xmlns:a16="http://schemas.microsoft.com/office/drawing/2014/main" id="{7523CE35-B1B8-9997-F1F4-23A7A9BF1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2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5" name="TextBox 6154">
            <a:extLst>
              <a:ext uri="{FF2B5EF4-FFF2-40B4-BE49-F238E27FC236}">
                <a16:creationId xmlns:a16="http://schemas.microsoft.com/office/drawing/2014/main" id="{B463639A-7F6C-FA2B-E8C5-53623E1455ED}"/>
              </a:ext>
            </a:extLst>
          </p:cNvPr>
          <p:cNvSpPr txBox="1"/>
          <p:nvPr/>
        </p:nvSpPr>
        <p:spPr>
          <a:xfrm>
            <a:off x="420249" y="1244600"/>
            <a:ext cx="8618223" cy="2308324"/>
          </a:xfrm>
          <a:prstGeom prst="rect">
            <a:avLst/>
          </a:prstGeom>
          <a:solidFill>
            <a:schemeClr val="bg1"/>
          </a:solidFill>
        </p:spPr>
        <p:txBody>
          <a:bodyPr wrap="square">
            <a:spAutoFit/>
          </a:bodyPr>
          <a:lstStyle/>
          <a:p>
            <a:pPr algn="ctr"/>
            <a:r>
              <a:rPr lang="en-US" b="0" i="0" u="none" strike="noStrike" baseline="0" dirty="0">
                <a:solidFill>
                  <a:srgbClr val="0070C0"/>
                </a:solidFill>
                <a:latin typeface="+mn-lt"/>
              </a:rPr>
              <a:t>The key to improving reliability is to reduce device temperature by increasing the rate at which heat is removed from the device and from the working area of the PWB immediately adjacent to the device. </a:t>
            </a:r>
          </a:p>
          <a:p>
            <a:pPr algn="ctr"/>
            <a:endParaRPr lang="en-US" dirty="0">
              <a:solidFill>
                <a:srgbClr val="0070C0"/>
              </a:solidFill>
              <a:latin typeface="+mn-lt"/>
            </a:endParaRPr>
          </a:p>
          <a:p>
            <a:pPr algn="ctr"/>
            <a:r>
              <a:rPr lang="en-US" b="0" i="0" u="none" strike="noStrike" baseline="0" dirty="0">
                <a:solidFill>
                  <a:srgbClr val="00B050"/>
                </a:solidFill>
                <a:latin typeface="+mn-lt"/>
              </a:rPr>
              <a:t>Understanding heat transfer then becomes the next step.</a:t>
            </a:r>
          </a:p>
        </p:txBody>
      </p:sp>
      <p:pic>
        <p:nvPicPr>
          <p:cNvPr id="22" name="Picture 21">
            <a:extLst>
              <a:ext uri="{FF2B5EF4-FFF2-40B4-BE49-F238E27FC236}">
                <a16:creationId xmlns:a16="http://schemas.microsoft.com/office/drawing/2014/main" id="{2E3812C8-CFA1-0E18-0940-A05C02AC5695}"/>
              </a:ext>
            </a:extLst>
          </p:cNvPr>
          <p:cNvPicPr>
            <a:picLocks noChangeAspect="1"/>
          </p:cNvPicPr>
          <p:nvPr/>
        </p:nvPicPr>
        <p:blipFill>
          <a:blip r:embed="rId3"/>
          <a:stretch>
            <a:fillRect/>
          </a:stretch>
        </p:blipFill>
        <p:spPr>
          <a:xfrm>
            <a:off x="1857828" y="1511440"/>
            <a:ext cx="5428343" cy="2198914"/>
          </a:xfrm>
          <a:prstGeom prst="rect">
            <a:avLst/>
          </a:prstGeom>
        </p:spPr>
      </p:pic>
    </p:spTree>
    <p:extLst>
      <p:ext uri="{BB962C8B-B14F-4D97-AF65-F5344CB8AC3E}">
        <p14:creationId xmlns:p14="http://schemas.microsoft.com/office/powerpoint/2010/main" val="360560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5">
                                            <p:bg/>
                                          </p:spTgt>
                                        </p:tgtEl>
                                        <p:attrNameLst>
                                          <p:attrName>style.visibility</p:attrName>
                                        </p:attrNameLst>
                                      </p:cBhvr>
                                      <p:to>
                                        <p:strVal val="visible"/>
                                      </p:to>
                                    </p:set>
                                    <p:animEffect transition="in" filter="dissolve">
                                      <p:cBhvr>
                                        <p:cTn id="7" dur="500"/>
                                        <p:tgtEl>
                                          <p:spTgt spid="6155">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5">
                                            <p:txEl>
                                              <p:pRg st="0" end="0"/>
                                            </p:txEl>
                                          </p:spTgt>
                                        </p:tgtEl>
                                        <p:attrNameLst>
                                          <p:attrName>style.visibility</p:attrName>
                                        </p:attrNameLst>
                                      </p:cBhvr>
                                      <p:to>
                                        <p:strVal val="visible"/>
                                      </p:to>
                                    </p:set>
                                    <p:animEffect transition="in" filter="dissolve">
                                      <p:cBhvr>
                                        <p:cTn id="12" dur="500"/>
                                        <p:tgtEl>
                                          <p:spTgt spid="6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55">
                                            <p:txEl>
                                              <p:pRg st="2" end="2"/>
                                            </p:txEl>
                                          </p:spTgt>
                                        </p:tgtEl>
                                        <p:attrNameLst>
                                          <p:attrName>style.visibility</p:attrName>
                                        </p:attrNameLst>
                                      </p:cBhvr>
                                      <p:to>
                                        <p:strVal val="visible"/>
                                      </p:to>
                                    </p:set>
                                    <p:animEffect transition="in" filter="dissolve">
                                      <p:cBhvr>
                                        <p:cTn id="17" dur="500"/>
                                        <p:tgtEl>
                                          <p:spTgt spid="6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75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dissolv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15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34EB-A4EA-A303-672A-CE8B7249B80D}"/>
              </a:ext>
            </a:extLst>
          </p:cNvPr>
          <p:cNvSpPr>
            <a:spLocks noGrp="1"/>
          </p:cNvSpPr>
          <p:nvPr>
            <p:ph type="title"/>
          </p:nvPr>
        </p:nvSpPr>
        <p:spPr>
          <a:xfrm>
            <a:off x="304800" y="76200"/>
            <a:ext cx="7391400" cy="1143000"/>
          </a:xfrm>
        </p:spPr>
        <p:txBody>
          <a:bodyPr/>
          <a:lstStyle/>
          <a:p>
            <a:r>
              <a:rPr lang="en-IN" sz="2800" b="0" i="0" u="none" strike="noStrike" baseline="0" dirty="0"/>
              <a:t>Newton’s Furnace &amp; Law of Cooling</a:t>
            </a:r>
            <a:endParaRPr lang="en-IN" sz="2800" dirty="0"/>
          </a:p>
        </p:txBody>
      </p:sp>
      <p:pic>
        <p:nvPicPr>
          <p:cNvPr id="22" name="Content Placeholder 21">
            <a:extLst>
              <a:ext uri="{FF2B5EF4-FFF2-40B4-BE49-F238E27FC236}">
                <a16:creationId xmlns:a16="http://schemas.microsoft.com/office/drawing/2014/main" id="{396049F9-442D-8997-6E13-427C3BA25E40}"/>
              </a:ext>
            </a:extLst>
          </p:cNvPr>
          <p:cNvPicPr>
            <a:picLocks noGrp="1" noChangeAspect="1"/>
          </p:cNvPicPr>
          <p:nvPr>
            <p:ph idx="1"/>
          </p:nvPr>
        </p:nvPicPr>
        <p:blipFill>
          <a:blip r:embed="rId2"/>
          <a:stretch>
            <a:fillRect/>
          </a:stretch>
        </p:blipFill>
        <p:spPr>
          <a:xfrm>
            <a:off x="533399" y="1846383"/>
            <a:ext cx="8305801" cy="4270335"/>
          </a:xfrm>
        </p:spPr>
      </p:pic>
      <p:grpSp>
        <p:nvGrpSpPr>
          <p:cNvPr id="4" name="Group 38">
            <a:extLst>
              <a:ext uri="{FF2B5EF4-FFF2-40B4-BE49-F238E27FC236}">
                <a16:creationId xmlns:a16="http://schemas.microsoft.com/office/drawing/2014/main" id="{C0FDB730-38FC-E548-170C-0824973A3464}"/>
              </a:ext>
            </a:extLst>
          </p:cNvPr>
          <p:cNvGrpSpPr>
            <a:grpSpLocks/>
          </p:cNvGrpSpPr>
          <p:nvPr/>
        </p:nvGrpSpPr>
        <p:grpSpPr bwMode="auto">
          <a:xfrm>
            <a:off x="0" y="0"/>
            <a:ext cx="9144000" cy="6858000"/>
            <a:chOff x="0" y="0"/>
            <a:chExt cx="9144000" cy="6858000"/>
          </a:xfrm>
        </p:grpSpPr>
        <p:grpSp>
          <p:nvGrpSpPr>
            <p:cNvPr id="5" name="Group 19">
              <a:extLst>
                <a:ext uri="{FF2B5EF4-FFF2-40B4-BE49-F238E27FC236}">
                  <a16:creationId xmlns:a16="http://schemas.microsoft.com/office/drawing/2014/main" id="{C86BF29E-8071-DC22-558A-47028D185D1C}"/>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AE186AFC-2494-F293-F95B-0FB228723100}"/>
                  </a:ext>
                </a:extLst>
              </p:cNvPr>
              <p:cNvGrpSpPr>
                <a:grpSpLocks/>
              </p:cNvGrpSpPr>
              <p:nvPr/>
            </p:nvGrpSpPr>
            <p:grpSpPr bwMode="auto">
              <a:xfrm>
                <a:off x="0" y="0"/>
                <a:ext cx="9144000" cy="6858000"/>
                <a:chOff x="0" y="0"/>
                <a:chExt cx="5760" cy="4320"/>
              </a:xfrm>
            </p:grpSpPr>
            <p:grpSp>
              <p:nvGrpSpPr>
                <p:cNvPr id="9" name="Group 9">
                  <a:extLst>
                    <a:ext uri="{FF2B5EF4-FFF2-40B4-BE49-F238E27FC236}">
                      <a16:creationId xmlns:a16="http://schemas.microsoft.com/office/drawing/2014/main" id="{55A7E513-66E1-2858-7B96-B9F70C32CEAF}"/>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D5419817-3331-6784-AD87-306B0E7F95B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56B0C001-4BB3-5318-1315-30171F06C2A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C166F76F-883F-A519-8D7A-F3163A077A8E}"/>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DFBF450C-2548-C118-9E81-94BEEA54FB0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767181DA-62FA-4D12-D1B0-CA9F391D6B3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8631E11F-A426-7DB7-1030-A5B06D8B7BB1}"/>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65AB8FEF-A1BE-6F83-46B5-8EB98153F66D}"/>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7">
                    <a:extLst>
                      <a:ext uri="{FF2B5EF4-FFF2-40B4-BE49-F238E27FC236}">
                        <a16:creationId xmlns:a16="http://schemas.microsoft.com/office/drawing/2014/main" id="{CA9DD8AB-9C18-5E4D-CA76-52798F70C822}"/>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8E9E7882-A306-C139-4B8F-7F79DE5CB24E}"/>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F573763A-0A89-97C6-2186-5704D1C0BD7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3ABB07C6-2CB5-4AB9-F1F4-802A761D8E2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A2D9495F-5C5F-26E4-38C3-1E2F4C83BB99}"/>
                  </a:ext>
                </a:extLst>
              </p:cNvPr>
              <p:cNvSpPr>
                <a:spLocks noChangeArrowheads="1"/>
              </p:cNvSpPr>
              <p:nvPr/>
            </p:nvSpPr>
            <p:spPr bwMode="auto">
              <a:xfrm>
                <a:off x="2555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a:extLst>
                <a:ext uri="{FF2B5EF4-FFF2-40B4-BE49-F238E27FC236}">
                  <a16:creationId xmlns:a16="http://schemas.microsoft.com/office/drawing/2014/main" id="{7523CE35-B1B8-9997-F1F4-23A7A9BF1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Cube 22">
            <a:extLst>
              <a:ext uri="{FF2B5EF4-FFF2-40B4-BE49-F238E27FC236}">
                <a16:creationId xmlns:a16="http://schemas.microsoft.com/office/drawing/2014/main" id="{FE097042-B5D6-06F4-A4C7-5D7DD88C0CC1}"/>
              </a:ext>
            </a:extLst>
          </p:cNvPr>
          <p:cNvSpPr/>
          <p:nvPr/>
        </p:nvSpPr>
        <p:spPr bwMode="auto">
          <a:xfrm>
            <a:off x="5105400" y="2971800"/>
            <a:ext cx="914400" cy="644769"/>
          </a:xfrm>
          <a:prstGeom prst="cub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Times New Roman" charset="0"/>
            </a:endParaRPr>
          </a:p>
        </p:txBody>
      </p:sp>
      <p:sp>
        <p:nvSpPr>
          <p:cNvPr id="24" name="TextBox 23">
            <a:extLst>
              <a:ext uri="{FF2B5EF4-FFF2-40B4-BE49-F238E27FC236}">
                <a16:creationId xmlns:a16="http://schemas.microsoft.com/office/drawing/2014/main" id="{D2073DFC-3312-2255-9082-2520A5B811F6}"/>
              </a:ext>
            </a:extLst>
          </p:cNvPr>
          <p:cNvSpPr txBox="1"/>
          <p:nvPr/>
        </p:nvSpPr>
        <p:spPr>
          <a:xfrm>
            <a:off x="4038600" y="2819400"/>
            <a:ext cx="1029449" cy="461665"/>
          </a:xfrm>
          <a:prstGeom prst="rect">
            <a:avLst/>
          </a:prstGeom>
          <a:solidFill>
            <a:schemeClr val="bg1"/>
          </a:solidFill>
        </p:spPr>
        <p:txBody>
          <a:bodyPr wrap="none" rtlCol="0">
            <a:spAutoFit/>
          </a:bodyPr>
          <a:lstStyle/>
          <a:p>
            <a:r>
              <a:rPr lang="en-US" dirty="0">
                <a:solidFill>
                  <a:srgbClr val="FF0000"/>
                </a:solidFill>
              </a:rPr>
              <a:t>State 1</a:t>
            </a:r>
            <a:endParaRPr lang="en-IN" dirty="0">
              <a:solidFill>
                <a:srgbClr val="FF0000"/>
              </a:solidFill>
            </a:endParaRPr>
          </a:p>
        </p:txBody>
      </p:sp>
    </p:spTree>
    <p:extLst>
      <p:ext uri="{BB962C8B-B14F-4D97-AF65-F5344CB8AC3E}">
        <p14:creationId xmlns:p14="http://schemas.microsoft.com/office/powerpoint/2010/main" val="117300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style.rotation</p:attrName>
                                        </p:attrNameLst>
                                      </p:cBhvr>
                                      <p:tavLst>
                                        <p:tav tm="0">
                                          <p:val>
                                            <p:fltVal val="90"/>
                                          </p:val>
                                        </p:tav>
                                        <p:tav tm="100000">
                                          <p:val>
                                            <p:fltVal val="0"/>
                                          </p:val>
                                        </p:tav>
                                      </p:tavLst>
                                    </p:anim>
                                    <p:animEffect transition="in" filter="fade">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34EB-A4EA-A303-672A-CE8B7249B80D}"/>
              </a:ext>
            </a:extLst>
          </p:cNvPr>
          <p:cNvSpPr>
            <a:spLocks noGrp="1"/>
          </p:cNvSpPr>
          <p:nvPr>
            <p:ph type="title"/>
          </p:nvPr>
        </p:nvSpPr>
        <p:spPr>
          <a:xfrm>
            <a:off x="304800" y="76200"/>
            <a:ext cx="7391400" cy="1143000"/>
          </a:xfrm>
        </p:spPr>
        <p:txBody>
          <a:bodyPr/>
          <a:lstStyle/>
          <a:p>
            <a:r>
              <a:rPr lang="en-IN" sz="2800" b="0" i="0" u="none" strike="noStrike" baseline="0" dirty="0"/>
              <a:t>Newton’s Furnace &amp; Law of Cooling</a:t>
            </a:r>
            <a:endParaRPr lang="en-IN" sz="2800" dirty="0"/>
          </a:p>
        </p:txBody>
      </p:sp>
      <p:pic>
        <p:nvPicPr>
          <p:cNvPr id="22" name="Content Placeholder 21">
            <a:extLst>
              <a:ext uri="{FF2B5EF4-FFF2-40B4-BE49-F238E27FC236}">
                <a16:creationId xmlns:a16="http://schemas.microsoft.com/office/drawing/2014/main" id="{396049F9-442D-8997-6E13-427C3BA25E40}"/>
              </a:ext>
            </a:extLst>
          </p:cNvPr>
          <p:cNvPicPr>
            <a:picLocks noGrp="1" noChangeAspect="1"/>
          </p:cNvPicPr>
          <p:nvPr>
            <p:ph idx="1"/>
          </p:nvPr>
        </p:nvPicPr>
        <p:blipFill>
          <a:blip r:embed="rId2"/>
          <a:stretch>
            <a:fillRect/>
          </a:stretch>
        </p:blipFill>
        <p:spPr>
          <a:xfrm>
            <a:off x="533399" y="1846383"/>
            <a:ext cx="8305801" cy="4270335"/>
          </a:xfrm>
        </p:spPr>
      </p:pic>
      <p:grpSp>
        <p:nvGrpSpPr>
          <p:cNvPr id="4" name="Group 38">
            <a:extLst>
              <a:ext uri="{FF2B5EF4-FFF2-40B4-BE49-F238E27FC236}">
                <a16:creationId xmlns:a16="http://schemas.microsoft.com/office/drawing/2014/main" id="{C0FDB730-38FC-E548-170C-0824973A3464}"/>
              </a:ext>
            </a:extLst>
          </p:cNvPr>
          <p:cNvGrpSpPr>
            <a:grpSpLocks/>
          </p:cNvGrpSpPr>
          <p:nvPr/>
        </p:nvGrpSpPr>
        <p:grpSpPr bwMode="auto">
          <a:xfrm>
            <a:off x="0" y="0"/>
            <a:ext cx="9144000" cy="6858000"/>
            <a:chOff x="0" y="0"/>
            <a:chExt cx="9144000" cy="6858000"/>
          </a:xfrm>
        </p:grpSpPr>
        <p:grpSp>
          <p:nvGrpSpPr>
            <p:cNvPr id="5" name="Group 19">
              <a:extLst>
                <a:ext uri="{FF2B5EF4-FFF2-40B4-BE49-F238E27FC236}">
                  <a16:creationId xmlns:a16="http://schemas.microsoft.com/office/drawing/2014/main" id="{C86BF29E-8071-DC22-558A-47028D185D1C}"/>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AE186AFC-2494-F293-F95B-0FB228723100}"/>
                  </a:ext>
                </a:extLst>
              </p:cNvPr>
              <p:cNvGrpSpPr>
                <a:grpSpLocks/>
              </p:cNvGrpSpPr>
              <p:nvPr/>
            </p:nvGrpSpPr>
            <p:grpSpPr bwMode="auto">
              <a:xfrm>
                <a:off x="0" y="0"/>
                <a:ext cx="9144000" cy="6858000"/>
                <a:chOff x="0" y="0"/>
                <a:chExt cx="5760" cy="4320"/>
              </a:xfrm>
            </p:grpSpPr>
            <p:grpSp>
              <p:nvGrpSpPr>
                <p:cNvPr id="9" name="Group 9">
                  <a:extLst>
                    <a:ext uri="{FF2B5EF4-FFF2-40B4-BE49-F238E27FC236}">
                      <a16:creationId xmlns:a16="http://schemas.microsoft.com/office/drawing/2014/main" id="{55A7E513-66E1-2858-7B96-B9F70C32CEAF}"/>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D5419817-3331-6784-AD87-306B0E7F95B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56B0C001-4BB3-5318-1315-30171F06C2A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C166F76F-883F-A519-8D7A-F3163A077A8E}"/>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DFBF450C-2548-C118-9E81-94BEEA54FB0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767181DA-62FA-4D12-D1B0-CA9F391D6B3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8631E11F-A426-7DB7-1030-A5B06D8B7BB1}"/>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65AB8FEF-A1BE-6F83-46B5-8EB98153F66D}"/>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7">
                    <a:extLst>
                      <a:ext uri="{FF2B5EF4-FFF2-40B4-BE49-F238E27FC236}">
                        <a16:creationId xmlns:a16="http://schemas.microsoft.com/office/drawing/2014/main" id="{CA9DD8AB-9C18-5E4D-CA76-52798F70C822}"/>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8E9E7882-A306-C139-4B8F-7F79DE5CB24E}"/>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F573763A-0A89-97C6-2186-5704D1C0BD7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3ABB07C6-2CB5-4AB9-F1F4-802A761D8E2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A2D9495F-5C5F-26E4-38C3-1E2F4C83BB99}"/>
                  </a:ext>
                </a:extLst>
              </p:cNvPr>
              <p:cNvSpPr>
                <a:spLocks noChangeArrowheads="1"/>
              </p:cNvSpPr>
              <p:nvPr/>
            </p:nvSpPr>
            <p:spPr bwMode="auto">
              <a:xfrm>
                <a:off x="2555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a:extLst>
                <a:ext uri="{FF2B5EF4-FFF2-40B4-BE49-F238E27FC236}">
                  <a16:creationId xmlns:a16="http://schemas.microsoft.com/office/drawing/2014/main" id="{7523CE35-B1B8-9997-F1F4-23A7A9BF1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Cube 22">
            <a:extLst>
              <a:ext uri="{FF2B5EF4-FFF2-40B4-BE49-F238E27FC236}">
                <a16:creationId xmlns:a16="http://schemas.microsoft.com/office/drawing/2014/main" id="{FE097042-B5D6-06F4-A4C7-5D7DD88C0CC1}"/>
              </a:ext>
            </a:extLst>
          </p:cNvPr>
          <p:cNvSpPr/>
          <p:nvPr/>
        </p:nvSpPr>
        <p:spPr bwMode="auto">
          <a:xfrm>
            <a:off x="5105400" y="2971800"/>
            <a:ext cx="914400" cy="644769"/>
          </a:xfrm>
          <a:prstGeom prst="cub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Times New Roman" charset="0"/>
            </a:endParaRPr>
          </a:p>
        </p:txBody>
      </p:sp>
      <p:sp>
        <p:nvSpPr>
          <p:cNvPr id="24" name="TextBox 23">
            <a:extLst>
              <a:ext uri="{FF2B5EF4-FFF2-40B4-BE49-F238E27FC236}">
                <a16:creationId xmlns:a16="http://schemas.microsoft.com/office/drawing/2014/main" id="{D2073DFC-3312-2255-9082-2520A5B811F6}"/>
              </a:ext>
            </a:extLst>
          </p:cNvPr>
          <p:cNvSpPr txBox="1"/>
          <p:nvPr/>
        </p:nvSpPr>
        <p:spPr>
          <a:xfrm>
            <a:off x="4038600" y="2819400"/>
            <a:ext cx="1029449" cy="461665"/>
          </a:xfrm>
          <a:prstGeom prst="rect">
            <a:avLst/>
          </a:prstGeom>
          <a:solidFill>
            <a:schemeClr val="bg1"/>
          </a:solidFill>
        </p:spPr>
        <p:txBody>
          <a:bodyPr wrap="none" rtlCol="0">
            <a:spAutoFit/>
          </a:bodyPr>
          <a:lstStyle/>
          <a:p>
            <a:r>
              <a:rPr lang="en-US" dirty="0">
                <a:solidFill>
                  <a:schemeClr val="tx1">
                    <a:lumMod val="65000"/>
                    <a:lumOff val="35000"/>
                  </a:schemeClr>
                </a:solidFill>
              </a:rPr>
              <a:t>State 2</a:t>
            </a:r>
            <a:endParaRPr lang="en-IN" dirty="0">
              <a:solidFill>
                <a:schemeClr val="tx1">
                  <a:lumMod val="65000"/>
                  <a:lumOff val="35000"/>
                </a:schemeClr>
              </a:solidFill>
            </a:endParaRPr>
          </a:p>
        </p:txBody>
      </p:sp>
    </p:spTree>
    <p:extLst>
      <p:ext uri="{BB962C8B-B14F-4D97-AF65-F5344CB8AC3E}">
        <p14:creationId xmlns:p14="http://schemas.microsoft.com/office/powerpoint/2010/main" val="275500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anim calcmode="lin" valueType="num">
                                      <p:cBhvr>
                                        <p:cTn id="13" dur="2000" fill="hold"/>
                                        <p:tgtEl>
                                          <p:spTgt spid="23"/>
                                        </p:tgtEl>
                                        <p:attrNameLst>
                                          <p:attrName>ppt_w</p:attrName>
                                        </p:attrNameLst>
                                      </p:cBhvr>
                                      <p:tavLst>
                                        <p:tav tm="0" fmla="#ppt_w*sin(2.5*pi*$)">
                                          <p:val>
                                            <p:fltVal val="0"/>
                                          </p:val>
                                        </p:tav>
                                        <p:tav tm="100000">
                                          <p:val>
                                            <p:fltVal val="1"/>
                                          </p:val>
                                        </p:tav>
                                      </p:tavLst>
                                    </p:anim>
                                    <p:anim calcmode="lin" valueType="num">
                                      <p:cBhvr>
                                        <p:cTn id="14"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34EB-A4EA-A303-672A-CE8B7249B80D}"/>
              </a:ext>
            </a:extLst>
          </p:cNvPr>
          <p:cNvSpPr>
            <a:spLocks noGrp="1"/>
          </p:cNvSpPr>
          <p:nvPr>
            <p:ph type="title"/>
          </p:nvPr>
        </p:nvSpPr>
        <p:spPr>
          <a:xfrm>
            <a:off x="304800" y="76200"/>
            <a:ext cx="7391400" cy="1143000"/>
          </a:xfrm>
        </p:spPr>
        <p:txBody>
          <a:bodyPr/>
          <a:lstStyle/>
          <a:p>
            <a:r>
              <a:rPr lang="en-IN" sz="2800" b="0" i="0" u="none" strike="noStrike" baseline="0" dirty="0"/>
              <a:t>Genesis of Newton’s Law of Cooling</a:t>
            </a:r>
            <a:endParaRPr lang="en-IN" sz="2800" dirty="0"/>
          </a:p>
        </p:txBody>
      </p:sp>
      <p:sp>
        <p:nvSpPr>
          <p:cNvPr id="3" name="Content Placeholder 2">
            <a:extLst>
              <a:ext uri="{FF2B5EF4-FFF2-40B4-BE49-F238E27FC236}">
                <a16:creationId xmlns:a16="http://schemas.microsoft.com/office/drawing/2014/main" id="{189C83E8-794B-014C-E73C-D2010F19B37A}"/>
              </a:ext>
            </a:extLst>
          </p:cNvPr>
          <p:cNvSpPr>
            <a:spLocks noGrp="1"/>
          </p:cNvSpPr>
          <p:nvPr>
            <p:ph idx="1"/>
          </p:nvPr>
        </p:nvSpPr>
        <p:spPr>
          <a:xfrm>
            <a:off x="304800" y="1261234"/>
            <a:ext cx="8686800" cy="5384039"/>
          </a:xfrm>
        </p:spPr>
        <p:txBody>
          <a:bodyPr/>
          <a:lstStyle/>
          <a:p>
            <a:pPr algn="l"/>
            <a:r>
              <a:rPr lang="en-US" sz="2400" dirty="0">
                <a:latin typeface="Times-Roman"/>
              </a:rPr>
              <a:t>S</a:t>
            </a:r>
            <a:r>
              <a:rPr lang="en-US" sz="2400" b="0" i="0" u="none" strike="noStrike" baseline="0" dirty="0">
                <a:latin typeface="Times-Roman"/>
              </a:rPr>
              <a:t>tatement from his 1701 paper for clarity and convenience. </a:t>
            </a:r>
          </a:p>
          <a:p>
            <a:pPr algn="l"/>
            <a:r>
              <a:rPr lang="en-US" sz="2400" dirty="0">
                <a:latin typeface="Times-Roman"/>
              </a:rPr>
              <a:t>The Statement: </a:t>
            </a:r>
          </a:p>
          <a:p>
            <a:pPr algn="l"/>
            <a:r>
              <a:rPr lang="en-US" sz="2400" b="0" i="0" u="none" strike="noStrike" baseline="0" dirty="0">
                <a:latin typeface="Times-Roman"/>
              </a:rPr>
              <a:t>For the heat, which the hot iron communicates in a given time, to cold bodies, which are near it, that is, the heat which the iron loses in a given time, is proportional to the whole heat of the iron. </a:t>
            </a:r>
          </a:p>
          <a:p>
            <a:pPr algn="l"/>
            <a:r>
              <a:rPr lang="en-US" sz="2400" b="0" i="0" u="none" strike="noStrike" baseline="0" dirty="0">
                <a:latin typeface="Times-Roman"/>
              </a:rPr>
              <a:t>And so, if the times of cooling are taken equal, the heats will be in a geometrical progression and consequently can easily be found with a table of logarithms.</a:t>
            </a:r>
          </a:p>
        </p:txBody>
      </p:sp>
      <p:grpSp>
        <p:nvGrpSpPr>
          <p:cNvPr id="4" name="Group 38">
            <a:extLst>
              <a:ext uri="{FF2B5EF4-FFF2-40B4-BE49-F238E27FC236}">
                <a16:creationId xmlns:a16="http://schemas.microsoft.com/office/drawing/2014/main" id="{C0FDB730-38FC-E548-170C-0824973A3464}"/>
              </a:ext>
            </a:extLst>
          </p:cNvPr>
          <p:cNvGrpSpPr>
            <a:grpSpLocks/>
          </p:cNvGrpSpPr>
          <p:nvPr/>
        </p:nvGrpSpPr>
        <p:grpSpPr bwMode="auto">
          <a:xfrm>
            <a:off x="0" y="0"/>
            <a:ext cx="9144000" cy="6858000"/>
            <a:chOff x="0" y="0"/>
            <a:chExt cx="9144000" cy="6858000"/>
          </a:xfrm>
        </p:grpSpPr>
        <p:grpSp>
          <p:nvGrpSpPr>
            <p:cNvPr id="5" name="Group 19">
              <a:extLst>
                <a:ext uri="{FF2B5EF4-FFF2-40B4-BE49-F238E27FC236}">
                  <a16:creationId xmlns:a16="http://schemas.microsoft.com/office/drawing/2014/main" id="{C86BF29E-8071-DC22-558A-47028D185D1C}"/>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AE186AFC-2494-F293-F95B-0FB228723100}"/>
                  </a:ext>
                </a:extLst>
              </p:cNvPr>
              <p:cNvGrpSpPr>
                <a:grpSpLocks/>
              </p:cNvGrpSpPr>
              <p:nvPr/>
            </p:nvGrpSpPr>
            <p:grpSpPr bwMode="auto">
              <a:xfrm>
                <a:off x="0" y="0"/>
                <a:ext cx="9144000" cy="6858000"/>
                <a:chOff x="0" y="0"/>
                <a:chExt cx="5760" cy="4320"/>
              </a:xfrm>
            </p:grpSpPr>
            <p:grpSp>
              <p:nvGrpSpPr>
                <p:cNvPr id="9" name="Group 9">
                  <a:extLst>
                    <a:ext uri="{FF2B5EF4-FFF2-40B4-BE49-F238E27FC236}">
                      <a16:creationId xmlns:a16="http://schemas.microsoft.com/office/drawing/2014/main" id="{55A7E513-66E1-2858-7B96-B9F70C32CEAF}"/>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D5419817-3331-6784-AD87-306B0E7F95B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56B0C001-4BB3-5318-1315-30171F06C2A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C166F76F-883F-A519-8D7A-F3163A077A8E}"/>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DFBF450C-2548-C118-9E81-94BEEA54FB0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767181DA-62FA-4D12-D1B0-CA9F391D6B3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8631E11F-A426-7DB7-1030-A5B06D8B7BB1}"/>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65AB8FEF-A1BE-6F83-46B5-8EB98153F66D}"/>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7">
                    <a:extLst>
                      <a:ext uri="{FF2B5EF4-FFF2-40B4-BE49-F238E27FC236}">
                        <a16:creationId xmlns:a16="http://schemas.microsoft.com/office/drawing/2014/main" id="{CA9DD8AB-9C18-5E4D-CA76-52798F70C822}"/>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8E9E7882-A306-C139-4B8F-7F79DE5CB24E}"/>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F573763A-0A89-97C6-2186-5704D1C0BD7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3ABB07C6-2CB5-4AB9-F1F4-802A761D8E2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A2D9495F-5C5F-26E4-38C3-1E2F4C83BB99}"/>
                  </a:ext>
                </a:extLst>
              </p:cNvPr>
              <p:cNvSpPr>
                <a:spLocks noChangeArrowheads="1"/>
              </p:cNvSpPr>
              <p:nvPr/>
            </p:nvSpPr>
            <p:spPr bwMode="auto">
              <a:xfrm>
                <a:off x="2555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a:extLst>
                <a:ext uri="{FF2B5EF4-FFF2-40B4-BE49-F238E27FC236}">
                  <a16:creationId xmlns:a16="http://schemas.microsoft.com/office/drawing/2014/main" id="{7523CE35-B1B8-9997-F1F4-23A7A9BF1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5393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38AE9E6-937F-0FB1-0910-2F290F4E49E5}"/>
              </a:ext>
            </a:extLst>
          </p:cNvPr>
          <p:cNvSpPr>
            <a:spLocks noGrp="1" noChangeArrowheads="1"/>
          </p:cNvSpPr>
          <p:nvPr>
            <p:ph type="title"/>
          </p:nvPr>
        </p:nvSpPr>
        <p:spPr>
          <a:xfrm>
            <a:off x="0" y="76200"/>
            <a:ext cx="7772400" cy="1143000"/>
          </a:xfrm>
        </p:spPr>
        <p:txBody>
          <a:bodyPr/>
          <a:lstStyle/>
          <a:p>
            <a:pPr eaLnBrk="1" hangingPunct="1"/>
            <a:r>
              <a:rPr lang="en-US" altLang="en-US" sz="2800" dirty="0"/>
              <a:t>Second Law of Thermodynamics for Electronic Systems</a:t>
            </a:r>
          </a:p>
        </p:txBody>
      </p:sp>
      <p:sp>
        <p:nvSpPr>
          <p:cNvPr id="9219" name="Rectangle 3">
            <a:extLst>
              <a:ext uri="{FF2B5EF4-FFF2-40B4-BE49-F238E27FC236}">
                <a16:creationId xmlns:a16="http://schemas.microsoft.com/office/drawing/2014/main" id="{00C1C87D-DF09-5035-FF44-5FDA8ECBB529}"/>
              </a:ext>
            </a:extLst>
          </p:cNvPr>
          <p:cNvSpPr>
            <a:spLocks noGrp="1" noChangeArrowheads="1"/>
          </p:cNvSpPr>
          <p:nvPr>
            <p:ph type="body" idx="1"/>
          </p:nvPr>
        </p:nvSpPr>
        <p:spPr>
          <a:xfrm>
            <a:off x="533400" y="1436688"/>
            <a:ext cx="8382000" cy="4583112"/>
          </a:xfrm>
        </p:spPr>
        <p:txBody>
          <a:bodyPr/>
          <a:lstStyle/>
          <a:p>
            <a:pPr eaLnBrk="1" hangingPunct="1"/>
            <a:r>
              <a:rPr lang="en-US" altLang="en-US" sz="2400" dirty="0"/>
              <a:t>Heat generation is an unavoidable by-product of processes in electronics.</a:t>
            </a:r>
          </a:p>
          <a:p>
            <a:pPr eaLnBrk="1" hangingPunct="1"/>
            <a:endParaRPr lang="en-US" altLang="en-US" sz="2400" dirty="0"/>
          </a:p>
          <a:p>
            <a:pPr marL="0" indent="0" algn="ctr" eaLnBrk="1" hangingPunct="1">
              <a:buNone/>
            </a:pPr>
            <a:r>
              <a:rPr lang="en-US" altLang="en-US" sz="2400" b="1" i="1" dirty="0">
                <a:solidFill>
                  <a:srgbClr val="FF6600"/>
                </a:solidFill>
                <a:latin typeface="TimesNewRoman"/>
              </a:rPr>
              <a:t>It is impossible to construct an Electric/Electronic System which produces no effect other than the consumption of Electric power from a source and the production of an equivalent amount of  Electronic Services</a:t>
            </a:r>
          </a:p>
          <a:p>
            <a:pPr marL="0" indent="0" algn="ctr" eaLnBrk="1" hangingPunct="1">
              <a:buNone/>
            </a:pPr>
            <a:endParaRPr lang="en-US" altLang="en-US" sz="2400" b="1" dirty="0"/>
          </a:p>
          <a:p>
            <a:pPr eaLnBrk="1" hangingPunct="1"/>
            <a:r>
              <a:rPr lang="en-US" altLang="en-US" sz="2400" dirty="0"/>
              <a:t>It is impossible to develop an electric/electronic device with zero heat generation.</a:t>
            </a:r>
          </a:p>
          <a:p>
            <a:pPr eaLnBrk="1" hangingPunct="1"/>
            <a:r>
              <a:rPr lang="en-US" altLang="en-US" sz="2400" dirty="0"/>
              <a:t>It is difficult to operate electronics at ambient  temperature.</a:t>
            </a:r>
          </a:p>
          <a:p>
            <a:pPr eaLnBrk="1" hangingPunct="1"/>
            <a:endParaRPr lang="en-US" altLang="en-US" sz="2400" dirty="0"/>
          </a:p>
        </p:txBody>
      </p:sp>
      <p:grpSp>
        <p:nvGrpSpPr>
          <p:cNvPr id="10244" name="Group 38">
            <a:extLst>
              <a:ext uri="{FF2B5EF4-FFF2-40B4-BE49-F238E27FC236}">
                <a16:creationId xmlns:a16="http://schemas.microsoft.com/office/drawing/2014/main" id="{DD78CCD3-D780-69BE-95A6-B0B3D801CE40}"/>
              </a:ext>
            </a:extLst>
          </p:cNvPr>
          <p:cNvGrpSpPr>
            <a:grpSpLocks/>
          </p:cNvGrpSpPr>
          <p:nvPr/>
        </p:nvGrpSpPr>
        <p:grpSpPr bwMode="auto">
          <a:xfrm>
            <a:off x="0" y="0"/>
            <a:ext cx="9144000" cy="6858000"/>
            <a:chOff x="0" y="0"/>
            <a:chExt cx="9144000" cy="6858000"/>
          </a:xfrm>
        </p:grpSpPr>
        <p:grpSp>
          <p:nvGrpSpPr>
            <p:cNvPr id="10245" name="Group 19">
              <a:extLst>
                <a:ext uri="{FF2B5EF4-FFF2-40B4-BE49-F238E27FC236}">
                  <a16:creationId xmlns:a16="http://schemas.microsoft.com/office/drawing/2014/main" id="{5741DDE0-C386-2194-AC75-953A16D6836C}"/>
                </a:ext>
              </a:extLst>
            </p:cNvPr>
            <p:cNvGrpSpPr>
              <a:grpSpLocks/>
            </p:cNvGrpSpPr>
            <p:nvPr/>
          </p:nvGrpSpPr>
          <p:grpSpPr bwMode="auto">
            <a:xfrm>
              <a:off x="0" y="0"/>
              <a:ext cx="9144000" cy="6858000"/>
              <a:chOff x="0" y="0"/>
              <a:chExt cx="9144000" cy="6858000"/>
            </a:xfrm>
          </p:grpSpPr>
          <p:grpSp>
            <p:nvGrpSpPr>
              <p:cNvPr id="10247" name="Group 8">
                <a:extLst>
                  <a:ext uri="{FF2B5EF4-FFF2-40B4-BE49-F238E27FC236}">
                    <a16:creationId xmlns:a16="http://schemas.microsoft.com/office/drawing/2014/main" id="{B65A1FFD-CAFF-4748-E3CD-9D520FE717B4}"/>
                  </a:ext>
                </a:extLst>
              </p:cNvPr>
              <p:cNvGrpSpPr>
                <a:grpSpLocks/>
              </p:cNvGrpSpPr>
              <p:nvPr/>
            </p:nvGrpSpPr>
            <p:grpSpPr bwMode="auto">
              <a:xfrm>
                <a:off x="0" y="0"/>
                <a:ext cx="9144000" cy="6858000"/>
                <a:chOff x="0" y="0"/>
                <a:chExt cx="5760" cy="4320"/>
              </a:xfrm>
            </p:grpSpPr>
            <p:grpSp>
              <p:nvGrpSpPr>
                <p:cNvPr id="10249" name="Group 9">
                  <a:extLst>
                    <a:ext uri="{FF2B5EF4-FFF2-40B4-BE49-F238E27FC236}">
                      <a16:creationId xmlns:a16="http://schemas.microsoft.com/office/drawing/2014/main" id="{DB918200-061F-8B82-B2E2-0488DAECA647}"/>
                    </a:ext>
                  </a:extLst>
                </p:cNvPr>
                <p:cNvGrpSpPr>
                  <a:grpSpLocks/>
                </p:cNvGrpSpPr>
                <p:nvPr/>
              </p:nvGrpSpPr>
              <p:grpSpPr bwMode="auto">
                <a:xfrm>
                  <a:off x="0" y="0"/>
                  <a:ext cx="192" cy="4320"/>
                  <a:chOff x="0" y="-48"/>
                  <a:chExt cx="144" cy="4368"/>
                </a:xfrm>
              </p:grpSpPr>
              <p:sp>
                <p:nvSpPr>
                  <p:cNvPr id="10259" name="Rectangle 10">
                    <a:extLst>
                      <a:ext uri="{FF2B5EF4-FFF2-40B4-BE49-F238E27FC236}">
                        <a16:creationId xmlns:a16="http://schemas.microsoft.com/office/drawing/2014/main" id="{553F60F5-44BD-6C55-F1D6-2E5DF51CD5A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0260" name="Rectangle 11">
                    <a:extLst>
                      <a:ext uri="{FF2B5EF4-FFF2-40B4-BE49-F238E27FC236}">
                        <a16:creationId xmlns:a16="http://schemas.microsoft.com/office/drawing/2014/main" id="{DB53E219-C3DC-ADB7-B576-7251433D8EB0}"/>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250" name="Group 12">
                  <a:extLst>
                    <a:ext uri="{FF2B5EF4-FFF2-40B4-BE49-F238E27FC236}">
                      <a16:creationId xmlns:a16="http://schemas.microsoft.com/office/drawing/2014/main" id="{16D9A51D-B1BA-DA25-2784-725F8F04020C}"/>
                    </a:ext>
                  </a:extLst>
                </p:cNvPr>
                <p:cNvGrpSpPr>
                  <a:grpSpLocks/>
                </p:cNvGrpSpPr>
                <p:nvPr/>
              </p:nvGrpSpPr>
              <p:grpSpPr bwMode="auto">
                <a:xfrm>
                  <a:off x="5674" y="24"/>
                  <a:ext cx="86" cy="4296"/>
                  <a:chOff x="5616" y="-48"/>
                  <a:chExt cx="144" cy="4368"/>
                </a:xfrm>
              </p:grpSpPr>
              <p:sp>
                <p:nvSpPr>
                  <p:cNvPr id="10257" name="Rectangle 13">
                    <a:extLst>
                      <a:ext uri="{FF2B5EF4-FFF2-40B4-BE49-F238E27FC236}">
                        <a16:creationId xmlns:a16="http://schemas.microsoft.com/office/drawing/2014/main" id="{4195D5B6-94AC-B765-8E32-D42FD5D0E5E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0258" name="Rectangle 14">
                    <a:extLst>
                      <a:ext uri="{FF2B5EF4-FFF2-40B4-BE49-F238E27FC236}">
                        <a16:creationId xmlns:a16="http://schemas.microsoft.com/office/drawing/2014/main" id="{3C28BDD4-D24E-2AEB-986D-26501426F455}"/>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251" name="Group 15">
                  <a:extLst>
                    <a:ext uri="{FF2B5EF4-FFF2-40B4-BE49-F238E27FC236}">
                      <a16:creationId xmlns:a16="http://schemas.microsoft.com/office/drawing/2014/main" id="{343E8843-0844-62E2-B475-FC9FD5F3F953}"/>
                    </a:ext>
                  </a:extLst>
                </p:cNvPr>
                <p:cNvGrpSpPr>
                  <a:grpSpLocks/>
                </p:cNvGrpSpPr>
                <p:nvPr/>
              </p:nvGrpSpPr>
              <p:grpSpPr bwMode="auto">
                <a:xfrm>
                  <a:off x="144" y="0"/>
                  <a:ext cx="5616" cy="144"/>
                  <a:chOff x="96" y="-48"/>
                  <a:chExt cx="5520" cy="144"/>
                </a:xfrm>
              </p:grpSpPr>
              <p:sp>
                <p:nvSpPr>
                  <p:cNvPr id="10255" name="Rectangle 16">
                    <a:extLst>
                      <a:ext uri="{FF2B5EF4-FFF2-40B4-BE49-F238E27FC236}">
                        <a16:creationId xmlns:a16="http://schemas.microsoft.com/office/drawing/2014/main" id="{56F886C1-E276-DA6B-1900-5DA0B0E3CAB9}"/>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0256" name="Rectangle 17">
                    <a:extLst>
                      <a:ext uri="{FF2B5EF4-FFF2-40B4-BE49-F238E27FC236}">
                        <a16:creationId xmlns:a16="http://schemas.microsoft.com/office/drawing/2014/main" id="{8C85457E-F711-5BCC-9403-2EC68E6FF249}"/>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252" name="Group 18">
                  <a:extLst>
                    <a:ext uri="{FF2B5EF4-FFF2-40B4-BE49-F238E27FC236}">
                      <a16:creationId xmlns:a16="http://schemas.microsoft.com/office/drawing/2014/main" id="{C0A2B22C-03F4-CED3-F922-1E244989D21D}"/>
                    </a:ext>
                  </a:extLst>
                </p:cNvPr>
                <p:cNvGrpSpPr>
                  <a:grpSpLocks/>
                </p:cNvGrpSpPr>
                <p:nvPr/>
              </p:nvGrpSpPr>
              <p:grpSpPr bwMode="auto">
                <a:xfrm>
                  <a:off x="144" y="4234"/>
                  <a:ext cx="5616" cy="86"/>
                  <a:chOff x="96" y="4176"/>
                  <a:chExt cx="5520" cy="144"/>
                </a:xfrm>
              </p:grpSpPr>
              <p:sp>
                <p:nvSpPr>
                  <p:cNvPr id="10253" name="Rectangle 19">
                    <a:extLst>
                      <a:ext uri="{FF2B5EF4-FFF2-40B4-BE49-F238E27FC236}">
                        <a16:creationId xmlns:a16="http://schemas.microsoft.com/office/drawing/2014/main" id="{69132BB0-B952-D5EE-168F-66BEDC43EF63}"/>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0254" name="Rectangle 20">
                    <a:extLst>
                      <a:ext uri="{FF2B5EF4-FFF2-40B4-BE49-F238E27FC236}">
                        <a16:creationId xmlns:a16="http://schemas.microsoft.com/office/drawing/2014/main" id="{EA0544A2-9576-6AC0-1C95-B12678650A4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4"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0246" name="Picture 42" descr="A picture containing shape&#10;&#10;Description automatically generated">
              <a:extLst>
                <a:ext uri="{FF2B5EF4-FFF2-40B4-BE49-F238E27FC236}">
                  <a16:creationId xmlns:a16="http://schemas.microsoft.com/office/drawing/2014/main" id="{29822E05-E89B-0423-C75C-BC169A159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dissolve">
                                      <p:cBhvr>
                                        <p:cTn id="12" dur="500"/>
                                        <p:tgtEl>
                                          <p:spTgt spid="92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dissolve">
                                      <p:cBhvr>
                                        <p:cTn id="17" dur="500"/>
                                        <p:tgtEl>
                                          <p:spTgt spid="921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dissolve">
                                      <p:cBhvr>
                                        <p:cTn id="2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34EB-A4EA-A303-672A-CE8B7249B80D}"/>
              </a:ext>
            </a:extLst>
          </p:cNvPr>
          <p:cNvSpPr>
            <a:spLocks noGrp="1"/>
          </p:cNvSpPr>
          <p:nvPr>
            <p:ph type="title"/>
          </p:nvPr>
        </p:nvSpPr>
        <p:spPr>
          <a:xfrm>
            <a:off x="304800" y="76200"/>
            <a:ext cx="7391400" cy="872363"/>
          </a:xfrm>
        </p:spPr>
        <p:txBody>
          <a:bodyPr/>
          <a:lstStyle/>
          <a:p>
            <a:r>
              <a:rPr lang="en-US" sz="2800" i="0" u="none" strike="noStrike" baseline="0" dirty="0">
                <a:latin typeface="Times-Bold"/>
              </a:rPr>
              <a:t>From Newton (1701) to Fourier (1822)</a:t>
            </a:r>
            <a:endParaRPr lang="en-IN"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9C83E8-794B-014C-E73C-D2010F19B37A}"/>
                  </a:ext>
                </a:extLst>
              </p:cNvPr>
              <p:cNvSpPr>
                <a:spLocks noGrp="1"/>
              </p:cNvSpPr>
              <p:nvPr>
                <p:ph idx="1"/>
              </p:nvPr>
            </p:nvSpPr>
            <p:spPr>
              <a:xfrm>
                <a:off x="304800" y="1337433"/>
                <a:ext cx="8686800" cy="4377567"/>
              </a:xfrm>
            </p:spPr>
            <p:txBody>
              <a:bodyPr/>
              <a:lstStyle/>
              <a:p>
                <a:r>
                  <a:rPr lang="en-US" sz="2400" dirty="0"/>
                  <a:t>In the 1807 memoir, Fourier successfully developed a formula to use  Newton’s Law as</a:t>
                </a:r>
              </a:p>
              <a:p>
                <a:pPr marL="0" indent="0">
                  <a:buNone/>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𝑞</m:t>
                          </m:r>
                        </m:e>
                        <m:sub>
                          <m:r>
                            <a:rPr lang="en-US" sz="2400" i="1">
                              <a:latin typeface="Cambria Math" panose="02040503050406030204" pitchFamily="18" charset="0"/>
                            </a:rPr>
                            <m:t>𝑤𝑎𝑙𝑙</m:t>
                          </m:r>
                        </m:sub>
                        <m:sup>
                          <m:r>
                            <a:rPr lang="en-US" sz="2400" i="1">
                              <a:latin typeface="Cambria Math" panose="02040503050406030204" pitchFamily="18" charset="0"/>
                            </a:rPr>
                            <m:t>′′</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𝑄</m:t>
                              </m:r>
                            </m:e>
                          </m:acc>
                        </m:num>
                        <m:den>
                          <m:r>
                            <a:rPr lang="en-US" sz="2400" b="0" i="1" smtClean="0">
                              <a:latin typeface="Cambria Math" panose="02040503050406030204" pitchFamily="18" charset="0"/>
                            </a:rPr>
                            <m:t>𝐴</m:t>
                          </m:r>
                        </m:den>
                      </m:f>
                      <m:r>
                        <a:rPr lang="en-US" sz="2400" b="0" i="1" smtClean="0">
                          <a:latin typeface="Cambria Math" panose="02040503050406030204" pitchFamily="18" charset="0"/>
                        </a:rPr>
                        <m:t>=</m:t>
                      </m:r>
                      <m:r>
                        <a:rPr lang="en-US" sz="2400" b="0" i="1" smtClean="0">
                          <a:latin typeface="Cambria Math" panose="02040503050406030204" pitchFamily="18" charset="0"/>
                        </a:rPr>
                        <m:t>h</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𝑤𝑎𝑙𝑙</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m:t>
                              </m:r>
                            </m:sub>
                          </m:sSub>
                        </m:e>
                      </m:d>
                    </m:oMath>
                  </m:oMathPara>
                </a14:m>
                <a:endParaRPr lang="en-US" sz="2400" dirty="0"/>
              </a:p>
              <a:p>
                <a:r>
                  <a:rPr lang="en-US" sz="2400" dirty="0"/>
                  <a:t>This was incorporated by Fourier into his epoch-making convective boundary condition.</a:t>
                </a:r>
              </a:p>
              <a:p>
                <a:r>
                  <a:rPr lang="en-US" sz="2400" dirty="0"/>
                  <a:t>Fourier defined a new property, namely, “Exterior Conductivity” using the concept of surface heat flux.</a:t>
                </a:r>
              </a:p>
              <a:p>
                <a:r>
                  <a:rPr lang="en-US" sz="2400" dirty="0"/>
                  <a:t>Convection is Surface Cooling Phenomena…</a:t>
                </a:r>
              </a:p>
            </p:txBody>
          </p:sp>
        </mc:Choice>
        <mc:Fallback xmlns="">
          <p:sp>
            <p:nvSpPr>
              <p:cNvPr id="3" name="Content Placeholder 2">
                <a:extLst>
                  <a:ext uri="{FF2B5EF4-FFF2-40B4-BE49-F238E27FC236}">
                    <a16:creationId xmlns:a16="http://schemas.microsoft.com/office/drawing/2014/main" id="{189C83E8-794B-014C-E73C-D2010F19B37A}"/>
                  </a:ext>
                </a:extLst>
              </p:cNvPr>
              <p:cNvSpPr>
                <a:spLocks noGrp="1" noRot="1" noChangeAspect="1" noMove="1" noResize="1" noEditPoints="1" noAdjustHandles="1" noChangeArrowheads="1" noChangeShapeType="1" noTextEdit="1"/>
              </p:cNvSpPr>
              <p:nvPr>
                <p:ph idx="1"/>
              </p:nvPr>
            </p:nvSpPr>
            <p:spPr>
              <a:xfrm>
                <a:off x="304800" y="1337433"/>
                <a:ext cx="8686800" cy="4377567"/>
              </a:xfrm>
              <a:blipFill>
                <a:blip r:embed="rId2"/>
                <a:stretch>
                  <a:fillRect l="-912" t="-1113"/>
                </a:stretch>
              </a:blipFill>
            </p:spPr>
            <p:txBody>
              <a:bodyPr/>
              <a:lstStyle/>
              <a:p>
                <a:r>
                  <a:rPr lang="en-IN">
                    <a:noFill/>
                  </a:rPr>
                  <a:t> </a:t>
                </a:r>
              </a:p>
            </p:txBody>
          </p:sp>
        </mc:Fallback>
      </mc:AlternateContent>
      <p:grpSp>
        <p:nvGrpSpPr>
          <p:cNvPr id="4" name="Group 38">
            <a:extLst>
              <a:ext uri="{FF2B5EF4-FFF2-40B4-BE49-F238E27FC236}">
                <a16:creationId xmlns:a16="http://schemas.microsoft.com/office/drawing/2014/main" id="{C0FDB730-38FC-E548-170C-0824973A3464}"/>
              </a:ext>
            </a:extLst>
          </p:cNvPr>
          <p:cNvGrpSpPr>
            <a:grpSpLocks/>
          </p:cNvGrpSpPr>
          <p:nvPr/>
        </p:nvGrpSpPr>
        <p:grpSpPr bwMode="auto">
          <a:xfrm>
            <a:off x="0" y="0"/>
            <a:ext cx="9144000" cy="6858000"/>
            <a:chOff x="0" y="0"/>
            <a:chExt cx="9144000" cy="6858000"/>
          </a:xfrm>
        </p:grpSpPr>
        <p:grpSp>
          <p:nvGrpSpPr>
            <p:cNvPr id="5" name="Group 19">
              <a:extLst>
                <a:ext uri="{FF2B5EF4-FFF2-40B4-BE49-F238E27FC236}">
                  <a16:creationId xmlns:a16="http://schemas.microsoft.com/office/drawing/2014/main" id="{C86BF29E-8071-DC22-558A-47028D185D1C}"/>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AE186AFC-2494-F293-F95B-0FB228723100}"/>
                  </a:ext>
                </a:extLst>
              </p:cNvPr>
              <p:cNvGrpSpPr>
                <a:grpSpLocks/>
              </p:cNvGrpSpPr>
              <p:nvPr/>
            </p:nvGrpSpPr>
            <p:grpSpPr bwMode="auto">
              <a:xfrm>
                <a:off x="0" y="0"/>
                <a:ext cx="9144000" cy="6858000"/>
                <a:chOff x="0" y="0"/>
                <a:chExt cx="5760" cy="4320"/>
              </a:xfrm>
            </p:grpSpPr>
            <p:grpSp>
              <p:nvGrpSpPr>
                <p:cNvPr id="9" name="Group 9">
                  <a:extLst>
                    <a:ext uri="{FF2B5EF4-FFF2-40B4-BE49-F238E27FC236}">
                      <a16:creationId xmlns:a16="http://schemas.microsoft.com/office/drawing/2014/main" id="{55A7E513-66E1-2858-7B96-B9F70C32CEAF}"/>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D5419817-3331-6784-AD87-306B0E7F95B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56B0C001-4BB3-5318-1315-30171F06C2A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C166F76F-883F-A519-8D7A-F3163A077A8E}"/>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DFBF450C-2548-C118-9E81-94BEEA54FB0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767181DA-62FA-4D12-D1B0-CA9F391D6B3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8631E11F-A426-7DB7-1030-A5B06D8B7BB1}"/>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65AB8FEF-A1BE-6F83-46B5-8EB98153F66D}"/>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7">
                    <a:extLst>
                      <a:ext uri="{FF2B5EF4-FFF2-40B4-BE49-F238E27FC236}">
                        <a16:creationId xmlns:a16="http://schemas.microsoft.com/office/drawing/2014/main" id="{CA9DD8AB-9C18-5E4D-CA76-52798F70C822}"/>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8E9E7882-A306-C139-4B8F-7F79DE5CB24E}"/>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F573763A-0A89-97C6-2186-5704D1C0BD7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3ABB07C6-2CB5-4AB9-F1F4-802A761D8E2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A2D9495F-5C5F-26E4-38C3-1E2F4C83BB99}"/>
                  </a:ext>
                </a:extLst>
              </p:cNvPr>
              <p:cNvSpPr>
                <a:spLocks noChangeArrowheads="1"/>
              </p:cNvSpPr>
              <p:nvPr/>
            </p:nvSpPr>
            <p:spPr bwMode="auto">
              <a:xfrm>
                <a:off x="2555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a:extLst>
                <a:ext uri="{FF2B5EF4-FFF2-40B4-BE49-F238E27FC236}">
                  <a16:creationId xmlns:a16="http://schemas.microsoft.com/office/drawing/2014/main" id="{7523CE35-B1B8-9997-F1F4-23A7A9BF1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7286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31182B8-3346-F1E9-94C1-A2741BB77622}"/>
              </a:ext>
            </a:extLst>
          </p:cNvPr>
          <p:cNvSpPr>
            <a:spLocks noGrp="1" noChangeArrowheads="1"/>
          </p:cNvSpPr>
          <p:nvPr>
            <p:ph type="title"/>
          </p:nvPr>
        </p:nvSpPr>
        <p:spPr>
          <a:xfrm>
            <a:off x="228600" y="228600"/>
            <a:ext cx="7026275" cy="914400"/>
          </a:xfrm>
        </p:spPr>
        <p:txBody>
          <a:bodyPr/>
          <a:lstStyle/>
          <a:p>
            <a:r>
              <a:rPr lang="en-IN" altLang="en-US" sz="2800" dirty="0"/>
              <a:t>Holistic View of Thermal Management of Large Electronic Service </a:t>
            </a:r>
            <a:r>
              <a:rPr lang="en-IN" altLang="en-US" sz="2800" dirty="0" err="1"/>
              <a:t>Centers</a:t>
            </a:r>
            <a:endParaRPr lang="en-IN" altLang="en-US" sz="2800" dirty="0"/>
          </a:p>
        </p:txBody>
      </p:sp>
      <p:grpSp>
        <p:nvGrpSpPr>
          <p:cNvPr id="8195" name="Group 19">
            <a:extLst>
              <a:ext uri="{FF2B5EF4-FFF2-40B4-BE49-F238E27FC236}">
                <a16:creationId xmlns:a16="http://schemas.microsoft.com/office/drawing/2014/main" id="{11A151B1-99F4-9BFC-03EB-F2516B02AE8F}"/>
              </a:ext>
            </a:extLst>
          </p:cNvPr>
          <p:cNvGrpSpPr>
            <a:grpSpLocks/>
          </p:cNvGrpSpPr>
          <p:nvPr/>
        </p:nvGrpSpPr>
        <p:grpSpPr bwMode="auto">
          <a:xfrm>
            <a:off x="0" y="0"/>
            <a:ext cx="9144000" cy="6858000"/>
            <a:chOff x="0" y="0"/>
            <a:chExt cx="9144000" cy="6858000"/>
          </a:xfrm>
        </p:grpSpPr>
        <p:grpSp>
          <p:nvGrpSpPr>
            <p:cNvPr id="8198" name="Group 8">
              <a:extLst>
                <a:ext uri="{FF2B5EF4-FFF2-40B4-BE49-F238E27FC236}">
                  <a16:creationId xmlns:a16="http://schemas.microsoft.com/office/drawing/2014/main" id="{E74131C1-9BC1-6908-A3B4-962550E3C0AD}"/>
                </a:ext>
              </a:extLst>
            </p:cNvPr>
            <p:cNvGrpSpPr>
              <a:grpSpLocks/>
            </p:cNvGrpSpPr>
            <p:nvPr/>
          </p:nvGrpSpPr>
          <p:grpSpPr bwMode="auto">
            <a:xfrm>
              <a:off x="0" y="0"/>
              <a:ext cx="9144000" cy="6858000"/>
              <a:chOff x="0" y="0"/>
              <a:chExt cx="5760" cy="4320"/>
            </a:xfrm>
          </p:grpSpPr>
          <p:grpSp>
            <p:nvGrpSpPr>
              <p:cNvPr id="8201" name="Group 9">
                <a:extLst>
                  <a:ext uri="{FF2B5EF4-FFF2-40B4-BE49-F238E27FC236}">
                    <a16:creationId xmlns:a16="http://schemas.microsoft.com/office/drawing/2014/main" id="{2B386AFA-31C6-DDF3-C55D-B11A9CC34C46}"/>
                  </a:ext>
                </a:extLst>
              </p:cNvPr>
              <p:cNvGrpSpPr>
                <a:grpSpLocks/>
              </p:cNvGrpSpPr>
              <p:nvPr/>
            </p:nvGrpSpPr>
            <p:grpSpPr bwMode="auto">
              <a:xfrm>
                <a:off x="0" y="0"/>
                <a:ext cx="192" cy="4320"/>
                <a:chOff x="0" y="-48"/>
                <a:chExt cx="144" cy="4368"/>
              </a:xfrm>
            </p:grpSpPr>
            <p:sp>
              <p:nvSpPr>
                <p:cNvPr id="8211" name="Rectangle 10">
                  <a:extLst>
                    <a:ext uri="{FF2B5EF4-FFF2-40B4-BE49-F238E27FC236}">
                      <a16:creationId xmlns:a16="http://schemas.microsoft.com/office/drawing/2014/main" id="{C316F956-D3E6-D486-1D5D-F2A13A2AC0F9}"/>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212" name="Rectangle 11">
                  <a:extLst>
                    <a:ext uri="{FF2B5EF4-FFF2-40B4-BE49-F238E27FC236}">
                      <a16:creationId xmlns:a16="http://schemas.microsoft.com/office/drawing/2014/main" id="{2C55D008-C6DB-47A8-32A6-2B347E68A1B0}"/>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8202" name="Group 12">
                <a:extLst>
                  <a:ext uri="{FF2B5EF4-FFF2-40B4-BE49-F238E27FC236}">
                    <a16:creationId xmlns:a16="http://schemas.microsoft.com/office/drawing/2014/main" id="{74CEC2BB-1786-8E2E-C745-B40A259300D5}"/>
                  </a:ext>
                </a:extLst>
              </p:cNvPr>
              <p:cNvGrpSpPr>
                <a:grpSpLocks/>
              </p:cNvGrpSpPr>
              <p:nvPr/>
            </p:nvGrpSpPr>
            <p:grpSpPr bwMode="auto">
              <a:xfrm>
                <a:off x="5674" y="24"/>
                <a:ext cx="86" cy="4296"/>
                <a:chOff x="5616" y="-48"/>
                <a:chExt cx="144" cy="4368"/>
              </a:xfrm>
            </p:grpSpPr>
            <p:sp>
              <p:nvSpPr>
                <p:cNvPr id="8209" name="Rectangle 13">
                  <a:extLst>
                    <a:ext uri="{FF2B5EF4-FFF2-40B4-BE49-F238E27FC236}">
                      <a16:creationId xmlns:a16="http://schemas.microsoft.com/office/drawing/2014/main" id="{0360FF27-D986-5F4E-0D7A-2156D1220A17}"/>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210" name="Rectangle 14">
                  <a:extLst>
                    <a:ext uri="{FF2B5EF4-FFF2-40B4-BE49-F238E27FC236}">
                      <a16:creationId xmlns:a16="http://schemas.microsoft.com/office/drawing/2014/main" id="{33E38AF3-6659-3BB5-ACF7-B915E7BE5A3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8203" name="Group 15">
                <a:extLst>
                  <a:ext uri="{FF2B5EF4-FFF2-40B4-BE49-F238E27FC236}">
                    <a16:creationId xmlns:a16="http://schemas.microsoft.com/office/drawing/2014/main" id="{766E0FDB-6F52-B2ED-A05E-122E1F17D320}"/>
                  </a:ext>
                </a:extLst>
              </p:cNvPr>
              <p:cNvGrpSpPr>
                <a:grpSpLocks/>
              </p:cNvGrpSpPr>
              <p:nvPr/>
            </p:nvGrpSpPr>
            <p:grpSpPr bwMode="auto">
              <a:xfrm>
                <a:off x="144" y="0"/>
                <a:ext cx="5616" cy="144"/>
                <a:chOff x="96" y="-48"/>
                <a:chExt cx="5520" cy="144"/>
              </a:xfrm>
            </p:grpSpPr>
            <p:sp>
              <p:nvSpPr>
                <p:cNvPr id="8207" name="Rectangle 16">
                  <a:extLst>
                    <a:ext uri="{FF2B5EF4-FFF2-40B4-BE49-F238E27FC236}">
                      <a16:creationId xmlns:a16="http://schemas.microsoft.com/office/drawing/2014/main" id="{7E85968D-5B6B-34E8-9D7C-2335136A0186}"/>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208" name="Rectangle 17">
                  <a:extLst>
                    <a:ext uri="{FF2B5EF4-FFF2-40B4-BE49-F238E27FC236}">
                      <a16:creationId xmlns:a16="http://schemas.microsoft.com/office/drawing/2014/main" id="{0778BAEE-7DE5-82A4-CFCB-4EAC2ECD05D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8204" name="Group 18">
                <a:extLst>
                  <a:ext uri="{FF2B5EF4-FFF2-40B4-BE49-F238E27FC236}">
                    <a16:creationId xmlns:a16="http://schemas.microsoft.com/office/drawing/2014/main" id="{9D595DAC-E5E3-8AE5-2B3C-1FB601A5EE79}"/>
                  </a:ext>
                </a:extLst>
              </p:cNvPr>
              <p:cNvGrpSpPr>
                <a:grpSpLocks/>
              </p:cNvGrpSpPr>
              <p:nvPr/>
            </p:nvGrpSpPr>
            <p:grpSpPr bwMode="auto">
              <a:xfrm>
                <a:off x="144" y="4234"/>
                <a:ext cx="5616" cy="86"/>
                <a:chOff x="96" y="4176"/>
                <a:chExt cx="5520" cy="144"/>
              </a:xfrm>
            </p:grpSpPr>
            <p:sp>
              <p:nvSpPr>
                <p:cNvPr id="8205" name="Rectangle 19">
                  <a:extLst>
                    <a:ext uri="{FF2B5EF4-FFF2-40B4-BE49-F238E27FC236}">
                      <a16:creationId xmlns:a16="http://schemas.microsoft.com/office/drawing/2014/main" id="{8213B43D-03E8-40B1-7469-CB794330F3B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206" name="Rectangle 20">
                  <a:extLst>
                    <a:ext uri="{FF2B5EF4-FFF2-40B4-BE49-F238E27FC236}">
                      <a16:creationId xmlns:a16="http://schemas.microsoft.com/office/drawing/2014/main" id="{9F7E35AC-3A7F-00D3-5088-F550A0E5E0DE}"/>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pic>
          <p:nvPicPr>
            <p:cNvPr id="8199" name="Rectangle 19458">
              <a:extLst>
                <a:ext uri="{FF2B5EF4-FFF2-40B4-BE49-F238E27FC236}">
                  <a16:creationId xmlns:a16="http://schemas.microsoft.com/office/drawing/2014/main" id="{DBF722C7-2CAA-1A85-2205-3C8356A1D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4E69B68D-A91E-CC20-4D82-A2D2A8E8B8A8}"/>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1" name="Picture 20">
            <a:extLst>
              <a:ext uri="{FF2B5EF4-FFF2-40B4-BE49-F238E27FC236}">
                <a16:creationId xmlns:a16="http://schemas.microsoft.com/office/drawing/2014/main" id="{7B7BB9D7-8108-D8DF-7CE6-51CB9EB1C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76375"/>
            <a:ext cx="76962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7DC751F-A03E-A444-E61C-4D19FB067746}"/>
              </a:ext>
            </a:extLst>
          </p:cNvPr>
          <p:cNvSpPr txBox="1">
            <a:spLocks noChangeArrowheads="1"/>
          </p:cNvSpPr>
          <p:nvPr/>
        </p:nvSpPr>
        <p:spPr bwMode="auto">
          <a:xfrm rot="-5400000">
            <a:off x="-939006" y="2996406"/>
            <a:ext cx="2949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altLang="en-US" sz="2400"/>
              <a:t>Heat Generation Scale</a:t>
            </a:r>
          </a:p>
        </p:txBody>
      </p:sp>
      <p:sp>
        <p:nvSpPr>
          <p:cNvPr id="5" name="Freeform: Shape 4">
            <a:extLst>
              <a:ext uri="{FF2B5EF4-FFF2-40B4-BE49-F238E27FC236}">
                <a16:creationId xmlns:a16="http://schemas.microsoft.com/office/drawing/2014/main" id="{BDBF64F6-2109-0084-6EF1-E62A2DD7C3F2}"/>
              </a:ext>
            </a:extLst>
          </p:cNvPr>
          <p:cNvSpPr/>
          <p:nvPr/>
        </p:nvSpPr>
        <p:spPr bwMode="auto">
          <a:xfrm>
            <a:off x="1795592" y="1317356"/>
            <a:ext cx="7053940" cy="3487119"/>
          </a:xfrm>
          <a:custGeom>
            <a:avLst/>
            <a:gdLst>
              <a:gd name="connsiteX0" fmla="*/ 48706 w 7053940"/>
              <a:gd name="connsiteY0" fmla="*/ 0 h 3487119"/>
              <a:gd name="connsiteX1" fmla="*/ 126198 w 7053940"/>
              <a:gd name="connsiteY1" fmla="*/ 790413 h 3487119"/>
              <a:gd name="connsiteX2" fmla="*/ 1133588 w 7053940"/>
              <a:gd name="connsiteY2" fmla="*/ 1611824 h 3487119"/>
              <a:gd name="connsiteX3" fmla="*/ 2776408 w 7053940"/>
              <a:gd name="connsiteY3" fmla="*/ 2541722 h 3487119"/>
              <a:gd name="connsiteX4" fmla="*/ 4698198 w 7053940"/>
              <a:gd name="connsiteY4" fmla="*/ 3099661 h 3487119"/>
              <a:gd name="connsiteX5" fmla="*/ 6062049 w 7053940"/>
              <a:gd name="connsiteY5" fmla="*/ 3378630 h 3487119"/>
              <a:gd name="connsiteX6" fmla="*/ 7053940 w 7053940"/>
              <a:gd name="connsiteY6" fmla="*/ 3487119 h 348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3940" h="3487119">
                <a:moveTo>
                  <a:pt x="48706" y="0"/>
                </a:moveTo>
                <a:cubicBezTo>
                  <a:pt x="-2955" y="260888"/>
                  <a:pt x="-54616" y="521776"/>
                  <a:pt x="126198" y="790413"/>
                </a:cubicBezTo>
                <a:cubicBezTo>
                  <a:pt x="307012" y="1059050"/>
                  <a:pt x="691886" y="1319939"/>
                  <a:pt x="1133588" y="1611824"/>
                </a:cubicBezTo>
                <a:cubicBezTo>
                  <a:pt x="1575290" y="1903709"/>
                  <a:pt x="2182306" y="2293749"/>
                  <a:pt x="2776408" y="2541722"/>
                </a:cubicBezTo>
                <a:cubicBezTo>
                  <a:pt x="3370510" y="2789695"/>
                  <a:pt x="4150591" y="2960176"/>
                  <a:pt x="4698198" y="3099661"/>
                </a:cubicBezTo>
                <a:cubicBezTo>
                  <a:pt x="5245805" y="3239146"/>
                  <a:pt x="5669425" y="3314054"/>
                  <a:pt x="6062049" y="3378630"/>
                </a:cubicBezTo>
                <a:cubicBezTo>
                  <a:pt x="6454673" y="3443206"/>
                  <a:pt x="6754306" y="3465162"/>
                  <a:pt x="7053940" y="3487119"/>
                </a:cubicBezTo>
              </a:path>
            </a:pathLst>
          </a:custGeom>
          <a:noFill/>
          <a:ln w="50800" cap="flat" cmpd="sng" algn="ctr">
            <a:solidFill>
              <a:srgbClr val="000099"/>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82EFCE4-4214-EEBA-6946-22E89D8CEDF2}"/>
              </a:ext>
            </a:extLst>
          </p:cNvPr>
          <p:cNvSpPr>
            <a:spLocks noGrp="1" noChangeArrowheads="1"/>
          </p:cNvSpPr>
          <p:nvPr>
            <p:ph type="title"/>
          </p:nvPr>
        </p:nvSpPr>
        <p:spPr>
          <a:xfrm>
            <a:off x="-31750" y="274638"/>
            <a:ext cx="7772400" cy="609600"/>
          </a:xfrm>
        </p:spPr>
        <p:txBody>
          <a:bodyPr/>
          <a:lstStyle/>
          <a:p>
            <a:r>
              <a:rPr lang="en-US" altLang="en-US" sz="2800"/>
              <a:t>Thermal management of Space E-Devices.</a:t>
            </a:r>
          </a:p>
        </p:txBody>
      </p:sp>
      <p:grpSp>
        <p:nvGrpSpPr>
          <p:cNvPr id="5123" name="Group 38">
            <a:extLst>
              <a:ext uri="{FF2B5EF4-FFF2-40B4-BE49-F238E27FC236}">
                <a16:creationId xmlns:a16="http://schemas.microsoft.com/office/drawing/2014/main" id="{D4311F3A-12AB-2D4B-BB4C-4C06EB2886EF}"/>
              </a:ext>
            </a:extLst>
          </p:cNvPr>
          <p:cNvGrpSpPr>
            <a:grpSpLocks/>
          </p:cNvGrpSpPr>
          <p:nvPr/>
        </p:nvGrpSpPr>
        <p:grpSpPr bwMode="auto">
          <a:xfrm>
            <a:off x="0" y="25400"/>
            <a:ext cx="9144000" cy="6858000"/>
            <a:chOff x="0" y="0"/>
            <a:chExt cx="9144000" cy="6858000"/>
          </a:xfrm>
        </p:grpSpPr>
        <p:grpSp>
          <p:nvGrpSpPr>
            <p:cNvPr id="5125" name="Group 19">
              <a:extLst>
                <a:ext uri="{FF2B5EF4-FFF2-40B4-BE49-F238E27FC236}">
                  <a16:creationId xmlns:a16="http://schemas.microsoft.com/office/drawing/2014/main" id="{98B568DE-FFD4-AFF5-60E8-0DCCE22A9765}"/>
                </a:ext>
              </a:extLst>
            </p:cNvPr>
            <p:cNvGrpSpPr>
              <a:grpSpLocks/>
            </p:cNvGrpSpPr>
            <p:nvPr/>
          </p:nvGrpSpPr>
          <p:grpSpPr bwMode="auto">
            <a:xfrm>
              <a:off x="0" y="0"/>
              <a:ext cx="9144000" cy="6858000"/>
              <a:chOff x="0" y="0"/>
              <a:chExt cx="9144000" cy="6858000"/>
            </a:xfrm>
          </p:grpSpPr>
          <p:grpSp>
            <p:nvGrpSpPr>
              <p:cNvPr id="5127" name="Group 8">
                <a:extLst>
                  <a:ext uri="{FF2B5EF4-FFF2-40B4-BE49-F238E27FC236}">
                    <a16:creationId xmlns:a16="http://schemas.microsoft.com/office/drawing/2014/main" id="{CFF7983E-AC72-B003-AF09-0AC7EA236E79}"/>
                  </a:ext>
                </a:extLst>
              </p:cNvPr>
              <p:cNvGrpSpPr>
                <a:grpSpLocks/>
              </p:cNvGrpSpPr>
              <p:nvPr/>
            </p:nvGrpSpPr>
            <p:grpSpPr bwMode="auto">
              <a:xfrm>
                <a:off x="0" y="0"/>
                <a:ext cx="9144000" cy="6858000"/>
                <a:chOff x="0" y="0"/>
                <a:chExt cx="5760" cy="4320"/>
              </a:xfrm>
            </p:grpSpPr>
            <p:grpSp>
              <p:nvGrpSpPr>
                <p:cNvPr id="5129" name="Group 9">
                  <a:extLst>
                    <a:ext uri="{FF2B5EF4-FFF2-40B4-BE49-F238E27FC236}">
                      <a16:creationId xmlns:a16="http://schemas.microsoft.com/office/drawing/2014/main" id="{6822456A-8AB0-B915-416B-42C23E630558}"/>
                    </a:ext>
                  </a:extLst>
                </p:cNvPr>
                <p:cNvGrpSpPr>
                  <a:grpSpLocks/>
                </p:cNvGrpSpPr>
                <p:nvPr/>
              </p:nvGrpSpPr>
              <p:grpSpPr bwMode="auto">
                <a:xfrm>
                  <a:off x="0" y="0"/>
                  <a:ext cx="192" cy="4320"/>
                  <a:chOff x="0" y="-48"/>
                  <a:chExt cx="144" cy="4368"/>
                </a:xfrm>
              </p:grpSpPr>
              <p:sp>
                <p:nvSpPr>
                  <p:cNvPr id="5139" name="Rectangle 10">
                    <a:extLst>
                      <a:ext uri="{FF2B5EF4-FFF2-40B4-BE49-F238E27FC236}">
                        <a16:creationId xmlns:a16="http://schemas.microsoft.com/office/drawing/2014/main" id="{5531CFE2-594D-213A-A099-E03DE952A738}"/>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40" name="Rectangle 11">
                    <a:extLst>
                      <a:ext uri="{FF2B5EF4-FFF2-40B4-BE49-F238E27FC236}">
                        <a16:creationId xmlns:a16="http://schemas.microsoft.com/office/drawing/2014/main" id="{0F344771-FA2B-BEEC-61CC-8DDD1ECA95D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130" name="Group 12">
                  <a:extLst>
                    <a:ext uri="{FF2B5EF4-FFF2-40B4-BE49-F238E27FC236}">
                      <a16:creationId xmlns:a16="http://schemas.microsoft.com/office/drawing/2014/main" id="{E4C41EF3-94BF-D2F0-D1B9-6FA4EE030ABB}"/>
                    </a:ext>
                  </a:extLst>
                </p:cNvPr>
                <p:cNvGrpSpPr>
                  <a:grpSpLocks/>
                </p:cNvGrpSpPr>
                <p:nvPr/>
              </p:nvGrpSpPr>
              <p:grpSpPr bwMode="auto">
                <a:xfrm>
                  <a:off x="5674" y="24"/>
                  <a:ext cx="86" cy="4296"/>
                  <a:chOff x="5616" y="-48"/>
                  <a:chExt cx="144" cy="4368"/>
                </a:xfrm>
              </p:grpSpPr>
              <p:sp>
                <p:nvSpPr>
                  <p:cNvPr id="5137" name="Rectangle 13">
                    <a:extLst>
                      <a:ext uri="{FF2B5EF4-FFF2-40B4-BE49-F238E27FC236}">
                        <a16:creationId xmlns:a16="http://schemas.microsoft.com/office/drawing/2014/main" id="{CE0CF72D-B208-D450-F5BC-B5BB2EA348F1}"/>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38" name="Rectangle 14">
                    <a:extLst>
                      <a:ext uri="{FF2B5EF4-FFF2-40B4-BE49-F238E27FC236}">
                        <a16:creationId xmlns:a16="http://schemas.microsoft.com/office/drawing/2014/main" id="{3EACC099-3DE8-7341-004E-45689A1A756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131" name="Group 15">
                  <a:extLst>
                    <a:ext uri="{FF2B5EF4-FFF2-40B4-BE49-F238E27FC236}">
                      <a16:creationId xmlns:a16="http://schemas.microsoft.com/office/drawing/2014/main" id="{EE1E5167-EAFE-DAE7-2EA9-270488450429}"/>
                    </a:ext>
                  </a:extLst>
                </p:cNvPr>
                <p:cNvGrpSpPr>
                  <a:grpSpLocks/>
                </p:cNvGrpSpPr>
                <p:nvPr/>
              </p:nvGrpSpPr>
              <p:grpSpPr bwMode="auto">
                <a:xfrm>
                  <a:off x="144" y="0"/>
                  <a:ext cx="5616" cy="144"/>
                  <a:chOff x="96" y="-48"/>
                  <a:chExt cx="5520" cy="144"/>
                </a:xfrm>
              </p:grpSpPr>
              <p:sp>
                <p:nvSpPr>
                  <p:cNvPr id="5135" name="Rectangle 16">
                    <a:extLst>
                      <a:ext uri="{FF2B5EF4-FFF2-40B4-BE49-F238E27FC236}">
                        <a16:creationId xmlns:a16="http://schemas.microsoft.com/office/drawing/2014/main" id="{B15DD0FD-25EA-7114-05DC-F1787C36120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36" name="Rectangle 17">
                    <a:extLst>
                      <a:ext uri="{FF2B5EF4-FFF2-40B4-BE49-F238E27FC236}">
                        <a16:creationId xmlns:a16="http://schemas.microsoft.com/office/drawing/2014/main" id="{92DA3432-E8A8-B740-2101-3A952063846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132" name="Group 18">
                  <a:extLst>
                    <a:ext uri="{FF2B5EF4-FFF2-40B4-BE49-F238E27FC236}">
                      <a16:creationId xmlns:a16="http://schemas.microsoft.com/office/drawing/2014/main" id="{81DB7FBE-539D-F4A9-A5A8-DB9826B0308F}"/>
                    </a:ext>
                  </a:extLst>
                </p:cNvPr>
                <p:cNvGrpSpPr>
                  <a:grpSpLocks/>
                </p:cNvGrpSpPr>
                <p:nvPr/>
              </p:nvGrpSpPr>
              <p:grpSpPr bwMode="auto">
                <a:xfrm>
                  <a:off x="144" y="4234"/>
                  <a:ext cx="5616" cy="86"/>
                  <a:chOff x="96" y="4176"/>
                  <a:chExt cx="5520" cy="144"/>
                </a:xfrm>
              </p:grpSpPr>
              <p:sp>
                <p:nvSpPr>
                  <p:cNvPr id="5133" name="Rectangle 19">
                    <a:extLst>
                      <a:ext uri="{FF2B5EF4-FFF2-40B4-BE49-F238E27FC236}">
                        <a16:creationId xmlns:a16="http://schemas.microsoft.com/office/drawing/2014/main" id="{63185AC1-DF5A-5C9A-8015-3A5A13B5581D}"/>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34" name="Rectangle 20">
                    <a:extLst>
                      <a:ext uri="{FF2B5EF4-FFF2-40B4-BE49-F238E27FC236}">
                        <a16:creationId xmlns:a16="http://schemas.microsoft.com/office/drawing/2014/main" id="{49A503E9-E778-B222-ECA6-4E41F7E05CED}"/>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4"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126" name="Picture 42" descr="A picture containing shape&#10;&#10;Description automatically generated">
              <a:extLst>
                <a:ext uri="{FF2B5EF4-FFF2-40B4-BE49-F238E27FC236}">
                  <a16:creationId xmlns:a16="http://schemas.microsoft.com/office/drawing/2014/main" id="{82026FF0-501B-3B29-78AA-04762AC81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7782997B-28EE-433A-BEBE-A6930002D1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65250"/>
            <a:ext cx="789305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2CD4-F428-27F5-67C4-44EA0622257F}"/>
              </a:ext>
            </a:extLst>
          </p:cNvPr>
          <p:cNvSpPr>
            <a:spLocks noGrp="1"/>
          </p:cNvSpPr>
          <p:nvPr>
            <p:ph type="title"/>
          </p:nvPr>
        </p:nvSpPr>
        <p:spPr>
          <a:xfrm>
            <a:off x="304800" y="152400"/>
            <a:ext cx="7772400" cy="838200"/>
          </a:xfrm>
        </p:spPr>
        <p:txBody>
          <a:bodyPr/>
          <a:lstStyle/>
          <a:p>
            <a:r>
              <a:rPr lang="en-US" sz="2800" dirty="0"/>
              <a:t>Holistic Thermal Management Strategies</a:t>
            </a:r>
            <a:endParaRPr lang="en-IN" sz="2800" dirty="0"/>
          </a:p>
        </p:txBody>
      </p:sp>
      <p:sp>
        <p:nvSpPr>
          <p:cNvPr id="3" name="Content Placeholder 2">
            <a:extLst>
              <a:ext uri="{FF2B5EF4-FFF2-40B4-BE49-F238E27FC236}">
                <a16:creationId xmlns:a16="http://schemas.microsoft.com/office/drawing/2014/main" id="{D6E3F6F1-2D22-82B1-036F-E45787D5EC7C}"/>
              </a:ext>
            </a:extLst>
          </p:cNvPr>
          <p:cNvSpPr>
            <a:spLocks noGrp="1"/>
          </p:cNvSpPr>
          <p:nvPr>
            <p:ph idx="1"/>
          </p:nvPr>
        </p:nvSpPr>
        <p:spPr>
          <a:xfrm>
            <a:off x="687991" y="1413306"/>
            <a:ext cx="7768017" cy="4377894"/>
          </a:xfrm>
        </p:spPr>
        <p:txBody>
          <a:bodyPr/>
          <a:lstStyle/>
          <a:p>
            <a:pPr algn="l"/>
            <a:r>
              <a:rPr lang="en-US" sz="2400" i="0" u="none" strike="noStrike" baseline="0" dirty="0"/>
              <a:t>Removing the </a:t>
            </a:r>
          </a:p>
          <a:p>
            <a:pPr algn="l"/>
            <a:r>
              <a:rPr lang="en-US" sz="2400" i="0" u="none" strike="noStrike" baseline="0" dirty="0"/>
              <a:t>Beating the Heat</a:t>
            </a:r>
          </a:p>
          <a:p>
            <a:r>
              <a:rPr lang="en-US" sz="2400" dirty="0"/>
              <a:t>Surviving the Environment</a:t>
            </a:r>
          </a:p>
          <a:p>
            <a:r>
              <a:rPr lang="en-US" sz="2400" dirty="0"/>
              <a:t>Reducing the Heat</a:t>
            </a:r>
            <a:endParaRPr lang="en-US" sz="2400" i="0" u="none" strike="noStrike" baseline="0" dirty="0"/>
          </a:p>
        </p:txBody>
      </p:sp>
      <p:grpSp>
        <p:nvGrpSpPr>
          <p:cNvPr id="4" name="Group 38">
            <a:extLst>
              <a:ext uri="{FF2B5EF4-FFF2-40B4-BE49-F238E27FC236}">
                <a16:creationId xmlns:a16="http://schemas.microsoft.com/office/drawing/2014/main" id="{AC32C7E2-738F-44CB-86BC-64688E0044A8}"/>
              </a:ext>
            </a:extLst>
          </p:cNvPr>
          <p:cNvGrpSpPr>
            <a:grpSpLocks/>
          </p:cNvGrpSpPr>
          <p:nvPr/>
        </p:nvGrpSpPr>
        <p:grpSpPr bwMode="auto">
          <a:xfrm>
            <a:off x="0" y="0"/>
            <a:ext cx="9144000" cy="6858000"/>
            <a:chOff x="0" y="0"/>
            <a:chExt cx="9144000" cy="6858000"/>
          </a:xfrm>
        </p:grpSpPr>
        <p:grpSp>
          <p:nvGrpSpPr>
            <p:cNvPr id="5" name="Group 19">
              <a:extLst>
                <a:ext uri="{FF2B5EF4-FFF2-40B4-BE49-F238E27FC236}">
                  <a16:creationId xmlns:a16="http://schemas.microsoft.com/office/drawing/2014/main" id="{F18BF01D-2076-6CAD-9703-DBD9C2A33A6A}"/>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886E5639-9A22-8AE5-83CA-1BB815D99460}"/>
                  </a:ext>
                </a:extLst>
              </p:cNvPr>
              <p:cNvGrpSpPr>
                <a:grpSpLocks/>
              </p:cNvGrpSpPr>
              <p:nvPr/>
            </p:nvGrpSpPr>
            <p:grpSpPr bwMode="auto">
              <a:xfrm>
                <a:off x="0" y="0"/>
                <a:ext cx="9144000" cy="6858000"/>
                <a:chOff x="0" y="0"/>
                <a:chExt cx="5760" cy="4320"/>
              </a:xfrm>
            </p:grpSpPr>
            <p:grpSp>
              <p:nvGrpSpPr>
                <p:cNvPr id="9" name="Group 9">
                  <a:extLst>
                    <a:ext uri="{FF2B5EF4-FFF2-40B4-BE49-F238E27FC236}">
                      <a16:creationId xmlns:a16="http://schemas.microsoft.com/office/drawing/2014/main" id="{F017A30E-BF22-288E-9F85-A68F44551A45}"/>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BB63F1E2-5BB0-6BD6-A790-B8FB72DFAAB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402A3BEC-E51E-ACC7-D14C-F3231987156D}"/>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FF801919-F118-2F26-0EF1-0F6E382FAAB7}"/>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424BF9EF-5152-E7AD-359B-0670FD8EB60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B9899F95-988C-5155-68E4-1FB7E45E82E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F5212348-E632-FE01-E7C5-19E185B50D5B}"/>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01F89509-1675-F60E-2D90-533FA9329E0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7">
                    <a:extLst>
                      <a:ext uri="{FF2B5EF4-FFF2-40B4-BE49-F238E27FC236}">
                        <a16:creationId xmlns:a16="http://schemas.microsoft.com/office/drawing/2014/main" id="{76D7D166-8360-38CD-66BB-C561D566D8D5}"/>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94A77EE2-2727-F35A-6078-54637EAAD747}"/>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3EC4539D-B881-F953-87E5-60B773F828CD}"/>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D9F76C7A-4482-B632-2D77-E61E1C00B12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F09AD534-EED0-4CC5-B895-3EC910A68937}"/>
                  </a:ext>
                </a:extLst>
              </p:cNvPr>
              <p:cNvSpPr>
                <a:spLocks noChangeArrowheads="1"/>
              </p:cNvSpPr>
              <p:nvPr/>
            </p:nvSpPr>
            <p:spPr bwMode="auto">
              <a:xfrm>
                <a:off x="2555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a:extLst>
                <a:ext uri="{FF2B5EF4-FFF2-40B4-BE49-F238E27FC236}">
                  <a16:creationId xmlns:a16="http://schemas.microsoft.com/office/drawing/2014/main" id="{812D48A6-38B7-BB4D-C1E3-870F82B6D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695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AF18270-558B-2B12-CBC1-4C4F51026E67}"/>
              </a:ext>
            </a:extLst>
          </p:cNvPr>
          <p:cNvSpPr>
            <a:spLocks noGrp="1" noChangeArrowheads="1"/>
          </p:cNvSpPr>
          <p:nvPr>
            <p:ph type="title"/>
          </p:nvPr>
        </p:nvSpPr>
        <p:spPr>
          <a:xfrm>
            <a:off x="304800" y="241300"/>
            <a:ext cx="7030660" cy="863600"/>
          </a:xfrm>
        </p:spPr>
        <p:txBody>
          <a:bodyPr/>
          <a:lstStyle/>
          <a:p>
            <a:r>
              <a:rPr lang="en-US" altLang="en-US" sz="2800" dirty="0"/>
              <a:t>Anatomy of a General Electronic Board for Thermal Management Study</a:t>
            </a:r>
          </a:p>
        </p:txBody>
      </p:sp>
      <p:grpSp>
        <p:nvGrpSpPr>
          <p:cNvPr id="6147" name="Group 38">
            <a:extLst>
              <a:ext uri="{FF2B5EF4-FFF2-40B4-BE49-F238E27FC236}">
                <a16:creationId xmlns:a16="http://schemas.microsoft.com/office/drawing/2014/main" id="{28413F0D-86C3-FE8B-97D7-BDF9412DFE1E}"/>
              </a:ext>
            </a:extLst>
          </p:cNvPr>
          <p:cNvGrpSpPr>
            <a:grpSpLocks/>
          </p:cNvGrpSpPr>
          <p:nvPr/>
        </p:nvGrpSpPr>
        <p:grpSpPr bwMode="auto">
          <a:xfrm>
            <a:off x="0" y="25400"/>
            <a:ext cx="9144000" cy="6858000"/>
            <a:chOff x="0" y="0"/>
            <a:chExt cx="9144000" cy="6858000"/>
          </a:xfrm>
        </p:grpSpPr>
        <p:grpSp>
          <p:nvGrpSpPr>
            <p:cNvPr id="6156" name="Group 19">
              <a:extLst>
                <a:ext uri="{FF2B5EF4-FFF2-40B4-BE49-F238E27FC236}">
                  <a16:creationId xmlns:a16="http://schemas.microsoft.com/office/drawing/2014/main" id="{EC5E5E2F-74F3-CE04-D730-25EA63E27E39}"/>
                </a:ext>
              </a:extLst>
            </p:cNvPr>
            <p:cNvGrpSpPr>
              <a:grpSpLocks/>
            </p:cNvGrpSpPr>
            <p:nvPr/>
          </p:nvGrpSpPr>
          <p:grpSpPr bwMode="auto">
            <a:xfrm>
              <a:off x="0" y="0"/>
              <a:ext cx="9144000" cy="6858000"/>
              <a:chOff x="0" y="0"/>
              <a:chExt cx="9144000" cy="6858000"/>
            </a:xfrm>
          </p:grpSpPr>
          <p:grpSp>
            <p:nvGrpSpPr>
              <p:cNvPr id="6158" name="Group 8">
                <a:extLst>
                  <a:ext uri="{FF2B5EF4-FFF2-40B4-BE49-F238E27FC236}">
                    <a16:creationId xmlns:a16="http://schemas.microsoft.com/office/drawing/2014/main" id="{5C94E8E1-C29A-839C-1E70-8599915B8FC0}"/>
                  </a:ext>
                </a:extLst>
              </p:cNvPr>
              <p:cNvGrpSpPr>
                <a:grpSpLocks/>
              </p:cNvGrpSpPr>
              <p:nvPr/>
            </p:nvGrpSpPr>
            <p:grpSpPr bwMode="auto">
              <a:xfrm>
                <a:off x="0" y="0"/>
                <a:ext cx="9144000" cy="6858000"/>
                <a:chOff x="0" y="0"/>
                <a:chExt cx="5760" cy="4320"/>
              </a:xfrm>
            </p:grpSpPr>
            <p:grpSp>
              <p:nvGrpSpPr>
                <p:cNvPr id="6160" name="Group 9">
                  <a:extLst>
                    <a:ext uri="{FF2B5EF4-FFF2-40B4-BE49-F238E27FC236}">
                      <a16:creationId xmlns:a16="http://schemas.microsoft.com/office/drawing/2014/main" id="{59E1CA13-6420-23AD-EBD1-8DDD903835B4}"/>
                    </a:ext>
                  </a:extLst>
                </p:cNvPr>
                <p:cNvGrpSpPr>
                  <a:grpSpLocks/>
                </p:cNvGrpSpPr>
                <p:nvPr/>
              </p:nvGrpSpPr>
              <p:grpSpPr bwMode="auto">
                <a:xfrm>
                  <a:off x="0" y="0"/>
                  <a:ext cx="192" cy="4320"/>
                  <a:chOff x="0" y="-48"/>
                  <a:chExt cx="144" cy="4368"/>
                </a:xfrm>
              </p:grpSpPr>
              <p:sp>
                <p:nvSpPr>
                  <p:cNvPr id="6170" name="Rectangle 10">
                    <a:extLst>
                      <a:ext uri="{FF2B5EF4-FFF2-40B4-BE49-F238E27FC236}">
                        <a16:creationId xmlns:a16="http://schemas.microsoft.com/office/drawing/2014/main" id="{07F6003D-D81A-CAD7-0560-FBE1926BBE6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71" name="Rectangle 11">
                    <a:extLst>
                      <a:ext uri="{FF2B5EF4-FFF2-40B4-BE49-F238E27FC236}">
                        <a16:creationId xmlns:a16="http://schemas.microsoft.com/office/drawing/2014/main" id="{A3E85A4A-4115-3DDB-B7BA-637004B3481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grpSp>
            <p:grpSp>
              <p:nvGrpSpPr>
                <p:cNvPr id="6161" name="Group 12">
                  <a:extLst>
                    <a:ext uri="{FF2B5EF4-FFF2-40B4-BE49-F238E27FC236}">
                      <a16:creationId xmlns:a16="http://schemas.microsoft.com/office/drawing/2014/main" id="{4296A3A2-184B-1BFA-1A46-B00604D391DB}"/>
                    </a:ext>
                  </a:extLst>
                </p:cNvPr>
                <p:cNvGrpSpPr>
                  <a:grpSpLocks/>
                </p:cNvGrpSpPr>
                <p:nvPr/>
              </p:nvGrpSpPr>
              <p:grpSpPr bwMode="auto">
                <a:xfrm>
                  <a:off x="5674" y="24"/>
                  <a:ext cx="86" cy="4296"/>
                  <a:chOff x="5616" y="-48"/>
                  <a:chExt cx="144" cy="4368"/>
                </a:xfrm>
              </p:grpSpPr>
              <p:sp>
                <p:nvSpPr>
                  <p:cNvPr id="6168" name="Rectangle 13">
                    <a:extLst>
                      <a:ext uri="{FF2B5EF4-FFF2-40B4-BE49-F238E27FC236}">
                        <a16:creationId xmlns:a16="http://schemas.microsoft.com/office/drawing/2014/main" id="{79AA8B2E-C1D8-BA9F-469A-AF836BD7EEE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9" name="Rectangle 14">
                    <a:extLst>
                      <a:ext uri="{FF2B5EF4-FFF2-40B4-BE49-F238E27FC236}">
                        <a16:creationId xmlns:a16="http://schemas.microsoft.com/office/drawing/2014/main" id="{97B9BA49-F27B-26D1-64B0-FAFADAEF0D3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62" name="Group 15">
                  <a:extLst>
                    <a:ext uri="{FF2B5EF4-FFF2-40B4-BE49-F238E27FC236}">
                      <a16:creationId xmlns:a16="http://schemas.microsoft.com/office/drawing/2014/main" id="{4143B8B8-E21F-F6F3-0E76-37C64BA075A4}"/>
                    </a:ext>
                  </a:extLst>
                </p:cNvPr>
                <p:cNvGrpSpPr>
                  <a:grpSpLocks/>
                </p:cNvGrpSpPr>
                <p:nvPr/>
              </p:nvGrpSpPr>
              <p:grpSpPr bwMode="auto">
                <a:xfrm>
                  <a:off x="144" y="0"/>
                  <a:ext cx="5616" cy="144"/>
                  <a:chOff x="96" y="-48"/>
                  <a:chExt cx="5520" cy="144"/>
                </a:xfrm>
              </p:grpSpPr>
              <p:sp>
                <p:nvSpPr>
                  <p:cNvPr id="6166" name="Rectangle 16">
                    <a:extLst>
                      <a:ext uri="{FF2B5EF4-FFF2-40B4-BE49-F238E27FC236}">
                        <a16:creationId xmlns:a16="http://schemas.microsoft.com/office/drawing/2014/main" id="{707FE9F2-C99F-D856-8B12-6074E9A8CED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7" name="Rectangle 17">
                    <a:extLst>
                      <a:ext uri="{FF2B5EF4-FFF2-40B4-BE49-F238E27FC236}">
                        <a16:creationId xmlns:a16="http://schemas.microsoft.com/office/drawing/2014/main" id="{9DB1606D-C3FB-DB0A-5C10-B386DEFC4F89}"/>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63" name="Group 18">
                  <a:extLst>
                    <a:ext uri="{FF2B5EF4-FFF2-40B4-BE49-F238E27FC236}">
                      <a16:creationId xmlns:a16="http://schemas.microsoft.com/office/drawing/2014/main" id="{CDFBC057-F47B-AF76-4131-DDC5522E1126}"/>
                    </a:ext>
                  </a:extLst>
                </p:cNvPr>
                <p:cNvGrpSpPr>
                  <a:grpSpLocks/>
                </p:cNvGrpSpPr>
                <p:nvPr/>
              </p:nvGrpSpPr>
              <p:grpSpPr bwMode="auto">
                <a:xfrm>
                  <a:off x="144" y="4234"/>
                  <a:ext cx="5616" cy="86"/>
                  <a:chOff x="96" y="4176"/>
                  <a:chExt cx="5520" cy="144"/>
                </a:xfrm>
              </p:grpSpPr>
              <p:sp>
                <p:nvSpPr>
                  <p:cNvPr id="6164" name="Rectangle 19">
                    <a:extLst>
                      <a:ext uri="{FF2B5EF4-FFF2-40B4-BE49-F238E27FC236}">
                        <a16:creationId xmlns:a16="http://schemas.microsoft.com/office/drawing/2014/main" id="{D8AB54BB-0B83-C301-4A12-2382376796A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5" name="Rectangle 20">
                    <a:extLst>
                      <a:ext uri="{FF2B5EF4-FFF2-40B4-BE49-F238E27FC236}">
                        <a16:creationId xmlns:a16="http://schemas.microsoft.com/office/drawing/2014/main" id="{92D81712-0EE0-C24C-9743-382E2AC9477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4"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157" name="Picture 42" descr="A picture containing shape&#10;&#10;Description automatically generated">
              <a:extLst>
                <a:ext uri="{FF2B5EF4-FFF2-40B4-BE49-F238E27FC236}">
                  <a16:creationId xmlns:a16="http://schemas.microsoft.com/office/drawing/2014/main" id="{21D47262-BF95-9AEF-805B-17D95105D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a:extLst>
              <a:ext uri="{FF2B5EF4-FFF2-40B4-BE49-F238E27FC236}">
                <a16:creationId xmlns:a16="http://schemas.microsoft.com/office/drawing/2014/main" id="{10071871-538A-8D39-2DAB-9EE977B9D67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9000"/>
                    </a14:imgEffect>
                    <a14:imgEffect>
                      <a14:brightnessContrast bright="-11000" contrast="31000"/>
                    </a14:imgEffect>
                  </a14:imgLayer>
                </a14:imgProps>
              </a:ext>
            </a:extLst>
          </a:blip>
          <a:stretch>
            <a:fillRect/>
          </a:stretch>
        </p:blipFill>
        <p:spPr>
          <a:xfrm>
            <a:off x="3110631" y="1930399"/>
            <a:ext cx="5844806" cy="4013200"/>
          </a:xfrm>
          <a:prstGeom prst="rect">
            <a:avLst/>
          </a:prstGeom>
        </p:spPr>
      </p:pic>
      <p:sp>
        <p:nvSpPr>
          <p:cNvPr id="10" name="TextBox 9">
            <a:extLst>
              <a:ext uri="{FF2B5EF4-FFF2-40B4-BE49-F238E27FC236}">
                <a16:creationId xmlns:a16="http://schemas.microsoft.com/office/drawing/2014/main" id="{B414A16D-A3EB-1980-B0F7-768637DE2A59}"/>
              </a:ext>
            </a:extLst>
          </p:cNvPr>
          <p:cNvSpPr txBox="1"/>
          <p:nvPr/>
        </p:nvSpPr>
        <p:spPr>
          <a:xfrm>
            <a:off x="637179" y="2581160"/>
            <a:ext cx="3695242" cy="461665"/>
          </a:xfrm>
          <a:prstGeom prst="rect">
            <a:avLst/>
          </a:prstGeom>
          <a:solidFill>
            <a:schemeClr val="bg1"/>
          </a:solidFill>
        </p:spPr>
        <p:txBody>
          <a:bodyPr wrap="none" rtlCol="0">
            <a:spAutoFit/>
          </a:bodyPr>
          <a:lstStyle/>
          <a:p>
            <a:r>
              <a:rPr lang="en-US" dirty="0"/>
              <a:t>Printed Circuit Board (PCB)</a:t>
            </a:r>
            <a:endParaRPr lang="en-IN" dirty="0"/>
          </a:p>
        </p:txBody>
      </p:sp>
      <p:sp>
        <p:nvSpPr>
          <p:cNvPr id="11" name="TextBox 10">
            <a:extLst>
              <a:ext uri="{FF2B5EF4-FFF2-40B4-BE49-F238E27FC236}">
                <a16:creationId xmlns:a16="http://schemas.microsoft.com/office/drawing/2014/main" id="{7A373671-A5A1-E96A-2B66-D8430C486C53}"/>
              </a:ext>
            </a:extLst>
          </p:cNvPr>
          <p:cNvSpPr txBox="1"/>
          <p:nvPr/>
        </p:nvSpPr>
        <p:spPr>
          <a:xfrm>
            <a:off x="304800" y="4151168"/>
            <a:ext cx="3510898" cy="830997"/>
          </a:xfrm>
          <a:prstGeom prst="rect">
            <a:avLst/>
          </a:prstGeom>
          <a:noFill/>
        </p:spPr>
        <p:txBody>
          <a:bodyPr wrap="none" rtlCol="0">
            <a:spAutoFit/>
          </a:bodyPr>
          <a:lstStyle/>
          <a:p>
            <a:pPr algn="ctr"/>
            <a:r>
              <a:rPr lang="en-US" dirty="0">
                <a:solidFill>
                  <a:srgbClr val="0070C0"/>
                </a:solidFill>
              </a:rPr>
              <a:t>Thermal Interface Material</a:t>
            </a:r>
          </a:p>
          <a:p>
            <a:pPr algn="ctr"/>
            <a:r>
              <a:rPr lang="en-US" dirty="0">
                <a:solidFill>
                  <a:srgbClr val="0070C0"/>
                </a:solidFill>
              </a:rPr>
              <a:t>(Optional)</a:t>
            </a:r>
            <a:endParaRPr lang="en-IN" dirty="0">
              <a:solidFill>
                <a:srgbClr val="0070C0"/>
              </a:solidFill>
            </a:endParaRPr>
          </a:p>
        </p:txBody>
      </p:sp>
      <p:sp>
        <p:nvSpPr>
          <p:cNvPr id="12" name="TextBox 11">
            <a:extLst>
              <a:ext uri="{FF2B5EF4-FFF2-40B4-BE49-F238E27FC236}">
                <a16:creationId xmlns:a16="http://schemas.microsoft.com/office/drawing/2014/main" id="{A7C758FC-9031-BE85-E83C-5E23E11CD8A7}"/>
              </a:ext>
            </a:extLst>
          </p:cNvPr>
          <p:cNvSpPr txBox="1"/>
          <p:nvPr/>
        </p:nvSpPr>
        <p:spPr>
          <a:xfrm>
            <a:off x="1275419" y="5415164"/>
            <a:ext cx="1569660" cy="461665"/>
          </a:xfrm>
          <a:prstGeom prst="rect">
            <a:avLst/>
          </a:prstGeom>
          <a:noFill/>
        </p:spPr>
        <p:txBody>
          <a:bodyPr wrap="none" rtlCol="0">
            <a:spAutoFit/>
          </a:bodyPr>
          <a:lstStyle/>
          <a:p>
            <a:pPr algn="ctr"/>
            <a:r>
              <a:rPr lang="en-US" b="1" dirty="0">
                <a:solidFill>
                  <a:srgbClr val="76863A"/>
                </a:solidFill>
              </a:rPr>
              <a:t>Heat Sink </a:t>
            </a:r>
            <a:endParaRPr lang="en-IN" b="1" dirty="0">
              <a:solidFill>
                <a:srgbClr val="76863A"/>
              </a:solidFill>
            </a:endParaRPr>
          </a:p>
        </p:txBody>
      </p:sp>
    </p:spTree>
    <p:extLst>
      <p:ext uri="{BB962C8B-B14F-4D97-AF65-F5344CB8AC3E}">
        <p14:creationId xmlns:p14="http://schemas.microsoft.com/office/powerpoint/2010/main" val="236685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AF18270-558B-2B12-CBC1-4C4F51026E67}"/>
              </a:ext>
            </a:extLst>
          </p:cNvPr>
          <p:cNvSpPr>
            <a:spLocks noGrp="1" noChangeArrowheads="1"/>
          </p:cNvSpPr>
          <p:nvPr>
            <p:ph type="title"/>
          </p:nvPr>
        </p:nvSpPr>
        <p:spPr>
          <a:xfrm>
            <a:off x="304800" y="241300"/>
            <a:ext cx="7030660" cy="863600"/>
          </a:xfrm>
        </p:spPr>
        <p:txBody>
          <a:bodyPr/>
          <a:lstStyle/>
          <a:p>
            <a:r>
              <a:rPr lang="en-US" altLang="en-US" sz="2800" dirty="0"/>
              <a:t>Anatomy of a General Electronic Board for Thermal Management Study</a:t>
            </a:r>
          </a:p>
        </p:txBody>
      </p:sp>
      <p:grpSp>
        <p:nvGrpSpPr>
          <p:cNvPr id="6147" name="Group 38">
            <a:extLst>
              <a:ext uri="{FF2B5EF4-FFF2-40B4-BE49-F238E27FC236}">
                <a16:creationId xmlns:a16="http://schemas.microsoft.com/office/drawing/2014/main" id="{28413F0D-86C3-FE8B-97D7-BDF9412DFE1E}"/>
              </a:ext>
            </a:extLst>
          </p:cNvPr>
          <p:cNvGrpSpPr>
            <a:grpSpLocks/>
          </p:cNvGrpSpPr>
          <p:nvPr/>
        </p:nvGrpSpPr>
        <p:grpSpPr bwMode="auto">
          <a:xfrm>
            <a:off x="0" y="25400"/>
            <a:ext cx="9144000" cy="6858000"/>
            <a:chOff x="0" y="0"/>
            <a:chExt cx="9144000" cy="6858000"/>
          </a:xfrm>
        </p:grpSpPr>
        <p:grpSp>
          <p:nvGrpSpPr>
            <p:cNvPr id="6156" name="Group 19">
              <a:extLst>
                <a:ext uri="{FF2B5EF4-FFF2-40B4-BE49-F238E27FC236}">
                  <a16:creationId xmlns:a16="http://schemas.microsoft.com/office/drawing/2014/main" id="{EC5E5E2F-74F3-CE04-D730-25EA63E27E39}"/>
                </a:ext>
              </a:extLst>
            </p:cNvPr>
            <p:cNvGrpSpPr>
              <a:grpSpLocks/>
            </p:cNvGrpSpPr>
            <p:nvPr/>
          </p:nvGrpSpPr>
          <p:grpSpPr bwMode="auto">
            <a:xfrm>
              <a:off x="0" y="0"/>
              <a:ext cx="9144000" cy="6858000"/>
              <a:chOff x="0" y="0"/>
              <a:chExt cx="9144000" cy="6858000"/>
            </a:xfrm>
          </p:grpSpPr>
          <p:grpSp>
            <p:nvGrpSpPr>
              <p:cNvPr id="6158" name="Group 8">
                <a:extLst>
                  <a:ext uri="{FF2B5EF4-FFF2-40B4-BE49-F238E27FC236}">
                    <a16:creationId xmlns:a16="http://schemas.microsoft.com/office/drawing/2014/main" id="{5C94E8E1-C29A-839C-1E70-8599915B8FC0}"/>
                  </a:ext>
                </a:extLst>
              </p:cNvPr>
              <p:cNvGrpSpPr>
                <a:grpSpLocks/>
              </p:cNvGrpSpPr>
              <p:nvPr/>
            </p:nvGrpSpPr>
            <p:grpSpPr bwMode="auto">
              <a:xfrm>
                <a:off x="0" y="0"/>
                <a:ext cx="9144000" cy="6858000"/>
                <a:chOff x="0" y="0"/>
                <a:chExt cx="5760" cy="4320"/>
              </a:xfrm>
            </p:grpSpPr>
            <p:grpSp>
              <p:nvGrpSpPr>
                <p:cNvPr id="6160" name="Group 9">
                  <a:extLst>
                    <a:ext uri="{FF2B5EF4-FFF2-40B4-BE49-F238E27FC236}">
                      <a16:creationId xmlns:a16="http://schemas.microsoft.com/office/drawing/2014/main" id="{59E1CA13-6420-23AD-EBD1-8DDD903835B4}"/>
                    </a:ext>
                  </a:extLst>
                </p:cNvPr>
                <p:cNvGrpSpPr>
                  <a:grpSpLocks/>
                </p:cNvGrpSpPr>
                <p:nvPr/>
              </p:nvGrpSpPr>
              <p:grpSpPr bwMode="auto">
                <a:xfrm>
                  <a:off x="0" y="0"/>
                  <a:ext cx="192" cy="4320"/>
                  <a:chOff x="0" y="-48"/>
                  <a:chExt cx="144" cy="4368"/>
                </a:xfrm>
              </p:grpSpPr>
              <p:sp>
                <p:nvSpPr>
                  <p:cNvPr id="6170" name="Rectangle 10">
                    <a:extLst>
                      <a:ext uri="{FF2B5EF4-FFF2-40B4-BE49-F238E27FC236}">
                        <a16:creationId xmlns:a16="http://schemas.microsoft.com/office/drawing/2014/main" id="{07F6003D-D81A-CAD7-0560-FBE1926BBE6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71" name="Rectangle 11">
                    <a:extLst>
                      <a:ext uri="{FF2B5EF4-FFF2-40B4-BE49-F238E27FC236}">
                        <a16:creationId xmlns:a16="http://schemas.microsoft.com/office/drawing/2014/main" id="{A3E85A4A-4115-3DDB-B7BA-637004B3481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grpSp>
            <p:grpSp>
              <p:nvGrpSpPr>
                <p:cNvPr id="6161" name="Group 12">
                  <a:extLst>
                    <a:ext uri="{FF2B5EF4-FFF2-40B4-BE49-F238E27FC236}">
                      <a16:creationId xmlns:a16="http://schemas.microsoft.com/office/drawing/2014/main" id="{4296A3A2-184B-1BFA-1A46-B00604D391DB}"/>
                    </a:ext>
                  </a:extLst>
                </p:cNvPr>
                <p:cNvGrpSpPr>
                  <a:grpSpLocks/>
                </p:cNvGrpSpPr>
                <p:nvPr/>
              </p:nvGrpSpPr>
              <p:grpSpPr bwMode="auto">
                <a:xfrm>
                  <a:off x="5674" y="24"/>
                  <a:ext cx="86" cy="4296"/>
                  <a:chOff x="5616" y="-48"/>
                  <a:chExt cx="144" cy="4368"/>
                </a:xfrm>
              </p:grpSpPr>
              <p:sp>
                <p:nvSpPr>
                  <p:cNvPr id="6168" name="Rectangle 13">
                    <a:extLst>
                      <a:ext uri="{FF2B5EF4-FFF2-40B4-BE49-F238E27FC236}">
                        <a16:creationId xmlns:a16="http://schemas.microsoft.com/office/drawing/2014/main" id="{79AA8B2E-C1D8-BA9F-469A-AF836BD7EEE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9" name="Rectangle 14">
                    <a:extLst>
                      <a:ext uri="{FF2B5EF4-FFF2-40B4-BE49-F238E27FC236}">
                        <a16:creationId xmlns:a16="http://schemas.microsoft.com/office/drawing/2014/main" id="{97B9BA49-F27B-26D1-64B0-FAFADAEF0D3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62" name="Group 15">
                  <a:extLst>
                    <a:ext uri="{FF2B5EF4-FFF2-40B4-BE49-F238E27FC236}">
                      <a16:creationId xmlns:a16="http://schemas.microsoft.com/office/drawing/2014/main" id="{4143B8B8-E21F-F6F3-0E76-37C64BA075A4}"/>
                    </a:ext>
                  </a:extLst>
                </p:cNvPr>
                <p:cNvGrpSpPr>
                  <a:grpSpLocks/>
                </p:cNvGrpSpPr>
                <p:nvPr/>
              </p:nvGrpSpPr>
              <p:grpSpPr bwMode="auto">
                <a:xfrm>
                  <a:off x="144" y="0"/>
                  <a:ext cx="5616" cy="144"/>
                  <a:chOff x="96" y="-48"/>
                  <a:chExt cx="5520" cy="144"/>
                </a:xfrm>
              </p:grpSpPr>
              <p:sp>
                <p:nvSpPr>
                  <p:cNvPr id="6166" name="Rectangle 16">
                    <a:extLst>
                      <a:ext uri="{FF2B5EF4-FFF2-40B4-BE49-F238E27FC236}">
                        <a16:creationId xmlns:a16="http://schemas.microsoft.com/office/drawing/2014/main" id="{707FE9F2-C99F-D856-8B12-6074E9A8CED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7" name="Rectangle 17">
                    <a:extLst>
                      <a:ext uri="{FF2B5EF4-FFF2-40B4-BE49-F238E27FC236}">
                        <a16:creationId xmlns:a16="http://schemas.microsoft.com/office/drawing/2014/main" id="{9DB1606D-C3FB-DB0A-5C10-B386DEFC4F89}"/>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63" name="Group 18">
                  <a:extLst>
                    <a:ext uri="{FF2B5EF4-FFF2-40B4-BE49-F238E27FC236}">
                      <a16:creationId xmlns:a16="http://schemas.microsoft.com/office/drawing/2014/main" id="{CDFBC057-F47B-AF76-4131-DDC5522E1126}"/>
                    </a:ext>
                  </a:extLst>
                </p:cNvPr>
                <p:cNvGrpSpPr>
                  <a:grpSpLocks/>
                </p:cNvGrpSpPr>
                <p:nvPr/>
              </p:nvGrpSpPr>
              <p:grpSpPr bwMode="auto">
                <a:xfrm>
                  <a:off x="144" y="4234"/>
                  <a:ext cx="5616" cy="86"/>
                  <a:chOff x="96" y="4176"/>
                  <a:chExt cx="5520" cy="144"/>
                </a:xfrm>
              </p:grpSpPr>
              <p:sp>
                <p:nvSpPr>
                  <p:cNvPr id="6164" name="Rectangle 19">
                    <a:extLst>
                      <a:ext uri="{FF2B5EF4-FFF2-40B4-BE49-F238E27FC236}">
                        <a16:creationId xmlns:a16="http://schemas.microsoft.com/office/drawing/2014/main" id="{D8AB54BB-0B83-C301-4A12-2382376796A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5" name="Rectangle 20">
                    <a:extLst>
                      <a:ext uri="{FF2B5EF4-FFF2-40B4-BE49-F238E27FC236}">
                        <a16:creationId xmlns:a16="http://schemas.microsoft.com/office/drawing/2014/main" id="{92D81712-0EE0-C24C-9743-382E2AC9477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4"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157" name="Picture 42" descr="A picture containing shape&#10;&#10;Description automatically generated">
              <a:extLst>
                <a:ext uri="{FF2B5EF4-FFF2-40B4-BE49-F238E27FC236}">
                  <a16:creationId xmlns:a16="http://schemas.microsoft.com/office/drawing/2014/main" id="{21D47262-BF95-9AEF-805B-17D95105D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a:extLst>
              <a:ext uri="{FF2B5EF4-FFF2-40B4-BE49-F238E27FC236}">
                <a16:creationId xmlns:a16="http://schemas.microsoft.com/office/drawing/2014/main" id="{10071871-538A-8D39-2DAB-9EE977B9D67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9000"/>
                    </a14:imgEffect>
                    <a14:imgEffect>
                      <a14:brightnessContrast bright="-11000" contrast="31000"/>
                    </a14:imgEffect>
                  </a14:imgLayer>
                </a14:imgProps>
              </a:ext>
            </a:extLst>
          </a:blip>
          <a:stretch>
            <a:fillRect/>
          </a:stretch>
        </p:blipFill>
        <p:spPr>
          <a:xfrm>
            <a:off x="304800" y="2692400"/>
            <a:ext cx="5844806" cy="4013200"/>
          </a:xfrm>
          <a:prstGeom prst="rect">
            <a:avLst/>
          </a:prstGeom>
          <a:effectLst>
            <a:softEdge rad="38100"/>
          </a:effectLst>
        </p:spPr>
      </p:pic>
      <p:sp>
        <p:nvSpPr>
          <p:cNvPr id="2" name="Oval 1">
            <a:extLst>
              <a:ext uri="{FF2B5EF4-FFF2-40B4-BE49-F238E27FC236}">
                <a16:creationId xmlns:a16="http://schemas.microsoft.com/office/drawing/2014/main" id="{32B82833-DC19-E4DC-FA1D-80AE332B9639}"/>
              </a:ext>
            </a:extLst>
          </p:cNvPr>
          <p:cNvSpPr/>
          <p:nvPr/>
        </p:nvSpPr>
        <p:spPr bwMode="auto">
          <a:xfrm>
            <a:off x="1676400" y="3124200"/>
            <a:ext cx="1905000" cy="1235494"/>
          </a:xfrm>
          <a:prstGeom prst="ellipse">
            <a:avLst/>
          </a:prstGeom>
          <a:noFill/>
          <a:ln w="539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Times New Roman" charset="0"/>
            </a:endParaRPr>
          </a:p>
        </p:txBody>
      </p:sp>
      <p:pic>
        <p:nvPicPr>
          <p:cNvPr id="4" name="Picture 3">
            <a:extLst>
              <a:ext uri="{FF2B5EF4-FFF2-40B4-BE49-F238E27FC236}">
                <a16:creationId xmlns:a16="http://schemas.microsoft.com/office/drawing/2014/main" id="{3598FBDB-3132-B88A-B133-5484338C06A1}"/>
              </a:ext>
            </a:extLst>
          </p:cNvPr>
          <p:cNvPicPr>
            <a:picLocks noChangeAspect="1"/>
          </p:cNvPicPr>
          <p:nvPr/>
        </p:nvPicPr>
        <p:blipFill>
          <a:blip r:embed="rId5"/>
          <a:stretch>
            <a:fillRect/>
          </a:stretch>
        </p:blipFill>
        <p:spPr>
          <a:xfrm>
            <a:off x="3162668" y="1158013"/>
            <a:ext cx="5828931" cy="3440867"/>
          </a:xfrm>
          <a:prstGeom prst="rect">
            <a:avLst/>
          </a:prstGeom>
          <a:effectLst>
            <a:softEdge rad="50800"/>
          </a:effectLst>
        </p:spPr>
      </p:pic>
      <p:sp>
        <p:nvSpPr>
          <p:cNvPr id="5" name="TextBox 4">
            <a:extLst>
              <a:ext uri="{FF2B5EF4-FFF2-40B4-BE49-F238E27FC236}">
                <a16:creationId xmlns:a16="http://schemas.microsoft.com/office/drawing/2014/main" id="{798C4787-7603-D14B-3032-9F7EEF6E4542}"/>
              </a:ext>
            </a:extLst>
          </p:cNvPr>
          <p:cNvSpPr txBox="1"/>
          <p:nvPr/>
        </p:nvSpPr>
        <p:spPr>
          <a:xfrm>
            <a:off x="1676400" y="1465762"/>
            <a:ext cx="2442528" cy="461665"/>
          </a:xfrm>
          <a:prstGeom prst="rect">
            <a:avLst/>
          </a:prstGeom>
          <a:solidFill>
            <a:schemeClr val="bg1"/>
          </a:solidFill>
        </p:spPr>
        <p:txBody>
          <a:bodyPr wrap="none" rtlCol="0">
            <a:spAutoFit/>
          </a:bodyPr>
          <a:lstStyle/>
          <a:p>
            <a:r>
              <a:rPr lang="en-US" b="1" dirty="0">
                <a:solidFill>
                  <a:srgbClr val="777777"/>
                </a:solidFill>
              </a:rPr>
              <a:t>Device Enclosure</a:t>
            </a:r>
            <a:endParaRPr lang="en-IN" b="1" dirty="0">
              <a:solidFill>
                <a:srgbClr val="777777"/>
              </a:solidFill>
            </a:endParaRPr>
          </a:p>
        </p:txBody>
      </p:sp>
      <p:sp>
        <p:nvSpPr>
          <p:cNvPr id="6" name="TextBox 5">
            <a:extLst>
              <a:ext uri="{FF2B5EF4-FFF2-40B4-BE49-F238E27FC236}">
                <a16:creationId xmlns:a16="http://schemas.microsoft.com/office/drawing/2014/main" id="{27419B6A-CDA5-0B90-A2B5-75AE880BB75D}"/>
              </a:ext>
            </a:extLst>
          </p:cNvPr>
          <p:cNvSpPr txBox="1"/>
          <p:nvPr/>
        </p:nvSpPr>
        <p:spPr>
          <a:xfrm>
            <a:off x="3904281" y="3432472"/>
            <a:ext cx="1688283" cy="461665"/>
          </a:xfrm>
          <a:prstGeom prst="rect">
            <a:avLst/>
          </a:prstGeom>
          <a:solidFill>
            <a:schemeClr val="bg1"/>
          </a:solidFill>
        </p:spPr>
        <p:txBody>
          <a:bodyPr wrap="none" rtlCol="0">
            <a:spAutoFit/>
          </a:bodyPr>
          <a:lstStyle/>
          <a:p>
            <a:r>
              <a:rPr lang="en-US" dirty="0">
                <a:solidFill>
                  <a:srgbClr val="0070C0"/>
                </a:solidFill>
              </a:rPr>
              <a:t>EMI Shield </a:t>
            </a:r>
            <a:endParaRPr lang="en-IN" dirty="0">
              <a:solidFill>
                <a:srgbClr val="0070C0"/>
              </a:solidFill>
            </a:endParaRPr>
          </a:p>
        </p:txBody>
      </p:sp>
      <p:sp>
        <p:nvSpPr>
          <p:cNvPr id="7" name="TextBox 6">
            <a:extLst>
              <a:ext uri="{FF2B5EF4-FFF2-40B4-BE49-F238E27FC236}">
                <a16:creationId xmlns:a16="http://schemas.microsoft.com/office/drawing/2014/main" id="{1E5CF3D0-3DE0-F9CD-8F59-00E50D54DEE2}"/>
              </a:ext>
            </a:extLst>
          </p:cNvPr>
          <p:cNvSpPr txBox="1"/>
          <p:nvPr/>
        </p:nvSpPr>
        <p:spPr>
          <a:xfrm>
            <a:off x="6165482" y="4699000"/>
            <a:ext cx="2635658" cy="461665"/>
          </a:xfrm>
          <a:prstGeom prst="rect">
            <a:avLst/>
          </a:prstGeom>
          <a:solidFill>
            <a:schemeClr val="bg1"/>
          </a:solidFill>
        </p:spPr>
        <p:txBody>
          <a:bodyPr wrap="none" rtlCol="0">
            <a:spAutoFit/>
          </a:bodyPr>
          <a:lstStyle/>
          <a:p>
            <a:r>
              <a:rPr lang="en-US" dirty="0"/>
              <a:t>Active Components</a:t>
            </a:r>
            <a:endParaRPr lang="en-IN" dirty="0"/>
          </a:p>
        </p:txBody>
      </p:sp>
    </p:spTree>
    <p:extLst>
      <p:ext uri="{BB962C8B-B14F-4D97-AF65-F5344CB8AC3E}">
        <p14:creationId xmlns:p14="http://schemas.microsoft.com/office/powerpoint/2010/main" val="16124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98FBDB-3132-B88A-B133-5484338C06A1}"/>
              </a:ext>
            </a:extLst>
          </p:cNvPr>
          <p:cNvPicPr>
            <a:picLocks noChangeAspect="1"/>
          </p:cNvPicPr>
          <p:nvPr/>
        </p:nvPicPr>
        <p:blipFill>
          <a:blip r:embed="rId2"/>
          <a:stretch>
            <a:fillRect/>
          </a:stretch>
        </p:blipFill>
        <p:spPr>
          <a:xfrm>
            <a:off x="48263" y="1016217"/>
            <a:ext cx="5828931" cy="3440867"/>
          </a:xfrm>
          <a:prstGeom prst="rect">
            <a:avLst/>
          </a:prstGeom>
          <a:effectLst>
            <a:softEdge rad="50800"/>
          </a:effectLst>
        </p:spPr>
      </p:pic>
      <p:sp>
        <p:nvSpPr>
          <p:cNvPr id="6146" name="Rectangle 2">
            <a:extLst>
              <a:ext uri="{FF2B5EF4-FFF2-40B4-BE49-F238E27FC236}">
                <a16:creationId xmlns:a16="http://schemas.microsoft.com/office/drawing/2014/main" id="{BAF18270-558B-2B12-CBC1-4C4F51026E67}"/>
              </a:ext>
            </a:extLst>
          </p:cNvPr>
          <p:cNvSpPr>
            <a:spLocks noGrp="1" noChangeArrowheads="1"/>
          </p:cNvSpPr>
          <p:nvPr>
            <p:ph type="title"/>
          </p:nvPr>
        </p:nvSpPr>
        <p:spPr>
          <a:xfrm>
            <a:off x="304800" y="241300"/>
            <a:ext cx="7030660" cy="863600"/>
          </a:xfrm>
        </p:spPr>
        <p:txBody>
          <a:bodyPr/>
          <a:lstStyle/>
          <a:p>
            <a:r>
              <a:rPr lang="en-US" altLang="en-US" sz="2800" dirty="0"/>
              <a:t>Anatomy of a General Electronic Board for Thermal Management Study</a:t>
            </a:r>
          </a:p>
        </p:txBody>
      </p:sp>
      <p:grpSp>
        <p:nvGrpSpPr>
          <p:cNvPr id="6147" name="Group 38">
            <a:extLst>
              <a:ext uri="{FF2B5EF4-FFF2-40B4-BE49-F238E27FC236}">
                <a16:creationId xmlns:a16="http://schemas.microsoft.com/office/drawing/2014/main" id="{28413F0D-86C3-FE8B-97D7-BDF9412DFE1E}"/>
              </a:ext>
            </a:extLst>
          </p:cNvPr>
          <p:cNvGrpSpPr>
            <a:grpSpLocks/>
          </p:cNvGrpSpPr>
          <p:nvPr/>
        </p:nvGrpSpPr>
        <p:grpSpPr bwMode="auto">
          <a:xfrm>
            <a:off x="0" y="25400"/>
            <a:ext cx="9144000" cy="6858000"/>
            <a:chOff x="0" y="0"/>
            <a:chExt cx="9144000" cy="6858000"/>
          </a:xfrm>
        </p:grpSpPr>
        <p:grpSp>
          <p:nvGrpSpPr>
            <p:cNvPr id="6156" name="Group 19">
              <a:extLst>
                <a:ext uri="{FF2B5EF4-FFF2-40B4-BE49-F238E27FC236}">
                  <a16:creationId xmlns:a16="http://schemas.microsoft.com/office/drawing/2014/main" id="{EC5E5E2F-74F3-CE04-D730-25EA63E27E39}"/>
                </a:ext>
              </a:extLst>
            </p:cNvPr>
            <p:cNvGrpSpPr>
              <a:grpSpLocks/>
            </p:cNvGrpSpPr>
            <p:nvPr/>
          </p:nvGrpSpPr>
          <p:grpSpPr bwMode="auto">
            <a:xfrm>
              <a:off x="0" y="0"/>
              <a:ext cx="9144000" cy="6858000"/>
              <a:chOff x="0" y="0"/>
              <a:chExt cx="9144000" cy="6858000"/>
            </a:xfrm>
          </p:grpSpPr>
          <p:grpSp>
            <p:nvGrpSpPr>
              <p:cNvPr id="6158" name="Group 8">
                <a:extLst>
                  <a:ext uri="{FF2B5EF4-FFF2-40B4-BE49-F238E27FC236}">
                    <a16:creationId xmlns:a16="http://schemas.microsoft.com/office/drawing/2014/main" id="{5C94E8E1-C29A-839C-1E70-8599915B8FC0}"/>
                  </a:ext>
                </a:extLst>
              </p:cNvPr>
              <p:cNvGrpSpPr>
                <a:grpSpLocks/>
              </p:cNvGrpSpPr>
              <p:nvPr/>
            </p:nvGrpSpPr>
            <p:grpSpPr bwMode="auto">
              <a:xfrm>
                <a:off x="0" y="0"/>
                <a:ext cx="9144000" cy="6858000"/>
                <a:chOff x="0" y="0"/>
                <a:chExt cx="5760" cy="4320"/>
              </a:xfrm>
            </p:grpSpPr>
            <p:grpSp>
              <p:nvGrpSpPr>
                <p:cNvPr id="6160" name="Group 9">
                  <a:extLst>
                    <a:ext uri="{FF2B5EF4-FFF2-40B4-BE49-F238E27FC236}">
                      <a16:creationId xmlns:a16="http://schemas.microsoft.com/office/drawing/2014/main" id="{59E1CA13-6420-23AD-EBD1-8DDD903835B4}"/>
                    </a:ext>
                  </a:extLst>
                </p:cNvPr>
                <p:cNvGrpSpPr>
                  <a:grpSpLocks/>
                </p:cNvGrpSpPr>
                <p:nvPr/>
              </p:nvGrpSpPr>
              <p:grpSpPr bwMode="auto">
                <a:xfrm>
                  <a:off x="0" y="0"/>
                  <a:ext cx="192" cy="4320"/>
                  <a:chOff x="0" y="-48"/>
                  <a:chExt cx="144" cy="4368"/>
                </a:xfrm>
              </p:grpSpPr>
              <p:sp>
                <p:nvSpPr>
                  <p:cNvPr id="6170" name="Rectangle 10">
                    <a:extLst>
                      <a:ext uri="{FF2B5EF4-FFF2-40B4-BE49-F238E27FC236}">
                        <a16:creationId xmlns:a16="http://schemas.microsoft.com/office/drawing/2014/main" id="{07F6003D-D81A-CAD7-0560-FBE1926BBE6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71" name="Rectangle 11">
                    <a:extLst>
                      <a:ext uri="{FF2B5EF4-FFF2-40B4-BE49-F238E27FC236}">
                        <a16:creationId xmlns:a16="http://schemas.microsoft.com/office/drawing/2014/main" id="{A3E85A4A-4115-3DDB-B7BA-637004B3481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grpSp>
            <p:grpSp>
              <p:nvGrpSpPr>
                <p:cNvPr id="6161" name="Group 12">
                  <a:extLst>
                    <a:ext uri="{FF2B5EF4-FFF2-40B4-BE49-F238E27FC236}">
                      <a16:creationId xmlns:a16="http://schemas.microsoft.com/office/drawing/2014/main" id="{4296A3A2-184B-1BFA-1A46-B00604D391DB}"/>
                    </a:ext>
                  </a:extLst>
                </p:cNvPr>
                <p:cNvGrpSpPr>
                  <a:grpSpLocks/>
                </p:cNvGrpSpPr>
                <p:nvPr/>
              </p:nvGrpSpPr>
              <p:grpSpPr bwMode="auto">
                <a:xfrm>
                  <a:off x="5674" y="24"/>
                  <a:ext cx="86" cy="4296"/>
                  <a:chOff x="5616" y="-48"/>
                  <a:chExt cx="144" cy="4368"/>
                </a:xfrm>
              </p:grpSpPr>
              <p:sp>
                <p:nvSpPr>
                  <p:cNvPr id="6168" name="Rectangle 13">
                    <a:extLst>
                      <a:ext uri="{FF2B5EF4-FFF2-40B4-BE49-F238E27FC236}">
                        <a16:creationId xmlns:a16="http://schemas.microsoft.com/office/drawing/2014/main" id="{79AA8B2E-C1D8-BA9F-469A-AF836BD7EEE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9" name="Rectangle 14">
                    <a:extLst>
                      <a:ext uri="{FF2B5EF4-FFF2-40B4-BE49-F238E27FC236}">
                        <a16:creationId xmlns:a16="http://schemas.microsoft.com/office/drawing/2014/main" id="{97B9BA49-F27B-26D1-64B0-FAFADAEF0D3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62" name="Group 15">
                  <a:extLst>
                    <a:ext uri="{FF2B5EF4-FFF2-40B4-BE49-F238E27FC236}">
                      <a16:creationId xmlns:a16="http://schemas.microsoft.com/office/drawing/2014/main" id="{4143B8B8-E21F-F6F3-0E76-37C64BA075A4}"/>
                    </a:ext>
                  </a:extLst>
                </p:cNvPr>
                <p:cNvGrpSpPr>
                  <a:grpSpLocks/>
                </p:cNvGrpSpPr>
                <p:nvPr/>
              </p:nvGrpSpPr>
              <p:grpSpPr bwMode="auto">
                <a:xfrm>
                  <a:off x="144" y="0"/>
                  <a:ext cx="5616" cy="144"/>
                  <a:chOff x="96" y="-48"/>
                  <a:chExt cx="5520" cy="144"/>
                </a:xfrm>
              </p:grpSpPr>
              <p:sp>
                <p:nvSpPr>
                  <p:cNvPr id="6166" name="Rectangle 16">
                    <a:extLst>
                      <a:ext uri="{FF2B5EF4-FFF2-40B4-BE49-F238E27FC236}">
                        <a16:creationId xmlns:a16="http://schemas.microsoft.com/office/drawing/2014/main" id="{707FE9F2-C99F-D856-8B12-6074E9A8CED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7" name="Rectangle 17">
                    <a:extLst>
                      <a:ext uri="{FF2B5EF4-FFF2-40B4-BE49-F238E27FC236}">
                        <a16:creationId xmlns:a16="http://schemas.microsoft.com/office/drawing/2014/main" id="{9DB1606D-C3FB-DB0A-5C10-B386DEFC4F89}"/>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63" name="Group 18">
                  <a:extLst>
                    <a:ext uri="{FF2B5EF4-FFF2-40B4-BE49-F238E27FC236}">
                      <a16:creationId xmlns:a16="http://schemas.microsoft.com/office/drawing/2014/main" id="{CDFBC057-F47B-AF76-4131-DDC5522E1126}"/>
                    </a:ext>
                  </a:extLst>
                </p:cNvPr>
                <p:cNvGrpSpPr>
                  <a:grpSpLocks/>
                </p:cNvGrpSpPr>
                <p:nvPr/>
              </p:nvGrpSpPr>
              <p:grpSpPr bwMode="auto">
                <a:xfrm>
                  <a:off x="144" y="4234"/>
                  <a:ext cx="5616" cy="86"/>
                  <a:chOff x="96" y="4176"/>
                  <a:chExt cx="5520" cy="144"/>
                </a:xfrm>
              </p:grpSpPr>
              <p:sp>
                <p:nvSpPr>
                  <p:cNvPr id="6164" name="Rectangle 19">
                    <a:extLst>
                      <a:ext uri="{FF2B5EF4-FFF2-40B4-BE49-F238E27FC236}">
                        <a16:creationId xmlns:a16="http://schemas.microsoft.com/office/drawing/2014/main" id="{D8AB54BB-0B83-C301-4A12-2382376796A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5" name="Rectangle 20">
                    <a:extLst>
                      <a:ext uri="{FF2B5EF4-FFF2-40B4-BE49-F238E27FC236}">
                        <a16:creationId xmlns:a16="http://schemas.microsoft.com/office/drawing/2014/main" id="{92D81712-0EE0-C24C-9743-382E2AC9477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4"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157" name="Picture 42" descr="A picture containing shape&#10;&#10;Description automatically generated">
              <a:extLst>
                <a:ext uri="{FF2B5EF4-FFF2-40B4-BE49-F238E27FC236}">
                  <a16:creationId xmlns:a16="http://schemas.microsoft.com/office/drawing/2014/main" id="{21D47262-BF95-9AEF-805B-17D95105D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1E5CF3D0-3DE0-F9CD-8F59-00E50D54DEE2}"/>
              </a:ext>
            </a:extLst>
          </p:cNvPr>
          <p:cNvSpPr txBox="1"/>
          <p:nvPr/>
        </p:nvSpPr>
        <p:spPr>
          <a:xfrm>
            <a:off x="152266" y="4023578"/>
            <a:ext cx="2635658" cy="461665"/>
          </a:xfrm>
          <a:prstGeom prst="rect">
            <a:avLst/>
          </a:prstGeom>
          <a:solidFill>
            <a:schemeClr val="bg1"/>
          </a:solidFill>
        </p:spPr>
        <p:txBody>
          <a:bodyPr wrap="none" rtlCol="0">
            <a:spAutoFit/>
          </a:bodyPr>
          <a:lstStyle/>
          <a:p>
            <a:r>
              <a:rPr lang="en-US" dirty="0"/>
              <a:t>Active Components</a:t>
            </a:r>
            <a:endParaRPr lang="en-IN" dirty="0"/>
          </a:p>
        </p:txBody>
      </p:sp>
      <p:sp>
        <p:nvSpPr>
          <p:cNvPr id="2" name="Oval 1">
            <a:extLst>
              <a:ext uri="{FF2B5EF4-FFF2-40B4-BE49-F238E27FC236}">
                <a16:creationId xmlns:a16="http://schemas.microsoft.com/office/drawing/2014/main" id="{32B82833-DC19-E4DC-FA1D-80AE332B9639}"/>
              </a:ext>
            </a:extLst>
          </p:cNvPr>
          <p:cNvSpPr/>
          <p:nvPr/>
        </p:nvSpPr>
        <p:spPr bwMode="auto">
          <a:xfrm>
            <a:off x="2438400" y="3429000"/>
            <a:ext cx="1905000" cy="1235494"/>
          </a:xfrm>
          <a:prstGeom prst="ellipse">
            <a:avLst/>
          </a:prstGeom>
          <a:noFill/>
          <a:ln w="539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Times New Roman" charset="0"/>
            </a:endParaRPr>
          </a:p>
        </p:txBody>
      </p:sp>
      <p:pic>
        <p:nvPicPr>
          <p:cNvPr id="8" name="Picture 7">
            <a:extLst>
              <a:ext uri="{FF2B5EF4-FFF2-40B4-BE49-F238E27FC236}">
                <a16:creationId xmlns:a16="http://schemas.microsoft.com/office/drawing/2014/main" id="{B3F93D45-F0D2-228D-1DFC-C65FC7D39678}"/>
              </a:ext>
            </a:extLst>
          </p:cNvPr>
          <p:cNvPicPr>
            <a:picLocks noChangeAspect="1"/>
          </p:cNvPicPr>
          <p:nvPr/>
        </p:nvPicPr>
        <p:blipFill>
          <a:blip r:embed="rId4"/>
          <a:stretch>
            <a:fillRect/>
          </a:stretch>
        </p:blipFill>
        <p:spPr>
          <a:xfrm>
            <a:off x="4390789" y="2954518"/>
            <a:ext cx="3620005" cy="3419952"/>
          </a:xfrm>
          <a:prstGeom prst="rect">
            <a:avLst/>
          </a:prstGeom>
          <a:effectLst>
            <a:softEdge rad="50800"/>
          </a:effectLst>
        </p:spPr>
      </p:pic>
      <p:sp>
        <p:nvSpPr>
          <p:cNvPr id="10" name="TextBox 9">
            <a:extLst>
              <a:ext uri="{FF2B5EF4-FFF2-40B4-BE49-F238E27FC236}">
                <a16:creationId xmlns:a16="http://schemas.microsoft.com/office/drawing/2014/main" id="{7512287D-A795-2E77-3AD7-C5EC728555E4}"/>
              </a:ext>
            </a:extLst>
          </p:cNvPr>
          <p:cNvSpPr txBox="1"/>
          <p:nvPr/>
        </p:nvSpPr>
        <p:spPr>
          <a:xfrm>
            <a:off x="2771507" y="4920356"/>
            <a:ext cx="1800493" cy="461665"/>
          </a:xfrm>
          <a:prstGeom prst="rect">
            <a:avLst/>
          </a:prstGeom>
          <a:solidFill>
            <a:schemeClr val="bg1"/>
          </a:solidFill>
        </p:spPr>
        <p:txBody>
          <a:bodyPr wrap="none" rtlCol="0">
            <a:spAutoFit/>
          </a:bodyPr>
          <a:lstStyle/>
          <a:p>
            <a:r>
              <a:rPr lang="en-US" b="1" dirty="0">
                <a:solidFill>
                  <a:srgbClr val="777777"/>
                </a:solidFill>
              </a:rPr>
              <a:t>Silicon Chip</a:t>
            </a:r>
            <a:endParaRPr lang="en-IN" b="1" dirty="0">
              <a:solidFill>
                <a:srgbClr val="777777"/>
              </a:solidFill>
            </a:endParaRPr>
          </a:p>
        </p:txBody>
      </p:sp>
      <p:cxnSp>
        <p:nvCxnSpPr>
          <p:cNvPr id="12" name="Straight Arrow Connector 11">
            <a:extLst>
              <a:ext uri="{FF2B5EF4-FFF2-40B4-BE49-F238E27FC236}">
                <a16:creationId xmlns:a16="http://schemas.microsoft.com/office/drawing/2014/main" id="{3779CF72-EC4E-6CCF-350C-3065EDE553BD}"/>
              </a:ext>
            </a:extLst>
          </p:cNvPr>
          <p:cNvCxnSpPr>
            <a:cxnSpLocks/>
          </p:cNvCxnSpPr>
          <p:nvPr/>
        </p:nvCxnSpPr>
        <p:spPr bwMode="auto">
          <a:xfrm flipV="1">
            <a:off x="5181600" y="3562927"/>
            <a:ext cx="2314876" cy="1101567"/>
          </a:xfrm>
          <a:prstGeom prst="straightConnector1">
            <a:avLst/>
          </a:prstGeom>
          <a:solidFill>
            <a:schemeClr val="accent1"/>
          </a:solidFill>
          <a:ln w="34925" cap="flat" cmpd="sng" algn="ctr">
            <a:solidFill>
              <a:schemeClr val="accent2"/>
            </a:solidFill>
            <a:prstDash val="solid"/>
            <a:round/>
            <a:headEnd type="none" w="med" len="med"/>
            <a:tailEnd type="triangle"/>
          </a:ln>
          <a:effectLst/>
        </p:spPr>
      </p:cxnSp>
      <p:sp>
        <p:nvSpPr>
          <p:cNvPr id="13" name="TextBox 12">
            <a:extLst>
              <a:ext uri="{FF2B5EF4-FFF2-40B4-BE49-F238E27FC236}">
                <a16:creationId xmlns:a16="http://schemas.microsoft.com/office/drawing/2014/main" id="{5D424236-DBF4-FFE7-C851-E96BFDC8D586}"/>
              </a:ext>
            </a:extLst>
          </p:cNvPr>
          <p:cNvSpPr txBox="1"/>
          <p:nvPr/>
        </p:nvSpPr>
        <p:spPr>
          <a:xfrm>
            <a:off x="6327945" y="3185245"/>
            <a:ext cx="2101088" cy="461665"/>
          </a:xfrm>
          <a:prstGeom prst="rect">
            <a:avLst/>
          </a:prstGeom>
          <a:solidFill>
            <a:schemeClr val="bg1"/>
          </a:solidFill>
        </p:spPr>
        <p:txBody>
          <a:bodyPr wrap="none" rtlCol="0">
            <a:spAutoFit/>
          </a:bodyPr>
          <a:lstStyle/>
          <a:p>
            <a:r>
              <a:rPr lang="en-US" b="1" dirty="0">
                <a:solidFill>
                  <a:srgbClr val="FF6600"/>
                </a:solidFill>
              </a:rPr>
              <a:t>Heat Spreader</a:t>
            </a:r>
            <a:endParaRPr lang="en-IN" b="1" dirty="0">
              <a:solidFill>
                <a:srgbClr val="FF6600"/>
              </a:solidFill>
            </a:endParaRPr>
          </a:p>
        </p:txBody>
      </p:sp>
      <p:sp>
        <p:nvSpPr>
          <p:cNvPr id="14" name="TextBox 13">
            <a:extLst>
              <a:ext uri="{FF2B5EF4-FFF2-40B4-BE49-F238E27FC236}">
                <a16:creationId xmlns:a16="http://schemas.microsoft.com/office/drawing/2014/main" id="{886DCF32-3784-D314-09E9-BB5BCE14D73B}"/>
              </a:ext>
            </a:extLst>
          </p:cNvPr>
          <p:cNvSpPr txBox="1"/>
          <p:nvPr/>
        </p:nvSpPr>
        <p:spPr>
          <a:xfrm>
            <a:off x="6060805" y="1962385"/>
            <a:ext cx="1492716" cy="461665"/>
          </a:xfrm>
          <a:prstGeom prst="rect">
            <a:avLst/>
          </a:prstGeom>
          <a:solidFill>
            <a:schemeClr val="bg1"/>
          </a:solidFill>
        </p:spPr>
        <p:txBody>
          <a:bodyPr wrap="none" rtlCol="0">
            <a:spAutoFit/>
          </a:bodyPr>
          <a:lstStyle/>
          <a:p>
            <a:r>
              <a:rPr lang="en-US" b="1" dirty="0"/>
              <a:t>Heat Sink</a:t>
            </a:r>
            <a:endParaRPr lang="en-IN" b="1" dirty="0"/>
          </a:p>
        </p:txBody>
      </p:sp>
      <p:cxnSp>
        <p:nvCxnSpPr>
          <p:cNvPr id="15" name="Straight Arrow Connector 14">
            <a:extLst>
              <a:ext uri="{FF2B5EF4-FFF2-40B4-BE49-F238E27FC236}">
                <a16:creationId xmlns:a16="http://schemas.microsoft.com/office/drawing/2014/main" id="{69C72FA0-73AC-F6BE-2B50-221FC038436A}"/>
              </a:ext>
            </a:extLst>
          </p:cNvPr>
          <p:cNvCxnSpPr>
            <a:cxnSpLocks/>
          </p:cNvCxnSpPr>
          <p:nvPr/>
        </p:nvCxnSpPr>
        <p:spPr bwMode="auto">
          <a:xfrm flipV="1">
            <a:off x="5188982" y="2424050"/>
            <a:ext cx="1533794" cy="1258355"/>
          </a:xfrm>
          <a:prstGeom prst="straightConnector1">
            <a:avLst/>
          </a:prstGeom>
          <a:solidFill>
            <a:schemeClr val="accent1"/>
          </a:solidFill>
          <a:ln w="34925" cap="flat" cmpd="sng" algn="ctr">
            <a:solidFill>
              <a:schemeClr val="accent2"/>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0985DA93-058F-F32A-3734-81079058144A}"/>
              </a:ext>
            </a:extLst>
          </p:cNvPr>
          <p:cNvCxnSpPr>
            <a:cxnSpLocks/>
          </p:cNvCxnSpPr>
          <p:nvPr/>
        </p:nvCxnSpPr>
        <p:spPr bwMode="auto">
          <a:xfrm>
            <a:off x="5853237" y="4920356"/>
            <a:ext cx="1919163" cy="841837"/>
          </a:xfrm>
          <a:prstGeom prst="straightConnector1">
            <a:avLst/>
          </a:prstGeom>
          <a:solidFill>
            <a:schemeClr val="accent1"/>
          </a:solidFill>
          <a:ln w="34925" cap="flat" cmpd="sng" algn="ctr">
            <a:solidFill>
              <a:schemeClr val="accent2"/>
            </a:solidFill>
            <a:prstDash val="solid"/>
            <a:round/>
            <a:headEnd type="none" w="med" len="med"/>
            <a:tailEnd type="triangle"/>
          </a:ln>
          <a:effectLst/>
        </p:spPr>
      </p:cxnSp>
      <p:sp>
        <p:nvSpPr>
          <p:cNvPr id="20" name="TextBox 19">
            <a:extLst>
              <a:ext uri="{FF2B5EF4-FFF2-40B4-BE49-F238E27FC236}">
                <a16:creationId xmlns:a16="http://schemas.microsoft.com/office/drawing/2014/main" id="{8C68E12C-532B-6941-0E12-79DB2AB742C8}"/>
              </a:ext>
            </a:extLst>
          </p:cNvPr>
          <p:cNvSpPr txBox="1"/>
          <p:nvPr/>
        </p:nvSpPr>
        <p:spPr>
          <a:xfrm>
            <a:off x="4984828" y="5830515"/>
            <a:ext cx="3821880" cy="461665"/>
          </a:xfrm>
          <a:prstGeom prst="rect">
            <a:avLst/>
          </a:prstGeom>
          <a:solidFill>
            <a:schemeClr val="bg1"/>
          </a:solidFill>
        </p:spPr>
        <p:txBody>
          <a:bodyPr wrap="none" rtlCol="0">
            <a:spAutoFit/>
          </a:bodyPr>
          <a:lstStyle/>
          <a:p>
            <a:r>
              <a:rPr lang="en-US" b="1" dirty="0"/>
              <a:t>Thermal Interface Material</a:t>
            </a:r>
            <a:endParaRPr lang="en-IN" b="1" dirty="0"/>
          </a:p>
        </p:txBody>
      </p:sp>
      <p:pic>
        <p:nvPicPr>
          <p:cNvPr id="22" name="Picture 6" descr="A close-up of a copper chip">
            <a:extLst>
              <a:ext uri="{FF2B5EF4-FFF2-40B4-BE49-F238E27FC236}">
                <a16:creationId xmlns:a16="http://schemas.microsoft.com/office/drawing/2014/main" id="{D2855ED3-0B30-19F2-9CE1-13FF83F46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04" y="2891018"/>
            <a:ext cx="3812487" cy="2151472"/>
          </a:xfrm>
          <a:prstGeom prst="rect">
            <a:avLst/>
          </a:prstGeom>
          <a:noFill/>
          <a:ln>
            <a:noFill/>
          </a:ln>
          <a:effectLst>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3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 calcmode="lin" valueType="num">
                                      <p:cBhvr>
                                        <p:cTn id="66" dur="1000" fill="hold"/>
                                        <p:tgtEl>
                                          <p:spTgt spid="22"/>
                                        </p:tgtEl>
                                        <p:attrNameLst>
                                          <p:attrName>style.rotation</p:attrName>
                                        </p:attrNameLst>
                                      </p:cBhvr>
                                      <p:tavLst>
                                        <p:tav tm="0">
                                          <p:val>
                                            <p:fltVal val="90"/>
                                          </p:val>
                                        </p:tav>
                                        <p:tav tm="100000">
                                          <p:val>
                                            <p:fltVal val="0"/>
                                          </p:val>
                                        </p:tav>
                                      </p:tavLst>
                                    </p:anim>
                                    <p:animEffect transition="in" filter="fade">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3" grpId="0" animBg="1"/>
      <p:bldP spid="14"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E95D-0031-E2CE-B124-08296779BBEA}"/>
              </a:ext>
            </a:extLst>
          </p:cNvPr>
          <p:cNvSpPr>
            <a:spLocks noGrp="1"/>
          </p:cNvSpPr>
          <p:nvPr>
            <p:ph type="title"/>
          </p:nvPr>
        </p:nvSpPr>
        <p:spPr>
          <a:xfrm>
            <a:off x="126060" y="219835"/>
            <a:ext cx="7433616" cy="990601"/>
          </a:xfrm>
        </p:spPr>
        <p:txBody>
          <a:bodyPr/>
          <a:lstStyle/>
          <a:p>
            <a:r>
              <a:rPr lang="en-US" sz="2800" b="0" i="0" dirty="0">
                <a:solidFill>
                  <a:srgbClr val="111111"/>
                </a:solidFill>
                <a:effectLst/>
              </a:rPr>
              <a:t>Microprocessor floor plan of Intel® Pentium® 4 Northwood-style </a:t>
            </a:r>
            <a:r>
              <a:rPr lang="en-US" sz="2800" b="0" i="0" dirty="0" err="1">
                <a:solidFill>
                  <a:srgbClr val="111111"/>
                </a:solidFill>
                <a:effectLst/>
              </a:rPr>
              <a:t>datapath</a:t>
            </a:r>
            <a:r>
              <a:rPr lang="en-US" sz="2800" b="0" i="0" dirty="0">
                <a:solidFill>
                  <a:srgbClr val="111111"/>
                </a:solidFill>
                <a:effectLst/>
              </a:rPr>
              <a:t> with 3 GHz clock</a:t>
            </a:r>
            <a:endParaRPr lang="en-IN" sz="2800" dirty="0"/>
          </a:p>
        </p:txBody>
      </p:sp>
      <p:pic>
        <p:nvPicPr>
          <p:cNvPr id="1026" name="Picture 2" descr="Microprocessor floor plan of Intel® Pentium® 4 Northwood-style datapath with 3 GHz clock (not drawn to scale) [8]. Power of the components is in Watts. ">
            <a:extLst>
              <a:ext uri="{FF2B5EF4-FFF2-40B4-BE49-F238E27FC236}">
                <a16:creationId xmlns:a16="http://schemas.microsoft.com/office/drawing/2014/main" id="{28BC816E-FA1F-ABC2-6B4C-7B3537D39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48" y="1126365"/>
            <a:ext cx="6164088" cy="546457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38">
            <a:extLst>
              <a:ext uri="{FF2B5EF4-FFF2-40B4-BE49-F238E27FC236}">
                <a16:creationId xmlns:a16="http://schemas.microsoft.com/office/drawing/2014/main" id="{D6AC9DFB-8358-9DF8-1659-BCA408345846}"/>
              </a:ext>
            </a:extLst>
          </p:cNvPr>
          <p:cNvGrpSpPr>
            <a:grpSpLocks/>
          </p:cNvGrpSpPr>
          <p:nvPr/>
        </p:nvGrpSpPr>
        <p:grpSpPr bwMode="auto">
          <a:xfrm>
            <a:off x="0" y="25400"/>
            <a:ext cx="9144000" cy="6858000"/>
            <a:chOff x="0" y="0"/>
            <a:chExt cx="9144000" cy="6858000"/>
          </a:xfrm>
        </p:grpSpPr>
        <p:grpSp>
          <p:nvGrpSpPr>
            <p:cNvPr id="4" name="Group 19">
              <a:extLst>
                <a:ext uri="{FF2B5EF4-FFF2-40B4-BE49-F238E27FC236}">
                  <a16:creationId xmlns:a16="http://schemas.microsoft.com/office/drawing/2014/main" id="{AA699DAB-F3B7-4052-8799-EB3401CD5B9C}"/>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4C909D84-BBE6-086D-9FC9-B41EAB48D29B}"/>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EFECE1EB-5326-C9AA-C7AB-50617854CA54}"/>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14E87E55-DC41-9B8D-F230-74EC03AA6EA2}"/>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BBD7F37C-5515-0C9A-B411-FB40F30AED0D}"/>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grpSp>
            <p:grpSp>
              <p:nvGrpSpPr>
                <p:cNvPr id="9" name="Group 12">
                  <a:extLst>
                    <a:ext uri="{FF2B5EF4-FFF2-40B4-BE49-F238E27FC236}">
                      <a16:creationId xmlns:a16="http://schemas.microsoft.com/office/drawing/2014/main" id="{17624C2D-581B-DD92-21E3-A2B394F7B3B4}"/>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FFAC572C-9C76-BCA7-EC55-0537D98672D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D1532B21-B1D3-9724-9787-7A44F635C5BF}"/>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C7D4C67C-1ECD-FF0F-7321-5B0617B5128E}"/>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BE54E598-0DDE-3A38-A57D-F23127909D4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0A5E79B1-C6B3-A105-2041-5ADCE09A6426}"/>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D4FC0ADD-175B-9771-D7FE-9A00EA8B78F5}"/>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2A5D13B2-A469-5A39-D774-41F467CE50B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C4313A4C-0D48-F5B8-0DB8-6D8F4148FEB3}"/>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AEA67F90-129A-7D68-2670-3E5DABF793A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CC0DE73E-BE23-B042-20CD-73036E990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2205527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2389</TotalTime>
  <Words>735</Words>
  <Application>Microsoft Office PowerPoint</Application>
  <PresentationFormat>On-screen Show (4:3)</PresentationFormat>
  <Paragraphs>77</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Calibri</vt:lpstr>
      <vt:lpstr>Cambria Math</vt:lpstr>
      <vt:lpstr>CommercialScript BT</vt:lpstr>
      <vt:lpstr>Tempus Sans ITC</vt:lpstr>
      <vt:lpstr>Times New Roman</vt:lpstr>
      <vt:lpstr>Times-Bold</vt:lpstr>
      <vt:lpstr>TimesNewRoman</vt:lpstr>
      <vt:lpstr>Times-Roman</vt:lpstr>
      <vt:lpstr>Viner Hand ITC</vt:lpstr>
      <vt:lpstr>Blank Presentation</vt:lpstr>
      <vt:lpstr>Basics of Thermal Management</vt:lpstr>
      <vt:lpstr>Second Law of Thermodynamics for Electronic Systems</vt:lpstr>
      <vt:lpstr>Holistic View of Thermal Management of Large Electronic Service Centers</vt:lpstr>
      <vt:lpstr>Thermal management of Space E-Devices.</vt:lpstr>
      <vt:lpstr>Holistic Thermal Management Strategies</vt:lpstr>
      <vt:lpstr>Anatomy of a General Electronic Board for Thermal Management Study</vt:lpstr>
      <vt:lpstr>Anatomy of a General Electronic Board for Thermal Management Study</vt:lpstr>
      <vt:lpstr>Anatomy of a General Electronic Board for Thermal Management Study</vt:lpstr>
      <vt:lpstr>Microprocessor floor plan of Intel® Pentium® 4 Northwood-style datapath with 3 GHz clock</vt:lpstr>
      <vt:lpstr>Floor Plan of A Pentium Processor</vt:lpstr>
      <vt:lpstr>Thermal Management Mechanism in Pentium 4</vt:lpstr>
      <vt:lpstr>Thermal Management Mechanism in Pentium 4</vt:lpstr>
      <vt:lpstr>Thermal Optimization of Floor Plan</vt:lpstr>
      <vt:lpstr>Arrhenius Equation &amp; Reliability Chart</vt:lpstr>
      <vt:lpstr>Anatomy of a General Electronic Board for Thermal Management Study</vt:lpstr>
      <vt:lpstr>Newton (1701)</vt:lpstr>
      <vt:lpstr>Newton’s Furnace &amp; Law of Cooling</vt:lpstr>
      <vt:lpstr>Newton’s Furnace &amp; Law of Cooling</vt:lpstr>
      <vt:lpstr>Genesis of Newton’s Law of Cooling</vt:lpstr>
      <vt:lpstr>From Newton (1701) to Fourier (1822)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Science Lead to Development of Civilization</dc:title>
  <dc:creator>P.M.V.S</dc:creator>
  <cp:lastModifiedBy>P M V Subbarao</cp:lastModifiedBy>
  <cp:revision>249</cp:revision>
  <cp:lastPrinted>2002-07-26T02:11:33Z</cp:lastPrinted>
  <dcterms:created xsi:type="dcterms:W3CDTF">2002-07-26T01:39:54Z</dcterms:created>
  <dcterms:modified xsi:type="dcterms:W3CDTF">2024-01-12T03:41:52Z</dcterms:modified>
</cp:coreProperties>
</file>