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1132" r:id="rId2"/>
    <p:sldId id="261" r:id="rId3"/>
    <p:sldId id="301" r:id="rId4"/>
    <p:sldId id="260" r:id="rId5"/>
    <p:sldId id="278" r:id="rId6"/>
    <p:sldId id="1210" r:id="rId7"/>
    <p:sldId id="1212" r:id="rId8"/>
    <p:sldId id="1289" r:id="rId9"/>
    <p:sldId id="1213" r:id="rId10"/>
    <p:sldId id="1223" r:id="rId11"/>
    <p:sldId id="1224" r:id="rId12"/>
    <p:sldId id="1225" r:id="rId13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99"/>
    <a:srgbClr val="FF6600"/>
    <a:srgbClr val="99CCFF"/>
    <a:srgbClr val="777777"/>
    <a:srgbClr val="76863A"/>
    <a:srgbClr val="FF0066"/>
    <a:srgbClr val="FF99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4" autoAdjust="0"/>
    <p:restoredTop sz="90856" autoAdjust="0"/>
  </p:normalViewPr>
  <p:slideViewPr>
    <p:cSldViewPr>
      <p:cViewPr varScale="1">
        <p:scale>
          <a:sx n="62" d="100"/>
          <a:sy n="62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1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5T06:13:09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18209 7565 43 0,'0'0'65'0,"0"0"-6"0,0 0-30 15,6-12-3-15,-6 12 0 16,17-4 1-16,-4 0 1 15,7 3-1-15,4-1-5 16,8-1-9-16,6 2-5 16,5 0 0-16,5-2-1 15,6 2 0-15,4-1-2 16,3 0 2-16,-3 0-3 16,0 1 2-16,-2-3-1 15,-4 2-2-15,-3-1-5 16,-9 1-11-16,-4 1-34 15,-12 1-30-15,-9-2-12 16,-15 2-3-16,0 0 2 0,-17 13 76 16</inkml:trace>
  <inkml:trace contextRef="#ctx0" brushRef="#br0" timeOffset="281.28">18391 7697 88 0,'-25'4'79'16,"12"-1"-2"-16,13-3-34 16,-16 6-17-16,16-6-2 15,0 0 1-15,16 11 3 16,-3-10-1-16,13 3 1 16,3-3-2-16,14 1-1 0,6-4-6 15,8 2-5-15,5-2-4 16,4-1-1-16,1 0-4 15,-2-1-4-15,-5 3-7 16,-9-1-24-16,-4 2-70 16,-12 3-6-16,-9 0 1 15,-13 1-9-15,-13-4 22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4T06:33:22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2084 14560 0</inkml:trace>
  <inkml:trace contextRef="#ctx0" brushRef="#br0" timeOffset="2690.74">19100 18132 0</inkml:trace>
  <inkml:trace contextRef="#ctx0" brushRef="#br0" timeOffset="4671.04">19919 15056 0,'24'0'109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8T05:31:32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9625 15230 0</inkml:trace>
  <inkml:trace contextRef="#ctx0" brushRef="#br0" timeOffset="2151.82">17984 17165 0</inkml:trace>
  <inkml:trace contextRef="#ctx0" brushRef="#br0" timeOffset="4182.39">8236 7987 0</inkml:trace>
  <inkml:trace contextRef="#ctx0" brushRef="#br0" timeOffset="11422.55">8856 1414 0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5T05:27:17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5T05:27:21.236"/>
    </inkml:context>
  </inkml:definitions>
  <inkml:trace contextRef="#ctx0" brushRef="#br0">18802 6747 0</inkml:trace>
  <inkml:trace contextRef="#ctx1" brushRef="#br0">20655 15756 325 0,'2'-12'106'0,"-3"-3"-5"0,-6 3-108 15,7 12-13-15,0 0-32 16,0 0-50-16,6 11 0 16,-6-11-2-16,1 12-2 15,-1-12 68-15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5T05:41:38.9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5T05:41:42.974"/>
    </inkml:context>
  </inkml:definitions>
  <inkml:trace contextRef="#ctx0" brushRef="#br0">5209 11460 0</inkml:trace>
  <inkml:trace contextRef="#ctx0" brushRef="#br0" timeOffset="1706.05">2704 7863 0</inkml:trace>
  <inkml:trace contextRef="#ctx1" brushRef="#br0">21302 12454 162 0,'-11'-17'104'15,"0"-1"1"-15,1 0-66 16,-5-2 2-16,8 7-1 16,-4-4-6-16,5 2-3 15,-3 3-20-15,9 12-20 16,0 0-52-16,0 0-45 15,0 0-4-15,4 21-6 16,3-9 0-16,6 2 68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5T06:00:12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20367 8788 143 0,'2'-20'52'0,"-2"20"-2"16,-1-21-5-16,-3 10-4 16,4 11-6-16,-6-18-3 15,6 18-5-15,-7-17-3 16,7 17-5-16,0 0-3 16,-10-12-3-16,10 12-2 15,0 0-2-15,0 0-3 16,-10-11 0-16,10 11-2 15,0 0 0-15,0 0 1 0,0 0-2 16,0 0 0 0,-12-10 1-16,12 10-2 0,0 0 2 15,0 0 1 1,0 0-1-16,0 0 0 0,0 0 0 16,0 0-3-16,0 0 1 15,0 0 0-15,-6 18 0 16,10 7-1-16,1 7 1 15,2 7 1-15,0 8 4 16,1 6 2-16,-1 5 4 16,-5-1-5-16,2-7 1 15,-3-9-1-15,-1-5 2 16,-1-10-1-16,-3-7-1 16,4-19-3-16,-12-2-3 15,5-21 4-15,-2-7 0 0,-2-12 0 16,-2-8-5-16,-2-8 2 15,2-1-4-15,1 3 3 16,2 7-3-16,1 10-2 16,4 8 1-16,4 13 0 15,1 18 1-15,17-12-1 16,-1 15 1-16,6 6-1 16,4 2 2-16,2-2 1 15,4 4-2-15,2-4 3 16,-3 3-3-16,-1 3 2 15,-5-4-1-15,-4-3 0 16,-5 1 1-16,-1-2 1 16,-15-7 0-16,13 21 0 15,-10-10 0-15,-6 2 0 0,1 3 1 16,-3 1 1-16,-1 3 0 16,-2 1-1-16,0 3 0 15,-4 1-2-15,1 1 4 16,-3-1-4-16,-2 1-1 15,-1 1 2-15,-1 1-2 16,-3-1 1-16,-1-2 0 16,1-2 0-16,-2-2-2 15,1-2 2-15,2-4 2 16,0-4-5-16,2-8-1 16,3-3-6-16,3-8-12 15,12 8-32-15,-4-28-71 0,10 10 2 16,4-7-4-16,3 1 2 15,3 0-2-15</inkml:trace>
  <inkml:trace contextRef="#ctx0" brushRef="#br0" timeOffset="782.81">20610 8639 144 0,'0'0'60'0,"-11"-9"-8"0,11 9-14 15,0 0-16-15,0 0-5 16,-11-12 2-16,11 12 3 15,0 0 0-15,0 0 1 16,0 0 3-16,-10-12 0 16,10 12 0-16,0 0-1 15,0 0-6-15,0 0-5 16,0 0-4-16,0 0-4 16,0 0-4-16,0 0-1 15,0 0-1-15,11 9 1 16,-11-9-2-16,17 17 0 15,-5-8 1-15,2 1 0 16,2-1 4-16,-1-3 1 0,2-6 0 16,-1-8-1-1,0-7 1-15,-1-9 0 0,-2-5 3 16,-3-7-3-16,-3 0 0 16,-2-1-1-16,-2 6 1 15,-3 5-3-15,0 9 2 16,0 17 0-16,0 0-5 15,-3 29 8-15,7 14-3 16,0 10-2-16,3 8 0 16,1 8 2-16,0 5 0 15,0-2-1-15,1-8 4 16,-4-14-6-16,-2-11 4 16,-3-13-3-16,-3-11-7 15,3-15-7-15,-22-15-5 16,8-11-1-16,1-13-7 0,4 2-25 15,-3-4-64-15,10 2-3 16,4 4 6-16,9 7 3 16,5 12 8-16</inkml:trace>
  <inkml:trace contextRef="#ctx0" brushRef="#br0" timeOffset="1926.01">20889 11862 159 0,'-5'-16'93'15,"3"5"-20"-15,2 11-22 16,-3-12-13-16,3 12-2 0,0 0-5 16,0 0-9-1,0 0-6-15,7 16-7 0,-4 1 3 16,3 7-3-16,0 6 3 15,3 9-2-15,-3 5 2 16,1 6-5-16,-3-2 2 16,1 1 0-16,-4-4-3 15,-1-7 0-15,-1-6 2 16,1-9 2-16,-4-12 1 16,4-11 0-16,-11-7-1 15,4-18 1-15,-2-12-2 16,0-11-1-16,0-7-6 15,-2-10 2-15,4 5-8 16,2 2 7-16,2 12-7 16,0 9 1-16,3 12-1 0,6 12 2 15,-6 13-1 1,22 12-1-16,-6 3 4 0,2 2-7 16,5 1 8-1,7 3-4-15,0-2 6 0,1 0-6 16,-2-3 6-16,-2-1-4 15,-5-5 4-15,-4-2-2 16,-2-2 2-16,-16-6-2 16,13 7 2-16,-13-7 3 15,-11 13-3-15,-2-4 0 16,-4 8 2-16,-6 9 1 0,-4 5-2 16,-1 7 3-16,-3 3-5 15,4-3-1-15,4-2 0 16,5-4 0-16,4-7-4 15,6-8-5-15,8-17-29 16,0 0-87-16,11-13 0 16,-3-16 0-16,0-5-3 15,-2-6 1-15</inkml:trace>
  <inkml:trace contextRef="#ctx0" brushRef="#br0" timeOffset="2457.23">21205 11669 258 0,'8'-19'89'16,"4"4"-25"-16,3 5-51 16,-1 3-3-16,6 3 2 15,-1 5-2-15,1 10-5 0,-3 5 1 16,-1 5 0-16,-7 3 0 16,-2 1-1-16,-6 1 0 15,-2-2 1-15,-6-8 0 16,1-4 1-16,6-12-2 15,-13-2-3-15,12-11 0 16,6-2 1-16,4-5 0 16,5 4-2-16,2 6 2 15,4 7 1-15,4 9 3 16,0 9 3-16,0 11 2 16,-5 15-1-16,-7 2 6 15,-1 3-2-15,-9-4 6 16,-2-6-9-16,-8-7 4 15,-4-3-4-15,-12-17 1 16,1-11-6-16,-2-10-17 16,-7-19-32-16,4-5-77 0,0-9 2 15,1-6-5 1,1 0-2-16,-1-3-4 0</inkml:trace>
  <inkml:trace contextRef="#ctx0" brushRef="#br0" timeOffset="3897.31">19400 10378 103 0,'0'0'66'0,"0"0"1"0,-5 21-46 16,3-9-8-16,-4 1 13 15,1 7 4-15,-6 1 6 16,2 4-1-16,-4-3 3 16,3 1-5-16,-5-5-5 31,7 3 2-31,-3-9-1 0,6-1-6 0,5-11-1 16,0 0-3-16,-12-18 0 15,14 1-2-15,1-8-13 16,5-1-1-16,3-3-10 31,1 2 4-31,3 1-5 0,2 6 3 0,-1 9-5 16,2 7 5-16,-1 9 3 0,-1 6 3 15,-1 8 2-15,2 3-4 32,-1 4 6-32,1 4-3 0,0-1 4 0,0 0-6 15,-1 0 5-15,0-2-6 16,-4-4 3-16,-3 1 1 15,-1-5-3-15,-3-2 3 16,-4 1-1-16,-2-1 4 16,-4-3-1-16,-1 1 0 15,-5-3 1-15,-4 1 0 16,-3-2 4-16,0 0-3 0,-3-5 0 16,3 0 0-16,-2-3-1 15,2 2-1-15,1-4-1 16,6-2-2-16,11 1-3 15,-20-3-1-15,20 3-4 16,-17-8-4-16,17 8-3 16,-19-12-3-16,8 7 0 15,-5 0 1-15,1 1-1 16,-6-1 1-16,3 5 4 16,-5 4 2-16,1 2-2 15,-1-1-14-15,7 5-39 16,0-3-41-16,5-1 3 0,11-6-4 15,0 0-1 1,0 0 30-16</inkml:trace>
  <inkml:trace contextRef="#ctx0" brushRef="#br0" timeOffset="4445.14">19283 10424 173 0,'0'0'77'15,"-10"19"-3"-15,8-5-59 31,-3 8-9-31,-1 7 3 16,-4 4 9-16,-2 7-2 16,-3 0-6-16,0 0-5 15,3-3-53-15,2-1-30 16,1-12-4-16,6-4-2 16,3-20-5-16</inkml:trace>
  <inkml:trace contextRef="#ctx0" brushRef="#br0" timeOffset="5087.18">19681 10417 277 0,'0'0'103'15,"0"0"-5"-15,21 0-77 16,-9 1-17-16,0 2-4 16,3 2 6-16,-1 2-7 15,1 3 7-15,-3 2-3 16,-5 5 4-16,0 2-1 15,-7 3 3-15,-3 0-1 16,-2-1-3-16,-3 0 3 16,-2-4-1-16,0 0-1 15,3-6 2-15,7-11 2 16,-12 10 0-16,12-10-3 16,0 0 1-16,7-16-5 0,5-1-1 15,2-3-6-15,4-6-8 16,0-3 1-16,5 0-5 15,1-4 6-15,-4 4-4 16,-3 2 9-16,-3 7-2 16,-3 1 12-16,-7 6 3 15,-4 13 1-15,-5-16 4 16,5 16-2-16,-16-5 0 16,16 5-3-16,-17 2 1 15,17-2-5-15,-11 9-1 16,11-9 0-16,0 19-3 15,5-5 2-15,2 3 5 16,1 4-2-16,0 5 2 0,5 2-2 16,1 4 3-1,1-2-10-15,4 4-32 0,0-5-78 16,3-6-6 0,1-6-4-16,6-12-6 0,-3-5-2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0" Type="http://schemas.openxmlformats.org/officeDocument/2006/relationships/customXml" Target="../ink/ink4.xml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1.png"/><Relationship Id="rId7" Type="http://schemas.openxmlformats.org/officeDocument/2006/relationships/image" Target="../media/image59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21" Type="http://schemas.openxmlformats.org/officeDocument/2006/relationships/customXml" Target="../ink/ink8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customXml" Target="../ink/ink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3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20.png"/><Relationship Id="rId9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/>
              <a:t>Governing Equations for Thermal Management of An Electronic Processor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171182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Viner Hand ITC" panose="03070502030502020203" pitchFamily="66" charset="0"/>
              </a:rPr>
              <a:t>Evaluation of Conditions for Survival &amp; Reliable Operation of Electronics ….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581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1FE285-845D-01C6-2010-4504637BE57A}"/>
                  </a:ext>
                </a:extLst>
              </p14:cNvPr>
              <p14:cNvContentPartPr/>
              <p14:nvPr/>
            </p14:nvContentPartPr>
            <p14:xfrm>
              <a:off x="750240" y="5241600"/>
              <a:ext cx="6429600" cy="128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1FE285-845D-01C6-2010-4504637BE5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880" y="5232240"/>
                <a:ext cx="644832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14:cNvPr>
              <p14:cNvContentPartPr/>
              <p14:nvPr/>
            </p14:nvContentPartPr>
            <p14:xfrm>
              <a:off x="2964960" y="509040"/>
              <a:ext cx="3509640" cy="56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600" y="499680"/>
                <a:ext cx="35283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ECCD4D-EBDD-F969-2D87-06DE5E94EC6B}"/>
                  </a:ext>
                </a:extLst>
              </p14:cNvPr>
              <p14:cNvContentPartPr/>
              <p14:nvPr/>
            </p14:nvContentPartPr>
            <p14:xfrm>
              <a:off x="6768720" y="2428920"/>
              <a:ext cx="668160" cy="324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ECCD4D-EBDD-F969-2D87-06DE5E94EC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9360" y="2419560"/>
                <a:ext cx="686880" cy="32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://www.helicon.co.uk/images/samples/C01356.gif">
            <a:extLst>
              <a:ext uri="{FF2B5EF4-FFF2-40B4-BE49-F238E27FC236}">
                <a16:creationId xmlns:a16="http://schemas.microsoft.com/office/drawing/2014/main" id="{03CFB521-B28D-59D5-83AF-2437ED57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133600"/>
            <a:ext cx="36480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81AA1C3F-06C5-EBA4-62D1-F0A5DC0FB6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69875"/>
            <a:ext cx="6797675" cy="6858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NewRomanPSMT"/>
              </a:rPr>
              <a:t>Plane Slab with Thermal Energy Generation</a:t>
            </a:r>
          </a:p>
        </p:txBody>
      </p:sp>
      <p:sp>
        <p:nvSpPr>
          <p:cNvPr id="390148" name="Rectangle 4">
            <a:extLst>
              <a:ext uri="{FF2B5EF4-FFF2-40B4-BE49-F238E27FC236}">
                <a16:creationId xmlns:a16="http://schemas.microsoft.com/office/drawing/2014/main" id="{779D3A19-341C-E821-F31E-492C1DB6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1112838"/>
            <a:ext cx="4895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NewRomanPSMT"/>
              </a:rPr>
              <a:t>For one-dimensional, steady-state conduction in a medium:</a:t>
            </a:r>
          </a:p>
        </p:txBody>
      </p:sp>
      <p:sp>
        <p:nvSpPr>
          <p:cNvPr id="390150" name="Rectangle 6">
            <a:extLst>
              <a:ext uri="{FF2B5EF4-FFF2-40B4-BE49-F238E27FC236}">
                <a16:creationId xmlns:a16="http://schemas.microsoft.com/office/drawing/2014/main" id="{BD06AAD7-4403-647E-DC32-67A527D4F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3513138"/>
            <a:ext cx="4676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NewRomanPSMT"/>
              </a:rPr>
              <a:t>homogeneous medium with constant properties: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0151" name="Object 7">
                <a:extLst>
                  <a:ext uri="{FF2B5EF4-FFF2-40B4-BE49-F238E27FC236}">
                    <a16:creationId xmlns:a16="http://schemas.microsoft.com/office/drawing/2014/main" id="{8DF394BB-AE4D-B113-3928-6B4E7A087D3A}"/>
                  </a:ext>
                </a:extLst>
              </p:cNvPr>
              <p:cNvSpPr txBox="1"/>
              <p:nvPr/>
            </p:nvSpPr>
            <p:spPr bwMode="auto">
              <a:xfrm>
                <a:off x="914400" y="4343400"/>
                <a:ext cx="3048000" cy="998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0151" name="Object 7">
                <a:extLst>
                  <a:ext uri="{FF2B5EF4-FFF2-40B4-BE49-F238E27FC236}">
                    <a16:creationId xmlns:a16="http://schemas.microsoft.com/office/drawing/2014/main" id="{8DF394BB-AE4D-B113-3928-6B4E7A087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343400"/>
                <a:ext cx="3048000" cy="998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152" name="Object 8">
                <a:extLst>
                  <a:ext uri="{FF2B5EF4-FFF2-40B4-BE49-F238E27FC236}">
                    <a16:creationId xmlns:a16="http://schemas.microsoft.com/office/drawing/2014/main" id="{56227280-CF39-2EC1-D63E-0F7D1BE0D55D}"/>
                  </a:ext>
                </a:extLst>
              </p:cNvPr>
              <p:cNvSpPr txBox="1"/>
              <p:nvPr/>
            </p:nvSpPr>
            <p:spPr bwMode="auto">
              <a:xfrm>
                <a:off x="627063" y="1981200"/>
                <a:ext cx="3716337" cy="1450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0152" name="Object 8">
                <a:extLst>
                  <a:ext uri="{FF2B5EF4-FFF2-40B4-BE49-F238E27FC236}">
                    <a16:creationId xmlns:a16="http://schemas.microsoft.com/office/drawing/2014/main" id="{56227280-CF39-2EC1-D63E-0F7D1BE0D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63" y="1981200"/>
                <a:ext cx="3716337" cy="1450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0153" name="Rectangle 9">
            <a:extLst>
              <a:ext uri="{FF2B5EF4-FFF2-40B4-BE49-F238E27FC236}">
                <a16:creationId xmlns:a16="http://schemas.microsoft.com/office/drawing/2014/main" id="{DB492E77-5818-B378-5492-5A4C27F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0" y="35814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q’’’</a:t>
            </a:r>
          </a:p>
        </p:txBody>
      </p:sp>
      <p:grpSp>
        <p:nvGrpSpPr>
          <p:cNvPr id="15369" name="Group 38">
            <a:extLst>
              <a:ext uri="{FF2B5EF4-FFF2-40B4-BE49-F238E27FC236}">
                <a16:creationId xmlns:a16="http://schemas.microsoft.com/office/drawing/2014/main" id="{9D267C8E-5382-6C40-1C6A-206C090FA827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5371" name="Group 19">
              <a:extLst>
                <a:ext uri="{FF2B5EF4-FFF2-40B4-BE49-F238E27FC236}">
                  <a16:creationId xmlns:a16="http://schemas.microsoft.com/office/drawing/2014/main" id="{1E704043-0F88-CE36-2D66-B3E850339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5373" name="Group 8">
                <a:extLst>
                  <a:ext uri="{FF2B5EF4-FFF2-40B4-BE49-F238E27FC236}">
                    <a16:creationId xmlns:a16="http://schemas.microsoft.com/office/drawing/2014/main" id="{F96438D5-7248-84A9-0608-C8D6FF6F3D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375" name="Group 9">
                  <a:extLst>
                    <a:ext uri="{FF2B5EF4-FFF2-40B4-BE49-F238E27FC236}">
                      <a16:creationId xmlns:a16="http://schemas.microsoft.com/office/drawing/2014/main" id="{0E7668A7-103F-5862-3142-EA12B46CD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5385" name="Rectangle 10">
                    <a:extLst>
                      <a:ext uri="{FF2B5EF4-FFF2-40B4-BE49-F238E27FC236}">
                        <a16:creationId xmlns:a16="http://schemas.microsoft.com/office/drawing/2014/main" id="{A75DDB77-9F7A-083D-2400-133BC73991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6" name="Rectangle 11">
                    <a:extLst>
                      <a:ext uri="{FF2B5EF4-FFF2-40B4-BE49-F238E27FC236}">
                        <a16:creationId xmlns:a16="http://schemas.microsoft.com/office/drawing/2014/main" id="{DE3A0FAB-12BA-DF7F-A9B9-FF6D5FA452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6" name="Group 12">
                  <a:extLst>
                    <a:ext uri="{FF2B5EF4-FFF2-40B4-BE49-F238E27FC236}">
                      <a16:creationId xmlns:a16="http://schemas.microsoft.com/office/drawing/2014/main" id="{8948135F-DF56-0912-AC98-DAA50FC850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383" name="Rectangle 13">
                    <a:extLst>
                      <a:ext uri="{FF2B5EF4-FFF2-40B4-BE49-F238E27FC236}">
                        <a16:creationId xmlns:a16="http://schemas.microsoft.com/office/drawing/2014/main" id="{4874C0AC-483F-D946-B38E-9F48708D99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4" name="Rectangle 14">
                    <a:extLst>
                      <a:ext uri="{FF2B5EF4-FFF2-40B4-BE49-F238E27FC236}">
                        <a16:creationId xmlns:a16="http://schemas.microsoft.com/office/drawing/2014/main" id="{D4CAA598-C894-4134-EA9F-C3B5037164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7" name="Group 15">
                  <a:extLst>
                    <a:ext uri="{FF2B5EF4-FFF2-40B4-BE49-F238E27FC236}">
                      <a16:creationId xmlns:a16="http://schemas.microsoft.com/office/drawing/2014/main" id="{2ED734FC-9805-8F9D-EEA0-D11CFBCB85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381" name="Rectangle 16">
                    <a:extLst>
                      <a:ext uri="{FF2B5EF4-FFF2-40B4-BE49-F238E27FC236}">
                        <a16:creationId xmlns:a16="http://schemas.microsoft.com/office/drawing/2014/main" id="{B51FB0D3-71D3-EB2E-D200-038702F9C9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2" name="Rectangle 17">
                    <a:extLst>
                      <a:ext uri="{FF2B5EF4-FFF2-40B4-BE49-F238E27FC236}">
                        <a16:creationId xmlns:a16="http://schemas.microsoft.com/office/drawing/2014/main" id="{DF6101E7-5D2F-81D1-4952-704D48E63A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8" name="Group 18">
                  <a:extLst>
                    <a:ext uri="{FF2B5EF4-FFF2-40B4-BE49-F238E27FC236}">
                      <a16:creationId xmlns:a16="http://schemas.microsoft.com/office/drawing/2014/main" id="{41323D8B-3FC5-9DDA-3EB6-AF6D4B18B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379" name="Rectangle 19">
                    <a:extLst>
                      <a:ext uri="{FF2B5EF4-FFF2-40B4-BE49-F238E27FC236}">
                        <a16:creationId xmlns:a16="http://schemas.microsoft.com/office/drawing/2014/main" id="{397D76F4-A6AF-2EE9-03A2-841A0322E9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0" name="Rectangle 20">
                    <a:extLst>
                      <a:ext uri="{FF2B5EF4-FFF2-40B4-BE49-F238E27FC236}">
                        <a16:creationId xmlns:a16="http://schemas.microsoft.com/office/drawing/2014/main" id="{8D079D59-84B1-F2E5-6F2E-238BB2AC84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537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7874C12-885B-F6D2-2AEE-31356E49E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 build="p" autoUpdateAnimBg="0"/>
      <p:bldP spid="390150" grpId="0" build="p" autoUpdateAnimBg="0"/>
      <p:bldP spid="39015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1171" name="Object 3">
                <a:extLst>
                  <a:ext uri="{FF2B5EF4-FFF2-40B4-BE49-F238E27FC236}">
                    <a16:creationId xmlns:a16="http://schemas.microsoft.com/office/drawing/2014/main" id="{36383BAE-59F7-C6F0-E402-B912C87D1837}"/>
                  </a:ext>
                </a:extLst>
              </p:cNvPr>
              <p:cNvSpPr txBox="1"/>
              <p:nvPr/>
            </p:nvSpPr>
            <p:spPr bwMode="auto">
              <a:xfrm>
                <a:off x="1374775" y="1135063"/>
                <a:ext cx="4291013" cy="9985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1171" name="Object 3">
                <a:extLst>
                  <a:ext uri="{FF2B5EF4-FFF2-40B4-BE49-F238E27FC236}">
                    <a16:creationId xmlns:a16="http://schemas.microsoft.com/office/drawing/2014/main" id="{36383BAE-59F7-C6F0-E402-B912C87D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775" y="1135063"/>
                <a:ext cx="4291013" cy="998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172" name="Rectangle 4">
            <a:extLst>
              <a:ext uri="{FF2B5EF4-FFF2-40B4-BE49-F238E27FC236}">
                <a16:creationId xmlns:a16="http://schemas.microsoft.com/office/drawing/2014/main" id="{2DEDC65F-A440-6E8C-CCAB-5347A1971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n-lt"/>
              </a:rPr>
              <a:t>The temperature distribution is parabolic in </a:t>
            </a:r>
            <a:r>
              <a:rPr lang="en-US" altLang="en-US" sz="2400" i="1" dirty="0">
                <a:latin typeface="+mn-lt"/>
              </a:rPr>
              <a:t>x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sp>
        <p:nvSpPr>
          <p:cNvPr id="391173" name="Rectangle 5">
            <a:extLst>
              <a:ext uri="{FF2B5EF4-FFF2-40B4-BE49-F238E27FC236}">
                <a16:creationId xmlns:a16="http://schemas.microsoft.com/office/drawing/2014/main" id="{D552B4D2-8A34-1368-8F76-41D25FEA1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19400"/>
            <a:ext cx="272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n-lt"/>
              </a:rPr>
              <a:t>Using Fourier’s law:</a:t>
            </a:r>
          </a:p>
        </p:txBody>
      </p:sp>
      <p:sp>
        <p:nvSpPr>
          <p:cNvPr id="391174" name="Rectangle 6">
            <a:extLst>
              <a:ext uri="{FF2B5EF4-FFF2-40B4-BE49-F238E27FC236}">
                <a16:creationId xmlns:a16="http://schemas.microsoft.com/office/drawing/2014/main" id="{24E557CF-1AA7-EE3B-A675-3C5FABD6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3429000"/>
            <a:ext cx="240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n-lt"/>
              </a:rPr>
              <a:t>Heat transfer rate: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1175" name="Object 7">
                <a:extLst>
                  <a:ext uri="{FF2B5EF4-FFF2-40B4-BE49-F238E27FC236}">
                    <a16:creationId xmlns:a16="http://schemas.microsoft.com/office/drawing/2014/main" id="{63C9B48E-3D4D-98AA-5DCD-A7FFBF3B9F71}"/>
                  </a:ext>
                </a:extLst>
              </p:cNvPr>
              <p:cNvSpPr txBox="1"/>
              <p:nvPr/>
            </p:nvSpPr>
            <p:spPr bwMode="auto">
              <a:xfrm>
                <a:off x="3173413" y="3802063"/>
                <a:ext cx="5894387" cy="1150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1175" name="Object 7">
                <a:extLst>
                  <a:ext uri="{FF2B5EF4-FFF2-40B4-BE49-F238E27FC236}">
                    <a16:creationId xmlns:a16="http://schemas.microsoft.com/office/drawing/2014/main" id="{63C9B48E-3D4D-98AA-5DCD-A7FFBF3B9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3413" y="3802063"/>
                <a:ext cx="5894387" cy="1150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176" name="Rectangle 8">
            <a:extLst>
              <a:ext uri="{FF2B5EF4-FFF2-40B4-BE49-F238E27FC236}">
                <a16:creationId xmlns:a16="http://schemas.microsoft.com/office/drawing/2014/main" id="{40513248-DFC5-FEB8-6815-0D32B80BE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816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>
                <a:latin typeface="+mn-lt"/>
              </a:rPr>
              <a:t>Thus, </a:t>
            </a:r>
            <a:r>
              <a:rPr lang="en-US" altLang="en-US" sz="2400" i="1">
                <a:latin typeface="+mn-lt"/>
              </a:rPr>
              <a:t>dT/dx </a:t>
            </a:r>
            <a:r>
              <a:rPr lang="en-US" altLang="en-US" sz="2400">
                <a:latin typeface="+mn-lt"/>
              </a:rPr>
              <a:t>is a function of </a:t>
            </a:r>
            <a:r>
              <a:rPr lang="en-US" altLang="en-US" sz="2400" i="1">
                <a:latin typeface="+mn-lt"/>
              </a:rPr>
              <a:t>x</a:t>
            </a:r>
            <a:r>
              <a:rPr lang="en-US" altLang="en-US" sz="2400">
                <a:latin typeface="+mn-lt"/>
              </a:rPr>
              <a:t>, and therefore both the heat transfer rate and  heat flux are dependent on </a:t>
            </a:r>
            <a:r>
              <a:rPr lang="en-US" altLang="en-US" sz="2400" i="1">
                <a:latin typeface="+mn-lt"/>
              </a:rPr>
              <a:t>x </a:t>
            </a:r>
            <a:r>
              <a:rPr lang="en-US" altLang="en-US" sz="2400">
                <a:latin typeface="+mn-lt"/>
              </a:rPr>
              <a:t>for a medium </a:t>
            </a:r>
            <a:r>
              <a:rPr lang="en-US" altLang="en-US" sz="2400" i="1">
                <a:latin typeface="+mn-lt"/>
              </a:rPr>
              <a:t>with energy generation</a:t>
            </a:r>
            <a:r>
              <a:rPr lang="en-US" altLang="en-US" sz="2400">
                <a:latin typeface="+mn-lt"/>
              </a:rPr>
              <a:t>.</a:t>
            </a:r>
          </a:p>
        </p:txBody>
      </p:sp>
      <p:sp>
        <p:nvSpPr>
          <p:cNvPr id="16392" name="Title 1">
            <a:extLst>
              <a:ext uri="{FF2B5EF4-FFF2-40B4-BE49-F238E27FC236}">
                <a16:creationId xmlns:a16="http://schemas.microsoft.com/office/drawing/2014/main" id="{8B3D60FD-8B30-8B9A-B409-12DF3CFA9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88" y="244475"/>
            <a:ext cx="7772400" cy="787400"/>
          </a:xfrm>
        </p:spPr>
        <p:txBody>
          <a:bodyPr/>
          <a:lstStyle/>
          <a:p>
            <a:r>
              <a:rPr lang="en-IN" altLang="en-US" sz="2800"/>
              <a:t>Local Rate of Heat Flux Transfer</a:t>
            </a:r>
          </a:p>
        </p:txBody>
      </p:sp>
      <p:grpSp>
        <p:nvGrpSpPr>
          <p:cNvPr id="16393" name="Group 38">
            <a:extLst>
              <a:ext uri="{FF2B5EF4-FFF2-40B4-BE49-F238E27FC236}">
                <a16:creationId xmlns:a16="http://schemas.microsoft.com/office/drawing/2014/main" id="{B14701B8-60B4-575C-13A1-132E9FCBD5EE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6394" name="Group 19">
              <a:extLst>
                <a:ext uri="{FF2B5EF4-FFF2-40B4-BE49-F238E27FC236}">
                  <a16:creationId xmlns:a16="http://schemas.microsoft.com/office/drawing/2014/main" id="{431D1E13-A6C4-FCC7-F005-488E46D50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396" name="Group 8">
                <a:extLst>
                  <a:ext uri="{FF2B5EF4-FFF2-40B4-BE49-F238E27FC236}">
                    <a16:creationId xmlns:a16="http://schemas.microsoft.com/office/drawing/2014/main" id="{CF00C8BE-B541-434A-98D5-16E0BDF00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398" name="Group 9">
                  <a:extLst>
                    <a:ext uri="{FF2B5EF4-FFF2-40B4-BE49-F238E27FC236}">
                      <a16:creationId xmlns:a16="http://schemas.microsoft.com/office/drawing/2014/main" id="{FB4A3F77-7819-2129-0ECB-37832194A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6408" name="Rectangle 10">
                    <a:extLst>
                      <a:ext uri="{FF2B5EF4-FFF2-40B4-BE49-F238E27FC236}">
                        <a16:creationId xmlns:a16="http://schemas.microsoft.com/office/drawing/2014/main" id="{FC09438E-0AA4-4AFE-8717-A8C3100E4E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9" name="Rectangle 11">
                    <a:extLst>
                      <a:ext uri="{FF2B5EF4-FFF2-40B4-BE49-F238E27FC236}">
                        <a16:creationId xmlns:a16="http://schemas.microsoft.com/office/drawing/2014/main" id="{EB72FC25-A981-5F20-9DAE-B4D1F3E226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9" name="Group 12">
                  <a:extLst>
                    <a:ext uri="{FF2B5EF4-FFF2-40B4-BE49-F238E27FC236}">
                      <a16:creationId xmlns:a16="http://schemas.microsoft.com/office/drawing/2014/main" id="{EA86F201-302A-F721-C2FC-A0A08A1176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406" name="Rectangle 13">
                    <a:extLst>
                      <a:ext uri="{FF2B5EF4-FFF2-40B4-BE49-F238E27FC236}">
                        <a16:creationId xmlns:a16="http://schemas.microsoft.com/office/drawing/2014/main" id="{BC0CECCA-D734-5D6A-FC6E-75838AABD6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7" name="Rectangle 14">
                    <a:extLst>
                      <a:ext uri="{FF2B5EF4-FFF2-40B4-BE49-F238E27FC236}">
                        <a16:creationId xmlns:a16="http://schemas.microsoft.com/office/drawing/2014/main" id="{90D32628-149C-141F-9BA0-A43C9E25E2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400" name="Group 15">
                  <a:extLst>
                    <a:ext uri="{FF2B5EF4-FFF2-40B4-BE49-F238E27FC236}">
                      <a16:creationId xmlns:a16="http://schemas.microsoft.com/office/drawing/2014/main" id="{E94C3F7C-E544-7684-251F-C174ABC04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404" name="Rectangle 16">
                    <a:extLst>
                      <a:ext uri="{FF2B5EF4-FFF2-40B4-BE49-F238E27FC236}">
                        <a16:creationId xmlns:a16="http://schemas.microsoft.com/office/drawing/2014/main" id="{1343D849-459A-A5E3-D554-AC902493D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5" name="Rectangle 17">
                    <a:extLst>
                      <a:ext uri="{FF2B5EF4-FFF2-40B4-BE49-F238E27FC236}">
                        <a16:creationId xmlns:a16="http://schemas.microsoft.com/office/drawing/2014/main" id="{DFA3E05E-D420-DD30-8B28-713E0E672F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401" name="Group 18">
                  <a:extLst>
                    <a:ext uri="{FF2B5EF4-FFF2-40B4-BE49-F238E27FC236}">
                      <a16:creationId xmlns:a16="http://schemas.microsoft.com/office/drawing/2014/main" id="{88B19F85-067B-D6E7-3591-30B9E92670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402" name="Rectangle 19">
                    <a:extLst>
                      <a:ext uri="{FF2B5EF4-FFF2-40B4-BE49-F238E27FC236}">
                        <a16:creationId xmlns:a16="http://schemas.microsoft.com/office/drawing/2014/main" id="{E08EA6C3-B1B3-6D4B-C8C2-56D8A6E0E2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3" name="Rectangle 20">
                    <a:extLst>
                      <a:ext uri="{FF2B5EF4-FFF2-40B4-BE49-F238E27FC236}">
                        <a16:creationId xmlns:a16="http://schemas.microsoft.com/office/drawing/2014/main" id="{5FAB581B-6DAC-8884-96E1-C02A73EAAC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639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85DAF5-DBAE-8F55-0C38-24550F3B8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9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build="p" autoUpdateAnimBg="0"/>
      <p:bldP spid="391173" grpId="0" build="p" autoUpdateAnimBg="0"/>
      <p:bldP spid="391174" grpId="0" build="p" autoUpdateAnimBg="0"/>
      <p:bldP spid="39117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2E33925-13BE-B1DF-629E-479CFB68E1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338138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Boundary Conditions </a:t>
            </a:r>
          </a:p>
        </p:txBody>
      </p:sp>
      <p:graphicFrame>
        <p:nvGraphicFramePr>
          <p:cNvPr id="392198" name="Object 6">
            <a:extLst>
              <a:ext uri="{FF2B5EF4-FFF2-40B4-BE49-F238E27FC236}">
                <a16:creationId xmlns:a16="http://schemas.microsoft.com/office/drawing/2014/main" id="{EDA24033-14E8-92C2-29D0-91157433E3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1066800"/>
          <a:ext cx="2295525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95238" imgH="3543795" progId="Paint.Picture">
                  <p:embed/>
                </p:oleObj>
              </mc:Choice>
              <mc:Fallback>
                <p:oleObj name="Bitmap Image" r:id="rId2" imgW="2295238" imgH="3543795" progId="Paint.Picture">
                  <p:embed/>
                  <p:pic>
                    <p:nvPicPr>
                      <p:cNvPr id="392198" name="Object 6">
                        <a:extLst>
                          <a:ext uri="{FF2B5EF4-FFF2-40B4-BE49-F238E27FC236}">
                            <a16:creationId xmlns:a16="http://schemas.microsoft.com/office/drawing/2014/main" id="{EDA24033-14E8-92C2-29D0-91157433E3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066800"/>
                        <a:ext cx="2295525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199" name="Text Box 7">
            <a:extLst>
              <a:ext uri="{FF2B5EF4-FFF2-40B4-BE49-F238E27FC236}">
                <a16:creationId xmlns:a16="http://schemas.microsoft.com/office/drawing/2014/main" id="{949C0853-C3AD-5715-33B0-2A0C2611D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108075"/>
            <a:ext cx="595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Case 1: Simple Dirichlet Boundary Conditions: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200" name="Object 8">
                <a:extLst>
                  <a:ext uri="{FF2B5EF4-FFF2-40B4-BE49-F238E27FC236}">
                    <a16:creationId xmlns:a16="http://schemas.microsoft.com/office/drawing/2014/main" id="{F37B117F-2259-1FC9-FEB3-265B1DD5C6FB}"/>
                  </a:ext>
                </a:extLst>
              </p:cNvPr>
              <p:cNvSpPr txBox="1"/>
              <p:nvPr/>
            </p:nvSpPr>
            <p:spPr bwMode="auto">
              <a:xfrm>
                <a:off x="990600" y="1828800"/>
                <a:ext cx="1989138" cy="544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2200" name="Object 8">
                <a:extLst>
                  <a:ext uri="{FF2B5EF4-FFF2-40B4-BE49-F238E27FC236}">
                    <a16:creationId xmlns:a16="http://schemas.microsoft.com/office/drawing/2014/main" id="{F37B117F-2259-1FC9-FEB3-265B1DD5C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828800"/>
                <a:ext cx="1989138" cy="544513"/>
              </a:xfrm>
              <a:prstGeom prst="rect">
                <a:avLst/>
              </a:prstGeom>
              <a:blipFill>
                <a:blip r:embed="rId4"/>
                <a:stretch>
                  <a:fillRect l="-920" b="-11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201" name="Object 9">
                <a:extLst>
                  <a:ext uri="{FF2B5EF4-FFF2-40B4-BE49-F238E27FC236}">
                    <a16:creationId xmlns:a16="http://schemas.microsoft.com/office/drawing/2014/main" id="{998E13ED-9661-851E-B844-9EB47B4547FD}"/>
                  </a:ext>
                </a:extLst>
              </p:cNvPr>
              <p:cNvSpPr txBox="1"/>
              <p:nvPr/>
            </p:nvSpPr>
            <p:spPr bwMode="auto">
              <a:xfrm>
                <a:off x="4038600" y="1828800"/>
                <a:ext cx="1814513" cy="544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2201" name="Object 9">
                <a:extLst>
                  <a:ext uri="{FF2B5EF4-FFF2-40B4-BE49-F238E27FC236}">
                    <a16:creationId xmlns:a16="http://schemas.microsoft.com/office/drawing/2014/main" id="{998E13ED-9661-851E-B844-9EB47B454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1828800"/>
                <a:ext cx="1814513" cy="544513"/>
              </a:xfrm>
              <a:prstGeom prst="rect">
                <a:avLst/>
              </a:prstGeom>
              <a:blipFill>
                <a:blip r:embed="rId5"/>
                <a:stretch>
                  <a:fillRect l="-1010" b="-11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202" name="Object 10">
                <a:extLst>
                  <a:ext uri="{FF2B5EF4-FFF2-40B4-BE49-F238E27FC236}">
                    <a16:creationId xmlns:a16="http://schemas.microsoft.com/office/drawing/2014/main" id="{B74E2A03-A065-E93D-07EB-0BD03E799427}"/>
                  </a:ext>
                </a:extLst>
              </p:cNvPr>
              <p:cNvSpPr txBox="1"/>
              <p:nvPr/>
            </p:nvSpPr>
            <p:spPr bwMode="auto">
              <a:xfrm>
                <a:off x="2438400" y="2590800"/>
                <a:ext cx="1430338" cy="544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2202" name="Object 10">
                <a:extLst>
                  <a:ext uri="{FF2B5EF4-FFF2-40B4-BE49-F238E27FC236}">
                    <a16:creationId xmlns:a16="http://schemas.microsoft.com/office/drawing/2014/main" id="{B74E2A03-A065-E93D-07EB-0BD03E79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2590800"/>
                <a:ext cx="1430338" cy="544513"/>
              </a:xfrm>
              <a:prstGeom prst="rect">
                <a:avLst/>
              </a:prstGeom>
              <a:blipFill>
                <a:blip r:embed="rId6"/>
                <a:stretch>
                  <a:fillRect l="-8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2197" name="Rectangle 5">
            <a:extLst>
              <a:ext uri="{FF2B5EF4-FFF2-40B4-BE49-F238E27FC236}">
                <a16:creationId xmlns:a16="http://schemas.microsoft.com/office/drawing/2014/main" id="{13BFE85E-EDE5-917B-0274-F1936AD1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819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q’’’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CBAC9CFF-1B60-6651-0FEB-CED83FE7C11A}"/>
              </a:ext>
            </a:extLst>
          </p:cNvPr>
          <p:cNvGrpSpPr>
            <a:grpSpLocks/>
          </p:cNvGrpSpPr>
          <p:nvPr/>
        </p:nvGrpSpPr>
        <p:grpSpPr bwMode="auto">
          <a:xfrm>
            <a:off x="604838" y="3276600"/>
            <a:ext cx="5692775" cy="998538"/>
            <a:chOff x="573" y="2688"/>
            <a:chExt cx="3586" cy="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38" name="Object 11">
                  <a:extLst>
                    <a:ext uri="{FF2B5EF4-FFF2-40B4-BE49-F238E27FC236}">
                      <a16:creationId xmlns:a16="http://schemas.microsoft.com/office/drawing/2014/main" id="{96BA21A7-51A8-7F84-1881-BB30DDEE3EB8}"/>
                    </a:ext>
                  </a:extLst>
                </p:cNvPr>
                <p:cNvSpPr txBox="1"/>
                <p:nvPr/>
              </p:nvSpPr>
              <p:spPr bwMode="auto">
                <a:xfrm>
                  <a:off x="1457" y="2688"/>
                  <a:ext cx="2702" cy="6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)=−</m:t>
                        </m:r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′′′</m:t>
                                </m:r>
                              </m:sup>
                            </m:sSup>
                          </m:num>
                          <m:den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17438" name="Object 11">
                  <a:extLst>
                    <a:ext uri="{FF2B5EF4-FFF2-40B4-BE49-F238E27FC236}">
                      <a16:creationId xmlns:a16="http://schemas.microsoft.com/office/drawing/2014/main" id="{96BA21A7-51A8-7F84-1881-BB30DDEE3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7" y="2688"/>
                  <a:ext cx="2702" cy="6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39" name="Text Box 12">
              <a:extLst>
                <a:ext uri="{FF2B5EF4-FFF2-40B4-BE49-F238E27FC236}">
                  <a16:creationId xmlns:a16="http://schemas.microsoft.com/office/drawing/2014/main" id="{11C7ABEC-6179-E08C-9491-68466B55A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" y="2832"/>
              <a:ext cx="8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Solution :</a:t>
              </a:r>
            </a:p>
          </p:txBody>
        </p:sp>
      </p:grpSp>
      <p:sp>
        <p:nvSpPr>
          <p:cNvPr id="392206" name="Text Box 14">
            <a:extLst>
              <a:ext uri="{FF2B5EF4-FFF2-40B4-BE49-F238E27FC236}">
                <a16:creationId xmlns:a16="http://schemas.microsoft.com/office/drawing/2014/main" id="{9E923C39-FAD0-7155-B526-6CE4BB56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17938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207" name="Object 15">
                <a:extLst>
                  <a:ext uri="{FF2B5EF4-FFF2-40B4-BE49-F238E27FC236}">
                    <a16:creationId xmlns:a16="http://schemas.microsoft.com/office/drawing/2014/main" id="{D0CF2146-9097-C6C7-806F-3FE037AF7CDD}"/>
                  </a:ext>
                </a:extLst>
              </p:cNvPr>
              <p:cNvSpPr txBox="1"/>
              <p:nvPr/>
            </p:nvSpPr>
            <p:spPr bwMode="auto">
              <a:xfrm>
                <a:off x="376238" y="4511675"/>
                <a:ext cx="8466137" cy="1371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2207" name="Object 15">
                <a:extLst>
                  <a:ext uri="{FF2B5EF4-FFF2-40B4-BE49-F238E27FC236}">
                    <a16:creationId xmlns:a16="http://schemas.microsoft.com/office/drawing/2014/main" id="{D0CF2146-9097-C6C7-806F-3FE037AF7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238" y="4511675"/>
                <a:ext cx="8466137" cy="1371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2208" name="Text Box 16">
            <a:extLst>
              <a:ext uri="{FF2B5EF4-FFF2-40B4-BE49-F238E27FC236}">
                <a16:creationId xmlns:a16="http://schemas.microsoft.com/office/drawing/2014/main" id="{8A453B0A-75AE-F348-34C2-39C027EE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853113"/>
            <a:ext cx="8855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Maximum temperature occurs inside the slab close the higher temperature surface.</a:t>
            </a:r>
          </a:p>
        </p:txBody>
      </p:sp>
      <p:grpSp>
        <p:nvGrpSpPr>
          <p:cNvPr id="17421" name="Group 38">
            <a:extLst>
              <a:ext uri="{FF2B5EF4-FFF2-40B4-BE49-F238E27FC236}">
                <a16:creationId xmlns:a16="http://schemas.microsoft.com/office/drawing/2014/main" id="{2B686ED5-ADD5-2A23-971D-73DDB5008506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7422" name="Group 19">
              <a:extLst>
                <a:ext uri="{FF2B5EF4-FFF2-40B4-BE49-F238E27FC236}">
                  <a16:creationId xmlns:a16="http://schemas.microsoft.com/office/drawing/2014/main" id="{B76933DF-BC3F-080F-08AC-9D757A8F8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424" name="Group 8">
                <a:extLst>
                  <a:ext uri="{FF2B5EF4-FFF2-40B4-BE49-F238E27FC236}">
                    <a16:creationId xmlns:a16="http://schemas.microsoft.com/office/drawing/2014/main" id="{68DBB54F-9769-DEA7-9C5F-CCCCA980E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426" name="Group 9">
                  <a:extLst>
                    <a:ext uri="{FF2B5EF4-FFF2-40B4-BE49-F238E27FC236}">
                      <a16:creationId xmlns:a16="http://schemas.microsoft.com/office/drawing/2014/main" id="{2FE43406-F7CC-D3D5-1916-A211F82A5F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36" name="Rectangle 10">
                    <a:extLst>
                      <a:ext uri="{FF2B5EF4-FFF2-40B4-BE49-F238E27FC236}">
                        <a16:creationId xmlns:a16="http://schemas.microsoft.com/office/drawing/2014/main" id="{7477C9D2-DC7D-EECE-FB45-55CA52BA6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7" name="Rectangle 11">
                    <a:extLst>
                      <a:ext uri="{FF2B5EF4-FFF2-40B4-BE49-F238E27FC236}">
                        <a16:creationId xmlns:a16="http://schemas.microsoft.com/office/drawing/2014/main" id="{1230AD35-B18E-7CBB-C97A-8842D1FB8E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7" name="Group 12">
                  <a:extLst>
                    <a:ext uri="{FF2B5EF4-FFF2-40B4-BE49-F238E27FC236}">
                      <a16:creationId xmlns:a16="http://schemas.microsoft.com/office/drawing/2014/main" id="{B71677CE-8A16-7A01-9FF5-1917893735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34" name="Rectangle 13">
                    <a:extLst>
                      <a:ext uri="{FF2B5EF4-FFF2-40B4-BE49-F238E27FC236}">
                        <a16:creationId xmlns:a16="http://schemas.microsoft.com/office/drawing/2014/main" id="{FA0F2913-28B0-DC69-9424-52643AFAF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5" name="Rectangle 14">
                    <a:extLst>
                      <a:ext uri="{FF2B5EF4-FFF2-40B4-BE49-F238E27FC236}">
                        <a16:creationId xmlns:a16="http://schemas.microsoft.com/office/drawing/2014/main" id="{82A2E47B-EA02-EC35-6C76-29D3B44DAD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8" name="Group 15">
                  <a:extLst>
                    <a:ext uri="{FF2B5EF4-FFF2-40B4-BE49-F238E27FC236}">
                      <a16:creationId xmlns:a16="http://schemas.microsoft.com/office/drawing/2014/main" id="{8466F12C-FC1C-CDA6-568F-5077E89E1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32" name="Rectangle 16">
                    <a:extLst>
                      <a:ext uri="{FF2B5EF4-FFF2-40B4-BE49-F238E27FC236}">
                        <a16:creationId xmlns:a16="http://schemas.microsoft.com/office/drawing/2014/main" id="{93240F39-097D-CE04-AA4B-DDF0A559FC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3" name="Rectangle 17">
                    <a:extLst>
                      <a:ext uri="{FF2B5EF4-FFF2-40B4-BE49-F238E27FC236}">
                        <a16:creationId xmlns:a16="http://schemas.microsoft.com/office/drawing/2014/main" id="{53CF4939-A657-9DB5-FACB-4F728D770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9" name="Group 18">
                  <a:extLst>
                    <a:ext uri="{FF2B5EF4-FFF2-40B4-BE49-F238E27FC236}">
                      <a16:creationId xmlns:a16="http://schemas.microsoft.com/office/drawing/2014/main" id="{7EB1C0C8-DAE2-4017-A023-0CD9E693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430" name="Rectangle 19">
                    <a:extLst>
                      <a:ext uri="{FF2B5EF4-FFF2-40B4-BE49-F238E27FC236}">
                        <a16:creationId xmlns:a16="http://schemas.microsoft.com/office/drawing/2014/main" id="{95A94B59-BB70-8BFD-2659-59F4920443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1" name="Rectangle 20">
                    <a:extLst>
                      <a:ext uri="{FF2B5EF4-FFF2-40B4-BE49-F238E27FC236}">
                        <a16:creationId xmlns:a16="http://schemas.microsoft.com/office/drawing/2014/main" id="{46D57FF9-1DA6-7C07-2A72-ABBD1BE4E4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42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F506838-ED27-31FB-D6CD-2E6DDAF04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9" grpId="0" autoUpdateAnimBg="0"/>
      <p:bldP spid="392197" grpId="0" animBg="1" autoUpdateAnimBg="0"/>
      <p:bldP spid="392206" grpId="0" autoUpdateAnimBg="0"/>
      <p:bldP spid="39220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9" name="Picture 1027">
            <a:extLst>
              <a:ext uri="{FF2B5EF4-FFF2-40B4-BE49-F238E27FC236}">
                <a16:creationId xmlns:a16="http://schemas.microsoft.com/office/drawing/2014/main" id="{5AFF1611-9B44-D8BC-D480-4D67E3F2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84" y="1099344"/>
            <a:ext cx="3469041" cy="124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0823" name="Object 1031">
            <a:extLst>
              <a:ext uri="{FF2B5EF4-FFF2-40B4-BE49-F238E27FC236}">
                <a16:creationId xmlns:a16="http://schemas.microsoft.com/office/drawing/2014/main" id="{41DABB12-6E1C-4BB4-5299-53E6C5B5B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99275"/>
              </p:ext>
            </p:extLst>
          </p:nvPr>
        </p:nvGraphicFramePr>
        <p:xfrm>
          <a:off x="452174" y="1803754"/>
          <a:ext cx="28575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857899" imgH="1657581" progId="Paint.Picture">
                  <p:embed/>
                </p:oleObj>
              </mc:Choice>
              <mc:Fallback>
                <p:oleObj name="Bitmap Image" r:id="rId3" imgW="2857899" imgH="1657581" progId="Paint.Picture">
                  <p:embed/>
                  <p:pic>
                    <p:nvPicPr>
                      <p:cNvPr id="290823" name="Object 1031">
                        <a:extLst>
                          <a:ext uri="{FF2B5EF4-FFF2-40B4-BE49-F238E27FC236}">
                            <a16:creationId xmlns:a16="http://schemas.microsoft.com/office/drawing/2014/main" id="{41DABB12-6E1C-4BB4-5299-53E6C5B5B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74" y="1803754"/>
                        <a:ext cx="28575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4" name="Object 1032">
            <a:extLst>
              <a:ext uri="{FF2B5EF4-FFF2-40B4-BE49-F238E27FC236}">
                <a16:creationId xmlns:a16="http://schemas.microsoft.com/office/drawing/2014/main" id="{A3E9EBD4-B13F-D829-D7CD-A0CA6E419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78833"/>
              </p:ext>
            </p:extLst>
          </p:nvPr>
        </p:nvGraphicFramePr>
        <p:xfrm>
          <a:off x="3521075" y="2971800"/>
          <a:ext cx="419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419048" imgH="914286" progId="Paint.Picture">
                  <p:embed/>
                </p:oleObj>
              </mc:Choice>
              <mc:Fallback>
                <p:oleObj name="Bitmap Image" r:id="rId5" imgW="419048" imgH="914286" progId="Paint.Picture">
                  <p:embed/>
                  <p:pic>
                    <p:nvPicPr>
                      <p:cNvPr id="290824" name="Object 1032">
                        <a:extLst>
                          <a:ext uri="{FF2B5EF4-FFF2-40B4-BE49-F238E27FC236}">
                            <a16:creationId xmlns:a16="http://schemas.microsoft.com/office/drawing/2014/main" id="{A3E9EBD4-B13F-D829-D7CD-A0CA6E419E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2971800"/>
                        <a:ext cx="419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5" name="Object 1033">
            <a:extLst>
              <a:ext uri="{FF2B5EF4-FFF2-40B4-BE49-F238E27FC236}">
                <a16:creationId xmlns:a16="http://schemas.microsoft.com/office/drawing/2014/main" id="{50F64BF0-9093-0F21-D849-D655A8CCCD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0675" y="2590800"/>
          <a:ext cx="28289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2828571" imgH="1657581" progId="Paint.Picture">
                  <p:embed/>
                </p:oleObj>
              </mc:Choice>
              <mc:Fallback>
                <p:oleObj name="Bitmap Image" r:id="rId7" imgW="2828571" imgH="1657581" progId="Paint.Picture">
                  <p:embed/>
                  <p:pic>
                    <p:nvPicPr>
                      <p:cNvPr id="290825" name="Object 1033">
                        <a:extLst>
                          <a:ext uri="{FF2B5EF4-FFF2-40B4-BE49-F238E27FC236}">
                            <a16:creationId xmlns:a16="http://schemas.microsoft.com/office/drawing/2014/main" id="{50F64BF0-9093-0F21-D849-D655A8CCCD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2590800"/>
                        <a:ext cx="282892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6" name="Object 1034">
            <a:extLst>
              <a:ext uri="{FF2B5EF4-FFF2-40B4-BE49-F238E27FC236}">
                <a16:creationId xmlns:a16="http://schemas.microsoft.com/office/drawing/2014/main" id="{72C28453-3677-0455-CA2B-DCA173AEF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8675" y="3810000"/>
          <a:ext cx="6477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647619" imgH="790476" progId="Paint.Picture">
                  <p:embed/>
                </p:oleObj>
              </mc:Choice>
              <mc:Fallback>
                <p:oleObj name="Bitmap Image" r:id="rId9" imgW="647619" imgH="790476" progId="Paint.Picture">
                  <p:embed/>
                  <p:pic>
                    <p:nvPicPr>
                      <p:cNvPr id="290826" name="Object 1034">
                        <a:extLst>
                          <a:ext uri="{FF2B5EF4-FFF2-40B4-BE49-F238E27FC236}">
                            <a16:creationId xmlns:a16="http://schemas.microsoft.com/office/drawing/2014/main" id="{72C28453-3677-0455-CA2B-DCA173AEF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3810000"/>
                        <a:ext cx="6477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7" name="Object 1035">
            <a:extLst>
              <a:ext uri="{FF2B5EF4-FFF2-40B4-BE49-F238E27FC236}">
                <a16:creationId xmlns:a16="http://schemas.microsoft.com/office/drawing/2014/main" id="{45B20BDE-8474-3306-23A8-487A08C71D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075" y="4622800"/>
          <a:ext cx="27051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2704762" imgH="1514686" progId="Paint.Picture">
                  <p:embed/>
                </p:oleObj>
              </mc:Choice>
              <mc:Fallback>
                <p:oleObj name="Bitmap Image" r:id="rId11" imgW="2704762" imgH="1514686" progId="Paint.Picture">
                  <p:embed/>
                  <p:pic>
                    <p:nvPicPr>
                      <p:cNvPr id="290827" name="Object 1035">
                        <a:extLst>
                          <a:ext uri="{FF2B5EF4-FFF2-40B4-BE49-F238E27FC236}">
                            <a16:creationId xmlns:a16="http://schemas.microsoft.com/office/drawing/2014/main" id="{45B20BDE-8474-3306-23A8-487A08C71D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622800"/>
                        <a:ext cx="270510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8" name="Object 1036">
            <a:extLst>
              <a:ext uri="{FF2B5EF4-FFF2-40B4-BE49-F238E27FC236}">
                <a16:creationId xmlns:a16="http://schemas.microsoft.com/office/drawing/2014/main" id="{4D1E6E3F-DEB3-4789-010E-4016E13E7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3475" y="4775200"/>
          <a:ext cx="495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419048" imgH="914286" progId="Paint.Picture">
                  <p:embed/>
                </p:oleObj>
              </mc:Choice>
              <mc:Fallback>
                <p:oleObj name="Bitmap Image" r:id="rId13" imgW="419048" imgH="914286" progId="Paint.Picture">
                  <p:embed/>
                  <p:pic>
                    <p:nvPicPr>
                      <p:cNvPr id="290828" name="Object 1036">
                        <a:extLst>
                          <a:ext uri="{FF2B5EF4-FFF2-40B4-BE49-F238E27FC236}">
                            <a16:creationId xmlns:a16="http://schemas.microsoft.com/office/drawing/2014/main" id="{4D1E6E3F-DEB3-4789-010E-4016E13E7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4775200"/>
                        <a:ext cx="495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9" name="Object 1037">
            <a:extLst>
              <a:ext uri="{FF2B5EF4-FFF2-40B4-BE49-F238E27FC236}">
                <a16:creationId xmlns:a16="http://schemas.microsoft.com/office/drawing/2014/main" id="{51213469-9131-F54A-B06C-A1053C35E4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1675" y="4546600"/>
          <a:ext cx="2790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2790476" imgH="1448002" progId="Paint.Picture">
                  <p:embed/>
                </p:oleObj>
              </mc:Choice>
              <mc:Fallback>
                <p:oleObj name="Bitmap Image" r:id="rId14" imgW="2790476" imgH="1448002" progId="Paint.Picture">
                  <p:embed/>
                  <p:pic>
                    <p:nvPicPr>
                      <p:cNvPr id="290829" name="Object 1037">
                        <a:extLst>
                          <a:ext uri="{FF2B5EF4-FFF2-40B4-BE49-F238E27FC236}">
                            <a16:creationId xmlns:a16="http://schemas.microsoft.com/office/drawing/2014/main" id="{51213469-9131-F54A-B06C-A1053C35E4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4546600"/>
                        <a:ext cx="27908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0830" name="Object 1038">
                <a:extLst>
                  <a:ext uri="{FF2B5EF4-FFF2-40B4-BE49-F238E27FC236}">
                    <a16:creationId xmlns:a16="http://schemas.microsoft.com/office/drawing/2014/main" id="{215CF02E-8191-2C08-5720-17C176C09725}"/>
                  </a:ext>
                </a:extLst>
              </p:cNvPr>
              <p:cNvSpPr txBox="1"/>
              <p:nvPr/>
            </p:nvSpPr>
            <p:spPr bwMode="auto">
              <a:xfrm>
                <a:off x="7190454" y="5372438"/>
                <a:ext cx="1660525" cy="107950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0830" name="Object 1038">
                <a:extLst>
                  <a:ext uri="{FF2B5EF4-FFF2-40B4-BE49-F238E27FC236}">
                    <a16:creationId xmlns:a16="http://schemas.microsoft.com/office/drawing/2014/main" id="{215CF02E-8191-2C08-5720-17C176C09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0454" y="5372438"/>
                <a:ext cx="1660525" cy="1079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831" name="Object 1039">
                <a:extLst>
                  <a:ext uri="{FF2B5EF4-FFF2-40B4-BE49-F238E27FC236}">
                    <a16:creationId xmlns:a16="http://schemas.microsoft.com/office/drawing/2014/main" id="{50C1C174-CCFC-3636-EF95-CED314926DC0}"/>
                  </a:ext>
                </a:extLst>
              </p:cNvPr>
              <p:cNvSpPr txBox="1"/>
              <p:nvPr/>
            </p:nvSpPr>
            <p:spPr bwMode="auto">
              <a:xfrm>
                <a:off x="304800" y="3187524"/>
                <a:ext cx="1600200" cy="787400"/>
              </a:xfrm>
              <a:prstGeom prst="rect">
                <a:avLst/>
              </a:prstGeom>
              <a:noFill/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′′.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0831" name="Object 1039">
                <a:extLst>
                  <a:ext uri="{FF2B5EF4-FFF2-40B4-BE49-F238E27FC236}">
                    <a16:creationId xmlns:a16="http://schemas.microsoft.com/office/drawing/2014/main" id="{50C1C174-CCFC-3636-EF95-CED31492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187524"/>
                <a:ext cx="1600200" cy="7874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832" name="Object 1040">
                <a:extLst>
                  <a:ext uri="{FF2B5EF4-FFF2-40B4-BE49-F238E27FC236}">
                    <a16:creationId xmlns:a16="http://schemas.microsoft.com/office/drawing/2014/main" id="{8E3E05EA-6823-1936-7614-A7203718FDE7}"/>
                  </a:ext>
                </a:extLst>
              </p:cNvPr>
              <p:cNvSpPr txBox="1"/>
              <p:nvPr/>
            </p:nvSpPr>
            <p:spPr bwMode="auto">
              <a:xfrm>
                <a:off x="2536825" y="5540729"/>
                <a:ext cx="1727200" cy="78740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′′.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0832" name="Object 1040">
                <a:extLst>
                  <a:ext uri="{FF2B5EF4-FFF2-40B4-BE49-F238E27FC236}">
                    <a16:creationId xmlns:a16="http://schemas.microsoft.com/office/drawing/2014/main" id="{8E3E05EA-6823-1936-7614-A7203718F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6825" y="5540729"/>
                <a:ext cx="1727200" cy="7874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833" name="Object 1041">
                <a:extLst>
                  <a:ext uri="{FF2B5EF4-FFF2-40B4-BE49-F238E27FC236}">
                    <a16:creationId xmlns:a16="http://schemas.microsoft.com/office/drawing/2014/main" id="{5BCE67C9-0C87-14A5-ED8F-FECF9A774D4F}"/>
                  </a:ext>
                </a:extLst>
              </p:cNvPr>
              <p:cNvSpPr txBox="1"/>
              <p:nvPr/>
            </p:nvSpPr>
            <p:spPr bwMode="auto">
              <a:xfrm>
                <a:off x="6851189" y="2913617"/>
                <a:ext cx="1998663" cy="925513"/>
              </a:xfrm>
              <a:prstGeom prst="rect">
                <a:avLst/>
              </a:prstGeom>
              <a:noFill/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0833" name="Object 1041">
                <a:extLst>
                  <a:ext uri="{FF2B5EF4-FFF2-40B4-BE49-F238E27FC236}">
                    <a16:creationId xmlns:a16="http://schemas.microsoft.com/office/drawing/2014/main" id="{5BCE67C9-0C87-14A5-ED8F-FECF9A774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1189" y="2913617"/>
                <a:ext cx="1998663" cy="9255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38">
            <a:extLst>
              <a:ext uri="{FF2B5EF4-FFF2-40B4-BE49-F238E27FC236}">
                <a16:creationId xmlns:a16="http://schemas.microsoft.com/office/drawing/2014/main" id="{5A424CA9-2859-4BCE-750B-85EB689290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0183FD30-D232-54BC-B93E-2B7AC86A9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2E770DB9-A979-4EE6-D4EF-C4427324EC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" name="Group 9">
                  <a:extLst>
                    <a:ext uri="{FF2B5EF4-FFF2-40B4-BE49-F238E27FC236}">
                      <a16:creationId xmlns:a16="http://schemas.microsoft.com/office/drawing/2014/main" id="{22BDF15E-9A0D-F3E3-9A38-08B3510292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" name="Rectangle 10">
                    <a:extLst>
                      <a:ext uri="{FF2B5EF4-FFF2-40B4-BE49-F238E27FC236}">
                        <a16:creationId xmlns:a16="http://schemas.microsoft.com/office/drawing/2014/main" id="{98496670-57F0-FC7B-3073-8837E52427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6" name="Rectangle 11">
                    <a:extLst>
                      <a:ext uri="{FF2B5EF4-FFF2-40B4-BE49-F238E27FC236}">
                        <a16:creationId xmlns:a16="http://schemas.microsoft.com/office/drawing/2014/main" id="{A9572FAD-8C3C-7FAC-75C6-817909759E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2">
                  <a:extLst>
                    <a:ext uri="{FF2B5EF4-FFF2-40B4-BE49-F238E27FC236}">
                      <a16:creationId xmlns:a16="http://schemas.microsoft.com/office/drawing/2014/main" id="{F9DC336E-60B4-2CD2-504C-31A5C1BB8D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" name="Rectangle 13">
                    <a:extLst>
                      <a:ext uri="{FF2B5EF4-FFF2-40B4-BE49-F238E27FC236}">
                        <a16:creationId xmlns:a16="http://schemas.microsoft.com/office/drawing/2014/main" id="{DD4F438F-F889-80CB-5816-9D7A59D882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4">
                    <a:extLst>
                      <a:ext uri="{FF2B5EF4-FFF2-40B4-BE49-F238E27FC236}">
                        <a16:creationId xmlns:a16="http://schemas.microsoft.com/office/drawing/2014/main" id="{CD759C97-1F2B-361A-75FD-D27EACDA53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5">
                  <a:extLst>
                    <a:ext uri="{FF2B5EF4-FFF2-40B4-BE49-F238E27FC236}">
                      <a16:creationId xmlns:a16="http://schemas.microsoft.com/office/drawing/2014/main" id="{1275D056-9B82-C45B-FFD3-552BBFE79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" name="Rectangle 16">
                    <a:extLst>
                      <a:ext uri="{FF2B5EF4-FFF2-40B4-BE49-F238E27FC236}">
                        <a16:creationId xmlns:a16="http://schemas.microsoft.com/office/drawing/2014/main" id="{722D0D57-67A1-AEEE-74C9-C9D9212FF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C1AF873E-D9A3-22E5-078D-159777CBDC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" name="Group 18">
                  <a:extLst>
                    <a:ext uri="{FF2B5EF4-FFF2-40B4-BE49-F238E27FC236}">
                      <a16:creationId xmlns:a16="http://schemas.microsoft.com/office/drawing/2014/main" id="{901FC9CC-FEC5-D3D4-7D52-8BFDC733AD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" name="Rectangle 19">
                    <a:extLst>
                      <a:ext uri="{FF2B5EF4-FFF2-40B4-BE49-F238E27FC236}">
                        <a16:creationId xmlns:a16="http://schemas.microsoft.com/office/drawing/2014/main" id="{61C7E25F-C258-15EE-72EE-3F45DDE3A3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20">
                    <a:extLst>
                      <a:ext uri="{FF2B5EF4-FFF2-40B4-BE49-F238E27FC236}">
                        <a16:creationId xmlns:a16="http://schemas.microsoft.com/office/drawing/2014/main" id="{DA1C2B08-C731-A991-AF73-3FF566B8BB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1CF0CEA1-1C07-E24E-7D84-37502D86B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CC3CF1E-E643-941B-F9DE-63FEFEE09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25B1FC-F443-E158-2F48-F7CEA5429797}"/>
              </a:ext>
            </a:extLst>
          </p:cNvPr>
          <p:cNvSpPr txBox="1">
            <a:spLocks/>
          </p:cNvSpPr>
          <p:nvPr/>
        </p:nvSpPr>
        <p:spPr>
          <a:xfrm>
            <a:off x="0" y="285750"/>
            <a:ext cx="7772400" cy="628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dirty="0"/>
              <a:t>The Thermal Energy Balance Equation</a:t>
            </a:r>
            <a:r>
              <a:rPr lang="en-US" sz="2800" kern="0" dirty="0"/>
              <a:t> by Fourier</a:t>
            </a:r>
            <a:endParaRPr lang="en-IN" sz="280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1D463-5DC0-AA83-7218-0EB2AE05960C}"/>
              </a:ext>
            </a:extLst>
          </p:cNvPr>
          <p:cNvSpPr txBox="1"/>
          <p:nvPr/>
        </p:nvSpPr>
        <p:spPr>
          <a:xfrm>
            <a:off x="320675" y="1158424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an active Functional Block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A0B232-0FCF-46A3-FB65-2679E28B8855}"/>
                  </a:ext>
                </a:extLst>
              </p14:cNvPr>
              <p14:cNvContentPartPr/>
              <p14:nvPr/>
            </p14:nvContentPartPr>
            <p14:xfrm>
              <a:off x="973440" y="2830680"/>
              <a:ext cx="6695640" cy="1653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A0B232-0FCF-46A3-FB65-2679E28B88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080" y="2821320"/>
                <a:ext cx="6714360" cy="167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0" grpId="0" animBg="1"/>
      <p:bldP spid="290831" grpId="0" animBg="1"/>
      <p:bldP spid="290832" grpId="0" animBg="1"/>
      <p:bldP spid="2908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CB5182B8-9789-92E0-4FF6-48FB87E5B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7620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The Thermal Energy Balance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0211" name="Object 3">
                <a:extLst>
                  <a:ext uri="{FF2B5EF4-FFF2-40B4-BE49-F238E27FC236}">
                    <a16:creationId xmlns:a16="http://schemas.microsoft.com/office/drawing/2014/main" id="{501DD7A4-D85E-DD6E-ED4C-78FF23EB2279}"/>
                  </a:ext>
                </a:extLst>
              </p:cNvPr>
              <p:cNvSpPr txBox="1"/>
              <p:nvPr/>
            </p:nvSpPr>
            <p:spPr bwMode="auto">
              <a:xfrm>
                <a:off x="304800" y="1219200"/>
                <a:ext cx="8180388" cy="1109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′′.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∬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′′.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0211" name="Object 3">
                <a:extLst>
                  <a:ext uri="{FF2B5EF4-FFF2-40B4-BE49-F238E27FC236}">
                    <a16:creationId xmlns:a16="http://schemas.microsoft.com/office/drawing/2014/main" id="{501DD7A4-D85E-DD6E-ED4C-78FF23EB2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19200"/>
                <a:ext cx="8180388" cy="1109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212" name="Object 4">
                <a:extLst>
                  <a:ext uri="{FF2B5EF4-FFF2-40B4-BE49-F238E27FC236}">
                    <a16:creationId xmlns:a16="http://schemas.microsoft.com/office/drawing/2014/main" id="{AC9C8E2A-E670-5E72-500A-81CE64E23975}"/>
                  </a:ext>
                </a:extLst>
              </p:cNvPr>
              <p:cNvSpPr txBox="1"/>
              <p:nvPr/>
            </p:nvSpPr>
            <p:spPr bwMode="auto">
              <a:xfrm>
                <a:off x="609600" y="2438400"/>
                <a:ext cx="7688263" cy="1109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′′.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′′.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0212" name="Object 4">
                <a:extLst>
                  <a:ext uri="{FF2B5EF4-FFF2-40B4-BE49-F238E27FC236}">
                    <a16:creationId xmlns:a16="http://schemas.microsoft.com/office/drawing/2014/main" id="{AC9C8E2A-E670-5E72-500A-81CE64E23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438400"/>
                <a:ext cx="7688263" cy="1109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213" name="Object 5">
                <a:extLst>
                  <a:ext uri="{FF2B5EF4-FFF2-40B4-BE49-F238E27FC236}">
                    <a16:creationId xmlns:a16="http://schemas.microsoft.com/office/drawing/2014/main" id="{E0E6C5E2-23B2-13A5-9AC6-5EF127660C4F}"/>
                  </a:ext>
                </a:extLst>
              </p:cNvPr>
              <p:cNvSpPr txBox="1"/>
              <p:nvPr/>
            </p:nvSpPr>
            <p:spPr bwMode="auto">
              <a:xfrm>
                <a:off x="1676400" y="3581400"/>
                <a:ext cx="5811838" cy="1079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∬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′′.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0213" name="Object 5">
                <a:extLst>
                  <a:ext uri="{FF2B5EF4-FFF2-40B4-BE49-F238E27FC236}">
                    <a16:creationId xmlns:a16="http://schemas.microsoft.com/office/drawing/2014/main" id="{E0E6C5E2-23B2-13A5-9AC6-5EF127660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581400"/>
                <a:ext cx="5811838" cy="1079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214" name="Object 6">
                <a:extLst>
                  <a:ext uri="{FF2B5EF4-FFF2-40B4-BE49-F238E27FC236}">
                    <a16:creationId xmlns:a16="http://schemas.microsoft.com/office/drawing/2014/main" id="{9F11FE63-B4D6-5959-62A9-AD5F141939AE}"/>
                  </a:ext>
                </a:extLst>
              </p:cNvPr>
              <p:cNvSpPr txBox="1"/>
              <p:nvPr/>
            </p:nvSpPr>
            <p:spPr bwMode="auto">
              <a:xfrm>
                <a:off x="1736725" y="5334000"/>
                <a:ext cx="6149975" cy="1079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0214" name="Object 6">
                <a:extLst>
                  <a:ext uri="{FF2B5EF4-FFF2-40B4-BE49-F238E27FC236}">
                    <a16:creationId xmlns:a16="http://schemas.microsoft.com/office/drawing/2014/main" id="{9F11FE63-B4D6-5959-62A9-AD5F14193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6725" y="5334000"/>
                <a:ext cx="6149975" cy="1079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0215" name="Text Box 7">
            <a:extLst>
              <a:ext uri="{FF2B5EF4-FFF2-40B4-BE49-F238E27FC236}">
                <a16:creationId xmlns:a16="http://schemas.microsoft.com/office/drawing/2014/main" id="{5D4D69E8-6677-AE4F-49A0-9A9B47506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724400"/>
            <a:ext cx="5186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Using Gauss Divergence Theorem:</a:t>
            </a:r>
          </a:p>
        </p:txBody>
      </p:sp>
      <p:grpSp>
        <p:nvGrpSpPr>
          <p:cNvPr id="10" name="Group 38">
            <a:extLst>
              <a:ext uri="{FF2B5EF4-FFF2-40B4-BE49-F238E27FC236}">
                <a16:creationId xmlns:a16="http://schemas.microsoft.com/office/drawing/2014/main" id="{88A52C9D-F0EE-DFF8-0924-A057506D06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A69FA098-3A4B-0E9B-A5BB-2EC78CB4E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87C729F1-E1A0-9CC1-D172-63F8B8471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" name="Group 9">
                  <a:extLst>
                    <a:ext uri="{FF2B5EF4-FFF2-40B4-BE49-F238E27FC236}">
                      <a16:creationId xmlns:a16="http://schemas.microsoft.com/office/drawing/2014/main" id="{6922A591-0DD5-FFA1-C9D5-C5BB69870C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" name="Rectangle 10">
                    <a:extLst>
                      <a:ext uri="{FF2B5EF4-FFF2-40B4-BE49-F238E27FC236}">
                        <a16:creationId xmlns:a16="http://schemas.microsoft.com/office/drawing/2014/main" id="{03FE2680-FBBA-608D-F462-956D769EEE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6" name="Rectangle 11">
                    <a:extLst>
                      <a:ext uri="{FF2B5EF4-FFF2-40B4-BE49-F238E27FC236}">
                        <a16:creationId xmlns:a16="http://schemas.microsoft.com/office/drawing/2014/main" id="{5C3CFED3-3167-ECEE-8E85-A4B2A79D16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2">
                  <a:extLst>
                    <a:ext uri="{FF2B5EF4-FFF2-40B4-BE49-F238E27FC236}">
                      <a16:creationId xmlns:a16="http://schemas.microsoft.com/office/drawing/2014/main" id="{7C7F73AC-915A-622C-127A-A76FD5F28E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" name="Rectangle 13">
                    <a:extLst>
                      <a:ext uri="{FF2B5EF4-FFF2-40B4-BE49-F238E27FC236}">
                        <a16:creationId xmlns:a16="http://schemas.microsoft.com/office/drawing/2014/main" id="{BF27CB72-C1AB-8CCC-142D-652D6A7C06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4">
                    <a:extLst>
                      <a:ext uri="{FF2B5EF4-FFF2-40B4-BE49-F238E27FC236}">
                        <a16:creationId xmlns:a16="http://schemas.microsoft.com/office/drawing/2014/main" id="{7098F18F-9707-CB71-D906-B4A3161CE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5">
                  <a:extLst>
                    <a:ext uri="{FF2B5EF4-FFF2-40B4-BE49-F238E27FC236}">
                      <a16:creationId xmlns:a16="http://schemas.microsoft.com/office/drawing/2014/main" id="{C110681B-B458-2F39-0310-205206DCCC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" name="Rectangle 16">
                    <a:extLst>
                      <a:ext uri="{FF2B5EF4-FFF2-40B4-BE49-F238E27FC236}">
                        <a16:creationId xmlns:a16="http://schemas.microsoft.com/office/drawing/2014/main" id="{634885DF-BD2D-4668-C9D6-A0EF26DD32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0CBA2B1B-355E-18BB-1B65-338B7F33B0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" name="Group 18">
                  <a:extLst>
                    <a:ext uri="{FF2B5EF4-FFF2-40B4-BE49-F238E27FC236}">
                      <a16:creationId xmlns:a16="http://schemas.microsoft.com/office/drawing/2014/main" id="{3058E470-D65B-82C5-F40E-E6A040DF05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" name="Rectangle 19">
                    <a:extLst>
                      <a:ext uri="{FF2B5EF4-FFF2-40B4-BE49-F238E27FC236}">
                        <a16:creationId xmlns:a16="http://schemas.microsoft.com/office/drawing/2014/main" id="{88CB3893-7F45-8A45-C4BF-3A6532F1DA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20">
                    <a:extLst>
                      <a:ext uri="{FF2B5EF4-FFF2-40B4-BE49-F238E27FC236}">
                        <a16:creationId xmlns:a16="http://schemas.microsoft.com/office/drawing/2014/main" id="{4121C288-1420-C77D-A50B-334B671744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8A6297F7-52E2-4DE2-C382-70D47CC14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AE525AB-C601-F558-77AC-6AB683110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  <p:bldP spid="350212" grpId="0"/>
      <p:bldP spid="350213" grpId="0"/>
      <p:bldP spid="350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3" name="Rectangle 5">
            <a:extLst>
              <a:ext uri="{FF2B5EF4-FFF2-40B4-BE49-F238E27FC236}">
                <a16:creationId xmlns:a16="http://schemas.microsoft.com/office/drawing/2014/main" id="{32C3447C-CAE2-B6C6-0D62-2C78FBFCB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2292"/>
            <a:ext cx="8610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MR12" charset="0"/>
              </a:rPr>
              <a:t>This is called the </a:t>
            </a:r>
            <a:r>
              <a:rPr lang="en-US" altLang="en-US" sz="2400" i="1" dirty="0">
                <a:latin typeface="CMTI12" charset="0"/>
              </a:rPr>
              <a:t>differential thermal energy balance equation</a:t>
            </a:r>
            <a:r>
              <a:rPr lang="en-US" altLang="en-US" sz="2400" dirty="0">
                <a:latin typeface="CMR12" charset="0"/>
              </a:rPr>
              <a:t>.</a:t>
            </a:r>
            <a:endParaRPr lang="en-US" altLang="en-US" dirty="0">
              <a:latin typeface="CMR12" charset="0"/>
            </a:endParaRPr>
          </a:p>
        </p:txBody>
      </p:sp>
      <p:sp>
        <p:nvSpPr>
          <p:cNvPr id="288774" name="Rectangle 6">
            <a:extLst>
              <a:ext uri="{FF2B5EF4-FFF2-40B4-BE49-F238E27FC236}">
                <a16:creationId xmlns:a16="http://schemas.microsoft.com/office/drawing/2014/main" id="{86188E85-40D5-369A-0B8A-E5C62CFB7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52" y="381000"/>
            <a:ext cx="5038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j-lt"/>
              </a:rPr>
              <a:t>The Fourier Conduction Equation</a:t>
            </a:r>
          </a:p>
        </p:txBody>
      </p:sp>
      <p:sp>
        <p:nvSpPr>
          <p:cNvPr id="288778" name="Rectangle 10">
            <a:extLst>
              <a:ext uri="{FF2B5EF4-FFF2-40B4-BE49-F238E27FC236}">
                <a16:creationId xmlns:a16="http://schemas.microsoft.com/office/drawing/2014/main" id="{25E89EC2-398F-1A87-8362-CCFA326EF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04871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However, since the integrals are equal the arguments are also equal, and the most general form of the differential thermal energy balance equation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8779" name="Object 11">
                <a:extLst>
                  <a:ext uri="{FF2B5EF4-FFF2-40B4-BE49-F238E27FC236}">
                    <a16:creationId xmlns:a16="http://schemas.microsoft.com/office/drawing/2014/main" id="{0A5AC372-7FC3-6E04-5E81-BB97FE5F9F76}"/>
                  </a:ext>
                </a:extLst>
              </p:cNvPr>
              <p:cNvSpPr txBox="1"/>
              <p:nvPr/>
            </p:nvSpPr>
            <p:spPr bwMode="auto">
              <a:xfrm>
                <a:off x="1295400" y="1295400"/>
                <a:ext cx="6149975" cy="1079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8779" name="Object 11">
                <a:extLst>
                  <a:ext uri="{FF2B5EF4-FFF2-40B4-BE49-F238E27FC236}">
                    <a16:creationId xmlns:a16="http://schemas.microsoft.com/office/drawing/2014/main" id="{0A5AC372-7FC3-6E04-5E81-BB97FE5F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1295400"/>
                <a:ext cx="6149975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780" name="Object 12">
                <a:extLst>
                  <a:ext uri="{FF2B5EF4-FFF2-40B4-BE49-F238E27FC236}">
                    <a16:creationId xmlns:a16="http://schemas.microsoft.com/office/drawing/2014/main" id="{A0CCD99D-C7F6-A716-AED6-8E859D86CD7D}"/>
                  </a:ext>
                </a:extLst>
              </p:cNvPr>
              <p:cNvSpPr txBox="1"/>
              <p:nvPr/>
            </p:nvSpPr>
            <p:spPr bwMode="auto">
              <a:xfrm>
                <a:off x="2693987" y="3306762"/>
                <a:ext cx="3352800" cy="1052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′′+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8780" name="Object 12">
                <a:extLst>
                  <a:ext uri="{FF2B5EF4-FFF2-40B4-BE49-F238E27FC236}">
                    <a16:creationId xmlns:a16="http://schemas.microsoft.com/office/drawing/2014/main" id="{A0CCD99D-C7F6-A716-AED6-8E859D86C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987" y="3306762"/>
                <a:ext cx="3352800" cy="1052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38">
            <a:extLst>
              <a:ext uri="{FF2B5EF4-FFF2-40B4-BE49-F238E27FC236}">
                <a16:creationId xmlns:a16="http://schemas.microsoft.com/office/drawing/2014/main" id="{454775C8-1E31-E4DB-3810-6993C325107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B80C7017-9473-F5D3-E4BE-489276924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91187FF-B7B0-8491-CAA3-670476646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0A324523-5B13-81C5-B131-14AC69CDCB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98F026D1-9F89-F37B-2605-91AB541FA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45B913BC-693A-4998-C3FB-BB7CC43421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4B474776-EE04-4A82-2DFC-6B5D3D8B14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A64E1B43-2733-EFC0-48D8-52F737FCAF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1BEAF01B-AF54-3E71-C0A0-448BD2C7BD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28CB9C17-F1F8-40CA-9475-3EA88D0E44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9CCB91E-C1A6-10E2-467D-6F3C36D452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CA5E6308-8E2C-EC6B-FD93-A0B8B71C3D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F26EAA85-F2F8-6691-1776-58A1006A8A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06B1D690-F8D1-A7CE-C2AD-403E94AF1E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DE31130D-87FB-955F-CCEA-01AF88EBFA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69F8912D-71D4-99F5-F933-066CC8B59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A9FB93C-5887-2538-45A6-D181155E8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5">
            <a:extLst>
              <a:ext uri="{FF2B5EF4-FFF2-40B4-BE49-F238E27FC236}">
                <a16:creationId xmlns:a16="http://schemas.microsoft.com/office/drawing/2014/main" id="{D678278E-F9D1-B457-9A90-B6E08254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53" y="5162340"/>
            <a:ext cx="75670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i="1" dirty="0">
                <a:solidFill>
                  <a:srgbClr val="FF0066"/>
                </a:solidFill>
                <a:latin typeface="CMR12" charset="0"/>
                <a:sym typeface="Symbol" panose="05050102010706020507" pitchFamily="18" charset="2"/>
              </a:rPr>
              <a:t> Newton’s law of cooling is an essential boundary condition for an Electronic Processor (Control Mass).</a:t>
            </a:r>
            <a:endParaRPr lang="en-US" altLang="en-US" sz="2400" i="1" dirty="0">
              <a:solidFill>
                <a:srgbClr val="FF0066"/>
              </a:solidFill>
              <a:latin typeface="CMR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27">
            <a:extLst>
              <a:ext uri="{FF2B5EF4-FFF2-40B4-BE49-F238E27FC236}">
                <a16:creationId xmlns:a16="http://schemas.microsoft.com/office/drawing/2014/main" id="{E73C9C49-A0B1-AB10-27BA-647BA11E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5366" y="2764045"/>
            <a:ext cx="5543878" cy="199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0" name="Rectangle 2">
            <a:extLst>
              <a:ext uri="{FF2B5EF4-FFF2-40B4-BE49-F238E27FC236}">
                <a16:creationId xmlns:a16="http://schemas.microsoft.com/office/drawing/2014/main" id="{AF39338D-D2FB-7DB5-3C4A-7772C5B62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968" y="246063"/>
            <a:ext cx="6400800" cy="820736"/>
          </a:xfrm>
        </p:spPr>
        <p:txBody>
          <a:bodyPr/>
          <a:lstStyle/>
          <a:p>
            <a:r>
              <a:rPr lang="en-US" altLang="en-US" sz="2800" dirty="0"/>
              <a:t>Fourier’s Constitutive Equation for  the Heat Flux</a:t>
            </a:r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id="{C73ED4C3-71D5-F8B4-85E5-04E1603D925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67AF2ACA-EE3E-5D3B-2895-A86CC2C24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8BF5F24-AED9-920D-3DEC-FCECFF7B5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9F303118-A8A6-71E8-67E2-3E22743C9D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0C004271-EB00-BCFC-040F-36B9C5E23D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2267A580-F398-E7CF-317A-744537975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B9816FFF-48A6-EC32-2C7A-244CDE8833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0B4E4DE5-D78F-D8AE-6FC8-5B30A07A7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D933839B-C872-31F0-D614-BE45D38BE6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E442E24E-B257-DAEB-8C37-2AEC7F7CD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1E2255CD-E89D-107D-C3AF-DF643A5EA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0F4572D-8662-E5F6-7250-043B0BC7ED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ACA9D512-831C-9209-03DE-C55F2F858E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861FB26F-4980-1D50-F58F-520EB219A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DE5F493F-35BF-D712-60B5-8AFB9828C0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6E98800E-7075-F829-A6EB-8C5D2A070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ACD544F-42F6-AF70-9DE0-095FDD0C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2">
                <a:extLst>
                  <a:ext uri="{FF2B5EF4-FFF2-40B4-BE49-F238E27FC236}">
                    <a16:creationId xmlns:a16="http://schemas.microsoft.com/office/drawing/2014/main" id="{9453D73D-C8BA-473E-2774-5E86D842E04F}"/>
                  </a:ext>
                </a:extLst>
              </p:cNvPr>
              <p:cNvSpPr txBox="1"/>
              <p:nvPr/>
            </p:nvSpPr>
            <p:spPr bwMode="auto">
              <a:xfrm>
                <a:off x="1600200" y="1152646"/>
                <a:ext cx="3352800" cy="1052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′′+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12">
                <a:extLst>
                  <a:ext uri="{FF2B5EF4-FFF2-40B4-BE49-F238E27FC236}">
                    <a16:creationId xmlns:a16="http://schemas.microsoft.com/office/drawing/2014/main" id="{9453D73D-C8BA-473E-2774-5E86D842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1152646"/>
                <a:ext cx="3352800" cy="1052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A543673-58ED-F000-5499-F169789B85DA}"/>
              </a:ext>
            </a:extLst>
          </p:cNvPr>
          <p:cNvSpPr/>
          <p:nvPr/>
        </p:nvSpPr>
        <p:spPr bwMode="auto">
          <a:xfrm>
            <a:off x="2941968" y="1185229"/>
            <a:ext cx="457200" cy="7620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EAE083-2C1E-96E8-5FA1-BF60C5DBE225}"/>
              </a:ext>
            </a:extLst>
          </p:cNvPr>
          <p:cNvSpPr txBox="1"/>
          <p:nvPr/>
        </p:nvSpPr>
        <p:spPr>
          <a:xfrm>
            <a:off x="396875" y="1828800"/>
            <a:ext cx="5699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Thickness of a selected functional block is much smaller than other two dimensions:</a:t>
            </a:r>
          </a:p>
          <a:p>
            <a:endParaRPr lang="en-US" dirty="0"/>
          </a:p>
          <a:p>
            <a:r>
              <a:rPr lang="en-US" dirty="0"/>
              <a:t>Wafers used in VLSI fabrication are typically between 100 and 300 millimeters in diameter and between 0.5 and 1 millimeter thick. </a:t>
            </a:r>
          </a:p>
          <a:p>
            <a:r>
              <a:rPr lang="en-US" dirty="0"/>
              <a:t>The most common size used in the industry is 300mm, although smaller sizes, such as 200mm and 150mm are still used in some applications.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9005E3-2CF1-FBB4-B8AF-5834F241C4E9}"/>
              </a:ext>
            </a:extLst>
          </p:cNvPr>
          <p:cNvGrpSpPr/>
          <p:nvPr/>
        </p:nvGrpSpPr>
        <p:grpSpPr>
          <a:xfrm>
            <a:off x="6971968" y="1947229"/>
            <a:ext cx="343232" cy="3115942"/>
            <a:chOff x="6971968" y="1947229"/>
            <a:chExt cx="343232" cy="311594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E1B8229-9098-290F-62FF-7BC114DC2E13}"/>
                </a:ext>
              </a:extLst>
            </p:cNvPr>
            <p:cNvCxnSpPr/>
            <p:nvPr/>
          </p:nvCxnSpPr>
          <p:spPr bwMode="auto">
            <a:xfrm>
              <a:off x="6971968" y="1947229"/>
              <a:ext cx="190832" cy="30819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7B6AA8-4316-9760-C31D-2DCF51E72554}"/>
                </a:ext>
              </a:extLst>
            </p:cNvPr>
            <p:cNvCxnSpPr/>
            <p:nvPr/>
          </p:nvCxnSpPr>
          <p:spPr bwMode="auto">
            <a:xfrm>
              <a:off x="7124368" y="1981200"/>
              <a:ext cx="190832" cy="30819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963D71-0141-6F1A-C9A6-91550754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01" y="1846384"/>
            <a:ext cx="3428337" cy="34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876AC0-DA18-F665-0B7E-523B8852C986}"/>
                  </a:ext>
                </a:extLst>
              </p:cNvPr>
              <p:cNvSpPr txBox="1"/>
              <p:nvPr/>
            </p:nvSpPr>
            <p:spPr>
              <a:xfrm>
                <a:off x="990600" y="5939135"/>
                <a:ext cx="46107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876AC0-DA18-F665-0B7E-523B8852C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939135"/>
                <a:ext cx="4610746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827E06-0622-97CE-CE4F-F76B4C0DEB1F}"/>
                  </a:ext>
                </a:extLst>
              </p14:cNvPr>
              <p14:cNvContentPartPr/>
              <p14:nvPr/>
            </p14:nvContentPartPr>
            <p14:xfrm>
              <a:off x="6898320" y="3026520"/>
              <a:ext cx="847440" cy="140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827E06-0622-97CE-CE4F-F76B4C0DEB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8960" y="3017160"/>
                <a:ext cx="866160" cy="142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build="p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A2F1F3-DD82-2D05-D2CE-B659F19A7446}"/>
              </a:ext>
            </a:extLst>
          </p:cNvPr>
          <p:cNvGrpSpPr/>
          <p:nvPr/>
        </p:nvGrpSpPr>
        <p:grpSpPr>
          <a:xfrm>
            <a:off x="5605463" y="1905001"/>
            <a:ext cx="3538537" cy="4419599"/>
            <a:chOff x="5529263" y="1666875"/>
            <a:chExt cx="3538537" cy="44195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0C8680-DA24-3704-2BB8-A46FDC902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63" y="1666875"/>
              <a:ext cx="3538537" cy="441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13EFC9A-7794-E018-0DBD-C2FE6742D0F8}"/>
                    </a:ext>
                  </a:extLst>
                </p:cNvPr>
                <p:cNvSpPr txBox="1"/>
                <p:nvPr/>
              </p:nvSpPr>
              <p:spPr>
                <a:xfrm>
                  <a:off x="7086600" y="5029200"/>
                  <a:ext cx="599523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13EFC9A-7794-E018-0DBD-C2FE6742D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5029200"/>
                  <a:ext cx="599523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6BB9C02-B0CE-9E87-D489-3062608CB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772400" cy="685800"/>
          </a:xfrm>
        </p:spPr>
        <p:txBody>
          <a:bodyPr/>
          <a:lstStyle/>
          <a:p>
            <a:r>
              <a:rPr lang="en-US" altLang="en-US" sz="2800">
                <a:latin typeface="TimesNewRoman,Bold"/>
              </a:rPr>
              <a:t>Fourier’s law of Heat Conduction : 1822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067BB569-6D7D-2712-48DC-4341F29A4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638800" cy="27019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/>
              <a:t>The rate of heat transfer through the wall is proportional to: 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The temperatures difference between the left (hot) and right (cold) surfaces increase, 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 The wall surface area increases, 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 The wall thickness reduces,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8" name="Object 8">
                <a:extLst>
                  <a:ext uri="{FF2B5EF4-FFF2-40B4-BE49-F238E27FC236}">
                    <a16:creationId xmlns:a16="http://schemas.microsoft.com/office/drawing/2014/main" id="{7167FBBE-53F9-9B6F-47E2-D591E9ECFA43}"/>
                  </a:ext>
                </a:extLst>
              </p:cNvPr>
              <p:cNvSpPr txBox="1"/>
              <p:nvPr/>
            </p:nvSpPr>
            <p:spPr bwMode="auto">
              <a:xfrm>
                <a:off x="835025" y="3810000"/>
                <a:ext cx="2235200" cy="78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h𝑜𝑡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𝑐𝑜𝑙𝑑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6728" name="Object 8">
                <a:extLst>
                  <a:ext uri="{FF2B5EF4-FFF2-40B4-BE49-F238E27FC236}">
                    <a16:creationId xmlns:a16="http://schemas.microsoft.com/office/drawing/2014/main" id="{7167FBBE-53F9-9B6F-47E2-D591E9ECF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025" y="3810000"/>
                <a:ext cx="2235200" cy="787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30" name="Text Box 10">
            <a:extLst>
              <a:ext uri="{FF2B5EF4-FFF2-40B4-BE49-F238E27FC236}">
                <a16:creationId xmlns:a16="http://schemas.microsoft.com/office/drawing/2014/main" id="{307A7136-429B-27BE-E436-BAEB71E19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786438"/>
            <a:ext cx="5645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This is called as Fourier Law of Conduction</a:t>
            </a:r>
          </a:p>
        </p:txBody>
      </p:sp>
      <p:sp>
        <p:nvSpPr>
          <p:cNvPr id="286731" name="Text Box 11">
            <a:extLst>
              <a:ext uri="{FF2B5EF4-FFF2-40B4-BE49-F238E27FC236}">
                <a16:creationId xmlns:a16="http://schemas.microsoft.com/office/drawing/2014/main" id="{C2C37D8B-20AC-A97F-AA70-2742C320D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13" y="1371600"/>
            <a:ext cx="3074987" cy="4572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A Constitutive Relation</a:t>
            </a:r>
          </a:p>
        </p:txBody>
      </p:sp>
      <p:grpSp>
        <p:nvGrpSpPr>
          <p:cNvPr id="11271" name="Group 38">
            <a:extLst>
              <a:ext uri="{FF2B5EF4-FFF2-40B4-BE49-F238E27FC236}">
                <a16:creationId xmlns:a16="http://schemas.microsoft.com/office/drawing/2014/main" id="{006F64A5-79F6-4F98-B01E-821D0E73210D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1276" name="Group 19">
              <a:extLst>
                <a:ext uri="{FF2B5EF4-FFF2-40B4-BE49-F238E27FC236}">
                  <a16:creationId xmlns:a16="http://schemas.microsoft.com/office/drawing/2014/main" id="{418F9F1B-E11A-91BE-005F-54ACFBFC7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278" name="Group 8">
                <a:extLst>
                  <a:ext uri="{FF2B5EF4-FFF2-40B4-BE49-F238E27FC236}">
                    <a16:creationId xmlns:a16="http://schemas.microsoft.com/office/drawing/2014/main" id="{EF7DF519-C209-271A-BC2B-D232F74665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280" name="Group 9">
                  <a:extLst>
                    <a:ext uri="{FF2B5EF4-FFF2-40B4-BE49-F238E27FC236}">
                      <a16:creationId xmlns:a16="http://schemas.microsoft.com/office/drawing/2014/main" id="{0976869E-0C2F-0D69-ABAE-C96CF13F56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290" name="Rectangle 10">
                    <a:extLst>
                      <a:ext uri="{FF2B5EF4-FFF2-40B4-BE49-F238E27FC236}">
                        <a16:creationId xmlns:a16="http://schemas.microsoft.com/office/drawing/2014/main" id="{15769FE5-8B61-DDB7-958B-769D3A9926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1" name="Rectangle 11">
                    <a:extLst>
                      <a:ext uri="{FF2B5EF4-FFF2-40B4-BE49-F238E27FC236}">
                        <a16:creationId xmlns:a16="http://schemas.microsoft.com/office/drawing/2014/main" id="{6CBFF516-126A-0176-4605-059FBB7BFE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81" name="Group 12">
                  <a:extLst>
                    <a:ext uri="{FF2B5EF4-FFF2-40B4-BE49-F238E27FC236}">
                      <a16:creationId xmlns:a16="http://schemas.microsoft.com/office/drawing/2014/main" id="{14CD4D58-2271-6DAB-C42B-3D717948DE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1288" name="Rectangle 13">
                    <a:extLst>
                      <a:ext uri="{FF2B5EF4-FFF2-40B4-BE49-F238E27FC236}">
                        <a16:creationId xmlns:a16="http://schemas.microsoft.com/office/drawing/2014/main" id="{B82CB8F4-498E-2140-B28A-1513EB34A5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9" name="Rectangle 14">
                    <a:extLst>
                      <a:ext uri="{FF2B5EF4-FFF2-40B4-BE49-F238E27FC236}">
                        <a16:creationId xmlns:a16="http://schemas.microsoft.com/office/drawing/2014/main" id="{FB739E20-391E-432B-78D9-F3B845E29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82" name="Group 15">
                  <a:extLst>
                    <a:ext uri="{FF2B5EF4-FFF2-40B4-BE49-F238E27FC236}">
                      <a16:creationId xmlns:a16="http://schemas.microsoft.com/office/drawing/2014/main" id="{D749D170-2137-9C03-DB93-1D96680EAA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1286" name="Rectangle 16">
                    <a:extLst>
                      <a:ext uri="{FF2B5EF4-FFF2-40B4-BE49-F238E27FC236}">
                        <a16:creationId xmlns:a16="http://schemas.microsoft.com/office/drawing/2014/main" id="{727B4476-71A3-64FC-0EA4-974CDD2045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7" name="Rectangle 17">
                    <a:extLst>
                      <a:ext uri="{FF2B5EF4-FFF2-40B4-BE49-F238E27FC236}">
                        <a16:creationId xmlns:a16="http://schemas.microsoft.com/office/drawing/2014/main" id="{6817392B-E32F-FF67-C1B4-944AE99BEE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83" name="Group 18">
                  <a:extLst>
                    <a:ext uri="{FF2B5EF4-FFF2-40B4-BE49-F238E27FC236}">
                      <a16:creationId xmlns:a16="http://schemas.microsoft.com/office/drawing/2014/main" id="{A74C918C-7D6D-8B88-1209-F1D1871752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284" name="Rectangle 19">
                    <a:extLst>
                      <a:ext uri="{FF2B5EF4-FFF2-40B4-BE49-F238E27FC236}">
                        <a16:creationId xmlns:a16="http://schemas.microsoft.com/office/drawing/2014/main" id="{36DF9A99-0D93-6A94-AB2A-55A9A9D643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85" name="Rectangle 20">
                    <a:extLst>
                      <a:ext uri="{FF2B5EF4-FFF2-40B4-BE49-F238E27FC236}">
                        <a16:creationId xmlns:a16="http://schemas.microsoft.com/office/drawing/2014/main" id="{D02FD9F4-C91A-457C-1E47-DEBE180E93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27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622CDDC-8EA6-7682-37D0-BD2B74C0B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8">
                <a:extLst>
                  <a:ext uri="{FF2B5EF4-FFF2-40B4-BE49-F238E27FC236}">
                    <a16:creationId xmlns:a16="http://schemas.microsoft.com/office/drawing/2014/main" id="{5BC80DAE-D16A-D5C8-DFC5-E161D1DDBEEC}"/>
                  </a:ext>
                </a:extLst>
              </p:cNvPr>
              <p:cNvSpPr txBox="1"/>
              <p:nvPr/>
            </p:nvSpPr>
            <p:spPr bwMode="auto">
              <a:xfrm>
                <a:off x="762000" y="4800600"/>
                <a:ext cx="1203325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Object 8">
                <a:extLst>
                  <a:ext uri="{FF2B5EF4-FFF2-40B4-BE49-F238E27FC236}">
                    <a16:creationId xmlns:a16="http://schemas.microsoft.com/office/drawing/2014/main" id="{5BC80DAE-D16A-D5C8-DFC5-E161D1DDB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800600"/>
                <a:ext cx="1203325" cy="762000"/>
              </a:xfrm>
              <a:prstGeom prst="rect">
                <a:avLst/>
              </a:prstGeom>
              <a:blipFill>
                <a:blip r:embed="rId7"/>
                <a:stretch>
                  <a:fillRect r="-15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8">
                <a:extLst>
                  <a:ext uri="{FF2B5EF4-FFF2-40B4-BE49-F238E27FC236}">
                    <a16:creationId xmlns:a16="http://schemas.microsoft.com/office/drawing/2014/main" id="{FA2C2AED-35A2-468D-7A3A-FD346F320C9E}"/>
                  </a:ext>
                </a:extLst>
              </p:cNvPr>
              <p:cNvSpPr txBox="1"/>
              <p:nvPr/>
            </p:nvSpPr>
            <p:spPr bwMode="auto">
              <a:xfrm>
                <a:off x="2840038" y="4724400"/>
                <a:ext cx="14986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" name="Object 8">
                <a:extLst>
                  <a:ext uri="{FF2B5EF4-FFF2-40B4-BE49-F238E27FC236}">
                    <a16:creationId xmlns:a16="http://schemas.microsoft.com/office/drawing/2014/main" id="{FA2C2AED-35A2-468D-7A3A-FD346F32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0038" y="4724400"/>
                <a:ext cx="1498600" cy="76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autoUpdateAnimBg="0"/>
      <p:bldP spid="286730" grpId="0" autoUpdateAnimBg="0"/>
      <p:bldP spid="2867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Text Box 4">
            <a:extLst>
              <a:ext uri="{FF2B5EF4-FFF2-40B4-BE49-F238E27FC236}">
                <a16:creationId xmlns:a16="http://schemas.microsoft.com/office/drawing/2014/main" id="{2217E5F6-931E-EAF6-DEE8-B07BC1C15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371600"/>
            <a:ext cx="326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Local Heat flux in a slab: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733" name="Object 5">
                <a:extLst>
                  <a:ext uri="{FF2B5EF4-FFF2-40B4-BE49-F238E27FC236}">
                    <a16:creationId xmlns:a16="http://schemas.microsoft.com/office/drawing/2014/main" id="{54411CB4-1F70-27E9-CCC5-2BC6FFC26D90}"/>
                  </a:ext>
                </a:extLst>
              </p:cNvPr>
              <p:cNvSpPr txBox="1"/>
              <p:nvPr/>
            </p:nvSpPr>
            <p:spPr bwMode="auto">
              <a:xfrm>
                <a:off x="931863" y="1914525"/>
                <a:ext cx="5449887" cy="1057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′′=</m:t>
                      </m:r>
                      <m: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𝑐𝑜𝑙𝑑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IN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h𝑜𝑡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IN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9733" name="Object 5">
                <a:extLst>
                  <a:ext uri="{FF2B5EF4-FFF2-40B4-BE49-F238E27FC236}">
                    <a16:creationId xmlns:a16="http://schemas.microsoft.com/office/drawing/2014/main" id="{54411CB4-1F70-27E9-CCC5-2BC6FFC2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863" y="1914525"/>
                <a:ext cx="5449887" cy="1057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734" name="Object 6">
                <a:extLst>
                  <a:ext uri="{FF2B5EF4-FFF2-40B4-BE49-F238E27FC236}">
                    <a16:creationId xmlns:a16="http://schemas.microsoft.com/office/drawing/2014/main" id="{C9532F7F-4C3D-2072-905F-C3D295D7AE98}"/>
                  </a:ext>
                </a:extLst>
              </p:cNvPr>
              <p:cNvSpPr txBox="1"/>
              <p:nvPr/>
            </p:nvSpPr>
            <p:spPr bwMode="auto">
              <a:xfrm>
                <a:off x="2786063" y="3352800"/>
                <a:ext cx="2166937" cy="9985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′′=</m:t>
                      </m:r>
                      <m: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9734" name="Object 6">
                <a:extLst>
                  <a:ext uri="{FF2B5EF4-FFF2-40B4-BE49-F238E27FC236}">
                    <a16:creationId xmlns:a16="http://schemas.microsoft.com/office/drawing/2014/main" id="{C9532F7F-4C3D-2072-905F-C3D295D7A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6063" y="3352800"/>
                <a:ext cx="2166937" cy="998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9736" name="Text Box 8">
            <a:extLst>
              <a:ext uri="{FF2B5EF4-FFF2-40B4-BE49-F238E27FC236}">
                <a16:creationId xmlns:a16="http://schemas.microsoft.com/office/drawing/2014/main" id="{CD996EE4-F971-777B-88D8-E0773D62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3110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Local</a:t>
            </a:r>
            <a:r>
              <a:rPr lang="en-US" altLang="en-US" sz="2400" dirty="0"/>
              <a:t> heat transfer rate: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737" name="Object 9">
                <a:extLst>
                  <a:ext uri="{FF2B5EF4-FFF2-40B4-BE49-F238E27FC236}">
                    <a16:creationId xmlns:a16="http://schemas.microsoft.com/office/drawing/2014/main" id="{D5FA5C8E-9BCD-4449-80B4-FDB97B95CA17}"/>
                  </a:ext>
                </a:extLst>
              </p:cNvPr>
              <p:cNvSpPr txBox="1"/>
              <p:nvPr/>
            </p:nvSpPr>
            <p:spPr bwMode="auto">
              <a:xfrm>
                <a:off x="3563938" y="4267200"/>
                <a:ext cx="2227262" cy="9985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9737" name="Object 9">
                <a:extLst>
                  <a:ext uri="{FF2B5EF4-FFF2-40B4-BE49-F238E27FC236}">
                    <a16:creationId xmlns:a16="http://schemas.microsoft.com/office/drawing/2014/main" id="{D5FA5C8E-9BCD-4449-80B4-FDB97B95C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38" y="4267200"/>
                <a:ext cx="2227262" cy="9985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" name="Title 1">
            <a:extLst>
              <a:ext uri="{FF2B5EF4-FFF2-40B4-BE49-F238E27FC236}">
                <a16:creationId xmlns:a16="http://schemas.microsoft.com/office/drawing/2014/main" id="{565520EA-3F8E-70DE-4B7D-5D4DE4EDE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914400"/>
          </a:xfrm>
        </p:spPr>
        <p:txBody>
          <a:bodyPr/>
          <a:lstStyle/>
          <a:p>
            <a:r>
              <a:rPr lang="en-IN" altLang="en-US" sz="2800"/>
              <a:t>Local Heat Flux during Conduction</a:t>
            </a:r>
          </a:p>
        </p:txBody>
      </p:sp>
      <p:grpSp>
        <p:nvGrpSpPr>
          <p:cNvPr id="13321" name="Group 38">
            <a:extLst>
              <a:ext uri="{FF2B5EF4-FFF2-40B4-BE49-F238E27FC236}">
                <a16:creationId xmlns:a16="http://schemas.microsoft.com/office/drawing/2014/main" id="{EB10D239-9557-6080-6143-C26BF44182B1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3322" name="Group 19">
              <a:extLst>
                <a:ext uri="{FF2B5EF4-FFF2-40B4-BE49-F238E27FC236}">
                  <a16:creationId xmlns:a16="http://schemas.microsoft.com/office/drawing/2014/main" id="{AE9BA2B1-8825-50BA-CD0E-297ECE632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24" name="Group 8">
                <a:extLst>
                  <a:ext uri="{FF2B5EF4-FFF2-40B4-BE49-F238E27FC236}">
                    <a16:creationId xmlns:a16="http://schemas.microsoft.com/office/drawing/2014/main" id="{23693979-A369-504D-6CD6-BFF1F750A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326" name="Group 9">
                  <a:extLst>
                    <a:ext uri="{FF2B5EF4-FFF2-40B4-BE49-F238E27FC236}">
                      <a16:creationId xmlns:a16="http://schemas.microsoft.com/office/drawing/2014/main" id="{A079490B-61CA-0767-ED23-0E10D4FF3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3336" name="Rectangle 10">
                    <a:extLst>
                      <a:ext uri="{FF2B5EF4-FFF2-40B4-BE49-F238E27FC236}">
                        <a16:creationId xmlns:a16="http://schemas.microsoft.com/office/drawing/2014/main" id="{0296A57C-DC0F-828E-5930-5FCCAEEA03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7" name="Rectangle 11">
                    <a:extLst>
                      <a:ext uri="{FF2B5EF4-FFF2-40B4-BE49-F238E27FC236}">
                        <a16:creationId xmlns:a16="http://schemas.microsoft.com/office/drawing/2014/main" id="{D73C9D29-88A6-1939-24E4-66FF6BC8A0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7" name="Group 12">
                  <a:extLst>
                    <a:ext uri="{FF2B5EF4-FFF2-40B4-BE49-F238E27FC236}">
                      <a16:creationId xmlns:a16="http://schemas.microsoft.com/office/drawing/2014/main" id="{20DD8D4A-F6F4-A0E0-B057-9E72E78631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3334" name="Rectangle 13">
                    <a:extLst>
                      <a:ext uri="{FF2B5EF4-FFF2-40B4-BE49-F238E27FC236}">
                        <a16:creationId xmlns:a16="http://schemas.microsoft.com/office/drawing/2014/main" id="{05DBF370-E13F-5CB4-E46C-6370C6EFCE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5" name="Rectangle 14">
                    <a:extLst>
                      <a:ext uri="{FF2B5EF4-FFF2-40B4-BE49-F238E27FC236}">
                        <a16:creationId xmlns:a16="http://schemas.microsoft.com/office/drawing/2014/main" id="{885727F9-DC5D-AA4F-6FD2-5C80E1AF91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8" name="Group 15">
                  <a:extLst>
                    <a:ext uri="{FF2B5EF4-FFF2-40B4-BE49-F238E27FC236}">
                      <a16:creationId xmlns:a16="http://schemas.microsoft.com/office/drawing/2014/main" id="{B4DC9323-1FEE-502F-A55D-E156282B12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332" name="Rectangle 16">
                    <a:extLst>
                      <a:ext uri="{FF2B5EF4-FFF2-40B4-BE49-F238E27FC236}">
                        <a16:creationId xmlns:a16="http://schemas.microsoft.com/office/drawing/2014/main" id="{71EBFAF1-4B7F-2114-FBC6-6589C72DAE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3" name="Rectangle 17">
                    <a:extLst>
                      <a:ext uri="{FF2B5EF4-FFF2-40B4-BE49-F238E27FC236}">
                        <a16:creationId xmlns:a16="http://schemas.microsoft.com/office/drawing/2014/main" id="{8BB23729-9A9C-4892-41A7-66100A2A1F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9" name="Group 18">
                  <a:extLst>
                    <a:ext uri="{FF2B5EF4-FFF2-40B4-BE49-F238E27FC236}">
                      <a16:creationId xmlns:a16="http://schemas.microsoft.com/office/drawing/2014/main" id="{7BB27DAC-3574-9477-7AEE-D32BA3F71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330" name="Rectangle 19">
                    <a:extLst>
                      <a:ext uri="{FF2B5EF4-FFF2-40B4-BE49-F238E27FC236}">
                        <a16:creationId xmlns:a16="http://schemas.microsoft.com/office/drawing/2014/main" id="{5E8777F6-C5AF-0E92-56FD-055FB4EC00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1" name="Rectangle 20">
                    <a:extLst>
                      <a:ext uri="{FF2B5EF4-FFF2-40B4-BE49-F238E27FC236}">
                        <a16:creationId xmlns:a16="http://schemas.microsoft.com/office/drawing/2014/main" id="{9E3628B5-5A80-2328-CCA9-58D6BEA8B3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332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7F90C2A-14D3-0B0A-26E5-97A6777DD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 autoUpdateAnimBg="0"/>
      <p:bldP spid="329733" grpId="0"/>
      <p:bldP spid="329734" grpId="0"/>
      <p:bldP spid="329736" grpId="0" autoUpdateAnimBg="0"/>
      <p:bldP spid="3297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AF39338D-D2FB-7DB5-3C4A-7772C5B62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968" y="246063"/>
            <a:ext cx="6400800" cy="820736"/>
          </a:xfrm>
        </p:spPr>
        <p:txBody>
          <a:bodyPr/>
          <a:lstStyle/>
          <a:p>
            <a:r>
              <a:rPr lang="en-US" altLang="en-US" sz="2800" dirty="0"/>
              <a:t>Fourier’s Constitutive Equation for  an Electronic Processor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251" name="Object 3">
                <a:extLst>
                  <a:ext uri="{FF2B5EF4-FFF2-40B4-BE49-F238E27FC236}">
                    <a16:creationId xmlns:a16="http://schemas.microsoft.com/office/drawing/2014/main" id="{1B4D7570-7CE7-9A67-7A8D-822C4BBD45ED}"/>
                  </a:ext>
                </a:extLst>
              </p:cNvPr>
              <p:cNvSpPr txBox="1"/>
              <p:nvPr/>
            </p:nvSpPr>
            <p:spPr bwMode="auto">
              <a:xfrm>
                <a:off x="2070100" y="3150306"/>
                <a:ext cx="5016500" cy="2033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xx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xy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xz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yx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yy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yz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zx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zy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zz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9251" name="Object 3">
                <a:extLst>
                  <a:ext uri="{FF2B5EF4-FFF2-40B4-BE49-F238E27FC236}">
                    <a16:creationId xmlns:a16="http://schemas.microsoft.com/office/drawing/2014/main" id="{1B4D7570-7CE7-9A67-7A8D-822C4BBD4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0100" y="3150306"/>
                <a:ext cx="5016500" cy="203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254" name="Object 6">
                <a:extLst>
                  <a:ext uri="{FF2B5EF4-FFF2-40B4-BE49-F238E27FC236}">
                    <a16:creationId xmlns:a16="http://schemas.microsoft.com/office/drawing/2014/main" id="{585646C9-59BE-6596-1E1D-CEB2322DF3EC}"/>
                  </a:ext>
                </a:extLst>
              </p:cNvPr>
              <p:cNvSpPr txBox="1"/>
              <p:nvPr/>
            </p:nvSpPr>
            <p:spPr bwMode="auto">
              <a:xfrm>
                <a:off x="5351463" y="2012582"/>
                <a:ext cx="2420937" cy="56673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′′=−</m:t>
                      </m:r>
                      <m:acc>
                        <m:accPr>
                          <m:chr m:val="⃗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9254" name="Object 6">
                <a:extLst>
                  <a:ext uri="{FF2B5EF4-FFF2-40B4-BE49-F238E27FC236}">
                    <a16:creationId xmlns:a16="http://schemas.microsoft.com/office/drawing/2014/main" id="{585646C9-59BE-6596-1E1D-CEB2322DF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1463" y="2012582"/>
                <a:ext cx="2420937" cy="5667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38">
            <a:extLst>
              <a:ext uri="{FF2B5EF4-FFF2-40B4-BE49-F238E27FC236}">
                <a16:creationId xmlns:a16="http://schemas.microsoft.com/office/drawing/2014/main" id="{C73ED4C3-71D5-F8B4-85E5-04E1603D925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67AF2ACA-EE3E-5D3B-2895-A86CC2C24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8BF5F24-AED9-920D-3DEC-FCECFF7B5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9F303118-A8A6-71E8-67E2-3E22743C9D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0C004271-EB00-BCFC-040F-36B9C5E23D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2267A580-F398-E7CF-317A-744537975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B9816FFF-48A6-EC32-2C7A-244CDE8833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0B4E4DE5-D78F-D8AE-6FC8-5B30A07A7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D933839B-C872-31F0-D614-BE45D38BE6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E442E24E-B257-DAEB-8C37-2AEC7F7CD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1E2255CD-E89D-107D-C3AF-DF643A5EA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0F4572D-8662-E5F6-7250-043B0BC7ED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ACA9D512-831C-9209-03DE-C55F2F858E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861FB26F-4980-1D50-F58F-520EB219A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DE5F493F-35BF-D712-60B5-8AFB9828C0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6E98800E-7075-F829-A6EB-8C5D2A070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ACD544F-42F6-AF70-9DE0-095FDD0C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FFE795FC-06E8-C78F-09B1-6C3A448FDC66}"/>
                  </a:ext>
                </a:extLst>
              </p:cNvPr>
              <p:cNvSpPr txBox="1"/>
              <p:nvPr/>
            </p:nvSpPr>
            <p:spPr bwMode="auto">
              <a:xfrm>
                <a:off x="2193925" y="5364163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FFE795FC-06E8-C78F-09B1-6C3A448FD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3925" y="5364163"/>
                <a:ext cx="3995738" cy="1189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6">
            <a:extLst>
              <a:ext uri="{FF2B5EF4-FFF2-40B4-BE49-F238E27FC236}">
                <a16:creationId xmlns:a16="http://schemas.microsoft.com/office/drawing/2014/main" id="{35CD0073-3BE4-CC32-C741-9BC3C488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89" y="4755096"/>
            <a:ext cx="5038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j-lt"/>
              </a:rPr>
              <a:t>The Fourier Conduction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2">
                <a:extLst>
                  <a:ext uri="{FF2B5EF4-FFF2-40B4-BE49-F238E27FC236}">
                    <a16:creationId xmlns:a16="http://schemas.microsoft.com/office/drawing/2014/main" id="{9453D73D-C8BA-473E-2774-5E86D842E04F}"/>
                  </a:ext>
                </a:extLst>
              </p:cNvPr>
              <p:cNvSpPr txBox="1"/>
              <p:nvPr/>
            </p:nvSpPr>
            <p:spPr bwMode="auto">
              <a:xfrm>
                <a:off x="1600200" y="1152646"/>
                <a:ext cx="3352800" cy="1052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′′+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12">
                <a:extLst>
                  <a:ext uri="{FF2B5EF4-FFF2-40B4-BE49-F238E27FC236}">
                    <a16:creationId xmlns:a16="http://schemas.microsoft.com/office/drawing/2014/main" id="{9453D73D-C8BA-473E-2774-5E86D842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1152646"/>
                <a:ext cx="3352800" cy="1052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A543673-58ED-F000-5499-F169789B85DA}"/>
              </a:ext>
            </a:extLst>
          </p:cNvPr>
          <p:cNvSpPr/>
          <p:nvPr/>
        </p:nvSpPr>
        <p:spPr bwMode="auto">
          <a:xfrm>
            <a:off x="2941968" y="1185229"/>
            <a:ext cx="457200" cy="7620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1EA28F74-CCE6-0C94-AFB9-A55BC76B42DB}"/>
                  </a:ext>
                </a:extLst>
              </p:cNvPr>
              <p:cNvSpPr txBox="1"/>
              <p:nvPr/>
            </p:nvSpPr>
            <p:spPr bwMode="auto">
              <a:xfrm>
                <a:off x="2514600" y="2057400"/>
                <a:ext cx="2420937" cy="56673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′′=−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1EA28F74-CCE6-0C94-AFB9-A55BC76B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2057400"/>
                <a:ext cx="2420937" cy="566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CE76BA2-6B0C-75CB-EFE9-E04059897B47}"/>
                  </a:ext>
                </a:extLst>
              </p14:cNvPr>
              <p14:cNvContentPartPr/>
              <p14:nvPr/>
            </p14:nvContentPartPr>
            <p14:xfrm>
              <a:off x="6555240" y="2704320"/>
              <a:ext cx="307440" cy="78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CE76BA2-6B0C-75CB-EFE9-E04059897B4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45880" y="2694960"/>
                <a:ext cx="32616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4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/>
      <p:bldP spid="309254" grpId="0" animBg="1"/>
      <p:bldP spid="3" grpId="0"/>
      <p:bldP spid="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29E260-9DE3-E64E-7F4D-B08D46300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5889625" cy="80645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NewRomanPSMT"/>
              </a:rPr>
              <a:t>Conduction with Thermal Energy Generation</a:t>
            </a:r>
          </a:p>
        </p:txBody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279D7865-3471-88F0-51FB-CF1BFF9ED5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0675" y="1981200"/>
            <a:ext cx="8426450" cy="181732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TimesNewRomanPSMT"/>
              </a:rPr>
              <a:t>Conversion of electrical to thermal energy in electronic devices.</a:t>
            </a:r>
          </a:p>
          <a:p>
            <a:pPr eaLnBrk="1" hangingPunct="1"/>
            <a:r>
              <a:rPr lang="en-US" altLang="en-US" sz="2400" dirty="0">
                <a:latin typeface="TimesNewRomanPSMT"/>
              </a:rPr>
              <a:t>Creates a truly non-homogenous ODE for Temperature distribution in a medium.</a:t>
            </a:r>
          </a:p>
          <a:p>
            <a:pPr eaLnBrk="1" hangingPunct="1"/>
            <a:endParaRPr lang="en-US" altLang="en-US" sz="2400" dirty="0">
              <a:latin typeface="TimesNewRomanPSMT"/>
            </a:endParaRPr>
          </a:p>
        </p:txBody>
      </p:sp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AC3EBE1E-EF57-68F1-EC17-B6FD20E24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FD405493-6175-FE4A-D964-3FBD0195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9B46D4BB-0BFF-4E85-FCE7-C0C7DA69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6D45D1C3-3B77-ABA6-3AB7-1AF683E63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A3ED5056-F5DD-3B4B-C979-F6AA848A2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1A4217DB-017E-FD56-6F41-9B83C86C2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97CD32EE-192E-0367-8363-FFCDF6219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6903A01B-8D98-E10A-F2E0-2675AE780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1C9BAEA4-8BD1-7108-D79F-F39197A48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7" name="Group 15">
                  <a:extLst>
                    <a:ext uri="{FF2B5EF4-FFF2-40B4-BE49-F238E27FC236}">
                      <a16:creationId xmlns:a16="http://schemas.microsoft.com/office/drawing/2014/main" id="{F32C35BC-9A46-79ED-6118-EF4F75D85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508AFB4B-0F63-8AE7-8211-80A56011E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52C5C02E-7F14-6B0A-0DB8-B5974DFFC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8" name="Group 18">
                  <a:extLst>
                    <a:ext uri="{FF2B5EF4-FFF2-40B4-BE49-F238E27FC236}">
                      <a16:creationId xmlns:a16="http://schemas.microsoft.com/office/drawing/2014/main" id="{CDA4B028-29E6-A55A-0469-B8900697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9">
                    <a:extLst>
                      <a:ext uri="{FF2B5EF4-FFF2-40B4-BE49-F238E27FC236}">
                        <a16:creationId xmlns:a16="http://schemas.microsoft.com/office/drawing/2014/main" id="{FA665420-8E59-2FC0-AC58-9589C9FB8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0" name="Rectangle 20">
                    <a:extLst>
                      <a:ext uri="{FF2B5EF4-FFF2-40B4-BE49-F238E27FC236}">
                        <a16:creationId xmlns:a16="http://schemas.microsoft.com/office/drawing/2014/main" id="{FB1FF7CF-983D-0158-7A5F-5BB5ACD4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55510B-2676-646F-FFDB-58908A43C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17DDF32E-3E96-8B1F-9ABF-ED9C793CDCEF}"/>
                  </a:ext>
                </a:extLst>
              </p:cNvPr>
              <p:cNvSpPr txBox="1"/>
              <p:nvPr/>
            </p:nvSpPr>
            <p:spPr bwMode="auto">
              <a:xfrm>
                <a:off x="2193925" y="1295400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17DDF32E-3E96-8B1F-9ABF-ED9C793CD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3925" y="1295400"/>
                <a:ext cx="3995738" cy="1189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Microprocessor floor plan of Intel® Pentium® 4 Northwood-style datapath with 3 GHz clock (not drawn to scale) [8]. Power of the components is in Watts. ">
            <a:extLst>
              <a:ext uri="{FF2B5EF4-FFF2-40B4-BE49-F238E27FC236}">
                <a16:creationId xmlns:a16="http://schemas.microsoft.com/office/drawing/2014/main" id="{678C24C7-6AA9-0538-2B12-18DAC52B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22" y="2895600"/>
            <a:ext cx="4165478" cy="36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2510</TotalTime>
  <Words>626</Words>
  <Application>Microsoft Office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</vt:lpstr>
      <vt:lpstr>Cambria Math</vt:lpstr>
      <vt:lpstr>CMR12</vt:lpstr>
      <vt:lpstr>CMTI12</vt:lpstr>
      <vt:lpstr>CommercialScript BT</vt:lpstr>
      <vt:lpstr>Tempus Sans ITC</vt:lpstr>
      <vt:lpstr>Times New Roman</vt:lpstr>
      <vt:lpstr>TimesNewRoman,Bold</vt:lpstr>
      <vt:lpstr>TimesNewRomanPSMT</vt:lpstr>
      <vt:lpstr>Viner Hand ITC</vt:lpstr>
      <vt:lpstr>Blank Presentation</vt:lpstr>
      <vt:lpstr>Bitmap Image</vt:lpstr>
      <vt:lpstr>Governing Equations for Thermal Management of An Electronic Processor</vt:lpstr>
      <vt:lpstr>PowerPoint Presentation</vt:lpstr>
      <vt:lpstr>The Thermal Energy Balance Equation</vt:lpstr>
      <vt:lpstr>PowerPoint Presentation</vt:lpstr>
      <vt:lpstr>Fourier’s Constitutive Equation for  the Heat Flux</vt:lpstr>
      <vt:lpstr>Fourier’s law of Heat Conduction : 1822</vt:lpstr>
      <vt:lpstr>Local Heat Flux during Conduction</vt:lpstr>
      <vt:lpstr>Fourier’s Constitutive Equation for  an Electronic Processor</vt:lpstr>
      <vt:lpstr>Conduction with Thermal Energy Generation</vt:lpstr>
      <vt:lpstr>Plane Slab with Thermal Energy Generation</vt:lpstr>
      <vt:lpstr>Local Rate of Heat Flux Transfer</vt:lpstr>
      <vt:lpstr>Boundary Conditions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258</cp:revision>
  <cp:lastPrinted>2002-07-26T02:11:33Z</cp:lastPrinted>
  <dcterms:created xsi:type="dcterms:W3CDTF">2002-07-26T01:39:54Z</dcterms:created>
  <dcterms:modified xsi:type="dcterms:W3CDTF">2024-01-19T03:59:07Z</dcterms:modified>
</cp:coreProperties>
</file>