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1132" r:id="rId2"/>
    <p:sldId id="1213" r:id="rId3"/>
    <p:sldId id="1223" r:id="rId4"/>
    <p:sldId id="1225" r:id="rId5"/>
    <p:sldId id="1292" r:id="rId6"/>
    <p:sldId id="1178" r:id="rId7"/>
    <p:sldId id="1221" r:id="rId8"/>
    <p:sldId id="1295" r:id="rId9"/>
    <p:sldId id="1294" r:id="rId10"/>
    <p:sldId id="1293" r:id="rId11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5T05:27:17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5T05:27:21.236"/>
    </inkml:context>
  </inkml:definitions>
  <inkml:trace contextRef="#ctx0" brushRef="#br0">18802 6747 0</inkml:trace>
  <inkml:trace contextRef="#ctx1" brushRef="#br0">20655 15756 325 0,'2'-12'106'0,"-3"-3"-5"0,-6 3-108 15,7 12-13-15,0 0-32 16,0 0-50-16,6 11 0 16,-6-11-2-16,1 12-2 15,-1-12 68-15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7.png"/><Relationship Id="rId10" Type="http://schemas.openxmlformats.org/officeDocument/2006/relationships/image" Target="../media/image18.png"/><Relationship Id="rId4" Type="http://schemas.openxmlformats.org/officeDocument/2006/relationships/image" Target="../media/image5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5475" y="415064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Steady State Electronic Processor &amp; Analytical Description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Viner Hand ITC" panose="03070502030502020203" pitchFamily="66" charset="0"/>
              </a:rPr>
              <a:t>A Figure of Merit for Design Level Thermal Management of A Processor ….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14:cNvPr>
              <p14:cNvContentPartPr/>
              <p14:nvPr/>
            </p14:nvContentPartPr>
            <p14:xfrm>
              <a:off x="6768720" y="2428920"/>
              <a:ext cx="668160" cy="324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ECCD4D-EBDD-F969-2D87-06DE5E94EC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9360" y="2419560"/>
                <a:ext cx="686880" cy="32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26E0-8C37-E03F-7AFD-2827AD4B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8" y="101600"/>
            <a:ext cx="7293217" cy="1143000"/>
          </a:xfrm>
        </p:spPr>
        <p:txBody>
          <a:bodyPr/>
          <a:lstStyle/>
          <a:p>
            <a:r>
              <a:rPr lang="en-US" sz="2800" dirty="0"/>
              <a:t>Basic Knowledge for Thermal Management</a:t>
            </a:r>
            <a:endParaRPr lang="en-IN" sz="2800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DDE5F18B-E144-E64A-D287-0808C64A37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62CF797B-1F6F-4B37-77FA-AC15ECE08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A60ABAE0-137E-EE0E-AA6E-9DAF1A1058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EE405AA-6E6C-3132-6B18-1938A03A4E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22420BBD-6691-FEF1-B14B-179573A637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EC7A9932-575E-B208-D8D7-F13F42357D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050849BF-03F8-6D3D-C620-55FAE5193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E157EDCE-45DE-300B-831C-DDFDAB283A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0D8BC47E-EEDC-43C5-AD05-16C42B49DC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611971C4-6100-CBD3-F5E0-85149B9B6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52DE1B70-BB36-9FF9-44DA-BF212B727F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1CA6B504-23F1-ED7D-98EE-B4743B96CA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0FAF3FE5-7D06-9EFF-65EF-413F58609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3CD085AD-0F54-4A06-1239-4BC3169C5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CB12603F-535F-1871-EDDF-E4971FAF1C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6DE28A7-9EF0-CDE1-50F0-9D4237482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0D6B4F8-E2F9-978D-77CC-58D6684E2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8420F5-D515-73E9-A5DD-285A89F1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0" y="1388813"/>
            <a:ext cx="6810617" cy="3522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52C1E6-F505-24B9-2739-65E83819CFC0}"/>
              </a:ext>
            </a:extLst>
          </p:cNvPr>
          <p:cNvSpPr txBox="1"/>
          <p:nvPr/>
        </p:nvSpPr>
        <p:spPr>
          <a:xfrm>
            <a:off x="568867" y="5909059"/>
            <a:ext cx="807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Use Electrical Science for Thermal Management of Electronics!</a:t>
            </a:r>
            <a:endParaRPr lang="en-IN" i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613480-1F7B-AF71-9FDC-812B25825F09}"/>
              </a:ext>
            </a:extLst>
          </p:cNvPr>
          <p:cNvSpPr txBox="1"/>
          <p:nvPr/>
        </p:nvSpPr>
        <p:spPr>
          <a:xfrm>
            <a:off x="238791" y="4951421"/>
            <a:ext cx="8666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0" i="0" u="none" strike="noStrike" baseline="0" dirty="0">
                <a:latin typeface="PalatinoLinotype"/>
              </a:rPr>
              <a:t> 1, active die; 2, die attach 1; 3, die </a:t>
            </a:r>
            <a:r>
              <a:rPr lang="en-US" sz="2000" b="0" i="0" u="none" strike="noStrike" baseline="0" dirty="0">
                <a:latin typeface="PalatinoLinotype"/>
              </a:rPr>
              <a:t>attach 2; 4 dummy spacer die, stacked gap; 5, heat spreader attach; and 6, heat spreader.</a:t>
            </a:r>
          </a:p>
        </p:txBody>
      </p:sp>
    </p:spTree>
    <p:extLst>
      <p:ext uri="{BB962C8B-B14F-4D97-AF65-F5344CB8AC3E}">
        <p14:creationId xmlns:p14="http://schemas.microsoft.com/office/powerpoint/2010/main" val="4174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29E260-9DE3-E64E-7F4D-B08D46300A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5889625" cy="80645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NewRomanPSMT"/>
              </a:rPr>
              <a:t>Conduction with Thermal Energy Generation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279D7865-3471-88F0-51FB-CF1BFF9ED5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9691" y="2205900"/>
            <a:ext cx="4220705" cy="298184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imesNewRomanPSMT"/>
              </a:rPr>
              <a:t>Conversion of electrical to thermal energy in electronic devices.</a:t>
            </a:r>
          </a:p>
          <a:p>
            <a:pPr eaLnBrk="1" hangingPunct="1"/>
            <a:r>
              <a:rPr lang="en-US" altLang="en-US" sz="2400" dirty="0">
                <a:latin typeface="TimesNewRomanPSMT"/>
              </a:rPr>
              <a:t>Creates a truly non-homogenous ODE for Temperature distribution in a medium.</a:t>
            </a:r>
          </a:p>
        </p:txBody>
      </p:sp>
      <p:grpSp>
        <p:nvGrpSpPr>
          <p:cNvPr id="14340" name="Group 38">
            <a:extLst>
              <a:ext uri="{FF2B5EF4-FFF2-40B4-BE49-F238E27FC236}">
                <a16:creationId xmlns:a16="http://schemas.microsoft.com/office/drawing/2014/main" id="{AC3EBE1E-EF57-68F1-EC17-B6FD20E249F0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4341" name="Group 19">
              <a:extLst>
                <a:ext uri="{FF2B5EF4-FFF2-40B4-BE49-F238E27FC236}">
                  <a16:creationId xmlns:a16="http://schemas.microsoft.com/office/drawing/2014/main" id="{FD405493-6175-FE4A-D964-3FBD01953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343" name="Group 8">
                <a:extLst>
                  <a:ext uri="{FF2B5EF4-FFF2-40B4-BE49-F238E27FC236}">
                    <a16:creationId xmlns:a16="http://schemas.microsoft.com/office/drawing/2014/main" id="{9B46D4BB-0BFF-4E85-FCE7-C0C7DA693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4345" name="Group 9">
                  <a:extLst>
                    <a:ext uri="{FF2B5EF4-FFF2-40B4-BE49-F238E27FC236}">
                      <a16:creationId xmlns:a16="http://schemas.microsoft.com/office/drawing/2014/main" id="{6D45D1C3-3B77-ABA6-3AB7-1AF683E63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55" name="Rectangle 10">
                    <a:extLst>
                      <a:ext uri="{FF2B5EF4-FFF2-40B4-BE49-F238E27FC236}">
                        <a16:creationId xmlns:a16="http://schemas.microsoft.com/office/drawing/2014/main" id="{A3ED5056-F5DD-3B4B-C979-F6AA848A2E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6" name="Rectangle 11">
                    <a:extLst>
                      <a:ext uri="{FF2B5EF4-FFF2-40B4-BE49-F238E27FC236}">
                        <a16:creationId xmlns:a16="http://schemas.microsoft.com/office/drawing/2014/main" id="{1A4217DB-017E-FD56-6F41-9B83C86C26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6" name="Group 12">
                  <a:extLst>
                    <a:ext uri="{FF2B5EF4-FFF2-40B4-BE49-F238E27FC236}">
                      <a16:creationId xmlns:a16="http://schemas.microsoft.com/office/drawing/2014/main" id="{97CD32EE-192E-0367-8363-FFCDF6219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53" name="Rectangle 13">
                    <a:extLst>
                      <a:ext uri="{FF2B5EF4-FFF2-40B4-BE49-F238E27FC236}">
                        <a16:creationId xmlns:a16="http://schemas.microsoft.com/office/drawing/2014/main" id="{6903A01B-8D98-E10A-F2E0-2675AE780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4" name="Rectangle 14">
                    <a:extLst>
                      <a:ext uri="{FF2B5EF4-FFF2-40B4-BE49-F238E27FC236}">
                        <a16:creationId xmlns:a16="http://schemas.microsoft.com/office/drawing/2014/main" id="{1C9BAEA4-8BD1-7108-D79F-F39197A48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7" name="Group 15">
                  <a:extLst>
                    <a:ext uri="{FF2B5EF4-FFF2-40B4-BE49-F238E27FC236}">
                      <a16:creationId xmlns:a16="http://schemas.microsoft.com/office/drawing/2014/main" id="{F32C35BC-9A46-79ED-6118-EF4F75D85F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51" name="Rectangle 16">
                    <a:extLst>
                      <a:ext uri="{FF2B5EF4-FFF2-40B4-BE49-F238E27FC236}">
                        <a16:creationId xmlns:a16="http://schemas.microsoft.com/office/drawing/2014/main" id="{508AFB4B-0F63-8AE7-8211-80A56011E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2" name="Rectangle 17">
                    <a:extLst>
                      <a:ext uri="{FF2B5EF4-FFF2-40B4-BE49-F238E27FC236}">
                        <a16:creationId xmlns:a16="http://schemas.microsoft.com/office/drawing/2014/main" id="{52C5C02E-7F14-6B0A-0DB8-B5974DFFC1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4348" name="Group 18">
                  <a:extLst>
                    <a:ext uri="{FF2B5EF4-FFF2-40B4-BE49-F238E27FC236}">
                      <a16:creationId xmlns:a16="http://schemas.microsoft.com/office/drawing/2014/main" id="{CDA4B028-29E6-A55A-0469-B8900697A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49" name="Rectangle 19">
                    <a:extLst>
                      <a:ext uri="{FF2B5EF4-FFF2-40B4-BE49-F238E27FC236}">
                        <a16:creationId xmlns:a16="http://schemas.microsoft.com/office/drawing/2014/main" id="{FA665420-8E59-2FC0-AC58-9589C9FB8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350" name="Rectangle 20">
                    <a:extLst>
                      <a:ext uri="{FF2B5EF4-FFF2-40B4-BE49-F238E27FC236}">
                        <a16:creationId xmlns:a16="http://schemas.microsoft.com/office/drawing/2014/main" id="{FB1FF7CF-983D-0158-7A5F-5BB5ACD4EB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43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55510B-2676-646F-FFDB-58908A43C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17DDF32E-3E96-8B1F-9ABF-ED9C793CDCEF}"/>
                  </a:ext>
                </a:extLst>
              </p:cNvPr>
              <p:cNvSpPr txBox="1"/>
              <p:nvPr/>
            </p:nvSpPr>
            <p:spPr bwMode="auto">
              <a:xfrm>
                <a:off x="864016" y="1184901"/>
                <a:ext cx="3995738" cy="11890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4">
                <a:extLst>
                  <a:ext uri="{FF2B5EF4-FFF2-40B4-BE49-F238E27FC236}">
                    <a16:creationId xmlns:a16="http://schemas.microsoft.com/office/drawing/2014/main" id="{17DDF32E-3E96-8B1F-9ABF-ED9C793CD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016" y="1184901"/>
                <a:ext cx="3995738" cy="1189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2662C1C7-D4F5-C35C-7734-4CFDA53C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1557963"/>
            <a:ext cx="4721469" cy="36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7212E-A835-22F8-8B44-7FFF57404EB9}"/>
              </a:ext>
            </a:extLst>
          </p:cNvPr>
          <p:cNvSpPr txBox="1"/>
          <p:nvPr/>
        </p:nvSpPr>
        <p:spPr>
          <a:xfrm>
            <a:off x="404562" y="5375452"/>
            <a:ext cx="8021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70C0"/>
                </a:solidFill>
                <a:latin typeface="TimesNewRomanPSMT"/>
              </a:rPr>
              <a:t>Steady state is the culmination of Transient process.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rgbClr val="0070C0"/>
                </a:solidFill>
                <a:latin typeface="TimesNewRomanPSMT"/>
              </a:rPr>
              <a:t>The thermal architecture is responsible for the quality of Steady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81AA1C3F-06C5-EBA4-62D1-F0A5DC0FB6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9371" y="232122"/>
            <a:ext cx="6797675" cy="8429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NewRomanPSMT"/>
              </a:rPr>
              <a:t>Plane Slab with Thermal Energy Generation @ SS</a:t>
            </a:r>
          </a:p>
        </p:txBody>
      </p:sp>
      <p:sp>
        <p:nvSpPr>
          <p:cNvPr id="390148" name="Rectangle 4">
            <a:extLst>
              <a:ext uri="{FF2B5EF4-FFF2-40B4-BE49-F238E27FC236}">
                <a16:creationId xmlns:a16="http://schemas.microsoft.com/office/drawing/2014/main" id="{779D3A19-341C-E821-F31E-492C1DB6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112838"/>
            <a:ext cx="7075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NewRomanPSMT"/>
              </a:rPr>
              <a:t>For one-dimensional, steady-state conduction in a homogeneous medium: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51" name="Object 7">
                <a:extLst>
                  <a:ext uri="{FF2B5EF4-FFF2-40B4-BE49-F238E27FC236}">
                    <a16:creationId xmlns:a16="http://schemas.microsoft.com/office/drawing/2014/main" id="{8DF394BB-AE4D-B113-3928-6B4E7A087D3A}"/>
                  </a:ext>
                </a:extLst>
              </p:cNvPr>
              <p:cNvSpPr txBox="1"/>
              <p:nvPr/>
            </p:nvSpPr>
            <p:spPr bwMode="auto">
              <a:xfrm>
                <a:off x="3429000" y="1791706"/>
                <a:ext cx="3048000" cy="998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0151" name="Object 7">
                <a:extLst>
                  <a:ext uri="{FF2B5EF4-FFF2-40B4-BE49-F238E27FC236}">
                    <a16:creationId xmlns:a16="http://schemas.microsoft.com/office/drawing/2014/main" id="{8DF394BB-AE4D-B113-3928-6B4E7A087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791706"/>
                <a:ext cx="3048000" cy="99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9" name="Group 38">
            <a:extLst>
              <a:ext uri="{FF2B5EF4-FFF2-40B4-BE49-F238E27FC236}">
                <a16:creationId xmlns:a16="http://schemas.microsoft.com/office/drawing/2014/main" id="{9D267C8E-5382-6C40-1C6A-206C090FA827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5371" name="Group 19">
              <a:extLst>
                <a:ext uri="{FF2B5EF4-FFF2-40B4-BE49-F238E27FC236}">
                  <a16:creationId xmlns:a16="http://schemas.microsoft.com/office/drawing/2014/main" id="{1E704043-0F88-CE36-2D66-B3E850339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73" name="Group 8">
                <a:extLst>
                  <a:ext uri="{FF2B5EF4-FFF2-40B4-BE49-F238E27FC236}">
                    <a16:creationId xmlns:a16="http://schemas.microsoft.com/office/drawing/2014/main" id="{F96438D5-7248-84A9-0608-C8D6FF6F3D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75" name="Group 9">
                  <a:extLst>
                    <a:ext uri="{FF2B5EF4-FFF2-40B4-BE49-F238E27FC236}">
                      <a16:creationId xmlns:a16="http://schemas.microsoft.com/office/drawing/2014/main" id="{0E7668A7-103F-5862-3142-EA12B46CD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85" name="Rectangle 10">
                    <a:extLst>
                      <a:ext uri="{FF2B5EF4-FFF2-40B4-BE49-F238E27FC236}">
                        <a16:creationId xmlns:a16="http://schemas.microsoft.com/office/drawing/2014/main" id="{A75DDB77-9F7A-083D-2400-133BC7399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6" name="Rectangle 11">
                    <a:extLst>
                      <a:ext uri="{FF2B5EF4-FFF2-40B4-BE49-F238E27FC236}">
                        <a16:creationId xmlns:a16="http://schemas.microsoft.com/office/drawing/2014/main" id="{DE3A0FAB-12BA-DF7F-A9B9-FF6D5FA45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6" name="Group 12">
                  <a:extLst>
                    <a:ext uri="{FF2B5EF4-FFF2-40B4-BE49-F238E27FC236}">
                      <a16:creationId xmlns:a16="http://schemas.microsoft.com/office/drawing/2014/main" id="{8948135F-DF56-0912-AC98-DAA50FC85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83" name="Rectangle 13">
                    <a:extLst>
                      <a:ext uri="{FF2B5EF4-FFF2-40B4-BE49-F238E27FC236}">
                        <a16:creationId xmlns:a16="http://schemas.microsoft.com/office/drawing/2014/main" id="{4874C0AC-483F-D946-B38E-9F48708D9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4" name="Rectangle 14">
                    <a:extLst>
                      <a:ext uri="{FF2B5EF4-FFF2-40B4-BE49-F238E27FC236}">
                        <a16:creationId xmlns:a16="http://schemas.microsoft.com/office/drawing/2014/main" id="{D4CAA598-C894-4134-EA9F-C3B503716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7" name="Group 15">
                  <a:extLst>
                    <a:ext uri="{FF2B5EF4-FFF2-40B4-BE49-F238E27FC236}">
                      <a16:creationId xmlns:a16="http://schemas.microsoft.com/office/drawing/2014/main" id="{2ED734FC-9805-8F9D-EEA0-D11CFBCB85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81" name="Rectangle 16">
                    <a:extLst>
                      <a:ext uri="{FF2B5EF4-FFF2-40B4-BE49-F238E27FC236}">
                        <a16:creationId xmlns:a16="http://schemas.microsoft.com/office/drawing/2014/main" id="{B51FB0D3-71D3-EB2E-D200-038702F9C9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2" name="Rectangle 17">
                    <a:extLst>
                      <a:ext uri="{FF2B5EF4-FFF2-40B4-BE49-F238E27FC236}">
                        <a16:creationId xmlns:a16="http://schemas.microsoft.com/office/drawing/2014/main" id="{DF6101E7-5D2F-81D1-4952-704D48E63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78" name="Group 18">
                  <a:extLst>
                    <a:ext uri="{FF2B5EF4-FFF2-40B4-BE49-F238E27FC236}">
                      <a16:creationId xmlns:a16="http://schemas.microsoft.com/office/drawing/2014/main" id="{41323D8B-3FC5-9DDA-3EB6-AF6D4B18B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79" name="Rectangle 19">
                    <a:extLst>
                      <a:ext uri="{FF2B5EF4-FFF2-40B4-BE49-F238E27FC236}">
                        <a16:creationId xmlns:a16="http://schemas.microsoft.com/office/drawing/2014/main" id="{397D76F4-A6AF-2EE9-03A2-841A0322E9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0" name="Rectangle 20">
                    <a:extLst>
                      <a:ext uri="{FF2B5EF4-FFF2-40B4-BE49-F238E27FC236}">
                        <a16:creationId xmlns:a16="http://schemas.microsoft.com/office/drawing/2014/main" id="{8D079D59-84B1-F2E5-6F2E-238BB2AC84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7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7874C12-885B-F6D2-2AEE-31356E49E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D069F4FA-9B16-90DC-6D47-B5A7CFDC80FC}"/>
                  </a:ext>
                </a:extLst>
              </p:cNvPr>
              <p:cNvSpPr txBox="1"/>
              <p:nvPr/>
            </p:nvSpPr>
            <p:spPr bwMode="auto">
              <a:xfrm>
                <a:off x="2426493" y="3621673"/>
                <a:ext cx="4291013" cy="998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3">
                <a:extLst>
                  <a:ext uri="{FF2B5EF4-FFF2-40B4-BE49-F238E27FC236}">
                    <a16:creationId xmlns:a16="http://schemas.microsoft.com/office/drawing/2014/main" id="{D069F4FA-9B16-90DC-6D47-B5A7CFDC8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6493" y="3621673"/>
                <a:ext cx="4291013" cy="998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C462D3-71F4-BAC0-3B40-5CE199F3779B}"/>
              </a:ext>
            </a:extLst>
          </p:cNvPr>
          <p:cNvSpPr txBox="1"/>
          <p:nvPr/>
        </p:nvSpPr>
        <p:spPr>
          <a:xfrm>
            <a:off x="509370" y="2725901"/>
            <a:ext cx="8253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+mn-lt"/>
              </a:rPr>
              <a:t>An analytical equation for </a:t>
            </a:r>
            <a:r>
              <a:rPr lang="en-US" altLang="en-US" sz="2400" dirty="0">
                <a:latin typeface="+mn-lt"/>
              </a:rPr>
              <a:t>temperature distribution along chip (Functional Block) thickness is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6C5269-50FE-EF6A-E9B1-10C04E36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6" y="4614023"/>
            <a:ext cx="7038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n-lt"/>
              </a:rPr>
              <a:t>Variation of Heat transfer rate alone the chip thickness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C59A385A-1522-FB2F-88B6-43DCFBBEE073}"/>
                  </a:ext>
                </a:extLst>
              </p:cNvPr>
              <p:cNvSpPr txBox="1"/>
              <p:nvPr/>
            </p:nvSpPr>
            <p:spPr bwMode="auto">
              <a:xfrm>
                <a:off x="1432032" y="5383213"/>
                <a:ext cx="5894387" cy="1150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C59A385A-1522-FB2F-88B6-43DCFBBEE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2032" y="5383213"/>
                <a:ext cx="5894387" cy="1150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build="p" autoUpdateAnimBg="0"/>
      <p:bldP spid="390151" grpId="0"/>
      <p:bldP spid="2" grpId="0"/>
      <p:bldP spid="4" grpId="0"/>
      <p:bldP spid="5" grpId="0" build="p" autoUpdateAnimBg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E33925-13BE-B1DF-629E-479CFB68E1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338138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Boundary Conditions </a:t>
            </a:r>
          </a:p>
        </p:txBody>
      </p:sp>
      <p:graphicFrame>
        <p:nvGraphicFramePr>
          <p:cNvPr id="392198" name="Object 6">
            <a:extLst>
              <a:ext uri="{FF2B5EF4-FFF2-40B4-BE49-F238E27FC236}">
                <a16:creationId xmlns:a16="http://schemas.microsoft.com/office/drawing/2014/main" id="{EDA24033-14E8-92C2-29D0-91157433E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79194"/>
              </p:ext>
            </p:extLst>
          </p:nvPr>
        </p:nvGraphicFramePr>
        <p:xfrm>
          <a:off x="6543675" y="1066800"/>
          <a:ext cx="2295525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95238" imgH="3543795" progId="Paint.Picture">
                  <p:embed/>
                </p:oleObj>
              </mc:Choice>
              <mc:Fallback>
                <p:oleObj name="Bitmap Image" r:id="rId2" imgW="2295238" imgH="3543795" progId="Paint.Picture">
                  <p:embed/>
                  <p:pic>
                    <p:nvPicPr>
                      <p:cNvPr id="392198" name="Object 6">
                        <a:extLst>
                          <a:ext uri="{FF2B5EF4-FFF2-40B4-BE49-F238E27FC236}">
                            <a16:creationId xmlns:a16="http://schemas.microsoft.com/office/drawing/2014/main" id="{EDA24033-14E8-92C2-29D0-91157433E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1066800"/>
                        <a:ext cx="2295525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9" name="Text Box 7">
            <a:extLst>
              <a:ext uri="{FF2B5EF4-FFF2-40B4-BE49-F238E27FC236}">
                <a16:creationId xmlns:a16="http://schemas.microsoft.com/office/drawing/2014/main" id="{949C0853-C3AD-5715-33B0-2A0C2611D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08075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Case 1: Simple Dirichlet Boundary Conditions: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/>
              <p:nvPr/>
            </p:nvSpPr>
            <p:spPr bwMode="auto">
              <a:xfrm>
                <a:off x="990600" y="1828800"/>
                <a:ext cx="19891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2200" name="Object 8">
                <a:extLst>
                  <a:ext uri="{FF2B5EF4-FFF2-40B4-BE49-F238E27FC236}">
                    <a16:creationId xmlns:a16="http://schemas.microsoft.com/office/drawing/2014/main" id="{F37B117F-2259-1FC9-FEB3-265B1DD5C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828800"/>
                <a:ext cx="1989138" cy="544513"/>
              </a:xfrm>
              <a:prstGeom prst="rect">
                <a:avLst/>
              </a:prstGeom>
              <a:blipFill>
                <a:blip r:embed="rId4"/>
                <a:stretch>
                  <a:fillRect l="-92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/>
              <p:nvPr/>
            </p:nvSpPr>
            <p:spPr bwMode="auto">
              <a:xfrm>
                <a:off x="4038600" y="1828800"/>
                <a:ext cx="1814513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1" name="Object 9">
                <a:extLst>
                  <a:ext uri="{FF2B5EF4-FFF2-40B4-BE49-F238E27FC236}">
                    <a16:creationId xmlns:a16="http://schemas.microsoft.com/office/drawing/2014/main" id="{998E13ED-9661-851E-B844-9EB47B454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828800"/>
                <a:ext cx="1814513" cy="544513"/>
              </a:xfrm>
              <a:prstGeom prst="rect">
                <a:avLst/>
              </a:prstGeom>
              <a:blipFill>
                <a:blip r:embed="rId5"/>
                <a:stretch>
                  <a:fillRect l="-1010" b="-11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/>
              <p:nvPr/>
            </p:nvSpPr>
            <p:spPr bwMode="auto">
              <a:xfrm>
                <a:off x="2705893" y="3668822"/>
                <a:ext cx="1430338" cy="544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2" name="Object 10">
                <a:extLst>
                  <a:ext uri="{FF2B5EF4-FFF2-40B4-BE49-F238E27FC236}">
                    <a16:creationId xmlns:a16="http://schemas.microsoft.com/office/drawing/2014/main" id="{B74E2A03-A065-E93D-07EB-0BD03E79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5893" y="3668822"/>
                <a:ext cx="1430338" cy="544513"/>
              </a:xfrm>
              <a:prstGeom prst="rect">
                <a:avLst/>
              </a:prstGeom>
              <a:blipFill>
                <a:blip r:embed="rId6"/>
                <a:stretch>
                  <a:fillRect l="-12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197" name="Rectangle 5">
                <a:extLst>
                  <a:ext uri="{FF2B5EF4-FFF2-40B4-BE49-F238E27FC236}">
                    <a16:creationId xmlns:a16="http://schemas.microsoft.com/office/drawing/2014/main" id="{13BFE85E-EDE5-917B-0274-F1936AD10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7600" y="28194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</m:oMath>
                  </m:oMathPara>
                </a14:m>
                <a:endParaRPr lang="en-US" alt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2197" name="Rectangle 5">
                <a:extLst>
                  <a:ext uri="{FF2B5EF4-FFF2-40B4-BE49-F238E27FC236}">
                    <a16:creationId xmlns:a16="http://schemas.microsoft.com/office/drawing/2014/main" id="{13BFE85E-EDE5-917B-0274-F1936AD10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2819400"/>
                <a:ext cx="381000" cy="457200"/>
              </a:xfrm>
              <a:prstGeom prst="rect">
                <a:avLst/>
              </a:prstGeom>
              <a:blipFill>
                <a:blip r:embed="rId7"/>
                <a:stretch>
                  <a:fillRect l="-44444" r="-7937" b="-12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206" name="Text Box 14">
            <a:extLst>
              <a:ext uri="{FF2B5EF4-FFF2-40B4-BE49-F238E27FC236}">
                <a16:creationId xmlns:a16="http://schemas.microsoft.com/office/drawing/2014/main" id="{9E923C39-FAD0-7155-B526-6CE4BB56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17938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/>
              <p:nvPr/>
            </p:nvSpPr>
            <p:spPr bwMode="auto">
              <a:xfrm>
                <a:off x="228600" y="2586147"/>
                <a:ext cx="6608491" cy="1371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92207" name="Object 15">
                <a:extLst>
                  <a:ext uri="{FF2B5EF4-FFF2-40B4-BE49-F238E27FC236}">
                    <a16:creationId xmlns:a16="http://schemas.microsoft.com/office/drawing/2014/main" id="{D0CF2146-9097-C6C7-806F-3FE037AF7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586147"/>
                <a:ext cx="6608491" cy="1371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2208" name="Text Box 16">
            <a:extLst>
              <a:ext uri="{FF2B5EF4-FFF2-40B4-BE49-F238E27FC236}">
                <a16:creationId xmlns:a16="http://schemas.microsoft.com/office/drawing/2014/main" id="{8A453B0A-75AE-F348-34C2-39C027EE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853113"/>
            <a:ext cx="8855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Maximum temperature occurs inside the slab close the higher temperature surface.</a:t>
            </a:r>
          </a:p>
        </p:txBody>
      </p:sp>
      <p:grpSp>
        <p:nvGrpSpPr>
          <p:cNvPr id="17421" name="Group 38">
            <a:extLst>
              <a:ext uri="{FF2B5EF4-FFF2-40B4-BE49-F238E27FC236}">
                <a16:creationId xmlns:a16="http://schemas.microsoft.com/office/drawing/2014/main" id="{2B686ED5-ADD5-2A23-971D-73DDB500850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17422" name="Group 19">
              <a:extLst>
                <a:ext uri="{FF2B5EF4-FFF2-40B4-BE49-F238E27FC236}">
                  <a16:creationId xmlns:a16="http://schemas.microsoft.com/office/drawing/2014/main" id="{B76933DF-BC3F-080F-08AC-9D757A8F82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24" name="Group 8">
                <a:extLst>
                  <a:ext uri="{FF2B5EF4-FFF2-40B4-BE49-F238E27FC236}">
                    <a16:creationId xmlns:a16="http://schemas.microsoft.com/office/drawing/2014/main" id="{68DBB54F-9769-DEA7-9C5F-CCCCA980EF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6" name="Group 9">
                  <a:extLst>
                    <a:ext uri="{FF2B5EF4-FFF2-40B4-BE49-F238E27FC236}">
                      <a16:creationId xmlns:a16="http://schemas.microsoft.com/office/drawing/2014/main" id="{2FE43406-F7CC-D3D5-1916-A211F82A5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6" name="Rectangle 10">
                    <a:extLst>
                      <a:ext uri="{FF2B5EF4-FFF2-40B4-BE49-F238E27FC236}">
                        <a16:creationId xmlns:a16="http://schemas.microsoft.com/office/drawing/2014/main" id="{7477C9D2-DC7D-EECE-FB45-55CA52BA6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7" name="Rectangle 11">
                    <a:extLst>
                      <a:ext uri="{FF2B5EF4-FFF2-40B4-BE49-F238E27FC236}">
                        <a16:creationId xmlns:a16="http://schemas.microsoft.com/office/drawing/2014/main" id="{1230AD35-B18E-7CBB-C97A-8842D1FB8E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7" name="Group 12">
                  <a:extLst>
                    <a:ext uri="{FF2B5EF4-FFF2-40B4-BE49-F238E27FC236}">
                      <a16:creationId xmlns:a16="http://schemas.microsoft.com/office/drawing/2014/main" id="{B71677CE-8A16-7A01-9FF5-1917893735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34" name="Rectangle 13">
                    <a:extLst>
                      <a:ext uri="{FF2B5EF4-FFF2-40B4-BE49-F238E27FC236}">
                        <a16:creationId xmlns:a16="http://schemas.microsoft.com/office/drawing/2014/main" id="{FA0F2913-28B0-DC69-9424-52643AFAF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5" name="Rectangle 14">
                    <a:extLst>
                      <a:ext uri="{FF2B5EF4-FFF2-40B4-BE49-F238E27FC236}">
                        <a16:creationId xmlns:a16="http://schemas.microsoft.com/office/drawing/2014/main" id="{82A2E47B-EA02-EC35-6C76-29D3B44DA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8" name="Group 15">
                  <a:extLst>
                    <a:ext uri="{FF2B5EF4-FFF2-40B4-BE49-F238E27FC236}">
                      <a16:creationId xmlns:a16="http://schemas.microsoft.com/office/drawing/2014/main" id="{8466F12C-FC1C-CDA6-568F-5077E89E1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32" name="Rectangle 16">
                    <a:extLst>
                      <a:ext uri="{FF2B5EF4-FFF2-40B4-BE49-F238E27FC236}">
                        <a16:creationId xmlns:a16="http://schemas.microsoft.com/office/drawing/2014/main" id="{93240F39-097D-CE04-AA4B-DDF0A559F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3" name="Rectangle 17">
                    <a:extLst>
                      <a:ext uri="{FF2B5EF4-FFF2-40B4-BE49-F238E27FC236}">
                        <a16:creationId xmlns:a16="http://schemas.microsoft.com/office/drawing/2014/main" id="{53CF4939-A657-9DB5-FACB-4F728D7702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9" name="Group 18">
                  <a:extLst>
                    <a:ext uri="{FF2B5EF4-FFF2-40B4-BE49-F238E27FC236}">
                      <a16:creationId xmlns:a16="http://schemas.microsoft.com/office/drawing/2014/main" id="{7EB1C0C8-DAE2-4017-A023-0CD9E693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30" name="Rectangle 19">
                    <a:extLst>
                      <a:ext uri="{FF2B5EF4-FFF2-40B4-BE49-F238E27FC236}">
                        <a16:creationId xmlns:a16="http://schemas.microsoft.com/office/drawing/2014/main" id="{95A94B59-BB70-8BFD-2659-59F492044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1" name="Rectangle 20">
                    <a:extLst>
                      <a:ext uri="{FF2B5EF4-FFF2-40B4-BE49-F238E27FC236}">
                        <a16:creationId xmlns:a16="http://schemas.microsoft.com/office/drawing/2014/main" id="{46D57FF9-1DA6-7C07-2A72-ABBD1BE4E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2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F506838-ED27-31FB-D6CD-2E6DDAF04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3CE5BA-3756-1929-A44B-630C8FB17F13}"/>
              </a:ext>
            </a:extLst>
          </p:cNvPr>
          <p:cNvCxnSpPr/>
          <p:nvPr/>
        </p:nvCxnSpPr>
        <p:spPr bwMode="auto">
          <a:xfrm>
            <a:off x="7162800" y="1168400"/>
            <a:ext cx="0" cy="4089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bject 10">
            <a:extLst>
              <a:ext uri="{FF2B5EF4-FFF2-40B4-BE49-F238E27FC236}">
                <a16:creationId xmlns:a16="http://schemas.microsoft.com/office/drawing/2014/main" id="{05AB6DF3-7EB9-DEAF-403B-19D125286E05}"/>
              </a:ext>
            </a:extLst>
          </p:cNvPr>
          <p:cNvSpPr txBox="1"/>
          <p:nvPr/>
        </p:nvSpPr>
        <p:spPr bwMode="auto">
          <a:xfrm>
            <a:off x="624819" y="4342888"/>
            <a:ext cx="5747137" cy="5958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/>
              <a:t>Location and magnitude of temperature @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1298DADD-770E-4A36-409A-F1A982092D18}"/>
                  </a:ext>
                </a:extLst>
              </p:cNvPr>
              <p:cNvSpPr txBox="1"/>
              <p:nvPr/>
            </p:nvSpPr>
            <p:spPr bwMode="auto">
              <a:xfrm>
                <a:off x="3018631" y="4845773"/>
                <a:ext cx="1553370" cy="9438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1298DADD-770E-4A36-409A-F1A98209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8631" y="4845773"/>
                <a:ext cx="1553370" cy="943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9" grpId="0" autoUpdateAnimBg="0"/>
      <p:bldP spid="392200" grpId="0"/>
      <p:bldP spid="392201" grpId="0"/>
      <p:bldP spid="392202" grpId="0"/>
      <p:bldP spid="392197" grpId="0" animBg="1" autoUpdateAnimBg="0"/>
      <p:bldP spid="392206" grpId="0" autoUpdateAnimBg="0"/>
      <p:bldP spid="392207" grpId="0"/>
      <p:bldP spid="392208" grpId="0" autoUpdateAnimBg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>
            <a:extLst>
              <a:ext uri="{FF2B5EF4-FFF2-40B4-BE49-F238E27FC236}">
                <a16:creationId xmlns:a16="http://schemas.microsoft.com/office/drawing/2014/main" id="{851703AC-0452-9721-D315-05907C83860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922427C-A58D-2385-599A-88E49B94D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54292889-0CC9-1E9B-3F99-01720D0AE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2BB93ED5-9EE0-F500-C559-FAEFAC51D1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A5949A73-1BF5-FC1A-15EE-3876EFE58B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83D70856-D945-356F-E2E2-B808ACFA91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05E0FA95-9073-735C-821C-9A8C080A83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3A8C88E7-D983-F370-4E2C-EE6F893F95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4B453F78-1BD8-A202-9C9B-E61EB49D1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8F3B6D30-7893-E40A-E0C4-ECECB756C4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1E395D9-624E-C5BB-EC2F-3E2BEB647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1941F141-E025-5DF8-5519-CBBD8864DE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32676BF-1340-7B18-A13F-8465DD0431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FD6F8767-0D75-2424-7794-71429BE584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3DF243CB-ED7E-0040-EC47-2F816E2BDA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5DFC38CC-E2CB-EEDF-E100-AAD550C15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C02473F-7FFE-AC7C-E68D-A78953263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04067992-55EE-27A1-4DD3-9FBFC448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3" y="100374"/>
            <a:ext cx="7035422" cy="1143000"/>
          </a:xfrm>
        </p:spPr>
        <p:txBody>
          <a:bodyPr/>
          <a:lstStyle/>
          <a:p>
            <a:r>
              <a:rPr lang="en-US" sz="2800" dirty="0"/>
              <a:t>Thermal Management Aspects of Chip Erection on a Board</a:t>
            </a:r>
            <a:endParaRPr lang="en-I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94B5B4-07CD-7608-697F-A3A9E21476BB}"/>
              </a:ext>
            </a:extLst>
          </p:cNvPr>
          <p:cNvSpPr txBox="1"/>
          <p:nvPr/>
        </p:nvSpPr>
        <p:spPr>
          <a:xfrm>
            <a:off x="1288478" y="1322436"/>
            <a:ext cx="610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Control Surface Temperature of a Chip?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DB0E1A-712A-8B3C-5CFA-F40B8FCDA969}"/>
              </a:ext>
            </a:extLst>
          </p:cNvPr>
          <p:cNvSpPr txBox="1"/>
          <p:nvPr/>
        </p:nvSpPr>
        <p:spPr>
          <a:xfrm>
            <a:off x="755729" y="5880254"/>
            <a:ext cx="781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Electronic Design always leads to Asymmetric Thermal Steady State..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80B718-4D11-4082-5611-DD47DE64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78" y="1916726"/>
            <a:ext cx="6124469" cy="38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4D1190-E064-AD76-2A73-A0FA4466C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7547" y="254000"/>
            <a:ext cx="6889750" cy="898901"/>
          </a:xfrm>
        </p:spPr>
        <p:txBody>
          <a:bodyPr/>
          <a:lstStyle/>
          <a:p>
            <a:r>
              <a:rPr lang="en-US" altLang="en-US" sz="2800" dirty="0"/>
              <a:t>Circumstances Responsible of Transport of Heat to Chip Surface</a:t>
            </a:r>
          </a:p>
        </p:txBody>
      </p:sp>
      <p:pic>
        <p:nvPicPr>
          <p:cNvPr id="327684" name="Picture 4" descr="http://www.helicon.co.uk/images/samples/C01356.gif">
            <a:extLst>
              <a:ext uri="{FF2B5EF4-FFF2-40B4-BE49-F238E27FC236}">
                <a16:creationId xmlns:a16="http://schemas.microsoft.com/office/drawing/2014/main" id="{3DC69DA6-5CF1-537C-2D29-4F5E688F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9" y="1100148"/>
            <a:ext cx="7664450" cy="518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38">
            <a:extLst>
              <a:ext uri="{FF2B5EF4-FFF2-40B4-BE49-F238E27FC236}">
                <a16:creationId xmlns:a16="http://schemas.microsoft.com/office/drawing/2014/main" id="{AE395ABC-E19F-1297-7AA2-38AB8DA1A42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7174" name="Group 19">
              <a:extLst>
                <a:ext uri="{FF2B5EF4-FFF2-40B4-BE49-F238E27FC236}">
                  <a16:creationId xmlns:a16="http://schemas.microsoft.com/office/drawing/2014/main" id="{1F019B15-B7CB-A67E-AA94-BFCC8F12E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76" name="Group 8">
                <a:extLst>
                  <a:ext uri="{FF2B5EF4-FFF2-40B4-BE49-F238E27FC236}">
                    <a16:creationId xmlns:a16="http://schemas.microsoft.com/office/drawing/2014/main" id="{29898789-EB8D-3032-E15B-4D1DC449D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178" name="Group 9">
                  <a:extLst>
                    <a:ext uri="{FF2B5EF4-FFF2-40B4-BE49-F238E27FC236}">
                      <a16:creationId xmlns:a16="http://schemas.microsoft.com/office/drawing/2014/main" id="{C1866A9E-DDE8-B19E-FD45-871DBBC486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88" name="Rectangle 10">
                    <a:extLst>
                      <a:ext uri="{FF2B5EF4-FFF2-40B4-BE49-F238E27FC236}">
                        <a16:creationId xmlns:a16="http://schemas.microsoft.com/office/drawing/2014/main" id="{22692CE6-768A-20C0-139E-AE1CD3EEB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9" name="Rectangle 11">
                    <a:extLst>
                      <a:ext uri="{FF2B5EF4-FFF2-40B4-BE49-F238E27FC236}">
                        <a16:creationId xmlns:a16="http://schemas.microsoft.com/office/drawing/2014/main" id="{5644A987-265E-069C-82D8-E4DD0B8552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79" name="Group 12">
                  <a:extLst>
                    <a:ext uri="{FF2B5EF4-FFF2-40B4-BE49-F238E27FC236}">
                      <a16:creationId xmlns:a16="http://schemas.microsoft.com/office/drawing/2014/main" id="{6CD57A4C-A05A-5759-9688-3C586C1788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86" name="Rectangle 13">
                    <a:extLst>
                      <a:ext uri="{FF2B5EF4-FFF2-40B4-BE49-F238E27FC236}">
                        <a16:creationId xmlns:a16="http://schemas.microsoft.com/office/drawing/2014/main" id="{EDD5E117-4DE0-91BC-1EDC-2C3D0207C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7" name="Rectangle 14">
                    <a:extLst>
                      <a:ext uri="{FF2B5EF4-FFF2-40B4-BE49-F238E27FC236}">
                        <a16:creationId xmlns:a16="http://schemas.microsoft.com/office/drawing/2014/main" id="{B7100CA3-CB49-260A-D8A7-C4CBFB3F8B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0" name="Group 15">
                  <a:extLst>
                    <a:ext uri="{FF2B5EF4-FFF2-40B4-BE49-F238E27FC236}">
                      <a16:creationId xmlns:a16="http://schemas.microsoft.com/office/drawing/2014/main" id="{738994F7-6192-0110-E472-875E50894B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7184" name="Rectangle 16">
                    <a:extLst>
                      <a:ext uri="{FF2B5EF4-FFF2-40B4-BE49-F238E27FC236}">
                        <a16:creationId xmlns:a16="http://schemas.microsoft.com/office/drawing/2014/main" id="{FEE99212-FCF8-A90B-96C3-42C0BF8FA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5" name="Rectangle 17">
                    <a:extLst>
                      <a:ext uri="{FF2B5EF4-FFF2-40B4-BE49-F238E27FC236}">
                        <a16:creationId xmlns:a16="http://schemas.microsoft.com/office/drawing/2014/main" id="{33623479-8D8B-90E6-98A7-B10694DF8F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81" name="Group 18">
                  <a:extLst>
                    <a:ext uri="{FF2B5EF4-FFF2-40B4-BE49-F238E27FC236}">
                      <a16:creationId xmlns:a16="http://schemas.microsoft.com/office/drawing/2014/main" id="{E05E6EC8-380E-38DD-6B02-44ABDD70E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7182" name="Rectangle 19">
                    <a:extLst>
                      <a:ext uri="{FF2B5EF4-FFF2-40B4-BE49-F238E27FC236}">
                        <a16:creationId xmlns:a16="http://schemas.microsoft.com/office/drawing/2014/main" id="{12801C61-42AC-B3F9-C991-ACF9B64A42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83" name="Rectangle 20">
                    <a:extLst>
                      <a:ext uri="{FF2B5EF4-FFF2-40B4-BE49-F238E27FC236}">
                        <a16:creationId xmlns:a16="http://schemas.microsoft.com/office/drawing/2014/main" id="{C0E2605D-2FF6-A6A6-8ED1-7FCBF91A89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17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A68611-2ADA-2055-343E-7CC5A0634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B2087F15-CDD4-9A09-EE94-B06F5095F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1219200"/>
            <a:ext cx="5226050" cy="34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/>
              <a:t>Junctions are the sites of heat generation and thus the hottest spots in a silicon chip.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/>
              <a:t>Modern chips can withstand a maximum junctions temperature of 150 </a:t>
            </a:r>
            <a:r>
              <a:rPr lang="en-US" altLang="en-US" sz="2400" baseline="30000" dirty="0" err="1"/>
              <a:t>o</a:t>
            </a:r>
            <a:r>
              <a:rPr lang="en-US" altLang="en-US" sz="2400" dirty="0" err="1"/>
              <a:t>C.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dirty="0"/>
              <a:t>Lower Junction temperatures are desirable for extended  life and lower Maintenance costs.</a:t>
            </a:r>
          </a:p>
        </p:txBody>
      </p:sp>
      <p:pic>
        <p:nvPicPr>
          <p:cNvPr id="2" name="Picture 4" descr="http://www.helicon.co.uk/images/samples/C01356.gif">
            <a:extLst>
              <a:ext uri="{FF2B5EF4-FFF2-40B4-BE49-F238E27FC236}">
                <a16:creationId xmlns:a16="http://schemas.microsoft.com/office/drawing/2014/main" id="{9A96F24F-E63B-942D-4F7D-474169AA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36676"/>
            <a:ext cx="2955925" cy="20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1ABA2-B15F-9861-5F87-3E72E347C0FE}"/>
              </a:ext>
            </a:extLst>
          </p:cNvPr>
          <p:cNvSpPr txBox="1"/>
          <p:nvPr/>
        </p:nvSpPr>
        <p:spPr>
          <a:xfrm>
            <a:off x="838200" y="5798403"/>
            <a:ext cx="7969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</a:rPr>
              <a:t>The basic challenge: Diffusion of Heat generation in &lt; 1</a:t>
            </a:r>
            <a:r>
              <a:rPr lang="en-US" altLang="en-US" sz="2400" i="1" dirty="0">
                <a:solidFill>
                  <a:srgbClr val="FF0000"/>
                </a:solidFill>
              </a:rPr>
              <a:t>mm </a:t>
            </a:r>
            <a:r>
              <a:rPr lang="en-US" altLang="en-US" sz="2400" dirty="0">
                <a:solidFill>
                  <a:srgbClr val="FF0000"/>
                </a:solidFill>
              </a:rPr>
              <a:t>thick multi-core processor made of silicon wafer.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019AD-3473-2280-B5FC-C9A20C3F6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391" y="1237944"/>
            <a:ext cx="5325218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F18270-558B-2B12-CBC1-4C4F51026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72400" cy="609600"/>
          </a:xfrm>
        </p:spPr>
        <p:txBody>
          <a:bodyPr/>
          <a:lstStyle/>
          <a:p>
            <a:r>
              <a:rPr lang="en-US" altLang="en-US" sz="2800" dirty="0"/>
              <a:t>Chip Level Thermal Management</a:t>
            </a:r>
          </a:p>
        </p:txBody>
      </p:sp>
      <p:grpSp>
        <p:nvGrpSpPr>
          <p:cNvPr id="6147" name="Group 38">
            <a:extLst>
              <a:ext uri="{FF2B5EF4-FFF2-40B4-BE49-F238E27FC236}">
                <a16:creationId xmlns:a16="http://schemas.microsoft.com/office/drawing/2014/main" id="{28413F0D-86C3-FE8B-97D7-BDF9412DFE1E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6156" name="Group 19">
              <a:extLst>
                <a:ext uri="{FF2B5EF4-FFF2-40B4-BE49-F238E27FC236}">
                  <a16:creationId xmlns:a16="http://schemas.microsoft.com/office/drawing/2014/main" id="{EC5E5E2F-74F3-CE04-D730-25EA63E27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158" name="Group 8">
                <a:extLst>
                  <a:ext uri="{FF2B5EF4-FFF2-40B4-BE49-F238E27FC236}">
                    <a16:creationId xmlns:a16="http://schemas.microsoft.com/office/drawing/2014/main" id="{5C94E8E1-C29A-839C-1E70-8599915B8F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6160" name="Group 9">
                  <a:extLst>
                    <a:ext uri="{FF2B5EF4-FFF2-40B4-BE49-F238E27FC236}">
                      <a16:creationId xmlns:a16="http://schemas.microsoft.com/office/drawing/2014/main" id="{59E1CA13-6420-23AD-EBD1-8DDD903835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170" name="Rectangle 10">
                    <a:extLst>
                      <a:ext uri="{FF2B5EF4-FFF2-40B4-BE49-F238E27FC236}">
                        <a16:creationId xmlns:a16="http://schemas.microsoft.com/office/drawing/2014/main" id="{07F6003D-D81A-CAD7-0560-FBE1926BBE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71" name="Rectangle 11">
                    <a:extLst>
                      <a:ext uri="{FF2B5EF4-FFF2-40B4-BE49-F238E27FC236}">
                        <a16:creationId xmlns:a16="http://schemas.microsoft.com/office/drawing/2014/main" id="{A3E85A4A-4115-3DDB-B7BA-637004B348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61" name="Group 12">
                  <a:extLst>
                    <a:ext uri="{FF2B5EF4-FFF2-40B4-BE49-F238E27FC236}">
                      <a16:creationId xmlns:a16="http://schemas.microsoft.com/office/drawing/2014/main" id="{4296A3A2-184B-1BFA-1A46-B00604D39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168" name="Rectangle 13">
                    <a:extLst>
                      <a:ext uri="{FF2B5EF4-FFF2-40B4-BE49-F238E27FC236}">
                        <a16:creationId xmlns:a16="http://schemas.microsoft.com/office/drawing/2014/main" id="{79AA8B2E-C1D8-BA9F-469A-AF836BD7EE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9" name="Rectangle 14">
                    <a:extLst>
                      <a:ext uri="{FF2B5EF4-FFF2-40B4-BE49-F238E27FC236}">
                        <a16:creationId xmlns:a16="http://schemas.microsoft.com/office/drawing/2014/main" id="{97B9BA49-F27B-26D1-64B0-FAFADAEF0D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62" name="Group 15">
                  <a:extLst>
                    <a:ext uri="{FF2B5EF4-FFF2-40B4-BE49-F238E27FC236}">
                      <a16:creationId xmlns:a16="http://schemas.microsoft.com/office/drawing/2014/main" id="{4143B8B8-E21F-F6F3-0E76-37C64BA075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66" name="Rectangle 16">
                    <a:extLst>
                      <a:ext uri="{FF2B5EF4-FFF2-40B4-BE49-F238E27FC236}">
                        <a16:creationId xmlns:a16="http://schemas.microsoft.com/office/drawing/2014/main" id="{707FE9F2-C99F-D856-8B12-6074E9A8C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7" name="Rectangle 17">
                    <a:extLst>
                      <a:ext uri="{FF2B5EF4-FFF2-40B4-BE49-F238E27FC236}">
                        <a16:creationId xmlns:a16="http://schemas.microsoft.com/office/drawing/2014/main" id="{9DB1606D-C3FB-DB0A-5C10-B386DEFC4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63" name="Group 18">
                  <a:extLst>
                    <a:ext uri="{FF2B5EF4-FFF2-40B4-BE49-F238E27FC236}">
                      <a16:creationId xmlns:a16="http://schemas.microsoft.com/office/drawing/2014/main" id="{CDFBC057-F47B-AF76-4131-DDC5522E11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6164" name="Rectangle 19">
                    <a:extLst>
                      <a:ext uri="{FF2B5EF4-FFF2-40B4-BE49-F238E27FC236}">
                        <a16:creationId xmlns:a16="http://schemas.microsoft.com/office/drawing/2014/main" id="{D8AB54BB-0B83-C301-4A12-2382376796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5" name="Rectangle 20">
                    <a:extLst>
                      <a:ext uri="{FF2B5EF4-FFF2-40B4-BE49-F238E27FC236}">
                        <a16:creationId xmlns:a16="http://schemas.microsoft.com/office/drawing/2014/main" id="{92D81712-0EE0-C24C-9743-382E2AC947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15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D47262-BF95-9AEF-805B-17D95105D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A4B33A-6D2F-3353-530C-75E2AF570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24000"/>
            <a:ext cx="7199312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6A94-3172-E1BE-9342-94ECE8A1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724400"/>
            <a:ext cx="5638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CA42C3-3825-487E-9AA5-D3E814CB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3265488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FB255F-5BBE-45C1-B267-4406D233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303588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CED8D5-DA34-5F25-172B-29F8B551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B5A0A7-75A8-3C23-7C74-E7E5282F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B2EFCFC-92DD-5361-D177-A5856BF670C5}"/>
              </a:ext>
            </a:extLst>
          </p:cNvPr>
          <p:cNvSpPr>
            <a:spLocks/>
          </p:cNvSpPr>
          <p:nvPr/>
        </p:nvSpPr>
        <p:spPr bwMode="auto">
          <a:xfrm>
            <a:off x="506413" y="1431925"/>
            <a:ext cx="7688262" cy="4752975"/>
          </a:xfrm>
          <a:custGeom>
            <a:avLst/>
            <a:gdLst>
              <a:gd name="T0" fmla="*/ 1974032 w 7689074"/>
              <a:gd name="T1" fmla="*/ 462526 h 4752225"/>
              <a:gd name="T2" fmla="*/ 857276 w 7689074"/>
              <a:gd name="T3" fmla="*/ 172236 h 4752225"/>
              <a:gd name="T4" fmla="*/ 528819 w 7689074"/>
              <a:gd name="T5" fmla="*/ 604932 h 4752225"/>
              <a:gd name="T6" fmla="*/ 3288 w 7689074"/>
              <a:gd name="T7" fmla="*/ 2116634 h 4752225"/>
              <a:gd name="T8" fmla="*/ 326271 w 7689074"/>
              <a:gd name="T9" fmla="*/ 2817714 h 4752225"/>
              <a:gd name="T10" fmla="*/ 736842 w 7689074"/>
              <a:gd name="T11" fmla="*/ 4362276 h 4752225"/>
              <a:gd name="T12" fmla="*/ 2713061 w 7689074"/>
              <a:gd name="T13" fmla="*/ 4712817 h 4752225"/>
              <a:gd name="T14" fmla="*/ 7021330 w 7689074"/>
              <a:gd name="T15" fmla="*/ 4455389 h 4752225"/>
              <a:gd name="T16" fmla="*/ 7683719 w 7689074"/>
              <a:gd name="T17" fmla="*/ 2127589 h 4752225"/>
              <a:gd name="T18" fmla="*/ 7245777 w 7689074"/>
              <a:gd name="T19" fmla="*/ 500867 h 4752225"/>
              <a:gd name="T20" fmla="*/ 6337044 w 7689074"/>
              <a:gd name="T21" fmla="*/ 2443 h 4752225"/>
              <a:gd name="T22" fmla="*/ 6211135 w 7689074"/>
              <a:gd name="T23" fmla="*/ 325596 h 4752225"/>
              <a:gd name="T24" fmla="*/ 6271353 w 7689074"/>
              <a:gd name="T25" fmla="*/ 676137 h 4752225"/>
              <a:gd name="T26" fmla="*/ 6862575 w 7689074"/>
              <a:gd name="T27" fmla="*/ 692567 h 4752225"/>
              <a:gd name="T28" fmla="*/ 7174610 w 7689074"/>
              <a:gd name="T29" fmla="*/ 1158128 h 4752225"/>
              <a:gd name="T30" fmla="*/ 7212930 w 7689074"/>
              <a:gd name="T31" fmla="*/ 2532900 h 4752225"/>
              <a:gd name="T32" fmla="*/ 7043227 w 7689074"/>
              <a:gd name="T33" fmla="*/ 3989829 h 4752225"/>
              <a:gd name="T34" fmla="*/ 6304198 w 7689074"/>
              <a:gd name="T35" fmla="*/ 4061032 h 4752225"/>
              <a:gd name="T36" fmla="*/ 3090789 w 7689074"/>
              <a:gd name="T37" fmla="*/ 4132235 h 4752225"/>
              <a:gd name="T38" fmla="*/ 1141939 w 7689074"/>
              <a:gd name="T39" fmla="*/ 4104850 h 4752225"/>
              <a:gd name="T40" fmla="*/ 786111 w 7689074"/>
              <a:gd name="T41" fmla="*/ 3447588 h 4752225"/>
              <a:gd name="T42" fmla="*/ 802533 w 7689074"/>
              <a:gd name="T43" fmla="*/ 2018044 h 4752225"/>
              <a:gd name="T44" fmla="*/ 780638 w 7689074"/>
              <a:gd name="T45" fmla="*/ 900700 h 4752225"/>
              <a:gd name="T46" fmla="*/ 1349962 w 7689074"/>
              <a:gd name="T47" fmla="*/ 665182 h 4752225"/>
              <a:gd name="T48" fmla="*/ 2050672 w 7689074"/>
              <a:gd name="T49" fmla="*/ 703522 h 4752225"/>
              <a:gd name="T50" fmla="*/ 1974032 w 7689074"/>
              <a:gd name="T51" fmla="*/ 462526 h 47522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689074" h="4752225">
                <a:moveTo>
                  <a:pt x="1974449" y="462380"/>
                </a:moveTo>
                <a:cubicBezTo>
                  <a:pt x="1775508" y="373860"/>
                  <a:pt x="1098378" y="148455"/>
                  <a:pt x="857458" y="172182"/>
                </a:cubicBezTo>
                <a:cubicBezTo>
                  <a:pt x="616538" y="195909"/>
                  <a:pt x="671293" y="280778"/>
                  <a:pt x="528931" y="604742"/>
                </a:cubicBezTo>
                <a:cubicBezTo>
                  <a:pt x="386569" y="928706"/>
                  <a:pt x="37053" y="1747286"/>
                  <a:pt x="3288" y="2115966"/>
                </a:cubicBezTo>
                <a:cubicBezTo>
                  <a:pt x="-30477" y="2484646"/>
                  <a:pt x="204054" y="2442668"/>
                  <a:pt x="326339" y="2816824"/>
                </a:cubicBezTo>
                <a:cubicBezTo>
                  <a:pt x="448624" y="3190980"/>
                  <a:pt x="339115" y="4045149"/>
                  <a:pt x="736998" y="4360900"/>
                </a:cubicBezTo>
                <a:cubicBezTo>
                  <a:pt x="1134881" y="4676651"/>
                  <a:pt x="1665999" y="4695815"/>
                  <a:pt x="2713635" y="4711329"/>
                </a:cubicBezTo>
                <a:cubicBezTo>
                  <a:pt x="3761271" y="4726843"/>
                  <a:pt x="6194196" y="4884718"/>
                  <a:pt x="7022814" y="4453983"/>
                </a:cubicBezTo>
                <a:cubicBezTo>
                  <a:pt x="7851432" y="4023248"/>
                  <a:pt x="7647927" y="2785796"/>
                  <a:pt x="7685343" y="2126917"/>
                </a:cubicBezTo>
                <a:cubicBezTo>
                  <a:pt x="7722759" y="1468038"/>
                  <a:pt x="7471801" y="854788"/>
                  <a:pt x="7247307" y="500709"/>
                </a:cubicBezTo>
                <a:cubicBezTo>
                  <a:pt x="7022814" y="146630"/>
                  <a:pt x="6510859" y="31645"/>
                  <a:pt x="6338382" y="2443"/>
                </a:cubicBezTo>
                <a:cubicBezTo>
                  <a:pt x="6165905" y="-26759"/>
                  <a:pt x="6223398" y="213247"/>
                  <a:pt x="6212447" y="325494"/>
                </a:cubicBezTo>
                <a:cubicBezTo>
                  <a:pt x="6201496" y="437741"/>
                  <a:pt x="6164081" y="614781"/>
                  <a:pt x="6272677" y="675923"/>
                </a:cubicBezTo>
                <a:cubicBezTo>
                  <a:pt x="6381273" y="737065"/>
                  <a:pt x="6713450" y="612043"/>
                  <a:pt x="6864025" y="692349"/>
                </a:cubicBezTo>
                <a:cubicBezTo>
                  <a:pt x="7014600" y="772655"/>
                  <a:pt x="7117721" y="851137"/>
                  <a:pt x="7176126" y="1157762"/>
                </a:cubicBezTo>
                <a:cubicBezTo>
                  <a:pt x="7234531" y="1464387"/>
                  <a:pt x="7236356" y="2060299"/>
                  <a:pt x="7214454" y="2532100"/>
                </a:cubicBezTo>
                <a:cubicBezTo>
                  <a:pt x="7192552" y="3003901"/>
                  <a:pt x="7196202" y="3733962"/>
                  <a:pt x="7044715" y="3988570"/>
                </a:cubicBezTo>
                <a:cubicBezTo>
                  <a:pt x="6893228" y="4243178"/>
                  <a:pt x="6964409" y="4036023"/>
                  <a:pt x="6305530" y="4059750"/>
                </a:cubicBezTo>
                <a:cubicBezTo>
                  <a:pt x="5646651" y="4083477"/>
                  <a:pt x="3091441" y="4130931"/>
                  <a:pt x="3091441" y="4130931"/>
                </a:cubicBezTo>
                <a:cubicBezTo>
                  <a:pt x="2230883" y="4138232"/>
                  <a:pt x="1526375" y="4217626"/>
                  <a:pt x="1142181" y="4103554"/>
                </a:cubicBezTo>
                <a:cubicBezTo>
                  <a:pt x="757987" y="3989482"/>
                  <a:pt x="842857" y="3794191"/>
                  <a:pt x="786277" y="3446500"/>
                </a:cubicBezTo>
                <a:cubicBezTo>
                  <a:pt x="729697" y="3098809"/>
                  <a:pt x="803615" y="2441755"/>
                  <a:pt x="802703" y="2017408"/>
                </a:cubicBezTo>
                <a:cubicBezTo>
                  <a:pt x="801790" y="1593061"/>
                  <a:pt x="689545" y="1125822"/>
                  <a:pt x="780802" y="900416"/>
                </a:cubicBezTo>
                <a:cubicBezTo>
                  <a:pt x="872059" y="675010"/>
                  <a:pt x="1138531" y="697825"/>
                  <a:pt x="1350248" y="664972"/>
                </a:cubicBezTo>
                <a:cubicBezTo>
                  <a:pt x="1561965" y="632119"/>
                  <a:pt x="1950723" y="737065"/>
                  <a:pt x="2051106" y="703300"/>
                </a:cubicBezTo>
                <a:cubicBezTo>
                  <a:pt x="2151489" y="669535"/>
                  <a:pt x="2173390" y="550900"/>
                  <a:pt x="1974449" y="4623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67B60E-59C5-5F20-EBC6-2FD6926AD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D36D4-3556-2B92-105F-AA8DD9DB0996}"/>
              </a:ext>
            </a:extLst>
          </p:cNvPr>
          <p:cNvSpPr txBox="1"/>
          <p:nvPr/>
        </p:nvSpPr>
        <p:spPr>
          <a:xfrm>
            <a:off x="3305642" y="379888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Source of Heat Generation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D2864-B35E-686F-39CD-97721B60B988}"/>
              </a:ext>
            </a:extLst>
          </p:cNvPr>
          <p:cNvSpPr txBox="1"/>
          <p:nvPr/>
        </p:nvSpPr>
        <p:spPr>
          <a:xfrm>
            <a:off x="465783" y="5523398"/>
            <a:ext cx="829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Convection decides the Steady State Conditions of A Processor.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level thermal management is responsible for the quality of 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35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4DF3-D017-028B-CC98-0BC43717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20" y="1905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131413"/>
                </a:solidFill>
                <a:latin typeface="Times-Roman"/>
              </a:rPr>
              <a:t>C</a:t>
            </a:r>
            <a:r>
              <a:rPr lang="en-US" sz="2800" b="0" i="0" u="none" strike="noStrike" baseline="0" dirty="0">
                <a:solidFill>
                  <a:srgbClr val="131413"/>
                </a:solidFill>
                <a:latin typeface="Times-Roman"/>
              </a:rPr>
              <a:t>ompact </a:t>
            </a:r>
            <a:r>
              <a:rPr lang="en-US" sz="2800" dirty="0">
                <a:solidFill>
                  <a:srgbClr val="131413"/>
                </a:solidFill>
                <a:latin typeface="Times-Roman"/>
              </a:rPr>
              <a:t>T</a:t>
            </a:r>
            <a:r>
              <a:rPr lang="en-US" sz="2800" b="0" i="0" u="none" strike="noStrike" baseline="0" dirty="0">
                <a:solidFill>
                  <a:srgbClr val="131413"/>
                </a:solidFill>
                <a:latin typeface="Times-Roman"/>
              </a:rPr>
              <a:t>hermal </a:t>
            </a:r>
            <a:r>
              <a:rPr lang="en-US" sz="2800" dirty="0">
                <a:solidFill>
                  <a:srgbClr val="131413"/>
                </a:solidFill>
                <a:latin typeface="Times-Roman"/>
              </a:rPr>
              <a:t>M</a:t>
            </a:r>
            <a:r>
              <a:rPr lang="en-US" sz="2800" b="0" i="0" u="none" strike="noStrike" baseline="0" dirty="0">
                <a:solidFill>
                  <a:srgbClr val="131413"/>
                </a:solidFill>
                <a:latin typeface="Times-Roman"/>
              </a:rPr>
              <a:t>odels for Electronics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0D3E-55E4-49E8-259D-DFB6212E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86" y="1178711"/>
            <a:ext cx="8492023" cy="4437839"/>
          </a:xfrm>
        </p:spPr>
        <p:txBody>
          <a:bodyPr/>
          <a:lstStyle/>
          <a:p>
            <a:r>
              <a:rPr lang="en-US" sz="2400" dirty="0"/>
              <a:t>A design thermal model is a sub-group of a species of electronic part.</a:t>
            </a:r>
          </a:p>
          <a:p>
            <a:pPr algn="l"/>
            <a:r>
              <a:rPr lang="en-US" sz="2400" dirty="0"/>
              <a:t>For a mono-chip package a compact model is a thermal resistor network containing no more than </a:t>
            </a:r>
            <a:r>
              <a:rPr lang="en-US" sz="2400" i="1" dirty="0">
                <a:solidFill>
                  <a:srgbClr val="FF0000"/>
                </a:solidFill>
              </a:rPr>
              <a:t>ten</a:t>
            </a:r>
            <a:r>
              <a:rPr lang="en-US" sz="2400" dirty="0"/>
              <a:t> layers.</a:t>
            </a:r>
          </a:p>
          <a:p>
            <a:pPr algn="l"/>
            <a:r>
              <a:rPr lang="en-US" sz="2400" dirty="0"/>
              <a:t>The concept of compact model is coined by DELPHI to achieve </a:t>
            </a:r>
            <a:r>
              <a:rPr lang="en-IN" sz="2400" u="none" strike="noStrike" baseline="0" dirty="0">
                <a:solidFill>
                  <a:srgbClr val="131413"/>
                </a:solidFill>
              </a:rPr>
              <a:t>Boundary-Condition Independence for ease of design of electronic equipment.</a:t>
            </a:r>
          </a:p>
          <a:p>
            <a:pPr algn="l"/>
            <a:r>
              <a:rPr lang="en-US" sz="2400" dirty="0"/>
              <a:t>Models which satisfy BCI requirement can be used in any application-specific environment.</a:t>
            </a:r>
          </a:p>
          <a:p>
            <a:pPr algn="l"/>
            <a:r>
              <a:rPr lang="en-US" sz="2400" dirty="0"/>
              <a:t>Suppliers can develop these applications without any information about the operating environments.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4BF37C4B-6D7F-9B9E-68D8-6E3A6ACF2532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1E5A3233-A96F-508C-AAF2-D2AD29677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EFC1E590-5707-110B-B791-0D27D04E9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587F17FF-BBA4-A6A4-5446-EC121AE029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61EF094-2A54-ECF5-0D3A-D41F9056FF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21F3E79-75F2-DD4E-EDA1-7D06FE6DA8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4D58ED0-7C60-69DE-02E2-80486A794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CB08F4C5-EDCA-74B8-AF6D-5FA212C27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ED0FF788-7CA6-6257-FCD9-6DE02C120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72B29EC-C823-3D2F-E9C2-2290AAC02E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95C89B5-D756-0956-A55E-C43CA296F7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05F659C7-ABA8-F86F-8FE3-6F651EC3AC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06E0B2DD-90D5-5F75-EAE2-320CC1851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B72B7F37-6374-FB89-9377-8F4117B72A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6EEDF2C8-EC27-5CBD-6ACB-5A2E1D2E2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D9F37C1-EE12-ED52-5C17-2C0D1B98D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1146FC3-7B25-37CB-B574-4FD66EB40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9EEC3D-8D61-D841-9E28-235DDDCB137B}"/>
              </a:ext>
            </a:extLst>
          </p:cNvPr>
          <p:cNvSpPr txBox="1"/>
          <p:nvPr/>
        </p:nvSpPr>
        <p:spPr>
          <a:xfrm>
            <a:off x="339671" y="5616550"/>
            <a:ext cx="858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solidFill>
                  <a:srgbClr val="131413"/>
                </a:solidFill>
                <a:latin typeface="Times-Roman"/>
              </a:rPr>
              <a:t>Rosten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, H.I., </a:t>
            </a:r>
            <a:r>
              <a:rPr lang="en-US" sz="1800" b="0" i="0" u="none" strike="noStrike" baseline="0" dirty="0" err="1">
                <a:solidFill>
                  <a:srgbClr val="131413"/>
                </a:solidFill>
                <a:latin typeface="Times-Roman"/>
              </a:rPr>
              <a:t>Lasance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, C.J.M., Parry, J.D.: The world of thermal </a:t>
            </a:r>
            <a:r>
              <a:rPr lang="en-US" sz="1800" b="0" i="0" u="none" strike="noStrike" baseline="0" dirty="0" err="1">
                <a:solidFill>
                  <a:srgbClr val="131413"/>
                </a:solidFill>
                <a:latin typeface="Times-Roman"/>
              </a:rPr>
              <a:t>charaterization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Times-Roman"/>
              </a:rPr>
              <a:t> according to DELPHI—part I: Background to DELPHI. </a:t>
            </a:r>
            <a:r>
              <a:rPr lang="en-US" sz="1800" b="0" i="1" u="none" strike="noStrike" baseline="0" dirty="0">
                <a:solidFill>
                  <a:srgbClr val="131413"/>
                </a:solidFill>
                <a:latin typeface="Times-Italic"/>
              </a:rPr>
              <a:t>IEEE Trans Components Packaging Technol </a:t>
            </a:r>
            <a:r>
              <a:rPr lang="en-IN" sz="1800" b="1" i="0" u="none" strike="noStrike" baseline="0" dirty="0">
                <a:solidFill>
                  <a:srgbClr val="131413"/>
                </a:solidFill>
                <a:latin typeface="Times-Bold"/>
              </a:rPr>
              <a:t>20</a:t>
            </a:r>
            <a:r>
              <a:rPr lang="en-IN" sz="1800" b="0" i="0" u="none" strike="noStrike" baseline="0" dirty="0">
                <a:solidFill>
                  <a:srgbClr val="131413"/>
                </a:solidFill>
                <a:latin typeface="Times-Roman"/>
              </a:rPr>
              <a:t>(4), 384–391, December (1997)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1807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4DF3-D017-028B-CC98-0BC43717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20" y="190500"/>
            <a:ext cx="7772400" cy="1143000"/>
          </a:xfrm>
        </p:spPr>
        <p:txBody>
          <a:bodyPr/>
          <a:lstStyle/>
          <a:p>
            <a:r>
              <a:rPr lang="en-IN" sz="2800" u="none" strike="noStrike" baseline="0" dirty="0">
                <a:solidFill>
                  <a:srgbClr val="131413"/>
                </a:solidFill>
                <a:latin typeface="Times-BoldItalic"/>
              </a:rPr>
              <a:t>Current Practice: Lack of BCI</a:t>
            </a:r>
            <a:r>
              <a:rPr lang="en-IN" sz="2800" dirty="0">
                <a:solidFill>
                  <a:srgbClr val="131413"/>
                </a:solidFill>
                <a:latin typeface="Times-BoldItalic"/>
              </a:rPr>
              <a:t> 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4BF37C4B-6D7F-9B9E-68D8-6E3A6ACF2532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1E5A3233-A96F-508C-AAF2-D2AD29677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EFC1E590-5707-110B-B791-0D27D04E9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587F17FF-BBA4-A6A4-5446-EC121AE029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61EF094-2A54-ECF5-0D3A-D41F9056FF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21F3E79-75F2-DD4E-EDA1-7D06FE6DA8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4D58ED0-7C60-69DE-02E2-80486A794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CB08F4C5-EDCA-74B8-AF6D-5FA212C27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ED0FF788-7CA6-6257-FCD9-6DE02C1201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72B29EC-C823-3D2F-E9C2-2290AAC02E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195C89B5-D756-0956-A55E-C43CA296F7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05F659C7-ABA8-F86F-8FE3-6F651EC3AC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06E0B2DD-90D5-5F75-EAE2-320CC1851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B72B7F37-6374-FB89-9377-8F4117B72A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6EEDF2C8-EC27-5CBD-6ACB-5A2E1D2E2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D9F37C1-EE12-ED52-5C17-2C0D1B98D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1146FC3-7B25-37CB-B574-4FD66EB40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09E2FE5C-08C9-AD8F-4AD0-47288192F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119337"/>
            <a:ext cx="8706605" cy="3224063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DFC65E-A1D9-D255-C220-9AE46D90969B}"/>
              </a:ext>
            </a:extLst>
          </p:cNvPr>
          <p:cNvSpPr txBox="1"/>
          <p:nvPr/>
        </p:nvSpPr>
        <p:spPr>
          <a:xfrm>
            <a:off x="3787640" y="4110573"/>
            <a:ext cx="3547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I – Heat Sink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II – TIM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III – IHS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IV – TIM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V – Die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VI – Underfill</a:t>
            </a:r>
            <a:endParaRPr lang="en-US" dirty="0">
              <a:solidFill>
                <a:srgbClr val="222222"/>
              </a:solidFill>
              <a:latin typeface="+mn-lt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VII – Package Substrate</a:t>
            </a:r>
            <a:endParaRPr lang="en-IN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31EB55-F81F-01D9-18AB-4E81A3641B5C}"/>
              </a:ext>
            </a:extLst>
          </p:cNvPr>
          <p:cNvSpPr txBox="1"/>
          <p:nvPr/>
        </p:nvSpPr>
        <p:spPr>
          <a:xfrm>
            <a:off x="1600200" y="1365142"/>
            <a:ext cx="114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</a:rPr>
              <a:t>L</a:t>
            </a:r>
            <a:r>
              <a:rPr lang="en-IN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aptop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0B7BFA-E391-D35C-E58E-20EE2ADAEFB0}"/>
              </a:ext>
            </a:extLst>
          </p:cNvPr>
          <p:cNvSpPr txBox="1"/>
          <p:nvPr/>
        </p:nvSpPr>
        <p:spPr>
          <a:xfrm>
            <a:off x="5805769" y="1297103"/>
            <a:ext cx="3059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rgbClr val="00B050"/>
                </a:solidFill>
                <a:latin typeface="Roboto" panose="02000000000000000000" pitchFamily="2" charset="0"/>
              </a:rPr>
              <a:t>D</a:t>
            </a:r>
            <a:r>
              <a:rPr lang="en-IN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esktop and Server 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2853</TotalTime>
  <Words>569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Cambria Math</vt:lpstr>
      <vt:lpstr>CommercialScript BT</vt:lpstr>
      <vt:lpstr>PalatinoLinotype</vt:lpstr>
      <vt:lpstr>Roboto</vt:lpstr>
      <vt:lpstr>Tempus Sans ITC</vt:lpstr>
      <vt:lpstr>Times New Roman</vt:lpstr>
      <vt:lpstr>Times-Bold</vt:lpstr>
      <vt:lpstr>Times-BoldItalic</vt:lpstr>
      <vt:lpstr>Times-Italic</vt:lpstr>
      <vt:lpstr>TimesNewRomanPSMT</vt:lpstr>
      <vt:lpstr>Times-Roman</vt:lpstr>
      <vt:lpstr>Viner Hand ITC</vt:lpstr>
      <vt:lpstr>Wingdings</vt:lpstr>
      <vt:lpstr>Blank Presentation</vt:lpstr>
      <vt:lpstr>Bitmap Image</vt:lpstr>
      <vt:lpstr>Steady State Electronic Processor &amp; Analytical Description</vt:lpstr>
      <vt:lpstr>Conduction with Thermal Energy Generation</vt:lpstr>
      <vt:lpstr>Plane Slab with Thermal Energy Generation @ SS</vt:lpstr>
      <vt:lpstr>Boundary Conditions </vt:lpstr>
      <vt:lpstr>Thermal Management Aspects of Chip Erection on a Board</vt:lpstr>
      <vt:lpstr>Circumstances Responsible of Transport of Heat to Chip Surface</vt:lpstr>
      <vt:lpstr>Chip Level Thermal Management</vt:lpstr>
      <vt:lpstr>Compact Thermal Models for Electronics</vt:lpstr>
      <vt:lpstr>Current Practice: Lack of BCI </vt:lpstr>
      <vt:lpstr>Basic Knowledge for Thermal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278</cp:revision>
  <cp:lastPrinted>2002-07-26T02:11:33Z</cp:lastPrinted>
  <dcterms:created xsi:type="dcterms:W3CDTF">2002-07-26T01:39:54Z</dcterms:created>
  <dcterms:modified xsi:type="dcterms:W3CDTF">2024-01-19T03:59:27Z</dcterms:modified>
</cp:coreProperties>
</file>