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1338" r:id="rId2"/>
    <p:sldId id="1320" r:id="rId3"/>
  </p:sldIdLst>
  <p:sldSz cx="9144000" cy="6858000" type="screen4x3"/>
  <p:notesSz cx="6858000" cy="89979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99"/>
    <a:srgbClr val="FF6600"/>
    <a:srgbClr val="99CCFF"/>
    <a:srgbClr val="777777"/>
    <a:srgbClr val="76863A"/>
    <a:srgbClr val="FF0066"/>
    <a:srgbClr val="FF9900"/>
    <a:srgbClr val="FFCC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4" autoAdjust="0"/>
    <p:restoredTop sz="90856" autoAdjust="0"/>
  </p:normalViewPr>
  <p:slideViewPr>
    <p:cSldViewPr>
      <p:cViewPr varScale="1">
        <p:scale>
          <a:sx n="62" d="100"/>
          <a:sy n="62" d="100"/>
        </p:scale>
        <p:origin x="16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1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084995-AD5E-D0F0-1E03-24737D65C8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03E190-6B19-A584-C26A-8DAD848E03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5D256D-D5A8-4EFA-A6E5-DFCEBB83EC4F}" type="datetimeFigureOut">
              <a:rPr lang="en-US"/>
              <a:pPr>
                <a:defRPr/>
              </a:pPr>
              <a:t>2/6/2024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4663E60-983D-F765-9BD1-7D6C74F834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74688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DE960DA-DC59-218E-AA27-75AE64826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273550"/>
            <a:ext cx="5486400" cy="4049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3BA39-C577-ECF0-F62A-150212F59B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547100"/>
            <a:ext cx="2971800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CAB27-72B4-99FB-3C53-049231B717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547100"/>
            <a:ext cx="2971800" cy="4492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9DD904-8BAB-428F-8997-1BC06B7053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82BBA5-7429-6BDB-0714-E8BF0AFF3C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142A35-39B2-BA7F-8B56-BAE5033AF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F91710-1026-5F82-98BD-E2232BDF2D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C9E3-7DE4-4F59-9E2C-6AB38D1E1C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89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CACD9F-D639-B082-9F32-E3BB02A89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0EDCD-7FFE-0F98-D95B-CA4DF48DC2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C0F9D4-E7C5-0BE3-E7C6-31E57BFA0D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D0E22-450C-47C9-9931-7E6E840D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35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2CE7E-CE58-4933-D132-D4630BB3A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217F62-B96E-B6D6-3C4E-1C3C1A260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5D3BC-73DA-51F5-C0E7-F577DBEE16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DB410-E207-4EC8-A1C9-5CD57F3E71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39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051AEF-37A8-46BB-187D-9AA12BD484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332FB2-C1CA-6FAA-BD1E-2EA287021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3302FD-5046-854B-ECF4-13B0F9418D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CB97C-4EF4-445F-9A1C-DE928C36CC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41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8282D0-8C91-4F14-AAF3-9DAB9EAC8F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7C4E49-3A9D-8E6C-EF7D-F009D2840D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057392-4631-3B43-8B94-080483009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2E730-9E84-4459-8FAF-19B43C72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30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D80D6C-76FD-2C29-D3A2-993F55DEC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039011-6DDC-0D15-41D9-9473ACFC6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0E6376-F37A-9527-9A30-9EAC97EDE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8D8B4-EAD8-48D5-9442-4B492BF8F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72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DC6B1C-EE5C-CC8B-5899-27259BDED0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77DE378-D498-E2D0-AA2C-4F72C44E5D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334709D-1F52-B8E8-A263-9F237BF655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1FCC1-511E-4871-9B06-92E2517996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39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3BFC0A6-DAD6-3BB2-4467-D59543E1FF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F4AE633-BEC8-2439-3FBC-DA63A52D44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537BFF-4706-0F17-3555-B4C2097B9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98E86-C588-4989-A518-AFD358F9E9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0E3859-0B97-01A8-A683-57A596C1DA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82918B-C085-DDAA-B172-2E7D31BEA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638A01-E12F-937A-F4E8-7225CDEB5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5ABE6-51D8-45A2-B0B9-D5FA77769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150B33-78F1-DCAF-5EFC-EC5F95AEA1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8B653-40DB-11B4-D939-ACED14F85D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48B9C8-38E9-0987-2620-BC3537C0E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B24C9-94FB-4DF3-B53B-46EAB04FF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44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D59E73-BB9B-CF6B-D561-97ECEDAAA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146736-E1EE-2FEF-469E-6D822D277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12A781-17FF-5B95-181E-EFE4234B5B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7C5D-E4BB-41E6-AA7C-15569B2230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6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FB3266A-28F9-8D8A-B332-BAEA3970C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3DB96B-1243-623D-A1D3-B5B48C72E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827028B-75E0-DB5D-8427-526DA1DA60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5B21BD3-8D44-FA33-70C1-554A6119DA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EBD7AE-4746-7386-DEE1-8EBFC92E2A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018820-5C12-43B2-BAF7-FA09D1C254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C5E20-D2FE-69E6-27AF-84AD5E14A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2800" dirty="0"/>
              <a:t>MCL 348: Assignment - 1</a:t>
            </a:r>
            <a:endParaRPr lang="en-IN" sz="2800" dirty="0"/>
          </a:p>
        </p:txBody>
      </p:sp>
      <p:grpSp>
        <p:nvGrpSpPr>
          <p:cNvPr id="3" name="Group 38">
            <a:extLst>
              <a:ext uri="{FF2B5EF4-FFF2-40B4-BE49-F238E27FC236}">
                <a16:creationId xmlns:a16="http://schemas.microsoft.com/office/drawing/2014/main" id="{76655BC3-648C-2039-1E67-C6E9EB7CA900}"/>
              </a:ext>
            </a:extLst>
          </p:cNvPr>
          <p:cNvGrpSpPr>
            <a:grpSpLocks/>
          </p:cNvGrpSpPr>
          <p:nvPr/>
        </p:nvGrpSpPr>
        <p:grpSpPr bwMode="auto">
          <a:xfrm>
            <a:off x="0" y="25400"/>
            <a:ext cx="9144000" cy="6858000"/>
            <a:chOff x="0" y="0"/>
            <a:chExt cx="9144000" cy="6858000"/>
          </a:xfrm>
        </p:grpSpPr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id="{59549171-082B-4E60-F536-C2804C2012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" name="Group 8">
                <a:extLst>
                  <a:ext uri="{FF2B5EF4-FFF2-40B4-BE49-F238E27FC236}">
                    <a16:creationId xmlns:a16="http://schemas.microsoft.com/office/drawing/2014/main" id="{A99D7349-B406-9969-CD08-D1345C35C1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0E3CA4CE-70B0-21BE-0295-EE8E3E52828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8" name="Rectangle 10">
                    <a:extLst>
                      <a:ext uri="{FF2B5EF4-FFF2-40B4-BE49-F238E27FC236}">
                        <a16:creationId xmlns:a16="http://schemas.microsoft.com/office/drawing/2014/main" id="{B3393ECF-02B8-139F-C7E0-F73A5087C31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 dirty="0"/>
                  </a:p>
                </p:txBody>
              </p:sp>
              <p:sp>
                <p:nvSpPr>
                  <p:cNvPr id="19" name="Rectangle 11">
                    <a:extLst>
                      <a:ext uri="{FF2B5EF4-FFF2-40B4-BE49-F238E27FC236}">
                        <a16:creationId xmlns:a16="http://schemas.microsoft.com/office/drawing/2014/main" id="{5AA2C389-CF06-A541-6C01-627F7D8BB8D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9" name="Group 12">
                  <a:extLst>
                    <a:ext uri="{FF2B5EF4-FFF2-40B4-BE49-F238E27FC236}">
                      <a16:creationId xmlns:a16="http://schemas.microsoft.com/office/drawing/2014/main" id="{49D7AB05-6D19-177A-D571-83EC0E0179D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6" name="Rectangle 13">
                    <a:extLst>
                      <a:ext uri="{FF2B5EF4-FFF2-40B4-BE49-F238E27FC236}">
                        <a16:creationId xmlns:a16="http://schemas.microsoft.com/office/drawing/2014/main" id="{F378498B-6346-6671-9B25-C0AC766DB0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" name="Rectangle 14">
                    <a:extLst>
                      <a:ext uri="{FF2B5EF4-FFF2-40B4-BE49-F238E27FC236}">
                        <a16:creationId xmlns:a16="http://schemas.microsoft.com/office/drawing/2014/main" id="{DEE8805F-7C36-3462-E8F0-ABA26A4C71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" name="Group 15">
                  <a:extLst>
                    <a:ext uri="{FF2B5EF4-FFF2-40B4-BE49-F238E27FC236}">
                      <a16:creationId xmlns:a16="http://schemas.microsoft.com/office/drawing/2014/main" id="{B4BB5F33-B971-77AA-7884-2F1F143D0C4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4" name="Rectangle 16">
                    <a:extLst>
                      <a:ext uri="{FF2B5EF4-FFF2-40B4-BE49-F238E27FC236}">
                        <a16:creationId xmlns:a16="http://schemas.microsoft.com/office/drawing/2014/main" id="{E4B37DA4-5E1F-3A44-E40C-138AC4A71CA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" name="Rectangle 17">
                    <a:extLst>
                      <a:ext uri="{FF2B5EF4-FFF2-40B4-BE49-F238E27FC236}">
                        <a16:creationId xmlns:a16="http://schemas.microsoft.com/office/drawing/2014/main" id="{355893E7-69B1-C240-B4CB-39E0DFF8D1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" name="Group 18">
                  <a:extLst>
                    <a:ext uri="{FF2B5EF4-FFF2-40B4-BE49-F238E27FC236}">
                      <a16:creationId xmlns:a16="http://schemas.microsoft.com/office/drawing/2014/main" id="{2A0176C2-3D2E-189E-4735-A48A2EA1495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2" name="Rectangle 19">
                    <a:extLst>
                      <a:ext uri="{FF2B5EF4-FFF2-40B4-BE49-F238E27FC236}">
                        <a16:creationId xmlns:a16="http://schemas.microsoft.com/office/drawing/2014/main" id="{6E130BDE-4E8C-E44C-D21C-B8851BB16B2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3" name="Rectangle 20">
                    <a:extLst>
                      <a:ext uri="{FF2B5EF4-FFF2-40B4-BE49-F238E27FC236}">
                        <a16:creationId xmlns:a16="http://schemas.microsoft.com/office/drawing/2014/main" id="{F19B65D1-DCF3-6013-CFD6-3999D5BE582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7" name="Rectangle 21">
                <a:extLst>
                  <a:ext uri="{FF2B5EF4-FFF2-40B4-BE49-F238E27FC236}">
                    <a16:creationId xmlns:a16="http://schemas.microsoft.com/office/drawing/2014/main" id="{E4D47ED1-DDA7-C3C4-91C7-EEF4993AFF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677" y="1329255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5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5D52414A-48DE-BDE0-B164-163F2FE9C6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6EFF791-96C7-EEC2-959E-F329CD00C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algn="l"/>
            <a:r>
              <a:rPr lang="en-US" sz="2400" dirty="0">
                <a:solidFill>
                  <a:srgbClr val="000000"/>
                </a:solidFill>
                <a:latin typeface="+mj-lt"/>
              </a:rPr>
              <a:t>Following are the list of popular chip packages developed in 21</a:t>
            </a:r>
            <a:r>
              <a:rPr lang="en-US" sz="2400" baseline="30000" dirty="0">
                <a:solidFill>
                  <a:srgbClr val="000000"/>
                </a:solidFill>
                <a:latin typeface="+mj-lt"/>
              </a:rPr>
              <a:t>st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century: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+mj-lt"/>
              </a:rPr>
              <a:t>C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+mj-lt"/>
              </a:rPr>
              <a:t>hip ball grid arrays (BGAs) (1990–2005)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+mj-lt"/>
              </a:rPr>
              <a:t>3D stacked modules (2005–2015) </a:t>
            </a:r>
          </a:p>
          <a:p>
            <a:pPr algn="l"/>
            <a:r>
              <a:rPr lang="en-US" sz="2400" b="0" i="0" u="none" strike="noStrike" baseline="0" dirty="0">
                <a:solidFill>
                  <a:srgbClr val="000000"/>
                </a:solidFill>
                <a:latin typeface="+mj-lt"/>
              </a:rPr>
              <a:t>Multi-chip embedded PCBs </a:t>
            </a:r>
            <a:r>
              <a:rPr lang="en-IN" sz="2400" b="0" i="0" u="none" strike="noStrike" baseline="0" dirty="0">
                <a:solidFill>
                  <a:srgbClr val="000000"/>
                </a:solidFill>
                <a:latin typeface="+mj-lt"/>
              </a:rPr>
              <a:t>(2010–2020) </a:t>
            </a:r>
          </a:p>
          <a:p>
            <a:pPr algn="l"/>
            <a:r>
              <a:rPr lang="en-IN" sz="2400" dirty="0">
                <a:solidFill>
                  <a:srgbClr val="000000"/>
                </a:solidFill>
                <a:latin typeface="+mj-lt"/>
              </a:rPr>
              <a:t>Collect all necessary papers/reports and prepare a detailed technical report on these packages.</a:t>
            </a:r>
          </a:p>
          <a:p>
            <a:pPr algn="l"/>
            <a:r>
              <a:rPr lang="en-IN" sz="2400" dirty="0">
                <a:solidFill>
                  <a:srgbClr val="000000"/>
                </a:solidFill>
                <a:latin typeface="+mj-lt"/>
              </a:rPr>
              <a:t>Your report must be completed using comparison of thermal resistance circuits of these packages.</a:t>
            </a:r>
          </a:p>
          <a:p>
            <a:pPr algn="l"/>
            <a:r>
              <a:rPr lang="en-IN" sz="2400" dirty="0">
                <a:solidFill>
                  <a:srgbClr val="000000"/>
                </a:solidFill>
                <a:latin typeface="+mj-lt"/>
              </a:rPr>
              <a:t>Date of submission: 5pm, 16 Feb 2024.</a:t>
            </a:r>
          </a:p>
          <a:p>
            <a:pPr algn="l"/>
            <a:r>
              <a:rPr lang="en-IN" sz="2400" dirty="0">
                <a:solidFill>
                  <a:srgbClr val="000000"/>
                </a:solidFill>
                <a:latin typeface="+mj-lt"/>
              </a:rPr>
              <a:t>TA will mail you the google link for uploading of pdf file.</a:t>
            </a:r>
            <a:endParaRPr lang="en-IN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660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03773D-1408-4535-7770-1F30F14D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/>
          <a:lstStyle/>
          <a:p>
            <a:r>
              <a:rPr lang="en-US" sz="2800" dirty="0"/>
              <a:t>Additional Instructions</a:t>
            </a:r>
            <a:endParaRPr lang="en-IN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89CB2-4A26-5B46-6C56-27E83D81C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114800"/>
          </a:xfrm>
        </p:spPr>
        <p:txBody>
          <a:bodyPr/>
          <a:lstStyle/>
          <a:p>
            <a:r>
              <a:rPr lang="en-US" sz="2400" b="0" i="0" dirty="0">
                <a:solidFill>
                  <a:srgbClr val="2C363A"/>
                </a:solidFill>
                <a:effectLst/>
              </a:rPr>
              <a:t>You are free to take the figures/graphs.</a:t>
            </a:r>
          </a:p>
          <a:p>
            <a:r>
              <a:rPr lang="en-US" sz="2400" b="0" i="0" dirty="0">
                <a:solidFill>
                  <a:srgbClr val="2C363A"/>
                </a:solidFill>
                <a:effectLst/>
              </a:rPr>
              <a:t>Do not copy and paste the equations/paragraphs of text. </a:t>
            </a:r>
          </a:p>
          <a:p>
            <a:r>
              <a:rPr lang="en-US" sz="2400" b="0" i="0" dirty="0">
                <a:solidFill>
                  <a:srgbClr val="2C363A"/>
                </a:solidFill>
                <a:effectLst/>
              </a:rPr>
              <a:t>You must use uniform symbols through out your report.</a:t>
            </a:r>
          </a:p>
          <a:p>
            <a:r>
              <a:rPr lang="en-US" sz="2400" b="0" i="0" dirty="0">
                <a:solidFill>
                  <a:srgbClr val="2C363A"/>
                </a:solidFill>
                <a:effectLst/>
              </a:rPr>
              <a:t>Your assignment report must be complete with respect to description of concepts. </a:t>
            </a:r>
          </a:p>
          <a:p>
            <a:r>
              <a:rPr lang="en-US" sz="2400" b="0" i="0" dirty="0">
                <a:solidFill>
                  <a:srgbClr val="2C363A"/>
                </a:solidFill>
                <a:effectLst/>
              </a:rPr>
              <a:t>Original Assignments with recent models will get highest marks.</a:t>
            </a:r>
          </a:p>
          <a:p>
            <a:r>
              <a:rPr lang="en-US" sz="2400" b="0" i="0" dirty="0">
                <a:solidFill>
                  <a:srgbClr val="2C363A"/>
                </a:solidFill>
                <a:effectLst/>
              </a:rPr>
              <a:t>All copied will get zero.</a:t>
            </a:r>
          </a:p>
          <a:p>
            <a:r>
              <a:rPr lang="en-US" sz="2400" dirty="0">
                <a:solidFill>
                  <a:srgbClr val="2C363A"/>
                </a:solidFill>
              </a:rPr>
              <a:t>You are free to submit canned copies of handwritten or typed document in pdf.</a:t>
            </a:r>
            <a:endParaRPr lang="en-IN" sz="2400" dirty="0"/>
          </a:p>
        </p:txBody>
      </p:sp>
      <p:grpSp>
        <p:nvGrpSpPr>
          <p:cNvPr id="5" name="Group 38">
            <a:extLst>
              <a:ext uri="{FF2B5EF4-FFF2-40B4-BE49-F238E27FC236}">
                <a16:creationId xmlns:a16="http://schemas.microsoft.com/office/drawing/2014/main" id="{8C13B7ED-F0DB-F945-848E-BE9D611614F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6" name="Group 19">
              <a:extLst>
                <a:ext uri="{FF2B5EF4-FFF2-40B4-BE49-F238E27FC236}">
                  <a16:creationId xmlns:a16="http://schemas.microsoft.com/office/drawing/2014/main" id="{A86D4388-B602-4BEE-5368-0D6141A8F4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7F1FDE75-D78F-1731-29B7-EA306716A7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8257E360-3DE0-497D-889B-D8557502041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0" name="Rectangle 10">
                    <a:extLst>
                      <a:ext uri="{FF2B5EF4-FFF2-40B4-BE49-F238E27FC236}">
                        <a16:creationId xmlns:a16="http://schemas.microsoft.com/office/drawing/2014/main" id="{7A78F067-A7C8-B6B8-F8B2-F7BFAA2E2C2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" name="Rectangle 11">
                    <a:extLst>
                      <a:ext uri="{FF2B5EF4-FFF2-40B4-BE49-F238E27FC236}">
                        <a16:creationId xmlns:a16="http://schemas.microsoft.com/office/drawing/2014/main" id="{2C23A9D4-24D5-A73B-4348-1120F0EC1FE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" name="Group 12">
                  <a:extLst>
                    <a:ext uri="{FF2B5EF4-FFF2-40B4-BE49-F238E27FC236}">
                      <a16:creationId xmlns:a16="http://schemas.microsoft.com/office/drawing/2014/main" id="{E50DFA2F-8F61-2990-B142-C71B62BC6BE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8" name="Rectangle 13">
                    <a:extLst>
                      <a:ext uri="{FF2B5EF4-FFF2-40B4-BE49-F238E27FC236}">
                        <a16:creationId xmlns:a16="http://schemas.microsoft.com/office/drawing/2014/main" id="{AACCDAB9-43AE-A85E-D22D-E9190C845A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" name="Rectangle 14">
                    <a:extLst>
                      <a:ext uri="{FF2B5EF4-FFF2-40B4-BE49-F238E27FC236}">
                        <a16:creationId xmlns:a16="http://schemas.microsoft.com/office/drawing/2014/main" id="{25C887FE-1B5F-0CE7-B766-C76D4AEDD5C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" name="Group 15">
                  <a:extLst>
                    <a:ext uri="{FF2B5EF4-FFF2-40B4-BE49-F238E27FC236}">
                      <a16:creationId xmlns:a16="http://schemas.microsoft.com/office/drawing/2014/main" id="{0CAFACE3-A461-10CA-D6F3-676B1967F4D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6" name="Rectangle 15">
                    <a:extLst>
                      <a:ext uri="{FF2B5EF4-FFF2-40B4-BE49-F238E27FC236}">
                        <a16:creationId xmlns:a16="http://schemas.microsoft.com/office/drawing/2014/main" id="{EB93FFAC-59AA-1844-2E9D-8B0FF0240B0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DEEC73A5-8282-D3AA-9403-B0D3023A13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3" name="Group 18">
                  <a:extLst>
                    <a:ext uri="{FF2B5EF4-FFF2-40B4-BE49-F238E27FC236}">
                      <a16:creationId xmlns:a16="http://schemas.microsoft.com/office/drawing/2014/main" id="{3D78AADE-FDC8-B56F-4DE5-7387ED1355B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4" name="Rectangle 19">
                    <a:extLst>
                      <a:ext uri="{FF2B5EF4-FFF2-40B4-BE49-F238E27FC236}">
                        <a16:creationId xmlns:a16="http://schemas.microsoft.com/office/drawing/2014/main" id="{1A9DEAD3-4C35-5388-1116-BBDF74F9239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" name="Rectangle 20">
                    <a:extLst>
                      <a:ext uri="{FF2B5EF4-FFF2-40B4-BE49-F238E27FC236}">
                        <a16:creationId xmlns:a16="http://schemas.microsoft.com/office/drawing/2014/main" id="{FEDFA198-D844-6EA7-F309-40C138FBBB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9" name="Rectangle 21">
                <a:extLst>
                  <a:ext uri="{FF2B5EF4-FFF2-40B4-BE49-F238E27FC236}">
                    <a16:creationId xmlns:a16="http://schemas.microsoft.com/office/drawing/2014/main" id="{A8FE90D8-ED66-30AA-95C9-2E9786943F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5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7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2A047BB-A0FB-A473-C04A-E957B919F8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1039958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3587</TotalTime>
  <Words>173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Blank Presentation</vt:lpstr>
      <vt:lpstr>MCL 348: Assignment - 1</vt:lpstr>
      <vt:lpstr>Additional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Science Lead to Development of Civilization</dc:title>
  <dc:creator>P.M.V.S</dc:creator>
  <cp:lastModifiedBy>P M V Subbarao</cp:lastModifiedBy>
  <cp:revision>314</cp:revision>
  <cp:lastPrinted>2002-07-26T02:11:33Z</cp:lastPrinted>
  <dcterms:created xsi:type="dcterms:W3CDTF">2002-07-26T01:39:54Z</dcterms:created>
  <dcterms:modified xsi:type="dcterms:W3CDTF">2024-02-06T03:03:16Z</dcterms:modified>
</cp:coreProperties>
</file>