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58" r:id="rId2"/>
    <p:sldId id="321" r:id="rId3"/>
    <p:sldId id="1188" r:id="rId4"/>
    <p:sldId id="771" r:id="rId5"/>
    <p:sldId id="1178" r:id="rId6"/>
    <p:sldId id="772" r:id="rId7"/>
    <p:sldId id="768" r:id="rId8"/>
    <p:sldId id="794" r:id="rId9"/>
    <p:sldId id="702" r:id="rId10"/>
    <p:sldId id="793" r:id="rId11"/>
    <p:sldId id="724" r:id="rId12"/>
    <p:sldId id="725" r:id="rId13"/>
    <p:sldId id="800" r:id="rId14"/>
    <p:sldId id="726" r:id="rId15"/>
    <p:sldId id="72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529" autoAdjust="0"/>
    <p:restoredTop sz="93969" autoAdjust="0"/>
  </p:normalViewPr>
  <p:slideViewPr>
    <p:cSldViewPr>
      <p:cViewPr varScale="1">
        <p:scale>
          <a:sx n="69" d="100"/>
          <a:sy n="69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673598-3C6E-5558-5C98-163DC46F59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E6980E-9924-40CF-8CDE-1F6CC15B3B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5278945-4154-2EBC-30D1-2A1D86B68D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CDB357-52D4-16F4-4486-6564A00821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079C41-A127-4A2F-BC30-EC86AABD9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7-24T06:30:47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6:34:0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18156 2120 0,'-3'-3'47'0,"-3"-2"9"0,3-1 3 15,-3 1 0-15,0-5-47 0,0 2-12 0,3 2 0 0,-3 1 0 0,3 0 32 0,-2 2 5 16,5 3 1-16,0 0 0 0,0 0-38 0,-3-2-21 16,3 2 2-16,0 0 1 0,0 0 18 0,-6-3 0 15,6 3 0-15,0 0 0 0,0 0 0 0,0 0 0 0,0 0-8 0</inkml:trace>
  <inkml:trace contextRef="#ctx0" brushRef="#br0" timeOffset="1638.07">23571 17748 622 0,'0'0'13'0,"0"0"3"0,0 0 1 0,-3-5 2 0</inkml:trace>
  <inkml:trace contextRef="#ctx0" brushRef="#br0" timeOffset="1696.04">23618 17724 952 0,'0'0'27'0,"0"0"5"0,0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8T02:38:27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0 1161,'-19'53'1806,"19"-53"-1806,11 2-2064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28T06:43:35.9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46 1,'0'0'1031,"0"0"-257,0-11-387,0 11-258,0 0-129,0 0 129,0 0 774,5-10 387,-5 10-129,0 0 1032,0-12-516,0 12 387,0 0-258,0 0-129,0 0-387,1-13-387,-1 13-258,0 0-258,0 0 129,0 0-258,0 0 0,0 0-129,0 0 0,0 0 0,0 0 0,0 0-129,0 0 0,0 0 0,0 0-129,0 0 0,0 0 0,0 0 0,0 0-258,0 0-1806,21 0-1677,-21 0 387,13 4-645,-13-4 387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1-21T03:10:24.0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FB9E661-CFA7-6D20-3940-F0C495CD7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B3D79F2B-2D52-F357-4817-42A165DD53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DA0DFC9-6CFD-E507-75B6-6E5119BFFC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25B70F0-4276-C6EB-071B-F6A96519A5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8442344A-EEA7-69D9-A1C7-A2D5720666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3AE1B758-94B2-4D9C-AC12-768248272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37CAF6-4134-4D45-AE9C-C66BEBD4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F9880-A419-FCF9-1E87-B40443715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FFD31-500C-1FBB-5857-3912BD5C7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37CD6-1E07-7D38-9989-56A9224AD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2A8-8286-4264-8347-F0AB0260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F76A7-B45A-7D1D-A1CC-B199A6D63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E4A14-6B34-060D-28D8-F10E53655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6D9E1-8024-6E71-5FDE-0CABEDCC1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6B98-3BA1-40E2-A829-6949330C0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D2502-AD2F-7613-C599-B718B8FE6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9D181-184C-C368-D1BC-E7F6F74C8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946D9-8768-DED4-12A2-9530709D9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275F-3817-4644-8334-827210B3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3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FEDC1-3D84-5DA4-76EF-751063F97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D293B-0AA5-FB96-16F9-27F1BD8D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C82B8-BACD-53C3-9D4B-109F8CC28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7275-0BB3-4A68-A840-996A3A1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685E6-118F-37F9-C5FE-4C857F511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FF723-7729-1FC6-698A-032078A84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D3B93-1DAC-73DD-0320-C44E2E0B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BB9-4BF5-4FE7-937D-A4B1223AF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149D6-E001-5081-4E0E-DF46B0ED8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609D0-D5E6-4676-6872-C3A0CBAF1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1F3C7-5806-D6E3-7D5F-6778F43E0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76BC-E43E-4896-87C7-EB9EFFC44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39241-7FAA-47D9-921C-FF3EA9DA1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E5A4E-5A45-4AE0-F1F4-DD3549055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28F13-9C15-399C-A054-E137B27C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BEB9-C5F9-4C0C-B7CA-30DEA84CF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48EF4C-B31E-0404-8F40-C99D4F52A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E3AF9-5254-FA0C-3EC8-176BB9C0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E2AB6-F301-D2EB-3C39-04E242D90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E86C-C4D0-4456-858C-05B68FC8F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CEE880-DB1B-99A4-9DC5-4F985C331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97C93-FD95-B59C-1639-998C3C3E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FA560-FB5B-2334-06A1-B1C94FC6A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10E2-BE2C-421C-B553-7BBB3D9D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2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6DCEC-ECC0-FFB6-50E9-E2B3331C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B63D1-A2C0-9366-51DA-A7524E53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1C4D-066D-03C0-39B1-712ED2147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E923-8FDD-446F-8D4C-DC37FD5BC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6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2AECB-CB6A-084C-7FDE-DD66DAB86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576D-7618-FEB5-4B88-3DB219138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C091-9EBF-FA08-41B2-D375CA0D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4EE6-0C5E-47AB-80CB-576FE4E78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9E463-F231-3870-140E-B93588A8D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D63A0B-533A-D9A9-5A3E-C3F493E14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327626-564F-F35E-5728-B5F049E27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FF2EA-5AB0-BA30-1E2A-461EC7F40C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58AF5E-A258-A7EC-5422-8D82F62DC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E95807-E929-4C05-A682-CAEF5728A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w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B35AF3-2FA4-00CA-A23D-C9D83214F4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/>
              <a:t>20</a:t>
            </a:r>
            <a:r>
              <a:rPr lang="en-US" sz="2800" baseline="30000" dirty="0"/>
              <a:t>th</a:t>
            </a:r>
            <a:r>
              <a:rPr lang="en-US" sz="2800" dirty="0"/>
              <a:t> Century Phenomenological Understanding of SI I.C. Engines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A0F6B0-BAF4-F318-F3AA-7AEAF7A85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Head, CRDT</a:t>
            </a:r>
          </a:p>
        </p:txBody>
      </p:sp>
      <p:grpSp>
        <p:nvGrpSpPr>
          <p:cNvPr id="4100" name="Group 8">
            <a:extLst>
              <a:ext uri="{FF2B5EF4-FFF2-40B4-BE49-F238E27FC236}">
                <a16:creationId xmlns:a16="http://schemas.microsoft.com/office/drawing/2014/main" id="{F1D32415-97CB-7864-4591-00F4A6D277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D3A41631-BC9D-71F4-F1D0-7C60FBA26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5B94B7F2-CB3D-51DB-9C2F-2C0977F2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C2F63075-50FF-3308-663A-886D55334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B6CD9957-4FA7-B202-A699-DCE017B9A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9529020D-FE40-06F3-72AF-2DD35CC58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24693EAC-A5FD-0B54-6FEA-39205B686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B4E6F2B6-4CC2-0675-4071-ED297570E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4281E360-1EAE-56E1-2173-1189160E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1225CB69-10F7-7694-C0DF-99884F599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2E6B03FD-0E7F-E690-4B9A-AFFE1471D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A3FBDC24-14FE-619A-2B06-6CAECC35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0002C929-9000-2AEE-1CB8-4A960239B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35CE7201-A675-3487-38D0-C0E60214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11225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Blackadder ITC" panose="04020505051007020D02" pitchFamily="82" charset="0"/>
              </a:rPr>
              <a:t>Recognize the True Nature of  Working Substance, Fuel,  Hardware &amp; Processes</a:t>
            </a:r>
            <a:r>
              <a:rPr lang="en-US" b="1" baseline="-25000" dirty="0">
                <a:solidFill>
                  <a:srgbClr val="FF3300"/>
                </a:solidFill>
                <a:latin typeface="Blackadder ITC" panose="04020505051007020D02" pitchFamily="82" charset="0"/>
              </a:rPr>
              <a:t>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017838"/>
              <a:ext cx="1587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751" y="2976576"/>
                <a:ext cx="84111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410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04E7985-DBF1-1C3F-8077-C06D382F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14:cNvPr>
              <p14:cNvContentPartPr/>
              <p14:nvPr/>
            </p14:nvContentPartPr>
            <p14:xfrm>
              <a:off x="8177040" y="6380640"/>
              <a:ext cx="32580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7680" y="6371280"/>
                <a:ext cx="344520" cy="1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Title 1">
            <a:extLst>
              <a:ext uri="{FF2B5EF4-FFF2-40B4-BE49-F238E27FC236}">
                <a16:creationId xmlns:a16="http://schemas.microsoft.com/office/drawing/2014/main" id="{989754B8-1940-0409-A800-19D2BE33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Effect on Frictional Losses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F1F09F8-8AB3-0BB1-FD02-FA05CFAF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35" y="1524000"/>
            <a:ext cx="8478005" cy="4114800"/>
          </a:xfrm>
        </p:spPr>
        <p:txBody>
          <a:bodyPr/>
          <a:lstStyle/>
          <a:p>
            <a:r>
              <a:rPr lang="en-US" altLang="en-US" sz="2400" dirty="0"/>
              <a:t>Engine friction is affected by the bore-to-stroke ratio because of two competing effects: </a:t>
            </a:r>
          </a:p>
          <a:p>
            <a:r>
              <a:rPr lang="en-US" altLang="en-US" sz="2400" dirty="0"/>
              <a:t>Crankshaft bearing friction and power-cylinder friction. </a:t>
            </a:r>
          </a:p>
          <a:p>
            <a:r>
              <a:rPr lang="en-US" altLang="en-US" sz="2400" dirty="0"/>
              <a:t>As the bore-to-stroke ratio increases, the bearing friction increases because the larger piston area transfers larger forces to the crankshaft bearings. </a:t>
            </a:r>
          </a:p>
          <a:p>
            <a:r>
              <a:rPr lang="en-US" altLang="en-US" sz="2400" dirty="0"/>
              <a:t>However, the corresponding shorter stroke results in decreased power-cylinder friction originating at the ring/cylinder interface.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9" name="Ink 5">
                <a:extLst>
                  <a:ext uri="{FF2B5EF4-FFF2-40B4-BE49-F238E27FC236}">
                    <a16:creationId xmlns:a16="http://schemas.microsoft.com/office/drawing/2014/main" id="{C4D5D8E7-2509-842C-55F2-BBAB1AAEC8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2311400"/>
              <a:ext cx="14288" cy="17463"/>
            </p14:xfrm>
          </p:contentPart>
        </mc:Choice>
        <mc:Fallback xmlns="">
          <p:pic>
            <p:nvPicPr>
              <p:cNvPr id="4099" name="Ink 5">
                <a:extLst>
                  <a:ext uri="{FF2B5EF4-FFF2-40B4-BE49-F238E27FC236}">
                    <a16:creationId xmlns:a16="http://schemas.microsoft.com/office/drawing/2014/main" id="{C4D5D8E7-2509-842C-55F2-BBAB1AAEC8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3389" y="2301740"/>
                <a:ext cx="32409" cy="3678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E3DD6D34-5C04-FE42-D4C1-307E331073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9EEA0A87-B2D5-67A6-D113-F7F498352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BE10D97-4503-8782-18D5-2D22FE3DD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C6DD5C0D-18FE-A06F-E92A-9285945C7D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4B3A0AEB-7431-0A00-8681-E43C3A6D7E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446AE9CB-7F9C-E1CD-9B07-82D7C3CA4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7CD636D3-FA61-4CAC-92DB-3856E11C3B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8E84AC20-D49A-3E67-8909-98A3A93397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AB5D3B3-A989-798D-F1D1-1AF8A894D4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AD19EBE4-20F6-DB79-7376-9F19182FE1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B01A2B6F-3FCF-2045-4482-5E59B639D7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3BE3097A-CF83-F9C4-62F8-F8A7E76E82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BD08B6AF-33EA-BAE5-43CB-B039D7619C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901CAF1-7E42-5CA0-FD97-A22A24DBF9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A2EBF876-6E91-AE30-B803-10AD0CCF8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F7EA09C8-B0CE-11CC-BBA1-39B0E6C80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1B889E5-9B43-AFFB-59E9-4F4A9F89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964CFD-64A8-F86B-F548-7E5113169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Geometry Vs Engine Heat Transfer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E7AC2DFA-FF9A-940F-17D8-AA8508781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Efficiency vs Safety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FEED3A8C-12BF-FCCE-1032-1EF4E17AFC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F315C64E-F26D-8726-1CFA-89D77F7B3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3540D1FF-2404-5E47-376A-DE432276D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3D7250F2-85C1-00B6-78E7-F1FEEAF5E7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7CDEE47-D648-D785-1294-E99537C78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F0B7BB79-0255-F6CC-09D8-7D8D8DA6C7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8AE4551E-C5E9-A070-E193-9CF48671D7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0EBC6B88-F5E9-50E5-2BC7-D37990141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C1FAD633-26F1-30C3-16CB-6029F561AF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588D8FF-9EA0-7247-2620-F66F6A8A2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D6783E61-36DC-5B80-C5B8-5927973CA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792D42A2-8A74-C5F0-7805-306A5CF36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EB98C6A5-10DF-8EB3-042A-6A27C5D845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9C3F3AA-F96B-2414-EFE1-54FEFA5C4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EE85C358-C677-A1ED-DB42-6D08CBDCF6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488D90D9-1018-2C5B-47F9-28F5CEFEE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F22E4D0-E133-03C6-01BF-94767F5B0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EF7D98D-1107-3732-BD2D-6B186FE8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190500"/>
            <a:ext cx="6532940" cy="1143000"/>
          </a:xfrm>
        </p:spPr>
        <p:txBody>
          <a:bodyPr/>
          <a:lstStyle/>
          <a:p>
            <a:r>
              <a:rPr lang="en-US" altLang="en-US" sz="2800" dirty="0"/>
              <a:t>Energy Audit of Conventional S.I. Engine Indicative Cycle at Design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C282-D576-4374-B9F6-643D489DF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Indicative work per cycle : 373.2 J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Energy Input (J): 943.0 J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cooling loss  -187.3 J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density (W/cm²) at...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...cylinder head: -45.168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piston upper face: -42.378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...cylinder wall: -14.228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torque (Nm): 110.0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4001D2F-0D88-E2E2-CCFE-416BEF16527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DBDC2E41-9F99-A8C9-D746-27B65E41C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D6462273-6643-5706-53E3-5567840D5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1576B080-53D7-4A47-12CE-FB333C92B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8F07E871-799C-C801-A153-D4DC8C419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484517B8-2E74-AC02-65C8-4CD63E7A7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29F92201-2BEA-661B-E0CD-392FD7C99F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F936C8B3-6558-5247-0B37-2D90B2379C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9B3E5403-0229-EE6C-FD32-E2578AFF0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BB94BA3B-ECED-A9B9-894B-26BAEE66A0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B389D1D9-5011-7742-5EA2-E0D8E40A44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15B29EAE-2B22-3CF0-5207-C83ED2BCE9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F43EE525-852A-3A17-D51B-3E3071222E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CE20C2E-3DDC-972B-906E-C136F316C4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87BDC4ED-B79A-9A6C-6F8A-0918AC68CA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744197A-938A-2BB7-A9F6-DCF4B7021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0215100-158A-C35B-CDD2-93E59FC6B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5D67EB06-FD94-7E6D-74F8-971ECC93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Effect on Heat Transfer</a:t>
            </a:r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9C18337A-CC02-DD37-67DC-83532B2E9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981200"/>
            <a:ext cx="8574465" cy="4114800"/>
          </a:xfrm>
        </p:spPr>
        <p:txBody>
          <a:bodyPr/>
          <a:lstStyle/>
          <a:p>
            <a:r>
              <a:rPr lang="en-US" altLang="en-US" sz="2400" dirty="0"/>
              <a:t>Simple geometric relationships show that an engine cylinder with low bore -to- stroke ratio will have a smaller surface area exposed to the combustion chamber gasses compared to a cylinder with longer bore-to- stroke ratio. </a:t>
            </a:r>
          </a:p>
          <a:p>
            <a:r>
              <a:rPr lang="en-US" altLang="en-US" sz="2400" dirty="0"/>
              <a:t>The smaller area leads directly to reduced in-cylinder heat transfer, increased energy transfer to the crankshaft and, therefore, higher efficiency.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9AD71276-A682-FA43-3DDE-8DB7F6F84E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5C80377-599C-A614-C46F-441763F38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9E19D1F-A1A3-8E08-F2BE-F7C02059D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AC090E36-D585-A180-93A0-665D1C3C59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9C5FCA9-74C3-CF5A-5570-8EDD24AC5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79B776AF-6236-6C5B-2A78-96848D576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A1CDCB4-8E54-F2AE-2E43-A436D21E7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F319E4E-24FA-DC2F-65EC-BA1F8A71BC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D8F5C217-0628-D76B-5794-9B97C3F2E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D350640F-53C2-4364-6C48-0F5382FB3E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BE52AB5-9E7F-963D-C518-6210A1ED64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8545F2D9-3616-530F-8467-9ED67C1107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42D3CFE-F51F-2184-275A-EF8043A08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8BBF2FF8-65CE-F720-0CE2-FAC5505A3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6566DFB5-17E9-C833-9B66-E3BAF28D6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65BC40E-89D7-CCDE-44E9-50F8A30D8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34E7C07-8E38-A1E2-9505-998DD9F5E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21CB4CA-9DDE-AB4B-8F1A-470BE6EA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4275"/>
            <a:ext cx="71628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5">
            <a:extLst>
              <a:ext uri="{FF2B5EF4-FFF2-40B4-BE49-F238E27FC236}">
                <a16:creationId xmlns:a16="http://schemas.microsoft.com/office/drawing/2014/main" id="{A0C8719A-E3AE-DE69-BDB9-50EAA14F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5410200" cy="944562"/>
          </a:xfrm>
        </p:spPr>
        <p:txBody>
          <a:bodyPr/>
          <a:lstStyle/>
          <a:p>
            <a:r>
              <a:rPr lang="en-US" altLang="en-US" sz="2800" dirty="0"/>
              <a:t>Instantaneous Heat Transfer (loss) form Cylinder </a:t>
            </a:r>
          </a:p>
        </p:txBody>
      </p:sp>
      <p:graphicFrame>
        <p:nvGraphicFramePr>
          <p:cNvPr id="23558" name="Object 2">
            <a:extLst>
              <a:ext uri="{FF2B5EF4-FFF2-40B4-BE49-F238E27FC236}">
                <a16:creationId xmlns:a16="http://schemas.microsoft.com/office/drawing/2014/main" id="{D166E99C-4717-A735-2E28-BB9D5FF63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15814"/>
              </p:ext>
            </p:extLst>
          </p:nvPr>
        </p:nvGraphicFramePr>
        <p:xfrm>
          <a:off x="1878014" y="5054548"/>
          <a:ext cx="4418938" cy="153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660240" progId="Equation.3">
                  <p:embed/>
                </p:oleObj>
              </mc:Choice>
              <mc:Fallback>
                <p:oleObj name="Equation" r:id="rId3" imgW="1904760" imgH="660240" progId="Equation.3">
                  <p:embed/>
                  <p:pic>
                    <p:nvPicPr>
                      <p:cNvPr id="23558" name="Object 2">
                        <a:extLst>
                          <a:ext uri="{FF2B5EF4-FFF2-40B4-BE49-F238E27FC236}">
                            <a16:creationId xmlns:a16="http://schemas.microsoft.com/office/drawing/2014/main" id="{D166E99C-4717-A735-2E28-BB9D5FF63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4" y="5054548"/>
                        <a:ext cx="4418938" cy="1531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740D3986-98DB-3334-E916-A226175762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B1CF3BE-F1BD-C353-345A-4F48440D0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A4DA861A-8FC5-AC42-36D5-369326951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DFAC0A66-70A9-869A-48BA-37C194D78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C511C07-1CCF-1F77-6517-0FB7255E8E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77F4E46B-4EC0-CB3C-1698-7E4D74D8F8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43546DA-A449-F4E5-BC4D-FE6F4D33F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C654F754-D8EF-E480-8C4D-DF4E9EFBAD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193AF01-0D41-2EA6-04C4-4EB686C164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AFE0601-152B-F76E-669E-5B1A5297D7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5A8D1BE2-75B3-4840-7FD2-E65B01006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7E5778FD-3E86-7648-7EC9-4B26727DE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C34D7C9B-79EB-B39A-BAEF-34D2360E72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3612A9E-4E36-ABE7-1F7E-EE4CCB10E6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7C252C98-2665-96E7-0A8B-D56A0D33D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A780D722-E05C-7E55-D349-9783CCB78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39AF1B8-7348-05D8-5CA5-0B1A75A0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>
            <a:extLst>
              <a:ext uri="{FF2B5EF4-FFF2-40B4-BE49-F238E27FC236}">
                <a16:creationId xmlns:a16="http://schemas.microsoft.com/office/drawing/2014/main" id="{2EE7A978-C270-F07A-26A2-103FFF4D5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229600" cy="563563"/>
          </a:xfrm>
        </p:spPr>
        <p:txBody>
          <a:bodyPr/>
          <a:lstStyle/>
          <a:p>
            <a:r>
              <a:rPr lang="en-US" altLang="en-US" sz="2800"/>
              <a:t>Gas to Surface Heat Transfer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AD6F8C6-2D66-0D12-602B-7D34855E1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30480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to walls is cyclic.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temperature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combustion chamber varies greatly over and engine cycle.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 temperature is fairly constant.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from gas to walls occurs due to convection &amp; radiation.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Heat transfer: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4" name="Object 2">
            <a:extLst>
              <a:ext uri="{FF2B5EF4-FFF2-40B4-BE49-F238E27FC236}">
                <a16:creationId xmlns:a16="http://schemas.microsoft.com/office/drawing/2014/main" id="{8832D3BE-807C-1B12-6F83-34DF8CF5D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06772"/>
              </p:ext>
            </p:extLst>
          </p:nvPr>
        </p:nvGraphicFramePr>
        <p:xfrm>
          <a:off x="4260850" y="3478234"/>
          <a:ext cx="3663950" cy="8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19040" progId="Equation.3">
                  <p:embed/>
                </p:oleObj>
              </mc:Choice>
              <mc:Fallback>
                <p:oleObj name="Equation" r:id="rId2" imgW="1777680" imgH="419040" progId="Equation.3">
                  <p:embed/>
                  <p:pic>
                    <p:nvPicPr>
                      <p:cNvPr id="35844" name="Object 2">
                        <a:extLst>
                          <a:ext uri="{FF2B5EF4-FFF2-40B4-BE49-F238E27FC236}">
                            <a16:creationId xmlns:a16="http://schemas.microsoft.com/office/drawing/2014/main" id="{8832D3BE-807C-1B12-6F83-34DF8CF5D0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478234"/>
                        <a:ext cx="3663950" cy="8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3">
            <a:extLst>
              <a:ext uri="{FF2B5EF4-FFF2-40B4-BE49-F238E27FC236}">
                <a16:creationId xmlns:a16="http://schemas.microsoft.com/office/drawing/2014/main" id="{1286BD36-ABE0-3DDC-02FE-2857B93D9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62259"/>
              </p:ext>
            </p:extLst>
          </p:nvPr>
        </p:nvGraphicFramePr>
        <p:xfrm>
          <a:off x="3247759" y="4953000"/>
          <a:ext cx="4448441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698400" progId="Equation.3">
                  <p:embed/>
                </p:oleObj>
              </mc:Choice>
              <mc:Fallback>
                <p:oleObj name="Equation" r:id="rId4" imgW="2133360" imgH="698400" progId="Equation.3">
                  <p:embed/>
                  <p:pic>
                    <p:nvPicPr>
                      <p:cNvPr id="35845" name="Object 3">
                        <a:extLst>
                          <a:ext uri="{FF2B5EF4-FFF2-40B4-BE49-F238E27FC236}">
                            <a16:creationId xmlns:a16="http://schemas.microsoft.com/office/drawing/2014/main" id="{1286BD36-ABE0-3DDC-02FE-2857B93D90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759" y="4953000"/>
                        <a:ext cx="4448441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DBDA492-5200-7F11-1522-55DE6C71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Radiation heat transfer between cylinder gas and combustion chamber walls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9" name="Ink 8">
                <a:extLst>
                  <a:ext uri="{FF2B5EF4-FFF2-40B4-BE49-F238E27FC236}">
                    <a16:creationId xmlns:a16="http://schemas.microsoft.com/office/drawing/2014/main" id="{2300702A-1D47-C26A-BBDD-BBD10D371D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4763" y="6148388"/>
              <a:ext cx="1587" cy="1587"/>
            </p14:xfrm>
          </p:contentPart>
        </mc:Choice>
        <mc:Fallback xmlns="">
          <p:pic>
            <p:nvPicPr>
              <p:cNvPr id="6149" name="Ink 8">
                <a:extLst>
                  <a:ext uri="{FF2B5EF4-FFF2-40B4-BE49-F238E27FC236}">
                    <a16:creationId xmlns:a16="http://schemas.microsoft.com/office/drawing/2014/main" id="{2300702A-1D47-C26A-BBDD-BBD10D371D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3501" y="6107126"/>
                <a:ext cx="84111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5FC737A6-ACDD-C08B-7532-F80FFE74EA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14DA350-CA1B-EDBF-C137-1C0F77537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5600938-1F7A-56D2-577D-948E5FB877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24A8A6D2-207C-EB6B-9CB4-0716FC6B11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1310ACD3-17CD-D426-9F94-C5C3260EC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3348B89C-3ED2-DEF4-7B48-05BD503E09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01C4B2AC-BD51-FB8B-2CFA-7B18701BE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8EBA36EC-848A-6738-5A38-400365BD77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098C297A-611F-F07C-8A7A-70A8F169EA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1E224918-AEB0-DA26-C810-F5CB16D63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A20A4F6B-07A1-CC5F-9A11-09995231BC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597D7F8C-E6C5-35F9-AD65-43C7AC37D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4EBFC600-F010-C18C-AB67-08BEE27338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553C2A2D-D5E7-A40C-1285-923AA51A67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16556EEB-F888-2010-36C3-34F158F55C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4CD889CF-5EE5-A967-95E1-6B76EE7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B2EB56C-F4AC-4E36-4844-F43344003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E3B4E6E-B9AC-47E4-6913-225252D89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7163"/>
            <a:ext cx="6705600" cy="1143000"/>
          </a:xfrm>
        </p:spPr>
        <p:txBody>
          <a:bodyPr/>
          <a:lstStyle/>
          <a:p>
            <a:r>
              <a:rPr lang="en-US" altLang="en-US" sz="2800" dirty="0"/>
              <a:t>Ideal Gas as Working Fluid in An I.C. Engine  (Blood of Artificial Animal)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Object 2">
                <a:extLst>
                  <a:ext uri="{FF2B5EF4-FFF2-40B4-BE49-F238E27FC236}">
                    <a16:creationId xmlns:a16="http://schemas.microsoft.com/office/drawing/2014/main" id="{D151F155-4F74-8261-CD67-06059762E050}"/>
                  </a:ext>
                </a:extLst>
              </p:cNvPr>
              <p:cNvSpPr txBox="1"/>
              <p:nvPr/>
            </p:nvSpPr>
            <p:spPr bwMode="auto">
              <a:xfrm>
                <a:off x="502906" y="4743091"/>
                <a:ext cx="4267200" cy="574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010" name="Object 2">
                <a:extLst>
                  <a:ext uri="{FF2B5EF4-FFF2-40B4-BE49-F238E27FC236}">
                    <a16:creationId xmlns:a16="http://schemas.microsoft.com/office/drawing/2014/main" id="{D151F155-4F74-8261-CD67-06059762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06" y="4743091"/>
                <a:ext cx="4267200" cy="574675"/>
              </a:xfrm>
              <a:prstGeom prst="rect">
                <a:avLst/>
              </a:prstGeom>
              <a:blipFill>
                <a:blip r:embed="rId2"/>
                <a:stretch>
                  <a:fillRect l="-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4" name="Group 38">
            <a:extLst>
              <a:ext uri="{FF2B5EF4-FFF2-40B4-BE49-F238E27FC236}">
                <a16:creationId xmlns:a16="http://schemas.microsoft.com/office/drawing/2014/main" id="{F363CDE2-DEB7-EE89-3138-A40EEC2968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86A3369B-A6D7-3D08-2559-5A5B60AC0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B01729FB-C206-E89E-1A00-25AFB0511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297C8C3E-6299-2E33-D157-2D3852B2F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81786B13-A085-AA10-E7D5-A155881CD2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09E5E2EE-379F-EB08-23FF-0A9579B9C2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0590737A-9CDC-E176-87C5-5D976EAC4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354D0F0F-6F77-E2BC-7BBA-BD8601FFE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FAA5651C-5D69-BF01-E10A-4C0116622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E8F7EDC1-25E4-CA7A-EA2A-E0BEE3BCB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D052822D-2D79-B581-F0DC-59E36651EF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448B27C4-31A6-012A-24A8-68A8487C17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25CEB9F3-45A7-A32A-DB92-D855DE48E2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E276BC75-73F4-0AF4-20F7-11E309036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1026F48D-0B6D-5C93-E295-D74DC92973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24DE025E-992F-7EBE-79A1-86487971D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C99EB6-3E1A-C04E-ADB2-46AD93D1A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">
                <a:extLst>
                  <a:ext uri="{FF2B5EF4-FFF2-40B4-BE49-F238E27FC236}">
                    <a16:creationId xmlns:a16="http://schemas.microsoft.com/office/drawing/2014/main" id="{8D8CC9C2-274C-96BB-2622-578EC8F469F7}"/>
                  </a:ext>
                </a:extLst>
              </p:cNvPr>
              <p:cNvSpPr txBox="1"/>
              <p:nvPr/>
            </p:nvSpPr>
            <p:spPr bwMode="auto">
              <a:xfrm>
                <a:off x="4926675" y="4648670"/>
                <a:ext cx="3590925" cy="735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IN" i="1" dirty="0">
                    <a:solidFill>
                      <a:srgbClr val="000000"/>
                    </a:solidFill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2">
                <a:extLst>
                  <a:ext uri="{FF2B5EF4-FFF2-40B4-BE49-F238E27FC236}">
                    <a16:creationId xmlns:a16="http://schemas.microsoft.com/office/drawing/2014/main" id="{8D8CC9C2-274C-96BB-2622-578EC8F46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6675" y="4648670"/>
                <a:ext cx="3590925" cy="735013"/>
              </a:xfrm>
              <a:prstGeom prst="rect">
                <a:avLst/>
              </a:prstGeom>
              <a:blipFill>
                <a:blip r:embed="rId4"/>
                <a:stretch>
                  <a:fillRect l="-25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3089A94A-5B41-4F00-D020-DD61F8B60812}"/>
                  </a:ext>
                </a:extLst>
              </p:cNvPr>
              <p:cNvSpPr txBox="1"/>
              <p:nvPr/>
            </p:nvSpPr>
            <p:spPr bwMode="auto">
              <a:xfrm>
                <a:off x="762000" y="5471140"/>
                <a:ext cx="7086600" cy="131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IN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𝐵𝑆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unc>
                                        <m:func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IN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ra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IN" dirty="0"/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3089A94A-5B41-4F00-D020-DD61F8B60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471140"/>
                <a:ext cx="7086600" cy="1310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4F681CFA-AE35-1884-BC61-C4FC2570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38" y="1439938"/>
            <a:ext cx="2193262" cy="29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B69D-F293-49BA-8740-9CEEAB22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400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+mn-lt"/>
              </a:rPr>
              <a:t>Cylinder  Bore-to-Stroke Ratio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8F49BAC-D8CD-7897-F85E-167D74AAF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177664"/>
              </p:ext>
            </p:extLst>
          </p:nvPr>
        </p:nvGraphicFramePr>
        <p:xfrm>
          <a:off x="3727450" y="1752600"/>
          <a:ext cx="2978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000" imgH="419040" progId="Equation.3">
                  <p:embed/>
                </p:oleObj>
              </mc:Choice>
              <mc:Fallback>
                <p:oleObj name="Equation" r:id="rId7" imgW="1638000" imgH="419040" progId="Equation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430066C-C169-6D31-A090-D27373BAD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1752600"/>
                        <a:ext cx="29781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F260FF-CAB6-F1C4-D291-2930A7C351F7}"/>
                  </a:ext>
                </a:extLst>
              </p:cNvPr>
              <p:cNvSpPr txBox="1"/>
              <p:nvPr/>
            </p:nvSpPr>
            <p:spPr>
              <a:xfrm>
                <a:off x="533400" y="3562211"/>
                <a:ext cx="7409401" cy="9335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𝐵𝑆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F260FF-CAB6-F1C4-D291-2930A7C35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62211"/>
                <a:ext cx="7409401" cy="9335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BAF4CC-2601-129B-5BA7-D9FB51B15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55837"/>
            <a:ext cx="2795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+mn-lt"/>
              </a:rPr>
              <a:t>Kinematic Rod Ratio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DB6059A-C63C-8480-37ED-1C362FA83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84622"/>
              </p:ext>
            </p:extLst>
          </p:nvPr>
        </p:nvGraphicFramePr>
        <p:xfrm>
          <a:off x="2914650" y="2789237"/>
          <a:ext cx="38322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160" imgH="393480" progId="Equation.3">
                  <p:embed/>
                </p:oleObj>
              </mc:Choice>
              <mc:Fallback>
                <p:oleObj name="Equation" r:id="rId10" imgW="2108160" imgH="393480" progId="Equation.3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617139C2-BDCE-819D-173F-D134A97ADA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789237"/>
                        <a:ext cx="38322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28" grpId="0"/>
      <p:bldP spid="30" grpId="0"/>
      <p:bldP spid="3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A7FF-E801-8571-9242-79154FB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55626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5194"/>
                </a:solidFill>
                <a:latin typeface="Times New Roman" panose="02020603050405020304" pitchFamily="18" charset="0"/>
              </a:rPr>
              <a:t>Strategic zones of improvements for SI Engine </a:t>
            </a:r>
            <a:endParaRPr lang="en-IN" sz="2800" dirty="0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7E18792A-036C-78B9-BCAD-966DA40FE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2C1CA208-D1E5-BF27-9880-AB3F861E8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C3A2E64B-47B7-8156-2DC9-D56E62564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78AAB5B-49F8-1726-FC1B-0838855BC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A1B3950-5233-D7E3-5397-394714DEE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B38C6897-1007-9A2B-2CA5-AB3C5EFAC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F2CC580D-D611-EEEC-91B3-530D6D592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1C1159E-A369-299A-9CE3-1022EC0EE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78736196-E168-C283-44AC-31A8DCE6C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BFA6B3E-D254-98CD-F023-B49A4A1DE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42E193DB-BD7D-4BE9-8E83-DB942E477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E02EB83F-AFC2-BDFB-C936-B3F46BF4F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26D9C226-A6C4-674C-05BB-45DAD8727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D38D49FF-1682-4956-4D41-20BD8470C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3C0D3692-EFC1-CB20-90CC-B29A07509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25909D0-6AC3-2F89-E133-CED36F01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B435D89-4F75-842B-BFEF-FA5B7E6B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65E5E2C-7BBF-5E6C-D4A0-411F65D4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57" y="1527629"/>
            <a:ext cx="7257143" cy="49493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0C0E63-7DC8-9328-E1B6-D1F6FC09C8C7}"/>
              </a:ext>
            </a:extLst>
          </p:cNvPr>
          <p:cNvSpPr txBox="1"/>
          <p:nvPr/>
        </p:nvSpPr>
        <p:spPr>
          <a:xfrm>
            <a:off x="5620657" y="4419600"/>
            <a:ext cx="2837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Negative</a:t>
            </a:r>
            <a:r>
              <a:rPr lang="en-IN" sz="2400" b="0" i="0" u="none" strike="noStrike" dirty="0">
                <a:solidFill>
                  <a:srgbClr val="FF0000"/>
                </a:solidFill>
                <a:latin typeface="Times New Roman" panose="02020603050405020304" pitchFamily="18" charset="0"/>
              </a:rPr>
              <a:t> Work Cycle</a:t>
            </a:r>
            <a:endParaRPr lang="en-IN" sz="24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51B8BB-5B6C-8DDA-05DC-8D1981CE926F}"/>
              </a:ext>
            </a:extLst>
          </p:cNvPr>
          <p:cNvSpPr txBox="1"/>
          <p:nvPr/>
        </p:nvSpPr>
        <p:spPr>
          <a:xfrm>
            <a:off x="533400" y="1371600"/>
            <a:ext cx="2837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Low Thermal Efficiency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189F0-60A2-4E2E-92FD-AC629C855A77}"/>
              </a:ext>
            </a:extLst>
          </p:cNvPr>
          <p:cNvSpPr txBox="1"/>
          <p:nvPr/>
        </p:nvSpPr>
        <p:spPr>
          <a:xfrm>
            <a:off x="3084966" y="3657600"/>
            <a:ext cx="3087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Low Thermal Efficiency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097228-43E5-ECEE-467E-EA6BF9820DDB}"/>
              </a:ext>
            </a:extLst>
          </p:cNvPr>
          <p:cNvSpPr txBox="1"/>
          <p:nvPr/>
        </p:nvSpPr>
        <p:spPr>
          <a:xfrm>
            <a:off x="5562600" y="1981200"/>
            <a:ext cx="2837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High thermal Stresses</a:t>
            </a:r>
          </a:p>
        </p:txBody>
      </p:sp>
    </p:spTree>
    <p:extLst>
      <p:ext uri="{BB962C8B-B14F-4D97-AF65-F5344CB8AC3E}">
        <p14:creationId xmlns:p14="http://schemas.microsoft.com/office/powerpoint/2010/main" val="415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1">
            <a:extLst>
              <a:ext uri="{FF2B5EF4-FFF2-40B4-BE49-F238E27FC236}">
                <a16:creationId xmlns:a16="http://schemas.microsoft.com/office/drawing/2014/main" id="{76C3ED22-22BB-DC6C-C2AD-8D8F56DA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6954460" cy="1143000"/>
          </a:xfrm>
        </p:spPr>
        <p:txBody>
          <a:bodyPr/>
          <a:lstStyle/>
          <a:p>
            <a:r>
              <a:rPr lang="en-US" altLang="en-US" sz="2800" dirty="0"/>
              <a:t>20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century Trending of Industry Practice: Bore/Stroke Ratio</a:t>
            </a:r>
          </a:p>
        </p:txBody>
      </p:sp>
      <p:sp>
        <p:nvSpPr>
          <p:cNvPr id="13320" name="TextBox 5">
            <a:extLst>
              <a:ext uri="{FF2B5EF4-FFF2-40B4-BE49-F238E27FC236}">
                <a16:creationId xmlns:a16="http://schemas.microsoft.com/office/drawing/2014/main" id="{33116214-7D40-2E09-38D8-C70225362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1237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Bore – to –Stroke Ratio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BD1FEE3-7D4C-D967-E064-3568E3BB01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6D25C457-492E-B2F5-9445-56D3BFBD7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034A226-ECE7-C89B-E5E4-DF4733691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6D04122A-6B4F-41BA-0304-08D374F9A5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BA1244D7-AC03-3095-A725-2525ED03A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3061440A-7491-B1E8-82EE-8C0984CE9C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3233E8E-9468-8D85-6066-ABB189F0B4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4E7F4C2-F2B9-FB61-00B7-FC5D0612D4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3D9BCA43-0685-C9EA-8034-8764EF1225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3794D4D-FE2D-9A8B-101F-534AD5FE7D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54932BDD-B04C-BD2A-40F9-C15E5C1E82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99089EE1-F829-5360-9FCF-EC373C10FC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B0993B08-99E5-60F1-5AEF-3276FA54C7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E45DEC6B-2B8E-8A3F-430B-52A8ECEFD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A95CA471-923E-CFDE-EE61-C6DC8AC5ED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4F7004CB-C85E-3BCE-86A4-3CA44180B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009399-A4C8-AD23-6F47-F2FDB67DE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1" name="Group 9">
            <a:extLst>
              <a:ext uri="{FF2B5EF4-FFF2-40B4-BE49-F238E27FC236}">
                <a16:creationId xmlns:a16="http://schemas.microsoft.com/office/drawing/2014/main" id="{F71B2C4A-3E64-4B69-9392-1595CC4E3620}"/>
              </a:ext>
            </a:extLst>
          </p:cNvPr>
          <p:cNvGrpSpPr>
            <a:grpSpLocks/>
          </p:cNvGrpSpPr>
          <p:nvPr/>
        </p:nvGrpSpPr>
        <p:grpSpPr bwMode="auto">
          <a:xfrm>
            <a:off x="28575" y="1290637"/>
            <a:ext cx="9115425" cy="4673600"/>
            <a:chOff x="28575" y="990600"/>
            <a:chExt cx="9115425" cy="4673867"/>
          </a:xfrm>
        </p:grpSpPr>
        <p:pic>
          <p:nvPicPr>
            <p:cNvPr id="13322" name="Picture 7">
              <a:extLst>
                <a:ext uri="{FF2B5EF4-FFF2-40B4-BE49-F238E27FC236}">
                  <a16:creationId xmlns:a16="http://schemas.microsoft.com/office/drawing/2014/main" id="{7646EFC2-84AA-3685-220F-5A5A81118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42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990600"/>
              <a:ext cx="9115425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8">
              <a:extLst>
                <a:ext uri="{FF2B5EF4-FFF2-40B4-BE49-F238E27FC236}">
                  <a16:creationId xmlns:a16="http://schemas.microsoft.com/office/drawing/2014/main" id="{6279B882-C5F8-5E24-7CBA-6EAC88BC8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42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334000"/>
              <a:ext cx="7848600" cy="33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9F03AC-C9E6-CA15-1D96-3EBB8AD5D327}"/>
              </a:ext>
            </a:extLst>
          </p:cNvPr>
          <p:cNvSpPr/>
          <p:nvPr/>
        </p:nvSpPr>
        <p:spPr>
          <a:xfrm>
            <a:off x="1537855" y="1510145"/>
            <a:ext cx="6345381" cy="3791026"/>
          </a:xfrm>
          <a:custGeom>
            <a:avLst/>
            <a:gdLst>
              <a:gd name="connsiteX0" fmla="*/ 0 w 6345381"/>
              <a:gd name="connsiteY0" fmla="*/ 3782291 h 3791026"/>
              <a:gd name="connsiteX1" fmla="*/ 928254 w 6345381"/>
              <a:gd name="connsiteY1" fmla="*/ 3713019 h 3791026"/>
              <a:gd name="connsiteX2" fmla="*/ 2909454 w 6345381"/>
              <a:gd name="connsiteY2" fmla="*/ 3214255 h 3791026"/>
              <a:gd name="connsiteX3" fmla="*/ 5375563 w 6345381"/>
              <a:gd name="connsiteY3" fmla="*/ 1814946 h 3791026"/>
              <a:gd name="connsiteX4" fmla="*/ 6345381 w 6345381"/>
              <a:gd name="connsiteY4" fmla="*/ 0 h 37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381" h="3791026">
                <a:moveTo>
                  <a:pt x="0" y="3782291"/>
                </a:moveTo>
                <a:cubicBezTo>
                  <a:pt x="221672" y="3794991"/>
                  <a:pt x="443345" y="3807692"/>
                  <a:pt x="928254" y="3713019"/>
                </a:cubicBezTo>
                <a:cubicBezTo>
                  <a:pt x="1413163" y="3618346"/>
                  <a:pt x="2168236" y="3530600"/>
                  <a:pt x="2909454" y="3214255"/>
                </a:cubicBezTo>
                <a:cubicBezTo>
                  <a:pt x="3650672" y="2897909"/>
                  <a:pt x="4802909" y="2350655"/>
                  <a:pt x="5375563" y="1814946"/>
                </a:cubicBezTo>
                <a:cubicBezTo>
                  <a:pt x="5948217" y="1279237"/>
                  <a:pt x="6146799" y="639618"/>
                  <a:pt x="6345381" y="0"/>
                </a:cubicBezTo>
              </a:path>
            </a:pathLst>
          </a:cu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35C5DA5-BC90-5E6E-C284-35D414D8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7163"/>
            <a:ext cx="6705600" cy="1143000"/>
          </a:xfrm>
        </p:spPr>
        <p:txBody>
          <a:bodyPr/>
          <a:lstStyle/>
          <a:p>
            <a:r>
              <a:rPr lang="en-US" altLang="en-US" sz="2800"/>
              <a:t>Generation of Primary Dynamic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Object 2">
                <a:extLst>
                  <a:ext uri="{FF2B5EF4-FFF2-40B4-BE49-F238E27FC236}">
                    <a16:creationId xmlns:a16="http://schemas.microsoft.com/office/drawing/2014/main" id="{48CDCE5C-2658-8A1F-C836-1543F2D33E95}"/>
                  </a:ext>
                </a:extLst>
              </p:cNvPr>
              <p:cNvSpPr txBox="1"/>
              <p:nvPr/>
            </p:nvSpPr>
            <p:spPr bwMode="auto">
              <a:xfrm>
                <a:off x="1447800" y="4741862"/>
                <a:ext cx="2405063" cy="1049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010" name="Object 2">
                <a:extLst>
                  <a:ext uri="{FF2B5EF4-FFF2-40B4-BE49-F238E27FC236}">
                    <a16:creationId xmlns:a16="http://schemas.microsoft.com/office/drawing/2014/main" id="{48CDCE5C-2658-8A1F-C836-1543F2D33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741862"/>
                <a:ext cx="2405063" cy="1049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606CD226-8DC2-F6E0-4EAB-6B07B65F9E0A}"/>
                  </a:ext>
                </a:extLst>
              </p:cNvPr>
              <p:cNvSpPr txBox="1"/>
              <p:nvPr/>
            </p:nvSpPr>
            <p:spPr bwMode="auto">
              <a:xfrm>
                <a:off x="1285875" y="5791200"/>
                <a:ext cx="2676525" cy="1049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606CD226-8DC2-F6E0-4EAB-6B07B65F9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875" y="5791200"/>
                <a:ext cx="2676525" cy="104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81" name="Picture 9">
            <a:extLst>
              <a:ext uri="{FF2B5EF4-FFF2-40B4-BE49-F238E27FC236}">
                <a16:creationId xmlns:a16="http://schemas.microsoft.com/office/drawing/2014/main" id="{C2A3EA4E-D93E-5650-94E4-09B0EB88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16" y="2678310"/>
            <a:ext cx="4504184" cy="36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19266C7B-E92D-7925-C403-47D2F83AF4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333A9A79-4E5E-4BCB-0671-9F3E783C2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95979AF9-1F7D-CD41-CF71-49196961E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BE9BF966-F7B0-23B2-D0B7-16CF1EC27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47C3F222-2164-4D7C-D65B-F1DEA65007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08B18C28-05E4-BB84-817D-3AA53EB24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B1303EFC-6912-F456-8CE5-20BD3810D0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753E6E1-224B-0CC1-41E9-6667AB7500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D8D74C08-C037-E202-843B-037336469E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AD810C24-A9FA-5CC4-7491-4B8E58BE49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5685DD72-39F5-2AE7-EE0E-B5F6CC4185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E2FAB60F-42B6-91D8-24A7-3AF33F63BA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0FD19FE8-4370-662E-D848-99649F0E5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B207827C-0B38-0964-AC7A-3D6F65276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0730CCF5-2E35-E017-7FC7-9576F2960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72C751E1-55F5-893F-9FE7-87C767B89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242CD6C-39DC-9885-1795-5DE86FF1A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27DA99-F513-4C61-295E-CC9660D68F8F}"/>
              </a:ext>
            </a:extLst>
          </p:cNvPr>
          <p:cNvGrpSpPr/>
          <p:nvPr/>
        </p:nvGrpSpPr>
        <p:grpSpPr>
          <a:xfrm>
            <a:off x="76200" y="1676400"/>
            <a:ext cx="4322763" cy="3352800"/>
            <a:chOff x="533400" y="2590800"/>
            <a:chExt cx="4322763" cy="3352800"/>
          </a:xfrm>
        </p:grpSpPr>
        <p:grpSp>
          <p:nvGrpSpPr>
            <p:cNvPr id="2" name="Group 8">
              <a:extLst>
                <a:ext uri="{FF2B5EF4-FFF2-40B4-BE49-F238E27FC236}">
                  <a16:creationId xmlns:a16="http://schemas.microsoft.com/office/drawing/2014/main" id="{A0DF97D7-AD0B-6D28-AD56-BC8C6ED11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2590800"/>
              <a:ext cx="4322763" cy="3352800"/>
              <a:chOff x="172392" y="2590800"/>
              <a:chExt cx="6223193" cy="4051300"/>
            </a:xfrm>
          </p:grpSpPr>
          <p:pic>
            <p:nvPicPr>
              <p:cNvPr id="8215" name="Picture 7">
                <a:extLst>
                  <a:ext uri="{FF2B5EF4-FFF2-40B4-BE49-F238E27FC236}">
                    <a16:creationId xmlns:a16="http://schemas.microsoft.com/office/drawing/2014/main" id="{7F86784C-3B67-A929-2370-C783E26BE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92" y="2590800"/>
                <a:ext cx="6223193" cy="358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16" name="Object 8">
                    <a:extLst>
                      <a:ext uri="{FF2B5EF4-FFF2-40B4-BE49-F238E27FC236}">
                        <a16:creationId xmlns:a16="http://schemas.microsoft.com/office/drawing/2014/main" id="{FBBFF91D-578D-4C32-CDD5-B693D2CF71C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895600" y="6172200"/>
                    <a:ext cx="596900" cy="4699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7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IN"/>
                  </a:p>
                </p:txBody>
              </p:sp>
            </mc:Choice>
            <mc:Fallback xmlns="">
              <p:sp>
                <p:nvSpPr>
                  <p:cNvPr id="8216" name="Object 8">
                    <a:extLst>
                      <a:ext uri="{FF2B5EF4-FFF2-40B4-BE49-F238E27FC236}">
                        <a16:creationId xmlns:a16="http://schemas.microsoft.com/office/drawing/2014/main" id="{FBBFF91D-578D-4C32-CDD5-B693D2CF71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95600" y="6172200"/>
                    <a:ext cx="596900" cy="4699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F33A75-D3D8-6CE3-6001-AF1BCB886F05}"/>
                </a:ext>
              </a:extLst>
            </p:cNvPr>
            <p:cNvSpPr txBox="1"/>
            <p:nvPr/>
          </p:nvSpPr>
          <p:spPr>
            <a:xfrm>
              <a:off x="609600" y="3657600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endParaRPr lang="en-IN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A2CBB249-37DF-78C0-6193-1BFCA16000D3}"/>
                  </a:ext>
                </a:extLst>
              </p:cNvPr>
              <p:cNvSpPr txBox="1"/>
              <p:nvPr/>
            </p:nvSpPr>
            <p:spPr bwMode="auto">
              <a:xfrm>
                <a:off x="1828800" y="1219200"/>
                <a:ext cx="7086600" cy="131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𝐵𝑆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unc>
                                        <m:func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IN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ra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IN" dirty="0"/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A2CBB249-37DF-78C0-6193-1BFCA1600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219200"/>
                <a:ext cx="7086600" cy="1310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2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AB14731-B961-B6F3-6FA0-7E99A3DD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102475" cy="1143000"/>
          </a:xfrm>
        </p:spPr>
        <p:txBody>
          <a:bodyPr/>
          <a:lstStyle/>
          <a:p>
            <a:r>
              <a:rPr lang="en-US" altLang="en-US" sz="2800" dirty="0"/>
              <a:t>Industrial Experience : Extreme Limits of  </a:t>
            </a:r>
            <a:r>
              <a:rPr lang="en-US" altLang="en-US" sz="2800" i="1" dirty="0"/>
              <a:t>R</a:t>
            </a:r>
            <a:r>
              <a:rPr lang="en-US" altLang="en-US" sz="2800" i="1" baseline="-25000" dirty="0"/>
              <a:t>BS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4EEA574-611A-D590-B61E-2D13F14C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60" y="1524000"/>
            <a:ext cx="8493880" cy="48006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extremes to the value of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controlled by the inertial forces (stresses) originating from the piston motion.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high power density, the engine must operate at a high engine speed (up to 18,000 rpm for the Formula 1 engine).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leads to high inertial forces that must be limited by using a large bore-to-stroke ratio.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applications that demand high efficiency requires a slower engine speed and lower power density.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bore-to-stroke ratio is necessary to execute a quasi-static process.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marine application an engine with  2.5 m stroke, the engine speed is limited to 102 rpm for best fuel economy.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4745A8FD-5EF7-60F7-A4A1-6B56DBB782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3A0F4E15-58C9-BE7B-DF1A-D3BC7D96C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AB48A7B-3556-6DC4-2A3E-A363AC59C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57CFDF70-A0AB-10B4-2782-048C623C7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FFDECF3-025F-A5FF-5093-0C6EDEA7E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5D58D14A-60F2-9B9F-0659-81DB9FA21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C104CA0B-1A88-15CE-5C7D-50E94EEC72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7A3F47E-B803-7C2C-96C2-897214820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E182A51-31C6-9B33-8E71-65385825F5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F257DA2A-0A95-4AA8-DB5B-4EEE08C83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7B39EE42-28C2-EC00-9052-07B06BEA6E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E08B6BF4-4C66-1EBD-EE74-10CA63E903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B78E03E0-C7FB-B7BF-167D-26242B30EE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2B4D66A3-A0D6-EB68-E93B-77B242FB0C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8DA0FB7B-5A63-72D7-1D46-0CE6ED59F0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49B0C41-B21B-F59B-BECA-C73B09820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E200261-5879-6A59-336A-6056B6476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Title 1">
            <a:extLst>
              <a:ext uri="{FF2B5EF4-FFF2-40B4-BE49-F238E27FC236}">
                <a16:creationId xmlns:a16="http://schemas.microsoft.com/office/drawing/2014/main" id="{AFE04ECE-A9AF-B69D-6E8E-7E1EAFCD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Classification of Cylinder Geometries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4F01BE5-98A3-AB45-E7FF-B9DCD871829E}"/>
              </a:ext>
            </a:extLst>
          </p:cNvPr>
          <p:cNvGrpSpPr>
            <a:grpSpLocks/>
          </p:cNvGrpSpPr>
          <p:nvPr/>
        </p:nvGrpSpPr>
        <p:grpSpPr bwMode="auto">
          <a:xfrm>
            <a:off x="432463" y="2484437"/>
            <a:ext cx="8464550" cy="2895600"/>
            <a:chOff x="457200" y="2743200"/>
            <a:chExt cx="8464550" cy="2895600"/>
          </a:xfrm>
        </p:grpSpPr>
        <p:pic>
          <p:nvPicPr>
            <p:cNvPr id="3094" name="Picture 2">
              <a:extLst>
                <a:ext uri="{FF2B5EF4-FFF2-40B4-BE49-F238E27FC236}">
                  <a16:creationId xmlns:a16="http://schemas.microsoft.com/office/drawing/2014/main" id="{A309576C-C3A3-AF9C-38A4-56D061108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43200"/>
              <a:ext cx="846455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5" name="TextBox 4">
              <a:extLst>
                <a:ext uri="{FF2B5EF4-FFF2-40B4-BE49-F238E27FC236}">
                  <a16:creationId xmlns:a16="http://schemas.microsoft.com/office/drawing/2014/main" id="{AB91A937-C90B-0373-980D-A290E2D3E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3962400"/>
              <a:ext cx="117475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 i="1" dirty="0"/>
            </a:p>
          </p:txBody>
        </p:sp>
        <p:sp>
          <p:nvSpPr>
            <p:cNvPr id="3096" name="TextBox 5">
              <a:extLst>
                <a:ext uri="{FF2B5EF4-FFF2-40B4-BE49-F238E27FC236}">
                  <a16:creationId xmlns:a16="http://schemas.microsoft.com/office/drawing/2014/main" id="{3E30945B-5135-FCD2-3DE4-42BB3DAC2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038600"/>
              <a:ext cx="117475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 i="1" dirty="0"/>
            </a:p>
          </p:txBody>
        </p:sp>
        <p:sp>
          <p:nvSpPr>
            <p:cNvPr id="3097" name="TextBox 6">
              <a:extLst>
                <a:ext uri="{FF2B5EF4-FFF2-40B4-BE49-F238E27FC236}">
                  <a16:creationId xmlns:a16="http://schemas.microsoft.com/office/drawing/2014/main" id="{B55F17B6-60AC-CBD7-533B-38DDF8F33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4114800"/>
              <a:ext cx="9144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 i="1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4">
                <a:extLst>
                  <a:ext uri="{FF2B5EF4-FFF2-40B4-BE49-F238E27FC236}">
                    <a16:creationId xmlns:a16="http://schemas.microsoft.com/office/drawing/2014/main" id="{2404D78A-8E54-A254-B29D-C2A5953A98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4800" y="1146175"/>
              <a:ext cx="6350" cy="20638"/>
            </p14:xfrm>
          </p:contentPart>
        </mc:Choice>
        <mc:Fallback xmlns="">
          <p:pic>
            <p:nvPicPr>
              <p:cNvPr id="3074" name="Ink 4">
                <a:extLst>
                  <a:ext uri="{FF2B5EF4-FFF2-40B4-BE49-F238E27FC236}">
                    <a16:creationId xmlns:a16="http://schemas.microsoft.com/office/drawing/2014/main" id="{2404D78A-8E54-A254-B29D-C2A5953A98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295" y="1136593"/>
                <a:ext cx="21359" cy="39802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BAA23BB8-B070-1B8D-C772-B276246545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FE8B240E-3CAA-B502-2086-E32F140AA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7A34E651-22DF-2B96-1834-207886BD7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161C6894-9E70-D30C-F0F4-27ADC66F3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594660A3-8C82-9B57-F258-9B31A51E13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8428D7C7-E5B6-89DD-8E3B-2081E3321F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C79BD0C0-D509-A7D2-A87F-8A2ADC26F0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4482E2BB-3474-DFEB-5793-4CACA9B3E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AB8D0546-A42C-89F2-D54B-98796655B0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6D0E1893-5ECC-3DBD-B62F-7B6745B8A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A8C5C0EE-96A5-47BE-83B4-FBAAA44804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AFD1E932-5CA8-739D-F3AF-B4676041C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569D724E-477C-34E8-AC25-13684EDE50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BA672344-4AA4-52B9-5AD9-77BB589F4C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2DC4056A-D810-9141-6629-D43EEE1E25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F45CD77-7555-582A-519B-30E0FA16F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6480AB0-9DBA-B625-E2BD-AAED96A83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6D7B79F4-DF57-D28D-D416-5CE28775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Geometry of Cylinder : A Primary Signature 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ED1A4755-240B-1D24-233F-B0BA72CA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engine is described as a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square engine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when it has equal bore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stroke dimensions, giving a bore/stroke value of exactly 1.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By custom, engines that have a bore/stroke ratio of between 0.95 and 1.04 can be considered "square".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engine is described as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under-square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long-stroke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if its cylinders have a smaller bore than its stroke - giving a ratio value of less than 0.95.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engine is described as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over-square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short-stroke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if its cylinders have a greater bore diameter than its stroke length, giving a bore/stroke ratio greater than 1.04.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66CAA64A-CC88-75BD-89A9-61E192D87D4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C96E912-28C5-5767-09AF-20CB27E10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3E7B14C-CB64-98BF-56E2-A8F889AE7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74616137-25CA-9DF4-8AD6-6D96639DAE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7E45BA8-99F2-AD01-8152-FD36B4A8AB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12BFFD53-81A8-B8D5-68C2-69267A9D8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2859BB57-DE36-41D7-5E97-02BE0C144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E3E22C9-A21D-DDA6-C2A6-EC7A770624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5AA9680-9E45-4E5A-68AB-ECDCA20406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BA09838D-248D-865F-6E23-8A2921A92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EADF6183-15F5-BC85-1662-8D5042F37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79841546-6E2A-BDFC-9ED4-73C69C85A9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8C58CA2-CCA8-B917-8583-06263EA36B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07C0675-DB5A-D770-6F10-683DE3BC9D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AAE432C-4CD8-FE00-51FE-B2B8976E75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BE244D15-9A55-06EB-7697-C6ECC2536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7B7AD9-1966-48B6-E01F-554B47A9F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D8EED89-940C-5607-EBE4-F995A580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Ideal Cylinder Geometry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5AB07AE-3F2E-C56D-1736-03A9CA41F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35" y="1981200"/>
            <a:ext cx="8574465" cy="41148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 the optimum cylinder geometry that provides the best opportunity to develop a highly efficient internal combustion engine is the first step in an engine design.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In-cylinder simulations have shown that the heat transfer increases rapidly above a bore-to-stroke ratio of about 0.5.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systems simulations have shown that the pumping work increases rapidly above a bore-to-stroke ratio of about 0.45.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47FA80D1-185A-7CF6-043E-D2D3EBE32F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31C32F1-5BC1-9687-4039-1EEEFADF5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5A03C114-9EF9-B550-0D19-A6C53B3F4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D1574827-4911-A762-62D7-9DBC6BA8A8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F1F1D202-8F93-BAD5-E718-D3D614CD13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08134C7A-9EC5-95AA-0968-E2AE8E4EF3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750EA521-45AF-F378-C4C2-670F55E87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8FFFD64-E9A1-298F-055B-38CBE6EFB5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D56E5A1D-1F4E-CCAE-62A5-33862BE52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439EC20C-3F96-7D5E-B718-8CCEA388C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3E767A68-4527-7618-414C-A425C0452A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159A0555-329A-E8F5-18D8-87DE852326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5182990D-43F0-8418-5C3B-CFA01B612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83AED42-DF62-32BE-45D0-9A52BCC83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B159D731-1890-3682-BD85-FA03A16F27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1A606449-3708-5485-A9C9-550F1A953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766346E-C960-DDE0-7658-A07F908E9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735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Blackadder ITC</vt:lpstr>
      <vt:lpstr>Cambria Math</vt:lpstr>
      <vt:lpstr>CommercialScript BT</vt:lpstr>
      <vt:lpstr>Tempus Sans ITC</vt:lpstr>
      <vt:lpstr>Times New Roman</vt:lpstr>
      <vt:lpstr>Default Design</vt:lpstr>
      <vt:lpstr>Equation</vt:lpstr>
      <vt:lpstr>20th Century Phenomenological Understanding of SI I.C. Engines</vt:lpstr>
      <vt:lpstr>Ideal Gas as Working Fluid in An I.C. Engine  (Blood of Artificial Animal)</vt:lpstr>
      <vt:lpstr>Strategic zones of improvements for SI Engine </vt:lpstr>
      <vt:lpstr>20th century Trending of Industry Practice: Bore/Stroke Ratio</vt:lpstr>
      <vt:lpstr>Generation of Primary Dynamic Forces</vt:lpstr>
      <vt:lpstr>Industrial Experience : Extreme Limits of  RBS</vt:lpstr>
      <vt:lpstr>Classification of Cylinder Geometries</vt:lpstr>
      <vt:lpstr>Geometry of Cylinder : A Primary Signature </vt:lpstr>
      <vt:lpstr>Ideal Cylinder Geometry</vt:lpstr>
      <vt:lpstr>Effect on Frictional Losses</vt:lpstr>
      <vt:lpstr>Geometry Vs Engine Heat Transfer</vt:lpstr>
      <vt:lpstr>Energy Audit of Conventional S.I. Engine Indicative Cycle at Design Conditions</vt:lpstr>
      <vt:lpstr>Effect on Heat Transfer</vt:lpstr>
      <vt:lpstr>Instantaneous Heat Transfer (loss) form Cylinder </vt:lpstr>
      <vt:lpstr>Gas to Surface Heat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436</cp:revision>
  <dcterms:created xsi:type="dcterms:W3CDTF">2003-07-30T05:45:36Z</dcterms:created>
  <dcterms:modified xsi:type="dcterms:W3CDTF">2023-08-20T00:52:03Z</dcterms:modified>
</cp:coreProperties>
</file>