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158" r:id="rId2"/>
    <p:sldId id="724" r:id="rId3"/>
    <p:sldId id="368" r:id="rId4"/>
    <p:sldId id="725" r:id="rId5"/>
    <p:sldId id="800" r:id="rId6"/>
    <p:sldId id="726" r:id="rId7"/>
    <p:sldId id="727" r:id="rId8"/>
    <p:sldId id="728" r:id="rId9"/>
    <p:sldId id="1159" r:id="rId10"/>
    <p:sldId id="1160" r:id="rId11"/>
    <p:sldId id="1161" r:id="rId12"/>
    <p:sldId id="434" r:id="rId13"/>
    <p:sldId id="436" r:id="rId14"/>
    <p:sldId id="413" r:id="rId15"/>
    <p:sldId id="50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3969" autoAdjust="0"/>
  </p:normalViewPr>
  <p:slideViewPr>
    <p:cSldViewPr>
      <p:cViewPr varScale="1">
        <p:scale>
          <a:sx n="69" d="100"/>
          <a:sy n="69" d="100"/>
        </p:scale>
        <p:origin x="1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673598-3C6E-5558-5C98-163DC46F59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6E6980E-9924-40CF-8CDE-1F6CC15B3B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5278945-4154-2EBC-30D1-2A1D86B68DF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2CDB357-52D4-16F4-4486-6564A00821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079C41-A127-4A2F-BC30-EC86AABD9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7-24T06:30:47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2T06:34:06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18156 2120 0,'-3'-3'47'0,"-3"-2"9"0,3-1 3 15,-3 1 0-15,0-5-47 0,0 2-12 0,3 2 0 0,-3 1 0 0,3 0 32 0,-2 2 5 16,5 3 1-16,0 0 0 0,0 0-38 0,-3-2-21 16,3 2 2-16,0 0 1 0,0 0 18 0,-6-3 0 15,6 3 0-15,0 0 0 0,0 0 0 0,0 0 0 0,0 0-8 0</inkml:trace>
  <inkml:trace contextRef="#ctx0" brushRef="#br0" timeOffset="1638.07">23571 17748 622 0,'0'0'13'0,"0"0"3"0,0 0 1 0,-3-5 2 0</inkml:trace>
  <inkml:trace contextRef="#ctx0" brushRef="#br0" timeOffset="1696.04">23618 17724 952 0,'0'0'27'0,"0"0"5"0,0 0-32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4-01-21T03:10:24.0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3FB9E661-CFA7-6D20-3940-F0C495CD7E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B3D79F2B-2D52-F357-4817-42A165DD53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DA0DFC9-6CFD-E507-75B6-6E5119BFFC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25B70F0-4276-C6EB-071B-F6A96519A5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8442344A-EEA7-69D9-A1C7-A2D5720666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3AE1B758-94B2-4D9C-AC12-768248272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37CAF6-4134-4D45-AE9C-C66BEBD4B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F9880-A419-FCF9-1E87-B40443715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1FFD31-500C-1FBB-5857-3912BD5C7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37CD6-1E07-7D38-9989-56A9224AD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22A8-8286-4264-8347-F0AB02609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3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F76A7-B45A-7D1D-A1CC-B199A6D63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E4A14-6B34-060D-28D8-F10E53655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76D9E1-8024-6E71-5FDE-0CABEDCC1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6B98-3BA1-40E2-A829-6949330C0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3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D2502-AD2F-7613-C599-B718B8FE6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9D181-184C-C368-D1BC-E7F6F74C8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B946D9-8768-DED4-12A2-9530709D9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275F-3817-4644-8334-827210B31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43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FEDC1-3D84-5DA4-76EF-751063F97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D293B-0AA5-FB96-16F9-27F1BD8D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C82B8-BACD-53C3-9D4B-109F8CC28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7275-0BB3-4A68-A840-996A3A182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0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685E6-118F-37F9-C5FE-4C857F511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FF723-7729-1FC6-698A-032078A84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D3B93-1DAC-73DD-0320-C44E2E0B0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4BB9-4BF5-4FE7-937D-A4B1223AF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7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149D6-E001-5081-4E0E-DF46B0ED8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609D0-D5E6-4676-6872-C3A0CBAF1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1F3C7-5806-D6E3-7D5F-6778F43E0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76BC-E43E-4896-87C7-EB9EFFC44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739241-7FAA-47D9-921C-FF3EA9DA1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3E5A4E-5A45-4AE0-F1F4-DD3549055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D28F13-9C15-399C-A054-E137B27C0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BEB9-C5F9-4C0C-B7CA-30DEA84CF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70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48EF4C-B31E-0404-8F40-C99D4F52A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E3AF9-5254-FA0C-3EC8-176BB9C0C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0E2AB6-F301-D2EB-3C39-04E242D90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E86C-C4D0-4456-858C-05B68FC8F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CEE880-DB1B-99A4-9DC5-4F985C331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397C93-FD95-B59C-1639-998C3C3E4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3FA560-FB5B-2334-06A1-B1C94FC6A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10E2-BE2C-421C-B553-7BBB3D9D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2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6DCEC-ECC0-FFB6-50E9-E2B3331C3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B63D1-A2C0-9366-51DA-A7524E53B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81C4D-066D-03C0-39B1-712ED2147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E923-8FDD-446F-8D4C-DC37FD5BC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6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2AECB-CB6A-084C-7FDE-DD66DAB86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D576D-7618-FEB5-4B88-3DB219138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3C091-9EBF-FA08-41B2-D375CA0D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4EE6-0C5E-47AB-80CB-576FE4E78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99E463-F231-3870-140E-B93588A8D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D63A0B-533A-D9A9-5A3E-C3F493E14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327626-564F-F35E-5728-B5F049E275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0FF2EA-5AB0-BA30-1E2A-461EC7F40C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58AF5E-A258-A7EC-5422-8D82F62DC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E95807-E929-4C05-A682-CAEF5728A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wmf"/><Relationship Id="rId7" Type="http://schemas.openxmlformats.org/officeDocument/2006/relationships/image" Target="../media/image2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2.wmf"/><Relationship Id="rId7" Type="http://schemas.openxmlformats.org/officeDocument/2006/relationships/oleObject" Target="../embeddings/oleObject6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B35AF3-2FA4-00CA-A23D-C9D83214F4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Influence of Cylinder Geometry on Thermo-fluid </a:t>
            </a:r>
            <a:r>
              <a:rPr lang="en-US" altLang="en-US" sz="2800" dirty="0" err="1">
                <a:solidFill>
                  <a:schemeClr val="tx1"/>
                </a:solidFill>
              </a:rPr>
              <a:t>Behaviour</a:t>
            </a:r>
            <a:r>
              <a:rPr lang="en-US" altLang="en-US" sz="2800" dirty="0">
                <a:solidFill>
                  <a:schemeClr val="tx1"/>
                </a:solidFill>
              </a:rPr>
              <a:t> of SI Engine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A0F6B0-BAF4-F318-F3AA-7AEAF7A853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Head, CRDT</a:t>
            </a:r>
          </a:p>
        </p:txBody>
      </p:sp>
      <p:grpSp>
        <p:nvGrpSpPr>
          <p:cNvPr id="4100" name="Group 8">
            <a:extLst>
              <a:ext uri="{FF2B5EF4-FFF2-40B4-BE49-F238E27FC236}">
                <a16:creationId xmlns:a16="http://schemas.microsoft.com/office/drawing/2014/main" id="{F1D32415-97CB-7864-4591-00F4A6D277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5" name="Group 9">
              <a:extLst>
                <a:ext uri="{FF2B5EF4-FFF2-40B4-BE49-F238E27FC236}">
                  <a16:creationId xmlns:a16="http://schemas.microsoft.com/office/drawing/2014/main" id="{D3A41631-BC9D-71F4-F1D0-7C60FBA26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5" name="Rectangle 10">
                <a:extLst>
                  <a:ext uri="{FF2B5EF4-FFF2-40B4-BE49-F238E27FC236}">
                    <a16:creationId xmlns:a16="http://schemas.microsoft.com/office/drawing/2014/main" id="{5B94B7F2-CB3D-51DB-9C2F-2C0977F2F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6" name="Rectangle 11">
                <a:extLst>
                  <a:ext uri="{FF2B5EF4-FFF2-40B4-BE49-F238E27FC236}">
                    <a16:creationId xmlns:a16="http://schemas.microsoft.com/office/drawing/2014/main" id="{C2F63075-50FF-3308-663A-886D55334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6" name="Group 12">
              <a:extLst>
                <a:ext uri="{FF2B5EF4-FFF2-40B4-BE49-F238E27FC236}">
                  <a16:creationId xmlns:a16="http://schemas.microsoft.com/office/drawing/2014/main" id="{B6CD9957-4FA7-B202-A699-DCE017B9A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3" name="Rectangle 13">
                <a:extLst>
                  <a:ext uri="{FF2B5EF4-FFF2-40B4-BE49-F238E27FC236}">
                    <a16:creationId xmlns:a16="http://schemas.microsoft.com/office/drawing/2014/main" id="{9529020D-FE40-06F3-72AF-2DD35CC58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4" name="Rectangle 14">
                <a:extLst>
                  <a:ext uri="{FF2B5EF4-FFF2-40B4-BE49-F238E27FC236}">
                    <a16:creationId xmlns:a16="http://schemas.microsoft.com/office/drawing/2014/main" id="{24693EAC-A5FD-0B54-6FEA-39205B686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7" name="Group 15">
              <a:extLst>
                <a:ext uri="{FF2B5EF4-FFF2-40B4-BE49-F238E27FC236}">
                  <a16:creationId xmlns:a16="http://schemas.microsoft.com/office/drawing/2014/main" id="{B4E6F2B6-4CC2-0675-4071-ED297570E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1" name="Rectangle 16">
                <a:extLst>
                  <a:ext uri="{FF2B5EF4-FFF2-40B4-BE49-F238E27FC236}">
                    <a16:creationId xmlns:a16="http://schemas.microsoft.com/office/drawing/2014/main" id="{4281E360-1EAE-56E1-2173-1189160E6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2" name="Rectangle 17">
                <a:extLst>
                  <a:ext uri="{FF2B5EF4-FFF2-40B4-BE49-F238E27FC236}">
                    <a16:creationId xmlns:a16="http://schemas.microsoft.com/office/drawing/2014/main" id="{1225CB69-10F7-7694-C0DF-99884F599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8" name="Group 18">
              <a:extLst>
                <a:ext uri="{FF2B5EF4-FFF2-40B4-BE49-F238E27FC236}">
                  <a16:creationId xmlns:a16="http://schemas.microsoft.com/office/drawing/2014/main" id="{2E6B03FD-0E7F-E690-4B9A-AFFE1471D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09" name="Rectangle 19">
                <a:extLst>
                  <a:ext uri="{FF2B5EF4-FFF2-40B4-BE49-F238E27FC236}">
                    <a16:creationId xmlns:a16="http://schemas.microsoft.com/office/drawing/2014/main" id="{A3FBDC24-14FE-619A-2B06-6CAECC353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0" name="Rectangle 20">
                <a:extLst>
                  <a:ext uri="{FF2B5EF4-FFF2-40B4-BE49-F238E27FC236}">
                    <a16:creationId xmlns:a16="http://schemas.microsoft.com/office/drawing/2014/main" id="{0002C929-9000-2AEE-1CB8-4A960239B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35CE7201-A675-3487-38D0-C0E60214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11225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3300"/>
                </a:solidFill>
                <a:latin typeface="Blackadder ITC" panose="04020505051007020D02" pitchFamily="82" charset="0"/>
              </a:rPr>
              <a:t>Geometry is A Reason Behind Everything that Survives for Longtime</a:t>
            </a:r>
            <a:r>
              <a:rPr lang="en-US" b="1" baseline="-25000" dirty="0">
                <a:solidFill>
                  <a:srgbClr val="FF3300"/>
                </a:solidFill>
                <a:latin typeface="Blackadder ITC" panose="04020505051007020D02" pitchFamily="82" charset="0"/>
              </a:rPr>
              <a:t>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017838"/>
              <a:ext cx="1587" cy="1587"/>
            </p14:xfrm>
          </p:contentPart>
        </mc:Choice>
        <mc:Fallback xmlns="">
          <p:pic>
            <p:nvPicPr>
              <p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751" y="2976576"/>
                <a:ext cx="84111" cy="84111"/>
              </a:xfrm>
              <a:prstGeom prst="rect">
                <a:avLst/>
              </a:prstGeom>
            </p:spPr>
          </p:pic>
        </mc:Fallback>
      </mc:AlternateContent>
      <p:pic>
        <p:nvPicPr>
          <p:cNvPr id="410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04E7985-DBF1-1C3F-8077-C06D382F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14:cNvPr>
              <p14:cNvContentPartPr/>
              <p14:nvPr/>
            </p14:nvContentPartPr>
            <p14:xfrm>
              <a:off x="8177040" y="6380640"/>
              <a:ext cx="325800" cy="15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7680" y="6371280"/>
                <a:ext cx="344520" cy="17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9A48A33A-FE19-D89F-9C8A-A1DE376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1143000"/>
          </a:xfrm>
        </p:spPr>
        <p:txBody>
          <a:bodyPr/>
          <a:lstStyle/>
          <a:p>
            <a:r>
              <a:rPr lang="en-US" altLang="en-US" sz="2800" dirty="0"/>
              <a:t>Convective Heat Transfer Coefficient of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5D527E8F-5436-85BB-12F0-DA8CC15CE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134" y="1295400"/>
                <a:ext cx="8478005" cy="5257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Physics of combustion and evolution of burned and unburned gas zones must be accurately considered for analysis.</a:t>
                </a:r>
              </a:p>
              <a:p>
                <a:r>
                  <a:rPr lang="en-US" sz="2400" dirty="0"/>
                  <a:t>The flow inside cylinder is highly turbulent and it is challenging to estimate the true value of gas velocity to be used in the calculation of Reynolds number.</a:t>
                </a:r>
              </a:p>
              <a:p>
                <a:r>
                  <a:rPr lang="en-US" sz="2400" dirty="0"/>
                  <a:t>The influence of bore-to-stroke ratio is more complex to understand.</a:t>
                </a:r>
              </a:p>
              <a:p>
                <a:r>
                  <a:rPr lang="en-US" sz="2400" dirty="0"/>
                  <a:t>Simulations and experiments carried out in 21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century revealed new information on the influence of </a:t>
                </a:r>
                <a:r>
                  <a:rPr lang="en-US" sz="2400" i="1" dirty="0"/>
                  <a:t>R</a:t>
                </a:r>
                <a:r>
                  <a:rPr lang="en-US" sz="2400" i="1" baseline="-25000" dirty="0"/>
                  <a:t>BS</a:t>
                </a:r>
                <a:r>
                  <a:rPr lang="en-US" sz="2400" dirty="0"/>
                  <a:t> on gas velocity and convection heat transfer coefficient.</a:t>
                </a:r>
              </a:p>
              <a:p>
                <a:r>
                  <a:rPr lang="en-US" sz="2400" dirty="0"/>
                  <a:t>The Characteristic dimension in Reynolds number also equally tough to know.</a:t>
                </a:r>
              </a:p>
            </p:txBody>
          </p:sp>
        </mc:Choice>
        <mc:Fallback xmlns="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5D527E8F-5436-85BB-12F0-DA8CC15CE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134" y="1295400"/>
                <a:ext cx="8478005" cy="5257800"/>
              </a:xfrm>
              <a:blipFill>
                <a:blip r:embed="rId2"/>
                <a:stretch>
                  <a:fillRect l="-935" r="-719" b="-18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064DD12F-2385-2510-D8EC-B82022E852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B0426CC-1709-51A7-F2AD-3363BFF2B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CF85E64-20C3-4D6A-1C2A-86002CBF8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4CE5F6F-BEBD-38EB-9CE5-F59F776657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93F2B87F-1B61-B979-37E9-25A1874A23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6AC93CED-8D05-1ECD-12C8-2A965B9E0F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C609CCF-FFEE-B4D2-7130-EEB47F24C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7C7DBB6A-0863-0F42-99EE-F129564C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DC5D5ED-8A83-4864-AC43-F10B26FAA6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6579AABA-934B-1883-C65D-BF6144DEE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1C2AB1BC-88C8-56E8-3CE3-01B0DD86C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20710485-B751-96ED-C817-FE4712312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B716DDE-24E1-3398-8E02-D8BE88BE7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1B96129-E036-E6AB-2EF3-6A30AA6AF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31516D0C-44FD-02FE-BC84-26E214270B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2D06A57-03D7-7031-5E55-ADFB61308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98D4013-C377-8DB6-1EC3-FEA6797E3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61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9A48A33A-FE19-D89F-9C8A-A1DE376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Kinematics and Shape of Flame and Burned Gas Volumes in SI Engine Cylinder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064DD12F-2385-2510-D8EC-B82022E852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B0426CC-1709-51A7-F2AD-3363BFF2B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CF85E64-20C3-4D6A-1C2A-86002CBF8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4CE5F6F-BEBD-38EB-9CE5-F59F776657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93F2B87F-1B61-B979-37E9-25A1874A23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6AC93CED-8D05-1ECD-12C8-2A965B9E0F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C609CCF-FFEE-B4D2-7130-EEB47F24C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7C7DBB6A-0863-0F42-99EE-F129564C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DC5D5ED-8A83-4864-AC43-F10B26FAA6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6579AABA-934B-1883-C65D-BF6144DEE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1C2AB1BC-88C8-56E8-3CE3-01B0DD86C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20710485-B751-96ED-C817-FE4712312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B716DDE-24E1-3398-8E02-D8BE88BE7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1B96129-E036-E6AB-2EF3-6A30AA6AF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31516D0C-44FD-02FE-BC84-26E214270B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2D06A57-03D7-7031-5E55-ADFB61308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98D4013-C377-8DB6-1EC3-FEA6797E3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109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29560C7-8A29-0AE1-29B0-2EA66DE6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136525"/>
            <a:ext cx="5807075" cy="1143000"/>
          </a:xfrm>
        </p:spPr>
        <p:txBody>
          <a:bodyPr/>
          <a:lstStyle/>
          <a:p>
            <a:r>
              <a:rPr lang="en-US" altLang="en-US" sz="2800" dirty="0"/>
              <a:t>Onset of A Successful Combustion in SI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3D64F-DAE5-383A-31B9-414AD4FC0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05400"/>
          </a:xfrm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successful spark creates a shock wave in the air-fuel mixture.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shock wave expands against air fuel mixture.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photographic study of the phenomena controlling the initial behaviour of spark-ignited flames confirmed that combustion starts as self-ignition.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self ignition occurs in the volume of very hot gases (kernel) behind the shock wave.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Spark-ignited flames pass through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 non-steady propagation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period before reaching a steady speed.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transient period is relatively important, compared to the total time available for combustion, in an engine cycle.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6B9C93A7-DEC4-AFEE-D804-D83D9B0949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8ADCF5C2-5C1E-2987-CB4B-5454B8B50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A60F848F-80DD-4054-3FA8-06C50FBED6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CC1E4457-3E5B-2958-A63D-621B1E2A6B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1BF66DDA-2487-5DEF-E596-BB87C05F71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C1D207F5-C9FF-D7A7-4A89-B5A06EE128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FDB42EAB-D87B-620D-CD06-2986B5CCA9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C8383A52-0D49-D36E-4642-672A23D77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498049CF-4409-F1FD-D6A2-BE9CC0AC18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559987B7-AA63-93A0-77E5-8F75FD5C72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F1DFDED0-C9B6-E12F-B342-16143275F1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D78E1CFF-96CC-CFE2-8541-9EAEDB5C72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5FB4E5B7-F1F6-7E34-78A0-AAD9D3A6BC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FBF12E79-E14D-0B7A-C652-94BEF06544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67A71177-C40E-6190-FB7C-8E343D8E85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4DBF0E8E-4F42-12C9-798B-8D236ADEF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87EC729-A491-D4F9-7E05-A21AEDEC2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7">
            <a:extLst>
              <a:ext uri="{FF2B5EF4-FFF2-40B4-BE49-F238E27FC236}">
                <a16:creationId xmlns:a16="http://schemas.microsoft.com/office/drawing/2014/main" id="{47A13C17-544C-F20A-0CAD-5E9B638B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3122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/>
              <a:t>Mixture Burn Time</a:t>
            </a:r>
            <a:endParaRPr lang="en-US" altLang="en-US" sz="2800"/>
          </a:p>
        </p:txBody>
      </p:sp>
      <p:graphicFrame>
        <p:nvGraphicFramePr>
          <p:cNvPr id="6146" name="Object 29">
            <a:extLst>
              <a:ext uri="{FF2B5EF4-FFF2-40B4-BE49-F238E27FC236}">
                <a16:creationId xmlns:a16="http://schemas.microsoft.com/office/drawing/2014/main" id="{2BAAB713-B6B1-816D-04B4-F12DD8FDA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7686"/>
              </p:ext>
            </p:extLst>
          </p:nvPr>
        </p:nvGraphicFramePr>
        <p:xfrm>
          <a:off x="5791200" y="2657475"/>
          <a:ext cx="2819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431640" progId="Equation.3">
                  <p:embed/>
                </p:oleObj>
              </mc:Choice>
              <mc:Fallback>
                <p:oleObj name="Equation" r:id="rId3" imgW="1218960" imgH="431640" progId="Equation.3">
                  <p:embed/>
                  <p:pic>
                    <p:nvPicPr>
                      <p:cNvPr id="6146" name="Object 29">
                        <a:extLst>
                          <a:ext uri="{FF2B5EF4-FFF2-40B4-BE49-F238E27FC236}">
                            <a16:creationId xmlns:a16="http://schemas.microsoft.com/office/drawing/2014/main" id="{2BAAB713-B6B1-816D-04B4-F12DD8FDA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657475"/>
                        <a:ext cx="28194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5">
            <a:extLst>
              <a:ext uri="{FF2B5EF4-FFF2-40B4-BE49-F238E27FC236}">
                <a16:creationId xmlns:a16="http://schemas.microsoft.com/office/drawing/2014/main" id="{A8BE519E-1E14-614A-8321-08196BDA66A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600200"/>
            <a:ext cx="4040188" cy="1468438"/>
            <a:chOff x="2203450" y="1371600"/>
            <a:chExt cx="4040188" cy="1468438"/>
          </a:xfrm>
        </p:grpSpPr>
        <p:sp>
          <p:nvSpPr>
            <p:cNvPr id="2059" name="Rectangle 2">
              <a:extLst>
                <a:ext uri="{FF2B5EF4-FFF2-40B4-BE49-F238E27FC236}">
                  <a16:creationId xmlns:a16="http://schemas.microsoft.com/office/drawing/2014/main" id="{6AB10780-F007-E284-532E-53B73F6C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831975"/>
              <a:ext cx="1657350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" name="Line 3">
              <a:extLst>
                <a:ext uri="{FF2B5EF4-FFF2-40B4-BE49-F238E27FC236}">
                  <a16:creationId xmlns:a16="http://schemas.microsoft.com/office/drawing/2014/main" id="{C4CE7989-CE79-639F-A8E6-D6BCA372A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3450" y="2119313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61" name="Line 4">
              <a:extLst>
                <a:ext uri="{FF2B5EF4-FFF2-40B4-BE49-F238E27FC236}">
                  <a16:creationId xmlns:a16="http://schemas.microsoft.com/office/drawing/2014/main" id="{4F17B84F-F682-5061-84D3-04FE7CE7E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0800" y="2119313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4581" name="Rectangle 5">
              <a:extLst>
                <a:ext uri="{FF2B5EF4-FFF2-40B4-BE49-F238E27FC236}">
                  <a16:creationId xmlns:a16="http://schemas.microsoft.com/office/drawing/2014/main" id="{7D07ED0A-D162-B63E-4CA8-B45D0874B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2119313"/>
              <a:ext cx="1657350" cy="36036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2063" name="Group 6">
              <a:extLst>
                <a:ext uri="{FF2B5EF4-FFF2-40B4-BE49-F238E27FC236}">
                  <a16:creationId xmlns:a16="http://schemas.microsoft.com/office/drawing/2014/main" id="{D2BD0905-ACDA-90B8-8FBC-586B063A3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5613" y="1831975"/>
              <a:ext cx="73025" cy="142875"/>
              <a:chOff x="1791" y="2251"/>
              <a:chExt cx="182" cy="272"/>
            </a:xfrm>
          </p:grpSpPr>
          <p:sp>
            <p:nvSpPr>
              <p:cNvPr id="2084" name="Line 7">
                <a:extLst>
                  <a:ext uri="{FF2B5EF4-FFF2-40B4-BE49-F238E27FC236}">
                    <a16:creationId xmlns:a16="http://schemas.microsoft.com/office/drawing/2014/main" id="{372DA3B8-B8B1-DCDD-61C7-BDA502CDF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85" name="Line 8">
                <a:extLst>
                  <a:ext uri="{FF2B5EF4-FFF2-40B4-BE49-F238E27FC236}">
                    <a16:creationId xmlns:a16="http://schemas.microsoft.com/office/drawing/2014/main" id="{52C8B58E-8364-A98E-F7B2-B066EAC48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2523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86" name="Line 9">
                <a:extLst>
                  <a:ext uri="{FF2B5EF4-FFF2-40B4-BE49-F238E27FC236}">
                    <a16:creationId xmlns:a16="http://schemas.microsoft.com/office/drawing/2014/main" id="{0D659F90-8391-B045-058E-5B8E1362E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3" y="225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2064" name="Freeform 10">
              <a:extLst>
                <a:ext uri="{FF2B5EF4-FFF2-40B4-BE49-F238E27FC236}">
                  <a16:creationId xmlns:a16="http://schemas.microsoft.com/office/drawing/2014/main" id="{D7DC6A94-DF43-FEB7-C696-E58EFCED9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1833563"/>
              <a:ext cx="465137" cy="225425"/>
            </a:xfrm>
            <a:custGeom>
              <a:avLst/>
              <a:gdLst>
                <a:gd name="T0" fmla="*/ 0 w 293"/>
                <a:gd name="T1" fmla="*/ 0 h 142"/>
                <a:gd name="T2" fmla="*/ 2147483647 w 293"/>
                <a:gd name="T3" fmla="*/ 2147483647 h 142"/>
                <a:gd name="T4" fmla="*/ 2147483647 w 293"/>
                <a:gd name="T5" fmla="*/ 2147483647 h 142"/>
                <a:gd name="T6" fmla="*/ 2147483647 w 293"/>
                <a:gd name="T7" fmla="*/ 2147483647 h 142"/>
                <a:gd name="T8" fmla="*/ 2147483647 w 293"/>
                <a:gd name="T9" fmla="*/ 2147483647 h 142"/>
                <a:gd name="T10" fmla="*/ 2147483647 w 293"/>
                <a:gd name="T11" fmla="*/ 2147483647 h 142"/>
                <a:gd name="T12" fmla="*/ 2147483647 w 293"/>
                <a:gd name="T13" fmla="*/ 0 h 142"/>
                <a:gd name="T14" fmla="*/ 0 w 293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3"/>
                <a:gd name="T25" fmla="*/ 0 h 142"/>
                <a:gd name="T26" fmla="*/ 293 w 293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3" h="142">
                  <a:moveTo>
                    <a:pt x="0" y="0"/>
                  </a:moveTo>
                  <a:cubicBezTo>
                    <a:pt x="28" y="41"/>
                    <a:pt x="33" y="92"/>
                    <a:pt x="84" y="108"/>
                  </a:cubicBezTo>
                  <a:cubicBezTo>
                    <a:pt x="112" y="127"/>
                    <a:pt x="134" y="133"/>
                    <a:pt x="167" y="142"/>
                  </a:cubicBezTo>
                  <a:cubicBezTo>
                    <a:pt x="178" y="139"/>
                    <a:pt x="192" y="141"/>
                    <a:pt x="201" y="133"/>
                  </a:cubicBezTo>
                  <a:cubicBezTo>
                    <a:pt x="216" y="120"/>
                    <a:pt x="234" y="83"/>
                    <a:pt x="234" y="83"/>
                  </a:cubicBezTo>
                  <a:cubicBezTo>
                    <a:pt x="250" y="33"/>
                    <a:pt x="229" y="80"/>
                    <a:pt x="267" y="42"/>
                  </a:cubicBezTo>
                  <a:cubicBezTo>
                    <a:pt x="273" y="36"/>
                    <a:pt x="287" y="10"/>
                    <a:pt x="2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9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65" name="Freeform 11">
              <a:extLst>
                <a:ext uri="{FF2B5EF4-FFF2-40B4-BE49-F238E27FC236}">
                  <a16:creationId xmlns:a16="http://schemas.microsoft.com/office/drawing/2014/main" id="{F8984460-2A19-ED92-B5FE-A97611C99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1824038"/>
              <a:ext cx="454025" cy="257175"/>
            </a:xfrm>
            <a:custGeom>
              <a:avLst/>
              <a:gdLst>
                <a:gd name="T0" fmla="*/ 0 w 286"/>
                <a:gd name="T1" fmla="*/ 2147483647 h 162"/>
                <a:gd name="T2" fmla="*/ 2147483647 w 286"/>
                <a:gd name="T3" fmla="*/ 2147483647 h 162"/>
                <a:gd name="T4" fmla="*/ 2147483647 w 286"/>
                <a:gd name="T5" fmla="*/ 2147483647 h 162"/>
                <a:gd name="T6" fmla="*/ 2147483647 w 286"/>
                <a:gd name="T7" fmla="*/ 2147483647 h 162"/>
                <a:gd name="T8" fmla="*/ 2147483647 w 286"/>
                <a:gd name="T9" fmla="*/ 2147483647 h 162"/>
                <a:gd name="T10" fmla="*/ 2147483647 w 286"/>
                <a:gd name="T11" fmla="*/ 2147483647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62"/>
                <a:gd name="T20" fmla="*/ 286 w 286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62">
                  <a:moveTo>
                    <a:pt x="0" y="3"/>
                  </a:moveTo>
                  <a:cubicBezTo>
                    <a:pt x="9" y="41"/>
                    <a:pt x="9" y="56"/>
                    <a:pt x="42" y="78"/>
                  </a:cubicBezTo>
                  <a:cubicBezTo>
                    <a:pt x="53" y="112"/>
                    <a:pt x="67" y="117"/>
                    <a:pt x="100" y="128"/>
                  </a:cubicBezTo>
                  <a:cubicBezTo>
                    <a:pt x="150" y="162"/>
                    <a:pt x="198" y="133"/>
                    <a:pt x="242" y="103"/>
                  </a:cubicBezTo>
                  <a:cubicBezTo>
                    <a:pt x="245" y="89"/>
                    <a:pt x="243" y="73"/>
                    <a:pt x="250" y="61"/>
                  </a:cubicBezTo>
                  <a:cubicBezTo>
                    <a:pt x="286" y="0"/>
                    <a:pt x="276" y="98"/>
                    <a:pt x="276" y="11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66" name="Rectangle 12">
              <a:extLst>
                <a:ext uri="{FF2B5EF4-FFF2-40B4-BE49-F238E27FC236}">
                  <a16:creationId xmlns:a16="http://schemas.microsoft.com/office/drawing/2014/main" id="{1392135A-2CB4-7329-822D-BA738BD1F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88" y="1822450"/>
              <a:ext cx="1657350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7" name="Line 13">
              <a:extLst>
                <a:ext uri="{FF2B5EF4-FFF2-40B4-BE49-F238E27FC236}">
                  <a16:creationId xmlns:a16="http://schemas.microsoft.com/office/drawing/2014/main" id="{0633C859-CEB5-FEDA-C606-413C1A46E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288" y="2109788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68" name="Line 14">
              <a:extLst>
                <a:ext uri="{FF2B5EF4-FFF2-40B4-BE49-F238E27FC236}">
                  <a16:creationId xmlns:a16="http://schemas.microsoft.com/office/drawing/2014/main" id="{C480E4F9-96FF-ECE5-5196-527605F1E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3638" y="2109788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4591" name="Rectangle 15">
              <a:extLst>
                <a:ext uri="{FF2B5EF4-FFF2-40B4-BE49-F238E27FC236}">
                  <a16:creationId xmlns:a16="http://schemas.microsoft.com/office/drawing/2014/main" id="{89739ABF-B220-FD53-0846-C98B31588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88" y="2109788"/>
              <a:ext cx="1657350" cy="36036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2070" name="Group 16">
              <a:extLst>
                <a:ext uri="{FF2B5EF4-FFF2-40B4-BE49-F238E27FC236}">
                  <a16:creationId xmlns:a16="http://schemas.microsoft.com/office/drawing/2014/main" id="{105877A4-94DE-F006-6310-EBB4A969D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8450" y="1822450"/>
              <a:ext cx="73025" cy="142875"/>
              <a:chOff x="1791" y="2251"/>
              <a:chExt cx="182" cy="272"/>
            </a:xfrm>
          </p:grpSpPr>
          <p:sp>
            <p:nvSpPr>
              <p:cNvPr id="2081" name="Line 17">
                <a:extLst>
                  <a:ext uri="{FF2B5EF4-FFF2-40B4-BE49-F238E27FC236}">
                    <a16:creationId xmlns:a16="http://schemas.microsoft.com/office/drawing/2014/main" id="{60A3D558-EBB9-A1B2-B2BF-78994E3F3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82" name="Line 18">
                <a:extLst>
                  <a:ext uri="{FF2B5EF4-FFF2-40B4-BE49-F238E27FC236}">
                    <a16:creationId xmlns:a16="http://schemas.microsoft.com/office/drawing/2014/main" id="{DB2C8E17-EA23-17F5-183B-AA6B67B72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2523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83" name="Line 19">
                <a:extLst>
                  <a:ext uri="{FF2B5EF4-FFF2-40B4-BE49-F238E27FC236}">
                    <a16:creationId xmlns:a16="http://schemas.microsoft.com/office/drawing/2014/main" id="{986BD65F-231E-B06F-CBE2-1AB49C31A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3" y="225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2071" name="Freeform 20">
              <a:extLst>
                <a:ext uri="{FF2B5EF4-FFF2-40B4-BE49-F238E27FC236}">
                  <a16:creationId xmlns:a16="http://schemas.microsoft.com/office/drawing/2014/main" id="{1401E7BB-716D-1B2E-6EB7-CA4F45EB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1833563"/>
              <a:ext cx="41275" cy="265112"/>
            </a:xfrm>
            <a:custGeom>
              <a:avLst/>
              <a:gdLst>
                <a:gd name="T0" fmla="*/ 2147483647 w 26"/>
                <a:gd name="T1" fmla="*/ 0 h 167"/>
                <a:gd name="T2" fmla="*/ 2147483647 w 26"/>
                <a:gd name="T3" fmla="*/ 2147483647 h 167"/>
                <a:gd name="T4" fmla="*/ 2147483647 w 26"/>
                <a:gd name="T5" fmla="*/ 2147483647 h 167"/>
                <a:gd name="T6" fmla="*/ 0 w 26"/>
                <a:gd name="T7" fmla="*/ 2147483647 h 167"/>
                <a:gd name="T8" fmla="*/ 2147483647 w 26"/>
                <a:gd name="T9" fmla="*/ 21474836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7"/>
                <a:gd name="T17" fmla="*/ 26 w 26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7">
                  <a:moveTo>
                    <a:pt x="16" y="0"/>
                  </a:moveTo>
                  <a:cubicBezTo>
                    <a:pt x="13" y="8"/>
                    <a:pt x="6" y="16"/>
                    <a:pt x="8" y="25"/>
                  </a:cubicBezTo>
                  <a:cubicBezTo>
                    <a:pt x="10" y="35"/>
                    <a:pt x="26" y="40"/>
                    <a:pt x="25" y="50"/>
                  </a:cubicBezTo>
                  <a:cubicBezTo>
                    <a:pt x="23" y="64"/>
                    <a:pt x="8" y="72"/>
                    <a:pt x="0" y="83"/>
                  </a:cubicBezTo>
                  <a:cubicBezTo>
                    <a:pt x="14" y="127"/>
                    <a:pt x="8" y="99"/>
                    <a:pt x="8" y="167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72" name="Freeform 21">
              <a:extLst>
                <a:ext uri="{FF2B5EF4-FFF2-40B4-BE49-F238E27FC236}">
                  <a16:creationId xmlns:a16="http://schemas.microsoft.com/office/drawing/2014/main" id="{BE74D508-71BB-8DC7-5558-6BA9403C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1833563"/>
              <a:ext cx="41275" cy="265112"/>
            </a:xfrm>
            <a:custGeom>
              <a:avLst/>
              <a:gdLst>
                <a:gd name="T0" fmla="*/ 2147483647 w 26"/>
                <a:gd name="T1" fmla="*/ 0 h 167"/>
                <a:gd name="T2" fmla="*/ 2147483647 w 26"/>
                <a:gd name="T3" fmla="*/ 2147483647 h 167"/>
                <a:gd name="T4" fmla="*/ 2147483647 w 26"/>
                <a:gd name="T5" fmla="*/ 2147483647 h 167"/>
                <a:gd name="T6" fmla="*/ 0 w 26"/>
                <a:gd name="T7" fmla="*/ 2147483647 h 167"/>
                <a:gd name="T8" fmla="*/ 2147483647 w 26"/>
                <a:gd name="T9" fmla="*/ 21474836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7"/>
                <a:gd name="T17" fmla="*/ 26 w 26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7">
                  <a:moveTo>
                    <a:pt x="16" y="0"/>
                  </a:moveTo>
                  <a:cubicBezTo>
                    <a:pt x="13" y="8"/>
                    <a:pt x="6" y="16"/>
                    <a:pt x="8" y="25"/>
                  </a:cubicBezTo>
                  <a:cubicBezTo>
                    <a:pt x="10" y="35"/>
                    <a:pt x="26" y="40"/>
                    <a:pt x="25" y="50"/>
                  </a:cubicBezTo>
                  <a:cubicBezTo>
                    <a:pt x="23" y="64"/>
                    <a:pt x="8" y="72"/>
                    <a:pt x="0" y="83"/>
                  </a:cubicBezTo>
                  <a:cubicBezTo>
                    <a:pt x="14" y="127"/>
                    <a:pt x="8" y="99"/>
                    <a:pt x="8" y="167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73" name="Rectangle 22">
              <a:extLst>
                <a:ext uri="{FF2B5EF4-FFF2-40B4-BE49-F238E27FC236}">
                  <a16:creationId xmlns:a16="http://schemas.microsoft.com/office/drawing/2014/main" id="{B95693FF-BDB5-6F10-3ED3-3D79D28BE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1817688"/>
              <a:ext cx="981075" cy="279400"/>
            </a:xfrm>
            <a:prstGeom prst="rect">
              <a:avLst/>
            </a:prstGeom>
            <a:solidFill>
              <a:srgbClr val="FF99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4" name="Line 23">
              <a:extLst>
                <a:ext uri="{FF2B5EF4-FFF2-40B4-BE49-F238E27FC236}">
                  <a16:creationId xmlns:a16="http://schemas.microsoft.com/office/drawing/2014/main" id="{B07D6674-67FD-526B-F446-ED26A3A0A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563" y="1939925"/>
              <a:ext cx="146050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75" name="Line 24">
              <a:extLst>
                <a:ext uri="{FF2B5EF4-FFF2-40B4-BE49-F238E27FC236}">
                  <a16:creationId xmlns:a16="http://schemas.microsoft.com/office/drawing/2014/main" id="{CC554AA0-C81F-1947-7E92-E7D9C6310B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1939925"/>
              <a:ext cx="146050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76" name="Line 25">
              <a:extLst>
                <a:ext uri="{FF2B5EF4-FFF2-40B4-BE49-F238E27FC236}">
                  <a16:creationId xmlns:a16="http://schemas.microsoft.com/office/drawing/2014/main" id="{2BC8C182-CA5B-291F-E630-628182ADD8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1863" y="1939925"/>
              <a:ext cx="146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77" name="Line 26">
              <a:extLst>
                <a:ext uri="{FF2B5EF4-FFF2-40B4-BE49-F238E27FC236}">
                  <a16:creationId xmlns:a16="http://schemas.microsoft.com/office/drawing/2014/main" id="{D84E57F3-DA58-5494-4829-BE28C5E53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7563" y="1965325"/>
              <a:ext cx="146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78" name="Line 30">
              <a:extLst>
                <a:ext uri="{FF2B5EF4-FFF2-40B4-BE49-F238E27FC236}">
                  <a16:creationId xmlns:a16="http://schemas.microsoft.com/office/drawing/2014/main" id="{E4001FBC-6B8B-CCDA-FB81-C3AAED0B1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4700" y="1371600"/>
              <a:ext cx="0" cy="35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79" name="Line 31">
              <a:extLst>
                <a:ext uri="{FF2B5EF4-FFF2-40B4-BE49-F238E27FC236}">
                  <a16:creationId xmlns:a16="http://schemas.microsoft.com/office/drawing/2014/main" id="{1B01D9B5-3EB4-1DDB-B8D9-6E6396F33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5700" y="1371600"/>
              <a:ext cx="0" cy="35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80" name="Line 32">
              <a:extLst>
                <a:ext uri="{FF2B5EF4-FFF2-40B4-BE49-F238E27FC236}">
                  <a16:creationId xmlns:a16="http://schemas.microsoft.com/office/drawing/2014/main" id="{AF2130F4-4FD7-A062-9716-E0CD14C71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1511300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053" name="Text Box 33">
            <a:extLst>
              <a:ext uri="{FF2B5EF4-FFF2-40B4-BE49-F238E27FC236}">
                <a16:creationId xmlns:a16="http://schemas.microsoft.com/office/drawing/2014/main" id="{40DC1DD1-3C4E-F404-E025-76D2E5D8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5730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72" name="Text Box 34">
            <a:extLst>
              <a:ext uri="{FF2B5EF4-FFF2-40B4-BE49-F238E27FC236}">
                <a16:creationId xmlns:a16="http://schemas.microsoft.com/office/drawing/2014/main" id="{1A582CE4-88AC-F584-EA8B-ED1A38BB6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303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comb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:  Flame velocity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DFCD8A57-DA1F-D81A-FB98-8C465A796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283075"/>
            <a:ext cx="8429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we wish 90% of fuel to burn during of 50</a:t>
            </a:r>
            <a:r>
              <a:rPr lang="en-CA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crank angle.</a:t>
            </a:r>
          </a:p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	N (rpm)      t</a:t>
            </a:r>
            <a:r>
              <a:rPr lang="en-CA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(ms)	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comb,req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(m/s)</a:t>
            </a:r>
            <a:endParaRPr lang="en-CA" altLang="en-US" sz="240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CA" altLang="en-US" sz="2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B130E988-D8B4-74C9-BC1F-3A6309B7A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124450"/>
            <a:ext cx="662622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D002934A-8EE9-41E0-CA39-2DDFD000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53050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Standard car at idle 		500           16.7	3.0</a:t>
            </a:r>
          </a:p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Standard car at max power	4,000          2.1	23.8</a:t>
            </a:r>
          </a:p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Formula car at max power     19,000         0.4            125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24DBEB-3C8D-CC29-5A8A-079A52CD907A}"/>
              </a:ext>
            </a:extLst>
          </p:cNvPr>
          <p:cNvSpPr/>
          <p:nvPr/>
        </p:nvSpPr>
        <p:spPr>
          <a:xfrm>
            <a:off x="3206750" y="1371600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C468DA7A-217C-5C56-A0B1-15532FAA6B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45AF2848-E943-4953-8E2C-83D2393D4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7BACBBD8-D084-324F-92EC-A95EA153D4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46FC8E09-E631-DA0A-F722-22A904AC2E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FD1900DF-82EA-6A33-BC4E-DD677ADA05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EF61AF1E-EF4B-C029-EF7A-9D016E6D04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D03A8EC1-3AA7-96D3-EAB1-057849DAE2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A4FC1468-22D7-9017-F482-C353260FED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D9F60FC5-19BF-B5F3-ECB5-41F98A3AB0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35A93F6A-EB08-D518-8E96-D922918741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03896087-E0AE-57A4-C8E0-9F2562668B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A5270445-A4AD-2B6E-7646-F069FF2A27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31C9A8C2-D5B4-3838-7BE3-F6249427D3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51CDD1F2-C143-3FAF-2494-B4340613A7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7CD3B5BC-824E-CB70-AE46-61FD687E8B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C5EB8B54-C0C3-F10B-108F-E586B9C53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DA96BD1-5C2F-11B4-4A2E-F61F99778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37" grpId="0" build="p" autoUpdateAnimBg="0"/>
      <p:bldP spid="39" grpId="0" build="p" autoUpdateAnimBg="0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CA47881-9BFD-8ECE-A155-47572E6C7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Initiation of Combustion in SI engine: Spark Ignition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B20E3-3F55-C55C-4C99-088241AC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785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91F49CCA-C562-667E-C91B-2EBF79663D01}"/>
              </a:ext>
            </a:extLst>
          </p:cNvPr>
          <p:cNvSpPr/>
          <p:nvPr/>
        </p:nvSpPr>
        <p:spPr>
          <a:xfrm>
            <a:off x="1547813" y="2851150"/>
            <a:ext cx="3827462" cy="1963738"/>
          </a:xfrm>
          <a:custGeom>
            <a:avLst/>
            <a:gdLst>
              <a:gd name="connsiteX0" fmla="*/ 126570 w 3828082"/>
              <a:gd name="connsiteY0" fmla="*/ 162732 h 1963119"/>
              <a:gd name="connsiteX1" fmla="*/ 235058 w 3828082"/>
              <a:gd name="connsiteY1" fmla="*/ 147234 h 1963119"/>
              <a:gd name="connsiteX2" fmla="*/ 1908875 w 3828082"/>
              <a:gd name="connsiteY2" fmla="*/ 100739 h 1963119"/>
              <a:gd name="connsiteX3" fmla="*/ 1955370 w 3828082"/>
              <a:gd name="connsiteY3" fmla="*/ 751668 h 1963119"/>
              <a:gd name="connsiteX4" fmla="*/ 2544306 w 3828082"/>
              <a:gd name="connsiteY4" fmla="*/ 875654 h 1963119"/>
              <a:gd name="connsiteX5" fmla="*/ 3288224 w 3828082"/>
              <a:gd name="connsiteY5" fmla="*/ 829159 h 1963119"/>
              <a:gd name="connsiteX6" fmla="*/ 3737675 w 3828082"/>
              <a:gd name="connsiteY6" fmla="*/ 1092631 h 1963119"/>
              <a:gd name="connsiteX7" fmla="*/ 3629187 w 3828082"/>
              <a:gd name="connsiteY7" fmla="*/ 1774556 h 1963119"/>
              <a:gd name="connsiteX8" fmla="*/ 2544306 w 3828082"/>
              <a:gd name="connsiteY8" fmla="*/ 1914041 h 1963119"/>
              <a:gd name="connsiteX9" fmla="*/ 2466814 w 3828082"/>
              <a:gd name="connsiteY9" fmla="*/ 1480088 h 1963119"/>
              <a:gd name="connsiteX10" fmla="*/ 2404821 w 3828082"/>
              <a:gd name="connsiteY10" fmla="*/ 1278610 h 1963119"/>
              <a:gd name="connsiteX11" fmla="*/ 1769390 w 3828082"/>
              <a:gd name="connsiteY11" fmla="*/ 1015139 h 1963119"/>
              <a:gd name="connsiteX12" fmla="*/ 684509 w 3828082"/>
              <a:gd name="connsiteY12" fmla="*/ 937648 h 1963119"/>
              <a:gd name="connsiteX13" fmla="*/ 95573 w 3828082"/>
              <a:gd name="connsiteY13" fmla="*/ 488197 h 1963119"/>
              <a:gd name="connsiteX14" fmla="*/ 126570 w 3828082"/>
              <a:gd name="connsiteY14" fmla="*/ 162732 h 196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28082" h="1963119">
                <a:moveTo>
                  <a:pt x="126570" y="162732"/>
                </a:moveTo>
                <a:cubicBezTo>
                  <a:pt x="149817" y="105905"/>
                  <a:pt x="235058" y="147234"/>
                  <a:pt x="235058" y="147234"/>
                </a:cubicBezTo>
                <a:cubicBezTo>
                  <a:pt x="532109" y="136902"/>
                  <a:pt x="1622156" y="0"/>
                  <a:pt x="1908875" y="100739"/>
                </a:cubicBezTo>
                <a:cubicBezTo>
                  <a:pt x="2195594" y="201478"/>
                  <a:pt x="1849465" y="622516"/>
                  <a:pt x="1955370" y="751668"/>
                </a:cubicBezTo>
                <a:cubicBezTo>
                  <a:pt x="2061275" y="880820"/>
                  <a:pt x="2322164" y="862739"/>
                  <a:pt x="2544306" y="875654"/>
                </a:cubicBezTo>
                <a:cubicBezTo>
                  <a:pt x="2766448" y="888569"/>
                  <a:pt x="3089329" y="792996"/>
                  <a:pt x="3288224" y="829159"/>
                </a:cubicBezTo>
                <a:cubicBezTo>
                  <a:pt x="3487119" y="865322"/>
                  <a:pt x="3680848" y="935065"/>
                  <a:pt x="3737675" y="1092631"/>
                </a:cubicBezTo>
                <a:cubicBezTo>
                  <a:pt x="3794502" y="1250197"/>
                  <a:pt x="3828082" y="1637654"/>
                  <a:pt x="3629187" y="1774556"/>
                </a:cubicBezTo>
                <a:cubicBezTo>
                  <a:pt x="3430292" y="1911458"/>
                  <a:pt x="2738035" y="1963119"/>
                  <a:pt x="2544306" y="1914041"/>
                </a:cubicBezTo>
                <a:cubicBezTo>
                  <a:pt x="2350577" y="1864963"/>
                  <a:pt x="2490061" y="1585993"/>
                  <a:pt x="2466814" y="1480088"/>
                </a:cubicBezTo>
                <a:cubicBezTo>
                  <a:pt x="2443567" y="1374183"/>
                  <a:pt x="2521058" y="1356102"/>
                  <a:pt x="2404821" y="1278610"/>
                </a:cubicBezTo>
                <a:cubicBezTo>
                  <a:pt x="2288584" y="1201119"/>
                  <a:pt x="2056109" y="1071966"/>
                  <a:pt x="1769390" y="1015139"/>
                </a:cubicBezTo>
                <a:cubicBezTo>
                  <a:pt x="1482671" y="958312"/>
                  <a:pt x="963479" y="1025472"/>
                  <a:pt x="684509" y="937648"/>
                </a:cubicBezTo>
                <a:cubicBezTo>
                  <a:pt x="405539" y="849824"/>
                  <a:pt x="191146" y="617350"/>
                  <a:pt x="95573" y="488197"/>
                </a:cubicBezTo>
                <a:cubicBezTo>
                  <a:pt x="0" y="359044"/>
                  <a:pt x="103323" y="219559"/>
                  <a:pt x="126570" y="162732"/>
                </a:cubicBezTo>
                <a:close/>
              </a:path>
            </a:pathLst>
          </a:custGeom>
          <a:solidFill>
            <a:srgbClr val="E4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C1ADD63B-3E5E-C9D0-4E10-EE321ED0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1495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31C83E01-ACDC-A82C-638F-F1F143A3BFA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819D9733-D343-A183-C395-57DA4AFF5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233C74CC-60B7-B9E1-72C2-F21B381AA7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F2F7661-E77F-E984-DBEC-2D31D9D0EA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06583C9F-8A7A-94D9-B2E2-557E8558DE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68561435-6A48-B9AC-CE53-467E8AA7F8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2117CCC7-B723-9D9E-AE25-8BD283C3BA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185F410F-57EF-5888-0BAD-457FF44D66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FF2A3F92-8840-13E6-D3D2-58D240B18C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00E8010B-EEDC-C91D-6906-2C357DF8E4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C5BACD35-81A6-1ED0-1168-64DEE98B2A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AF24338E-457C-C41F-F169-9F16A1229F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4C9F6A5F-D0A2-B35C-DA71-1AACB265AC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FF59E18A-7694-5804-F492-E7D88A70D5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2E77AC96-C898-0D9D-67BC-D3923879BB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80636BF4-C897-596C-3CA0-108F5DCB9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7621816-65AB-2491-ACFE-14D3DFC25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7" descr="http://www.ngk.com.au/images/sparkplug_anatomy.jpg">
            <a:extLst>
              <a:ext uri="{FF2B5EF4-FFF2-40B4-BE49-F238E27FC236}">
                <a16:creationId xmlns:a16="http://schemas.microsoft.com/office/drawing/2014/main" id="{D092FEB6-BECD-BA41-1E31-9434D6CF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" y="1524000"/>
            <a:ext cx="3265488" cy="43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D6E0C33-4EA4-F3B1-76E0-8E1E3B29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415E83-028B-CB20-F06F-F16194696F44}"/>
              </a:ext>
            </a:extLst>
          </p:cNvPr>
          <p:cNvSpPr/>
          <p:nvPr/>
        </p:nvSpPr>
        <p:spPr>
          <a:xfrm>
            <a:off x="762000" y="2514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7CE0A-93D9-7616-ADA1-26A840D0D93D}"/>
              </a:ext>
            </a:extLst>
          </p:cNvPr>
          <p:cNvSpPr/>
          <p:nvPr/>
        </p:nvSpPr>
        <p:spPr>
          <a:xfrm>
            <a:off x="762000" y="39624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EF404-663A-152B-D9A0-A890AF7EF3FE}"/>
              </a:ext>
            </a:extLst>
          </p:cNvPr>
          <p:cNvSpPr/>
          <p:nvPr/>
        </p:nvSpPr>
        <p:spPr>
          <a:xfrm>
            <a:off x="762000" y="5562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36FFE-DEB4-8031-F58C-8437E2FF6C31}"/>
              </a:ext>
            </a:extLst>
          </p:cNvPr>
          <p:cNvSpPr/>
          <p:nvPr/>
        </p:nvSpPr>
        <p:spPr>
          <a:xfrm>
            <a:off x="2667000" y="990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015105-2FBB-BA99-9338-2B20C64DB3BA}"/>
              </a:ext>
            </a:extLst>
          </p:cNvPr>
          <p:cNvSpPr/>
          <p:nvPr/>
        </p:nvSpPr>
        <p:spPr>
          <a:xfrm>
            <a:off x="2590800" y="25908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89324-2388-D512-A7AD-31A9BB7C088F}"/>
              </a:ext>
            </a:extLst>
          </p:cNvPr>
          <p:cNvSpPr/>
          <p:nvPr/>
        </p:nvSpPr>
        <p:spPr>
          <a:xfrm>
            <a:off x="2667000" y="38862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808D5-5D74-0A8F-12F6-6A555EE43354}"/>
              </a:ext>
            </a:extLst>
          </p:cNvPr>
          <p:cNvSpPr/>
          <p:nvPr/>
        </p:nvSpPr>
        <p:spPr>
          <a:xfrm>
            <a:off x="2667000" y="54102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50399-F242-428F-277C-F81E689280F1}"/>
              </a:ext>
            </a:extLst>
          </p:cNvPr>
          <p:cNvSpPr/>
          <p:nvPr/>
        </p:nvSpPr>
        <p:spPr>
          <a:xfrm>
            <a:off x="4572000" y="11430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8D978-BB77-7406-E552-D3E7BA2FEBBE}"/>
              </a:ext>
            </a:extLst>
          </p:cNvPr>
          <p:cNvSpPr/>
          <p:nvPr/>
        </p:nvSpPr>
        <p:spPr>
          <a:xfrm>
            <a:off x="6477000" y="10668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0651D-A814-8D58-7601-5703441E555A}"/>
              </a:ext>
            </a:extLst>
          </p:cNvPr>
          <p:cNvSpPr/>
          <p:nvPr/>
        </p:nvSpPr>
        <p:spPr>
          <a:xfrm>
            <a:off x="6477000" y="2514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06B3F4-C8C8-09F5-787D-F54B200A2575}"/>
              </a:ext>
            </a:extLst>
          </p:cNvPr>
          <p:cNvSpPr/>
          <p:nvPr/>
        </p:nvSpPr>
        <p:spPr>
          <a:xfrm>
            <a:off x="4572000" y="2514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B40BB-4F7A-5E77-A90F-EA44EB8DF5F9}"/>
              </a:ext>
            </a:extLst>
          </p:cNvPr>
          <p:cNvSpPr/>
          <p:nvPr/>
        </p:nvSpPr>
        <p:spPr>
          <a:xfrm>
            <a:off x="4572000" y="39624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C1D0C-F514-36B2-7BDD-A5269F659699}"/>
              </a:ext>
            </a:extLst>
          </p:cNvPr>
          <p:cNvSpPr/>
          <p:nvPr/>
        </p:nvSpPr>
        <p:spPr>
          <a:xfrm>
            <a:off x="6553200" y="39624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854A25-8F4E-7869-47C0-682C71A2CAC4}"/>
              </a:ext>
            </a:extLst>
          </p:cNvPr>
          <p:cNvSpPr/>
          <p:nvPr/>
        </p:nvSpPr>
        <p:spPr>
          <a:xfrm>
            <a:off x="4648200" y="54864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EB39B7-BDC9-5EE2-7C28-FF85A59A0C86}"/>
              </a:ext>
            </a:extLst>
          </p:cNvPr>
          <p:cNvSpPr/>
          <p:nvPr/>
        </p:nvSpPr>
        <p:spPr>
          <a:xfrm>
            <a:off x="6553200" y="53340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0" name="Title 1">
            <a:extLst>
              <a:ext uri="{FF2B5EF4-FFF2-40B4-BE49-F238E27FC236}">
                <a16:creationId xmlns:a16="http://schemas.microsoft.com/office/drawing/2014/main" id="{8F2D1D08-5A7E-F21D-2B60-4024D0A5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7620000" cy="8382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Baby Spark into Baby Flame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E17FB946-B722-04AC-087D-C929C3E59A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F93C631-C6E6-C198-8B1F-132265422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12C4BB6F-CBAD-BE34-5B55-8CDE18D82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F5F2B0C-AE5C-E7F1-F028-95003EEC4D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3312" name="Rectangle 10">
                  <a:extLst>
                    <a:ext uri="{FF2B5EF4-FFF2-40B4-BE49-F238E27FC236}">
                      <a16:creationId xmlns:a16="http://schemas.microsoft.com/office/drawing/2014/main" id="{A281970C-495A-56A6-13DA-0BDC5BDC0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313" name="Rectangle 11">
                  <a:extLst>
                    <a:ext uri="{FF2B5EF4-FFF2-40B4-BE49-F238E27FC236}">
                      <a16:creationId xmlns:a16="http://schemas.microsoft.com/office/drawing/2014/main" id="{5959B96F-0F98-66DF-9977-C906DED1BC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3" name="Group 12">
                <a:extLst>
                  <a:ext uri="{FF2B5EF4-FFF2-40B4-BE49-F238E27FC236}">
                    <a16:creationId xmlns:a16="http://schemas.microsoft.com/office/drawing/2014/main" id="{23817BD9-500F-5282-7DD3-F09B9B2CA7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0" name="Rectangle 13">
                  <a:extLst>
                    <a:ext uri="{FF2B5EF4-FFF2-40B4-BE49-F238E27FC236}">
                      <a16:creationId xmlns:a16="http://schemas.microsoft.com/office/drawing/2014/main" id="{FFCE4D30-2227-9D15-0539-CF8BD8A9A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" name="Rectangle 14">
                  <a:extLst>
                    <a:ext uri="{FF2B5EF4-FFF2-40B4-BE49-F238E27FC236}">
                      <a16:creationId xmlns:a16="http://schemas.microsoft.com/office/drawing/2014/main" id="{911B1337-DC78-688A-9481-C3A2B99AE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4" name="Group 15">
                <a:extLst>
                  <a:ext uri="{FF2B5EF4-FFF2-40B4-BE49-F238E27FC236}">
                    <a16:creationId xmlns:a16="http://schemas.microsoft.com/office/drawing/2014/main" id="{E668E747-EEEB-79C4-DF0C-2CCDFC8514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8" name="Rectangle 16">
                  <a:extLst>
                    <a:ext uri="{FF2B5EF4-FFF2-40B4-BE49-F238E27FC236}">
                      <a16:creationId xmlns:a16="http://schemas.microsoft.com/office/drawing/2014/main" id="{3475D001-B097-3D41-6AF5-833FC9CB4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9" name="Rectangle 17">
                  <a:extLst>
                    <a:ext uri="{FF2B5EF4-FFF2-40B4-BE49-F238E27FC236}">
                      <a16:creationId xmlns:a16="http://schemas.microsoft.com/office/drawing/2014/main" id="{4A2C5BD3-0A1A-C5DB-4527-2732DF5C3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5" name="Group 18">
                <a:extLst>
                  <a:ext uri="{FF2B5EF4-FFF2-40B4-BE49-F238E27FC236}">
                    <a16:creationId xmlns:a16="http://schemas.microsoft.com/office/drawing/2014/main" id="{3E4F428E-20AC-1ADE-93FE-709852EC98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6" name="Rectangle 19">
                  <a:extLst>
                    <a:ext uri="{FF2B5EF4-FFF2-40B4-BE49-F238E27FC236}">
                      <a16:creationId xmlns:a16="http://schemas.microsoft.com/office/drawing/2014/main" id="{C1893525-8B8B-0734-5C4C-AB134893D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7" name="Rectangle 20">
                  <a:extLst>
                    <a:ext uri="{FF2B5EF4-FFF2-40B4-BE49-F238E27FC236}">
                      <a16:creationId xmlns:a16="http://schemas.microsoft.com/office/drawing/2014/main" id="{9391F3EF-3AAB-8AC5-3CED-740C0E448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C964CFD-64A8-F86B-F548-7E5113169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Geometry Vs Engine Heat Transfer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E7AC2DFA-FF9A-940F-17D8-AA8508781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Essential for  Sustainability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FEED3A8C-12BF-FCCE-1032-1EF4E17AFC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F315C64E-F26D-8726-1CFA-89D77F7B36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3540D1FF-2404-5E47-376A-DE432276D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3D7250F2-85C1-00B6-78E7-F1FEEAF5E7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A7CDEE47-D648-D785-1294-E99537C781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F0B7BB79-0255-F6CC-09D8-7D8D8DA6C7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8AE4551E-C5E9-A070-E193-9CF48671D7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0EBC6B88-F5E9-50E5-2BC7-D37990141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C1FAD633-26F1-30C3-16CB-6029F561AF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1588D8FF-9EA0-7247-2620-F66F6A8A2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D6783E61-36DC-5B80-C5B8-5927973CA5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792D42A2-8A74-C5F0-7805-306A5CF368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EB98C6A5-10DF-8EB3-042A-6A27C5D845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9C3F3AA-F96B-2414-EFE1-54FEFA5C44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EE85C358-C677-A1ED-DB42-6D08CBDCF6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488D90D9-1018-2C5B-47F9-28F5CEFEE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F22E4D0-E133-03C6-01BF-94767F5B0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A6010378-B3CB-0893-353B-CF7F37FCB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Shape in Nature</a:t>
            </a:r>
          </a:p>
        </p:txBody>
      </p:sp>
      <p:sp>
        <p:nvSpPr>
          <p:cNvPr id="276486" name="Text Box 6">
            <a:extLst>
              <a:ext uri="{FF2B5EF4-FFF2-40B4-BE49-F238E27FC236}">
                <a16:creationId xmlns:a16="http://schemas.microsoft.com/office/drawing/2014/main" id="{5F0A8858-DB82-BCEB-A1D5-E1720A3B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55" y="4161478"/>
            <a:ext cx="2119668" cy="45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Indian Elephant</a:t>
            </a:r>
          </a:p>
        </p:txBody>
      </p:sp>
      <p:grpSp>
        <p:nvGrpSpPr>
          <p:cNvPr id="276491" name="Group 11">
            <a:extLst>
              <a:ext uri="{FF2B5EF4-FFF2-40B4-BE49-F238E27FC236}">
                <a16:creationId xmlns:a16="http://schemas.microsoft.com/office/drawing/2014/main" id="{B9085B21-D543-D7F6-315C-A54B77DD90F6}"/>
              </a:ext>
            </a:extLst>
          </p:cNvPr>
          <p:cNvGrpSpPr>
            <a:grpSpLocks/>
          </p:cNvGrpSpPr>
          <p:nvPr/>
        </p:nvGrpSpPr>
        <p:grpSpPr bwMode="auto">
          <a:xfrm>
            <a:off x="3214861" y="1742725"/>
            <a:ext cx="2939300" cy="2829591"/>
            <a:chOff x="2256" y="1021"/>
            <a:chExt cx="1726" cy="1461"/>
          </a:xfrm>
        </p:grpSpPr>
        <p:pic>
          <p:nvPicPr>
            <p:cNvPr id="276488" name="Picture 8">
              <a:extLst>
                <a:ext uri="{FF2B5EF4-FFF2-40B4-BE49-F238E27FC236}">
                  <a16:creationId xmlns:a16="http://schemas.microsoft.com/office/drawing/2014/main" id="{41BA4DFE-7DAB-79EA-8791-C6C290513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21"/>
              <a:ext cx="1726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489" name="Text Box 9">
              <a:extLst>
                <a:ext uri="{FF2B5EF4-FFF2-40B4-BE49-F238E27FC236}">
                  <a16:creationId xmlns:a16="http://schemas.microsoft.com/office/drawing/2014/main" id="{586EC729-7F6B-5351-E4CF-776DE8619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5" y="2246"/>
              <a:ext cx="133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African Elephant</a:t>
              </a:r>
            </a:p>
          </p:txBody>
        </p:sp>
      </p:grpSp>
      <p:grpSp>
        <p:nvGrpSpPr>
          <p:cNvPr id="2" name="Group 38">
            <a:extLst>
              <a:ext uri="{FF2B5EF4-FFF2-40B4-BE49-F238E27FC236}">
                <a16:creationId xmlns:a16="http://schemas.microsoft.com/office/drawing/2014/main" id="{F9B3A66B-25BE-0D3A-4045-94CC5D7687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B6AE65EE-7528-2CF0-F567-4366BD3FC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F6D0E12A-B1AD-8414-617A-3D0FF3D7F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0365B763-E53C-AAA5-8F2D-C655FA3E0A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27AA91F9-EA01-CAFA-9B66-5B7D11BFCD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3FFCEF22-0488-BB28-32F8-6CD802860E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C9019ACB-7B42-F04A-54BA-F07984EDA7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3AB8DB35-F34E-0674-F8FC-C61A3735BE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3EACCB2C-0CA0-2274-FD21-51D2A7219D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3ACCFC75-7972-6653-1775-7790F4880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3D2B56BC-5601-CC4E-B8AF-D6730428F1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F2DD3126-CA9E-D51F-3130-CE3CD01578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DCF9FF43-6105-82CC-A269-4D3F81A262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41001515-2688-F417-97DC-68761A5B85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24728147-B85E-6FC0-E95F-F7D8CCD2C8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B2962F1C-DB72-5660-A711-D7D8B845F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0971652-3AE7-1794-85D0-6210029EC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26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4A06AFC-B010-EDA4-E235-1308CE5D9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85017"/>
            <a:ext cx="2914253" cy="237646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816A9B0-EE2D-4D37-8A2E-EA7C85BD9DE7}"/>
              </a:ext>
            </a:extLst>
          </p:cNvPr>
          <p:cNvGrpSpPr/>
          <p:nvPr/>
        </p:nvGrpSpPr>
        <p:grpSpPr>
          <a:xfrm>
            <a:off x="6146070" y="1767522"/>
            <a:ext cx="2918152" cy="2808943"/>
            <a:chOff x="6146070" y="1767522"/>
            <a:chExt cx="2918152" cy="28089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82766BF-8294-547A-92B0-22DB7E038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146070" y="1767522"/>
              <a:ext cx="2918152" cy="229431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AA2729-2CB5-02A4-E9A7-E99FC597185E}"/>
                </a:ext>
              </a:extLst>
            </p:cNvPr>
            <p:cNvSpPr txBox="1"/>
            <p:nvPr/>
          </p:nvSpPr>
          <p:spPr>
            <a:xfrm>
              <a:off x="6629400" y="4114800"/>
              <a:ext cx="1676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Mammoths</a:t>
              </a:r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EF7D98D-1107-3732-BD2D-6B186FE8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190500"/>
            <a:ext cx="6532940" cy="1143000"/>
          </a:xfrm>
        </p:spPr>
        <p:txBody>
          <a:bodyPr/>
          <a:lstStyle/>
          <a:p>
            <a:r>
              <a:rPr lang="en-US" altLang="en-US" sz="2800" dirty="0"/>
              <a:t>Energy Audit of Conventional S.I. Engine Indicative Cycle at Design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C282-D576-4374-B9F6-643D489DF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Indicative work per cycle : 373.2 J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Energy Input (J): 943.0 J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cooling loss  -187.3 J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density (W/cm²) at...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...cylinder head: -45.168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piston upper face: -42.378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...cylinder wall: -14.228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torque (Nm): 110.0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C4001D2F-0D88-E2E2-CCFE-416BEF16527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DBDC2E41-9F99-A8C9-D746-27B65E41C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D6462273-6643-5706-53E3-5567840D5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1576B080-53D7-4A47-12CE-FB333C92B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8F07E871-799C-C801-A153-D4DC8C4194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484517B8-2E74-AC02-65C8-4CD63E7A75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29F92201-2BEA-661B-E0CD-392FD7C99F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F936C8B3-6558-5247-0B37-2D90B2379C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9B3E5403-0229-EE6C-FD32-E2578AFF0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BB94BA3B-ECED-A9B9-894B-26BAEE66A0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B389D1D9-5011-7742-5EA2-E0D8E40A44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15B29EAE-2B22-3CF0-5207-C83ED2BCE9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F43EE525-852A-3A17-D51B-3E3071222E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4CE20C2E-3DDC-972B-906E-C136F316C4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87BDC4ED-B79A-9A6C-6F8A-0918AC68CA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9744197A-938A-2BB7-A9F6-DCF4B7021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0215100-158A-C35B-CDD2-93E59FC6B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5D67EB06-FD94-7E6D-74F8-971ECC93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Effect on Heat Transfer</a:t>
            </a:r>
          </a:p>
        </p:txBody>
      </p:sp>
      <p:sp>
        <p:nvSpPr>
          <p:cNvPr id="18435" name="Content Placeholder 3">
            <a:extLst>
              <a:ext uri="{FF2B5EF4-FFF2-40B4-BE49-F238E27FC236}">
                <a16:creationId xmlns:a16="http://schemas.microsoft.com/office/drawing/2014/main" id="{9C18337A-CC02-DD37-67DC-83532B2E9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981200"/>
            <a:ext cx="8574465" cy="4114800"/>
          </a:xfrm>
        </p:spPr>
        <p:txBody>
          <a:bodyPr/>
          <a:lstStyle/>
          <a:p>
            <a:r>
              <a:rPr lang="en-US" altLang="en-US" sz="2400" dirty="0"/>
              <a:t>Simple geometric relationships show that an engine cylinder with low bore -to- stroke ratio will have a smaller surface area exposed to the combustion chamber gasses compared to a cylinder with longer bore-to- stroke ratio. </a:t>
            </a:r>
          </a:p>
          <a:p>
            <a:r>
              <a:rPr lang="en-US" altLang="en-US" sz="2400" dirty="0"/>
              <a:t>The smaller area leads directly to reduced in-cylinder heat transfer, increased energy transfer to the crankshaft and, therefore, higher efficiency.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9AD71276-A682-FA43-3DDE-8DB7F6F84E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5C80377-599C-A614-C46F-441763F38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49E19D1F-A1A3-8E08-F2BE-F7C02059D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AC090E36-D585-A180-93A0-665D1C3C59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D9C5FCA9-74C3-CF5A-5570-8EDD24AC57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79B776AF-6236-6C5B-2A78-96848D5769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FA1CDCB4-8E54-F2AE-2E43-A436D21E7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FF319E4E-24FA-DC2F-65EC-BA1F8A71BC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D8F5C217-0628-D76B-5794-9B97C3F2E1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D350640F-53C2-4364-6C48-0F5382FB3E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6BE52AB5-9E7F-963D-C518-6210A1ED64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8545F2D9-3616-530F-8467-9ED67C1107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242D3CFE-F51F-2184-275A-EF8043A08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8BBF2FF8-65CE-F720-0CE2-FAC5505A3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6566DFB5-17E9-C833-9B66-E3BAF28D66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365BC40E-89D7-CCDE-44E9-50F8A30D8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34E7C07-8E38-A1E2-9505-998DD9F5E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921CB4CA-9DDE-AB4B-8F1A-470BE6EA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84275"/>
            <a:ext cx="71628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5">
            <a:extLst>
              <a:ext uri="{FF2B5EF4-FFF2-40B4-BE49-F238E27FC236}">
                <a16:creationId xmlns:a16="http://schemas.microsoft.com/office/drawing/2014/main" id="{A0C8719A-E3AE-DE69-BDB9-50EAA14F2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5410200" cy="944562"/>
          </a:xfrm>
        </p:spPr>
        <p:txBody>
          <a:bodyPr/>
          <a:lstStyle/>
          <a:p>
            <a:r>
              <a:rPr lang="en-US" altLang="en-US" sz="2800" dirty="0"/>
              <a:t>Instantaneous Heat Transfer (loss) form Cylinder </a:t>
            </a:r>
          </a:p>
        </p:txBody>
      </p:sp>
      <p:graphicFrame>
        <p:nvGraphicFramePr>
          <p:cNvPr id="23558" name="Object 2">
            <a:extLst>
              <a:ext uri="{FF2B5EF4-FFF2-40B4-BE49-F238E27FC236}">
                <a16:creationId xmlns:a16="http://schemas.microsoft.com/office/drawing/2014/main" id="{D166E99C-4717-A735-2E28-BB9D5FF63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15814"/>
              </p:ext>
            </p:extLst>
          </p:nvPr>
        </p:nvGraphicFramePr>
        <p:xfrm>
          <a:off x="1878014" y="5054548"/>
          <a:ext cx="4418938" cy="153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760" imgH="660240" progId="Equation.3">
                  <p:embed/>
                </p:oleObj>
              </mc:Choice>
              <mc:Fallback>
                <p:oleObj name="Equation" r:id="rId3" imgW="1904760" imgH="660240" progId="Equation.3">
                  <p:embed/>
                  <p:pic>
                    <p:nvPicPr>
                      <p:cNvPr id="23558" name="Object 2">
                        <a:extLst>
                          <a:ext uri="{FF2B5EF4-FFF2-40B4-BE49-F238E27FC236}">
                            <a16:creationId xmlns:a16="http://schemas.microsoft.com/office/drawing/2014/main" id="{D166E99C-4717-A735-2E28-BB9D5FF63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4" y="5054548"/>
                        <a:ext cx="4418938" cy="1531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740D3986-98DB-3334-E916-A226175762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0B1CF3BE-F1BD-C353-345A-4F48440D0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A4DA861A-8FC5-AC42-36D5-3693269515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DFAC0A66-70A9-869A-48BA-37C194D78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DC511C07-1CCF-1F77-6517-0FB7255E8E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77F4E46B-4EC0-CB3C-1698-7E4D74D8F8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543546DA-A449-F4E5-BC4D-FE6F4D33FA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C654F754-D8EF-E480-8C4D-DF4E9EFBAD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6193AF01-0D41-2EA6-04C4-4EB686C164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1AFE0601-152B-F76E-669E-5B1A5297D7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5A8D1BE2-75B3-4840-7FD2-E65B010063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7E5778FD-3E86-7648-7EC9-4B26727DE5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C34D7C9B-79EB-B39A-BAEF-34D2360E72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A3612A9E-4E36-ABE7-1F7E-EE4CCB10E6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7C252C98-2665-96E7-0A8B-D56A0D33D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A780D722-E05C-7E55-D349-9783CCB78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39AF1B8-7348-05D8-5CA5-0B1A75A0D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>
            <a:extLst>
              <a:ext uri="{FF2B5EF4-FFF2-40B4-BE49-F238E27FC236}">
                <a16:creationId xmlns:a16="http://schemas.microsoft.com/office/drawing/2014/main" id="{2EE7A978-C270-F07A-26A2-103FFF4D5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229600" cy="563563"/>
          </a:xfrm>
        </p:spPr>
        <p:txBody>
          <a:bodyPr/>
          <a:lstStyle/>
          <a:p>
            <a:r>
              <a:rPr lang="en-US" altLang="en-US" sz="2800"/>
              <a:t>Gas to Surface Heat Transfer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AD6F8C6-2D66-0D12-602B-7D34855E1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30480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to walls is cyclic.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temperature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combustion chamber varies greatly over and engine cycle.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Coolant temperature is fairly constant.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from gas to walls occurs due to convection &amp; radiation.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 Heat transfer: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44" name="Object 2">
            <a:extLst>
              <a:ext uri="{FF2B5EF4-FFF2-40B4-BE49-F238E27FC236}">
                <a16:creationId xmlns:a16="http://schemas.microsoft.com/office/drawing/2014/main" id="{8832D3BE-807C-1B12-6F83-34DF8CF5D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06772"/>
              </p:ext>
            </p:extLst>
          </p:nvPr>
        </p:nvGraphicFramePr>
        <p:xfrm>
          <a:off x="4260850" y="3478234"/>
          <a:ext cx="3663950" cy="8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419040" progId="Equation.3">
                  <p:embed/>
                </p:oleObj>
              </mc:Choice>
              <mc:Fallback>
                <p:oleObj name="Equation" r:id="rId2" imgW="1777680" imgH="419040" progId="Equation.3">
                  <p:embed/>
                  <p:pic>
                    <p:nvPicPr>
                      <p:cNvPr id="35844" name="Object 2">
                        <a:extLst>
                          <a:ext uri="{FF2B5EF4-FFF2-40B4-BE49-F238E27FC236}">
                            <a16:creationId xmlns:a16="http://schemas.microsoft.com/office/drawing/2014/main" id="{8832D3BE-807C-1B12-6F83-34DF8CF5D0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3478234"/>
                        <a:ext cx="3663950" cy="86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3">
            <a:extLst>
              <a:ext uri="{FF2B5EF4-FFF2-40B4-BE49-F238E27FC236}">
                <a16:creationId xmlns:a16="http://schemas.microsoft.com/office/drawing/2014/main" id="{1286BD36-ABE0-3DDC-02FE-2857B93D9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62259"/>
              </p:ext>
            </p:extLst>
          </p:nvPr>
        </p:nvGraphicFramePr>
        <p:xfrm>
          <a:off x="3247759" y="4953000"/>
          <a:ext cx="4448441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698400" progId="Equation.3">
                  <p:embed/>
                </p:oleObj>
              </mc:Choice>
              <mc:Fallback>
                <p:oleObj name="Equation" r:id="rId4" imgW="2133360" imgH="698400" progId="Equation.3">
                  <p:embed/>
                  <p:pic>
                    <p:nvPicPr>
                      <p:cNvPr id="35845" name="Object 3">
                        <a:extLst>
                          <a:ext uri="{FF2B5EF4-FFF2-40B4-BE49-F238E27FC236}">
                            <a16:creationId xmlns:a16="http://schemas.microsoft.com/office/drawing/2014/main" id="{1286BD36-ABE0-3DDC-02FE-2857B93D90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759" y="4953000"/>
                        <a:ext cx="4448441" cy="145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DBDA492-5200-7F11-1522-55DE6C71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43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Radiation heat transfer between cylinder gas and combustion chamber walls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9" name="Ink 8">
                <a:extLst>
                  <a:ext uri="{FF2B5EF4-FFF2-40B4-BE49-F238E27FC236}">
                    <a16:creationId xmlns:a16="http://schemas.microsoft.com/office/drawing/2014/main" id="{2300702A-1D47-C26A-BBDD-BBD10D371D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4763" y="6148388"/>
              <a:ext cx="1587" cy="1587"/>
            </p14:xfrm>
          </p:contentPart>
        </mc:Choice>
        <mc:Fallback xmlns="">
          <p:pic>
            <p:nvPicPr>
              <p:cNvPr id="6149" name="Ink 8">
                <a:extLst>
                  <a:ext uri="{FF2B5EF4-FFF2-40B4-BE49-F238E27FC236}">
                    <a16:creationId xmlns:a16="http://schemas.microsoft.com/office/drawing/2014/main" id="{2300702A-1D47-C26A-BBDD-BBD10D371D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3501" y="6107126"/>
                <a:ext cx="84111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5FC737A6-ACDD-C08B-7532-F80FFE74EA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14DA350-CA1B-EDBF-C137-1C0F77537F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5600938-1F7A-56D2-577D-948E5FB877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24A8A6D2-207C-EB6B-9CB4-0716FC6B11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1310ACD3-17CD-D426-9F94-C5C3260EC9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3348B89C-3ED2-DEF4-7B48-05BD503E09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01C4B2AC-BD51-FB8B-2CFA-7B18701BEC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8EBA36EC-848A-6738-5A38-400365BD77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098C297A-611F-F07C-8A7A-70A8F169EA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1E224918-AEB0-DA26-C810-F5CB16D63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A20A4F6B-07A1-CC5F-9A11-09995231BC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597D7F8C-E6C5-35F9-AD65-43C7AC37D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4EBFC600-F010-C18C-AB67-08BEE27338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553C2A2D-D5E7-A40C-1285-923AA51A67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16556EEB-F888-2010-36C3-34F158F55C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4CD889CF-5EE5-A967-95E1-6B76EE79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B2EB56C-F4AC-4E36-4844-F43344003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itle 1">
            <a:extLst>
              <a:ext uri="{FF2B5EF4-FFF2-40B4-BE49-F238E27FC236}">
                <a16:creationId xmlns:a16="http://schemas.microsoft.com/office/drawing/2014/main" id="{BB402DE4-3BC8-ACA9-27A9-60CFFE2D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Instantaneous Cylinder Surface Area</a:t>
            </a:r>
          </a:p>
        </p:txBody>
      </p:sp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id="{3A863AA7-DC76-FFF7-5169-7CC4B7392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32212"/>
              </p:ext>
            </p:extLst>
          </p:nvPr>
        </p:nvGraphicFramePr>
        <p:xfrm>
          <a:off x="533400" y="1614487"/>
          <a:ext cx="6858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241200" progId="Equation.3">
                  <p:embed/>
                </p:oleObj>
              </mc:Choice>
              <mc:Fallback>
                <p:oleObj name="Equation" r:id="rId2" imgW="2006280" imgH="241200" progId="Equation.3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id="{3A863AA7-DC76-FFF7-5169-7CC4B7392F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14487"/>
                        <a:ext cx="6858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7">
                <a:extLst>
                  <a:ext uri="{FF2B5EF4-FFF2-40B4-BE49-F238E27FC236}">
                    <a16:creationId xmlns:a16="http://schemas.microsoft.com/office/drawing/2014/main" id="{7673CEE5-1A63-A8E9-1995-D60CEB523A79}"/>
                  </a:ext>
                </a:extLst>
              </p:cNvPr>
              <p:cNvSpPr txBox="1"/>
              <p:nvPr/>
            </p:nvSpPr>
            <p:spPr bwMode="auto">
              <a:xfrm>
                <a:off x="304800" y="2711450"/>
                <a:ext cx="8647113" cy="1098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𝐵𝑆</m:t>
                          </m:r>
                        </m:sub>
                      </m:sSub>
                      <m:sSup>
                        <m:sSup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+1−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99" name="Object 7">
                <a:extLst>
                  <a:ext uri="{FF2B5EF4-FFF2-40B4-BE49-F238E27FC236}">
                    <a16:creationId xmlns:a16="http://schemas.microsoft.com/office/drawing/2014/main" id="{7673CEE5-1A63-A8E9-1995-D60CEB523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711450"/>
                <a:ext cx="8647113" cy="1098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21">
            <a:extLst>
              <a:ext uri="{FF2B5EF4-FFF2-40B4-BE49-F238E27FC236}">
                <a16:creationId xmlns:a16="http://schemas.microsoft.com/office/drawing/2014/main" id="{BCBDEC5E-DF04-D974-77D4-D5BED037D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011893"/>
              </p:ext>
            </p:extLst>
          </p:nvPr>
        </p:nvGraphicFramePr>
        <p:xfrm>
          <a:off x="4648200" y="3957637"/>
          <a:ext cx="29718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280" imgH="533160" progId="Equation.3">
                  <p:embed/>
                </p:oleObj>
              </mc:Choice>
              <mc:Fallback>
                <p:oleObj name="Equation" r:id="rId5" imgW="1295280" imgH="533160" progId="Equation.3">
                  <p:embed/>
                  <p:pic>
                    <p:nvPicPr>
                      <p:cNvPr id="2" name="Object 21">
                        <a:extLst>
                          <a:ext uri="{FF2B5EF4-FFF2-40B4-BE49-F238E27FC236}">
                            <a16:creationId xmlns:a16="http://schemas.microsoft.com/office/drawing/2014/main" id="{BCBDEC5E-DF04-D974-77D4-D5BED037D5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57637"/>
                        <a:ext cx="29718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2">
            <a:extLst>
              <a:ext uri="{FF2B5EF4-FFF2-40B4-BE49-F238E27FC236}">
                <a16:creationId xmlns:a16="http://schemas.microsoft.com/office/drawing/2014/main" id="{842BD47E-37BA-6550-215A-94A99F325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76241"/>
              </p:ext>
            </p:extLst>
          </p:nvPr>
        </p:nvGraphicFramePr>
        <p:xfrm>
          <a:off x="914400" y="3805237"/>
          <a:ext cx="314642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533160" progId="Equation.3">
                  <p:embed/>
                </p:oleObj>
              </mc:Choice>
              <mc:Fallback>
                <p:oleObj name="Equation" r:id="rId7" imgW="1371600" imgH="533160" progId="Equation.3">
                  <p:embed/>
                  <p:pic>
                    <p:nvPicPr>
                      <p:cNvPr id="3" name="Object 22">
                        <a:extLst>
                          <a:ext uri="{FF2B5EF4-FFF2-40B4-BE49-F238E27FC236}">
                            <a16:creationId xmlns:a16="http://schemas.microsoft.com/office/drawing/2014/main" id="{842BD47E-37BA-6550-215A-94A99F325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05237"/>
                        <a:ext cx="314642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0">
            <a:extLst>
              <a:ext uri="{FF2B5EF4-FFF2-40B4-BE49-F238E27FC236}">
                <a16:creationId xmlns:a16="http://schemas.microsoft.com/office/drawing/2014/main" id="{698D49E2-7931-4FBF-50F4-DEF81B456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650356"/>
              </p:ext>
            </p:extLst>
          </p:nvPr>
        </p:nvGraphicFramePr>
        <p:xfrm>
          <a:off x="304800" y="5211762"/>
          <a:ext cx="8431213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52680" imgH="533160" progId="Equation.3">
                  <p:embed/>
                </p:oleObj>
              </mc:Choice>
              <mc:Fallback>
                <p:oleObj name="Equation" r:id="rId9" imgW="3352680" imgH="533160" progId="Equation.3">
                  <p:embed/>
                  <p:pic>
                    <p:nvPicPr>
                      <p:cNvPr id="4102" name="Object 10">
                        <a:extLst>
                          <a:ext uri="{FF2B5EF4-FFF2-40B4-BE49-F238E27FC236}">
                            <a16:creationId xmlns:a16="http://schemas.microsoft.com/office/drawing/2014/main" id="{698D49E2-7931-4FBF-50F4-DEF81B456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11762"/>
                        <a:ext cx="8431213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8">
            <a:extLst>
              <a:ext uri="{FF2B5EF4-FFF2-40B4-BE49-F238E27FC236}">
                <a16:creationId xmlns:a16="http://schemas.microsoft.com/office/drawing/2014/main" id="{F2F42619-C491-19E6-3EBE-E22FC75BD3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2AD8291E-8F6E-E7B8-ED7D-38726A96D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F255369D-8038-D6BB-4327-EE6D69E362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2E4B7F97-6E0D-E734-D537-9BE880867F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31A25458-D327-A87E-D048-64FBF149C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75B7DE45-8FAC-69C0-8802-53161F9557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595CCBB9-98DE-26BB-BDEE-D98C02C0C9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91B8906E-D318-6A2D-5F4C-B2715DD8CF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E273435-EFA5-33C9-88C7-8A2C69491E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7F200C41-7C47-CC0A-8C3F-9CEE072C6C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5E6E823F-30D7-FC86-7657-A9CC92E3D8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FB9A30D6-0991-A482-FBB0-C3E88DEC24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CA64C013-D358-3558-E776-DCC3D99CD9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A324CE45-2D4B-A322-AE78-F881CAF0C7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029828EC-C877-3B48-3A71-A8D96EC542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ADE8C51A-C6C2-9229-547F-98A04309B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536CFCF-26DD-1488-228D-048A5B840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9A48A33A-FE19-D89F-9C8A-A1DE376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1143000"/>
          </a:xfrm>
        </p:spPr>
        <p:txBody>
          <a:bodyPr/>
          <a:lstStyle/>
          <a:p>
            <a:r>
              <a:rPr lang="en-US" altLang="en-US" sz="2800" dirty="0"/>
              <a:t>Domination of Convection in Engine Heat Transfer : 21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Century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5D527E8F-5436-85BB-12F0-DA8CC15CE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134" y="1295400"/>
                <a:ext cx="8478005" cy="5029200"/>
              </a:xfrm>
            </p:spPr>
            <p:txBody>
              <a:bodyPr/>
              <a:lstStyle/>
              <a:p>
                <a:r>
                  <a:rPr lang="en-US" sz="2400" dirty="0"/>
                  <a:t>Convection from the gas in the cylinder to the chamber walls is the Onset of Heat losses.</a:t>
                </a:r>
              </a:p>
              <a:p>
                <a:r>
                  <a:rPr lang="en-US" sz="2400" dirty="0"/>
                  <a:t>Convective Heat transfer is considered dominant mode of Heat Transfer in an engine cylinder. 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𝑐𝑦𝑙𝑖𝑛𝑑𝑒𝑟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𝑐𝑦𝑙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𝑔𝑎𝑠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𝑐𝑦𝑙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𝑤𝑎𝑙𝑙𝑠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/>
                  <a:t>h</a:t>
                </a:r>
                <a:r>
                  <a:rPr lang="en-US" sz="2400" dirty="0"/>
                  <a:t> is the convective heat transfer coefficient,</a:t>
                </a:r>
              </a:p>
              <a:p>
                <a:r>
                  <a:rPr lang="en-US" sz="2400" i="1" dirty="0" err="1"/>
                  <a:t>T</a:t>
                </a:r>
                <a:r>
                  <a:rPr lang="en-US" sz="2400" i="1" baseline="-25000" dirty="0" err="1"/>
                  <a:t>gas</a:t>
                </a:r>
                <a:r>
                  <a:rPr lang="en-US" sz="2400" dirty="0"/>
                  <a:t> is the temperature of the gas under consideration.</a:t>
                </a:r>
              </a:p>
              <a:p>
                <a:r>
                  <a:rPr lang="en-IN" sz="2400" dirty="0"/>
                  <a:t>During combustion, convection  equation </a:t>
                </a:r>
                <a:r>
                  <a:rPr lang="en-US" sz="2400" dirty="0"/>
                  <a:t>is applied to unburned and burned zones separately. </a:t>
                </a:r>
              </a:p>
              <a:p>
                <a:r>
                  <a:rPr lang="en-US" sz="2400" i="1" dirty="0" err="1"/>
                  <a:t>T</a:t>
                </a:r>
                <a:r>
                  <a:rPr lang="en-US" sz="2400" i="1" baseline="-25000" dirty="0" err="1"/>
                  <a:t>gas</a:t>
                </a:r>
                <a:r>
                  <a:rPr lang="en-US" sz="2400" dirty="0"/>
                  <a:t> is much higher in the burned zone, the heat flux from the burned gas to the walls will be much higher than from the unburned gas.</a:t>
                </a:r>
              </a:p>
            </p:txBody>
          </p:sp>
        </mc:Choice>
        <mc:Fallback xmlns="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5D527E8F-5436-85BB-12F0-DA8CC15CE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134" y="1295400"/>
                <a:ext cx="8478005" cy="5029200"/>
              </a:xfrm>
              <a:blipFill>
                <a:blip r:embed="rId2"/>
                <a:stretch>
                  <a:fillRect l="-935" t="-970" r="-647" b="-1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064DD12F-2385-2510-D8EC-B82022E852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B0426CC-1709-51A7-F2AD-3363BFF2B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CF85E64-20C3-4D6A-1C2A-86002CBF8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4CE5F6F-BEBD-38EB-9CE5-F59F776657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93F2B87F-1B61-B979-37E9-25A1874A23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6AC93CED-8D05-1ECD-12C8-2A965B9E0F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C609CCF-FFEE-B4D2-7130-EEB47F24C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7C7DBB6A-0863-0F42-99EE-F129564C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DC5D5ED-8A83-4864-AC43-F10B26FAA6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6579AABA-934B-1883-C65D-BF6144DEE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1C2AB1BC-88C8-56E8-3CE3-01B0DD86C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20710485-B751-96ED-C817-FE4712312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B716DDE-24E1-3398-8E02-D8BE88BE7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1B96129-E036-E6AB-2EF3-6A30AA6AF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31516D0C-44FD-02FE-BC84-26E214270B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2D06A57-03D7-7031-5E55-ADFB61308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98D4013-C377-8DB6-1EC3-FEA6797E3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33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9C6FD3-FB03-400D-B843-27CB0A45837B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693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Blackadder ITC</vt:lpstr>
      <vt:lpstr>Cambria Math</vt:lpstr>
      <vt:lpstr>CommercialScript BT</vt:lpstr>
      <vt:lpstr>Tempus Sans ITC</vt:lpstr>
      <vt:lpstr>Times New Roman</vt:lpstr>
      <vt:lpstr>Default Design</vt:lpstr>
      <vt:lpstr>Equation</vt:lpstr>
      <vt:lpstr>Influence of Cylinder Geometry on Thermo-fluid Behaviour of SI Engine</vt:lpstr>
      <vt:lpstr>Geometry Vs Engine Heat Transfer</vt:lpstr>
      <vt:lpstr>Shape in Nature</vt:lpstr>
      <vt:lpstr>Energy Audit of Conventional S.I. Engine Indicative Cycle at Design Conditions</vt:lpstr>
      <vt:lpstr>Effect on Heat Transfer</vt:lpstr>
      <vt:lpstr>Instantaneous Heat Transfer (loss) form Cylinder </vt:lpstr>
      <vt:lpstr>Gas to Surface Heat Transfer</vt:lpstr>
      <vt:lpstr>Instantaneous Cylinder Surface Area</vt:lpstr>
      <vt:lpstr>Domination of Convection in Engine Heat Transfer : 21st Century Analysis</vt:lpstr>
      <vt:lpstr>Convective Heat Transfer Coefficient of Gas</vt:lpstr>
      <vt:lpstr>Kinematics and Shape of Flame and Burned Gas Volumes in SI Engine Cylinder</vt:lpstr>
      <vt:lpstr>Onset of A Successful Combustion in SI Engine</vt:lpstr>
      <vt:lpstr>PowerPoint Presentation</vt:lpstr>
      <vt:lpstr>Initiation of Combustion in SI engine: Spark Ignition</vt:lpstr>
      <vt:lpstr>Evolution of Baby Spark into Baby Flame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454</cp:revision>
  <dcterms:created xsi:type="dcterms:W3CDTF">2003-07-30T05:45:36Z</dcterms:created>
  <dcterms:modified xsi:type="dcterms:W3CDTF">2023-08-20T00:55:40Z</dcterms:modified>
</cp:coreProperties>
</file>