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158" r:id="rId2"/>
    <p:sldId id="501" r:id="rId3"/>
    <p:sldId id="440" r:id="rId4"/>
    <p:sldId id="466" r:id="rId5"/>
    <p:sldId id="502" r:id="rId6"/>
    <p:sldId id="467" r:id="rId7"/>
    <p:sldId id="472" r:id="rId8"/>
    <p:sldId id="471" r:id="rId9"/>
    <p:sldId id="503" r:id="rId10"/>
    <p:sldId id="729" r:id="rId11"/>
    <p:sldId id="730" r:id="rId12"/>
    <p:sldId id="473" r:id="rId13"/>
    <p:sldId id="474" r:id="rId14"/>
    <p:sldId id="475" r:id="rId15"/>
    <p:sldId id="476" r:id="rId16"/>
    <p:sldId id="477" r:id="rId17"/>
    <p:sldId id="478" r:id="rId18"/>
    <p:sldId id="504" r:id="rId19"/>
    <p:sldId id="505" r:id="rId20"/>
    <p:sldId id="1164" r:id="rId21"/>
    <p:sldId id="1166" r:id="rId22"/>
    <p:sldId id="1167" r:id="rId23"/>
    <p:sldId id="1165" r:id="rId24"/>
    <p:sldId id="1168" r:id="rId25"/>
    <p:sldId id="1169" r:id="rId26"/>
    <p:sldId id="1170" r:id="rId27"/>
    <p:sldId id="73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3969" autoAdjust="0"/>
  </p:normalViewPr>
  <p:slideViewPr>
    <p:cSldViewPr>
      <p:cViewPr varScale="1">
        <p:scale>
          <a:sx n="69" d="100"/>
          <a:sy n="69" d="100"/>
        </p:scale>
        <p:origin x="15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0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r>
              <a:rPr lang="en-IN" sz="2800" b="0">
                <a:latin typeface="+mj-lt"/>
              </a:rPr>
              <a:t>EFFECT OF PISTON CAVITY ON BSFC</a:t>
            </a:r>
          </a:p>
        </c:rich>
      </c:tx>
      <c:layout>
        <c:manualLayout>
          <c:xMode val="edge"/>
          <c:yMode val="edge"/>
          <c:x val="9.6493077059187832E-2"/>
          <c:y val="8.1494730921792671E-2"/>
        </c:manualLayout>
      </c:layout>
      <c:overlay val="0"/>
      <c:spPr>
        <a:noFill/>
        <a:ln w="3829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355628058727568"/>
          <c:y val="0.18491484184914841"/>
          <c:w val="0.61337683523654163"/>
          <c:h val="0.63260340632603407"/>
        </c:manualLayout>
      </c:layout>
      <c:scatterChart>
        <c:scatterStyle val="smoothMarker"/>
        <c:varyColors val="0"/>
        <c:ser>
          <c:idx val="0"/>
          <c:order val="0"/>
          <c:tx>
            <c:v>No Cavity</c:v>
          </c:tx>
          <c:spPr>
            <a:ln w="3175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Sheet1!$A$1:$A$4</c:f>
              <c:numCache>
                <c:formatCode>General</c:formatCode>
                <c:ptCount val="4"/>
                <c:pt idx="0">
                  <c:v>2600</c:v>
                </c:pt>
                <c:pt idx="1">
                  <c:v>2750</c:v>
                </c:pt>
                <c:pt idx="2">
                  <c:v>2820</c:v>
                </c:pt>
                <c:pt idx="3">
                  <c:v>2930</c:v>
                </c:pt>
              </c:numCache>
            </c:numRef>
          </c:xVal>
          <c:yVal>
            <c:numRef>
              <c:f>Sheet1!$B$1:$B$4</c:f>
              <c:numCache>
                <c:formatCode>General</c:formatCode>
                <c:ptCount val="4"/>
                <c:pt idx="0">
                  <c:v>0.85</c:v>
                </c:pt>
                <c:pt idx="1">
                  <c:v>0.81</c:v>
                </c:pt>
                <c:pt idx="2">
                  <c:v>0.79</c:v>
                </c:pt>
                <c:pt idx="3">
                  <c:v>0.77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107-4134-A7DB-388DEB82350E}"/>
            </c:ext>
          </c:extLst>
        </c:ser>
        <c:ser>
          <c:idx val="1"/>
          <c:order val="1"/>
          <c:tx>
            <c:v>Cylindical </c:v>
          </c:tx>
          <c:spPr>
            <a:ln w="34925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Sheet1!$A$1:$A$4</c:f>
              <c:numCache>
                <c:formatCode>General</c:formatCode>
                <c:ptCount val="4"/>
                <c:pt idx="0">
                  <c:v>2600</c:v>
                </c:pt>
                <c:pt idx="1">
                  <c:v>2750</c:v>
                </c:pt>
                <c:pt idx="2">
                  <c:v>2820</c:v>
                </c:pt>
                <c:pt idx="3">
                  <c:v>2930</c:v>
                </c:pt>
              </c:numCache>
            </c:numRef>
          </c:xVal>
          <c:yVal>
            <c:numRef>
              <c:f>Sheet1!$C$1:$C$4</c:f>
              <c:numCache>
                <c:formatCode>General</c:formatCode>
                <c:ptCount val="4"/>
                <c:pt idx="0">
                  <c:v>0.79</c:v>
                </c:pt>
                <c:pt idx="1">
                  <c:v>0.75</c:v>
                </c:pt>
                <c:pt idx="2">
                  <c:v>0.75</c:v>
                </c:pt>
                <c:pt idx="3">
                  <c:v>0.73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107-4134-A7DB-388DEB82350E}"/>
            </c:ext>
          </c:extLst>
        </c:ser>
        <c:ser>
          <c:idx val="2"/>
          <c:order val="2"/>
          <c:tx>
            <c:v>Conical</c:v>
          </c:tx>
          <c:spPr>
            <a:ln w="41275">
              <a:solidFill>
                <a:srgbClr val="00206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Sheet1!$A$1:$A$4</c:f>
              <c:numCache>
                <c:formatCode>General</c:formatCode>
                <c:ptCount val="4"/>
                <c:pt idx="0">
                  <c:v>2600</c:v>
                </c:pt>
                <c:pt idx="1">
                  <c:v>2750</c:v>
                </c:pt>
                <c:pt idx="2">
                  <c:v>2820</c:v>
                </c:pt>
                <c:pt idx="3">
                  <c:v>2930</c:v>
                </c:pt>
              </c:numCache>
            </c:numRef>
          </c:xVal>
          <c:yVal>
            <c:numRef>
              <c:f>Sheet1!$D$1:$D$4</c:f>
              <c:numCache>
                <c:formatCode>General</c:formatCode>
                <c:ptCount val="4"/>
                <c:pt idx="0">
                  <c:v>0.72</c:v>
                </c:pt>
                <c:pt idx="1">
                  <c:v>0.71</c:v>
                </c:pt>
                <c:pt idx="2">
                  <c:v>0.7</c:v>
                </c:pt>
                <c:pt idx="3">
                  <c:v>0.69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107-4134-A7DB-388DEB82350E}"/>
            </c:ext>
          </c:extLst>
        </c:ser>
        <c:ser>
          <c:idx val="3"/>
          <c:order val="3"/>
          <c:tx>
            <c:v>Spherical</c:v>
          </c:tx>
          <c:spPr>
            <a:ln w="31750">
              <a:solidFill>
                <a:srgbClr val="7030A0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Sheet1!$A$1:$A$4</c:f>
              <c:numCache>
                <c:formatCode>General</c:formatCode>
                <c:ptCount val="4"/>
                <c:pt idx="0">
                  <c:v>2600</c:v>
                </c:pt>
                <c:pt idx="1">
                  <c:v>2750</c:v>
                </c:pt>
                <c:pt idx="2">
                  <c:v>2820</c:v>
                </c:pt>
                <c:pt idx="3">
                  <c:v>2930</c:v>
                </c:pt>
              </c:numCache>
            </c:numRef>
          </c:xVal>
          <c:yVal>
            <c:numRef>
              <c:f>Sheet1!$E$1:$E$4</c:f>
              <c:numCache>
                <c:formatCode>General</c:formatCode>
                <c:ptCount val="4"/>
                <c:pt idx="0">
                  <c:v>0.73</c:v>
                </c:pt>
                <c:pt idx="1">
                  <c:v>0.69</c:v>
                </c:pt>
                <c:pt idx="2">
                  <c:v>0.71</c:v>
                </c:pt>
                <c:pt idx="3">
                  <c:v>0.7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107-4134-A7DB-388DEB823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815928"/>
        <c:axId val="1"/>
      </c:scatterChart>
      <c:valAx>
        <c:axId val="112815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N"/>
                  <a:t>SPEED</a:t>
                </a:r>
              </a:p>
            </c:rich>
          </c:tx>
          <c:layout>
            <c:manualLayout>
              <c:xMode val="edge"/>
              <c:yMode val="edge"/>
              <c:x val="0.39804241435562804"/>
              <c:y val="0.902676399026764"/>
            </c:manualLayout>
          </c:layout>
          <c:overlay val="0"/>
          <c:spPr>
            <a:noFill/>
            <a:ln w="3829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7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1"/>
          <c:min val="0.5"/>
        </c:scaling>
        <c:delete val="0"/>
        <c:axPos val="l"/>
        <c:majorGridlines>
          <c:spPr>
            <a:ln w="478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N"/>
                  <a:t>BSFC (Kg/kWh)</a:t>
                </a:r>
              </a:p>
            </c:rich>
          </c:tx>
          <c:layout>
            <c:manualLayout>
              <c:xMode val="edge"/>
              <c:yMode val="edge"/>
              <c:x val="3.3394010439706273E-2"/>
              <c:y val="0.34793188680362325"/>
            </c:manualLayout>
          </c:layout>
          <c:overlay val="0"/>
          <c:spPr>
            <a:noFill/>
            <a:ln w="3829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7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815928"/>
        <c:crosses val="autoZero"/>
        <c:crossBetween val="midCat"/>
      </c:valAx>
      <c:spPr>
        <a:solidFill>
          <a:srgbClr val="FFFFFF"/>
        </a:solidFill>
        <a:ln w="19145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115577722728467"/>
          <c:y val="0.38199514534367413"/>
          <c:w val="0.18597063621533441"/>
          <c:h val="0.23600973236009731"/>
        </c:manualLayout>
      </c:layout>
      <c:overlay val="0"/>
      <c:spPr>
        <a:solidFill>
          <a:srgbClr val="FFFFFF"/>
        </a:solidFill>
        <a:ln w="4786">
          <a:solidFill>
            <a:srgbClr val="000000"/>
          </a:solidFill>
          <a:prstDash val="solid"/>
        </a:ln>
      </c:spPr>
      <c:txPr>
        <a:bodyPr/>
        <a:lstStyle/>
        <a:p>
          <a:pPr>
            <a:defRPr sz="1658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80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8673598-3C6E-5558-5C98-163DC46F59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6E6980E-9924-40CF-8CDE-1F6CC15B3B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5278945-4154-2EBC-30D1-2A1D86B68DF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2CDB357-52D4-16F4-4486-6564A00821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079C41-A127-4A2F-BC30-EC86AABD9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07-24T06:30:47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2T06:34:06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22770 18156 2120 0,'-3'-3'47'0,"-3"-2"9"0,3-1 3 15,-3 1 0-15,0-5-47 0,0 2-12 0,3 2 0 0,-3 1 0 0,3 0 32 0,-2 2 5 16,5 3 1-16,0 0 0 0,0 0-38 0,-3-2-21 16,3 2 2-16,0 0 1 0,0 0 18 0,-6-3 0 15,6 3 0-15,0 0 0 0,0 0 0 0,0 0 0 0,0 0-8 0</inkml:trace>
  <inkml:trace contextRef="#ctx0" brushRef="#br0" timeOffset="1638.07">23571 17748 622 0,'0'0'13'0,"0"0"3"0,0 0 1 0,-3-5 2 0</inkml:trace>
  <inkml:trace contextRef="#ctx0" brushRef="#br0" timeOffset="1696.04">23618 17724 952 0,'0'0'27'0,"0"0"5"0,0 0-32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3-08-19T06:31:43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12725 9624 0,'25'0'31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3-10-09T06:41:28.8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2-10-03T06:44:36.4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0 0 25155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10-28T07:01:59.3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58 1161,'9'-32'387,"-5"19"-387,2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3FB9E661-CFA7-6D20-3940-F0C495CD7E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B3D79F2B-2D52-F357-4817-42A165DD53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DA0DFC9-6CFD-E507-75B6-6E5119BFFCB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425B70F0-4276-C6EB-071B-F6A96519A5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8442344A-EEA7-69D9-A1C7-A2D5720666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3AE1B758-94B2-4D9C-AC12-768248272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37CAF6-4134-4D45-AE9C-C66BEBD4B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5CD29B8-49CF-01B5-0414-F14228D003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51B381D-F877-66DE-37C0-AA3D0540AF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92E6092A-5EA3-9C7C-F9E6-CF1BC48B3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7FB752-2604-4AED-B989-120190EA3616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DF9880-A419-FCF9-1E87-B40443715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1FFD31-500C-1FBB-5857-3912BD5C7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37CD6-1E07-7D38-9989-56A9224AD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22A8-8286-4264-8347-F0AB02609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73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8F76A7-B45A-7D1D-A1CC-B199A6D63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2E4A14-6B34-060D-28D8-F10E53655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76D9E1-8024-6E71-5FDE-0CABEDCC1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06B98-3BA1-40E2-A829-6949330C0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3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9D2502-AD2F-7613-C599-B718B8FE6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09D181-184C-C368-D1BC-E7F6F74C8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B946D9-8768-DED4-12A2-9530709D9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7275F-3817-4644-8334-827210B31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43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CFEDC1-3D84-5DA4-76EF-751063F97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1D293B-0AA5-FB96-16F9-27F1BD8D8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C82B8-BACD-53C3-9D4B-109F8CC28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B7275-0BB3-4A68-A840-996A3A182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01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F685E6-118F-37F9-C5FE-4C857F511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FF723-7729-1FC6-698A-032078A84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CD3B93-1DAC-73DD-0320-C44E2E0B0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D4BB9-4BF5-4FE7-937D-A4B1223AF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7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149D6-E001-5081-4E0E-DF46B0ED8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609D0-D5E6-4676-6872-C3A0CBAF1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1F3C7-5806-D6E3-7D5F-6778F43E07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276BC-E43E-4896-87C7-EB9EFFC44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1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739241-7FAA-47D9-921C-FF3EA9DA1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3E5A4E-5A45-4AE0-F1F4-DD3549055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D28F13-9C15-399C-A054-E137B27C0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BEB9-C5F9-4C0C-B7CA-30DEA84CF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70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48EF4C-B31E-0404-8F40-C99D4F52A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6E3AF9-5254-FA0C-3EC8-176BB9C0C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0E2AB6-F301-D2EB-3C39-04E242D90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4E86C-C4D0-4456-858C-05B68FC8F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2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CEE880-DB1B-99A4-9DC5-4F985C331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397C93-FD95-B59C-1639-998C3C3E4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3FA560-FB5B-2334-06A1-B1C94FC6A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10E2-BE2C-421C-B553-7BBB3D9D4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42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6DCEC-ECC0-FFB6-50E9-E2B3331C3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B63D1-A2C0-9366-51DA-A7524E53B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81C4D-066D-03C0-39B1-712ED2147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2E923-8FDD-446F-8D4C-DC37FD5BC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46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22AECB-CB6A-084C-7FDE-DD66DAB86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D576D-7618-FEB5-4B88-3DB219138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3C091-9EBF-FA08-41B2-D375CA0D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4EE6-0C5E-47AB-80CB-576FE4E78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9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99E463-F231-3870-140E-B93588A8D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D63A0B-533A-D9A9-5A3E-C3F493E14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327626-564F-F35E-5728-B5F049E275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0FF2EA-5AB0-BA30-1E2A-461EC7F40C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58AF5E-A258-A7EC-5422-8D82F62DC6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E95807-E929-4C05-A682-CAEF5728A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png"/><Relationship Id="rId10" Type="http://schemas.openxmlformats.org/officeDocument/2006/relationships/image" Target="../media/image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1.png"/><Relationship Id="rId5" Type="http://schemas.openxmlformats.org/officeDocument/2006/relationships/customXml" Target="../ink/ink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B35AF3-2FA4-00CA-A23D-C9D83214F4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9906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Influence of Cylinder Geometry on Gas to Wall Heat Transfer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A0F6B0-BAF4-F318-F3AA-7AEAF7A853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 P M V Subbarao</a:t>
            </a:r>
          </a:p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altLang="en-US" sz="1800" dirty="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/>
            <a:r>
              <a:rPr lang="en-US" altLang="en-US" sz="1800" dirty="0">
                <a:latin typeface="Tempus Sans ITC" panose="04020404030D07020202" pitchFamily="82" charset="0"/>
              </a:rPr>
              <a:t>Head, CRDT</a:t>
            </a:r>
          </a:p>
        </p:txBody>
      </p:sp>
      <p:grpSp>
        <p:nvGrpSpPr>
          <p:cNvPr id="4100" name="Group 8">
            <a:extLst>
              <a:ext uri="{FF2B5EF4-FFF2-40B4-BE49-F238E27FC236}">
                <a16:creationId xmlns:a16="http://schemas.microsoft.com/office/drawing/2014/main" id="{F1D32415-97CB-7864-4591-00F4A6D277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5" name="Group 9">
              <a:extLst>
                <a:ext uri="{FF2B5EF4-FFF2-40B4-BE49-F238E27FC236}">
                  <a16:creationId xmlns:a16="http://schemas.microsoft.com/office/drawing/2014/main" id="{D3A41631-BC9D-71F4-F1D0-7C60FBA26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15" name="Rectangle 10">
                <a:extLst>
                  <a:ext uri="{FF2B5EF4-FFF2-40B4-BE49-F238E27FC236}">
                    <a16:creationId xmlns:a16="http://schemas.microsoft.com/office/drawing/2014/main" id="{5B94B7F2-CB3D-51DB-9C2F-2C0977F2F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6" name="Rectangle 11">
                <a:extLst>
                  <a:ext uri="{FF2B5EF4-FFF2-40B4-BE49-F238E27FC236}">
                    <a16:creationId xmlns:a16="http://schemas.microsoft.com/office/drawing/2014/main" id="{C2F63075-50FF-3308-663A-886D55334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6" name="Group 12">
              <a:extLst>
                <a:ext uri="{FF2B5EF4-FFF2-40B4-BE49-F238E27FC236}">
                  <a16:creationId xmlns:a16="http://schemas.microsoft.com/office/drawing/2014/main" id="{B6CD9957-4FA7-B202-A699-DCE017B9A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13" name="Rectangle 13">
                <a:extLst>
                  <a:ext uri="{FF2B5EF4-FFF2-40B4-BE49-F238E27FC236}">
                    <a16:creationId xmlns:a16="http://schemas.microsoft.com/office/drawing/2014/main" id="{9529020D-FE40-06F3-72AF-2DD35CC58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4" name="Rectangle 14">
                <a:extLst>
                  <a:ext uri="{FF2B5EF4-FFF2-40B4-BE49-F238E27FC236}">
                    <a16:creationId xmlns:a16="http://schemas.microsoft.com/office/drawing/2014/main" id="{24693EAC-A5FD-0B54-6FEA-39205B686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7" name="Group 15">
              <a:extLst>
                <a:ext uri="{FF2B5EF4-FFF2-40B4-BE49-F238E27FC236}">
                  <a16:creationId xmlns:a16="http://schemas.microsoft.com/office/drawing/2014/main" id="{B4E6F2B6-4CC2-0675-4071-ED297570E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11" name="Rectangle 16">
                <a:extLst>
                  <a:ext uri="{FF2B5EF4-FFF2-40B4-BE49-F238E27FC236}">
                    <a16:creationId xmlns:a16="http://schemas.microsoft.com/office/drawing/2014/main" id="{4281E360-1EAE-56E1-2173-1189160E6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2" name="Rectangle 17">
                <a:extLst>
                  <a:ext uri="{FF2B5EF4-FFF2-40B4-BE49-F238E27FC236}">
                    <a16:creationId xmlns:a16="http://schemas.microsoft.com/office/drawing/2014/main" id="{1225CB69-10F7-7694-C0DF-99884F599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8" name="Group 18">
              <a:extLst>
                <a:ext uri="{FF2B5EF4-FFF2-40B4-BE49-F238E27FC236}">
                  <a16:creationId xmlns:a16="http://schemas.microsoft.com/office/drawing/2014/main" id="{2E6B03FD-0E7F-E690-4B9A-AFFE1471D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09" name="Rectangle 19">
                <a:extLst>
                  <a:ext uri="{FF2B5EF4-FFF2-40B4-BE49-F238E27FC236}">
                    <a16:creationId xmlns:a16="http://schemas.microsoft.com/office/drawing/2014/main" id="{A3FBDC24-14FE-619A-2B06-6CAECC353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0" name="Rectangle 20">
                <a:extLst>
                  <a:ext uri="{FF2B5EF4-FFF2-40B4-BE49-F238E27FC236}">
                    <a16:creationId xmlns:a16="http://schemas.microsoft.com/office/drawing/2014/main" id="{0002C929-9000-2AEE-1CB8-4A960239B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</p:grpSp>
      <p:sp>
        <p:nvSpPr>
          <p:cNvPr id="2055" name="TextBox 19">
            <a:extLst>
              <a:ext uri="{FF2B5EF4-FFF2-40B4-BE49-F238E27FC236}">
                <a16:creationId xmlns:a16="http://schemas.microsoft.com/office/drawing/2014/main" id="{35CE7201-A675-3487-38D0-C0E602145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87425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3300"/>
                </a:solidFill>
                <a:latin typeface="Blackadder ITC" panose="04020505051007020D02" pitchFamily="82" charset="0"/>
              </a:rPr>
              <a:t>Geometry  Supports Modest Speed Engines</a:t>
            </a:r>
            <a:r>
              <a:rPr lang="en-US" b="1" baseline="-25000" dirty="0">
                <a:solidFill>
                  <a:srgbClr val="FF3300"/>
                </a:solidFill>
                <a:latin typeface="Blackadder ITC" panose="04020505051007020D02" pitchFamily="82" charset="0"/>
              </a:rPr>
              <a:t>…..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20">
                <a:extLst>
                  <a:ext uri="{FF2B5EF4-FFF2-40B4-BE49-F238E27FC236}">
                    <a16:creationId xmlns:a16="http://schemas.microsoft.com/office/drawing/2014/main" id="{16DD6394-D71D-7482-5CCB-9104C3CAC1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3017838"/>
              <a:ext cx="1587" cy="1587"/>
            </p14:xfrm>
          </p:contentPart>
        </mc:Choice>
        <mc:Fallback xmlns="">
          <p:pic>
            <p:nvPicPr>
              <p:cNvPr id="1026" name="Ink 20">
                <a:extLst>
                  <a:ext uri="{FF2B5EF4-FFF2-40B4-BE49-F238E27FC236}">
                    <a16:creationId xmlns:a16="http://schemas.microsoft.com/office/drawing/2014/main" id="{16DD6394-D71D-7482-5CCB-9104C3CAC1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4751" y="2976576"/>
                <a:ext cx="84111" cy="84111"/>
              </a:xfrm>
              <a:prstGeom prst="rect">
                <a:avLst/>
              </a:prstGeom>
            </p:spPr>
          </p:pic>
        </mc:Fallback>
      </mc:AlternateContent>
      <p:pic>
        <p:nvPicPr>
          <p:cNvPr id="410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04E7985-DBF1-1C3F-8077-C06D382F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284288"/>
            <a:ext cx="436245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D5D8D6-21A2-6EF5-61C0-81255786AE5A}"/>
                  </a:ext>
                </a:extLst>
              </p14:cNvPr>
              <p14:cNvContentPartPr/>
              <p14:nvPr/>
            </p14:nvContentPartPr>
            <p14:xfrm>
              <a:off x="8177040" y="6380640"/>
              <a:ext cx="325800" cy="15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D5D8D6-21A2-6EF5-61C0-81255786AE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7680" y="6371280"/>
                <a:ext cx="3445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07A5B4-6345-1AC1-8C8B-F73A97B359F6}"/>
                  </a:ext>
                </a:extLst>
              </p14:cNvPr>
              <p14:cNvContentPartPr/>
              <p14:nvPr/>
            </p14:nvContentPartPr>
            <p14:xfrm>
              <a:off x="4581000" y="3464640"/>
              <a:ext cx="9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07A5B4-6345-1AC1-8C8B-F73A97B359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1640" y="3455280"/>
                <a:ext cx="28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5C25D56-A07C-0791-92D1-038789AA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2800"/>
              <a:t>Shapes of Piston Heads</a:t>
            </a:r>
          </a:p>
        </p:txBody>
      </p:sp>
      <p:pic>
        <p:nvPicPr>
          <p:cNvPr id="17411" name="Picture 4" descr="http://image.dieselpowermag.com/f/tech/1211dp_aluminum_vs_steel_diesel_engine_pistons/40330534/1211dp_01%2Baluminum_vs_steel%2Bsteel_and_aluminum_pistons.jpg">
            <a:extLst>
              <a:ext uri="{FF2B5EF4-FFF2-40B4-BE49-F238E27FC236}">
                <a16:creationId xmlns:a16="http://schemas.microsoft.com/office/drawing/2014/main" id="{19E863CD-AC3C-6368-A787-9384C0554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772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http://image.ec21.com/image/shenge/OF0010309816_1/Sell_Forged_Piston_For_Motorcycle.jpg">
            <a:extLst>
              <a:ext uri="{FF2B5EF4-FFF2-40B4-BE49-F238E27FC236}">
                <a16:creationId xmlns:a16="http://schemas.microsoft.com/office/drawing/2014/main" id="{6B3DCC2F-708E-E42B-06DC-9E540537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1981200"/>
            <a:ext cx="56419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ED0A9646-54D5-B3C5-788A-AA766E7D1F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6E58EEF7-024B-4955-CB53-A5EC79063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B959B694-B28D-58DA-B349-BCC9725E22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973A79A8-A60E-1711-34F9-1860ED168B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1439C3EF-29F4-BA07-80C6-99B3A677C9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322C1865-4E6D-FB30-8A7B-0F6643027C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C4D2F552-FD04-7C8A-45C9-AE69ABE661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95398FCF-09DB-FB18-B1EC-706F86FB90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B6A76A7A-B2CB-5E6C-A1AD-8636DAC16A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4036AA0C-1CE1-32CD-8BC5-7DA45C9CC2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E91A51F7-E891-5876-703B-9FB92142C2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4CE87E79-0D04-D667-47AA-88BC0BF1B2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AC68FC7A-A14B-D2FF-29E4-35D4F61380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703B976F-16E4-D32A-0BDC-98997B71DE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1A2B5A6E-4715-4420-1E7D-40A64B3CCA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12ECE36C-00DA-7C27-C992-76FFBCBC6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2295B60-E2A8-D2E4-B2C9-E4782A74C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014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4A03CC9-0FAF-1692-998B-3D3E2B48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838200"/>
          </a:xfrm>
        </p:spPr>
        <p:txBody>
          <a:bodyPr/>
          <a:lstStyle/>
          <a:p>
            <a:r>
              <a:rPr lang="en-US" altLang="en-US" sz="2800"/>
              <a:t>Shapes of Cylinder Heads</a:t>
            </a:r>
          </a:p>
        </p:txBody>
      </p:sp>
      <p:pic>
        <p:nvPicPr>
          <p:cNvPr id="18435" name="Picture 2" descr="http://upload.wikimedia.org/wikipedia/commons/3/32/Cylinder_block_and_head_of_sidevalve_engine_(Autocar_Handbook,_Ninth_edition).jpg">
            <a:extLst>
              <a:ext uri="{FF2B5EF4-FFF2-40B4-BE49-F238E27FC236}">
                <a16:creationId xmlns:a16="http://schemas.microsoft.com/office/drawing/2014/main" id="{38B9331D-B735-8FE1-2E96-E1631482D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1125"/>
            <a:ext cx="51244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www.hrdracingheads.com/images/cylinder-head-1.jpg">
            <a:extLst>
              <a:ext uri="{FF2B5EF4-FFF2-40B4-BE49-F238E27FC236}">
                <a16:creationId xmlns:a16="http://schemas.microsoft.com/office/drawing/2014/main" id="{6E1FD269-536E-6A02-2CC1-60A7FE76E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57325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http://www.moparmax.com/features/2013/viii_4-arrington/AP10_IMG_5230.jpg">
            <a:extLst>
              <a:ext uri="{FF2B5EF4-FFF2-40B4-BE49-F238E27FC236}">
                <a16:creationId xmlns:a16="http://schemas.microsoft.com/office/drawing/2014/main" id="{3732CC24-C36D-A79D-044F-FA245C4F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6546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http://www.theoldone.com/components/cylinderheads/Honda/S2000/Head-Deck1.jpg">
            <a:extLst>
              <a:ext uri="{FF2B5EF4-FFF2-40B4-BE49-F238E27FC236}">
                <a16:creationId xmlns:a16="http://schemas.microsoft.com/office/drawing/2014/main" id="{A5D27731-F469-0865-BA0D-39928F632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7797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A2035D9B-F00D-5E81-CEF3-8214509A19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9D5D5689-ECE7-0A10-EF37-9E6B3BF47A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8156F51E-46F1-C46B-09C0-72824B393F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992E895A-9302-F4DF-7423-A6A7DEB679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D4896D46-091D-13B1-34BA-7CB172B5ED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AEE5BB70-0AA2-B741-604E-7950342BC2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CC2FD6AD-5A0D-2BE3-0120-27F4E42E0D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8207A00F-E156-B3AE-34C4-013E19524C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51140C20-6569-BD5A-941E-3F3E575ADD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4CB87314-B05E-1337-AD39-3452A98B4E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B3984B06-F290-55EF-75E5-2FA596AF9B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CF47B370-8136-1BC8-013E-A80A5D4CCE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ACA3CCFC-9345-CF32-E5D1-A0F9851F79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1FF3EA61-C317-D42A-9CAC-0AEAB48229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B10AF9BC-8527-FE21-6086-B87613998B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5B5097D4-6EBC-9BDC-59A7-9F62A6F72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906A4EB-B34B-154C-50D0-E61E595FA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311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>
            <a:extLst>
              <a:ext uri="{FF2B5EF4-FFF2-40B4-BE49-F238E27FC236}">
                <a16:creationId xmlns:a16="http://schemas.microsoft.com/office/drawing/2014/main" id="{EDC18B0C-2189-C15A-F634-2468D907A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r>
              <a:rPr lang="en-US" altLang="en-US" sz="2800">
                <a:latin typeface="Times New Roman" panose="02020603050405020304" pitchFamily="18" charset="0"/>
              </a:rPr>
              <a:t>Creative Ideas to Generate Turbulent Flow : Swirl based systems</a:t>
            </a:r>
          </a:p>
        </p:txBody>
      </p:sp>
      <p:graphicFrame>
        <p:nvGraphicFramePr>
          <p:cNvPr id="258052" name="Object 2">
            <a:extLst>
              <a:ext uri="{FF2B5EF4-FFF2-40B4-BE49-F238E27FC236}">
                <a16:creationId xmlns:a16="http://schemas.microsoft.com/office/drawing/2014/main" id="{923A1272-BBCD-8CBE-5341-2CCE7B9964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4338" y="1222375"/>
          <a:ext cx="265906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952877" imgH="1371524" progId="Paint.Picture">
                  <p:embed/>
                </p:oleObj>
              </mc:Choice>
              <mc:Fallback>
                <p:oleObj name="Bitmap Image" r:id="rId2" imgW="1952877" imgH="1371524" progId="Paint.Picture">
                  <p:embed/>
                  <p:pic>
                    <p:nvPicPr>
                      <p:cNvPr id="258052" name="Object 2">
                        <a:extLst>
                          <a:ext uri="{FF2B5EF4-FFF2-40B4-BE49-F238E27FC236}">
                            <a16:creationId xmlns:a16="http://schemas.microsoft.com/office/drawing/2014/main" id="{923A1272-BBCD-8CBE-5341-2CCE7B9964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1222375"/>
                        <a:ext cx="2659062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3" name="Object 3">
            <a:extLst>
              <a:ext uri="{FF2B5EF4-FFF2-40B4-BE49-F238E27FC236}">
                <a16:creationId xmlns:a16="http://schemas.microsoft.com/office/drawing/2014/main" id="{4B00F80C-A57E-E993-B9D9-FDF5FBA9A3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950" y="1219200"/>
          <a:ext cx="2584450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666575" imgH="1457167" progId="Paint.Picture">
                  <p:embed/>
                </p:oleObj>
              </mc:Choice>
              <mc:Fallback>
                <p:oleObj name="Bitmap Image" r:id="rId4" imgW="1666575" imgH="1457167" progId="Paint.Picture">
                  <p:embed/>
                  <p:pic>
                    <p:nvPicPr>
                      <p:cNvPr id="258053" name="Object 3">
                        <a:extLst>
                          <a:ext uri="{FF2B5EF4-FFF2-40B4-BE49-F238E27FC236}">
                            <a16:creationId xmlns:a16="http://schemas.microsoft.com/office/drawing/2014/main" id="{4B00F80C-A57E-E993-B9D9-FDF5FBA9A3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219200"/>
                        <a:ext cx="2584450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5" name="Object 4">
            <a:extLst>
              <a:ext uri="{FF2B5EF4-FFF2-40B4-BE49-F238E27FC236}">
                <a16:creationId xmlns:a16="http://schemas.microsoft.com/office/drawing/2014/main" id="{2A68BEB3-74D2-10D8-1ADA-9D0D9E0D2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2850" y="3995738"/>
          <a:ext cx="3986213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714402" imgH="1209745" progId="Paint.Picture">
                  <p:embed/>
                </p:oleObj>
              </mc:Choice>
              <mc:Fallback>
                <p:oleObj name="Bitmap Image" r:id="rId6" imgW="2714402" imgH="1209745" progId="Paint.Picture">
                  <p:embed/>
                  <p:pic>
                    <p:nvPicPr>
                      <p:cNvPr id="258055" name="Object 4">
                        <a:extLst>
                          <a:ext uri="{FF2B5EF4-FFF2-40B4-BE49-F238E27FC236}">
                            <a16:creationId xmlns:a16="http://schemas.microsoft.com/office/drawing/2014/main" id="{2A68BEB3-74D2-10D8-1ADA-9D0D9E0D2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3995738"/>
                        <a:ext cx="3986213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6" name="Object 5">
            <a:extLst>
              <a:ext uri="{FF2B5EF4-FFF2-40B4-BE49-F238E27FC236}">
                <a16:creationId xmlns:a16="http://schemas.microsoft.com/office/drawing/2014/main" id="{98755285-9C8C-4604-D92D-EA1405EBFE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9063" y="3846513"/>
          <a:ext cx="2830512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1819280" imgH="1181155" progId="Paint.Picture">
                  <p:embed/>
                </p:oleObj>
              </mc:Choice>
              <mc:Fallback>
                <p:oleObj name="Bitmap Image" r:id="rId8" imgW="1819280" imgH="1181155" progId="Paint.Picture">
                  <p:embed/>
                  <p:pic>
                    <p:nvPicPr>
                      <p:cNvPr id="258056" name="Object 5">
                        <a:extLst>
                          <a:ext uri="{FF2B5EF4-FFF2-40B4-BE49-F238E27FC236}">
                            <a16:creationId xmlns:a16="http://schemas.microsoft.com/office/drawing/2014/main" id="{98755285-9C8C-4604-D92D-EA1405EBFE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3" y="3846513"/>
                        <a:ext cx="2830512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DB323B2E-EB8F-404A-BE8A-A86C8144AC1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86BB9628-74FF-253A-E817-EA86712F5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BF5EF665-82B3-5C90-FF40-4998B8B540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94695565-A7FB-05CC-D2CB-FA9DB72947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6BFC63EA-3CF0-3118-339C-D15E93EE1D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A03DA3FC-A6CB-E594-E564-981E431456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00FD4208-A6B9-C15C-E56B-265A7E5FD3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A132400F-6E60-B7FA-EF49-E20DA8FEA3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0FE5B273-CA40-A45B-6693-19723EFFDA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3B42F6EC-02BD-4797-F46E-43652CC713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00491C29-7D9A-83CC-4AAF-8AB6AB9B89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D0C68733-E49B-0D70-8AC0-3E7EA8FBB9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20E65ACA-2518-39DD-9707-C287655DF6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CE2E4B2C-6819-CBBB-3A9D-E902B4C04F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241F3444-0D78-3D33-748E-3C89064B83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E2FF4A72-497C-2AAB-9057-07918465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91EBD9D-A8CB-6BD5-73CE-CA8A09AE3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>
            <a:extLst>
              <a:ext uri="{FF2B5EF4-FFF2-40B4-BE49-F238E27FC236}">
                <a16:creationId xmlns:a16="http://schemas.microsoft.com/office/drawing/2014/main" id="{A0745B0F-5D3C-1EEB-4CEE-12DE0EB9B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altLang="en-US" sz="2800">
                <a:latin typeface="Times New Roman" panose="02020603050405020304" pitchFamily="18" charset="0"/>
              </a:rPr>
              <a:t> Creative Ideas to Generate Turbulent Flow : Squish based GDI concepts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graphicFrame>
        <p:nvGraphicFramePr>
          <p:cNvPr id="259076" name="Object 2">
            <a:extLst>
              <a:ext uri="{FF2B5EF4-FFF2-40B4-BE49-F238E27FC236}">
                <a16:creationId xmlns:a16="http://schemas.microsoft.com/office/drawing/2014/main" id="{FE15B9FB-800D-8BCE-70BA-7DF1C9075E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1663" y="1630363"/>
          <a:ext cx="2624137" cy="370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609716" imgH="1371524" progId="Paint.Picture">
                  <p:embed/>
                </p:oleObj>
              </mc:Choice>
              <mc:Fallback>
                <p:oleObj name="Bitmap Image" r:id="rId2" imgW="1609716" imgH="1371524" progId="Paint.Picture">
                  <p:embed/>
                  <p:pic>
                    <p:nvPicPr>
                      <p:cNvPr id="259076" name="Object 2">
                        <a:extLst>
                          <a:ext uri="{FF2B5EF4-FFF2-40B4-BE49-F238E27FC236}">
                            <a16:creationId xmlns:a16="http://schemas.microsoft.com/office/drawing/2014/main" id="{FE15B9FB-800D-8BCE-70BA-7DF1C9075E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630363"/>
                        <a:ext cx="2624137" cy="370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7" name="Object 3">
            <a:extLst>
              <a:ext uri="{FF2B5EF4-FFF2-40B4-BE49-F238E27FC236}">
                <a16:creationId xmlns:a16="http://schemas.microsoft.com/office/drawing/2014/main" id="{57B9B25A-BBA0-A5FF-3F1D-18B64A7A2D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371600"/>
          <a:ext cx="3044825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857300" imgH="1333333" progId="Paint.Picture">
                  <p:embed/>
                </p:oleObj>
              </mc:Choice>
              <mc:Fallback>
                <p:oleObj name="Bitmap Image" r:id="rId4" imgW="1857300" imgH="1333333" progId="Paint.Picture">
                  <p:embed/>
                  <p:pic>
                    <p:nvPicPr>
                      <p:cNvPr id="259077" name="Object 3">
                        <a:extLst>
                          <a:ext uri="{FF2B5EF4-FFF2-40B4-BE49-F238E27FC236}">
                            <a16:creationId xmlns:a16="http://schemas.microsoft.com/office/drawing/2014/main" id="{57B9B25A-BBA0-A5FF-3F1D-18B64A7A2D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3044825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2BDA77C5-6B4F-91CF-C315-6C05114D63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CEF864A5-78A8-1850-DF90-5A8262EAA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C29DC52D-4C67-87CC-9C20-ED09B50828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635DB833-D7E9-F3D9-8CF0-AFAF2ABAC8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77FBE05B-BBD2-371D-BAC5-CCA2EBC321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1185E8C3-55A9-B875-6F02-8FC118F9D9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6E25A26F-B677-4451-B3B0-C8DD1DD7A5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F0D368C9-53B3-13F6-40BE-CF3588E6C8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BCBA0EA4-57E2-BD0C-2451-83CA334C40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3FACE988-6ADA-0C42-7290-21A46587EA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8212E0F1-622C-1933-9D11-DC08B3F6CF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5E48E7DE-CE2D-EE85-7402-8798ADA795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63CB5432-D614-6EDF-83CC-C6EE660469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D05247AC-A33D-59EF-9443-0B1D4B35B2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E0DBCE26-CCE2-0104-7D1E-2F2AA033AE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6DDE55BD-2613-EA80-8B4C-5EB0A6404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C3F158-E132-89DB-D301-13D2D049D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>
            <a:extLst>
              <a:ext uri="{FF2B5EF4-FFF2-40B4-BE49-F238E27FC236}">
                <a16:creationId xmlns:a16="http://schemas.microsoft.com/office/drawing/2014/main" id="{F2757387-1EB1-9A17-E18E-60D76469E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altLang="en-US" sz="2800">
                <a:latin typeface="Times New Roman" panose="02020603050405020304" pitchFamily="18" charset="0"/>
              </a:rPr>
              <a:t>Creative Ideas to Generate Turbulent Flow : :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Tumble based GDI systems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60100" name="Object 2">
            <a:extLst>
              <a:ext uri="{FF2B5EF4-FFF2-40B4-BE49-F238E27FC236}">
                <a16:creationId xmlns:a16="http://schemas.microsoft.com/office/drawing/2014/main" id="{2485A0DE-2D0D-C1CD-2049-FE8F564C56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447800"/>
          <a:ext cx="28765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619205" imgH="1495431" progId="Paint.Picture">
                  <p:embed/>
                </p:oleObj>
              </mc:Choice>
              <mc:Fallback>
                <p:oleObj name="Bitmap Image" r:id="rId2" imgW="1619205" imgH="1495431" progId="Paint.Picture">
                  <p:embed/>
                  <p:pic>
                    <p:nvPicPr>
                      <p:cNvPr id="260100" name="Object 2">
                        <a:extLst>
                          <a:ext uri="{FF2B5EF4-FFF2-40B4-BE49-F238E27FC236}">
                            <a16:creationId xmlns:a16="http://schemas.microsoft.com/office/drawing/2014/main" id="{2485A0DE-2D0D-C1CD-2049-FE8F564C56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28765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1" name="Object 3">
            <a:extLst>
              <a:ext uri="{FF2B5EF4-FFF2-40B4-BE49-F238E27FC236}">
                <a16:creationId xmlns:a16="http://schemas.microsoft.com/office/drawing/2014/main" id="{93E8AE34-F1DA-2284-486F-91B71CD508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3050" y="1944688"/>
          <a:ext cx="3105150" cy="277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743054" imgH="1085682" progId="Paint.Picture">
                  <p:embed/>
                </p:oleObj>
              </mc:Choice>
              <mc:Fallback>
                <p:oleObj name="Bitmap Image" r:id="rId4" imgW="1743054" imgH="1085682" progId="Paint.Picture">
                  <p:embed/>
                  <p:pic>
                    <p:nvPicPr>
                      <p:cNvPr id="260101" name="Object 3">
                        <a:extLst>
                          <a:ext uri="{FF2B5EF4-FFF2-40B4-BE49-F238E27FC236}">
                            <a16:creationId xmlns:a16="http://schemas.microsoft.com/office/drawing/2014/main" id="{93E8AE34-F1DA-2284-486F-91B71CD50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1944688"/>
                        <a:ext cx="3105150" cy="277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22325114-2D4D-4A81-6678-19D0D7B64F7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3142CD54-24F0-4C61-5B81-CC34F28733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BB12496C-9CE6-EBE7-6F17-0A8F0522AE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C8A142C9-FB59-5C81-07ED-9786833EEE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145F7900-10B1-26D9-162A-DD144C2E02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0C31193F-B0AA-E717-5C63-CF29EDBE8A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5C65C1D2-705D-5760-2A74-80F815072B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03C510FE-F35B-851E-8DB9-4891BCE81C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BCFECF58-F640-E058-B85A-587A0003F6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BED4D5C8-F003-138D-D2B5-CEF656EF83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F11F1197-8022-4877-11AA-31947F27D1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DC1DD909-16F7-BAF9-9400-780A4D4CC0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4B2E174F-A969-ABE4-9633-FB862FD49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47690B1E-FF5F-C159-66A0-7ACB954081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4F94EC5D-7638-3C25-385C-F8CB071FD8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8F02D42D-A4C4-C524-0D8E-58A0F3973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997600E-75C0-C3F3-C438-6DE3EEA83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4B586283-6F82-5D3F-D213-02DD07FD1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z="2800">
                <a:latin typeface="Times New Roman" panose="02020603050405020304" pitchFamily="18" charset="0"/>
              </a:rPr>
              <a:t>Creative Ideas to Generate Turbulent Flow  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CE9C28B-1D8C-784E-4E9F-A00EB288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6000" contras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4236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3C456509-5898-F95C-2D8A-74A2104416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EE07CEA6-5F88-FB20-B640-12FB628912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5F57E905-8DF2-F27D-8476-C78BA57A05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A3C18A98-154D-4FBD-B5AA-4D205E18A7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528EE884-8613-2604-828A-363A109ECD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D911CEF4-D8E7-8EE4-BDCB-0539991BC7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3CA0FCD6-9C80-64D5-A724-560BEDCE6F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A1046C83-1FFB-352E-B2E7-6360A4B090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EED0E7C6-309C-BB05-1B4F-E839B106A6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15EFE8CE-1B38-2491-CFCA-54C8315D5B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8223C767-0366-183C-4B94-DA98F7AFF4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E3FE820C-AF83-78CF-6509-1A203B82E0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680F5947-4B7A-4964-8ECB-CE3B16BDE8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20A945CE-C304-C783-2C3F-897FAB8E83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E3BCD6C3-3901-21BC-EF8C-FFBDD23A3D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CF3FAF8A-54EA-F7A4-62EF-0A142E9C2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1A10BF2-6557-3D6B-ACA6-C8CF1DF32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1A479C3-2ED3-6B07-2BFE-14DDD245E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03238"/>
            <a:ext cx="8229600" cy="487362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</a:rPr>
              <a:t>Peripheral Technologies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B63C6EB-CF69-3933-F501-072D2A1D6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Electronically controlled spray type injector - Hollow cone spray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Tumbling Port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Combustion Chamber Geometry</a:t>
            </a:r>
          </a:p>
        </p:txBody>
      </p:sp>
      <p:pic>
        <p:nvPicPr>
          <p:cNvPr id="58372" name="Picture 17" descr="mitsubishiGDI">
            <a:extLst>
              <a:ext uri="{FF2B5EF4-FFF2-40B4-BE49-F238E27FC236}">
                <a16:creationId xmlns:a16="http://schemas.microsoft.com/office/drawing/2014/main" id="{41A28404-1A7A-B993-6651-177D2220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87687"/>
            <a:ext cx="76962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18">
            <a:extLst>
              <a:ext uri="{FF2B5EF4-FFF2-40B4-BE49-F238E27FC236}">
                <a16:creationId xmlns:a16="http://schemas.microsoft.com/office/drawing/2014/main" id="{544B5696-0CC0-DD03-144A-E0919D13C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26087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Hollow Cone Spray</a:t>
            </a:r>
          </a:p>
        </p:txBody>
      </p:sp>
      <p:sp>
        <p:nvSpPr>
          <p:cNvPr id="58374" name="Text Box 19">
            <a:extLst>
              <a:ext uri="{FF2B5EF4-FFF2-40B4-BE49-F238E27FC236}">
                <a16:creationId xmlns:a16="http://schemas.microsoft.com/office/drawing/2014/main" id="{61EE99EC-E5F0-3AA7-2D3E-463AE2163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02287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Tumbling Flow</a:t>
            </a:r>
          </a:p>
        </p:txBody>
      </p:sp>
      <p:sp>
        <p:nvSpPr>
          <p:cNvPr id="58375" name="Text Box 20">
            <a:extLst>
              <a:ext uri="{FF2B5EF4-FFF2-40B4-BE49-F238E27FC236}">
                <a16:creationId xmlns:a16="http://schemas.microsoft.com/office/drawing/2014/main" id="{C9BFFD99-B629-3A5D-F622-1D8FD3EC6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602287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Piston Cavity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C2956FCD-14B8-728A-C44A-0AC6F1AB7A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D19D565C-727C-99E8-045B-3E1EC6829D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8B69FAF7-A706-A23A-B287-37EECC803D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3DD00E3A-D3B1-8CC4-351A-3CE5A60963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8AFD10A5-31FE-F26A-4471-BF641BA9A5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08A11170-4AE4-6DEE-A645-0DEC14531D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FDB94137-0232-9EFB-0C44-A814396B45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BF1DA871-850B-FA2C-0D95-9AD5D276E1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8360D5F7-E314-1593-4A37-2FF5AC68CE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17FD5B07-1D6A-70B5-E3B4-931424804A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82391C91-B0BA-EECA-5977-85A43CB0B3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69D88285-6226-C043-6E59-C06489EC6B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18948499-4AC3-0460-1E8E-4C844F4B78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37E48FB7-3269-9C95-5079-F2A03DD624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481A83E4-2C41-889B-9ECD-D94C94460C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721BE9AB-84FF-EB88-176D-566127CD6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762A8F0-F291-D55E-63C5-AEDC19B91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8F7CCFB5-9FAE-860F-C25D-1976261BB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46781720-8DA8-37A1-3868-6F2677AF1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482326"/>
              </p:ext>
            </p:extLst>
          </p:nvPr>
        </p:nvGraphicFramePr>
        <p:xfrm>
          <a:off x="50800" y="50800"/>
          <a:ext cx="904240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CD37713A-7472-F8F0-88E7-06719BD84EB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4C73C5BC-1283-FBF7-2FEA-24C6E9990A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5CBBCC9B-DB56-D349-045A-5ADA3116FD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ED4F1252-9B67-201D-E16F-EC43B7A30D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83C8B30A-3A05-7CE5-3D6D-0CC452D044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0CA88ACD-BB43-9098-096D-EF09C0F785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AC759E7A-6477-3FC8-8AF5-AEB3267E44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8D4F255E-4E35-092A-F233-A3D1346F5A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1B198473-E3B3-FA4F-DB00-796561F864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478C06CD-0B87-75C3-5FE5-8EC8DD181E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A4409CF6-0CDE-0944-D690-EFFAEB3B3B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CAAA407F-5B21-30B1-9FAD-14D368799D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A4B5B5EB-FECB-6D72-10EF-247C575C86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9F22776D-0005-3906-60CC-034EC913DB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5C289507-0A14-33F2-BACF-1BEF6294BA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4B145421-595E-292D-E2ED-B6F91A429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D7C7C1F-AB31-C35A-74DA-12B1959B9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>
            <a:extLst>
              <a:ext uri="{FF2B5EF4-FFF2-40B4-BE49-F238E27FC236}">
                <a16:creationId xmlns:a16="http://schemas.microsoft.com/office/drawing/2014/main" id="{F27A2632-38D3-1361-C636-D96DAF21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66" y="346837"/>
            <a:ext cx="6228140" cy="872363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Geometrical Characterization of Turbulent 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6E761-505B-8257-8793-69E097057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724400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velocity field in a cylinder contains vortices of sizes (eddies) 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Eddies that are essentially large enough to fill the space available, in our case the engine cylinder, 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Eddies often substantially below a millimeter in size.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largest eddy can be guessed by asking for the diameter of the largest sphere that will fit in the available space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at TC the largest eddy will be roughly the clearance height, while at BC it will be roughly the cylinder bore. 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3906FB02-D350-6516-0D96-FECB8C0C8E1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43DA2435-4F35-3287-5B6F-0C509892A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652A3C19-6A4E-7724-B665-C311E85CD9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2889CBEA-5AED-E403-E8FE-D2BEC89A47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E238D81E-D227-60D7-FBEA-EC615BB482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B26EEA27-FAA4-713E-E316-F6339FF91A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3A49648F-4731-FB31-EEC4-917566FAF2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1A9C4DB9-F845-31F0-C2BD-60E65B0B8E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2C800271-5087-09B4-B908-71B9166D0A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8AEEB71D-85C4-977B-48E0-F08398275C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2E240946-4087-297C-E40B-9B041F7099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1CACB1EB-AE14-465D-9ABE-8D10A78283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242C22DF-D5A2-6F00-5E99-44A0BA02E7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BE9571CC-29F9-8692-ED90-F3A135208E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A57FE70E-7F66-5ED2-FB88-1D57A00775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9CE9B511-C5CB-D2B7-835D-3E975561C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FAD4642-3DED-7441-DD18-FBF44FAAB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0DDC359-3CE8-23E4-EF3F-AC776C53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6356350" cy="1143000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 Characterization of Turbulent Structure</a:t>
            </a:r>
            <a:endParaRPr lang="en-US" alt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3E29-36D9-8184-E372-028EA219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kinetic energy of these eddies varies: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largest eddies are relatively weak; as the size drops, the energy rises rapidly to a peak, and then falls continually down to the smallest eddies.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most energetic eddy, at the peak, which is responsible for most of the transport, is about 1/6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largest eddy ‐ thus,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1/6 of the bore, or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1/6 of the clearance height</a:t>
            </a:r>
          </a:p>
          <a:p>
            <a:endParaRPr lang="en-US" altLang="en-US" sz="2400"/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9471B084-D2D4-EFFD-DDFC-005A9F8C650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7811D9DC-D683-E7AE-DC8C-B65F23242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DFA0545E-4784-30C4-1360-F25860EEAD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C01D4992-97BF-BF51-30A0-F70D29CFC3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DA060DC3-9FAC-E26A-2621-38A40F85FD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283B5643-480D-5A7C-7DA2-1937CEF23A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94FF3C02-1A35-77F0-3B4A-733808CBF8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7413008E-7970-4AE9-4712-0C4411F57C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53C4F7D5-A0BF-900F-0CD0-4E92F0A466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9D2CF70E-52B7-1608-9182-6897556658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A63EC8D2-1499-8D7D-0426-C76A0D8FE9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4D67C31A-744A-0805-257B-3D925B0DFD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D39BBC7C-3080-C960-8CD6-89EAD6237F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7D6F5E56-DFC2-834C-5E31-C6B7F037B2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DCBDD2CE-1BC6-CF66-A5E4-8A65059292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871FA744-C835-7703-9CE5-8D180AE54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F1E22A9-E4A6-D1EA-F3FF-12C8A603A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D6E0C33-4EA4-F3B1-76E0-8E1E3B29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77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415E83-028B-CB20-F06F-F16194696F44}"/>
              </a:ext>
            </a:extLst>
          </p:cNvPr>
          <p:cNvSpPr/>
          <p:nvPr/>
        </p:nvSpPr>
        <p:spPr>
          <a:xfrm>
            <a:off x="762000" y="25146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67CE0A-93D9-7616-ADA1-26A840D0D93D}"/>
              </a:ext>
            </a:extLst>
          </p:cNvPr>
          <p:cNvSpPr/>
          <p:nvPr/>
        </p:nvSpPr>
        <p:spPr>
          <a:xfrm>
            <a:off x="762000" y="39624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FEF404-663A-152B-D9A0-A890AF7EF3FE}"/>
              </a:ext>
            </a:extLst>
          </p:cNvPr>
          <p:cNvSpPr/>
          <p:nvPr/>
        </p:nvSpPr>
        <p:spPr>
          <a:xfrm>
            <a:off x="762000" y="55626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936FFE-DEB4-8031-F58C-8437E2FF6C31}"/>
              </a:ext>
            </a:extLst>
          </p:cNvPr>
          <p:cNvSpPr/>
          <p:nvPr/>
        </p:nvSpPr>
        <p:spPr>
          <a:xfrm>
            <a:off x="2667000" y="9906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015105-2FBB-BA99-9338-2B20C64DB3BA}"/>
              </a:ext>
            </a:extLst>
          </p:cNvPr>
          <p:cNvSpPr/>
          <p:nvPr/>
        </p:nvSpPr>
        <p:spPr>
          <a:xfrm>
            <a:off x="2590800" y="25908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989324-2388-D512-A7AD-31A9BB7C088F}"/>
              </a:ext>
            </a:extLst>
          </p:cNvPr>
          <p:cNvSpPr/>
          <p:nvPr/>
        </p:nvSpPr>
        <p:spPr>
          <a:xfrm>
            <a:off x="2667000" y="38862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B808D5-5D74-0A8F-12F6-6A555EE43354}"/>
              </a:ext>
            </a:extLst>
          </p:cNvPr>
          <p:cNvSpPr/>
          <p:nvPr/>
        </p:nvSpPr>
        <p:spPr>
          <a:xfrm>
            <a:off x="2667000" y="54102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50399-F242-428F-277C-F81E689280F1}"/>
              </a:ext>
            </a:extLst>
          </p:cNvPr>
          <p:cNvSpPr/>
          <p:nvPr/>
        </p:nvSpPr>
        <p:spPr>
          <a:xfrm>
            <a:off x="4572000" y="11430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08D978-BB77-7406-E552-D3E7BA2FEBBE}"/>
              </a:ext>
            </a:extLst>
          </p:cNvPr>
          <p:cNvSpPr/>
          <p:nvPr/>
        </p:nvSpPr>
        <p:spPr>
          <a:xfrm>
            <a:off x="6477000" y="10668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0651D-A814-8D58-7601-5703441E555A}"/>
              </a:ext>
            </a:extLst>
          </p:cNvPr>
          <p:cNvSpPr/>
          <p:nvPr/>
        </p:nvSpPr>
        <p:spPr>
          <a:xfrm>
            <a:off x="6477000" y="25146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06B3F4-C8C8-09F5-787D-F54B200A2575}"/>
              </a:ext>
            </a:extLst>
          </p:cNvPr>
          <p:cNvSpPr/>
          <p:nvPr/>
        </p:nvSpPr>
        <p:spPr>
          <a:xfrm>
            <a:off x="4572000" y="25146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4B40BB-4F7A-5E77-A90F-EA44EB8DF5F9}"/>
              </a:ext>
            </a:extLst>
          </p:cNvPr>
          <p:cNvSpPr/>
          <p:nvPr/>
        </p:nvSpPr>
        <p:spPr>
          <a:xfrm>
            <a:off x="4572000" y="39624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4C1D0C-F514-36B2-7BDD-A5269F659699}"/>
              </a:ext>
            </a:extLst>
          </p:cNvPr>
          <p:cNvSpPr/>
          <p:nvPr/>
        </p:nvSpPr>
        <p:spPr>
          <a:xfrm>
            <a:off x="6553200" y="39624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854A25-8F4E-7869-47C0-682C71A2CAC4}"/>
              </a:ext>
            </a:extLst>
          </p:cNvPr>
          <p:cNvSpPr/>
          <p:nvPr/>
        </p:nvSpPr>
        <p:spPr>
          <a:xfrm>
            <a:off x="4648200" y="54864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EB39B7-BDC9-5EE2-7C28-FF85A59A0C86}"/>
              </a:ext>
            </a:extLst>
          </p:cNvPr>
          <p:cNvSpPr/>
          <p:nvPr/>
        </p:nvSpPr>
        <p:spPr>
          <a:xfrm>
            <a:off x="6553200" y="5334000"/>
            <a:ext cx="16002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30" name="Title 1">
            <a:extLst>
              <a:ext uri="{FF2B5EF4-FFF2-40B4-BE49-F238E27FC236}">
                <a16:creationId xmlns:a16="http://schemas.microsoft.com/office/drawing/2014/main" id="{8F2D1D08-5A7E-F21D-2B60-4024D0A5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7620000" cy="838200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Baby Spark into Baby Flame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E17FB946-B722-04AC-087D-C929C3E59A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F93C631-C6E6-C198-8B1F-132265422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286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12C4BB6F-CBAD-BE34-5B55-8CDE18D823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F5F2B0C-AE5C-E7F1-F028-95003EEC4D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3312" name="Rectangle 10">
                  <a:extLst>
                    <a:ext uri="{FF2B5EF4-FFF2-40B4-BE49-F238E27FC236}">
                      <a16:creationId xmlns:a16="http://schemas.microsoft.com/office/drawing/2014/main" id="{A281970C-495A-56A6-13DA-0BDC5BDC0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313" name="Rectangle 11">
                  <a:extLst>
                    <a:ext uri="{FF2B5EF4-FFF2-40B4-BE49-F238E27FC236}">
                      <a16:creationId xmlns:a16="http://schemas.microsoft.com/office/drawing/2014/main" id="{5959B96F-0F98-66DF-9977-C906DED1BC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3" name="Group 12">
                <a:extLst>
                  <a:ext uri="{FF2B5EF4-FFF2-40B4-BE49-F238E27FC236}">
                    <a16:creationId xmlns:a16="http://schemas.microsoft.com/office/drawing/2014/main" id="{23817BD9-500F-5282-7DD3-F09B9B2CA7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0" name="Rectangle 13">
                  <a:extLst>
                    <a:ext uri="{FF2B5EF4-FFF2-40B4-BE49-F238E27FC236}">
                      <a16:creationId xmlns:a16="http://schemas.microsoft.com/office/drawing/2014/main" id="{FFCE4D30-2227-9D15-0539-CF8BD8A9AC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" name="Rectangle 14">
                  <a:extLst>
                    <a:ext uri="{FF2B5EF4-FFF2-40B4-BE49-F238E27FC236}">
                      <a16:creationId xmlns:a16="http://schemas.microsoft.com/office/drawing/2014/main" id="{911B1337-DC78-688A-9481-C3A2B99AE5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4" name="Group 15">
                <a:extLst>
                  <a:ext uri="{FF2B5EF4-FFF2-40B4-BE49-F238E27FC236}">
                    <a16:creationId xmlns:a16="http://schemas.microsoft.com/office/drawing/2014/main" id="{E668E747-EEEB-79C4-DF0C-2CCDFC8514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8" name="Rectangle 16">
                  <a:extLst>
                    <a:ext uri="{FF2B5EF4-FFF2-40B4-BE49-F238E27FC236}">
                      <a16:creationId xmlns:a16="http://schemas.microsoft.com/office/drawing/2014/main" id="{3475D001-B097-3D41-6AF5-833FC9CB48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9" name="Rectangle 17">
                  <a:extLst>
                    <a:ext uri="{FF2B5EF4-FFF2-40B4-BE49-F238E27FC236}">
                      <a16:creationId xmlns:a16="http://schemas.microsoft.com/office/drawing/2014/main" id="{4A2C5BD3-0A1A-C5DB-4527-2732DF5C3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5" name="Group 18">
                <a:extLst>
                  <a:ext uri="{FF2B5EF4-FFF2-40B4-BE49-F238E27FC236}">
                    <a16:creationId xmlns:a16="http://schemas.microsoft.com/office/drawing/2014/main" id="{3E4F428E-20AC-1ADE-93FE-709852EC98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6" name="Rectangle 19">
                  <a:extLst>
                    <a:ext uri="{FF2B5EF4-FFF2-40B4-BE49-F238E27FC236}">
                      <a16:creationId xmlns:a16="http://schemas.microsoft.com/office/drawing/2014/main" id="{C1893525-8B8B-0734-5C4C-AB134893D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7" name="Rectangle 20">
                  <a:extLst>
                    <a:ext uri="{FF2B5EF4-FFF2-40B4-BE49-F238E27FC236}">
                      <a16:creationId xmlns:a16="http://schemas.microsoft.com/office/drawing/2014/main" id="{9391F3EF-3AAB-8AC5-3CED-740C0E448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9A48A33A-FE19-D89F-9C8A-A1DE376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6781800" cy="114300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CGNewsGotMTBol"/>
              </a:rPr>
              <a:t>Engine Geometry Vs Flame Area Maps</a:t>
            </a:r>
            <a:endParaRPr lang="en-US" altLang="en-US" sz="2800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D527E8F-5436-85BB-12F0-DA8CC15CE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34" y="1447800"/>
            <a:ext cx="8478005" cy="5029200"/>
          </a:xfrm>
        </p:spPr>
        <p:txBody>
          <a:bodyPr/>
          <a:lstStyle/>
          <a:p>
            <a:r>
              <a:rPr lang="en-US" sz="2400" dirty="0"/>
              <a:t>The instantaneous area of the spherical flame front the moving across the chamber is one of the main parameter, which is influenced by </a:t>
            </a:r>
            <a:r>
              <a:rPr lang="en-US" sz="2400" i="1" dirty="0"/>
              <a:t>R</a:t>
            </a:r>
            <a:r>
              <a:rPr lang="en-US" sz="2400" i="1" baseline="-25000" dirty="0"/>
              <a:t>BS</a:t>
            </a:r>
            <a:r>
              <a:rPr lang="en-US" sz="2400" dirty="0"/>
              <a:t>.</a:t>
            </a:r>
          </a:p>
          <a:p>
            <a:r>
              <a:rPr lang="en-US" sz="2400" dirty="0"/>
              <a:t>Simulation of  flame shape and the interaction between the flame front and the combustion chamber walls demand an advanced geometrical processing algorithms. </a:t>
            </a:r>
          </a:p>
          <a:p>
            <a:r>
              <a:rPr lang="en-US" sz="2400" dirty="0"/>
              <a:t>In investigations of this type, it is customary to plot maps of normalized flame area (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fl</a:t>
            </a:r>
            <a:r>
              <a:rPr lang="en-US" sz="2400" i="1" dirty="0"/>
              <a:t>/B</a:t>
            </a:r>
            <a:r>
              <a:rPr lang="en-US" sz="2400" i="1" baseline="30000" dirty="0"/>
              <a:t>2</a:t>
            </a:r>
            <a:r>
              <a:rPr lang="en-US" sz="2400" dirty="0"/>
              <a:t>) the normalized flame front radius (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fl</a:t>
            </a:r>
            <a:r>
              <a:rPr lang="en-US" sz="2400" i="1" dirty="0"/>
              <a:t>/B</a:t>
            </a:r>
            <a:r>
              <a:rPr lang="en-US" sz="2400" dirty="0"/>
              <a:t>).</a:t>
            </a:r>
          </a:p>
          <a:p>
            <a:r>
              <a:rPr lang="en-US" sz="2400" dirty="0"/>
              <a:t>Influence of RBS on normalized flame area and normalized flame front found to be very significant.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064DD12F-2385-2510-D8EC-B82022E852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CB0426CC-1709-51A7-F2AD-3363BFF2B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2CF85E64-20C3-4D6A-1C2A-86002CBF83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24CE5F6F-BEBD-38EB-9CE5-F59F776657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93F2B87F-1B61-B979-37E9-25A1874A23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6AC93CED-8D05-1ECD-12C8-2A965B9E0F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BC609CCF-FFEE-B4D2-7130-EEB47F24C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7C7DBB6A-0863-0F42-99EE-F129564CB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2DC5D5ED-8A83-4864-AC43-F10B26FAA6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6579AABA-934B-1883-C65D-BF6144DEE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1C2AB1BC-88C8-56E8-3CE3-01B0DD86C6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20710485-B751-96ED-C817-FE4712312E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8B716DDE-24E1-3398-8E02-D8BE88BE73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71B96129-E036-E6AB-2EF3-6A30AA6AF8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31516D0C-44FD-02FE-BC84-26E214270B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E2D06A57-03D7-7031-5E55-ADFB61308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98D4013-C377-8DB6-1EC3-FEA6797E3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823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6030-E717-E98B-D3A3-8B5EC76E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sz="2800" dirty="0"/>
              <a:t>Flame Shape and Volume in SI Engine</a:t>
            </a:r>
            <a:endParaRPr lang="en-IN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CD1689-9F9E-E9A8-0776-DA7FA35589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5" y="2209800"/>
            <a:ext cx="8517140" cy="29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8">
            <a:extLst>
              <a:ext uri="{FF2B5EF4-FFF2-40B4-BE49-F238E27FC236}">
                <a16:creationId xmlns:a16="http://schemas.microsoft.com/office/drawing/2014/main" id="{AB7EE5DE-82E0-41A7-E754-6043A061E0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5231D945-A86C-39B3-E8AF-526CFA3ADC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5621A6DA-629A-8FE1-4FF4-8728633497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BA03F343-D721-FADC-9121-86DFD49D0E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A5E4BE51-4088-CD36-4A22-246C8CF139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48B9C337-D9E8-A1B3-D4C1-08004CB886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B2D7245D-2DD8-E8A5-5A8F-609C7F92C8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C189757E-A7E9-BB66-6396-3644E59702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368F57EF-C7F7-A192-7E5B-B29CED9A4E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DAA8E97B-67C2-8B04-5D34-E9A1C7FA1C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3F0F6781-205D-9A64-7E79-5CC612F992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FA925D43-D5FA-782C-DB14-80D2711339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4A04864E-25AD-B08F-42CC-1481C0A66E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C62ED2D1-7E34-793C-729D-F94C367F63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ABDA792B-7589-DE12-6040-ED57BC495A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8079C03F-1C3C-A29C-5FEC-4433572E3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93691E5-3E3D-C396-7409-448D0EDF9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1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B4D6-078B-C567-4144-B55EC427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sz="2800" dirty="0"/>
              <a:t>Classes of Cylinder Geometries</a:t>
            </a:r>
            <a:endParaRPr lang="en-IN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C7B73C-8CD6-8204-C0B8-75CE04764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601" y="1676400"/>
            <a:ext cx="5172797" cy="2543530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0ADB3-090B-D84C-159A-B54EEEA7491C}"/>
              </a:ext>
            </a:extLst>
          </p:cNvPr>
          <p:cNvGrpSpPr/>
          <p:nvPr/>
        </p:nvGrpSpPr>
        <p:grpSpPr>
          <a:xfrm>
            <a:off x="2222242" y="4495800"/>
            <a:ext cx="4915374" cy="1905398"/>
            <a:chOff x="2222242" y="4495800"/>
            <a:chExt cx="4915374" cy="19053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DFFBEB-446C-EE1B-A604-CAA8F8478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242" y="4495800"/>
              <a:ext cx="4915374" cy="1905398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C85BA8-D69A-2C30-C077-DB46E24A6FC4}"/>
                </a:ext>
              </a:extLst>
            </p:cNvPr>
            <p:cNvSpPr txBox="1"/>
            <p:nvPr/>
          </p:nvSpPr>
          <p:spPr>
            <a:xfrm>
              <a:off x="2819400" y="5224046"/>
              <a:ext cx="96212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</a:t>
              </a:r>
              <a:r>
                <a:rPr lang="en-US" sz="1600" baseline="-25000" dirty="0"/>
                <a:t>BS</a:t>
              </a:r>
              <a:r>
                <a:rPr lang="en-US" sz="1600" dirty="0"/>
                <a:t>=1.43</a:t>
              </a:r>
              <a:endParaRPr lang="en-IN" sz="1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1CAC14-BEFC-E8FB-AFA2-2311AB15F6A9}"/>
                </a:ext>
              </a:extLst>
            </p:cNvPr>
            <p:cNvSpPr txBox="1"/>
            <p:nvPr/>
          </p:nvSpPr>
          <p:spPr>
            <a:xfrm>
              <a:off x="4495800" y="5300246"/>
              <a:ext cx="85953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</a:t>
              </a:r>
              <a:r>
                <a:rPr lang="en-US" sz="1600" baseline="-25000" dirty="0"/>
                <a:t>BS</a:t>
              </a:r>
              <a:r>
                <a:rPr lang="en-US" sz="1600" dirty="0"/>
                <a:t>=1.0</a:t>
              </a:r>
              <a:endParaRPr lang="en-IN" sz="1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F34F15-854D-98E8-FAE8-5707CDFB9ACD}"/>
                </a:ext>
              </a:extLst>
            </p:cNvPr>
            <p:cNvSpPr txBox="1"/>
            <p:nvPr/>
          </p:nvSpPr>
          <p:spPr>
            <a:xfrm>
              <a:off x="5895877" y="5257800"/>
              <a:ext cx="96212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</a:t>
              </a:r>
              <a:r>
                <a:rPr lang="en-US" sz="1600" baseline="-25000" dirty="0"/>
                <a:t>BS</a:t>
              </a:r>
              <a:r>
                <a:rPr lang="en-US" sz="1600" dirty="0"/>
                <a:t>=0.77</a:t>
              </a:r>
              <a:endParaRPr lang="en-IN" sz="1600" dirty="0"/>
            </a:p>
          </p:txBody>
        </p:sp>
      </p:grpSp>
      <p:grpSp>
        <p:nvGrpSpPr>
          <p:cNvPr id="13" name="Group 38">
            <a:extLst>
              <a:ext uri="{FF2B5EF4-FFF2-40B4-BE49-F238E27FC236}">
                <a16:creationId xmlns:a16="http://schemas.microsoft.com/office/drawing/2014/main" id="{9A5BC794-C6C9-A1EA-045A-9151C8D33AB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BE89A424-DB08-9873-406B-2C207DDE8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6" name="Group 8">
                <a:extLst>
                  <a:ext uri="{FF2B5EF4-FFF2-40B4-BE49-F238E27FC236}">
                    <a16:creationId xmlns:a16="http://schemas.microsoft.com/office/drawing/2014/main" id="{16AAA660-5235-E649-EF2A-4528AE67BB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8" name="Group 9">
                  <a:extLst>
                    <a:ext uri="{FF2B5EF4-FFF2-40B4-BE49-F238E27FC236}">
                      <a16:creationId xmlns:a16="http://schemas.microsoft.com/office/drawing/2014/main" id="{2BE8EE9B-4122-9394-746A-0DFF2698B1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8" name="Rectangle 10">
                    <a:extLst>
                      <a:ext uri="{FF2B5EF4-FFF2-40B4-BE49-F238E27FC236}">
                        <a16:creationId xmlns:a16="http://schemas.microsoft.com/office/drawing/2014/main" id="{F1B8FD2B-85B2-74E3-4EEB-F7D9773AA4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11">
                    <a:extLst>
                      <a:ext uri="{FF2B5EF4-FFF2-40B4-BE49-F238E27FC236}">
                        <a16:creationId xmlns:a16="http://schemas.microsoft.com/office/drawing/2014/main" id="{6DA3D38B-A6AB-3365-64A3-295FA28566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" name="Group 12">
                  <a:extLst>
                    <a:ext uri="{FF2B5EF4-FFF2-40B4-BE49-F238E27FC236}">
                      <a16:creationId xmlns:a16="http://schemas.microsoft.com/office/drawing/2014/main" id="{D5924525-1818-8878-FAD6-24E130608D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6" name="Rectangle 13">
                    <a:extLst>
                      <a:ext uri="{FF2B5EF4-FFF2-40B4-BE49-F238E27FC236}">
                        <a16:creationId xmlns:a16="http://schemas.microsoft.com/office/drawing/2014/main" id="{9C143EDA-FCC3-A152-CFFE-EFB9AC2113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" name="Rectangle 14">
                    <a:extLst>
                      <a:ext uri="{FF2B5EF4-FFF2-40B4-BE49-F238E27FC236}">
                        <a16:creationId xmlns:a16="http://schemas.microsoft.com/office/drawing/2014/main" id="{2E9AD916-A0D7-A649-8893-1ADFEEF8A8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" name="Group 15">
                  <a:extLst>
                    <a:ext uri="{FF2B5EF4-FFF2-40B4-BE49-F238E27FC236}">
                      <a16:creationId xmlns:a16="http://schemas.microsoft.com/office/drawing/2014/main" id="{4D0EF304-B635-3901-BE07-DBFA0FEB69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4" name="Rectangle 16">
                    <a:extLst>
                      <a:ext uri="{FF2B5EF4-FFF2-40B4-BE49-F238E27FC236}">
                        <a16:creationId xmlns:a16="http://schemas.microsoft.com/office/drawing/2014/main" id="{0794E788-AE9A-56D7-7623-921BDA5890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" name="Rectangle 17">
                    <a:extLst>
                      <a:ext uri="{FF2B5EF4-FFF2-40B4-BE49-F238E27FC236}">
                        <a16:creationId xmlns:a16="http://schemas.microsoft.com/office/drawing/2014/main" id="{873D5D8E-CB50-7771-ADF4-23629B5C61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1" name="Group 18">
                  <a:extLst>
                    <a:ext uri="{FF2B5EF4-FFF2-40B4-BE49-F238E27FC236}">
                      <a16:creationId xmlns:a16="http://schemas.microsoft.com/office/drawing/2014/main" id="{CE65BC23-4CC0-C39E-6824-0457E11E4C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2" name="Rectangle 19">
                    <a:extLst>
                      <a:ext uri="{FF2B5EF4-FFF2-40B4-BE49-F238E27FC236}">
                        <a16:creationId xmlns:a16="http://schemas.microsoft.com/office/drawing/2014/main" id="{1B353FF6-6832-1662-85B9-A726BC6D9F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20">
                    <a:extLst>
                      <a:ext uri="{FF2B5EF4-FFF2-40B4-BE49-F238E27FC236}">
                        <a16:creationId xmlns:a16="http://schemas.microsoft.com/office/drawing/2014/main" id="{7DCAFC03-4057-A018-D40C-F5DAB73E63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7" name="Rectangle 21">
                <a:extLst>
                  <a:ext uri="{FF2B5EF4-FFF2-40B4-BE49-F238E27FC236}">
                    <a16:creationId xmlns:a16="http://schemas.microsoft.com/office/drawing/2014/main" id="{F7D64F8F-D680-79B7-FDC0-9DBECE544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9B23753-2E8E-CD94-715F-1583B3882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77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B4D6-078B-C567-4144-B55EC427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sz="2800" dirty="0"/>
              <a:t>Flame Area Maps vs </a:t>
            </a:r>
            <a:r>
              <a:rPr lang="en-US" sz="2800" i="1" dirty="0"/>
              <a:t>R</a:t>
            </a:r>
            <a:r>
              <a:rPr lang="en-US" sz="2800" i="1" baseline="-25000" dirty="0"/>
              <a:t>BS</a:t>
            </a:r>
            <a:endParaRPr lang="en-IN" sz="2800" i="1" baseline="-25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B36604-BCE6-152B-228F-94BBD4486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2525" y="3400561"/>
            <a:ext cx="3190875" cy="31718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41A79A-A563-AA53-3F34-B7086C7F45C2}"/>
              </a:ext>
            </a:extLst>
          </p:cNvPr>
          <p:cNvSpPr txBox="1"/>
          <p:nvPr/>
        </p:nvSpPr>
        <p:spPr>
          <a:xfrm>
            <a:off x="5648325" y="317196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Square Cylinder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320F71-22AA-C245-3923-53EA58989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3633626"/>
            <a:ext cx="3505200" cy="3071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BD0F87-99F4-C0CF-8A46-93FED6CCC33E}"/>
              </a:ext>
            </a:extLst>
          </p:cNvPr>
          <p:cNvSpPr txBox="1"/>
          <p:nvPr/>
        </p:nvSpPr>
        <p:spPr>
          <a:xfrm>
            <a:off x="6236594" y="5229361"/>
            <a:ext cx="8595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baseline="-25000" dirty="0"/>
              <a:t>BS</a:t>
            </a:r>
            <a:r>
              <a:rPr lang="en-US" sz="1600" dirty="0"/>
              <a:t>=1.0</a:t>
            </a:r>
            <a:endParaRPr lang="en-IN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04FC3-918C-AA29-6CA6-75FF17D95487}"/>
              </a:ext>
            </a:extLst>
          </p:cNvPr>
          <p:cNvSpPr txBox="1"/>
          <p:nvPr/>
        </p:nvSpPr>
        <p:spPr>
          <a:xfrm>
            <a:off x="1943002" y="5271807"/>
            <a:ext cx="9621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baseline="-25000" dirty="0"/>
              <a:t>BS</a:t>
            </a:r>
            <a:r>
              <a:rPr lang="en-US" sz="1600" dirty="0"/>
              <a:t>=1.43</a:t>
            </a:r>
            <a:endParaRPr lang="en-IN" sz="1600" dirty="0"/>
          </a:p>
        </p:txBody>
      </p:sp>
      <p:grpSp>
        <p:nvGrpSpPr>
          <p:cNvPr id="9" name="Group 38">
            <a:extLst>
              <a:ext uri="{FF2B5EF4-FFF2-40B4-BE49-F238E27FC236}">
                <a16:creationId xmlns:a16="http://schemas.microsoft.com/office/drawing/2014/main" id="{613BC571-A12C-9FF5-2AA9-B8FD94BF36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A394C99A-BCD0-1D8D-D6D3-F756C422F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Group 8">
                <a:extLst>
                  <a:ext uri="{FF2B5EF4-FFF2-40B4-BE49-F238E27FC236}">
                    <a16:creationId xmlns:a16="http://schemas.microsoft.com/office/drawing/2014/main" id="{B2414F22-D45F-A648-6F7D-E77BF4448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" name="Group 9">
                  <a:extLst>
                    <a:ext uri="{FF2B5EF4-FFF2-40B4-BE49-F238E27FC236}">
                      <a16:creationId xmlns:a16="http://schemas.microsoft.com/office/drawing/2014/main" id="{8105E425-58FE-E9DE-A093-438168E8B9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" name="Rectangle 10">
                    <a:extLst>
                      <a:ext uri="{FF2B5EF4-FFF2-40B4-BE49-F238E27FC236}">
                        <a16:creationId xmlns:a16="http://schemas.microsoft.com/office/drawing/2014/main" id="{3752826C-3F45-973E-6D52-12255FC2D1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" name="Rectangle 11">
                    <a:extLst>
                      <a:ext uri="{FF2B5EF4-FFF2-40B4-BE49-F238E27FC236}">
                        <a16:creationId xmlns:a16="http://schemas.microsoft.com/office/drawing/2014/main" id="{7717043B-098B-807C-52ED-97BBAAC057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2">
                  <a:extLst>
                    <a:ext uri="{FF2B5EF4-FFF2-40B4-BE49-F238E27FC236}">
                      <a16:creationId xmlns:a16="http://schemas.microsoft.com/office/drawing/2014/main" id="{835956BA-45F7-6D81-A6D0-70E52625FE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" name="Rectangle 13">
                    <a:extLst>
                      <a:ext uri="{FF2B5EF4-FFF2-40B4-BE49-F238E27FC236}">
                        <a16:creationId xmlns:a16="http://schemas.microsoft.com/office/drawing/2014/main" id="{4F872A93-954D-A434-2651-A33F10D2AE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4">
                    <a:extLst>
                      <a:ext uri="{FF2B5EF4-FFF2-40B4-BE49-F238E27FC236}">
                        <a16:creationId xmlns:a16="http://schemas.microsoft.com/office/drawing/2014/main" id="{862F692B-D18D-553B-D8AC-C5EA2249E5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125028AA-6EF0-FC38-35D9-10B1AEC9F3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0" name="Rectangle 16">
                    <a:extLst>
                      <a:ext uri="{FF2B5EF4-FFF2-40B4-BE49-F238E27FC236}">
                        <a16:creationId xmlns:a16="http://schemas.microsoft.com/office/drawing/2014/main" id="{6E012F5A-31A6-3912-65B7-C147353F6C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7">
                    <a:extLst>
                      <a:ext uri="{FF2B5EF4-FFF2-40B4-BE49-F238E27FC236}">
                        <a16:creationId xmlns:a16="http://schemas.microsoft.com/office/drawing/2014/main" id="{BD97CEEE-278A-0671-F06A-CEA109D337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8">
                  <a:extLst>
                    <a:ext uri="{FF2B5EF4-FFF2-40B4-BE49-F238E27FC236}">
                      <a16:creationId xmlns:a16="http://schemas.microsoft.com/office/drawing/2014/main" id="{3D1D21DF-B6BB-0285-3692-0B8FEA2DF2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8" name="Rectangle 19">
                    <a:extLst>
                      <a:ext uri="{FF2B5EF4-FFF2-40B4-BE49-F238E27FC236}">
                        <a16:creationId xmlns:a16="http://schemas.microsoft.com/office/drawing/2014/main" id="{6CDB7A85-58EF-11FD-3805-8F824224C8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20">
                    <a:extLst>
                      <a:ext uri="{FF2B5EF4-FFF2-40B4-BE49-F238E27FC236}">
                        <a16:creationId xmlns:a16="http://schemas.microsoft.com/office/drawing/2014/main" id="{6CD27FE9-2A2C-A630-166F-24E6E1C4D9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49D60628-C943-9C52-1225-0E19B793C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5EF65F6-AFB4-0DF1-FC9A-24F3FE8DB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6A7FF57-84C2-2B6D-FDF3-124E47A99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43" y="1285608"/>
            <a:ext cx="3761385" cy="21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26C3419-F06E-D15A-73A1-E56D9565F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890" y="3495259"/>
            <a:ext cx="3296110" cy="2981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98B4D6-078B-C567-4144-B55EC427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sz="2800" dirty="0"/>
              <a:t>Flame Area Maps vs </a:t>
            </a:r>
            <a:r>
              <a:rPr lang="en-US" sz="2800" i="1" dirty="0"/>
              <a:t>R</a:t>
            </a:r>
            <a:r>
              <a:rPr lang="en-US" sz="2800" i="1" baseline="-25000" dirty="0"/>
              <a:t>BS</a:t>
            </a:r>
            <a:endParaRPr lang="en-IN" sz="2800" i="1" baseline="-25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B36604-BCE6-152B-228F-94BBD4486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3400561"/>
            <a:ext cx="3190875" cy="31718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41A79A-A563-AA53-3F34-B7086C7F45C2}"/>
              </a:ext>
            </a:extLst>
          </p:cNvPr>
          <p:cNvSpPr txBox="1"/>
          <p:nvPr/>
        </p:nvSpPr>
        <p:spPr>
          <a:xfrm>
            <a:off x="1465974" y="3171961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Square Cylinder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D0F87-99F4-C0CF-8A46-93FED6CCC33E}"/>
              </a:ext>
            </a:extLst>
          </p:cNvPr>
          <p:cNvSpPr txBox="1"/>
          <p:nvPr/>
        </p:nvSpPr>
        <p:spPr>
          <a:xfrm>
            <a:off x="1959869" y="5229361"/>
            <a:ext cx="8595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baseline="-25000" dirty="0"/>
              <a:t>BS</a:t>
            </a:r>
            <a:r>
              <a:rPr lang="en-US" sz="1600" dirty="0"/>
              <a:t>=1.0</a:t>
            </a:r>
            <a:endParaRPr lang="en-IN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04FC3-918C-AA29-6CA6-75FF17D95487}"/>
              </a:ext>
            </a:extLst>
          </p:cNvPr>
          <p:cNvSpPr txBox="1"/>
          <p:nvPr/>
        </p:nvSpPr>
        <p:spPr>
          <a:xfrm>
            <a:off x="6248400" y="5147846"/>
            <a:ext cx="9621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baseline="-25000" dirty="0"/>
              <a:t>BS</a:t>
            </a:r>
            <a:r>
              <a:rPr lang="en-US" sz="1600" dirty="0"/>
              <a:t>=0.77</a:t>
            </a:r>
            <a:endParaRPr lang="en-IN" sz="1600" dirty="0"/>
          </a:p>
        </p:txBody>
      </p:sp>
      <p:grpSp>
        <p:nvGrpSpPr>
          <p:cNvPr id="9" name="Group 38">
            <a:extLst>
              <a:ext uri="{FF2B5EF4-FFF2-40B4-BE49-F238E27FC236}">
                <a16:creationId xmlns:a16="http://schemas.microsoft.com/office/drawing/2014/main" id="{613BC571-A12C-9FF5-2AA9-B8FD94BF36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A394C99A-BCD0-1D8D-D6D3-F756C422F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Group 8">
                <a:extLst>
                  <a:ext uri="{FF2B5EF4-FFF2-40B4-BE49-F238E27FC236}">
                    <a16:creationId xmlns:a16="http://schemas.microsoft.com/office/drawing/2014/main" id="{B2414F22-D45F-A648-6F7D-E77BF4448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" name="Group 9">
                  <a:extLst>
                    <a:ext uri="{FF2B5EF4-FFF2-40B4-BE49-F238E27FC236}">
                      <a16:creationId xmlns:a16="http://schemas.microsoft.com/office/drawing/2014/main" id="{8105E425-58FE-E9DE-A093-438168E8B9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" name="Rectangle 10">
                    <a:extLst>
                      <a:ext uri="{FF2B5EF4-FFF2-40B4-BE49-F238E27FC236}">
                        <a16:creationId xmlns:a16="http://schemas.microsoft.com/office/drawing/2014/main" id="{3752826C-3F45-973E-6D52-12255FC2D1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" name="Rectangle 11">
                    <a:extLst>
                      <a:ext uri="{FF2B5EF4-FFF2-40B4-BE49-F238E27FC236}">
                        <a16:creationId xmlns:a16="http://schemas.microsoft.com/office/drawing/2014/main" id="{7717043B-098B-807C-52ED-97BBAAC057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2">
                  <a:extLst>
                    <a:ext uri="{FF2B5EF4-FFF2-40B4-BE49-F238E27FC236}">
                      <a16:creationId xmlns:a16="http://schemas.microsoft.com/office/drawing/2014/main" id="{835956BA-45F7-6D81-A6D0-70E52625FE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" name="Rectangle 13">
                    <a:extLst>
                      <a:ext uri="{FF2B5EF4-FFF2-40B4-BE49-F238E27FC236}">
                        <a16:creationId xmlns:a16="http://schemas.microsoft.com/office/drawing/2014/main" id="{4F872A93-954D-A434-2651-A33F10D2AE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4">
                    <a:extLst>
                      <a:ext uri="{FF2B5EF4-FFF2-40B4-BE49-F238E27FC236}">
                        <a16:creationId xmlns:a16="http://schemas.microsoft.com/office/drawing/2014/main" id="{862F692B-D18D-553B-D8AC-C5EA2249E5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125028AA-6EF0-FC38-35D9-10B1AEC9F3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0" name="Rectangle 16">
                    <a:extLst>
                      <a:ext uri="{FF2B5EF4-FFF2-40B4-BE49-F238E27FC236}">
                        <a16:creationId xmlns:a16="http://schemas.microsoft.com/office/drawing/2014/main" id="{6E012F5A-31A6-3912-65B7-C147353F6C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7">
                    <a:extLst>
                      <a:ext uri="{FF2B5EF4-FFF2-40B4-BE49-F238E27FC236}">
                        <a16:creationId xmlns:a16="http://schemas.microsoft.com/office/drawing/2014/main" id="{BD97CEEE-278A-0671-F06A-CEA109D337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8">
                  <a:extLst>
                    <a:ext uri="{FF2B5EF4-FFF2-40B4-BE49-F238E27FC236}">
                      <a16:creationId xmlns:a16="http://schemas.microsoft.com/office/drawing/2014/main" id="{3D1D21DF-B6BB-0285-3692-0B8FEA2DF2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8" name="Rectangle 19">
                    <a:extLst>
                      <a:ext uri="{FF2B5EF4-FFF2-40B4-BE49-F238E27FC236}">
                        <a16:creationId xmlns:a16="http://schemas.microsoft.com/office/drawing/2014/main" id="{6CDB7A85-58EF-11FD-3805-8F824224C8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20">
                    <a:extLst>
                      <a:ext uri="{FF2B5EF4-FFF2-40B4-BE49-F238E27FC236}">
                        <a16:creationId xmlns:a16="http://schemas.microsoft.com/office/drawing/2014/main" id="{6CD27FE9-2A2C-A630-166F-24E6E1C4D9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49D60628-C943-9C52-1225-0E19B793C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5EF65F6-AFB4-0DF1-FC9A-24F3FE8DB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DD626DF-850D-48F6-9112-DDDFBFB5F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427" y="1647555"/>
            <a:ext cx="3391373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4C2C9-2E16-0F51-F461-44A9A3AF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b="0" u="none" strike="noStrike" baseline="0" dirty="0">
                <a:latin typeface="+mn-lt"/>
              </a:rPr>
              <a:t>Comparison of normalized flame areas</a:t>
            </a:r>
            <a:endParaRPr lang="en-IN" sz="28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2DFFFC-4997-0C69-58C3-FF25B5B32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34992"/>
            <a:ext cx="6248400" cy="5746808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4689A5F-4419-7E97-3A88-6D56109A4A18}"/>
              </a:ext>
            </a:extLst>
          </p:cNvPr>
          <p:cNvGrpSpPr/>
          <p:nvPr/>
        </p:nvGrpSpPr>
        <p:grpSpPr>
          <a:xfrm>
            <a:off x="3925384" y="4267200"/>
            <a:ext cx="1332416" cy="1295400"/>
            <a:chOff x="3926872" y="4114800"/>
            <a:chExt cx="1332416" cy="1295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8E4A0B-9E6B-A1CE-5736-91F6B301DD35}"/>
                </a:ext>
              </a:extLst>
            </p:cNvPr>
            <p:cNvSpPr txBox="1"/>
            <p:nvPr/>
          </p:nvSpPr>
          <p:spPr>
            <a:xfrm>
              <a:off x="3926872" y="4114800"/>
              <a:ext cx="11785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BS</a:t>
              </a:r>
              <a:r>
                <a:rPr lang="en-US" dirty="0"/>
                <a:t>0.77</a:t>
              </a:r>
              <a:endParaRPr lang="en-IN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E40CDA-EEDC-8378-6191-A24E5B9E9FE7}"/>
                </a:ext>
              </a:extLst>
            </p:cNvPr>
            <p:cNvSpPr txBox="1"/>
            <p:nvPr/>
          </p:nvSpPr>
          <p:spPr>
            <a:xfrm>
              <a:off x="3926872" y="4495800"/>
              <a:ext cx="122982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BS </a:t>
              </a:r>
              <a:r>
                <a:rPr lang="en-US" dirty="0"/>
                <a:t>1.00</a:t>
              </a:r>
              <a:endParaRPr lang="en-IN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6F78CA-157A-537C-74D5-D0228470419C}"/>
                </a:ext>
              </a:extLst>
            </p:cNvPr>
            <p:cNvSpPr txBox="1"/>
            <p:nvPr/>
          </p:nvSpPr>
          <p:spPr>
            <a:xfrm>
              <a:off x="3926872" y="4948535"/>
              <a:ext cx="133241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BS</a:t>
              </a:r>
              <a:r>
                <a:rPr lang="en-US" dirty="0"/>
                <a:t>01.43</a:t>
              </a:r>
              <a:endParaRPr lang="en-IN" dirty="0"/>
            </a:p>
          </p:txBody>
        </p:sp>
      </p:grpSp>
      <p:grpSp>
        <p:nvGrpSpPr>
          <p:cNvPr id="11" name="Group 38">
            <a:extLst>
              <a:ext uri="{FF2B5EF4-FFF2-40B4-BE49-F238E27FC236}">
                <a16:creationId xmlns:a16="http://schemas.microsoft.com/office/drawing/2014/main" id="{2E402957-EACD-F9E3-FFC0-2023199445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181EFF4E-D836-CD0D-EF74-FE9509E41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" name="Group 8">
                <a:extLst>
                  <a:ext uri="{FF2B5EF4-FFF2-40B4-BE49-F238E27FC236}">
                    <a16:creationId xmlns:a16="http://schemas.microsoft.com/office/drawing/2014/main" id="{B917A9A5-05AA-8643-0F3A-B69FA15B84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6" name="Group 9">
                  <a:extLst>
                    <a:ext uri="{FF2B5EF4-FFF2-40B4-BE49-F238E27FC236}">
                      <a16:creationId xmlns:a16="http://schemas.microsoft.com/office/drawing/2014/main" id="{8772148D-2129-BE8D-B26A-ACA19AD282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6" name="Rectangle 10">
                    <a:extLst>
                      <a:ext uri="{FF2B5EF4-FFF2-40B4-BE49-F238E27FC236}">
                        <a16:creationId xmlns:a16="http://schemas.microsoft.com/office/drawing/2014/main" id="{E4D8EC7E-38A4-66D9-87EC-3ED6D2C76C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" name="Rectangle 11">
                    <a:extLst>
                      <a:ext uri="{FF2B5EF4-FFF2-40B4-BE49-F238E27FC236}">
                        <a16:creationId xmlns:a16="http://schemas.microsoft.com/office/drawing/2014/main" id="{4D6D3937-EB85-12FC-2C3C-26393B9243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2">
                  <a:extLst>
                    <a:ext uri="{FF2B5EF4-FFF2-40B4-BE49-F238E27FC236}">
                      <a16:creationId xmlns:a16="http://schemas.microsoft.com/office/drawing/2014/main" id="{24968423-5B44-E251-477B-04D597E46A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4" name="Rectangle 13">
                    <a:extLst>
                      <a:ext uri="{FF2B5EF4-FFF2-40B4-BE49-F238E27FC236}">
                        <a16:creationId xmlns:a16="http://schemas.microsoft.com/office/drawing/2014/main" id="{94977BCA-FD87-948E-BAE8-373C2E93E1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" name="Rectangle 14">
                    <a:extLst>
                      <a:ext uri="{FF2B5EF4-FFF2-40B4-BE49-F238E27FC236}">
                        <a16:creationId xmlns:a16="http://schemas.microsoft.com/office/drawing/2014/main" id="{AC315D12-CD32-D565-CF7F-7B181CD9E4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79851C8-6567-3625-333E-50635ED078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2" name="Rectangle 16">
                    <a:extLst>
                      <a:ext uri="{FF2B5EF4-FFF2-40B4-BE49-F238E27FC236}">
                        <a16:creationId xmlns:a16="http://schemas.microsoft.com/office/drawing/2014/main" id="{F786E7CB-6F7A-2B52-30C4-EB9CE72493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7">
                    <a:extLst>
                      <a:ext uri="{FF2B5EF4-FFF2-40B4-BE49-F238E27FC236}">
                        <a16:creationId xmlns:a16="http://schemas.microsoft.com/office/drawing/2014/main" id="{721DFEF8-5A40-2146-FF67-D84BB19B81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603CEEAA-B955-7DEE-C17D-D6831CD373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FF0D5A5-A5D1-0164-858C-78EFDFD5F7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76024DF4-3CCC-EEE6-C4D8-C9F7DB8989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5" name="Rectangle 21">
                <a:extLst>
                  <a:ext uri="{FF2B5EF4-FFF2-40B4-BE49-F238E27FC236}">
                    <a16:creationId xmlns:a16="http://schemas.microsoft.com/office/drawing/2014/main" id="{C9361B93-B88F-432E-D93A-3CEE5F50B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85719C9-8616-7DA3-34EB-74061E611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49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86F4-2698-E0DE-34ED-9826E50A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2800" dirty="0"/>
              <a:t>Wall Wetted Areas</a:t>
            </a:r>
            <a:endParaRPr lang="en-IN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36EDE-7C88-EB89-0319-09E1DD8D5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8305800" cy="5039474"/>
          </a:xfrm>
        </p:spPr>
      </p:pic>
      <p:grpSp>
        <p:nvGrpSpPr>
          <p:cNvPr id="6" name="Group 38">
            <a:extLst>
              <a:ext uri="{FF2B5EF4-FFF2-40B4-BE49-F238E27FC236}">
                <a16:creationId xmlns:a16="http://schemas.microsoft.com/office/drawing/2014/main" id="{A0DCC6E2-C9A7-4FD9-02B8-8B1C4EC64FF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417B761E-277A-854C-B31C-33563852BF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D39FB3C-7406-9651-ECEF-6EBC267546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BD758699-D879-D1C1-4BEA-EEB40C8B2D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D5D952E1-8239-C7A4-6CC1-F50C6606F4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5B2E642D-AD8B-7EF9-AD08-B9F8EDFD3D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DD08C358-AF87-7572-D876-2A7CB73DD0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34126ADF-749C-B8C9-C02F-8038A453A9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88823BEE-023D-AF85-7199-4A0CA28CE8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4A980B24-0206-2BED-2977-E9C0A95C6B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D9F56724-4C28-A6E4-3BC7-AC65089124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BAAA3F0C-C7CC-7421-DF1B-69A047F788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95DDD3A1-1030-9702-A9ED-9B31A1A716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22EA3AAE-D649-95A4-9073-0A2D124F0F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B53DDB4E-065D-4BC0-54EB-68D784020B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494D9829-CC3E-50DD-29F1-60E11C6D0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432B755-2C5A-B043-8D96-42980C4D0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F71F624-CCF1-C406-CDB5-4682A91CD762}"/>
              </a:ext>
            </a:extLst>
          </p:cNvPr>
          <p:cNvSpPr txBox="1"/>
          <p:nvPr/>
        </p:nvSpPr>
        <p:spPr>
          <a:xfrm>
            <a:off x="365125" y="2594481"/>
            <a:ext cx="8397875" cy="16850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CGNewsGotMTBol"/>
              </a:rPr>
              <a:t>The effect of the stroke-to-bore ratio on </a:t>
            </a:r>
            <a:r>
              <a:rPr lang="en-IN" sz="2400" b="0" i="0" u="none" strike="noStrike" baseline="0" dirty="0">
                <a:latin typeface="CGNewsGotMTBol"/>
              </a:rPr>
              <a:t>combustion, heat transfer and </a:t>
            </a:r>
            <a:r>
              <a:rPr lang="en-US" sz="2400" b="0" i="0" u="none" strike="noStrike" baseline="0" dirty="0">
                <a:latin typeface="CGNewsGotMTBol"/>
              </a:rPr>
              <a:t>efficiency of a homogeneous charge spark ignition engine of given </a:t>
            </a:r>
            <a:r>
              <a:rPr lang="en-IN" sz="2400" b="0" i="0" u="none" strike="noStrike" baseline="0" dirty="0">
                <a:latin typeface="CGNewsGotMTBol"/>
              </a:rPr>
              <a:t>displacement</a:t>
            </a:r>
          </a:p>
          <a:p>
            <a:pPr algn="ctr"/>
            <a:r>
              <a:rPr lang="en-IN" sz="1050" b="0" i="0" u="none" strike="noStrike" baseline="0" dirty="0">
                <a:latin typeface="CGNewsGotMTBol"/>
              </a:rPr>
              <a:t>Z S </a:t>
            </a:r>
            <a:r>
              <a:rPr lang="en-IN" sz="1050" b="0" i="0" u="none" strike="noStrike" baseline="0" dirty="0" err="1">
                <a:latin typeface="CGNewsGotMTBol"/>
              </a:rPr>
              <a:t>Filipi</a:t>
            </a:r>
            <a:r>
              <a:rPr lang="en-IN" sz="1050" b="0" i="0" u="none" strike="noStrike" baseline="0" dirty="0">
                <a:latin typeface="CGNewsGotMTBol"/>
              </a:rPr>
              <a:t> </a:t>
            </a:r>
            <a:r>
              <a:rPr lang="en-IN" sz="1050" b="0" i="0" u="none" strike="noStrike" baseline="0" dirty="0" err="1">
                <a:latin typeface="CGNewsGotMT"/>
              </a:rPr>
              <a:t>and</a:t>
            </a:r>
            <a:r>
              <a:rPr lang="en-IN" sz="1050" b="0" i="0" u="none" strike="noStrike" baseline="0" dirty="0" err="1">
                <a:latin typeface="CGNewsGotMTBol"/>
              </a:rPr>
              <a:t>DNAssanis</a:t>
            </a:r>
            <a:endParaRPr lang="en-IN" sz="1050" b="0" i="0" u="none" strike="noStrike" baseline="0" dirty="0">
              <a:latin typeface="CGNewsGotMTBol"/>
            </a:endParaRPr>
          </a:p>
          <a:p>
            <a:pPr algn="ctr"/>
            <a:r>
              <a:rPr lang="en-US" sz="1050" b="0" i="0" u="none" strike="noStrike" baseline="0" dirty="0">
                <a:latin typeface="CGNewsGotMT"/>
              </a:rPr>
              <a:t>W.E. Lay Automotive Laboratory, The University</a:t>
            </a:r>
          </a:p>
          <a:p>
            <a:pPr algn="ctr"/>
            <a:r>
              <a:rPr lang="de-DE" sz="1050" b="0" i="0" u="none" strike="noStrike" baseline="0" dirty="0">
                <a:latin typeface="CGNewsGotMT"/>
              </a:rPr>
              <a:t>of Michigan, Ann Arbor, Michigan, USA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33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9A48A33A-FE19-D89F-9C8A-A1DE376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6781800" cy="1143000"/>
          </a:xfrm>
        </p:spPr>
        <p:txBody>
          <a:bodyPr/>
          <a:lstStyle/>
          <a:p>
            <a:r>
              <a:rPr lang="en-US" altLang="en-US" sz="2800" dirty="0"/>
              <a:t>Ability to Transfer Heat : A Signature of Survival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D527E8F-5436-85BB-12F0-DA8CC15CE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increased piston- and head surface area, the heat loss increases as the bore/stroke-ratio is increased excessively.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characteristics favor higher engine speeds, over-square engines are often tuned to develop peak torque at a relatively high speed.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decreased piston- and head surface area, the heat loss decreases as the bore/stroke-ratio is decreased.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characteristics favor lower engine speeds and use of poor quality fuels with low running cost.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064DD12F-2385-2510-D8EC-B82022E852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CB0426CC-1709-51A7-F2AD-3363BFF2B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2CF85E64-20C3-4D6A-1C2A-86002CBF83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24CE5F6F-BEBD-38EB-9CE5-F59F776657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93F2B87F-1B61-B979-37E9-25A1874A23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6AC93CED-8D05-1ECD-12C8-2A965B9E0F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BC609CCF-FFEE-B4D2-7130-EEB47F24C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7C7DBB6A-0863-0F42-99EE-F129564CB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2DC5D5ED-8A83-4864-AC43-F10B26FAA6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6579AABA-934B-1883-C65D-BF6144DEE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1C2AB1BC-88C8-56E8-3CE3-01B0DD86C6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20710485-B751-96ED-C817-FE4712312E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8B716DDE-24E1-3398-8E02-D8BE88BE73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71B96129-E036-E6AB-2EF3-6A30AA6AF8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31516D0C-44FD-02FE-BC84-26E214270B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E2D06A57-03D7-7031-5E55-ADFB61308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98D4013-C377-8DB6-1EC3-FEA6797E3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>
            <a:extLst>
              <a:ext uri="{FF2B5EF4-FFF2-40B4-BE49-F238E27FC236}">
                <a16:creationId xmlns:a16="http://schemas.microsoft.com/office/drawing/2014/main" id="{444792D0-5F87-0542-2A31-A669C655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6304340" cy="1143000"/>
          </a:xfrm>
        </p:spPr>
        <p:txBody>
          <a:bodyPr/>
          <a:lstStyle/>
          <a:p>
            <a:r>
              <a:rPr lang="en-US" altLang="en-US" sz="2800" dirty="0"/>
              <a:t>Shape of baby Flame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9DC59C8-44F7-86B8-C021-D19B37AD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600200"/>
            <a:ext cx="41338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DBA237-4722-52D6-89FE-BA7E3CD8C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11550"/>
            <a:ext cx="3048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4" name="Ink 7">
                <a:extLst>
                  <a:ext uri="{FF2B5EF4-FFF2-40B4-BE49-F238E27FC236}">
                    <a16:creationId xmlns:a16="http://schemas.microsoft.com/office/drawing/2014/main" id="{79ACFF25-6425-27C7-995E-F46988B31C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9525" y="6635750"/>
              <a:ext cx="1588" cy="1588"/>
            </p14:xfrm>
          </p:contentPart>
        </mc:Choice>
        <mc:Fallback xmlns="">
          <p:pic>
            <p:nvPicPr>
              <p:cNvPr id="3074" name="Ink 7">
                <a:extLst>
                  <a:ext uri="{FF2B5EF4-FFF2-40B4-BE49-F238E27FC236}">
                    <a16:creationId xmlns:a16="http://schemas.microsoft.com/office/drawing/2014/main" id="{79ACFF25-6425-27C7-995E-F46988B31C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8237" y="6594462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95040754-8420-9876-E862-439A1A62F81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E654B068-787B-FE13-55B6-E36F215E5B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94B16800-32F0-A4F0-61A6-1C5AFDDC05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34296294-249F-0668-7E17-EA737777F9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2BFA0251-B2EF-115C-5885-CFE3A1DD52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08EDCC75-E19B-B184-CC72-A1C50114D1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FE98592D-2782-2F27-EF88-FAD9343D27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D3AC7B8-BF39-42DF-44B8-9FCB5ACBA6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6EAB9E8B-BBF4-3885-5E2B-99506BE63E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0DEB33B2-2701-663A-0797-89D3324AA7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36ACC0E0-1BEA-375C-76C1-65CC9B0E2C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A00B3618-A60B-D77D-B8FF-7177A22748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A4BFAF40-8529-C167-8146-38C1B3F00D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E4D89EF1-D96B-E2EE-2B09-CD14CAB8F9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7405F9EC-906B-14B3-BF88-94EC0EAA25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37C93FE0-118F-A348-BDBA-9B11A72F1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778A57C-F616-E028-5A53-562C2A928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3">
            <a:extLst>
              <a:ext uri="{FF2B5EF4-FFF2-40B4-BE49-F238E27FC236}">
                <a16:creationId xmlns:a16="http://schemas.microsoft.com/office/drawing/2014/main" id="{E6D7CEEF-1895-7968-497E-B16ACFBAC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6950075" cy="914400"/>
          </a:xfrm>
        </p:spPr>
        <p:txBody>
          <a:bodyPr/>
          <a:lstStyle/>
          <a:p>
            <a:r>
              <a:rPr lang="en-US" altLang="en-US" sz="2800" dirty="0"/>
              <a:t> Cross-Section of View of Laminar Flame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319CC77-7EF8-42EC-7FE4-199D6F4D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8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84450"/>
            <a:ext cx="37338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0" name="Picture 2">
            <a:extLst>
              <a:ext uri="{FF2B5EF4-FFF2-40B4-BE49-F238E27FC236}">
                <a16:creationId xmlns:a16="http://schemas.microsoft.com/office/drawing/2014/main" id="{4D7439B8-6F3E-8B90-5656-4CB1B2E7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72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33675"/>
            <a:ext cx="40005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3B7027-2105-8C1C-C954-2E0B7C0C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60512"/>
            <a:ext cx="403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Initial radius of flame or radius of flame.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710E2-C335-500C-5B9A-FABA6091C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636712"/>
            <a:ext cx="403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instantaneous radius of growing flame.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A79105FE-DE94-6D82-BD3C-32EC0E658CC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FC98F567-218E-D999-23DB-42B897E07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AF7E2C9-209F-8C51-32C1-CB65AAEF9B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AC4FEC41-9620-E802-6E84-845E7E260C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FEC3FEC2-31DD-9E7F-964A-0F00B76363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8B02AFC3-116D-558F-86A8-B1B11A06D1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2FB65745-E1A1-8931-88C6-BBC5963C6E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0F575883-06F6-18BD-8CFF-EFC6DA4B3D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07C86668-B52B-EBD1-12DC-94D5CA8B83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41C57B4A-26D8-32FF-3872-EF63B7005E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57EABD30-9D30-3CF7-7C5D-48F7C8365C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88DF6F4F-F28F-1072-F4E5-C8FAC55F68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>
                  <a:extLst>
                    <a:ext uri="{FF2B5EF4-FFF2-40B4-BE49-F238E27FC236}">
                      <a16:creationId xmlns:a16="http://schemas.microsoft.com/office/drawing/2014/main" id="{7EA4784D-F24A-3C83-239F-14C4E08EB9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>
                    <a:extLst>
                      <a:ext uri="{FF2B5EF4-FFF2-40B4-BE49-F238E27FC236}">
                        <a16:creationId xmlns:a16="http://schemas.microsoft.com/office/drawing/2014/main" id="{05FA7EC0-E7F0-6F44-4390-C2C92F8F08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>
                    <a:extLst>
                      <a:ext uri="{FF2B5EF4-FFF2-40B4-BE49-F238E27FC236}">
                        <a16:creationId xmlns:a16="http://schemas.microsoft.com/office/drawing/2014/main" id="{A16D077C-7274-0C8A-65F6-0E26C15C0E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AD18C10B-434C-9A5D-DC60-B3148D6C8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CB2BB33-3F2D-108B-5BA9-ABDF2E5A2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2">
            <a:extLst>
              <a:ext uri="{FF2B5EF4-FFF2-40B4-BE49-F238E27FC236}">
                <a16:creationId xmlns:a16="http://schemas.microsoft.com/office/drawing/2014/main" id="{AB101C8B-C4A3-0E2F-F3F9-F2A4F313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2000" contras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517073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itle 3">
            <a:extLst>
              <a:ext uri="{FF2B5EF4-FFF2-40B4-BE49-F238E27FC236}">
                <a16:creationId xmlns:a16="http://schemas.microsoft.com/office/drawing/2014/main" id="{E8BBFE8E-70AC-4913-3358-08E7E657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57200"/>
            <a:ext cx="6873876" cy="609600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Laminar Burning Velocity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7">
                <a:extLst>
                  <a:ext uri="{FF2B5EF4-FFF2-40B4-BE49-F238E27FC236}">
                    <a16:creationId xmlns:a16="http://schemas.microsoft.com/office/drawing/2014/main" id="{BD86AFB4-EA47-1ECF-5077-FFEFDE0004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1800" y="2921000"/>
              <a:ext cx="1588" cy="1588"/>
            </p14:xfrm>
          </p:contentPart>
        </mc:Choice>
        <mc:Fallback xmlns="">
          <p:pic>
            <p:nvPicPr>
              <p:cNvPr id="5122" name="Ink 7">
                <a:extLst>
                  <a:ext uri="{FF2B5EF4-FFF2-40B4-BE49-F238E27FC236}">
                    <a16:creationId xmlns:a16="http://schemas.microsoft.com/office/drawing/2014/main" id="{BD86AFB4-EA47-1ECF-5077-FFEFDE0004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0512" y="28797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5">
                <a:extLst>
                  <a:ext uri="{FF2B5EF4-FFF2-40B4-BE49-F238E27FC236}">
                    <a16:creationId xmlns:a16="http://schemas.microsoft.com/office/drawing/2014/main" id="{0DD3FA4A-60D3-ED1A-C7EE-086F4CBA685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346450"/>
              <a:ext cx="7937" cy="20638"/>
            </p14:xfrm>
          </p:contentPart>
        </mc:Choice>
        <mc:Fallback xmlns="">
          <p:pic>
            <p:nvPicPr>
              <p:cNvPr id="5123" name="Ink 5">
                <a:extLst>
                  <a:ext uri="{FF2B5EF4-FFF2-40B4-BE49-F238E27FC236}">
                    <a16:creationId xmlns:a16="http://schemas.microsoft.com/office/drawing/2014/main" id="{0DD3FA4A-60D3-ED1A-C7EE-086F4CBA685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52195" y="3337355"/>
                <a:ext cx="28573" cy="38827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12871E83-390D-3EA0-E528-874CFAE07C8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34812B72-4877-A499-B0A7-E8C13F114C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80EF9876-C3CF-F0FF-F828-9B1BC7E219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2FE25AE9-640D-7771-64EF-377C8222E1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977D6701-E65C-5C78-7D6F-3DEFAECB33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D1D08354-91A8-2C1E-37E4-61DD54CC98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A408C86D-A3C6-B3DF-90F3-5118B5655F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BFCB28EC-6022-6C50-B4B3-D6FDFBB611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EB4FEED8-E65E-CB5A-E248-D10F204ACA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38B1C658-BD32-CC18-AA17-1B841034C9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7245D43B-CB3E-DABD-7093-B2DF9EE480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29537DB2-10B0-D5A5-01CA-94F8922DA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1AF70A69-8307-3E48-8189-4CABF57682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D87A74B8-DAC6-4730-64DE-733F88491A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C89BE2FC-54AF-8704-5331-D2885604FC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204FF830-9D54-B550-8F29-AFCD4F53E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6A65D51-A213-0DEC-D202-FDF6B0951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7">
            <a:extLst>
              <a:ext uri="{FF2B5EF4-FFF2-40B4-BE49-F238E27FC236}">
                <a16:creationId xmlns:a16="http://schemas.microsoft.com/office/drawing/2014/main" id="{7B385C84-5852-96BD-5467-8BF5E980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42925"/>
            <a:ext cx="31031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dirty="0"/>
              <a:t>Mixture Burn Time</a:t>
            </a:r>
            <a:endParaRPr lang="en-US" altLang="en-US" sz="2800" dirty="0"/>
          </a:p>
        </p:txBody>
      </p:sp>
      <p:grpSp>
        <p:nvGrpSpPr>
          <p:cNvPr id="14339" name="Group 35">
            <a:extLst>
              <a:ext uri="{FF2B5EF4-FFF2-40B4-BE49-F238E27FC236}">
                <a16:creationId xmlns:a16="http://schemas.microsoft.com/office/drawing/2014/main" id="{9B38FB58-5790-8B54-61EE-D13E84CB474B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1503362"/>
            <a:ext cx="4040188" cy="1468438"/>
            <a:chOff x="2203450" y="1371600"/>
            <a:chExt cx="4040188" cy="1468438"/>
          </a:xfrm>
        </p:grpSpPr>
        <p:sp>
          <p:nvSpPr>
            <p:cNvPr id="14345" name="Rectangle 2">
              <a:extLst>
                <a:ext uri="{FF2B5EF4-FFF2-40B4-BE49-F238E27FC236}">
                  <a16:creationId xmlns:a16="http://schemas.microsoft.com/office/drawing/2014/main" id="{4EC6066C-5619-E9B2-F13B-846B63F93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450" y="1831975"/>
              <a:ext cx="1657350" cy="288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6" name="Line 3">
              <a:extLst>
                <a:ext uri="{FF2B5EF4-FFF2-40B4-BE49-F238E27FC236}">
                  <a16:creationId xmlns:a16="http://schemas.microsoft.com/office/drawing/2014/main" id="{00608800-F378-54FB-CCDD-BB7B53FB0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3450" y="2119313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47" name="Line 4">
              <a:extLst>
                <a:ext uri="{FF2B5EF4-FFF2-40B4-BE49-F238E27FC236}">
                  <a16:creationId xmlns:a16="http://schemas.microsoft.com/office/drawing/2014/main" id="{6A76D2CA-6972-8CA9-256F-5BD93E56A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0800" y="2119313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4581" name="Rectangle 5">
              <a:extLst>
                <a:ext uri="{FF2B5EF4-FFF2-40B4-BE49-F238E27FC236}">
                  <a16:creationId xmlns:a16="http://schemas.microsoft.com/office/drawing/2014/main" id="{01D63FA1-408C-F9D1-24DA-C79DB4D06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450" y="2119313"/>
              <a:ext cx="1657350" cy="36036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4349" name="Group 6">
              <a:extLst>
                <a:ext uri="{FF2B5EF4-FFF2-40B4-BE49-F238E27FC236}">
                  <a16:creationId xmlns:a16="http://schemas.microsoft.com/office/drawing/2014/main" id="{391D1400-77C9-C382-38D9-D50ABAA50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5613" y="1831975"/>
              <a:ext cx="73025" cy="142875"/>
              <a:chOff x="1791" y="2251"/>
              <a:chExt cx="182" cy="272"/>
            </a:xfrm>
          </p:grpSpPr>
          <p:sp>
            <p:nvSpPr>
              <p:cNvPr id="14370" name="Line 7">
                <a:extLst>
                  <a:ext uri="{FF2B5EF4-FFF2-40B4-BE49-F238E27FC236}">
                    <a16:creationId xmlns:a16="http://schemas.microsoft.com/office/drawing/2014/main" id="{453F9F2E-F474-BFEE-AE91-E37A923B9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2251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71" name="Line 8">
                <a:extLst>
                  <a:ext uri="{FF2B5EF4-FFF2-40B4-BE49-F238E27FC236}">
                    <a16:creationId xmlns:a16="http://schemas.microsoft.com/office/drawing/2014/main" id="{798ABA0B-FB2B-78CC-AE24-1B4BBDBF2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2523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72" name="Line 9">
                <a:extLst>
                  <a:ext uri="{FF2B5EF4-FFF2-40B4-BE49-F238E27FC236}">
                    <a16:creationId xmlns:a16="http://schemas.microsoft.com/office/drawing/2014/main" id="{A7A85A9E-F5C6-D092-4556-0F07446BE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3" y="2251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14350" name="Freeform 10">
              <a:extLst>
                <a:ext uri="{FF2B5EF4-FFF2-40B4-BE49-F238E27FC236}">
                  <a16:creationId xmlns:a16="http://schemas.microsoft.com/office/drawing/2014/main" id="{D796A291-F531-3F89-4EFE-CCE74C9DA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1833563"/>
              <a:ext cx="465137" cy="225425"/>
            </a:xfrm>
            <a:custGeom>
              <a:avLst/>
              <a:gdLst>
                <a:gd name="T0" fmla="*/ 0 w 293"/>
                <a:gd name="T1" fmla="*/ 0 h 142"/>
                <a:gd name="T2" fmla="*/ 2147483647 w 293"/>
                <a:gd name="T3" fmla="*/ 2147483647 h 142"/>
                <a:gd name="T4" fmla="*/ 2147483647 w 293"/>
                <a:gd name="T5" fmla="*/ 2147483647 h 142"/>
                <a:gd name="T6" fmla="*/ 2147483647 w 293"/>
                <a:gd name="T7" fmla="*/ 2147483647 h 142"/>
                <a:gd name="T8" fmla="*/ 2147483647 w 293"/>
                <a:gd name="T9" fmla="*/ 2147483647 h 142"/>
                <a:gd name="T10" fmla="*/ 2147483647 w 293"/>
                <a:gd name="T11" fmla="*/ 2147483647 h 142"/>
                <a:gd name="T12" fmla="*/ 2147483647 w 293"/>
                <a:gd name="T13" fmla="*/ 0 h 142"/>
                <a:gd name="T14" fmla="*/ 0 w 293"/>
                <a:gd name="T15" fmla="*/ 0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3"/>
                <a:gd name="T25" fmla="*/ 0 h 142"/>
                <a:gd name="T26" fmla="*/ 293 w 293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3" h="142">
                  <a:moveTo>
                    <a:pt x="0" y="0"/>
                  </a:moveTo>
                  <a:cubicBezTo>
                    <a:pt x="28" y="41"/>
                    <a:pt x="33" y="92"/>
                    <a:pt x="84" y="108"/>
                  </a:cubicBezTo>
                  <a:cubicBezTo>
                    <a:pt x="112" y="127"/>
                    <a:pt x="134" y="133"/>
                    <a:pt x="167" y="142"/>
                  </a:cubicBezTo>
                  <a:cubicBezTo>
                    <a:pt x="178" y="139"/>
                    <a:pt x="192" y="141"/>
                    <a:pt x="201" y="133"/>
                  </a:cubicBezTo>
                  <a:cubicBezTo>
                    <a:pt x="216" y="120"/>
                    <a:pt x="234" y="83"/>
                    <a:pt x="234" y="83"/>
                  </a:cubicBezTo>
                  <a:cubicBezTo>
                    <a:pt x="250" y="33"/>
                    <a:pt x="229" y="80"/>
                    <a:pt x="267" y="42"/>
                  </a:cubicBezTo>
                  <a:cubicBezTo>
                    <a:pt x="273" y="36"/>
                    <a:pt x="287" y="10"/>
                    <a:pt x="29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90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51" name="Freeform 11">
              <a:extLst>
                <a:ext uri="{FF2B5EF4-FFF2-40B4-BE49-F238E27FC236}">
                  <a16:creationId xmlns:a16="http://schemas.microsoft.com/office/drawing/2014/main" id="{153766E7-962A-9CBD-FB3E-3007C6C86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513" y="1824038"/>
              <a:ext cx="454025" cy="257175"/>
            </a:xfrm>
            <a:custGeom>
              <a:avLst/>
              <a:gdLst>
                <a:gd name="T0" fmla="*/ 0 w 286"/>
                <a:gd name="T1" fmla="*/ 2147483647 h 162"/>
                <a:gd name="T2" fmla="*/ 2147483647 w 286"/>
                <a:gd name="T3" fmla="*/ 2147483647 h 162"/>
                <a:gd name="T4" fmla="*/ 2147483647 w 286"/>
                <a:gd name="T5" fmla="*/ 2147483647 h 162"/>
                <a:gd name="T6" fmla="*/ 2147483647 w 286"/>
                <a:gd name="T7" fmla="*/ 2147483647 h 162"/>
                <a:gd name="T8" fmla="*/ 2147483647 w 286"/>
                <a:gd name="T9" fmla="*/ 2147483647 h 162"/>
                <a:gd name="T10" fmla="*/ 2147483647 w 286"/>
                <a:gd name="T11" fmla="*/ 2147483647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162"/>
                <a:gd name="T20" fmla="*/ 286 w 286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162">
                  <a:moveTo>
                    <a:pt x="0" y="3"/>
                  </a:moveTo>
                  <a:cubicBezTo>
                    <a:pt x="9" y="41"/>
                    <a:pt x="9" y="56"/>
                    <a:pt x="42" y="78"/>
                  </a:cubicBezTo>
                  <a:cubicBezTo>
                    <a:pt x="53" y="112"/>
                    <a:pt x="67" y="117"/>
                    <a:pt x="100" y="128"/>
                  </a:cubicBezTo>
                  <a:cubicBezTo>
                    <a:pt x="150" y="162"/>
                    <a:pt x="198" y="133"/>
                    <a:pt x="242" y="103"/>
                  </a:cubicBezTo>
                  <a:cubicBezTo>
                    <a:pt x="245" y="89"/>
                    <a:pt x="243" y="73"/>
                    <a:pt x="250" y="61"/>
                  </a:cubicBezTo>
                  <a:cubicBezTo>
                    <a:pt x="286" y="0"/>
                    <a:pt x="276" y="98"/>
                    <a:pt x="276" y="11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52" name="Rectangle 12">
              <a:extLst>
                <a:ext uri="{FF2B5EF4-FFF2-40B4-BE49-F238E27FC236}">
                  <a16:creationId xmlns:a16="http://schemas.microsoft.com/office/drawing/2014/main" id="{F63AFD1E-DC1D-C43E-961E-F7A985667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288" y="1822450"/>
              <a:ext cx="1657350" cy="288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3" name="Line 13">
              <a:extLst>
                <a:ext uri="{FF2B5EF4-FFF2-40B4-BE49-F238E27FC236}">
                  <a16:creationId xmlns:a16="http://schemas.microsoft.com/office/drawing/2014/main" id="{566AD4D4-9C72-C2F7-0A3D-22E3205FC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288" y="2109788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54" name="Line 14">
              <a:extLst>
                <a:ext uri="{FF2B5EF4-FFF2-40B4-BE49-F238E27FC236}">
                  <a16:creationId xmlns:a16="http://schemas.microsoft.com/office/drawing/2014/main" id="{0EA6EB6C-870F-CF43-7F8D-8F7126ABD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3638" y="2109788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4591" name="Rectangle 15">
              <a:extLst>
                <a:ext uri="{FF2B5EF4-FFF2-40B4-BE49-F238E27FC236}">
                  <a16:creationId xmlns:a16="http://schemas.microsoft.com/office/drawing/2014/main" id="{6217354E-558D-9655-6A5C-B400ED2B5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288" y="2109788"/>
              <a:ext cx="1657350" cy="36036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4356" name="Group 16">
              <a:extLst>
                <a:ext uri="{FF2B5EF4-FFF2-40B4-BE49-F238E27FC236}">
                  <a16:creationId xmlns:a16="http://schemas.microsoft.com/office/drawing/2014/main" id="{2557AB41-C3F5-869B-774E-FB3204FB6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8450" y="1822450"/>
              <a:ext cx="73025" cy="142875"/>
              <a:chOff x="1791" y="2251"/>
              <a:chExt cx="182" cy="272"/>
            </a:xfrm>
          </p:grpSpPr>
          <p:sp>
            <p:nvSpPr>
              <p:cNvPr id="14367" name="Line 17">
                <a:extLst>
                  <a:ext uri="{FF2B5EF4-FFF2-40B4-BE49-F238E27FC236}">
                    <a16:creationId xmlns:a16="http://schemas.microsoft.com/office/drawing/2014/main" id="{2BBD3FC1-F92B-4373-66FB-52CD6E475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2251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68" name="Line 18">
                <a:extLst>
                  <a:ext uri="{FF2B5EF4-FFF2-40B4-BE49-F238E27FC236}">
                    <a16:creationId xmlns:a16="http://schemas.microsoft.com/office/drawing/2014/main" id="{5C148BB5-EE19-A4CC-E5F9-90B394740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2523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69" name="Line 19">
                <a:extLst>
                  <a:ext uri="{FF2B5EF4-FFF2-40B4-BE49-F238E27FC236}">
                    <a16:creationId xmlns:a16="http://schemas.microsoft.com/office/drawing/2014/main" id="{E6AF9B87-802A-BBC9-F346-C9B34E455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3" y="2251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14357" name="Freeform 20">
              <a:extLst>
                <a:ext uri="{FF2B5EF4-FFF2-40B4-BE49-F238E27FC236}">
                  <a16:creationId xmlns:a16="http://schemas.microsoft.com/office/drawing/2014/main" id="{E646806D-48C0-175A-B24A-759286C3F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1833563"/>
              <a:ext cx="41275" cy="265112"/>
            </a:xfrm>
            <a:custGeom>
              <a:avLst/>
              <a:gdLst>
                <a:gd name="T0" fmla="*/ 2147483647 w 26"/>
                <a:gd name="T1" fmla="*/ 0 h 167"/>
                <a:gd name="T2" fmla="*/ 2147483647 w 26"/>
                <a:gd name="T3" fmla="*/ 2147483647 h 167"/>
                <a:gd name="T4" fmla="*/ 2147483647 w 26"/>
                <a:gd name="T5" fmla="*/ 2147483647 h 167"/>
                <a:gd name="T6" fmla="*/ 0 w 26"/>
                <a:gd name="T7" fmla="*/ 2147483647 h 167"/>
                <a:gd name="T8" fmla="*/ 2147483647 w 26"/>
                <a:gd name="T9" fmla="*/ 21474836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7"/>
                <a:gd name="T17" fmla="*/ 26 w 26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7">
                  <a:moveTo>
                    <a:pt x="16" y="0"/>
                  </a:moveTo>
                  <a:cubicBezTo>
                    <a:pt x="13" y="8"/>
                    <a:pt x="6" y="16"/>
                    <a:pt x="8" y="25"/>
                  </a:cubicBezTo>
                  <a:cubicBezTo>
                    <a:pt x="10" y="35"/>
                    <a:pt x="26" y="40"/>
                    <a:pt x="25" y="50"/>
                  </a:cubicBezTo>
                  <a:cubicBezTo>
                    <a:pt x="23" y="64"/>
                    <a:pt x="8" y="72"/>
                    <a:pt x="0" y="83"/>
                  </a:cubicBezTo>
                  <a:cubicBezTo>
                    <a:pt x="14" y="127"/>
                    <a:pt x="8" y="99"/>
                    <a:pt x="8" y="167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58" name="Freeform 21">
              <a:extLst>
                <a:ext uri="{FF2B5EF4-FFF2-40B4-BE49-F238E27FC236}">
                  <a16:creationId xmlns:a16="http://schemas.microsoft.com/office/drawing/2014/main" id="{D0B44061-A482-69DC-14F5-5228430C3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1833563"/>
              <a:ext cx="41275" cy="265112"/>
            </a:xfrm>
            <a:custGeom>
              <a:avLst/>
              <a:gdLst>
                <a:gd name="T0" fmla="*/ 2147483647 w 26"/>
                <a:gd name="T1" fmla="*/ 0 h 167"/>
                <a:gd name="T2" fmla="*/ 2147483647 w 26"/>
                <a:gd name="T3" fmla="*/ 2147483647 h 167"/>
                <a:gd name="T4" fmla="*/ 2147483647 w 26"/>
                <a:gd name="T5" fmla="*/ 2147483647 h 167"/>
                <a:gd name="T6" fmla="*/ 0 w 26"/>
                <a:gd name="T7" fmla="*/ 2147483647 h 167"/>
                <a:gd name="T8" fmla="*/ 2147483647 w 26"/>
                <a:gd name="T9" fmla="*/ 21474836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7"/>
                <a:gd name="T17" fmla="*/ 26 w 26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7">
                  <a:moveTo>
                    <a:pt x="16" y="0"/>
                  </a:moveTo>
                  <a:cubicBezTo>
                    <a:pt x="13" y="8"/>
                    <a:pt x="6" y="16"/>
                    <a:pt x="8" y="25"/>
                  </a:cubicBezTo>
                  <a:cubicBezTo>
                    <a:pt x="10" y="35"/>
                    <a:pt x="26" y="40"/>
                    <a:pt x="25" y="50"/>
                  </a:cubicBezTo>
                  <a:cubicBezTo>
                    <a:pt x="23" y="64"/>
                    <a:pt x="8" y="72"/>
                    <a:pt x="0" y="83"/>
                  </a:cubicBezTo>
                  <a:cubicBezTo>
                    <a:pt x="14" y="127"/>
                    <a:pt x="8" y="99"/>
                    <a:pt x="8" y="167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59" name="Rectangle 22">
              <a:extLst>
                <a:ext uri="{FF2B5EF4-FFF2-40B4-BE49-F238E27FC236}">
                  <a16:creationId xmlns:a16="http://schemas.microsoft.com/office/drawing/2014/main" id="{8EAB2BFD-DCC4-D7A6-98E5-AB91C7AA6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963" y="1817688"/>
              <a:ext cx="981075" cy="279400"/>
            </a:xfrm>
            <a:prstGeom prst="rect">
              <a:avLst/>
            </a:prstGeom>
            <a:solidFill>
              <a:srgbClr val="FF990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0" name="Line 23">
              <a:extLst>
                <a:ext uri="{FF2B5EF4-FFF2-40B4-BE49-F238E27FC236}">
                  <a16:creationId xmlns:a16="http://schemas.microsoft.com/office/drawing/2014/main" id="{0C06DC25-419B-DFA3-03CB-54E19C126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563" y="1939925"/>
              <a:ext cx="146050" cy="92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61" name="Line 24">
              <a:extLst>
                <a:ext uri="{FF2B5EF4-FFF2-40B4-BE49-F238E27FC236}">
                  <a16:creationId xmlns:a16="http://schemas.microsoft.com/office/drawing/2014/main" id="{86D0A0B7-EDFE-5633-982A-7671DD411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1939925"/>
              <a:ext cx="146050" cy="92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62" name="Line 25">
              <a:extLst>
                <a:ext uri="{FF2B5EF4-FFF2-40B4-BE49-F238E27FC236}">
                  <a16:creationId xmlns:a16="http://schemas.microsoft.com/office/drawing/2014/main" id="{8077EB7C-BCB7-EB58-9F52-6916762E7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1863" y="1939925"/>
              <a:ext cx="146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63" name="Line 26">
              <a:extLst>
                <a:ext uri="{FF2B5EF4-FFF2-40B4-BE49-F238E27FC236}">
                  <a16:creationId xmlns:a16="http://schemas.microsoft.com/office/drawing/2014/main" id="{CC6CE04B-3FD1-4EDE-A834-FC1B1AB57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7563" y="1965325"/>
              <a:ext cx="146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64" name="Line 30">
              <a:extLst>
                <a:ext uri="{FF2B5EF4-FFF2-40B4-BE49-F238E27FC236}">
                  <a16:creationId xmlns:a16="http://schemas.microsoft.com/office/drawing/2014/main" id="{A9DDECAF-9A73-52D5-AA1D-4F5C20B77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4700" y="1371600"/>
              <a:ext cx="0" cy="35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65" name="Line 31">
              <a:extLst>
                <a:ext uri="{FF2B5EF4-FFF2-40B4-BE49-F238E27FC236}">
                  <a16:creationId xmlns:a16="http://schemas.microsoft.com/office/drawing/2014/main" id="{9F7351ED-697D-BF8E-F58D-FF36BCCD2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35700" y="1371600"/>
              <a:ext cx="0" cy="35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66" name="Line 32">
              <a:extLst>
                <a:ext uri="{FF2B5EF4-FFF2-40B4-BE49-F238E27FC236}">
                  <a16:creationId xmlns:a16="http://schemas.microsoft.com/office/drawing/2014/main" id="{E20E3529-BFD5-EFCA-A540-3083A0F39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700" y="1511300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4340" name="Text Box 33">
            <a:extLst>
              <a:ext uri="{FF2B5EF4-FFF2-40B4-BE49-F238E27FC236}">
                <a16:creationId xmlns:a16="http://schemas.microsoft.com/office/drawing/2014/main" id="{22E57E01-546C-F325-1FEB-04C88021E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13144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C16F5E06-BB49-787C-3260-313DC0851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95675"/>
            <a:ext cx="8429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we take a typical value of 50</a:t>
            </a:r>
            <a:r>
              <a:rPr lang="en-CA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crank angle  for the overall burn</a:t>
            </a:r>
          </a:p>
          <a:p>
            <a:pPr eaLnBrk="1" hangingPunct="1"/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	N (rpm)      t</a:t>
            </a:r>
            <a:r>
              <a:rPr lang="en-CA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n-C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(ms)	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comb,req</a:t>
            </a:r>
            <a:r>
              <a:rPr lang="en-CA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(m/s)</a:t>
            </a:r>
            <a:endParaRPr lang="en-CA" altLang="en-US" sz="2400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CA" altLang="en-US" sz="24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81E30553-65C2-FAB1-2E01-7DD706CC3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410075"/>
            <a:ext cx="662622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343" name="Text Box 5">
            <a:extLst>
              <a:ext uri="{FF2B5EF4-FFF2-40B4-BE49-F238E27FC236}">
                <a16:creationId xmlns:a16="http://schemas.microsoft.com/office/drawing/2014/main" id="{677F62DA-9300-B9C0-B857-BAB8538F9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14850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car at idle 		500           16.7	3.0</a:t>
            </a:r>
          </a:p>
          <a:p>
            <a:pPr eaLnBrk="1" hangingPunct="1"/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car at max power	4,000          2.1	23.8</a:t>
            </a:r>
          </a:p>
          <a:p>
            <a:pPr eaLnBrk="1" hangingPunct="1"/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 car at max power     19,000         0.4            125</a:t>
            </a:r>
          </a:p>
        </p:txBody>
      </p:sp>
      <p:sp>
        <p:nvSpPr>
          <p:cNvPr id="31752" name="TextBox 39">
            <a:extLst>
              <a:ext uri="{FF2B5EF4-FFF2-40B4-BE49-F238E27FC236}">
                <a16:creationId xmlns:a16="http://schemas.microsoft.com/office/drawing/2014/main" id="{0A24FC13-8897-0129-40E8-53C77D5F3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5953125"/>
            <a:ext cx="771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How is Otto’s Engine Ran at higher Speed????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9808C6C5-97ED-A721-71C5-743177E0EE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B5161BA9-A3F4-3CDE-989E-94F727273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C0367734-6DE5-957F-B335-535648E1CA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75D3A62A-9A9B-5E5E-9B3A-CD1E580E8B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BF0DBB72-8C42-9054-4891-C5CC5B6107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4AB6151F-2992-B960-DEF8-2D9589E22E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243F30BF-FA68-5851-DF33-D60BEF7F62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D32BDFE0-3E73-1157-A480-BD3A6E75DD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F744D5CA-049E-B2EC-AC55-A8672A1F61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AE80192F-DE19-F6CE-A7D7-20B678BB3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167107EC-BB46-1C8F-919D-2BC8161004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E8C8A01C-416B-E0A0-7EFC-84401B2D82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DB388DAA-280A-5D89-3186-79744C60FF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D6246ABE-50F0-D1B0-47EA-AF29A3FFA1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34B49B98-E0A1-54A3-ACAE-E18C65490B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563F4921-51D5-3C53-43FC-1B2C6E0C4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C9010C6-FEF4-6BF0-667E-A6A2F3EB8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06777D9-FA9B-7BE7-DFB3-648375BB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6629400" cy="1143000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Organized Structure in an Engine 1200 rpm motored engine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0704A29D-126C-7DC5-CC5B-E3F0217716F7}"/>
              </a:ext>
            </a:extLst>
          </p:cNvPr>
          <p:cNvGrpSpPr>
            <a:grpSpLocks/>
          </p:cNvGrpSpPr>
          <p:nvPr/>
        </p:nvGrpSpPr>
        <p:grpSpPr bwMode="auto">
          <a:xfrm>
            <a:off x="0" y="1600200"/>
            <a:ext cx="2743200" cy="3895725"/>
            <a:chOff x="0" y="2209800"/>
            <a:chExt cx="2743200" cy="3895130"/>
          </a:xfrm>
        </p:grpSpPr>
        <p:pic>
          <p:nvPicPr>
            <p:cNvPr id="19466" name="Picture 2">
              <a:extLst>
                <a:ext uri="{FF2B5EF4-FFF2-40B4-BE49-F238E27FC236}">
                  <a16:creationId xmlns:a16="http://schemas.microsoft.com/office/drawing/2014/main" id="{1C319C49-47DA-03F9-954B-624553E1B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980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TextBox 3">
              <a:extLst>
                <a:ext uri="{FF2B5EF4-FFF2-40B4-BE49-F238E27FC236}">
                  <a16:creationId xmlns:a16="http://schemas.microsoft.com/office/drawing/2014/main" id="{E1734AD6-A959-4B34-1453-FC2CF113D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5181600"/>
              <a:ext cx="23622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90 Cycle Mean Velocity Distribution</a:t>
              </a:r>
            </a:p>
            <a:p>
              <a:pPr algn="ctr" eaLnBrk="1" hangingPunct="1"/>
              <a:r>
                <a:rPr lang="en-US" altLang="en-US" dirty="0"/>
                <a:t>In Mid- Plane 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98A84113-3041-F150-0087-47C6398FB209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524000"/>
            <a:ext cx="2757488" cy="4324350"/>
            <a:chOff x="3048000" y="2133600"/>
            <a:chExt cx="2757789" cy="4324529"/>
          </a:xfrm>
        </p:grpSpPr>
        <p:pic>
          <p:nvPicPr>
            <p:cNvPr id="19464" name="Picture 3">
              <a:extLst>
                <a:ext uri="{FF2B5EF4-FFF2-40B4-BE49-F238E27FC236}">
                  <a16:creationId xmlns:a16="http://schemas.microsoft.com/office/drawing/2014/main" id="{C093DF53-003B-E0FE-E22C-617CEC28E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133600"/>
              <a:ext cx="2757789" cy="272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TextBox 6">
              <a:extLst>
                <a:ext uri="{FF2B5EF4-FFF2-40B4-BE49-F238E27FC236}">
                  <a16:creationId xmlns:a16="http://schemas.microsoft.com/office/drawing/2014/main" id="{8BD9C9CC-C197-658B-D75A-01D4A79C1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5257800"/>
              <a:ext cx="2362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Instantaneous Velocity Distribution </a:t>
              </a:r>
            </a:p>
            <a:p>
              <a:pPr algn="ctr" eaLnBrk="1" hangingPunct="1"/>
              <a:r>
                <a:rPr lang="en-US" altLang="en-US"/>
                <a:t>In Mid Plane During Cycle 1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C7F63FE0-81F2-47B4-214F-EC52919D6C08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524000"/>
            <a:ext cx="2770188" cy="4248150"/>
            <a:chOff x="6019800" y="2133600"/>
            <a:chExt cx="2770144" cy="4248329"/>
          </a:xfrm>
        </p:grpSpPr>
        <p:pic>
          <p:nvPicPr>
            <p:cNvPr id="19462" name="Picture 4">
              <a:extLst>
                <a:ext uri="{FF2B5EF4-FFF2-40B4-BE49-F238E27FC236}">
                  <a16:creationId xmlns:a16="http://schemas.microsoft.com/office/drawing/2014/main" id="{B1FF1616-3D79-F89F-6357-8F81C98D9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133600"/>
              <a:ext cx="2770144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Box 7">
              <a:extLst>
                <a:ext uri="{FF2B5EF4-FFF2-40B4-BE49-F238E27FC236}">
                  <a16:creationId xmlns:a16="http://schemas.microsoft.com/office/drawing/2014/main" id="{DE030C4C-0A51-27C7-7B41-0E0FBF521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5181600"/>
              <a:ext cx="2362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Instantaneous Velocity Distribution </a:t>
              </a:r>
            </a:p>
            <a:p>
              <a:pPr algn="ctr" eaLnBrk="1" hangingPunct="1"/>
              <a:r>
                <a:rPr lang="en-US" altLang="en-US"/>
                <a:t>In Mid Plane During Cycle 20</a:t>
              </a:r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id="{DF773AAC-2308-3A38-B11A-8EAA05F25D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25FBEC63-2AA3-988D-CCBF-2504D602D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ADF0BF8B-4305-EF5E-68DA-A372029759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A759511D-8C0D-492E-16DA-7C84FBF631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4ED34A24-7C3A-6025-7C32-1E917DF644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7419C258-BE32-06A5-4F32-3C8BD74A9A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FD8F71D9-1D31-65AF-4A95-761D8E4E50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461AFF55-D1DC-732F-3C9C-A6B018DF49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60A49380-F48E-681E-86FD-BCEFC30998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7E04E0F3-A373-9BC1-4B39-3A5C675841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63B1BC73-90E3-A350-D4FF-19BB6F018C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82224C2A-A0DA-878D-12E0-D110EB90D2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83C97163-61A9-2214-C936-5F3A50A51F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178EEC44-01E6-1925-4B0C-E435AD05C6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87BB4BAE-C84D-CE0E-8351-061542678C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D355A19B-34DA-BC63-D62A-E1BAEE69A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A225BB9-F7FE-6353-7B82-BD6FD6BF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85B3E9D-A4D2-C900-41B1-3BBDB4F0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The Real Growth Kernel to Flame</a:t>
            </a:r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C2806C39-7886-D912-5D86-4DECBCBA3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2578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 descr="http://www.google.co.in/url?sa=i&amp;source=images&amp;cd=&amp;docid=y3v0Cp2TRUDmoM&amp;tbnid=jBtrEc1TQCtrcM:&amp;ved=0CAUQjBwwAA&amp;url=http%3A%2F%2Fwww.psdgraphics.com%2Ffile%2Forange-sphere.jpg&amp;ei=R35TUqDaM4fkrAfa24HACg&amp;psig=AFQjCNGLt129lm0JQcY2RMx7QrukIFlPaA&amp;ust=1381289927991150">
            <a:extLst>
              <a:ext uri="{FF2B5EF4-FFF2-40B4-BE49-F238E27FC236}">
                <a16:creationId xmlns:a16="http://schemas.microsoft.com/office/drawing/2014/main" id="{A5A88C61-FB68-E497-EBBF-CD99B8CF7D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70485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AutoShape 6" descr="http://www.google.co.in/url?sa=i&amp;source=images&amp;cd=&amp;docid=y3v0Cp2TRUDmoM&amp;tbnid=jBtrEc1TQCtrcM:&amp;ved=0CAUQjBwwAA&amp;url=http%3A%2F%2Fwww.psdgraphics.com%2Ffile%2Forange-sphere.jpg&amp;ei=R35TUqDaM4fkrAfa24HACg&amp;psig=AFQjCNGLt129lm0JQcY2RMx7QrukIFlPaA&amp;ust=1381289927991150">
            <a:extLst>
              <a:ext uri="{FF2B5EF4-FFF2-40B4-BE49-F238E27FC236}">
                <a16:creationId xmlns:a16="http://schemas.microsoft.com/office/drawing/2014/main" id="{B98B994F-2416-4FE5-2F93-C51EDA7783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70485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A929FB19-778A-9150-19D3-28C0D5B1F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11550"/>
            <a:ext cx="3048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9516171D-A369-832D-023D-01A21824EAD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8059BF0B-23C8-E22E-1AF7-4080B506EF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A11189CA-BFC7-786E-4EF8-E55E87C4C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B10AEA50-4C6F-CD95-FD66-6310E87243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358B3645-554F-FD66-C5AC-7E95C7600E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716E503B-5AD9-3715-41E5-624D6BC022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CE55CE5F-FA84-F129-6069-7E7D1632EB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2B65B23D-B91F-7CCA-2120-DAF4D95CE2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4632A3C3-7AA8-7A77-23B6-A3E1B7F624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CE9747FA-B0AF-5431-EBDA-FAAEE190CC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8461DEF5-67BB-3B42-B206-1A821556D4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E0399DAE-0488-8B32-3601-1E54574F1E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0891A33A-1827-D9C7-80D5-5F4BA05C3E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4209228E-6AA4-EECD-29E4-6108A1F0CF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389ED920-6980-AFAD-0D4C-EE65EE0BCA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19A984E2-3D11-CFBF-2600-F5C4D330A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15F4C3A-E7A4-8974-2FD1-CB830A2A6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33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310326B-8793-2DE6-1539-20D97B0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Major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17EF3-CE00-2048-8097-D3D49C776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Recognition of Turbulence </a:t>
            </a:r>
          </a:p>
          <a:p>
            <a:r>
              <a:rPr lang="en-US" altLang="en-US" sz="2400"/>
              <a:t>Design of cylinder for Creation of Turbulence</a:t>
            </a:r>
          </a:p>
          <a:p>
            <a:r>
              <a:rPr lang="en-US" altLang="en-US" sz="2400"/>
              <a:t>Characterization of Generated turbulence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D4BA3917-6DFE-772F-1213-5E9D097450E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57105085-995B-7C68-D3EF-C2A51D1CF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BE4581FB-A598-1102-1409-6CB2450754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416B629B-4D41-D444-28D3-2C96B56E31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3A0B145B-493F-912C-425D-FB849C0696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3CBEAA41-50B4-8B7E-9004-2AF7239C74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614E40E5-7650-D67E-E3AB-EEC3A0D4B7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F35D246B-844B-3C36-4DAB-CCA10A28A3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C1C7BE63-2B5B-4EE4-97FD-DA7C3A3CCF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5CCA1D6F-A3A2-2F66-A425-A8B8FCBF68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3A449F60-BC06-4605-EAF7-1D35418DB2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11B24740-7624-A8DA-C636-865D01D948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529CD9FA-383F-EB4C-B064-95E0372C91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A6A6B1DA-06D1-D1BD-8D1D-1CD5E40D58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858873B9-8B82-B155-6BE5-92DF2D8F95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ACF8B4B6-47E3-B763-DC04-38DEC8CD3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014A91B-A7B6-E189-628B-BAE7D298F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46837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B9C6FD3-FB03-400D-B843-27CB0A45837B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6344</TotalTime>
  <Words>769</Words>
  <Application>Microsoft Office PowerPoint</Application>
  <PresentationFormat>On-screen Show (4:3)</PresentationFormat>
  <Paragraphs>93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Blackadder ITC</vt:lpstr>
      <vt:lpstr>CGNewsGotMT</vt:lpstr>
      <vt:lpstr>CGNewsGotMTBol</vt:lpstr>
      <vt:lpstr>CommercialScript BT</vt:lpstr>
      <vt:lpstr>Tempus Sans ITC</vt:lpstr>
      <vt:lpstr>Times New Roman</vt:lpstr>
      <vt:lpstr>Default Design</vt:lpstr>
      <vt:lpstr>Bitmap Image</vt:lpstr>
      <vt:lpstr>Influence of Cylinder Geometry on Gas to Wall Heat Transfer</vt:lpstr>
      <vt:lpstr>Evolution of Baby Spark into Baby Flame</vt:lpstr>
      <vt:lpstr>Shape of baby Flame</vt:lpstr>
      <vt:lpstr> Cross-Section of View of Laminar Flame</vt:lpstr>
      <vt:lpstr>Laminar Burning Velocity</vt:lpstr>
      <vt:lpstr>PowerPoint Presentation</vt:lpstr>
      <vt:lpstr>Evidence of Organized Structure in an Engine 1200 rpm motored engine</vt:lpstr>
      <vt:lpstr>The Real Growth Kernel to Flame</vt:lpstr>
      <vt:lpstr>Major Steps </vt:lpstr>
      <vt:lpstr>Shapes of Piston Heads</vt:lpstr>
      <vt:lpstr>Shapes of Cylinder Heads</vt:lpstr>
      <vt:lpstr>Creative Ideas to Generate Turbulent Flow : Swirl based systems</vt:lpstr>
      <vt:lpstr> Creative Ideas to Generate Turbulent Flow : Squish based GDI concepts</vt:lpstr>
      <vt:lpstr>Creative Ideas to Generate Turbulent Flow : : Tumble based GDI systems</vt:lpstr>
      <vt:lpstr>Creative Ideas to Generate Turbulent Flow  </vt:lpstr>
      <vt:lpstr>Peripheral Technologies</vt:lpstr>
      <vt:lpstr>PowerPoint Presentation</vt:lpstr>
      <vt:lpstr>Geometrical Characterization of Turbulent Structure</vt:lpstr>
      <vt:lpstr>Energetic Characterization of Turbulent Structure</vt:lpstr>
      <vt:lpstr>Engine Geometry Vs Flame Area Maps</vt:lpstr>
      <vt:lpstr>Flame Shape and Volume in SI Engine</vt:lpstr>
      <vt:lpstr>Classes of Cylinder Geometries</vt:lpstr>
      <vt:lpstr>Flame Area Maps vs RBS</vt:lpstr>
      <vt:lpstr>Flame Area Maps vs RBS</vt:lpstr>
      <vt:lpstr>Comparison of normalized flame areas</vt:lpstr>
      <vt:lpstr>Wall Wetted Areas</vt:lpstr>
      <vt:lpstr>Ability to Transfer Heat : A Signature of Survival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464</cp:revision>
  <dcterms:created xsi:type="dcterms:W3CDTF">2003-07-30T05:45:36Z</dcterms:created>
  <dcterms:modified xsi:type="dcterms:W3CDTF">2023-08-20T00:55:54Z</dcterms:modified>
</cp:coreProperties>
</file>