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158" r:id="rId2"/>
    <p:sldId id="736" r:id="rId3"/>
    <p:sldId id="496" r:id="rId4"/>
    <p:sldId id="270" r:id="rId5"/>
    <p:sldId id="616" r:id="rId6"/>
    <p:sldId id="547" r:id="rId7"/>
    <p:sldId id="548" r:id="rId8"/>
    <p:sldId id="279" r:id="rId9"/>
    <p:sldId id="693" r:id="rId10"/>
    <p:sldId id="694" r:id="rId11"/>
    <p:sldId id="697" r:id="rId12"/>
    <p:sldId id="1159" r:id="rId13"/>
    <p:sldId id="905" r:id="rId14"/>
    <p:sldId id="906" r:id="rId15"/>
    <p:sldId id="907" r:id="rId16"/>
    <p:sldId id="909" r:id="rId17"/>
    <p:sldId id="910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624" r:id="rId26"/>
    <p:sldId id="623" r:id="rId27"/>
    <p:sldId id="668" r:id="rId28"/>
    <p:sldId id="670" r:id="rId29"/>
    <p:sldId id="569" r:id="rId30"/>
    <p:sldId id="628" r:id="rId31"/>
    <p:sldId id="629" r:id="rId32"/>
    <p:sldId id="630" r:id="rId33"/>
    <p:sldId id="667" r:id="rId34"/>
    <p:sldId id="631" r:id="rId35"/>
    <p:sldId id="669" r:id="rId36"/>
    <p:sldId id="642" r:id="rId37"/>
    <p:sldId id="643" r:id="rId38"/>
    <p:sldId id="644" r:id="rId39"/>
    <p:sldId id="645" r:id="rId40"/>
    <p:sldId id="648" r:id="rId41"/>
    <p:sldId id="671" r:id="rId42"/>
    <p:sldId id="649" r:id="rId43"/>
    <p:sldId id="672" r:id="rId44"/>
    <p:sldId id="650" r:id="rId45"/>
    <p:sldId id="652" r:id="rId46"/>
    <p:sldId id="280" r:id="rId47"/>
    <p:sldId id="281" r:id="rId48"/>
    <p:sldId id="284" r:id="rId49"/>
    <p:sldId id="323" r:id="rId50"/>
    <p:sldId id="324" r:id="rId51"/>
    <p:sldId id="325" r:id="rId52"/>
    <p:sldId id="326" r:id="rId53"/>
    <p:sldId id="327" r:id="rId54"/>
    <p:sldId id="286" r:id="rId55"/>
    <p:sldId id="287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3969" autoAdjust="0"/>
  </p:normalViewPr>
  <p:slideViewPr>
    <p:cSldViewPr>
      <p:cViewPr varScale="1">
        <p:scale>
          <a:sx n="72" d="100"/>
          <a:sy n="72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673598-3C6E-5558-5C98-163DC46F59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6E6980E-9924-40CF-8CDE-1F6CC15B3B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5278945-4154-2EBC-30D1-2A1D86B68DF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2CDB357-52D4-16F4-4486-6564A00821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079C41-A127-4A2F-BC30-EC86AABD9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07-24T06:30:47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1T06:53:32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6441 7726 310 0,'-2'-36'106'0,"8"-1"3"16,2 0-101-16,5 0-4 16,6 8-8-16,8 6-6 15,0 1-13-15,5 10-7 16,-3 1-6-16,-1 9-1 0,-7 2 0 15,-1 9 4 1,-6 5 10-16,-2 4 16 0,-3 6 20 16,-8 1 14-16,0 10 10 15,-3 4 5-15,3 13 5 16,-4 5-6-16,8 17-5 16,-3 14-13-16,2 17-1 15,-1 17-11-15,1 19-4 16,0 12-9-16,0 12 0 15,3 16-3-15,2 7 3 16,-1 8 5-16,3 9-3 16,2 7 5-16,1 6 0 15,-4 7 8-15,0 11-2 16,-6 2 1-16,-4 3 1 16,-4 2-6-16,-2-1 2 0,-4-4-1 15,-2-7 3-15,1-10-6 16,-1-10 0-16,-1-14 1 15,2-8-1-15,2-16 2 16,-1-13-8-16,3-13-18 16,-3-17-40-16,4-14-52 15,2-10-2-15,2-28-4 16,2-24-4-16,-3-27-3 16</inkml:trace>
  <inkml:trace contextRef="#ctx0" brushRef="#br0" timeOffset="1618.61">6174 7583 438 0,'8'-30'126'0,"14"-1"-5"16,16 2-123-16,12 8-7 15,20 2-4-15,24 1-7 16,13-3-9-16,25 4 2 16,13-7 0-16,24 1 1 15,15-9 4-15,24-1 2 16,19-7 11-16,23-3 3 0,16-5 17 0,17-4-2 15,15-2 6-15,8-5-2 32,13 2 2-32,6-3 1 15,7 5-8-15,3 0 4 0,2 6-7 16,-2 1 0-16,-1 6-1 16,-4 2 0-16,-6 1 1 15,-8 4-7-15,-8 3 6 16,-14 3-5-16,-8 2 5 15,-8 5-5-15,-10 3 4 16,-11 6-4-16,-13 5 0 16,-19 6 3-16,-17 6 0 15,-19 5 0-15,-16 6-1 16,-25 4 1-16,-16 4-4 16,-19 4 3-16,-18 3-2 15,-15 3 1-15,-13 5-1 16,-13 3 0-16,-9 3 2 15,-11 4 1-15,-8 7 1 16,-8 3 1-16,-4 5 4 0,-7 9 0 16,-3 8-1-16,-4 6 1 15,-1 12-4-15,-2 9 2 16,2 9-2-16,1 12 5 16,4 14-6-16,2 11 1 15,5 10-5-15,3 15 6 16,3 9 4-16,2 9-4 15,0 9 2-15,1 5-7 16,-1 2 6-16,-2 4-4 16,-4 9 12-16,-2-4-8 15,-4 2-4-15,-5 4 3 16,-3 3 1-16,-4 3 3 0,-3 1-4 16,-1-1 3-16,2 0-4 15,-3-4-2-15,2-5 5 16,0-9-1-16,2-7-3 15,-1-10-2-15,-1-8 4 16,-1-13-4-16,-3-10 4 16,-3-9-3-16,-2-12 0 15,-3-10-6-15,-3-15 5 16,-5-10-3-16,-1-17 1 16,-3-10-3-16,-1-12 0 15,-2-15 3-15,-2-9-1 16,-2-13 5-16,-1-5-3 15,-4-9 1-15,-6 0 4 0,-8-9 1 16,-8 0-3 0,-13 0-2-16,-14-2 3 0,-19 2-1 15,-17 4 2 1,-22-1-2 0,-18 0-4-16,-22 4-1 0,-20 4 4 0,-17 0-2 15,-19 1 0-15,-16 3-4 16,-17 1 2-16,-11 2 2 15,-10 2-2-15,-10 0 5 16,-11-1-6-16,-8-1 4 16,-3-1-5-16,-3-3 11 15,2-4-9-15,2-3 5 16,5-7-4-16,9-6 4 0,15-6 1 16,13-3 0-1,16-8 1-15,15-4-4 0,14-2 3 16,14-7-5-16,10-2 8 15,15 1-9-15,8-3 3 16,10-1-3-16,11 1 4 16,9 0-4-16,10 0 4 15,12 2 0-15,13-3-3 16,9-2 2-16,14-1 1 16,14-2 0-16,13-5-5 15,15 1 3-15,14-4-5 16,15 0 4-16,12-3-1 15,15 2 0-15,12-4-3 0,11 3-2 0,10 1 3 16,10-1-3 0,7-5 1-16,11 5-5 15,5-5 0-15,7 0 1 16,6-3 3-16,4-2 3 16,-1-3-3-16,4-1 4 15,-2 1 1-15,-4-2 6 16,-6 3-3-16,-7 3 2 15,-8 3 0-15,-10 3-1 16,-8 2-1-16,-11 2-7 16,-13-2-49-16,-8 9-66 15,-5-2-1-15,-8-3-4 16,-7 0-4-16,-8-8-3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1T06:55:37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9562 8709 176 0,'-11'-59'98'0,"1"10"-13"16,-7-2-69-16,10 6-40 16,7 9-53-16,3-7-18 15,12 7 1-15,-2-8 10 16,5 9 84-16</inkml:trace>
  <inkml:trace contextRef="#ctx0" brushRef="#br0" timeOffset="1419">9922 8810 296 0,'-22'-11'112'0,"-1"-1"-3"0,0-4-89 0,2-3-18 16,3-8-7-16,3-6-5 15,2-12-4-15,1-7-3 16,-3-15-2-16,4-11 2 16,-5-12 1-16,1-7 4 15,-3-11 4-15,1-8 4 16,-2-5 0-16,1-9 7 0,3-6 4 16,2-4-6-1,5-2 1-15,5-6 0 0,7 0-3 16,5-2 4-16,5-1 3 15,6-4 1-15,8-3 0 16,1-6 6-16,11-1 2 16,6-5-2-16,10-1-1 15,5-4 1-15,13 0-2 16,14-1-3-16,12 0-4 16,16 3-4-16,14-3-1 15,15 1 0-15,15 1 1 16,15 1-5-16,11-1 4 15,10 4-6-15,10 5 6 16,7 6-1-16,4 9 7 16,2 13-8-16,2 8 9 0,-1 15-6 15,-4 13 4-15,1 17-4 16,-2 10 5-16,-2 16-6 16,2 12 0-16,0 11 0 15,-2 13-1-15,2 13 2 16,3 14-2-16,-6 15 3 15,-2 16-4-15,-4 14 2 16,-7 9-1-16,-6 19-2 16,-4 12-3-16,-5 14 4 15,-4 13-4-15,-6 10 3 16,-1 9-6-16,-6 12 6 16,-5 9-6-16,-2 8 9 15,-11 6-6-15,-11 6 4 0,-6 2-4 16,-5 5 3-16,-9 7 1 15,-6 8 3-15,-8 1-1 16,-6 6 0-16,-3 2 5 16,-2-2-3-16,-8 2 1 15,-9-3-1-15,-4-3 4 16,-8-8-2-16,-4 1-1 16,-8-3 1-16,-9-3-3 15,-6 2 6-15,-5 2-2 16,-9 1 5-16,-6 2-4 15,-6 1-2-15,-7-1 4 16,-5-2-4-16,-6 0 5 16,-6-1-7-16,-5-5 4 15,-7-5-6-15,-4-3 1 16,-10-1 1-16,-9-2 1 0,-9-2 3 16,-13 0 0-16,-8 3 3 15,-13 0-3-15,-11 7 5 16,-9 1 1-16,-8-2-1 15,-7-3-3-15,-8-2-2 16,-4-7-1-16,-5-11-2 16,-5-9 2-16,-5-18-4 15,-9-17 0-15,-2-15-2 16,-7-14 1-16,-7-20 0 16,-8-16-6-16,-10-15 5 15,-8-13-4-15,-6-17 6 16,-6-10 0-16,-6-14 4 15,-5-11 3-15,-2-8 1 0,1-13 6 16,0-11-2 0,4-11-1-16,0-9-4 31,3-8 0-31,4-12-5 0,3-8 1 0,-2-18-3 0,4-9-2 16,3-13 0-16,-1-11 0 15,4-12 4-15,-3-6-2 16,-2-7-1-16,-2-6-3 15,3 5 1-15,-2 0-2 16,1-1 1-16,3 3 2 16,6-2-3-16,7-1-1 15,10-7 6-15,13-1 0 16,17-12-2-16,21-10 4 16,28-9-5-16,26-15-4 15,41-9-12-15,36-8-85 16,47-6-14-16,31 5-1 0,31-3-5 15,25 12-1-15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1T06:58:43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16751 11389 396 0,'0'0'120'15,"0"0"-4"-15,7-12-95 16,-7 12-5-16,11-19 2 16,1 6-6-16,-4-6 0 15,8-6-3-15,-1-5-2 16,-1-6-1-16,2-6-1 16,0-8-4-16,0-12-2 0,0-9-1 15,-3-10 3-15,-2-1-3 16,0-4 0-1,-3 2 2-15,-5 4-2 0,-1 9 5 16,-5 13-5-16,-1 10 4 16,-4 10-6-16,-2 11 3 15,-3 8 1-15,-3 7-2 16,-1 4 0-16,-4 7-1 16,-2 5 0-16,-2 4 4 15,1 6-1-15,-3 4 0 16,3 4-1-16,2 1 2 15,1 4 2-15,4-1-3 16,5 0 2-16,3-2-5 16,5-3 6-16,7-3-2 0,5-4 5 15,10-5-7-15,6-10 2 16,10-8 1-16,9-3-6 16,7-5 8-16,8-2-5 15,4-2 0-15,1 2-3 16,-1 2 5-16,-2 7-4 15,-5 4 3-15,-6 3 2 16,-8 3-5-16,-8 4 1 16,-6 0 2-16,-6 1-2 15,-7 2 2-15,-3 0-2 16,-11-7 1-16,13 23 3 16,-11-7-2-16,-1 3 4 15,1 6-4-15,-2 1 3 0,-2 6-2 16,0 3 5-1,-2 5-3-15,-1 0-1 0,-1 3 2 16,0 3-2-16,0 4 4 16,-1-2 0-16,1 2 1 15,0 3 0-15,3-4 1 16,1-2-1-16,0 1 2 16,2-8-2-16,2-5 0 15,-1-7 0-15,1-3-1 16,1-11-1-16,-1-2 4 15,-2-12 1-15,0 0 1 0,5 11 1 16,-5-11 2 0,0 0 1-16,0 0-1 15,0 0-3-15,0 0-1 16,7-13-2-16,-7 13-2 0,6-10-1 16,-6 10-5-16,8-14 0 15,-8 14 2-15,7-11-1 16,-7 11-3-16,0 0-1 15,0 0-3-15,0 0-4 16,5-11-8-16,-5 11-39 16,0 0-89-16,0 0-2 15,-15 6 0-15,15-6-3 16,-24 0 2-16</inkml:trace>
  <inkml:trace contextRef="#ctx0" brushRef="#br0" timeOffset="664.91">18204 10602 164 0,'0'0'111'0,"-7"-17"3"16,7 17-37-16,-5-11-17 15,5 11-6-15,0 0-7 16,0 0-11-16,0 0-10 16,0 0-12-16,0 0-6 15,0 0-4-15,13-1 1 16,1 2-2-16,3 1 0 15,6-2-1-15,7-5 1 16,5-2 3-16,4-1-1 16,1-2-2-16,3-2-4 15,-3 1-5-15,-2-3-13 16,-3 7-32-16,-10-3-40 16,-4 9-33-16,-8 1-1 0,-13 0 0 15,2 18 6-15,-17-2 36 16</inkml:trace>
  <inkml:trace contextRef="#ctx0" brushRef="#br0" timeOffset="865.65">18283 10769 185 0,'-33'29'102'0,"6"-7"-1"16,14 2-12-16,0-13-14 16,17 2-13-16,7-17-11 15,18 1-11-15,5-9-4 16,11 4-9-16,-2-7-9 0,5 3-13 0,4 0-16 15,-6-3-39-15,-2 13-81 16,-7 1 1 0,-4 2-6-16,-8-1-1 15,0 4-5-15</inkml:trace>
  <inkml:trace contextRef="#ctx0" brushRef="#br0" timeOffset="5300.03">19327 9531 135 0,'-4'-18'100'0,"3"3"4"16,-1 2-29-16,2 13-10 0,4-18-12 0,-4 18-9 16,5-11-11-1,-5 11-10 1,0 0-6-16,8-12-5 0,-8 12-8 16,0 0-3-16,0 0-4 15,0 0-1-15,6 19-1 16,0 1 2-16,2 5-2 15,5 10 2-15,4 6 1 16,2 9-3-16,8 10 3 16,2 4-3-16,-1-1 4 15,4 3-5-15,0-3 3 16,0-4-2-16,-3-3 3 16,-5-9 3-16,-5-9-2 15,-3-10 9-15,-6-7 2 16,1-8 7-16,-11-13 2 15,0 0-2-15,7-25 2 0,-7-3-1 16,-2-12 3 0,4-8-8-16,-1-11-2 0,-2-8-2 15,1-6-2-15,2-1 2 16,2 0-1-16,5 7 1 16,-1 5-3-16,2 8 2 15,-2 5-4-15,2 10-1 16,-2 11-1-16,1 7-1 15,-2 7-2-15,-3 3 1 16,-4 11-2-16,0 0 1 16,0 0-3-16,0 0-1 15,0 0-2-15,0 0 0 0,4 12-6 16,-4-12-7-16,-3 24-14 16,-5-12-82-16,5 10-14 15,-3-4-2 1,1 1-2-16,-1-3-1 15</inkml:trace>
  <inkml:trace contextRef="#ctx0" brushRef="#br0" timeOffset="6765.08">20165 9791 178 0,'0'0'108'0,"-2"-16"-10"16,2 16-23 0,5-11-20-16,-5 11-12 0,0 0-14 15,10-12-14-15,-10 12-4 16,0 0-6-16,0 0-2 16,0 0-2-16,0 0-3 15,11 2-5-15,-9 13 3 16,3 4-5-16,2 6 4 15,-1 6-1-15,4 6 4 16,-1 3 0-16,2 1 0 16,-2 0 3-16,4-7-1 15,-7-5 4-15,-1-4 7 16,1-8 8-16,-6-17 3 0,0 0 0 16,0 0 2-16,3-26 0 15,-11-3 1-15,4-4-4 16,-3-8-4-16,-2-2-7 15,-2-1-6-15,0 5 1 16,0 7-3-16,3 7 2 16,0 6-10-16,2 5-6 15,6 14-23-15,-12-4-91 16,10 15-9-16,2-11-3 16,-5 24-4-16,-1-10-2 15</inkml:trace>
  <inkml:trace contextRef="#ctx0" brushRef="#br0" timeOffset="7248.64">19197 10434 127 0,'0'0'95'0,"11"4"-22"16,2-8-7-16,7 4-3 15,2-5-11-15,13 3-12 16,6-3-15-16,15 0-4 16,9-2-6-16,12-2-1 15,11-3-1-15,13 0 0 16,10-2-2-16,11 0-3 16,-2 0 1-16,-1-1-2 15,-8 2-2-15,-4 3-4 16,-16 3 1-16,-9 2-3 15,-15 1 0-15,-11 2-1 16,-11 1-4-16,-12-2-11 16,-2 6-45-16,-10-5-55 0,-8 4-1 15,-13-2-4-15,0 0-2 16,0 0 35-16</inkml:trace>
  <inkml:trace contextRef="#ctx0" brushRef="#br0" timeOffset="7948.69">19719 10849 161 0,'13'20'88'15,"-3"0"-11"-15,-3 3-35 16,9 11-2-16,1 3-6 16,4 10-7-16,3 3-6 15,2 6-1-15,0 0-7 16,-1 2-2-16,1-5-3 16,-1-5 0-16,-5-8 4 15,0-6 10-15,-9-14 6 16,2-3 2-16,-13-17 0 15,17-15 1-15,-13-17 1 16,5-11-2-16,-6-14-5 0,3-9-13 16,-5-12-7-16,0-7-6 15,-4 2 3-15,-5 8-3 16,4 11 3-16,-4 14-5 16,3 12-5-16,-2 11-9 15,5 16-11-15,2 11-39 16,0 0-63-16,4 24-3 15,4 0-3-15,-5-1 2 16,8 5 3-16</inkml:trace>
  <inkml:trace contextRef="#ctx0" brushRef="#br0" timeOffset="8350.02">20295 11135 256 0,'-10'-19'106'16,"10"19"2"-16,-13-24-54 16,15 11-16-16,-2-7-13 15,7 2-8-15,2 0-5 16,4 2-5-16,0 4-3 0,0 6-3 15,0 12-1-15,0 11-2 16,-4 17 4-16,-4 11 1 16,-5 8-2-16,-3 10 2 15,0 3-2-15,-1 1 4 16,0-7 1-16,-3-6 7 16,1-17 1-16,5-7 1 15,8-15 2-15,14-9 0 16,13-14 3-16,15-3-4 15,13-8-7-15,13-3-21 16,19 4-106-16,0-1-10 16,-1 4-5-16,-13-4-2 0,-10 4-8 15</inkml:trace>
  <inkml:trace contextRef="#ctx0" brushRef="#br0" timeOffset="10331.33">20147 8703 266 0,'-21'-28'99'0,"4"0"2"15,0 3-83-15,-5-1-8 16,1 2-2-16,-8 1-3 15,0-2 2-15,-7 0-4 16,-1 1 3-16,-12 1-4 16,-9 2 1-16,-11 4-3 15,-12 2 1-15,-10 2-2 16,-14 7-2-16,-16 5 3 16,-15 7 1-16,-14 9 3 15,-10 5-1-15,-12 10 3 16,-16 11-2-16,-12 12 1 15,-12 13 0-15,-13 11-1 16,-1 10 0-16,1 11-4 16,-2 8 1-16,3 6-1 15,12 6-1-15,10 1 2 0,16 1-2 0,15 0 2 16,11 2-2-16,13 0 1 0,21 2 1 31,19 3 4-31,18 1-4 16,21 7 2-16,18 5 0 15,24 6 2-15,24 4-1 16,25 4 3-16,22 1-5 16,23 1-8-16,22-2-3 15,30-1-8-15,22-8-11 16,25 1-9-16,16-10 3 16,21-7-3-16,12-10 5 15,27-9 13-15,12-9 11 16,15-15 14-16,11-11 17 15,10-20 10-15,16-9 3 0,5-21 1 16,12-10-2-16,-11-25-3 16,1-16-3-16,-17-24-12 15,-9-18-5-15,-21-27-3 16,-20-23-4-16,-28-21-4 16,-23-24 2-16,-33-21-3 15,-29-18-3-15,-32-16 1 16,-33-13 1-16,-37-8-3 15,-36-1-2-15,-41-2 4 16,-37 4 1-16,-38 0 0 16,-38 6 0-16,-43 5 4 0,-41 9-3 15,-39 18 5-15,-37 9 0 16,-40 17-2-16,-53 23-2 16,-47 32 1-16,-42 34-1 15,-34 42 0-15,-41 37-21 16,-35 49-78-16,-37 45-17 15,-13 47-2-15,-3 37-4 16,-3 34-6-16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3-08-21T07:01:29.5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3-08-21T07:01:30.486"/>
    </inkml:context>
  </inkml:definitions>
  <inkml:trace contextRef="#ctx0" brushRef="#br0">21328 18386 0,'0'0'0</inkml:trace>
  <inkml:trace contextRef="#ctx1" brushRef="#br0">14426 7101 103 0,'0'0'92'0,"0"0"-10"15,0 0-35-15,0 0-10 0,0 0-6 16,-12-15 1-1,12 15-4-15,0 0-3 16,-12-8-8-16,12 8 4 0,-15-10-3 16,2 3 1-16,2 1 1 15,-6-3-1-15,2 2-2 16,-6-5 1-16,2 1 0 16,-2-6 0-16,4 4-2 15,0-6-2-15,5 2-4 16,3-2-2-16,8 1-4 15,7 1-1-15,11 1-5 16,5 8-2-16,7 3-1 16,7 8 0-16,0 7 2 0,2 8 0 15,-4 9 1 1,-8 11 4-16,-11 4-2 0,-12 5 4 16,-10 4-4-16,-11 0 4 0,-8 2-3 15,-7-5 4-15,-2-1-4 16,0-9-1-1,5-5 2-15,6-8-1 16,6-5 1-16,7-7 3 16,10-2-1-16,1-11-1 15,26 11 2-15,-2-6-1 16,8-3 1-16,3-1 0 16,5 1 0-16,2-1-3 15,0-1 0-15,-2 0-1 16,-1 1 0-16,-6 0 1 15,-1 2-4-15,-2 3-4 16,-5-4-14-16,3 8-55 0,-9-5-54 16,0-2-3-16,-6-5-2 15,-1-2 0-15,-12 4 8 16</inkml:trace>
  <inkml:trace contextRef="#ctx1" brushRef="#br0" timeOffset="698.99">14717 6743 264 0,'-11'-27'116'16,"-1"-1"2"-16,-3-2-76 16,5 8-4-16,-8-5-7 15,4 8-6-15,-5-3-3 16,-1 5-5-16,-7 0-4 16,-3 4-5-16,-5 1-2 15,-6 4-3-15,-8 3-1 16,-4 5-2-16,-6 4 2 15,-2 6-2-15,-4 4-1 16,0 7 1-16,-3 5-1 16,4 4 0-16,1 4 0 0,6 6 3 15,2 6-3-15,6 5 3 16,7 5-1-16,4 2 3 16,7 8 2-16,7 3-3 15,7 5 3-15,8 4-4 16,7 0 3-16,12 6-1 15,9 0 2-15,14 0-3 16,12-3 5-16,10-1-3 16,14-6 1-16,10-3-1 15,10-11 1-15,7-6-2 16,8-14 3-16,1-9-4 16,1-15-2-16,3-13 0 15,-5-14 3-15,-3-12 4 0,-9-17-11 16,-9-15 4-16,-13-14-2 15,-10-14 1-15,-16-10 0 16,-16-9 5-16,-21-9-11 16,-19-3 2-16,-22 1 3 15,-23 3 2-15,-23 8-1 16,-22 13-1-16,-24 16-1 16,-15 16-3-16,-18 25 0 15,-12 16-36-15,-5 34-92 16,-8 15-7-16,-2 19-2 15,6 11-5-15,9 10 2 16</inkml:trace>
  <inkml:trace contextRef="#ctx1" brushRef="#br0" timeOffset="5683.48">14550 5847 237 0,'13'-21'119'15,"-5"-2"-1"-15,-5-3-74 16,2 9-9-16,-8-4-4 15,1 4-14-15,-8-2 2 16,-1-1-9-16,-10-2-2 16,-3 0-6-16,-8-3 5 15,-2-4-3-15,-3-3 3 16,2 1 0-16,1-3 3 16,6 1 0-16,5 4-2 15,8 3-4-15,8 6-2 16,10 6-2-16,16 6-4 0,8 4-1 15,10 15-2-15,5 7 0 16,3 12 0-16,-1 7 5 16,0 8 0-16,-7 11 1 15,-14 6-2-15,-10 3 4 16,-9-4-3-16,-8-5-12 16,2 1-31-16,-7-7-73 15,5-4-8-15,3-7 5 16,9-4-3-16,4 1 13 15</inkml:trace>
  <inkml:trace contextRef="#ctx1" brushRef="#br0" timeOffset="5815.58">14767 6365 353 0,'7'11'108'0,"5"0"-23"16,-12-11-32-16,0 0-20 0,0 0-35 15,0 0-114-15,11-12 0 16,-12-9-9-16,-7-8-4 15,-5 1-2-15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27T02:51:50.9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 2 10191,'-21'-5'4515,"21"5"-387,-2 7-1032,2-7-5676,0 0-1806,17 8 129,-17-8-645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6-02-10T06:01:17.0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10-02T11:25:22.8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3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1" timeString="2012-10-02T11:30:47.983"/>
    </inkml:context>
  </inkml:definitions>
  <inkml:trace contextRef="#ctx0" brushRef="#br0">10 0</inkml:trace>
  <inkml:trace contextRef="#ctx0" brushRef="#br0" timeOffset="515">0 70,'0'0,"0"0,0 0,0 0,0 0,0 0,0 0,0 0,0 0,0 0,0 0,0 0,0 0,0 0,0 0,0 0,0 0,0 0,0 0,0 0,0 0,0 0,0 0,0 0,0 0,0 0,0 0,0 0,0 0,0 0,0 0,0 0,0 0,0 0,0 0,0 0,0 0,0 0,0 0,0 0,0 0,0 0,0 0,0 0,0 0</inkml:trace>
  <inkml:trace contextRef="#ctx0" brushRef="#br0" timeOffset="1748">0 303</inkml:trace>
  <inkml:trace contextRef="#ctx1" brushRef="#br0">6530 32 15609,'3'10'5289,"-3"4"0,0-14-516,-11 1-4644,11-1-3870,0 0-1290,-15 0-129,15 0-387,-19-8-774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3-09-05T10:55:01.7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10-02T11:24:22.6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3-09-05T10:42:45.7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8-12T06:34:06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22770 18156 2120 0,'-3'-3'47'0,"-3"-2"9"0,3-1 3 15,-3 1 0-15,0-5-47 0,0 2-12 0,3 2 0 0,-3 1 0 0,3 0 32 0,-2 2 5 16,5 3 1-16,0 0 0 0,0 0-38 0,-3-2-21 16,3 2 2-16,0 0 1 0,0 0 18 0,-6-3 0 15,6 3 0-15,0 0 0 0,0 0 0 0,0 0 0 0,0 0-8 0</inkml:trace>
  <inkml:trace contextRef="#ctx0" brushRef="#br0" timeOffset="1638.07">23571 17748 622 0,'0'0'13'0,"0"0"3"0,0 0 1 0,-3-5 2 0</inkml:trace>
  <inkml:trace contextRef="#ctx0" brushRef="#br0" timeOffset="1696.04">23618 17724 952 0,'0'0'27'0,"0"0"5"0,0 0-32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16-03-07T06:18:42.7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3-10T02:45:39.0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1677,'0'0'2967,"0"0"129,0 0-1548,0 0-387,0 0-645,0 0-1677,3 10-1290,-3-10-516,0 0-129</inkml:trace>
  <inkml:trace contextRef="#ctx0" brushRef="#br0" timeOffset="2756">2314 253 10449,'-11'-14'4386,"-1"13"0,12 1-258,-2 8-3612,2-8-4128,4 13-516,-4-13-129,0 0-645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3-10T02:45:39.0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1677,'0'0'2967,"0"0"129,0 0-1548,0 0-387,0 0-645,0 0-1677,3 10-1290,-3-10-516,0 0-129</inkml:trace>
  <inkml:trace contextRef="#ctx0" brushRef="#br0" timeOffset="2756">2314 253 10449,'-11'-14'4386,"-1"13"0,12 1-258,-2 8-3612,2-8-4128,4 13-516,-4-13-129,0 0-645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16T03:09:15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21 1161,'0'-20'2193,"0"20"-258,0 0-1548,0 0-258,0 0 387,0 0 129,0 0 129,0 0-645,12-2-2322,-12 2 129,0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1-13T06:15:26.1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54 105 5805,'-64'-12'258,"81"-8"-258,34-14 0,27-5-3741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3-08-19T06:31:43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12725 9624 0,'25'0'31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1T06:34:33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18469 15088 81 0,'-10'-16'35'16,"10"16"-11"-16,-9-16-15 16,9 16-12-16,0 0-6 31,-10-10-11-31,10 10-4 0,0 0-12 15,0 0-2-15,0 0 20 0</inkml:trace>
  <inkml:trace contextRef="#ctx0" brushRef="#br0" timeOffset="915.76">18342 15055 125 0,'0'0'59'16,"-5"-14"-4"-16,5 14-6 15,1-12-12-15,-1 12-6 16,5-11-11-16,-5 11-2 16,4-11-3-16,-4 11-3 15,0 0-4-15,0 0 1 16,0 0-1-16,0 0-3 0,0 0 1 15,12-9-6 1,-12 9 3-16,15 0 0 16,-15 0-1-16,23 5-1 15,-6-1 1-15,1-2-2 0,4 4 1 16,0 0 3-16,4 2-5 16,1-1 3-16,3-2-3 15,1 1 1-15,2-3 1 16,2 2 1-16,4-2-2 15,3-1-1-15,0-1 3 16,3 1-3-16,3 0 3 16,2 0-2-16,1 1 0 15,4 0 0-15,0 0 1 16,3-1 0-16,0 1 0 16,1-2-1-16,3 0 0 15,1 0 0-15,2-1 0 16,0 0 0-16,2 2-1 0,1-2 1 15,4 0 0-15,2 1 2 16,1-1-3-16,3 2 1 16,0-2-1-16,3 1 1 15,3-1 1-15,3 3-3 16,1-3 1-16,0 1-3 16,2 2 3-16,3-1-1 15,2 0 0-15,3 1-2 16,2-2 1-16,1-1 1 15,5 2 0-15,4 0 0 16,1-4-2-16,4 1 1 16,1 0 0-16,-3 1 2 0,1 1-2 15,-2 0-1 1,-7-1 0-16,-4 0 3 16,-5 3 1-16,-9-2-1 0,-5-1 3 15,-7 1-2-15,-12-3 3 16,-5 1 4-16,-12-2-1 15,-7 2-1-15,-10-3 0 16,-7 3 5-16,-8-1 1 16,-14 2 3-16,13-1-2 15,-13 1 0-15,0 0-1 16,0 0 5-16,0 0 0 16,0 0-5-16,0 0-4 15,0 0-3-15,0 0 0 16,0 0-1-16,0 0-2 15,0 0-14-15,12-3-20 0,-12 3-71 16,0 0-3-16,0 0-2 16,-9-13-1-16,9 13-3 15</inkml:trace>
  <inkml:trace contextRef="#ctx0" brushRef="#br0" timeOffset="2900.16">18396 13113 87 0,'-8'-13'39'0,"8"13"-12"16,-2-16-10-16,2 16-2 15,1-15-2-15,-1 15 1 16,4-17-5-16,-4 17-1 16,3-15 2-16,-3 15 4 0,3-14 4 15,-3 14 0 1,0 0 4-16,0-11 1 0,0 11 6 16,0 0-2-16,0 0 0 15,0 0-5-15,0 0-4 16,0 0-2-16,0 0-3 15,0 0-5-15,0 0-3 16,0 0-1-16,0 0-1 16,0 0 0-16,0 0-1 15,0 0 0-15,0 0-1 16,0 0 1-16,0 0 0 16,0 0-1-16,0 0-2 15,0 0 0-15,0 0 0 0,0 0 0 16,11 5 1-16,-11-5-1 15,0 0 0-15,12 10 1 16,-12-10 2-16,15 8 0 16,-15-8 0-16,15 9-1 31,-15-9 1-31,20 10 2 0,-20-10-4 0,22 11 1 16,-11-4-2-16,1-1 0 15,2 0 2-15,-2 1 0 16,2 2 0-16,1 0-3 15,-1 1 4-15,-1 4-4 16,2-4-1-16,-1 6 2 16,1-1-1-16,0 1 1 15,0 2-2-15,1 0 3 0,0 3-2 16,1-3 4-16,2 4 0 16,1-2-1-16,3 5-1 15,-1-2 0-15,4 1 1 16,0 1-1-16,3 1 2 15,3 2-2-15,2-1 1 16,0 2 0-16,1 0 2 16,6 1-1-16,-1-1 0 15,3 2-1-15,-2-3 0 16,3-1 0-16,-2 4 1 16,2-3 0-16,-3-2-1 15,1 1 1-15,-2-3-5 16,-5 2 4-16,2 1 0 0,-3-4 2 0,0 1-4 15,-1 1 1-15,1 1 0 16,-2-2 0 0,1 3 3-16,3-3-2 15,-1 0 0-15,0 2-1 16,3-1 3-16,-2-1 0 16,0-4-2-16,1 2-2 15,-1 1 2-15,3 0-1 16,2 1 0-16,-3 1 0 15,2-1-1-15,-1 1 0 16,2 2 2-16,0-1 0 16,1 0 1-16,0-1-2 15,-2-2 1-15,2-1-1 16,-1 2 2-16,2-1 0 16,0-2-3-16,-3-2 2 0,0-1-1 15,0-1 3-15,1 0-5 16,-3-2 4-16,1-3-6 15,-4 1 4-15,2-1-1 16,-2-1 2-16,-1 0-2 16,-2 1-1-16,-2-2 2 15,1 2 2-15,-3 0-2 16,1 0 0-16,-2 3-1 16,1 1 0-16,0 2 1 15,2-2 1-15,-1-2 0 16,0 1-4-16,1-1 5 15,1-1 0-15,1-2-1 16,1-1-2-16,0 0-1 0,0 0 0 16,0 1 1-16,0-1 2 15,1 0-4-15,-2-1 0 16,-2-1 3-16,-1 0 1 16,0-2 1-16,-3 0 0 15,0-1-3-15,-3 0-1 16,-3-3 4-16,-3 0 0 15,-2 2-2-15,-5-4-1 16,-10 0 0-16,11 2-2 16,-11-2 5-16,0 0-2 15,0 0-1-15,0 0-1 16,0 0 1-16,0 0 2 0,0 0-2 16,0 0 0-16,0 0-6 15,0 0-19-15,0 0-44 16,0 0-29-16,-12-1-2 15,1-2-4-15,-1-2 0 32</inkml:trace>
  <inkml:trace contextRef="#ctx0" brushRef="#br0" timeOffset="5266.65">18518 14062 155 0,'0'0'80'16,"0"0"-18"-16,6-11-11 15,5 11-8-15,1-2-5 16,7 1 0-16,1-7 0 15,9 2-6-15,3-5-4 16,12 1-9-16,2-7-3 16,10-3-2-16,7-5-4 0,6-2-2 15,6 0-6-15,0 3 4 16,-1-2-5-16,-7 3 4 16,-7 5-6-16,-7 2 0 15,-10 7-5-15,-11-1-12 16,-9 6-26-16,-11 1-31 15,-12 3-32-15,11 3-3 16,-11-3 6-16,-11 14-6 0,0-6 41 16</inkml:trace>
  <inkml:trace contextRef="#ctx0" brushRef="#br0" timeOffset="5883.06">18081 14759 201 0,'-14'-5'93'0,"14"5"-1"0,0 0-50 16,8-12-9-16,-8 12-7 15,18-11-6-15,-2 6-8 16,1-2-7-16,6-1-2 16,4-2 2-16,7 0-1 15,4-3-1-15,13-4 1 16,8-5 2-16,9-5 7 16,13-7-4-16,13-7 4 15,9-6-8-15,12-6 7 16,1 2-5-16,-1 2 1 15,-7 0-5-15,-5 5-5 16,-13 8 2-16,-12 6-2 16,-13 8 3-16,-16 5-3 0,-10 1 0 15,-6 4 2-15,-6-1 2 16,-6 3 1 0,-4 0-2-1,-5 3-1-15,-1 0-6 0,-11 7-7 0,12-8-23 16,-12 8-27-16,0 0-43 15,0 0 0-15,0 0 1 16,-9 16-1-16,-2-6 30 16</inkml:trace>
  <inkml:trace contextRef="#ctx0" brushRef="#br0" timeOffset="6431.32">18667 15013 270 0,'0'0'105'0,"1"-11"-3"15,-1 11-46-15,3-11-24 16,-3 11-7-16,17-18-3 16,-1 7-7-16,1-4-5 15,9 6-6-15,6-8 1 16,7 1 0-16,8-5-2 15,7 0-2-15,10-4 0 16,6 2 0-16,6-6 3 16,5-2-2-16,3 1-2 15,-1 1-2-15,0-1 3 16,-6 2 2-16,-6 1-5 16,-7 1 3-16,-3 2-5 15,-6 1 8-15,-5-1-4 16,-5 2 4-16,-5 5-5 0,-6 0-4 15,-4 4-2-15,-5-1-5 16,-5 7-21-16,-7-3-38 16,-13 10-38-16,15-5-1 15,-15 5-1-15,0 0 1 16,0 0 12-16</inkml:trace>
  <inkml:trace contextRef="#ctx0" brushRef="#br0" timeOffset="6936.02">19899 14948 232 0,'0'0'104'16,"-11"-17"-1"-16,11 17-45 15,0 0-18-15,-6-13-7 16,6 13-9-16,0 0-9 0,0 0-7 15,12 3-3-15,-12-3-1 16,19 2 1-16,-5-2-1 16,6-2 0 15,4-3 2-31,4-1 1 0,10-3 2 0,1-4 0 0,6-2-3 16,1-3-1-16,2-1-1 15,0-2-1-15,1 0-1 16,-2 2-5-16,0-2 1 15,-1 2 2-15,-3 1-5 16,0 2-10-16,-8 0-12 16,2 5-21-16,-10-3-27 0,-2 3-36 15,-7 3-2-15,-5 6-7 16,-13 2 10-16,0 0 50 16</inkml:trace>
  <inkml:trace contextRef="#ctx0" brushRef="#br0" timeOffset="7549.04">21041 14999 166 0,'0'0'102'16,"-5"-11"3"-16,5 11-32 15,3-13-21-15,2 2-9 16,7 3-15-16,2-4-8 16,8-2-7-16,3-3-4 15,7 5-2-15,4-5-4 16,3 3 0-16,1-1-3 15,0 2 1-15,0-1-5 0,-3 2-15 16,3 5-46 0,-4-3-47-16,-4 5 1 0,-1 4-3 15,-5 2-2-15,-3 0 33 16</inkml:trace>
  <inkml:trace contextRef="#ctx0" brushRef="#br0" timeOffset="7716.71">21541 14991 272 0,'0'0'106'0,"0"0"-27"16,0 0-104-16,18-15-54 0,-8 0-4 16,8 0-10-1,-5-3-11-15,4 3 32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5-01-06T02:34:23.3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12642,'26'14'5160,"-26"-14"-516,0 0 129,0 0-4773,0 0-1548,-8-4-2709,8 4-258,-12-1-516,12 1-774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5-01-06T02:34:24.1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1-25T05:35:01.5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46 43 7869,'-29'-18'3999,"29"18"129,-19-8-516,19 8-3225,0 0-387,0 0-516,4-14-1032,-4 14-2064,25-5-387,-25 5-516,25-3 645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6-01-25T05:35:33.0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14 399 3354,'-49'52'4773,"49"-52"-387,0 0-129,0 0-3354,0 0-903,50-2-2322,2-21-1032,-52 23-774,103-83-774</inkml:trace>
  <inkml:trace contextRef="#ctx0" brushRef="#br0" timeOffset="3073">2169 159 2322,'0'0'4515,"0"0"-258,0 0-129,0 0-2064,0 0-1677,0 0-258,88-34-903,-88 34-1806,79-58-1419,-79 58-387,80-67 129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1T06:43:09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7654 6012 1 0,'-23'-17'55'0,"4"7"-1"0,-6-4-48 16,0 1-6 0,3 0 3-16,-3-2 8 0,0 2 5 15,-7 4 4-15,1 3-1 16,-3 1 2-16,1 4 0 15,-3 3-3-15,-3 7-6 16,-5 3-7-16,-3 5-4 16,1 2-4-16,-3 2 1 15,-1 2 0-15,-2 2 1 16,-3 2 1-16,-1 2 3 16,-4 4 0-16,1 1 0 15,-2 1-1-15,0 4 0 16,-2 1 4-16,3 2 1 15,-6 3 1-15,4 2 2 16,1-3 1-16,3 1 3 16,2 4 1-16,1 4 0 15,1 2-5-15,1 3 1 0,1 3-5 16,2 3-3-16,0 3 3 16,2 6-4-16,0-3 2 15,4 3-2-15,5 2 6 16,5 2-4-16,2 3 6 15,6 1 1-15,6 1 1 16,4 2 2-16,5 4-3 16,6 1 4-16,4-1-5 15,7 1 5-15,4-3-6 16,8 0 2-16,4 0-7 16,7-1 0-16,8-3-1 15,8-2-1-15,7-1 0 16,11-2-1-16,9 0-1 0,11-4-1 31,11-7 3-31,9 0 1 0,10-2-2 16,8-3 1-16,8-5 1 0,4-4-1 15,7-5 2-15,7-1 0 16,5-4-1-16,5-5-1 16,4-6 2-16,4-7-3 15,3-3 1-15,5-6 1 16,1-5-1-16,3-6-2 15,-2-9 2-15,5-5 0 16,-2-6-1-16,4-4 1 16,-3-7-1-16,-1-5 1 15,1-5 2-15,-4-6 3 0,-4-3 0 16,-5-2 3 0,-9-6 0-16,-9 0 2 0,-7-7 1 15,-7-2-5-15,-11-6 4 16,-9 1-1-16,-14-8-1 15,-6-4-4-15,-12-6 1 16,-4-4-3-16,-11-7 2 16,-6-2-3-16,-9-2-1 15,-4-4-5-15,-10 1 4 16,-6 1-2-16,-9-1 2 16,-8 2-2-16,-9 3 2 15,-10 1 5-15,-9 0-7 0,-7 0 0 16,-6 0 0-16,-3-1 0 15,-3 0-1-15,-4 2 1 16,-7-4-4-16,-2 2 2 0,-4-1 1 0,-7 1 6 31,-8-1-4-31,-8 3 1 16,-9 4-2-16,-12-1 6 16,-6 7-2-16,-11 4-3 15,-8 4 2-15,-4 8-3 16,-5 6 5-16,-4 8-2 15,-9 6 0-15,-7 10-5 16,-11 8 1-16,-8 8 1 16,-15 10 0-16,-17 13-1 15,-15 15-2-15,-22 12 4 16,-10 13-5-16,-15 19-5 0,-7 18 3 16,-13 13-8-16,1 23-11 15,-1 3-23-15,13 11-75 16,14 8-3-16,20 0 1 15,28-4 4-15,24-13 16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3FB9E661-CFA7-6D20-3940-F0C495CD7E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B3D79F2B-2D52-F357-4817-42A165DD53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DA0DFC9-6CFD-E507-75B6-6E5119BFFC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425B70F0-4276-C6EB-071B-F6A96519A5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8442344A-EEA7-69D9-A1C7-A2D5720666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3AE1B758-94B2-4D9C-AC12-768248272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37CAF6-4134-4D45-AE9C-C66BEBD4B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DF9880-A419-FCF9-1E87-B40443715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1FFD31-500C-1FBB-5857-3912BD5C7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37CD6-1E07-7D38-9989-56A9224AD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922A8-8286-4264-8347-F0AB02609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3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F76A7-B45A-7D1D-A1CC-B199A6D63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E4A14-6B34-060D-28D8-F10E53655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76D9E1-8024-6E71-5FDE-0CABEDCC1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06B98-3BA1-40E2-A829-6949330C0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3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D2502-AD2F-7613-C599-B718B8FE6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09D181-184C-C368-D1BC-E7F6F74C8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B946D9-8768-DED4-12A2-9530709D9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7275F-3817-4644-8334-827210B31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43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6F7648-C9DB-4800-B546-45EC62025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FEDC1-3D84-5DA4-76EF-751063F97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D293B-0AA5-FB96-16F9-27F1BD8D8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C82B8-BACD-53C3-9D4B-109F8CC287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7275-0BB3-4A68-A840-996A3A182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0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F685E6-118F-37F9-C5FE-4C857F511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FF723-7729-1FC6-698A-032078A84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CD3B93-1DAC-73DD-0320-C44E2E0B0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D4BB9-4BF5-4FE7-937D-A4B1223AF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7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149D6-E001-5081-4E0E-DF46B0ED8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609D0-D5E6-4676-6872-C3A0CBAF1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1F3C7-5806-D6E3-7D5F-6778F43E0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276BC-E43E-4896-87C7-EB9EFFC44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1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739241-7FAA-47D9-921C-FF3EA9DA1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3E5A4E-5A45-4AE0-F1F4-DD3549055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D28F13-9C15-399C-A054-E137B27C0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BEB9-C5F9-4C0C-B7CA-30DEA84CF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70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48EF4C-B31E-0404-8F40-C99D4F52A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6E3AF9-5254-FA0C-3EC8-176BB9C0C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0E2AB6-F301-D2EB-3C39-04E242D90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4E86C-C4D0-4456-858C-05B68FC8F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22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CEE880-DB1B-99A4-9DC5-4F985C331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397C93-FD95-B59C-1639-998C3C3E4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3FA560-FB5B-2334-06A1-B1C94FC6A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10E2-BE2C-421C-B553-7BBB3D9D4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2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6DCEC-ECC0-FFB6-50E9-E2B3331C3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B63D1-A2C0-9366-51DA-A7524E53B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81C4D-066D-03C0-39B1-712ED2147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2E923-8FDD-446F-8D4C-DC37FD5BC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46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22AECB-CB6A-084C-7FDE-DD66DAB86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D576D-7618-FEB5-4B88-3DB219138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3C091-9EBF-FA08-41B2-D375CA0D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4EE6-0C5E-47AB-80CB-576FE4E78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9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99E463-F231-3870-140E-B93588A8D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D63A0B-533A-D9A9-5A3E-C3F493E14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327626-564F-F35E-5728-B5F049E275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0FF2EA-5AB0-BA30-1E2A-461EC7F40C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58AF5E-A258-A7EC-5422-8D82F62DC6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E95807-E929-4C05-A682-CAEF5728A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2.png"/><Relationship Id="rId5" Type="http://schemas.openxmlformats.org/officeDocument/2006/relationships/customXml" Target="../ink/ink14.xml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image" Target="../media/image6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8.png"/><Relationship Id="rId5" Type="http://schemas.openxmlformats.org/officeDocument/2006/relationships/image" Target="../media/image35.wmf"/><Relationship Id="rId10" Type="http://schemas.openxmlformats.org/officeDocument/2006/relationships/customXml" Target="../ink/ink15.xml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9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3.bin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5.wmf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10" Type="http://schemas.openxmlformats.org/officeDocument/2006/relationships/image" Target="../media/image6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440.png"/><Relationship Id="rId7" Type="http://schemas.openxmlformats.org/officeDocument/2006/relationships/image" Target="../media/image390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450.png"/><Relationship Id="rId10" Type="http://schemas.openxmlformats.org/officeDocument/2006/relationships/image" Target="../media/image6.png"/><Relationship Id="rId4" Type="http://schemas.openxmlformats.org/officeDocument/2006/relationships/customXml" Target="../ink/ink17.xml"/><Relationship Id="rId9" Type="http://schemas.openxmlformats.org/officeDocument/2006/relationships/image" Target="../media/image4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7" Type="http://schemas.openxmlformats.org/officeDocument/2006/relationships/image" Target="../media/image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00.png"/><Relationship Id="rId7" Type="http://schemas.openxmlformats.org/officeDocument/2006/relationships/image" Target="../media/image53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Relationship Id="rId9" Type="http://schemas.openxmlformats.org/officeDocument/2006/relationships/image" Target="../media/image5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610.png"/><Relationship Id="rId7" Type="http://schemas.openxmlformats.org/officeDocument/2006/relationships/image" Target="../media/image45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8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71.png"/><Relationship Id="rId4" Type="http://schemas.openxmlformats.org/officeDocument/2006/relationships/customXml" Target="../ink/ink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customXml" Target="../ink/ink9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image" Target="../media/image10.png"/><Relationship Id="rId5" Type="http://schemas.openxmlformats.org/officeDocument/2006/relationships/customXml" Target="../ink/ink8.xml"/><Relationship Id="rId10" Type="http://schemas.openxmlformats.org/officeDocument/2006/relationships/image" Target="../media/image90.png"/><Relationship Id="rId4" Type="http://schemas.openxmlformats.org/officeDocument/2006/relationships/image" Target="../media/image170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6.png"/><Relationship Id="rId5" Type="http://schemas.openxmlformats.org/officeDocument/2006/relationships/customXml" Target="../ink/ink21.xml"/><Relationship Id="rId10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78.png"/><Relationship Id="rId12" Type="http://schemas.openxmlformats.org/officeDocument/2006/relationships/image" Target="../media/image8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84.png"/><Relationship Id="rId5" Type="http://schemas.openxmlformats.org/officeDocument/2006/relationships/customXml" Target="../ink/ink22.xml"/><Relationship Id="rId10" Type="http://schemas.openxmlformats.org/officeDocument/2006/relationships/image" Target="../media/image83.png"/><Relationship Id="rId4" Type="http://schemas.openxmlformats.org/officeDocument/2006/relationships/image" Target="../media/image810.png"/><Relationship Id="rId9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0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customXml" Target="../ink/ink12.xml"/><Relationship Id="rId4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0.png"/><Relationship Id="rId7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B35AF3-2FA4-00CA-A23D-C9D83214F4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906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Models for Estimation of Gas Temperature in SI Engines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A0F6B0-BAF4-F318-F3AA-7AEAF7A853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 dirty="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/>
            <a:r>
              <a:rPr lang="en-US" altLang="en-US" sz="1800" dirty="0">
                <a:latin typeface="Tempus Sans ITC" panose="04020404030D07020202" pitchFamily="82" charset="0"/>
              </a:rPr>
              <a:t>Head, CRDT</a:t>
            </a:r>
          </a:p>
        </p:txBody>
      </p:sp>
      <p:grpSp>
        <p:nvGrpSpPr>
          <p:cNvPr id="4100" name="Group 8">
            <a:extLst>
              <a:ext uri="{FF2B5EF4-FFF2-40B4-BE49-F238E27FC236}">
                <a16:creationId xmlns:a16="http://schemas.microsoft.com/office/drawing/2014/main" id="{F1D32415-97CB-7864-4591-00F4A6D277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5" name="Group 9">
              <a:extLst>
                <a:ext uri="{FF2B5EF4-FFF2-40B4-BE49-F238E27FC236}">
                  <a16:creationId xmlns:a16="http://schemas.microsoft.com/office/drawing/2014/main" id="{D3A41631-BC9D-71F4-F1D0-7C60FBA26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5" name="Rectangle 10">
                <a:extLst>
                  <a:ext uri="{FF2B5EF4-FFF2-40B4-BE49-F238E27FC236}">
                    <a16:creationId xmlns:a16="http://schemas.microsoft.com/office/drawing/2014/main" id="{5B94B7F2-CB3D-51DB-9C2F-2C0977F2F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6" name="Rectangle 11">
                <a:extLst>
                  <a:ext uri="{FF2B5EF4-FFF2-40B4-BE49-F238E27FC236}">
                    <a16:creationId xmlns:a16="http://schemas.microsoft.com/office/drawing/2014/main" id="{C2F63075-50FF-3308-663A-886D55334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6" name="Group 12">
              <a:extLst>
                <a:ext uri="{FF2B5EF4-FFF2-40B4-BE49-F238E27FC236}">
                  <a16:creationId xmlns:a16="http://schemas.microsoft.com/office/drawing/2014/main" id="{B6CD9957-4FA7-B202-A699-DCE017B9A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3" name="Rectangle 13">
                <a:extLst>
                  <a:ext uri="{FF2B5EF4-FFF2-40B4-BE49-F238E27FC236}">
                    <a16:creationId xmlns:a16="http://schemas.microsoft.com/office/drawing/2014/main" id="{9529020D-FE40-06F3-72AF-2DD35CC58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4" name="Rectangle 14">
                <a:extLst>
                  <a:ext uri="{FF2B5EF4-FFF2-40B4-BE49-F238E27FC236}">
                    <a16:creationId xmlns:a16="http://schemas.microsoft.com/office/drawing/2014/main" id="{24693EAC-A5FD-0B54-6FEA-39205B686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7" name="Group 15">
              <a:extLst>
                <a:ext uri="{FF2B5EF4-FFF2-40B4-BE49-F238E27FC236}">
                  <a16:creationId xmlns:a16="http://schemas.microsoft.com/office/drawing/2014/main" id="{B4E6F2B6-4CC2-0675-4071-ED297570E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1" name="Rectangle 16">
                <a:extLst>
                  <a:ext uri="{FF2B5EF4-FFF2-40B4-BE49-F238E27FC236}">
                    <a16:creationId xmlns:a16="http://schemas.microsoft.com/office/drawing/2014/main" id="{4281E360-1EAE-56E1-2173-1189160E6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2" name="Rectangle 17">
                <a:extLst>
                  <a:ext uri="{FF2B5EF4-FFF2-40B4-BE49-F238E27FC236}">
                    <a16:creationId xmlns:a16="http://schemas.microsoft.com/office/drawing/2014/main" id="{1225CB69-10F7-7694-C0DF-99884F599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8" name="Group 18">
              <a:extLst>
                <a:ext uri="{FF2B5EF4-FFF2-40B4-BE49-F238E27FC236}">
                  <a16:creationId xmlns:a16="http://schemas.microsoft.com/office/drawing/2014/main" id="{2E6B03FD-0E7F-E690-4B9A-AFFE1471D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09" name="Rectangle 19">
                <a:extLst>
                  <a:ext uri="{FF2B5EF4-FFF2-40B4-BE49-F238E27FC236}">
                    <a16:creationId xmlns:a16="http://schemas.microsoft.com/office/drawing/2014/main" id="{A3FBDC24-14FE-619A-2B06-6CAECC353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0" name="Rectangle 20">
                <a:extLst>
                  <a:ext uri="{FF2B5EF4-FFF2-40B4-BE49-F238E27FC236}">
                    <a16:creationId xmlns:a16="http://schemas.microsoft.com/office/drawing/2014/main" id="{0002C929-9000-2AEE-1CB8-4A960239B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sp>
        <p:nvSpPr>
          <p:cNvPr id="2055" name="TextBox 19">
            <a:extLst>
              <a:ext uri="{FF2B5EF4-FFF2-40B4-BE49-F238E27FC236}">
                <a16:creationId xmlns:a16="http://schemas.microsoft.com/office/drawing/2014/main" id="{35CE7201-A675-3487-38D0-C0E60214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FF3300"/>
                </a:solidFill>
                <a:latin typeface="Blackadder ITC" panose="04020505051007020D02" pitchFamily="82" charset="0"/>
              </a:rPr>
              <a:t>An Essential Requirement to Construct A Sustainable SI Engines</a:t>
            </a:r>
            <a:r>
              <a:rPr lang="en-US" b="1" baseline="-25000" dirty="0">
                <a:solidFill>
                  <a:srgbClr val="FF3300"/>
                </a:solidFill>
                <a:latin typeface="Blackadder ITC" panose="04020505051007020D02" pitchFamily="82" charset="0"/>
              </a:rPr>
              <a:t>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0">
                <a:extLst>
                  <a:ext uri="{FF2B5EF4-FFF2-40B4-BE49-F238E27FC236}">
                    <a16:creationId xmlns:a16="http://schemas.microsoft.com/office/drawing/2014/main" id="{16DD6394-D71D-7482-5CCB-9104C3CAC1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6013" y="3017838"/>
              <a:ext cx="1587" cy="1587"/>
            </p14:xfrm>
          </p:contentPart>
        </mc:Choice>
        <mc:Fallback xmlns="">
          <p:pic>
            <p:nvPicPr>
              <p:cNvPr id="1026" name="Ink 20">
                <a:extLst>
                  <a:ext uri="{FF2B5EF4-FFF2-40B4-BE49-F238E27FC236}">
                    <a16:creationId xmlns:a16="http://schemas.microsoft.com/office/drawing/2014/main" id="{16DD6394-D71D-7482-5CCB-9104C3CAC1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751" y="2976576"/>
                <a:ext cx="84111" cy="84111"/>
              </a:xfrm>
              <a:prstGeom prst="rect">
                <a:avLst/>
              </a:prstGeom>
            </p:spPr>
          </p:pic>
        </mc:Fallback>
      </mc:AlternateContent>
      <p:pic>
        <p:nvPicPr>
          <p:cNvPr id="410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04E7985-DBF1-1C3F-8077-C06D382F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842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D5D8D6-21A2-6EF5-61C0-81255786AE5A}"/>
                  </a:ext>
                </a:extLst>
              </p14:cNvPr>
              <p14:cNvContentPartPr/>
              <p14:nvPr/>
            </p14:nvContentPartPr>
            <p14:xfrm>
              <a:off x="8177040" y="6380640"/>
              <a:ext cx="325800" cy="155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D5D8D6-21A2-6EF5-61C0-81255786AE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7680" y="6371280"/>
                <a:ext cx="3445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07A5B4-6345-1AC1-8C8B-F73A97B359F6}"/>
                  </a:ext>
                </a:extLst>
              </p14:cNvPr>
              <p14:cNvContentPartPr/>
              <p14:nvPr/>
            </p14:nvContentPartPr>
            <p14:xfrm>
              <a:off x="4581000" y="3464640"/>
              <a:ext cx="9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07A5B4-6345-1AC1-8C8B-F73A97B359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1640" y="3455280"/>
                <a:ext cx="28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1">
            <a:extLst>
              <a:ext uri="{FF2B5EF4-FFF2-40B4-BE49-F238E27FC236}">
                <a16:creationId xmlns:a16="http://schemas.microsoft.com/office/drawing/2014/main" id="{3BD26C80-C2D7-6673-D48E-819B553C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38" y="23446"/>
            <a:ext cx="7184537" cy="1143000"/>
          </a:xfrm>
        </p:spPr>
        <p:txBody>
          <a:bodyPr/>
          <a:lstStyle/>
          <a:p>
            <a:r>
              <a:rPr lang="en-US" altLang="en-US" sz="2800" dirty="0"/>
              <a:t>Advanced Analysis Missed in 20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Century :</a:t>
            </a:r>
            <a:br>
              <a:rPr lang="en-US" altLang="en-US" sz="2800" dirty="0"/>
            </a:br>
            <a:r>
              <a:rPr lang="en-US" altLang="en-US" sz="2800" dirty="0"/>
              <a:t>AS Otto Cycle Volume to meet the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0C871FD1-6035-C596-85C3-E09FCBBCE8F8}"/>
                  </a:ext>
                </a:extLst>
              </p:cNvPr>
              <p:cNvSpPr txBox="1"/>
              <p:nvPr/>
            </p:nvSpPr>
            <p:spPr bwMode="auto">
              <a:xfrm>
                <a:off x="4251325" y="1447800"/>
                <a:ext cx="4206875" cy="1241425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/>
                          </m:sSub>
                        </m:num>
                        <m:den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IN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IN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0C871FD1-6035-C596-85C3-E09FCBBCE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1325" y="1447800"/>
                <a:ext cx="4206875" cy="124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5">
                <a:extLst>
                  <a:ext uri="{FF2B5EF4-FFF2-40B4-BE49-F238E27FC236}">
                    <a16:creationId xmlns:a16="http://schemas.microsoft.com/office/drawing/2014/main" id="{8784314B-EC4A-6F00-7496-13E0F27A6CD8}"/>
                  </a:ext>
                </a:extLst>
              </p:cNvPr>
              <p:cNvSpPr txBox="1"/>
              <p:nvPr/>
            </p:nvSpPr>
            <p:spPr bwMode="auto">
              <a:xfrm>
                <a:off x="796925" y="3048000"/>
                <a:ext cx="7569200" cy="167640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𝐵𝑆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𝑐𝑦𝑐𝑙𝑒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nary>
                            <m:naryPr>
                              <m:chr m:val="∮"/>
                              <m:subHide m:val="on"/>
                              <m:sup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en-IN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IN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IN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𝛾</m:t>
                                                  </m:r>
                                                  <m:r>
                                                    <a:rPr lang="en-IN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/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Object 5">
                <a:extLst>
                  <a:ext uri="{FF2B5EF4-FFF2-40B4-BE49-F238E27FC236}">
                    <a16:creationId xmlns:a16="http://schemas.microsoft.com/office/drawing/2014/main" id="{8784314B-EC4A-6F00-7496-13E0F27A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925" y="3048000"/>
                <a:ext cx="7569200" cy="167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667FE686-9B7E-D373-943B-E4012448A4C6}"/>
                  </a:ext>
                </a:extLst>
              </p:cNvPr>
              <p:cNvSpPr txBox="1"/>
              <p:nvPr/>
            </p:nvSpPr>
            <p:spPr bwMode="auto">
              <a:xfrm>
                <a:off x="2590800" y="5335160"/>
                <a:ext cx="2963863" cy="896938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𝐵𝑆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𝑐𝑦𝑐𝑙𝑒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667FE686-9B7E-D373-943B-E4012448A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5335160"/>
                <a:ext cx="2963863" cy="896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3" name="Ink 5">
                <a:extLst>
                  <a:ext uri="{FF2B5EF4-FFF2-40B4-BE49-F238E27FC236}">
                    <a16:creationId xmlns:a16="http://schemas.microsoft.com/office/drawing/2014/main" id="{C8DCD980-F54E-2786-9500-1DC92CEE73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3550" y="5278438"/>
              <a:ext cx="7938" cy="6350"/>
            </p14:xfrm>
          </p:contentPart>
        </mc:Choice>
        <mc:Fallback xmlns="">
          <p:pic>
            <p:nvPicPr>
              <p:cNvPr id="7173" name="Ink 5">
                <a:extLst>
                  <a:ext uri="{FF2B5EF4-FFF2-40B4-BE49-F238E27FC236}">
                    <a16:creationId xmlns:a16="http://schemas.microsoft.com/office/drawing/2014/main" id="{C8DCD980-F54E-2786-9500-1DC92CEE73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4577" y="5265738"/>
                <a:ext cx="25885" cy="3175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8">
            <a:extLst>
              <a:ext uri="{FF2B5EF4-FFF2-40B4-BE49-F238E27FC236}">
                <a16:creationId xmlns:a16="http://schemas.microsoft.com/office/drawing/2014/main" id="{7CC7F2B3-A932-797B-B180-D787757F96E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240505D0-F4FB-CFAE-2057-F190A6D88B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E6AC33BA-540F-3CC3-F1A0-81B9ABCF56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427944F0-6330-F3A2-701B-7128344BAE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57C44000-A5B0-CFA4-BD92-15C25A4527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D64BF9F6-B1CA-39C3-D440-BDF0EF7EE8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83AAB1B6-F7FC-1B2D-9F5A-B6E71C1EA5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C471B947-A07D-24CD-16CD-FF57F2BD41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43E5CAB4-724A-B523-C3B8-318CAFB432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8BFF822C-0A83-F2B6-0AAE-11DFF3BFC0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57004676-3938-9BBD-EE57-3E818EDAD3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C1A1A84A-6FFB-D768-1096-1B6852CD16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6C466C0F-4A81-7B0C-86D5-F68FDC796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79E903FE-0EB9-9F16-90BF-683A17CECD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746CA773-76D8-1AE4-638D-C51BF2A17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6645F8B2-961E-92D2-5E99-A28844515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52943F3-E761-1E79-E152-F12D2B9BF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7">
                <a:extLst>
                  <a:ext uri="{FF2B5EF4-FFF2-40B4-BE49-F238E27FC236}">
                    <a16:creationId xmlns:a16="http://schemas.microsoft.com/office/drawing/2014/main" id="{C0BDACE8-CDC9-5575-C7D6-90D6196D7416}"/>
                  </a:ext>
                </a:extLst>
              </p:cNvPr>
              <p:cNvSpPr txBox="1"/>
              <p:nvPr/>
            </p:nvSpPr>
            <p:spPr bwMode="auto">
              <a:xfrm>
                <a:off x="1066800" y="1447800"/>
                <a:ext cx="2571750" cy="990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𝐵𝑆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Object 7">
                <a:extLst>
                  <a:ext uri="{FF2B5EF4-FFF2-40B4-BE49-F238E27FC236}">
                    <a16:creationId xmlns:a16="http://schemas.microsoft.com/office/drawing/2014/main" id="{C0BDACE8-CDC9-5575-C7D6-90D6196D7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1447800"/>
                <a:ext cx="2571750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>
            <a:extLst>
              <a:ext uri="{FF2B5EF4-FFF2-40B4-BE49-F238E27FC236}">
                <a16:creationId xmlns:a16="http://schemas.microsoft.com/office/drawing/2014/main" id="{E19A6460-10B1-9A37-7C34-7B456192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altLang="en-US" sz="2800" dirty="0"/>
              <a:t>Cycle Volume Vs Cylinder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90767-3E5F-E637-1D1C-32F23597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given cycle can be met using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similar cylinders if required.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D3665CD1-8369-ACDA-757D-2A11BC614A8F}"/>
                  </a:ext>
                </a:extLst>
              </p:cNvPr>
              <p:cNvSpPr txBox="1"/>
              <p:nvPr/>
            </p:nvSpPr>
            <p:spPr bwMode="auto">
              <a:xfrm>
                <a:off x="2438068" y="2895600"/>
                <a:ext cx="5181600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𝐵𝑆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𝐶𝑦𝑐𝑙𝑒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𝐵𝑆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𝑐𝑦𝑙𝑖𝑛𝑑𝑒𝑟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D3665CD1-8369-ACDA-757D-2A11BC614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068" y="2895600"/>
                <a:ext cx="5181600" cy="1219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CE02E0-C059-F116-4FBB-9D1D8A79737D}"/>
              </a:ext>
            </a:extLst>
          </p:cNvPr>
          <p:cNvSpPr txBox="1">
            <a:spLocks/>
          </p:cNvSpPr>
          <p:nvPr/>
        </p:nvSpPr>
        <p:spPr bwMode="auto">
          <a:xfrm>
            <a:off x="457200" y="39624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Any restriction on stroke length can be satisfied by using multi-cylinder engine.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was </a:t>
            </a:r>
            <a:r>
              <a:rPr lang="en-US" sz="2400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Geometric-Chemical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analysis ignored in 20</a:t>
            </a:r>
            <a:r>
              <a:rPr lang="en-US" sz="2400" kern="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Century and before?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9640E46E-DC35-2F4B-8B83-AAB88F3D674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65EF8749-FE25-9011-7FB5-37A522B72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39F75EF1-56D5-9982-7A48-5A86D2C3EC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69E59C5-7C4A-090D-673F-E93F50F032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08F72181-12C5-6044-3C78-4FCB7DF9D9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96308B9A-F9B1-6AE0-DBFD-FDC3D6006F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81CD4123-6879-2E64-437F-57D3CD4B9A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21CA0FD0-57D8-7FD3-CA72-4633475F48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9696B9EB-9AE0-0776-D306-DE5EA38CC3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11272B05-A759-226E-722A-6CFAF4636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C9FC65D7-78A2-DE94-9510-3AC96F42E0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6927C8AC-AE78-EB11-AA34-4718CDDB36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A555D59F-1815-E1F6-F0D9-F4015140FA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4DF4F0FF-1919-6D39-154B-C941929DBE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0CD58A9B-A3AA-436B-B64D-1687F2F0C1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9844F34B-E020-CF82-97C4-7AB62D906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3A9675A-599D-690E-B3B6-6770380FF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itle 1">
            <a:extLst>
              <a:ext uri="{FF2B5EF4-FFF2-40B4-BE49-F238E27FC236}">
                <a16:creationId xmlns:a16="http://schemas.microsoft.com/office/drawing/2014/main" id="{D877469D-7C7A-CDC3-68E5-D42539A2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186135"/>
            <a:ext cx="6709985" cy="990599"/>
          </a:xfrm>
        </p:spPr>
        <p:txBody>
          <a:bodyPr/>
          <a:lstStyle/>
          <a:p>
            <a:r>
              <a:rPr lang="en-US" altLang="en-US" sz="2800" dirty="0"/>
              <a:t>Indicative Gas Cycle of a Four Stroke SI Engine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F36BC932-4E38-D0ED-1813-7FA0F666B5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66A7BE4-D3D6-46F7-F15F-16123AC7D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B88E12CF-EF2B-7CF8-56D2-027F1F3CC4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A1FFBADF-7AD2-05A5-10FB-8DBE10C975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3A44F933-7B5D-F451-D107-DBDED75CB3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484764AF-1A55-3155-B003-51D786D431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40D754DB-839E-3EED-0452-E0CA303F8D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A7EA7C31-1A6A-D3D4-A299-EAFE54AFFF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344A56B2-1DA0-4EDD-5AA5-461ADAA786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384D7235-781F-1B2C-BDA3-A14BFC0D20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8953563B-ACC9-3964-D4CF-4F08A1C473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F64AE36B-A6E7-5F49-C8D1-930A46ED25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F0662A24-D5CC-172F-D617-0B2134208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45167842-2B6B-3DE1-8598-A068A87FB3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C5612C97-2457-A34F-2000-F952993E3D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865D3E3D-ED5D-EB6E-9E88-BE234D2C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6E1EACB-B74D-AC20-FD56-60879B11C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67FD0D4-4707-F09C-3628-C8B74E33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84" y="1257299"/>
            <a:ext cx="4197244" cy="5464176"/>
          </a:xfrm>
          <a:prstGeom prst="rect">
            <a:avLst/>
          </a:prstGeom>
        </p:spPr>
      </p:pic>
      <p:grpSp>
        <p:nvGrpSpPr>
          <p:cNvPr id="21" name="Group 116">
            <a:extLst>
              <a:ext uri="{FF2B5EF4-FFF2-40B4-BE49-F238E27FC236}">
                <a16:creationId xmlns:a16="http://schemas.microsoft.com/office/drawing/2014/main" id="{554BEA08-EC28-50F3-DBE7-64B6CEA1D455}"/>
              </a:ext>
            </a:extLst>
          </p:cNvPr>
          <p:cNvGrpSpPr>
            <a:grpSpLocks/>
          </p:cNvGrpSpPr>
          <p:nvPr/>
        </p:nvGrpSpPr>
        <p:grpSpPr bwMode="auto">
          <a:xfrm>
            <a:off x="7023100" y="3979582"/>
            <a:ext cx="1460500" cy="2589212"/>
            <a:chOff x="914" y="765"/>
            <a:chExt cx="920" cy="1631"/>
          </a:xfrm>
        </p:grpSpPr>
        <p:sp>
          <p:nvSpPr>
            <p:cNvPr id="22" name="AutoShape 6">
              <a:extLst>
                <a:ext uri="{FF2B5EF4-FFF2-40B4-BE49-F238E27FC236}">
                  <a16:creationId xmlns:a16="http://schemas.microsoft.com/office/drawing/2014/main" id="{CD06B167-ACE4-C77E-5A80-2BD9ED1A13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1374" y="1593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29A1F879-0D27-BAFD-2267-47E1EEA07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1523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3114CBC9-2591-C870-51A0-94D56CD07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8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FBBEF9F0-440B-B232-DB4D-15C94D52F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6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C5BA4C47-65BB-8B06-482E-6B37213A6B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8C5E3119-767D-ECB8-EF69-E5D3E6876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8" y="1293"/>
              <a:ext cx="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Line 14">
              <a:extLst>
                <a:ext uri="{FF2B5EF4-FFF2-40B4-BE49-F238E27FC236}">
                  <a16:creationId xmlns:a16="http://schemas.microsoft.com/office/drawing/2014/main" id="{36782C13-5CB6-A566-5CFE-F9068873C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0" y="1385"/>
              <a:ext cx="1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15">
              <a:extLst>
                <a:ext uri="{FF2B5EF4-FFF2-40B4-BE49-F238E27FC236}">
                  <a16:creationId xmlns:a16="http://schemas.microsoft.com/office/drawing/2014/main" id="{56ECEF99-A6B0-A798-3775-C66F32115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247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FDE8EAB4-1BEB-0CC1-EDB9-6D230BD92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199"/>
              <a:ext cx="135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A1AC0F11-9814-BC38-DD32-640E2369D4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4" y="1201"/>
              <a:ext cx="129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4" name="Arc 18">
              <a:extLst>
                <a:ext uri="{FF2B5EF4-FFF2-40B4-BE49-F238E27FC236}">
                  <a16:creationId xmlns:a16="http://schemas.microsoft.com/office/drawing/2014/main" id="{5CE2A776-4D22-1837-A317-0DB98179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971"/>
              <a:ext cx="184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" name="Arc 19">
              <a:extLst>
                <a:ext uri="{FF2B5EF4-FFF2-40B4-BE49-F238E27FC236}">
                  <a16:creationId xmlns:a16="http://schemas.microsoft.com/office/drawing/2014/main" id="{498D4448-87EE-2F38-3AC5-46E4A828D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971"/>
              <a:ext cx="276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" name="Text Box 20">
              <a:extLst>
                <a:ext uri="{FF2B5EF4-FFF2-40B4-BE49-F238E27FC236}">
                  <a16:creationId xmlns:a16="http://schemas.microsoft.com/office/drawing/2014/main" id="{042FC962-FC5E-45AF-A2EE-9BACCB3B2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833"/>
              <a:ext cx="41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     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        R</a:t>
              </a:r>
              <a:endParaRPr lang="en-US" altLang="en-US" sz="2000"/>
            </a:p>
          </p:txBody>
        </p:sp>
        <p:sp>
          <p:nvSpPr>
            <p:cNvPr id="1027" name="AutoShape 41">
              <a:extLst>
                <a:ext uri="{FF2B5EF4-FFF2-40B4-BE49-F238E27FC236}">
                  <a16:creationId xmlns:a16="http://schemas.microsoft.com/office/drawing/2014/main" id="{1528D44F-7CB6-594A-58AA-CAA0720E1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431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28" name="Text Box 54">
              <a:extLst>
                <a:ext uri="{FF2B5EF4-FFF2-40B4-BE49-F238E27FC236}">
                  <a16:creationId xmlns:a16="http://schemas.microsoft.com/office/drawing/2014/main" id="{05EE94DD-BD76-2F81-D32C-8CBFEA6C0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Intake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029" name="Oval 55">
              <a:extLst>
                <a:ext uri="{FF2B5EF4-FFF2-40B4-BE49-F238E27FC236}">
                  <a16:creationId xmlns:a16="http://schemas.microsoft.com/office/drawing/2014/main" id="{213BA061-9258-A2F8-6293-900A852DB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1593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30" name="Rectangle 59">
              <a:extLst>
                <a:ext uri="{FF2B5EF4-FFF2-40B4-BE49-F238E27FC236}">
                  <a16:creationId xmlns:a16="http://schemas.microsoft.com/office/drawing/2014/main" id="{0097A776-AC0D-6BB6-BD1A-C40C14A892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1374" y="186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31" name="Line 63">
              <a:extLst>
                <a:ext uri="{FF2B5EF4-FFF2-40B4-BE49-F238E27FC236}">
                  <a16:creationId xmlns:a16="http://schemas.microsoft.com/office/drawing/2014/main" id="{A2B4CA05-E9E0-9AD9-B619-C484AB48F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2" y="903"/>
              <a:ext cx="92" cy="2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2" name="Text Box 64">
              <a:extLst>
                <a:ext uri="{FF2B5EF4-FFF2-40B4-BE49-F238E27FC236}">
                  <a16:creationId xmlns:a16="http://schemas.microsoft.com/office/drawing/2014/main" id="{7F4894AA-0A3C-DF8B-A05B-5AA5CF0D8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765"/>
              <a:ext cx="3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FUEL</a:t>
              </a:r>
              <a:endParaRPr lang="en-US" altLang="en-US" sz="2000"/>
            </a:p>
          </p:txBody>
        </p:sp>
      </p:grpSp>
      <p:grpSp>
        <p:nvGrpSpPr>
          <p:cNvPr id="1033" name="Group 119">
            <a:extLst>
              <a:ext uri="{FF2B5EF4-FFF2-40B4-BE49-F238E27FC236}">
                <a16:creationId xmlns:a16="http://schemas.microsoft.com/office/drawing/2014/main" id="{34368F86-9CD5-1001-0F40-4192197BC87E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172463"/>
            <a:ext cx="1284287" cy="2262187"/>
            <a:chOff x="3923" y="971"/>
            <a:chExt cx="809" cy="1425"/>
          </a:xfrm>
        </p:grpSpPr>
        <p:sp>
          <p:nvSpPr>
            <p:cNvPr id="1034" name="AutoShape 3">
              <a:extLst>
                <a:ext uri="{FF2B5EF4-FFF2-40B4-BE49-F238E27FC236}">
                  <a16:creationId xmlns:a16="http://schemas.microsoft.com/office/drawing/2014/main" id="{1F4121F4-04E5-4C73-58C2-7D6E6BDD59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4134" y="1731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" name="Rectangle 7">
              <a:extLst>
                <a:ext uri="{FF2B5EF4-FFF2-40B4-BE49-F238E27FC236}">
                  <a16:creationId xmlns:a16="http://schemas.microsoft.com/office/drawing/2014/main" id="{AF4ED826-9E4D-18A0-28B2-8E824B90D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293"/>
              <a:ext cx="598" cy="5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36" name="Rectangle 30">
              <a:extLst>
                <a:ext uri="{FF2B5EF4-FFF2-40B4-BE49-F238E27FC236}">
                  <a16:creationId xmlns:a16="http://schemas.microsoft.com/office/drawing/2014/main" id="{7BD00958-3121-9ADC-2E63-A3D7B3EBC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685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37" name="Line 31">
              <a:extLst>
                <a:ext uri="{FF2B5EF4-FFF2-40B4-BE49-F238E27FC236}">
                  <a16:creationId xmlns:a16="http://schemas.microsoft.com/office/drawing/2014/main" id="{BAB1DF96-9083-D081-F5BF-453F58C08F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8" name="Line 32">
              <a:extLst>
                <a:ext uri="{FF2B5EF4-FFF2-40B4-BE49-F238E27FC236}">
                  <a16:creationId xmlns:a16="http://schemas.microsoft.com/office/drawing/2014/main" id="{C9B36DCB-9076-BC19-C167-33D124F0D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8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9" name="Line 33">
              <a:extLst>
                <a:ext uri="{FF2B5EF4-FFF2-40B4-BE49-F238E27FC236}">
                  <a16:creationId xmlns:a16="http://schemas.microsoft.com/office/drawing/2014/main" id="{89F32395-36C8-1DB1-F0F5-1A4C68B09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0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0" name="Line 34">
              <a:extLst>
                <a:ext uri="{FF2B5EF4-FFF2-40B4-BE49-F238E27FC236}">
                  <a16:creationId xmlns:a16="http://schemas.microsoft.com/office/drawing/2014/main" id="{27CB38FB-F84B-85CF-1E6D-E983DEAB5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0" y="1293"/>
              <a:ext cx="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1" name="Line 35">
              <a:extLst>
                <a:ext uri="{FF2B5EF4-FFF2-40B4-BE49-F238E27FC236}">
                  <a16:creationId xmlns:a16="http://schemas.microsoft.com/office/drawing/2014/main" id="{04AF77AC-C93D-F5F8-AC38-573F114D82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1385"/>
              <a:ext cx="1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2" name="Line 36">
              <a:extLst>
                <a:ext uri="{FF2B5EF4-FFF2-40B4-BE49-F238E27FC236}">
                  <a16:creationId xmlns:a16="http://schemas.microsoft.com/office/drawing/2014/main" id="{0EE33B2A-7585-F152-3421-E9272A2E9C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64" y="1247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3" name="Freeform 37">
              <a:extLst>
                <a:ext uri="{FF2B5EF4-FFF2-40B4-BE49-F238E27FC236}">
                  <a16:creationId xmlns:a16="http://schemas.microsoft.com/office/drawing/2014/main" id="{ED4BEA59-213B-37EE-10C5-342327EA5A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26" y="1199"/>
              <a:ext cx="135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4" name="Freeform 38">
              <a:extLst>
                <a:ext uri="{FF2B5EF4-FFF2-40B4-BE49-F238E27FC236}">
                  <a16:creationId xmlns:a16="http://schemas.microsoft.com/office/drawing/2014/main" id="{B79F4447-F8DD-156F-4DF9-60F0A0FD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201"/>
              <a:ext cx="129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7" name="Arc 39">
              <a:extLst>
                <a:ext uri="{FF2B5EF4-FFF2-40B4-BE49-F238E27FC236}">
                  <a16:creationId xmlns:a16="http://schemas.microsoft.com/office/drawing/2014/main" id="{C09EA78C-C692-DD1F-359E-AABB5A404E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72" y="971"/>
              <a:ext cx="184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8" name="Arc 40">
              <a:extLst>
                <a:ext uri="{FF2B5EF4-FFF2-40B4-BE49-F238E27FC236}">
                  <a16:creationId xmlns:a16="http://schemas.microsoft.com/office/drawing/2014/main" id="{676C8BFA-2E4D-F710-AC39-8701486A85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56" y="971"/>
              <a:ext cx="276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9" name="AutoShape 44">
              <a:extLst>
                <a:ext uri="{FF2B5EF4-FFF2-40B4-BE49-F238E27FC236}">
                  <a16:creationId xmlns:a16="http://schemas.microsoft.com/office/drawing/2014/main" id="{CE483340-EBC6-6FB5-9E11-B6E8DF8D4F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48" y="1569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0" name="Text Box 45">
              <a:extLst>
                <a:ext uri="{FF2B5EF4-FFF2-40B4-BE49-F238E27FC236}">
                  <a16:creationId xmlns:a16="http://schemas.microsoft.com/office/drawing/2014/main" id="{290D7ACA-B7DD-049C-9159-25E41768A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389"/>
              <a:ext cx="7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Combustion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Products</a:t>
              </a:r>
              <a:endParaRPr lang="en-US" altLang="en-US" sz="2000"/>
            </a:p>
          </p:txBody>
        </p:sp>
        <p:sp>
          <p:nvSpPr>
            <p:cNvPr id="1051" name="Oval 56">
              <a:extLst>
                <a:ext uri="{FF2B5EF4-FFF2-40B4-BE49-F238E27FC236}">
                  <a16:creationId xmlns:a16="http://schemas.microsoft.com/office/drawing/2014/main" id="{8B6426A2-04D3-7B6A-1FC1-4519DE969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731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2" name="Rectangle 62">
              <a:extLst>
                <a:ext uri="{FF2B5EF4-FFF2-40B4-BE49-F238E27FC236}">
                  <a16:creationId xmlns:a16="http://schemas.microsoft.com/office/drawing/2014/main" id="{0380247A-1CD4-8396-C01B-A0145712FA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3996" y="207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3" name="Text Box 104">
              <a:extLst>
                <a:ext uri="{FF2B5EF4-FFF2-40B4-BE49-F238E27FC236}">
                  <a16:creationId xmlns:a16="http://schemas.microsoft.com/office/drawing/2014/main" id="{954C1AB2-30D8-32CB-8214-AA94E442F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Exhaust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054" name="Rectangle 106">
              <a:extLst>
                <a:ext uri="{FF2B5EF4-FFF2-40B4-BE49-F238E27FC236}">
                  <a16:creationId xmlns:a16="http://schemas.microsoft.com/office/drawing/2014/main" id="{1CDA37C1-3455-191B-CC0F-D3C87B355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" y="2015"/>
              <a:ext cx="334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055" name="Group 118">
            <a:extLst>
              <a:ext uri="{FF2B5EF4-FFF2-40B4-BE49-F238E27FC236}">
                <a16:creationId xmlns:a16="http://schemas.microsoft.com/office/drawing/2014/main" id="{5793103D-68F3-04A8-998D-F2462DB22818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1295400"/>
            <a:ext cx="1168400" cy="2335212"/>
            <a:chOff x="2984" y="925"/>
            <a:chExt cx="736" cy="1471"/>
          </a:xfrm>
        </p:grpSpPr>
        <p:sp>
          <p:nvSpPr>
            <p:cNvPr id="1056" name="AutoShape 5">
              <a:extLst>
                <a:ext uri="{FF2B5EF4-FFF2-40B4-BE49-F238E27FC236}">
                  <a16:creationId xmlns:a16="http://schemas.microsoft.com/office/drawing/2014/main" id="{1ED725EC-844B-314C-2781-FA2C288AFA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3260" y="1593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7" name="Freeform 8" descr="10%">
              <a:extLst>
                <a:ext uri="{FF2B5EF4-FFF2-40B4-BE49-F238E27FC236}">
                  <a16:creationId xmlns:a16="http://schemas.microsoft.com/office/drawing/2014/main" id="{62C983A2-31ED-1ED3-7C5F-827C56C1B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1291"/>
              <a:ext cx="313" cy="120"/>
            </a:xfrm>
            <a:custGeom>
              <a:avLst/>
              <a:gdLst>
                <a:gd name="T0" fmla="*/ 0 w 783"/>
                <a:gd name="T1" fmla="*/ 0 h 300"/>
                <a:gd name="T2" fmla="*/ 0 w 783"/>
                <a:gd name="T3" fmla="*/ 0 h 300"/>
                <a:gd name="T4" fmla="*/ 0 w 783"/>
                <a:gd name="T5" fmla="*/ 0 h 300"/>
                <a:gd name="T6" fmla="*/ 0 w 783"/>
                <a:gd name="T7" fmla="*/ 0 h 300"/>
                <a:gd name="T8" fmla="*/ 0 w 783"/>
                <a:gd name="T9" fmla="*/ 0 h 300"/>
                <a:gd name="T10" fmla="*/ 0 w 783"/>
                <a:gd name="T11" fmla="*/ 0 h 300"/>
                <a:gd name="T12" fmla="*/ 0 w 783"/>
                <a:gd name="T13" fmla="*/ 0 h 300"/>
                <a:gd name="T14" fmla="*/ 0 w 783"/>
                <a:gd name="T15" fmla="*/ 0 h 300"/>
                <a:gd name="T16" fmla="*/ 0 w 783"/>
                <a:gd name="T17" fmla="*/ 0 h 300"/>
                <a:gd name="T18" fmla="*/ 0 w 783"/>
                <a:gd name="T19" fmla="*/ 0 h 300"/>
                <a:gd name="T20" fmla="*/ 0 w 783"/>
                <a:gd name="T21" fmla="*/ 0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3"/>
                <a:gd name="T34" fmla="*/ 0 h 300"/>
                <a:gd name="T35" fmla="*/ 783 w 783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3" h="300">
                  <a:moveTo>
                    <a:pt x="0" y="0"/>
                  </a:moveTo>
                  <a:cubicBezTo>
                    <a:pt x="20" y="59"/>
                    <a:pt x="38" y="85"/>
                    <a:pt x="90" y="120"/>
                  </a:cubicBezTo>
                  <a:cubicBezTo>
                    <a:pt x="110" y="150"/>
                    <a:pt x="130" y="180"/>
                    <a:pt x="150" y="210"/>
                  </a:cubicBezTo>
                  <a:cubicBezTo>
                    <a:pt x="159" y="223"/>
                    <a:pt x="275" y="247"/>
                    <a:pt x="300" y="255"/>
                  </a:cubicBezTo>
                  <a:cubicBezTo>
                    <a:pt x="330" y="264"/>
                    <a:pt x="360" y="275"/>
                    <a:pt x="390" y="285"/>
                  </a:cubicBezTo>
                  <a:cubicBezTo>
                    <a:pt x="405" y="290"/>
                    <a:pt x="435" y="300"/>
                    <a:pt x="435" y="300"/>
                  </a:cubicBezTo>
                  <a:cubicBezTo>
                    <a:pt x="559" y="259"/>
                    <a:pt x="499" y="288"/>
                    <a:pt x="615" y="210"/>
                  </a:cubicBezTo>
                  <a:cubicBezTo>
                    <a:pt x="630" y="200"/>
                    <a:pt x="660" y="180"/>
                    <a:pt x="660" y="180"/>
                  </a:cubicBezTo>
                  <a:cubicBezTo>
                    <a:pt x="665" y="165"/>
                    <a:pt x="664" y="146"/>
                    <a:pt x="675" y="135"/>
                  </a:cubicBezTo>
                  <a:cubicBezTo>
                    <a:pt x="686" y="124"/>
                    <a:pt x="709" y="131"/>
                    <a:pt x="720" y="120"/>
                  </a:cubicBezTo>
                  <a:cubicBezTo>
                    <a:pt x="783" y="57"/>
                    <a:pt x="780" y="62"/>
                    <a:pt x="780" y="15"/>
                  </a:cubicBez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58" name="Rectangle 21">
              <a:extLst>
                <a:ext uri="{FF2B5EF4-FFF2-40B4-BE49-F238E27FC236}">
                  <a16:creationId xmlns:a16="http://schemas.microsoft.com/office/drawing/2014/main" id="{71FF5A6F-D314-77BC-65D1-F03202EB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523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9" name="Line 22">
              <a:extLst>
                <a:ext uri="{FF2B5EF4-FFF2-40B4-BE49-F238E27FC236}">
                  <a16:creationId xmlns:a16="http://schemas.microsoft.com/office/drawing/2014/main" id="{25F75702-2279-5224-1A22-24177C266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0" name="Line 23">
              <a:extLst>
                <a:ext uri="{FF2B5EF4-FFF2-40B4-BE49-F238E27FC236}">
                  <a16:creationId xmlns:a16="http://schemas.microsoft.com/office/drawing/2014/main" id="{4B214E81-6C68-96A8-4819-D10BAC5A85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2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1" name="Line 24">
              <a:extLst>
                <a:ext uri="{FF2B5EF4-FFF2-40B4-BE49-F238E27FC236}">
                  <a16:creationId xmlns:a16="http://schemas.microsoft.com/office/drawing/2014/main" id="{E76876D7-5B5A-BF00-7DC7-8D839E4AD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2" name="Line 25">
              <a:extLst>
                <a:ext uri="{FF2B5EF4-FFF2-40B4-BE49-F238E27FC236}">
                  <a16:creationId xmlns:a16="http://schemas.microsoft.com/office/drawing/2014/main" id="{9A9EC881-28D1-FC08-E19F-1F81D8743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293"/>
              <a:ext cx="5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3" name="AutoShape 42">
              <a:extLst>
                <a:ext uri="{FF2B5EF4-FFF2-40B4-BE49-F238E27FC236}">
                  <a16:creationId xmlns:a16="http://schemas.microsoft.com/office/drawing/2014/main" id="{4D76E2EF-2B5D-D4F1-0A0A-A2F942687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1385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4" name="AutoShape 46">
              <a:extLst>
                <a:ext uri="{FF2B5EF4-FFF2-40B4-BE49-F238E27FC236}">
                  <a16:creationId xmlns:a16="http://schemas.microsoft.com/office/drawing/2014/main" id="{B83CE2FF-E1AE-58AA-277B-ED66EA2217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14" y="1155"/>
              <a:ext cx="138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539 h 21600"/>
                <a:gd name="T14" fmla="*/ 17061 w 21600"/>
                <a:gd name="T15" fmla="*/ 170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65" name="Rectangle 47">
              <a:extLst>
                <a:ext uri="{FF2B5EF4-FFF2-40B4-BE49-F238E27FC236}">
                  <a16:creationId xmlns:a16="http://schemas.microsoft.com/office/drawing/2014/main" id="{F380B52F-99B2-EB1E-9100-08670BB4A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1063"/>
              <a:ext cx="46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6" name="Line 48">
              <a:extLst>
                <a:ext uri="{FF2B5EF4-FFF2-40B4-BE49-F238E27FC236}">
                  <a16:creationId xmlns:a16="http://schemas.microsoft.com/office/drawing/2014/main" id="{1984BAD9-B89B-78F9-4CCB-D759F2A7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" y="1293"/>
              <a:ext cx="0" cy="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7" name="Line 49">
              <a:extLst>
                <a:ext uri="{FF2B5EF4-FFF2-40B4-BE49-F238E27FC236}">
                  <a16:creationId xmlns:a16="http://schemas.microsoft.com/office/drawing/2014/main" id="{D12A69CD-E9A5-7B49-607C-95CA6366A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" y="1339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8" name="Line 50">
              <a:extLst>
                <a:ext uri="{FF2B5EF4-FFF2-40B4-BE49-F238E27FC236}">
                  <a16:creationId xmlns:a16="http://schemas.microsoft.com/office/drawing/2014/main" id="{B0AA2696-CF27-DED5-1A79-51AC50A9EC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6" y="1339"/>
              <a:ext cx="92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9" name="Line 51">
              <a:extLst>
                <a:ext uri="{FF2B5EF4-FFF2-40B4-BE49-F238E27FC236}">
                  <a16:creationId xmlns:a16="http://schemas.microsoft.com/office/drawing/2014/main" id="{6D77E622-4851-2DD1-698B-6359D797D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" y="1385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70" name="Line 52">
              <a:extLst>
                <a:ext uri="{FF2B5EF4-FFF2-40B4-BE49-F238E27FC236}">
                  <a16:creationId xmlns:a16="http://schemas.microsoft.com/office/drawing/2014/main" id="{A428A382-C6C7-7FBB-40DC-E1D97FD4D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1339"/>
              <a:ext cx="92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71" name="Text Box 53">
              <a:extLst>
                <a:ext uri="{FF2B5EF4-FFF2-40B4-BE49-F238E27FC236}">
                  <a16:creationId xmlns:a16="http://schemas.microsoft.com/office/drawing/2014/main" id="{8940EBB3-6A11-439E-80E3-ACA14661B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925"/>
              <a:ext cx="57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Ignition</a:t>
              </a:r>
              <a:endParaRPr lang="en-US" altLang="en-US" sz="2000"/>
            </a:p>
          </p:txBody>
        </p:sp>
        <p:sp>
          <p:nvSpPr>
            <p:cNvPr id="1072" name="Oval 57">
              <a:extLst>
                <a:ext uri="{FF2B5EF4-FFF2-40B4-BE49-F238E27FC236}">
                  <a16:creationId xmlns:a16="http://schemas.microsoft.com/office/drawing/2014/main" id="{7E317F9D-7C31-1B38-EE0E-40671E59E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1593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3" name="Rectangle 60">
              <a:extLst>
                <a:ext uri="{FF2B5EF4-FFF2-40B4-BE49-F238E27FC236}">
                  <a16:creationId xmlns:a16="http://schemas.microsoft.com/office/drawing/2014/main" id="{06C3A1C2-12C9-0314-416F-F2FB022366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3260" y="186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4" name="Text Box 103">
              <a:extLst>
                <a:ext uri="{FF2B5EF4-FFF2-40B4-BE49-F238E27FC236}">
                  <a16:creationId xmlns:a16="http://schemas.microsoft.com/office/drawing/2014/main" id="{7D6C5AEB-35C4-3700-AEF8-947CA98C0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8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Power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</p:grpSp>
      <p:grpSp>
        <p:nvGrpSpPr>
          <p:cNvPr id="1075" name="Group 117">
            <a:extLst>
              <a:ext uri="{FF2B5EF4-FFF2-40B4-BE49-F238E27FC236}">
                <a16:creationId xmlns:a16="http://schemas.microsoft.com/office/drawing/2014/main" id="{AF1EBB69-99D0-B85D-88EB-B9DB565FF7C3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879600"/>
            <a:ext cx="1431925" cy="1751012"/>
            <a:chOff x="1952" y="1293"/>
            <a:chExt cx="902" cy="1103"/>
          </a:xfrm>
        </p:grpSpPr>
        <p:sp>
          <p:nvSpPr>
            <p:cNvPr id="1076" name="AutoShape 4">
              <a:extLst>
                <a:ext uri="{FF2B5EF4-FFF2-40B4-BE49-F238E27FC236}">
                  <a16:creationId xmlns:a16="http://schemas.microsoft.com/office/drawing/2014/main" id="{9FA3EC8F-29B4-9D89-2E1C-908CDD1EB9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2248" y="1731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77" name="Rectangle 26">
              <a:extLst>
                <a:ext uri="{FF2B5EF4-FFF2-40B4-BE49-F238E27FC236}">
                  <a16:creationId xmlns:a16="http://schemas.microsoft.com/office/drawing/2014/main" id="{44543BE5-4AC9-EB16-692F-EB14A514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61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8" name="Line 27">
              <a:extLst>
                <a:ext uri="{FF2B5EF4-FFF2-40B4-BE49-F238E27FC236}">
                  <a16:creationId xmlns:a16="http://schemas.microsoft.com/office/drawing/2014/main" id="{44B4AB74-2BAF-D771-1F11-F3CE262FE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79" name="Line 28">
              <a:extLst>
                <a:ext uri="{FF2B5EF4-FFF2-40B4-BE49-F238E27FC236}">
                  <a16:creationId xmlns:a16="http://schemas.microsoft.com/office/drawing/2014/main" id="{4FC7FD80-6B38-5F29-B200-95C90094B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2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80" name="Line 29">
              <a:extLst>
                <a:ext uri="{FF2B5EF4-FFF2-40B4-BE49-F238E27FC236}">
                  <a16:creationId xmlns:a16="http://schemas.microsoft.com/office/drawing/2014/main" id="{05EBEB44-A4E8-EC5D-A50C-E7DD40C06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293"/>
              <a:ext cx="5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81" name="AutoShape 43">
              <a:extLst>
                <a:ext uri="{FF2B5EF4-FFF2-40B4-BE49-F238E27FC236}">
                  <a16:creationId xmlns:a16="http://schemas.microsoft.com/office/drawing/2014/main" id="{F26FB78A-F838-E41B-A16C-56DAC198E3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62" y="1523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82" name="Oval 58">
              <a:extLst>
                <a:ext uri="{FF2B5EF4-FFF2-40B4-BE49-F238E27FC236}">
                  <a16:creationId xmlns:a16="http://schemas.microsoft.com/office/drawing/2014/main" id="{46368394-41DD-2765-D025-9A4DC9C2F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1731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83" name="Rectangle 61">
              <a:extLst>
                <a:ext uri="{FF2B5EF4-FFF2-40B4-BE49-F238E27FC236}">
                  <a16:creationId xmlns:a16="http://schemas.microsoft.com/office/drawing/2014/main" id="{2FB9EEB4-B495-9626-BC6B-0F55A71D7F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2110" y="207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84" name="Text Box 65">
              <a:extLst>
                <a:ext uri="{FF2B5EF4-FFF2-40B4-BE49-F238E27FC236}">
                  <a16:creationId xmlns:a16="http://schemas.microsoft.com/office/drawing/2014/main" id="{68DE2A85-2BA9-60B3-C749-A917385A6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1317"/>
              <a:ext cx="506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Fuel/Air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Mixture</a:t>
              </a:r>
              <a:endParaRPr lang="en-US" altLang="en-US" sz="2000"/>
            </a:p>
          </p:txBody>
        </p:sp>
        <p:sp>
          <p:nvSpPr>
            <p:cNvPr id="1085" name="Text Box 102">
              <a:extLst>
                <a:ext uri="{FF2B5EF4-FFF2-40B4-BE49-F238E27FC236}">
                  <a16:creationId xmlns:a16="http://schemas.microsoft.com/office/drawing/2014/main" id="{9F82E966-4EA8-CEA9-D4EC-55C35DF3E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" y="2050"/>
              <a:ext cx="90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Compression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086" name="Rectangle 105">
              <a:extLst>
                <a:ext uri="{FF2B5EF4-FFF2-40B4-BE49-F238E27FC236}">
                  <a16:creationId xmlns:a16="http://schemas.microsoft.com/office/drawing/2014/main" id="{CA7A72DA-254E-3D15-FCAE-070EC5004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98"/>
              <a:ext cx="334" cy="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87" name="Freeform: Shape 1086">
            <a:extLst>
              <a:ext uri="{FF2B5EF4-FFF2-40B4-BE49-F238E27FC236}">
                <a16:creationId xmlns:a16="http://schemas.microsoft.com/office/drawing/2014/main" id="{7E4C2F1F-F2FA-E345-C869-3E9847AB6DC9}"/>
              </a:ext>
            </a:extLst>
          </p:cNvPr>
          <p:cNvSpPr/>
          <p:nvPr/>
        </p:nvSpPr>
        <p:spPr>
          <a:xfrm>
            <a:off x="914400" y="3643745"/>
            <a:ext cx="7910945" cy="1862293"/>
          </a:xfrm>
          <a:custGeom>
            <a:avLst/>
            <a:gdLst>
              <a:gd name="connsiteX0" fmla="*/ 0 w 7910945"/>
              <a:gd name="connsiteY0" fmla="*/ 1330037 h 1862293"/>
              <a:gd name="connsiteX1" fmla="*/ 831273 w 7910945"/>
              <a:gd name="connsiteY1" fmla="*/ 1468582 h 1862293"/>
              <a:gd name="connsiteX2" fmla="*/ 1634836 w 7910945"/>
              <a:gd name="connsiteY2" fmla="*/ 1551710 h 1862293"/>
              <a:gd name="connsiteX3" fmla="*/ 2355273 w 7910945"/>
              <a:gd name="connsiteY3" fmla="*/ 1745673 h 1862293"/>
              <a:gd name="connsiteX4" fmla="*/ 2895600 w 7910945"/>
              <a:gd name="connsiteY4" fmla="*/ 1787237 h 1862293"/>
              <a:gd name="connsiteX5" fmla="*/ 3435927 w 7910945"/>
              <a:gd name="connsiteY5" fmla="*/ 1759528 h 1862293"/>
              <a:gd name="connsiteX6" fmla="*/ 3796145 w 7910945"/>
              <a:gd name="connsiteY6" fmla="*/ 512619 h 1862293"/>
              <a:gd name="connsiteX7" fmla="*/ 4862945 w 7910945"/>
              <a:gd name="connsiteY7" fmla="*/ 96982 h 1862293"/>
              <a:gd name="connsiteX8" fmla="*/ 7910945 w 7910945"/>
              <a:gd name="connsiteY8" fmla="*/ 0 h 186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0945" h="1862293">
                <a:moveTo>
                  <a:pt x="0" y="1330037"/>
                </a:moveTo>
                <a:cubicBezTo>
                  <a:pt x="279400" y="1380836"/>
                  <a:pt x="558800" y="1431636"/>
                  <a:pt x="831273" y="1468582"/>
                </a:cubicBezTo>
                <a:cubicBezTo>
                  <a:pt x="1103746" y="1505528"/>
                  <a:pt x="1380836" y="1505528"/>
                  <a:pt x="1634836" y="1551710"/>
                </a:cubicBezTo>
                <a:cubicBezTo>
                  <a:pt x="1888836" y="1597892"/>
                  <a:pt x="2145146" y="1706419"/>
                  <a:pt x="2355273" y="1745673"/>
                </a:cubicBezTo>
                <a:cubicBezTo>
                  <a:pt x="2565400" y="1784927"/>
                  <a:pt x="2715491" y="1784928"/>
                  <a:pt x="2895600" y="1787237"/>
                </a:cubicBezTo>
                <a:cubicBezTo>
                  <a:pt x="3075709" y="1789546"/>
                  <a:pt x="3285836" y="1971964"/>
                  <a:pt x="3435927" y="1759528"/>
                </a:cubicBezTo>
                <a:cubicBezTo>
                  <a:pt x="3586018" y="1547092"/>
                  <a:pt x="3558309" y="789710"/>
                  <a:pt x="3796145" y="512619"/>
                </a:cubicBezTo>
                <a:cubicBezTo>
                  <a:pt x="4033981" y="235528"/>
                  <a:pt x="4177145" y="182418"/>
                  <a:pt x="4862945" y="96982"/>
                </a:cubicBezTo>
                <a:cubicBezTo>
                  <a:pt x="5548745" y="11546"/>
                  <a:pt x="6729845" y="5773"/>
                  <a:pt x="7910945" y="0"/>
                </a:cubicBezTo>
              </a:path>
            </a:pathLst>
          </a:cu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9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Rectangle 2">
            <a:extLst>
              <a:ext uri="{FF2B5EF4-FFF2-40B4-BE49-F238E27FC236}">
                <a16:creationId xmlns:a16="http://schemas.microsoft.com/office/drawing/2014/main" id="{0A89D623-532C-EE6F-A4FC-FFB84A619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878260" cy="1143000"/>
          </a:xfrm>
        </p:spPr>
        <p:txBody>
          <a:bodyPr/>
          <a:lstStyle/>
          <a:p>
            <a:r>
              <a:rPr lang="en-US" altLang="en-US" sz="2800" dirty="0"/>
              <a:t>Modelling of Intake Process : SI Engine 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CAC2DFED-9030-7AB8-F5C5-BB3329B2421B}"/>
              </a:ext>
            </a:extLst>
          </p:cNvPr>
          <p:cNvGrpSpPr>
            <a:grpSpLocks/>
          </p:cNvGrpSpPr>
          <p:nvPr/>
        </p:nvGrpSpPr>
        <p:grpSpPr bwMode="auto">
          <a:xfrm>
            <a:off x="6002338" y="1066800"/>
            <a:ext cx="3141662" cy="3660775"/>
            <a:chOff x="3637" y="1102"/>
            <a:chExt cx="1183" cy="1889"/>
          </a:xfrm>
        </p:grpSpPr>
        <p:sp>
          <p:nvSpPr>
            <p:cNvPr id="6166" name="AutoShape 5">
              <a:extLst>
                <a:ext uri="{FF2B5EF4-FFF2-40B4-BE49-F238E27FC236}">
                  <a16:creationId xmlns:a16="http://schemas.microsoft.com/office/drawing/2014/main" id="{D56C1671-9B98-EF23-E4AE-75842519A9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4229" y="2296"/>
              <a:ext cx="177" cy="4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16 h 21600"/>
                <a:gd name="T14" fmla="*/ 17085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6167" name="Rectangle 6">
              <a:extLst>
                <a:ext uri="{FF2B5EF4-FFF2-40B4-BE49-F238E27FC236}">
                  <a16:creationId xmlns:a16="http://schemas.microsoft.com/office/drawing/2014/main" id="{D626E4A5-B5A9-E15F-DCF7-0A4F4D42F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195"/>
              <a:ext cx="768" cy="199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8" name="Line 7">
              <a:extLst>
                <a:ext uri="{FF2B5EF4-FFF2-40B4-BE49-F238E27FC236}">
                  <a16:creationId xmlns:a16="http://schemas.microsoft.com/office/drawing/2014/main" id="{0D73E36D-7628-C0C0-F302-F0EF499A39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4" y="1863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69" name="Line 8">
              <a:extLst>
                <a:ext uri="{FF2B5EF4-FFF2-40B4-BE49-F238E27FC236}">
                  <a16:creationId xmlns:a16="http://schemas.microsoft.com/office/drawing/2014/main" id="{A6E9D3A1-1FD6-2346-954A-BE92FA0928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2" y="1863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70" name="Line 9">
              <a:extLst>
                <a:ext uri="{FF2B5EF4-FFF2-40B4-BE49-F238E27FC236}">
                  <a16:creationId xmlns:a16="http://schemas.microsoft.com/office/drawing/2014/main" id="{98E84685-93B7-BDB9-B99C-607FBBABB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4" y="1863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71" name="Line 10">
              <a:extLst>
                <a:ext uri="{FF2B5EF4-FFF2-40B4-BE49-F238E27FC236}">
                  <a16:creationId xmlns:a16="http://schemas.microsoft.com/office/drawing/2014/main" id="{F60DEA89-64C2-141C-8685-6120C8947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" y="1863"/>
              <a:ext cx="4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72" name="Line 11">
              <a:extLst>
                <a:ext uri="{FF2B5EF4-FFF2-40B4-BE49-F238E27FC236}">
                  <a16:creationId xmlns:a16="http://schemas.microsoft.com/office/drawing/2014/main" id="{D8A9DA4A-350F-C1C3-8FE3-B35E4896C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1996"/>
              <a:ext cx="2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73" name="Line 12">
              <a:extLst>
                <a:ext uri="{FF2B5EF4-FFF2-40B4-BE49-F238E27FC236}">
                  <a16:creationId xmlns:a16="http://schemas.microsoft.com/office/drawing/2014/main" id="{604C2E68-BCD9-8D34-477C-9B974317A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1797"/>
              <a:ext cx="0" cy="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74" name="Freeform 13">
              <a:extLst>
                <a:ext uri="{FF2B5EF4-FFF2-40B4-BE49-F238E27FC236}">
                  <a16:creationId xmlns:a16="http://schemas.microsoft.com/office/drawing/2014/main" id="{6184DA9B-618B-DFB3-951D-487063C82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1728"/>
              <a:ext cx="174" cy="337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1 h 585"/>
                <a:gd name="T4" fmla="*/ 0 w 438"/>
                <a:gd name="T5" fmla="*/ 1 h 585"/>
                <a:gd name="T6" fmla="*/ 0 w 438"/>
                <a:gd name="T7" fmla="*/ 1 h 585"/>
                <a:gd name="T8" fmla="*/ 0 w 438"/>
                <a:gd name="T9" fmla="*/ 1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75" name="Freeform 14">
              <a:extLst>
                <a:ext uri="{FF2B5EF4-FFF2-40B4-BE49-F238E27FC236}">
                  <a16:creationId xmlns:a16="http://schemas.microsoft.com/office/drawing/2014/main" id="{7A70AAAE-9377-595D-BFD3-A39A596664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3" y="1731"/>
              <a:ext cx="166" cy="337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1 h 585"/>
                <a:gd name="T4" fmla="*/ 0 w 438"/>
                <a:gd name="T5" fmla="*/ 1 h 585"/>
                <a:gd name="T6" fmla="*/ 0 w 438"/>
                <a:gd name="T7" fmla="*/ 1 h 585"/>
                <a:gd name="T8" fmla="*/ 0 w 438"/>
                <a:gd name="T9" fmla="*/ 1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76" name="Arc 15">
              <a:extLst>
                <a:ext uri="{FF2B5EF4-FFF2-40B4-BE49-F238E27FC236}">
                  <a16:creationId xmlns:a16="http://schemas.microsoft.com/office/drawing/2014/main" id="{89C7C8E2-64CF-4239-5099-62967F848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1399"/>
              <a:ext cx="237" cy="464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77" name="Arc 16">
              <a:extLst>
                <a:ext uri="{FF2B5EF4-FFF2-40B4-BE49-F238E27FC236}">
                  <a16:creationId xmlns:a16="http://schemas.microsoft.com/office/drawing/2014/main" id="{546EC8FC-CD0F-F86E-1685-FB622D4F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399"/>
              <a:ext cx="355" cy="464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78" name="Text Box 17">
              <a:extLst>
                <a:ext uri="{FF2B5EF4-FFF2-40B4-BE49-F238E27FC236}">
                  <a16:creationId xmlns:a16="http://schemas.microsoft.com/office/drawing/2014/main" id="{86897410-50A2-3462-D5BF-4C3753AAA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200"/>
              <a:ext cx="533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</a:t>
              </a:r>
            </a:p>
            <a:p>
              <a:pPr eaLnBrk="1" hangingPunct="1"/>
              <a:r>
                <a:rPr lang="en-US" altLang="en-US" sz="1200"/>
                <a:t>     I</a:t>
              </a:r>
            </a:p>
            <a:p>
              <a:pPr eaLnBrk="1" hangingPunct="1"/>
              <a:r>
                <a:rPr lang="en-US" altLang="en-US" sz="1200"/>
                <a:t>        R</a:t>
              </a:r>
              <a:endParaRPr lang="en-US" altLang="en-US" sz="2000"/>
            </a:p>
          </p:txBody>
        </p:sp>
        <p:sp>
          <p:nvSpPr>
            <p:cNvPr id="6179" name="AutoShape 18">
              <a:extLst>
                <a:ext uri="{FF2B5EF4-FFF2-40B4-BE49-F238E27FC236}">
                  <a16:creationId xmlns:a16="http://schemas.microsoft.com/office/drawing/2014/main" id="{0CA356BD-FBBF-5AFD-CBE9-F930FFCB1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2062"/>
              <a:ext cx="178" cy="597"/>
            </a:xfrm>
            <a:prstGeom prst="downArrow">
              <a:avLst>
                <a:gd name="adj1" fmla="val 50000"/>
                <a:gd name="adj2" fmla="val 838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0" name="Oval 19">
              <a:extLst>
                <a:ext uri="{FF2B5EF4-FFF2-40B4-BE49-F238E27FC236}">
                  <a16:creationId xmlns:a16="http://schemas.microsoft.com/office/drawing/2014/main" id="{E40CEE7F-8DF6-5628-5638-FE38802A2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296"/>
              <a:ext cx="59" cy="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1" name="Rectangle 20">
              <a:extLst>
                <a:ext uri="{FF2B5EF4-FFF2-40B4-BE49-F238E27FC236}">
                  <a16:creationId xmlns:a16="http://schemas.microsoft.com/office/drawing/2014/main" id="{36D6DD28-E8BA-9172-54DC-A5A4A0A441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4229" y="2694"/>
              <a:ext cx="354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82" name="Line 21">
              <a:extLst>
                <a:ext uri="{FF2B5EF4-FFF2-40B4-BE49-F238E27FC236}">
                  <a16:creationId xmlns:a16="http://schemas.microsoft.com/office/drawing/2014/main" id="{4671A695-BC7C-5EFA-52E1-143BC8773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0" y="1301"/>
              <a:ext cx="119" cy="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183" name="Text Box 22">
              <a:extLst>
                <a:ext uri="{FF2B5EF4-FFF2-40B4-BE49-F238E27FC236}">
                  <a16:creationId xmlns:a16="http://schemas.microsoft.com/office/drawing/2014/main" id="{972461FB-A35E-A66F-D855-1E47C08D1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" y="1102"/>
              <a:ext cx="47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FUEL</a:t>
              </a:r>
              <a:endParaRPr lang="en-US" altLang="en-US" sz="2000"/>
            </a:p>
          </p:txBody>
        </p:sp>
      </p:grpSp>
      <p:sp>
        <p:nvSpPr>
          <p:cNvPr id="6165" name="Text Box 41">
            <a:extLst>
              <a:ext uri="{FF2B5EF4-FFF2-40B4-BE49-F238E27FC236}">
                <a16:creationId xmlns:a16="http://schemas.microsoft.com/office/drawing/2014/main" id="{A458DB36-733D-94E0-DF63-216E93C9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8" y="44958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SI Engine</a:t>
            </a:r>
          </a:p>
        </p:txBody>
      </p: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6D621BF3-6AC6-7AC2-CAE5-4ED734674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39720"/>
              </p:ext>
            </p:extLst>
          </p:nvPr>
        </p:nvGraphicFramePr>
        <p:xfrm>
          <a:off x="609600" y="1193800"/>
          <a:ext cx="42084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457200" progId="Equation.3">
                  <p:embed/>
                </p:oleObj>
              </mc:Choice>
              <mc:Fallback>
                <p:oleObj name="Equation" r:id="rId2" imgW="2374560" imgH="457200" progId="Equation.3">
                  <p:embed/>
                  <p:pic>
                    <p:nvPicPr>
                      <p:cNvPr id="7170" name="Object 2">
                        <a:extLst>
                          <a:ext uri="{FF2B5EF4-FFF2-40B4-BE49-F238E27FC236}">
                            <a16:creationId xmlns:a16="http://schemas.microsoft.com/office/drawing/2014/main" id="{6D621BF3-6AC6-7AC2-CAE5-4ED7346749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93800"/>
                        <a:ext cx="42084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52F84714-40CB-74A6-E676-71B751177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530534"/>
              </p:ext>
            </p:extLst>
          </p:nvPr>
        </p:nvGraphicFramePr>
        <p:xfrm>
          <a:off x="1086053" y="4284036"/>
          <a:ext cx="42338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87520" imgH="457200" progId="Equation.3">
                  <p:embed/>
                </p:oleObj>
              </mc:Choice>
              <mc:Fallback>
                <p:oleObj name="Equation" r:id="rId4" imgW="2387520" imgH="457200" progId="Equation.3">
                  <p:embed/>
                  <p:pic>
                    <p:nvPicPr>
                      <p:cNvPr id="7171" name="Object 3">
                        <a:extLst>
                          <a:ext uri="{FF2B5EF4-FFF2-40B4-BE49-F238E27FC236}">
                            <a16:creationId xmlns:a16="http://schemas.microsoft.com/office/drawing/2014/main" id="{52F84714-40CB-74A6-E676-71B751177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053" y="4284036"/>
                        <a:ext cx="423386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2">
            <a:extLst>
              <a:ext uri="{FF2B5EF4-FFF2-40B4-BE49-F238E27FC236}">
                <a16:creationId xmlns:a16="http://schemas.microsoft.com/office/drawing/2014/main" id="{01685554-5617-63D1-6DBF-74B46A882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598582"/>
              </p:ext>
            </p:extLst>
          </p:nvPr>
        </p:nvGraphicFramePr>
        <p:xfrm>
          <a:off x="1123656" y="2279953"/>
          <a:ext cx="32448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241200" progId="Equation.3">
                  <p:embed/>
                </p:oleObj>
              </mc:Choice>
              <mc:Fallback>
                <p:oleObj name="Equation" r:id="rId6" imgW="1244520" imgH="241200" progId="Equation.3">
                  <p:embed/>
                  <p:pic>
                    <p:nvPicPr>
                      <p:cNvPr id="72708" name="Object 2">
                        <a:extLst>
                          <a:ext uri="{FF2B5EF4-FFF2-40B4-BE49-F238E27FC236}">
                            <a16:creationId xmlns:a16="http://schemas.microsoft.com/office/drawing/2014/main" id="{01685554-5617-63D1-6DBF-74B46A882D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656" y="2279953"/>
                        <a:ext cx="32448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>
            <a:extLst>
              <a:ext uri="{FF2B5EF4-FFF2-40B4-BE49-F238E27FC236}">
                <a16:creationId xmlns:a16="http://schemas.microsoft.com/office/drawing/2014/main" id="{00B4651B-A865-7535-98D5-247B2ACB9B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6440"/>
              </p:ext>
            </p:extLst>
          </p:nvPr>
        </p:nvGraphicFramePr>
        <p:xfrm>
          <a:off x="414590" y="3139569"/>
          <a:ext cx="6014785" cy="859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22560" imgH="431640" progId="Equation.3">
                  <p:embed/>
                </p:oleObj>
              </mc:Choice>
              <mc:Fallback>
                <p:oleObj name="Equation" r:id="rId8" imgW="3022560" imgH="431640" progId="Equation.3">
                  <p:embed/>
                  <p:pic>
                    <p:nvPicPr>
                      <p:cNvPr id="33801" name="Object 9">
                        <a:extLst>
                          <a:ext uri="{FF2B5EF4-FFF2-40B4-BE49-F238E27FC236}">
                            <a16:creationId xmlns:a16="http://schemas.microsoft.com/office/drawing/2014/main" id="{00B4651B-A865-7535-98D5-247B2ACB9B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90" y="3139569"/>
                        <a:ext cx="6014785" cy="859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B539D8F-4602-5F45-1F44-9D12011540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5486400"/>
          <a:ext cx="475138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79480" imgH="457200" progId="Equation.3">
                  <p:embed/>
                </p:oleObj>
              </mc:Choice>
              <mc:Fallback>
                <p:oleObj name="Equation" r:id="rId10" imgW="2679480" imgH="457200" progId="Equation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2B539D8F-4602-5F45-1F44-9D1201154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86400"/>
                        <a:ext cx="475138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>
            <a:extLst>
              <a:ext uri="{FF2B5EF4-FFF2-40B4-BE49-F238E27FC236}">
                <a16:creationId xmlns:a16="http://schemas.microsoft.com/office/drawing/2014/main" id="{FAF1BBA3-8402-F632-5458-C7FF37E8F5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E77E98D2-EDF3-4F82-A534-C5B1C1E708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669112FB-FBFB-7E77-9E9F-C211A3598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10A3CFF3-0114-DF74-A7BB-96F0389699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594C551F-33F1-CD6C-85E6-29EC744D74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8435558F-A92B-4E08-126A-E7E229517A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C308D445-5F26-7CB7-8F0F-361C947E1D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69FD0FF6-8405-EE40-E4E9-1E1527D8A1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DAB5E126-B161-749B-8CBF-02AF30CA14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3DB10284-E63B-2B78-FA74-5B46DA2104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0670E21F-CEB2-0A57-353C-12F2596E04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B6F79D1C-777D-222E-1ADC-B810C8A1BC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58950489-7F0A-887D-77A9-998BF93E84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98E037A4-DBEA-F19C-7C98-A5C7C124EA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85AAB4BF-A1DA-7B42-216D-163A94E5F9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E801C99F-9668-0FDE-121F-4C0B1918B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70BC61A-1D17-5CC8-7F99-9A8ADFAD0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1">
            <a:extLst>
              <a:ext uri="{FF2B5EF4-FFF2-40B4-BE49-F238E27FC236}">
                <a16:creationId xmlns:a16="http://schemas.microsoft.com/office/drawing/2014/main" id="{EF308079-C260-2AC4-6FCA-11416D3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48" y="30162"/>
            <a:ext cx="6401927" cy="1143000"/>
          </a:xfrm>
        </p:spPr>
        <p:txBody>
          <a:bodyPr/>
          <a:lstStyle/>
          <a:p>
            <a:r>
              <a:rPr lang="en-US" altLang="en-US" sz="2800" dirty="0"/>
              <a:t>Instantaneous Heat Transfer During Intake Process</a:t>
            </a:r>
          </a:p>
        </p:txBody>
      </p:sp>
      <p:graphicFrame>
        <p:nvGraphicFramePr>
          <p:cNvPr id="126979" name="Object 10">
            <a:extLst>
              <a:ext uri="{FF2B5EF4-FFF2-40B4-BE49-F238E27FC236}">
                <a16:creationId xmlns:a16="http://schemas.microsoft.com/office/drawing/2014/main" id="{FF2E8E01-A02B-E214-B291-275FC3104A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5410200"/>
          <a:ext cx="85359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43400" imgH="533160" progId="Equation.3">
                  <p:embed/>
                </p:oleObj>
              </mc:Choice>
              <mc:Fallback>
                <p:oleObj name="Equation" r:id="rId2" imgW="4343400" imgH="533160" progId="Equation.3">
                  <p:embed/>
                  <p:pic>
                    <p:nvPicPr>
                      <p:cNvPr id="126979" name="Object 10">
                        <a:extLst>
                          <a:ext uri="{FF2B5EF4-FFF2-40B4-BE49-F238E27FC236}">
                            <a16:creationId xmlns:a16="http://schemas.microsoft.com/office/drawing/2014/main" id="{FF2E8E01-A02B-E214-B291-275FC3104A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8535988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2">
            <a:extLst>
              <a:ext uri="{FF2B5EF4-FFF2-40B4-BE49-F238E27FC236}">
                <a16:creationId xmlns:a16="http://schemas.microsoft.com/office/drawing/2014/main" id="{4CFFE258-5BBD-F388-4C4E-CE96AAA907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438400"/>
          <a:ext cx="42576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253800" progId="Equation.3">
                  <p:embed/>
                </p:oleObj>
              </mc:Choice>
              <mc:Fallback>
                <p:oleObj name="Equation" r:id="rId4" imgW="1574640" imgH="253800" progId="Equation.3">
                  <p:embed/>
                  <p:pic>
                    <p:nvPicPr>
                      <p:cNvPr id="35844" name="Object 2">
                        <a:extLst>
                          <a:ext uri="{FF2B5EF4-FFF2-40B4-BE49-F238E27FC236}">
                            <a16:creationId xmlns:a16="http://schemas.microsoft.com/office/drawing/2014/main" id="{4CFFE258-5BBD-F388-4C4E-CE96AAA90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8400"/>
                        <a:ext cx="42576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3">
            <a:extLst>
              <a:ext uri="{FF2B5EF4-FFF2-40B4-BE49-F238E27FC236}">
                <a16:creationId xmlns:a16="http://schemas.microsoft.com/office/drawing/2014/main" id="{5B4B63AD-6F7C-7AA6-A270-2BBB8884B8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429000"/>
          <a:ext cx="414655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698400" progId="Equation.3">
                  <p:embed/>
                </p:oleObj>
              </mc:Choice>
              <mc:Fallback>
                <p:oleObj name="Equation" r:id="rId6" imgW="1726920" imgH="698400" progId="Equation.3">
                  <p:embed/>
                  <p:pic>
                    <p:nvPicPr>
                      <p:cNvPr id="35845" name="Object 3">
                        <a:extLst>
                          <a:ext uri="{FF2B5EF4-FFF2-40B4-BE49-F238E27FC236}">
                            <a16:creationId xmlns:a16="http://schemas.microsoft.com/office/drawing/2014/main" id="{5B4B63AD-6F7C-7AA6-A270-2BBB8884B8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29000"/>
                        <a:ext cx="414655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D75925E-86E7-C9E3-9B1D-8177C3FB8F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9063" y="1447800"/>
          <a:ext cx="41211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53800" progId="Equation.3">
                  <p:embed/>
                </p:oleObj>
              </mc:Choice>
              <mc:Fallback>
                <p:oleObj name="Equation" r:id="rId8" imgW="1523880" imgH="253800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D75925E-86E7-C9E3-9B1D-8177C3FB8F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1447800"/>
                        <a:ext cx="41211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E87F033D-D5C3-E497-6EDA-604B4D3D22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E31E3403-4E08-AC5D-F63A-CD5ED35AE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EF827D50-02AD-292A-8E89-A1537BD4B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C563A798-4CCA-382F-DEBF-750EB7D7BC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6240DD94-6A76-507B-E18C-17ABBA29F0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59732FA3-8EF8-1A82-6ECE-74107B9B1F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6B0E2577-506C-B8CC-F519-AB1F1CE00A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D7127607-A3BD-3F8D-AAB4-54A45D6810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36CD8BB3-C5B9-8EB3-5B7B-5BB4D2C3A3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C74F0A07-459B-0998-1B42-64EAC1CBE4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1103536E-1B83-307D-2974-9760B3F185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88F1B49E-8042-6FEF-8B62-85A121A332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F9127E75-2DA0-B3CB-29FD-8B2FB1368D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2EE0D03C-D175-C53B-860F-9B36F29F6F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E4227DD4-D6B1-4076-A531-9819175167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289D353C-3B89-D3F6-41CD-CE69D35A5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6DD9047-7F50-EA4C-AC2B-B53373224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itle 1">
            <a:extLst>
              <a:ext uri="{FF2B5EF4-FFF2-40B4-BE49-F238E27FC236}">
                <a16:creationId xmlns:a16="http://schemas.microsoft.com/office/drawing/2014/main" id="{9FA2C63D-2088-8F75-1D29-1F9964E7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74" y="54726"/>
            <a:ext cx="5986112" cy="1143000"/>
          </a:xfrm>
        </p:spPr>
        <p:txBody>
          <a:bodyPr/>
          <a:lstStyle/>
          <a:p>
            <a:r>
              <a:rPr lang="en-US" altLang="en-US" sz="2800" dirty="0"/>
              <a:t>Total Mass of mixture inhaled during Intake Process</a:t>
            </a:r>
          </a:p>
        </p:txBody>
      </p:sp>
      <p:grpSp>
        <p:nvGrpSpPr>
          <p:cNvPr id="8204" name="Group 23">
            <a:extLst>
              <a:ext uri="{FF2B5EF4-FFF2-40B4-BE49-F238E27FC236}">
                <a16:creationId xmlns:a16="http://schemas.microsoft.com/office/drawing/2014/main" id="{B24AFC01-907B-F31C-6BAC-12DDA5BF5A85}"/>
              </a:ext>
            </a:extLst>
          </p:cNvPr>
          <p:cNvGrpSpPr>
            <a:grpSpLocks/>
          </p:cNvGrpSpPr>
          <p:nvPr/>
        </p:nvGrpSpPr>
        <p:grpSpPr bwMode="auto">
          <a:xfrm>
            <a:off x="5621337" y="1447800"/>
            <a:ext cx="3141663" cy="3660775"/>
            <a:chOff x="3637" y="1102"/>
            <a:chExt cx="1183" cy="1889"/>
          </a:xfrm>
        </p:grpSpPr>
        <p:sp>
          <p:nvSpPr>
            <p:cNvPr id="8205" name="AutoShape 5">
              <a:extLst>
                <a:ext uri="{FF2B5EF4-FFF2-40B4-BE49-F238E27FC236}">
                  <a16:creationId xmlns:a16="http://schemas.microsoft.com/office/drawing/2014/main" id="{AB7E2999-73AB-639F-B0B7-18665683A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4229" y="2296"/>
              <a:ext cx="177" cy="4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16 h 21600"/>
                <a:gd name="T14" fmla="*/ 17085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06" name="Rectangle 6">
              <a:extLst>
                <a:ext uri="{FF2B5EF4-FFF2-40B4-BE49-F238E27FC236}">
                  <a16:creationId xmlns:a16="http://schemas.microsoft.com/office/drawing/2014/main" id="{97129A17-34CE-1EBC-4BB3-BA0862C35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2195"/>
              <a:ext cx="768" cy="199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07" name="Line 7">
              <a:extLst>
                <a:ext uri="{FF2B5EF4-FFF2-40B4-BE49-F238E27FC236}">
                  <a16:creationId xmlns:a16="http://schemas.microsoft.com/office/drawing/2014/main" id="{80CFA1A6-6AAA-B0D9-9C8E-9E947D49A0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4" y="1863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08" name="Line 8">
              <a:extLst>
                <a:ext uri="{FF2B5EF4-FFF2-40B4-BE49-F238E27FC236}">
                  <a16:creationId xmlns:a16="http://schemas.microsoft.com/office/drawing/2014/main" id="{A0664418-AF14-0E60-C769-E43894BDC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2" y="1863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09" name="Line 9">
              <a:extLst>
                <a:ext uri="{FF2B5EF4-FFF2-40B4-BE49-F238E27FC236}">
                  <a16:creationId xmlns:a16="http://schemas.microsoft.com/office/drawing/2014/main" id="{E19A7CE1-BD71-2C3F-746E-88D4F6A67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4" y="1863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10" name="Line 10">
              <a:extLst>
                <a:ext uri="{FF2B5EF4-FFF2-40B4-BE49-F238E27FC236}">
                  <a16:creationId xmlns:a16="http://schemas.microsoft.com/office/drawing/2014/main" id="{FE137834-B19E-CF3A-38BB-A57349281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" y="1863"/>
              <a:ext cx="4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11" name="Line 11">
              <a:extLst>
                <a:ext uri="{FF2B5EF4-FFF2-40B4-BE49-F238E27FC236}">
                  <a16:creationId xmlns:a16="http://schemas.microsoft.com/office/drawing/2014/main" id="{1741B3DD-620D-9B32-1FFF-90BA24971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2" y="1996"/>
              <a:ext cx="2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12" name="Line 12">
              <a:extLst>
                <a:ext uri="{FF2B5EF4-FFF2-40B4-BE49-F238E27FC236}">
                  <a16:creationId xmlns:a16="http://schemas.microsoft.com/office/drawing/2014/main" id="{CD851153-6765-041F-EF89-C9C1C6E08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1797"/>
              <a:ext cx="0" cy="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13" name="Freeform 13">
              <a:extLst>
                <a:ext uri="{FF2B5EF4-FFF2-40B4-BE49-F238E27FC236}">
                  <a16:creationId xmlns:a16="http://schemas.microsoft.com/office/drawing/2014/main" id="{BB685BE2-482B-7CAE-92F5-AFF13266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1728"/>
              <a:ext cx="174" cy="337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1 h 585"/>
                <a:gd name="T4" fmla="*/ 0 w 438"/>
                <a:gd name="T5" fmla="*/ 1 h 585"/>
                <a:gd name="T6" fmla="*/ 0 w 438"/>
                <a:gd name="T7" fmla="*/ 1 h 585"/>
                <a:gd name="T8" fmla="*/ 0 w 438"/>
                <a:gd name="T9" fmla="*/ 1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14" name="Freeform 14">
              <a:extLst>
                <a:ext uri="{FF2B5EF4-FFF2-40B4-BE49-F238E27FC236}">
                  <a16:creationId xmlns:a16="http://schemas.microsoft.com/office/drawing/2014/main" id="{F3340C52-18A9-23EC-E815-7741DBAA945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33" y="1731"/>
              <a:ext cx="166" cy="337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1 h 585"/>
                <a:gd name="T4" fmla="*/ 0 w 438"/>
                <a:gd name="T5" fmla="*/ 1 h 585"/>
                <a:gd name="T6" fmla="*/ 0 w 438"/>
                <a:gd name="T7" fmla="*/ 1 h 585"/>
                <a:gd name="T8" fmla="*/ 0 w 438"/>
                <a:gd name="T9" fmla="*/ 1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15" name="Arc 15">
              <a:extLst>
                <a:ext uri="{FF2B5EF4-FFF2-40B4-BE49-F238E27FC236}">
                  <a16:creationId xmlns:a16="http://schemas.microsoft.com/office/drawing/2014/main" id="{B5C69480-41C2-5EEA-71F6-DE5A73140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1399"/>
              <a:ext cx="237" cy="464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16" name="Arc 16">
              <a:extLst>
                <a:ext uri="{FF2B5EF4-FFF2-40B4-BE49-F238E27FC236}">
                  <a16:creationId xmlns:a16="http://schemas.microsoft.com/office/drawing/2014/main" id="{617AF531-AF46-22B6-456B-059F625A1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1399"/>
              <a:ext cx="355" cy="464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17" name="Text Box 17">
              <a:extLst>
                <a:ext uri="{FF2B5EF4-FFF2-40B4-BE49-F238E27FC236}">
                  <a16:creationId xmlns:a16="http://schemas.microsoft.com/office/drawing/2014/main" id="{D9FC65C5-7707-55E3-E00F-9BB89CFC5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200"/>
              <a:ext cx="533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</a:t>
              </a:r>
            </a:p>
            <a:p>
              <a:pPr eaLnBrk="1" hangingPunct="1"/>
              <a:r>
                <a:rPr lang="en-US" altLang="en-US" sz="1200"/>
                <a:t>     I</a:t>
              </a:r>
            </a:p>
            <a:p>
              <a:pPr eaLnBrk="1" hangingPunct="1"/>
              <a:r>
                <a:rPr lang="en-US" altLang="en-US" sz="1200"/>
                <a:t>        R</a:t>
              </a:r>
              <a:endParaRPr lang="en-US" altLang="en-US" sz="2000"/>
            </a:p>
          </p:txBody>
        </p:sp>
        <p:sp>
          <p:nvSpPr>
            <p:cNvPr id="8218" name="AutoShape 18">
              <a:extLst>
                <a:ext uri="{FF2B5EF4-FFF2-40B4-BE49-F238E27FC236}">
                  <a16:creationId xmlns:a16="http://schemas.microsoft.com/office/drawing/2014/main" id="{E49D4486-7552-A2A9-887B-0A1C53E1C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2062"/>
              <a:ext cx="178" cy="597"/>
            </a:xfrm>
            <a:prstGeom prst="downArrow">
              <a:avLst>
                <a:gd name="adj1" fmla="val 50000"/>
                <a:gd name="adj2" fmla="val 838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9" name="Oval 19">
              <a:extLst>
                <a:ext uri="{FF2B5EF4-FFF2-40B4-BE49-F238E27FC236}">
                  <a16:creationId xmlns:a16="http://schemas.microsoft.com/office/drawing/2014/main" id="{BDEB4DB3-349B-4C30-5065-193E4FBE9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296"/>
              <a:ext cx="59" cy="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0" name="Rectangle 20">
              <a:extLst>
                <a:ext uri="{FF2B5EF4-FFF2-40B4-BE49-F238E27FC236}">
                  <a16:creationId xmlns:a16="http://schemas.microsoft.com/office/drawing/2014/main" id="{04C75B26-9344-D8C3-587D-3073A1D483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4229" y="2694"/>
              <a:ext cx="354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1" name="Line 21">
              <a:extLst>
                <a:ext uri="{FF2B5EF4-FFF2-40B4-BE49-F238E27FC236}">
                  <a16:creationId xmlns:a16="http://schemas.microsoft.com/office/drawing/2014/main" id="{C0677B4B-785E-3B6E-6657-200ADB900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0" y="1301"/>
              <a:ext cx="119" cy="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8222" name="Text Box 22">
              <a:extLst>
                <a:ext uri="{FF2B5EF4-FFF2-40B4-BE49-F238E27FC236}">
                  <a16:creationId xmlns:a16="http://schemas.microsoft.com/office/drawing/2014/main" id="{DE43F4D4-C538-8727-CC59-930A70540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" y="1102"/>
              <a:ext cx="47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FUEL</a:t>
              </a:r>
              <a:endParaRPr lang="en-US" altLang="en-US" sz="2000"/>
            </a:p>
          </p:txBody>
        </p:sp>
      </p:grp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2C051C66-1BA8-1E99-3D2A-059C2164A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306797"/>
              </p:ext>
            </p:extLst>
          </p:nvPr>
        </p:nvGraphicFramePr>
        <p:xfrm>
          <a:off x="472520" y="1295400"/>
          <a:ext cx="47069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495000" progId="Equation.3">
                  <p:embed/>
                </p:oleObj>
              </mc:Choice>
              <mc:Fallback>
                <p:oleObj name="Equation" r:id="rId2" imgW="1917360" imgH="495000" progId="Equation.3">
                  <p:embed/>
                  <p:pic>
                    <p:nvPicPr>
                      <p:cNvPr id="7170" name="Object 2">
                        <a:extLst>
                          <a:ext uri="{FF2B5EF4-FFF2-40B4-BE49-F238E27FC236}">
                            <a16:creationId xmlns:a16="http://schemas.microsoft.com/office/drawing/2014/main" id="{2C051C66-1BA8-1E99-3D2A-059C2164A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20" y="1295400"/>
                        <a:ext cx="47069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C330F0F4-84B8-6613-6403-559475CF1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6693"/>
              </p:ext>
            </p:extLst>
          </p:nvPr>
        </p:nvGraphicFramePr>
        <p:xfrm>
          <a:off x="1896535" y="3004734"/>
          <a:ext cx="29003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241200" progId="Equation.3">
                  <p:embed/>
                </p:oleObj>
              </mc:Choice>
              <mc:Fallback>
                <p:oleObj name="Equation" r:id="rId4" imgW="1180800" imgH="241200" progId="Equation.3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C330F0F4-84B8-6613-6403-559475CF1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535" y="3004734"/>
                        <a:ext cx="290036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DF94010A-4206-F4E9-BF58-A48FB6685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552234"/>
              </p:ext>
            </p:extLst>
          </p:nvPr>
        </p:nvGraphicFramePr>
        <p:xfrm>
          <a:off x="1820335" y="3842934"/>
          <a:ext cx="28368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41200" progId="Equation.3">
                  <p:embed/>
                </p:oleObj>
              </mc:Choice>
              <mc:Fallback>
                <p:oleObj name="Equation" r:id="rId6" imgW="1155600" imgH="241200" progId="Equation.3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DF94010A-4206-F4E9-BF58-A48FB66859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335" y="3842934"/>
                        <a:ext cx="283686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6715E5A1-6186-52E3-11FB-71981ADB0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919799"/>
              </p:ext>
            </p:extLst>
          </p:nvPr>
        </p:nvGraphicFramePr>
        <p:xfrm>
          <a:off x="1972735" y="4757334"/>
          <a:ext cx="26812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241200" progId="Equation.3">
                  <p:embed/>
                </p:oleObj>
              </mc:Choice>
              <mc:Fallback>
                <p:oleObj name="Equation" r:id="rId8" imgW="1091880" imgH="241200" progId="Equation.3">
                  <p:embed/>
                  <p:pic>
                    <p:nvPicPr>
                      <p:cNvPr id="25" name="Object 2">
                        <a:extLst>
                          <a:ext uri="{FF2B5EF4-FFF2-40B4-BE49-F238E27FC236}">
                            <a16:creationId xmlns:a16="http://schemas.microsoft.com/office/drawing/2014/main" id="{6715E5A1-6186-52E3-11FB-71981ADB0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735" y="4757334"/>
                        <a:ext cx="268128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00" name="Ink 28">
                <a:extLst>
                  <a:ext uri="{FF2B5EF4-FFF2-40B4-BE49-F238E27FC236}">
                    <a16:creationId xmlns:a16="http://schemas.microsoft.com/office/drawing/2014/main" id="{CF63678A-35FC-82F5-CAEB-42090914A5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7850" y="6235700"/>
              <a:ext cx="1588" cy="1588"/>
            </p14:xfrm>
          </p:contentPart>
        </mc:Choice>
        <mc:Fallback xmlns="">
          <p:pic>
            <p:nvPicPr>
              <p:cNvPr id="8200" name="Ink 28">
                <a:extLst>
                  <a:ext uri="{FF2B5EF4-FFF2-40B4-BE49-F238E27FC236}">
                    <a16:creationId xmlns:a16="http://schemas.microsoft.com/office/drawing/2014/main" id="{CF63678A-35FC-82F5-CAEB-42090914A5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6562" y="6194412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54ABE95C-770E-8F09-BD52-5C506B003B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F5911CF-469F-FF59-4541-EA5532D2B2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136CB2B5-63A9-E04E-DBFF-9D26814CAA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94427E8A-A07E-EA52-79A0-1E93D29F83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9B026FFF-B490-5C61-402A-B5C9065896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40865803-3774-52B2-E1A0-D957F44B4A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63C1AFF4-B215-310D-67FB-F63E7366A3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DD031083-AFF2-5F11-2574-DF9F823627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C1C19A83-9798-4F42-A9B6-4202F7F7AE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28160291-86AE-BE86-1CA0-32FF98B0F7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83B45D09-B081-0919-87B6-E2244B6D6A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F4A1DC8F-EA7B-A553-4092-E80917F77F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A722D5E0-63D1-D9A4-8319-F1BCAE247F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C0D4D9D1-3935-D252-D65E-259AFEE19C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F263ECD9-1A1D-AC4B-E5C9-B006967426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02218014-8E80-B2A9-D684-B22F60869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151A17D-D261-A525-4BE4-F98599938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4">
            <a:extLst>
              <a:ext uri="{FF2B5EF4-FFF2-40B4-BE49-F238E27FC236}">
                <a16:creationId xmlns:a16="http://schemas.microsoft.com/office/drawing/2014/main" id="{DAFACB2F-0B82-BA3F-B491-FDD73D73D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3" y="249218"/>
            <a:ext cx="736634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Modeling of Exhaust Process : SI Engine </a:t>
            </a:r>
            <a:endParaRPr lang="en-US" alt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C89548E1-A985-2F54-BBF0-10C29CCE1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281812"/>
              </p:ext>
            </p:extLst>
          </p:nvPr>
        </p:nvGraphicFramePr>
        <p:xfrm>
          <a:off x="1545153" y="3605274"/>
          <a:ext cx="3201988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939600" progId="Equation.3">
                  <p:embed/>
                </p:oleObj>
              </mc:Choice>
              <mc:Fallback>
                <p:oleObj name="Equation" r:id="rId2" imgW="1409400" imgH="939600" progId="Equation.3">
                  <p:embed/>
                  <p:pic>
                    <p:nvPicPr>
                      <p:cNvPr id="12290" name="Object 2">
                        <a:extLst>
                          <a:ext uri="{FF2B5EF4-FFF2-40B4-BE49-F238E27FC236}">
                            <a16:creationId xmlns:a16="http://schemas.microsoft.com/office/drawing/2014/main" id="{C89548E1-A985-2F54-BBF0-10C29CCE11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153" y="3605274"/>
                        <a:ext cx="3201988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70">
            <a:extLst>
              <a:ext uri="{FF2B5EF4-FFF2-40B4-BE49-F238E27FC236}">
                <a16:creationId xmlns:a16="http://schemas.microsoft.com/office/drawing/2014/main" id="{A0C9C14B-35FF-990E-94FB-10E663B0D7C9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927225"/>
            <a:ext cx="2743200" cy="3940175"/>
            <a:chOff x="6959742" y="1926461"/>
            <a:chExt cx="1650858" cy="3483739"/>
          </a:xfrm>
        </p:grpSpPr>
        <p:sp>
          <p:nvSpPr>
            <p:cNvPr id="10248" name="AutoShape 4">
              <a:extLst>
                <a:ext uri="{FF2B5EF4-FFF2-40B4-BE49-F238E27FC236}">
                  <a16:creationId xmlns:a16="http://schemas.microsoft.com/office/drawing/2014/main" id="{42E915CA-F05D-84CB-A2D8-0A2FDCA823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7390312" y="3784455"/>
              <a:ext cx="281605" cy="787203"/>
            </a:xfrm>
            <a:custGeom>
              <a:avLst/>
              <a:gdLst>
                <a:gd name="T0" fmla="*/ 2147483647 w 21600"/>
                <a:gd name="T1" fmla="*/ 2147483647 h 21600"/>
                <a:gd name="T2" fmla="*/ 0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249" name="Rectangle 8">
              <a:extLst>
                <a:ext uri="{FF2B5EF4-FFF2-40B4-BE49-F238E27FC236}">
                  <a16:creationId xmlns:a16="http://schemas.microsoft.com/office/drawing/2014/main" id="{AB1E746B-2A2E-6F21-CEF8-EDE8DA1A0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4838" y="2713664"/>
              <a:ext cx="1220288" cy="12370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0" name="Rectangle 31">
              <a:extLst>
                <a:ext uri="{FF2B5EF4-FFF2-40B4-BE49-F238E27FC236}">
                  <a16:creationId xmlns:a16="http://schemas.microsoft.com/office/drawing/2014/main" id="{FC89DCDF-0C9C-B9E1-7E7C-CFF2D24CF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4838" y="3671997"/>
              <a:ext cx="1220288" cy="337373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1" name="Line 32">
              <a:extLst>
                <a:ext uri="{FF2B5EF4-FFF2-40B4-BE49-F238E27FC236}">
                  <a16:creationId xmlns:a16="http://schemas.microsoft.com/office/drawing/2014/main" id="{BB0F71DD-937B-4BF4-1D10-0D3006C9FC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14838" y="2713664"/>
              <a:ext cx="0" cy="19117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2" name="Line 33">
              <a:extLst>
                <a:ext uri="{FF2B5EF4-FFF2-40B4-BE49-F238E27FC236}">
                  <a16:creationId xmlns:a16="http://schemas.microsoft.com/office/drawing/2014/main" id="{054EA7E5-5129-F996-3115-B4188BDEEC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5127" y="2713664"/>
              <a:ext cx="0" cy="19117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3" name="Line 34">
              <a:extLst>
                <a:ext uri="{FF2B5EF4-FFF2-40B4-BE49-F238E27FC236}">
                  <a16:creationId xmlns:a16="http://schemas.microsoft.com/office/drawing/2014/main" id="{A2F1D56E-A850-0BFA-EF6E-E487D247C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3522" y="2713664"/>
              <a:ext cx="2816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4" name="Line 35">
              <a:extLst>
                <a:ext uri="{FF2B5EF4-FFF2-40B4-BE49-F238E27FC236}">
                  <a16:creationId xmlns:a16="http://schemas.microsoft.com/office/drawing/2014/main" id="{8C686677-76EA-0E09-11FC-AF47B63CDF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4838" y="2713664"/>
              <a:ext cx="7509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5" name="Line 36">
              <a:extLst>
                <a:ext uri="{FF2B5EF4-FFF2-40B4-BE49-F238E27FC236}">
                  <a16:creationId xmlns:a16="http://schemas.microsoft.com/office/drawing/2014/main" id="{98A048FD-8A54-F981-5726-B6CB61A15C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1917" y="2938579"/>
              <a:ext cx="3754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6" name="Line 37">
              <a:extLst>
                <a:ext uri="{FF2B5EF4-FFF2-40B4-BE49-F238E27FC236}">
                  <a16:creationId xmlns:a16="http://schemas.microsoft.com/office/drawing/2014/main" id="{A8E402A0-A247-D3DA-9E0C-E952186C0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59653" y="2601206"/>
              <a:ext cx="0" cy="337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7" name="Freeform 38">
              <a:extLst>
                <a:ext uri="{FF2B5EF4-FFF2-40B4-BE49-F238E27FC236}">
                  <a16:creationId xmlns:a16="http://schemas.microsoft.com/office/drawing/2014/main" id="{86397F61-9D9C-ED65-1C5E-6E6ED86A5F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578048" y="2483859"/>
              <a:ext cx="275483" cy="572067"/>
            </a:xfrm>
            <a:custGeom>
              <a:avLst/>
              <a:gdLst>
                <a:gd name="T0" fmla="*/ 2147483647 w 438"/>
                <a:gd name="T1" fmla="*/ 0 h 585"/>
                <a:gd name="T2" fmla="*/ 2147483647 w 438"/>
                <a:gd name="T3" fmla="*/ 2147483647 h 585"/>
                <a:gd name="T4" fmla="*/ 2147483647 w 438"/>
                <a:gd name="T5" fmla="*/ 2147483647 h 585"/>
                <a:gd name="T6" fmla="*/ 2147483647 w 438"/>
                <a:gd name="T7" fmla="*/ 2147483647 h 585"/>
                <a:gd name="T8" fmla="*/ 2147483647 w 438"/>
                <a:gd name="T9" fmla="*/ 2147483647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8" name="Freeform 39">
              <a:extLst>
                <a:ext uri="{FF2B5EF4-FFF2-40B4-BE49-F238E27FC236}">
                  <a16:creationId xmlns:a16="http://schemas.microsoft.com/office/drawing/2014/main" id="{CBD03E44-968F-293D-957F-CC1848EB6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8019" y="2488748"/>
              <a:ext cx="263239" cy="572067"/>
            </a:xfrm>
            <a:custGeom>
              <a:avLst/>
              <a:gdLst>
                <a:gd name="T0" fmla="*/ 2147483647 w 438"/>
                <a:gd name="T1" fmla="*/ 0 h 585"/>
                <a:gd name="T2" fmla="*/ 2147483647 w 438"/>
                <a:gd name="T3" fmla="*/ 2147483647 h 585"/>
                <a:gd name="T4" fmla="*/ 2147483647 w 438"/>
                <a:gd name="T5" fmla="*/ 2147483647 h 585"/>
                <a:gd name="T6" fmla="*/ 2147483647 w 438"/>
                <a:gd name="T7" fmla="*/ 2147483647 h 585"/>
                <a:gd name="T8" fmla="*/ 2147483647 w 438"/>
                <a:gd name="T9" fmla="*/ 2147483647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59" name="Arc 40">
              <a:extLst>
                <a:ext uri="{FF2B5EF4-FFF2-40B4-BE49-F238E27FC236}">
                  <a16:creationId xmlns:a16="http://schemas.microsoft.com/office/drawing/2014/main" id="{6DA6FC6F-1014-CD02-5E63-9977D0123C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671917" y="1926461"/>
              <a:ext cx="375473" cy="787203"/>
            </a:xfrm>
            <a:custGeom>
              <a:avLst/>
              <a:gdLst>
                <a:gd name="T0" fmla="*/ 0 w 21600"/>
                <a:gd name="T1" fmla="*/ 0 h 21388"/>
                <a:gd name="T2" fmla="*/ 2147483647 w 21600"/>
                <a:gd name="T3" fmla="*/ 2147483647 h 21388"/>
                <a:gd name="T4" fmla="*/ 0 w 21600"/>
                <a:gd name="T5" fmla="*/ 2147483647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0" name="Arc 41">
              <a:extLst>
                <a:ext uri="{FF2B5EF4-FFF2-40B4-BE49-F238E27FC236}">
                  <a16:creationId xmlns:a16="http://schemas.microsoft.com/office/drawing/2014/main" id="{AA750AEC-BACD-E0DD-D3E6-82F65978AC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47390" y="1926461"/>
              <a:ext cx="563210" cy="787203"/>
            </a:xfrm>
            <a:custGeom>
              <a:avLst/>
              <a:gdLst>
                <a:gd name="T0" fmla="*/ 0 w 21600"/>
                <a:gd name="T1" fmla="*/ 0 h 21388"/>
                <a:gd name="T2" fmla="*/ 2147483647 w 21600"/>
                <a:gd name="T3" fmla="*/ 2147483647 h 21388"/>
                <a:gd name="T4" fmla="*/ 0 w 21600"/>
                <a:gd name="T5" fmla="*/ 2147483647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61" name="AutoShape 45">
              <a:extLst>
                <a:ext uri="{FF2B5EF4-FFF2-40B4-BE49-F238E27FC236}">
                  <a16:creationId xmlns:a16="http://schemas.microsoft.com/office/drawing/2014/main" id="{C422F740-D88D-F0D4-B315-B6D1760A20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235127" y="3388409"/>
              <a:ext cx="281605" cy="1012118"/>
            </a:xfrm>
            <a:prstGeom prst="downArrow">
              <a:avLst>
                <a:gd name="adj1" fmla="val 50000"/>
                <a:gd name="adj2" fmla="val 749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2" name="Text Box 46">
              <a:extLst>
                <a:ext uri="{FF2B5EF4-FFF2-40B4-BE49-F238E27FC236}">
                  <a16:creationId xmlns:a16="http://schemas.microsoft.com/office/drawing/2014/main" id="{56D074C3-7C56-3263-3445-48CC006CC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9742" y="2948358"/>
              <a:ext cx="1479447" cy="67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Combustion</a:t>
              </a:r>
            </a:p>
            <a:p>
              <a:pPr eaLnBrk="1" hangingPunct="1"/>
              <a:r>
                <a:rPr lang="en-US" altLang="en-US" sz="1200"/>
                <a:t>Products</a:t>
              </a:r>
              <a:endParaRPr lang="en-US" altLang="en-US" sz="2000"/>
            </a:p>
          </p:txBody>
        </p:sp>
        <p:sp>
          <p:nvSpPr>
            <p:cNvPr id="10263" name="Oval 55">
              <a:extLst>
                <a:ext uri="{FF2B5EF4-FFF2-40B4-BE49-F238E27FC236}">
                  <a16:creationId xmlns:a16="http://schemas.microsoft.com/office/drawing/2014/main" id="{A721AC36-6A90-03B1-1AC7-BEC5C7E64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048" y="3784455"/>
              <a:ext cx="93868" cy="11245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4" name="Rectangle 61">
              <a:extLst>
                <a:ext uri="{FF2B5EF4-FFF2-40B4-BE49-F238E27FC236}">
                  <a16:creationId xmlns:a16="http://schemas.microsoft.com/office/drawing/2014/main" id="{08FDC60D-C0DA-5C26-6687-9574395585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7108707" y="4635221"/>
              <a:ext cx="563210" cy="2249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5" name="Text Box 65">
              <a:extLst>
                <a:ext uri="{FF2B5EF4-FFF2-40B4-BE49-F238E27FC236}">
                  <a16:creationId xmlns:a16="http://schemas.microsoft.com/office/drawing/2014/main" id="{04E1AF64-0045-22EF-F9E7-56BFA430B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5041" y="4564324"/>
              <a:ext cx="1175395" cy="84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/>
                <a:t>Exhaust</a:t>
              </a:r>
            </a:p>
            <a:p>
              <a:pPr algn="ctr" eaLnBrk="1" hangingPunct="1"/>
              <a:r>
                <a:rPr lang="en-US" altLang="en-US" sz="1400"/>
                <a:t>Stroke</a:t>
              </a:r>
              <a:endParaRPr lang="en-US" altLang="en-US" sz="2000"/>
            </a:p>
          </p:txBody>
        </p:sp>
        <p:sp>
          <p:nvSpPr>
            <p:cNvPr id="10266" name="Rectangle 67">
              <a:extLst>
                <a:ext uri="{FF2B5EF4-FFF2-40B4-BE49-F238E27FC236}">
                  <a16:creationId xmlns:a16="http://schemas.microsoft.com/office/drawing/2014/main" id="{335D7836-C6C2-94BA-BFEB-F105227E0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235" y="4478758"/>
              <a:ext cx="681566" cy="141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6F2C3B68-C989-3524-75F5-CB4A5EA93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407818"/>
              </p:ext>
            </p:extLst>
          </p:nvPr>
        </p:nvGraphicFramePr>
        <p:xfrm>
          <a:off x="1264168" y="1314240"/>
          <a:ext cx="58531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080" imgH="482400" progId="Equation.3">
                  <p:embed/>
                </p:oleObj>
              </mc:Choice>
              <mc:Fallback>
                <p:oleObj name="Equation" r:id="rId4" imgW="2197080" imgH="482400" progId="Equation.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6F2C3B68-C989-3524-75F5-CB4A5EA933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168" y="1314240"/>
                        <a:ext cx="58531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>
            <a:extLst>
              <a:ext uri="{FF2B5EF4-FFF2-40B4-BE49-F238E27FC236}">
                <a16:creationId xmlns:a16="http://schemas.microsoft.com/office/drawing/2014/main" id="{E68E42E4-DBFC-719A-1C28-7274E3E36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8736"/>
              </p:ext>
            </p:extLst>
          </p:nvPr>
        </p:nvGraphicFramePr>
        <p:xfrm>
          <a:off x="1722468" y="2582511"/>
          <a:ext cx="2286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444240" progId="Equation.3">
                  <p:embed/>
                </p:oleObj>
              </mc:Choice>
              <mc:Fallback>
                <p:oleObj name="Equation" r:id="rId6" imgW="1143000" imgH="444240" progId="Equation.3">
                  <p:embed/>
                  <p:pic>
                    <p:nvPicPr>
                      <p:cNvPr id="75782" name="Object 6">
                        <a:extLst>
                          <a:ext uri="{FF2B5EF4-FFF2-40B4-BE49-F238E27FC236}">
                            <a16:creationId xmlns:a16="http://schemas.microsoft.com/office/drawing/2014/main" id="{E68E42E4-DBFC-719A-1C28-7274E3E367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68" y="2582511"/>
                        <a:ext cx="2286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3738E4C-EDB0-3AC1-9978-7CD51E45D8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563666"/>
              </p:ext>
            </p:extLst>
          </p:nvPr>
        </p:nvGraphicFramePr>
        <p:xfrm>
          <a:off x="1656727" y="5384841"/>
          <a:ext cx="3151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507960" progId="Equation.3">
                  <p:embed/>
                </p:oleObj>
              </mc:Choice>
              <mc:Fallback>
                <p:oleObj name="Equation" r:id="rId8" imgW="1155600" imgH="507960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3738E4C-EDB0-3AC1-9978-7CD51E45D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727" y="5384841"/>
                        <a:ext cx="3151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8">
            <a:extLst>
              <a:ext uri="{FF2B5EF4-FFF2-40B4-BE49-F238E27FC236}">
                <a16:creationId xmlns:a16="http://schemas.microsoft.com/office/drawing/2014/main" id="{1D3E4018-95A1-4986-E79D-7328108DE4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91F5512B-C122-8FC9-7DFC-10BF3C875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DC21EEAE-F1CF-E673-1B0A-0A97236AE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4CBCC613-1816-F804-AA6D-569A5A8A21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65933387-ACF1-AAE2-0C36-942053CF67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57423F26-0783-9973-0106-8D0DE4A9B1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965E012C-7458-055A-5BD8-70504BD02F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785F5CD0-0814-553F-F1C8-EB8767A7BB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70E1A728-27A7-D1C7-BB61-0FB8781669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2D4A53B7-AFD4-1ACC-455A-51CDBE2448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5D9EF874-E4EB-B48D-70AB-03C1EC6ACC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124B1A3B-7037-86A0-2022-1B534BC48D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8A4A8457-57A3-0E6D-E195-09DC01EC76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2A9739AD-A907-FCA0-A069-3BA562945C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C075A27A-637F-766D-3DE8-6E69CC60C0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49CB90B0-3668-F466-7C3B-FFFB92E76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A99CD0D-5377-EB4A-AEFB-C1EE01785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0106B6EE-30B3-AD42-38C6-B96C0CC56A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0"/>
          <a:ext cx="50419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44720" imgH="914400" progId="Equation.3">
                  <p:embed/>
                </p:oleObj>
              </mc:Choice>
              <mc:Fallback>
                <p:oleObj name="Equation" r:id="rId2" imgW="2844720" imgH="914400" progId="Equation.3">
                  <p:embed/>
                  <p:pic>
                    <p:nvPicPr>
                      <p:cNvPr id="12291" name="Object 3">
                        <a:extLst>
                          <a:ext uri="{FF2B5EF4-FFF2-40B4-BE49-F238E27FC236}">
                            <a16:creationId xmlns:a16="http://schemas.microsoft.com/office/drawing/2014/main" id="{0106B6EE-30B3-AD42-38C6-B96C0CC56A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0"/>
                        <a:ext cx="5041900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9DDF8642-DE90-0E18-45F5-E21C871BC7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752600"/>
          <a:ext cx="5672138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939600" progId="Equation.3">
                  <p:embed/>
                </p:oleObj>
              </mc:Choice>
              <mc:Fallback>
                <p:oleObj name="Equation" r:id="rId4" imgW="3200400" imgH="939600" progId="Equation.3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9DDF8642-DE90-0E18-45F5-E21C871BC7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52600"/>
                        <a:ext cx="5672138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FBFECE4C-DA4D-6BE4-383C-2E2174AD3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037634"/>
              </p:ext>
            </p:extLst>
          </p:nvPr>
        </p:nvGraphicFramePr>
        <p:xfrm>
          <a:off x="320675" y="3632394"/>
          <a:ext cx="5018089" cy="1244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84120" imgH="507960" progId="Equation.3">
                  <p:embed/>
                </p:oleObj>
              </mc:Choice>
              <mc:Fallback>
                <p:oleObj name="Equation" r:id="rId6" imgW="2184120" imgH="507960" progId="Equation.3">
                  <p:embed/>
                  <p:pic>
                    <p:nvPicPr>
                      <p:cNvPr id="7170" name="Object 2">
                        <a:extLst>
                          <a:ext uri="{FF2B5EF4-FFF2-40B4-BE49-F238E27FC236}">
                            <a16:creationId xmlns:a16="http://schemas.microsoft.com/office/drawing/2014/main" id="{FBFECE4C-DA4D-6BE4-383C-2E2174AD3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3632394"/>
                        <a:ext cx="5018089" cy="1244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558FD7-03D5-D177-26C6-800FC4203B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3352800"/>
          <a:ext cx="29003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241200" progId="Equation.3">
                  <p:embed/>
                </p:oleObj>
              </mc:Choice>
              <mc:Fallback>
                <p:oleObj name="Equation" r:id="rId8" imgW="1180800" imgH="241200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8558FD7-03D5-D177-26C6-800FC4203B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52800"/>
                        <a:ext cx="290036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A7ABA735-23BA-D948-BA27-D72049A807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267200"/>
          <a:ext cx="28686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8200" imgH="241200" progId="Equation.3">
                  <p:embed/>
                </p:oleObj>
              </mc:Choice>
              <mc:Fallback>
                <p:oleObj name="Equation" r:id="rId10" imgW="1168200" imgH="2412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A7ABA735-23BA-D948-BA27-D72049A80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28686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36FDABD-D6A6-59F4-F726-9A510AC6EF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5334000"/>
          <a:ext cx="27432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17440" imgH="241200" progId="Equation.3">
                  <p:embed/>
                </p:oleObj>
              </mc:Choice>
              <mc:Fallback>
                <p:oleObj name="Equation" r:id="rId12" imgW="1117440" imgH="241200" progId="Equation.3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B36FDABD-D6A6-59F4-F726-9A510AC6EF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334000"/>
                        <a:ext cx="27432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8">
            <a:extLst>
              <a:ext uri="{FF2B5EF4-FFF2-40B4-BE49-F238E27FC236}">
                <a16:creationId xmlns:a16="http://schemas.microsoft.com/office/drawing/2014/main" id="{0D5A522E-6221-D941-FCE6-313EF2427B2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36DAF1-67B0-FDC2-EA31-846282AC4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1" name="Group 9">
                <a:extLst>
                  <a:ext uri="{FF2B5EF4-FFF2-40B4-BE49-F238E27FC236}">
                    <a16:creationId xmlns:a16="http://schemas.microsoft.com/office/drawing/2014/main" id="{6DC96B0E-21BA-D8A1-7E5C-B0CA219666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12ED310F-2F0B-CFAA-3257-EEBF6758D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" name="Rectangle 11">
                  <a:extLst>
                    <a:ext uri="{FF2B5EF4-FFF2-40B4-BE49-F238E27FC236}">
                      <a16:creationId xmlns:a16="http://schemas.microsoft.com/office/drawing/2014/main" id="{55AFB42E-6037-1001-1E51-CB00B3936A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B6BA9DC5-90DD-C4D1-7443-03585A7EB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D582C5F7-ACB4-8205-C732-4D4497240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0" name="Rectangle 14">
                  <a:extLst>
                    <a:ext uri="{FF2B5EF4-FFF2-40B4-BE49-F238E27FC236}">
                      <a16:creationId xmlns:a16="http://schemas.microsoft.com/office/drawing/2014/main" id="{B187A6B2-1116-CC9E-58B7-85B458696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F1B2044E-9161-59FD-10DC-1DC2556A6D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C12AAA3-B3C2-75C7-97BE-442BFA69A2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CCB6D4C-095D-A064-DFF3-7536A3C51D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31EE2F33-6F39-14F2-5DFD-45346C473F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8AEFF6BE-9C7A-4788-FA45-773581B85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6" name="Rectangle 20">
                  <a:extLst>
                    <a:ext uri="{FF2B5EF4-FFF2-40B4-BE49-F238E27FC236}">
                      <a16:creationId xmlns:a16="http://schemas.microsoft.com/office/drawing/2014/main" id="{6C18E371-F894-62A1-62BB-95C14D91E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5166CCF-C3F6-3DCD-F798-A07997A0D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66700"/>
            <a:ext cx="6730218" cy="796992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Phenomenological Models for Engine Cycles</a:t>
            </a:r>
          </a:p>
        </p:txBody>
      </p:sp>
      <p:sp>
        <p:nvSpPr>
          <p:cNvPr id="25395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81100"/>
            <a:ext cx="8534400" cy="2432361"/>
          </a:xfrm>
        </p:spPr>
        <p:txBody>
          <a:bodyPr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Fuel-air analysis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 accurate analysis when compared to Air-standard cycle analysis.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accurate representation of constituents of working fluid is considered.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accurate models are used for properties of  each constituents.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4021" name="Group 1093"/>
          <p:cNvGraphicFramePr>
            <a:graphicFrameLocks noGrp="1"/>
          </p:cNvGraphicFramePr>
          <p:nvPr>
            <p:ph sz="half" idx="2"/>
          </p:nvPr>
        </p:nvGraphicFramePr>
        <p:xfrm>
          <a:off x="342350" y="3704782"/>
          <a:ext cx="8573050" cy="300081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Otto’s Engine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Diesel’sEngine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9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Air + Fuel +Residual 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Air + Residual 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9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Air+Fuel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vapour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+Residual 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Air + Residual 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Expansion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Combustion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Combustion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9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Exhaust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Combustion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Combustion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3290DD12-B5CB-D3EB-420D-2908091369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BF167AE-0630-44F4-472C-02916A7E1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E8BC78CF-42EE-B19C-F266-05FFF9056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B1929EC5-86F9-2ABB-72DB-D38657A95B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83E83938-1031-0D52-3208-C1F239AB92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43B6C752-F567-5110-DDD0-540AEF8354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E48AA725-D1F1-C719-35A0-D2969CAE5A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67952B8A-C599-4D55-B9FC-7BDE778488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8EFC72FA-8606-ACC9-5888-738952CDF2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1A2E3F04-1942-5560-AF18-B076B8CB2F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FBCE2327-72FF-B7E4-86AB-06CF33BE53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84ABE722-9455-DB4A-7498-97646D67DF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015EE1B0-ECD6-6AFE-DE93-65072B6EE7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AEE41F02-B893-ADF2-D350-00697E54CC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D0F9EFD1-DDDD-B7CC-670D-91906DABB1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F2E523E3-75D3-CFA0-33D9-95BAAE3AA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656BBB9-2817-0D79-31E8-1D9CF91D0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14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54197" y="466504"/>
            <a:ext cx="7772400" cy="533400"/>
          </a:xfrm>
        </p:spPr>
        <p:txBody>
          <a:bodyPr/>
          <a:lstStyle/>
          <a:p>
            <a:r>
              <a:rPr lang="en-US" sz="2800" dirty="0"/>
              <a:t>Fuel-Air Model for Otto Cycle</a:t>
            </a:r>
            <a:r>
              <a:rPr lang="en-US" sz="2400" dirty="0"/>
              <a:t> </a:t>
            </a:r>
          </a:p>
        </p:txBody>
      </p:sp>
      <p:sp>
        <p:nvSpPr>
          <p:cNvPr id="1028" name="Text Box 48"/>
          <p:cNvSpPr txBox="1">
            <a:spLocks noChangeArrowheads="1"/>
          </p:cNvSpPr>
          <p:nvPr/>
        </p:nvSpPr>
        <p:spPr bwMode="auto">
          <a:xfrm>
            <a:off x="3282950" y="5149850"/>
            <a:ext cx="75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dirty="0"/>
              <a:t>Otto</a:t>
            </a:r>
          </a:p>
          <a:p>
            <a:pPr eaLnBrk="1" hangingPunct="1"/>
            <a:r>
              <a:rPr lang="en-CA" dirty="0"/>
              <a:t>Cycle</a:t>
            </a:r>
            <a:endParaRPr lang="en-US" dirty="0"/>
          </a:p>
        </p:txBody>
      </p:sp>
      <p:grpSp>
        <p:nvGrpSpPr>
          <p:cNvPr id="1029" name="Group 48"/>
          <p:cNvGrpSpPr>
            <a:grpSpLocks/>
          </p:cNvGrpSpPr>
          <p:nvPr/>
        </p:nvGrpSpPr>
        <p:grpSpPr bwMode="auto">
          <a:xfrm>
            <a:off x="838200" y="1820863"/>
            <a:ext cx="7723188" cy="3284537"/>
            <a:chOff x="1398588" y="1820863"/>
            <a:chExt cx="7723187" cy="3284537"/>
          </a:xfrm>
        </p:grpSpPr>
        <p:sp>
          <p:nvSpPr>
            <p:cNvPr id="1031" name="AutoShape 6"/>
            <p:cNvSpPr>
              <a:spLocks noChangeArrowheads="1"/>
            </p:cNvSpPr>
            <p:nvPr/>
          </p:nvSpPr>
          <p:spPr bwMode="auto">
            <a:xfrm rot="11874598" flipH="1">
              <a:off x="7875588" y="3332163"/>
              <a:ext cx="282575" cy="8286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2" name="AutoShape 7"/>
            <p:cNvSpPr>
              <a:spLocks noChangeArrowheads="1"/>
            </p:cNvSpPr>
            <p:nvPr/>
          </p:nvSpPr>
          <p:spPr bwMode="auto">
            <a:xfrm rot="11874598" flipH="1">
              <a:off x="4024313" y="2466975"/>
              <a:ext cx="282575" cy="8286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3" name="AutoShape 8"/>
            <p:cNvSpPr>
              <a:spLocks noChangeArrowheads="1"/>
            </p:cNvSpPr>
            <p:nvPr/>
          </p:nvSpPr>
          <p:spPr bwMode="auto">
            <a:xfrm rot="9725402">
              <a:off x="6091238" y="2914650"/>
              <a:ext cx="282575" cy="8286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4" name="AutoShape 9"/>
            <p:cNvSpPr>
              <a:spLocks noChangeArrowheads="1"/>
            </p:cNvSpPr>
            <p:nvPr/>
          </p:nvSpPr>
          <p:spPr bwMode="auto">
            <a:xfrm rot="9725402">
              <a:off x="2239963" y="2894013"/>
              <a:ext cx="282575" cy="8286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7500938" y="1833563"/>
              <a:ext cx="1220787" cy="130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1676400" y="2714625"/>
              <a:ext cx="1220788" cy="354013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37" name="Line 12"/>
            <p:cNvSpPr>
              <a:spLocks noChangeShapeType="1"/>
            </p:cNvSpPr>
            <p:nvPr/>
          </p:nvSpPr>
          <p:spPr bwMode="auto">
            <a:xfrm flipV="1">
              <a:off x="1676400" y="1833563"/>
              <a:ext cx="0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8" name="Line 13"/>
            <p:cNvSpPr>
              <a:spLocks noChangeShapeType="1"/>
            </p:cNvSpPr>
            <p:nvPr/>
          </p:nvSpPr>
          <p:spPr bwMode="auto">
            <a:xfrm flipV="1">
              <a:off x="2897188" y="1833563"/>
              <a:ext cx="0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5527675" y="2733675"/>
              <a:ext cx="1220788" cy="355600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40" name="Line 15"/>
            <p:cNvSpPr>
              <a:spLocks noChangeShapeType="1"/>
            </p:cNvSpPr>
            <p:nvPr/>
          </p:nvSpPr>
          <p:spPr bwMode="auto">
            <a:xfrm flipV="1">
              <a:off x="5527675" y="1833563"/>
              <a:ext cx="0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1" name="Line 16"/>
            <p:cNvSpPr>
              <a:spLocks noChangeShapeType="1"/>
            </p:cNvSpPr>
            <p:nvPr/>
          </p:nvSpPr>
          <p:spPr bwMode="auto">
            <a:xfrm flipV="1">
              <a:off x="6748463" y="1833563"/>
              <a:ext cx="0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3649663" y="2286000"/>
              <a:ext cx="1220787" cy="355600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43" name="Line 18"/>
            <p:cNvSpPr>
              <a:spLocks noChangeShapeType="1"/>
            </p:cNvSpPr>
            <p:nvPr/>
          </p:nvSpPr>
          <p:spPr bwMode="auto">
            <a:xfrm flipV="1">
              <a:off x="3649663" y="1833563"/>
              <a:ext cx="0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4" name="Line 19"/>
            <p:cNvSpPr>
              <a:spLocks noChangeShapeType="1"/>
            </p:cNvSpPr>
            <p:nvPr/>
          </p:nvSpPr>
          <p:spPr bwMode="auto">
            <a:xfrm flipV="1">
              <a:off x="4870450" y="1833563"/>
              <a:ext cx="0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5" name="Line 20"/>
            <p:cNvSpPr>
              <a:spLocks noChangeShapeType="1"/>
            </p:cNvSpPr>
            <p:nvPr/>
          </p:nvSpPr>
          <p:spPr bwMode="auto">
            <a:xfrm>
              <a:off x="3649663" y="1833563"/>
              <a:ext cx="12207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7500938" y="3213100"/>
              <a:ext cx="1220787" cy="355600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47" name="Line 22"/>
            <p:cNvSpPr>
              <a:spLocks noChangeShapeType="1"/>
            </p:cNvSpPr>
            <p:nvPr/>
          </p:nvSpPr>
          <p:spPr bwMode="auto">
            <a:xfrm flipV="1">
              <a:off x="7500938" y="1833563"/>
              <a:ext cx="0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8" name="Line 23"/>
            <p:cNvSpPr>
              <a:spLocks noChangeShapeType="1"/>
            </p:cNvSpPr>
            <p:nvPr/>
          </p:nvSpPr>
          <p:spPr bwMode="auto">
            <a:xfrm flipV="1">
              <a:off x="8721725" y="1833563"/>
              <a:ext cx="0" cy="201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9" name="AutoShape 24"/>
            <p:cNvSpPr>
              <a:spLocks noChangeArrowheads="1"/>
            </p:cNvSpPr>
            <p:nvPr/>
          </p:nvSpPr>
          <p:spPr bwMode="auto">
            <a:xfrm>
              <a:off x="6781800" y="2462213"/>
              <a:ext cx="280988" cy="1065212"/>
            </a:xfrm>
            <a:prstGeom prst="downArrow">
              <a:avLst>
                <a:gd name="adj1" fmla="val 50000"/>
                <a:gd name="adj2" fmla="val 9477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0" name="AutoShape 25"/>
            <p:cNvSpPr>
              <a:spLocks noChangeArrowheads="1"/>
            </p:cNvSpPr>
            <p:nvPr/>
          </p:nvSpPr>
          <p:spPr bwMode="auto">
            <a:xfrm flipV="1">
              <a:off x="2960688" y="2325688"/>
              <a:ext cx="282575" cy="1065212"/>
            </a:xfrm>
            <a:prstGeom prst="downArrow">
              <a:avLst>
                <a:gd name="adj1" fmla="val 50000"/>
                <a:gd name="adj2" fmla="val 9424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2239963" y="2894013"/>
              <a:ext cx="93662" cy="1190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8064500" y="3332163"/>
              <a:ext cx="93663" cy="1174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6091238" y="2914650"/>
              <a:ext cx="93662" cy="1190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4213225" y="2466975"/>
              <a:ext cx="93663" cy="1174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5" name="Rectangle 30"/>
            <p:cNvSpPr>
              <a:spLocks noChangeArrowheads="1"/>
            </p:cNvSpPr>
            <p:nvPr/>
          </p:nvSpPr>
          <p:spPr bwMode="auto">
            <a:xfrm rot="-1032526">
              <a:off x="2239963" y="3605213"/>
              <a:ext cx="563562" cy="236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6" name="Rectangle 31"/>
            <p:cNvSpPr>
              <a:spLocks noChangeArrowheads="1"/>
            </p:cNvSpPr>
            <p:nvPr/>
          </p:nvSpPr>
          <p:spPr bwMode="auto">
            <a:xfrm rot="-1032526">
              <a:off x="6091238" y="3576638"/>
              <a:ext cx="563562" cy="236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7" name="Rectangle 32"/>
            <p:cNvSpPr>
              <a:spLocks noChangeArrowheads="1"/>
            </p:cNvSpPr>
            <p:nvPr/>
          </p:nvSpPr>
          <p:spPr bwMode="auto">
            <a:xfrm rot="753377">
              <a:off x="3743325" y="3176588"/>
              <a:ext cx="563563" cy="238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8" name="Rectangle 33"/>
            <p:cNvSpPr>
              <a:spLocks noChangeArrowheads="1"/>
            </p:cNvSpPr>
            <p:nvPr/>
          </p:nvSpPr>
          <p:spPr bwMode="auto">
            <a:xfrm rot="753377">
              <a:off x="7594600" y="4289425"/>
              <a:ext cx="563563" cy="236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59" name="Text Box 34"/>
            <p:cNvSpPr txBox="1">
              <a:spLocks noChangeArrowheads="1"/>
            </p:cNvSpPr>
            <p:nvPr/>
          </p:nvSpPr>
          <p:spPr bwMode="auto">
            <a:xfrm>
              <a:off x="1752600" y="1905000"/>
              <a:ext cx="9144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/>
                <a:t>Air+Fuel vapour +Residual gas</a:t>
              </a:r>
              <a:endParaRPr lang="en-US" sz="2000"/>
            </a:p>
          </p:txBody>
        </p:sp>
        <p:sp>
          <p:nvSpPr>
            <p:cNvPr id="1060" name="Line 35"/>
            <p:cNvSpPr>
              <a:spLocks noChangeShapeType="1"/>
            </p:cNvSpPr>
            <p:nvPr/>
          </p:nvSpPr>
          <p:spPr bwMode="auto">
            <a:xfrm>
              <a:off x="1670050" y="1854200"/>
              <a:ext cx="1220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1" name="Line 36"/>
            <p:cNvSpPr>
              <a:spLocks noChangeShapeType="1"/>
            </p:cNvSpPr>
            <p:nvPr/>
          </p:nvSpPr>
          <p:spPr bwMode="auto">
            <a:xfrm>
              <a:off x="5543550" y="1820863"/>
              <a:ext cx="1222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2" name="Line 37"/>
            <p:cNvSpPr>
              <a:spLocks noChangeShapeType="1"/>
            </p:cNvSpPr>
            <p:nvPr/>
          </p:nvSpPr>
          <p:spPr bwMode="auto">
            <a:xfrm>
              <a:off x="7494588" y="1843088"/>
              <a:ext cx="12207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3" name="Text Box 38"/>
            <p:cNvSpPr txBox="1">
              <a:spLocks noChangeArrowheads="1"/>
            </p:cNvSpPr>
            <p:nvPr/>
          </p:nvSpPr>
          <p:spPr bwMode="auto">
            <a:xfrm>
              <a:off x="4814888" y="2209800"/>
              <a:ext cx="42068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sz="1400"/>
                <a:t>TC</a:t>
              </a:r>
              <a:endParaRPr lang="en-US" sz="1400"/>
            </a:p>
          </p:txBody>
        </p:sp>
        <p:sp>
          <p:nvSpPr>
            <p:cNvPr id="1064" name="Text Box 39"/>
            <p:cNvSpPr txBox="1">
              <a:spLocks noChangeArrowheads="1"/>
            </p:cNvSpPr>
            <p:nvPr/>
          </p:nvSpPr>
          <p:spPr bwMode="auto">
            <a:xfrm>
              <a:off x="8691563" y="3163888"/>
              <a:ext cx="4302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sz="1400"/>
                <a:t>BC</a:t>
              </a:r>
              <a:endParaRPr lang="en-US" sz="1400"/>
            </a:p>
          </p:txBody>
        </p:sp>
        <p:sp>
          <p:nvSpPr>
            <p:cNvPr id="1065" name="Text Box 44"/>
            <p:cNvSpPr txBox="1">
              <a:spLocks noChangeArrowheads="1"/>
            </p:cNvSpPr>
            <p:nvPr/>
          </p:nvSpPr>
          <p:spPr bwMode="auto">
            <a:xfrm>
              <a:off x="1398588" y="4214813"/>
              <a:ext cx="18415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Compression</a:t>
              </a:r>
            </a:p>
            <a:p>
              <a:pPr algn="ctr" eaLnBrk="1" hangingPunct="1"/>
              <a:r>
                <a:rPr lang="en-US" sz="1400" b="1"/>
                <a:t>Process</a:t>
              </a:r>
              <a:endParaRPr lang="en-US" sz="2000"/>
            </a:p>
          </p:txBody>
        </p:sp>
        <p:sp>
          <p:nvSpPr>
            <p:cNvPr id="1066" name="Text Box 45"/>
            <p:cNvSpPr txBox="1">
              <a:spLocks noChangeArrowheads="1"/>
            </p:cNvSpPr>
            <p:nvPr/>
          </p:nvSpPr>
          <p:spPr bwMode="auto">
            <a:xfrm>
              <a:off x="3314700" y="4214813"/>
              <a:ext cx="18415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Const volume </a:t>
              </a:r>
            </a:p>
            <a:p>
              <a:pPr algn="ctr" eaLnBrk="1" hangingPunct="1"/>
              <a:r>
                <a:rPr lang="en-US" sz="1400" b="1"/>
                <a:t>combustion</a:t>
              </a:r>
            </a:p>
            <a:p>
              <a:pPr algn="ctr" eaLnBrk="1" hangingPunct="1"/>
              <a:r>
                <a:rPr lang="en-US" sz="1400" b="1"/>
                <a:t>Process</a:t>
              </a:r>
              <a:endParaRPr lang="en-US" sz="2000"/>
            </a:p>
          </p:txBody>
        </p:sp>
        <p:sp>
          <p:nvSpPr>
            <p:cNvPr id="1067" name="Text Box 46"/>
            <p:cNvSpPr txBox="1">
              <a:spLocks noChangeArrowheads="1"/>
            </p:cNvSpPr>
            <p:nvPr/>
          </p:nvSpPr>
          <p:spPr bwMode="auto">
            <a:xfrm>
              <a:off x="5240338" y="4214813"/>
              <a:ext cx="18415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Expansion</a:t>
              </a:r>
            </a:p>
            <a:p>
              <a:pPr algn="ctr" eaLnBrk="1" hangingPunct="1"/>
              <a:r>
                <a:rPr lang="en-US" sz="1400" b="1"/>
                <a:t>Process</a:t>
              </a:r>
              <a:endParaRPr lang="en-US" sz="2000"/>
            </a:p>
          </p:txBody>
        </p:sp>
        <p:sp>
          <p:nvSpPr>
            <p:cNvPr id="1068" name="Text Box 47"/>
            <p:cNvSpPr txBox="1">
              <a:spLocks noChangeArrowheads="1"/>
            </p:cNvSpPr>
            <p:nvPr/>
          </p:nvSpPr>
          <p:spPr bwMode="auto">
            <a:xfrm>
              <a:off x="7153275" y="4214813"/>
              <a:ext cx="18415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400" b="1"/>
                <a:t>Const volume </a:t>
              </a:r>
            </a:p>
            <a:p>
              <a:pPr algn="ctr" eaLnBrk="1" hangingPunct="1"/>
              <a:r>
                <a:rPr lang="en-US" sz="1400" b="1"/>
                <a:t>Blow down</a:t>
              </a:r>
            </a:p>
            <a:p>
              <a:pPr algn="ctr" eaLnBrk="1" hangingPunct="1"/>
              <a:r>
                <a:rPr lang="en-US" sz="1400" b="1"/>
                <a:t>Process</a:t>
              </a:r>
              <a:endParaRPr lang="en-US" sz="2000"/>
            </a:p>
          </p:txBody>
        </p:sp>
        <p:sp>
          <p:nvSpPr>
            <p:cNvPr id="1069" name="Rectangle 49"/>
            <p:cNvSpPr>
              <a:spLocks noChangeArrowheads="1"/>
            </p:cNvSpPr>
            <p:nvPr/>
          </p:nvSpPr>
          <p:spPr bwMode="auto">
            <a:xfrm rot="753377">
              <a:off x="7583488" y="4049713"/>
              <a:ext cx="563562" cy="236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70" name="Text Box 50"/>
            <p:cNvSpPr txBox="1">
              <a:spLocks noChangeArrowheads="1"/>
            </p:cNvSpPr>
            <p:nvPr/>
          </p:nvSpPr>
          <p:spPr bwMode="auto">
            <a:xfrm>
              <a:off x="5622925" y="2017713"/>
              <a:ext cx="1006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>
                  <a:latin typeface="Times New Roman" panose="02020603050405020304" pitchFamily="18" charset="0"/>
                </a:rPr>
                <a:t>Products of Combustin</a:t>
              </a:r>
            </a:p>
          </p:txBody>
        </p:sp>
        <p:sp>
          <p:nvSpPr>
            <p:cNvPr id="1071" name="Text Box 51"/>
            <p:cNvSpPr txBox="1">
              <a:spLocks noChangeArrowheads="1"/>
            </p:cNvSpPr>
            <p:nvPr/>
          </p:nvSpPr>
          <p:spPr bwMode="auto">
            <a:xfrm>
              <a:off x="7620000" y="2362200"/>
              <a:ext cx="1006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200">
                  <a:latin typeface="Times New Roman" panose="02020603050405020304" pitchFamily="18" charset="0"/>
                </a:rPr>
                <a:t>Products of Combustin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85800" y="1447800"/>
            <a:ext cx="8153400" cy="3657600"/>
          </a:xfrm>
          <a:prstGeom prst="rect">
            <a:avLst/>
          </a:prstGeom>
          <a:noFill/>
          <a:ln w="698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Lightning Bolt 1"/>
          <p:cNvSpPr/>
          <p:nvPr/>
        </p:nvSpPr>
        <p:spPr>
          <a:xfrm>
            <a:off x="3505200" y="1676400"/>
            <a:ext cx="368300" cy="304800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40ADCEEC-831F-F9B5-BE10-35FF48E1864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40F51F34-F23A-E794-EE05-6360BE424B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" name="Group 8">
                <a:extLst>
                  <a:ext uri="{FF2B5EF4-FFF2-40B4-BE49-F238E27FC236}">
                    <a16:creationId xmlns:a16="http://schemas.microsoft.com/office/drawing/2014/main" id="{6D49DF45-5F1D-BC5A-2A01-646223454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" name="Group 9">
                  <a:extLst>
                    <a:ext uri="{FF2B5EF4-FFF2-40B4-BE49-F238E27FC236}">
                      <a16:creationId xmlns:a16="http://schemas.microsoft.com/office/drawing/2014/main" id="{A3CC051A-0AED-2B9D-4DB0-339F648B27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D777496A-409A-7B55-5941-BE5823E580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F93403EF-D3AB-CE42-23B7-6E6F2D55DB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" name="Group 12">
                  <a:extLst>
                    <a:ext uri="{FF2B5EF4-FFF2-40B4-BE49-F238E27FC236}">
                      <a16:creationId xmlns:a16="http://schemas.microsoft.com/office/drawing/2014/main" id="{D657392E-6CB4-B185-92F0-8606F48D3E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" name="Rectangle 13">
                    <a:extLst>
                      <a:ext uri="{FF2B5EF4-FFF2-40B4-BE49-F238E27FC236}">
                        <a16:creationId xmlns:a16="http://schemas.microsoft.com/office/drawing/2014/main" id="{7DBDCE4F-2965-3B3F-48B3-ADE81C1B43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A6FE5095-AEB8-51DA-54E6-34AB76F7B8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5">
                  <a:extLst>
                    <a:ext uri="{FF2B5EF4-FFF2-40B4-BE49-F238E27FC236}">
                      <a16:creationId xmlns:a16="http://schemas.microsoft.com/office/drawing/2014/main" id="{66D63E05-5F17-A86D-4186-CAE4299D60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>
                    <a:extLst>
                      <a:ext uri="{FF2B5EF4-FFF2-40B4-BE49-F238E27FC236}">
                        <a16:creationId xmlns:a16="http://schemas.microsoft.com/office/drawing/2014/main" id="{E8A5BC2E-A128-615C-CEDE-E28B7DDF09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17">
                    <a:extLst>
                      <a:ext uri="{FF2B5EF4-FFF2-40B4-BE49-F238E27FC236}">
                        <a16:creationId xmlns:a16="http://schemas.microsoft.com/office/drawing/2014/main" id="{370F401E-8564-2618-4A49-9D966AF303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8">
                  <a:extLst>
                    <a:ext uri="{FF2B5EF4-FFF2-40B4-BE49-F238E27FC236}">
                      <a16:creationId xmlns:a16="http://schemas.microsoft.com/office/drawing/2014/main" id="{06F6652D-F761-E2A9-DF91-02B99A7364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9">
                    <a:extLst>
                      <a:ext uri="{FF2B5EF4-FFF2-40B4-BE49-F238E27FC236}">
                        <a16:creationId xmlns:a16="http://schemas.microsoft.com/office/drawing/2014/main" id="{D0FB9ACF-48E9-51A7-8838-26A16CC40F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" name="Rectangle 20">
                    <a:extLst>
                      <a:ext uri="{FF2B5EF4-FFF2-40B4-BE49-F238E27FC236}">
                        <a16:creationId xmlns:a16="http://schemas.microsoft.com/office/drawing/2014/main" id="{DCAED245-6821-93F5-F842-D785CE330F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F19AA4E4-74BF-024F-B38C-A2AD7061D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BD314F2-5065-F21A-D7D2-AD2E887A2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41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itle 1">
            <a:extLst>
              <a:ext uri="{FF2B5EF4-FFF2-40B4-BE49-F238E27FC236}">
                <a16:creationId xmlns:a16="http://schemas.microsoft.com/office/drawing/2014/main" id="{D877469D-7C7A-CDC3-68E5-D42539A2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5" y="186135"/>
            <a:ext cx="6709985" cy="990599"/>
          </a:xfrm>
        </p:spPr>
        <p:txBody>
          <a:bodyPr/>
          <a:lstStyle/>
          <a:p>
            <a:r>
              <a:rPr lang="en-US" altLang="en-US" sz="2800" dirty="0"/>
              <a:t>Indicative Gas Cycle of a Four Stroke SI Engine</a:t>
            </a:r>
          </a:p>
        </p:txBody>
      </p:sp>
      <p:pic>
        <p:nvPicPr>
          <p:cNvPr id="1046" name="Picture 2">
            <a:extLst>
              <a:ext uri="{FF2B5EF4-FFF2-40B4-BE49-F238E27FC236}">
                <a16:creationId xmlns:a16="http://schemas.microsoft.com/office/drawing/2014/main" id="{5468AE00-73D8-2DEF-25A0-544E9A7C0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" y="1380331"/>
            <a:ext cx="84582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F36BC932-4E38-D0ED-1813-7FA0F666B5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66A7BE4-D3D6-46F7-F15F-16123AC7D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B88E12CF-EF2B-7CF8-56D2-027F1F3CC4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A1FFBADF-7AD2-05A5-10FB-8DBE10C975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3A44F933-7B5D-F451-D107-DBDED75CB3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484764AF-1A55-3155-B003-51D786D431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40D754DB-839E-3EED-0452-E0CA303F8D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A7EA7C31-1A6A-D3D4-A299-EAFE54AFFF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344A56B2-1DA0-4EDD-5AA5-461ADAA786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384D7235-781F-1B2C-BDA3-A14BFC0D20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8953563B-ACC9-3964-D4CF-4F08A1C473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F64AE36B-A6E7-5F49-C8D1-930A46ED25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F0662A24-D5CC-172F-D617-0B2134208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45167842-2B6B-3DE1-8598-A068A87FB3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C5612C97-2457-A34F-2000-F952993E3D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865D3E3D-ED5D-EB6E-9E88-BE234D2C9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6E1EACB-B74D-AC20-FD56-60879B11C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4DABEB-753B-80C1-4A00-CCE70415A7E2}"/>
                  </a:ext>
                </a:extLst>
              </p14:cNvPr>
              <p14:cNvContentPartPr/>
              <p14:nvPr/>
            </p14:nvContentPartPr>
            <p14:xfrm>
              <a:off x="6504120" y="4684320"/>
              <a:ext cx="1693800" cy="75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4DABEB-753B-80C1-4A00-CCE70415A7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4760" y="4674960"/>
                <a:ext cx="1712520" cy="77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1155" y="143022"/>
            <a:ext cx="6751320" cy="923778"/>
          </a:xfrm>
        </p:spPr>
        <p:txBody>
          <a:bodyPr/>
          <a:lstStyle/>
          <a:p>
            <a:r>
              <a:rPr lang="en-US" sz="2800" dirty="0"/>
              <a:t>21</a:t>
            </a:r>
            <a:r>
              <a:rPr lang="en-US" sz="2800" baseline="30000" dirty="0"/>
              <a:t>st</a:t>
            </a:r>
            <a:r>
              <a:rPr lang="en-US" sz="2800" dirty="0"/>
              <a:t>   Century Analysis of Ideal Otto Cycle</a:t>
            </a:r>
          </a:p>
        </p:txBody>
      </p:sp>
      <p:sp>
        <p:nvSpPr>
          <p:cNvPr id="261123" name="Rectangle 1027"/>
          <p:cNvSpPr>
            <a:spLocks noGrp="1" noChangeArrowheads="1"/>
          </p:cNvSpPr>
          <p:nvPr>
            <p:ph idx="1"/>
          </p:nvPr>
        </p:nvSpPr>
        <p:spPr>
          <a:xfrm>
            <a:off x="345422" y="1564630"/>
            <a:ext cx="8662053" cy="3799846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known as Fuel-air Cycle.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1—2 Isentropic compression of a mixture of air, fuel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vapour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residual gas without change in chemical composition.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2—3 Complete combustion at constant volume, without heat loss, with  burned gases in chemical equilibrium.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3—4 Isentropic expansion of the burned gases which remain in chemical equilibrium.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4—5 Ideal adiabatic blow down.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9AE77A54-17A7-3B62-A2CD-23E3576425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C43A8AAF-6462-F4A1-F7AB-A546FF71D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067CB91C-2A11-657D-97CE-2604DE34E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7522A780-9F5B-27D0-E0A6-4965293853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202D6511-F404-F411-47CD-DDB32CFEAC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DD785C11-6B5F-042E-779F-786F893FE9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9F83E8E0-A4F9-28F0-8669-317052122A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33FAC0ED-A619-1213-C664-7700018839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2E5A6202-F9AE-F314-E4B8-8709E615CD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269B93A7-03AE-2D83-9514-8C3299364B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A4E9018D-B2EC-8B99-9015-B15FF304EE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0DB1D096-90A3-A071-DACF-D7187E8F7E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1CEA1543-2FD8-B01C-189D-E03628AC34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BA7D156F-BBF7-FF3A-D0B7-2EA7A8385E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453CB294-8A7E-3797-80DB-BD41622540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61234FE2-113B-1CEC-44ED-4CF2216D4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3C26AAD-C4EF-B186-063F-F369C96F8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33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DAABEFF-D92A-CD23-0CAD-2AC7E4A57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225425"/>
            <a:ext cx="6918325" cy="838200"/>
          </a:xfrm>
        </p:spPr>
        <p:txBody>
          <a:bodyPr/>
          <a:lstStyle/>
          <a:p>
            <a:r>
              <a:rPr lang="en-US" altLang="en-US" sz="2800"/>
              <a:t>Isentropic Compression Process: 1 - 2</a:t>
            </a: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FAE73E46-03D6-9FE3-338C-A0D421BC8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1290637"/>
            <a:ext cx="517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For a infinitesimal compression process: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20" name="Object 2">
                <a:extLst>
                  <a:ext uri="{FF2B5EF4-FFF2-40B4-BE49-F238E27FC236}">
                    <a16:creationId xmlns:a16="http://schemas.microsoft.com/office/drawing/2014/main" id="{8B9A9260-DBFB-8C77-1C9D-ACFB0231A9FD}"/>
                  </a:ext>
                </a:extLst>
              </p:cNvPr>
              <p:cNvSpPr txBox="1"/>
              <p:nvPr/>
            </p:nvSpPr>
            <p:spPr bwMode="auto">
              <a:xfrm>
                <a:off x="5595939" y="1365250"/>
                <a:ext cx="2420936" cy="4551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𝑝𝑑𝑉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62820" name="Object 2">
                <a:extLst>
                  <a:ext uri="{FF2B5EF4-FFF2-40B4-BE49-F238E27FC236}">
                    <a16:creationId xmlns:a16="http://schemas.microsoft.com/office/drawing/2014/main" id="{8B9A9260-DBFB-8C77-1C9D-ACFB0231A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5939" y="1365250"/>
                <a:ext cx="2420936" cy="455169"/>
              </a:xfrm>
              <a:prstGeom prst="rect">
                <a:avLst/>
              </a:prstGeom>
              <a:blipFill>
                <a:blip r:embed="rId2"/>
                <a:stretch>
                  <a:fillRect l="-504" b="-10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821" name="Object 3">
                <a:extLst>
                  <a:ext uri="{FF2B5EF4-FFF2-40B4-BE49-F238E27FC236}">
                    <a16:creationId xmlns:a16="http://schemas.microsoft.com/office/drawing/2014/main" id="{5313919B-7F37-B6C5-B381-F1FD0E3FBC40}"/>
                  </a:ext>
                </a:extLst>
              </p:cNvPr>
              <p:cNvSpPr txBox="1"/>
              <p:nvPr/>
            </p:nvSpPr>
            <p:spPr bwMode="auto">
              <a:xfrm>
                <a:off x="1414463" y="1954213"/>
                <a:ext cx="2722562" cy="612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𝑝𝑑𝑉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62821" name="Object 3">
                <a:extLst>
                  <a:ext uri="{FF2B5EF4-FFF2-40B4-BE49-F238E27FC236}">
                    <a16:creationId xmlns:a16="http://schemas.microsoft.com/office/drawing/2014/main" id="{5313919B-7F37-B6C5-B381-F1FD0E3FB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4463" y="1954213"/>
                <a:ext cx="2722562" cy="612775"/>
              </a:xfrm>
              <a:prstGeom prst="rect">
                <a:avLst/>
              </a:prstGeom>
              <a:blipFill>
                <a:blip r:embed="rId3"/>
                <a:stretch>
                  <a:fillRect l="-4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822" name="Object 4">
                <a:extLst>
                  <a:ext uri="{FF2B5EF4-FFF2-40B4-BE49-F238E27FC236}">
                    <a16:creationId xmlns:a16="http://schemas.microsoft.com/office/drawing/2014/main" id="{D7E052A5-5EE3-6076-8820-D8FCFC722ED8}"/>
                  </a:ext>
                </a:extLst>
              </p:cNvPr>
              <p:cNvSpPr txBox="1"/>
              <p:nvPr/>
            </p:nvSpPr>
            <p:spPr bwMode="auto">
              <a:xfrm>
                <a:off x="1133475" y="3916363"/>
                <a:ext cx="2206625" cy="923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𝑑𝑣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62822" name="Object 4">
                <a:extLst>
                  <a:ext uri="{FF2B5EF4-FFF2-40B4-BE49-F238E27FC236}">
                    <a16:creationId xmlns:a16="http://schemas.microsoft.com/office/drawing/2014/main" id="{D7E052A5-5EE3-6076-8820-D8FCFC722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3475" y="3916363"/>
                <a:ext cx="2206625" cy="923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823" name="Text Box 7">
            <a:extLst>
              <a:ext uri="{FF2B5EF4-FFF2-40B4-BE49-F238E27FC236}">
                <a16:creationId xmlns:a16="http://schemas.microsoft.com/office/drawing/2014/main" id="{BD0363CD-DC3F-DC5C-4948-385E2920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64150"/>
            <a:ext cx="6408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Mass averaged properties for an ideal gas mixture: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24" name="Object 5">
                <a:extLst>
                  <a:ext uri="{FF2B5EF4-FFF2-40B4-BE49-F238E27FC236}">
                    <a16:creationId xmlns:a16="http://schemas.microsoft.com/office/drawing/2014/main" id="{27674735-2894-94E2-3246-36539CB13520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1847850" y="5857875"/>
                <a:ext cx="5486400" cy="7556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&amp;   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&amp;   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62824" name="Object 5">
                <a:extLst>
                  <a:ext uri="{FF2B5EF4-FFF2-40B4-BE49-F238E27FC236}">
                    <a16:creationId xmlns:a16="http://schemas.microsoft.com/office/drawing/2014/main" id="{27674735-2894-94E2-3246-36539CB13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847850" y="5857875"/>
                <a:ext cx="5486400" cy="755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94" name="Object 6">
                <a:extLst>
                  <a:ext uri="{FF2B5EF4-FFF2-40B4-BE49-F238E27FC236}">
                    <a16:creationId xmlns:a16="http://schemas.microsoft.com/office/drawing/2014/main" id="{6B3A7C02-E4F7-4D36-8718-BFE452E0B292}"/>
                  </a:ext>
                </a:extLst>
              </p:cNvPr>
              <p:cNvSpPr txBox="1"/>
              <p:nvPr/>
            </p:nvSpPr>
            <p:spPr bwMode="auto">
              <a:xfrm>
                <a:off x="4664075" y="1905000"/>
                <a:ext cx="3336925" cy="6905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𝑝𝑑𝑉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7894" name="Object 6">
                <a:extLst>
                  <a:ext uri="{FF2B5EF4-FFF2-40B4-BE49-F238E27FC236}">
                    <a16:creationId xmlns:a16="http://schemas.microsoft.com/office/drawing/2014/main" id="{6B3A7C02-E4F7-4D36-8718-BFE452E0B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4075" y="1905000"/>
                <a:ext cx="3336925" cy="690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95" name="Object 7">
                <a:extLst>
                  <a:ext uri="{FF2B5EF4-FFF2-40B4-BE49-F238E27FC236}">
                    <a16:creationId xmlns:a16="http://schemas.microsoft.com/office/drawing/2014/main" id="{AC50F1E0-54DB-D72C-77CE-2CEDB63522BE}"/>
                  </a:ext>
                </a:extLst>
              </p:cNvPr>
              <p:cNvSpPr txBox="1"/>
              <p:nvPr/>
            </p:nvSpPr>
            <p:spPr bwMode="auto">
              <a:xfrm>
                <a:off x="4924425" y="2951163"/>
                <a:ext cx="2482850" cy="8842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7895" name="Object 7">
                <a:extLst>
                  <a:ext uri="{FF2B5EF4-FFF2-40B4-BE49-F238E27FC236}">
                    <a16:creationId xmlns:a16="http://schemas.microsoft.com/office/drawing/2014/main" id="{AC50F1E0-54DB-D72C-77CE-2CEDB6352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4425" y="2951163"/>
                <a:ext cx="2482850" cy="884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896" name="Object 8">
                <a:extLst>
                  <a:ext uri="{FF2B5EF4-FFF2-40B4-BE49-F238E27FC236}">
                    <a16:creationId xmlns:a16="http://schemas.microsoft.com/office/drawing/2014/main" id="{FD37B27B-1180-3ABE-797C-CA994D670A6D}"/>
                  </a:ext>
                </a:extLst>
              </p:cNvPr>
              <p:cNvSpPr txBox="1"/>
              <p:nvPr/>
            </p:nvSpPr>
            <p:spPr bwMode="auto">
              <a:xfrm>
                <a:off x="4860925" y="3973513"/>
                <a:ext cx="3071813" cy="1012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7896" name="Object 8">
                <a:extLst>
                  <a:ext uri="{FF2B5EF4-FFF2-40B4-BE49-F238E27FC236}">
                    <a16:creationId xmlns:a16="http://schemas.microsoft.com/office/drawing/2014/main" id="{FD37B27B-1180-3ABE-797C-CA994D67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925" y="3973513"/>
                <a:ext cx="3071813" cy="1012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67AA9F76-765F-8B06-7561-C04CC64F33D3}"/>
                  </a:ext>
                </a:extLst>
              </p:cNvPr>
              <p:cNvSpPr txBox="1"/>
              <p:nvPr/>
            </p:nvSpPr>
            <p:spPr bwMode="auto">
              <a:xfrm>
                <a:off x="1087438" y="2970213"/>
                <a:ext cx="3025775" cy="8842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" name="Object 7">
                <a:extLst>
                  <a:ext uri="{FF2B5EF4-FFF2-40B4-BE49-F238E27FC236}">
                    <a16:creationId xmlns:a16="http://schemas.microsoft.com/office/drawing/2014/main" id="{67AA9F76-765F-8B06-7561-C04CC64F3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7438" y="2970213"/>
                <a:ext cx="3025775" cy="8842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3">
            <a:extLst>
              <a:ext uri="{FF2B5EF4-FFF2-40B4-BE49-F238E27FC236}">
                <a16:creationId xmlns:a16="http://schemas.microsoft.com/office/drawing/2014/main" id="{8D82CEE9-6291-CB91-4023-691452C7E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2514600"/>
            <a:ext cx="634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Assume ideal gas nature with variable properties: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9C068B7E-8A49-FFC7-E6FA-0393F3DD2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81600"/>
            <a:ext cx="8812213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17423" name="Group 38">
            <a:extLst>
              <a:ext uri="{FF2B5EF4-FFF2-40B4-BE49-F238E27FC236}">
                <a16:creationId xmlns:a16="http://schemas.microsoft.com/office/drawing/2014/main" id="{4124BEA4-FB18-A513-D623-341398C339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424" name="Group 19">
              <a:extLst>
                <a:ext uri="{FF2B5EF4-FFF2-40B4-BE49-F238E27FC236}">
                  <a16:creationId xmlns:a16="http://schemas.microsoft.com/office/drawing/2014/main" id="{B771548F-2191-3E7B-1336-1898ACFDFF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426" name="Group 8">
                <a:extLst>
                  <a:ext uri="{FF2B5EF4-FFF2-40B4-BE49-F238E27FC236}">
                    <a16:creationId xmlns:a16="http://schemas.microsoft.com/office/drawing/2014/main" id="{18DA91AB-8793-A84A-79C1-A317D10C33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7428" name="Group 9">
                  <a:extLst>
                    <a:ext uri="{FF2B5EF4-FFF2-40B4-BE49-F238E27FC236}">
                      <a16:creationId xmlns:a16="http://schemas.microsoft.com/office/drawing/2014/main" id="{F171693A-84DB-B5E8-11A4-4F5A5DE768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38" name="Rectangle 10">
                    <a:extLst>
                      <a:ext uri="{FF2B5EF4-FFF2-40B4-BE49-F238E27FC236}">
                        <a16:creationId xmlns:a16="http://schemas.microsoft.com/office/drawing/2014/main" id="{21B3D5C0-FF4F-5851-4424-E568B738A3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9" name="Rectangle 11">
                    <a:extLst>
                      <a:ext uri="{FF2B5EF4-FFF2-40B4-BE49-F238E27FC236}">
                        <a16:creationId xmlns:a16="http://schemas.microsoft.com/office/drawing/2014/main" id="{510ABC6F-10E8-61B2-7C7F-8EE5452FE9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9" name="Group 12">
                  <a:extLst>
                    <a:ext uri="{FF2B5EF4-FFF2-40B4-BE49-F238E27FC236}">
                      <a16:creationId xmlns:a16="http://schemas.microsoft.com/office/drawing/2014/main" id="{5C3DDAA4-9883-E82D-D01A-1D7ADF1F82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436" name="Rectangle 13">
                    <a:extLst>
                      <a:ext uri="{FF2B5EF4-FFF2-40B4-BE49-F238E27FC236}">
                        <a16:creationId xmlns:a16="http://schemas.microsoft.com/office/drawing/2014/main" id="{3613DCBD-B9E3-DA09-F8C6-83D8B279B9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7" name="Rectangle 14">
                    <a:extLst>
                      <a:ext uri="{FF2B5EF4-FFF2-40B4-BE49-F238E27FC236}">
                        <a16:creationId xmlns:a16="http://schemas.microsoft.com/office/drawing/2014/main" id="{57411523-E6CD-01C8-C7B0-440B04B66C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30" name="Group 15">
                  <a:extLst>
                    <a:ext uri="{FF2B5EF4-FFF2-40B4-BE49-F238E27FC236}">
                      <a16:creationId xmlns:a16="http://schemas.microsoft.com/office/drawing/2014/main" id="{CD2D8576-3C81-03CB-CF88-89BD1128AE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434" name="Rectangle 16">
                    <a:extLst>
                      <a:ext uri="{FF2B5EF4-FFF2-40B4-BE49-F238E27FC236}">
                        <a16:creationId xmlns:a16="http://schemas.microsoft.com/office/drawing/2014/main" id="{E1E815EB-F9B4-DCB1-A51D-152FCB81C0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5" name="Rectangle 17">
                    <a:extLst>
                      <a:ext uri="{FF2B5EF4-FFF2-40B4-BE49-F238E27FC236}">
                        <a16:creationId xmlns:a16="http://schemas.microsoft.com/office/drawing/2014/main" id="{F6C8CB5C-5604-61F1-1BB1-7BA7ED3C8A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31" name="Group 18">
                  <a:extLst>
                    <a:ext uri="{FF2B5EF4-FFF2-40B4-BE49-F238E27FC236}">
                      <a16:creationId xmlns:a16="http://schemas.microsoft.com/office/drawing/2014/main" id="{E83BC6D0-B649-2C46-7E7C-BF737813B0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432" name="Rectangle 19">
                    <a:extLst>
                      <a:ext uri="{FF2B5EF4-FFF2-40B4-BE49-F238E27FC236}">
                        <a16:creationId xmlns:a16="http://schemas.microsoft.com/office/drawing/2014/main" id="{B06716E1-FAF9-4484-1C1A-DB7232759D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3" name="Rectangle 20">
                    <a:extLst>
                      <a:ext uri="{FF2B5EF4-FFF2-40B4-BE49-F238E27FC236}">
                        <a16:creationId xmlns:a16="http://schemas.microsoft.com/office/drawing/2014/main" id="{11A26499-0E39-3180-5527-A04D1AFF2A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5" name="Rectangle 21">
                <a:extLst>
                  <a:ext uri="{FF2B5EF4-FFF2-40B4-BE49-F238E27FC236}">
                    <a16:creationId xmlns:a16="http://schemas.microsoft.com/office/drawing/2014/main" id="{E0751EBD-9024-FD0B-4C33-8A9C72FA8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742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BB7A486-230B-2AE9-A497-1D78CA76A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  <p:bldP spid="162823" grpId="0"/>
      <p:bldP spid="37" grpId="0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F8BC26B-F7A4-F57B-1B7F-31931CD68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Variation of Specific Heat of Ideal Gases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Object 2">
                <a:extLst>
                  <a:ext uri="{FF2B5EF4-FFF2-40B4-BE49-F238E27FC236}">
                    <a16:creationId xmlns:a16="http://schemas.microsoft.com/office/drawing/2014/main" id="{C6B05388-E175-5936-AFDB-92B11D1A099A}"/>
                  </a:ext>
                </a:extLst>
              </p:cNvPr>
              <p:cNvSpPr txBox="1"/>
              <p:nvPr/>
            </p:nvSpPr>
            <p:spPr bwMode="auto">
              <a:xfrm>
                <a:off x="930275" y="1219200"/>
                <a:ext cx="6986588" cy="1004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𝑘𝑔𝐾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2290" name="Object 2">
                <a:extLst>
                  <a:ext uri="{FF2B5EF4-FFF2-40B4-BE49-F238E27FC236}">
                    <a16:creationId xmlns:a16="http://schemas.microsoft.com/office/drawing/2014/main" id="{C6B05388-E175-5936-AFDB-92B11D1A0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0275" y="1219200"/>
                <a:ext cx="6986588" cy="10048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5892" name="Group 4">
            <a:extLst>
              <a:ext uri="{FF2B5EF4-FFF2-40B4-BE49-F238E27FC236}">
                <a16:creationId xmlns:a16="http://schemas.microsoft.com/office/drawing/2014/main" id="{86798A0D-5AFD-FBB1-12E5-479323F3D4C6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252663"/>
          <a:ext cx="8153400" cy="4495798"/>
        </p:xfrm>
        <a:graphic>
          <a:graphicData uri="http://schemas.openxmlformats.org/drawingml/2006/table">
            <a:tbl>
              <a:tblPr/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0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0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0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0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-0.365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Methane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8486" name="Group 38">
            <a:extLst>
              <a:ext uri="{FF2B5EF4-FFF2-40B4-BE49-F238E27FC236}">
                <a16:creationId xmlns:a16="http://schemas.microsoft.com/office/drawing/2014/main" id="{8E8ED4F7-E8B8-EF33-731B-AB504069852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8487" name="Group 19">
              <a:extLst>
                <a:ext uri="{FF2B5EF4-FFF2-40B4-BE49-F238E27FC236}">
                  <a16:creationId xmlns:a16="http://schemas.microsoft.com/office/drawing/2014/main" id="{10A246B5-2675-8BB8-AF40-EAC95AA7D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8489" name="Group 8">
                <a:extLst>
                  <a:ext uri="{FF2B5EF4-FFF2-40B4-BE49-F238E27FC236}">
                    <a16:creationId xmlns:a16="http://schemas.microsoft.com/office/drawing/2014/main" id="{C62050AC-2E47-557A-BC31-4E3D20D577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8491" name="Group 9">
                  <a:extLst>
                    <a:ext uri="{FF2B5EF4-FFF2-40B4-BE49-F238E27FC236}">
                      <a16:creationId xmlns:a16="http://schemas.microsoft.com/office/drawing/2014/main" id="{9102B110-0C61-5365-156B-F71ADC3DA2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501" name="Rectangle 10">
                    <a:extLst>
                      <a:ext uri="{FF2B5EF4-FFF2-40B4-BE49-F238E27FC236}">
                        <a16:creationId xmlns:a16="http://schemas.microsoft.com/office/drawing/2014/main" id="{0B5D2B2E-1A90-94EB-0C30-DEA28236FF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502" name="Rectangle 11">
                    <a:extLst>
                      <a:ext uri="{FF2B5EF4-FFF2-40B4-BE49-F238E27FC236}">
                        <a16:creationId xmlns:a16="http://schemas.microsoft.com/office/drawing/2014/main" id="{1759A768-DCEE-EE5F-F53E-90C81A8A1A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492" name="Group 12">
                  <a:extLst>
                    <a:ext uri="{FF2B5EF4-FFF2-40B4-BE49-F238E27FC236}">
                      <a16:creationId xmlns:a16="http://schemas.microsoft.com/office/drawing/2014/main" id="{ADDEA273-D734-EAFD-ADEE-F6CF7DD06C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499" name="Rectangle 13">
                    <a:extLst>
                      <a:ext uri="{FF2B5EF4-FFF2-40B4-BE49-F238E27FC236}">
                        <a16:creationId xmlns:a16="http://schemas.microsoft.com/office/drawing/2014/main" id="{F754570D-927E-7680-BB42-3887800C5B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500" name="Rectangle 14">
                    <a:extLst>
                      <a:ext uri="{FF2B5EF4-FFF2-40B4-BE49-F238E27FC236}">
                        <a16:creationId xmlns:a16="http://schemas.microsoft.com/office/drawing/2014/main" id="{A85954F6-F64E-851C-7E80-48D8070013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493" name="Group 15">
                  <a:extLst>
                    <a:ext uri="{FF2B5EF4-FFF2-40B4-BE49-F238E27FC236}">
                      <a16:creationId xmlns:a16="http://schemas.microsoft.com/office/drawing/2014/main" id="{EF22F2E8-B2EC-90DA-6CFB-59AC9B8751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8497" name="Rectangle 16">
                    <a:extLst>
                      <a:ext uri="{FF2B5EF4-FFF2-40B4-BE49-F238E27FC236}">
                        <a16:creationId xmlns:a16="http://schemas.microsoft.com/office/drawing/2014/main" id="{954B6945-36E4-8A6E-00AB-4FA6853308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98" name="Rectangle 17">
                    <a:extLst>
                      <a:ext uri="{FF2B5EF4-FFF2-40B4-BE49-F238E27FC236}">
                        <a16:creationId xmlns:a16="http://schemas.microsoft.com/office/drawing/2014/main" id="{8E59247F-1105-25E2-924C-CC48183371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494" name="Group 18">
                  <a:extLst>
                    <a:ext uri="{FF2B5EF4-FFF2-40B4-BE49-F238E27FC236}">
                      <a16:creationId xmlns:a16="http://schemas.microsoft.com/office/drawing/2014/main" id="{694381E3-1AD2-CA03-5BE2-88DC00AFB0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8495" name="Rectangle 19">
                    <a:extLst>
                      <a:ext uri="{FF2B5EF4-FFF2-40B4-BE49-F238E27FC236}">
                        <a16:creationId xmlns:a16="http://schemas.microsoft.com/office/drawing/2014/main" id="{58DA3DCB-4687-D2DA-CD02-3DC3FCD9C2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96" name="Rectangle 20">
                    <a:extLst>
                      <a:ext uri="{FF2B5EF4-FFF2-40B4-BE49-F238E27FC236}">
                        <a16:creationId xmlns:a16="http://schemas.microsoft.com/office/drawing/2014/main" id="{D10F3BE2-DDCB-E7A4-C1C2-F3DA452F0E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CF527DD7-4F2B-9542-1DEA-5206950C9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848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5CD8650-32E9-C9C5-9A42-7738AF4BC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5AB7DFDA-BB94-0A56-7A5A-FA7B0B4DFF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28600"/>
          <a:ext cx="8534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857902" imgH="2467051" progId="Excel.Chart.8">
                  <p:embed/>
                </p:oleObj>
              </mc:Choice>
              <mc:Fallback>
                <p:oleObj name="Chart" r:id="rId2" imgW="4857902" imgH="2467051" progId="Excel.Chart.8">
                  <p:embed/>
                  <p:pic>
                    <p:nvPicPr>
                      <p:cNvPr id="19458" name="Object 2">
                        <a:extLst>
                          <a:ext uri="{FF2B5EF4-FFF2-40B4-BE49-F238E27FC236}">
                            <a16:creationId xmlns:a16="http://schemas.microsoft.com/office/drawing/2014/main" id="{5AB7DFDA-BB94-0A56-7A5A-FA7B0B4DFF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"/>
                        <a:ext cx="85344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>
            <a:extLst>
              <a:ext uri="{FF2B5EF4-FFF2-40B4-BE49-F238E27FC236}">
                <a16:creationId xmlns:a16="http://schemas.microsoft.com/office/drawing/2014/main" id="{FFB162FE-D196-270C-F711-DB86FF33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1711325"/>
            <a:ext cx="352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A16B59B5-2BE1-004E-832C-AA5FE66E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2251075"/>
            <a:ext cx="503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r>
              <a:rPr lang="en-US" altLang="en-US" baseline="-25000"/>
              <a:t>p</a:t>
            </a:r>
            <a:endParaRPr lang="en-US" altLang="en-US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052E5194-B6F2-4FCA-1AAA-907E35690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048000"/>
            <a:ext cx="503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</a:t>
            </a:r>
            <a:r>
              <a:rPr lang="en-US" altLang="en-US" baseline="-25000"/>
              <a:t>v</a:t>
            </a:r>
            <a:endParaRPr lang="en-US" altLang="en-US"/>
          </a:p>
        </p:txBody>
      </p:sp>
      <p:grpSp>
        <p:nvGrpSpPr>
          <p:cNvPr id="19462" name="Group 38">
            <a:extLst>
              <a:ext uri="{FF2B5EF4-FFF2-40B4-BE49-F238E27FC236}">
                <a16:creationId xmlns:a16="http://schemas.microsoft.com/office/drawing/2014/main" id="{2CB98230-C9AD-16F8-46A6-47EB7781BC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3" name="Group 19">
              <a:extLst>
                <a:ext uri="{FF2B5EF4-FFF2-40B4-BE49-F238E27FC236}">
                  <a16:creationId xmlns:a16="http://schemas.microsoft.com/office/drawing/2014/main" id="{AA3FF05E-9BAA-EBD6-5797-B0F9D6703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65" name="Group 8">
                <a:extLst>
                  <a:ext uri="{FF2B5EF4-FFF2-40B4-BE49-F238E27FC236}">
                    <a16:creationId xmlns:a16="http://schemas.microsoft.com/office/drawing/2014/main" id="{620BC81E-8E29-28DB-C79F-0E77BA44E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67" name="Group 9">
                  <a:extLst>
                    <a:ext uri="{FF2B5EF4-FFF2-40B4-BE49-F238E27FC236}">
                      <a16:creationId xmlns:a16="http://schemas.microsoft.com/office/drawing/2014/main" id="{E0E0E8C8-46F6-D702-1658-DF5D90FD4E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77" name="Rectangle 10">
                    <a:extLst>
                      <a:ext uri="{FF2B5EF4-FFF2-40B4-BE49-F238E27FC236}">
                        <a16:creationId xmlns:a16="http://schemas.microsoft.com/office/drawing/2014/main" id="{C5393526-924D-2240-3533-659E62AB85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8" name="Rectangle 11">
                    <a:extLst>
                      <a:ext uri="{FF2B5EF4-FFF2-40B4-BE49-F238E27FC236}">
                        <a16:creationId xmlns:a16="http://schemas.microsoft.com/office/drawing/2014/main" id="{B4BAF619-6614-BA09-ED4B-1A1E627C1E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8" name="Group 12">
                  <a:extLst>
                    <a:ext uri="{FF2B5EF4-FFF2-40B4-BE49-F238E27FC236}">
                      <a16:creationId xmlns:a16="http://schemas.microsoft.com/office/drawing/2014/main" id="{0B633D29-5533-DA31-4ED3-E2375CB30D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75" name="Rectangle 13">
                    <a:extLst>
                      <a:ext uri="{FF2B5EF4-FFF2-40B4-BE49-F238E27FC236}">
                        <a16:creationId xmlns:a16="http://schemas.microsoft.com/office/drawing/2014/main" id="{01E7E101-9521-FB69-9D8A-2FA86EC38A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6" name="Rectangle 14">
                    <a:extLst>
                      <a:ext uri="{FF2B5EF4-FFF2-40B4-BE49-F238E27FC236}">
                        <a16:creationId xmlns:a16="http://schemas.microsoft.com/office/drawing/2014/main" id="{3FAFFE33-82CC-2C96-45AD-76128FE747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9" name="Group 15">
                  <a:extLst>
                    <a:ext uri="{FF2B5EF4-FFF2-40B4-BE49-F238E27FC236}">
                      <a16:creationId xmlns:a16="http://schemas.microsoft.com/office/drawing/2014/main" id="{1E4606C1-C2E6-8846-F127-45588419B8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3" name="Rectangle 16">
                    <a:extLst>
                      <a:ext uri="{FF2B5EF4-FFF2-40B4-BE49-F238E27FC236}">
                        <a16:creationId xmlns:a16="http://schemas.microsoft.com/office/drawing/2014/main" id="{82E81D58-6EC0-B593-1B47-D40C65935B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4" name="Rectangle 17">
                    <a:extLst>
                      <a:ext uri="{FF2B5EF4-FFF2-40B4-BE49-F238E27FC236}">
                        <a16:creationId xmlns:a16="http://schemas.microsoft.com/office/drawing/2014/main" id="{286ADAF4-12A1-7A76-E631-7719FEF15D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70" name="Group 18">
                  <a:extLst>
                    <a:ext uri="{FF2B5EF4-FFF2-40B4-BE49-F238E27FC236}">
                      <a16:creationId xmlns:a16="http://schemas.microsoft.com/office/drawing/2014/main" id="{87493D53-C2D8-C671-6C9C-17EBB8D8AD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71" name="Rectangle 19">
                    <a:extLst>
                      <a:ext uri="{FF2B5EF4-FFF2-40B4-BE49-F238E27FC236}">
                        <a16:creationId xmlns:a16="http://schemas.microsoft.com/office/drawing/2014/main" id="{9D499668-039A-6520-5C7C-ACE680749C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2" name="Rectangle 20">
                    <a:extLst>
                      <a:ext uri="{FF2B5EF4-FFF2-40B4-BE49-F238E27FC236}">
                        <a16:creationId xmlns:a16="http://schemas.microsoft.com/office/drawing/2014/main" id="{35E008FA-ACF0-3FB6-CF52-DBC58E4AE1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D35E5BF9-1A10-1350-19C2-A5A262DD1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A86B675-2028-33B5-5484-794D31524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F5F06245-8FDE-D241-5519-C6D2D9B5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4191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Properties of Fuels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2">
                <a:extLst>
                  <a:ext uri="{FF2B5EF4-FFF2-40B4-BE49-F238E27FC236}">
                    <a16:creationId xmlns:a16="http://schemas.microsoft.com/office/drawing/2014/main" id="{5260181B-849C-454E-4EE4-3890F1401084}"/>
                  </a:ext>
                </a:extLst>
              </p:cNvPr>
              <p:cNvSpPr txBox="1"/>
              <p:nvPr/>
            </p:nvSpPr>
            <p:spPr bwMode="auto">
              <a:xfrm>
                <a:off x="484188" y="1203325"/>
                <a:ext cx="8077200" cy="97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𝑘𝑔𝐾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4338" name="Object 2">
                <a:extLst>
                  <a:ext uri="{FF2B5EF4-FFF2-40B4-BE49-F238E27FC236}">
                    <a16:creationId xmlns:a16="http://schemas.microsoft.com/office/drawing/2014/main" id="{5260181B-849C-454E-4EE4-3890F1401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188" y="1203325"/>
                <a:ext cx="8077200" cy="977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0159" name="Group 63">
            <a:extLst>
              <a:ext uri="{FF2B5EF4-FFF2-40B4-BE49-F238E27FC236}">
                <a16:creationId xmlns:a16="http://schemas.microsoft.com/office/drawing/2014/main" id="{49D44A68-78BF-F700-602A-DE2387F9CEA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362200"/>
          <a:ext cx="8686800" cy="38862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Methane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-0.29149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26.327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-10.610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1.5656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0.16573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Propane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-1.4867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74.339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-39.065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8.0543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Isooctane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-0.55313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181.62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-97.787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20.402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-0.03095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Gasoline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-24.078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256.63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-201.68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64.750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0.5808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Diesel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-9.1063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246.97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-143.74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32.329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535" name="Group 38">
            <a:extLst>
              <a:ext uri="{FF2B5EF4-FFF2-40B4-BE49-F238E27FC236}">
                <a16:creationId xmlns:a16="http://schemas.microsoft.com/office/drawing/2014/main" id="{4557C22B-1DE0-675E-880F-4F1D780B67E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536" name="Group 19">
              <a:extLst>
                <a:ext uri="{FF2B5EF4-FFF2-40B4-BE49-F238E27FC236}">
                  <a16:creationId xmlns:a16="http://schemas.microsoft.com/office/drawing/2014/main" id="{4B4FD18F-CC67-E087-19E5-C92F980BDD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538" name="Group 8">
                <a:extLst>
                  <a:ext uri="{FF2B5EF4-FFF2-40B4-BE49-F238E27FC236}">
                    <a16:creationId xmlns:a16="http://schemas.microsoft.com/office/drawing/2014/main" id="{6D68CF99-29AD-EAF1-B41B-EE9EB5E030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0540" name="Group 9">
                  <a:extLst>
                    <a:ext uri="{FF2B5EF4-FFF2-40B4-BE49-F238E27FC236}">
                      <a16:creationId xmlns:a16="http://schemas.microsoft.com/office/drawing/2014/main" id="{F79F8341-0929-DF88-42E6-6C9C68551B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550" name="Rectangle 10">
                    <a:extLst>
                      <a:ext uri="{FF2B5EF4-FFF2-40B4-BE49-F238E27FC236}">
                        <a16:creationId xmlns:a16="http://schemas.microsoft.com/office/drawing/2014/main" id="{939E31BD-FB6B-E5D8-82DE-FB39C19BE6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551" name="Rectangle 11">
                    <a:extLst>
                      <a:ext uri="{FF2B5EF4-FFF2-40B4-BE49-F238E27FC236}">
                        <a16:creationId xmlns:a16="http://schemas.microsoft.com/office/drawing/2014/main" id="{B7456EBC-9DC8-8B45-D3BF-323DA0546E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541" name="Group 12">
                  <a:extLst>
                    <a:ext uri="{FF2B5EF4-FFF2-40B4-BE49-F238E27FC236}">
                      <a16:creationId xmlns:a16="http://schemas.microsoft.com/office/drawing/2014/main" id="{07304457-E802-149E-45D6-AFE0DC6938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548" name="Rectangle 13">
                    <a:extLst>
                      <a:ext uri="{FF2B5EF4-FFF2-40B4-BE49-F238E27FC236}">
                        <a16:creationId xmlns:a16="http://schemas.microsoft.com/office/drawing/2014/main" id="{7626AE9E-80B7-1897-5E13-B786640EDA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549" name="Rectangle 14">
                    <a:extLst>
                      <a:ext uri="{FF2B5EF4-FFF2-40B4-BE49-F238E27FC236}">
                        <a16:creationId xmlns:a16="http://schemas.microsoft.com/office/drawing/2014/main" id="{6D7F7755-6D77-8F3C-3C87-ED93A261BA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542" name="Group 15">
                  <a:extLst>
                    <a:ext uri="{FF2B5EF4-FFF2-40B4-BE49-F238E27FC236}">
                      <a16:creationId xmlns:a16="http://schemas.microsoft.com/office/drawing/2014/main" id="{3D8291BA-44B0-A0B2-F96F-2A9D48EDD0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546" name="Rectangle 16">
                    <a:extLst>
                      <a:ext uri="{FF2B5EF4-FFF2-40B4-BE49-F238E27FC236}">
                        <a16:creationId xmlns:a16="http://schemas.microsoft.com/office/drawing/2014/main" id="{91C32503-980A-6269-37FA-094704A3DB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547" name="Rectangle 17">
                    <a:extLst>
                      <a:ext uri="{FF2B5EF4-FFF2-40B4-BE49-F238E27FC236}">
                        <a16:creationId xmlns:a16="http://schemas.microsoft.com/office/drawing/2014/main" id="{4FAA9977-B289-055E-1D04-4089A060CE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543" name="Group 18">
                  <a:extLst>
                    <a:ext uri="{FF2B5EF4-FFF2-40B4-BE49-F238E27FC236}">
                      <a16:creationId xmlns:a16="http://schemas.microsoft.com/office/drawing/2014/main" id="{DE401AD8-FEA9-1CFE-23A0-9547E85181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0544" name="Rectangle 19">
                    <a:extLst>
                      <a:ext uri="{FF2B5EF4-FFF2-40B4-BE49-F238E27FC236}">
                        <a16:creationId xmlns:a16="http://schemas.microsoft.com/office/drawing/2014/main" id="{3A35A576-E9C5-23BB-41AC-CD288BBA83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545" name="Rectangle 20">
                    <a:extLst>
                      <a:ext uri="{FF2B5EF4-FFF2-40B4-BE49-F238E27FC236}">
                        <a16:creationId xmlns:a16="http://schemas.microsoft.com/office/drawing/2014/main" id="{700C9F9E-13FC-931C-949D-C945E52942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8E1D66BF-A075-57CF-D59F-843D70D71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053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1228DE8-AF49-50B0-FB33-146AF82D9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0830698-C4D7-BC68-4139-C724AB1BB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6838"/>
            <a:ext cx="7102475" cy="1143000"/>
          </a:xfrm>
        </p:spPr>
        <p:txBody>
          <a:bodyPr/>
          <a:lstStyle/>
          <a:p>
            <a:r>
              <a:rPr lang="en-US" altLang="en-US" sz="2800"/>
              <a:t>Isentropic Compression model with variable properties : 1 - 2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68" name="Ink 11">
                <a:extLst>
                  <a:ext uri="{FF2B5EF4-FFF2-40B4-BE49-F238E27FC236}">
                    <a16:creationId xmlns:a16="http://schemas.microsoft.com/office/drawing/2014/main" id="{BDAB7C63-E5AF-3202-8A1E-03197A6B16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3" y="6005513"/>
              <a:ext cx="2351087" cy="109537"/>
            </p14:xfrm>
          </p:contentPart>
        </mc:Choice>
        <mc:Fallback xmlns="">
          <p:pic>
            <p:nvPicPr>
              <p:cNvPr id="11268" name="Ink 11">
                <a:extLst>
                  <a:ext uri="{FF2B5EF4-FFF2-40B4-BE49-F238E27FC236}">
                    <a16:creationId xmlns:a16="http://schemas.microsoft.com/office/drawing/2014/main" id="{BDAB7C63-E5AF-3202-8A1E-03197A6B16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3309" y="5996145"/>
                <a:ext cx="2369795" cy="128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69" name="Ink 25">
                <a:extLst>
                  <a:ext uri="{FF2B5EF4-FFF2-40B4-BE49-F238E27FC236}">
                    <a16:creationId xmlns:a16="http://schemas.microsoft.com/office/drawing/2014/main" id="{49925F4A-4550-CA8F-5A06-554D8E10F93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75" y="6613525"/>
              <a:ext cx="1588" cy="1588"/>
            </p14:xfrm>
          </p:contentPart>
        </mc:Choice>
        <mc:Fallback xmlns="">
          <p:pic>
            <p:nvPicPr>
              <p:cNvPr id="11269" name="Ink 25">
                <a:extLst>
                  <a:ext uri="{FF2B5EF4-FFF2-40B4-BE49-F238E27FC236}">
                    <a16:creationId xmlns:a16="http://schemas.microsoft.com/office/drawing/2014/main" id="{49925F4A-4550-CA8F-5A06-554D8E10F93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5087" y="6572237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6F46688B-F6D6-3C0E-8314-63166F38B0DF}"/>
                  </a:ext>
                </a:extLst>
              </p:cNvPr>
              <p:cNvSpPr txBox="1"/>
              <p:nvPr/>
            </p:nvSpPr>
            <p:spPr bwMode="auto">
              <a:xfrm>
                <a:off x="3408363" y="3387725"/>
                <a:ext cx="2654300" cy="1012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6F46688B-F6D6-3C0E-8314-63166F38B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8363" y="3387725"/>
                <a:ext cx="2654300" cy="1012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9">
                <a:extLst>
                  <a:ext uri="{FF2B5EF4-FFF2-40B4-BE49-F238E27FC236}">
                    <a16:creationId xmlns:a16="http://schemas.microsoft.com/office/drawing/2014/main" id="{BCAEB65E-E7E4-94CE-5FA5-8E62468FC16A}"/>
                  </a:ext>
                </a:extLst>
              </p:cNvPr>
              <p:cNvSpPr txBox="1"/>
              <p:nvPr/>
            </p:nvSpPr>
            <p:spPr bwMode="auto">
              <a:xfrm>
                <a:off x="1846263" y="1416050"/>
                <a:ext cx="5391150" cy="844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rad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5" name="Object 9">
                <a:extLst>
                  <a:ext uri="{FF2B5EF4-FFF2-40B4-BE49-F238E27FC236}">
                    <a16:creationId xmlns:a16="http://schemas.microsoft.com/office/drawing/2014/main" id="{BCAEB65E-E7E4-94CE-5FA5-8E62468FC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6263" y="1416050"/>
                <a:ext cx="5391150" cy="844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9">
                <a:extLst>
                  <a:ext uri="{FF2B5EF4-FFF2-40B4-BE49-F238E27FC236}">
                    <a16:creationId xmlns:a16="http://schemas.microsoft.com/office/drawing/2014/main" id="{0447C477-3D6F-CB68-B724-FB81B2BCA434}"/>
                  </a:ext>
                </a:extLst>
              </p:cNvPr>
              <p:cNvSpPr txBox="1"/>
              <p:nvPr/>
            </p:nvSpPr>
            <p:spPr bwMode="auto">
              <a:xfrm>
                <a:off x="1552575" y="2328863"/>
                <a:ext cx="6065838" cy="862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rad>
                            </m:e>
                          </m:d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6" name="Object 9">
                <a:extLst>
                  <a:ext uri="{FF2B5EF4-FFF2-40B4-BE49-F238E27FC236}">
                    <a16:creationId xmlns:a16="http://schemas.microsoft.com/office/drawing/2014/main" id="{0447C477-3D6F-CB68-B724-FB81B2BCA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2575" y="2328863"/>
                <a:ext cx="6065838" cy="862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1191A6FA-ADBE-827C-6337-0FA5FAE7AC3C}"/>
                  </a:ext>
                </a:extLst>
              </p:cNvPr>
              <p:cNvSpPr txBox="1"/>
              <p:nvPr/>
            </p:nvSpPr>
            <p:spPr bwMode="auto">
              <a:xfrm>
                <a:off x="3290888" y="4770438"/>
                <a:ext cx="2503487" cy="1163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1191A6FA-ADBE-827C-6337-0FA5FAE7A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0888" y="4770438"/>
                <a:ext cx="2503487" cy="11636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513" name="Group 38">
            <a:extLst>
              <a:ext uri="{FF2B5EF4-FFF2-40B4-BE49-F238E27FC236}">
                <a16:creationId xmlns:a16="http://schemas.microsoft.com/office/drawing/2014/main" id="{8C8F4F60-FBD5-E131-4864-610CF6A80F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514" name="Group 19">
              <a:extLst>
                <a:ext uri="{FF2B5EF4-FFF2-40B4-BE49-F238E27FC236}">
                  <a16:creationId xmlns:a16="http://schemas.microsoft.com/office/drawing/2014/main" id="{1F0CDFBB-D1AD-3032-0B81-4393A2D646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1516" name="Group 8">
                <a:extLst>
                  <a:ext uri="{FF2B5EF4-FFF2-40B4-BE49-F238E27FC236}">
                    <a16:creationId xmlns:a16="http://schemas.microsoft.com/office/drawing/2014/main" id="{C8825104-F74E-7489-4F7C-0A5980B9B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1518" name="Group 9">
                  <a:extLst>
                    <a:ext uri="{FF2B5EF4-FFF2-40B4-BE49-F238E27FC236}">
                      <a16:creationId xmlns:a16="http://schemas.microsoft.com/office/drawing/2014/main" id="{B81C1679-C809-B0C8-1FF5-56E2F799C2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28" name="Rectangle 10">
                    <a:extLst>
                      <a:ext uri="{FF2B5EF4-FFF2-40B4-BE49-F238E27FC236}">
                        <a16:creationId xmlns:a16="http://schemas.microsoft.com/office/drawing/2014/main" id="{9413CA30-5C12-10D9-85E4-4F0AF0CC72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9" name="Rectangle 11">
                    <a:extLst>
                      <a:ext uri="{FF2B5EF4-FFF2-40B4-BE49-F238E27FC236}">
                        <a16:creationId xmlns:a16="http://schemas.microsoft.com/office/drawing/2014/main" id="{7B63FE0F-A347-78DA-8370-A17E96B479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19" name="Group 12">
                  <a:extLst>
                    <a:ext uri="{FF2B5EF4-FFF2-40B4-BE49-F238E27FC236}">
                      <a16:creationId xmlns:a16="http://schemas.microsoft.com/office/drawing/2014/main" id="{C4E80921-4244-8920-4F91-A7FCE03785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26" name="Rectangle 13">
                    <a:extLst>
                      <a:ext uri="{FF2B5EF4-FFF2-40B4-BE49-F238E27FC236}">
                        <a16:creationId xmlns:a16="http://schemas.microsoft.com/office/drawing/2014/main" id="{75D220F7-71B1-0437-6FB5-9BBC469FC5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7" name="Rectangle 14">
                    <a:extLst>
                      <a:ext uri="{FF2B5EF4-FFF2-40B4-BE49-F238E27FC236}">
                        <a16:creationId xmlns:a16="http://schemas.microsoft.com/office/drawing/2014/main" id="{A37A98C8-F0BA-3A61-807F-88DFE9285C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20" name="Group 15">
                  <a:extLst>
                    <a:ext uri="{FF2B5EF4-FFF2-40B4-BE49-F238E27FC236}">
                      <a16:creationId xmlns:a16="http://schemas.microsoft.com/office/drawing/2014/main" id="{0F863761-C435-1B63-EA05-2AE9485111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524" name="Rectangle 16">
                    <a:extLst>
                      <a:ext uri="{FF2B5EF4-FFF2-40B4-BE49-F238E27FC236}">
                        <a16:creationId xmlns:a16="http://schemas.microsoft.com/office/drawing/2014/main" id="{F74D0E72-0BC2-3E94-B2C2-CA0043957E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5" name="Rectangle 17">
                    <a:extLst>
                      <a:ext uri="{FF2B5EF4-FFF2-40B4-BE49-F238E27FC236}">
                        <a16:creationId xmlns:a16="http://schemas.microsoft.com/office/drawing/2014/main" id="{5846AA96-B021-2167-BCB9-46FA8645AA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21" name="Group 18">
                  <a:extLst>
                    <a:ext uri="{FF2B5EF4-FFF2-40B4-BE49-F238E27FC236}">
                      <a16:creationId xmlns:a16="http://schemas.microsoft.com/office/drawing/2014/main" id="{6FAA0DC8-406E-2F5E-62AC-6A1802835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1522" name="Rectangle 19">
                    <a:extLst>
                      <a:ext uri="{FF2B5EF4-FFF2-40B4-BE49-F238E27FC236}">
                        <a16:creationId xmlns:a16="http://schemas.microsoft.com/office/drawing/2014/main" id="{406BDCCA-A817-4F15-C463-8AFA41B58E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3" name="Rectangle 20">
                    <a:extLst>
                      <a:ext uri="{FF2B5EF4-FFF2-40B4-BE49-F238E27FC236}">
                        <a16:creationId xmlns:a16="http://schemas.microsoft.com/office/drawing/2014/main" id="{9F3977B8-0C3A-9D7E-2403-11987575AE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7" name="Rectangle 21">
                <a:extLst>
                  <a:ext uri="{FF2B5EF4-FFF2-40B4-BE49-F238E27FC236}">
                    <a16:creationId xmlns:a16="http://schemas.microsoft.com/office/drawing/2014/main" id="{D525D9CB-2D9C-4188-5F3C-E301953F4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51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6A26DAE-3B11-B369-E437-CEA48B4A0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789B9C1-01E5-697F-2A33-5228F8B2F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3" y="84138"/>
            <a:ext cx="7078662" cy="1143000"/>
          </a:xfrm>
        </p:spPr>
        <p:txBody>
          <a:bodyPr/>
          <a:lstStyle/>
          <a:p>
            <a:r>
              <a:rPr lang="en-US" altLang="en-US" sz="2800">
                <a:cs typeface="Times New Roman" panose="02020603050405020304" pitchFamily="18" charset="0"/>
              </a:rPr>
              <a:t>True Phenomenological Model for Isentropic 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B385AEBF-9D05-6D75-4593-B58CCD1144B3}"/>
                  </a:ext>
                </a:extLst>
              </p:cNvPr>
              <p:cNvSpPr txBox="1"/>
              <p:nvPr/>
            </p:nvSpPr>
            <p:spPr bwMode="auto">
              <a:xfrm>
                <a:off x="2819400" y="1219200"/>
                <a:ext cx="2082800" cy="8842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B385AEBF-9D05-6D75-4593-B58CCD114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1219200"/>
                <a:ext cx="2082800" cy="8842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2">
                <a:extLst>
                  <a:ext uri="{FF2B5EF4-FFF2-40B4-BE49-F238E27FC236}">
                    <a16:creationId xmlns:a16="http://schemas.microsoft.com/office/drawing/2014/main" id="{42FEB3D7-31D6-BCD5-5E5E-D50939EBE94B}"/>
                  </a:ext>
                </a:extLst>
              </p:cNvPr>
              <p:cNvSpPr txBox="1"/>
              <p:nvPr/>
            </p:nvSpPr>
            <p:spPr bwMode="auto">
              <a:xfrm>
                <a:off x="1676400" y="2667000"/>
                <a:ext cx="5729288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𝑘𝑔𝐾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4338" name="Object 2">
                <a:extLst>
                  <a:ext uri="{FF2B5EF4-FFF2-40B4-BE49-F238E27FC236}">
                    <a16:creationId xmlns:a16="http://schemas.microsoft.com/office/drawing/2014/main" id="{42FEB3D7-31D6-BCD5-5E5E-D50939EBE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2667000"/>
                <a:ext cx="5729288" cy="60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5EDE84E-9CEF-9DA3-1C6B-E4A2C9561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398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Let the mixture is modeled as: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476BBD3D-2E15-90EF-763E-0700A23316DC}"/>
                  </a:ext>
                </a:extLst>
              </p:cNvPr>
              <p:cNvSpPr txBox="1"/>
              <p:nvPr/>
            </p:nvSpPr>
            <p:spPr bwMode="auto">
              <a:xfrm>
                <a:off x="387350" y="4419600"/>
                <a:ext cx="8520113" cy="1023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476BBD3D-2E15-90EF-763E-0700A2331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350" y="4419600"/>
                <a:ext cx="8520113" cy="1023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C3ADEDBF-727B-B3ED-CAE2-A02DFC6B7881}"/>
                  </a:ext>
                </a:extLst>
              </p:cNvPr>
              <p:cNvSpPr txBox="1"/>
              <p:nvPr/>
            </p:nvSpPr>
            <p:spPr bwMode="auto">
              <a:xfrm>
                <a:off x="1371600" y="3352800"/>
                <a:ext cx="5876925" cy="1055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C3ADEDBF-727B-B3ED-CAE2-A02DFC6B7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3352800"/>
                <a:ext cx="5876925" cy="10556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A64DE903-5BE3-FEC9-69AC-1E59C766FD5C}"/>
                  </a:ext>
                </a:extLst>
              </p:cNvPr>
              <p:cNvSpPr txBox="1"/>
              <p:nvPr/>
            </p:nvSpPr>
            <p:spPr bwMode="auto">
              <a:xfrm>
                <a:off x="460375" y="5491163"/>
                <a:ext cx="8250238" cy="100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A64DE903-5BE3-FEC9-69AC-1E59C766F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375" y="5491163"/>
                <a:ext cx="8250238" cy="10064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538" name="Group 38">
            <a:extLst>
              <a:ext uri="{FF2B5EF4-FFF2-40B4-BE49-F238E27FC236}">
                <a16:creationId xmlns:a16="http://schemas.microsoft.com/office/drawing/2014/main" id="{AD2E2B34-893B-81CC-D431-5585A4FE74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539" name="Group 19">
              <a:extLst>
                <a:ext uri="{FF2B5EF4-FFF2-40B4-BE49-F238E27FC236}">
                  <a16:creationId xmlns:a16="http://schemas.microsoft.com/office/drawing/2014/main" id="{854F0498-BD54-57F1-EC03-A5A878267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541" name="Group 8">
                <a:extLst>
                  <a:ext uri="{FF2B5EF4-FFF2-40B4-BE49-F238E27FC236}">
                    <a16:creationId xmlns:a16="http://schemas.microsoft.com/office/drawing/2014/main" id="{5FF8D4AC-434C-5DA8-31B4-074988A23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2543" name="Group 9">
                  <a:extLst>
                    <a:ext uri="{FF2B5EF4-FFF2-40B4-BE49-F238E27FC236}">
                      <a16:creationId xmlns:a16="http://schemas.microsoft.com/office/drawing/2014/main" id="{4A688EE1-ABE8-16B4-D0DA-21C5418542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2553" name="Rectangle 10">
                    <a:extLst>
                      <a:ext uri="{FF2B5EF4-FFF2-40B4-BE49-F238E27FC236}">
                        <a16:creationId xmlns:a16="http://schemas.microsoft.com/office/drawing/2014/main" id="{3BCCE860-74C3-B75F-90D0-1FC808FC40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4" name="Rectangle 11">
                    <a:extLst>
                      <a:ext uri="{FF2B5EF4-FFF2-40B4-BE49-F238E27FC236}">
                        <a16:creationId xmlns:a16="http://schemas.microsoft.com/office/drawing/2014/main" id="{B65DE728-C533-6B3C-4FF6-C6658BFE1D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4" name="Group 12">
                  <a:extLst>
                    <a:ext uri="{FF2B5EF4-FFF2-40B4-BE49-F238E27FC236}">
                      <a16:creationId xmlns:a16="http://schemas.microsoft.com/office/drawing/2014/main" id="{256FAF74-D72A-AA61-05FD-D91E690A20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2551" name="Rectangle 13">
                    <a:extLst>
                      <a:ext uri="{FF2B5EF4-FFF2-40B4-BE49-F238E27FC236}">
                        <a16:creationId xmlns:a16="http://schemas.microsoft.com/office/drawing/2014/main" id="{FA636134-896A-D261-7401-0EEABBB6C7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2" name="Rectangle 14">
                    <a:extLst>
                      <a:ext uri="{FF2B5EF4-FFF2-40B4-BE49-F238E27FC236}">
                        <a16:creationId xmlns:a16="http://schemas.microsoft.com/office/drawing/2014/main" id="{E1BF982E-8385-C49C-7322-95F4A77B08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5" name="Group 15">
                  <a:extLst>
                    <a:ext uri="{FF2B5EF4-FFF2-40B4-BE49-F238E27FC236}">
                      <a16:creationId xmlns:a16="http://schemas.microsoft.com/office/drawing/2014/main" id="{7D3626F8-CCA6-BDCF-D4CC-4B0598C878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2549" name="Rectangle 16">
                    <a:extLst>
                      <a:ext uri="{FF2B5EF4-FFF2-40B4-BE49-F238E27FC236}">
                        <a16:creationId xmlns:a16="http://schemas.microsoft.com/office/drawing/2014/main" id="{4381701F-2F86-2A3A-8515-A272454DBA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50" name="Rectangle 17">
                    <a:extLst>
                      <a:ext uri="{FF2B5EF4-FFF2-40B4-BE49-F238E27FC236}">
                        <a16:creationId xmlns:a16="http://schemas.microsoft.com/office/drawing/2014/main" id="{0740E1AF-F48B-2CB8-47F4-713E685E9E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2546" name="Group 18">
                  <a:extLst>
                    <a:ext uri="{FF2B5EF4-FFF2-40B4-BE49-F238E27FC236}">
                      <a16:creationId xmlns:a16="http://schemas.microsoft.com/office/drawing/2014/main" id="{6D7A807C-5660-6F7A-CCB3-E5D91B6C44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2547" name="Rectangle 19">
                    <a:extLst>
                      <a:ext uri="{FF2B5EF4-FFF2-40B4-BE49-F238E27FC236}">
                        <a16:creationId xmlns:a16="http://schemas.microsoft.com/office/drawing/2014/main" id="{277BD8A0-314C-BF44-9EFA-5D7A8A9772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548" name="Rectangle 20">
                    <a:extLst>
                      <a:ext uri="{FF2B5EF4-FFF2-40B4-BE49-F238E27FC236}">
                        <a16:creationId xmlns:a16="http://schemas.microsoft.com/office/drawing/2014/main" id="{9D8818EF-2400-C1FB-DDE2-A2ECE7C1B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64AB5D93-FEF5-1210-87E6-796A991D4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254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FBEDD88-C26D-9607-EE55-1A10C7FA2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ECA8F1BE-EC1F-5F4C-735B-1B3C44204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3" y="84138"/>
            <a:ext cx="7078662" cy="1143000"/>
          </a:xfrm>
        </p:spPr>
        <p:txBody>
          <a:bodyPr/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Carnot’s Concept of Air-Standard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2">
                <a:extLst>
                  <a:ext uri="{FF2B5EF4-FFF2-40B4-BE49-F238E27FC236}">
                    <a16:creationId xmlns:a16="http://schemas.microsoft.com/office/drawing/2014/main" id="{D9265C0F-793F-7CF3-ADD5-CCEF1B464111}"/>
                  </a:ext>
                </a:extLst>
              </p:cNvPr>
              <p:cNvSpPr txBox="1"/>
              <p:nvPr/>
            </p:nvSpPr>
            <p:spPr bwMode="auto">
              <a:xfrm>
                <a:off x="2738438" y="1619250"/>
                <a:ext cx="5729287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𝑘𝑔𝐾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4338" name="Object 2">
                <a:extLst>
                  <a:ext uri="{FF2B5EF4-FFF2-40B4-BE49-F238E27FC236}">
                    <a16:creationId xmlns:a16="http://schemas.microsoft.com/office/drawing/2014/main" id="{D9265C0F-793F-7CF3-ADD5-CCEF1B464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8438" y="1619250"/>
                <a:ext cx="5729287" cy="609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D1664A9-211A-EE8C-CD67-72D2E02E2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1123950"/>
            <a:ext cx="7753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Let the mixture is modeled as air with constant properties measured at STP: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4915A89F-896A-BA9F-B828-5812C583EBF9}"/>
                  </a:ext>
                </a:extLst>
              </p:cNvPr>
              <p:cNvSpPr txBox="1"/>
              <p:nvPr/>
            </p:nvSpPr>
            <p:spPr bwMode="auto">
              <a:xfrm>
                <a:off x="4419600" y="2289175"/>
                <a:ext cx="3171825" cy="973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4915A89F-896A-BA9F-B828-5812C583E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289175"/>
                <a:ext cx="3171825" cy="973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2AA446E4-D4CC-6D1F-E187-23E45C62794C}"/>
                  </a:ext>
                </a:extLst>
              </p:cNvPr>
              <p:cNvSpPr txBox="1"/>
              <p:nvPr/>
            </p:nvSpPr>
            <p:spPr bwMode="auto">
              <a:xfrm>
                <a:off x="1282700" y="2206625"/>
                <a:ext cx="2824163" cy="1055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2AA446E4-D4CC-6D1F-E187-23E45C627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2700" y="2206625"/>
                <a:ext cx="2824163" cy="1055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936577AB-6EAF-F701-0832-057BBACCFFE6}"/>
                  </a:ext>
                </a:extLst>
              </p:cNvPr>
              <p:cNvSpPr txBox="1"/>
              <p:nvPr/>
            </p:nvSpPr>
            <p:spPr bwMode="auto">
              <a:xfrm>
                <a:off x="390525" y="3532188"/>
                <a:ext cx="3017838" cy="955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936577AB-6EAF-F701-0832-057BBACC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525" y="3532188"/>
                <a:ext cx="3017838" cy="955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60" name="Group 38">
            <a:extLst>
              <a:ext uri="{FF2B5EF4-FFF2-40B4-BE49-F238E27FC236}">
                <a16:creationId xmlns:a16="http://schemas.microsoft.com/office/drawing/2014/main" id="{E571D5A9-89F7-CBC1-1E41-CB771B7676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564" name="Group 19">
              <a:extLst>
                <a:ext uri="{FF2B5EF4-FFF2-40B4-BE49-F238E27FC236}">
                  <a16:creationId xmlns:a16="http://schemas.microsoft.com/office/drawing/2014/main" id="{ECFEA397-6442-1C3E-4675-C5E578746E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566" name="Group 8">
                <a:extLst>
                  <a:ext uri="{FF2B5EF4-FFF2-40B4-BE49-F238E27FC236}">
                    <a16:creationId xmlns:a16="http://schemas.microsoft.com/office/drawing/2014/main" id="{5C2A6860-9BCC-AC9F-F54F-8143674CE6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568" name="Group 9">
                  <a:extLst>
                    <a:ext uri="{FF2B5EF4-FFF2-40B4-BE49-F238E27FC236}">
                      <a16:creationId xmlns:a16="http://schemas.microsoft.com/office/drawing/2014/main" id="{7366C090-9174-75CC-FABB-A9C24E119C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78" name="Rectangle 10">
                    <a:extLst>
                      <a:ext uri="{FF2B5EF4-FFF2-40B4-BE49-F238E27FC236}">
                        <a16:creationId xmlns:a16="http://schemas.microsoft.com/office/drawing/2014/main" id="{4088C0FC-267A-0A0B-0F5B-DE4E286231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9" name="Rectangle 11">
                    <a:extLst>
                      <a:ext uri="{FF2B5EF4-FFF2-40B4-BE49-F238E27FC236}">
                        <a16:creationId xmlns:a16="http://schemas.microsoft.com/office/drawing/2014/main" id="{2C192958-28A3-B31B-D279-194BCE2C2B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9" name="Group 12">
                  <a:extLst>
                    <a:ext uri="{FF2B5EF4-FFF2-40B4-BE49-F238E27FC236}">
                      <a16:creationId xmlns:a16="http://schemas.microsoft.com/office/drawing/2014/main" id="{E2BE7ACC-B1C2-3CCC-167E-E98F6F3C40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76" name="Rectangle 13">
                    <a:extLst>
                      <a:ext uri="{FF2B5EF4-FFF2-40B4-BE49-F238E27FC236}">
                        <a16:creationId xmlns:a16="http://schemas.microsoft.com/office/drawing/2014/main" id="{A8A25552-35B5-F271-9F25-8F99898E89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7" name="Rectangle 14">
                    <a:extLst>
                      <a:ext uri="{FF2B5EF4-FFF2-40B4-BE49-F238E27FC236}">
                        <a16:creationId xmlns:a16="http://schemas.microsoft.com/office/drawing/2014/main" id="{AF06CA37-FD8C-10DD-F245-8EFE26830E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70" name="Group 15">
                  <a:extLst>
                    <a:ext uri="{FF2B5EF4-FFF2-40B4-BE49-F238E27FC236}">
                      <a16:creationId xmlns:a16="http://schemas.microsoft.com/office/drawing/2014/main" id="{CB00E652-BAAD-D58F-BBCD-35B0E82FDC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74" name="Rectangle 16">
                    <a:extLst>
                      <a:ext uri="{FF2B5EF4-FFF2-40B4-BE49-F238E27FC236}">
                        <a16:creationId xmlns:a16="http://schemas.microsoft.com/office/drawing/2014/main" id="{9CF9A49B-B738-02EE-5BBB-212AFE6D4B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5" name="Rectangle 17">
                    <a:extLst>
                      <a:ext uri="{FF2B5EF4-FFF2-40B4-BE49-F238E27FC236}">
                        <a16:creationId xmlns:a16="http://schemas.microsoft.com/office/drawing/2014/main" id="{75840E78-C5E3-F366-1481-4F8983ED5A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71" name="Group 18">
                  <a:extLst>
                    <a:ext uri="{FF2B5EF4-FFF2-40B4-BE49-F238E27FC236}">
                      <a16:creationId xmlns:a16="http://schemas.microsoft.com/office/drawing/2014/main" id="{9A7E551C-17C9-BB53-0979-E6F1C6DCD0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72" name="Rectangle 19">
                    <a:extLst>
                      <a:ext uri="{FF2B5EF4-FFF2-40B4-BE49-F238E27FC236}">
                        <a16:creationId xmlns:a16="http://schemas.microsoft.com/office/drawing/2014/main" id="{193E2F3A-C409-6D5F-46FC-82DED6C56E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3" name="Rectangle 20">
                    <a:extLst>
                      <a:ext uri="{FF2B5EF4-FFF2-40B4-BE49-F238E27FC236}">
                        <a16:creationId xmlns:a16="http://schemas.microsoft.com/office/drawing/2014/main" id="{D91D5DBE-83FE-722F-26EE-29C6541920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8A40A611-2058-2C0D-C000-F15ADB215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56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8C4447E-4B30-B3AC-D47F-D8499DFB7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1B3161BF-228A-8CC4-468E-561D1293C417}"/>
                  </a:ext>
                </a:extLst>
              </p:cNvPr>
              <p:cNvSpPr txBox="1"/>
              <p:nvPr/>
            </p:nvSpPr>
            <p:spPr bwMode="auto">
              <a:xfrm>
                <a:off x="3810000" y="3627438"/>
                <a:ext cx="2665413" cy="955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1B3161BF-228A-8CC4-468E-561D1293C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627438"/>
                <a:ext cx="2665413" cy="955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B030F4FD-40A3-C8AB-DE47-4D17037D0268}"/>
                  </a:ext>
                </a:extLst>
              </p:cNvPr>
              <p:cNvSpPr txBox="1"/>
              <p:nvPr/>
            </p:nvSpPr>
            <p:spPr bwMode="auto">
              <a:xfrm>
                <a:off x="6877050" y="3781425"/>
                <a:ext cx="1708150" cy="1004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B030F4FD-40A3-C8AB-DE47-4D17037D0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7050" y="3781425"/>
                <a:ext cx="1708150" cy="10048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41BDDC82-1267-104E-060A-2100C6241360}"/>
                  </a:ext>
                </a:extLst>
              </p:cNvPr>
              <p:cNvSpPr txBox="1"/>
              <p:nvPr/>
            </p:nvSpPr>
            <p:spPr bwMode="auto">
              <a:xfrm>
                <a:off x="298450" y="4792663"/>
                <a:ext cx="8547100" cy="1133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𝑝𝑑𝑣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9" name="Object 6">
                <a:extLst>
                  <a:ext uri="{FF2B5EF4-FFF2-40B4-BE49-F238E27FC236}">
                    <a16:creationId xmlns:a16="http://schemas.microsoft.com/office/drawing/2014/main" id="{41BDDC82-1267-104E-060A-2100C6241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450" y="4792663"/>
                <a:ext cx="8547100" cy="11334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798DF53-45AD-C564-6B89-9E24909A8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3" y="84138"/>
            <a:ext cx="7078662" cy="1143000"/>
          </a:xfrm>
        </p:spPr>
        <p:txBody>
          <a:bodyPr/>
          <a:lstStyle/>
          <a:p>
            <a:r>
              <a:rPr lang="en-US" altLang="en-US" sz="2800">
                <a:cs typeface="Times New Roman" panose="02020603050405020304" pitchFamily="18" charset="0"/>
              </a:rPr>
              <a:t>Realistic Estimate of Work for Isentropic 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FD6161B5-99D9-D485-954B-27FC393364AF}"/>
                  </a:ext>
                </a:extLst>
              </p:cNvPr>
              <p:cNvSpPr txBox="1"/>
              <p:nvPr/>
            </p:nvSpPr>
            <p:spPr bwMode="auto">
              <a:xfrm>
                <a:off x="2571750" y="1312863"/>
                <a:ext cx="2198688" cy="512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𝑝𝑑𝑉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" name="Object 7">
                <a:extLst>
                  <a:ext uri="{FF2B5EF4-FFF2-40B4-BE49-F238E27FC236}">
                    <a16:creationId xmlns:a16="http://schemas.microsoft.com/office/drawing/2014/main" id="{FD6161B5-99D9-D485-954B-27FC39336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0" y="1312863"/>
                <a:ext cx="2198688" cy="5127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Object 2">
                <a:extLst>
                  <a:ext uri="{FF2B5EF4-FFF2-40B4-BE49-F238E27FC236}">
                    <a16:creationId xmlns:a16="http://schemas.microsoft.com/office/drawing/2014/main" id="{541DCB7C-41EC-3448-334C-AD8F958FDB8A}"/>
                  </a:ext>
                </a:extLst>
              </p:cNvPr>
              <p:cNvSpPr txBox="1"/>
              <p:nvPr/>
            </p:nvSpPr>
            <p:spPr bwMode="auto">
              <a:xfrm>
                <a:off x="1720850" y="2462213"/>
                <a:ext cx="5729288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𝑘𝐽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𝑘𝑔𝐾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4338" name="Object 2">
                <a:extLst>
                  <a:ext uri="{FF2B5EF4-FFF2-40B4-BE49-F238E27FC236}">
                    <a16:creationId xmlns:a16="http://schemas.microsoft.com/office/drawing/2014/main" id="{541DCB7C-41EC-3448-334C-AD8F958FD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0850" y="2462213"/>
                <a:ext cx="5729288" cy="60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47E0989-6B7D-D4F7-4AAC-6EB02A27D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81200"/>
            <a:ext cx="398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Let the mixture is modeled as: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9C5AE86C-934C-130A-42A5-937003C56A60}"/>
                  </a:ext>
                </a:extLst>
              </p:cNvPr>
              <p:cNvSpPr txBox="1"/>
              <p:nvPr/>
            </p:nvSpPr>
            <p:spPr bwMode="auto">
              <a:xfrm>
                <a:off x="485775" y="4702175"/>
                <a:ext cx="8340725" cy="920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9C5AE86C-934C-130A-42A5-937003C56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75" y="4702175"/>
                <a:ext cx="8340725" cy="920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E319F3CD-345D-3D3D-7E17-C1500E9BBCD9}"/>
                  </a:ext>
                </a:extLst>
              </p:cNvPr>
              <p:cNvSpPr txBox="1"/>
              <p:nvPr/>
            </p:nvSpPr>
            <p:spPr bwMode="auto">
              <a:xfrm>
                <a:off x="2030413" y="3316288"/>
                <a:ext cx="5419725" cy="10556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7" name="Object 7">
                <a:extLst>
                  <a:ext uri="{FF2B5EF4-FFF2-40B4-BE49-F238E27FC236}">
                    <a16:creationId xmlns:a16="http://schemas.microsoft.com/office/drawing/2014/main" id="{E319F3CD-345D-3D3D-7E17-C1500E9BB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0413" y="3316288"/>
                <a:ext cx="5419725" cy="1055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584" name="Group 38">
            <a:extLst>
              <a:ext uri="{FF2B5EF4-FFF2-40B4-BE49-F238E27FC236}">
                <a16:creationId xmlns:a16="http://schemas.microsoft.com/office/drawing/2014/main" id="{AC77E553-FD48-CAAA-66A3-3D89211623A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585" name="Group 19">
              <a:extLst>
                <a:ext uri="{FF2B5EF4-FFF2-40B4-BE49-F238E27FC236}">
                  <a16:creationId xmlns:a16="http://schemas.microsoft.com/office/drawing/2014/main" id="{918D7323-25F6-37C8-B3DC-8F58D65CD4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587" name="Group 8">
                <a:extLst>
                  <a:ext uri="{FF2B5EF4-FFF2-40B4-BE49-F238E27FC236}">
                    <a16:creationId xmlns:a16="http://schemas.microsoft.com/office/drawing/2014/main" id="{3168A0B7-F0B1-0817-5681-2FA3714B45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589" name="Group 9">
                  <a:extLst>
                    <a:ext uri="{FF2B5EF4-FFF2-40B4-BE49-F238E27FC236}">
                      <a16:creationId xmlns:a16="http://schemas.microsoft.com/office/drawing/2014/main" id="{217BFD83-9E8F-E11F-7250-6E1149A81A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599" name="Rectangle 10">
                    <a:extLst>
                      <a:ext uri="{FF2B5EF4-FFF2-40B4-BE49-F238E27FC236}">
                        <a16:creationId xmlns:a16="http://schemas.microsoft.com/office/drawing/2014/main" id="{C4F13CE8-A8B6-607F-0D60-A53DB1291C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0" name="Rectangle 11">
                    <a:extLst>
                      <a:ext uri="{FF2B5EF4-FFF2-40B4-BE49-F238E27FC236}">
                        <a16:creationId xmlns:a16="http://schemas.microsoft.com/office/drawing/2014/main" id="{614F6FB1-831C-E02E-50C6-6E4FDFD59E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90" name="Group 12">
                  <a:extLst>
                    <a:ext uri="{FF2B5EF4-FFF2-40B4-BE49-F238E27FC236}">
                      <a16:creationId xmlns:a16="http://schemas.microsoft.com/office/drawing/2014/main" id="{D67DEAF6-F0DD-7F9C-1270-38F23AB915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4597" name="Rectangle 13">
                    <a:extLst>
                      <a:ext uri="{FF2B5EF4-FFF2-40B4-BE49-F238E27FC236}">
                        <a16:creationId xmlns:a16="http://schemas.microsoft.com/office/drawing/2014/main" id="{731D8D99-4DE8-F293-1753-01713035B0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8" name="Rectangle 14">
                    <a:extLst>
                      <a:ext uri="{FF2B5EF4-FFF2-40B4-BE49-F238E27FC236}">
                        <a16:creationId xmlns:a16="http://schemas.microsoft.com/office/drawing/2014/main" id="{14602611-B29A-0651-84F6-46607CC965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91" name="Group 15">
                  <a:extLst>
                    <a:ext uri="{FF2B5EF4-FFF2-40B4-BE49-F238E27FC236}">
                      <a16:creationId xmlns:a16="http://schemas.microsoft.com/office/drawing/2014/main" id="{AFAD7DDA-AD8A-4372-6841-4154F06EB7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4595" name="Rectangle 16">
                    <a:extLst>
                      <a:ext uri="{FF2B5EF4-FFF2-40B4-BE49-F238E27FC236}">
                        <a16:creationId xmlns:a16="http://schemas.microsoft.com/office/drawing/2014/main" id="{4533B718-ED66-482C-8CBB-09E6D4113A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6" name="Rectangle 17">
                    <a:extLst>
                      <a:ext uri="{FF2B5EF4-FFF2-40B4-BE49-F238E27FC236}">
                        <a16:creationId xmlns:a16="http://schemas.microsoft.com/office/drawing/2014/main" id="{4148F497-EBEC-EFB9-9BA7-570F4178BA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92" name="Group 18">
                  <a:extLst>
                    <a:ext uri="{FF2B5EF4-FFF2-40B4-BE49-F238E27FC236}">
                      <a16:creationId xmlns:a16="http://schemas.microsoft.com/office/drawing/2014/main" id="{64658BB3-1D14-ECA1-5C24-548AE61EE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4593" name="Rectangle 19">
                    <a:extLst>
                      <a:ext uri="{FF2B5EF4-FFF2-40B4-BE49-F238E27FC236}">
                        <a16:creationId xmlns:a16="http://schemas.microsoft.com/office/drawing/2014/main" id="{CD2A876B-9773-B61B-E57E-BF7392BD65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4" name="Rectangle 20">
                    <a:extLst>
                      <a:ext uri="{FF2B5EF4-FFF2-40B4-BE49-F238E27FC236}">
                        <a16:creationId xmlns:a16="http://schemas.microsoft.com/office/drawing/2014/main" id="{ABFC7193-059B-591B-019B-89F86F3E0C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C23B4061-CE2D-4E5D-077C-7F7951B49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58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B07AA87-61A4-4E07-D4F7-67E7AA4DC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E5CE2BC-A808-305E-86FD-ECD49C256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" y="114300"/>
            <a:ext cx="7375525" cy="1143000"/>
          </a:xfrm>
        </p:spPr>
        <p:txBody>
          <a:bodyPr/>
          <a:lstStyle/>
          <a:p>
            <a:r>
              <a:rPr lang="en-US" altLang="en-US" sz="2800">
                <a:cs typeface="Times New Roman" panose="02020603050405020304" pitchFamily="18" charset="0"/>
              </a:rPr>
              <a:t>Generalized First Order Models for Variable Specific Heats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Content Placeholder 3">
                <a:extLst>
                  <a:ext uri="{FF2B5EF4-FFF2-40B4-BE49-F238E27FC236}">
                    <a16:creationId xmlns:a16="http://schemas.microsoft.com/office/drawing/2014/main" id="{4DCEB55D-BD0D-FCFB-7F71-FA0647234952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375025" y="1265238"/>
                <a:ext cx="2743200" cy="685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0482" name="Content Placeholder 3">
                <a:extLst>
                  <a:ext uri="{FF2B5EF4-FFF2-40B4-BE49-F238E27FC236}">
                    <a16:creationId xmlns:a16="http://schemas.microsoft.com/office/drawing/2014/main" id="{4DCEB55D-BD0D-FCFB-7F71-FA064723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375025" y="1265238"/>
                <a:ext cx="27432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Content Placeholder 3">
                <a:extLst>
                  <a:ext uri="{FF2B5EF4-FFF2-40B4-BE49-F238E27FC236}">
                    <a16:creationId xmlns:a16="http://schemas.microsoft.com/office/drawing/2014/main" id="{9509E23B-3859-E4FA-4B10-254B9803E581}"/>
                  </a:ext>
                </a:extLst>
              </p:cNvPr>
              <p:cNvSpPr txBox="1"/>
              <p:nvPr/>
            </p:nvSpPr>
            <p:spPr bwMode="auto">
              <a:xfrm>
                <a:off x="3375025" y="2287588"/>
                <a:ext cx="2590800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0483" name="Content Placeholder 3">
                <a:extLst>
                  <a:ext uri="{FF2B5EF4-FFF2-40B4-BE49-F238E27FC236}">
                    <a16:creationId xmlns:a16="http://schemas.microsoft.com/office/drawing/2014/main" id="{9509E23B-3859-E4FA-4B10-254B9803E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5025" y="2287588"/>
                <a:ext cx="2590800" cy="647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1" name="TextBox 6">
            <a:extLst>
              <a:ext uri="{FF2B5EF4-FFF2-40B4-BE49-F238E27FC236}">
                <a16:creationId xmlns:a16="http://schemas.microsoft.com/office/drawing/2014/main" id="{7F5987B3-E06D-B828-8DA3-A3A6518C4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62400"/>
            <a:ext cx="446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a</a:t>
            </a:r>
            <a:r>
              <a:rPr lang="en-US" altLang="en-US" sz="2400" i="1" baseline="-25000">
                <a:latin typeface="Arial" panose="020B0604020202020204" pitchFamily="34" charset="0"/>
              </a:rPr>
              <a:t>p</a:t>
            </a:r>
            <a:r>
              <a:rPr lang="en-US" altLang="en-US" sz="2400">
                <a:latin typeface="Arial" panose="020B0604020202020204" pitchFamily="34" charset="0"/>
              </a:rPr>
              <a:t> = 28.182 – 32.182 kJ/kmol.K</a:t>
            </a:r>
          </a:p>
        </p:txBody>
      </p:sp>
      <p:sp>
        <p:nvSpPr>
          <p:cNvPr id="20502" name="TextBox 7">
            <a:extLst>
              <a:ext uri="{FF2B5EF4-FFF2-40B4-BE49-F238E27FC236}">
                <a16:creationId xmlns:a16="http://schemas.microsoft.com/office/drawing/2014/main" id="{3302C0A5-7DF4-5AF8-96D0-21E4059E7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24400"/>
            <a:ext cx="4452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cs typeface="Times New Roman" panose="02020603050405020304" pitchFamily="18" charset="0"/>
              </a:rPr>
              <a:t>b</a:t>
            </a:r>
            <a:r>
              <a:rPr lang="en-US" altLang="en-US" sz="2400" i="1" baseline="-25000">
                <a:latin typeface="Arial" panose="020B0604020202020204" pitchFamily="34" charset="0"/>
              </a:rPr>
              <a:t>v</a:t>
            </a:r>
            <a:r>
              <a:rPr lang="en-US" altLang="en-US" sz="2400">
                <a:latin typeface="Arial" panose="020B0604020202020204" pitchFamily="34" charset="0"/>
              </a:rPr>
              <a:t> = 19.868 – 23.868 kJ/kmol.K</a:t>
            </a:r>
          </a:p>
        </p:txBody>
      </p:sp>
      <p:sp>
        <p:nvSpPr>
          <p:cNvPr id="20503" name="TextBox 8">
            <a:extLst>
              <a:ext uri="{FF2B5EF4-FFF2-40B4-BE49-F238E27FC236}">
                <a16:creationId xmlns:a16="http://schemas.microsoft.com/office/drawing/2014/main" id="{C035A8FF-384E-C961-A949-1F01E18D5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19725"/>
            <a:ext cx="5076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k</a:t>
            </a:r>
            <a:r>
              <a:rPr lang="en-US" altLang="en-US" sz="2400" i="1" baseline="-25000"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 = 0.003844–0.009844 kJ/kmol.K</a:t>
            </a:r>
            <a:r>
              <a:rPr lang="en-US" altLang="en-US" sz="2400" baseline="30000">
                <a:latin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4" name="Ink 29">
                <a:extLst>
                  <a:ext uri="{FF2B5EF4-FFF2-40B4-BE49-F238E27FC236}">
                    <a16:creationId xmlns:a16="http://schemas.microsoft.com/office/drawing/2014/main" id="{3B8C4EA9-3329-7A1B-2237-A82D714932F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6505575"/>
              <a:ext cx="1587" cy="1588"/>
            </p14:xfrm>
          </p:contentPart>
        </mc:Choice>
        <mc:Fallback xmlns="">
          <p:pic>
            <p:nvPicPr>
              <p:cNvPr id="10244" name="Ink 29">
                <a:extLst>
                  <a:ext uri="{FF2B5EF4-FFF2-40B4-BE49-F238E27FC236}">
                    <a16:creationId xmlns:a16="http://schemas.microsoft.com/office/drawing/2014/main" id="{3B8C4EA9-3329-7A1B-2237-A82D714932F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1651" y="6464287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5" name="Ink 19">
                <a:extLst>
                  <a:ext uri="{FF2B5EF4-FFF2-40B4-BE49-F238E27FC236}">
                    <a16:creationId xmlns:a16="http://schemas.microsoft.com/office/drawing/2014/main" id="{664EEADA-E7C5-6F1B-EFC3-D34820FA96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1438" y="4883150"/>
              <a:ext cx="1587" cy="1588"/>
            </p14:xfrm>
          </p:contentPart>
        </mc:Choice>
        <mc:Fallback xmlns="">
          <p:pic>
            <p:nvPicPr>
              <p:cNvPr id="10245" name="Ink 19">
                <a:extLst>
                  <a:ext uri="{FF2B5EF4-FFF2-40B4-BE49-F238E27FC236}">
                    <a16:creationId xmlns:a16="http://schemas.microsoft.com/office/drawing/2014/main" id="{664EEADA-E7C5-6F1B-EFC3-D34820FA96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50176" y="4841862"/>
                <a:ext cx="84111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768E70-D206-5AB3-B546-5A391DBA3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3294063"/>
            <a:ext cx="508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For design analysis of Engine Models:</a:t>
            </a:r>
          </a:p>
        </p:txBody>
      </p:sp>
      <p:grpSp>
        <p:nvGrpSpPr>
          <p:cNvPr id="25611" name="Group 38">
            <a:extLst>
              <a:ext uri="{FF2B5EF4-FFF2-40B4-BE49-F238E27FC236}">
                <a16:creationId xmlns:a16="http://schemas.microsoft.com/office/drawing/2014/main" id="{92F36847-CE88-9A21-FB00-546C6745AF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612" name="Group 19">
              <a:extLst>
                <a:ext uri="{FF2B5EF4-FFF2-40B4-BE49-F238E27FC236}">
                  <a16:creationId xmlns:a16="http://schemas.microsoft.com/office/drawing/2014/main" id="{79DAA55F-07C0-3C27-2809-A751500AD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614" name="Group 8">
                <a:extLst>
                  <a:ext uri="{FF2B5EF4-FFF2-40B4-BE49-F238E27FC236}">
                    <a16:creationId xmlns:a16="http://schemas.microsoft.com/office/drawing/2014/main" id="{A83A0D02-97A3-7CCC-9958-98019229C9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616" name="Group 9">
                  <a:extLst>
                    <a:ext uri="{FF2B5EF4-FFF2-40B4-BE49-F238E27FC236}">
                      <a16:creationId xmlns:a16="http://schemas.microsoft.com/office/drawing/2014/main" id="{22FC4FF8-1C92-548A-C6C6-31E46792D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626" name="Rectangle 10">
                    <a:extLst>
                      <a:ext uri="{FF2B5EF4-FFF2-40B4-BE49-F238E27FC236}">
                        <a16:creationId xmlns:a16="http://schemas.microsoft.com/office/drawing/2014/main" id="{2A1DE501-D65B-EE1F-FF04-7D08D6E5A4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7" name="Rectangle 11">
                    <a:extLst>
                      <a:ext uri="{FF2B5EF4-FFF2-40B4-BE49-F238E27FC236}">
                        <a16:creationId xmlns:a16="http://schemas.microsoft.com/office/drawing/2014/main" id="{C7EA4B9B-CCB9-38F6-470F-04A0B30E2D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7" name="Group 12">
                  <a:extLst>
                    <a:ext uri="{FF2B5EF4-FFF2-40B4-BE49-F238E27FC236}">
                      <a16:creationId xmlns:a16="http://schemas.microsoft.com/office/drawing/2014/main" id="{C3F988D6-D7FA-D250-2ADF-4423C1FF6A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5624" name="Rectangle 13">
                    <a:extLst>
                      <a:ext uri="{FF2B5EF4-FFF2-40B4-BE49-F238E27FC236}">
                        <a16:creationId xmlns:a16="http://schemas.microsoft.com/office/drawing/2014/main" id="{A2D520A4-6756-E123-6FC1-A7B358EA6E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5" name="Rectangle 14">
                    <a:extLst>
                      <a:ext uri="{FF2B5EF4-FFF2-40B4-BE49-F238E27FC236}">
                        <a16:creationId xmlns:a16="http://schemas.microsoft.com/office/drawing/2014/main" id="{C7ACD9EC-2869-410F-3216-F4D1EECDCD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8" name="Group 15">
                  <a:extLst>
                    <a:ext uri="{FF2B5EF4-FFF2-40B4-BE49-F238E27FC236}">
                      <a16:creationId xmlns:a16="http://schemas.microsoft.com/office/drawing/2014/main" id="{D766991C-FED2-A606-6657-D0E9E8C560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5622" name="Rectangle 16">
                    <a:extLst>
                      <a:ext uri="{FF2B5EF4-FFF2-40B4-BE49-F238E27FC236}">
                        <a16:creationId xmlns:a16="http://schemas.microsoft.com/office/drawing/2014/main" id="{D5BAEB4D-5209-2DF0-4B8B-5E2AF9584C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3" name="Rectangle 17">
                    <a:extLst>
                      <a:ext uri="{FF2B5EF4-FFF2-40B4-BE49-F238E27FC236}">
                        <a16:creationId xmlns:a16="http://schemas.microsoft.com/office/drawing/2014/main" id="{E859EB46-E6AA-7302-3E51-7A0BCF1B0B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9" name="Group 18">
                  <a:extLst>
                    <a:ext uri="{FF2B5EF4-FFF2-40B4-BE49-F238E27FC236}">
                      <a16:creationId xmlns:a16="http://schemas.microsoft.com/office/drawing/2014/main" id="{B0A9012E-1104-A21D-98D5-C72B0B0FF0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5620" name="Rectangle 19">
                    <a:extLst>
                      <a:ext uri="{FF2B5EF4-FFF2-40B4-BE49-F238E27FC236}">
                        <a16:creationId xmlns:a16="http://schemas.microsoft.com/office/drawing/2014/main" id="{89CA02EA-ADC0-46CB-DF3E-E8E2468945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1" name="Rectangle 20">
                    <a:extLst>
                      <a:ext uri="{FF2B5EF4-FFF2-40B4-BE49-F238E27FC236}">
                        <a16:creationId xmlns:a16="http://schemas.microsoft.com/office/drawing/2014/main" id="{0A8F4256-C3AB-7CA0-D382-3647E70BB9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1A4AA0DE-D73E-DC2F-0900-7971E8BA8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61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6162762-0307-B5CE-DDA6-FF0A5004D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/>
      <p:bldP spid="20502" grpId="0"/>
      <p:bldP spid="2050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3">
            <a:extLst>
              <a:ext uri="{FF2B5EF4-FFF2-40B4-BE49-F238E27FC236}">
                <a16:creationId xmlns:a16="http://schemas.microsoft.com/office/drawing/2014/main" id="{7AA65EC2-BFEF-D850-A728-54E2BD19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435"/>
            <a:ext cx="5578475" cy="940627"/>
          </a:xfrm>
        </p:spPr>
        <p:txBody>
          <a:bodyPr/>
          <a:lstStyle/>
          <a:p>
            <a:r>
              <a:rPr lang="en-US" altLang="en-US" sz="2800" dirty="0"/>
              <a:t>Methodology to Development of Artificial Horse</a:t>
            </a:r>
            <a:endParaRPr lang="en-IN" altLang="en-US" sz="2800" dirty="0"/>
          </a:p>
        </p:txBody>
      </p:sp>
      <p:sp>
        <p:nvSpPr>
          <p:cNvPr id="20483" name="TextBox 4">
            <a:extLst>
              <a:ext uri="{FF2B5EF4-FFF2-40B4-BE49-F238E27FC236}">
                <a16:creationId xmlns:a16="http://schemas.microsoft.com/office/drawing/2014/main" id="{A603189F-2C80-790C-59B0-4740D4513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76400"/>
            <a:ext cx="21336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Fuel (Resource)</a:t>
            </a:r>
            <a:endParaRPr lang="en-IN" altLang="en-US" sz="2400"/>
          </a:p>
        </p:txBody>
      </p:sp>
      <p:sp>
        <p:nvSpPr>
          <p:cNvPr id="20484" name="TextBox 5">
            <a:extLst>
              <a:ext uri="{FF2B5EF4-FFF2-40B4-BE49-F238E27FC236}">
                <a16:creationId xmlns:a16="http://schemas.microsoft.com/office/drawing/2014/main" id="{197259EF-5818-BFFE-F11F-25C2AD043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0200"/>
            <a:ext cx="21336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Land, Water &amp; Air (Sinks)</a:t>
            </a:r>
            <a:endParaRPr lang="en-IN" altLang="en-US" sz="2400"/>
          </a:p>
        </p:txBody>
      </p:sp>
      <p:cxnSp>
        <p:nvCxnSpPr>
          <p:cNvPr id="20485" name="Straight Arrow Connector 7">
            <a:extLst>
              <a:ext uri="{FF2B5EF4-FFF2-40B4-BE49-F238E27FC236}">
                <a16:creationId xmlns:a16="http://schemas.microsoft.com/office/drawing/2014/main" id="{190957B6-5861-241D-273F-19B61FA4F905}"/>
              </a:ext>
            </a:extLst>
          </p:cNvPr>
          <p:cNvCxnSpPr>
            <a:cxnSpLocks noChangeShapeType="1"/>
            <a:stCxn id="20483" idx="2"/>
          </p:cNvCxnSpPr>
          <p:nvPr/>
        </p:nvCxnSpPr>
        <p:spPr bwMode="auto">
          <a:xfrm>
            <a:off x="2667000" y="2506663"/>
            <a:ext cx="0" cy="54133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Straight Arrow Connector 8">
            <a:extLst>
              <a:ext uri="{FF2B5EF4-FFF2-40B4-BE49-F238E27FC236}">
                <a16:creationId xmlns:a16="http://schemas.microsoft.com/office/drawing/2014/main" id="{056503C3-E266-E299-820A-4338EB08A2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4038600"/>
            <a:ext cx="0" cy="137160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68A698-5ABE-B7AF-D797-895D905C45E8}"/>
              </a:ext>
            </a:extLst>
          </p:cNvPr>
          <p:cNvSpPr txBox="1"/>
          <p:nvPr/>
        </p:nvSpPr>
        <p:spPr>
          <a:xfrm>
            <a:off x="762000" y="3048000"/>
            <a:ext cx="3810000" cy="1570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Automotive Prime Mover</a:t>
            </a:r>
            <a:r>
              <a:rPr lang="en-US" sz="2400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--Cycle 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-- Basic Hardware 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-- Auxiliaries &amp; Controls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F269093-C08E-5D45-C31D-5BB1A229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29000"/>
            <a:ext cx="28956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The Great Need :</a:t>
            </a:r>
          </a:p>
          <a:p>
            <a:pPr algn="ctr" eaLnBrk="1" hangingPunct="1"/>
            <a:r>
              <a:rPr lang="en-US" altLang="en-US" sz="2400"/>
              <a:t>Mechanical Power</a:t>
            </a:r>
            <a:endParaRPr lang="en-IN" alt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0" name="Ink 9">
                <a:extLst>
                  <a:ext uri="{FF2B5EF4-FFF2-40B4-BE49-F238E27FC236}">
                    <a16:creationId xmlns:a16="http://schemas.microsoft.com/office/drawing/2014/main" id="{3C04148B-332A-0BCF-B9BB-AD67A7F883B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6075" y="1758950"/>
              <a:ext cx="9525" cy="6350"/>
            </p14:xfrm>
          </p:contentPart>
        </mc:Choice>
        <mc:Fallback xmlns="">
          <p:pic>
            <p:nvPicPr>
              <p:cNvPr id="2050" name="Ink 9">
                <a:extLst>
                  <a:ext uri="{FF2B5EF4-FFF2-40B4-BE49-F238E27FC236}">
                    <a16:creationId xmlns:a16="http://schemas.microsoft.com/office/drawing/2014/main" id="{3C04148B-332A-0BCF-B9BB-AD67A7F883B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7230" y="1748631"/>
                <a:ext cx="27214" cy="26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1" name="Ink 17">
                <a:extLst>
                  <a:ext uri="{FF2B5EF4-FFF2-40B4-BE49-F238E27FC236}">
                    <a16:creationId xmlns:a16="http://schemas.microsoft.com/office/drawing/2014/main" id="{56BF0FEB-44D0-BFF8-431C-AA8B42E25C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4538" y="6697663"/>
              <a:ext cx="1587" cy="1587"/>
            </p14:xfrm>
          </p:contentPart>
        </mc:Choice>
        <mc:Fallback xmlns="">
          <p:pic>
            <p:nvPicPr>
              <p:cNvPr id="2051" name="Ink 17">
                <a:extLst>
                  <a:ext uri="{FF2B5EF4-FFF2-40B4-BE49-F238E27FC236}">
                    <a16:creationId xmlns:a16="http://schemas.microsoft.com/office/drawing/2014/main" id="{56BF0FEB-44D0-BFF8-431C-AA8B42E25C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3276" y="6656401"/>
                <a:ext cx="84111" cy="84111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AD136414-DC0D-DA21-D263-0BA43ABCFC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F888811-0C30-0DE0-3AB5-AE36B78023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266070C6-F0B3-88DA-698C-3E02657310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8C52835A-141E-1C9B-0B18-37C03131B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FFE12B41-3CD8-D399-5FB8-568C78A1A6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0315087A-E845-F75F-9E30-0714F113F1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82EB00D8-8291-8B14-AADB-A3658F875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952036F7-5872-2874-8480-096288A44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2D4DE223-E797-EA5B-7292-BE3569633E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94710E96-536C-5E2B-E8BE-A8FF8931B0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807E7648-A5E1-1601-E7E2-891350F267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5FAA9506-9440-7E88-8700-82C43B9B61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08F25564-BE50-1115-8F7E-54CCBD0806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FCECC3CB-6924-890B-5827-98E154EC9D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8D2BE255-0D78-3F3A-EF51-8E3C873C9E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37A702A1-3941-E183-E8C7-C5BA69871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B3D776C-CB7F-8B10-5EE2-56A2496D2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14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65C51AC-655D-9C20-CA8F-A191032B8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700" y="46038"/>
            <a:ext cx="6845300" cy="1143000"/>
          </a:xfrm>
        </p:spPr>
        <p:txBody>
          <a:bodyPr/>
          <a:lstStyle/>
          <a:p>
            <a:r>
              <a:rPr lang="en-US" altLang="en-US" sz="2800">
                <a:cs typeface="Times New Roman" panose="02020603050405020304" pitchFamily="18" charset="0"/>
              </a:rPr>
              <a:t>The Role of  Isentropic 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Object 7">
                <a:extLst>
                  <a:ext uri="{FF2B5EF4-FFF2-40B4-BE49-F238E27FC236}">
                    <a16:creationId xmlns:a16="http://schemas.microsoft.com/office/drawing/2014/main" id="{22BBCA15-AC31-8C74-0B69-5C4D9EBEC732}"/>
                  </a:ext>
                </a:extLst>
              </p:cNvPr>
              <p:cNvSpPr txBox="1"/>
              <p:nvPr/>
            </p:nvSpPr>
            <p:spPr bwMode="auto">
              <a:xfrm>
                <a:off x="822325" y="1731963"/>
                <a:ext cx="7648575" cy="971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6627" name="Object 7">
                <a:extLst>
                  <a:ext uri="{FF2B5EF4-FFF2-40B4-BE49-F238E27FC236}">
                    <a16:creationId xmlns:a16="http://schemas.microsoft.com/office/drawing/2014/main" id="{22BBCA15-AC31-8C74-0B69-5C4D9EBEC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325" y="1731963"/>
                <a:ext cx="7648575" cy="971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Content Placeholder 3">
                <a:extLst>
                  <a:ext uri="{FF2B5EF4-FFF2-40B4-BE49-F238E27FC236}">
                    <a16:creationId xmlns:a16="http://schemas.microsoft.com/office/drawing/2014/main" id="{E1AF7A75-5B4F-3458-F2CB-493C07DD49C4}"/>
                  </a:ext>
                </a:extLst>
              </p:cNvPr>
              <p:cNvSpPr txBox="1"/>
              <p:nvPr/>
            </p:nvSpPr>
            <p:spPr bwMode="auto">
              <a:xfrm>
                <a:off x="3976688" y="2209800"/>
                <a:ext cx="4494212" cy="1081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6628" name="Content Placeholder 3">
                <a:extLst>
                  <a:ext uri="{FF2B5EF4-FFF2-40B4-BE49-F238E27FC236}">
                    <a16:creationId xmlns:a16="http://schemas.microsoft.com/office/drawing/2014/main" id="{E1AF7A75-5B4F-3458-F2CB-493C07DD4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6688" y="2209800"/>
                <a:ext cx="4494212" cy="1081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TextBox 8">
            <a:extLst>
              <a:ext uri="{FF2B5EF4-FFF2-40B4-BE49-F238E27FC236}">
                <a16:creationId xmlns:a16="http://schemas.microsoft.com/office/drawing/2014/main" id="{0626444E-90F2-7966-3236-99278A539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244600"/>
            <a:ext cx="391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Second order Property Model:</a:t>
            </a:r>
          </a:p>
        </p:txBody>
      </p:sp>
      <p:sp>
        <p:nvSpPr>
          <p:cNvPr id="26630" name="TextBox 27">
            <a:extLst>
              <a:ext uri="{FF2B5EF4-FFF2-40B4-BE49-F238E27FC236}">
                <a16:creationId xmlns:a16="http://schemas.microsoft.com/office/drawing/2014/main" id="{2985AA25-35BC-F559-86EE-25025D2B8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28900"/>
            <a:ext cx="3713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First order Property Model: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2F9AAF-CE04-97B7-0CF3-54B243E0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324225"/>
            <a:ext cx="87868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N" altLang="en-US" sz="2400"/>
              <a:t>Ready for combustion:</a:t>
            </a:r>
          </a:p>
          <a:p>
            <a:pPr>
              <a:spcBef>
                <a:spcPct val="0"/>
              </a:spcBef>
            </a:pPr>
            <a:r>
              <a:rPr lang="en-IN" altLang="en-US" sz="2400"/>
              <a:t>In a combustion reaction, bonds are being broken and formed between different atoms in molecules.</a:t>
            </a:r>
          </a:p>
          <a:p>
            <a:pPr>
              <a:spcBef>
                <a:spcPct val="0"/>
              </a:spcBef>
            </a:pPr>
            <a:r>
              <a:rPr lang="en-IN" altLang="en-US" sz="2400"/>
              <a:t>The parts of the molecules that undergo bond breakage and formation need to line up with each other. </a:t>
            </a:r>
          </a:p>
          <a:p>
            <a:pPr>
              <a:spcBef>
                <a:spcPct val="0"/>
              </a:spcBef>
            </a:pPr>
            <a:r>
              <a:rPr lang="en-IN" altLang="en-US" sz="2400"/>
              <a:t>There needs to be the appropriate overlap in the orbitals that are "donating" and "accepting" electrons.</a:t>
            </a:r>
          </a:p>
          <a:p>
            <a:pPr>
              <a:spcBef>
                <a:spcPct val="0"/>
              </a:spcBef>
            </a:pPr>
            <a:r>
              <a:rPr lang="en-IN" altLang="en-US" sz="2400"/>
              <a:t>The probability of occurrence of appropriate overlap is proportional to temperature of reacting molecules.</a:t>
            </a: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1AC66D84-6A0F-269D-C4BB-D982A2AA9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76600"/>
            <a:ext cx="8812212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grpSp>
        <p:nvGrpSpPr>
          <p:cNvPr id="26633" name="Group 38">
            <a:extLst>
              <a:ext uri="{FF2B5EF4-FFF2-40B4-BE49-F238E27FC236}">
                <a16:creationId xmlns:a16="http://schemas.microsoft.com/office/drawing/2014/main" id="{B4967312-E15E-DC58-C781-B69C52FA813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6634" name="Group 19">
              <a:extLst>
                <a:ext uri="{FF2B5EF4-FFF2-40B4-BE49-F238E27FC236}">
                  <a16:creationId xmlns:a16="http://schemas.microsoft.com/office/drawing/2014/main" id="{4063DFD9-5B73-0082-D79F-4AB22DE1D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6636" name="Group 8">
                <a:extLst>
                  <a:ext uri="{FF2B5EF4-FFF2-40B4-BE49-F238E27FC236}">
                    <a16:creationId xmlns:a16="http://schemas.microsoft.com/office/drawing/2014/main" id="{E68D2F5C-A49F-2DCD-1A02-7F40375CDB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638" name="Group 9">
                  <a:extLst>
                    <a:ext uri="{FF2B5EF4-FFF2-40B4-BE49-F238E27FC236}">
                      <a16:creationId xmlns:a16="http://schemas.microsoft.com/office/drawing/2014/main" id="{F5C969D3-7D63-EE12-1E30-0783245832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6648" name="Rectangle 10">
                    <a:extLst>
                      <a:ext uri="{FF2B5EF4-FFF2-40B4-BE49-F238E27FC236}">
                        <a16:creationId xmlns:a16="http://schemas.microsoft.com/office/drawing/2014/main" id="{5B30BBEE-6076-63FD-6D89-021345CC27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9" name="Rectangle 11">
                    <a:extLst>
                      <a:ext uri="{FF2B5EF4-FFF2-40B4-BE49-F238E27FC236}">
                        <a16:creationId xmlns:a16="http://schemas.microsoft.com/office/drawing/2014/main" id="{D2576D95-8B56-C484-E849-CEA316A82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39" name="Group 12">
                  <a:extLst>
                    <a:ext uri="{FF2B5EF4-FFF2-40B4-BE49-F238E27FC236}">
                      <a16:creationId xmlns:a16="http://schemas.microsoft.com/office/drawing/2014/main" id="{23D98FDC-C292-098C-A776-BE7C79CF0F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6646" name="Rectangle 13">
                    <a:extLst>
                      <a:ext uri="{FF2B5EF4-FFF2-40B4-BE49-F238E27FC236}">
                        <a16:creationId xmlns:a16="http://schemas.microsoft.com/office/drawing/2014/main" id="{D940F783-B15E-8385-007D-0AF75BBEC9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7" name="Rectangle 14">
                    <a:extLst>
                      <a:ext uri="{FF2B5EF4-FFF2-40B4-BE49-F238E27FC236}">
                        <a16:creationId xmlns:a16="http://schemas.microsoft.com/office/drawing/2014/main" id="{FB916DDA-15CB-6921-5718-4DE51F3578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40" name="Group 15">
                  <a:extLst>
                    <a:ext uri="{FF2B5EF4-FFF2-40B4-BE49-F238E27FC236}">
                      <a16:creationId xmlns:a16="http://schemas.microsoft.com/office/drawing/2014/main" id="{E870C3B4-1390-FE0F-1227-BB182F8307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6644" name="Rectangle 16">
                    <a:extLst>
                      <a:ext uri="{FF2B5EF4-FFF2-40B4-BE49-F238E27FC236}">
                        <a16:creationId xmlns:a16="http://schemas.microsoft.com/office/drawing/2014/main" id="{0F9DB780-50E7-4B2A-06AB-F959174951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5" name="Rectangle 17">
                    <a:extLst>
                      <a:ext uri="{FF2B5EF4-FFF2-40B4-BE49-F238E27FC236}">
                        <a16:creationId xmlns:a16="http://schemas.microsoft.com/office/drawing/2014/main" id="{7CAAE537-7E98-723A-A18D-8CAF514D25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6641" name="Group 18">
                  <a:extLst>
                    <a:ext uri="{FF2B5EF4-FFF2-40B4-BE49-F238E27FC236}">
                      <a16:creationId xmlns:a16="http://schemas.microsoft.com/office/drawing/2014/main" id="{17413463-8327-0335-236B-E6BE85EFCF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6642" name="Rectangle 19">
                    <a:extLst>
                      <a:ext uri="{FF2B5EF4-FFF2-40B4-BE49-F238E27FC236}">
                        <a16:creationId xmlns:a16="http://schemas.microsoft.com/office/drawing/2014/main" id="{DFDB485A-7760-D687-E042-DD583F7172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3" name="Rectangle 20">
                    <a:extLst>
                      <a:ext uri="{FF2B5EF4-FFF2-40B4-BE49-F238E27FC236}">
                        <a16:creationId xmlns:a16="http://schemas.microsoft.com/office/drawing/2014/main" id="{6E3C6AEB-8370-9F21-FC66-41530667E6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06035753-2A55-C417-5A53-0915C220F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63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B0063C1-618E-DDBB-AD68-9C07461C6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16A6A5E-0AE9-A187-5A19-2BEAC2869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288" y="225425"/>
            <a:ext cx="7772400" cy="762000"/>
          </a:xfrm>
        </p:spPr>
        <p:txBody>
          <a:bodyPr/>
          <a:lstStyle/>
          <a:p>
            <a:r>
              <a:rPr lang="en-IN" altLang="en-US" sz="2800"/>
              <a:t>Collision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DF922-04D4-0ED8-0F38-58848983B8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7663" y="1527175"/>
            <a:ext cx="8534400" cy="3108325"/>
          </a:xfrm>
        </p:spPr>
        <p:txBody>
          <a:bodyPr/>
          <a:lstStyle/>
          <a:p>
            <a:r>
              <a:rPr lang="en-IN" altLang="en-US" sz="2400"/>
              <a:t>Collision theory says that ”</a:t>
            </a:r>
            <a:r>
              <a:rPr lang="en-IN" altLang="en-US" sz="2400" i="1"/>
              <a:t>in order for a chemical reaction to happen, three separate things need to happen</a:t>
            </a:r>
            <a:r>
              <a:rPr lang="en-IN" altLang="en-US" sz="2400"/>
              <a:t>” : </a:t>
            </a:r>
          </a:p>
          <a:p>
            <a:r>
              <a:rPr lang="en-IN" altLang="en-US" sz="2400"/>
              <a:t>1. The molecules have to hit each other </a:t>
            </a:r>
          </a:p>
          <a:p>
            <a:r>
              <a:rPr lang="en-IN" altLang="en-US" sz="2400"/>
              <a:t>2. The molecules have to hit each other in the right way (both have to be facing the right way) </a:t>
            </a:r>
          </a:p>
          <a:p>
            <a:r>
              <a:rPr lang="en-IN" altLang="en-US" sz="2400"/>
              <a:t>3. The molecules have to hit each other with enough speed (energy of motion, or "kinetic energy") to activate the reaction.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E466686-7671-CC24-267C-BCCA357CB357}"/>
              </a:ext>
            </a:extLst>
          </p:cNvPr>
          <p:cNvSpPr txBox="1">
            <a:spLocks/>
          </p:cNvSpPr>
          <p:nvPr/>
        </p:nvSpPr>
        <p:spPr bwMode="auto">
          <a:xfrm>
            <a:off x="304800" y="5022850"/>
            <a:ext cx="8534400" cy="873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IN" sz="2400" i="1" kern="0" dirty="0"/>
              <a:t>Number of successful collisions </a:t>
            </a:r>
            <a:r>
              <a:rPr lang="en-IN" sz="2400" i="1" kern="0" dirty="0">
                <a:sym typeface="Symbol" panose="05050102010706020507" pitchFamily="18" charset="2"/>
              </a:rPr>
              <a:t> Frequency of collisions  Time available for collision</a:t>
            </a:r>
            <a:r>
              <a:rPr lang="en-IN" sz="2400" kern="0" dirty="0">
                <a:sym typeface="Symbol" panose="05050102010706020507" pitchFamily="18" charset="2"/>
              </a:rPr>
              <a:t>.</a:t>
            </a:r>
            <a:endParaRPr lang="en-IN" sz="2400" kern="0" dirty="0"/>
          </a:p>
        </p:txBody>
      </p:sp>
      <p:grpSp>
        <p:nvGrpSpPr>
          <p:cNvPr id="27653" name="Group 38">
            <a:extLst>
              <a:ext uri="{FF2B5EF4-FFF2-40B4-BE49-F238E27FC236}">
                <a16:creationId xmlns:a16="http://schemas.microsoft.com/office/drawing/2014/main" id="{3175959C-3E05-66D7-C073-8B50A484F6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654" name="Group 19">
              <a:extLst>
                <a:ext uri="{FF2B5EF4-FFF2-40B4-BE49-F238E27FC236}">
                  <a16:creationId xmlns:a16="http://schemas.microsoft.com/office/drawing/2014/main" id="{1CB3EDD7-1540-5520-500E-51A8116CF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656" name="Group 8">
                <a:extLst>
                  <a:ext uri="{FF2B5EF4-FFF2-40B4-BE49-F238E27FC236}">
                    <a16:creationId xmlns:a16="http://schemas.microsoft.com/office/drawing/2014/main" id="{7A2B9CDE-8134-CD37-7362-4474ECF3D2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658" name="Group 9">
                  <a:extLst>
                    <a:ext uri="{FF2B5EF4-FFF2-40B4-BE49-F238E27FC236}">
                      <a16:creationId xmlns:a16="http://schemas.microsoft.com/office/drawing/2014/main" id="{52C84FBA-025D-5812-9E0B-51D171E170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7668" name="Rectangle 10">
                    <a:extLst>
                      <a:ext uri="{FF2B5EF4-FFF2-40B4-BE49-F238E27FC236}">
                        <a16:creationId xmlns:a16="http://schemas.microsoft.com/office/drawing/2014/main" id="{21A26573-C649-02F9-6E00-425836E84D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9" name="Rectangle 11">
                    <a:extLst>
                      <a:ext uri="{FF2B5EF4-FFF2-40B4-BE49-F238E27FC236}">
                        <a16:creationId xmlns:a16="http://schemas.microsoft.com/office/drawing/2014/main" id="{6A552F05-8FBB-E075-ACEB-F9B7E39471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59" name="Group 12">
                  <a:extLst>
                    <a:ext uri="{FF2B5EF4-FFF2-40B4-BE49-F238E27FC236}">
                      <a16:creationId xmlns:a16="http://schemas.microsoft.com/office/drawing/2014/main" id="{563E6819-4CF8-BDB2-3852-12532FAD0A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7666" name="Rectangle 13">
                    <a:extLst>
                      <a:ext uri="{FF2B5EF4-FFF2-40B4-BE49-F238E27FC236}">
                        <a16:creationId xmlns:a16="http://schemas.microsoft.com/office/drawing/2014/main" id="{2D06F7BC-DC2E-DA4B-B3A4-A204103327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7" name="Rectangle 14">
                    <a:extLst>
                      <a:ext uri="{FF2B5EF4-FFF2-40B4-BE49-F238E27FC236}">
                        <a16:creationId xmlns:a16="http://schemas.microsoft.com/office/drawing/2014/main" id="{F9617D2E-E464-D68C-8CE0-D26E45523D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0" name="Group 15">
                  <a:extLst>
                    <a:ext uri="{FF2B5EF4-FFF2-40B4-BE49-F238E27FC236}">
                      <a16:creationId xmlns:a16="http://schemas.microsoft.com/office/drawing/2014/main" id="{D36652C7-9F66-59DF-EEA8-74019A467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7664" name="Rectangle 16">
                    <a:extLst>
                      <a:ext uri="{FF2B5EF4-FFF2-40B4-BE49-F238E27FC236}">
                        <a16:creationId xmlns:a16="http://schemas.microsoft.com/office/drawing/2014/main" id="{B2AFD134-FA71-D951-1441-2C5EE08516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5" name="Rectangle 17">
                    <a:extLst>
                      <a:ext uri="{FF2B5EF4-FFF2-40B4-BE49-F238E27FC236}">
                        <a16:creationId xmlns:a16="http://schemas.microsoft.com/office/drawing/2014/main" id="{1786FB7C-D4C7-4083-ED8E-1046DB9DCD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661" name="Group 18">
                  <a:extLst>
                    <a:ext uri="{FF2B5EF4-FFF2-40B4-BE49-F238E27FC236}">
                      <a16:creationId xmlns:a16="http://schemas.microsoft.com/office/drawing/2014/main" id="{71E2E1F5-F79D-17A0-9F73-DDFF686A70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7662" name="Rectangle 19">
                    <a:extLst>
                      <a:ext uri="{FF2B5EF4-FFF2-40B4-BE49-F238E27FC236}">
                        <a16:creationId xmlns:a16="http://schemas.microsoft.com/office/drawing/2014/main" id="{1DC658CC-37ED-7055-CDD8-60742427AA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7663" name="Rectangle 20">
                    <a:extLst>
                      <a:ext uri="{FF2B5EF4-FFF2-40B4-BE49-F238E27FC236}">
                        <a16:creationId xmlns:a16="http://schemas.microsoft.com/office/drawing/2014/main" id="{DE65D72E-E269-C8B8-5AD5-FABCF7221E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A37818BF-6D29-999F-610D-1031CE3E8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765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508B7CF-79A3-4452-7916-5D4973EA8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FDCF9EE1-918F-DA0B-E0FF-5F0640396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3500" y="4763"/>
            <a:ext cx="7772400" cy="1143000"/>
          </a:xfrm>
        </p:spPr>
        <p:txBody>
          <a:bodyPr/>
          <a:lstStyle/>
          <a:p>
            <a:r>
              <a:rPr lang="en-US" altLang="en-US" sz="2800"/>
              <a:t>Phenomenological Modeling of Combustion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27A6-4BD5-5902-10A0-7BD74182E0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1408113"/>
          </a:xfrm>
        </p:spPr>
        <p:txBody>
          <a:bodyPr/>
          <a:lstStyle/>
          <a:p>
            <a:r>
              <a:rPr lang="en-US" altLang="en-US" sz="2400">
                <a:cs typeface="Times New Roman" panose="02020603050405020304" pitchFamily="18" charset="0"/>
              </a:rPr>
              <a:t>Engineering  Objective of Combustion:</a:t>
            </a:r>
          </a:p>
          <a:p>
            <a:r>
              <a:rPr lang="en-US" altLang="en-US" sz="2400">
                <a:cs typeface="Times New Roman" panose="02020603050405020304" pitchFamily="18" charset="0"/>
              </a:rPr>
              <a:t>To Create Maximum Possible Temperature through conversion of free energy into microscopic kinetic energy.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EE5AC-7899-F984-2E18-4390F9691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3133725"/>
            <a:ext cx="5638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Thermodynamic Strategy for conversion: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Constant temperature combustion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Constant volume combustion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Constant pressure combustion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66" name="Ink 7">
                <a:extLst>
                  <a:ext uri="{FF2B5EF4-FFF2-40B4-BE49-F238E27FC236}">
                    <a16:creationId xmlns:a16="http://schemas.microsoft.com/office/drawing/2014/main" id="{68FCBDAA-A0A6-0773-1B15-37276BACA6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" y="4105275"/>
              <a:ext cx="1588" cy="1588"/>
            </p14:xfrm>
          </p:contentPart>
        </mc:Choice>
        <mc:Fallback xmlns="">
          <p:pic>
            <p:nvPicPr>
              <p:cNvPr id="11266" name="Ink 7">
                <a:extLst>
                  <a:ext uri="{FF2B5EF4-FFF2-40B4-BE49-F238E27FC236}">
                    <a16:creationId xmlns:a16="http://schemas.microsoft.com/office/drawing/2014/main" id="{68FCBDAA-A0A6-0773-1B15-37276BACA6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987" y="4063987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8678" name="Group 38">
            <a:extLst>
              <a:ext uri="{FF2B5EF4-FFF2-40B4-BE49-F238E27FC236}">
                <a16:creationId xmlns:a16="http://schemas.microsoft.com/office/drawing/2014/main" id="{80987343-B293-D6E5-27BC-8BA9F76E6C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8679" name="Group 19">
              <a:extLst>
                <a:ext uri="{FF2B5EF4-FFF2-40B4-BE49-F238E27FC236}">
                  <a16:creationId xmlns:a16="http://schemas.microsoft.com/office/drawing/2014/main" id="{98217605-50B9-94AD-1352-992D80C2F0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681" name="Group 8">
                <a:extLst>
                  <a:ext uri="{FF2B5EF4-FFF2-40B4-BE49-F238E27FC236}">
                    <a16:creationId xmlns:a16="http://schemas.microsoft.com/office/drawing/2014/main" id="{DF1D479D-9566-307C-174C-024FDB281B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683" name="Group 9">
                  <a:extLst>
                    <a:ext uri="{FF2B5EF4-FFF2-40B4-BE49-F238E27FC236}">
                      <a16:creationId xmlns:a16="http://schemas.microsoft.com/office/drawing/2014/main" id="{1DAEEFBF-7193-791C-2794-1A02521B8B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8693" name="Rectangle 10">
                    <a:extLst>
                      <a:ext uri="{FF2B5EF4-FFF2-40B4-BE49-F238E27FC236}">
                        <a16:creationId xmlns:a16="http://schemas.microsoft.com/office/drawing/2014/main" id="{B0577940-740F-CACB-7ED3-1DF51CCE6F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4" name="Rectangle 11">
                    <a:extLst>
                      <a:ext uri="{FF2B5EF4-FFF2-40B4-BE49-F238E27FC236}">
                        <a16:creationId xmlns:a16="http://schemas.microsoft.com/office/drawing/2014/main" id="{07680654-61FE-0246-815A-5BF6D88052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4" name="Group 12">
                  <a:extLst>
                    <a:ext uri="{FF2B5EF4-FFF2-40B4-BE49-F238E27FC236}">
                      <a16:creationId xmlns:a16="http://schemas.microsoft.com/office/drawing/2014/main" id="{73A424E1-E77C-F4F2-8F5E-5A9D8E22C9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8691" name="Rectangle 13">
                    <a:extLst>
                      <a:ext uri="{FF2B5EF4-FFF2-40B4-BE49-F238E27FC236}">
                        <a16:creationId xmlns:a16="http://schemas.microsoft.com/office/drawing/2014/main" id="{28CAE8AD-605C-F4B8-065C-F02CD6B555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2" name="Rectangle 14">
                    <a:extLst>
                      <a:ext uri="{FF2B5EF4-FFF2-40B4-BE49-F238E27FC236}">
                        <a16:creationId xmlns:a16="http://schemas.microsoft.com/office/drawing/2014/main" id="{D688C3C6-D4D7-591E-88CC-FC78DA83A4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5" name="Group 15">
                  <a:extLst>
                    <a:ext uri="{FF2B5EF4-FFF2-40B4-BE49-F238E27FC236}">
                      <a16:creationId xmlns:a16="http://schemas.microsoft.com/office/drawing/2014/main" id="{0E8447DB-C981-0363-A5D1-CFEB697F1A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8689" name="Rectangle 16">
                    <a:extLst>
                      <a:ext uri="{FF2B5EF4-FFF2-40B4-BE49-F238E27FC236}">
                        <a16:creationId xmlns:a16="http://schemas.microsoft.com/office/drawing/2014/main" id="{0817D996-715F-428A-FE7A-DA022C2AC6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90" name="Rectangle 17">
                    <a:extLst>
                      <a:ext uri="{FF2B5EF4-FFF2-40B4-BE49-F238E27FC236}">
                        <a16:creationId xmlns:a16="http://schemas.microsoft.com/office/drawing/2014/main" id="{68A7372F-0A5F-5A4F-D499-05478DF1C4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686" name="Group 18">
                  <a:extLst>
                    <a:ext uri="{FF2B5EF4-FFF2-40B4-BE49-F238E27FC236}">
                      <a16:creationId xmlns:a16="http://schemas.microsoft.com/office/drawing/2014/main" id="{A9F1EDB1-A6DD-E3E1-7A92-968558D49C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687" name="Rectangle 19">
                    <a:extLst>
                      <a:ext uri="{FF2B5EF4-FFF2-40B4-BE49-F238E27FC236}">
                        <a16:creationId xmlns:a16="http://schemas.microsoft.com/office/drawing/2014/main" id="{8A739ED0-C0AD-CA63-0A71-2FF8584D3D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8688" name="Rectangle 20">
                    <a:extLst>
                      <a:ext uri="{FF2B5EF4-FFF2-40B4-BE49-F238E27FC236}">
                        <a16:creationId xmlns:a16="http://schemas.microsoft.com/office/drawing/2014/main" id="{5C380FEB-27F7-BFAC-03AB-0F114BC81C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14C42777-C4F5-E122-2C7C-B84B5D8D2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68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0EAFD0B-D67F-9F9D-0489-E4FC44F13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8DDFB3D-225C-9486-AA6C-9A1B4B7FA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96838"/>
            <a:ext cx="6781800" cy="1143000"/>
          </a:xfrm>
        </p:spPr>
        <p:txBody>
          <a:bodyPr/>
          <a:lstStyle/>
          <a:p>
            <a:r>
              <a:rPr lang="en-US" altLang="en-US" sz="2800"/>
              <a:t>Engineering  Strategy to Utilize A Resource</a:t>
            </a:r>
          </a:p>
        </p:txBody>
      </p:sp>
      <p:sp>
        <p:nvSpPr>
          <p:cNvPr id="20483" name="Content Placeholder 3">
            <a:extLst>
              <a:ext uri="{FF2B5EF4-FFF2-40B4-BE49-F238E27FC236}">
                <a16:creationId xmlns:a16="http://schemas.microsoft.com/office/drawing/2014/main" id="{7D074748-3B51-AE3E-6C0F-C7B90EEF8BB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en-US" altLang="en-US" sz="2400"/>
              <a:t>Engineering constraint: Both combustion and expansion have to be finished in a single stroke.</a:t>
            </a:r>
          </a:p>
          <a:p>
            <a:r>
              <a:rPr lang="en-US" altLang="en-US" sz="2400"/>
              <a:t>Rapid combustion : Constant Volume combustion</a:t>
            </a:r>
          </a:p>
          <a:p>
            <a:pPr lvl="1"/>
            <a:r>
              <a:rPr lang="en-US" altLang="en-US" sz="2400"/>
              <a:t>Less time to combustion process.</a:t>
            </a:r>
          </a:p>
          <a:p>
            <a:pPr lvl="1"/>
            <a:r>
              <a:rPr lang="en-US" altLang="en-US" sz="2400"/>
              <a:t>More time to  adiabatic expansion</a:t>
            </a:r>
          </a:p>
          <a:p>
            <a:r>
              <a:rPr lang="en-US" altLang="en-US" sz="2400"/>
              <a:t>Slow combustion : Constant pressure combustion</a:t>
            </a:r>
          </a:p>
          <a:p>
            <a:pPr lvl="1"/>
            <a:r>
              <a:rPr lang="en-US" altLang="en-US" sz="2400"/>
              <a:t>More time to combustion process.</a:t>
            </a:r>
          </a:p>
          <a:p>
            <a:pPr lvl="1"/>
            <a:r>
              <a:rPr lang="en-US" altLang="en-US" sz="2400"/>
              <a:t>Less time to adiabatic expansion</a:t>
            </a:r>
          </a:p>
        </p:txBody>
      </p:sp>
      <p:grpSp>
        <p:nvGrpSpPr>
          <p:cNvPr id="29700" name="Group 38">
            <a:extLst>
              <a:ext uri="{FF2B5EF4-FFF2-40B4-BE49-F238E27FC236}">
                <a16:creationId xmlns:a16="http://schemas.microsoft.com/office/drawing/2014/main" id="{C2F45547-2504-D40B-5991-13F1208B89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9701" name="Group 19">
              <a:extLst>
                <a:ext uri="{FF2B5EF4-FFF2-40B4-BE49-F238E27FC236}">
                  <a16:creationId xmlns:a16="http://schemas.microsoft.com/office/drawing/2014/main" id="{20225D64-A472-91E0-3238-3C122DB3A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703" name="Group 8">
                <a:extLst>
                  <a:ext uri="{FF2B5EF4-FFF2-40B4-BE49-F238E27FC236}">
                    <a16:creationId xmlns:a16="http://schemas.microsoft.com/office/drawing/2014/main" id="{E9103B7A-3EEF-9429-E689-290B97A535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705" name="Group 9">
                  <a:extLst>
                    <a:ext uri="{FF2B5EF4-FFF2-40B4-BE49-F238E27FC236}">
                      <a16:creationId xmlns:a16="http://schemas.microsoft.com/office/drawing/2014/main" id="{8126D1BB-FA50-511E-59EA-3763222474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9715" name="Rectangle 10">
                    <a:extLst>
                      <a:ext uri="{FF2B5EF4-FFF2-40B4-BE49-F238E27FC236}">
                        <a16:creationId xmlns:a16="http://schemas.microsoft.com/office/drawing/2014/main" id="{D5080DAC-6244-606B-1636-6A5BB397BC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6" name="Rectangle 11">
                    <a:extLst>
                      <a:ext uri="{FF2B5EF4-FFF2-40B4-BE49-F238E27FC236}">
                        <a16:creationId xmlns:a16="http://schemas.microsoft.com/office/drawing/2014/main" id="{E5ACC7E6-CC83-5391-17C7-F7E4D6C746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06" name="Group 12">
                  <a:extLst>
                    <a:ext uri="{FF2B5EF4-FFF2-40B4-BE49-F238E27FC236}">
                      <a16:creationId xmlns:a16="http://schemas.microsoft.com/office/drawing/2014/main" id="{0A2D9FAD-E42B-0EE5-3CB1-DA4A7C9F0D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9713" name="Rectangle 13">
                    <a:extLst>
                      <a:ext uri="{FF2B5EF4-FFF2-40B4-BE49-F238E27FC236}">
                        <a16:creationId xmlns:a16="http://schemas.microsoft.com/office/drawing/2014/main" id="{342E3981-B7EE-5E7D-DC35-A8B66050EC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4" name="Rectangle 14">
                    <a:extLst>
                      <a:ext uri="{FF2B5EF4-FFF2-40B4-BE49-F238E27FC236}">
                        <a16:creationId xmlns:a16="http://schemas.microsoft.com/office/drawing/2014/main" id="{7BBAF094-AA3F-042C-DEFC-DC658806D4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07" name="Group 15">
                  <a:extLst>
                    <a:ext uri="{FF2B5EF4-FFF2-40B4-BE49-F238E27FC236}">
                      <a16:creationId xmlns:a16="http://schemas.microsoft.com/office/drawing/2014/main" id="{B0040907-406A-4EEC-2AEF-6AA427CF7A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9711" name="Rectangle 16">
                    <a:extLst>
                      <a:ext uri="{FF2B5EF4-FFF2-40B4-BE49-F238E27FC236}">
                        <a16:creationId xmlns:a16="http://schemas.microsoft.com/office/drawing/2014/main" id="{09BFC69D-D869-DC0D-A085-BA15B1A335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2" name="Rectangle 17">
                    <a:extLst>
                      <a:ext uri="{FF2B5EF4-FFF2-40B4-BE49-F238E27FC236}">
                        <a16:creationId xmlns:a16="http://schemas.microsoft.com/office/drawing/2014/main" id="{BA8093B5-61DD-A23F-AB22-E5CA8CFE75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708" name="Group 18">
                  <a:extLst>
                    <a:ext uri="{FF2B5EF4-FFF2-40B4-BE49-F238E27FC236}">
                      <a16:creationId xmlns:a16="http://schemas.microsoft.com/office/drawing/2014/main" id="{DC7EEF04-149D-822A-588F-E2B9E3F2C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709" name="Rectangle 19">
                    <a:extLst>
                      <a:ext uri="{FF2B5EF4-FFF2-40B4-BE49-F238E27FC236}">
                        <a16:creationId xmlns:a16="http://schemas.microsoft.com/office/drawing/2014/main" id="{B069BCF0-7353-3D1D-A5F9-D30149B5C7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9710" name="Rectangle 20">
                    <a:extLst>
                      <a:ext uri="{FF2B5EF4-FFF2-40B4-BE49-F238E27FC236}">
                        <a16:creationId xmlns:a16="http://schemas.microsoft.com/office/drawing/2014/main" id="{CA3CDF8A-C3F3-9623-2482-0DF251F9F4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E5B6BE1F-C366-2D8F-8CCB-DE88ABE37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70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60D6032-758C-4562-94AE-5A2DB0E75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784A3-6FAB-0556-656E-B9997FBE8E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5275" y="1892300"/>
            <a:ext cx="8612188" cy="1470025"/>
          </a:xfrm>
        </p:spPr>
        <p:txBody>
          <a:bodyPr/>
          <a:lstStyle/>
          <a:p>
            <a:r>
              <a:rPr lang="en-US" altLang="en-US" sz="2800">
                <a:solidFill>
                  <a:srgbClr val="C00000"/>
                </a:solidFill>
                <a:latin typeface="Segoe Script" panose="030B0504020000000003" pitchFamily="66" charset="0"/>
                <a:cs typeface="Times New Roman" panose="02020603050405020304" pitchFamily="18" charset="0"/>
              </a:rPr>
              <a:t>2—3 Complete combustion at constant volume, without heat loss.</a:t>
            </a:r>
            <a:endParaRPr lang="en-IN" altLang="en-US" sz="280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AC3EFD39-99CA-498C-6B65-8F7ACAAFDC1C}"/>
              </a:ext>
            </a:extLst>
          </p:cNvPr>
          <p:cNvSpPr txBox="1">
            <a:spLocks/>
          </p:cNvSpPr>
          <p:nvPr/>
        </p:nvSpPr>
        <p:spPr bwMode="auto">
          <a:xfrm>
            <a:off x="288925" y="3448050"/>
            <a:ext cx="8610600" cy="14700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kern="0" dirty="0">
                <a:solidFill>
                  <a:srgbClr val="C00000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2—3 : Loss of Purity of Substance</a:t>
            </a:r>
            <a:endParaRPr lang="en-IN" sz="2800" kern="0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Object 21">
                <a:extLst>
                  <a:ext uri="{FF2B5EF4-FFF2-40B4-BE49-F238E27FC236}">
                    <a16:creationId xmlns:a16="http://schemas.microsoft.com/office/drawing/2014/main" id="{94BA687E-2446-8A45-B99A-AA25F3946BE7}"/>
                  </a:ext>
                </a:extLst>
              </p:cNvPr>
              <p:cNvSpPr txBox="1"/>
              <p:nvPr/>
            </p:nvSpPr>
            <p:spPr bwMode="auto">
              <a:xfrm>
                <a:off x="3810000" y="5029200"/>
                <a:ext cx="1757363" cy="811213"/>
              </a:xfrm>
              <a:prstGeom prst="rect">
                <a:avLst/>
              </a:prstGeom>
              <a:solidFill>
                <a:srgbClr val="AAE2CA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0724" name="Object 21">
                <a:extLst>
                  <a:ext uri="{FF2B5EF4-FFF2-40B4-BE49-F238E27FC236}">
                    <a16:creationId xmlns:a16="http://schemas.microsoft.com/office/drawing/2014/main" id="{94BA687E-2446-8A45-B99A-AA25F3946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5029200"/>
                <a:ext cx="1757363" cy="811213"/>
              </a:xfrm>
              <a:prstGeom prst="rect">
                <a:avLst/>
              </a:prstGeom>
              <a:blipFill>
                <a:blip r:embed="rId2"/>
                <a:stretch>
                  <a:fillRect l="-6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5" name="TextBox 2">
            <a:extLst>
              <a:ext uri="{FF2B5EF4-FFF2-40B4-BE49-F238E27FC236}">
                <a16:creationId xmlns:a16="http://schemas.microsoft.com/office/drawing/2014/main" id="{841ABCE8-1549-5023-B30B-E2C30E8E7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33350"/>
            <a:ext cx="6537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800"/>
              <a:t>Otto’s Strategy : Premixed, Homogeneous Combustion</a:t>
            </a:r>
          </a:p>
        </p:txBody>
      </p:sp>
      <p:grpSp>
        <p:nvGrpSpPr>
          <p:cNvPr id="30726" name="Group 38">
            <a:extLst>
              <a:ext uri="{FF2B5EF4-FFF2-40B4-BE49-F238E27FC236}">
                <a16:creationId xmlns:a16="http://schemas.microsoft.com/office/drawing/2014/main" id="{338EB9DA-B0EC-40DA-E8CE-9292B4D7AE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0727" name="Group 19">
              <a:extLst>
                <a:ext uri="{FF2B5EF4-FFF2-40B4-BE49-F238E27FC236}">
                  <a16:creationId xmlns:a16="http://schemas.microsoft.com/office/drawing/2014/main" id="{ABD020A8-A8BD-C194-2900-2792D1EC7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729" name="Group 8">
                <a:extLst>
                  <a:ext uri="{FF2B5EF4-FFF2-40B4-BE49-F238E27FC236}">
                    <a16:creationId xmlns:a16="http://schemas.microsoft.com/office/drawing/2014/main" id="{07DE299D-F5A2-DDE3-6C87-8862FF687D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0731" name="Group 9">
                  <a:extLst>
                    <a:ext uri="{FF2B5EF4-FFF2-40B4-BE49-F238E27FC236}">
                      <a16:creationId xmlns:a16="http://schemas.microsoft.com/office/drawing/2014/main" id="{650FF333-97F1-9689-3567-7A392566AF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0741" name="Rectangle 10">
                    <a:extLst>
                      <a:ext uri="{FF2B5EF4-FFF2-40B4-BE49-F238E27FC236}">
                        <a16:creationId xmlns:a16="http://schemas.microsoft.com/office/drawing/2014/main" id="{B154AFBF-A5BD-A48F-5999-AD53B90D03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42" name="Rectangle 11">
                    <a:extLst>
                      <a:ext uri="{FF2B5EF4-FFF2-40B4-BE49-F238E27FC236}">
                        <a16:creationId xmlns:a16="http://schemas.microsoft.com/office/drawing/2014/main" id="{D51980B0-8DAC-DC1D-E22C-1E064062C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732" name="Group 12">
                  <a:extLst>
                    <a:ext uri="{FF2B5EF4-FFF2-40B4-BE49-F238E27FC236}">
                      <a16:creationId xmlns:a16="http://schemas.microsoft.com/office/drawing/2014/main" id="{A8532B03-E67E-2DAF-54D5-CEF91AF089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0739" name="Rectangle 13">
                    <a:extLst>
                      <a:ext uri="{FF2B5EF4-FFF2-40B4-BE49-F238E27FC236}">
                        <a16:creationId xmlns:a16="http://schemas.microsoft.com/office/drawing/2014/main" id="{45263881-1AD2-72C9-BFC1-928EE8E2F9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40" name="Rectangle 14">
                    <a:extLst>
                      <a:ext uri="{FF2B5EF4-FFF2-40B4-BE49-F238E27FC236}">
                        <a16:creationId xmlns:a16="http://schemas.microsoft.com/office/drawing/2014/main" id="{8C13B3EE-4C51-DF2E-8E94-910256552C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733" name="Group 15">
                  <a:extLst>
                    <a:ext uri="{FF2B5EF4-FFF2-40B4-BE49-F238E27FC236}">
                      <a16:creationId xmlns:a16="http://schemas.microsoft.com/office/drawing/2014/main" id="{15C4901D-DBBB-0EF4-4443-6CE6ADCC6E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737" name="Rectangle 16">
                    <a:extLst>
                      <a:ext uri="{FF2B5EF4-FFF2-40B4-BE49-F238E27FC236}">
                        <a16:creationId xmlns:a16="http://schemas.microsoft.com/office/drawing/2014/main" id="{CDF11373-8C05-D1E1-6B4C-D9747DC62A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38" name="Rectangle 17">
                    <a:extLst>
                      <a:ext uri="{FF2B5EF4-FFF2-40B4-BE49-F238E27FC236}">
                        <a16:creationId xmlns:a16="http://schemas.microsoft.com/office/drawing/2014/main" id="{CED615F0-0CFD-939C-E751-AA7030B980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734" name="Group 18">
                  <a:extLst>
                    <a:ext uri="{FF2B5EF4-FFF2-40B4-BE49-F238E27FC236}">
                      <a16:creationId xmlns:a16="http://schemas.microsoft.com/office/drawing/2014/main" id="{5C46D115-85D9-92CF-2150-2374E66E6A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735" name="Rectangle 19">
                    <a:extLst>
                      <a:ext uri="{FF2B5EF4-FFF2-40B4-BE49-F238E27FC236}">
                        <a16:creationId xmlns:a16="http://schemas.microsoft.com/office/drawing/2014/main" id="{D12A5386-E961-CA81-9FBF-D2F3E5A9CD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0736" name="Rectangle 20">
                    <a:extLst>
                      <a:ext uri="{FF2B5EF4-FFF2-40B4-BE49-F238E27FC236}">
                        <a16:creationId xmlns:a16="http://schemas.microsoft.com/office/drawing/2014/main" id="{6E70DF8E-80DF-7252-0DFD-57E877708B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CBB2FBA9-8B06-1FF2-F3D1-8E7A0906E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072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5762653-A4C5-E3EC-EA98-3598596F2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D1768AB-4347-0A8B-8D05-D0815E270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2800"/>
              <a:t>Second law limit on possible extent of reaction</a:t>
            </a:r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6893A398-684B-BFAB-6504-43E7D2432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altLang="en-US" sz="2400">
                <a:cs typeface="Times New Roman" panose="02020603050405020304" pitchFamily="18" charset="0"/>
              </a:rPr>
              <a:t>Reactants 			Products</a:t>
            </a:r>
          </a:p>
          <a:p>
            <a:r>
              <a:rPr lang="en-US" altLang="en-US" sz="2400">
                <a:cs typeface="Times New Roman" panose="02020603050405020304" pitchFamily="18" charset="0"/>
              </a:rPr>
              <a:t>At any time a reactor contains a combination of reactants and products.</a:t>
            </a:r>
          </a:p>
          <a:p>
            <a:r>
              <a:rPr lang="en-US" altLang="en-US" sz="2400">
                <a:cs typeface="Times New Roman" panose="02020603050405020304" pitchFamily="18" charset="0"/>
              </a:rPr>
              <a:t>A reaction is said to be complete when the entropy of an adiabatic reactor reaches its maximum value.</a:t>
            </a:r>
          </a:p>
          <a:p>
            <a:r>
              <a:rPr lang="en-US" altLang="en-US" sz="2400">
                <a:cs typeface="Times New Roman" panose="02020603050405020304" pitchFamily="18" charset="0"/>
              </a:rPr>
              <a:t>The value of maximum entropy will vary with the pressure and temperature of the reaction.</a:t>
            </a:r>
          </a:p>
          <a:p>
            <a:r>
              <a:rPr lang="en-US" altLang="en-US" sz="2400">
                <a:cs typeface="Times New Roman" panose="02020603050405020304" pitchFamily="18" charset="0"/>
              </a:rPr>
              <a:t>A reaction system  and parameters of reaction should be designed such that the maximum entropy is obtained when the reaction is almost complete (&gt;98%).</a:t>
            </a:r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B4AA383B-EC91-D15D-D75D-81C897E5C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600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31749" name="Group 35">
            <a:extLst>
              <a:ext uri="{FF2B5EF4-FFF2-40B4-BE49-F238E27FC236}">
                <a16:creationId xmlns:a16="http://schemas.microsoft.com/office/drawing/2014/main" id="{D7C78E3F-629C-A6E8-01DF-34B993DD29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1750" name="Group 19">
              <a:extLst>
                <a:ext uri="{FF2B5EF4-FFF2-40B4-BE49-F238E27FC236}">
                  <a16:creationId xmlns:a16="http://schemas.microsoft.com/office/drawing/2014/main" id="{0E9E7066-5536-583E-DBEF-9DED97B0C3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752" name="Group 8">
                <a:extLst>
                  <a:ext uri="{FF2B5EF4-FFF2-40B4-BE49-F238E27FC236}">
                    <a16:creationId xmlns:a16="http://schemas.microsoft.com/office/drawing/2014/main" id="{957E61FF-CC6F-AE08-C608-D10E109A9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1754" name="Group 9">
                  <a:extLst>
                    <a:ext uri="{FF2B5EF4-FFF2-40B4-BE49-F238E27FC236}">
                      <a16:creationId xmlns:a16="http://schemas.microsoft.com/office/drawing/2014/main" id="{63077F8D-1151-49F6-3AEE-F7BAC508CF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1764" name="Rectangle 10">
                    <a:extLst>
                      <a:ext uri="{FF2B5EF4-FFF2-40B4-BE49-F238E27FC236}">
                        <a16:creationId xmlns:a16="http://schemas.microsoft.com/office/drawing/2014/main" id="{805234F8-15A1-988D-B4D5-7CC78AD4D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5" name="Rectangle 11">
                    <a:extLst>
                      <a:ext uri="{FF2B5EF4-FFF2-40B4-BE49-F238E27FC236}">
                        <a16:creationId xmlns:a16="http://schemas.microsoft.com/office/drawing/2014/main" id="{364A790C-AEFE-1DF8-7C10-324DD1168C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55" name="Group 12">
                  <a:extLst>
                    <a:ext uri="{FF2B5EF4-FFF2-40B4-BE49-F238E27FC236}">
                      <a16:creationId xmlns:a16="http://schemas.microsoft.com/office/drawing/2014/main" id="{E95BE4D3-7BD7-2463-9AE8-499326A4B0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762" name="Rectangle 13">
                    <a:extLst>
                      <a:ext uri="{FF2B5EF4-FFF2-40B4-BE49-F238E27FC236}">
                        <a16:creationId xmlns:a16="http://schemas.microsoft.com/office/drawing/2014/main" id="{14186E77-4B55-2E1B-1ADF-1E529D5504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3" name="Rectangle 14">
                    <a:extLst>
                      <a:ext uri="{FF2B5EF4-FFF2-40B4-BE49-F238E27FC236}">
                        <a16:creationId xmlns:a16="http://schemas.microsoft.com/office/drawing/2014/main" id="{4E6D662B-E4E3-0CBE-E5BE-FECCCF7B0A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56" name="Group 15">
                  <a:extLst>
                    <a:ext uri="{FF2B5EF4-FFF2-40B4-BE49-F238E27FC236}">
                      <a16:creationId xmlns:a16="http://schemas.microsoft.com/office/drawing/2014/main" id="{08C8874D-CF0A-54A3-74B9-1E3FFCCA66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760" name="Rectangle 16">
                    <a:extLst>
                      <a:ext uri="{FF2B5EF4-FFF2-40B4-BE49-F238E27FC236}">
                        <a16:creationId xmlns:a16="http://schemas.microsoft.com/office/drawing/2014/main" id="{479DAA7B-E763-1D36-B1F7-91A7FAC117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1" name="Rectangle 17">
                    <a:extLst>
                      <a:ext uri="{FF2B5EF4-FFF2-40B4-BE49-F238E27FC236}">
                        <a16:creationId xmlns:a16="http://schemas.microsoft.com/office/drawing/2014/main" id="{8F63CFF9-03C0-7CB8-EEE6-8F7A40DD97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57" name="Group 18">
                  <a:extLst>
                    <a:ext uri="{FF2B5EF4-FFF2-40B4-BE49-F238E27FC236}">
                      <a16:creationId xmlns:a16="http://schemas.microsoft.com/office/drawing/2014/main" id="{9972A15A-BF42-F0BC-A7CA-F20F475A6D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758" name="Rectangle 19">
                    <a:extLst>
                      <a:ext uri="{FF2B5EF4-FFF2-40B4-BE49-F238E27FC236}">
                        <a16:creationId xmlns:a16="http://schemas.microsoft.com/office/drawing/2014/main" id="{0CA06BF0-D440-C0DE-232E-C35678CB0E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59" name="Rectangle 20">
                    <a:extLst>
                      <a:ext uri="{FF2B5EF4-FFF2-40B4-BE49-F238E27FC236}">
                        <a16:creationId xmlns:a16="http://schemas.microsoft.com/office/drawing/2014/main" id="{EA5E8CAC-5AF6-65E5-71AA-276AC764B4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AE086976-9344-3976-2F57-E86EF27A9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175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37A1355-F81C-7DA5-47C2-8021B6DBB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7072" name="Object 2">
                <a:extLst>
                  <a:ext uri="{FF2B5EF4-FFF2-40B4-BE49-F238E27FC236}">
                    <a16:creationId xmlns:a16="http://schemas.microsoft.com/office/drawing/2014/main" id="{B2EA62BF-2736-19D1-6927-52DECDA72270}"/>
                  </a:ext>
                </a:extLst>
              </p:cNvPr>
              <p:cNvSpPr txBox="1"/>
              <p:nvPr/>
            </p:nvSpPr>
            <p:spPr bwMode="auto">
              <a:xfrm>
                <a:off x="2057400" y="1219200"/>
                <a:ext cx="5029200" cy="1676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⇔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𝑀𝑎𝑥𝑖𝑚𝑖𝑧𝑒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𝑅𝑖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87072" name="Object 2">
                <a:extLst>
                  <a:ext uri="{FF2B5EF4-FFF2-40B4-BE49-F238E27FC236}">
                    <a16:creationId xmlns:a16="http://schemas.microsoft.com/office/drawing/2014/main" id="{B2EA62BF-2736-19D1-6927-52DECDA72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1219200"/>
                <a:ext cx="5029200" cy="167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1" name="Text Box 3">
            <a:extLst>
              <a:ext uri="{FF2B5EF4-FFF2-40B4-BE49-F238E27FC236}">
                <a16:creationId xmlns:a16="http://schemas.microsoft.com/office/drawing/2014/main" id="{34C25724-85A0-40EB-3C58-2A7F3B8E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04800"/>
            <a:ext cx="784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Mathematical Model for Culmination of Reaction</a:t>
            </a:r>
          </a:p>
        </p:txBody>
      </p:sp>
      <p:sp>
        <p:nvSpPr>
          <p:cNvPr id="384004" name="Text Box 4">
            <a:extLst>
              <a:ext uri="{FF2B5EF4-FFF2-40B4-BE49-F238E27FC236}">
                <a16:creationId xmlns:a16="http://schemas.microsoft.com/office/drawing/2014/main" id="{660A6E2A-1D3C-4BF0-00DD-31A07596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24200"/>
            <a:ext cx="8610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For every fuel, a designer should know all possible reactants 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Some products will influence the efficiency of reaction.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Few other may not influence the efficiency of reaction but severely affect the environment.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The optimal parameters for efficient reaction may not be optimal for safe reaction 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There may be a need to use secondary reactor with catalysts.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cs typeface="Times New Roman" panose="02020603050405020304" pitchFamily="18" charset="0"/>
              </a:rPr>
              <a:t>Catalytic Converter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2773" name="Group 35">
            <a:extLst>
              <a:ext uri="{FF2B5EF4-FFF2-40B4-BE49-F238E27FC236}">
                <a16:creationId xmlns:a16="http://schemas.microsoft.com/office/drawing/2014/main" id="{0ED35AF4-C8F6-BD6C-A5DF-A742800E67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2774" name="Group 19">
              <a:extLst>
                <a:ext uri="{FF2B5EF4-FFF2-40B4-BE49-F238E27FC236}">
                  <a16:creationId xmlns:a16="http://schemas.microsoft.com/office/drawing/2014/main" id="{30054836-DA29-9BC8-F439-6AEA39778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2776" name="Group 8">
                <a:extLst>
                  <a:ext uri="{FF2B5EF4-FFF2-40B4-BE49-F238E27FC236}">
                    <a16:creationId xmlns:a16="http://schemas.microsoft.com/office/drawing/2014/main" id="{57B7BFFF-2178-5ED3-0F9B-C92B927AE2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2778" name="Group 9">
                  <a:extLst>
                    <a:ext uri="{FF2B5EF4-FFF2-40B4-BE49-F238E27FC236}">
                      <a16:creationId xmlns:a16="http://schemas.microsoft.com/office/drawing/2014/main" id="{AF630536-643C-5E56-0453-8BEDFDC42E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2788" name="Rectangle 10">
                    <a:extLst>
                      <a:ext uri="{FF2B5EF4-FFF2-40B4-BE49-F238E27FC236}">
                        <a16:creationId xmlns:a16="http://schemas.microsoft.com/office/drawing/2014/main" id="{74830009-04EE-26C0-31F4-3096B833A7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89" name="Rectangle 11">
                    <a:extLst>
                      <a:ext uri="{FF2B5EF4-FFF2-40B4-BE49-F238E27FC236}">
                        <a16:creationId xmlns:a16="http://schemas.microsoft.com/office/drawing/2014/main" id="{CC282CDA-05EC-1EEF-A88B-A0C84EAE3F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79" name="Group 12">
                  <a:extLst>
                    <a:ext uri="{FF2B5EF4-FFF2-40B4-BE49-F238E27FC236}">
                      <a16:creationId xmlns:a16="http://schemas.microsoft.com/office/drawing/2014/main" id="{B90DAA89-20BA-4415-8589-AEE3C66177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786" name="Rectangle 13">
                    <a:extLst>
                      <a:ext uri="{FF2B5EF4-FFF2-40B4-BE49-F238E27FC236}">
                        <a16:creationId xmlns:a16="http://schemas.microsoft.com/office/drawing/2014/main" id="{8DF1DB34-26EB-7CDC-C1FD-447C20442C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87" name="Rectangle 14">
                    <a:extLst>
                      <a:ext uri="{FF2B5EF4-FFF2-40B4-BE49-F238E27FC236}">
                        <a16:creationId xmlns:a16="http://schemas.microsoft.com/office/drawing/2014/main" id="{D5679E7D-49D8-2795-EB82-E060308788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0" name="Group 15">
                  <a:extLst>
                    <a:ext uri="{FF2B5EF4-FFF2-40B4-BE49-F238E27FC236}">
                      <a16:creationId xmlns:a16="http://schemas.microsoft.com/office/drawing/2014/main" id="{EB1C4A3D-C850-D01C-5EA4-1A8DC4B6F3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784" name="Rectangle 16">
                    <a:extLst>
                      <a:ext uri="{FF2B5EF4-FFF2-40B4-BE49-F238E27FC236}">
                        <a16:creationId xmlns:a16="http://schemas.microsoft.com/office/drawing/2014/main" id="{C1175A70-4858-82EF-1CAE-95FC5EDEAF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85" name="Rectangle 17">
                    <a:extLst>
                      <a:ext uri="{FF2B5EF4-FFF2-40B4-BE49-F238E27FC236}">
                        <a16:creationId xmlns:a16="http://schemas.microsoft.com/office/drawing/2014/main" id="{0D3E5456-CD9B-9A59-547E-AAD15C3E9F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1" name="Group 18">
                  <a:extLst>
                    <a:ext uri="{FF2B5EF4-FFF2-40B4-BE49-F238E27FC236}">
                      <a16:creationId xmlns:a16="http://schemas.microsoft.com/office/drawing/2014/main" id="{12F740FD-B8BA-C950-52E7-6610F24BC2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782" name="Rectangle 19">
                    <a:extLst>
                      <a:ext uri="{FF2B5EF4-FFF2-40B4-BE49-F238E27FC236}">
                        <a16:creationId xmlns:a16="http://schemas.microsoft.com/office/drawing/2014/main" id="{4CE72F26-B4A7-0995-BA35-E045FB2FB8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83" name="Rectangle 20">
                    <a:extLst>
                      <a:ext uri="{FF2B5EF4-FFF2-40B4-BE49-F238E27FC236}">
                        <a16:creationId xmlns:a16="http://schemas.microsoft.com/office/drawing/2014/main" id="{308276C4-2512-1FEA-4213-CC41D43976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CD1F69B8-7F91-2AF1-5141-6C540F852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277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27F7FD7-0AA2-964F-4045-8520DCC8A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8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84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84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74FCAE3-D8B2-2B99-1FF1-1D9C2DDEB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8663" y="282575"/>
            <a:ext cx="7772400" cy="685800"/>
          </a:xfrm>
        </p:spPr>
        <p:txBody>
          <a:bodyPr/>
          <a:lstStyle/>
          <a:p>
            <a:r>
              <a:rPr lang="en-US" altLang="en-US" sz="2800"/>
              <a:t>Stoichiometry of Actual Combustion</a:t>
            </a:r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2F1A41A1-8CBF-CEBB-3533-799A13F8F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550" y="1393825"/>
            <a:ext cx="8172450" cy="4419600"/>
          </a:xfrm>
        </p:spPr>
        <p:txBody>
          <a:bodyPr/>
          <a:lstStyle/>
          <a:p>
            <a:r>
              <a:rPr lang="en-US" altLang="en-US" sz="2400"/>
              <a:t>C</a:t>
            </a:r>
            <a:r>
              <a:rPr lang="en-US" altLang="en-US" sz="2400" baseline="-25000"/>
              <a:t>X</a:t>
            </a:r>
            <a:r>
              <a:rPr lang="en-US" altLang="en-US" sz="2400"/>
              <a:t>H</a:t>
            </a:r>
            <a:r>
              <a:rPr lang="en-US" altLang="en-US" sz="2400" baseline="-25000"/>
              <a:t>Y</a:t>
            </a:r>
            <a:r>
              <a:rPr lang="en-US" altLang="en-US" sz="2400"/>
              <a:t>S</a:t>
            </a:r>
            <a:r>
              <a:rPr lang="en-US" altLang="en-US" sz="2400" baseline="-25000"/>
              <a:t>Z</a:t>
            </a:r>
            <a:r>
              <a:rPr lang="en-US" altLang="en-US" sz="2400"/>
              <a:t>O</a:t>
            </a:r>
            <a:r>
              <a:rPr lang="en-US" altLang="en-US" sz="2400" baseline="-25000"/>
              <a:t>K </a:t>
            </a:r>
            <a:r>
              <a:rPr lang="en-US" altLang="en-US" sz="2400"/>
              <a:t> +</a:t>
            </a:r>
            <a:r>
              <a:rPr lang="en-US" altLang="en-US" sz="2400">
                <a:latin typeface="Symbol" panose="05050102010706020507" pitchFamily="18" charset="2"/>
              </a:rPr>
              <a:t>e</a:t>
            </a:r>
            <a:r>
              <a:rPr lang="en-US" altLang="en-US" sz="2400"/>
              <a:t> 4.76 (X+Y/4+Z-K/2) AIR</a:t>
            </a:r>
            <a:r>
              <a:rPr lang="en-US" altLang="en-US" sz="2400" baseline="-25000"/>
              <a:t> </a:t>
            </a:r>
            <a:r>
              <a:rPr lang="en-US" altLang="en-US" sz="2400">
                <a:ea typeface="Arial Unicode MS" pitchFamily="34" charset="-128"/>
              </a:rPr>
              <a:t>→ </a:t>
            </a:r>
            <a:r>
              <a:rPr lang="en-US" altLang="en-US" sz="2400" i="1">
                <a:ea typeface="Arial Unicode MS" pitchFamily="34" charset="-128"/>
              </a:rPr>
              <a:t>P</a:t>
            </a:r>
            <a:r>
              <a:rPr lang="en-US" altLang="en-US" sz="2400">
                <a:ea typeface="Arial Unicode MS" pitchFamily="34" charset="-128"/>
              </a:rPr>
              <a:t> CO</a:t>
            </a:r>
            <a:r>
              <a:rPr lang="en-US" altLang="en-US" sz="2400" baseline="-25000">
                <a:ea typeface="Arial Unicode MS" pitchFamily="34" charset="-128"/>
              </a:rPr>
              <a:t>2</a:t>
            </a:r>
            <a:r>
              <a:rPr lang="en-US" altLang="en-US" sz="2400">
                <a:ea typeface="Arial Unicode MS" pitchFamily="34" charset="-128"/>
              </a:rPr>
              <a:t> +</a:t>
            </a:r>
            <a:r>
              <a:rPr lang="en-US" altLang="en-US" sz="2400" i="1">
                <a:ea typeface="Arial Unicode MS" pitchFamily="34" charset="-128"/>
              </a:rPr>
              <a:t>Q</a:t>
            </a:r>
            <a:r>
              <a:rPr lang="en-US" altLang="en-US" sz="2400">
                <a:ea typeface="Arial Unicode MS" pitchFamily="34" charset="-128"/>
              </a:rPr>
              <a:t> H</a:t>
            </a:r>
            <a:r>
              <a:rPr lang="en-US" altLang="en-US" sz="2400" baseline="-25000">
                <a:ea typeface="Arial Unicode MS" pitchFamily="34" charset="-128"/>
              </a:rPr>
              <a:t>2</a:t>
            </a:r>
            <a:r>
              <a:rPr lang="en-US" altLang="en-US" sz="2400">
                <a:ea typeface="Arial Unicode MS" pitchFamily="34" charset="-128"/>
              </a:rPr>
              <a:t>O +</a:t>
            </a:r>
            <a:r>
              <a:rPr lang="en-US" altLang="en-US" sz="2400" i="1">
                <a:ea typeface="Arial Unicode MS" pitchFamily="34" charset="-128"/>
              </a:rPr>
              <a:t>R</a:t>
            </a:r>
            <a:r>
              <a:rPr lang="en-US" altLang="en-US" sz="2400">
                <a:ea typeface="Arial Unicode MS" pitchFamily="34" charset="-128"/>
              </a:rPr>
              <a:t> SO</a:t>
            </a:r>
            <a:r>
              <a:rPr lang="en-US" altLang="en-US" sz="2400" baseline="-25000">
                <a:ea typeface="Arial Unicode MS" pitchFamily="34" charset="-128"/>
              </a:rPr>
              <a:t>2 </a:t>
            </a:r>
            <a:r>
              <a:rPr lang="en-US" altLang="en-US" sz="2400">
                <a:ea typeface="Arial Unicode MS" pitchFamily="34" charset="-128"/>
              </a:rPr>
              <a:t>+ </a:t>
            </a:r>
            <a:r>
              <a:rPr lang="en-US" altLang="en-US" sz="2400" i="1">
                <a:ea typeface="Arial Unicode MS" pitchFamily="34" charset="-128"/>
              </a:rPr>
              <a:t>T</a:t>
            </a:r>
            <a:r>
              <a:rPr lang="en-US" altLang="en-US" sz="2400">
                <a:ea typeface="Arial Unicode MS" pitchFamily="34" charset="-128"/>
              </a:rPr>
              <a:t> N</a:t>
            </a:r>
            <a:r>
              <a:rPr lang="en-US" altLang="en-US" sz="2400" baseline="-25000">
                <a:ea typeface="Arial Unicode MS" pitchFamily="34" charset="-128"/>
              </a:rPr>
              <a:t>2 </a:t>
            </a:r>
            <a:r>
              <a:rPr lang="en-US" altLang="en-US" sz="2400">
                <a:ea typeface="Arial Unicode MS" pitchFamily="34" charset="-128"/>
              </a:rPr>
              <a:t> + </a:t>
            </a:r>
            <a:r>
              <a:rPr lang="en-US" altLang="en-US" sz="2400" i="1">
                <a:ea typeface="Arial Unicode MS" pitchFamily="34" charset="-128"/>
              </a:rPr>
              <a:t>U</a:t>
            </a:r>
            <a:r>
              <a:rPr lang="en-US" altLang="en-US" sz="2400">
                <a:ea typeface="Arial Unicode MS" pitchFamily="34" charset="-128"/>
              </a:rPr>
              <a:t> O</a:t>
            </a:r>
            <a:r>
              <a:rPr lang="en-US" altLang="en-US" sz="2400" baseline="-25000">
                <a:ea typeface="Arial Unicode MS" pitchFamily="34" charset="-128"/>
              </a:rPr>
              <a:t>2 </a:t>
            </a:r>
            <a:r>
              <a:rPr lang="en-US" altLang="en-US" sz="2400">
                <a:ea typeface="Arial Unicode MS" pitchFamily="34" charset="-128"/>
              </a:rPr>
              <a:t>+ </a:t>
            </a:r>
            <a:r>
              <a:rPr lang="en-US" altLang="en-US" sz="2400" i="1">
                <a:ea typeface="Arial Unicode MS" pitchFamily="34" charset="-128"/>
              </a:rPr>
              <a:t>V CO+WCH</a:t>
            </a:r>
            <a:r>
              <a:rPr lang="en-US" altLang="en-US" sz="2400" i="1" baseline="-25000">
                <a:ea typeface="Arial Unicode MS" pitchFamily="34" charset="-128"/>
              </a:rPr>
              <a:t>4</a:t>
            </a:r>
          </a:p>
          <a:p>
            <a:endParaRPr lang="en-US" altLang="en-US" sz="2400" baseline="-25000">
              <a:ea typeface="Arial Unicode MS" pitchFamily="34" charset="-128"/>
            </a:endParaRPr>
          </a:p>
          <a:p>
            <a:r>
              <a:rPr lang="en-US" altLang="en-US" sz="2400">
                <a:ea typeface="Arial Unicode MS" pitchFamily="34" charset="-128"/>
              </a:rPr>
              <a:t>Conservation species:</a:t>
            </a:r>
          </a:p>
          <a:p>
            <a:endParaRPr lang="en-US" altLang="en-US" sz="2400">
              <a:ea typeface="Arial Unicode MS" pitchFamily="34" charset="-128"/>
            </a:endParaRPr>
          </a:p>
          <a:p>
            <a:r>
              <a:rPr lang="en-US" altLang="en-US" sz="2400">
                <a:ea typeface="Arial Unicode MS" pitchFamily="34" charset="-128"/>
              </a:rPr>
              <a:t>Conservation of Carbon: X = </a:t>
            </a:r>
            <a:r>
              <a:rPr lang="en-US" altLang="en-US" sz="2400" i="1">
                <a:ea typeface="Arial Unicode MS" pitchFamily="34" charset="-128"/>
              </a:rPr>
              <a:t>P+V+W</a:t>
            </a:r>
          </a:p>
          <a:p>
            <a:r>
              <a:rPr lang="en-US" altLang="en-US" sz="2400">
                <a:ea typeface="Arial Unicode MS" pitchFamily="34" charset="-128"/>
              </a:rPr>
              <a:t>Conservation of Hydrogen: Y = 2 </a:t>
            </a:r>
            <a:r>
              <a:rPr lang="en-US" altLang="en-US" sz="2400" i="1">
                <a:ea typeface="Arial Unicode MS" pitchFamily="34" charset="-128"/>
              </a:rPr>
              <a:t>Q4W</a:t>
            </a:r>
            <a:endParaRPr lang="en-US" altLang="en-US" sz="2400">
              <a:ea typeface="Arial Unicode MS" pitchFamily="34" charset="-128"/>
            </a:endParaRPr>
          </a:p>
          <a:p>
            <a:r>
              <a:rPr lang="en-US" altLang="en-US" sz="2400">
                <a:ea typeface="Arial Unicode MS" pitchFamily="34" charset="-128"/>
              </a:rPr>
              <a:t>Conservation of Oxygen : K + 2 </a:t>
            </a:r>
            <a:r>
              <a:rPr lang="en-US" altLang="en-US" sz="2400">
                <a:latin typeface="Symbol" panose="05050102010706020507" pitchFamily="18" charset="2"/>
              </a:rPr>
              <a:t>e</a:t>
            </a:r>
            <a:r>
              <a:rPr lang="en-US" altLang="en-US" sz="2400"/>
              <a:t>  (X+Y/4+Z-K/2) = </a:t>
            </a:r>
            <a:r>
              <a:rPr lang="en-US" altLang="en-US" sz="2400" i="1"/>
              <a:t>2P +Q +2R +2U+V</a:t>
            </a:r>
            <a:endParaRPr lang="en-US" altLang="en-US" sz="2400"/>
          </a:p>
          <a:p>
            <a:r>
              <a:rPr lang="en-US" altLang="en-US" sz="2400"/>
              <a:t>Conservation of Nitrogen: 2 </a:t>
            </a:r>
            <a:r>
              <a:rPr lang="en-US" altLang="en-US" sz="2400">
                <a:latin typeface="Symbol" panose="05050102010706020507" pitchFamily="18" charset="2"/>
              </a:rPr>
              <a:t>e</a:t>
            </a:r>
            <a:r>
              <a:rPr lang="en-US" altLang="en-US" sz="2400"/>
              <a:t> 3.76 (X+Y/4+Z-K/2) = </a:t>
            </a:r>
            <a:r>
              <a:rPr lang="en-US" altLang="en-US" sz="2400" i="1"/>
              <a:t>T</a:t>
            </a:r>
            <a:endParaRPr lang="en-US" altLang="en-US" sz="2400" i="1">
              <a:ea typeface="Arial Unicode MS" pitchFamily="34" charset="-128"/>
            </a:endParaRPr>
          </a:p>
          <a:p>
            <a:r>
              <a:rPr lang="en-US" altLang="en-US" sz="2400"/>
              <a:t>Conservation of Sulfur: Z = </a:t>
            </a:r>
            <a:r>
              <a:rPr lang="en-US" altLang="en-US" sz="2400" i="1"/>
              <a:t>R</a:t>
            </a:r>
          </a:p>
        </p:txBody>
      </p:sp>
      <p:grpSp>
        <p:nvGrpSpPr>
          <p:cNvPr id="33796" name="Group 19">
            <a:extLst>
              <a:ext uri="{FF2B5EF4-FFF2-40B4-BE49-F238E27FC236}">
                <a16:creationId xmlns:a16="http://schemas.microsoft.com/office/drawing/2014/main" id="{95610190-FFCF-6FAB-7FF3-B7E6ACC7AF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3797" name="Group 19">
              <a:extLst>
                <a:ext uri="{FF2B5EF4-FFF2-40B4-BE49-F238E27FC236}">
                  <a16:creationId xmlns:a16="http://schemas.microsoft.com/office/drawing/2014/main" id="{5ED9383F-5B33-655F-67F1-28BB7F07D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3799" name="Group 8">
                <a:extLst>
                  <a:ext uri="{FF2B5EF4-FFF2-40B4-BE49-F238E27FC236}">
                    <a16:creationId xmlns:a16="http://schemas.microsoft.com/office/drawing/2014/main" id="{90A6464D-4618-6398-2DCD-A060684EFF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3801" name="Group 9">
                  <a:extLst>
                    <a:ext uri="{FF2B5EF4-FFF2-40B4-BE49-F238E27FC236}">
                      <a16:creationId xmlns:a16="http://schemas.microsoft.com/office/drawing/2014/main" id="{AE9574E6-FCB9-A258-B8D9-A2838DC81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3811" name="Rectangle 10">
                    <a:extLst>
                      <a:ext uri="{FF2B5EF4-FFF2-40B4-BE49-F238E27FC236}">
                        <a16:creationId xmlns:a16="http://schemas.microsoft.com/office/drawing/2014/main" id="{9164BFA1-0C8C-F385-378C-C6B265B6B3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12" name="Rectangle 11">
                    <a:extLst>
                      <a:ext uri="{FF2B5EF4-FFF2-40B4-BE49-F238E27FC236}">
                        <a16:creationId xmlns:a16="http://schemas.microsoft.com/office/drawing/2014/main" id="{CD935E95-07C1-01D7-6465-99AAC9B146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2" name="Group 12">
                  <a:extLst>
                    <a:ext uri="{FF2B5EF4-FFF2-40B4-BE49-F238E27FC236}">
                      <a16:creationId xmlns:a16="http://schemas.microsoft.com/office/drawing/2014/main" id="{34CBA43F-53E2-91B1-ADC4-2CB368C112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809" name="Rectangle 13">
                    <a:extLst>
                      <a:ext uri="{FF2B5EF4-FFF2-40B4-BE49-F238E27FC236}">
                        <a16:creationId xmlns:a16="http://schemas.microsoft.com/office/drawing/2014/main" id="{39743B5A-40B9-5C56-C6E8-B6A88772B8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10" name="Rectangle 14">
                    <a:extLst>
                      <a:ext uri="{FF2B5EF4-FFF2-40B4-BE49-F238E27FC236}">
                        <a16:creationId xmlns:a16="http://schemas.microsoft.com/office/drawing/2014/main" id="{7311F42A-BBBA-C149-5D57-84A89B07F6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3" name="Group 15">
                  <a:extLst>
                    <a:ext uri="{FF2B5EF4-FFF2-40B4-BE49-F238E27FC236}">
                      <a16:creationId xmlns:a16="http://schemas.microsoft.com/office/drawing/2014/main" id="{F63C2F39-2B0D-2011-7B32-D928BDEF52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807" name="Rectangle 16">
                    <a:extLst>
                      <a:ext uri="{FF2B5EF4-FFF2-40B4-BE49-F238E27FC236}">
                        <a16:creationId xmlns:a16="http://schemas.microsoft.com/office/drawing/2014/main" id="{0BFD0926-302F-FD26-C7EC-EAF400C2F5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08" name="Rectangle 17">
                    <a:extLst>
                      <a:ext uri="{FF2B5EF4-FFF2-40B4-BE49-F238E27FC236}">
                        <a16:creationId xmlns:a16="http://schemas.microsoft.com/office/drawing/2014/main" id="{ECAF7E70-D3C9-C1A2-1067-7045D3C623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4" name="Group 18">
                  <a:extLst>
                    <a:ext uri="{FF2B5EF4-FFF2-40B4-BE49-F238E27FC236}">
                      <a16:creationId xmlns:a16="http://schemas.microsoft.com/office/drawing/2014/main" id="{ACF7AA6D-9381-030A-837E-C3C04EF463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805" name="Rectangle 19">
                    <a:extLst>
                      <a:ext uri="{FF2B5EF4-FFF2-40B4-BE49-F238E27FC236}">
                        <a16:creationId xmlns:a16="http://schemas.microsoft.com/office/drawing/2014/main" id="{BABC6937-B2A6-921B-176D-2DE1A71E43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06" name="Rectangle 20">
                    <a:extLst>
                      <a:ext uri="{FF2B5EF4-FFF2-40B4-BE49-F238E27FC236}">
                        <a16:creationId xmlns:a16="http://schemas.microsoft.com/office/drawing/2014/main" id="{73676D95-C913-0D01-B5F6-146AD6066F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198343EB-B507-63D3-46A0-6AB718F7C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379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014EA56-35CF-758C-AD26-3EB996860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6CDEB75-4E14-FCAE-33EF-8465CCD7F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38100"/>
            <a:ext cx="7772400" cy="1143000"/>
          </a:xfrm>
        </p:spPr>
        <p:txBody>
          <a:bodyPr/>
          <a:lstStyle/>
          <a:p>
            <a:r>
              <a:rPr lang="en-US" altLang="en-US" sz="2800"/>
              <a:t>Modeling of Combustion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0D30B350-6003-9DFE-7403-A987A8BB65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17638"/>
            <a:ext cx="85344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C</a:t>
            </a:r>
            <a:r>
              <a:rPr lang="en-US" altLang="en-US" sz="2400" baseline="-25000">
                <a:cs typeface="Times New Roman" panose="02020603050405020304" pitchFamily="18" charset="0"/>
              </a:rPr>
              <a:t>X</a:t>
            </a:r>
            <a:r>
              <a:rPr lang="en-US" altLang="en-US" sz="2400">
                <a:cs typeface="Times New Roman" panose="02020603050405020304" pitchFamily="18" charset="0"/>
              </a:rPr>
              <a:t>H</a:t>
            </a:r>
            <a:r>
              <a:rPr lang="en-US" altLang="en-US" sz="2400" baseline="-25000">
                <a:cs typeface="Times New Roman" panose="02020603050405020304" pitchFamily="18" charset="0"/>
              </a:rPr>
              <a:t>Y</a:t>
            </a:r>
            <a:r>
              <a:rPr lang="en-US" altLang="en-US" sz="2400">
                <a:cs typeface="Times New Roman" panose="02020603050405020304" pitchFamily="18" charset="0"/>
              </a:rPr>
              <a:t>S</a:t>
            </a:r>
            <a:r>
              <a:rPr lang="en-US" altLang="en-US" sz="2400" baseline="-25000">
                <a:cs typeface="Times New Roman" panose="02020603050405020304" pitchFamily="18" charset="0"/>
              </a:rPr>
              <a:t>Z </a:t>
            </a:r>
            <a:r>
              <a:rPr lang="en-US" altLang="en-US" sz="2400">
                <a:cs typeface="Times New Roman" panose="02020603050405020304" pitchFamily="18" charset="0"/>
              </a:rPr>
              <a:t> +</a:t>
            </a:r>
            <a:r>
              <a:rPr lang="en-US" altLang="en-US" sz="2400" i="1">
                <a:latin typeface="Symbol" panose="05050102010706020507" pitchFamily="18" charset="2"/>
                <a:cs typeface="Times New Roman" panose="02020603050405020304" pitchFamily="18" charset="0"/>
              </a:rPr>
              <a:t>e </a:t>
            </a:r>
            <a:r>
              <a:rPr lang="en-US" altLang="en-US" sz="2400">
                <a:cs typeface="Times New Roman" panose="02020603050405020304" pitchFamily="18" charset="0"/>
              </a:rPr>
              <a:t>4.76 (X+Y/4+Z) AIR</a:t>
            </a:r>
            <a:r>
              <a:rPr lang="en-US" altLang="en-US" sz="2400" baseline="-250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cs typeface="Times New Roman" panose="02020603050405020304" pitchFamily="18" charset="0"/>
              </a:rPr>
              <a:t> + Moisture in Air +  Moisture in fuel  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→   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CO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Q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H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O +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R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SO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N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U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O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V CO+WCH</a:t>
            </a:r>
            <a:r>
              <a:rPr lang="en-US" altLang="en-US" sz="2400" i="1" baseline="-25000">
                <a:ea typeface="Arial Unicode MS" pitchFamily="34" charset="-128"/>
                <a:cs typeface="Times New Roman" panose="02020603050405020304" pitchFamily="18" charset="0"/>
              </a:rPr>
              <a:t>4</a:t>
            </a:r>
            <a:endParaRPr lang="en-US" altLang="en-US" sz="2400" baseline="-25000">
              <a:ea typeface="Arial Unicode MS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Exhaust gases: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CO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Q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H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O+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R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SO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N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U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O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V CO+WCH</a:t>
            </a:r>
            <a:r>
              <a:rPr lang="en-US" altLang="en-US" sz="2400" i="1" baseline="-25000">
                <a:ea typeface="Arial Unicode MS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 kmols.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Excess air coefficient : </a:t>
            </a:r>
            <a:r>
              <a:rPr lang="en-US" altLang="en-US" sz="2400" i="1">
                <a:latin typeface="Symbol" panose="05050102010706020507" pitchFamily="18" charset="2"/>
                <a:ea typeface="Arial Unicode MS" pitchFamily="34" charset="-128"/>
                <a:cs typeface="Times New Roman" panose="02020603050405020304" pitchFamily="18" charset="0"/>
              </a:rPr>
              <a:t>e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Volume fraction = mole fraction.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Volume fraction of CO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: x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=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P *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100 /(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+Q+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R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U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V+W)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Volume fraction of CO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: x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=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VCO *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100 /(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+Q+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R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U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V+W) 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Volume fraction of O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: x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=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U *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100 /(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+Q+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R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U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V+W)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Volume fraction of N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2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: x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=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T *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100 /(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+Q+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R</a:t>
            </a:r>
            <a:r>
              <a:rPr lang="en-US" altLang="en-US" sz="2400" baseline="-25000"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U</a:t>
            </a:r>
            <a:r>
              <a:rPr lang="en-US" altLang="en-US" sz="2400">
                <a:ea typeface="Arial Unicode MS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400" i="1">
                <a:ea typeface="Arial Unicode MS" pitchFamily="34" charset="-128"/>
                <a:cs typeface="Times New Roman" panose="02020603050405020304" pitchFamily="18" charset="0"/>
              </a:rPr>
              <a:t>V+W)</a:t>
            </a:r>
          </a:p>
        </p:txBody>
      </p:sp>
      <p:grpSp>
        <p:nvGrpSpPr>
          <p:cNvPr id="34820" name="Group 34">
            <a:extLst>
              <a:ext uri="{FF2B5EF4-FFF2-40B4-BE49-F238E27FC236}">
                <a16:creationId xmlns:a16="http://schemas.microsoft.com/office/drawing/2014/main" id="{A1219324-0C36-BC56-39C9-AA57079DEF5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821" name="Group 19">
              <a:extLst>
                <a:ext uri="{FF2B5EF4-FFF2-40B4-BE49-F238E27FC236}">
                  <a16:creationId xmlns:a16="http://schemas.microsoft.com/office/drawing/2014/main" id="{317AEFCB-F4D5-033E-1905-BBC0F50CF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4823" name="Group 8">
                <a:extLst>
                  <a:ext uri="{FF2B5EF4-FFF2-40B4-BE49-F238E27FC236}">
                    <a16:creationId xmlns:a16="http://schemas.microsoft.com/office/drawing/2014/main" id="{7C2E9650-0CC3-FAB9-4586-2D302DB96B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4825" name="Group 9">
                  <a:extLst>
                    <a:ext uri="{FF2B5EF4-FFF2-40B4-BE49-F238E27FC236}">
                      <a16:creationId xmlns:a16="http://schemas.microsoft.com/office/drawing/2014/main" id="{38BC4690-6703-FB81-CBDB-FF345F0FBC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835" name="Rectangle 10">
                    <a:extLst>
                      <a:ext uri="{FF2B5EF4-FFF2-40B4-BE49-F238E27FC236}">
                        <a16:creationId xmlns:a16="http://schemas.microsoft.com/office/drawing/2014/main" id="{25F3DC41-76FE-27FE-ED2A-9FF42FC15C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6" name="Rectangle 11">
                    <a:extLst>
                      <a:ext uri="{FF2B5EF4-FFF2-40B4-BE49-F238E27FC236}">
                        <a16:creationId xmlns:a16="http://schemas.microsoft.com/office/drawing/2014/main" id="{E61300BD-2AA9-8D34-3DB2-5D7C8B19A2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26" name="Group 12">
                  <a:extLst>
                    <a:ext uri="{FF2B5EF4-FFF2-40B4-BE49-F238E27FC236}">
                      <a16:creationId xmlns:a16="http://schemas.microsoft.com/office/drawing/2014/main" id="{6C4BA4ED-3079-0C85-15DA-D3D9E3309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833" name="Rectangle 13">
                    <a:extLst>
                      <a:ext uri="{FF2B5EF4-FFF2-40B4-BE49-F238E27FC236}">
                        <a16:creationId xmlns:a16="http://schemas.microsoft.com/office/drawing/2014/main" id="{5E2B3B64-2B26-71B5-B8D9-A5D6A682A1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4" name="Rectangle 14">
                    <a:extLst>
                      <a:ext uri="{FF2B5EF4-FFF2-40B4-BE49-F238E27FC236}">
                        <a16:creationId xmlns:a16="http://schemas.microsoft.com/office/drawing/2014/main" id="{1E620849-A8D9-02F2-9C34-E0DA27E675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27" name="Group 15">
                  <a:extLst>
                    <a:ext uri="{FF2B5EF4-FFF2-40B4-BE49-F238E27FC236}">
                      <a16:creationId xmlns:a16="http://schemas.microsoft.com/office/drawing/2014/main" id="{033A4A86-0BE1-CE61-705A-E0959F05F5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831" name="Rectangle 16">
                    <a:extLst>
                      <a:ext uri="{FF2B5EF4-FFF2-40B4-BE49-F238E27FC236}">
                        <a16:creationId xmlns:a16="http://schemas.microsoft.com/office/drawing/2014/main" id="{AB09061E-67A8-A284-5693-1DBBA6E565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2" name="Rectangle 17">
                    <a:extLst>
                      <a:ext uri="{FF2B5EF4-FFF2-40B4-BE49-F238E27FC236}">
                        <a16:creationId xmlns:a16="http://schemas.microsoft.com/office/drawing/2014/main" id="{B9950E52-1F1B-6042-E9A8-93B105E9E7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28" name="Group 18">
                  <a:extLst>
                    <a:ext uri="{FF2B5EF4-FFF2-40B4-BE49-F238E27FC236}">
                      <a16:creationId xmlns:a16="http://schemas.microsoft.com/office/drawing/2014/main" id="{BA3F6EC8-482F-48D4-F4FB-A8D768890F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4829" name="Rectangle 19">
                    <a:extLst>
                      <a:ext uri="{FF2B5EF4-FFF2-40B4-BE49-F238E27FC236}">
                        <a16:creationId xmlns:a16="http://schemas.microsoft.com/office/drawing/2014/main" id="{6FC3E87A-71DA-50F2-09CD-2079BF55F8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0" name="Rectangle 20">
                    <a:extLst>
                      <a:ext uri="{FF2B5EF4-FFF2-40B4-BE49-F238E27FC236}">
                        <a16:creationId xmlns:a16="http://schemas.microsoft.com/office/drawing/2014/main" id="{37BC5AB6-61D1-E8E8-B991-AED86A60B3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F7156E27-0B39-7E6A-FB1F-7A9DEDC98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482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D0979E0-9D50-3EB4-A7DB-C94E6D47F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7151483-7BBA-0A9C-B79F-7A3658FC3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85725"/>
            <a:ext cx="6888162" cy="1143000"/>
          </a:xfrm>
        </p:spPr>
        <p:txBody>
          <a:bodyPr/>
          <a:lstStyle/>
          <a:p>
            <a:r>
              <a:rPr lang="en-US" altLang="en-US" sz="2800"/>
              <a:t>2—3 Complete &amp; Adiabatic  combustion at constant volume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Object 2">
                <a:extLst>
                  <a:ext uri="{FF2B5EF4-FFF2-40B4-BE49-F238E27FC236}">
                    <a16:creationId xmlns:a16="http://schemas.microsoft.com/office/drawing/2014/main" id="{D85FDFF3-32AC-8284-D961-5EE63A855876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2100263" y="3173413"/>
                <a:ext cx="4422775" cy="820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2290" name="Object 2">
                <a:extLst>
                  <a:ext uri="{FF2B5EF4-FFF2-40B4-BE49-F238E27FC236}">
                    <a16:creationId xmlns:a16="http://schemas.microsoft.com/office/drawing/2014/main" id="{D85FDFF3-32AC-8284-D961-5EE63A855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2100263" y="3173413"/>
                <a:ext cx="4422775" cy="8207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4" name="Line 7">
            <a:extLst>
              <a:ext uri="{FF2B5EF4-FFF2-40B4-BE49-F238E27FC236}">
                <a16:creationId xmlns:a16="http://schemas.microsoft.com/office/drawing/2014/main" id="{BF9BFBC3-AFA1-D9E3-D588-D6881122D1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5450" y="28194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12295" name="Line 8">
            <a:extLst>
              <a:ext uri="{FF2B5EF4-FFF2-40B4-BE49-F238E27FC236}">
                <a16:creationId xmlns:a16="http://schemas.microsoft.com/office/drawing/2014/main" id="{01A6E453-5512-6614-6961-E1B2C4BCC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7050" y="27432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12296" name="Text Box 9">
            <a:extLst>
              <a:ext uri="{FF2B5EF4-FFF2-40B4-BE49-F238E27FC236}">
                <a16:creationId xmlns:a16="http://schemas.microsoft.com/office/drawing/2014/main" id="{0E347FE5-75D6-EB80-ADD7-326265D14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23209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297" name="Text Box 10">
            <a:extLst>
              <a:ext uri="{FF2B5EF4-FFF2-40B4-BE49-F238E27FC236}">
                <a16:creationId xmlns:a16="http://schemas.microsoft.com/office/drawing/2014/main" id="{E73FA4B4-60A2-7AFE-638E-37681633C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5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Object 3">
                <a:extLst>
                  <a:ext uri="{FF2B5EF4-FFF2-40B4-BE49-F238E27FC236}">
                    <a16:creationId xmlns:a16="http://schemas.microsoft.com/office/drawing/2014/main" id="{50063C54-A9B7-8F1A-A185-E5940CFCB9A9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3771900" y="4611688"/>
                <a:ext cx="1800225" cy="790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2291" name="Object 3">
                <a:extLst>
                  <a:ext uri="{FF2B5EF4-FFF2-40B4-BE49-F238E27FC236}">
                    <a16:creationId xmlns:a16="http://schemas.microsoft.com/office/drawing/2014/main" id="{50063C54-A9B7-8F1A-A185-E5940CFCB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3771900" y="4611688"/>
                <a:ext cx="1800225" cy="790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1237D2B-2173-6D49-6497-B96A952EF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176338"/>
            <a:ext cx="6977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First law for a Closed system under going process 2 - 3</a:t>
            </a:r>
          </a:p>
        </p:txBody>
      </p:sp>
      <p:grpSp>
        <p:nvGrpSpPr>
          <p:cNvPr id="35850" name="Group 41">
            <a:extLst>
              <a:ext uri="{FF2B5EF4-FFF2-40B4-BE49-F238E27FC236}">
                <a16:creationId xmlns:a16="http://schemas.microsoft.com/office/drawing/2014/main" id="{2BC70E8C-89E4-6D43-B8CC-0A375C2098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851" name="Group 19">
              <a:extLst>
                <a:ext uri="{FF2B5EF4-FFF2-40B4-BE49-F238E27FC236}">
                  <a16:creationId xmlns:a16="http://schemas.microsoft.com/office/drawing/2014/main" id="{04DE3B42-9754-BFFA-817F-F6B8707C7D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853" name="Group 8">
                <a:extLst>
                  <a:ext uri="{FF2B5EF4-FFF2-40B4-BE49-F238E27FC236}">
                    <a16:creationId xmlns:a16="http://schemas.microsoft.com/office/drawing/2014/main" id="{DB0F6D64-ACDE-D075-FE91-3E246FFD90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5855" name="Group 9">
                  <a:extLst>
                    <a:ext uri="{FF2B5EF4-FFF2-40B4-BE49-F238E27FC236}">
                      <a16:creationId xmlns:a16="http://schemas.microsoft.com/office/drawing/2014/main" id="{0714582D-E3A7-081A-EF70-DA3FFD3FD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865" name="Rectangle 10">
                    <a:extLst>
                      <a:ext uri="{FF2B5EF4-FFF2-40B4-BE49-F238E27FC236}">
                        <a16:creationId xmlns:a16="http://schemas.microsoft.com/office/drawing/2014/main" id="{4EF4111D-0756-1B3F-15AD-44DC3C8305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6" name="Rectangle 11">
                    <a:extLst>
                      <a:ext uri="{FF2B5EF4-FFF2-40B4-BE49-F238E27FC236}">
                        <a16:creationId xmlns:a16="http://schemas.microsoft.com/office/drawing/2014/main" id="{9279A2F7-56B4-9834-C089-12D3E0FE04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6" name="Group 12">
                  <a:extLst>
                    <a:ext uri="{FF2B5EF4-FFF2-40B4-BE49-F238E27FC236}">
                      <a16:creationId xmlns:a16="http://schemas.microsoft.com/office/drawing/2014/main" id="{AFDC7CC2-6DA5-A19E-CFFD-1EDD60F50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863" name="Rectangle 13">
                    <a:extLst>
                      <a:ext uri="{FF2B5EF4-FFF2-40B4-BE49-F238E27FC236}">
                        <a16:creationId xmlns:a16="http://schemas.microsoft.com/office/drawing/2014/main" id="{2B04839C-624F-343C-1713-389B654009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4" name="Rectangle 14">
                    <a:extLst>
                      <a:ext uri="{FF2B5EF4-FFF2-40B4-BE49-F238E27FC236}">
                        <a16:creationId xmlns:a16="http://schemas.microsoft.com/office/drawing/2014/main" id="{83B55737-5F2E-5E8D-BBE9-0371D3ECA3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7" name="Group 15">
                  <a:extLst>
                    <a:ext uri="{FF2B5EF4-FFF2-40B4-BE49-F238E27FC236}">
                      <a16:creationId xmlns:a16="http://schemas.microsoft.com/office/drawing/2014/main" id="{10187F4C-0941-5681-6903-3500F5B824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861" name="Rectangle 16">
                    <a:extLst>
                      <a:ext uri="{FF2B5EF4-FFF2-40B4-BE49-F238E27FC236}">
                        <a16:creationId xmlns:a16="http://schemas.microsoft.com/office/drawing/2014/main" id="{89D8C8FF-98D6-7ABE-6D78-C9D15F2B00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2" name="Rectangle 17">
                    <a:extLst>
                      <a:ext uri="{FF2B5EF4-FFF2-40B4-BE49-F238E27FC236}">
                        <a16:creationId xmlns:a16="http://schemas.microsoft.com/office/drawing/2014/main" id="{0E19AB3E-BB46-1B4D-2CD5-EFD37A4524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8" name="Group 18">
                  <a:extLst>
                    <a:ext uri="{FF2B5EF4-FFF2-40B4-BE49-F238E27FC236}">
                      <a16:creationId xmlns:a16="http://schemas.microsoft.com/office/drawing/2014/main" id="{52FDC5C0-659C-28C9-249B-04B7D81F5F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5859" name="Rectangle 19">
                    <a:extLst>
                      <a:ext uri="{FF2B5EF4-FFF2-40B4-BE49-F238E27FC236}">
                        <a16:creationId xmlns:a16="http://schemas.microsoft.com/office/drawing/2014/main" id="{69093966-FD9A-5238-5132-0AA04D40FE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0" name="Rectangle 20">
                    <a:extLst>
                      <a:ext uri="{FF2B5EF4-FFF2-40B4-BE49-F238E27FC236}">
                        <a16:creationId xmlns:a16="http://schemas.microsoft.com/office/drawing/2014/main" id="{B0B451D8-D7CB-C69C-8F9A-C363AA6377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C305DF6D-D848-4CDA-C3D0-27B12E5CE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85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7968629-90EE-C2E6-4ADF-6DCF17B00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B19C82C-1895-DDA4-C9C0-412FE5011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35B47534-DD88-3110-48E7-59FA665C7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6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8436" name="Title 10">
            <a:extLst>
              <a:ext uri="{FF2B5EF4-FFF2-40B4-BE49-F238E27FC236}">
                <a16:creationId xmlns:a16="http://schemas.microsoft.com/office/drawing/2014/main" id="{A8646617-FD54-8259-82E1-DF6B29E2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0988"/>
            <a:ext cx="6705600" cy="785812"/>
          </a:xfrm>
        </p:spPr>
        <p:txBody>
          <a:bodyPr/>
          <a:lstStyle/>
          <a:p>
            <a:r>
              <a:rPr lang="en-US" altLang="en-US" sz="2800" dirty="0"/>
              <a:t>Cyclic Work To be Delivered by An Artificial Horse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9BCA684F-3CCF-3D29-FF12-02EEA2F4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033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+mn-lt"/>
              </a:rPr>
              <a:t>Ideal cycle work to be provided by  A Powering Engine: </a:t>
            </a:r>
            <a:endParaRPr lang="en-US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4" name="Ink 18">
                <a:extLst>
                  <a:ext uri="{FF2B5EF4-FFF2-40B4-BE49-F238E27FC236}">
                    <a16:creationId xmlns:a16="http://schemas.microsoft.com/office/drawing/2014/main" id="{C2368AEC-EC16-63D2-F9C6-E7DCAE491BB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4988" y="5302250"/>
              <a:ext cx="19050" cy="15875"/>
            </p14:xfrm>
          </p:contentPart>
        </mc:Choice>
        <mc:Fallback xmlns="">
          <p:pic>
            <p:nvPicPr>
              <p:cNvPr id="1034" name="Ink 18">
                <a:extLst>
                  <a:ext uri="{FF2B5EF4-FFF2-40B4-BE49-F238E27FC236}">
                    <a16:creationId xmlns:a16="http://schemas.microsoft.com/office/drawing/2014/main" id="{C2368AEC-EC16-63D2-F9C6-E7DCAE491BB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5983" y="5293827"/>
                <a:ext cx="37061" cy="32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1" name="Ink 25">
                <a:extLst>
                  <a:ext uri="{FF2B5EF4-FFF2-40B4-BE49-F238E27FC236}">
                    <a16:creationId xmlns:a16="http://schemas.microsoft.com/office/drawing/2014/main" id="{742B1E3B-EAA7-83D6-C9CF-B1C04D55A3D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61175" y="6594475"/>
              <a:ext cx="869950" cy="153988"/>
            </p14:xfrm>
          </p:contentPart>
        </mc:Choice>
        <mc:Fallback xmlns="">
          <p:pic>
            <p:nvPicPr>
              <p:cNvPr id="1041" name="Ink 25">
                <a:extLst>
                  <a:ext uri="{FF2B5EF4-FFF2-40B4-BE49-F238E27FC236}">
                    <a16:creationId xmlns:a16="http://schemas.microsoft.com/office/drawing/2014/main" id="{742B1E3B-EAA7-83D6-C9CF-B1C04D55A3D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1836" y="6585229"/>
                <a:ext cx="888628" cy="172481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BC58B72-C731-05BF-845A-B50484671D4B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3232150"/>
            <a:ext cx="5549900" cy="3349625"/>
            <a:chOff x="3365920" y="3231940"/>
            <a:chExt cx="5549480" cy="3349835"/>
          </a:xfrm>
        </p:grpSpPr>
        <p:pic>
          <p:nvPicPr>
            <p:cNvPr id="18462" name="Picture 5">
              <a:extLst>
                <a:ext uri="{FF2B5EF4-FFF2-40B4-BE49-F238E27FC236}">
                  <a16:creationId xmlns:a16="http://schemas.microsoft.com/office/drawing/2014/main" id="{D5BD3D19-2D5F-3276-AEDB-2E91BB58F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657600"/>
              <a:ext cx="3429000" cy="292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9E0BBA4-DDD3-A8B2-27CF-4A650F9C2E16}"/>
                </a:ext>
              </a:extLst>
            </p:cNvPr>
            <p:cNvCxnSpPr/>
            <p:nvPr/>
          </p:nvCxnSpPr>
          <p:spPr>
            <a:xfrm>
              <a:off x="3365920" y="3231940"/>
              <a:ext cx="2341386" cy="1166886"/>
            </a:xfrm>
            <a:prstGeom prst="straightConnector1">
              <a:avLst/>
            </a:prstGeom>
            <a:ln w="63500" cmpd="dbl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4FF1BD-D2C9-34A4-06B7-B6A633463745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2962275"/>
            <a:ext cx="3324225" cy="3679825"/>
            <a:chOff x="358328" y="2963018"/>
            <a:chExt cx="3324225" cy="3678739"/>
          </a:xfrm>
        </p:grpSpPr>
        <p:pic>
          <p:nvPicPr>
            <p:cNvPr id="18460" name="Picture 15">
              <a:extLst>
                <a:ext uri="{FF2B5EF4-FFF2-40B4-BE49-F238E27FC236}">
                  <a16:creationId xmlns:a16="http://schemas.microsoft.com/office/drawing/2014/main" id="{7C7089E7-EEE0-7FDA-1C5B-A0D5AF45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28" y="3841407"/>
              <a:ext cx="3324225" cy="280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00D4041-E57A-8E36-DC6A-98ED3FBA9715}"/>
                </a:ext>
              </a:extLst>
            </p:cNvPr>
            <p:cNvCxnSpPr/>
            <p:nvPr/>
          </p:nvCxnSpPr>
          <p:spPr>
            <a:xfrm flipH="1">
              <a:off x="1218753" y="2963018"/>
              <a:ext cx="400050" cy="1056963"/>
            </a:xfrm>
            <a:prstGeom prst="straightConnector1">
              <a:avLst/>
            </a:prstGeom>
            <a:ln w="63500" cmpd="dbl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8">
            <a:extLst>
              <a:ext uri="{FF2B5EF4-FFF2-40B4-BE49-F238E27FC236}">
                <a16:creationId xmlns:a16="http://schemas.microsoft.com/office/drawing/2014/main" id="{ACB4E3C3-7B3A-4297-0F11-F2FD010EC2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CE877439-FF61-C62F-850A-9406F8F87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9A6B26B-EF48-59D5-DF62-32684757BB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1280C581-EFD3-DF6E-C2C9-6BA9840D8C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43306E2F-72F3-4D31-CDB5-05439D4210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1">
                    <a:extLst>
                      <a:ext uri="{FF2B5EF4-FFF2-40B4-BE49-F238E27FC236}">
                        <a16:creationId xmlns:a16="http://schemas.microsoft.com/office/drawing/2014/main" id="{FAE5A777-0F77-C214-A5AA-21C212F95A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A5418AC0-ADC6-C2D3-0CC2-C4D942EA9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2A7361F7-1A3B-4183-10EA-03E792A6F2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82B17CEE-458F-CA3E-A43B-6BDB81147A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DA816EF0-5930-9566-FB88-DC73F7881F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4477719F-F238-68F8-9846-3483FA7A62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5D9EC605-C84E-9D93-FA65-E0AE5A61E6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285CA193-5C45-196C-6BB9-8564259998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92703B09-A767-A626-2DD1-41CED394B2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D71722E5-7CC2-2635-E2A5-4EFA8649A9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086D52EF-C984-38E2-F8CC-90B051F6E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5F5850D-2B9A-481C-6376-4CAE4D4DE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">
                <a:extLst>
                  <a:ext uri="{FF2B5EF4-FFF2-40B4-BE49-F238E27FC236}">
                    <a16:creationId xmlns:a16="http://schemas.microsoft.com/office/drawing/2014/main" id="{BB38E830-A33C-9921-DB66-0BAE6E82C088}"/>
                  </a:ext>
                </a:extLst>
              </p:cNvPr>
              <p:cNvSpPr txBox="1"/>
              <p:nvPr/>
            </p:nvSpPr>
            <p:spPr bwMode="auto">
              <a:xfrm>
                <a:off x="304800" y="2155200"/>
                <a:ext cx="6628890" cy="135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𝑤h𝑒𝑒𝑙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𝑃𝑀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𝑚𝑡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𝑔𝑏</m:t>
                                              </m:r>
                                            </m:sub>
                                          </m:s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𝑃𝑀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𝑃𝑀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𝑚𝑡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𝑔𝑏</m:t>
                                              </m:r>
                                            </m:sub>
                                          </m:s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𝑃𝑀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Object 2">
                <a:extLst>
                  <a:ext uri="{FF2B5EF4-FFF2-40B4-BE49-F238E27FC236}">
                    <a16:creationId xmlns:a16="http://schemas.microsoft.com/office/drawing/2014/main" id="{BB38E830-A33C-9921-DB66-0BAE6E82C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155200"/>
                <a:ext cx="6628890" cy="135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8486200-AE24-6997-DB9E-1CB5B8997F97}"/>
              </a:ext>
            </a:extLst>
          </p:cNvPr>
          <p:cNvGrpSpPr>
            <a:grpSpLocks/>
          </p:cNvGrpSpPr>
          <p:nvPr/>
        </p:nvGrpSpPr>
        <p:grpSpPr bwMode="auto">
          <a:xfrm>
            <a:off x="3386138" y="1001713"/>
            <a:ext cx="5287962" cy="3305175"/>
            <a:chOff x="3385959" y="1001346"/>
            <a:chExt cx="5288141" cy="3305175"/>
          </a:xfrm>
        </p:grpSpPr>
        <p:pic>
          <p:nvPicPr>
            <p:cNvPr id="18464" name="Picture 2">
              <a:extLst>
                <a:ext uri="{FF2B5EF4-FFF2-40B4-BE49-F238E27FC236}">
                  <a16:creationId xmlns:a16="http://schemas.microsoft.com/office/drawing/2014/main" id="{D7652934-1550-AFAD-4961-B01C57E69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1001346"/>
              <a:ext cx="3311525" cy="330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DDC3A2F-F461-C3EB-0CF2-1CDF8A33172A}"/>
                </a:ext>
              </a:extLst>
            </p:cNvPr>
            <p:cNvCxnSpPr/>
            <p:nvPr/>
          </p:nvCxnSpPr>
          <p:spPr>
            <a:xfrm flipV="1">
              <a:off x="3385959" y="2285633"/>
              <a:ext cx="2228925" cy="469900"/>
            </a:xfrm>
            <a:prstGeom prst="straightConnector1">
              <a:avLst/>
            </a:prstGeom>
            <a:ln w="63500" cmpd="dbl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FA63554-B093-6102-7454-F5456C0A6083}"/>
              </a:ext>
            </a:extLst>
          </p:cNvPr>
          <p:cNvSpPr txBox="1"/>
          <p:nvPr/>
        </p:nvSpPr>
        <p:spPr>
          <a:xfrm>
            <a:off x="469900" y="3013502"/>
            <a:ext cx="795825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Air-standard Modelling is the final outcome of 19</a:t>
            </a:r>
            <a:r>
              <a:rPr lang="en-US" sz="3600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!!!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2298B5-3BE5-29AB-F32C-BE8B9BE74CD5}"/>
                  </a:ext>
                </a:extLst>
              </p14:cNvPr>
              <p14:cNvContentPartPr/>
              <p14:nvPr/>
            </p14:nvContentPartPr>
            <p14:xfrm>
              <a:off x="2009160" y="1949400"/>
              <a:ext cx="2167560" cy="143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2298B5-3BE5-29AB-F32C-BE8B9BE74CD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99800" y="1940040"/>
                <a:ext cx="2186280" cy="145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414EF066-439C-9021-6488-32C6D000B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188" y="152400"/>
            <a:ext cx="6704012" cy="1143000"/>
          </a:xfrm>
        </p:spPr>
        <p:txBody>
          <a:bodyPr/>
          <a:lstStyle/>
          <a:p>
            <a:r>
              <a:rPr lang="en-US" altLang="en-US" sz="2800"/>
              <a:t>Engineering Model for Prediction of Highest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4E89052C-EB4A-CCD2-FB31-6F45D89C0DC4}"/>
                  </a:ext>
                </a:extLst>
              </p:cNvPr>
              <p:cNvSpPr txBox="1"/>
              <p:nvPr/>
            </p:nvSpPr>
            <p:spPr bwMode="auto">
              <a:xfrm>
                <a:off x="255588" y="1928813"/>
                <a:ext cx="8769350" cy="936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𝑓𝑢𝑒𝑙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𝑓𝑢𝑒𝑙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</m:nary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4E89052C-EB4A-CCD2-FB31-6F45D89C0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88" y="1928813"/>
                <a:ext cx="8769350" cy="9366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73413475-43BF-B2FA-2D41-A8D7858E50A4}"/>
                  </a:ext>
                </a:extLst>
              </p:cNvPr>
              <p:cNvSpPr txBox="1"/>
              <p:nvPr/>
            </p:nvSpPr>
            <p:spPr bwMode="auto">
              <a:xfrm>
                <a:off x="255588" y="2955925"/>
                <a:ext cx="8539162" cy="1017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𝑓𝑢𝑒𝑙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0" name="Object 4">
                <a:extLst>
                  <a:ext uri="{FF2B5EF4-FFF2-40B4-BE49-F238E27FC236}">
                    <a16:creationId xmlns:a16="http://schemas.microsoft.com/office/drawing/2014/main" id="{73413475-43BF-B2FA-2D41-A8D7858E5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88" y="2955925"/>
                <a:ext cx="8539162" cy="1017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1064557D-A576-3B32-78E3-198DDD5D6306}"/>
                  </a:ext>
                </a:extLst>
              </p:cNvPr>
              <p:cNvSpPr txBox="1"/>
              <p:nvPr/>
            </p:nvSpPr>
            <p:spPr bwMode="auto">
              <a:xfrm>
                <a:off x="4284663" y="3973513"/>
                <a:ext cx="4102100" cy="873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1064557D-A576-3B32-78E3-198DDD5D6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663" y="3973513"/>
                <a:ext cx="4102100" cy="8731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3">
                <a:extLst>
                  <a:ext uri="{FF2B5EF4-FFF2-40B4-BE49-F238E27FC236}">
                    <a16:creationId xmlns:a16="http://schemas.microsoft.com/office/drawing/2014/main" id="{E1C05C27-7286-2D22-0C7F-C4F7ACE36303}"/>
                  </a:ext>
                </a:extLst>
              </p:cNvPr>
              <p:cNvSpPr txBox="1"/>
              <p:nvPr/>
            </p:nvSpPr>
            <p:spPr bwMode="auto">
              <a:xfrm>
                <a:off x="4256088" y="5014913"/>
                <a:ext cx="2589212" cy="569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2" name="Content Placeholder 3">
                <a:extLst>
                  <a:ext uri="{FF2B5EF4-FFF2-40B4-BE49-F238E27FC236}">
                    <a16:creationId xmlns:a16="http://schemas.microsoft.com/office/drawing/2014/main" id="{E1C05C27-7286-2D22-0C7F-C4F7ACE36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6088" y="5014913"/>
                <a:ext cx="2589212" cy="5699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FCDA5AE-A48E-0E33-146B-9657FC7F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4149725"/>
            <a:ext cx="391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Second order Property Model: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4C1F0E-C3CD-9937-E90E-EB58CADC7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5029200"/>
            <a:ext cx="3713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First order Property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">
                <a:extLst>
                  <a:ext uri="{FF2B5EF4-FFF2-40B4-BE49-F238E27FC236}">
                    <a16:creationId xmlns:a16="http://schemas.microsoft.com/office/drawing/2014/main" id="{FAADF623-B328-3D35-67D5-2DEF2445F97B}"/>
                  </a:ext>
                </a:extLst>
              </p:cNvPr>
              <p:cNvSpPr txBox="1"/>
              <p:nvPr/>
            </p:nvSpPr>
            <p:spPr bwMode="auto">
              <a:xfrm>
                <a:off x="3171825" y="1173163"/>
                <a:ext cx="1800225" cy="790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0" name="Object 3">
                <a:extLst>
                  <a:ext uri="{FF2B5EF4-FFF2-40B4-BE49-F238E27FC236}">
                    <a16:creationId xmlns:a16="http://schemas.microsoft.com/office/drawing/2014/main" id="{FAADF623-B328-3D35-67D5-2DEF2445F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1825" y="1173163"/>
                <a:ext cx="1800225" cy="790575"/>
              </a:xfrm>
              <a:prstGeom prst="rect">
                <a:avLst/>
              </a:prstGeom>
              <a:blipFill>
                <a:blip r:embed="rId6"/>
                <a:stretch>
                  <a:fillRect l="-6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5BAFA88E-D39C-81BD-04B2-073955C2DA54}"/>
                  </a:ext>
                </a:extLst>
              </p:cNvPr>
              <p:cNvSpPr txBox="1"/>
              <p:nvPr/>
            </p:nvSpPr>
            <p:spPr bwMode="auto">
              <a:xfrm>
                <a:off x="685800" y="5491163"/>
                <a:ext cx="1833563" cy="989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5BAFA88E-D39C-81BD-04B2-073955C2D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91163"/>
                <a:ext cx="1833563" cy="9890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875" name="Group 26">
            <a:extLst>
              <a:ext uri="{FF2B5EF4-FFF2-40B4-BE49-F238E27FC236}">
                <a16:creationId xmlns:a16="http://schemas.microsoft.com/office/drawing/2014/main" id="{1AF2254E-90D6-707A-DBDD-6FBBBC8F22B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6876" name="Group 19">
              <a:extLst>
                <a:ext uri="{FF2B5EF4-FFF2-40B4-BE49-F238E27FC236}">
                  <a16:creationId xmlns:a16="http://schemas.microsoft.com/office/drawing/2014/main" id="{0213B64E-8B78-5F08-99A5-CFEA94944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878" name="Group 8">
                <a:extLst>
                  <a:ext uri="{FF2B5EF4-FFF2-40B4-BE49-F238E27FC236}">
                    <a16:creationId xmlns:a16="http://schemas.microsoft.com/office/drawing/2014/main" id="{B14DEB8C-55CD-1AD6-33EA-11C237EAF6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6880" name="Group 9">
                  <a:extLst>
                    <a:ext uri="{FF2B5EF4-FFF2-40B4-BE49-F238E27FC236}">
                      <a16:creationId xmlns:a16="http://schemas.microsoft.com/office/drawing/2014/main" id="{D7E58B80-7CBC-0079-224A-E0AC9BD5DA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890" name="Rectangle 10">
                    <a:extLst>
                      <a:ext uri="{FF2B5EF4-FFF2-40B4-BE49-F238E27FC236}">
                        <a16:creationId xmlns:a16="http://schemas.microsoft.com/office/drawing/2014/main" id="{EEB56A01-39FC-1A67-6EA4-A688D5887F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91" name="Rectangle 11">
                    <a:extLst>
                      <a:ext uri="{FF2B5EF4-FFF2-40B4-BE49-F238E27FC236}">
                        <a16:creationId xmlns:a16="http://schemas.microsoft.com/office/drawing/2014/main" id="{58C2D577-5D95-1CA4-1095-BE3F63135D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81" name="Group 12">
                  <a:extLst>
                    <a:ext uri="{FF2B5EF4-FFF2-40B4-BE49-F238E27FC236}">
                      <a16:creationId xmlns:a16="http://schemas.microsoft.com/office/drawing/2014/main" id="{D29693B0-21B6-EF2E-930F-1267534D5F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6888" name="Rectangle 13">
                    <a:extLst>
                      <a:ext uri="{FF2B5EF4-FFF2-40B4-BE49-F238E27FC236}">
                        <a16:creationId xmlns:a16="http://schemas.microsoft.com/office/drawing/2014/main" id="{8811E8A3-16BA-1D0B-BDC1-02CC6CC1CE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9" name="Rectangle 14">
                    <a:extLst>
                      <a:ext uri="{FF2B5EF4-FFF2-40B4-BE49-F238E27FC236}">
                        <a16:creationId xmlns:a16="http://schemas.microsoft.com/office/drawing/2014/main" id="{56B43FF4-230B-6E7C-5E8F-2ACFCA1004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82" name="Group 15">
                  <a:extLst>
                    <a:ext uri="{FF2B5EF4-FFF2-40B4-BE49-F238E27FC236}">
                      <a16:creationId xmlns:a16="http://schemas.microsoft.com/office/drawing/2014/main" id="{604EEDA5-1262-045F-B0E1-3606A0429F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6886" name="Rectangle 16">
                    <a:extLst>
                      <a:ext uri="{FF2B5EF4-FFF2-40B4-BE49-F238E27FC236}">
                        <a16:creationId xmlns:a16="http://schemas.microsoft.com/office/drawing/2014/main" id="{53D0BAB9-E839-CD02-58F8-77212ABD1C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7" name="Rectangle 17">
                    <a:extLst>
                      <a:ext uri="{FF2B5EF4-FFF2-40B4-BE49-F238E27FC236}">
                        <a16:creationId xmlns:a16="http://schemas.microsoft.com/office/drawing/2014/main" id="{7E3601A2-CE84-7CD6-FBE4-186F965C1B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6883" name="Group 18">
                  <a:extLst>
                    <a:ext uri="{FF2B5EF4-FFF2-40B4-BE49-F238E27FC236}">
                      <a16:creationId xmlns:a16="http://schemas.microsoft.com/office/drawing/2014/main" id="{2FE47233-E105-3C13-F4D4-E80177020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6884" name="Rectangle 19">
                    <a:extLst>
                      <a:ext uri="{FF2B5EF4-FFF2-40B4-BE49-F238E27FC236}">
                        <a16:creationId xmlns:a16="http://schemas.microsoft.com/office/drawing/2014/main" id="{AD08DBFF-06A3-CA69-4147-3E894E8919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885" name="Rectangle 20">
                    <a:extLst>
                      <a:ext uri="{FF2B5EF4-FFF2-40B4-BE49-F238E27FC236}">
                        <a16:creationId xmlns:a16="http://schemas.microsoft.com/office/drawing/2014/main" id="{9C31D3A0-BC4B-5E7B-0C84-BDCB046521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1" name="Rectangle 21">
                <a:extLst>
                  <a:ext uri="{FF2B5EF4-FFF2-40B4-BE49-F238E27FC236}">
                    <a16:creationId xmlns:a16="http://schemas.microsoft.com/office/drawing/2014/main" id="{5B9FAFB3-12D7-BE17-85AE-FEF4FB02E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687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58652B5-A3F6-56AF-A606-E1217E045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872B8BE-BDDA-2C64-9287-5A0AF24E9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85725"/>
            <a:ext cx="6888162" cy="1143000"/>
          </a:xfrm>
        </p:spPr>
        <p:txBody>
          <a:bodyPr/>
          <a:lstStyle/>
          <a:p>
            <a:r>
              <a:rPr lang="en-US" altLang="en-US" sz="2800"/>
              <a:t>2—3 constant volume Heat addition to air with constant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Object 2">
                <a:extLst>
                  <a:ext uri="{FF2B5EF4-FFF2-40B4-BE49-F238E27FC236}">
                    <a16:creationId xmlns:a16="http://schemas.microsoft.com/office/drawing/2014/main" id="{538EA61B-E4BF-459E-47B3-23C8253D6676}"/>
                  </a:ext>
                </a:extLst>
              </p:cNvPr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2119313" y="2632075"/>
                <a:ext cx="4422775" cy="8207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2290" name="Object 2">
                <a:extLst>
                  <a:ext uri="{FF2B5EF4-FFF2-40B4-BE49-F238E27FC236}">
                    <a16:creationId xmlns:a16="http://schemas.microsoft.com/office/drawing/2014/main" id="{538EA61B-E4BF-459E-47B3-23C8253D6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2119313" y="2632075"/>
                <a:ext cx="4422775" cy="8207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Line 8">
            <a:extLst>
              <a:ext uri="{FF2B5EF4-FFF2-40B4-BE49-F238E27FC236}">
                <a16:creationId xmlns:a16="http://schemas.microsoft.com/office/drawing/2014/main" id="{F3803485-B178-7A19-E67B-A31937FCDF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7050" y="2209800"/>
            <a:ext cx="1143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12297" name="Text Box 10">
            <a:extLst>
              <a:ext uri="{FF2B5EF4-FFF2-40B4-BE49-F238E27FC236}">
                <a16:creationId xmlns:a16="http://schemas.microsoft.com/office/drawing/2014/main" id="{9E0F0EE8-F5CE-7962-5456-516E2E3EF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50" y="182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Object 3">
                <a:extLst>
                  <a:ext uri="{FF2B5EF4-FFF2-40B4-BE49-F238E27FC236}">
                    <a16:creationId xmlns:a16="http://schemas.microsoft.com/office/drawing/2014/main" id="{1BAB0D98-C721-C036-71D2-C9FBEEFE1CF3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1143000" y="3819525"/>
                <a:ext cx="6600825" cy="8207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2291" name="Object 3">
                <a:extLst>
                  <a:ext uri="{FF2B5EF4-FFF2-40B4-BE49-F238E27FC236}">
                    <a16:creationId xmlns:a16="http://schemas.microsoft.com/office/drawing/2014/main" id="{1BAB0D98-C721-C036-71D2-C9FBEEFE1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1143000" y="3819525"/>
                <a:ext cx="6600825" cy="820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5DE7711-926E-A0ED-DD61-F03717FF6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93825"/>
            <a:ext cx="6978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First law for a Closed system under going process 2 - 3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3">
                <a:extLst>
                  <a:ext uri="{FF2B5EF4-FFF2-40B4-BE49-F238E27FC236}">
                    <a16:creationId xmlns:a16="http://schemas.microsoft.com/office/drawing/2014/main" id="{95DFB530-12B9-EA2A-87E3-A7D060637068}"/>
                  </a:ext>
                </a:extLst>
              </p:cNvPr>
              <p:cNvSpPr txBox="1"/>
              <p:nvPr/>
            </p:nvSpPr>
            <p:spPr bwMode="auto">
              <a:xfrm>
                <a:off x="793750" y="5418138"/>
                <a:ext cx="7075488" cy="820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𝑓𝑢𝑒𝑙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𝐻𝐶𝑉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2" name="Object 3">
                <a:extLst>
                  <a:ext uri="{FF2B5EF4-FFF2-40B4-BE49-F238E27FC236}">
                    <a16:creationId xmlns:a16="http://schemas.microsoft.com/office/drawing/2014/main" id="{95DFB530-12B9-EA2A-87E3-A7D060637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750" y="5418138"/>
                <a:ext cx="7075488" cy="8207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897" name="Group 42">
            <a:extLst>
              <a:ext uri="{FF2B5EF4-FFF2-40B4-BE49-F238E27FC236}">
                <a16:creationId xmlns:a16="http://schemas.microsoft.com/office/drawing/2014/main" id="{55636DF2-AFD3-7B3A-7884-57AA24F44DB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898" name="Group 19">
              <a:extLst>
                <a:ext uri="{FF2B5EF4-FFF2-40B4-BE49-F238E27FC236}">
                  <a16:creationId xmlns:a16="http://schemas.microsoft.com/office/drawing/2014/main" id="{49EF27C5-157A-6F5F-D247-0E74D00DE2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900" name="Group 8">
                <a:extLst>
                  <a:ext uri="{FF2B5EF4-FFF2-40B4-BE49-F238E27FC236}">
                    <a16:creationId xmlns:a16="http://schemas.microsoft.com/office/drawing/2014/main" id="{F899BF2F-8C1C-D1BB-7AAC-016E461D34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7902" name="Group 9">
                  <a:extLst>
                    <a:ext uri="{FF2B5EF4-FFF2-40B4-BE49-F238E27FC236}">
                      <a16:creationId xmlns:a16="http://schemas.microsoft.com/office/drawing/2014/main" id="{A2443846-DDE6-EDB4-B3B3-824E3C2800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912" name="Rectangle 10">
                    <a:extLst>
                      <a:ext uri="{FF2B5EF4-FFF2-40B4-BE49-F238E27FC236}">
                        <a16:creationId xmlns:a16="http://schemas.microsoft.com/office/drawing/2014/main" id="{87AFD752-B826-464F-628C-CF729D39E7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13" name="Rectangle 11">
                    <a:extLst>
                      <a:ext uri="{FF2B5EF4-FFF2-40B4-BE49-F238E27FC236}">
                        <a16:creationId xmlns:a16="http://schemas.microsoft.com/office/drawing/2014/main" id="{F7259877-706F-93FF-2E68-431E43E6B5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903" name="Group 12">
                  <a:extLst>
                    <a:ext uri="{FF2B5EF4-FFF2-40B4-BE49-F238E27FC236}">
                      <a16:creationId xmlns:a16="http://schemas.microsoft.com/office/drawing/2014/main" id="{AC663B3A-B1EE-E0E0-FE3E-36C2875713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910" name="Rectangle 13">
                    <a:extLst>
                      <a:ext uri="{FF2B5EF4-FFF2-40B4-BE49-F238E27FC236}">
                        <a16:creationId xmlns:a16="http://schemas.microsoft.com/office/drawing/2014/main" id="{7DA6E632-0FB9-0D48-3F33-D68E2EB7EC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11" name="Rectangle 14">
                    <a:extLst>
                      <a:ext uri="{FF2B5EF4-FFF2-40B4-BE49-F238E27FC236}">
                        <a16:creationId xmlns:a16="http://schemas.microsoft.com/office/drawing/2014/main" id="{18465977-B530-88BA-DD2B-5CDFC7EDEE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904" name="Group 15">
                  <a:extLst>
                    <a:ext uri="{FF2B5EF4-FFF2-40B4-BE49-F238E27FC236}">
                      <a16:creationId xmlns:a16="http://schemas.microsoft.com/office/drawing/2014/main" id="{E180A0FF-A804-33E2-5440-E24F2C1599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7908" name="Rectangle 16">
                    <a:extLst>
                      <a:ext uri="{FF2B5EF4-FFF2-40B4-BE49-F238E27FC236}">
                        <a16:creationId xmlns:a16="http://schemas.microsoft.com/office/drawing/2014/main" id="{BBAC38C3-8E3B-E6D7-1DC7-B5CD3DE2BF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9" name="Rectangle 17">
                    <a:extLst>
                      <a:ext uri="{FF2B5EF4-FFF2-40B4-BE49-F238E27FC236}">
                        <a16:creationId xmlns:a16="http://schemas.microsoft.com/office/drawing/2014/main" id="{6EB75711-25B4-050C-6D51-04B8290DF8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7905" name="Group 18">
                  <a:extLst>
                    <a:ext uri="{FF2B5EF4-FFF2-40B4-BE49-F238E27FC236}">
                      <a16:creationId xmlns:a16="http://schemas.microsoft.com/office/drawing/2014/main" id="{8C28FDE7-132B-40ED-33C9-39281120B3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7906" name="Rectangle 19">
                    <a:extLst>
                      <a:ext uri="{FF2B5EF4-FFF2-40B4-BE49-F238E27FC236}">
                        <a16:creationId xmlns:a16="http://schemas.microsoft.com/office/drawing/2014/main" id="{794DDB9D-D6CA-4D6B-A5A3-2E7F367936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7" name="Rectangle 20">
                    <a:extLst>
                      <a:ext uri="{FF2B5EF4-FFF2-40B4-BE49-F238E27FC236}">
                        <a16:creationId xmlns:a16="http://schemas.microsoft.com/office/drawing/2014/main" id="{99CB41D8-680D-ED9D-4B60-06667F12BB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7" name="Rectangle 21">
                <a:extLst>
                  <a:ext uri="{FF2B5EF4-FFF2-40B4-BE49-F238E27FC236}">
                    <a16:creationId xmlns:a16="http://schemas.microsoft.com/office/drawing/2014/main" id="{D2029579-C795-FD07-7094-918CE7377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789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D12D897-E9A9-DF09-AC02-580EA3D16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AABDFE6-CC33-6021-C8E0-2C63D3D2B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248400" cy="966788"/>
          </a:xfrm>
        </p:spPr>
        <p:txBody>
          <a:bodyPr/>
          <a:lstStyle/>
          <a:p>
            <a:r>
              <a:rPr lang="en-US" altLang="en-US" sz="2800"/>
              <a:t>3—4 Isentropic expansion of the burned gases</a:t>
            </a:r>
          </a:p>
        </p:txBody>
      </p:sp>
      <p:sp>
        <p:nvSpPr>
          <p:cNvPr id="13319" name="Text Box 3">
            <a:extLst>
              <a:ext uri="{FF2B5EF4-FFF2-40B4-BE49-F238E27FC236}">
                <a16:creationId xmlns:a16="http://schemas.microsoft.com/office/drawing/2014/main" id="{B32738C4-A17A-6EDE-DF64-9D6519C1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289050"/>
            <a:ext cx="486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For a infinitesimal expansion process: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Object 2">
                <a:extLst>
                  <a:ext uri="{FF2B5EF4-FFF2-40B4-BE49-F238E27FC236}">
                    <a16:creationId xmlns:a16="http://schemas.microsoft.com/office/drawing/2014/main" id="{4A54BF20-AAA4-1A76-6FDA-1376F82C1D8B}"/>
                  </a:ext>
                </a:extLst>
              </p:cNvPr>
              <p:cNvSpPr txBox="1"/>
              <p:nvPr/>
            </p:nvSpPr>
            <p:spPr bwMode="auto">
              <a:xfrm>
                <a:off x="5484813" y="1276350"/>
                <a:ext cx="2897187" cy="617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𝑇𝑑𝑠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𝑝𝑑𝑣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3314" name="Object 2">
                <a:extLst>
                  <a:ext uri="{FF2B5EF4-FFF2-40B4-BE49-F238E27FC236}">
                    <a16:creationId xmlns:a16="http://schemas.microsoft.com/office/drawing/2014/main" id="{4A54BF20-AAA4-1A76-6FDA-1376F82C1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4813" y="1276350"/>
                <a:ext cx="2897187" cy="617538"/>
              </a:xfrm>
              <a:prstGeom prst="rect">
                <a:avLst/>
              </a:prstGeom>
              <a:blipFill>
                <a:blip r:embed="rId2"/>
                <a:stretch>
                  <a:fillRect l="-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722C7AB1-D516-3144-3A58-4FB04F53EC0F}"/>
                  </a:ext>
                </a:extLst>
              </p:cNvPr>
              <p:cNvSpPr txBox="1"/>
              <p:nvPr/>
            </p:nvSpPr>
            <p:spPr bwMode="auto">
              <a:xfrm>
                <a:off x="5724525" y="1774825"/>
                <a:ext cx="2082800" cy="8842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722C7AB1-D516-3144-3A58-4FB04F53E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525" y="1774825"/>
                <a:ext cx="2082800" cy="884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FB94F17E-B11C-F497-7C44-1FF21372EE71}"/>
                  </a:ext>
                </a:extLst>
              </p:cNvPr>
              <p:cNvSpPr txBox="1"/>
              <p:nvPr/>
            </p:nvSpPr>
            <p:spPr bwMode="auto">
              <a:xfrm>
                <a:off x="442913" y="3475038"/>
                <a:ext cx="8594725" cy="102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FB94F17E-B11C-F497-7C44-1FF21372E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913" y="3475038"/>
                <a:ext cx="8594725" cy="1028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22" name="Ink 11">
                <a:extLst>
                  <a:ext uri="{FF2B5EF4-FFF2-40B4-BE49-F238E27FC236}">
                    <a16:creationId xmlns:a16="http://schemas.microsoft.com/office/drawing/2014/main" id="{835C9EB9-11FE-145E-0AFE-AE88094444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3700" y="2641600"/>
              <a:ext cx="833438" cy="93663"/>
            </p14:xfrm>
          </p:contentPart>
        </mc:Choice>
        <mc:Fallback xmlns="">
          <p:pic>
            <p:nvPicPr>
              <p:cNvPr id="9222" name="Ink 11">
                <a:extLst>
                  <a:ext uri="{FF2B5EF4-FFF2-40B4-BE49-F238E27FC236}">
                    <a16:creationId xmlns:a16="http://schemas.microsoft.com/office/drawing/2014/main" id="{835C9EB9-11FE-145E-0AFE-AE88094444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4340" y="2632234"/>
                <a:ext cx="852159" cy="112396"/>
              </a:xfrm>
              <a:prstGeom prst="rect">
                <a:avLst/>
              </a:prstGeom>
            </p:spPr>
          </p:pic>
        </mc:Fallback>
      </mc:AlternateContent>
      <p:sp>
        <p:nvSpPr>
          <p:cNvPr id="38920" name="Text Box 6">
            <a:extLst>
              <a:ext uri="{FF2B5EF4-FFF2-40B4-BE49-F238E27FC236}">
                <a16:creationId xmlns:a16="http://schemas.microsoft.com/office/drawing/2014/main" id="{15EB6FE8-0036-CF81-D4F3-B80BE642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297488"/>
            <a:ext cx="338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Mass averaged properties: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21" name="Object 4">
                <a:extLst>
                  <a:ext uri="{FF2B5EF4-FFF2-40B4-BE49-F238E27FC236}">
                    <a16:creationId xmlns:a16="http://schemas.microsoft.com/office/drawing/2014/main" id="{84D012DE-3AE2-5B58-B1C4-ABDC345F1B59}"/>
                  </a:ext>
                </a:extLst>
              </p:cNvPr>
              <p:cNvSpPr txBox="1"/>
              <p:nvPr/>
            </p:nvSpPr>
            <p:spPr bwMode="auto">
              <a:xfrm>
                <a:off x="1223963" y="5624513"/>
                <a:ext cx="6710362" cy="1103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&amp;   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&amp;   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8921" name="Object 4">
                <a:extLst>
                  <a:ext uri="{FF2B5EF4-FFF2-40B4-BE49-F238E27FC236}">
                    <a16:creationId xmlns:a16="http://schemas.microsoft.com/office/drawing/2014/main" id="{84D012DE-3AE2-5B58-B1C4-ABDC345F1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3963" y="5624513"/>
                <a:ext cx="6710362" cy="11033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4">
            <a:extLst>
              <a:ext uri="{FF2B5EF4-FFF2-40B4-BE49-F238E27FC236}">
                <a16:creationId xmlns:a16="http://schemas.microsoft.com/office/drawing/2014/main" id="{36B03FC7-39B8-462B-3D9B-29CB5B61C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0"/>
            <a:ext cx="8812213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125567-1335-FC1B-F036-214FC41E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517775"/>
            <a:ext cx="5370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Using second order models for properties:</a:t>
            </a:r>
          </a:p>
        </p:txBody>
      </p:sp>
      <p:grpSp>
        <p:nvGrpSpPr>
          <p:cNvPr id="38924" name="Group 45">
            <a:extLst>
              <a:ext uri="{FF2B5EF4-FFF2-40B4-BE49-F238E27FC236}">
                <a16:creationId xmlns:a16="http://schemas.microsoft.com/office/drawing/2014/main" id="{84B318E7-819E-74C2-9915-CEE9649D90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8925" name="Group 19">
              <a:extLst>
                <a:ext uri="{FF2B5EF4-FFF2-40B4-BE49-F238E27FC236}">
                  <a16:creationId xmlns:a16="http://schemas.microsoft.com/office/drawing/2014/main" id="{3FA74DC2-1A66-90DE-AC28-A7815B7DA2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8927" name="Group 8">
                <a:extLst>
                  <a:ext uri="{FF2B5EF4-FFF2-40B4-BE49-F238E27FC236}">
                    <a16:creationId xmlns:a16="http://schemas.microsoft.com/office/drawing/2014/main" id="{1924B9D9-4624-B653-FA70-7A70A7C145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929" name="Group 9">
                  <a:extLst>
                    <a:ext uri="{FF2B5EF4-FFF2-40B4-BE49-F238E27FC236}">
                      <a16:creationId xmlns:a16="http://schemas.microsoft.com/office/drawing/2014/main" id="{1D56A288-CC3B-8CBB-E3BD-8908CE8D93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939" name="Rectangle 10">
                    <a:extLst>
                      <a:ext uri="{FF2B5EF4-FFF2-40B4-BE49-F238E27FC236}">
                        <a16:creationId xmlns:a16="http://schemas.microsoft.com/office/drawing/2014/main" id="{43232661-EBD7-5824-AA03-A0E0060C70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40" name="Rectangle 11">
                    <a:extLst>
                      <a:ext uri="{FF2B5EF4-FFF2-40B4-BE49-F238E27FC236}">
                        <a16:creationId xmlns:a16="http://schemas.microsoft.com/office/drawing/2014/main" id="{03EB8300-1BF2-A7A3-5B5A-CE640CC95A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30" name="Group 12">
                  <a:extLst>
                    <a:ext uri="{FF2B5EF4-FFF2-40B4-BE49-F238E27FC236}">
                      <a16:creationId xmlns:a16="http://schemas.microsoft.com/office/drawing/2014/main" id="{C0AB6A85-2D93-B9B0-2E84-165CDF8300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8937" name="Rectangle 13">
                    <a:extLst>
                      <a:ext uri="{FF2B5EF4-FFF2-40B4-BE49-F238E27FC236}">
                        <a16:creationId xmlns:a16="http://schemas.microsoft.com/office/drawing/2014/main" id="{3AC48471-49CA-9D9F-6A5F-611DE797C0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8" name="Rectangle 14">
                    <a:extLst>
                      <a:ext uri="{FF2B5EF4-FFF2-40B4-BE49-F238E27FC236}">
                        <a16:creationId xmlns:a16="http://schemas.microsoft.com/office/drawing/2014/main" id="{9DAF6A15-4F59-90EB-6FE4-17B0237D4B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31" name="Group 15">
                  <a:extLst>
                    <a:ext uri="{FF2B5EF4-FFF2-40B4-BE49-F238E27FC236}">
                      <a16:creationId xmlns:a16="http://schemas.microsoft.com/office/drawing/2014/main" id="{D4346FBB-9AE7-267C-0EAA-AA1D6FE402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8935" name="Rectangle 16">
                    <a:extLst>
                      <a:ext uri="{FF2B5EF4-FFF2-40B4-BE49-F238E27FC236}">
                        <a16:creationId xmlns:a16="http://schemas.microsoft.com/office/drawing/2014/main" id="{D7FBEAD9-4A3C-C540-B510-A761CB463D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6" name="Rectangle 17">
                    <a:extLst>
                      <a:ext uri="{FF2B5EF4-FFF2-40B4-BE49-F238E27FC236}">
                        <a16:creationId xmlns:a16="http://schemas.microsoft.com/office/drawing/2014/main" id="{116F5B10-E5D8-085E-2FC8-3704A534BF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8932" name="Group 18">
                  <a:extLst>
                    <a:ext uri="{FF2B5EF4-FFF2-40B4-BE49-F238E27FC236}">
                      <a16:creationId xmlns:a16="http://schemas.microsoft.com/office/drawing/2014/main" id="{32A4F9D0-8755-0698-BB14-3FFFD4D3AB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8933" name="Rectangle 19">
                    <a:extLst>
                      <a:ext uri="{FF2B5EF4-FFF2-40B4-BE49-F238E27FC236}">
                        <a16:creationId xmlns:a16="http://schemas.microsoft.com/office/drawing/2014/main" id="{396CAC0E-70CD-142A-10B3-D4A9E600AB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4" name="Rectangle 20">
                    <a:extLst>
                      <a:ext uri="{FF2B5EF4-FFF2-40B4-BE49-F238E27FC236}">
                        <a16:creationId xmlns:a16="http://schemas.microsoft.com/office/drawing/2014/main" id="{B19A5ABB-A52B-8B72-142A-BB95FF647F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A34B0B90-0B12-9E46-C582-91EB39C4E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892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99C3C44-DF14-3E6F-931A-898B9E8A8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D31E2AB-B3D8-A05C-E796-235BAF30F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248400" cy="966788"/>
          </a:xfrm>
        </p:spPr>
        <p:txBody>
          <a:bodyPr/>
          <a:lstStyle/>
          <a:p>
            <a:r>
              <a:rPr lang="en-US" altLang="en-US" sz="2800"/>
              <a:t>3—4 Isentropic expansion of Standard Air</a:t>
            </a:r>
          </a:p>
        </p:txBody>
      </p:sp>
      <p:sp>
        <p:nvSpPr>
          <p:cNvPr id="13319" name="Text Box 3">
            <a:extLst>
              <a:ext uri="{FF2B5EF4-FFF2-40B4-BE49-F238E27FC236}">
                <a16:creationId xmlns:a16="http://schemas.microsoft.com/office/drawing/2014/main" id="{6EF3A640-ABA0-C18C-C0CA-3375F52D1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1289050"/>
            <a:ext cx="486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For a infinitesimal expansion process: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4" name="Object 2">
                <a:extLst>
                  <a:ext uri="{FF2B5EF4-FFF2-40B4-BE49-F238E27FC236}">
                    <a16:creationId xmlns:a16="http://schemas.microsoft.com/office/drawing/2014/main" id="{E4FD0DE5-32B8-3710-129F-AF9EC237BC11}"/>
                  </a:ext>
                </a:extLst>
              </p:cNvPr>
              <p:cNvSpPr txBox="1"/>
              <p:nvPr/>
            </p:nvSpPr>
            <p:spPr bwMode="auto">
              <a:xfrm>
                <a:off x="5484813" y="1276350"/>
                <a:ext cx="2897187" cy="617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𝑇𝑑𝑠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𝑝𝑑𝑣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3314" name="Object 2">
                <a:extLst>
                  <a:ext uri="{FF2B5EF4-FFF2-40B4-BE49-F238E27FC236}">
                    <a16:creationId xmlns:a16="http://schemas.microsoft.com/office/drawing/2014/main" id="{E4FD0DE5-32B8-3710-129F-AF9EC237B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4813" y="1276350"/>
                <a:ext cx="2897187" cy="617538"/>
              </a:xfrm>
              <a:prstGeom prst="rect">
                <a:avLst/>
              </a:prstGeom>
              <a:blipFill>
                <a:blip r:embed="rId2"/>
                <a:stretch>
                  <a:fillRect l="-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07EE09E8-6F87-C49A-6A3B-8F6BE900DB23}"/>
                  </a:ext>
                </a:extLst>
              </p:cNvPr>
              <p:cNvSpPr txBox="1"/>
              <p:nvPr/>
            </p:nvSpPr>
            <p:spPr bwMode="auto">
              <a:xfrm>
                <a:off x="5724525" y="1774825"/>
                <a:ext cx="2082800" cy="8842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07EE09E8-6F87-C49A-6A3B-8F6BE900D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525" y="1774825"/>
                <a:ext cx="2082800" cy="884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2066D48A-49C3-5B30-476A-48CD2B8761E5}"/>
                  </a:ext>
                </a:extLst>
              </p:cNvPr>
              <p:cNvSpPr txBox="1"/>
              <p:nvPr/>
            </p:nvSpPr>
            <p:spPr bwMode="auto">
              <a:xfrm>
                <a:off x="644525" y="2771775"/>
                <a:ext cx="3190875" cy="976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2066D48A-49C3-5B30-476A-48CD2B876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525" y="2771775"/>
                <a:ext cx="3190875" cy="976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22" name="Ink 11">
                <a:extLst>
                  <a:ext uri="{FF2B5EF4-FFF2-40B4-BE49-F238E27FC236}">
                    <a16:creationId xmlns:a16="http://schemas.microsoft.com/office/drawing/2014/main" id="{062B59C5-661F-1FC2-A86B-AA62CCEDD90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3700" y="2641600"/>
              <a:ext cx="833438" cy="93663"/>
            </p14:xfrm>
          </p:contentPart>
        </mc:Choice>
        <mc:Fallback xmlns="">
          <p:pic>
            <p:nvPicPr>
              <p:cNvPr id="9222" name="Ink 11">
                <a:extLst>
                  <a:ext uri="{FF2B5EF4-FFF2-40B4-BE49-F238E27FC236}">
                    <a16:creationId xmlns:a16="http://schemas.microsoft.com/office/drawing/2014/main" id="{062B59C5-661F-1FC2-A86B-AA62CCEDD90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64340" y="2632234"/>
                <a:ext cx="852159" cy="112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ject 45">
                <a:extLst>
                  <a:ext uri="{FF2B5EF4-FFF2-40B4-BE49-F238E27FC236}">
                    <a16:creationId xmlns:a16="http://schemas.microsoft.com/office/drawing/2014/main" id="{0523EFB2-F3DD-36DF-0870-FC12D39EFCE4}"/>
                  </a:ext>
                </a:extLst>
              </p:cNvPr>
              <p:cNvSpPr txBox="1"/>
              <p:nvPr/>
            </p:nvSpPr>
            <p:spPr bwMode="auto">
              <a:xfrm>
                <a:off x="4989513" y="2979738"/>
                <a:ext cx="1708150" cy="1006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6" name="Object 45">
                <a:extLst>
                  <a:ext uri="{FF2B5EF4-FFF2-40B4-BE49-F238E27FC236}">
                    <a16:creationId xmlns:a16="http://schemas.microsoft.com/office/drawing/2014/main" id="{0523EFB2-F3DD-36DF-0870-FC12D39EF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9513" y="2979738"/>
                <a:ext cx="1708150" cy="10064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6">
                <a:extLst>
                  <a:ext uri="{FF2B5EF4-FFF2-40B4-BE49-F238E27FC236}">
                    <a16:creationId xmlns:a16="http://schemas.microsoft.com/office/drawing/2014/main" id="{2B797945-5167-6306-F35A-54C19A786CB2}"/>
                  </a:ext>
                </a:extLst>
              </p:cNvPr>
              <p:cNvSpPr txBox="1"/>
              <p:nvPr/>
            </p:nvSpPr>
            <p:spPr bwMode="auto">
              <a:xfrm>
                <a:off x="793750" y="4043363"/>
                <a:ext cx="1854200" cy="1106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𝑚𝑅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7" name="Object 46">
                <a:extLst>
                  <a:ext uri="{FF2B5EF4-FFF2-40B4-BE49-F238E27FC236}">
                    <a16:creationId xmlns:a16="http://schemas.microsoft.com/office/drawing/2014/main" id="{2B797945-5167-6306-F35A-54C19A786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750" y="4043363"/>
                <a:ext cx="1854200" cy="11064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6">
                <a:extLst>
                  <a:ext uri="{FF2B5EF4-FFF2-40B4-BE49-F238E27FC236}">
                    <a16:creationId xmlns:a16="http://schemas.microsoft.com/office/drawing/2014/main" id="{AB7F2910-2007-2205-77F0-6742EF7ABC60}"/>
                  </a:ext>
                </a:extLst>
              </p:cNvPr>
              <p:cNvSpPr txBox="1"/>
              <p:nvPr/>
            </p:nvSpPr>
            <p:spPr bwMode="auto">
              <a:xfrm>
                <a:off x="509588" y="5214938"/>
                <a:ext cx="8431212" cy="1103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𝑝𝑑𝑣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8" name="Object 6">
                <a:extLst>
                  <a:ext uri="{FF2B5EF4-FFF2-40B4-BE49-F238E27FC236}">
                    <a16:creationId xmlns:a16="http://schemas.microsoft.com/office/drawing/2014/main" id="{AB7F2910-2007-2205-77F0-6742EF7AB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588" y="5214938"/>
                <a:ext cx="8431212" cy="11033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947" name="Group 48">
            <a:extLst>
              <a:ext uri="{FF2B5EF4-FFF2-40B4-BE49-F238E27FC236}">
                <a16:creationId xmlns:a16="http://schemas.microsoft.com/office/drawing/2014/main" id="{868FC776-CACF-BF7C-4281-A39B70BD27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9948" name="Group 19">
              <a:extLst>
                <a:ext uri="{FF2B5EF4-FFF2-40B4-BE49-F238E27FC236}">
                  <a16:creationId xmlns:a16="http://schemas.microsoft.com/office/drawing/2014/main" id="{A970C506-8D15-A911-CE5B-5E4C8BFAF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9950" name="Group 8">
                <a:extLst>
                  <a:ext uri="{FF2B5EF4-FFF2-40B4-BE49-F238E27FC236}">
                    <a16:creationId xmlns:a16="http://schemas.microsoft.com/office/drawing/2014/main" id="{D1E46CAB-9DD0-D0FA-6FC2-4CAB536D1B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9952" name="Group 9">
                  <a:extLst>
                    <a:ext uri="{FF2B5EF4-FFF2-40B4-BE49-F238E27FC236}">
                      <a16:creationId xmlns:a16="http://schemas.microsoft.com/office/drawing/2014/main" id="{6AF389A9-A19E-C22D-EB67-0A81AAA179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962" name="Rectangle 10">
                    <a:extLst>
                      <a:ext uri="{FF2B5EF4-FFF2-40B4-BE49-F238E27FC236}">
                        <a16:creationId xmlns:a16="http://schemas.microsoft.com/office/drawing/2014/main" id="{1DD31B81-D775-E2B1-15C3-308CD61C37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63" name="Rectangle 11">
                    <a:extLst>
                      <a:ext uri="{FF2B5EF4-FFF2-40B4-BE49-F238E27FC236}">
                        <a16:creationId xmlns:a16="http://schemas.microsoft.com/office/drawing/2014/main" id="{37819281-D2B6-EB11-7F4B-E884C0B72B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53" name="Group 12">
                  <a:extLst>
                    <a:ext uri="{FF2B5EF4-FFF2-40B4-BE49-F238E27FC236}">
                      <a16:creationId xmlns:a16="http://schemas.microsoft.com/office/drawing/2014/main" id="{D00434BA-1190-5A69-BA53-05BBB8FFE3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9960" name="Rectangle 13">
                    <a:extLst>
                      <a:ext uri="{FF2B5EF4-FFF2-40B4-BE49-F238E27FC236}">
                        <a16:creationId xmlns:a16="http://schemas.microsoft.com/office/drawing/2014/main" id="{20095864-0A11-A109-93EB-CFD1DA346C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61" name="Rectangle 14">
                    <a:extLst>
                      <a:ext uri="{FF2B5EF4-FFF2-40B4-BE49-F238E27FC236}">
                        <a16:creationId xmlns:a16="http://schemas.microsoft.com/office/drawing/2014/main" id="{8EFBD998-6FA0-CCDF-DB16-4A5BD33868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54" name="Group 15">
                  <a:extLst>
                    <a:ext uri="{FF2B5EF4-FFF2-40B4-BE49-F238E27FC236}">
                      <a16:creationId xmlns:a16="http://schemas.microsoft.com/office/drawing/2014/main" id="{594C2AEB-41BF-3E0B-5F5E-AFC0234DD6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9958" name="Rectangle 16">
                    <a:extLst>
                      <a:ext uri="{FF2B5EF4-FFF2-40B4-BE49-F238E27FC236}">
                        <a16:creationId xmlns:a16="http://schemas.microsoft.com/office/drawing/2014/main" id="{3505561F-704A-C335-77B5-42C72C8161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9" name="Rectangle 17">
                    <a:extLst>
                      <a:ext uri="{FF2B5EF4-FFF2-40B4-BE49-F238E27FC236}">
                        <a16:creationId xmlns:a16="http://schemas.microsoft.com/office/drawing/2014/main" id="{18AD22F8-8C0E-B120-EA70-70D4368D61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955" name="Group 18">
                  <a:extLst>
                    <a:ext uri="{FF2B5EF4-FFF2-40B4-BE49-F238E27FC236}">
                      <a16:creationId xmlns:a16="http://schemas.microsoft.com/office/drawing/2014/main" id="{A0B9DBC5-5266-8A64-800C-493A60C0B4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9956" name="Rectangle 19">
                    <a:extLst>
                      <a:ext uri="{FF2B5EF4-FFF2-40B4-BE49-F238E27FC236}">
                        <a16:creationId xmlns:a16="http://schemas.microsoft.com/office/drawing/2014/main" id="{8EA72DAB-1993-1E98-0BB0-BF1139911A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957" name="Rectangle 20">
                    <a:extLst>
                      <a:ext uri="{FF2B5EF4-FFF2-40B4-BE49-F238E27FC236}">
                        <a16:creationId xmlns:a16="http://schemas.microsoft.com/office/drawing/2014/main" id="{7FF0553D-ED3C-B9E8-6566-921779E261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3" name="Rectangle 21">
                <a:extLst>
                  <a:ext uri="{FF2B5EF4-FFF2-40B4-BE49-F238E27FC236}">
                    <a16:creationId xmlns:a16="http://schemas.microsoft.com/office/drawing/2014/main" id="{B151795E-C393-3713-6D72-44E3362BE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994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0CA5E6A-3327-32E4-ABAC-91F4C6B49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E60278C3-3F1D-5068-E393-A41E2A69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294063"/>
            <a:ext cx="4259263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>
            <a:extLst>
              <a:ext uri="{FF2B5EF4-FFF2-40B4-BE49-F238E27FC236}">
                <a16:creationId xmlns:a16="http://schemas.microsoft.com/office/drawing/2014/main" id="{02E2ED6C-5AC9-39DE-FB66-9037FB742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46063"/>
            <a:ext cx="6305550" cy="858837"/>
          </a:xfrm>
        </p:spPr>
        <p:txBody>
          <a:bodyPr/>
          <a:lstStyle/>
          <a:p>
            <a:r>
              <a:rPr lang="en-IN" altLang="en-US" sz="2800"/>
              <a:t>Limitation of Four Bar Mechanism &amp; Scavenging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86BF117-FBCA-8645-7C78-41E15A4414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229600" cy="576263"/>
          </a:xfrm>
        </p:spPr>
        <p:txBody>
          <a:bodyPr/>
          <a:lstStyle/>
          <a:p>
            <a:r>
              <a:rPr lang="en-IN" altLang="en-US" sz="2400"/>
              <a:t>Expansion Ratio = Compression Ratio.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2E7C5D-1D9F-5AB6-E822-DC9E6443C3D8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886200"/>
            <a:ext cx="2819400" cy="2652713"/>
            <a:chOff x="6248400" y="3657600"/>
            <a:chExt cx="2819400" cy="265234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30AC2D7-855F-E85F-D80A-12C9AE7251EA}"/>
                </a:ext>
              </a:extLst>
            </p:cNvPr>
            <p:cNvSpPr/>
            <p:nvPr/>
          </p:nvSpPr>
          <p:spPr>
            <a:xfrm>
              <a:off x="6705600" y="4100452"/>
              <a:ext cx="1981200" cy="19809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ECA852-6A14-FA34-47E3-D5F42F98127B}"/>
                </a:ext>
              </a:extLst>
            </p:cNvPr>
            <p:cNvCxnSpPr/>
            <p:nvPr/>
          </p:nvCxnSpPr>
          <p:spPr>
            <a:xfrm>
              <a:off x="7696200" y="3657600"/>
              <a:ext cx="0" cy="2652346"/>
            </a:xfrm>
            <a:prstGeom prst="line">
              <a:avLst/>
            </a:prstGeom>
            <a:ln w="34925">
              <a:solidFill>
                <a:srgbClr val="0070C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3A8ED4-8057-1923-9C71-87F7EBE5CB50}"/>
                </a:ext>
              </a:extLst>
            </p:cNvPr>
            <p:cNvCxnSpPr/>
            <p:nvPr/>
          </p:nvCxnSpPr>
          <p:spPr>
            <a:xfrm>
              <a:off x="6248400" y="5090915"/>
              <a:ext cx="2819400" cy="0"/>
            </a:xfrm>
            <a:prstGeom prst="line">
              <a:avLst/>
            </a:prstGeom>
            <a:ln w="34925">
              <a:solidFill>
                <a:srgbClr val="0070C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FC6A025-C309-71DB-D3B1-46F716C7CE3D}"/>
                </a:ext>
              </a:extLst>
            </p:cNvPr>
            <p:cNvSpPr/>
            <p:nvPr/>
          </p:nvSpPr>
          <p:spPr>
            <a:xfrm>
              <a:off x="7543800" y="4938536"/>
              <a:ext cx="304800" cy="304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8DA9C3-5321-623D-DDCB-E280DE8FBD82}"/>
                </a:ext>
              </a:extLst>
            </p:cNvPr>
            <p:cNvSpPr/>
            <p:nvPr/>
          </p:nvSpPr>
          <p:spPr>
            <a:xfrm>
              <a:off x="6858000" y="4344893"/>
              <a:ext cx="842963" cy="7460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16D47E6-B341-6AA7-66CB-DCDBF61C8712}"/>
                </a:ext>
              </a:extLst>
            </p:cNvPr>
            <p:cNvSpPr/>
            <p:nvPr/>
          </p:nvSpPr>
          <p:spPr>
            <a:xfrm>
              <a:off x="7848600" y="5238531"/>
              <a:ext cx="560388" cy="538089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D6FAAA9-25C2-C71F-57D8-69C24E0CBD93}"/>
                </a:ext>
              </a:extLst>
            </p:cNvPr>
            <p:cNvSpPr/>
            <p:nvPr/>
          </p:nvSpPr>
          <p:spPr>
            <a:xfrm>
              <a:off x="7696200" y="4343305"/>
              <a:ext cx="842963" cy="7460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E013846-0FCA-509B-D90E-9A5AD9FF6905}"/>
                </a:ext>
              </a:extLst>
            </p:cNvPr>
            <p:cNvSpPr/>
            <p:nvPr/>
          </p:nvSpPr>
          <p:spPr>
            <a:xfrm>
              <a:off x="7010400" y="5257579"/>
              <a:ext cx="560388" cy="538089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44" name="Content Placeholder 17">
            <a:extLst>
              <a:ext uri="{FF2B5EF4-FFF2-40B4-BE49-F238E27FC236}">
                <a16:creationId xmlns:a16="http://schemas.microsoft.com/office/drawing/2014/main" id="{C8C71DB7-E9DB-510A-05B5-CAFE3B05B193}"/>
              </a:ext>
            </a:extLst>
          </p:cNvPr>
          <p:cNvSpPr txBox="1">
            <a:spLocks/>
          </p:cNvSpPr>
          <p:nvPr/>
        </p:nvSpPr>
        <p:spPr bwMode="auto">
          <a:xfrm>
            <a:off x="196850" y="1738313"/>
            <a:ext cx="8229600" cy="9477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IN" sz="2400" kern="0" dirty="0"/>
              <a:t>In a Real engines of 19</a:t>
            </a:r>
            <a:r>
              <a:rPr lang="en-IN" sz="2400" kern="0" baseline="30000" dirty="0"/>
              <a:t>th</a:t>
            </a:r>
            <a:r>
              <a:rPr lang="en-IN" sz="2400" kern="0" dirty="0"/>
              <a:t> &amp; 20</a:t>
            </a:r>
            <a:r>
              <a:rPr lang="en-IN" sz="2400" kern="0" baseline="30000" dirty="0"/>
              <a:t>th</a:t>
            </a:r>
            <a:r>
              <a:rPr lang="en-IN" sz="2400" kern="0" dirty="0"/>
              <a:t> Century:</a:t>
            </a:r>
          </a:p>
          <a:p>
            <a:pPr>
              <a:defRPr/>
            </a:pPr>
            <a:r>
              <a:rPr lang="en-IN" sz="2400" kern="0" dirty="0"/>
              <a:t>Expansion Ratio &lt; Compression Ratio?</a:t>
            </a:r>
          </a:p>
        </p:txBody>
      </p:sp>
      <p:sp>
        <p:nvSpPr>
          <p:cNvPr id="45" name="Content Placeholder 17">
            <a:extLst>
              <a:ext uri="{FF2B5EF4-FFF2-40B4-BE49-F238E27FC236}">
                <a16:creationId xmlns:a16="http://schemas.microsoft.com/office/drawing/2014/main" id="{2A9D46C6-F4D1-6C33-76D0-8C003B62AA09}"/>
              </a:ext>
            </a:extLst>
          </p:cNvPr>
          <p:cNvSpPr txBox="1">
            <a:spLocks/>
          </p:cNvSpPr>
          <p:nvPr/>
        </p:nvSpPr>
        <p:spPr bwMode="auto">
          <a:xfrm>
            <a:off x="381000" y="2671763"/>
            <a:ext cx="8229600" cy="909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IN" sz="2400" kern="0" dirty="0"/>
              <a:t>21</a:t>
            </a:r>
            <a:r>
              <a:rPr lang="en-IN" sz="2400" kern="0" baseline="30000" dirty="0"/>
              <a:t>st</a:t>
            </a:r>
            <a:r>
              <a:rPr lang="en-IN" sz="2400" kern="0" dirty="0"/>
              <a:t> Century Engines:</a:t>
            </a:r>
          </a:p>
          <a:p>
            <a:pPr>
              <a:defRPr/>
            </a:pPr>
            <a:r>
              <a:rPr lang="en-IN" sz="2400" kern="0" dirty="0"/>
              <a:t>Expansion Ratio &gt; Compression Ratio.</a:t>
            </a:r>
          </a:p>
        </p:txBody>
      </p:sp>
      <p:pic>
        <p:nvPicPr>
          <p:cNvPr id="46" name="Picture 1027" descr="Pv">
            <a:extLst>
              <a:ext uri="{FF2B5EF4-FFF2-40B4-BE49-F238E27FC236}">
                <a16:creationId xmlns:a16="http://schemas.microsoft.com/office/drawing/2014/main" id="{2A24391A-0DEF-2EB2-5F6C-46520360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586163"/>
            <a:ext cx="457200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25E3761-31DF-8845-7F5E-7BD8894F1AA1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900488"/>
            <a:ext cx="2819400" cy="2652712"/>
            <a:chOff x="3505200" y="3672254"/>
            <a:chExt cx="2819400" cy="265234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A32317-E583-8952-F7B1-55DF7DC6C6AD}"/>
                </a:ext>
              </a:extLst>
            </p:cNvPr>
            <p:cNvSpPr/>
            <p:nvPr/>
          </p:nvSpPr>
          <p:spPr>
            <a:xfrm>
              <a:off x="3962400" y="4115105"/>
              <a:ext cx="1981200" cy="198092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EE2DCDF-CB5A-357C-EF90-953DCBC889D8}"/>
                </a:ext>
              </a:extLst>
            </p:cNvPr>
            <p:cNvCxnSpPr/>
            <p:nvPr/>
          </p:nvCxnSpPr>
          <p:spPr>
            <a:xfrm>
              <a:off x="4953000" y="3672254"/>
              <a:ext cx="0" cy="2652346"/>
            </a:xfrm>
            <a:prstGeom prst="line">
              <a:avLst/>
            </a:prstGeom>
            <a:ln w="34925">
              <a:solidFill>
                <a:srgbClr val="0070C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A44F862-816C-8533-C11F-62B0DFBED3D4}"/>
                </a:ext>
              </a:extLst>
            </p:cNvPr>
            <p:cNvCxnSpPr/>
            <p:nvPr/>
          </p:nvCxnSpPr>
          <p:spPr>
            <a:xfrm>
              <a:off x="3505200" y="5105568"/>
              <a:ext cx="2819400" cy="0"/>
            </a:xfrm>
            <a:prstGeom prst="line">
              <a:avLst/>
            </a:prstGeom>
            <a:ln w="34925">
              <a:solidFill>
                <a:srgbClr val="0070C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6C4C286-F596-3590-A3C6-3AD207106F95}"/>
                </a:ext>
              </a:extLst>
            </p:cNvPr>
            <p:cNvSpPr/>
            <p:nvPr/>
          </p:nvSpPr>
          <p:spPr>
            <a:xfrm>
              <a:off x="4800600" y="4953189"/>
              <a:ext cx="304800" cy="3047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F1F02C7-9F71-803A-A409-B4F61DF7589E}"/>
                </a:ext>
              </a:extLst>
            </p:cNvPr>
            <p:cNvSpPr/>
            <p:nvPr/>
          </p:nvSpPr>
          <p:spPr>
            <a:xfrm>
              <a:off x="4114800" y="4359546"/>
              <a:ext cx="842963" cy="74602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ED17698-0F5A-7DD2-636D-AA6DF8E6E1EE}"/>
                </a:ext>
              </a:extLst>
            </p:cNvPr>
            <p:cNvSpPr/>
            <p:nvPr/>
          </p:nvSpPr>
          <p:spPr>
            <a:xfrm>
              <a:off x="5105400" y="5253186"/>
              <a:ext cx="560388" cy="538088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2CA427CE-2ADD-0F5A-A123-2933511D4643}"/>
              </a:ext>
            </a:extLst>
          </p:cNvPr>
          <p:cNvSpPr/>
          <p:nvPr/>
        </p:nvSpPr>
        <p:spPr>
          <a:xfrm>
            <a:off x="2836863" y="4597400"/>
            <a:ext cx="1400175" cy="571500"/>
          </a:xfrm>
          <a:custGeom>
            <a:avLst/>
            <a:gdLst>
              <a:gd name="connsiteX0" fmla="*/ 131408 w 1400567"/>
              <a:gd name="connsiteY0" fmla="*/ 171785 h 571052"/>
              <a:gd name="connsiteX1" fmla="*/ 300220 w 1400567"/>
              <a:gd name="connsiteY1" fmla="*/ 87379 h 571052"/>
              <a:gd name="connsiteX2" fmla="*/ 1045808 w 1400567"/>
              <a:gd name="connsiteY2" fmla="*/ 2972 h 571052"/>
              <a:gd name="connsiteX3" fmla="*/ 1397500 w 1400567"/>
              <a:gd name="connsiteY3" fmla="*/ 199920 h 571052"/>
              <a:gd name="connsiteX4" fmla="*/ 1186485 w 1400567"/>
              <a:gd name="connsiteY4" fmla="*/ 453139 h 571052"/>
              <a:gd name="connsiteX5" fmla="*/ 680048 w 1400567"/>
              <a:gd name="connsiteY5" fmla="*/ 565680 h 571052"/>
              <a:gd name="connsiteX6" fmla="*/ 173611 w 1400567"/>
              <a:gd name="connsiteY6" fmla="*/ 523477 h 571052"/>
              <a:gd name="connsiteX7" fmla="*/ 145476 w 1400567"/>
              <a:gd name="connsiteY7" fmla="*/ 270259 h 571052"/>
              <a:gd name="connsiteX8" fmla="*/ 61070 w 1400567"/>
              <a:gd name="connsiteY8" fmla="*/ 326529 h 571052"/>
              <a:gd name="connsiteX9" fmla="*/ 4799 w 1400567"/>
              <a:gd name="connsiteY9" fmla="*/ 213988 h 571052"/>
              <a:gd name="connsiteX10" fmla="*/ 187679 w 1400567"/>
              <a:gd name="connsiteY10" fmla="*/ 143649 h 57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0567" h="571052">
                <a:moveTo>
                  <a:pt x="131408" y="171785"/>
                </a:moveTo>
                <a:cubicBezTo>
                  <a:pt x="139614" y="143649"/>
                  <a:pt x="147820" y="115514"/>
                  <a:pt x="300220" y="87379"/>
                </a:cubicBezTo>
                <a:cubicBezTo>
                  <a:pt x="452620" y="59244"/>
                  <a:pt x="862928" y="-15785"/>
                  <a:pt x="1045808" y="2972"/>
                </a:cubicBezTo>
                <a:cubicBezTo>
                  <a:pt x="1228688" y="21729"/>
                  <a:pt x="1374054" y="124892"/>
                  <a:pt x="1397500" y="199920"/>
                </a:cubicBezTo>
                <a:cubicBezTo>
                  <a:pt x="1420946" y="274948"/>
                  <a:pt x="1306060" y="392179"/>
                  <a:pt x="1186485" y="453139"/>
                </a:cubicBezTo>
                <a:cubicBezTo>
                  <a:pt x="1066910" y="514099"/>
                  <a:pt x="848860" y="553957"/>
                  <a:pt x="680048" y="565680"/>
                </a:cubicBezTo>
                <a:cubicBezTo>
                  <a:pt x="511236" y="577403"/>
                  <a:pt x="262706" y="572714"/>
                  <a:pt x="173611" y="523477"/>
                </a:cubicBezTo>
                <a:cubicBezTo>
                  <a:pt x="84516" y="474240"/>
                  <a:pt x="164233" y="303084"/>
                  <a:pt x="145476" y="270259"/>
                </a:cubicBezTo>
                <a:cubicBezTo>
                  <a:pt x="126719" y="237434"/>
                  <a:pt x="84516" y="335907"/>
                  <a:pt x="61070" y="326529"/>
                </a:cubicBezTo>
                <a:cubicBezTo>
                  <a:pt x="37624" y="317151"/>
                  <a:pt x="-16303" y="244468"/>
                  <a:pt x="4799" y="213988"/>
                </a:cubicBezTo>
                <a:cubicBezTo>
                  <a:pt x="25901" y="183508"/>
                  <a:pt x="106790" y="163578"/>
                  <a:pt x="187679" y="14364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40971" name="Group 62">
            <a:extLst>
              <a:ext uri="{FF2B5EF4-FFF2-40B4-BE49-F238E27FC236}">
                <a16:creationId xmlns:a16="http://schemas.microsoft.com/office/drawing/2014/main" id="{79AF7C3B-92BE-DA5A-7AB0-2DC103ED3B7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0972" name="Group 19">
              <a:extLst>
                <a:ext uri="{FF2B5EF4-FFF2-40B4-BE49-F238E27FC236}">
                  <a16:creationId xmlns:a16="http://schemas.microsoft.com/office/drawing/2014/main" id="{80339AD2-2E8D-D2F0-E741-A02EE0C17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0974" name="Group 8">
                <a:extLst>
                  <a:ext uri="{FF2B5EF4-FFF2-40B4-BE49-F238E27FC236}">
                    <a16:creationId xmlns:a16="http://schemas.microsoft.com/office/drawing/2014/main" id="{AD50D4DF-77AA-7D69-B503-6D4264CF9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0976" name="Group 9">
                  <a:extLst>
                    <a:ext uri="{FF2B5EF4-FFF2-40B4-BE49-F238E27FC236}">
                      <a16:creationId xmlns:a16="http://schemas.microsoft.com/office/drawing/2014/main" id="{5BE7C900-A5EE-ED40-DBAD-6754BD1C4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0986" name="Rectangle 10">
                    <a:extLst>
                      <a:ext uri="{FF2B5EF4-FFF2-40B4-BE49-F238E27FC236}">
                        <a16:creationId xmlns:a16="http://schemas.microsoft.com/office/drawing/2014/main" id="{6B1B7CE7-7B12-7C8E-7BCB-C7C52DA5A1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7" name="Rectangle 11">
                    <a:extLst>
                      <a:ext uri="{FF2B5EF4-FFF2-40B4-BE49-F238E27FC236}">
                        <a16:creationId xmlns:a16="http://schemas.microsoft.com/office/drawing/2014/main" id="{8BC94214-BEF5-6F49-6C31-1AF906F76C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7" name="Group 12">
                  <a:extLst>
                    <a:ext uri="{FF2B5EF4-FFF2-40B4-BE49-F238E27FC236}">
                      <a16:creationId xmlns:a16="http://schemas.microsoft.com/office/drawing/2014/main" id="{F59FD3DD-1F56-D0B5-00F6-C284C44957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0984" name="Rectangle 13">
                    <a:extLst>
                      <a:ext uri="{FF2B5EF4-FFF2-40B4-BE49-F238E27FC236}">
                        <a16:creationId xmlns:a16="http://schemas.microsoft.com/office/drawing/2014/main" id="{CC535ADC-7779-5892-972E-27D71C5BA9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5" name="Rectangle 14">
                    <a:extLst>
                      <a:ext uri="{FF2B5EF4-FFF2-40B4-BE49-F238E27FC236}">
                        <a16:creationId xmlns:a16="http://schemas.microsoft.com/office/drawing/2014/main" id="{12A536F8-03C7-2222-D235-B7FCE4C0D4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8" name="Group 15">
                  <a:extLst>
                    <a:ext uri="{FF2B5EF4-FFF2-40B4-BE49-F238E27FC236}">
                      <a16:creationId xmlns:a16="http://schemas.microsoft.com/office/drawing/2014/main" id="{583608C5-FD5A-355D-C3AC-0DF9E67024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0982" name="Rectangle 16">
                    <a:extLst>
                      <a:ext uri="{FF2B5EF4-FFF2-40B4-BE49-F238E27FC236}">
                        <a16:creationId xmlns:a16="http://schemas.microsoft.com/office/drawing/2014/main" id="{F4FD5674-74CF-3D36-2AA0-8D682D02B7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3" name="Rectangle 17">
                    <a:extLst>
                      <a:ext uri="{FF2B5EF4-FFF2-40B4-BE49-F238E27FC236}">
                        <a16:creationId xmlns:a16="http://schemas.microsoft.com/office/drawing/2014/main" id="{16D21DAF-FACB-0D38-D3A0-04E9A5B119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979" name="Group 18">
                  <a:extLst>
                    <a:ext uri="{FF2B5EF4-FFF2-40B4-BE49-F238E27FC236}">
                      <a16:creationId xmlns:a16="http://schemas.microsoft.com/office/drawing/2014/main" id="{1A7616F3-17FB-E429-ABB8-E6FDE3AF04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0980" name="Rectangle 19">
                    <a:extLst>
                      <a:ext uri="{FF2B5EF4-FFF2-40B4-BE49-F238E27FC236}">
                        <a16:creationId xmlns:a16="http://schemas.microsoft.com/office/drawing/2014/main" id="{E33343EE-A779-AA92-C72C-EC5D555CBE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981" name="Rectangle 20">
                    <a:extLst>
                      <a:ext uri="{FF2B5EF4-FFF2-40B4-BE49-F238E27FC236}">
                        <a16:creationId xmlns:a16="http://schemas.microsoft.com/office/drawing/2014/main" id="{13AB770A-07C3-84A2-1191-584D805B56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7" name="Rectangle 21">
                <a:extLst>
                  <a:ext uri="{FF2B5EF4-FFF2-40B4-BE49-F238E27FC236}">
                    <a16:creationId xmlns:a16="http://schemas.microsoft.com/office/drawing/2014/main" id="{A4FFFF8E-AA1E-0AE7-17C0-396B38DE4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097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5E3169A-93DF-F0E7-1851-477697DE1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44" grpId="0" build="p"/>
      <p:bldP spid="4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8EE9C96-3111-DBD5-25E1-08D26E3FE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5338" y="-17463"/>
            <a:ext cx="7772400" cy="1143001"/>
          </a:xfrm>
        </p:spPr>
        <p:txBody>
          <a:bodyPr/>
          <a:lstStyle/>
          <a:p>
            <a:r>
              <a:rPr lang="en-US" altLang="en-US" sz="2800"/>
              <a:t>The Quick Closure Model</a:t>
            </a:r>
          </a:p>
        </p:txBody>
      </p:sp>
      <p:pic>
        <p:nvPicPr>
          <p:cNvPr id="41987" name="Picture 1">
            <a:extLst>
              <a:ext uri="{FF2B5EF4-FFF2-40B4-BE49-F238E27FC236}">
                <a16:creationId xmlns:a16="http://schemas.microsoft.com/office/drawing/2014/main" id="{24176C03-986E-C47D-C72C-5619D1F16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371600"/>
            <a:ext cx="2765425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01F276-0E60-F70C-9BF4-AA3B4CDD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258888"/>
            <a:ext cx="6288087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5CB12695-84E5-8F36-4D54-B5FE182D15E0}"/>
                  </a:ext>
                </a:extLst>
              </p:cNvPr>
              <p:cNvSpPr txBox="1"/>
              <p:nvPr/>
            </p:nvSpPr>
            <p:spPr bwMode="auto">
              <a:xfrm>
                <a:off x="1905000" y="1292225"/>
                <a:ext cx="6205538" cy="554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sPre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𝑆𝑇𝑃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5CB12695-84E5-8F36-4D54-B5FE182D1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1292225"/>
                <a:ext cx="6205538" cy="554038"/>
              </a:xfrm>
              <a:prstGeom prst="rect">
                <a:avLst/>
              </a:prstGeom>
              <a:blipFill>
                <a:blip r:embed="rId3"/>
                <a:stretch>
                  <a:fillRect l="-10029" t="-147253" b="-20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>
                <a:extLst>
                  <a:ext uri="{FF2B5EF4-FFF2-40B4-BE49-F238E27FC236}">
                    <a16:creationId xmlns:a16="http://schemas.microsoft.com/office/drawing/2014/main" id="{A7F08052-860F-CD9E-791F-F97BF88C437D}"/>
                  </a:ext>
                </a:extLst>
              </p:cNvPr>
              <p:cNvSpPr txBox="1"/>
              <p:nvPr/>
            </p:nvSpPr>
            <p:spPr bwMode="auto">
              <a:xfrm>
                <a:off x="1601788" y="4049713"/>
                <a:ext cx="5226050" cy="146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𝐴𝑆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∮"/>
                              <m:subHide m:val="on"/>
                              <m:sup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nary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𝑆𝑇𝑃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𝑆𝑇𝑃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0" name="Object 39">
                <a:extLst>
                  <a:ext uri="{FF2B5EF4-FFF2-40B4-BE49-F238E27FC236}">
                    <a16:creationId xmlns:a16="http://schemas.microsoft.com/office/drawing/2014/main" id="{A7F08052-860F-CD9E-791F-F97BF88C4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1788" y="4049713"/>
                <a:ext cx="5226050" cy="1460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991" name="Group 40">
            <a:extLst>
              <a:ext uri="{FF2B5EF4-FFF2-40B4-BE49-F238E27FC236}">
                <a16:creationId xmlns:a16="http://schemas.microsoft.com/office/drawing/2014/main" id="{6607B612-233C-9CDF-AB7F-FBA76574C2A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1992" name="Group 19">
              <a:extLst>
                <a:ext uri="{FF2B5EF4-FFF2-40B4-BE49-F238E27FC236}">
                  <a16:creationId xmlns:a16="http://schemas.microsoft.com/office/drawing/2014/main" id="{26B4CBE5-FE2B-06F2-30E1-1A7F9970D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994" name="Group 8">
                <a:extLst>
                  <a:ext uri="{FF2B5EF4-FFF2-40B4-BE49-F238E27FC236}">
                    <a16:creationId xmlns:a16="http://schemas.microsoft.com/office/drawing/2014/main" id="{140A4A22-BA34-FAA1-AC24-ADDBA5D458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1996" name="Group 9">
                  <a:extLst>
                    <a:ext uri="{FF2B5EF4-FFF2-40B4-BE49-F238E27FC236}">
                      <a16:creationId xmlns:a16="http://schemas.microsoft.com/office/drawing/2014/main" id="{2C225D80-F6F1-A30F-4648-577F651A5B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2006" name="Rectangle 10">
                    <a:extLst>
                      <a:ext uri="{FF2B5EF4-FFF2-40B4-BE49-F238E27FC236}">
                        <a16:creationId xmlns:a16="http://schemas.microsoft.com/office/drawing/2014/main" id="{0462E46A-6897-6832-A065-B048B14EAE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7" name="Rectangle 11">
                    <a:extLst>
                      <a:ext uri="{FF2B5EF4-FFF2-40B4-BE49-F238E27FC236}">
                        <a16:creationId xmlns:a16="http://schemas.microsoft.com/office/drawing/2014/main" id="{6BEDC8ED-BFF6-ABD0-B963-21847114E9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997" name="Group 12">
                  <a:extLst>
                    <a:ext uri="{FF2B5EF4-FFF2-40B4-BE49-F238E27FC236}">
                      <a16:creationId xmlns:a16="http://schemas.microsoft.com/office/drawing/2014/main" id="{FB746190-394D-32DF-B593-198E9F33F9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2004" name="Rectangle 13">
                    <a:extLst>
                      <a:ext uri="{FF2B5EF4-FFF2-40B4-BE49-F238E27FC236}">
                        <a16:creationId xmlns:a16="http://schemas.microsoft.com/office/drawing/2014/main" id="{6E97F3A5-1201-B156-BE5C-70EB4CC4F7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5" name="Rectangle 14">
                    <a:extLst>
                      <a:ext uri="{FF2B5EF4-FFF2-40B4-BE49-F238E27FC236}">
                        <a16:creationId xmlns:a16="http://schemas.microsoft.com/office/drawing/2014/main" id="{3312BDF3-2E5F-CE13-EECA-FAB3F5A327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998" name="Group 15">
                  <a:extLst>
                    <a:ext uri="{FF2B5EF4-FFF2-40B4-BE49-F238E27FC236}">
                      <a16:creationId xmlns:a16="http://schemas.microsoft.com/office/drawing/2014/main" id="{F783972D-E709-F84A-924C-0D1706FCB3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2002" name="Rectangle 16">
                    <a:extLst>
                      <a:ext uri="{FF2B5EF4-FFF2-40B4-BE49-F238E27FC236}">
                        <a16:creationId xmlns:a16="http://schemas.microsoft.com/office/drawing/2014/main" id="{74E041B7-850F-7F01-6013-B03B431082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3" name="Rectangle 17">
                    <a:extLst>
                      <a:ext uri="{FF2B5EF4-FFF2-40B4-BE49-F238E27FC236}">
                        <a16:creationId xmlns:a16="http://schemas.microsoft.com/office/drawing/2014/main" id="{BD435454-50C8-4228-9E59-B3F1EE1FD8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999" name="Group 18">
                  <a:extLst>
                    <a:ext uri="{FF2B5EF4-FFF2-40B4-BE49-F238E27FC236}">
                      <a16:creationId xmlns:a16="http://schemas.microsoft.com/office/drawing/2014/main" id="{780D77A7-BEA2-F94C-1FD0-D43DA93547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000" name="Rectangle 19">
                    <a:extLst>
                      <a:ext uri="{FF2B5EF4-FFF2-40B4-BE49-F238E27FC236}">
                        <a16:creationId xmlns:a16="http://schemas.microsoft.com/office/drawing/2014/main" id="{1233D38C-E20E-5F0C-E7CD-4B13D695FC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01" name="Rectangle 20">
                    <a:extLst>
                      <a:ext uri="{FF2B5EF4-FFF2-40B4-BE49-F238E27FC236}">
                        <a16:creationId xmlns:a16="http://schemas.microsoft.com/office/drawing/2014/main" id="{914A35F9-3F96-D797-CDD8-70AAA61B4F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460EE976-AAE2-606A-28FF-7112CA008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199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950129B-CEC2-CFD9-8DE5-8944121F7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F4DDDBB9-AF32-EE81-AC95-599B0B6A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219200"/>
            <a:ext cx="8316913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2">
            <a:extLst>
              <a:ext uri="{FF2B5EF4-FFF2-40B4-BE49-F238E27FC236}">
                <a16:creationId xmlns:a16="http://schemas.microsoft.com/office/drawing/2014/main" id="{6B818945-215E-048B-C4E0-8BF995726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45275" cy="792162"/>
          </a:xfrm>
        </p:spPr>
        <p:txBody>
          <a:bodyPr/>
          <a:lstStyle/>
          <a:p>
            <a:r>
              <a:rPr lang="en-US" altLang="en-US" sz="2800"/>
              <a:t>Air-standard Otto Cycle &amp; Clue to Achieve Higher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7" name="Object 7">
                <a:extLst>
                  <a:ext uri="{FF2B5EF4-FFF2-40B4-BE49-F238E27FC236}">
                    <a16:creationId xmlns:a16="http://schemas.microsoft.com/office/drawing/2014/main" id="{2D1C2FEE-082F-412B-E696-664A53C186D5}"/>
                  </a:ext>
                </a:extLst>
              </p:cNvPr>
              <p:cNvSpPr txBox="1"/>
              <p:nvPr/>
            </p:nvSpPr>
            <p:spPr bwMode="auto">
              <a:xfrm>
                <a:off x="1066800" y="1541463"/>
                <a:ext cx="202565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0967" name="Object 7">
                <a:extLst>
                  <a:ext uri="{FF2B5EF4-FFF2-40B4-BE49-F238E27FC236}">
                    <a16:creationId xmlns:a16="http://schemas.microsoft.com/office/drawing/2014/main" id="{2D1C2FEE-082F-412B-E696-664A53C1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1541463"/>
                <a:ext cx="2025650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013" name="Group 38">
            <a:extLst>
              <a:ext uri="{FF2B5EF4-FFF2-40B4-BE49-F238E27FC236}">
                <a16:creationId xmlns:a16="http://schemas.microsoft.com/office/drawing/2014/main" id="{ADEF7788-FF1D-58F0-7516-0E9E2F20DEE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3014" name="Group 19">
              <a:extLst>
                <a:ext uri="{FF2B5EF4-FFF2-40B4-BE49-F238E27FC236}">
                  <a16:creationId xmlns:a16="http://schemas.microsoft.com/office/drawing/2014/main" id="{D722000D-C8B5-6A9D-EBD5-66E6E6AA6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3016" name="Group 8">
                <a:extLst>
                  <a:ext uri="{FF2B5EF4-FFF2-40B4-BE49-F238E27FC236}">
                    <a16:creationId xmlns:a16="http://schemas.microsoft.com/office/drawing/2014/main" id="{752ACBEC-60F1-00DA-D112-91FD6303F7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3018" name="Group 9">
                  <a:extLst>
                    <a:ext uri="{FF2B5EF4-FFF2-40B4-BE49-F238E27FC236}">
                      <a16:creationId xmlns:a16="http://schemas.microsoft.com/office/drawing/2014/main" id="{AD4A4004-1557-4BAF-BB7A-934223C496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3028" name="Rectangle 10">
                    <a:extLst>
                      <a:ext uri="{FF2B5EF4-FFF2-40B4-BE49-F238E27FC236}">
                        <a16:creationId xmlns:a16="http://schemas.microsoft.com/office/drawing/2014/main" id="{79BCEF0B-5E1B-7028-690F-A98D73E061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9" name="Rectangle 11">
                    <a:extLst>
                      <a:ext uri="{FF2B5EF4-FFF2-40B4-BE49-F238E27FC236}">
                        <a16:creationId xmlns:a16="http://schemas.microsoft.com/office/drawing/2014/main" id="{F2034F9F-4B0D-235C-804C-B2B35EE356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19" name="Group 12">
                  <a:extLst>
                    <a:ext uri="{FF2B5EF4-FFF2-40B4-BE49-F238E27FC236}">
                      <a16:creationId xmlns:a16="http://schemas.microsoft.com/office/drawing/2014/main" id="{D49FB8B6-F734-A9D5-C331-911CB90442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3026" name="Rectangle 13">
                    <a:extLst>
                      <a:ext uri="{FF2B5EF4-FFF2-40B4-BE49-F238E27FC236}">
                        <a16:creationId xmlns:a16="http://schemas.microsoft.com/office/drawing/2014/main" id="{C5D06DA0-84FE-4886-1598-1F9A0EBBB4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7" name="Rectangle 14">
                    <a:extLst>
                      <a:ext uri="{FF2B5EF4-FFF2-40B4-BE49-F238E27FC236}">
                        <a16:creationId xmlns:a16="http://schemas.microsoft.com/office/drawing/2014/main" id="{81CEB09C-B33F-163B-ABB5-C3E16EC1BD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20" name="Group 15">
                  <a:extLst>
                    <a:ext uri="{FF2B5EF4-FFF2-40B4-BE49-F238E27FC236}">
                      <a16:creationId xmlns:a16="http://schemas.microsoft.com/office/drawing/2014/main" id="{617588F7-7BFA-E87B-4D5C-C62303C943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3024" name="Rectangle 16">
                    <a:extLst>
                      <a:ext uri="{FF2B5EF4-FFF2-40B4-BE49-F238E27FC236}">
                        <a16:creationId xmlns:a16="http://schemas.microsoft.com/office/drawing/2014/main" id="{8F4F1147-5293-E18E-3BC5-AEE9203317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5" name="Rectangle 17">
                    <a:extLst>
                      <a:ext uri="{FF2B5EF4-FFF2-40B4-BE49-F238E27FC236}">
                        <a16:creationId xmlns:a16="http://schemas.microsoft.com/office/drawing/2014/main" id="{8E389DF2-026B-106F-6E66-DBB0216498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3021" name="Group 18">
                  <a:extLst>
                    <a:ext uri="{FF2B5EF4-FFF2-40B4-BE49-F238E27FC236}">
                      <a16:creationId xmlns:a16="http://schemas.microsoft.com/office/drawing/2014/main" id="{B7834303-9354-3ACE-4C8C-7DB9EEB0F2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3022" name="Rectangle 19">
                    <a:extLst>
                      <a:ext uri="{FF2B5EF4-FFF2-40B4-BE49-F238E27FC236}">
                        <a16:creationId xmlns:a16="http://schemas.microsoft.com/office/drawing/2014/main" id="{C5706156-109F-90BE-572D-96A03AB155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023" name="Rectangle 20">
                    <a:extLst>
                      <a:ext uri="{FF2B5EF4-FFF2-40B4-BE49-F238E27FC236}">
                        <a16:creationId xmlns:a16="http://schemas.microsoft.com/office/drawing/2014/main" id="{CD641D02-0653-A0B4-4E9D-EFB29D38CC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90F97529-A2BC-6A19-C7ED-61118D2EC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301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401C89A-AF71-3B7C-FDCD-F133D1BDD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69700A70-4126-2B85-6E4C-E8B3C35E2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/>
              <a:t>Hardware Feasibility of Otto Cycle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6904853F-89D9-C83C-25BC-85EAC6DD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0638"/>
            <a:ext cx="227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>
                <a:latin typeface="Arial" panose="020B0604020202020204" pitchFamily="34" charset="0"/>
              </a:rPr>
              <a:t>Net cycle work:</a:t>
            </a:r>
            <a:endParaRPr lang="en-US" altLang="en-US" sz="24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Object 5">
                <a:extLst>
                  <a:ext uri="{FF2B5EF4-FFF2-40B4-BE49-F238E27FC236}">
                    <a16:creationId xmlns:a16="http://schemas.microsoft.com/office/drawing/2014/main" id="{59326F36-4CF0-3C24-37FE-51CED28E34AA}"/>
                  </a:ext>
                </a:extLst>
              </p:cNvPr>
              <p:cNvSpPr txBox="1"/>
              <p:nvPr/>
            </p:nvSpPr>
            <p:spPr bwMode="auto">
              <a:xfrm>
                <a:off x="2819400" y="1111250"/>
                <a:ext cx="3344863" cy="793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𝑂𝑡𝑡𝑜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22211" name="Object 5">
                <a:extLst>
                  <a:ext uri="{FF2B5EF4-FFF2-40B4-BE49-F238E27FC236}">
                    <a16:creationId xmlns:a16="http://schemas.microsoft.com/office/drawing/2014/main" id="{59326F36-4CF0-3C24-37FE-51CED28E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1111250"/>
                <a:ext cx="3344863" cy="793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3F81F942-9DE0-5DAF-C3F0-7B368997E8BF}"/>
                  </a:ext>
                </a:extLst>
              </p:cNvPr>
              <p:cNvSpPr txBox="1"/>
              <p:nvPr/>
            </p:nvSpPr>
            <p:spPr bwMode="auto">
              <a:xfrm>
                <a:off x="5057775" y="1919288"/>
                <a:ext cx="3025775" cy="955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" name="Object 5">
                <a:extLst>
                  <a:ext uri="{FF2B5EF4-FFF2-40B4-BE49-F238E27FC236}">
                    <a16:creationId xmlns:a16="http://schemas.microsoft.com/office/drawing/2014/main" id="{3F81F942-9DE0-5DAF-C3F0-7B368997E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7775" y="1919288"/>
                <a:ext cx="3025775" cy="955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F1B7BF4-BD8D-F538-6846-A9BA560F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407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Piston Displacement volume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A978D569-E3BE-702C-81F4-60332C243433}"/>
                  </a:ext>
                </a:extLst>
              </p:cNvPr>
              <p:cNvSpPr txBox="1"/>
              <p:nvPr/>
            </p:nvSpPr>
            <p:spPr bwMode="auto">
              <a:xfrm>
                <a:off x="4572000" y="2971800"/>
                <a:ext cx="1276350" cy="657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0" name="Object 6">
                <a:extLst>
                  <a:ext uri="{FF2B5EF4-FFF2-40B4-BE49-F238E27FC236}">
                    <a16:creationId xmlns:a16="http://schemas.microsoft.com/office/drawing/2014/main" id="{A978D569-E3BE-702C-81F4-60332C243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2971800"/>
                <a:ext cx="1276350" cy="657225"/>
              </a:xfrm>
              <a:prstGeom prst="rect">
                <a:avLst/>
              </a:prstGeom>
              <a:blipFill>
                <a:blip r:embed="rId4"/>
                <a:stretch>
                  <a:fillRect l="-9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C8A22DED-1366-1A3B-6D61-A78EBA78040E}"/>
                  </a:ext>
                </a:extLst>
              </p:cNvPr>
              <p:cNvSpPr txBox="1"/>
              <p:nvPr/>
            </p:nvSpPr>
            <p:spPr bwMode="auto">
              <a:xfrm>
                <a:off x="2590800" y="3657600"/>
                <a:ext cx="1524000" cy="1114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C8A22DED-1366-1A3B-6D61-A78EBA780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3657600"/>
                <a:ext cx="1524000" cy="1114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85913A88-C3AA-DB73-F59B-F24545A5A892}"/>
                  </a:ext>
                </a:extLst>
              </p:cNvPr>
              <p:cNvSpPr txBox="1"/>
              <p:nvPr/>
            </p:nvSpPr>
            <p:spPr bwMode="auto">
              <a:xfrm>
                <a:off x="5334000" y="3581400"/>
                <a:ext cx="1236663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85913A88-C3AA-DB73-F59B-F24545A5A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3581400"/>
                <a:ext cx="1236663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2" name="TextBox 12">
            <a:extLst>
              <a:ext uri="{FF2B5EF4-FFF2-40B4-BE49-F238E27FC236}">
                <a16:creationId xmlns:a16="http://schemas.microsoft.com/office/drawing/2014/main" id="{8D7775E8-267D-ACD2-D899-2945D32BC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5363"/>
            <a:ext cx="675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Work done per unit piston displacement volume: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57C2B5DF-8DFD-D7B2-ABCE-371459DD6324}"/>
                  </a:ext>
                </a:extLst>
              </p:cNvPr>
              <p:cNvSpPr txBox="1"/>
              <p:nvPr/>
            </p:nvSpPr>
            <p:spPr bwMode="auto">
              <a:xfrm>
                <a:off x="1828800" y="5257800"/>
                <a:ext cx="4876800" cy="1208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∮"/>
                              <m:subHide m:val="on"/>
                              <m:sup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57C2B5DF-8DFD-D7B2-ABCE-371459DD6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5257800"/>
                <a:ext cx="4876800" cy="1208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044" name="Group 38">
            <a:extLst>
              <a:ext uri="{FF2B5EF4-FFF2-40B4-BE49-F238E27FC236}">
                <a16:creationId xmlns:a16="http://schemas.microsoft.com/office/drawing/2014/main" id="{D7541C5C-2364-64B8-22DA-911060C1F1E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4045" name="Group 19">
              <a:extLst>
                <a:ext uri="{FF2B5EF4-FFF2-40B4-BE49-F238E27FC236}">
                  <a16:creationId xmlns:a16="http://schemas.microsoft.com/office/drawing/2014/main" id="{20DFAE22-0B61-1E41-4716-3905EC55C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4047" name="Group 8">
                <a:extLst>
                  <a:ext uri="{FF2B5EF4-FFF2-40B4-BE49-F238E27FC236}">
                    <a16:creationId xmlns:a16="http://schemas.microsoft.com/office/drawing/2014/main" id="{87FB1DA3-1F3E-332F-43A6-FCF156C4BE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4049" name="Group 9">
                  <a:extLst>
                    <a:ext uri="{FF2B5EF4-FFF2-40B4-BE49-F238E27FC236}">
                      <a16:creationId xmlns:a16="http://schemas.microsoft.com/office/drawing/2014/main" id="{5F2F88D6-C79F-94F9-B2BD-54CDE7ABBD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4059" name="Rectangle 10">
                    <a:extLst>
                      <a:ext uri="{FF2B5EF4-FFF2-40B4-BE49-F238E27FC236}">
                        <a16:creationId xmlns:a16="http://schemas.microsoft.com/office/drawing/2014/main" id="{6DC93D39-D33D-9581-9735-C2D1AF4BBB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60" name="Rectangle 11">
                    <a:extLst>
                      <a:ext uri="{FF2B5EF4-FFF2-40B4-BE49-F238E27FC236}">
                        <a16:creationId xmlns:a16="http://schemas.microsoft.com/office/drawing/2014/main" id="{121D784C-5720-517F-549C-CE6B673DF4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50" name="Group 12">
                  <a:extLst>
                    <a:ext uri="{FF2B5EF4-FFF2-40B4-BE49-F238E27FC236}">
                      <a16:creationId xmlns:a16="http://schemas.microsoft.com/office/drawing/2014/main" id="{4A93EDC8-4F8D-8D45-389F-329E8F16D8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4057" name="Rectangle 13">
                    <a:extLst>
                      <a:ext uri="{FF2B5EF4-FFF2-40B4-BE49-F238E27FC236}">
                        <a16:creationId xmlns:a16="http://schemas.microsoft.com/office/drawing/2014/main" id="{E0FA3E76-2B6A-CB2C-A164-B57BA7B437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8" name="Rectangle 14">
                    <a:extLst>
                      <a:ext uri="{FF2B5EF4-FFF2-40B4-BE49-F238E27FC236}">
                        <a16:creationId xmlns:a16="http://schemas.microsoft.com/office/drawing/2014/main" id="{DF1D93F0-D3D5-4148-38DD-EC055F2518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51" name="Group 15">
                  <a:extLst>
                    <a:ext uri="{FF2B5EF4-FFF2-40B4-BE49-F238E27FC236}">
                      <a16:creationId xmlns:a16="http://schemas.microsoft.com/office/drawing/2014/main" id="{D6335060-57EB-ADD8-C78A-8C6334302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055" name="Rectangle 16">
                    <a:extLst>
                      <a:ext uri="{FF2B5EF4-FFF2-40B4-BE49-F238E27FC236}">
                        <a16:creationId xmlns:a16="http://schemas.microsoft.com/office/drawing/2014/main" id="{0002F6CD-793C-FC5D-D6A6-78AEE3009D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6" name="Rectangle 17">
                    <a:extLst>
                      <a:ext uri="{FF2B5EF4-FFF2-40B4-BE49-F238E27FC236}">
                        <a16:creationId xmlns:a16="http://schemas.microsoft.com/office/drawing/2014/main" id="{3FB04770-6AAC-019C-0672-A27C5DC8DC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4052" name="Group 18">
                  <a:extLst>
                    <a:ext uri="{FF2B5EF4-FFF2-40B4-BE49-F238E27FC236}">
                      <a16:creationId xmlns:a16="http://schemas.microsoft.com/office/drawing/2014/main" id="{8A91A083-FB34-3760-65C6-4C45AFEBF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4053" name="Rectangle 19">
                    <a:extLst>
                      <a:ext uri="{FF2B5EF4-FFF2-40B4-BE49-F238E27FC236}">
                        <a16:creationId xmlns:a16="http://schemas.microsoft.com/office/drawing/2014/main" id="{E3FDFBF5-248A-1E12-860B-1B6C03BA71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4054" name="Rectangle 20">
                    <a:extLst>
                      <a:ext uri="{FF2B5EF4-FFF2-40B4-BE49-F238E27FC236}">
                        <a16:creationId xmlns:a16="http://schemas.microsoft.com/office/drawing/2014/main" id="{BE6A8079-FF10-5B1F-AEDC-B1AA61C2CA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4" name="Rectangle 21">
                <a:extLst>
                  <a:ext uri="{FF2B5EF4-FFF2-40B4-BE49-F238E27FC236}">
                    <a16:creationId xmlns:a16="http://schemas.microsoft.com/office/drawing/2014/main" id="{5F11BF94-7127-151F-2CB6-5E74CB3CF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404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3A65429-26D7-187B-AB92-E70644104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B8034920-BDF9-C82C-6639-405B4708B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300038"/>
            <a:ext cx="6875462" cy="792162"/>
          </a:xfrm>
        </p:spPr>
        <p:txBody>
          <a:bodyPr/>
          <a:lstStyle/>
          <a:p>
            <a:r>
              <a:rPr lang="en-US" altLang="en-US" sz="2800"/>
              <a:t>Thermo-chemical Feasibility of Otto’s Model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75575B7-D23E-6D46-AB9D-81CC5F29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612775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108" name="Object 18">
                <a:extLst>
                  <a:ext uri="{FF2B5EF4-FFF2-40B4-BE49-F238E27FC236}">
                    <a16:creationId xmlns:a16="http://schemas.microsoft.com/office/drawing/2014/main" id="{6503DC8C-390F-11AD-A2EA-FC63972CE1CD}"/>
                  </a:ext>
                </a:extLst>
              </p:cNvPr>
              <p:cNvSpPr txBox="1"/>
              <p:nvPr/>
            </p:nvSpPr>
            <p:spPr bwMode="auto">
              <a:xfrm>
                <a:off x="838200" y="990600"/>
                <a:ext cx="3124200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eqArr>
                            <m:eqArr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𝑂𝑡𝑡𝑜</m:t>
                              </m:r>
                            </m:e>
                          </m:eqAr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7108" name="Object 18">
                <a:extLst>
                  <a:ext uri="{FF2B5EF4-FFF2-40B4-BE49-F238E27FC236}">
                    <a16:creationId xmlns:a16="http://schemas.microsoft.com/office/drawing/2014/main" id="{6503DC8C-390F-11AD-A2EA-FC63972CE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990600"/>
                <a:ext cx="3124200" cy="1219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7" descr="http://4.bp.blogspot.com/-6QcoKjCT_fU/T6IW6sVBGNI/AAAAAAAABaM/4Z7h6difwp4/s1600/engine-knockin.gif">
            <a:extLst>
              <a:ext uri="{FF2B5EF4-FFF2-40B4-BE49-F238E27FC236}">
                <a16:creationId xmlns:a16="http://schemas.microsoft.com/office/drawing/2014/main" id="{FB1A8148-98BA-53E6-99D7-D7CC9A09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0" name="Group 38">
            <a:extLst>
              <a:ext uri="{FF2B5EF4-FFF2-40B4-BE49-F238E27FC236}">
                <a16:creationId xmlns:a16="http://schemas.microsoft.com/office/drawing/2014/main" id="{6C08E689-9159-3B92-43C9-7B0957AD3D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7111" name="Group 19">
              <a:extLst>
                <a:ext uri="{FF2B5EF4-FFF2-40B4-BE49-F238E27FC236}">
                  <a16:creationId xmlns:a16="http://schemas.microsoft.com/office/drawing/2014/main" id="{24BA7BD9-F3DC-59C6-80A7-17AF5F90E2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7113" name="Group 8">
                <a:extLst>
                  <a:ext uri="{FF2B5EF4-FFF2-40B4-BE49-F238E27FC236}">
                    <a16:creationId xmlns:a16="http://schemas.microsoft.com/office/drawing/2014/main" id="{7B9FC416-E4B7-35CF-A1A9-4ECEED8150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7115" name="Group 9">
                  <a:extLst>
                    <a:ext uri="{FF2B5EF4-FFF2-40B4-BE49-F238E27FC236}">
                      <a16:creationId xmlns:a16="http://schemas.microsoft.com/office/drawing/2014/main" id="{0CB04B0E-7878-2D06-2F1D-D073FBBBF3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7125" name="Rectangle 10">
                    <a:extLst>
                      <a:ext uri="{FF2B5EF4-FFF2-40B4-BE49-F238E27FC236}">
                        <a16:creationId xmlns:a16="http://schemas.microsoft.com/office/drawing/2014/main" id="{F61643BB-C8FC-DA11-CA4B-DB0BB54CA6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26" name="Rectangle 11">
                    <a:extLst>
                      <a:ext uri="{FF2B5EF4-FFF2-40B4-BE49-F238E27FC236}">
                        <a16:creationId xmlns:a16="http://schemas.microsoft.com/office/drawing/2014/main" id="{9A5E35C6-9931-583A-A77C-646B63D020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116" name="Group 12">
                  <a:extLst>
                    <a:ext uri="{FF2B5EF4-FFF2-40B4-BE49-F238E27FC236}">
                      <a16:creationId xmlns:a16="http://schemas.microsoft.com/office/drawing/2014/main" id="{A953D952-772E-98B0-D318-9C47A4EB13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7123" name="Rectangle 13">
                    <a:extLst>
                      <a:ext uri="{FF2B5EF4-FFF2-40B4-BE49-F238E27FC236}">
                        <a16:creationId xmlns:a16="http://schemas.microsoft.com/office/drawing/2014/main" id="{71307AE8-92CA-D390-BF14-C6EC5FE327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24" name="Rectangle 14">
                    <a:extLst>
                      <a:ext uri="{FF2B5EF4-FFF2-40B4-BE49-F238E27FC236}">
                        <a16:creationId xmlns:a16="http://schemas.microsoft.com/office/drawing/2014/main" id="{AE794C64-992A-24BE-C0C6-E00F376AAA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117" name="Group 15">
                  <a:extLst>
                    <a:ext uri="{FF2B5EF4-FFF2-40B4-BE49-F238E27FC236}">
                      <a16:creationId xmlns:a16="http://schemas.microsoft.com/office/drawing/2014/main" id="{C294795D-5E58-7E7D-7A0A-A984E0D37E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7121" name="Rectangle 16">
                    <a:extLst>
                      <a:ext uri="{FF2B5EF4-FFF2-40B4-BE49-F238E27FC236}">
                        <a16:creationId xmlns:a16="http://schemas.microsoft.com/office/drawing/2014/main" id="{D42BAFBF-1090-68D5-50E8-95E4C58C96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22" name="Rectangle 17">
                    <a:extLst>
                      <a:ext uri="{FF2B5EF4-FFF2-40B4-BE49-F238E27FC236}">
                        <a16:creationId xmlns:a16="http://schemas.microsoft.com/office/drawing/2014/main" id="{30033E10-87D8-A187-30A3-96DF7FBC65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7118" name="Group 18">
                  <a:extLst>
                    <a:ext uri="{FF2B5EF4-FFF2-40B4-BE49-F238E27FC236}">
                      <a16:creationId xmlns:a16="http://schemas.microsoft.com/office/drawing/2014/main" id="{9572B0D1-3362-22BB-06F7-D888DEB4B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7119" name="Rectangle 19">
                    <a:extLst>
                      <a:ext uri="{FF2B5EF4-FFF2-40B4-BE49-F238E27FC236}">
                        <a16:creationId xmlns:a16="http://schemas.microsoft.com/office/drawing/2014/main" id="{7A3E65EB-8FDC-9D8F-043C-754AFC08EC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20" name="Rectangle 20">
                    <a:extLst>
                      <a:ext uri="{FF2B5EF4-FFF2-40B4-BE49-F238E27FC236}">
                        <a16:creationId xmlns:a16="http://schemas.microsoft.com/office/drawing/2014/main" id="{FCA8B490-2463-697D-B54C-C6049D32F3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41EF7419-C3BF-70D8-9819-5FC166564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711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99C8F94-3311-B71B-A3F5-0A2DA127D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47E4B3E-413A-F2BE-7E46-52D13305E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0975"/>
            <a:ext cx="69342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Thermo-chemical Feasibility  of </a:t>
            </a:r>
            <a:r>
              <a:rPr lang="en-US" altLang="en-US" sz="2800">
                <a:solidFill>
                  <a:schemeClr val="tx1"/>
                </a:solidFill>
              </a:rPr>
              <a:t>Ignition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5">
                <a:extLst>
                  <a:ext uri="{FF2B5EF4-FFF2-40B4-BE49-F238E27FC236}">
                    <a16:creationId xmlns:a16="http://schemas.microsoft.com/office/drawing/2014/main" id="{D56A5005-610E-77B3-A0F8-DB706E5282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0050" y="3732213"/>
              <a:ext cx="3175" cy="7937"/>
            </p14:xfrm>
          </p:contentPart>
        </mc:Choice>
        <mc:Fallback xmlns="">
          <p:pic>
            <p:nvPicPr>
              <p:cNvPr id="3074" name="Ink 5">
                <a:extLst>
                  <a:ext uri="{FF2B5EF4-FFF2-40B4-BE49-F238E27FC236}">
                    <a16:creationId xmlns:a16="http://schemas.microsoft.com/office/drawing/2014/main" id="{D56A5005-610E-77B3-A0F8-DB706E5282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3700" y="3723241"/>
                <a:ext cx="15875" cy="25882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5F94369-7ADF-BFCD-C6AC-6A69FB59CF6C}"/>
              </a:ext>
            </a:extLst>
          </p:cNvPr>
          <p:cNvGrpSpPr>
            <a:grpSpLocks/>
          </p:cNvGrpSpPr>
          <p:nvPr/>
        </p:nvGrpSpPr>
        <p:grpSpPr bwMode="auto">
          <a:xfrm>
            <a:off x="1111250" y="1209675"/>
            <a:ext cx="2419350" cy="4305300"/>
            <a:chOff x="1111348" y="1209822"/>
            <a:chExt cx="2419643" cy="4304713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4EAD0BFA-6CBD-6B92-CF37-3A636F34B0D5}"/>
                </a:ext>
              </a:extLst>
            </p:cNvPr>
            <p:cNvSpPr/>
            <p:nvPr/>
          </p:nvSpPr>
          <p:spPr>
            <a:xfrm>
              <a:off x="1111348" y="1209822"/>
              <a:ext cx="2419643" cy="4304713"/>
            </a:xfrm>
            <a:custGeom>
              <a:avLst/>
              <a:gdLst>
                <a:gd name="connsiteX0" fmla="*/ 0 w 2419643"/>
                <a:gd name="connsiteY0" fmla="*/ 4304713 h 4304713"/>
                <a:gd name="connsiteX1" fmla="*/ 365760 w 2419643"/>
                <a:gd name="connsiteY1" fmla="*/ 4051495 h 4304713"/>
                <a:gd name="connsiteX2" fmla="*/ 1111347 w 2419643"/>
                <a:gd name="connsiteY2" fmla="*/ 3404381 h 4304713"/>
                <a:gd name="connsiteX3" fmla="*/ 1997612 w 2419643"/>
                <a:gd name="connsiteY3" fmla="*/ 1969476 h 4304713"/>
                <a:gd name="connsiteX4" fmla="*/ 2419643 w 2419643"/>
                <a:gd name="connsiteY4" fmla="*/ 0 h 430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643" h="4304713">
                  <a:moveTo>
                    <a:pt x="0" y="4304713"/>
                  </a:moveTo>
                  <a:cubicBezTo>
                    <a:pt x="90268" y="4253131"/>
                    <a:pt x="180536" y="4201550"/>
                    <a:pt x="365760" y="4051495"/>
                  </a:cubicBezTo>
                  <a:cubicBezTo>
                    <a:pt x="550985" y="3901440"/>
                    <a:pt x="839372" y="3751384"/>
                    <a:pt x="1111347" y="3404381"/>
                  </a:cubicBezTo>
                  <a:cubicBezTo>
                    <a:pt x="1383322" y="3057378"/>
                    <a:pt x="1779563" y="2536873"/>
                    <a:pt x="1997612" y="1969476"/>
                  </a:cubicBezTo>
                  <a:cubicBezTo>
                    <a:pt x="2215661" y="1402079"/>
                    <a:pt x="2317652" y="701039"/>
                    <a:pt x="2419643" y="0"/>
                  </a:cubicBezTo>
                </a:path>
              </a:pathLst>
            </a:custGeom>
            <a:noFill/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48162" name="TextBox 2">
              <a:extLst>
                <a:ext uri="{FF2B5EF4-FFF2-40B4-BE49-F238E27FC236}">
                  <a16:creationId xmlns:a16="http://schemas.microsoft.com/office/drawing/2014/main" id="{1AB4A6AD-A944-549A-B33B-F749CF963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593038">
              <a:off x="1978853" y="2286000"/>
              <a:ext cx="21419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 b="1">
                  <a:solidFill>
                    <a:srgbClr val="FFC000"/>
                  </a:solidFill>
                </a:rPr>
                <a:t>Saturation line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EC53EE-CB47-56DD-ACAF-7BAB73C731FD}"/>
              </a:ext>
            </a:extLst>
          </p:cNvPr>
          <p:cNvGrpSpPr>
            <a:grpSpLocks/>
          </p:cNvGrpSpPr>
          <p:nvPr/>
        </p:nvGrpSpPr>
        <p:grpSpPr bwMode="auto">
          <a:xfrm>
            <a:off x="2233613" y="4559300"/>
            <a:ext cx="5956300" cy="1374775"/>
            <a:chOff x="2233613" y="4559300"/>
            <a:chExt cx="5956300" cy="137487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9AC5F13-97C9-F79D-2BF3-9E59BBA1BF15}"/>
                </a:ext>
              </a:extLst>
            </p:cNvPr>
            <p:cNvSpPr/>
            <p:nvPr/>
          </p:nvSpPr>
          <p:spPr>
            <a:xfrm>
              <a:off x="2233613" y="4559300"/>
              <a:ext cx="5956300" cy="1155787"/>
            </a:xfrm>
            <a:custGeom>
              <a:avLst/>
              <a:gdLst>
                <a:gd name="connsiteX0" fmla="*/ 0 w 5956662"/>
                <a:gd name="connsiteY0" fmla="*/ 0 h 1156063"/>
                <a:gd name="connsiteX1" fmla="*/ 457200 w 5956662"/>
                <a:gd name="connsiteY1" fmla="*/ 235132 h 1156063"/>
                <a:gd name="connsiteX2" fmla="*/ 1031965 w 5956662"/>
                <a:gd name="connsiteY2" fmla="*/ 444137 h 1156063"/>
                <a:gd name="connsiteX3" fmla="*/ 1959428 w 5956662"/>
                <a:gd name="connsiteY3" fmla="*/ 705394 h 1156063"/>
                <a:gd name="connsiteX4" fmla="*/ 3317965 w 5956662"/>
                <a:gd name="connsiteY4" fmla="*/ 1005840 h 1156063"/>
                <a:gd name="connsiteX5" fmla="*/ 4598125 w 5956662"/>
                <a:gd name="connsiteY5" fmla="*/ 1136469 h 1156063"/>
                <a:gd name="connsiteX6" fmla="*/ 5956662 w 5956662"/>
                <a:gd name="connsiteY6" fmla="*/ 1123406 h 115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6662" h="1156063">
                  <a:moveTo>
                    <a:pt x="0" y="0"/>
                  </a:moveTo>
                  <a:cubicBezTo>
                    <a:pt x="142603" y="80554"/>
                    <a:pt x="285206" y="161109"/>
                    <a:pt x="457200" y="235132"/>
                  </a:cubicBezTo>
                  <a:cubicBezTo>
                    <a:pt x="629194" y="309155"/>
                    <a:pt x="781594" y="365760"/>
                    <a:pt x="1031965" y="444137"/>
                  </a:cubicBezTo>
                  <a:cubicBezTo>
                    <a:pt x="1282336" y="522514"/>
                    <a:pt x="1578428" y="611777"/>
                    <a:pt x="1959428" y="705394"/>
                  </a:cubicBezTo>
                  <a:cubicBezTo>
                    <a:pt x="2340428" y="799011"/>
                    <a:pt x="2878182" y="933994"/>
                    <a:pt x="3317965" y="1005840"/>
                  </a:cubicBezTo>
                  <a:cubicBezTo>
                    <a:pt x="3757748" y="1077686"/>
                    <a:pt x="4158342" y="1116875"/>
                    <a:pt x="4598125" y="1136469"/>
                  </a:cubicBezTo>
                  <a:cubicBezTo>
                    <a:pt x="5037908" y="1156063"/>
                    <a:pt x="5497285" y="1139734"/>
                    <a:pt x="5956662" y="1123406"/>
                  </a:cubicBezTo>
                </a:path>
              </a:pathLst>
            </a:cu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8160" name="TextBox 24">
              <a:extLst>
                <a:ext uri="{FF2B5EF4-FFF2-40B4-BE49-F238E27FC236}">
                  <a16:creationId xmlns:a16="http://schemas.microsoft.com/office/drawing/2014/main" id="{3C9A160D-58E3-0D1E-387F-E4EA10196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84512">
              <a:off x="3916376" y="5472513"/>
              <a:ext cx="25907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FF0000"/>
                  </a:solidFill>
                </a:rPr>
                <a:t>Lower Flame Limit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95EE8-FE32-6876-8A60-6081D5379E95}"/>
              </a:ext>
            </a:extLst>
          </p:cNvPr>
          <p:cNvGrpSpPr>
            <a:grpSpLocks/>
          </p:cNvGrpSpPr>
          <p:nvPr/>
        </p:nvGrpSpPr>
        <p:grpSpPr bwMode="auto">
          <a:xfrm>
            <a:off x="3278188" y="1438275"/>
            <a:ext cx="4938712" cy="1239838"/>
            <a:chOff x="3278188" y="1438545"/>
            <a:chExt cx="4938712" cy="1239568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DEEDAFE-9F36-8A31-B818-3F2D58E66F0A}"/>
                </a:ext>
              </a:extLst>
            </p:cNvPr>
            <p:cNvSpPr/>
            <p:nvPr/>
          </p:nvSpPr>
          <p:spPr>
            <a:xfrm>
              <a:off x="3278188" y="1698838"/>
              <a:ext cx="4938712" cy="979275"/>
            </a:xfrm>
            <a:custGeom>
              <a:avLst/>
              <a:gdLst>
                <a:gd name="connsiteX0" fmla="*/ 0 w 4937760"/>
                <a:gd name="connsiteY0" fmla="*/ 979715 h 979715"/>
                <a:gd name="connsiteX1" fmla="*/ 705394 w 4937760"/>
                <a:gd name="connsiteY1" fmla="*/ 744583 h 979715"/>
                <a:gd name="connsiteX2" fmla="*/ 1724297 w 4937760"/>
                <a:gd name="connsiteY2" fmla="*/ 444138 h 979715"/>
                <a:gd name="connsiteX3" fmla="*/ 2717074 w 4937760"/>
                <a:gd name="connsiteY3" fmla="*/ 248195 h 979715"/>
                <a:gd name="connsiteX4" fmla="*/ 3631474 w 4937760"/>
                <a:gd name="connsiteY4" fmla="*/ 117566 h 979715"/>
                <a:gd name="connsiteX5" fmla="*/ 4885509 w 4937760"/>
                <a:gd name="connsiteY5" fmla="*/ 26126 h 979715"/>
                <a:gd name="connsiteX6" fmla="*/ 4885509 w 4937760"/>
                <a:gd name="connsiteY6" fmla="*/ 26126 h 979715"/>
                <a:gd name="connsiteX7" fmla="*/ 4937760 w 4937760"/>
                <a:gd name="connsiteY7" fmla="*/ 0 h 97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7760" h="979715">
                  <a:moveTo>
                    <a:pt x="0" y="979715"/>
                  </a:moveTo>
                  <a:cubicBezTo>
                    <a:pt x="209005" y="906780"/>
                    <a:pt x="418011" y="833846"/>
                    <a:pt x="705394" y="744583"/>
                  </a:cubicBezTo>
                  <a:cubicBezTo>
                    <a:pt x="992777" y="655320"/>
                    <a:pt x="1389017" y="526869"/>
                    <a:pt x="1724297" y="444138"/>
                  </a:cubicBezTo>
                  <a:cubicBezTo>
                    <a:pt x="2059577" y="361407"/>
                    <a:pt x="2399211" y="302624"/>
                    <a:pt x="2717074" y="248195"/>
                  </a:cubicBezTo>
                  <a:cubicBezTo>
                    <a:pt x="3034937" y="193766"/>
                    <a:pt x="3270068" y="154577"/>
                    <a:pt x="3631474" y="117566"/>
                  </a:cubicBezTo>
                  <a:cubicBezTo>
                    <a:pt x="3992880" y="80555"/>
                    <a:pt x="4885509" y="26126"/>
                    <a:pt x="4885509" y="26126"/>
                  </a:cubicBezTo>
                  <a:lnTo>
                    <a:pt x="4885509" y="26126"/>
                  </a:lnTo>
                  <a:lnTo>
                    <a:pt x="4937760" y="0"/>
                  </a:lnTo>
                </a:path>
              </a:pathLst>
            </a:custGeom>
            <a:ln w="412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8158" name="TextBox 25">
              <a:extLst>
                <a:ext uri="{FF2B5EF4-FFF2-40B4-BE49-F238E27FC236}">
                  <a16:creationId xmlns:a16="http://schemas.microsoft.com/office/drawing/2014/main" id="{BA26D19A-11F9-E342-927D-1700FA45E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31992">
              <a:off x="4991815" y="1438545"/>
              <a:ext cx="2557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solidFill>
                    <a:srgbClr val="002060"/>
                  </a:solidFill>
                </a:rPr>
                <a:t>Upper Flame Limit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E5B212C-7F0D-183D-252C-93B3AD9CB433}"/>
              </a:ext>
            </a:extLst>
          </p:cNvPr>
          <p:cNvSpPr txBox="1">
            <a:spLocks noChangeArrowheads="1"/>
          </p:cNvSpPr>
          <p:nvPr/>
        </p:nvSpPr>
        <p:spPr bwMode="auto">
          <a:xfrm rot="-3945674">
            <a:off x="1942306" y="3194844"/>
            <a:ext cx="3227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>
                <a:solidFill>
                  <a:srgbClr val="00B0F0"/>
                </a:solidFill>
              </a:rPr>
              <a:t>Onset of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b="1">
                <a:solidFill>
                  <a:srgbClr val="00B0F0"/>
                </a:solidFill>
              </a:rPr>
              <a:t>Piloted Ignition Region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7D2B71-8883-C164-998B-1FFFBF534512}"/>
              </a:ext>
            </a:extLst>
          </p:cNvPr>
          <p:cNvCxnSpPr/>
          <p:nvPr/>
        </p:nvCxnSpPr>
        <p:spPr>
          <a:xfrm flipV="1">
            <a:off x="1017588" y="942975"/>
            <a:ext cx="28575" cy="5399088"/>
          </a:xfrm>
          <a:prstGeom prst="straightConnector1">
            <a:avLst/>
          </a:prstGeom>
          <a:ln w="73025">
            <a:solidFill>
              <a:schemeClr val="tx1">
                <a:alpha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684F0C4-B966-85F2-7AB9-229DD0511D54}"/>
              </a:ext>
            </a:extLst>
          </p:cNvPr>
          <p:cNvCxnSpPr/>
          <p:nvPr/>
        </p:nvCxnSpPr>
        <p:spPr>
          <a:xfrm flipV="1">
            <a:off x="1017588" y="6183313"/>
            <a:ext cx="7562850" cy="115887"/>
          </a:xfrm>
          <a:prstGeom prst="straightConnector1">
            <a:avLst/>
          </a:prstGeom>
          <a:ln w="73025">
            <a:solidFill>
              <a:schemeClr val="tx1">
                <a:alpha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TextBox 17">
            <a:extLst>
              <a:ext uri="{FF2B5EF4-FFF2-40B4-BE49-F238E27FC236}">
                <a16:creationId xmlns:a16="http://schemas.microsoft.com/office/drawing/2014/main" id="{475224B8-41CE-E698-7AB3-C3E19334315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93750" y="3206750"/>
            <a:ext cx="296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Vapour Pressure in Air</a:t>
            </a:r>
          </a:p>
        </p:txBody>
      </p:sp>
      <p:sp>
        <p:nvSpPr>
          <p:cNvPr id="48139" name="TextBox 41">
            <a:extLst>
              <a:ext uri="{FF2B5EF4-FFF2-40B4-BE49-F238E27FC236}">
                <a16:creationId xmlns:a16="http://schemas.microsoft.com/office/drawing/2014/main" id="{F7B93E88-D760-2F0B-4386-C21377D0F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6215063"/>
            <a:ext cx="279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Mixture Temperature</a:t>
            </a:r>
          </a:p>
        </p:txBody>
      </p:sp>
      <p:grpSp>
        <p:nvGrpSpPr>
          <p:cNvPr id="48140" name="Group 38">
            <a:extLst>
              <a:ext uri="{FF2B5EF4-FFF2-40B4-BE49-F238E27FC236}">
                <a16:creationId xmlns:a16="http://schemas.microsoft.com/office/drawing/2014/main" id="{06A47D53-A4B7-7FC8-7655-D2691654BA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8141" name="Group 19">
              <a:extLst>
                <a:ext uri="{FF2B5EF4-FFF2-40B4-BE49-F238E27FC236}">
                  <a16:creationId xmlns:a16="http://schemas.microsoft.com/office/drawing/2014/main" id="{60C29A9B-8569-F210-E29A-DB1A0445CA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8143" name="Group 8">
                <a:extLst>
                  <a:ext uri="{FF2B5EF4-FFF2-40B4-BE49-F238E27FC236}">
                    <a16:creationId xmlns:a16="http://schemas.microsoft.com/office/drawing/2014/main" id="{4D57EF31-106A-C29B-B772-1D0C8A8E87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8145" name="Group 9">
                  <a:extLst>
                    <a:ext uri="{FF2B5EF4-FFF2-40B4-BE49-F238E27FC236}">
                      <a16:creationId xmlns:a16="http://schemas.microsoft.com/office/drawing/2014/main" id="{DE273442-11C0-CF42-2AE3-804918A845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155" name="Rectangle 10">
                    <a:extLst>
                      <a:ext uri="{FF2B5EF4-FFF2-40B4-BE49-F238E27FC236}">
                        <a16:creationId xmlns:a16="http://schemas.microsoft.com/office/drawing/2014/main" id="{5C050CA9-6BC2-E47A-F494-B4DB4DCDD4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156" name="Rectangle 11">
                    <a:extLst>
                      <a:ext uri="{FF2B5EF4-FFF2-40B4-BE49-F238E27FC236}">
                        <a16:creationId xmlns:a16="http://schemas.microsoft.com/office/drawing/2014/main" id="{B024D153-7FE8-D66C-BB3B-70D68F70AB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8146" name="Group 12">
                  <a:extLst>
                    <a:ext uri="{FF2B5EF4-FFF2-40B4-BE49-F238E27FC236}">
                      <a16:creationId xmlns:a16="http://schemas.microsoft.com/office/drawing/2014/main" id="{FB36B5AD-8A78-6C45-49B0-BCF8615BE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8153" name="Rectangle 13">
                    <a:extLst>
                      <a:ext uri="{FF2B5EF4-FFF2-40B4-BE49-F238E27FC236}">
                        <a16:creationId xmlns:a16="http://schemas.microsoft.com/office/drawing/2014/main" id="{9F7AB847-704D-43BE-57A2-665A2FC243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154" name="Rectangle 14">
                    <a:extLst>
                      <a:ext uri="{FF2B5EF4-FFF2-40B4-BE49-F238E27FC236}">
                        <a16:creationId xmlns:a16="http://schemas.microsoft.com/office/drawing/2014/main" id="{14E2CB1B-C40B-1842-8A2D-4B0F13ACAC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8147" name="Group 15">
                  <a:extLst>
                    <a:ext uri="{FF2B5EF4-FFF2-40B4-BE49-F238E27FC236}">
                      <a16:creationId xmlns:a16="http://schemas.microsoft.com/office/drawing/2014/main" id="{9B668B40-7A18-AE02-66B8-9724C17C8F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8151" name="Rectangle 16">
                    <a:extLst>
                      <a:ext uri="{FF2B5EF4-FFF2-40B4-BE49-F238E27FC236}">
                        <a16:creationId xmlns:a16="http://schemas.microsoft.com/office/drawing/2014/main" id="{4CB05E1A-1FD9-48CB-1B7F-C4D0B07569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152" name="Rectangle 17">
                    <a:extLst>
                      <a:ext uri="{FF2B5EF4-FFF2-40B4-BE49-F238E27FC236}">
                        <a16:creationId xmlns:a16="http://schemas.microsoft.com/office/drawing/2014/main" id="{D118A799-2F91-8CAE-5851-71878693EE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8148" name="Group 18">
                  <a:extLst>
                    <a:ext uri="{FF2B5EF4-FFF2-40B4-BE49-F238E27FC236}">
                      <a16:creationId xmlns:a16="http://schemas.microsoft.com/office/drawing/2014/main" id="{FDE4A3BF-3E31-0F0F-84A9-D8CFDB8A83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8149" name="Rectangle 19">
                    <a:extLst>
                      <a:ext uri="{FF2B5EF4-FFF2-40B4-BE49-F238E27FC236}">
                        <a16:creationId xmlns:a16="http://schemas.microsoft.com/office/drawing/2014/main" id="{0212F5CF-D17E-F08A-DA06-E35648A92A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8150" name="Rectangle 20">
                    <a:extLst>
                      <a:ext uri="{FF2B5EF4-FFF2-40B4-BE49-F238E27FC236}">
                        <a16:creationId xmlns:a16="http://schemas.microsoft.com/office/drawing/2014/main" id="{ED5ED437-22F4-BB24-F278-0504026A3C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B6C6B9CD-446C-3D49-CDD3-980AB2D09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8142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BC4324F-F935-56EF-579A-6DC2E7188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703262"/>
          </a:xfrm>
        </p:spPr>
        <p:txBody>
          <a:bodyPr/>
          <a:lstStyle/>
          <a:p>
            <a:r>
              <a:rPr lang="en-US" sz="2800" dirty="0"/>
              <a:t>Important Feature of Model Vs SI Engine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29250" y="5867400"/>
            <a:ext cx="61722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029250" y="1295400"/>
            <a:ext cx="0" cy="457200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52800" y="5943600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Fuel/air Ratio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2125141" y="3268141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70C0"/>
                </a:solidFill>
              </a:rPr>
              <a:t>Stoichiometric Mixture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4573" y="3579921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ym typeface="Symbol" panose="05050102010706020507" pitchFamily="18" charset="2"/>
              </a:rPr>
              <a:t></a:t>
            </a:r>
            <a:r>
              <a:rPr lang="en-IN" sz="3600" baseline="-25000" dirty="0" err="1">
                <a:sym typeface="Symbol" panose="05050102010706020507" pitchFamily="18" charset="2"/>
              </a:rPr>
              <a:t>th</a:t>
            </a:r>
            <a:r>
              <a:rPr lang="en-IN" sz="3600" dirty="0">
                <a:sym typeface="Symbol" panose="05050102010706020507" pitchFamily="18" charset="2"/>
              </a:rPr>
              <a:t>, %</a:t>
            </a:r>
            <a:endParaRPr lang="en-IN" sz="3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352800" y="1995487"/>
            <a:ext cx="162340" cy="3871913"/>
            <a:chOff x="3505200" y="1995487"/>
            <a:chExt cx="162340" cy="3871913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581400" y="1995487"/>
              <a:ext cx="0" cy="3871913"/>
            </a:xfrm>
            <a:prstGeom prst="line">
              <a:avLst/>
            </a:prstGeom>
            <a:ln w="2222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505200" y="4953000"/>
              <a:ext cx="162340" cy="18066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05000" y="4644975"/>
            <a:ext cx="1610140" cy="461665"/>
            <a:chOff x="1905000" y="4644975"/>
            <a:chExt cx="1610140" cy="461665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1905000" y="5029200"/>
              <a:ext cx="1610140" cy="23474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42748" y="4644975"/>
              <a:ext cx="851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rgbClr val="00B050"/>
                  </a:solidFill>
                </a:rPr>
                <a:t>Lean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15140" y="4643735"/>
            <a:ext cx="1585139" cy="461665"/>
            <a:chOff x="3515140" y="4643735"/>
            <a:chExt cx="1585139" cy="461665"/>
          </a:xfrm>
        </p:grpSpPr>
        <p:cxnSp>
          <p:nvCxnSpPr>
            <p:cNvPr id="35" name="Straight Arrow Connector 34"/>
            <p:cNvCxnSpPr>
              <a:stCxn id="32" idx="6"/>
            </p:cNvCxnSpPr>
            <p:nvPr/>
          </p:nvCxnSpPr>
          <p:spPr>
            <a:xfrm flipV="1">
              <a:off x="3515140" y="5043330"/>
              <a:ext cx="1585139" cy="1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796685" y="464373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rgbClr val="C00000"/>
                  </a:solidFill>
                </a:rPr>
                <a:t>Rich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90600" y="1529603"/>
            <a:ext cx="7427332" cy="465884"/>
            <a:chOff x="990600" y="1529603"/>
            <a:chExt cx="7427332" cy="46588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990600" y="1995487"/>
              <a:ext cx="5740444" cy="0"/>
            </a:xfrm>
            <a:prstGeom prst="line">
              <a:avLst/>
            </a:prstGeom>
            <a:ln w="666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062957" y="1529603"/>
              <a:ext cx="4354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92D050"/>
                  </a:solidFill>
                </a:rPr>
                <a:t>Predictions by Air-standard Cycle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97477" y="2661331"/>
            <a:ext cx="5843588" cy="2859066"/>
            <a:chOff x="1397477" y="2661331"/>
            <a:chExt cx="5843588" cy="2859066"/>
          </a:xfrm>
        </p:grpSpPr>
        <p:sp>
          <p:nvSpPr>
            <p:cNvPr id="24" name="Freeform 23"/>
            <p:cNvSpPr/>
            <p:nvPr/>
          </p:nvSpPr>
          <p:spPr>
            <a:xfrm>
              <a:off x="1397477" y="2661331"/>
              <a:ext cx="4347967" cy="2859066"/>
            </a:xfrm>
            <a:custGeom>
              <a:avLst/>
              <a:gdLst>
                <a:gd name="connsiteX0" fmla="*/ 15118 w 4347967"/>
                <a:gd name="connsiteY0" fmla="*/ 467558 h 2859066"/>
                <a:gd name="connsiteX1" fmla="*/ 43253 w 4347967"/>
                <a:gd name="connsiteY1" fmla="*/ 411287 h 2859066"/>
                <a:gd name="connsiteX2" fmla="*/ 380878 w 4347967"/>
                <a:gd name="connsiteY2" fmla="*/ 186204 h 2859066"/>
                <a:gd name="connsiteX3" fmla="*/ 957653 w 4347967"/>
                <a:gd name="connsiteY3" fmla="*/ 31460 h 2859066"/>
                <a:gd name="connsiteX4" fmla="*/ 1351548 w 4347967"/>
                <a:gd name="connsiteY4" fmla="*/ 17392 h 2859066"/>
                <a:gd name="connsiteX5" fmla="*/ 1900188 w 4347967"/>
                <a:gd name="connsiteY5" fmla="*/ 228407 h 2859066"/>
                <a:gd name="connsiteX6" fmla="*/ 2223745 w 4347967"/>
                <a:gd name="connsiteY6" fmla="*/ 425355 h 2859066"/>
                <a:gd name="connsiteX7" fmla="*/ 2758318 w 4347967"/>
                <a:gd name="connsiteY7" fmla="*/ 917724 h 2859066"/>
                <a:gd name="connsiteX8" fmla="*/ 3405431 w 4347967"/>
                <a:gd name="connsiteY8" fmla="*/ 1550771 h 2859066"/>
                <a:gd name="connsiteX9" fmla="*/ 4010342 w 4347967"/>
                <a:gd name="connsiteY9" fmla="*/ 2324494 h 2859066"/>
                <a:gd name="connsiteX10" fmla="*/ 4347967 w 4347967"/>
                <a:gd name="connsiteY10" fmla="*/ 2859066 h 285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47967" h="2859066">
                  <a:moveTo>
                    <a:pt x="15118" y="467558"/>
                  </a:moveTo>
                  <a:cubicBezTo>
                    <a:pt x="-1295" y="462868"/>
                    <a:pt x="-17707" y="458179"/>
                    <a:pt x="43253" y="411287"/>
                  </a:cubicBezTo>
                  <a:cubicBezTo>
                    <a:pt x="104213" y="364395"/>
                    <a:pt x="228478" y="249508"/>
                    <a:pt x="380878" y="186204"/>
                  </a:cubicBezTo>
                  <a:cubicBezTo>
                    <a:pt x="533278" y="122899"/>
                    <a:pt x="795875" y="59595"/>
                    <a:pt x="957653" y="31460"/>
                  </a:cubicBezTo>
                  <a:cubicBezTo>
                    <a:pt x="1119431" y="3325"/>
                    <a:pt x="1194459" y="-15433"/>
                    <a:pt x="1351548" y="17392"/>
                  </a:cubicBezTo>
                  <a:cubicBezTo>
                    <a:pt x="1508637" y="50217"/>
                    <a:pt x="1754822" y="160413"/>
                    <a:pt x="1900188" y="228407"/>
                  </a:cubicBezTo>
                  <a:cubicBezTo>
                    <a:pt x="2045554" y="296401"/>
                    <a:pt x="2080723" y="310469"/>
                    <a:pt x="2223745" y="425355"/>
                  </a:cubicBezTo>
                  <a:cubicBezTo>
                    <a:pt x="2366767" y="540241"/>
                    <a:pt x="2561370" y="730155"/>
                    <a:pt x="2758318" y="917724"/>
                  </a:cubicBezTo>
                  <a:cubicBezTo>
                    <a:pt x="2955266" y="1105293"/>
                    <a:pt x="3196760" y="1316309"/>
                    <a:pt x="3405431" y="1550771"/>
                  </a:cubicBezTo>
                  <a:cubicBezTo>
                    <a:pt x="3614102" y="1785233"/>
                    <a:pt x="3853253" y="2106445"/>
                    <a:pt x="4010342" y="2324494"/>
                  </a:cubicBezTo>
                  <a:cubicBezTo>
                    <a:pt x="4167431" y="2542543"/>
                    <a:pt x="4257699" y="2700804"/>
                    <a:pt x="4347967" y="2859066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28463" y="3581400"/>
              <a:ext cx="27126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C00000"/>
                  </a:solidFill>
                </a:rPr>
                <a:t>Actual Prime Mover</a:t>
              </a:r>
            </a:p>
          </p:txBody>
        </p:sp>
      </p:grpSp>
      <p:grpSp>
        <p:nvGrpSpPr>
          <p:cNvPr id="3" name="Group 38">
            <a:extLst>
              <a:ext uri="{FF2B5EF4-FFF2-40B4-BE49-F238E27FC236}">
                <a16:creationId xmlns:a16="http://schemas.microsoft.com/office/drawing/2014/main" id="{A3897B95-3BF4-2F50-974F-3AD3F70543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7AB1FD4E-B314-8823-3A96-3AA1CF0A3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0E26C9D7-FFF1-569E-8515-091B9689B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9AA02B5-BFD7-301D-5216-4091510C27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1495CECF-8971-0713-B6CC-D6AC1A3DBC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5069CA25-1845-08CC-C95A-D10E8CF1AB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B0FFB4BF-B760-52CD-3108-CA684DDD39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02E69130-5E5F-C936-E63D-BA1DA202B3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BDFE9EC1-C874-A8C7-12B8-79727B6942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7EAFC633-C8CE-6443-A544-CEC0F9D1E5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5D8126D9-E655-3718-8CFA-6FE5FFAC68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7FAD39C6-B856-8BCC-561C-61E356EED3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31338906-408F-D0FC-6163-2D9C3CA5D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653DDD57-7CDF-65C3-97FB-2684749D67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EC57B14C-93D8-E25F-09A3-3657840FB4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70A8141A-7AE0-6E43-AD96-C5D2E03C4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2192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45B836D-4A1D-5D19-0C71-5FCD59A45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F631E90-E17F-DC80-70B8-2A22961BE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123825"/>
            <a:ext cx="5181600" cy="9906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Design Constraints: Flammability Characteristics </a:t>
            </a:r>
          </a:p>
        </p:txBody>
      </p:sp>
      <p:sp>
        <p:nvSpPr>
          <p:cNvPr id="49155" name="Line 3">
            <a:extLst>
              <a:ext uri="{FF2B5EF4-FFF2-40B4-BE49-F238E27FC236}">
                <a16:creationId xmlns:a16="http://schemas.microsoft.com/office/drawing/2014/main" id="{AF4C9FB1-C17B-784E-033F-068933A7B3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5745163"/>
            <a:ext cx="7010400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9156" name="Line 4">
            <a:extLst>
              <a:ext uri="{FF2B5EF4-FFF2-40B4-BE49-F238E27FC236}">
                <a16:creationId xmlns:a16="http://schemas.microsoft.com/office/drawing/2014/main" id="{C65C087E-6F0C-4033-8934-1FC20C6952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9144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294" name="Line 5">
            <a:extLst>
              <a:ext uri="{FF2B5EF4-FFF2-40B4-BE49-F238E27FC236}">
                <a16:creationId xmlns:a16="http://schemas.microsoft.com/office/drawing/2014/main" id="{1852200B-1D4C-1787-BDCF-996A28C758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1981200"/>
            <a:ext cx="7543800" cy="76200"/>
          </a:xfrm>
          <a:prstGeom prst="lin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295" name="Line 6">
            <a:extLst>
              <a:ext uri="{FF2B5EF4-FFF2-40B4-BE49-F238E27FC236}">
                <a16:creationId xmlns:a16="http://schemas.microsoft.com/office/drawing/2014/main" id="{E66904BD-4F46-9D4C-271F-C038D4567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698875"/>
            <a:ext cx="6705600" cy="10668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9159" name="Text Box 8">
            <a:extLst>
              <a:ext uri="{FF2B5EF4-FFF2-40B4-BE49-F238E27FC236}">
                <a16:creationId xmlns:a16="http://schemas.microsoft.com/office/drawing/2014/main" id="{A939B0B8-2D73-F3A4-DDC0-CFA5D5C9F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5721350"/>
            <a:ext cx="253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Mixture Temperature</a:t>
            </a:r>
          </a:p>
        </p:txBody>
      </p:sp>
      <p:sp>
        <p:nvSpPr>
          <p:cNvPr id="49160" name="Text Box 9">
            <a:extLst>
              <a:ext uri="{FF2B5EF4-FFF2-40B4-BE49-F238E27FC236}">
                <a16:creationId xmlns:a16="http://schemas.microsoft.com/office/drawing/2014/main" id="{ACBD19AB-6D22-F032-6393-4FBFF4832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61" name="Object 10">
                <a:extLst>
                  <a:ext uri="{FF2B5EF4-FFF2-40B4-BE49-F238E27FC236}">
                    <a16:creationId xmlns:a16="http://schemas.microsoft.com/office/drawing/2014/main" id="{B571366B-7E00-46D6-47DF-425A19D765D0}"/>
                  </a:ext>
                </a:extLst>
              </p:cNvPr>
              <p:cNvSpPr txBox="1"/>
              <p:nvPr/>
            </p:nvSpPr>
            <p:spPr bwMode="auto">
              <a:xfrm>
                <a:off x="898525" y="3114675"/>
                <a:ext cx="473075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Upp>
                                <m:limUp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li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•</m:t>
                                  </m:r>
                                </m:lim>
                              </m:limUpp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limUpp>
                                <m:limUp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li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•</m:t>
                                  </m:r>
                                </m:lim>
                              </m:limUpp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9161" name="Object 10">
                <a:extLst>
                  <a:ext uri="{FF2B5EF4-FFF2-40B4-BE49-F238E27FC236}">
                    <a16:creationId xmlns:a16="http://schemas.microsoft.com/office/drawing/2014/main" id="{B571366B-7E00-46D6-47DF-425A19D76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525" y="3114675"/>
                <a:ext cx="473075" cy="99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9" name="Line 11">
            <a:extLst>
              <a:ext uri="{FF2B5EF4-FFF2-40B4-BE49-F238E27FC236}">
                <a16:creationId xmlns:a16="http://schemas.microsoft.com/office/drawing/2014/main" id="{ACBFBAF9-F308-7BF5-C1E6-2B369BD583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1828800"/>
            <a:ext cx="1219200" cy="23622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BF205F80-AB5E-1003-CEBB-EED3143A8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235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Stoichiometric Line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48BDE00E-7B24-7CCC-B592-D9B3A046A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514600"/>
            <a:ext cx="246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Flammable Vapour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:a16="http://schemas.microsoft.com/office/drawing/2014/main" id="{664AD07F-27FA-E1B2-C772-4AE28813F93E}"/>
              </a:ext>
            </a:extLst>
          </p:cNvPr>
          <p:cNvSpPr txBox="1">
            <a:spLocks noChangeArrowheads="1"/>
          </p:cNvSpPr>
          <p:nvPr/>
        </p:nvSpPr>
        <p:spPr bwMode="auto">
          <a:xfrm rot="580345">
            <a:off x="2368550" y="4097338"/>
            <a:ext cx="2292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Lean Mixture  Line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22B564AF-9F9A-8A8C-1032-49465843D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90600"/>
            <a:ext cx="159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Rich Mixture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EADAF7F1-07B3-A9E4-F433-E5C5FDB798BE}"/>
              </a:ext>
            </a:extLst>
          </p:cNvPr>
          <p:cNvSpPr txBox="1">
            <a:spLocks noChangeArrowheads="1"/>
          </p:cNvSpPr>
          <p:nvPr/>
        </p:nvSpPr>
        <p:spPr bwMode="auto">
          <a:xfrm rot="-3758355">
            <a:off x="1050925" y="2528888"/>
            <a:ext cx="240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Flammable mist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A301ABB9-F742-CC91-6BA4-F12D9AC2E128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3810000"/>
            <a:ext cx="1198563" cy="2301875"/>
            <a:chOff x="614" y="2688"/>
            <a:chExt cx="755" cy="1450"/>
          </a:xfrm>
        </p:grpSpPr>
        <p:sp>
          <p:nvSpPr>
            <p:cNvPr id="49188" name="Line 19">
              <a:extLst>
                <a:ext uri="{FF2B5EF4-FFF2-40B4-BE49-F238E27FC236}">
                  <a16:creationId xmlns:a16="http://schemas.microsoft.com/office/drawing/2014/main" id="{C4DD2110-42D5-64E1-0E3F-CBCDF1318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68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9189" name="Text Box 20">
              <a:extLst>
                <a:ext uri="{FF2B5EF4-FFF2-40B4-BE49-F238E27FC236}">
                  <a16:creationId xmlns:a16="http://schemas.microsoft.com/office/drawing/2014/main" id="{892734E4-E13C-0D79-8D55-99C902E81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" y="3926"/>
              <a:ext cx="7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Flash Point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3BADB48-E296-22B1-259B-42663684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029200"/>
            <a:ext cx="3054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Burning Impossible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8" name="Ink 25">
                <a:extLst>
                  <a:ext uri="{FF2B5EF4-FFF2-40B4-BE49-F238E27FC236}">
                    <a16:creationId xmlns:a16="http://schemas.microsoft.com/office/drawing/2014/main" id="{4B121D98-486D-123B-1F51-60A52B73D1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0688" y="3051175"/>
              <a:ext cx="49212" cy="38100"/>
            </p14:xfrm>
          </p:contentPart>
        </mc:Choice>
        <mc:Fallback xmlns="">
          <p:pic>
            <p:nvPicPr>
              <p:cNvPr id="6148" name="Ink 25">
                <a:extLst>
                  <a:ext uri="{FF2B5EF4-FFF2-40B4-BE49-F238E27FC236}">
                    <a16:creationId xmlns:a16="http://schemas.microsoft.com/office/drawing/2014/main" id="{4B121D98-486D-123B-1F51-60A52B73D1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1348" y="3041830"/>
                <a:ext cx="67891" cy="56791"/>
              </a:xfrm>
              <a:prstGeom prst="rect">
                <a:avLst/>
              </a:prstGeom>
            </p:spPr>
          </p:pic>
        </mc:Fallback>
      </mc:AlternateContent>
      <p:grpSp>
        <p:nvGrpSpPr>
          <p:cNvPr id="49171" name="Group 38">
            <a:extLst>
              <a:ext uri="{FF2B5EF4-FFF2-40B4-BE49-F238E27FC236}">
                <a16:creationId xmlns:a16="http://schemas.microsoft.com/office/drawing/2014/main" id="{629D0B1D-6054-4FED-A576-8D344AF7761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9172" name="Group 19">
              <a:extLst>
                <a:ext uri="{FF2B5EF4-FFF2-40B4-BE49-F238E27FC236}">
                  <a16:creationId xmlns:a16="http://schemas.microsoft.com/office/drawing/2014/main" id="{4BF5832B-0B17-8B61-FDC4-455F62090B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9174" name="Group 8">
                <a:extLst>
                  <a:ext uri="{FF2B5EF4-FFF2-40B4-BE49-F238E27FC236}">
                    <a16:creationId xmlns:a16="http://schemas.microsoft.com/office/drawing/2014/main" id="{4B80F741-6D08-E203-B9E8-F31C7ADBC0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49176" name="Group 9">
                  <a:extLst>
                    <a:ext uri="{FF2B5EF4-FFF2-40B4-BE49-F238E27FC236}">
                      <a16:creationId xmlns:a16="http://schemas.microsoft.com/office/drawing/2014/main" id="{9B696010-6AB9-773C-E92E-AF459638E5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9186" name="Rectangle 10">
                    <a:extLst>
                      <a:ext uri="{FF2B5EF4-FFF2-40B4-BE49-F238E27FC236}">
                        <a16:creationId xmlns:a16="http://schemas.microsoft.com/office/drawing/2014/main" id="{CA9B1B33-C1DB-5F80-572F-CA05F25F0F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187" name="Rectangle 11">
                    <a:extLst>
                      <a:ext uri="{FF2B5EF4-FFF2-40B4-BE49-F238E27FC236}">
                        <a16:creationId xmlns:a16="http://schemas.microsoft.com/office/drawing/2014/main" id="{2C71E5A0-6F97-300A-E943-C94F9DC7DA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9177" name="Group 12">
                  <a:extLst>
                    <a:ext uri="{FF2B5EF4-FFF2-40B4-BE49-F238E27FC236}">
                      <a16:creationId xmlns:a16="http://schemas.microsoft.com/office/drawing/2014/main" id="{9C0404C9-73E2-9221-D48D-945CB5D97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9184" name="Rectangle 13">
                    <a:extLst>
                      <a:ext uri="{FF2B5EF4-FFF2-40B4-BE49-F238E27FC236}">
                        <a16:creationId xmlns:a16="http://schemas.microsoft.com/office/drawing/2014/main" id="{0BA9DA95-0EB1-14C5-80E0-AF5E5AF1F9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185" name="Rectangle 14">
                    <a:extLst>
                      <a:ext uri="{FF2B5EF4-FFF2-40B4-BE49-F238E27FC236}">
                        <a16:creationId xmlns:a16="http://schemas.microsoft.com/office/drawing/2014/main" id="{D3F66844-19A6-4654-5231-9E3A65C935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9178" name="Group 15">
                  <a:extLst>
                    <a:ext uri="{FF2B5EF4-FFF2-40B4-BE49-F238E27FC236}">
                      <a16:creationId xmlns:a16="http://schemas.microsoft.com/office/drawing/2014/main" id="{650A7BF4-90BE-CC56-94CB-B574FFDFD7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9182" name="Rectangle 16">
                    <a:extLst>
                      <a:ext uri="{FF2B5EF4-FFF2-40B4-BE49-F238E27FC236}">
                        <a16:creationId xmlns:a16="http://schemas.microsoft.com/office/drawing/2014/main" id="{02647BB6-A301-FF9C-2BED-D72808D081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183" name="Rectangle 17">
                    <a:extLst>
                      <a:ext uri="{FF2B5EF4-FFF2-40B4-BE49-F238E27FC236}">
                        <a16:creationId xmlns:a16="http://schemas.microsoft.com/office/drawing/2014/main" id="{2B413F4F-1347-0EB2-B265-D048E7799E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9179" name="Group 18">
                  <a:extLst>
                    <a:ext uri="{FF2B5EF4-FFF2-40B4-BE49-F238E27FC236}">
                      <a16:creationId xmlns:a16="http://schemas.microsoft.com/office/drawing/2014/main" id="{EEC783F4-78C6-3EA2-57F2-2DA49666A5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9180" name="Rectangle 19">
                    <a:extLst>
                      <a:ext uri="{FF2B5EF4-FFF2-40B4-BE49-F238E27FC236}">
                        <a16:creationId xmlns:a16="http://schemas.microsoft.com/office/drawing/2014/main" id="{B759F1F5-663E-43DB-349E-025EBA5F38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181" name="Rectangle 20">
                    <a:extLst>
                      <a:ext uri="{FF2B5EF4-FFF2-40B4-BE49-F238E27FC236}">
                        <a16:creationId xmlns:a16="http://schemas.microsoft.com/office/drawing/2014/main" id="{3688F202-C99D-9B5B-6EBD-D15FA7A12E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5F57A224-92F2-32CD-27BA-AB10E363B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917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74C4A3-E8D9-205F-4DF4-0045E1D5A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1" grpId="0"/>
      <p:bldP spid="12303" grpId="0"/>
      <p:bldP spid="12304" grpId="0"/>
      <p:bldP spid="12306" grpId="0"/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78B8955-65D7-46A4-7BB1-98CDF348A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IN" altLang="en-US" sz="2800"/>
              <a:t>Irrationality of Otto’s Model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B92D833-9DA4-7125-92CF-C003CFF19C2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371600"/>
            <a:ext cx="4114800" cy="2590800"/>
            <a:chOff x="2262188" y="862013"/>
            <a:chExt cx="5370081" cy="4565650"/>
          </a:xfrm>
        </p:grpSpPr>
        <p:pic>
          <p:nvPicPr>
            <p:cNvPr id="50210" name="Picture 2" descr="compr">
              <a:extLst>
                <a:ext uri="{FF2B5EF4-FFF2-40B4-BE49-F238E27FC236}">
                  <a16:creationId xmlns:a16="http://schemas.microsoft.com/office/drawing/2014/main" id="{1717B658-7A8B-92B2-9BB5-6E9F5AFF5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188" y="862013"/>
              <a:ext cx="5032375" cy="456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11" name="Rectangle 4">
              <a:extLst>
                <a:ext uri="{FF2B5EF4-FFF2-40B4-BE49-F238E27FC236}">
                  <a16:creationId xmlns:a16="http://schemas.microsoft.com/office/drawing/2014/main" id="{329262DD-6A42-0804-2D29-7AB8BCBEBB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65821">
              <a:off x="3933826" y="887608"/>
              <a:ext cx="1870076" cy="500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0212" name="Rectangle 7">
              <a:extLst>
                <a:ext uri="{FF2B5EF4-FFF2-40B4-BE49-F238E27FC236}">
                  <a16:creationId xmlns:a16="http://schemas.microsoft.com/office/drawing/2014/main" id="{B3066FAB-B95F-6CB1-0ADE-0ABEFAC7A0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71931">
              <a:off x="5441950" y="1350963"/>
              <a:ext cx="1466850" cy="127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0213" name="Rectangle 8">
              <a:extLst>
                <a:ext uri="{FF2B5EF4-FFF2-40B4-BE49-F238E27FC236}">
                  <a16:creationId xmlns:a16="http://schemas.microsoft.com/office/drawing/2014/main" id="{1D511BE3-4614-1573-F91F-7BEEFB2C2A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00434">
              <a:off x="3379788" y="1960563"/>
              <a:ext cx="1168400" cy="584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0214" name="Rectangle 9">
              <a:extLst>
                <a:ext uri="{FF2B5EF4-FFF2-40B4-BE49-F238E27FC236}">
                  <a16:creationId xmlns:a16="http://schemas.microsoft.com/office/drawing/2014/main" id="{3AE0EE96-452D-1D6B-D150-C4C63ADB34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05074">
              <a:off x="4543425" y="1554163"/>
              <a:ext cx="1022350" cy="1250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0215" name="Line 10">
              <a:extLst>
                <a:ext uri="{FF2B5EF4-FFF2-40B4-BE49-F238E27FC236}">
                  <a16:creationId xmlns:a16="http://schemas.microsoft.com/office/drawing/2014/main" id="{025BE219-DC8F-99C4-D5B7-A42B76F51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1950" y="2376488"/>
              <a:ext cx="1460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0216" name="Line 11">
              <a:extLst>
                <a:ext uri="{FF2B5EF4-FFF2-40B4-BE49-F238E27FC236}">
                  <a16:creationId xmlns:a16="http://schemas.microsoft.com/office/drawing/2014/main" id="{22B1FFED-6D4D-BB19-D899-AC5F887CE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188" y="3359150"/>
              <a:ext cx="7842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0217" name="Rectangle 12">
              <a:extLst>
                <a:ext uri="{FF2B5EF4-FFF2-40B4-BE49-F238E27FC236}">
                  <a16:creationId xmlns:a16="http://schemas.microsoft.com/office/drawing/2014/main" id="{3EDDD563-6763-C87F-6455-E14B5F01C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825" y="2325688"/>
              <a:ext cx="1733550" cy="833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0218" name="Line 13">
              <a:extLst>
                <a:ext uri="{FF2B5EF4-FFF2-40B4-BE49-F238E27FC236}">
                  <a16:creationId xmlns:a16="http://schemas.microsoft.com/office/drawing/2014/main" id="{9DE8655F-197D-EBF1-FC1A-EE2C1FF54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25850" y="1841500"/>
              <a:ext cx="38100" cy="2581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0219" name="Line 14">
              <a:extLst>
                <a:ext uri="{FF2B5EF4-FFF2-40B4-BE49-F238E27FC236}">
                  <a16:creationId xmlns:a16="http://schemas.microsoft.com/office/drawing/2014/main" id="{267657F6-F2C5-1FBC-82B8-6D321F6C2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3575" y="1519238"/>
              <a:ext cx="1588" cy="2844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0220" name="Text Box 15">
              <a:extLst>
                <a:ext uri="{FF2B5EF4-FFF2-40B4-BE49-F238E27FC236}">
                  <a16:creationId xmlns:a16="http://schemas.microsoft.com/office/drawing/2014/main" id="{1EFAAD24-E67E-FD30-A066-624685031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225" y="2921000"/>
              <a:ext cx="13922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cs typeface="Times New Roman" panose="02020603050405020304" pitchFamily="18" charset="0"/>
                </a:rPr>
                <a:t>Typical SI engines</a:t>
              </a:r>
              <a:endParaRPr lang="en-US" altLang="en-US" sz="110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cs typeface="Times New Roman" panose="02020603050405020304" pitchFamily="18" charset="0"/>
                </a:rPr>
                <a:t>9 &lt; </a:t>
              </a:r>
              <a:r>
                <a:rPr lang="en-US" altLang="en-US" sz="1400" i="1">
                  <a:cs typeface="Times New Roman" panose="02020603050405020304" pitchFamily="18" charset="0"/>
                </a:rPr>
                <a:t>r</a:t>
              </a:r>
              <a:r>
                <a:rPr lang="en-US" altLang="en-US" sz="1400">
                  <a:cs typeface="Times New Roman" panose="02020603050405020304" pitchFamily="18" charset="0"/>
                </a:rPr>
                <a:t> &lt; 11</a:t>
              </a:r>
              <a:endParaRPr lang="en-US" altLang="en-US" sz="2400"/>
            </a:p>
          </p:txBody>
        </p:sp>
        <p:sp>
          <p:nvSpPr>
            <p:cNvPr id="50221" name="Text Box 16">
              <a:extLst>
                <a:ext uri="{FF2B5EF4-FFF2-40B4-BE49-F238E27FC236}">
                  <a16:creationId xmlns:a16="http://schemas.microsoft.com/office/drawing/2014/main" id="{E2CAE9A1-ED75-318C-AABB-61FC1DB7C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288" y="3825875"/>
              <a:ext cx="720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k = 1.4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222" name="Object 18">
                  <a:extLst>
                    <a:ext uri="{FF2B5EF4-FFF2-40B4-BE49-F238E27FC236}">
                      <a16:creationId xmlns:a16="http://schemas.microsoft.com/office/drawing/2014/main" id="{3F667751-8CE5-8DDA-B075-D1941CFCC3AB}"/>
                    </a:ext>
                  </a:extLst>
                </p:cNvPr>
                <p:cNvSpPr txBox="1"/>
                <p:nvPr/>
              </p:nvSpPr>
              <p:spPr bwMode="auto">
                <a:xfrm>
                  <a:off x="5985904" y="1753742"/>
                  <a:ext cx="1646365" cy="10671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4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eqArr>
                              <m:eqArr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e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𝑂𝑡𝑡𝑜</m:t>
                                </m:r>
                              </m:e>
                            </m:eqArr>
                          </m:sub>
                        </m:sSub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=1−</m:t>
                        </m:r>
                        <m:f>
                          <m:f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50222" name="Object 18">
                  <a:extLst>
                    <a:ext uri="{FF2B5EF4-FFF2-40B4-BE49-F238E27FC236}">
                      <a16:creationId xmlns:a16="http://schemas.microsoft.com/office/drawing/2014/main" id="{3F667751-8CE5-8DDA-B075-D1941CFCC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85904" y="1753742"/>
                  <a:ext cx="1646365" cy="10671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223" name="Line 19">
              <a:extLst>
                <a:ext uri="{FF2B5EF4-FFF2-40B4-BE49-F238E27FC236}">
                  <a16:creationId xmlns:a16="http://schemas.microsoft.com/office/drawing/2014/main" id="{DA724A13-ED61-5367-5D37-9F24E3B3C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2565400"/>
              <a:ext cx="190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0224" name="Line 20">
              <a:extLst>
                <a:ext uri="{FF2B5EF4-FFF2-40B4-BE49-F238E27FC236}">
                  <a16:creationId xmlns:a16="http://schemas.microsoft.com/office/drawing/2014/main" id="{0AB9C762-65B8-A2B4-0B31-7778CBFFC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0" y="3035300"/>
              <a:ext cx="190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" name="Group 72">
            <a:extLst>
              <a:ext uri="{FF2B5EF4-FFF2-40B4-BE49-F238E27FC236}">
                <a16:creationId xmlns:a16="http://schemas.microsoft.com/office/drawing/2014/main" id="{5679EF3C-0563-FC52-3702-F15F69CFF130}"/>
              </a:ext>
            </a:extLst>
          </p:cNvPr>
          <p:cNvGrpSpPr>
            <a:grpSpLocks/>
          </p:cNvGrpSpPr>
          <p:nvPr/>
        </p:nvGrpSpPr>
        <p:grpSpPr bwMode="auto">
          <a:xfrm>
            <a:off x="6121400" y="1592263"/>
            <a:ext cx="1839913" cy="2525712"/>
            <a:chOff x="2957513" y="2732088"/>
            <a:chExt cx="1839913" cy="2525713"/>
          </a:xfrm>
        </p:grpSpPr>
        <p:sp>
          <p:nvSpPr>
            <p:cNvPr id="50199" name="AutoShape 4">
              <a:extLst>
                <a:ext uri="{FF2B5EF4-FFF2-40B4-BE49-F238E27FC236}">
                  <a16:creationId xmlns:a16="http://schemas.microsoft.com/office/drawing/2014/main" id="{41B2A98C-9CC4-2A1A-8401-F172CC5EDF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3560763" y="3735388"/>
              <a:ext cx="280988" cy="7366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16 h 21600"/>
                <a:gd name="T14" fmla="*/ 17085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0200" name="Rectangle 26">
              <a:extLst>
                <a:ext uri="{FF2B5EF4-FFF2-40B4-BE49-F238E27FC236}">
                  <a16:creationId xmlns:a16="http://schemas.microsoft.com/office/drawing/2014/main" id="{1A318192-2E32-C1C7-84B9-E1CA8D848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3575050"/>
              <a:ext cx="1220788" cy="315913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0201" name="Line 27">
              <a:extLst>
                <a:ext uri="{FF2B5EF4-FFF2-40B4-BE49-F238E27FC236}">
                  <a16:creationId xmlns:a16="http://schemas.microsoft.com/office/drawing/2014/main" id="{E0260833-3C39-30DB-1A7D-2A20DB38C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4525" y="2732088"/>
              <a:ext cx="0" cy="1790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0202" name="Line 28">
              <a:extLst>
                <a:ext uri="{FF2B5EF4-FFF2-40B4-BE49-F238E27FC236}">
                  <a16:creationId xmlns:a16="http://schemas.microsoft.com/office/drawing/2014/main" id="{6896101F-8B81-1545-351A-2349E4DDE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5313" y="2732088"/>
              <a:ext cx="0" cy="1790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0203" name="Line 29">
              <a:extLst>
                <a:ext uri="{FF2B5EF4-FFF2-40B4-BE49-F238E27FC236}">
                  <a16:creationId xmlns:a16="http://schemas.microsoft.com/office/drawing/2014/main" id="{A0193A22-D84C-EE88-9861-3AC5E0B12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525" y="2732088"/>
              <a:ext cx="12207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50204" name="AutoShape 43">
              <a:extLst>
                <a:ext uri="{FF2B5EF4-FFF2-40B4-BE49-F238E27FC236}">
                  <a16:creationId xmlns:a16="http://schemas.microsoft.com/office/drawing/2014/main" id="{62501FDC-B678-408E-FF8C-2E6A2339E3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405313" y="3259138"/>
              <a:ext cx="282575" cy="947738"/>
            </a:xfrm>
            <a:prstGeom prst="downArrow">
              <a:avLst>
                <a:gd name="adj1" fmla="val 50000"/>
                <a:gd name="adj2" fmla="val 838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0205" name="Oval 58">
              <a:extLst>
                <a:ext uri="{FF2B5EF4-FFF2-40B4-BE49-F238E27FC236}">
                  <a16:creationId xmlns:a16="http://schemas.microsoft.com/office/drawing/2014/main" id="{7210A5CF-CAE7-C324-9D4A-BD1B7AB3D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088" y="3735388"/>
              <a:ext cx="93663" cy="1047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0206" name="Rectangle 61">
              <a:extLst>
                <a:ext uri="{FF2B5EF4-FFF2-40B4-BE49-F238E27FC236}">
                  <a16:creationId xmlns:a16="http://schemas.microsoft.com/office/drawing/2014/main" id="{11979186-A39F-3D1B-A614-720880AA1D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3279775" y="4532313"/>
              <a:ext cx="561975" cy="211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0207" name="Text Box 65">
              <a:extLst>
                <a:ext uri="{FF2B5EF4-FFF2-40B4-BE49-F238E27FC236}">
                  <a16:creationId xmlns:a16="http://schemas.microsoft.com/office/drawing/2014/main" id="{03D9DC73-DC6A-F6CD-27EE-C02925F22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9775" y="3092450"/>
              <a:ext cx="103187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Fuel/Air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Mixture</a:t>
              </a:r>
              <a:endParaRPr lang="en-US" altLang="en-US" sz="2000"/>
            </a:p>
          </p:txBody>
        </p:sp>
        <p:sp>
          <p:nvSpPr>
            <p:cNvPr id="50208" name="Text Box 102">
              <a:extLst>
                <a:ext uri="{FF2B5EF4-FFF2-40B4-BE49-F238E27FC236}">
                  <a16:creationId xmlns:a16="http://schemas.microsoft.com/office/drawing/2014/main" id="{5756CE52-B041-F139-0C77-F6EF35D7E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7513" y="4465638"/>
              <a:ext cx="18399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Compression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Stroke</a:t>
              </a:r>
              <a:endParaRPr lang="en-US" altLang="en-US" sz="2000"/>
            </a:p>
          </p:txBody>
        </p:sp>
        <p:sp>
          <p:nvSpPr>
            <p:cNvPr id="50209" name="Rectangle 105">
              <a:extLst>
                <a:ext uri="{FF2B5EF4-FFF2-40B4-BE49-F238E27FC236}">
                  <a16:creationId xmlns:a16="http://schemas.microsoft.com/office/drawing/2014/main" id="{055C0C27-F31A-8477-9543-F7D757253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950" y="4346575"/>
              <a:ext cx="682625" cy="169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107" name="Picture 35" descr="http://petrolsmell.com/wp-content/uploads/2012/07/engine_emissions_combustion_chamber.jpg">
            <a:extLst>
              <a:ext uri="{FF2B5EF4-FFF2-40B4-BE49-F238E27FC236}">
                <a16:creationId xmlns:a16="http://schemas.microsoft.com/office/drawing/2014/main" id="{15BA0DB2-2A8A-EB6B-9DB6-462088BBE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505200"/>
            <a:ext cx="55768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2" name="Group 38">
            <a:extLst>
              <a:ext uri="{FF2B5EF4-FFF2-40B4-BE49-F238E27FC236}">
                <a16:creationId xmlns:a16="http://schemas.microsoft.com/office/drawing/2014/main" id="{2332BCD6-4897-A7A0-BCDD-FFB335B6C9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0183" name="Group 19">
              <a:extLst>
                <a:ext uri="{FF2B5EF4-FFF2-40B4-BE49-F238E27FC236}">
                  <a16:creationId xmlns:a16="http://schemas.microsoft.com/office/drawing/2014/main" id="{EFC1EBEF-955B-A3B0-FCF0-2A737AD9F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0185" name="Group 8">
                <a:extLst>
                  <a:ext uri="{FF2B5EF4-FFF2-40B4-BE49-F238E27FC236}">
                    <a16:creationId xmlns:a16="http://schemas.microsoft.com/office/drawing/2014/main" id="{99E7D4CC-ED6C-0C44-9889-A7FAFC6692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0187" name="Group 9">
                  <a:extLst>
                    <a:ext uri="{FF2B5EF4-FFF2-40B4-BE49-F238E27FC236}">
                      <a16:creationId xmlns:a16="http://schemas.microsoft.com/office/drawing/2014/main" id="{653C8FBC-1AF0-3C24-6598-013176B61E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0197" name="Rectangle 10">
                    <a:extLst>
                      <a:ext uri="{FF2B5EF4-FFF2-40B4-BE49-F238E27FC236}">
                        <a16:creationId xmlns:a16="http://schemas.microsoft.com/office/drawing/2014/main" id="{1668078F-6D7A-EB1A-16E5-37052EF84D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8" name="Rectangle 11">
                    <a:extLst>
                      <a:ext uri="{FF2B5EF4-FFF2-40B4-BE49-F238E27FC236}">
                        <a16:creationId xmlns:a16="http://schemas.microsoft.com/office/drawing/2014/main" id="{AD995822-9581-3D46-C455-2078CBA511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188" name="Group 12">
                  <a:extLst>
                    <a:ext uri="{FF2B5EF4-FFF2-40B4-BE49-F238E27FC236}">
                      <a16:creationId xmlns:a16="http://schemas.microsoft.com/office/drawing/2014/main" id="{9A83AE54-680C-8B54-82AB-EC466D76AF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0195" name="Rectangle 13">
                    <a:extLst>
                      <a:ext uri="{FF2B5EF4-FFF2-40B4-BE49-F238E27FC236}">
                        <a16:creationId xmlns:a16="http://schemas.microsoft.com/office/drawing/2014/main" id="{32A4DC7E-AA3D-E01E-2F71-00E37E2D3F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6" name="Rectangle 14">
                    <a:extLst>
                      <a:ext uri="{FF2B5EF4-FFF2-40B4-BE49-F238E27FC236}">
                        <a16:creationId xmlns:a16="http://schemas.microsoft.com/office/drawing/2014/main" id="{D8227AE4-7E89-5A6C-6147-30F1F7661F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189" name="Group 15">
                  <a:extLst>
                    <a:ext uri="{FF2B5EF4-FFF2-40B4-BE49-F238E27FC236}">
                      <a16:creationId xmlns:a16="http://schemas.microsoft.com/office/drawing/2014/main" id="{EFB9100A-CF6F-E070-5A68-2845430A7E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0193" name="Rectangle 16">
                    <a:extLst>
                      <a:ext uri="{FF2B5EF4-FFF2-40B4-BE49-F238E27FC236}">
                        <a16:creationId xmlns:a16="http://schemas.microsoft.com/office/drawing/2014/main" id="{16836DE8-D3D9-51A3-92D5-A647DF15E5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4" name="Rectangle 17">
                    <a:extLst>
                      <a:ext uri="{FF2B5EF4-FFF2-40B4-BE49-F238E27FC236}">
                        <a16:creationId xmlns:a16="http://schemas.microsoft.com/office/drawing/2014/main" id="{EE3B2756-2540-B8E0-11C3-A712FC4073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0190" name="Group 18">
                  <a:extLst>
                    <a:ext uri="{FF2B5EF4-FFF2-40B4-BE49-F238E27FC236}">
                      <a16:creationId xmlns:a16="http://schemas.microsoft.com/office/drawing/2014/main" id="{0359027E-9F88-55E8-3F27-55EF8D9CD5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0191" name="Rectangle 19">
                    <a:extLst>
                      <a:ext uri="{FF2B5EF4-FFF2-40B4-BE49-F238E27FC236}">
                        <a16:creationId xmlns:a16="http://schemas.microsoft.com/office/drawing/2014/main" id="{0C9359CD-A93C-AD5E-C14E-719BF42884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0192" name="Rectangle 20">
                    <a:extLst>
                      <a:ext uri="{FF2B5EF4-FFF2-40B4-BE49-F238E27FC236}">
                        <a16:creationId xmlns:a16="http://schemas.microsoft.com/office/drawing/2014/main" id="{1DA3D011-2CA6-5E1B-DDA3-B53D98700D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3" name="Rectangle 21">
                <a:extLst>
                  <a:ext uri="{FF2B5EF4-FFF2-40B4-BE49-F238E27FC236}">
                    <a16:creationId xmlns:a16="http://schemas.microsoft.com/office/drawing/2014/main" id="{BDDE0D65-051F-8C7F-2B4A-23C6BFB04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018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B04B171-A22E-7D6C-2EB6-0A3B99186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>
            <a:extLst>
              <a:ext uri="{FF2B5EF4-FFF2-40B4-BE49-F238E27FC236}">
                <a16:creationId xmlns:a16="http://schemas.microsoft.com/office/drawing/2014/main" id="{7C0153A1-6134-52A7-DF8C-83888033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5911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1">
            <a:extLst>
              <a:ext uri="{FF2B5EF4-FFF2-40B4-BE49-F238E27FC236}">
                <a16:creationId xmlns:a16="http://schemas.microsoft.com/office/drawing/2014/main" id="{E213E0F4-732E-0170-12DB-C490E0A25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r>
              <a:rPr lang="en-IN" altLang="en-US" sz="2800"/>
              <a:t>Flame Quenching at Wall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8E5795-0028-FF76-E5C3-CA5EB317F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5791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AE44E3B-9D50-53F5-7DC5-7F16F21FD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443163"/>
            <a:ext cx="6162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6" name="Group 38">
            <a:extLst>
              <a:ext uri="{FF2B5EF4-FFF2-40B4-BE49-F238E27FC236}">
                <a16:creationId xmlns:a16="http://schemas.microsoft.com/office/drawing/2014/main" id="{34EC11B3-FD17-6D54-EE68-F1102E2CDAE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207" name="Group 19">
              <a:extLst>
                <a:ext uri="{FF2B5EF4-FFF2-40B4-BE49-F238E27FC236}">
                  <a16:creationId xmlns:a16="http://schemas.microsoft.com/office/drawing/2014/main" id="{63F6DFEF-0AC3-3C21-8CC1-13B3BE6EE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209" name="Group 8">
                <a:extLst>
                  <a:ext uri="{FF2B5EF4-FFF2-40B4-BE49-F238E27FC236}">
                    <a16:creationId xmlns:a16="http://schemas.microsoft.com/office/drawing/2014/main" id="{FF3ABCEB-488B-9E7A-8869-A0CBD859E3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211" name="Group 9">
                  <a:extLst>
                    <a:ext uri="{FF2B5EF4-FFF2-40B4-BE49-F238E27FC236}">
                      <a16:creationId xmlns:a16="http://schemas.microsoft.com/office/drawing/2014/main" id="{8D8CD21D-E4F9-8D87-F58A-BEECF81B6A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221" name="Rectangle 10">
                    <a:extLst>
                      <a:ext uri="{FF2B5EF4-FFF2-40B4-BE49-F238E27FC236}">
                        <a16:creationId xmlns:a16="http://schemas.microsoft.com/office/drawing/2014/main" id="{5A77724D-99DD-9F43-04D9-972AE6CBFB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222" name="Rectangle 11">
                    <a:extLst>
                      <a:ext uri="{FF2B5EF4-FFF2-40B4-BE49-F238E27FC236}">
                        <a16:creationId xmlns:a16="http://schemas.microsoft.com/office/drawing/2014/main" id="{1A8AE360-EA57-C505-677F-2C2B4F41A4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212" name="Group 12">
                  <a:extLst>
                    <a:ext uri="{FF2B5EF4-FFF2-40B4-BE49-F238E27FC236}">
                      <a16:creationId xmlns:a16="http://schemas.microsoft.com/office/drawing/2014/main" id="{3A5518EF-5E81-2142-3E82-235F6A1889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219" name="Rectangle 13">
                    <a:extLst>
                      <a:ext uri="{FF2B5EF4-FFF2-40B4-BE49-F238E27FC236}">
                        <a16:creationId xmlns:a16="http://schemas.microsoft.com/office/drawing/2014/main" id="{7AEB4B17-495B-7429-963C-01CA0B94E1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220" name="Rectangle 14">
                    <a:extLst>
                      <a:ext uri="{FF2B5EF4-FFF2-40B4-BE49-F238E27FC236}">
                        <a16:creationId xmlns:a16="http://schemas.microsoft.com/office/drawing/2014/main" id="{6321B6E3-1210-0278-CA00-EC3D56ECC5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213" name="Group 15">
                  <a:extLst>
                    <a:ext uri="{FF2B5EF4-FFF2-40B4-BE49-F238E27FC236}">
                      <a16:creationId xmlns:a16="http://schemas.microsoft.com/office/drawing/2014/main" id="{2B30715B-DD64-BB3B-B26A-7254114A19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217" name="Rectangle 16">
                    <a:extLst>
                      <a:ext uri="{FF2B5EF4-FFF2-40B4-BE49-F238E27FC236}">
                        <a16:creationId xmlns:a16="http://schemas.microsoft.com/office/drawing/2014/main" id="{3E2030A5-AE1A-1B32-1784-24C325BE6E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218" name="Rectangle 17">
                    <a:extLst>
                      <a:ext uri="{FF2B5EF4-FFF2-40B4-BE49-F238E27FC236}">
                        <a16:creationId xmlns:a16="http://schemas.microsoft.com/office/drawing/2014/main" id="{F87E132A-A860-61A6-5699-5477206426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214" name="Group 18">
                  <a:extLst>
                    <a:ext uri="{FF2B5EF4-FFF2-40B4-BE49-F238E27FC236}">
                      <a16:creationId xmlns:a16="http://schemas.microsoft.com/office/drawing/2014/main" id="{FB8AD552-43E1-0FCE-B88B-E7CF6DD3D0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215" name="Rectangle 19">
                    <a:extLst>
                      <a:ext uri="{FF2B5EF4-FFF2-40B4-BE49-F238E27FC236}">
                        <a16:creationId xmlns:a16="http://schemas.microsoft.com/office/drawing/2014/main" id="{08D79729-5AC8-6D02-9333-6E479BA683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216" name="Rectangle 20">
                    <a:extLst>
                      <a:ext uri="{FF2B5EF4-FFF2-40B4-BE49-F238E27FC236}">
                        <a16:creationId xmlns:a16="http://schemas.microsoft.com/office/drawing/2014/main" id="{27050625-0A3C-41D7-D1C9-B94AEEAAAD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06F1F969-EEE1-1EFF-292E-CA4A05E65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20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57B7446-40E6-1EA3-8582-59C47DED5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>
            <a:extLst>
              <a:ext uri="{FF2B5EF4-FFF2-40B4-BE49-F238E27FC236}">
                <a16:creationId xmlns:a16="http://schemas.microsoft.com/office/drawing/2014/main" id="{D2FF8F74-E2FD-6215-FCF8-1AE987EC78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76200"/>
            <a:ext cx="7772400" cy="990600"/>
          </a:xfrm>
        </p:spPr>
        <p:txBody>
          <a:bodyPr/>
          <a:lstStyle/>
          <a:p>
            <a:r>
              <a:rPr lang="en-IN" altLang="en-US" sz="2800"/>
              <a:t>Live with A Promising Irrational Engine Model????</a:t>
            </a:r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8610461E-0A3D-B6CD-DCA6-7CCAD0BD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5626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5">
            <a:extLst>
              <a:ext uri="{FF2B5EF4-FFF2-40B4-BE49-F238E27FC236}">
                <a16:creationId xmlns:a16="http://schemas.microsoft.com/office/drawing/2014/main" id="{1D5457F4-9732-D99E-9A79-B15F7CE6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709988"/>
            <a:ext cx="190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FF0000"/>
                </a:solidFill>
                <a:latin typeface="Segoe Script" panose="030B0504020000000003" pitchFamily="66" charset="0"/>
              </a:rPr>
              <a:t>Artificial Horses</a:t>
            </a:r>
          </a:p>
        </p:txBody>
      </p:sp>
      <p:sp>
        <p:nvSpPr>
          <p:cNvPr id="52229" name="TextBox 6">
            <a:extLst>
              <a:ext uri="{FF2B5EF4-FFF2-40B4-BE49-F238E27FC236}">
                <a16:creationId xmlns:a16="http://schemas.microsoft.com/office/drawing/2014/main" id="{ED5CED59-AD6D-3262-5718-E79FD8F02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1704975"/>
            <a:ext cx="209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000" b="1">
                <a:solidFill>
                  <a:srgbClr val="0070C0"/>
                </a:solidFill>
                <a:latin typeface="Viner Hand ITC" panose="03070502030502020203" pitchFamily="66" charset="0"/>
              </a:rPr>
              <a:t>Advanced Cities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FEDC4-325D-28C0-5C68-3AAF3DCDD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36938"/>
            <a:ext cx="3762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FF0000"/>
                </a:solidFill>
                <a:latin typeface="Verdana, Arial, Helvetica"/>
              </a:rPr>
              <a:t>Generation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FF0000"/>
                </a:solidFill>
                <a:latin typeface="Verdana, Arial, Helvetica"/>
              </a:rPr>
              <a:t>photochemical smog</a:t>
            </a:r>
            <a:endParaRPr lang="en-IN" altLang="en-US" sz="240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E84B22-B02D-1036-6FAF-BAE119DDF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614863"/>
            <a:ext cx="5257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N" altLang="en-US" sz="2400">
                <a:latin typeface="Verdana, Arial, Helvetica"/>
              </a:rPr>
              <a:t>eye and respiratory irritation in humans</a:t>
            </a:r>
          </a:p>
          <a:p>
            <a:pPr>
              <a:spcBef>
                <a:spcPct val="0"/>
              </a:spcBef>
            </a:pPr>
            <a:r>
              <a:rPr lang="en-IN" altLang="en-US" sz="2400"/>
              <a:t>epinasty, chlorosis, curling, leaf abscission and growth retardation in plans</a:t>
            </a:r>
          </a:p>
        </p:txBody>
      </p:sp>
      <p:grpSp>
        <p:nvGrpSpPr>
          <p:cNvPr id="52232" name="Group 38">
            <a:extLst>
              <a:ext uri="{FF2B5EF4-FFF2-40B4-BE49-F238E27FC236}">
                <a16:creationId xmlns:a16="http://schemas.microsoft.com/office/drawing/2014/main" id="{1F1E9363-67F4-E747-AD9E-3BB6CAEBDB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2233" name="Group 19">
              <a:extLst>
                <a:ext uri="{FF2B5EF4-FFF2-40B4-BE49-F238E27FC236}">
                  <a16:creationId xmlns:a16="http://schemas.microsoft.com/office/drawing/2014/main" id="{9BF926FE-49B2-4218-C4F6-07E5CFF7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2235" name="Group 8">
                <a:extLst>
                  <a:ext uri="{FF2B5EF4-FFF2-40B4-BE49-F238E27FC236}">
                    <a16:creationId xmlns:a16="http://schemas.microsoft.com/office/drawing/2014/main" id="{37C9CB02-FC02-027D-B9D0-664D3DD7A9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2237" name="Group 9">
                  <a:extLst>
                    <a:ext uri="{FF2B5EF4-FFF2-40B4-BE49-F238E27FC236}">
                      <a16:creationId xmlns:a16="http://schemas.microsoft.com/office/drawing/2014/main" id="{F61DD02A-5F06-8EBE-5E01-20BB017562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2247" name="Rectangle 10">
                    <a:extLst>
                      <a:ext uri="{FF2B5EF4-FFF2-40B4-BE49-F238E27FC236}">
                        <a16:creationId xmlns:a16="http://schemas.microsoft.com/office/drawing/2014/main" id="{8F3C2CFC-7C4B-AB30-E78F-B8B6CB897F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248" name="Rectangle 11">
                    <a:extLst>
                      <a:ext uri="{FF2B5EF4-FFF2-40B4-BE49-F238E27FC236}">
                        <a16:creationId xmlns:a16="http://schemas.microsoft.com/office/drawing/2014/main" id="{55675F1D-5794-08E6-29D8-46F152356A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2238" name="Group 12">
                  <a:extLst>
                    <a:ext uri="{FF2B5EF4-FFF2-40B4-BE49-F238E27FC236}">
                      <a16:creationId xmlns:a16="http://schemas.microsoft.com/office/drawing/2014/main" id="{6EA6BD67-EC56-0820-448E-FFBF8421C2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2245" name="Rectangle 13">
                    <a:extLst>
                      <a:ext uri="{FF2B5EF4-FFF2-40B4-BE49-F238E27FC236}">
                        <a16:creationId xmlns:a16="http://schemas.microsoft.com/office/drawing/2014/main" id="{C33CFE15-A513-962A-EB91-59A655F80E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246" name="Rectangle 14">
                    <a:extLst>
                      <a:ext uri="{FF2B5EF4-FFF2-40B4-BE49-F238E27FC236}">
                        <a16:creationId xmlns:a16="http://schemas.microsoft.com/office/drawing/2014/main" id="{7CFED07D-A49A-B862-FCD0-15732B16A3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2239" name="Group 15">
                  <a:extLst>
                    <a:ext uri="{FF2B5EF4-FFF2-40B4-BE49-F238E27FC236}">
                      <a16:creationId xmlns:a16="http://schemas.microsoft.com/office/drawing/2014/main" id="{1E88AAF3-DD5E-8A06-2741-EC06C004F9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2243" name="Rectangle 16">
                    <a:extLst>
                      <a:ext uri="{FF2B5EF4-FFF2-40B4-BE49-F238E27FC236}">
                        <a16:creationId xmlns:a16="http://schemas.microsoft.com/office/drawing/2014/main" id="{215BF0C8-CD0E-F9D2-D55D-CA712B5D26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244" name="Rectangle 17">
                    <a:extLst>
                      <a:ext uri="{FF2B5EF4-FFF2-40B4-BE49-F238E27FC236}">
                        <a16:creationId xmlns:a16="http://schemas.microsoft.com/office/drawing/2014/main" id="{00528E80-D001-6B9A-E3E9-20A9D0E400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2240" name="Group 18">
                  <a:extLst>
                    <a:ext uri="{FF2B5EF4-FFF2-40B4-BE49-F238E27FC236}">
                      <a16:creationId xmlns:a16="http://schemas.microsoft.com/office/drawing/2014/main" id="{E71B432B-FD33-F8BA-0A6F-70B8C1CCE8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2241" name="Rectangle 19">
                    <a:extLst>
                      <a:ext uri="{FF2B5EF4-FFF2-40B4-BE49-F238E27FC236}">
                        <a16:creationId xmlns:a16="http://schemas.microsoft.com/office/drawing/2014/main" id="{3CC2ACD3-3799-C621-CED6-2A5B24840D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2242" name="Rectangle 20">
                    <a:extLst>
                      <a:ext uri="{FF2B5EF4-FFF2-40B4-BE49-F238E27FC236}">
                        <a16:creationId xmlns:a16="http://schemas.microsoft.com/office/drawing/2014/main" id="{49F1760A-49F8-FAF3-EA0E-87EC532FB7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4C37DAFF-22EF-9E0C-95A9-4C5F609D9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223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0BB98F5-B167-F04C-AF3C-58F07485C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~lwf0000">
            <a:extLst>
              <a:ext uri="{FF2B5EF4-FFF2-40B4-BE49-F238E27FC236}">
                <a16:creationId xmlns:a16="http://schemas.microsoft.com/office/drawing/2014/main" id="{474E34AD-CCC1-D8A1-6B56-D02CF8F4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778000"/>
            <a:ext cx="654367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0CBD076D-5AE9-85B7-308E-219070A0F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377825"/>
            <a:ext cx="604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Engine Damage From Severe Knock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C38A6CC9-CBA7-E611-BFB0-2C2C260A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128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Damage to the engine is caused by a combination of high temperature and high pressure.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CD22368B-8F35-FFE4-E384-50C23BDF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3883025"/>
            <a:ext cx="747713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Piston</a:t>
            </a:r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B32CEBE2-FA6D-8176-44BD-7D180996F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849688"/>
            <a:ext cx="1346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Piston crown</a:t>
            </a:r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0E377CE6-C53F-7D3A-113B-197FD753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6218238"/>
            <a:ext cx="209073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Cylinder head gasket</a:t>
            </a: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472FE748-6B95-2FAC-6076-60509A505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6308725"/>
            <a:ext cx="23495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Aluminum cylinder head</a:t>
            </a:r>
          </a:p>
        </p:txBody>
      </p:sp>
      <p:grpSp>
        <p:nvGrpSpPr>
          <p:cNvPr id="53257" name="Group 38">
            <a:extLst>
              <a:ext uri="{FF2B5EF4-FFF2-40B4-BE49-F238E27FC236}">
                <a16:creationId xmlns:a16="http://schemas.microsoft.com/office/drawing/2014/main" id="{B1C005FD-EA76-59EC-E9B4-DA696BF957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3258" name="Group 19">
              <a:extLst>
                <a:ext uri="{FF2B5EF4-FFF2-40B4-BE49-F238E27FC236}">
                  <a16:creationId xmlns:a16="http://schemas.microsoft.com/office/drawing/2014/main" id="{3A95A976-3022-F17B-85EA-A428C63AB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3260" name="Group 8">
                <a:extLst>
                  <a:ext uri="{FF2B5EF4-FFF2-40B4-BE49-F238E27FC236}">
                    <a16:creationId xmlns:a16="http://schemas.microsoft.com/office/drawing/2014/main" id="{63B487FC-D622-2A3F-8F39-201702CCB2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3262" name="Group 9">
                  <a:extLst>
                    <a:ext uri="{FF2B5EF4-FFF2-40B4-BE49-F238E27FC236}">
                      <a16:creationId xmlns:a16="http://schemas.microsoft.com/office/drawing/2014/main" id="{A3294AF3-210E-8333-9927-D4C341A6EB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3272" name="Rectangle 10">
                    <a:extLst>
                      <a:ext uri="{FF2B5EF4-FFF2-40B4-BE49-F238E27FC236}">
                        <a16:creationId xmlns:a16="http://schemas.microsoft.com/office/drawing/2014/main" id="{E760EE45-243A-E4D9-317F-C6AF6A04F6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273" name="Rectangle 11">
                    <a:extLst>
                      <a:ext uri="{FF2B5EF4-FFF2-40B4-BE49-F238E27FC236}">
                        <a16:creationId xmlns:a16="http://schemas.microsoft.com/office/drawing/2014/main" id="{571072C4-95BD-0678-7552-F94A9234F4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3263" name="Group 12">
                  <a:extLst>
                    <a:ext uri="{FF2B5EF4-FFF2-40B4-BE49-F238E27FC236}">
                      <a16:creationId xmlns:a16="http://schemas.microsoft.com/office/drawing/2014/main" id="{B605464B-EEAF-793A-993E-F267C42A52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3270" name="Rectangle 13">
                    <a:extLst>
                      <a:ext uri="{FF2B5EF4-FFF2-40B4-BE49-F238E27FC236}">
                        <a16:creationId xmlns:a16="http://schemas.microsoft.com/office/drawing/2014/main" id="{F4483209-899B-19C8-D840-9C4E35AA80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271" name="Rectangle 14">
                    <a:extLst>
                      <a:ext uri="{FF2B5EF4-FFF2-40B4-BE49-F238E27FC236}">
                        <a16:creationId xmlns:a16="http://schemas.microsoft.com/office/drawing/2014/main" id="{77F9EC75-7650-FAFE-0BEB-AB2EC7102F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3264" name="Group 15">
                  <a:extLst>
                    <a:ext uri="{FF2B5EF4-FFF2-40B4-BE49-F238E27FC236}">
                      <a16:creationId xmlns:a16="http://schemas.microsoft.com/office/drawing/2014/main" id="{5C75E75C-3E26-072F-1139-2EAE43CCFB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3268" name="Rectangle 16">
                    <a:extLst>
                      <a:ext uri="{FF2B5EF4-FFF2-40B4-BE49-F238E27FC236}">
                        <a16:creationId xmlns:a16="http://schemas.microsoft.com/office/drawing/2014/main" id="{B910D4FA-E81D-B65E-1791-676D618D4F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269" name="Rectangle 17">
                    <a:extLst>
                      <a:ext uri="{FF2B5EF4-FFF2-40B4-BE49-F238E27FC236}">
                        <a16:creationId xmlns:a16="http://schemas.microsoft.com/office/drawing/2014/main" id="{3B6788CC-D1C8-7E13-74AC-437B695DA4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3265" name="Group 18">
                  <a:extLst>
                    <a:ext uri="{FF2B5EF4-FFF2-40B4-BE49-F238E27FC236}">
                      <a16:creationId xmlns:a16="http://schemas.microsoft.com/office/drawing/2014/main" id="{CE04DB48-6A3E-B86D-9609-119F573921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3266" name="Rectangle 19">
                    <a:extLst>
                      <a:ext uri="{FF2B5EF4-FFF2-40B4-BE49-F238E27FC236}">
                        <a16:creationId xmlns:a16="http://schemas.microsoft.com/office/drawing/2014/main" id="{1A9C238A-5026-563E-CF61-92098BA3E8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3267" name="Rectangle 20">
                    <a:extLst>
                      <a:ext uri="{FF2B5EF4-FFF2-40B4-BE49-F238E27FC236}">
                        <a16:creationId xmlns:a16="http://schemas.microsoft.com/office/drawing/2014/main" id="{2A7FD51A-B8AB-FBCA-7AD8-56D2D6D62A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0" name="Rectangle 21">
                <a:extLst>
                  <a:ext uri="{FF2B5EF4-FFF2-40B4-BE49-F238E27FC236}">
                    <a16:creationId xmlns:a16="http://schemas.microsoft.com/office/drawing/2014/main" id="{E0C333FD-9BA8-3D1B-BF0B-BE02880FF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325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522401B-B699-0826-0E64-2C0BE6CDE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6835F06-9D21-FC80-B571-F6949F790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445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Critical Compression Ratio</a:t>
            </a:r>
          </a:p>
        </p:txBody>
      </p:sp>
      <p:pic>
        <p:nvPicPr>
          <p:cNvPr id="54275" name="Picture 4" descr="http://www-cms.llnl.gov/s-t/hydro_ignition_images/westbrook-fig-01.jpg">
            <a:extLst>
              <a:ext uri="{FF2B5EF4-FFF2-40B4-BE49-F238E27FC236}">
                <a16:creationId xmlns:a16="http://schemas.microsoft.com/office/drawing/2014/main" id="{6A22F592-1F2A-C477-B4F4-F2431D51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041400"/>
            <a:ext cx="2043112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>
            <a:extLst>
              <a:ext uri="{FF2B5EF4-FFF2-40B4-BE49-F238E27FC236}">
                <a16:creationId xmlns:a16="http://schemas.microsoft.com/office/drawing/2014/main" id="{CD9856D3-7790-2FB1-FED8-F8854DAD757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410200"/>
            <a:ext cx="6019800" cy="1200150"/>
            <a:chOff x="1447800" y="4971871"/>
            <a:chExt cx="6019800" cy="1200329"/>
          </a:xfrm>
        </p:grpSpPr>
        <p:sp>
          <p:nvSpPr>
            <p:cNvPr id="54295" name="Text Box 3">
              <a:extLst>
                <a:ext uri="{FF2B5EF4-FFF2-40B4-BE49-F238E27FC236}">
                  <a16:creationId xmlns:a16="http://schemas.microsoft.com/office/drawing/2014/main" id="{F9004531-AAB7-24DF-59D2-13E69D7C1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971871"/>
              <a:ext cx="60198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Formula	Name	 	          Critical </a:t>
              </a:r>
              <a:r>
                <a:rPr lang="en-US" altLang="en-US" sz="2400" i="1"/>
                <a:t>r</a:t>
              </a:r>
              <a:endParaRPr lang="en-US" altLang="en-US" sz="24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CH</a:t>
              </a:r>
              <a:r>
                <a:rPr lang="en-US" altLang="en-US" sz="2400" baseline="-25000"/>
                <a:t>4</a:t>
              </a:r>
              <a:r>
                <a:rPr lang="en-US" altLang="en-US" sz="2400"/>
                <a:t>		Methane		12.6	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</a:t>
              </a:r>
              <a:r>
                <a:rPr lang="en-US" altLang="en-US" sz="2400" baseline="-25000"/>
                <a:t>3</a:t>
              </a:r>
              <a:r>
                <a:rPr lang="en-US" altLang="en-US" sz="2400"/>
                <a:t>H</a:t>
              </a:r>
              <a:r>
                <a:rPr lang="en-US" altLang="en-US" sz="2400" baseline="-25000"/>
                <a:t>8</a:t>
              </a:r>
              <a:r>
                <a:rPr lang="en-US" altLang="en-US" sz="2400"/>
                <a:t>		Propane		12.2	</a:t>
              </a:r>
            </a:p>
          </p:txBody>
        </p:sp>
        <p:sp>
          <p:nvSpPr>
            <p:cNvPr id="54296" name="Line 4">
              <a:extLst>
                <a:ext uri="{FF2B5EF4-FFF2-40B4-BE49-F238E27FC236}">
                  <a16:creationId xmlns:a16="http://schemas.microsoft.com/office/drawing/2014/main" id="{F031370B-2D0F-376F-C771-5AC7EA1E1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410200"/>
              <a:ext cx="6019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8212" name="Picture 20">
            <a:extLst>
              <a:ext uri="{FF2B5EF4-FFF2-40B4-BE49-F238E27FC236}">
                <a16:creationId xmlns:a16="http://schemas.microsoft.com/office/drawing/2014/main" id="{F47AD9F5-C7C4-BEB8-FF57-6B9BE0D8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63925"/>
            <a:ext cx="66294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8" name="Group 38">
            <a:extLst>
              <a:ext uri="{FF2B5EF4-FFF2-40B4-BE49-F238E27FC236}">
                <a16:creationId xmlns:a16="http://schemas.microsoft.com/office/drawing/2014/main" id="{ED400C36-56BB-5974-B2C2-0995F22C0F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4279" name="Group 19">
              <a:extLst>
                <a:ext uri="{FF2B5EF4-FFF2-40B4-BE49-F238E27FC236}">
                  <a16:creationId xmlns:a16="http://schemas.microsoft.com/office/drawing/2014/main" id="{7B5C8DE8-2DB1-7F21-8C44-AC6750A58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4281" name="Group 8">
                <a:extLst>
                  <a:ext uri="{FF2B5EF4-FFF2-40B4-BE49-F238E27FC236}">
                    <a16:creationId xmlns:a16="http://schemas.microsoft.com/office/drawing/2014/main" id="{EB6F685F-6BB1-D905-8B90-D7D847547F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4283" name="Group 9">
                  <a:extLst>
                    <a:ext uri="{FF2B5EF4-FFF2-40B4-BE49-F238E27FC236}">
                      <a16:creationId xmlns:a16="http://schemas.microsoft.com/office/drawing/2014/main" id="{2CF09479-06B6-C291-0EED-F0739A794E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4293" name="Rectangle 10">
                    <a:extLst>
                      <a:ext uri="{FF2B5EF4-FFF2-40B4-BE49-F238E27FC236}">
                        <a16:creationId xmlns:a16="http://schemas.microsoft.com/office/drawing/2014/main" id="{809A4ADF-F2FA-54D3-CE72-D3CDF0FC2C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294" name="Rectangle 11">
                    <a:extLst>
                      <a:ext uri="{FF2B5EF4-FFF2-40B4-BE49-F238E27FC236}">
                        <a16:creationId xmlns:a16="http://schemas.microsoft.com/office/drawing/2014/main" id="{5C06C794-E5A9-7946-154C-A1DA22232C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4284" name="Group 12">
                  <a:extLst>
                    <a:ext uri="{FF2B5EF4-FFF2-40B4-BE49-F238E27FC236}">
                      <a16:creationId xmlns:a16="http://schemas.microsoft.com/office/drawing/2014/main" id="{60E0CBB6-EEB7-EE4B-1906-D71BA085FD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4291" name="Rectangle 13">
                    <a:extLst>
                      <a:ext uri="{FF2B5EF4-FFF2-40B4-BE49-F238E27FC236}">
                        <a16:creationId xmlns:a16="http://schemas.microsoft.com/office/drawing/2014/main" id="{A6D65B6B-C14D-DFDD-E32A-C740453293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292" name="Rectangle 14">
                    <a:extLst>
                      <a:ext uri="{FF2B5EF4-FFF2-40B4-BE49-F238E27FC236}">
                        <a16:creationId xmlns:a16="http://schemas.microsoft.com/office/drawing/2014/main" id="{4B57A6EB-3E90-AC4B-BC0F-7D31F3B362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4285" name="Group 15">
                  <a:extLst>
                    <a:ext uri="{FF2B5EF4-FFF2-40B4-BE49-F238E27FC236}">
                      <a16:creationId xmlns:a16="http://schemas.microsoft.com/office/drawing/2014/main" id="{914849BE-480A-76F6-71C2-75E03F1BBA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4289" name="Rectangle 16">
                    <a:extLst>
                      <a:ext uri="{FF2B5EF4-FFF2-40B4-BE49-F238E27FC236}">
                        <a16:creationId xmlns:a16="http://schemas.microsoft.com/office/drawing/2014/main" id="{E00FCF40-1B6D-AAFB-9240-7077421CAF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290" name="Rectangle 17">
                    <a:extLst>
                      <a:ext uri="{FF2B5EF4-FFF2-40B4-BE49-F238E27FC236}">
                        <a16:creationId xmlns:a16="http://schemas.microsoft.com/office/drawing/2014/main" id="{73781BF1-A571-BC79-D638-EF63C88CC4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4286" name="Group 18">
                  <a:extLst>
                    <a:ext uri="{FF2B5EF4-FFF2-40B4-BE49-F238E27FC236}">
                      <a16:creationId xmlns:a16="http://schemas.microsoft.com/office/drawing/2014/main" id="{61A33D59-46F6-CDDC-972E-05420907C9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4287" name="Rectangle 19">
                    <a:extLst>
                      <a:ext uri="{FF2B5EF4-FFF2-40B4-BE49-F238E27FC236}">
                        <a16:creationId xmlns:a16="http://schemas.microsoft.com/office/drawing/2014/main" id="{447D2188-423C-70F7-080C-5E800BE943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4288" name="Rectangle 20">
                    <a:extLst>
                      <a:ext uri="{FF2B5EF4-FFF2-40B4-BE49-F238E27FC236}">
                        <a16:creationId xmlns:a16="http://schemas.microsoft.com/office/drawing/2014/main" id="{75FFA846-4761-97FC-1D5E-62FA3A29F7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1">
                <a:extLst>
                  <a:ext uri="{FF2B5EF4-FFF2-40B4-BE49-F238E27FC236}">
                    <a16:creationId xmlns:a16="http://schemas.microsoft.com/office/drawing/2014/main" id="{A799DD1E-6108-3DBD-8EA5-AFE2387C2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428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827BED5-37B2-0C5B-1C84-5C1315EF4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AB8AFA8B-1A50-7DDF-35B8-4FC6341F5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436563"/>
            <a:ext cx="6419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/>
              <a:t>Otto’s Hardware Model for Artificial Horse</a:t>
            </a:r>
            <a:endParaRPr lang="en-US" altLang="en-US" sz="2800"/>
          </a:p>
        </p:txBody>
      </p:sp>
      <p:grpSp>
        <p:nvGrpSpPr>
          <p:cNvPr id="2" name="Group 116">
            <a:extLst>
              <a:ext uri="{FF2B5EF4-FFF2-40B4-BE49-F238E27FC236}">
                <a16:creationId xmlns:a16="http://schemas.microsoft.com/office/drawing/2014/main" id="{43302E8A-94C9-2BA6-673C-CF3040EDBC91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322513"/>
            <a:ext cx="1460500" cy="2589212"/>
            <a:chOff x="914" y="765"/>
            <a:chExt cx="920" cy="1631"/>
          </a:xfrm>
        </p:grpSpPr>
        <p:sp>
          <p:nvSpPr>
            <p:cNvPr id="12362" name="AutoShape 6">
              <a:extLst>
                <a:ext uri="{FF2B5EF4-FFF2-40B4-BE49-F238E27FC236}">
                  <a16:creationId xmlns:a16="http://schemas.microsoft.com/office/drawing/2014/main" id="{443A5EE4-D60B-E995-157D-F2258E633D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1374" y="1593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63" name="Rectangle 9">
              <a:extLst>
                <a:ext uri="{FF2B5EF4-FFF2-40B4-BE49-F238E27FC236}">
                  <a16:creationId xmlns:a16="http://schemas.microsoft.com/office/drawing/2014/main" id="{5D981D6A-2A00-215F-06D1-FBDEE947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1523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64" name="Line 10">
              <a:extLst>
                <a:ext uri="{FF2B5EF4-FFF2-40B4-BE49-F238E27FC236}">
                  <a16:creationId xmlns:a16="http://schemas.microsoft.com/office/drawing/2014/main" id="{3127ABEF-9DF6-9F06-3E67-D4ABC3628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8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65" name="Line 11">
              <a:extLst>
                <a:ext uri="{FF2B5EF4-FFF2-40B4-BE49-F238E27FC236}">
                  <a16:creationId xmlns:a16="http://schemas.microsoft.com/office/drawing/2014/main" id="{531BA2A5-AD4A-0CDE-84F7-4E4A33D35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6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66" name="Line 12">
              <a:extLst>
                <a:ext uri="{FF2B5EF4-FFF2-40B4-BE49-F238E27FC236}">
                  <a16:creationId xmlns:a16="http://schemas.microsoft.com/office/drawing/2014/main" id="{2E9420FD-2C7C-7AF1-183D-2F112F539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67" name="Line 13">
              <a:extLst>
                <a:ext uri="{FF2B5EF4-FFF2-40B4-BE49-F238E27FC236}">
                  <a16:creationId xmlns:a16="http://schemas.microsoft.com/office/drawing/2014/main" id="{BB41D747-F723-840C-34F3-5860E380D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8" y="1293"/>
              <a:ext cx="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68" name="Line 14">
              <a:extLst>
                <a:ext uri="{FF2B5EF4-FFF2-40B4-BE49-F238E27FC236}">
                  <a16:creationId xmlns:a16="http://schemas.microsoft.com/office/drawing/2014/main" id="{86CF19BB-94B5-C68D-093F-C50C4E6A1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0" y="1385"/>
              <a:ext cx="1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69" name="Line 15">
              <a:extLst>
                <a:ext uri="{FF2B5EF4-FFF2-40B4-BE49-F238E27FC236}">
                  <a16:creationId xmlns:a16="http://schemas.microsoft.com/office/drawing/2014/main" id="{07149C0F-B6B4-8083-B846-BFCAE0CDE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247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70" name="Freeform 16">
              <a:extLst>
                <a:ext uri="{FF2B5EF4-FFF2-40B4-BE49-F238E27FC236}">
                  <a16:creationId xmlns:a16="http://schemas.microsoft.com/office/drawing/2014/main" id="{75E7BFA1-9271-7DD0-4818-B276F416C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199"/>
              <a:ext cx="135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71" name="Freeform 17">
              <a:extLst>
                <a:ext uri="{FF2B5EF4-FFF2-40B4-BE49-F238E27FC236}">
                  <a16:creationId xmlns:a16="http://schemas.microsoft.com/office/drawing/2014/main" id="{402741EB-4733-DCDA-C52A-EB85872393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4" y="1201"/>
              <a:ext cx="129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72" name="Arc 18">
              <a:extLst>
                <a:ext uri="{FF2B5EF4-FFF2-40B4-BE49-F238E27FC236}">
                  <a16:creationId xmlns:a16="http://schemas.microsoft.com/office/drawing/2014/main" id="{807FA726-FEFD-1F53-BD3A-36A2347CF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971"/>
              <a:ext cx="184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73" name="Arc 19">
              <a:extLst>
                <a:ext uri="{FF2B5EF4-FFF2-40B4-BE49-F238E27FC236}">
                  <a16:creationId xmlns:a16="http://schemas.microsoft.com/office/drawing/2014/main" id="{2A720CEA-2042-E947-A120-E1EA380F4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971"/>
              <a:ext cx="276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74" name="Text Box 20">
              <a:extLst>
                <a:ext uri="{FF2B5EF4-FFF2-40B4-BE49-F238E27FC236}">
                  <a16:creationId xmlns:a16="http://schemas.microsoft.com/office/drawing/2014/main" id="{D505862E-A3EF-D664-3DDE-524E32989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833"/>
              <a:ext cx="41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     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        R</a:t>
              </a:r>
              <a:endParaRPr lang="en-US" altLang="en-US" sz="2000"/>
            </a:p>
          </p:txBody>
        </p:sp>
        <p:sp>
          <p:nvSpPr>
            <p:cNvPr id="12375" name="AutoShape 41">
              <a:extLst>
                <a:ext uri="{FF2B5EF4-FFF2-40B4-BE49-F238E27FC236}">
                  <a16:creationId xmlns:a16="http://schemas.microsoft.com/office/drawing/2014/main" id="{33A53849-357A-D3D1-1888-A42B04CF9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431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76" name="Text Box 54">
              <a:extLst>
                <a:ext uri="{FF2B5EF4-FFF2-40B4-BE49-F238E27FC236}">
                  <a16:creationId xmlns:a16="http://schemas.microsoft.com/office/drawing/2014/main" id="{099D504E-6411-34CC-805D-838D55B16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Intake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2377" name="Oval 55">
              <a:extLst>
                <a:ext uri="{FF2B5EF4-FFF2-40B4-BE49-F238E27FC236}">
                  <a16:creationId xmlns:a16="http://schemas.microsoft.com/office/drawing/2014/main" id="{D925772F-58E9-FB34-C919-105350BA2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1593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78" name="Rectangle 59">
              <a:extLst>
                <a:ext uri="{FF2B5EF4-FFF2-40B4-BE49-F238E27FC236}">
                  <a16:creationId xmlns:a16="http://schemas.microsoft.com/office/drawing/2014/main" id="{3653D259-B3B6-ADA6-E381-676FF622E5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1374" y="186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79" name="Line 63">
              <a:extLst>
                <a:ext uri="{FF2B5EF4-FFF2-40B4-BE49-F238E27FC236}">
                  <a16:creationId xmlns:a16="http://schemas.microsoft.com/office/drawing/2014/main" id="{25E4087A-7433-FB7D-A043-6E990EC75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2" y="903"/>
              <a:ext cx="92" cy="2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80" name="Text Box 64">
              <a:extLst>
                <a:ext uri="{FF2B5EF4-FFF2-40B4-BE49-F238E27FC236}">
                  <a16:creationId xmlns:a16="http://schemas.microsoft.com/office/drawing/2014/main" id="{B85AA201-3141-F996-022D-68036BF9A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765"/>
              <a:ext cx="3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FUEL</a:t>
              </a:r>
              <a:endParaRPr lang="en-US" altLang="en-US" sz="2000"/>
            </a:p>
          </p:txBody>
        </p:sp>
      </p:grpSp>
      <p:grpSp>
        <p:nvGrpSpPr>
          <p:cNvPr id="3" name="Group 118">
            <a:extLst>
              <a:ext uri="{FF2B5EF4-FFF2-40B4-BE49-F238E27FC236}">
                <a16:creationId xmlns:a16="http://schemas.microsoft.com/office/drawing/2014/main" id="{9B908449-AD1E-A11C-426A-00600C3262C7}"/>
              </a:ext>
            </a:extLst>
          </p:cNvPr>
          <p:cNvGrpSpPr>
            <a:grpSpLocks/>
          </p:cNvGrpSpPr>
          <p:nvPr/>
        </p:nvGrpSpPr>
        <p:grpSpPr bwMode="auto">
          <a:xfrm>
            <a:off x="4349750" y="2635250"/>
            <a:ext cx="1168400" cy="2335213"/>
            <a:chOff x="2984" y="925"/>
            <a:chExt cx="736" cy="1471"/>
          </a:xfrm>
        </p:grpSpPr>
        <p:sp>
          <p:nvSpPr>
            <p:cNvPr id="12343" name="AutoShape 5">
              <a:extLst>
                <a:ext uri="{FF2B5EF4-FFF2-40B4-BE49-F238E27FC236}">
                  <a16:creationId xmlns:a16="http://schemas.microsoft.com/office/drawing/2014/main" id="{E791DE19-9B81-3739-6E0A-8E6F565046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3260" y="1593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4" name="Freeform 8" descr="10%">
              <a:extLst>
                <a:ext uri="{FF2B5EF4-FFF2-40B4-BE49-F238E27FC236}">
                  <a16:creationId xmlns:a16="http://schemas.microsoft.com/office/drawing/2014/main" id="{5108CE4A-FC76-5AEC-27B1-9449FA4AA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1291"/>
              <a:ext cx="313" cy="120"/>
            </a:xfrm>
            <a:custGeom>
              <a:avLst/>
              <a:gdLst>
                <a:gd name="T0" fmla="*/ 0 w 783"/>
                <a:gd name="T1" fmla="*/ 0 h 300"/>
                <a:gd name="T2" fmla="*/ 0 w 783"/>
                <a:gd name="T3" fmla="*/ 0 h 300"/>
                <a:gd name="T4" fmla="*/ 0 w 783"/>
                <a:gd name="T5" fmla="*/ 0 h 300"/>
                <a:gd name="T6" fmla="*/ 0 w 783"/>
                <a:gd name="T7" fmla="*/ 0 h 300"/>
                <a:gd name="T8" fmla="*/ 0 w 783"/>
                <a:gd name="T9" fmla="*/ 0 h 300"/>
                <a:gd name="T10" fmla="*/ 0 w 783"/>
                <a:gd name="T11" fmla="*/ 0 h 300"/>
                <a:gd name="T12" fmla="*/ 0 w 783"/>
                <a:gd name="T13" fmla="*/ 0 h 300"/>
                <a:gd name="T14" fmla="*/ 0 w 783"/>
                <a:gd name="T15" fmla="*/ 0 h 300"/>
                <a:gd name="T16" fmla="*/ 0 w 783"/>
                <a:gd name="T17" fmla="*/ 0 h 300"/>
                <a:gd name="T18" fmla="*/ 0 w 783"/>
                <a:gd name="T19" fmla="*/ 0 h 300"/>
                <a:gd name="T20" fmla="*/ 0 w 783"/>
                <a:gd name="T21" fmla="*/ 0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3"/>
                <a:gd name="T34" fmla="*/ 0 h 300"/>
                <a:gd name="T35" fmla="*/ 783 w 783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3" h="300">
                  <a:moveTo>
                    <a:pt x="0" y="0"/>
                  </a:moveTo>
                  <a:cubicBezTo>
                    <a:pt x="20" y="59"/>
                    <a:pt x="38" y="85"/>
                    <a:pt x="90" y="120"/>
                  </a:cubicBezTo>
                  <a:cubicBezTo>
                    <a:pt x="110" y="150"/>
                    <a:pt x="130" y="180"/>
                    <a:pt x="150" y="210"/>
                  </a:cubicBezTo>
                  <a:cubicBezTo>
                    <a:pt x="159" y="223"/>
                    <a:pt x="275" y="247"/>
                    <a:pt x="300" y="255"/>
                  </a:cubicBezTo>
                  <a:cubicBezTo>
                    <a:pt x="330" y="264"/>
                    <a:pt x="360" y="275"/>
                    <a:pt x="390" y="285"/>
                  </a:cubicBezTo>
                  <a:cubicBezTo>
                    <a:pt x="405" y="290"/>
                    <a:pt x="435" y="300"/>
                    <a:pt x="435" y="300"/>
                  </a:cubicBezTo>
                  <a:cubicBezTo>
                    <a:pt x="559" y="259"/>
                    <a:pt x="499" y="288"/>
                    <a:pt x="615" y="210"/>
                  </a:cubicBezTo>
                  <a:cubicBezTo>
                    <a:pt x="630" y="200"/>
                    <a:pt x="660" y="180"/>
                    <a:pt x="660" y="180"/>
                  </a:cubicBezTo>
                  <a:cubicBezTo>
                    <a:pt x="665" y="165"/>
                    <a:pt x="664" y="146"/>
                    <a:pt x="675" y="135"/>
                  </a:cubicBezTo>
                  <a:cubicBezTo>
                    <a:pt x="686" y="124"/>
                    <a:pt x="709" y="131"/>
                    <a:pt x="720" y="120"/>
                  </a:cubicBezTo>
                  <a:cubicBezTo>
                    <a:pt x="783" y="57"/>
                    <a:pt x="780" y="62"/>
                    <a:pt x="780" y="15"/>
                  </a:cubicBez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45" name="Rectangle 21">
              <a:extLst>
                <a:ext uri="{FF2B5EF4-FFF2-40B4-BE49-F238E27FC236}">
                  <a16:creationId xmlns:a16="http://schemas.microsoft.com/office/drawing/2014/main" id="{5D1AC658-8359-0E54-4755-F64E7F4EA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523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46" name="Line 22">
              <a:extLst>
                <a:ext uri="{FF2B5EF4-FFF2-40B4-BE49-F238E27FC236}">
                  <a16:creationId xmlns:a16="http://schemas.microsoft.com/office/drawing/2014/main" id="{7CE804A1-0431-D1CB-D954-F73A58F47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47" name="Line 23">
              <a:extLst>
                <a:ext uri="{FF2B5EF4-FFF2-40B4-BE49-F238E27FC236}">
                  <a16:creationId xmlns:a16="http://schemas.microsoft.com/office/drawing/2014/main" id="{96566771-9084-4F0C-BC24-DEC3BDF28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2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48" name="Line 24">
              <a:extLst>
                <a:ext uri="{FF2B5EF4-FFF2-40B4-BE49-F238E27FC236}">
                  <a16:creationId xmlns:a16="http://schemas.microsoft.com/office/drawing/2014/main" id="{25606A88-42C9-4290-AEAB-C9341DEEB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49" name="Line 25">
              <a:extLst>
                <a:ext uri="{FF2B5EF4-FFF2-40B4-BE49-F238E27FC236}">
                  <a16:creationId xmlns:a16="http://schemas.microsoft.com/office/drawing/2014/main" id="{54D0941F-63C2-8AFF-9912-5C2F60A64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293"/>
              <a:ext cx="5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50" name="AutoShape 42">
              <a:extLst>
                <a:ext uri="{FF2B5EF4-FFF2-40B4-BE49-F238E27FC236}">
                  <a16:creationId xmlns:a16="http://schemas.microsoft.com/office/drawing/2014/main" id="{7779E8C2-A8CE-208A-9D85-01721A191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1385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51" name="AutoShape 46">
              <a:extLst>
                <a:ext uri="{FF2B5EF4-FFF2-40B4-BE49-F238E27FC236}">
                  <a16:creationId xmlns:a16="http://schemas.microsoft.com/office/drawing/2014/main" id="{CC7BD364-D9D7-8DFB-56D9-8A4F858176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14" y="1155"/>
              <a:ext cx="138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539 h 21600"/>
                <a:gd name="T14" fmla="*/ 17061 w 21600"/>
                <a:gd name="T15" fmla="*/ 170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52" name="Rectangle 47">
              <a:extLst>
                <a:ext uri="{FF2B5EF4-FFF2-40B4-BE49-F238E27FC236}">
                  <a16:creationId xmlns:a16="http://schemas.microsoft.com/office/drawing/2014/main" id="{E7E33738-241E-B7FC-FC31-D6DC0E920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1063"/>
              <a:ext cx="46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53" name="Line 48">
              <a:extLst>
                <a:ext uri="{FF2B5EF4-FFF2-40B4-BE49-F238E27FC236}">
                  <a16:creationId xmlns:a16="http://schemas.microsoft.com/office/drawing/2014/main" id="{A219EBFF-EABD-F14B-904D-3AC0DECFA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" y="1293"/>
              <a:ext cx="0" cy="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54" name="Line 49">
              <a:extLst>
                <a:ext uri="{FF2B5EF4-FFF2-40B4-BE49-F238E27FC236}">
                  <a16:creationId xmlns:a16="http://schemas.microsoft.com/office/drawing/2014/main" id="{B8196956-E0C4-87E6-6318-6D63388A7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" y="1339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55" name="Line 50">
              <a:extLst>
                <a:ext uri="{FF2B5EF4-FFF2-40B4-BE49-F238E27FC236}">
                  <a16:creationId xmlns:a16="http://schemas.microsoft.com/office/drawing/2014/main" id="{718BB163-B9F4-1087-BD21-A9ECF5D82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6" y="1339"/>
              <a:ext cx="92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56" name="Line 51">
              <a:extLst>
                <a:ext uri="{FF2B5EF4-FFF2-40B4-BE49-F238E27FC236}">
                  <a16:creationId xmlns:a16="http://schemas.microsoft.com/office/drawing/2014/main" id="{9C5A62F5-6524-59E7-A4CE-4D92FE704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" y="1385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57" name="Line 52">
              <a:extLst>
                <a:ext uri="{FF2B5EF4-FFF2-40B4-BE49-F238E27FC236}">
                  <a16:creationId xmlns:a16="http://schemas.microsoft.com/office/drawing/2014/main" id="{3FA64A4E-B58D-B075-EDEF-B7189DAC7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1339"/>
              <a:ext cx="92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58" name="Text Box 53">
              <a:extLst>
                <a:ext uri="{FF2B5EF4-FFF2-40B4-BE49-F238E27FC236}">
                  <a16:creationId xmlns:a16="http://schemas.microsoft.com/office/drawing/2014/main" id="{356E2B2A-0F19-861A-4C2A-970E7A961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925"/>
              <a:ext cx="57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Ignition</a:t>
              </a:r>
              <a:endParaRPr lang="en-US" altLang="en-US" sz="2000"/>
            </a:p>
          </p:txBody>
        </p:sp>
        <p:sp>
          <p:nvSpPr>
            <p:cNvPr id="12359" name="Oval 57">
              <a:extLst>
                <a:ext uri="{FF2B5EF4-FFF2-40B4-BE49-F238E27FC236}">
                  <a16:creationId xmlns:a16="http://schemas.microsoft.com/office/drawing/2014/main" id="{4A0314A8-F735-12BB-2EEC-558332219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1593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60" name="Rectangle 60">
              <a:extLst>
                <a:ext uri="{FF2B5EF4-FFF2-40B4-BE49-F238E27FC236}">
                  <a16:creationId xmlns:a16="http://schemas.microsoft.com/office/drawing/2014/main" id="{B1B03F81-2BF4-E74E-BEB2-6EAC87D519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3260" y="186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61" name="Text Box 103">
              <a:extLst>
                <a:ext uri="{FF2B5EF4-FFF2-40B4-BE49-F238E27FC236}">
                  <a16:creationId xmlns:a16="http://schemas.microsoft.com/office/drawing/2014/main" id="{8C007CCD-70C5-590F-68F7-6733DD3B0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8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Power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</p:grpSp>
      <p:grpSp>
        <p:nvGrpSpPr>
          <p:cNvPr id="4" name="Group 117">
            <a:extLst>
              <a:ext uri="{FF2B5EF4-FFF2-40B4-BE49-F238E27FC236}">
                <a16:creationId xmlns:a16="http://schemas.microsoft.com/office/drawing/2014/main" id="{D16F013F-4360-2E2B-3AF5-031A7E2C4765}"/>
              </a:ext>
            </a:extLst>
          </p:cNvPr>
          <p:cNvGrpSpPr>
            <a:grpSpLocks/>
          </p:cNvGrpSpPr>
          <p:nvPr/>
        </p:nvGrpSpPr>
        <p:grpSpPr bwMode="auto">
          <a:xfrm>
            <a:off x="2574925" y="3178175"/>
            <a:ext cx="1431925" cy="1751013"/>
            <a:chOff x="1952" y="1293"/>
            <a:chExt cx="902" cy="1103"/>
          </a:xfrm>
        </p:grpSpPr>
        <p:sp>
          <p:nvSpPr>
            <p:cNvPr id="12332" name="AutoShape 4">
              <a:extLst>
                <a:ext uri="{FF2B5EF4-FFF2-40B4-BE49-F238E27FC236}">
                  <a16:creationId xmlns:a16="http://schemas.microsoft.com/office/drawing/2014/main" id="{D7CDF98F-76E9-41BF-3732-2728FF559A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2248" y="1731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33" name="Rectangle 26">
              <a:extLst>
                <a:ext uri="{FF2B5EF4-FFF2-40B4-BE49-F238E27FC236}">
                  <a16:creationId xmlns:a16="http://schemas.microsoft.com/office/drawing/2014/main" id="{2F3FEEF9-307A-D282-B41B-ADBB6A2F9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61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34" name="Line 27">
              <a:extLst>
                <a:ext uri="{FF2B5EF4-FFF2-40B4-BE49-F238E27FC236}">
                  <a16:creationId xmlns:a16="http://schemas.microsoft.com/office/drawing/2014/main" id="{3B430ED6-4D29-1909-3FDC-2D652FC6A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35" name="Line 28">
              <a:extLst>
                <a:ext uri="{FF2B5EF4-FFF2-40B4-BE49-F238E27FC236}">
                  <a16:creationId xmlns:a16="http://schemas.microsoft.com/office/drawing/2014/main" id="{BBC90330-5166-B96F-B858-3B2CC888BE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2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36" name="Line 29">
              <a:extLst>
                <a:ext uri="{FF2B5EF4-FFF2-40B4-BE49-F238E27FC236}">
                  <a16:creationId xmlns:a16="http://schemas.microsoft.com/office/drawing/2014/main" id="{36B650FB-B8DD-6533-2D86-B4E7A2D1C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293"/>
              <a:ext cx="5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37" name="AutoShape 43">
              <a:extLst>
                <a:ext uri="{FF2B5EF4-FFF2-40B4-BE49-F238E27FC236}">
                  <a16:creationId xmlns:a16="http://schemas.microsoft.com/office/drawing/2014/main" id="{CEB38898-4D2B-1DFB-B862-DB377AE081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62" y="1523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38" name="Oval 58">
              <a:extLst>
                <a:ext uri="{FF2B5EF4-FFF2-40B4-BE49-F238E27FC236}">
                  <a16:creationId xmlns:a16="http://schemas.microsoft.com/office/drawing/2014/main" id="{573D3E8D-FCFE-7B91-6E4A-1BCC0DCCF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1731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39" name="Rectangle 61">
              <a:extLst>
                <a:ext uri="{FF2B5EF4-FFF2-40B4-BE49-F238E27FC236}">
                  <a16:creationId xmlns:a16="http://schemas.microsoft.com/office/drawing/2014/main" id="{5914D8B1-B8CE-72D6-6267-69372E74A0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2110" y="207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40" name="Text Box 65">
              <a:extLst>
                <a:ext uri="{FF2B5EF4-FFF2-40B4-BE49-F238E27FC236}">
                  <a16:creationId xmlns:a16="http://schemas.microsoft.com/office/drawing/2014/main" id="{777C5845-80A7-433D-6036-40A27E2B5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1317"/>
              <a:ext cx="506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Fuel/Air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Mixture</a:t>
              </a:r>
              <a:endParaRPr lang="en-US" altLang="en-US" sz="2000"/>
            </a:p>
          </p:txBody>
        </p:sp>
        <p:sp>
          <p:nvSpPr>
            <p:cNvPr id="12341" name="Text Box 102">
              <a:extLst>
                <a:ext uri="{FF2B5EF4-FFF2-40B4-BE49-F238E27FC236}">
                  <a16:creationId xmlns:a16="http://schemas.microsoft.com/office/drawing/2014/main" id="{62A40B4F-5D77-13A5-7683-E9E0D589F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" y="2050"/>
              <a:ext cx="90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Compression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2342" name="Rectangle 105">
              <a:extLst>
                <a:ext uri="{FF2B5EF4-FFF2-40B4-BE49-F238E27FC236}">
                  <a16:creationId xmlns:a16="http://schemas.microsoft.com/office/drawing/2014/main" id="{4F109530-D609-CE14-F79F-2E8B89F52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98"/>
              <a:ext cx="334" cy="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" name="Group 119">
            <a:extLst>
              <a:ext uri="{FF2B5EF4-FFF2-40B4-BE49-F238E27FC236}">
                <a16:creationId xmlns:a16="http://schemas.microsoft.com/office/drawing/2014/main" id="{B0A2A91C-EB59-CBD9-A7BC-E2952ADB35EE}"/>
              </a:ext>
            </a:extLst>
          </p:cNvPr>
          <p:cNvGrpSpPr>
            <a:grpSpLocks/>
          </p:cNvGrpSpPr>
          <p:nvPr/>
        </p:nvGrpSpPr>
        <p:grpSpPr bwMode="auto">
          <a:xfrm>
            <a:off x="6173788" y="2701925"/>
            <a:ext cx="1284287" cy="2262188"/>
            <a:chOff x="3923" y="971"/>
            <a:chExt cx="809" cy="1425"/>
          </a:xfrm>
        </p:grpSpPr>
        <p:sp>
          <p:nvSpPr>
            <p:cNvPr id="12313" name="AutoShape 3">
              <a:extLst>
                <a:ext uri="{FF2B5EF4-FFF2-40B4-BE49-F238E27FC236}">
                  <a16:creationId xmlns:a16="http://schemas.microsoft.com/office/drawing/2014/main" id="{B965E152-73C2-BAD9-CA68-E33EE60F1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4134" y="1731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314" name="Rectangle 7">
              <a:extLst>
                <a:ext uri="{FF2B5EF4-FFF2-40B4-BE49-F238E27FC236}">
                  <a16:creationId xmlns:a16="http://schemas.microsoft.com/office/drawing/2014/main" id="{6C9F3B8C-554E-45E7-CFA1-EA0F21ADD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293"/>
              <a:ext cx="598" cy="5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15" name="Rectangle 30">
              <a:extLst>
                <a:ext uri="{FF2B5EF4-FFF2-40B4-BE49-F238E27FC236}">
                  <a16:creationId xmlns:a16="http://schemas.microsoft.com/office/drawing/2014/main" id="{69F64E7A-34E4-CDAC-3B4B-EC13280C8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685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16" name="Line 31">
              <a:extLst>
                <a:ext uri="{FF2B5EF4-FFF2-40B4-BE49-F238E27FC236}">
                  <a16:creationId xmlns:a16="http://schemas.microsoft.com/office/drawing/2014/main" id="{E45B6A0B-79D9-9412-0DBC-F70D1D9CA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17" name="Line 32">
              <a:extLst>
                <a:ext uri="{FF2B5EF4-FFF2-40B4-BE49-F238E27FC236}">
                  <a16:creationId xmlns:a16="http://schemas.microsoft.com/office/drawing/2014/main" id="{0B07BB07-EBA7-42A6-C875-47BA464929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8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18" name="Line 33">
              <a:extLst>
                <a:ext uri="{FF2B5EF4-FFF2-40B4-BE49-F238E27FC236}">
                  <a16:creationId xmlns:a16="http://schemas.microsoft.com/office/drawing/2014/main" id="{988147A5-A5DC-2149-6A01-DF9EC40A1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0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19" name="Line 34">
              <a:extLst>
                <a:ext uri="{FF2B5EF4-FFF2-40B4-BE49-F238E27FC236}">
                  <a16:creationId xmlns:a16="http://schemas.microsoft.com/office/drawing/2014/main" id="{C7D09947-A10F-1124-1407-C0380841C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0" y="1293"/>
              <a:ext cx="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0" name="Line 35">
              <a:extLst>
                <a:ext uri="{FF2B5EF4-FFF2-40B4-BE49-F238E27FC236}">
                  <a16:creationId xmlns:a16="http://schemas.microsoft.com/office/drawing/2014/main" id="{9DD07B08-5235-8A56-5C18-DBE2D23FE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1385"/>
              <a:ext cx="1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1" name="Line 36">
              <a:extLst>
                <a:ext uri="{FF2B5EF4-FFF2-40B4-BE49-F238E27FC236}">
                  <a16:creationId xmlns:a16="http://schemas.microsoft.com/office/drawing/2014/main" id="{C6AAB775-39A8-A9A3-F1DE-965D4761F6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64" y="1247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2" name="Freeform 37">
              <a:extLst>
                <a:ext uri="{FF2B5EF4-FFF2-40B4-BE49-F238E27FC236}">
                  <a16:creationId xmlns:a16="http://schemas.microsoft.com/office/drawing/2014/main" id="{C6EE1BA3-0191-0AFD-B394-231CFE06AB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26" y="1199"/>
              <a:ext cx="135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3" name="Freeform 38">
              <a:extLst>
                <a:ext uri="{FF2B5EF4-FFF2-40B4-BE49-F238E27FC236}">
                  <a16:creationId xmlns:a16="http://schemas.microsoft.com/office/drawing/2014/main" id="{42C39F9A-571A-8378-C6A5-ED94BE33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201"/>
              <a:ext cx="129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4" name="Arc 39">
              <a:extLst>
                <a:ext uri="{FF2B5EF4-FFF2-40B4-BE49-F238E27FC236}">
                  <a16:creationId xmlns:a16="http://schemas.microsoft.com/office/drawing/2014/main" id="{8EB3D701-F7A4-6D1C-AFA4-F867D257D2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72" y="971"/>
              <a:ext cx="184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5" name="Arc 40">
              <a:extLst>
                <a:ext uri="{FF2B5EF4-FFF2-40B4-BE49-F238E27FC236}">
                  <a16:creationId xmlns:a16="http://schemas.microsoft.com/office/drawing/2014/main" id="{C5CDE351-2957-333F-D9F7-6C0FC5DAF6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56" y="971"/>
              <a:ext cx="276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2326" name="AutoShape 44">
              <a:extLst>
                <a:ext uri="{FF2B5EF4-FFF2-40B4-BE49-F238E27FC236}">
                  <a16:creationId xmlns:a16="http://schemas.microsoft.com/office/drawing/2014/main" id="{C88438EB-CD59-808F-9495-5D6B9D9FC1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48" y="1569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27" name="Text Box 45">
              <a:extLst>
                <a:ext uri="{FF2B5EF4-FFF2-40B4-BE49-F238E27FC236}">
                  <a16:creationId xmlns:a16="http://schemas.microsoft.com/office/drawing/2014/main" id="{B1564963-70CA-C71B-F434-16FC8A85E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389"/>
              <a:ext cx="7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Combustion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Products</a:t>
              </a:r>
              <a:endParaRPr lang="en-US" altLang="en-US" sz="2000"/>
            </a:p>
          </p:txBody>
        </p:sp>
        <p:sp>
          <p:nvSpPr>
            <p:cNvPr id="12328" name="Oval 56">
              <a:extLst>
                <a:ext uri="{FF2B5EF4-FFF2-40B4-BE49-F238E27FC236}">
                  <a16:creationId xmlns:a16="http://schemas.microsoft.com/office/drawing/2014/main" id="{C71DA8E7-0751-0B05-84D9-3435DD7C6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731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29" name="Rectangle 62">
              <a:extLst>
                <a:ext uri="{FF2B5EF4-FFF2-40B4-BE49-F238E27FC236}">
                  <a16:creationId xmlns:a16="http://schemas.microsoft.com/office/drawing/2014/main" id="{A8986529-5F8E-9ED5-19B0-6D436CB727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3996" y="207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30" name="Text Box 104">
              <a:extLst>
                <a:ext uri="{FF2B5EF4-FFF2-40B4-BE49-F238E27FC236}">
                  <a16:creationId xmlns:a16="http://schemas.microsoft.com/office/drawing/2014/main" id="{5443D76A-74B7-9364-1798-6D253632C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Exhaust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2331" name="Rectangle 106">
              <a:extLst>
                <a:ext uri="{FF2B5EF4-FFF2-40B4-BE49-F238E27FC236}">
                  <a16:creationId xmlns:a16="http://schemas.microsoft.com/office/drawing/2014/main" id="{213CA878-6CD9-C4A0-7534-DD9BE20F6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" y="2015"/>
              <a:ext cx="334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7420" name="Text Box 113">
            <a:extLst>
              <a:ext uri="{FF2B5EF4-FFF2-40B4-BE49-F238E27FC236}">
                <a16:creationId xmlns:a16="http://schemas.microsoft.com/office/drawing/2014/main" id="{394C5B9B-1C64-E290-081E-16B00C0DF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098550"/>
            <a:ext cx="2470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Actual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Engine Cycle</a:t>
            </a:r>
            <a:endParaRPr lang="en-US" altLang="en-US" sz="2400"/>
          </a:p>
        </p:txBody>
      </p:sp>
      <p:grpSp>
        <p:nvGrpSpPr>
          <p:cNvPr id="12296" name="Group 38">
            <a:extLst>
              <a:ext uri="{FF2B5EF4-FFF2-40B4-BE49-F238E27FC236}">
                <a16:creationId xmlns:a16="http://schemas.microsoft.com/office/drawing/2014/main" id="{8E49FBB9-72C8-DAD8-9E1D-55335C1B82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297" name="Group 19">
              <a:extLst>
                <a:ext uri="{FF2B5EF4-FFF2-40B4-BE49-F238E27FC236}">
                  <a16:creationId xmlns:a16="http://schemas.microsoft.com/office/drawing/2014/main" id="{497A4FBF-E8C9-2B2D-7A9B-6900836BC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2299" name="Group 8">
                <a:extLst>
                  <a:ext uri="{FF2B5EF4-FFF2-40B4-BE49-F238E27FC236}">
                    <a16:creationId xmlns:a16="http://schemas.microsoft.com/office/drawing/2014/main" id="{94C52AEE-14AF-E162-76F0-5446F3B3F0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2301" name="Group 9">
                  <a:extLst>
                    <a:ext uri="{FF2B5EF4-FFF2-40B4-BE49-F238E27FC236}">
                      <a16:creationId xmlns:a16="http://schemas.microsoft.com/office/drawing/2014/main" id="{747E6BB5-C5C9-060C-BA6B-099D4FF8B5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2311" name="Rectangle 10">
                    <a:extLst>
                      <a:ext uri="{FF2B5EF4-FFF2-40B4-BE49-F238E27FC236}">
                        <a16:creationId xmlns:a16="http://schemas.microsoft.com/office/drawing/2014/main" id="{DBB42F63-5755-A6C9-736F-9AEE12E88C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12" name="Rectangle 11">
                    <a:extLst>
                      <a:ext uri="{FF2B5EF4-FFF2-40B4-BE49-F238E27FC236}">
                        <a16:creationId xmlns:a16="http://schemas.microsoft.com/office/drawing/2014/main" id="{B86D417B-C755-8472-FAC0-5408271954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302" name="Group 12">
                  <a:extLst>
                    <a:ext uri="{FF2B5EF4-FFF2-40B4-BE49-F238E27FC236}">
                      <a16:creationId xmlns:a16="http://schemas.microsoft.com/office/drawing/2014/main" id="{6968CB3C-F1B1-493D-76FB-B4B29E54CB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2309" name="Rectangle 13">
                    <a:extLst>
                      <a:ext uri="{FF2B5EF4-FFF2-40B4-BE49-F238E27FC236}">
                        <a16:creationId xmlns:a16="http://schemas.microsoft.com/office/drawing/2014/main" id="{96D5B0E8-77A2-BDFD-A5FD-E6801F3CAC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10" name="Rectangle 14">
                    <a:extLst>
                      <a:ext uri="{FF2B5EF4-FFF2-40B4-BE49-F238E27FC236}">
                        <a16:creationId xmlns:a16="http://schemas.microsoft.com/office/drawing/2014/main" id="{49770887-926C-88E4-3D2B-ADE2D48358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303" name="Group 15">
                  <a:extLst>
                    <a:ext uri="{FF2B5EF4-FFF2-40B4-BE49-F238E27FC236}">
                      <a16:creationId xmlns:a16="http://schemas.microsoft.com/office/drawing/2014/main" id="{4C708CD3-5B9A-DE98-1E07-D458D04AE7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2307" name="Rectangle 16">
                    <a:extLst>
                      <a:ext uri="{FF2B5EF4-FFF2-40B4-BE49-F238E27FC236}">
                        <a16:creationId xmlns:a16="http://schemas.microsoft.com/office/drawing/2014/main" id="{74C3FF48-BD2B-DF1B-BE83-A1095BA76E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8" name="Rectangle 17">
                    <a:extLst>
                      <a:ext uri="{FF2B5EF4-FFF2-40B4-BE49-F238E27FC236}">
                        <a16:creationId xmlns:a16="http://schemas.microsoft.com/office/drawing/2014/main" id="{400FCFC3-0DEC-0EBB-30C9-42B5BD6245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304" name="Group 18">
                  <a:extLst>
                    <a:ext uri="{FF2B5EF4-FFF2-40B4-BE49-F238E27FC236}">
                      <a16:creationId xmlns:a16="http://schemas.microsoft.com/office/drawing/2014/main" id="{759ABE2B-C39B-D5D8-9F72-5A5D90B578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305" name="Rectangle 19">
                    <a:extLst>
                      <a:ext uri="{FF2B5EF4-FFF2-40B4-BE49-F238E27FC236}">
                        <a16:creationId xmlns:a16="http://schemas.microsoft.com/office/drawing/2014/main" id="{DA645A75-A69E-5F56-175F-D33E20CF06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306" name="Rectangle 20">
                    <a:extLst>
                      <a:ext uri="{FF2B5EF4-FFF2-40B4-BE49-F238E27FC236}">
                        <a16:creationId xmlns:a16="http://schemas.microsoft.com/office/drawing/2014/main" id="{E3C54469-A90A-7C14-A589-7759A2F500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6" name="Rectangle 21">
                <a:extLst>
                  <a:ext uri="{FF2B5EF4-FFF2-40B4-BE49-F238E27FC236}">
                    <a16:creationId xmlns:a16="http://schemas.microsoft.com/office/drawing/2014/main" id="{52B6DEEB-F678-F4B5-0F88-67170711F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29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A84E4AB-4153-3D4F-BD05-E9881246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1CFB40A-8EB8-9866-2836-C67F8656A387}"/>
                  </a:ext>
                </a:extLst>
              </p14:cNvPr>
              <p14:cNvContentPartPr/>
              <p14:nvPr/>
            </p14:nvContentPartPr>
            <p14:xfrm>
              <a:off x="2122920" y="2288520"/>
              <a:ext cx="3658680" cy="3015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1CFB40A-8EB8-9866-2836-C67F8656A3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3560" y="2279160"/>
                <a:ext cx="3677400" cy="303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13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4BBED064-9BE0-D355-1EF2-A0B8FEF47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436563"/>
            <a:ext cx="6419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/>
              <a:t>Otto’s Hardware Model for Artificial Horse</a:t>
            </a:r>
            <a:endParaRPr lang="en-US" altLang="en-US" sz="2800"/>
          </a:p>
        </p:txBody>
      </p:sp>
      <p:grpSp>
        <p:nvGrpSpPr>
          <p:cNvPr id="15363" name="Group 116">
            <a:extLst>
              <a:ext uri="{FF2B5EF4-FFF2-40B4-BE49-F238E27FC236}">
                <a16:creationId xmlns:a16="http://schemas.microsoft.com/office/drawing/2014/main" id="{F589F85B-811F-C49F-98AE-1486B06952F2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1214438"/>
            <a:ext cx="1460500" cy="2589212"/>
            <a:chOff x="914" y="765"/>
            <a:chExt cx="920" cy="1631"/>
          </a:xfrm>
        </p:grpSpPr>
        <p:sp>
          <p:nvSpPr>
            <p:cNvPr id="15485" name="AutoShape 6">
              <a:extLst>
                <a:ext uri="{FF2B5EF4-FFF2-40B4-BE49-F238E27FC236}">
                  <a16:creationId xmlns:a16="http://schemas.microsoft.com/office/drawing/2014/main" id="{D4CF88D1-6660-5C2A-DDBD-7FEB9FDA09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1374" y="1593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486" name="Rectangle 9">
              <a:extLst>
                <a:ext uri="{FF2B5EF4-FFF2-40B4-BE49-F238E27FC236}">
                  <a16:creationId xmlns:a16="http://schemas.microsoft.com/office/drawing/2014/main" id="{3962A0EF-4F93-B35D-FE3F-B0FCE5E93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1523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87" name="Line 10">
              <a:extLst>
                <a:ext uri="{FF2B5EF4-FFF2-40B4-BE49-F238E27FC236}">
                  <a16:creationId xmlns:a16="http://schemas.microsoft.com/office/drawing/2014/main" id="{1E0ADDC1-6DE9-9511-5846-E5D34AA2E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8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88" name="Line 11">
              <a:extLst>
                <a:ext uri="{FF2B5EF4-FFF2-40B4-BE49-F238E27FC236}">
                  <a16:creationId xmlns:a16="http://schemas.microsoft.com/office/drawing/2014/main" id="{98D59900-5423-EB14-C272-FEE0A55F7B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6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89" name="Line 12">
              <a:extLst>
                <a:ext uri="{FF2B5EF4-FFF2-40B4-BE49-F238E27FC236}">
                  <a16:creationId xmlns:a16="http://schemas.microsoft.com/office/drawing/2014/main" id="{6B4671E1-DDC1-FB54-0D8A-636FD1257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90" name="Line 13">
              <a:extLst>
                <a:ext uri="{FF2B5EF4-FFF2-40B4-BE49-F238E27FC236}">
                  <a16:creationId xmlns:a16="http://schemas.microsoft.com/office/drawing/2014/main" id="{30B31D22-2C3F-7E2B-74C7-CAD30DEF7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8" y="1293"/>
              <a:ext cx="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91" name="Line 14">
              <a:extLst>
                <a:ext uri="{FF2B5EF4-FFF2-40B4-BE49-F238E27FC236}">
                  <a16:creationId xmlns:a16="http://schemas.microsoft.com/office/drawing/2014/main" id="{57BA0ED8-15E8-E399-13A2-A6E39F7C8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0" y="1385"/>
              <a:ext cx="1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92" name="Line 15">
              <a:extLst>
                <a:ext uri="{FF2B5EF4-FFF2-40B4-BE49-F238E27FC236}">
                  <a16:creationId xmlns:a16="http://schemas.microsoft.com/office/drawing/2014/main" id="{0E284E8E-1F10-9698-34BF-6A29EE8A6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247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93" name="Freeform 16">
              <a:extLst>
                <a:ext uri="{FF2B5EF4-FFF2-40B4-BE49-F238E27FC236}">
                  <a16:creationId xmlns:a16="http://schemas.microsoft.com/office/drawing/2014/main" id="{1E25691D-8A44-CDF4-D815-81310B1FC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1199"/>
              <a:ext cx="135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94" name="Freeform 17">
              <a:extLst>
                <a:ext uri="{FF2B5EF4-FFF2-40B4-BE49-F238E27FC236}">
                  <a16:creationId xmlns:a16="http://schemas.microsoft.com/office/drawing/2014/main" id="{64DD83C8-41D4-DC97-41ED-B39EE68BDE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4" y="1201"/>
              <a:ext cx="129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95" name="Arc 18">
              <a:extLst>
                <a:ext uri="{FF2B5EF4-FFF2-40B4-BE49-F238E27FC236}">
                  <a16:creationId xmlns:a16="http://schemas.microsoft.com/office/drawing/2014/main" id="{6F766264-DD46-79B8-705C-3630C8FB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971"/>
              <a:ext cx="184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96" name="Arc 19">
              <a:extLst>
                <a:ext uri="{FF2B5EF4-FFF2-40B4-BE49-F238E27FC236}">
                  <a16:creationId xmlns:a16="http://schemas.microsoft.com/office/drawing/2014/main" id="{E39C1508-E045-D6AE-6DFB-C12B4B39F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971"/>
              <a:ext cx="276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97" name="Text Box 20">
              <a:extLst>
                <a:ext uri="{FF2B5EF4-FFF2-40B4-BE49-F238E27FC236}">
                  <a16:creationId xmlns:a16="http://schemas.microsoft.com/office/drawing/2014/main" id="{1BB18640-E69D-178A-C9B3-772DC278D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833"/>
              <a:ext cx="41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     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        R</a:t>
              </a:r>
              <a:endParaRPr lang="en-US" altLang="en-US" sz="2000"/>
            </a:p>
          </p:txBody>
        </p:sp>
        <p:sp>
          <p:nvSpPr>
            <p:cNvPr id="15498" name="AutoShape 41">
              <a:extLst>
                <a:ext uri="{FF2B5EF4-FFF2-40B4-BE49-F238E27FC236}">
                  <a16:creationId xmlns:a16="http://schemas.microsoft.com/office/drawing/2014/main" id="{1D51248E-EC3B-F39D-872C-0001CDA0A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431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99" name="Text Box 54">
              <a:extLst>
                <a:ext uri="{FF2B5EF4-FFF2-40B4-BE49-F238E27FC236}">
                  <a16:creationId xmlns:a16="http://schemas.microsoft.com/office/drawing/2014/main" id="{6DB78395-D0E2-5B90-8594-B0F5147B6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Intake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5500" name="Oval 55">
              <a:extLst>
                <a:ext uri="{FF2B5EF4-FFF2-40B4-BE49-F238E27FC236}">
                  <a16:creationId xmlns:a16="http://schemas.microsoft.com/office/drawing/2014/main" id="{47E3DAA7-CFA0-EE9A-E94B-1E227CD35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1593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501" name="Rectangle 59">
              <a:extLst>
                <a:ext uri="{FF2B5EF4-FFF2-40B4-BE49-F238E27FC236}">
                  <a16:creationId xmlns:a16="http://schemas.microsoft.com/office/drawing/2014/main" id="{9E4368A4-D7BB-5A40-B747-6CF7AE38FE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1374" y="186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502" name="Line 63">
              <a:extLst>
                <a:ext uri="{FF2B5EF4-FFF2-40B4-BE49-F238E27FC236}">
                  <a16:creationId xmlns:a16="http://schemas.microsoft.com/office/drawing/2014/main" id="{2CE5CF72-4255-E414-3AAF-26BFA7025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2" y="903"/>
              <a:ext cx="92" cy="2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503" name="Text Box 64">
              <a:extLst>
                <a:ext uri="{FF2B5EF4-FFF2-40B4-BE49-F238E27FC236}">
                  <a16:creationId xmlns:a16="http://schemas.microsoft.com/office/drawing/2014/main" id="{901C3ADF-E507-2BCA-7F4B-7D3D35A9F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765"/>
              <a:ext cx="3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FUEL</a:t>
              </a:r>
              <a:endParaRPr lang="en-US" altLang="en-US" sz="2000"/>
            </a:p>
          </p:txBody>
        </p:sp>
      </p:grpSp>
      <p:grpSp>
        <p:nvGrpSpPr>
          <p:cNvPr id="15364" name="Group 118">
            <a:extLst>
              <a:ext uri="{FF2B5EF4-FFF2-40B4-BE49-F238E27FC236}">
                <a16:creationId xmlns:a16="http://schemas.microsoft.com/office/drawing/2014/main" id="{C518BA27-0BD2-AC98-399B-DD04F6BD1044}"/>
              </a:ext>
            </a:extLst>
          </p:cNvPr>
          <p:cNvGrpSpPr>
            <a:grpSpLocks/>
          </p:cNvGrpSpPr>
          <p:nvPr/>
        </p:nvGrpSpPr>
        <p:grpSpPr bwMode="auto">
          <a:xfrm>
            <a:off x="5226050" y="1468438"/>
            <a:ext cx="1168400" cy="2335212"/>
            <a:chOff x="2984" y="925"/>
            <a:chExt cx="736" cy="1471"/>
          </a:xfrm>
        </p:grpSpPr>
        <p:sp>
          <p:nvSpPr>
            <p:cNvPr id="15466" name="AutoShape 5">
              <a:extLst>
                <a:ext uri="{FF2B5EF4-FFF2-40B4-BE49-F238E27FC236}">
                  <a16:creationId xmlns:a16="http://schemas.microsoft.com/office/drawing/2014/main" id="{18F8663A-7E3D-37BC-E59C-FC86C7090F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3260" y="1593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467" name="Freeform 8" descr="10%">
              <a:extLst>
                <a:ext uri="{FF2B5EF4-FFF2-40B4-BE49-F238E27FC236}">
                  <a16:creationId xmlns:a16="http://schemas.microsoft.com/office/drawing/2014/main" id="{984D60A6-BCBD-7B3F-A9B0-C888FC695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1291"/>
              <a:ext cx="313" cy="120"/>
            </a:xfrm>
            <a:custGeom>
              <a:avLst/>
              <a:gdLst>
                <a:gd name="T0" fmla="*/ 0 w 783"/>
                <a:gd name="T1" fmla="*/ 0 h 300"/>
                <a:gd name="T2" fmla="*/ 0 w 783"/>
                <a:gd name="T3" fmla="*/ 0 h 300"/>
                <a:gd name="T4" fmla="*/ 0 w 783"/>
                <a:gd name="T5" fmla="*/ 0 h 300"/>
                <a:gd name="T6" fmla="*/ 0 w 783"/>
                <a:gd name="T7" fmla="*/ 0 h 300"/>
                <a:gd name="T8" fmla="*/ 0 w 783"/>
                <a:gd name="T9" fmla="*/ 0 h 300"/>
                <a:gd name="T10" fmla="*/ 0 w 783"/>
                <a:gd name="T11" fmla="*/ 0 h 300"/>
                <a:gd name="T12" fmla="*/ 0 w 783"/>
                <a:gd name="T13" fmla="*/ 0 h 300"/>
                <a:gd name="T14" fmla="*/ 0 w 783"/>
                <a:gd name="T15" fmla="*/ 0 h 300"/>
                <a:gd name="T16" fmla="*/ 0 w 783"/>
                <a:gd name="T17" fmla="*/ 0 h 300"/>
                <a:gd name="T18" fmla="*/ 0 w 783"/>
                <a:gd name="T19" fmla="*/ 0 h 300"/>
                <a:gd name="T20" fmla="*/ 0 w 783"/>
                <a:gd name="T21" fmla="*/ 0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3"/>
                <a:gd name="T34" fmla="*/ 0 h 300"/>
                <a:gd name="T35" fmla="*/ 783 w 783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3" h="300">
                  <a:moveTo>
                    <a:pt x="0" y="0"/>
                  </a:moveTo>
                  <a:cubicBezTo>
                    <a:pt x="20" y="59"/>
                    <a:pt x="38" y="85"/>
                    <a:pt x="90" y="120"/>
                  </a:cubicBezTo>
                  <a:cubicBezTo>
                    <a:pt x="110" y="150"/>
                    <a:pt x="130" y="180"/>
                    <a:pt x="150" y="210"/>
                  </a:cubicBezTo>
                  <a:cubicBezTo>
                    <a:pt x="159" y="223"/>
                    <a:pt x="275" y="247"/>
                    <a:pt x="300" y="255"/>
                  </a:cubicBezTo>
                  <a:cubicBezTo>
                    <a:pt x="330" y="264"/>
                    <a:pt x="360" y="275"/>
                    <a:pt x="390" y="285"/>
                  </a:cubicBezTo>
                  <a:cubicBezTo>
                    <a:pt x="405" y="290"/>
                    <a:pt x="435" y="300"/>
                    <a:pt x="435" y="300"/>
                  </a:cubicBezTo>
                  <a:cubicBezTo>
                    <a:pt x="559" y="259"/>
                    <a:pt x="499" y="288"/>
                    <a:pt x="615" y="210"/>
                  </a:cubicBezTo>
                  <a:cubicBezTo>
                    <a:pt x="630" y="200"/>
                    <a:pt x="660" y="180"/>
                    <a:pt x="660" y="180"/>
                  </a:cubicBezTo>
                  <a:cubicBezTo>
                    <a:pt x="665" y="165"/>
                    <a:pt x="664" y="146"/>
                    <a:pt x="675" y="135"/>
                  </a:cubicBezTo>
                  <a:cubicBezTo>
                    <a:pt x="686" y="124"/>
                    <a:pt x="709" y="131"/>
                    <a:pt x="720" y="120"/>
                  </a:cubicBezTo>
                  <a:cubicBezTo>
                    <a:pt x="783" y="57"/>
                    <a:pt x="780" y="62"/>
                    <a:pt x="780" y="15"/>
                  </a:cubicBezTo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468" name="Rectangle 21">
              <a:extLst>
                <a:ext uri="{FF2B5EF4-FFF2-40B4-BE49-F238E27FC236}">
                  <a16:creationId xmlns:a16="http://schemas.microsoft.com/office/drawing/2014/main" id="{1143D7F2-F90D-76DA-52EA-1D63799C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1523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69" name="Line 22">
              <a:extLst>
                <a:ext uri="{FF2B5EF4-FFF2-40B4-BE49-F238E27FC236}">
                  <a16:creationId xmlns:a16="http://schemas.microsoft.com/office/drawing/2014/main" id="{36342320-CB2A-AC44-0FC7-15DB5B612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70" name="Line 23">
              <a:extLst>
                <a:ext uri="{FF2B5EF4-FFF2-40B4-BE49-F238E27FC236}">
                  <a16:creationId xmlns:a16="http://schemas.microsoft.com/office/drawing/2014/main" id="{F8D69664-0FBA-D760-7BCA-7376E1A54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2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71" name="Line 24">
              <a:extLst>
                <a:ext uri="{FF2B5EF4-FFF2-40B4-BE49-F238E27FC236}">
                  <a16:creationId xmlns:a16="http://schemas.microsoft.com/office/drawing/2014/main" id="{AEB9E0FC-672E-99AB-BE68-FE59ABE6E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72" name="Line 25">
              <a:extLst>
                <a:ext uri="{FF2B5EF4-FFF2-40B4-BE49-F238E27FC236}">
                  <a16:creationId xmlns:a16="http://schemas.microsoft.com/office/drawing/2014/main" id="{874EB418-20FD-44F5-623F-7B886C452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293"/>
              <a:ext cx="5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73" name="AutoShape 42">
              <a:extLst>
                <a:ext uri="{FF2B5EF4-FFF2-40B4-BE49-F238E27FC236}">
                  <a16:creationId xmlns:a16="http://schemas.microsoft.com/office/drawing/2014/main" id="{58B0FB09-F684-FEDE-2F33-C7796A25B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1385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74" name="AutoShape 46">
              <a:extLst>
                <a:ext uri="{FF2B5EF4-FFF2-40B4-BE49-F238E27FC236}">
                  <a16:creationId xmlns:a16="http://schemas.microsoft.com/office/drawing/2014/main" id="{7704CAA3-F6A9-1A2E-3BDF-6A21BAB91D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14" y="1155"/>
              <a:ext cx="138" cy="1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539 h 21600"/>
                <a:gd name="T14" fmla="*/ 17061 w 21600"/>
                <a:gd name="T15" fmla="*/ 170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475" name="Rectangle 47">
              <a:extLst>
                <a:ext uri="{FF2B5EF4-FFF2-40B4-BE49-F238E27FC236}">
                  <a16:creationId xmlns:a16="http://schemas.microsoft.com/office/drawing/2014/main" id="{800EDEB1-55B9-ACDC-D2E8-002C01C77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1063"/>
              <a:ext cx="46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76" name="Line 48">
              <a:extLst>
                <a:ext uri="{FF2B5EF4-FFF2-40B4-BE49-F238E27FC236}">
                  <a16:creationId xmlns:a16="http://schemas.microsoft.com/office/drawing/2014/main" id="{1EFCA45E-A7BA-1D08-3A9A-48DD0ADFD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" y="1293"/>
              <a:ext cx="0" cy="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77" name="Line 49">
              <a:extLst>
                <a:ext uri="{FF2B5EF4-FFF2-40B4-BE49-F238E27FC236}">
                  <a16:creationId xmlns:a16="http://schemas.microsoft.com/office/drawing/2014/main" id="{AD0B7536-3D45-8135-8053-17CFB11E2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" y="1339"/>
              <a:ext cx="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78" name="Line 50">
              <a:extLst>
                <a:ext uri="{FF2B5EF4-FFF2-40B4-BE49-F238E27FC236}">
                  <a16:creationId xmlns:a16="http://schemas.microsoft.com/office/drawing/2014/main" id="{CAE8B947-DFF9-18CE-9B17-53325B8B8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6" y="1339"/>
              <a:ext cx="92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79" name="Line 51">
              <a:extLst>
                <a:ext uri="{FF2B5EF4-FFF2-40B4-BE49-F238E27FC236}">
                  <a16:creationId xmlns:a16="http://schemas.microsoft.com/office/drawing/2014/main" id="{BD7230BF-5A4B-BE9D-B62A-300E26D13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0" y="1385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80" name="Line 52">
              <a:extLst>
                <a:ext uri="{FF2B5EF4-FFF2-40B4-BE49-F238E27FC236}">
                  <a16:creationId xmlns:a16="http://schemas.microsoft.com/office/drawing/2014/main" id="{72527E97-24D5-DA8F-96E2-BAFA8E793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" y="1339"/>
              <a:ext cx="92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81" name="Text Box 53">
              <a:extLst>
                <a:ext uri="{FF2B5EF4-FFF2-40B4-BE49-F238E27FC236}">
                  <a16:creationId xmlns:a16="http://schemas.microsoft.com/office/drawing/2014/main" id="{B5C6A2BF-59F8-F368-1BE1-C34DFD965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925"/>
              <a:ext cx="57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Ignition</a:t>
              </a:r>
              <a:endParaRPr lang="en-US" altLang="en-US" sz="2000"/>
            </a:p>
          </p:txBody>
        </p:sp>
        <p:sp>
          <p:nvSpPr>
            <p:cNvPr id="15482" name="Oval 57">
              <a:extLst>
                <a:ext uri="{FF2B5EF4-FFF2-40B4-BE49-F238E27FC236}">
                  <a16:creationId xmlns:a16="http://schemas.microsoft.com/office/drawing/2014/main" id="{FD841F5B-A2ED-6FB8-E11F-EB1EB6467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" y="1593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83" name="Rectangle 60">
              <a:extLst>
                <a:ext uri="{FF2B5EF4-FFF2-40B4-BE49-F238E27FC236}">
                  <a16:creationId xmlns:a16="http://schemas.microsoft.com/office/drawing/2014/main" id="{ED2DA204-A3D7-A515-54CF-FF2D612E6F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3260" y="186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84" name="Text Box 103">
              <a:extLst>
                <a:ext uri="{FF2B5EF4-FFF2-40B4-BE49-F238E27FC236}">
                  <a16:creationId xmlns:a16="http://schemas.microsoft.com/office/drawing/2014/main" id="{3F624BEE-287A-D124-42C2-F70BF49A4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8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Power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</p:grpSp>
      <p:grpSp>
        <p:nvGrpSpPr>
          <p:cNvPr id="15365" name="Group 117">
            <a:extLst>
              <a:ext uri="{FF2B5EF4-FFF2-40B4-BE49-F238E27FC236}">
                <a16:creationId xmlns:a16="http://schemas.microsoft.com/office/drawing/2014/main" id="{7549E017-A83B-D871-878C-24A76A085F89}"/>
              </a:ext>
            </a:extLst>
          </p:cNvPr>
          <p:cNvGrpSpPr>
            <a:grpSpLocks/>
          </p:cNvGrpSpPr>
          <p:nvPr/>
        </p:nvGrpSpPr>
        <p:grpSpPr bwMode="auto">
          <a:xfrm>
            <a:off x="3587750" y="2052638"/>
            <a:ext cx="1431925" cy="1751012"/>
            <a:chOff x="1952" y="1293"/>
            <a:chExt cx="902" cy="1103"/>
          </a:xfrm>
        </p:grpSpPr>
        <p:sp>
          <p:nvSpPr>
            <p:cNvPr id="15455" name="AutoShape 4">
              <a:extLst>
                <a:ext uri="{FF2B5EF4-FFF2-40B4-BE49-F238E27FC236}">
                  <a16:creationId xmlns:a16="http://schemas.microsoft.com/office/drawing/2014/main" id="{6EA4A98C-4271-765A-5065-438F5D51AB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2248" y="1731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456" name="Rectangle 26">
              <a:extLst>
                <a:ext uri="{FF2B5EF4-FFF2-40B4-BE49-F238E27FC236}">
                  <a16:creationId xmlns:a16="http://schemas.microsoft.com/office/drawing/2014/main" id="{FB62C1CA-F26E-E95E-7A85-0148974D8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61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7" name="Line 27">
              <a:extLst>
                <a:ext uri="{FF2B5EF4-FFF2-40B4-BE49-F238E27FC236}">
                  <a16:creationId xmlns:a16="http://schemas.microsoft.com/office/drawing/2014/main" id="{1286130C-F2C5-577D-A4FE-49E65D4A0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58" name="Line 28">
              <a:extLst>
                <a:ext uri="{FF2B5EF4-FFF2-40B4-BE49-F238E27FC236}">
                  <a16:creationId xmlns:a16="http://schemas.microsoft.com/office/drawing/2014/main" id="{E72EEC44-F5E7-FA38-D5A4-91522491A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2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59" name="Line 29">
              <a:extLst>
                <a:ext uri="{FF2B5EF4-FFF2-40B4-BE49-F238E27FC236}">
                  <a16:creationId xmlns:a16="http://schemas.microsoft.com/office/drawing/2014/main" id="{1383A45B-A94E-022B-7D84-5B432BAD5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293"/>
              <a:ext cx="5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60" name="AutoShape 43">
              <a:extLst>
                <a:ext uri="{FF2B5EF4-FFF2-40B4-BE49-F238E27FC236}">
                  <a16:creationId xmlns:a16="http://schemas.microsoft.com/office/drawing/2014/main" id="{4CC4C0C9-8702-6918-F225-41A94E7587F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62" y="1523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61" name="Oval 58">
              <a:extLst>
                <a:ext uri="{FF2B5EF4-FFF2-40B4-BE49-F238E27FC236}">
                  <a16:creationId xmlns:a16="http://schemas.microsoft.com/office/drawing/2014/main" id="{573AB57A-9A2A-FDE5-D653-6426FF0C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1731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62" name="Rectangle 61">
              <a:extLst>
                <a:ext uri="{FF2B5EF4-FFF2-40B4-BE49-F238E27FC236}">
                  <a16:creationId xmlns:a16="http://schemas.microsoft.com/office/drawing/2014/main" id="{80B82646-5401-548D-CF02-920C76F5AF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2110" y="207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63" name="Text Box 65">
              <a:extLst>
                <a:ext uri="{FF2B5EF4-FFF2-40B4-BE49-F238E27FC236}">
                  <a16:creationId xmlns:a16="http://schemas.microsoft.com/office/drawing/2014/main" id="{70304B10-A162-EC07-A7ED-E135DD926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1317"/>
              <a:ext cx="506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Fuel/Air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Mixture</a:t>
              </a:r>
              <a:endParaRPr lang="en-US" altLang="en-US" sz="2000"/>
            </a:p>
          </p:txBody>
        </p:sp>
        <p:sp>
          <p:nvSpPr>
            <p:cNvPr id="15464" name="Text Box 102">
              <a:extLst>
                <a:ext uri="{FF2B5EF4-FFF2-40B4-BE49-F238E27FC236}">
                  <a16:creationId xmlns:a16="http://schemas.microsoft.com/office/drawing/2014/main" id="{810034A9-1327-A4E4-CE02-4D12CC478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" y="2050"/>
              <a:ext cx="90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Compression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5465" name="Rectangle 105">
              <a:extLst>
                <a:ext uri="{FF2B5EF4-FFF2-40B4-BE49-F238E27FC236}">
                  <a16:creationId xmlns:a16="http://schemas.microsoft.com/office/drawing/2014/main" id="{8B3BD72F-C078-36BA-4FF7-1A295545A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998"/>
              <a:ext cx="334" cy="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5366" name="Group 119">
            <a:extLst>
              <a:ext uri="{FF2B5EF4-FFF2-40B4-BE49-F238E27FC236}">
                <a16:creationId xmlns:a16="http://schemas.microsoft.com/office/drawing/2014/main" id="{3CC7F994-D676-EFA6-FCCC-AC2EE852B7CF}"/>
              </a:ext>
            </a:extLst>
          </p:cNvPr>
          <p:cNvGrpSpPr>
            <a:grpSpLocks/>
          </p:cNvGrpSpPr>
          <p:nvPr/>
        </p:nvGrpSpPr>
        <p:grpSpPr bwMode="auto">
          <a:xfrm>
            <a:off x="6716713" y="1541463"/>
            <a:ext cx="1284287" cy="2262187"/>
            <a:chOff x="3923" y="971"/>
            <a:chExt cx="809" cy="1425"/>
          </a:xfrm>
        </p:grpSpPr>
        <p:sp>
          <p:nvSpPr>
            <p:cNvPr id="15436" name="AutoShape 3">
              <a:extLst>
                <a:ext uri="{FF2B5EF4-FFF2-40B4-BE49-F238E27FC236}">
                  <a16:creationId xmlns:a16="http://schemas.microsoft.com/office/drawing/2014/main" id="{34AF684E-5725-8A52-D60A-E6BE5C5223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4134" y="1731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437" name="Rectangle 7">
              <a:extLst>
                <a:ext uri="{FF2B5EF4-FFF2-40B4-BE49-F238E27FC236}">
                  <a16:creationId xmlns:a16="http://schemas.microsoft.com/office/drawing/2014/main" id="{CD89A976-863D-9941-1855-51D0A93DC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293"/>
              <a:ext cx="598" cy="5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38" name="Rectangle 30">
              <a:extLst>
                <a:ext uri="{FF2B5EF4-FFF2-40B4-BE49-F238E27FC236}">
                  <a16:creationId xmlns:a16="http://schemas.microsoft.com/office/drawing/2014/main" id="{7E1C2372-FAA3-F680-AB6C-6277967EF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685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39" name="Line 31">
              <a:extLst>
                <a:ext uri="{FF2B5EF4-FFF2-40B4-BE49-F238E27FC236}">
                  <a16:creationId xmlns:a16="http://schemas.microsoft.com/office/drawing/2014/main" id="{966DFDC3-0CA8-F98C-F580-FBB0CFDB6F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40" name="Line 32">
              <a:extLst>
                <a:ext uri="{FF2B5EF4-FFF2-40B4-BE49-F238E27FC236}">
                  <a16:creationId xmlns:a16="http://schemas.microsoft.com/office/drawing/2014/main" id="{BE20C0F2-0507-B6D0-AF07-59B9E624F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8" y="1293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41" name="Line 33">
              <a:extLst>
                <a:ext uri="{FF2B5EF4-FFF2-40B4-BE49-F238E27FC236}">
                  <a16:creationId xmlns:a16="http://schemas.microsoft.com/office/drawing/2014/main" id="{8E549720-F029-27A5-F79C-36B703601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0" y="1293"/>
              <a:ext cx="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42" name="Line 34">
              <a:extLst>
                <a:ext uri="{FF2B5EF4-FFF2-40B4-BE49-F238E27FC236}">
                  <a16:creationId xmlns:a16="http://schemas.microsoft.com/office/drawing/2014/main" id="{71B04B5B-D3A0-70FB-210B-5117BFC1D0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0" y="1293"/>
              <a:ext cx="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43" name="Line 35">
              <a:extLst>
                <a:ext uri="{FF2B5EF4-FFF2-40B4-BE49-F238E27FC236}">
                  <a16:creationId xmlns:a16="http://schemas.microsoft.com/office/drawing/2014/main" id="{B0B7A3AB-F5B1-93B9-4384-FBF813393C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1385"/>
              <a:ext cx="1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44" name="Line 36">
              <a:extLst>
                <a:ext uri="{FF2B5EF4-FFF2-40B4-BE49-F238E27FC236}">
                  <a16:creationId xmlns:a16="http://schemas.microsoft.com/office/drawing/2014/main" id="{31BF3EB2-DD54-1032-ADA9-E28AECC65D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64" y="1247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45" name="Freeform 37">
              <a:extLst>
                <a:ext uri="{FF2B5EF4-FFF2-40B4-BE49-F238E27FC236}">
                  <a16:creationId xmlns:a16="http://schemas.microsoft.com/office/drawing/2014/main" id="{AD1AE141-A114-702F-1651-883ADB7C53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26" y="1199"/>
              <a:ext cx="135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46" name="Freeform 38">
              <a:extLst>
                <a:ext uri="{FF2B5EF4-FFF2-40B4-BE49-F238E27FC236}">
                  <a16:creationId xmlns:a16="http://schemas.microsoft.com/office/drawing/2014/main" id="{F22891F9-64AB-A66F-18B0-88B979579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201"/>
              <a:ext cx="129" cy="234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0 h 585"/>
                <a:gd name="T4" fmla="*/ 0 w 438"/>
                <a:gd name="T5" fmla="*/ 0 h 585"/>
                <a:gd name="T6" fmla="*/ 0 w 438"/>
                <a:gd name="T7" fmla="*/ 0 h 585"/>
                <a:gd name="T8" fmla="*/ 0 w 438"/>
                <a:gd name="T9" fmla="*/ 0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47" name="Arc 39">
              <a:extLst>
                <a:ext uri="{FF2B5EF4-FFF2-40B4-BE49-F238E27FC236}">
                  <a16:creationId xmlns:a16="http://schemas.microsoft.com/office/drawing/2014/main" id="{53E26485-B81C-E9D7-80A4-B1C54F580E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72" y="971"/>
              <a:ext cx="184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48" name="Arc 40">
              <a:extLst>
                <a:ext uri="{FF2B5EF4-FFF2-40B4-BE49-F238E27FC236}">
                  <a16:creationId xmlns:a16="http://schemas.microsoft.com/office/drawing/2014/main" id="{72F6E2CE-36AF-7B14-C43B-042B4D8BEB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56" y="971"/>
              <a:ext cx="276" cy="322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lnTo>
                    <a:pt x="302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49" name="AutoShape 44">
              <a:extLst>
                <a:ext uri="{FF2B5EF4-FFF2-40B4-BE49-F238E27FC236}">
                  <a16:creationId xmlns:a16="http://schemas.microsoft.com/office/drawing/2014/main" id="{2DEE7640-C0DE-4F88-5224-A8BA513F9B6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48" y="1569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0" name="Text Box 45">
              <a:extLst>
                <a:ext uri="{FF2B5EF4-FFF2-40B4-BE49-F238E27FC236}">
                  <a16:creationId xmlns:a16="http://schemas.microsoft.com/office/drawing/2014/main" id="{89F85C40-D2D1-8D86-D69B-B35E8D69E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1389"/>
              <a:ext cx="72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Combustion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Products</a:t>
              </a:r>
              <a:endParaRPr lang="en-US" altLang="en-US" sz="2000"/>
            </a:p>
          </p:txBody>
        </p:sp>
        <p:sp>
          <p:nvSpPr>
            <p:cNvPr id="15451" name="Oval 56">
              <a:extLst>
                <a:ext uri="{FF2B5EF4-FFF2-40B4-BE49-F238E27FC236}">
                  <a16:creationId xmlns:a16="http://schemas.microsoft.com/office/drawing/2014/main" id="{555EDD9E-ACC4-1689-E9B2-B8C12457E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731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2" name="Rectangle 62">
              <a:extLst>
                <a:ext uri="{FF2B5EF4-FFF2-40B4-BE49-F238E27FC236}">
                  <a16:creationId xmlns:a16="http://schemas.microsoft.com/office/drawing/2014/main" id="{90D2D96F-DD63-C523-AD71-8935835876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3996" y="2079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53" name="Text Box 104">
              <a:extLst>
                <a:ext uri="{FF2B5EF4-FFF2-40B4-BE49-F238E27FC236}">
                  <a16:creationId xmlns:a16="http://schemas.microsoft.com/office/drawing/2014/main" id="{FD6B957A-F2D9-53DF-3645-094E39419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" y="2050"/>
              <a:ext cx="5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Exhaust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5454" name="Rectangle 106">
              <a:extLst>
                <a:ext uri="{FF2B5EF4-FFF2-40B4-BE49-F238E27FC236}">
                  <a16:creationId xmlns:a16="http://schemas.microsoft.com/office/drawing/2014/main" id="{358BFC73-FC11-81F7-B948-D1CE537A4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" y="2015"/>
              <a:ext cx="334" cy="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" name="Group 120">
            <a:extLst>
              <a:ext uri="{FF2B5EF4-FFF2-40B4-BE49-F238E27FC236}">
                <a16:creationId xmlns:a16="http://schemas.microsoft.com/office/drawing/2014/main" id="{0D6320B8-919B-BDD0-223F-53095D75C7DE}"/>
              </a:ext>
            </a:extLst>
          </p:cNvPr>
          <p:cNvGrpSpPr>
            <a:grpSpLocks/>
          </p:cNvGrpSpPr>
          <p:nvPr/>
        </p:nvGrpSpPr>
        <p:grpSpPr bwMode="auto">
          <a:xfrm>
            <a:off x="2357438" y="4394200"/>
            <a:ext cx="1433512" cy="2017713"/>
            <a:chOff x="978" y="2768"/>
            <a:chExt cx="903" cy="1271"/>
          </a:xfrm>
        </p:grpSpPr>
        <p:sp>
          <p:nvSpPr>
            <p:cNvPr id="15426" name="AutoShape 69">
              <a:extLst>
                <a:ext uri="{FF2B5EF4-FFF2-40B4-BE49-F238E27FC236}">
                  <a16:creationId xmlns:a16="http://schemas.microsoft.com/office/drawing/2014/main" id="{0219C34D-07AB-3E67-3B92-3AE6D0E333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1390" y="3180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427" name="Rectangle 71">
              <a:extLst>
                <a:ext uri="{FF2B5EF4-FFF2-40B4-BE49-F238E27FC236}">
                  <a16:creationId xmlns:a16="http://schemas.microsoft.com/office/drawing/2014/main" id="{B9420057-C6C7-572F-6651-44D4EE73A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" y="3110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28" name="Line 72">
              <a:extLst>
                <a:ext uri="{FF2B5EF4-FFF2-40B4-BE49-F238E27FC236}">
                  <a16:creationId xmlns:a16="http://schemas.microsoft.com/office/drawing/2014/main" id="{C4B713D9-A205-C70D-5353-53E1590EF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4" y="2768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29" name="Line 73">
              <a:extLst>
                <a:ext uri="{FF2B5EF4-FFF2-40B4-BE49-F238E27FC236}">
                  <a16:creationId xmlns:a16="http://schemas.microsoft.com/office/drawing/2014/main" id="{F39350D9-4315-4B51-FAE8-38E8559A84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2" y="2768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30" name="AutoShape 85">
              <a:extLst>
                <a:ext uri="{FF2B5EF4-FFF2-40B4-BE49-F238E27FC236}">
                  <a16:creationId xmlns:a16="http://schemas.microsoft.com/office/drawing/2014/main" id="{20E14726-58D4-B30F-8A38-3C9D789223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743" y="2959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31" name="Oval 86">
              <a:extLst>
                <a:ext uri="{FF2B5EF4-FFF2-40B4-BE49-F238E27FC236}">
                  <a16:creationId xmlns:a16="http://schemas.microsoft.com/office/drawing/2014/main" id="{DB7FF4C5-055B-4A24-27AE-7C0C1EE8D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" y="3180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32" name="Rectangle 90">
              <a:extLst>
                <a:ext uri="{FF2B5EF4-FFF2-40B4-BE49-F238E27FC236}">
                  <a16:creationId xmlns:a16="http://schemas.microsoft.com/office/drawing/2014/main" id="{B0F6CF64-9A7F-368C-B390-C7D34FA958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1390" y="3456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33" name="Text Box 94">
              <a:extLst>
                <a:ext uri="{FF2B5EF4-FFF2-40B4-BE49-F238E27FC236}">
                  <a16:creationId xmlns:a16="http://schemas.microsoft.com/office/drawing/2014/main" id="{D26090A7-F52A-7F69-6FB3-898AE24A0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" y="2842"/>
              <a:ext cx="24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Air</a:t>
              </a:r>
              <a:endParaRPr lang="en-US" altLang="en-US" sz="2000"/>
            </a:p>
          </p:txBody>
        </p:sp>
        <p:sp>
          <p:nvSpPr>
            <p:cNvPr id="15434" name="Line 95">
              <a:extLst>
                <a:ext uri="{FF2B5EF4-FFF2-40B4-BE49-F238E27FC236}">
                  <a16:creationId xmlns:a16="http://schemas.microsoft.com/office/drawing/2014/main" id="{14AC5361-D5C9-386F-D5AD-195C28C81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2776"/>
              <a:ext cx="5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35" name="Text Box 109">
              <a:extLst>
                <a:ext uri="{FF2B5EF4-FFF2-40B4-BE49-F238E27FC236}">
                  <a16:creationId xmlns:a16="http://schemas.microsoft.com/office/drawing/2014/main" id="{5861E434-4ACE-3B3D-C1EB-CD3148B22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" y="3693"/>
              <a:ext cx="90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Compression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Process</a:t>
              </a:r>
              <a:endParaRPr lang="en-US" altLang="en-US" sz="2000"/>
            </a:p>
          </p:txBody>
        </p:sp>
      </p:grpSp>
      <p:grpSp>
        <p:nvGrpSpPr>
          <p:cNvPr id="7" name="Group 137">
            <a:extLst>
              <a:ext uri="{FF2B5EF4-FFF2-40B4-BE49-F238E27FC236}">
                <a16:creationId xmlns:a16="http://schemas.microsoft.com/office/drawing/2014/main" id="{16D7145B-5F99-87E3-0269-7E7D9E513D30}"/>
              </a:ext>
            </a:extLst>
          </p:cNvPr>
          <p:cNvGrpSpPr>
            <a:grpSpLocks/>
          </p:cNvGrpSpPr>
          <p:nvPr/>
        </p:nvGrpSpPr>
        <p:grpSpPr bwMode="auto">
          <a:xfrm>
            <a:off x="3846513" y="3827463"/>
            <a:ext cx="1587500" cy="2584450"/>
            <a:chOff x="3846513" y="3827463"/>
            <a:chExt cx="1587500" cy="2584450"/>
          </a:xfrm>
        </p:grpSpPr>
        <p:grpSp>
          <p:nvGrpSpPr>
            <p:cNvPr id="15414" name="Group 121">
              <a:extLst>
                <a:ext uri="{FF2B5EF4-FFF2-40B4-BE49-F238E27FC236}">
                  <a16:creationId xmlns:a16="http://schemas.microsoft.com/office/drawing/2014/main" id="{CFE260A7-F1BB-AD0E-4632-D375E8717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6863" y="3827463"/>
              <a:ext cx="1327150" cy="1808162"/>
              <a:chOff x="2080" y="2411"/>
              <a:chExt cx="836" cy="1139"/>
            </a:xfrm>
          </p:grpSpPr>
          <p:sp>
            <p:nvSpPr>
              <p:cNvPr id="15416" name="AutoShape 67">
                <a:extLst>
                  <a:ext uri="{FF2B5EF4-FFF2-40B4-BE49-F238E27FC236}">
                    <a16:creationId xmlns:a16="http://schemas.microsoft.com/office/drawing/2014/main" id="{D7564BF5-0972-020A-1123-55391482A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874598" flipH="1">
                <a:off x="2264" y="3014"/>
                <a:ext cx="138" cy="3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39 w 21600"/>
                  <a:gd name="T13" fmla="*/ 4494 h 21600"/>
                  <a:gd name="T14" fmla="*/ 1706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417" name="Rectangle 77">
                <a:extLst>
                  <a:ext uri="{FF2B5EF4-FFF2-40B4-BE49-F238E27FC236}">
                    <a16:creationId xmlns:a16="http://schemas.microsoft.com/office/drawing/2014/main" id="{B84403BC-FAAB-B3F8-035F-AE92FD33E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0" y="2944"/>
                <a:ext cx="598" cy="138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418" name="Line 78">
                <a:extLst>
                  <a:ext uri="{FF2B5EF4-FFF2-40B4-BE49-F238E27FC236}">
                    <a16:creationId xmlns:a16="http://schemas.microsoft.com/office/drawing/2014/main" id="{11504B34-AAED-A5DE-AAA4-F1D0D4E36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0" y="2768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419" name="Line 79">
                <a:extLst>
                  <a:ext uri="{FF2B5EF4-FFF2-40B4-BE49-F238E27FC236}">
                    <a16:creationId xmlns:a16="http://schemas.microsoft.com/office/drawing/2014/main" id="{09682330-5392-BCBF-476E-5128E2776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8" y="2768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420" name="Line 80">
                <a:extLst>
                  <a:ext uri="{FF2B5EF4-FFF2-40B4-BE49-F238E27FC236}">
                    <a16:creationId xmlns:a16="http://schemas.microsoft.com/office/drawing/2014/main" id="{D2AE7597-8146-2EDF-A8A3-D57D9EE4B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0" y="2768"/>
                <a:ext cx="5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421" name="Oval 89">
                <a:extLst>
                  <a:ext uri="{FF2B5EF4-FFF2-40B4-BE49-F238E27FC236}">
                    <a16:creationId xmlns:a16="http://schemas.microsoft.com/office/drawing/2014/main" id="{B5B34966-C922-5217-56A3-AB4184E6A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014"/>
                <a:ext cx="46" cy="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422" name="Rectangle 92">
                <a:extLst>
                  <a:ext uri="{FF2B5EF4-FFF2-40B4-BE49-F238E27FC236}">
                    <a16:creationId xmlns:a16="http://schemas.microsoft.com/office/drawing/2014/main" id="{B38D6E83-E7DD-FF6F-F02E-9D7946B65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3377">
                <a:off x="2126" y="3290"/>
                <a:ext cx="276" cy="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423" name="Text Box 98">
                <a:extLst>
                  <a:ext uri="{FF2B5EF4-FFF2-40B4-BE49-F238E27FC236}">
                    <a16:creationId xmlns:a16="http://schemas.microsoft.com/office/drawing/2014/main" id="{A6BD033D-88A7-6B0E-1444-DB278B775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2914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400"/>
                  <a:t>TC</a:t>
                </a:r>
                <a:endParaRPr lang="en-US" altLang="en-US" sz="1400"/>
              </a:p>
            </p:txBody>
          </p:sp>
          <p:sp>
            <p:nvSpPr>
              <p:cNvPr id="15424" name="AutoShape 100">
                <a:extLst>
                  <a:ext uri="{FF2B5EF4-FFF2-40B4-BE49-F238E27FC236}">
                    <a16:creationId xmlns:a16="http://schemas.microsoft.com/office/drawing/2014/main" id="{48B72172-4B72-1D88-D11A-5704AB182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" y="2592"/>
                <a:ext cx="248" cy="281"/>
              </a:xfrm>
              <a:prstGeom prst="downArrow">
                <a:avLst>
                  <a:gd name="adj1" fmla="val 50000"/>
                  <a:gd name="adj2" fmla="val 28327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425" name="Text Box 107">
                <a:extLst>
                  <a:ext uri="{FF2B5EF4-FFF2-40B4-BE49-F238E27FC236}">
                    <a16:creationId xmlns:a16="http://schemas.microsoft.com/office/drawing/2014/main" id="{EA6B2ABB-9669-A14C-E69B-25E431505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7" y="2411"/>
                <a:ext cx="31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2400" b="1"/>
                  <a:t>Q</a:t>
                </a:r>
                <a:r>
                  <a:rPr lang="en-CA" altLang="en-US" sz="2400" b="1" baseline="-25000"/>
                  <a:t>in</a:t>
                </a:r>
                <a:endParaRPr lang="en-US" altLang="en-US" sz="2400" b="1" baseline="-25000"/>
              </a:p>
            </p:txBody>
          </p:sp>
        </p:grpSp>
        <p:sp>
          <p:nvSpPr>
            <p:cNvPr id="15415" name="Text Box 110">
              <a:extLst>
                <a:ext uri="{FF2B5EF4-FFF2-40B4-BE49-F238E27FC236}">
                  <a16:creationId xmlns:a16="http://schemas.microsoft.com/office/drawing/2014/main" id="{D23E4B46-CD78-95A8-37EA-4CC292407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513" y="5862638"/>
              <a:ext cx="143192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Const volume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heat addition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Process</a:t>
              </a:r>
              <a:endParaRPr lang="en-US" altLang="en-US" sz="2000"/>
            </a:p>
          </p:txBody>
        </p:sp>
      </p:grpSp>
      <p:grpSp>
        <p:nvGrpSpPr>
          <p:cNvPr id="9" name="Group 122">
            <a:extLst>
              <a:ext uri="{FF2B5EF4-FFF2-40B4-BE49-F238E27FC236}">
                <a16:creationId xmlns:a16="http://schemas.microsoft.com/office/drawing/2014/main" id="{37894883-A063-C2C6-8BCD-3400C596B737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4386263"/>
            <a:ext cx="1431925" cy="2025650"/>
            <a:chOff x="2859" y="2763"/>
            <a:chExt cx="902" cy="1276"/>
          </a:xfrm>
        </p:grpSpPr>
        <p:sp>
          <p:nvSpPr>
            <p:cNvPr id="15405" name="AutoShape 68">
              <a:extLst>
                <a:ext uri="{FF2B5EF4-FFF2-40B4-BE49-F238E27FC236}">
                  <a16:creationId xmlns:a16="http://schemas.microsoft.com/office/drawing/2014/main" id="{B16224D4-6F54-C147-F128-795E690EFF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3276" y="3188"/>
              <a:ext cx="138" cy="3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39 w 21600"/>
                <a:gd name="T13" fmla="*/ 4494 h 21600"/>
                <a:gd name="T14" fmla="*/ 1706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406" name="Rectangle 74">
              <a:extLst>
                <a:ext uri="{FF2B5EF4-FFF2-40B4-BE49-F238E27FC236}">
                  <a16:creationId xmlns:a16="http://schemas.microsoft.com/office/drawing/2014/main" id="{DD939025-9565-962D-53E3-8549D3B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3118"/>
              <a:ext cx="598" cy="138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07" name="Line 75">
              <a:extLst>
                <a:ext uri="{FF2B5EF4-FFF2-40B4-BE49-F238E27FC236}">
                  <a16:creationId xmlns:a16="http://schemas.microsoft.com/office/drawing/2014/main" id="{B873AA91-01F9-F969-FF98-1731DD2BA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2768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08" name="Line 76">
              <a:extLst>
                <a:ext uri="{FF2B5EF4-FFF2-40B4-BE49-F238E27FC236}">
                  <a16:creationId xmlns:a16="http://schemas.microsoft.com/office/drawing/2014/main" id="{BC041ED4-95BD-905B-60F9-FCF31CB054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8" y="2768"/>
              <a:ext cx="0" cy="7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09" name="AutoShape 84">
              <a:extLst>
                <a:ext uri="{FF2B5EF4-FFF2-40B4-BE49-F238E27FC236}">
                  <a16:creationId xmlns:a16="http://schemas.microsoft.com/office/drawing/2014/main" id="{3BE38B9C-C980-CD9F-B909-4A5CBDC85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3012"/>
              <a:ext cx="138" cy="414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10" name="Oval 88">
              <a:extLst>
                <a:ext uri="{FF2B5EF4-FFF2-40B4-BE49-F238E27FC236}">
                  <a16:creationId xmlns:a16="http://schemas.microsoft.com/office/drawing/2014/main" id="{B0EFF86B-EB23-4656-1CD4-52B34944B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3188"/>
              <a:ext cx="46" cy="4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11" name="Rectangle 91">
              <a:extLst>
                <a:ext uri="{FF2B5EF4-FFF2-40B4-BE49-F238E27FC236}">
                  <a16:creationId xmlns:a16="http://schemas.microsoft.com/office/drawing/2014/main" id="{C7FC4857-F747-0B90-7FD7-55DD4693DC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3276" y="3445"/>
              <a:ext cx="276" cy="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412" name="Line 96">
              <a:extLst>
                <a:ext uri="{FF2B5EF4-FFF2-40B4-BE49-F238E27FC236}">
                  <a16:creationId xmlns:a16="http://schemas.microsoft.com/office/drawing/2014/main" id="{2559C921-E0BB-5C3E-C328-3A90DBFB2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2763"/>
              <a:ext cx="5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5413" name="Text Box 111">
              <a:extLst>
                <a:ext uri="{FF2B5EF4-FFF2-40B4-BE49-F238E27FC236}">
                  <a16:creationId xmlns:a16="http://schemas.microsoft.com/office/drawing/2014/main" id="{5C6F2AEF-5E97-E83A-F808-1E8B3152C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9" y="3693"/>
              <a:ext cx="90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Expansion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Process</a:t>
              </a:r>
              <a:endParaRPr lang="en-US" altLang="en-US" sz="2000"/>
            </a:p>
          </p:txBody>
        </p:sp>
      </p:grpSp>
      <p:sp>
        <p:nvSpPr>
          <p:cNvPr id="15370" name="Text Box 113">
            <a:extLst>
              <a:ext uri="{FF2B5EF4-FFF2-40B4-BE49-F238E27FC236}">
                <a16:creationId xmlns:a16="http://schemas.microsoft.com/office/drawing/2014/main" id="{472C3F4D-AFFE-3EAE-5E94-71FD204F5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2470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Actual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Engine Cycle</a:t>
            </a:r>
            <a:endParaRPr lang="en-US" altLang="en-US" sz="2400"/>
          </a:p>
        </p:txBody>
      </p:sp>
      <p:sp>
        <p:nvSpPr>
          <p:cNvPr id="17421" name="Text Box 114">
            <a:extLst>
              <a:ext uri="{FF2B5EF4-FFF2-40B4-BE49-F238E27FC236}">
                <a16:creationId xmlns:a16="http://schemas.microsoft.com/office/drawing/2014/main" id="{2D1A8310-4782-F478-E329-5CD93C927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68825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Thermodynamic Model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/>
              <a:t>Cycle</a:t>
            </a:r>
            <a:endParaRPr lang="en-US" altLang="en-US" sz="2400"/>
          </a:p>
        </p:txBody>
      </p:sp>
      <p:grpSp>
        <p:nvGrpSpPr>
          <p:cNvPr id="10" name="Group 136">
            <a:extLst>
              <a:ext uri="{FF2B5EF4-FFF2-40B4-BE49-F238E27FC236}">
                <a16:creationId xmlns:a16="http://schemas.microsoft.com/office/drawing/2014/main" id="{77807FF9-B192-EDA5-237E-F2556AA95F3A}"/>
              </a:ext>
            </a:extLst>
          </p:cNvPr>
          <p:cNvGrpSpPr>
            <a:grpSpLocks/>
          </p:cNvGrpSpPr>
          <p:nvPr/>
        </p:nvGrpSpPr>
        <p:grpSpPr bwMode="auto">
          <a:xfrm>
            <a:off x="6831013" y="3844925"/>
            <a:ext cx="1627187" cy="2566988"/>
            <a:chOff x="6831013" y="3844925"/>
            <a:chExt cx="1627187" cy="2566988"/>
          </a:xfrm>
        </p:grpSpPr>
        <p:sp>
          <p:nvSpPr>
            <p:cNvPr id="15391" name="Text Box 108">
              <a:extLst>
                <a:ext uri="{FF2B5EF4-FFF2-40B4-BE49-F238E27FC236}">
                  <a16:creationId xmlns:a16="http://schemas.microsoft.com/office/drawing/2014/main" id="{1389B8A6-C363-8991-E9DB-20D083DB5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6188" y="3844925"/>
              <a:ext cx="6000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400" b="1"/>
                <a:t>Q</a:t>
              </a:r>
              <a:r>
                <a:rPr lang="en-CA" altLang="en-US" sz="2400" b="1" baseline="-25000"/>
                <a:t>out</a:t>
              </a:r>
              <a:endParaRPr lang="en-US" altLang="en-US" sz="2400" b="1" baseline="-25000"/>
            </a:p>
          </p:txBody>
        </p:sp>
        <p:grpSp>
          <p:nvGrpSpPr>
            <p:cNvPr id="15392" name="Group 123">
              <a:extLst>
                <a:ext uri="{FF2B5EF4-FFF2-40B4-BE49-F238E27FC236}">
                  <a16:creationId xmlns:a16="http://schemas.microsoft.com/office/drawing/2014/main" id="{459067B6-4E94-E2CC-1E61-997E318EE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1013" y="4171950"/>
              <a:ext cx="1627187" cy="2239963"/>
              <a:chOff x="3796" y="2628"/>
              <a:chExt cx="1025" cy="1411"/>
            </a:xfrm>
          </p:grpSpPr>
          <p:sp>
            <p:nvSpPr>
              <p:cNvPr id="15393" name="AutoShape 66">
                <a:extLst>
                  <a:ext uri="{FF2B5EF4-FFF2-40B4-BE49-F238E27FC236}">
                    <a16:creationId xmlns:a16="http://schemas.microsoft.com/office/drawing/2014/main" id="{2A211E2D-16F4-F59C-99EA-9AFD864FB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874598" flipH="1">
                <a:off x="4150" y="3350"/>
                <a:ext cx="138" cy="3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39 w 21600"/>
                  <a:gd name="T13" fmla="*/ 4494 h 21600"/>
                  <a:gd name="T14" fmla="*/ 1706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394" name="Rectangle 70">
                <a:extLst>
                  <a:ext uri="{FF2B5EF4-FFF2-40B4-BE49-F238E27FC236}">
                    <a16:creationId xmlns:a16="http://schemas.microsoft.com/office/drawing/2014/main" id="{48C2A4D0-3A82-3B76-513D-A843E1C1D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2768"/>
                <a:ext cx="598" cy="5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395" name="Rectangle 81">
                <a:extLst>
                  <a:ext uri="{FF2B5EF4-FFF2-40B4-BE49-F238E27FC236}">
                    <a16:creationId xmlns:a16="http://schemas.microsoft.com/office/drawing/2014/main" id="{80281213-24EA-D6C7-8703-739EDABF9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6" y="3304"/>
                <a:ext cx="598" cy="138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396" name="Line 82">
                <a:extLst>
                  <a:ext uri="{FF2B5EF4-FFF2-40B4-BE49-F238E27FC236}">
                    <a16:creationId xmlns:a16="http://schemas.microsoft.com/office/drawing/2014/main" id="{6F184753-81AB-086D-3F3E-89B0A45BD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6" y="2768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397" name="Line 83">
                <a:extLst>
                  <a:ext uri="{FF2B5EF4-FFF2-40B4-BE49-F238E27FC236}">
                    <a16:creationId xmlns:a16="http://schemas.microsoft.com/office/drawing/2014/main" id="{22573E94-F5C8-7B9C-2DB0-F151D954A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4" y="2768"/>
                <a:ext cx="0" cy="7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398" name="Oval 87">
                <a:extLst>
                  <a:ext uri="{FF2B5EF4-FFF2-40B4-BE49-F238E27FC236}">
                    <a16:creationId xmlns:a16="http://schemas.microsoft.com/office/drawing/2014/main" id="{3D544D7D-D022-9256-3C4C-CE307C9FD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3350"/>
                <a:ext cx="46" cy="4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399" name="Rectangle 93">
                <a:extLst>
                  <a:ext uri="{FF2B5EF4-FFF2-40B4-BE49-F238E27FC236}">
                    <a16:creationId xmlns:a16="http://schemas.microsoft.com/office/drawing/2014/main" id="{EA3DB824-F7A6-405B-0D26-F9F304C71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3377">
                <a:off x="4012" y="3722"/>
                <a:ext cx="276" cy="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400" name="Line 97">
                <a:extLst>
                  <a:ext uri="{FF2B5EF4-FFF2-40B4-BE49-F238E27FC236}">
                    <a16:creationId xmlns:a16="http://schemas.microsoft.com/office/drawing/2014/main" id="{DF87912F-BE43-99E6-3910-4E254ED76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772"/>
                <a:ext cx="5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401" name="Text Box 99">
                <a:extLst>
                  <a:ext uri="{FF2B5EF4-FFF2-40B4-BE49-F238E27FC236}">
                    <a16:creationId xmlns:a16="http://schemas.microsoft.com/office/drawing/2014/main" id="{A06A3CBB-A346-7F19-9236-854C8F658C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9" y="3285"/>
                <a:ext cx="2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400"/>
                  <a:t>BC</a:t>
                </a:r>
                <a:endParaRPr lang="en-US" altLang="en-US" sz="1400"/>
              </a:p>
            </p:txBody>
          </p:sp>
          <p:sp>
            <p:nvSpPr>
              <p:cNvPr id="15402" name="AutoShape 101">
                <a:extLst>
                  <a:ext uri="{FF2B5EF4-FFF2-40B4-BE49-F238E27FC236}">
                    <a16:creationId xmlns:a16="http://schemas.microsoft.com/office/drawing/2014/main" id="{1C1F998C-3680-92D2-2FE1-C1832D15D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140" y="2628"/>
                <a:ext cx="248" cy="281"/>
              </a:xfrm>
              <a:prstGeom prst="downArrow">
                <a:avLst>
                  <a:gd name="adj1" fmla="val 50000"/>
                  <a:gd name="adj2" fmla="val 28327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403" name="Text Box 112">
                <a:extLst>
                  <a:ext uri="{FF2B5EF4-FFF2-40B4-BE49-F238E27FC236}">
                    <a16:creationId xmlns:a16="http://schemas.microsoft.com/office/drawing/2014/main" id="{C7F57C8B-BE85-1CB8-9041-4047EAF8A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6" y="3693"/>
                <a:ext cx="902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Const volume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heat rejection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Process</a:t>
                </a:r>
                <a:endParaRPr lang="en-US" altLang="en-US" sz="2000"/>
              </a:p>
            </p:txBody>
          </p:sp>
          <p:sp>
            <p:nvSpPr>
              <p:cNvPr id="15404" name="Rectangle 115">
                <a:extLst>
                  <a:ext uri="{FF2B5EF4-FFF2-40B4-BE49-F238E27FC236}">
                    <a16:creationId xmlns:a16="http://schemas.microsoft.com/office/drawing/2014/main" id="{06839C46-F60C-A1FF-926F-FA75D0788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3377">
                <a:off x="4007" y="3629"/>
                <a:ext cx="276" cy="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grpSp>
        <p:nvGrpSpPr>
          <p:cNvPr id="15373" name="Group 38">
            <a:extLst>
              <a:ext uri="{FF2B5EF4-FFF2-40B4-BE49-F238E27FC236}">
                <a16:creationId xmlns:a16="http://schemas.microsoft.com/office/drawing/2014/main" id="{6465299A-BC6E-D715-3941-13067BC846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375" name="Group 19">
              <a:extLst>
                <a:ext uri="{FF2B5EF4-FFF2-40B4-BE49-F238E27FC236}">
                  <a16:creationId xmlns:a16="http://schemas.microsoft.com/office/drawing/2014/main" id="{E5545D15-86AD-B809-B753-D90EE2B24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5377" name="Group 8">
                <a:extLst>
                  <a:ext uri="{FF2B5EF4-FFF2-40B4-BE49-F238E27FC236}">
                    <a16:creationId xmlns:a16="http://schemas.microsoft.com/office/drawing/2014/main" id="{EFCE28CF-E138-2E8F-BC8E-D247119246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379" name="Group 9">
                  <a:extLst>
                    <a:ext uri="{FF2B5EF4-FFF2-40B4-BE49-F238E27FC236}">
                      <a16:creationId xmlns:a16="http://schemas.microsoft.com/office/drawing/2014/main" id="{DA96D6C3-22A1-BF23-D23C-7648E24F13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5389" name="Rectangle 10">
                    <a:extLst>
                      <a:ext uri="{FF2B5EF4-FFF2-40B4-BE49-F238E27FC236}">
                        <a16:creationId xmlns:a16="http://schemas.microsoft.com/office/drawing/2014/main" id="{7AC4D42E-FA28-D159-4EC8-E56A806FDD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90" name="Rectangle 11">
                    <a:extLst>
                      <a:ext uri="{FF2B5EF4-FFF2-40B4-BE49-F238E27FC236}">
                        <a16:creationId xmlns:a16="http://schemas.microsoft.com/office/drawing/2014/main" id="{CB49E689-8FA4-1A49-F48B-D47AB92660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80" name="Group 12">
                  <a:extLst>
                    <a:ext uri="{FF2B5EF4-FFF2-40B4-BE49-F238E27FC236}">
                      <a16:creationId xmlns:a16="http://schemas.microsoft.com/office/drawing/2014/main" id="{B897097C-A314-2F9C-8F1B-B3DE602D04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387" name="Rectangle 13">
                    <a:extLst>
                      <a:ext uri="{FF2B5EF4-FFF2-40B4-BE49-F238E27FC236}">
                        <a16:creationId xmlns:a16="http://schemas.microsoft.com/office/drawing/2014/main" id="{A3C646A2-F6A0-6060-1C1D-C307374C3E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8" name="Rectangle 14">
                    <a:extLst>
                      <a:ext uri="{FF2B5EF4-FFF2-40B4-BE49-F238E27FC236}">
                        <a16:creationId xmlns:a16="http://schemas.microsoft.com/office/drawing/2014/main" id="{8032D478-E5CF-7EB2-3A5F-7F91A95426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81" name="Group 15">
                  <a:extLst>
                    <a:ext uri="{FF2B5EF4-FFF2-40B4-BE49-F238E27FC236}">
                      <a16:creationId xmlns:a16="http://schemas.microsoft.com/office/drawing/2014/main" id="{26A03314-0566-CCC4-6C43-FEF141D96C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385" name="Rectangle 16">
                    <a:extLst>
                      <a:ext uri="{FF2B5EF4-FFF2-40B4-BE49-F238E27FC236}">
                        <a16:creationId xmlns:a16="http://schemas.microsoft.com/office/drawing/2014/main" id="{56E67F70-FFA8-E8BD-C189-02C3C57F56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6" name="Rectangle 17">
                    <a:extLst>
                      <a:ext uri="{FF2B5EF4-FFF2-40B4-BE49-F238E27FC236}">
                        <a16:creationId xmlns:a16="http://schemas.microsoft.com/office/drawing/2014/main" id="{062D1A2A-CC84-BFD9-D891-157294F394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382" name="Group 18">
                  <a:extLst>
                    <a:ext uri="{FF2B5EF4-FFF2-40B4-BE49-F238E27FC236}">
                      <a16:creationId xmlns:a16="http://schemas.microsoft.com/office/drawing/2014/main" id="{E6A94CFE-B769-D4FF-2166-E4CF100D09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5383" name="Rectangle 19">
                    <a:extLst>
                      <a:ext uri="{FF2B5EF4-FFF2-40B4-BE49-F238E27FC236}">
                        <a16:creationId xmlns:a16="http://schemas.microsoft.com/office/drawing/2014/main" id="{FDDD5C32-755A-BCC1-5179-80A240DF22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384" name="Rectangle 20">
                    <a:extLst>
                      <a:ext uri="{FF2B5EF4-FFF2-40B4-BE49-F238E27FC236}">
                        <a16:creationId xmlns:a16="http://schemas.microsoft.com/office/drawing/2014/main" id="{CF077EA3-7486-B59F-A3B0-8E8C30CA77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6" name="Rectangle 21">
                <a:extLst>
                  <a:ext uri="{FF2B5EF4-FFF2-40B4-BE49-F238E27FC236}">
                    <a16:creationId xmlns:a16="http://schemas.microsoft.com/office/drawing/2014/main" id="{3DD6EFD7-AB1E-BD23-E631-38B1D7C28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537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44D3BD4-D0E1-08C6-8FF3-1C081E0C2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46881F-51DD-2A81-E2F0-66884054D3A5}"/>
                  </a:ext>
                </a:extLst>
              </p14:cNvPr>
              <p14:cNvContentPartPr/>
              <p14:nvPr/>
            </p14:nvContentPartPr>
            <p14:xfrm>
              <a:off x="3347640" y="932400"/>
              <a:ext cx="3373200" cy="359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46881F-51DD-2A81-E2F0-66884054D3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8280" y="923040"/>
                <a:ext cx="3391920" cy="36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1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49BD59B-87C4-7F36-F1C2-E3DE93F21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638" y="74613"/>
            <a:ext cx="7772400" cy="1143000"/>
          </a:xfrm>
        </p:spPr>
        <p:txBody>
          <a:bodyPr/>
          <a:lstStyle/>
          <a:p>
            <a:r>
              <a:rPr lang="en-IN" altLang="en-US" sz="2800"/>
              <a:t>Otto’s Model Cycle for his Artificial Horse</a:t>
            </a:r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D32A5C2E-5FDE-3E1B-6EBD-8704F603D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876425"/>
            <a:ext cx="7534275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+mn-lt"/>
              </a:rPr>
              <a:t>	Process 1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2   Isentropic compression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	Process 2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3  Constant volume heat addition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	Process 3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4  Isentropic expansion</a:t>
            </a:r>
          </a:p>
          <a:p>
            <a:pPr eaLnBrk="1" hangingPunct="1">
              <a:defRPr/>
            </a:pPr>
            <a:r>
              <a:rPr lang="en-US" dirty="0">
                <a:latin typeface="+mn-lt"/>
              </a:rPr>
              <a:t>	Process 4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n-lt"/>
              </a:rPr>
              <a:t> 1  Constant volume heat rejection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3577F7C1-E694-0C18-8328-0607F72C0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84563"/>
            <a:ext cx="51816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38">
            <a:extLst>
              <a:ext uri="{FF2B5EF4-FFF2-40B4-BE49-F238E27FC236}">
                <a16:creationId xmlns:a16="http://schemas.microsoft.com/office/drawing/2014/main" id="{5E3E2737-0A09-5005-1F1D-22D21CB4ED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392" name="Group 19">
              <a:extLst>
                <a:ext uri="{FF2B5EF4-FFF2-40B4-BE49-F238E27FC236}">
                  <a16:creationId xmlns:a16="http://schemas.microsoft.com/office/drawing/2014/main" id="{A6521F98-CB96-1DB1-FBA6-7BB1623B6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6394" name="Group 8">
                <a:extLst>
                  <a:ext uri="{FF2B5EF4-FFF2-40B4-BE49-F238E27FC236}">
                    <a16:creationId xmlns:a16="http://schemas.microsoft.com/office/drawing/2014/main" id="{78EABBFC-76C9-F593-9B34-65AD6D089D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6396" name="Group 9">
                  <a:extLst>
                    <a:ext uri="{FF2B5EF4-FFF2-40B4-BE49-F238E27FC236}">
                      <a16:creationId xmlns:a16="http://schemas.microsoft.com/office/drawing/2014/main" id="{1143D73F-AF3A-7DEB-B592-BC7D25162F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6406" name="Rectangle 10">
                    <a:extLst>
                      <a:ext uri="{FF2B5EF4-FFF2-40B4-BE49-F238E27FC236}">
                        <a16:creationId xmlns:a16="http://schemas.microsoft.com/office/drawing/2014/main" id="{FA9F25F4-DC13-7E8A-F0B7-A2D17D26D8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7" name="Rectangle 11">
                    <a:extLst>
                      <a:ext uri="{FF2B5EF4-FFF2-40B4-BE49-F238E27FC236}">
                        <a16:creationId xmlns:a16="http://schemas.microsoft.com/office/drawing/2014/main" id="{8EC6FAEA-519E-0FF6-E7AE-DC47D6F710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7" name="Group 12">
                  <a:extLst>
                    <a:ext uri="{FF2B5EF4-FFF2-40B4-BE49-F238E27FC236}">
                      <a16:creationId xmlns:a16="http://schemas.microsoft.com/office/drawing/2014/main" id="{A8A35693-CE48-FB8D-E787-151A3E5486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404" name="Rectangle 13">
                    <a:extLst>
                      <a:ext uri="{FF2B5EF4-FFF2-40B4-BE49-F238E27FC236}">
                        <a16:creationId xmlns:a16="http://schemas.microsoft.com/office/drawing/2014/main" id="{D5F3FBB4-508C-E399-6B5D-A4FBDC1A2B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5" name="Rectangle 14">
                    <a:extLst>
                      <a:ext uri="{FF2B5EF4-FFF2-40B4-BE49-F238E27FC236}">
                        <a16:creationId xmlns:a16="http://schemas.microsoft.com/office/drawing/2014/main" id="{CFA6B4C3-C089-1EA1-8E98-5C338CACA7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8" name="Group 15">
                  <a:extLst>
                    <a:ext uri="{FF2B5EF4-FFF2-40B4-BE49-F238E27FC236}">
                      <a16:creationId xmlns:a16="http://schemas.microsoft.com/office/drawing/2014/main" id="{6D0346BA-D6BD-40B8-3856-69B600065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402" name="Rectangle 16">
                    <a:extLst>
                      <a:ext uri="{FF2B5EF4-FFF2-40B4-BE49-F238E27FC236}">
                        <a16:creationId xmlns:a16="http://schemas.microsoft.com/office/drawing/2014/main" id="{6D9B4039-6B97-EDD6-896B-3D3C193062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3" name="Rectangle 17">
                    <a:extLst>
                      <a:ext uri="{FF2B5EF4-FFF2-40B4-BE49-F238E27FC236}">
                        <a16:creationId xmlns:a16="http://schemas.microsoft.com/office/drawing/2014/main" id="{B5794F47-3F6A-A432-4447-C4B10187EB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399" name="Group 18">
                  <a:extLst>
                    <a:ext uri="{FF2B5EF4-FFF2-40B4-BE49-F238E27FC236}">
                      <a16:creationId xmlns:a16="http://schemas.microsoft.com/office/drawing/2014/main" id="{4B6CABDA-C649-9D4D-F9D3-3AF0AFC005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6400" name="Rectangle 19">
                    <a:extLst>
                      <a:ext uri="{FF2B5EF4-FFF2-40B4-BE49-F238E27FC236}">
                        <a16:creationId xmlns:a16="http://schemas.microsoft.com/office/drawing/2014/main" id="{DAAC0187-60BC-D0A5-26B9-5A46A37933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401" name="Rectangle 20">
                    <a:extLst>
                      <a:ext uri="{FF2B5EF4-FFF2-40B4-BE49-F238E27FC236}">
                        <a16:creationId xmlns:a16="http://schemas.microsoft.com/office/drawing/2014/main" id="{72473057-20F9-9B6B-535E-2D271E7529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CE7DC119-B7D3-CCE1-8899-E583F212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639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087631F-41A2-973F-DFCE-6EBE19579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">
                <a:extLst>
                  <a:ext uri="{FF2B5EF4-FFF2-40B4-BE49-F238E27FC236}">
                    <a16:creationId xmlns:a16="http://schemas.microsoft.com/office/drawing/2014/main" id="{BA8C4B43-EBE6-806B-A7DE-8C45E1A025DE}"/>
                  </a:ext>
                </a:extLst>
              </p:cNvPr>
              <p:cNvSpPr txBox="1"/>
              <p:nvPr/>
            </p:nvSpPr>
            <p:spPr bwMode="auto">
              <a:xfrm>
                <a:off x="1508125" y="1158875"/>
                <a:ext cx="5335588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rad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2" name="Object 2">
                <a:extLst>
                  <a:ext uri="{FF2B5EF4-FFF2-40B4-BE49-F238E27FC236}">
                    <a16:creationId xmlns:a16="http://schemas.microsoft.com/office/drawing/2014/main" id="{BA8C4B43-EBE6-806B-A7DE-8C45E1A02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25" y="1158875"/>
                <a:ext cx="5335588" cy="717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DA0013-51A7-D2BF-1CFA-8C6E433D6870}"/>
                  </a:ext>
                </a:extLst>
              </p14:cNvPr>
              <p14:cNvContentPartPr/>
              <p14:nvPr/>
            </p14:nvContentPartPr>
            <p14:xfrm>
              <a:off x="5076720" y="3014640"/>
              <a:ext cx="2712240" cy="1565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DA0013-51A7-D2BF-1CFA-8C6E433D68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7360" y="3005280"/>
                <a:ext cx="2730960" cy="158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itle 1">
            <a:extLst>
              <a:ext uri="{FF2B5EF4-FFF2-40B4-BE49-F238E27FC236}">
                <a16:creationId xmlns:a16="http://schemas.microsoft.com/office/drawing/2014/main" id="{37E02A00-82D2-850A-2C93-88E5DAED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0" y="272561"/>
            <a:ext cx="7150210" cy="762000"/>
          </a:xfrm>
        </p:spPr>
        <p:txBody>
          <a:bodyPr/>
          <a:lstStyle/>
          <a:p>
            <a:r>
              <a:rPr lang="en-US" altLang="en-US" sz="2800" dirty="0"/>
              <a:t>Engine Geometry Vs Air standard Otto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7" name="Object 7">
                <a:extLst>
                  <a:ext uri="{FF2B5EF4-FFF2-40B4-BE49-F238E27FC236}">
                    <a16:creationId xmlns:a16="http://schemas.microsoft.com/office/drawing/2014/main" id="{D969C4B0-52F9-B1C6-C371-5E4B565F62BE}"/>
                  </a:ext>
                </a:extLst>
              </p:cNvPr>
              <p:cNvSpPr txBox="1"/>
              <p:nvPr/>
            </p:nvSpPr>
            <p:spPr bwMode="auto">
              <a:xfrm>
                <a:off x="914400" y="1143000"/>
                <a:ext cx="2571750" cy="9906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𝑂𝑡𝑡𝑜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0967" name="Object 7">
                <a:extLst>
                  <a:ext uri="{FF2B5EF4-FFF2-40B4-BE49-F238E27FC236}">
                    <a16:creationId xmlns:a16="http://schemas.microsoft.com/office/drawing/2014/main" id="{D969C4B0-52F9-B1C6-C371-5E4B565F6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143000"/>
                <a:ext cx="2571750" cy="990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131A3CEF-9F4D-2284-4784-1D11C5FA1247}"/>
                  </a:ext>
                </a:extLst>
              </p:cNvPr>
              <p:cNvSpPr txBox="1"/>
              <p:nvPr/>
            </p:nvSpPr>
            <p:spPr bwMode="auto">
              <a:xfrm>
                <a:off x="464806" y="2088173"/>
                <a:ext cx="6327775" cy="1295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𝐻𝑉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131A3CEF-9F4D-2284-4784-1D11C5FA1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06" y="2088173"/>
                <a:ext cx="6327775" cy="1295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11C81102-7EE7-FF77-A74A-897A198D37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BDDFB2AD-9AAD-6544-5FBA-2B5619983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DD4217B2-335B-68C4-BFFB-85794C9363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9A3C0B5-3C37-A08B-1C5D-A25111678F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>
                    <a:extLst>
                      <a:ext uri="{FF2B5EF4-FFF2-40B4-BE49-F238E27FC236}">
                        <a16:creationId xmlns:a16="http://schemas.microsoft.com/office/drawing/2014/main" id="{B0BC352E-D487-1484-38AE-F5F8424B52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>
                    <a:extLst>
                      <a:ext uri="{FF2B5EF4-FFF2-40B4-BE49-F238E27FC236}">
                        <a16:creationId xmlns:a16="http://schemas.microsoft.com/office/drawing/2014/main" id="{ADABD1E8-AFB8-28A3-6EDF-A4FF88217B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>
                  <a:extLst>
                    <a:ext uri="{FF2B5EF4-FFF2-40B4-BE49-F238E27FC236}">
                      <a16:creationId xmlns:a16="http://schemas.microsoft.com/office/drawing/2014/main" id="{105F3B88-EFFD-C48C-CCBA-39B05AF45F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>
                    <a:extLst>
                      <a:ext uri="{FF2B5EF4-FFF2-40B4-BE49-F238E27FC236}">
                        <a16:creationId xmlns:a16="http://schemas.microsoft.com/office/drawing/2014/main" id="{EE77A60D-FA40-1FF1-3343-67A1028EE7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>
                    <a:extLst>
                      <a:ext uri="{FF2B5EF4-FFF2-40B4-BE49-F238E27FC236}">
                        <a16:creationId xmlns:a16="http://schemas.microsoft.com/office/drawing/2014/main" id="{9EFF7F54-586D-77BD-FDDB-A03D1563F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2F9D3624-45C7-DD6D-A70F-B336640FF7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EA3BA384-D100-39B7-D072-05947CCFE5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>
                    <a:extLst>
                      <a:ext uri="{FF2B5EF4-FFF2-40B4-BE49-F238E27FC236}">
                        <a16:creationId xmlns:a16="http://schemas.microsoft.com/office/drawing/2014/main" id="{953CBC88-4932-D9C5-C474-9E7E312387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>
                  <a:extLst>
                    <a:ext uri="{FF2B5EF4-FFF2-40B4-BE49-F238E27FC236}">
                      <a16:creationId xmlns:a16="http://schemas.microsoft.com/office/drawing/2014/main" id="{30F990C2-5B6C-6D40-E672-1DED4C2156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>
                    <a:extLst>
                      <a:ext uri="{FF2B5EF4-FFF2-40B4-BE49-F238E27FC236}">
                        <a16:creationId xmlns:a16="http://schemas.microsoft.com/office/drawing/2014/main" id="{65F93070-7BA1-899B-4C28-54C911FA0F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>
                    <a:extLst>
                      <a:ext uri="{FF2B5EF4-FFF2-40B4-BE49-F238E27FC236}">
                        <a16:creationId xmlns:a16="http://schemas.microsoft.com/office/drawing/2014/main" id="{FF11E953-58F1-6FEF-A5D2-0D8BBC6087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A8EF18A1-6BB0-79E5-1C2A-85C9F22F6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6C4C28D-B781-0BD4-072B-4AB5FC633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6B2A447B-0196-E840-7F9B-DAAF4D4DD69A}"/>
                  </a:ext>
                </a:extLst>
              </p:cNvPr>
              <p:cNvSpPr txBox="1"/>
              <p:nvPr/>
            </p:nvSpPr>
            <p:spPr bwMode="auto">
              <a:xfrm>
                <a:off x="1593518" y="3109546"/>
                <a:ext cx="1920875" cy="54805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Object 7">
                <a:extLst>
                  <a:ext uri="{FF2B5EF4-FFF2-40B4-BE49-F238E27FC236}">
                    <a16:creationId xmlns:a16="http://schemas.microsoft.com/office/drawing/2014/main" id="{6B2A447B-0196-E840-7F9B-DAAF4D4DD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518" y="3109546"/>
                <a:ext cx="1920875" cy="548055"/>
              </a:xfrm>
              <a:prstGeom prst="rect">
                <a:avLst/>
              </a:prstGeom>
              <a:blipFill>
                <a:blip r:embed="rId5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7">
                <a:extLst>
                  <a:ext uri="{FF2B5EF4-FFF2-40B4-BE49-F238E27FC236}">
                    <a16:creationId xmlns:a16="http://schemas.microsoft.com/office/drawing/2014/main" id="{23EC661F-50C1-0DA8-EB0D-70DAE80076B6}"/>
                  </a:ext>
                </a:extLst>
              </p:cNvPr>
              <p:cNvSpPr txBox="1"/>
              <p:nvPr/>
            </p:nvSpPr>
            <p:spPr bwMode="auto">
              <a:xfrm>
                <a:off x="3733463" y="3087088"/>
                <a:ext cx="4496463" cy="10668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d>
                            <m:dPr>
                              <m:ctrlPr>
                                <a:rPr lang="en-I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𝐻𝑉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Object 7">
                <a:extLst>
                  <a:ext uri="{FF2B5EF4-FFF2-40B4-BE49-F238E27FC236}">
                    <a16:creationId xmlns:a16="http://schemas.microsoft.com/office/drawing/2014/main" id="{23EC661F-50C1-0DA8-EB0D-70DAE8007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463" y="3087088"/>
                <a:ext cx="4496463" cy="1066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7">
                <a:extLst>
                  <a:ext uri="{FF2B5EF4-FFF2-40B4-BE49-F238E27FC236}">
                    <a16:creationId xmlns:a16="http://schemas.microsoft.com/office/drawing/2014/main" id="{D80948D2-6E7C-799A-46B4-A6F687D1A434}"/>
                  </a:ext>
                </a:extLst>
              </p:cNvPr>
              <p:cNvSpPr txBox="1"/>
              <p:nvPr/>
            </p:nvSpPr>
            <p:spPr bwMode="auto">
              <a:xfrm>
                <a:off x="1752600" y="3962400"/>
                <a:ext cx="4973260" cy="1066800"/>
              </a:xfrm>
              <a:prstGeom prst="rect">
                <a:avLst/>
              </a:prstGeom>
              <a:noFill/>
              <a:ln w="88900" cmpd="dbl">
                <a:solidFill>
                  <a:srgbClr val="FF0000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𝑠𝑡𝑜𝑖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𝑠𝑢𝑠𝑡𝑎𝑖𝑛𝑎𝑏𝑙𝑒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Object 7">
                <a:extLst>
                  <a:ext uri="{FF2B5EF4-FFF2-40B4-BE49-F238E27FC236}">
                    <a16:creationId xmlns:a16="http://schemas.microsoft.com/office/drawing/2014/main" id="{D80948D2-6E7C-799A-46B4-A6F687D1A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3962400"/>
                <a:ext cx="4973260" cy="1066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88900" cmpd="dbl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6237B9D-79E9-C099-8B42-4AFD6BEAB788}"/>
              </a:ext>
            </a:extLst>
          </p:cNvPr>
          <p:cNvSpPr txBox="1"/>
          <p:nvPr/>
        </p:nvSpPr>
        <p:spPr>
          <a:xfrm>
            <a:off x="304800" y="5135940"/>
            <a:ext cx="8686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+mn-lt"/>
              </a:rPr>
              <a:t>The term stoichiometry was </a:t>
            </a:r>
            <a:r>
              <a:rPr lang="en-US" b="0" i="0" dirty="0">
                <a:solidFill>
                  <a:srgbClr val="040C28"/>
                </a:solidFill>
                <a:effectLst/>
                <a:latin typeface="+mn-lt"/>
              </a:rPr>
              <a:t>first used by Jeremias Benjamin Richter in 1792</a:t>
            </a:r>
            <a:r>
              <a:rPr lang="en-US" b="0" i="0" dirty="0">
                <a:solidFill>
                  <a:srgbClr val="202124"/>
                </a:solidFill>
                <a:effectLst/>
                <a:latin typeface="+mn-lt"/>
              </a:rPr>
              <a:t> : the Art of Measuring the Chemical Elements.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+mn-lt"/>
              </a:rPr>
              <a:t>The term is derived from the Ancient Greek words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+mn-lt"/>
              </a:rPr>
              <a:t>στοιχεῖον</a:t>
            </a:r>
            <a:r>
              <a:rPr lang="en-US" b="0" i="0" dirty="0"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+mn-lt"/>
              </a:rPr>
              <a:t>stoicheion</a:t>
            </a:r>
            <a:r>
              <a:rPr lang="en-US" b="0" i="0" dirty="0">
                <a:solidFill>
                  <a:srgbClr val="202124"/>
                </a:solidFill>
                <a:effectLst/>
                <a:latin typeface="+mn-lt"/>
              </a:rPr>
              <a:t> "element" and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+mn-lt"/>
              </a:rPr>
              <a:t>μέτρον</a:t>
            </a:r>
            <a:r>
              <a:rPr lang="en-US" b="0" i="0" dirty="0">
                <a:solidFill>
                  <a:srgbClr val="202124"/>
                </a:solidFill>
                <a:effectLst/>
                <a:latin typeface="+mn-lt"/>
              </a:rPr>
              <a:t>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+mn-lt"/>
              </a:rPr>
              <a:t>metron</a:t>
            </a:r>
            <a:r>
              <a:rPr lang="en-US" b="0" i="0" dirty="0">
                <a:solidFill>
                  <a:srgbClr val="202124"/>
                </a:solidFill>
                <a:effectLst/>
                <a:latin typeface="+mn-lt"/>
              </a:rPr>
              <a:t> "measure".</a:t>
            </a:r>
            <a:endParaRPr lang="en-IN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D222CB91-1A8A-F1C7-E35A-DC7501ED2ADA}"/>
                  </a:ext>
                </a:extLst>
              </p:cNvPr>
              <p:cNvSpPr txBox="1"/>
              <p:nvPr/>
            </p:nvSpPr>
            <p:spPr bwMode="auto">
              <a:xfrm>
                <a:off x="5200650" y="1143000"/>
                <a:ext cx="2571750" cy="990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𝐵𝑆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D222CB91-1A8A-F1C7-E35A-DC7501ED2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0650" y="1143000"/>
                <a:ext cx="2571750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AEB8BB-ED3D-C52B-4DEA-0C5EBE6521C1}"/>
                  </a:ext>
                </a:extLst>
              </p14:cNvPr>
              <p14:cNvContentPartPr/>
              <p14:nvPr/>
            </p14:nvContentPartPr>
            <p14:xfrm>
              <a:off x="4796280" y="1927440"/>
              <a:ext cx="2882160" cy="469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AEB8BB-ED3D-C52B-4DEA-0C5EBE6521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6920" y="1918080"/>
                <a:ext cx="2900880" cy="471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5" grpId="0"/>
      <p:bldP spid="26" grpId="0"/>
      <p:bldP spid="27" grpId="0"/>
      <p:bldP spid="28" grpId="0" animBg="1"/>
      <p:bldP spid="30" grpId="0" build="p"/>
      <p:bldP spid="3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9C6FD3-FB03-400D-B843-27CB0A45837B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2477</Words>
  <Application>Microsoft Office PowerPoint</Application>
  <PresentationFormat>On-screen Show (4:3)</PresentationFormat>
  <Paragraphs>486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Arial</vt:lpstr>
      <vt:lpstr>Blackadder ITC</vt:lpstr>
      <vt:lpstr>Cambria Math</vt:lpstr>
      <vt:lpstr>CommercialScript BT</vt:lpstr>
      <vt:lpstr>Segoe Script</vt:lpstr>
      <vt:lpstr>Symbol</vt:lpstr>
      <vt:lpstr>Tempus Sans ITC</vt:lpstr>
      <vt:lpstr>Times New Roman</vt:lpstr>
      <vt:lpstr>Verdana, Arial, Helvetica</vt:lpstr>
      <vt:lpstr>Viner Hand ITC</vt:lpstr>
      <vt:lpstr>Default Design</vt:lpstr>
      <vt:lpstr>Equation</vt:lpstr>
      <vt:lpstr>Chart</vt:lpstr>
      <vt:lpstr>Models for Estimation of Gas Temperature in SI Engines</vt:lpstr>
      <vt:lpstr>Indicative Gas Cycle of a Four Stroke SI Engine</vt:lpstr>
      <vt:lpstr>Methodology to Development of Artificial Horse</vt:lpstr>
      <vt:lpstr>Cyclic Work To be Delivered by An Artificial Horse</vt:lpstr>
      <vt:lpstr>Important Feature of Model Vs SI Engine</vt:lpstr>
      <vt:lpstr>PowerPoint Presentation</vt:lpstr>
      <vt:lpstr>PowerPoint Presentation</vt:lpstr>
      <vt:lpstr>Otto’s Model Cycle for his Artificial Horse</vt:lpstr>
      <vt:lpstr>Engine Geometry Vs Air standard Otto Cycle</vt:lpstr>
      <vt:lpstr>Advanced Analysis Missed in 20th Century : AS Otto Cycle Volume to meet the Demand</vt:lpstr>
      <vt:lpstr>Cycle Volume Vs Cylinder Volume</vt:lpstr>
      <vt:lpstr>Indicative Gas Cycle of a Four Stroke SI Engine</vt:lpstr>
      <vt:lpstr>Modelling of Intake Process : SI Engine </vt:lpstr>
      <vt:lpstr>Instantaneous Heat Transfer During Intake Process</vt:lpstr>
      <vt:lpstr>Total Mass of mixture inhaled during Intake Process</vt:lpstr>
      <vt:lpstr>PowerPoint Presentation</vt:lpstr>
      <vt:lpstr>PowerPoint Presentation</vt:lpstr>
      <vt:lpstr>21st Century Phenomenological Models for Engine Cycles</vt:lpstr>
      <vt:lpstr>Fuel-Air Model for Otto Cycle </vt:lpstr>
      <vt:lpstr>21st   Century Analysis of Ideal Otto Cycle</vt:lpstr>
      <vt:lpstr>Isentropic Compression Process: 1 - 2</vt:lpstr>
      <vt:lpstr>Variation of Specific Heat of Ideal Gases</vt:lpstr>
      <vt:lpstr>PowerPoint Presentation</vt:lpstr>
      <vt:lpstr>PowerPoint Presentation</vt:lpstr>
      <vt:lpstr>Isentropic Compression model with variable properties : 1 - 2</vt:lpstr>
      <vt:lpstr>True Phenomenological Model for Isentropic Compression</vt:lpstr>
      <vt:lpstr>Carnot’s Concept of Air-Standard Model</vt:lpstr>
      <vt:lpstr>Realistic Estimate of Work for Isentropic Compression</vt:lpstr>
      <vt:lpstr>Generalized First Order Models for Variable Specific Heats</vt:lpstr>
      <vt:lpstr>The Role of  Isentropic Compression</vt:lpstr>
      <vt:lpstr>Collision Theory</vt:lpstr>
      <vt:lpstr>Phenomenological Modeling of Combustion</vt:lpstr>
      <vt:lpstr>Engineering  Strategy to Utilize A Resource</vt:lpstr>
      <vt:lpstr>2—3 Complete combustion at constant volume, without heat loss.</vt:lpstr>
      <vt:lpstr>Second law limit on possible extent of reaction</vt:lpstr>
      <vt:lpstr>PowerPoint Presentation</vt:lpstr>
      <vt:lpstr>Stoichiometry of Actual Combustion</vt:lpstr>
      <vt:lpstr>Modeling of Combustion</vt:lpstr>
      <vt:lpstr>2—3 Complete &amp; Adiabatic  combustion at constant volume</vt:lpstr>
      <vt:lpstr>Engineering Model for Prediction of Highest Temperature</vt:lpstr>
      <vt:lpstr>2—3 constant volume Heat addition to air with constant properties</vt:lpstr>
      <vt:lpstr>3—4 Isentropic expansion of the burned gases</vt:lpstr>
      <vt:lpstr>3—4 Isentropic expansion of Standard Air</vt:lpstr>
      <vt:lpstr>Limitation of Four Bar Mechanism &amp; Scavenging</vt:lpstr>
      <vt:lpstr>The Quick Closure Model</vt:lpstr>
      <vt:lpstr>Air-standard Otto Cycle &amp; Clue to Achieve Higher Efficiency</vt:lpstr>
      <vt:lpstr>Hardware Feasibility of Otto Cycle</vt:lpstr>
      <vt:lpstr>Thermo-chemical Feasibility of Otto’s Model </vt:lpstr>
      <vt:lpstr>Thermo-chemical Feasibility  of Ignition</vt:lpstr>
      <vt:lpstr>Design Constraints: Flammability Characteristics </vt:lpstr>
      <vt:lpstr>Irrationality of Otto’s Model</vt:lpstr>
      <vt:lpstr>Flame Quenching at Wall</vt:lpstr>
      <vt:lpstr>Live with A Promising Irrational Engine Model????</vt:lpstr>
      <vt:lpstr>PowerPoint Presentation</vt:lpstr>
      <vt:lpstr>Critical Compression Ratio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486</cp:revision>
  <dcterms:created xsi:type="dcterms:W3CDTF">2003-07-30T05:45:36Z</dcterms:created>
  <dcterms:modified xsi:type="dcterms:W3CDTF">2023-08-21T07:24:10Z</dcterms:modified>
</cp:coreProperties>
</file>