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158" r:id="rId2"/>
    <p:sldId id="1159" r:id="rId3"/>
    <p:sldId id="559" r:id="rId4"/>
    <p:sldId id="905" r:id="rId5"/>
    <p:sldId id="907" r:id="rId6"/>
    <p:sldId id="909" r:id="rId7"/>
    <p:sldId id="910" r:id="rId8"/>
    <p:sldId id="560" r:id="rId9"/>
    <p:sldId id="1160" r:id="rId10"/>
    <p:sldId id="561" r:id="rId11"/>
    <p:sldId id="562" r:id="rId12"/>
    <p:sldId id="563" r:id="rId13"/>
    <p:sldId id="564" r:id="rId14"/>
    <p:sldId id="565" r:id="rId15"/>
    <p:sldId id="62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529" autoAdjust="0"/>
    <p:restoredTop sz="93969" autoAdjust="0"/>
  </p:normalViewPr>
  <p:slideViewPr>
    <p:cSldViewPr>
      <p:cViewPr varScale="1">
        <p:scale>
          <a:sx n="69" d="100"/>
          <a:sy n="69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673598-3C6E-5558-5C98-163DC46F59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E6980E-9924-40CF-8CDE-1F6CC15B3B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5278945-4154-2EBC-30D1-2A1D86B68D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2CDB357-52D4-16F4-4486-6564A00821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079C41-A127-4A2F-BC30-EC86AABD9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7-24T06:30:47.93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12T06:34:06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22770 18156 2120 0,'-3'-3'47'0,"-3"-2"9"0,3-1 3 15,-3 1 0-15,0-5-47 0,0 2-12 0,3 2 0 0,-3 1 0 0,3 0 32 0,-2 2 5 16,5 3 1-16,0 0 0 0,0 0-38 0,-3-2-21 16,3 2 2-16,0 0 1 0,0 0 18 0,-6-3 0 15,6 3 0-15,0 0 0 0,0 0 0 0,0 0 0 0,0 0-8 0</inkml:trace>
  <inkml:trace contextRef="#ctx0" brushRef="#br0" timeOffset="1638.07">23571 17748 622 0,'0'0'13'0,"0"0"3"0,0 0 1 0,-3-5 2 0</inkml:trace>
  <inkml:trace contextRef="#ctx0" brushRef="#br0" timeOffset="1696.04">23618 17724 952 0,'0'0'27'0,"0"0"5"0,0 0-32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49275" units="1/cm"/>
          <inkml:channelProperty channel="Y" name="resolution" value="49.54839" units="1/cm"/>
          <inkml:channelProperty channel="T" name="resolution" value="1" units="1/dev"/>
        </inkml:channelProperties>
      </inkml:inkSource>
      <inkml:timestamp xml:id="ts0" timeString="2023-08-19T06:31:43.2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12725 9624 0,'25'0'31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8-22T06:32:57.5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1769 18032 256 0,'0'0'87'16,"38"7"-34"-16,-38-7-32 16,0 0-5-16,0 0-31 15,0 0-24-15,0 0-23 16,0 0-19-16,0 0-4 15,0 0 0-15,0 0 20 16</inkml:trace>
  <inkml:trace contextRef="#ctx0" brushRef="#br0" timeOffset="6316.18">1646 18095 265 0,'0'0'101'15,"0"0"-10"-15,0 0-53 16,0 0-40-16,0 0 9 0,0 0-6 16,0 0-34-1,0 0-34-15,0 0-30 0,0 0-10 16,0 0 1 0,0 0 16-16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6-02-10T06:01:17.0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8-22T07:02:08.4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3599 14009 17 0,'2'-21'37'0,"3"3"-16"15,-3-3-12-15,2 1 2 16,0-1-1-16,-3 2 6 15,-1-2-2-15,-3 5 5 16,1 3 3-16,-3 1 0 16,5 12 1-16,-8-12-1 15,8 12 1-15,0 0-4 16,0 0-2-16,-13-9-1 16,13 9-6-16,0 0-1 15,0 0-2-15,20 14-5 0,-6-5 3 16,7 5-5-16,4 4 1 15,8 2 1-15,6 1 1 16,5 2-2-16,7-1 3 16,7-1-2-16,8-3 1 15,5-4 1-15,7-1 3 16,5-5 5-16,6 1 3 16,4-5 4 15,6 2-1-31,4-3 6 0,3 3 0 0,1-4 2 0,5 3-4 15,2-1-3-15,6 1-6 16,2-2-3-16,5 1-2 0,-1 0-3 16,8-3-3-1,1-1 0-15,4 1 0 0,4-2 2 0,1 1 1 16,-1-1 0-16,3 1-1 16,0 0 0-1,-1 2 3-15,-2-1 0 16,2 1-2-16,-2-1-2 15,2-1 1-15,-1 0-1 16,-1 0-1-16,2-1 0 16,-1 1-2-16,-1-2-2 15,0 2 2-15,1 2 1 16,-2-1-2-16,4 0 1 16,-2 3 0-16,1-2 1 0,1 2 0 15,5 1 0-15,1-2 0 16,2 1-2-16,0-1 1 15,6 1 0-15,1-3 2 16,7 1-3-16,4-4 0 16,0 1 0-16,5-1 4 15,0-1 1-15,4-2 1 16,-3 2-2-16,2-2 1 16,38-2-48-1,2 3 5 1,1-2-6-16,3-4-1 15,2-2 1-15,2 6 0 16,3-6-2-16,3 1-6 16,-38 2 44-16,11-3 1 47,90-7 5-47,-3 12-1 0,-1-2-8 15,2-4 4-15,3 1 4 16,1 4 3-16,-16 70 61 31,83-74-7-15,-88 8 5-16,7-2-6 15,1 3 10-15,10 3-9 16,-3 2 0-16,9-2 0 16,12-70-59-16,-89 81 5 15,6-4-7-15,3 0 6 16,4-2-4-16,2 2 4 0,1 1-1 15,0 0 0 1,0 3 2-16,2-1-4 0,-6 0 4 16,-4-1-1-16,-6 1-2 15,-6 0-2-15,-2-3 3 16,-7 0-2-16,-2-3 3 16,-6-2 0-16,-6-1-2 15,-6 1-2-15,-6-1 4 16,-12-4 1-16,-9 0-4 15,-12 0 4-15,-14 2-1 16,-13-1-2-16,-14-1-2 16,-12 1 1-16,-15-2-4 15,-11 2-2-15,-14-1 0 16,-12 2-10-16,-12-4-18 16,-6 5-70-16,-14-2 2 0,-16 2-2 15,0 0 4-15,-6-18 21 16</inkml:trace>
  <inkml:trace contextRef="#ctx0" brushRef="#br0" timeOffset="1764.66">18472 13906 110 0,'-3'-14'53'0,"-1"-1"-11"16,-1 2-13-16,5 13-8 0,-3-17-5 16,3 17-5-16,0 0-16 15,0 0-2-15,0 0-4 16,0 0 1-16,1 17-1 16,1 0 3-16,2 5 2 15,0 4 2-15,3 2 6 16,0 1 2-16,2 1 2 15,-1-3-1-15,2-8 17 16,0-3 5-16,-10-16 4 16,21 11 2-16,-21-11 3 15,22-17-2-15,-14 0 1 16,2-5 2-16,-4-7-13 16,0 0-3-16,-6-5-9 0,-4 1-1 15,-5 2-4-15,-2 4 0 16,-4 4-7-16,-1 3-2 15,0 10-4-15,-2 3-3 16,1 11 2-16,-3 3 0 16,3 10 0-16,0 5 0 15,3 4 6-15,1 3-2 16,7 0 6-16,5 1-1 16,8-1 1-16,9-3 0 15,9-5 0-15,8-6 3 16,6-4-1-16,3-6-1 15,5-6 0-15,2-5-2 16,-1-6 1-16,0-3 0 0,-7-2 3 16,-3-2-4-1,-8-1 4-15,-6 1 2 0,-6 4 0 16,-7 1-3-16,-11 14 2 16,-1-15-4-16,1 15-3 15,-21-1 3-15,7 6-5 16,-1 3-1-16,-1 1-1 15,3 3 1-15,2-1 0 16,2 2 3-16,7 1-1 16,2-3 0-16,6-1-2 15,-6-10 1-15,19 16 0 16,-8-13-2-16,2-1-2 16,-2-6-7-16,-11 4-21 15,14-7-65-15,-14 7-1 16,-10-12-1-16,-5 5-3 0,-4 3 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2-10-02T11:25:22.83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context xml:id="ctx1">
      <inkml:inkSource xml:id="inkSrc3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1" timeString="2012-10-02T11:30:47.983"/>
    </inkml:context>
  </inkml:definitions>
  <inkml:trace contextRef="#ctx0" brushRef="#br0">10 0</inkml:trace>
  <inkml:trace contextRef="#ctx0" brushRef="#br0" timeOffset="515">0 70,'0'0,"0"0,0 0,0 0,0 0,0 0,0 0,0 0,0 0,0 0,0 0,0 0,0 0,0 0,0 0,0 0,0 0,0 0,0 0,0 0,0 0,0 0,0 0,0 0,0 0,0 0,0 0,0 0,0 0,0 0,0 0,0 0,0 0,0 0,0 0,0 0,0 0,0 0,0 0,0 0,0 0,0 0,0 0,0 0,0 0</inkml:trace>
  <inkml:trace contextRef="#ctx0" brushRef="#br0" timeOffset="1748">0 303</inkml:trace>
  <inkml:trace contextRef="#ctx1" brushRef="#br0">6530 32 15609,'3'10'5289,"-3"4"0,0-14-516,-11 1-4644,11-1-3870,0 0-1290,-15 0-129,15 0-387,-19-8-774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3-09-05T10:55:01.79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3FB9E661-CFA7-6D20-3940-F0C495CD7E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B3D79F2B-2D52-F357-4817-42A165DD53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A0DFC9-6CFD-E507-75B6-6E5119BFFC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9077" name="Rectangle 5">
            <a:extLst>
              <a:ext uri="{FF2B5EF4-FFF2-40B4-BE49-F238E27FC236}">
                <a16:creationId xmlns:a16="http://schemas.microsoft.com/office/drawing/2014/main" id="{425B70F0-4276-C6EB-071B-F6A96519A5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9078" name="Rectangle 6">
            <a:extLst>
              <a:ext uri="{FF2B5EF4-FFF2-40B4-BE49-F238E27FC236}">
                <a16:creationId xmlns:a16="http://schemas.microsoft.com/office/drawing/2014/main" id="{8442344A-EEA7-69D9-A1C7-A2D5720666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9" name="Rectangle 7">
            <a:extLst>
              <a:ext uri="{FF2B5EF4-FFF2-40B4-BE49-F238E27FC236}">
                <a16:creationId xmlns:a16="http://schemas.microsoft.com/office/drawing/2014/main" id="{3AE1B758-94B2-4D9C-AC12-768248272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37CAF6-4134-4D45-AE9C-C66BEBD4B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DF9880-A419-FCF9-1E87-B40443715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1FFD31-500C-1FBB-5857-3912BD5C7A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B37CD6-1E07-7D38-9989-56A9224AD1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22A8-8286-4264-8347-F0AB026097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3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8F76A7-B45A-7D1D-A1CC-B199A6D63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2E4A14-6B34-060D-28D8-F10E53655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76D9E1-8024-6E71-5FDE-0CABEDCC1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6B98-3BA1-40E2-A829-6949330C0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73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9D2502-AD2F-7613-C599-B718B8FE6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09D181-184C-C368-D1BC-E7F6F74C8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B946D9-8768-DED4-12A2-9530709D9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7275F-3817-4644-8334-827210B31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432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6F7648-C9DB-4800-B546-45EC62025D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CFEDC1-3D84-5DA4-76EF-751063F97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1D293B-0AA5-FB96-16F9-27F1BD8D8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8C82B8-BACD-53C3-9D4B-109F8CC28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B7275-0BB3-4A68-A840-996A3A182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01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F685E6-118F-37F9-C5FE-4C857F511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1FF723-7729-1FC6-698A-032078A84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CD3B93-1DAC-73DD-0320-C44E2E0B08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D4BB9-4BF5-4FE7-937D-A4B1223AF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7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0149D6-E001-5081-4E0E-DF46B0ED8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C609D0-D5E6-4676-6872-C3A0CBAF1D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21F3C7-5806-D6E3-7D5F-6778F43E07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76BC-E43E-4896-87C7-EB9EFFC44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8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739241-7FAA-47D9-921C-FF3EA9DA12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63E5A4E-5A45-4AE0-F1F4-DD3549055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D28F13-9C15-399C-A054-E137B27C0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BEB9-C5F9-4C0C-B7CA-30DEA84CF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70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48EF4C-B31E-0404-8F40-C99D4F52AA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6E3AF9-5254-FA0C-3EC8-176BB9C0CA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0E2AB6-F301-D2EB-3C39-04E242D90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E86C-C4D0-4456-858C-05B68FC8F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22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4CEE880-DB1B-99A4-9DC5-4F985C331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397C93-FD95-B59C-1639-998C3C3E4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3FA560-FB5B-2334-06A1-B1C94FC6A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10E2-BE2C-421C-B553-7BBB3D9D4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42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C6DCEC-ECC0-FFB6-50E9-E2B3331C3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3B63D1-A2C0-9366-51DA-A7524E53B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281C4D-066D-03C0-39B1-712ED2147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2E923-8FDD-446F-8D4C-DC37FD5BC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46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22AECB-CB6A-084C-7FDE-DD66DAB86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DD576D-7618-FEB5-4B88-3DB2191386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C3C091-9EBF-FA08-41B2-D375CA0DD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94EE6-0C5E-47AB-80CB-576FE4E78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92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99E463-F231-3870-140E-B93588A8D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D63A0B-533A-D9A9-5A3E-C3F493E14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327626-564F-F35E-5728-B5F049E275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0FF2EA-5AB0-BA30-1E2A-461EC7F40C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58AF5E-A258-A7EC-5422-8D82F62DC6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E95807-E929-4C05-A682-CAEF5728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3" Type="http://schemas.openxmlformats.org/officeDocument/2006/relationships/image" Target="../media/image280.png"/><Relationship Id="rId7" Type="http://schemas.openxmlformats.org/officeDocument/2006/relationships/image" Target="../media/image32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300.png"/><Relationship Id="rId10" Type="http://schemas.openxmlformats.org/officeDocument/2006/relationships/image" Target="../media/image5.png"/><Relationship Id="rId4" Type="http://schemas.openxmlformats.org/officeDocument/2006/relationships/image" Target="../media/image290.png"/><Relationship Id="rId9" Type="http://schemas.openxmlformats.org/officeDocument/2006/relationships/image" Target="../media/image3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3" Type="http://schemas.openxmlformats.org/officeDocument/2006/relationships/image" Target="../media/image440.png"/><Relationship Id="rId7" Type="http://schemas.openxmlformats.org/officeDocument/2006/relationships/image" Target="../media/image39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0.png"/><Relationship Id="rId5" Type="http://schemas.openxmlformats.org/officeDocument/2006/relationships/image" Target="../media/image450.png"/><Relationship Id="rId10" Type="http://schemas.openxmlformats.org/officeDocument/2006/relationships/image" Target="../media/image5.png"/><Relationship Id="rId4" Type="http://schemas.openxmlformats.org/officeDocument/2006/relationships/customXml" Target="../ink/ink8.xml"/><Relationship Id="rId9" Type="http://schemas.openxmlformats.org/officeDocument/2006/relationships/image" Target="../media/image4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customXml" Target="../ink/ink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2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5.xml"/><Relationship Id="rId11" Type="http://schemas.openxmlformats.org/officeDocument/2006/relationships/image" Target="../media/image3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B35AF3-2FA4-00CA-A23D-C9D83214F4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990600"/>
          </a:xfrm>
          <a:solidFill>
            <a:schemeClr val="bg1"/>
          </a:solidFill>
          <a:ln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Phenomenological  Simulation of SI Engine Cycle - 1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4A0F6B0-BAF4-F318-F3AA-7AEAF7A853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6400800" cy="1371600"/>
          </a:xfrm>
        </p:spPr>
        <p:txBody>
          <a:bodyPr/>
          <a:lstStyle/>
          <a:p>
            <a:pPr eaLnBrk="1" hangingPunct="1"/>
            <a:r>
              <a:rPr lang="en-US" altLang="en-US" sz="1800" dirty="0">
                <a:latin typeface="CommercialScript BT" pitchFamily="66" charset="0"/>
              </a:rPr>
              <a:t> P M V Subbarao</a:t>
            </a:r>
          </a:p>
          <a:p>
            <a:pPr eaLnBrk="1" hangingPunct="1"/>
            <a:r>
              <a:rPr lang="en-US" altLang="en-US" sz="1800" dirty="0">
                <a:latin typeface="CommercialScript BT" pitchFamily="66" charset="0"/>
              </a:rPr>
              <a:t>Professor</a:t>
            </a:r>
          </a:p>
          <a:p>
            <a:pPr eaLnBrk="1" hangingPunct="1"/>
            <a:r>
              <a:rPr lang="en-US" altLang="en-US" sz="1800" dirty="0">
                <a:latin typeface="Tempus Sans ITC" panose="04020404030D07020202" pitchFamily="82" charset="0"/>
              </a:rPr>
              <a:t>Mechanical Engineering Department</a:t>
            </a:r>
          </a:p>
          <a:p>
            <a:pPr eaLnBrk="1" hangingPunct="1"/>
            <a:r>
              <a:rPr lang="en-US" altLang="en-US" sz="1800" dirty="0">
                <a:latin typeface="Tempus Sans ITC" panose="04020404030D07020202" pitchFamily="82" charset="0"/>
              </a:rPr>
              <a:t>Head, CRDT</a:t>
            </a:r>
          </a:p>
        </p:txBody>
      </p:sp>
      <p:grpSp>
        <p:nvGrpSpPr>
          <p:cNvPr id="4100" name="Group 8">
            <a:extLst>
              <a:ext uri="{FF2B5EF4-FFF2-40B4-BE49-F238E27FC236}">
                <a16:creationId xmlns:a16="http://schemas.microsoft.com/office/drawing/2014/main" id="{F1D32415-97CB-7864-4591-00F4A6D277E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105" name="Group 9">
              <a:extLst>
                <a:ext uri="{FF2B5EF4-FFF2-40B4-BE49-F238E27FC236}">
                  <a16:creationId xmlns:a16="http://schemas.microsoft.com/office/drawing/2014/main" id="{D3A41631-BC9D-71F4-F1D0-7C60FBA26A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92" cy="4320"/>
              <a:chOff x="0" y="-48"/>
              <a:chExt cx="144" cy="4368"/>
            </a:xfrm>
          </p:grpSpPr>
          <p:sp>
            <p:nvSpPr>
              <p:cNvPr id="4115" name="Rectangle 10">
                <a:extLst>
                  <a:ext uri="{FF2B5EF4-FFF2-40B4-BE49-F238E27FC236}">
                    <a16:creationId xmlns:a16="http://schemas.microsoft.com/office/drawing/2014/main" id="{5B94B7F2-CB3D-51DB-9C2F-2C0977F2F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6" name="Rectangle 11">
                <a:extLst>
                  <a:ext uri="{FF2B5EF4-FFF2-40B4-BE49-F238E27FC236}">
                    <a16:creationId xmlns:a16="http://schemas.microsoft.com/office/drawing/2014/main" id="{C2F63075-50FF-3308-663A-886D55334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6" name="Group 12">
              <a:extLst>
                <a:ext uri="{FF2B5EF4-FFF2-40B4-BE49-F238E27FC236}">
                  <a16:creationId xmlns:a16="http://schemas.microsoft.com/office/drawing/2014/main" id="{B6CD9957-4FA7-B202-A699-DCE017B9A3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4" y="24"/>
              <a:ext cx="86" cy="4296"/>
              <a:chOff x="5616" y="-48"/>
              <a:chExt cx="144" cy="4368"/>
            </a:xfrm>
          </p:grpSpPr>
          <p:sp>
            <p:nvSpPr>
              <p:cNvPr id="4113" name="Rectangle 13">
                <a:extLst>
                  <a:ext uri="{FF2B5EF4-FFF2-40B4-BE49-F238E27FC236}">
                    <a16:creationId xmlns:a16="http://schemas.microsoft.com/office/drawing/2014/main" id="{9529020D-FE40-06F3-72AF-2DD35CC58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4" name="Rectangle 14">
                <a:extLst>
                  <a:ext uri="{FF2B5EF4-FFF2-40B4-BE49-F238E27FC236}">
                    <a16:creationId xmlns:a16="http://schemas.microsoft.com/office/drawing/2014/main" id="{24693EAC-A5FD-0B54-6FEA-39205B686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7" name="Group 15">
              <a:extLst>
                <a:ext uri="{FF2B5EF4-FFF2-40B4-BE49-F238E27FC236}">
                  <a16:creationId xmlns:a16="http://schemas.microsoft.com/office/drawing/2014/main" id="{B4E6F2B6-4CC2-0675-4071-ED297570E4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0"/>
              <a:ext cx="5616" cy="144"/>
              <a:chOff x="96" y="-48"/>
              <a:chExt cx="5520" cy="144"/>
            </a:xfrm>
          </p:grpSpPr>
          <p:sp>
            <p:nvSpPr>
              <p:cNvPr id="4111" name="Rectangle 16">
                <a:extLst>
                  <a:ext uri="{FF2B5EF4-FFF2-40B4-BE49-F238E27FC236}">
                    <a16:creationId xmlns:a16="http://schemas.microsoft.com/office/drawing/2014/main" id="{4281E360-1EAE-56E1-2173-1189160E6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-48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2" name="Rectangle 17">
                <a:extLst>
                  <a:ext uri="{FF2B5EF4-FFF2-40B4-BE49-F238E27FC236}">
                    <a16:creationId xmlns:a16="http://schemas.microsoft.com/office/drawing/2014/main" id="{1225CB69-10F7-7694-C0DF-99884F599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-48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8" name="Group 18">
              <a:extLst>
                <a:ext uri="{FF2B5EF4-FFF2-40B4-BE49-F238E27FC236}">
                  <a16:creationId xmlns:a16="http://schemas.microsoft.com/office/drawing/2014/main" id="{2E6B03FD-0E7F-E690-4B9A-AFFE1471D4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4234"/>
              <a:ext cx="5616" cy="86"/>
              <a:chOff x="96" y="4176"/>
              <a:chExt cx="5520" cy="144"/>
            </a:xfrm>
          </p:grpSpPr>
          <p:sp>
            <p:nvSpPr>
              <p:cNvPr id="4109" name="Rectangle 19">
                <a:extLst>
                  <a:ext uri="{FF2B5EF4-FFF2-40B4-BE49-F238E27FC236}">
                    <a16:creationId xmlns:a16="http://schemas.microsoft.com/office/drawing/2014/main" id="{A3FBDC24-14FE-619A-2B06-6CAECC353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4176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0" name="Rectangle 20">
                <a:extLst>
                  <a:ext uri="{FF2B5EF4-FFF2-40B4-BE49-F238E27FC236}">
                    <a16:creationId xmlns:a16="http://schemas.microsoft.com/office/drawing/2014/main" id="{0002C929-9000-2AEE-1CB8-4A960239B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4176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</p:grpSp>
      <p:sp>
        <p:nvSpPr>
          <p:cNvPr id="2055" name="TextBox 19">
            <a:extLst>
              <a:ext uri="{FF2B5EF4-FFF2-40B4-BE49-F238E27FC236}">
                <a16:creationId xmlns:a16="http://schemas.microsoft.com/office/drawing/2014/main" id="{35CE7201-A675-3487-38D0-C0E602145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81600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Blackadder ITC" panose="04020505051007020D02" pitchFamily="82" charset="0"/>
              </a:rPr>
              <a:t>Model must be Close to The True Process Occurring in a Real SI Engine</a:t>
            </a:r>
            <a:r>
              <a:rPr lang="en-US" b="1" baseline="-25000" dirty="0">
                <a:solidFill>
                  <a:srgbClr val="FF3300"/>
                </a:solidFill>
                <a:latin typeface="Blackadder ITC" panose="04020505051007020D02" pitchFamily="82" charset="0"/>
              </a:rPr>
              <a:t>…..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0">
                <a:extLst>
                  <a:ext uri="{FF2B5EF4-FFF2-40B4-BE49-F238E27FC236}">
                    <a16:creationId xmlns:a16="http://schemas.microsoft.com/office/drawing/2014/main" id="{16DD6394-D71D-7482-5CCB-9104C3CAC19E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3017838"/>
              <a:ext cx="1587" cy="1587"/>
            </p14:xfrm>
          </p:contentPart>
        </mc:Choice>
        <mc:Fallback xmlns="">
          <p:pic>
            <p:nvPicPr>
              <p:cNvPr id="1026" name="Ink 20">
                <a:extLst>
                  <a:ext uri="{FF2B5EF4-FFF2-40B4-BE49-F238E27FC236}">
                    <a16:creationId xmlns:a16="http://schemas.microsoft.com/office/drawing/2014/main" id="{16DD6394-D71D-7482-5CCB-9104C3CAC19E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4751" y="2976576"/>
                <a:ext cx="84111" cy="84111"/>
              </a:xfrm>
              <a:prstGeom prst="rect">
                <a:avLst/>
              </a:prstGeom>
            </p:spPr>
          </p:pic>
        </mc:Fallback>
      </mc:AlternateContent>
      <p:pic>
        <p:nvPicPr>
          <p:cNvPr id="410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E04E7985-DBF1-1C3F-8077-C06D382F1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1284288"/>
            <a:ext cx="4362450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D5D8D6-21A2-6EF5-61C0-81255786AE5A}"/>
                  </a:ext>
                </a:extLst>
              </p14:cNvPr>
              <p14:cNvContentPartPr/>
              <p14:nvPr/>
            </p14:nvContentPartPr>
            <p14:xfrm>
              <a:off x="8177040" y="6380640"/>
              <a:ext cx="325800" cy="155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D5D8D6-21A2-6EF5-61C0-81255786AE5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67680" y="6371280"/>
                <a:ext cx="34452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307A5B4-6345-1AC1-8C8B-F73A97B359F6}"/>
                  </a:ext>
                </a:extLst>
              </p14:cNvPr>
              <p14:cNvContentPartPr/>
              <p14:nvPr/>
            </p14:nvContentPartPr>
            <p14:xfrm>
              <a:off x="4581000" y="3464640"/>
              <a:ext cx="9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307A5B4-6345-1AC1-8C8B-F73A97B359F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71640" y="3455280"/>
                <a:ext cx="28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1155" y="143022"/>
            <a:ext cx="6751320" cy="923778"/>
          </a:xfrm>
        </p:spPr>
        <p:txBody>
          <a:bodyPr/>
          <a:lstStyle/>
          <a:p>
            <a:r>
              <a:rPr lang="en-US" sz="2800" dirty="0"/>
              <a:t>21</a:t>
            </a:r>
            <a:r>
              <a:rPr lang="en-US" sz="2800" baseline="30000" dirty="0"/>
              <a:t>st</a:t>
            </a:r>
            <a:r>
              <a:rPr lang="en-US" sz="2800" dirty="0"/>
              <a:t>   Century Model for Ideal Otto Cycle</a:t>
            </a:r>
          </a:p>
        </p:txBody>
      </p:sp>
      <p:sp>
        <p:nvSpPr>
          <p:cNvPr id="261123" name="Rectangle 1027"/>
          <p:cNvSpPr>
            <a:spLocks noGrp="1" noChangeArrowheads="1"/>
          </p:cNvSpPr>
          <p:nvPr>
            <p:ph idx="1"/>
          </p:nvPr>
        </p:nvSpPr>
        <p:spPr>
          <a:xfrm>
            <a:off x="345422" y="1564630"/>
            <a:ext cx="8662053" cy="3799846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known as Fuel-air Cycle.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1—2 Isentropic compression of a mixture of air, fuel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vapour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residual gas without change in chemical composition.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2—3 Complete combustion at constant volume, without heat loss, with  burned gases in chemical equilibrium.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3—4 Isentropic expansion of the burned gases which remain in chemical equilibrium.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4—5 Ideal adiabatic blow down.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9AE77A54-17A7-3B62-A2CD-23E3576425E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id="{C43A8AAF-6462-F4A1-F7AB-A546FF71D5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" name="Group 8">
                <a:extLst>
                  <a:ext uri="{FF2B5EF4-FFF2-40B4-BE49-F238E27FC236}">
                    <a16:creationId xmlns:a16="http://schemas.microsoft.com/office/drawing/2014/main" id="{067CB91C-2A11-657D-97CE-2604DE34E4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7" name="Group 9">
                  <a:extLst>
                    <a:ext uri="{FF2B5EF4-FFF2-40B4-BE49-F238E27FC236}">
                      <a16:creationId xmlns:a16="http://schemas.microsoft.com/office/drawing/2014/main" id="{7522A780-9F5B-27D0-E0A6-49652938530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7" name="Rectangle 10">
                    <a:extLst>
                      <a:ext uri="{FF2B5EF4-FFF2-40B4-BE49-F238E27FC236}">
                        <a16:creationId xmlns:a16="http://schemas.microsoft.com/office/drawing/2014/main" id="{202D6511-F404-F411-47CD-DDB32CFEAC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" name="Rectangle 11">
                    <a:extLst>
                      <a:ext uri="{FF2B5EF4-FFF2-40B4-BE49-F238E27FC236}">
                        <a16:creationId xmlns:a16="http://schemas.microsoft.com/office/drawing/2014/main" id="{DD785C11-6B5F-042E-779F-786F893FE9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" name="Group 12">
                  <a:extLst>
                    <a:ext uri="{FF2B5EF4-FFF2-40B4-BE49-F238E27FC236}">
                      <a16:creationId xmlns:a16="http://schemas.microsoft.com/office/drawing/2014/main" id="{9F83E8E0-A4F9-28F0-8669-317052122A8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5" name="Rectangle 13">
                    <a:extLst>
                      <a:ext uri="{FF2B5EF4-FFF2-40B4-BE49-F238E27FC236}">
                        <a16:creationId xmlns:a16="http://schemas.microsoft.com/office/drawing/2014/main" id="{33FAC0ED-A619-1213-C664-7700018839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" name="Rectangle 14">
                    <a:extLst>
                      <a:ext uri="{FF2B5EF4-FFF2-40B4-BE49-F238E27FC236}">
                        <a16:creationId xmlns:a16="http://schemas.microsoft.com/office/drawing/2014/main" id="{2E5A6202-F9AE-F314-E4B8-8709E615CD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" name="Group 15">
                  <a:extLst>
                    <a:ext uri="{FF2B5EF4-FFF2-40B4-BE49-F238E27FC236}">
                      <a16:creationId xmlns:a16="http://schemas.microsoft.com/office/drawing/2014/main" id="{269B93A7-03AE-2D83-9514-8C3299364B5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3" name="Rectangle 16">
                    <a:extLst>
                      <a:ext uri="{FF2B5EF4-FFF2-40B4-BE49-F238E27FC236}">
                        <a16:creationId xmlns:a16="http://schemas.microsoft.com/office/drawing/2014/main" id="{A4E9018D-B2EC-8B99-9015-B15FF304EE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" name="Rectangle 17">
                    <a:extLst>
                      <a:ext uri="{FF2B5EF4-FFF2-40B4-BE49-F238E27FC236}">
                        <a16:creationId xmlns:a16="http://schemas.microsoft.com/office/drawing/2014/main" id="{0DB1D096-90A3-A071-DACF-D7187E8F7E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8">
                  <a:extLst>
                    <a:ext uri="{FF2B5EF4-FFF2-40B4-BE49-F238E27FC236}">
                      <a16:creationId xmlns:a16="http://schemas.microsoft.com/office/drawing/2014/main" id="{1CEA1543-2FD8-B01C-189D-E03628AC34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1" name="Rectangle 19">
                    <a:extLst>
                      <a:ext uri="{FF2B5EF4-FFF2-40B4-BE49-F238E27FC236}">
                        <a16:creationId xmlns:a16="http://schemas.microsoft.com/office/drawing/2014/main" id="{BA7D156F-BBF7-FF3A-D0B7-2EA7A8385E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" name="Rectangle 20">
                    <a:extLst>
                      <a:ext uri="{FF2B5EF4-FFF2-40B4-BE49-F238E27FC236}">
                        <a16:creationId xmlns:a16="http://schemas.microsoft.com/office/drawing/2014/main" id="{453CB294-8A7E-3797-80DB-BD41622540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6" name="Rectangle 21">
                <a:extLst>
                  <a:ext uri="{FF2B5EF4-FFF2-40B4-BE49-F238E27FC236}">
                    <a16:creationId xmlns:a16="http://schemas.microsoft.com/office/drawing/2014/main" id="{61234FE2-113B-1CEC-44ED-4CF2216D4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4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3C26AAD-C4EF-B186-063F-F369C96F86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336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DAABEFF-D92A-CD23-0CAD-2AC7E4A5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675" y="225425"/>
            <a:ext cx="6918325" cy="838200"/>
          </a:xfrm>
        </p:spPr>
        <p:txBody>
          <a:bodyPr/>
          <a:lstStyle/>
          <a:p>
            <a:r>
              <a:rPr lang="en-US" altLang="en-US" sz="2800"/>
              <a:t>Isentropic Compression Process: 1 - 2</a:t>
            </a:r>
          </a:p>
        </p:txBody>
      </p:sp>
      <p:sp>
        <p:nvSpPr>
          <p:cNvPr id="162819" name="Text Box 3">
            <a:extLst>
              <a:ext uri="{FF2B5EF4-FFF2-40B4-BE49-F238E27FC236}">
                <a16:creationId xmlns:a16="http://schemas.microsoft.com/office/drawing/2014/main" id="{FAE73E46-03D6-9FE3-338C-A0D421BC8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1290637"/>
            <a:ext cx="517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 a infinitesimal compression process: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820" name="Object 2">
                <a:extLst>
                  <a:ext uri="{FF2B5EF4-FFF2-40B4-BE49-F238E27FC236}">
                    <a16:creationId xmlns:a16="http://schemas.microsoft.com/office/drawing/2014/main" id="{8B9A9260-DBFB-8C77-1C9D-ACFB0231A9FD}"/>
                  </a:ext>
                </a:extLst>
              </p:cNvPr>
              <p:cNvSpPr txBox="1"/>
              <p:nvPr/>
            </p:nvSpPr>
            <p:spPr bwMode="auto">
              <a:xfrm>
                <a:off x="5595939" y="1365250"/>
                <a:ext cx="2420936" cy="45516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𝑝𝑑𝑉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62820" name="Object 2">
                <a:extLst>
                  <a:ext uri="{FF2B5EF4-FFF2-40B4-BE49-F238E27FC236}">
                    <a16:creationId xmlns:a16="http://schemas.microsoft.com/office/drawing/2014/main" id="{8B9A9260-DBFB-8C77-1C9D-ACFB0231A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5939" y="1365250"/>
                <a:ext cx="2420936" cy="455169"/>
              </a:xfrm>
              <a:prstGeom prst="rect">
                <a:avLst/>
              </a:prstGeom>
              <a:blipFill>
                <a:blip r:embed="rId2"/>
                <a:stretch>
                  <a:fillRect l="-504" b="-106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821" name="Object 3">
                <a:extLst>
                  <a:ext uri="{FF2B5EF4-FFF2-40B4-BE49-F238E27FC236}">
                    <a16:creationId xmlns:a16="http://schemas.microsoft.com/office/drawing/2014/main" id="{5313919B-7F37-B6C5-B381-F1FD0E3FBC40}"/>
                  </a:ext>
                </a:extLst>
              </p:cNvPr>
              <p:cNvSpPr txBox="1"/>
              <p:nvPr/>
            </p:nvSpPr>
            <p:spPr bwMode="auto">
              <a:xfrm>
                <a:off x="1414463" y="1954213"/>
                <a:ext cx="2722562" cy="612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𝑝𝑑𝑉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62821" name="Object 3">
                <a:extLst>
                  <a:ext uri="{FF2B5EF4-FFF2-40B4-BE49-F238E27FC236}">
                    <a16:creationId xmlns:a16="http://schemas.microsoft.com/office/drawing/2014/main" id="{5313919B-7F37-B6C5-B381-F1FD0E3FB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4463" y="1954213"/>
                <a:ext cx="2722562" cy="612775"/>
              </a:xfrm>
              <a:prstGeom prst="rect">
                <a:avLst/>
              </a:prstGeom>
              <a:blipFill>
                <a:blip r:embed="rId3"/>
                <a:stretch>
                  <a:fillRect l="-44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822" name="Object 4">
                <a:extLst>
                  <a:ext uri="{FF2B5EF4-FFF2-40B4-BE49-F238E27FC236}">
                    <a16:creationId xmlns:a16="http://schemas.microsoft.com/office/drawing/2014/main" id="{D7E052A5-5EE3-6076-8820-D8FCFC722ED8}"/>
                  </a:ext>
                </a:extLst>
              </p:cNvPr>
              <p:cNvSpPr txBox="1"/>
              <p:nvPr/>
            </p:nvSpPr>
            <p:spPr bwMode="auto">
              <a:xfrm>
                <a:off x="1133475" y="3916363"/>
                <a:ext cx="2206625" cy="923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𝑑𝑣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62822" name="Object 4">
                <a:extLst>
                  <a:ext uri="{FF2B5EF4-FFF2-40B4-BE49-F238E27FC236}">
                    <a16:creationId xmlns:a16="http://schemas.microsoft.com/office/drawing/2014/main" id="{D7E052A5-5EE3-6076-8820-D8FCFC722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475" y="3916363"/>
                <a:ext cx="2206625" cy="9239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823" name="Text Box 7">
            <a:extLst>
              <a:ext uri="{FF2B5EF4-FFF2-40B4-BE49-F238E27FC236}">
                <a16:creationId xmlns:a16="http://schemas.microsoft.com/office/drawing/2014/main" id="{BD0363CD-DC3F-DC5C-4948-385E2920A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64150"/>
            <a:ext cx="640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Mass averaged properties for an ideal gas mixture: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824" name="Object 5">
                <a:extLst>
                  <a:ext uri="{FF2B5EF4-FFF2-40B4-BE49-F238E27FC236}">
                    <a16:creationId xmlns:a16="http://schemas.microsoft.com/office/drawing/2014/main" id="{27674735-2894-94E2-3246-36539CB13520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1847850" y="5857875"/>
                <a:ext cx="5486400" cy="755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m:rPr>
                          <m:nor/>
                        </m:rPr>
                        <a:rPr lang="en-IN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&amp;   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m:rPr>
                          <m:nor/>
                        </m:rPr>
                        <a:rPr lang="en-IN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&amp;      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62824" name="Object 5">
                <a:extLst>
                  <a:ext uri="{FF2B5EF4-FFF2-40B4-BE49-F238E27FC236}">
                    <a16:creationId xmlns:a16="http://schemas.microsoft.com/office/drawing/2014/main" id="{27674735-2894-94E2-3246-36539CB13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1847850" y="5857875"/>
                <a:ext cx="5486400" cy="7556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4" name="Object 6">
                <a:extLst>
                  <a:ext uri="{FF2B5EF4-FFF2-40B4-BE49-F238E27FC236}">
                    <a16:creationId xmlns:a16="http://schemas.microsoft.com/office/drawing/2014/main" id="{6B3A7C02-E4F7-4D36-8718-BFE452E0B292}"/>
                  </a:ext>
                </a:extLst>
              </p:cNvPr>
              <p:cNvSpPr txBox="1"/>
              <p:nvPr/>
            </p:nvSpPr>
            <p:spPr bwMode="auto">
              <a:xfrm>
                <a:off x="4664075" y="1905000"/>
                <a:ext cx="3336925" cy="6905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𝑝𝑑𝑉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7894" name="Object 6">
                <a:extLst>
                  <a:ext uri="{FF2B5EF4-FFF2-40B4-BE49-F238E27FC236}">
                    <a16:creationId xmlns:a16="http://schemas.microsoft.com/office/drawing/2014/main" id="{6B3A7C02-E4F7-4D36-8718-BFE452E0B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4075" y="1905000"/>
                <a:ext cx="3336925" cy="6905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5" name="Object 7">
                <a:extLst>
                  <a:ext uri="{FF2B5EF4-FFF2-40B4-BE49-F238E27FC236}">
                    <a16:creationId xmlns:a16="http://schemas.microsoft.com/office/drawing/2014/main" id="{AC50F1E0-54DB-D72C-77CE-2CEDB63522BE}"/>
                  </a:ext>
                </a:extLst>
              </p:cNvPr>
              <p:cNvSpPr txBox="1"/>
              <p:nvPr/>
            </p:nvSpPr>
            <p:spPr bwMode="auto">
              <a:xfrm>
                <a:off x="4924425" y="2951163"/>
                <a:ext cx="2482850" cy="8842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𝑑𝑣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7895" name="Object 7">
                <a:extLst>
                  <a:ext uri="{FF2B5EF4-FFF2-40B4-BE49-F238E27FC236}">
                    <a16:creationId xmlns:a16="http://schemas.microsoft.com/office/drawing/2014/main" id="{AC50F1E0-54DB-D72C-77CE-2CEDB6352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4425" y="2951163"/>
                <a:ext cx="2482850" cy="8842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6" name="Object 8">
                <a:extLst>
                  <a:ext uri="{FF2B5EF4-FFF2-40B4-BE49-F238E27FC236}">
                    <a16:creationId xmlns:a16="http://schemas.microsoft.com/office/drawing/2014/main" id="{FD37B27B-1180-3ABE-797C-CA994D670A6D}"/>
                  </a:ext>
                </a:extLst>
              </p:cNvPr>
              <p:cNvSpPr txBox="1"/>
              <p:nvPr/>
            </p:nvSpPr>
            <p:spPr bwMode="auto">
              <a:xfrm>
                <a:off x="4860925" y="3973513"/>
                <a:ext cx="3071813" cy="10128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7896" name="Object 8">
                <a:extLst>
                  <a:ext uri="{FF2B5EF4-FFF2-40B4-BE49-F238E27FC236}">
                    <a16:creationId xmlns:a16="http://schemas.microsoft.com/office/drawing/2014/main" id="{FD37B27B-1180-3ABE-797C-CA994D670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925" y="3973513"/>
                <a:ext cx="3071813" cy="10128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7">
                <a:extLst>
                  <a:ext uri="{FF2B5EF4-FFF2-40B4-BE49-F238E27FC236}">
                    <a16:creationId xmlns:a16="http://schemas.microsoft.com/office/drawing/2014/main" id="{67AA9F76-765F-8B06-7561-C04CC64F33D3}"/>
                  </a:ext>
                </a:extLst>
              </p:cNvPr>
              <p:cNvSpPr txBox="1"/>
              <p:nvPr/>
            </p:nvSpPr>
            <p:spPr bwMode="auto">
              <a:xfrm>
                <a:off x="1087438" y="2970213"/>
                <a:ext cx="3025775" cy="8842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𝑑𝑣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" name="Object 7">
                <a:extLst>
                  <a:ext uri="{FF2B5EF4-FFF2-40B4-BE49-F238E27FC236}">
                    <a16:creationId xmlns:a16="http://schemas.microsoft.com/office/drawing/2014/main" id="{67AA9F76-765F-8B06-7561-C04CC64F3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7438" y="2970213"/>
                <a:ext cx="3025775" cy="8842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3">
            <a:extLst>
              <a:ext uri="{FF2B5EF4-FFF2-40B4-BE49-F238E27FC236}">
                <a16:creationId xmlns:a16="http://schemas.microsoft.com/office/drawing/2014/main" id="{8D82CEE9-6291-CB91-4023-691452C7E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2514600"/>
            <a:ext cx="6340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Assume ideal gas nature with variable properties:</a:t>
            </a:r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C068B7E-8A49-FFC7-E6FA-0393F3DD2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181600"/>
            <a:ext cx="8812213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grpSp>
        <p:nvGrpSpPr>
          <p:cNvPr id="17423" name="Group 38">
            <a:extLst>
              <a:ext uri="{FF2B5EF4-FFF2-40B4-BE49-F238E27FC236}">
                <a16:creationId xmlns:a16="http://schemas.microsoft.com/office/drawing/2014/main" id="{4124BEA4-FB18-A513-D623-341398C339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7424" name="Group 19">
              <a:extLst>
                <a:ext uri="{FF2B5EF4-FFF2-40B4-BE49-F238E27FC236}">
                  <a16:creationId xmlns:a16="http://schemas.microsoft.com/office/drawing/2014/main" id="{B771548F-2191-3E7B-1336-1898ACFDFF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7426" name="Group 8">
                <a:extLst>
                  <a:ext uri="{FF2B5EF4-FFF2-40B4-BE49-F238E27FC236}">
                    <a16:creationId xmlns:a16="http://schemas.microsoft.com/office/drawing/2014/main" id="{18DA91AB-8793-A84A-79C1-A317D10C33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7428" name="Group 9">
                  <a:extLst>
                    <a:ext uri="{FF2B5EF4-FFF2-40B4-BE49-F238E27FC236}">
                      <a16:creationId xmlns:a16="http://schemas.microsoft.com/office/drawing/2014/main" id="{F171693A-84DB-B5E8-11A4-4F5A5DE768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7438" name="Rectangle 10">
                    <a:extLst>
                      <a:ext uri="{FF2B5EF4-FFF2-40B4-BE49-F238E27FC236}">
                        <a16:creationId xmlns:a16="http://schemas.microsoft.com/office/drawing/2014/main" id="{21B3D5C0-FF4F-5851-4424-E568B738A3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439" name="Rectangle 11">
                    <a:extLst>
                      <a:ext uri="{FF2B5EF4-FFF2-40B4-BE49-F238E27FC236}">
                        <a16:creationId xmlns:a16="http://schemas.microsoft.com/office/drawing/2014/main" id="{510ABC6F-10E8-61B2-7C7F-8EE5452FE9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7429" name="Group 12">
                  <a:extLst>
                    <a:ext uri="{FF2B5EF4-FFF2-40B4-BE49-F238E27FC236}">
                      <a16:creationId xmlns:a16="http://schemas.microsoft.com/office/drawing/2014/main" id="{5C3DDAA4-9883-E82D-D01A-1D7ADF1F82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7436" name="Rectangle 13">
                    <a:extLst>
                      <a:ext uri="{FF2B5EF4-FFF2-40B4-BE49-F238E27FC236}">
                        <a16:creationId xmlns:a16="http://schemas.microsoft.com/office/drawing/2014/main" id="{3613DCBD-B9E3-DA09-F8C6-83D8B279B9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437" name="Rectangle 14">
                    <a:extLst>
                      <a:ext uri="{FF2B5EF4-FFF2-40B4-BE49-F238E27FC236}">
                        <a16:creationId xmlns:a16="http://schemas.microsoft.com/office/drawing/2014/main" id="{57411523-E6CD-01C8-C7B0-440B04B66C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7430" name="Group 15">
                  <a:extLst>
                    <a:ext uri="{FF2B5EF4-FFF2-40B4-BE49-F238E27FC236}">
                      <a16:creationId xmlns:a16="http://schemas.microsoft.com/office/drawing/2014/main" id="{CD2D8576-3C81-03CB-CF88-89BD1128AE8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7434" name="Rectangle 16">
                    <a:extLst>
                      <a:ext uri="{FF2B5EF4-FFF2-40B4-BE49-F238E27FC236}">
                        <a16:creationId xmlns:a16="http://schemas.microsoft.com/office/drawing/2014/main" id="{E1E815EB-F9B4-DCB1-A51D-152FCB81C0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435" name="Rectangle 17">
                    <a:extLst>
                      <a:ext uri="{FF2B5EF4-FFF2-40B4-BE49-F238E27FC236}">
                        <a16:creationId xmlns:a16="http://schemas.microsoft.com/office/drawing/2014/main" id="{F6C8CB5C-5604-61F1-1BB1-7BA7ED3C8A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7431" name="Group 18">
                  <a:extLst>
                    <a:ext uri="{FF2B5EF4-FFF2-40B4-BE49-F238E27FC236}">
                      <a16:creationId xmlns:a16="http://schemas.microsoft.com/office/drawing/2014/main" id="{E83BC6D0-B649-2C46-7E7C-BF737813B0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7432" name="Rectangle 19">
                    <a:extLst>
                      <a:ext uri="{FF2B5EF4-FFF2-40B4-BE49-F238E27FC236}">
                        <a16:creationId xmlns:a16="http://schemas.microsoft.com/office/drawing/2014/main" id="{B06716E1-FAF9-4484-1C1A-DB7232759D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433" name="Rectangle 20">
                    <a:extLst>
                      <a:ext uri="{FF2B5EF4-FFF2-40B4-BE49-F238E27FC236}">
                        <a16:creationId xmlns:a16="http://schemas.microsoft.com/office/drawing/2014/main" id="{11A26499-0E39-3180-5527-A04D1AFF2A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35" name="Rectangle 21">
                <a:extLst>
                  <a:ext uri="{FF2B5EF4-FFF2-40B4-BE49-F238E27FC236}">
                    <a16:creationId xmlns:a16="http://schemas.microsoft.com/office/drawing/2014/main" id="{E0751EBD-9024-FD0B-4C33-8A9C72FA8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7425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BB7A486-230B-2AE9-A497-1D78CA76AC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2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2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  <p:bldP spid="162820" grpId="0"/>
      <p:bldP spid="162821" grpId="0"/>
      <p:bldP spid="162822" grpId="0"/>
      <p:bldP spid="162823" grpId="0"/>
      <p:bldP spid="162824" grpId="0" build="p"/>
      <p:bldP spid="37894" grpId="0"/>
      <p:bldP spid="37895" grpId="0"/>
      <p:bldP spid="37896" grpId="0"/>
      <p:bldP spid="2" grpId="0"/>
      <p:bldP spid="37" grpId="0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F8BC26B-F7A4-F57B-1B7F-31931CD68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Variation of Specific Heat of Ideal Gases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Object 2">
                <a:extLst>
                  <a:ext uri="{FF2B5EF4-FFF2-40B4-BE49-F238E27FC236}">
                    <a16:creationId xmlns:a16="http://schemas.microsoft.com/office/drawing/2014/main" id="{C6B05388-E175-5936-AFDB-92B11D1A099A}"/>
                  </a:ext>
                </a:extLst>
              </p:cNvPr>
              <p:cNvSpPr txBox="1"/>
              <p:nvPr/>
            </p:nvSpPr>
            <p:spPr bwMode="auto">
              <a:xfrm>
                <a:off x="930275" y="1219200"/>
                <a:ext cx="6986588" cy="1004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𝑘𝑔𝐾</m:t>
                      </m:r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2290" name="Object 2">
                <a:extLst>
                  <a:ext uri="{FF2B5EF4-FFF2-40B4-BE49-F238E27FC236}">
                    <a16:creationId xmlns:a16="http://schemas.microsoft.com/office/drawing/2014/main" id="{C6B05388-E175-5936-AFDB-92B11D1A0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75" y="1219200"/>
                <a:ext cx="6986588" cy="10048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5892" name="Group 4">
            <a:extLst>
              <a:ext uri="{FF2B5EF4-FFF2-40B4-BE49-F238E27FC236}">
                <a16:creationId xmlns:a16="http://schemas.microsoft.com/office/drawing/2014/main" id="{86798A0D-5AFD-FBB1-12E5-479323F3D4C6}"/>
              </a:ext>
            </a:extLst>
          </p:cNvPr>
          <p:cNvGraphicFramePr>
            <a:graphicFrameLocks noGrp="1"/>
          </p:cNvGraphicFramePr>
          <p:nvPr/>
        </p:nvGraphicFramePr>
        <p:xfrm>
          <a:off x="571500" y="2252663"/>
          <a:ext cx="8153400" cy="4495798"/>
        </p:xfrm>
        <a:graphic>
          <a:graphicData uri="http://schemas.openxmlformats.org/drawingml/2006/table">
            <a:tbl>
              <a:tblPr/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0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0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0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0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5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8486" name="Group 38">
            <a:extLst>
              <a:ext uri="{FF2B5EF4-FFF2-40B4-BE49-F238E27FC236}">
                <a16:creationId xmlns:a16="http://schemas.microsoft.com/office/drawing/2014/main" id="{8E8ED4F7-E8B8-EF33-731B-AB504069852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8487" name="Group 19">
              <a:extLst>
                <a:ext uri="{FF2B5EF4-FFF2-40B4-BE49-F238E27FC236}">
                  <a16:creationId xmlns:a16="http://schemas.microsoft.com/office/drawing/2014/main" id="{10A246B5-2675-8BB8-AF40-EAC95AA7D7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8489" name="Group 8">
                <a:extLst>
                  <a:ext uri="{FF2B5EF4-FFF2-40B4-BE49-F238E27FC236}">
                    <a16:creationId xmlns:a16="http://schemas.microsoft.com/office/drawing/2014/main" id="{C62050AC-2E47-557A-BC31-4E3D20D577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8491" name="Group 9">
                  <a:extLst>
                    <a:ext uri="{FF2B5EF4-FFF2-40B4-BE49-F238E27FC236}">
                      <a16:creationId xmlns:a16="http://schemas.microsoft.com/office/drawing/2014/main" id="{9102B110-0C61-5365-156B-F71ADC3DA23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8501" name="Rectangle 10">
                    <a:extLst>
                      <a:ext uri="{FF2B5EF4-FFF2-40B4-BE49-F238E27FC236}">
                        <a16:creationId xmlns:a16="http://schemas.microsoft.com/office/drawing/2014/main" id="{0B5D2B2E-1A90-94EB-0C30-DEA28236FF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502" name="Rectangle 11">
                    <a:extLst>
                      <a:ext uri="{FF2B5EF4-FFF2-40B4-BE49-F238E27FC236}">
                        <a16:creationId xmlns:a16="http://schemas.microsoft.com/office/drawing/2014/main" id="{1759A768-DCEE-EE5F-F53E-90C81A8A1A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8492" name="Group 12">
                  <a:extLst>
                    <a:ext uri="{FF2B5EF4-FFF2-40B4-BE49-F238E27FC236}">
                      <a16:creationId xmlns:a16="http://schemas.microsoft.com/office/drawing/2014/main" id="{ADDEA273-D734-EAFD-ADEE-F6CF7DD06C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499" name="Rectangle 13">
                    <a:extLst>
                      <a:ext uri="{FF2B5EF4-FFF2-40B4-BE49-F238E27FC236}">
                        <a16:creationId xmlns:a16="http://schemas.microsoft.com/office/drawing/2014/main" id="{F754570D-927E-7680-BB42-3887800C5B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500" name="Rectangle 14">
                    <a:extLst>
                      <a:ext uri="{FF2B5EF4-FFF2-40B4-BE49-F238E27FC236}">
                        <a16:creationId xmlns:a16="http://schemas.microsoft.com/office/drawing/2014/main" id="{A85954F6-F64E-851C-7E80-48D80700136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8493" name="Group 15">
                  <a:extLst>
                    <a:ext uri="{FF2B5EF4-FFF2-40B4-BE49-F238E27FC236}">
                      <a16:creationId xmlns:a16="http://schemas.microsoft.com/office/drawing/2014/main" id="{EF22F2E8-B2EC-90DA-6CFB-59AC9B8751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8497" name="Rectangle 16">
                    <a:extLst>
                      <a:ext uri="{FF2B5EF4-FFF2-40B4-BE49-F238E27FC236}">
                        <a16:creationId xmlns:a16="http://schemas.microsoft.com/office/drawing/2014/main" id="{954B6945-36E4-8A6E-00AB-4FA6853308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498" name="Rectangle 17">
                    <a:extLst>
                      <a:ext uri="{FF2B5EF4-FFF2-40B4-BE49-F238E27FC236}">
                        <a16:creationId xmlns:a16="http://schemas.microsoft.com/office/drawing/2014/main" id="{8E59247F-1105-25E2-924C-CC48183371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8494" name="Group 18">
                  <a:extLst>
                    <a:ext uri="{FF2B5EF4-FFF2-40B4-BE49-F238E27FC236}">
                      <a16:creationId xmlns:a16="http://schemas.microsoft.com/office/drawing/2014/main" id="{694381E3-1AD2-CA03-5BE2-88DC00AFB0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8495" name="Rectangle 19">
                    <a:extLst>
                      <a:ext uri="{FF2B5EF4-FFF2-40B4-BE49-F238E27FC236}">
                        <a16:creationId xmlns:a16="http://schemas.microsoft.com/office/drawing/2014/main" id="{58DA3DCB-4687-D2DA-CD02-3DC3FCD9C2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496" name="Rectangle 20">
                    <a:extLst>
                      <a:ext uri="{FF2B5EF4-FFF2-40B4-BE49-F238E27FC236}">
                        <a16:creationId xmlns:a16="http://schemas.microsoft.com/office/drawing/2014/main" id="{D10F3BE2-DDCB-E7A4-C1C2-F3DA452F0E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CF527DD7-4F2B-9542-1DEA-5206950C9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8488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5CD8650-32E9-C9C5-9A42-7738AF4BC6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>
            <a:extLst>
              <a:ext uri="{FF2B5EF4-FFF2-40B4-BE49-F238E27FC236}">
                <a16:creationId xmlns:a16="http://schemas.microsoft.com/office/drawing/2014/main" id="{5AB7DFDA-BB94-0A56-7A5A-FA7B0B4DFF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28600"/>
          <a:ext cx="8534400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857902" imgH="2467051" progId="Excel.Chart.8">
                  <p:embed/>
                </p:oleObj>
              </mc:Choice>
              <mc:Fallback>
                <p:oleObj name="Chart" r:id="rId2" imgW="4857902" imgH="2467051" progId="Excel.Chart.8">
                  <p:embed/>
                  <p:pic>
                    <p:nvPicPr>
                      <p:cNvPr id="19458" name="Object 2">
                        <a:extLst>
                          <a:ext uri="{FF2B5EF4-FFF2-40B4-BE49-F238E27FC236}">
                            <a16:creationId xmlns:a16="http://schemas.microsoft.com/office/drawing/2014/main" id="{5AB7DFDA-BB94-0A56-7A5A-FA7B0B4DFF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8534400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3">
            <a:extLst>
              <a:ext uri="{FF2B5EF4-FFF2-40B4-BE49-F238E27FC236}">
                <a16:creationId xmlns:a16="http://schemas.microsoft.com/office/drawing/2014/main" id="{FFB162FE-D196-270C-F711-DB86FF338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1711325"/>
            <a:ext cx="352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A16B59B5-2BE1-004E-832C-AA5FE66EE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2251075"/>
            <a:ext cx="503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</a:t>
            </a:r>
            <a:r>
              <a:rPr lang="en-US" altLang="en-US" baseline="-25000"/>
              <a:t>p</a:t>
            </a:r>
            <a:endParaRPr lang="en-US" altLang="en-US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052E5194-B6F2-4FCA-1AAA-907E35690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048000"/>
            <a:ext cx="503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</a:t>
            </a:r>
            <a:r>
              <a:rPr lang="en-US" altLang="en-US" baseline="-25000"/>
              <a:t>v</a:t>
            </a:r>
            <a:endParaRPr lang="en-US" altLang="en-US"/>
          </a:p>
        </p:txBody>
      </p:sp>
      <p:grpSp>
        <p:nvGrpSpPr>
          <p:cNvPr id="19462" name="Group 38">
            <a:extLst>
              <a:ext uri="{FF2B5EF4-FFF2-40B4-BE49-F238E27FC236}">
                <a16:creationId xmlns:a16="http://schemas.microsoft.com/office/drawing/2014/main" id="{2CB98230-C9AD-16F8-46A6-47EB7781BC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9463" name="Group 19">
              <a:extLst>
                <a:ext uri="{FF2B5EF4-FFF2-40B4-BE49-F238E27FC236}">
                  <a16:creationId xmlns:a16="http://schemas.microsoft.com/office/drawing/2014/main" id="{AA3FF05E-9BAA-EBD6-5797-B0F9D67036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465" name="Group 8">
                <a:extLst>
                  <a:ext uri="{FF2B5EF4-FFF2-40B4-BE49-F238E27FC236}">
                    <a16:creationId xmlns:a16="http://schemas.microsoft.com/office/drawing/2014/main" id="{620BC81E-8E29-28DB-C79F-0E77BA44ED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9467" name="Group 9">
                  <a:extLst>
                    <a:ext uri="{FF2B5EF4-FFF2-40B4-BE49-F238E27FC236}">
                      <a16:creationId xmlns:a16="http://schemas.microsoft.com/office/drawing/2014/main" id="{E0E0E8C8-46F6-D702-1658-DF5D90FD4E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9477" name="Rectangle 10">
                    <a:extLst>
                      <a:ext uri="{FF2B5EF4-FFF2-40B4-BE49-F238E27FC236}">
                        <a16:creationId xmlns:a16="http://schemas.microsoft.com/office/drawing/2014/main" id="{C5393526-924D-2240-3533-659E62AB85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478" name="Rectangle 11">
                    <a:extLst>
                      <a:ext uri="{FF2B5EF4-FFF2-40B4-BE49-F238E27FC236}">
                        <a16:creationId xmlns:a16="http://schemas.microsoft.com/office/drawing/2014/main" id="{B4BAF619-6614-BA09-ED4B-1A1E627C1E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9468" name="Group 12">
                  <a:extLst>
                    <a:ext uri="{FF2B5EF4-FFF2-40B4-BE49-F238E27FC236}">
                      <a16:creationId xmlns:a16="http://schemas.microsoft.com/office/drawing/2014/main" id="{0B633D29-5533-DA31-4ED3-E2375CB30D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9475" name="Rectangle 13">
                    <a:extLst>
                      <a:ext uri="{FF2B5EF4-FFF2-40B4-BE49-F238E27FC236}">
                        <a16:creationId xmlns:a16="http://schemas.microsoft.com/office/drawing/2014/main" id="{01E7E101-9521-FB69-9D8A-2FA86EC38A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476" name="Rectangle 14">
                    <a:extLst>
                      <a:ext uri="{FF2B5EF4-FFF2-40B4-BE49-F238E27FC236}">
                        <a16:creationId xmlns:a16="http://schemas.microsoft.com/office/drawing/2014/main" id="{3FAFFE33-82CC-2C96-45AD-76128FE747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9469" name="Group 15">
                  <a:extLst>
                    <a:ext uri="{FF2B5EF4-FFF2-40B4-BE49-F238E27FC236}">
                      <a16:creationId xmlns:a16="http://schemas.microsoft.com/office/drawing/2014/main" id="{1E4606C1-C2E6-8846-F127-45588419B8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9473" name="Rectangle 16">
                    <a:extLst>
                      <a:ext uri="{FF2B5EF4-FFF2-40B4-BE49-F238E27FC236}">
                        <a16:creationId xmlns:a16="http://schemas.microsoft.com/office/drawing/2014/main" id="{82E81D58-6EC0-B593-1B47-D40C65935B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474" name="Rectangle 17">
                    <a:extLst>
                      <a:ext uri="{FF2B5EF4-FFF2-40B4-BE49-F238E27FC236}">
                        <a16:creationId xmlns:a16="http://schemas.microsoft.com/office/drawing/2014/main" id="{286ADAF4-12A1-7A76-E631-7719FEF15D2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9470" name="Group 18">
                  <a:extLst>
                    <a:ext uri="{FF2B5EF4-FFF2-40B4-BE49-F238E27FC236}">
                      <a16:creationId xmlns:a16="http://schemas.microsoft.com/office/drawing/2014/main" id="{87493D53-C2D8-C671-6C9C-17EBB8D8AD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9471" name="Rectangle 19">
                    <a:extLst>
                      <a:ext uri="{FF2B5EF4-FFF2-40B4-BE49-F238E27FC236}">
                        <a16:creationId xmlns:a16="http://schemas.microsoft.com/office/drawing/2014/main" id="{9D499668-039A-6520-5C7C-ACE680749CD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472" name="Rectangle 20">
                    <a:extLst>
                      <a:ext uri="{FF2B5EF4-FFF2-40B4-BE49-F238E27FC236}">
                        <a16:creationId xmlns:a16="http://schemas.microsoft.com/office/drawing/2014/main" id="{35E008FA-ACF0-3FB6-CF52-DBC58E4AE1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2" name="Rectangle 21">
                <a:extLst>
                  <a:ext uri="{FF2B5EF4-FFF2-40B4-BE49-F238E27FC236}">
                    <a16:creationId xmlns:a16="http://schemas.microsoft.com/office/drawing/2014/main" id="{D35E5BF9-1A10-1350-19C2-A5A262DD1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9464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EA86B675-2028-33B5-5484-794D315246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F5F06245-8FDE-D241-5519-C6D2D9B5E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4191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Properties of Fuels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Object 2">
                <a:extLst>
                  <a:ext uri="{FF2B5EF4-FFF2-40B4-BE49-F238E27FC236}">
                    <a16:creationId xmlns:a16="http://schemas.microsoft.com/office/drawing/2014/main" id="{5260181B-849C-454E-4EE4-3890F1401084}"/>
                  </a:ext>
                </a:extLst>
              </p:cNvPr>
              <p:cNvSpPr txBox="1"/>
              <p:nvPr/>
            </p:nvSpPr>
            <p:spPr bwMode="auto">
              <a:xfrm>
                <a:off x="484188" y="1203325"/>
                <a:ext cx="8077200" cy="97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IN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𝑘𝑔𝐾</m:t>
                      </m:r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4338" name="Object 2">
                <a:extLst>
                  <a:ext uri="{FF2B5EF4-FFF2-40B4-BE49-F238E27FC236}">
                    <a16:creationId xmlns:a16="http://schemas.microsoft.com/office/drawing/2014/main" id="{5260181B-849C-454E-4EE4-3890F1401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188" y="1203325"/>
                <a:ext cx="8077200" cy="9779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0159" name="Group 63">
            <a:extLst>
              <a:ext uri="{FF2B5EF4-FFF2-40B4-BE49-F238E27FC236}">
                <a16:creationId xmlns:a16="http://schemas.microsoft.com/office/drawing/2014/main" id="{49D44A68-78BF-F700-602A-DE2387F9CEA1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362200"/>
          <a:ext cx="8686800" cy="38862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28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-0.29149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26.327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-10.610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1.5656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0.16573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-1.4867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74.339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-39.065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8.0543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Isooctane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-0.55313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181.62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-97.787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-0.03095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Gasoline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-24.078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-201.68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64.750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0.5808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Diesel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-9.1063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246.97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-143.74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32.329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0535" name="Group 38">
            <a:extLst>
              <a:ext uri="{FF2B5EF4-FFF2-40B4-BE49-F238E27FC236}">
                <a16:creationId xmlns:a16="http://schemas.microsoft.com/office/drawing/2014/main" id="{4557C22B-1DE0-675E-880F-4F1D780B67E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0536" name="Group 19">
              <a:extLst>
                <a:ext uri="{FF2B5EF4-FFF2-40B4-BE49-F238E27FC236}">
                  <a16:creationId xmlns:a16="http://schemas.microsoft.com/office/drawing/2014/main" id="{4B4FD18F-CC67-E087-19E5-C92F980BDD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538" name="Group 8">
                <a:extLst>
                  <a:ext uri="{FF2B5EF4-FFF2-40B4-BE49-F238E27FC236}">
                    <a16:creationId xmlns:a16="http://schemas.microsoft.com/office/drawing/2014/main" id="{6D68CF99-29AD-EAF1-B41B-EE9EB5E030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0540" name="Group 9">
                  <a:extLst>
                    <a:ext uri="{FF2B5EF4-FFF2-40B4-BE49-F238E27FC236}">
                      <a16:creationId xmlns:a16="http://schemas.microsoft.com/office/drawing/2014/main" id="{F79F8341-0929-DF88-42E6-6C9C68551B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550" name="Rectangle 10">
                    <a:extLst>
                      <a:ext uri="{FF2B5EF4-FFF2-40B4-BE49-F238E27FC236}">
                        <a16:creationId xmlns:a16="http://schemas.microsoft.com/office/drawing/2014/main" id="{939E31BD-FB6B-E5D8-82DE-FB39C19BE6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551" name="Rectangle 11">
                    <a:extLst>
                      <a:ext uri="{FF2B5EF4-FFF2-40B4-BE49-F238E27FC236}">
                        <a16:creationId xmlns:a16="http://schemas.microsoft.com/office/drawing/2014/main" id="{B7456EBC-9DC8-8B45-D3BF-323DA0546E8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0541" name="Group 12">
                  <a:extLst>
                    <a:ext uri="{FF2B5EF4-FFF2-40B4-BE49-F238E27FC236}">
                      <a16:creationId xmlns:a16="http://schemas.microsoft.com/office/drawing/2014/main" id="{07304457-E802-149E-45D6-AFE0DC69383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0548" name="Rectangle 13">
                    <a:extLst>
                      <a:ext uri="{FF2B5EF4-FFF2-40B4-BE49-F238E27FC236}">
                        <a16:creationId xmlns:a16="http://schemas.microsoft.com/office/drawing/2014/main" id="{7626AE9E-80B7-1897-5E13-B786640EDA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549" name="Rectangle 14">
                    <a:extLst>
                      <a:ext uri="{FF2B5EF4-FFF2-40B4-BE49-F238E27FC236}">
                        <a16:creationId xmlns:a16="http://schemas.microsoft.com/office/drawing/2014/main" id="{6D7F7755-6D77-8F3C-3C87-ED93A261BA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0542" name="Group 15">
                  <a:extLst>
                    <a:ext uri="{FF2B5EF4-FFF2-40B4-BE49-F238E27FC236}">
                      <a16:creationId xmlns:a16="http://schemas.microsoft.com/office/drawing/2014/main" id="{3D8291BA-44B0-A0B2-F96F-2A9D48EDD05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0546" name="Rectangle 16">
                    <a:extLst>
                      <a:ext uri="{FF2B5EF4-FFF2-40B4-BE49-F238E27FC236}">
                        <a16:creationId xmlns:a16="http://schemas.microsoft.com/office/drawing/2014/main" id="{91C32503-980A-6269-37FA-094704A3DB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547" name="Rectangle 17">
                    <a:extLst>
                      <a:ext uri="{FF2B5EF4-FFF2-40B4-BE49-F238E27FC236}">
                        <a16:creationId xmlns:a16="http://schemas.microsoft.com/office/drawing/2014/main" id="{4FAA9977-B289-055E-1D04-4089A060CE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0543" name="Group 18">
                  <a:extLst>
                    <a:ext uri="{FF2B5EF4-FFF2-40B4-BE49-F238E27FC236}">
                      <a16:creationId xmlns:a16="http://schemas.microsoft.com/office/drawing/2014/main" id="{DE401AD8-FEA9-1CFE-23A0-9547E85181A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0544" name="Rectangle 19">
                    <a:extLst>
                      <a:ext uri="{FF2B5EF4-FFF2-40B4-BE49-F238E27FC236}">
                        <a16:creationId xmlns:a16="http://schemas.microsoft.com/office/drawing/2014/main" id="{3A35A576-E9C5-23BB-41AC-CD288BBA83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545" name="Rectangle 20">
                    <a:extLst>
                      <a:ext uri="{FF2B5EF4-FFF2-40B4-BE49-F238E27FC236}">
                        <a16:creationId xmlns:a16="http://schemas.microsoft.com/office/drawing/2014/main" id="{700C9F9E-13FC-931C-949D-C945E52942F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1" name="Rectangle 21">
                <a:extLst>
                  <a:ext uri="{FF2B5EF4-FFF2-40B4-BE49-F238E27FC236}">
                    <a16:creationId xmlns:a16="http://schemas.microsoft.com/office/drawing/2014/main" id="{8E1D66BF-A075-57CF-D59F-843D70D71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053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91228DE8-AF49-50B0-FB33-146AF82D9F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C0830698-C4D7-BC68-4139-C724AB1BB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7102475" cy="1143000"/>
          </a:xfrm>
        </p:spPr>
        <p:txBody>
          <a:bodyPr/>
          <a:lstStyle/>
          <a:p>
            <a:r>
              <a:rPr lang="en-US" altLang="en-US" sz="2800"/>
              <a:t>Isentropic Compression model with variable properties : 1 - 2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268" name="Ink 11">
                <a:extLst>
                  <a:ext uri="{FF2B5EF4-FFF2-40B4-BE49-F238E27FC236}">
                    <a16:creationId xmlns:a16="http://schemas.microsoft.com/office/drawing/2014/main" id="{BDAB7C63-E5AF-3202-8A1E-03197A6B167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62663" y="6005513"/>
              <a:ext cx="2351087" cy="109537"/>
            </p14:xfrm>
          </p:contentPart>
        </mc:Choice>
        <mc:Fallback xmlns="">
          <p:pic>
            <p:nvPicPr>
              <p:cNvPr id="11268" name="Ink 11">
                <a:extLst>
                  <a:ext uri="{FF2B5EF4-FFF2-40B4-BE49-F238E27FC236}">
                    <a16:creationId xmlns:a16="http://schemas.microsoft.com/office/drawing/2014/main" id="{BDAB7C63-E5AF-3202-8A1E-03197A6B1671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53309" y="5996145"/>
                <a:ext cx="2369795" cy="1282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269" name="Ink 25">
                <a:extLst>
                  <a:ext uri="{FF2B5EF4-FFF2-40B4-BE49-F238E27FC236}">
                    <a16:creationId xmlns:a16="http://schemas.microsoft.com/office/drawing/2014/main" id="{49925F4A-4550-CA8F-5A06-554D8E10F93B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6375" y="6613525"/>
              <a:ext cx="1588" cy="1588"/>
            </p14:xfrm>
          </p:contentPart>
        </mc:Choice>
        <mc:Fallback xmlns="">
          <p:pic>
            <p:nvPicPr>
              <p:cNvPr id="11269" name="Ink 25">
                <a:extLst>
                  <a:ext uri="{FF2B5EF4-FFF2-40B4-BE49-F238E27FC236}">
                    <a16:creationId xmlns:a16="http://schemas.microsoft.com/office/drawing/2014/main" id="{49925F4A-4550-CA8F-5A06-554D8E10F93B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85087" y="6572237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8">
                <a:extLst>
                  <a:ext uri="{FF2B5EF4-FFF2-40B4-BE49-F238E27FC236}">
                    <a16:creationId xmlns:a16="http://schemas.microsoft.com/office/drawing/2014/main" id="{6F46688B-F6D6-3C0E-8314-63166F38B0DF}"/>
                  </a:ext>
                </a:extLst>
              </p:cNvPr>
              <p:cNvSpPr txBox="1"/>
              <p:nvPr/>
            </p:nvSpPr>
            <p:spPr bwMode="auto">
              <a:xfrm>
                <a:off x="3408363" y="3387725"/>
                <a:ext cx="2654300" cy="10128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4" name="Object 8">
                <a:extLst>
                  <a:ext uri="{FF2B5EF4-FFF2-40B4-BE49-F238E27FC236}">
                    <a16:creationId xmlns:a16="http://schemas.microsoft.com/office/drawing/2014/main" id="{6F46688B-F6D6-3C0E-8314-63166F38B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8363" y="3387725"/>
                <a:ext cx="2654300" cy="10128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9">
                <a:extLst>
                  <a:ext uri="{FF2B5EF4-FFF2-40B4-BE49-F238E27FC236}">
                    <a16:creationId xmlns:a16="http://schemas.microsoft.com/office/drawing/2014/main" id="{BCAEB65E-E7E4-94CE-5FA5-8E62468FC16A}"/>
                  </a:ext>
                </a:extLst>
              </p:cNvPr>
              <p:cNvSpPr txBox="1"/>
              <p:nvPr/>
            </p:nvSpPr>
            <p:spPr bwMode="auto">
              <a:xfrm>
                <a:off x="1846263" y="1416050"/>
                <a:ext cx="5391150" cy="8445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N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IN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ra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5" name="Object 9">
                <a:extLst>
                  <a:ext uri="{FF2B5EF4-FFF2-40B4-BE49-F238E27FC236}">
                    <a16:creationId xmlns:a16="http://schemas.microsoft.com/office/drawing/2014/main" id="{BCAEB65E-E7E4-94CE-5FA5-8E62468FC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6263" y="1416050"/>
                <a:ext cx="5391150" cy="8445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9">
                <a:extLst>
                  <a:ext uri="{FF2B5EF4-FFF2-40B4-BE49-F238E27FC236}">
                    <a16:creationId xmlns:a16="http://schemas.microsoft.com/office/drawing/2014/main" id="{0447C477-3D6F-CB68-B724-FB81B2BCA434}"/>
                  </a:ext>
                </a:extLst>
              </p:cNvPr>
              <p:cNvSpPr txBox="1"/>
              <p:nvPr/>
            </p:nvSpPr>
            <p:spPr bwMode="auto">
              <a:xfrm>
                <a:off x="1552575" y="2328863"/>
                <a:ext cx="6065838" cy="8620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N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p>
                                        <m:s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N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e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fName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6" name="Object 9">
                <a:extLst>
                  <a:ext uri="{FF2B5EF4-FFF2-40B4-BE49-F238E27FC236}">
                    <a16:creationId xmlns:a16="http://schemas.microsoft.com/office/drawing/2014/main" id="{0447C477-3D6F-CB68-B724-FB81B2BCA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2575" y="2328863"/>
                <a:ext cx="6065838" cy="8620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1">
                <a:extLst>
                  <a:ext uri="{FF2B5EF4-FFF2-40B4-BE49-F238E27FC236}">
                    <a16:creationId xmlns:a16="http://schemas.microsoft.com/office/drawing/2014/main" id="{1191A6FA-ADBE-827C-6337-0FA5FAE7AC3C}"/>
                  </a:ext>
                </a:extLst>
              </p:cNvPr>
              <p:cNvSpPr txBox="1"/>
              <p:nvPr/>
            </p:nvSpPr>
            <p:spPr bwMode="auto">
              <a:xfrm>
                <a:off x="3290888" y="4770438"/>
                <a:ext cx="2503487" cy="11636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" name="Object 1">
                <a:extLst>
                  <a:ext uri="{FF2B5EF4-FFF2-40B4-BE49-F238E27FC236}">
                    <a16:creationId xmlns:a16="http://schemas.microsoft.com/office/drawing/2014/main" id="{1191A6FA-ADBE-827C-6337-0FA5FAE7A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0888" y="4770438"/>
                <a:ext cx="2503487" cy="11636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513" name="Group 38">
            <a:extLst>
              <a:ext uri="{FF2B5EF4-FFF2-40B4-BE49-F238E27FC236}">
                <a16:creationId xmlns:a16="http://schemas.microsoft.com/office/drawing/2014/main" id="{8C8F4F60-FBD5-E131-4864-610CF6A80F9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1514" name="Group 19">
              <a:extLst>
                <a:ext uri="{FF2B5EF4-FFF2-40B4-BE49-F238E27FC236}">
                  <a16:creationId xmlns:a16="http://schemas.microsoft.com/office/drawing/2014/main" id="{1F0CDFBB-D1AD-3032-0B81-4393A2D646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1516" name="Group 8">
                <a:extLst>
                  <a:ext uri="{FF2B5EF4-FFF2-40B4-BE49-F238E27FC236}">
                    <a16:creationId xmlns:a16="http://schemas.microsoft.com/office/drawing/2014/main" id="{C8825104-F74E-7489-4F7C-0A5980B9B9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1518" name="Group 9">
                  <a:extLst>
                    <a:ext uri="{FF2B5EF4-FFF2-40B4-BE49-F238E27FC236}">
                      <a16:creationId xmlns:a16="http://schemas.microsoft.com/office/drawing/2014/main" id="{B81C1679-C809-B0C8-1FF5-56E2F799C2D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1528" name="Rectangle 10">
                    <a:extLst>
                      <a:ext uri="{FF2B5EF4-FFF2-40B4-BE49-F238E27FC236}">
                        <a16:creationId xmlns:a16="http://schemas.microsoft.com/office/drawing/2014/main" id="{9413CA30-5C12-10D9-85E4-4F0AF0CC72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529" name="Rectangle 11">
                    <a:extLst>
                      <a:ext uri="{FF2B5EF4-FFF2-40B4-BE49-F238E27FC236}">
                        <a16:creationId xmlns:a16="http://schemas.microsoft.com/office/drawing/2014/main" id="{7B63FE0F-A347-78DA-8370-A17E96B4797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1519" name="Group 12">
                  <a:extLst>
                    <a:ext uri="{FF2B5EF4-FFF2-40B4-BE49-F238E27FC236}">
                      <a16:creationId xmlns:a16="http://schemas.microsoft.com/office/drawing/2014/main" id="{C4E80921-4244-8920-4F91-A7FCE03785B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1526" name="Rectangle 13">
                    <a:extLst>
                      <a:ext uri="{FF2B5EF4-FFF2-40B4-BE49-F238E27FC236}">
                        <a16:creationId xmlns:a16="http://schemas.microsoft.com/office/drawing/2014/main" id="{75D220F7-71B1-0437-6FB5-9BBC469FC5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527" name="Rectangle 14">
                    <a:extLst>
                      <a:ext uri="{FF2B5EF4-FFF2-40B4-BE49-F238E27FC236}">
                        <a16:creationId xmlns:a16="http://schemas.microsoft.com/office/drawing/2014/main" id="{A37A98C8-F0BA-3A61-807F-88DFE9285C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1520" name="Group 15">
                  <a:extLst>
                    <a:ext uri="{FF2B5EF4-FFF2-40B4-BE49-F238E27FC236}">
                      <a16:creationId xmlns:a16="http://schemas.microsoft.com/office/drawing/2014/main" id="{0F863761-C435-1B63-EA05-2AE9485111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1524" name="Rectangle 16">
                    <a:extLst>
                      <a:ext uri="{FF2B5EF4-FFF2-40B4-BE49-F238E27FC236}">
                        <a16:creationId xmlns:a16="http://schemas.microsoft.com/office/drawing/2014/main" id="{F74D0E72-0BC2-3E94-B2C2-CA0043957E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525" name="Rectangle 17">
                    <a:extLst>
                      <a:ext uri="{FF2B5EF4-FFF2-40B4-BE49-F238E27FC236}">
                        <a16:creationId xmlns:a16="http://schemas.microsoft.com/office/drawing/2014/main" id="{5846AA96-B021-2167-BCB9-46FA8645AA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1521" name="Group 18">
                  <a:extLst>
                    <a:ext uri="{FF2B5EF4-FFF2-40B4-BE49-F238E27FC236}">
                      <a16:creationId xmlns:a16="http://schemas.microsoft.com/office/drawing/2014/main" id="{6FAA0DC8-406E-2F5E-62AC-6A18028352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1522" name="Rectangle 19">
                    <a:extLst>
                      <a:ext uri="{FF2B5EF4-FFF2-40B4-BE49-F238E27FC236}">
                        <a16:creationId xmlns:a16="http://schemas.microsoft.com/office/drawing/2014/main" id="{406BDCCA-A817-4F15-C463-8AFA41B58E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523" name="Rectangle 20">
                    <a:extLst>
                      <a:ext uri="{FF2B5EF4-FFF2-40B4-BE49-F238E27FC236}">
                        <a16:creationId xmlns:a16="http://schemas.microsoft.com/office/drawing/2014/main" id="{9F3977B8-0C3A-9D7E-2403-11987575AE2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7" name="Rectangle 21">
                <a:extLst>
                  <a:ext uri="{FF2B5EF4-FFF2-40B4-BE49-F238E27FC236}">
                    <a16:creationId xmlns:a16="http://schemas.microsoft.com/office/drawing/2014/main" id="{D525D9CB-2D9C-4188-5F3C-E301953F4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1515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6A26DAE-3B11-B369-E437-CEA48B4A07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Title 1">
            <a:extLst>
              <a:ext uri="{FF2B5EF4-FFF2-40B4-BE49-F238E27FC236}">
                <a16:creationId xmlns:a16="http://schemas.microsoft.com/office/drawing/2014/main" id="{D877469D-7C7A-CDC3-68E5-D42539A2A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75" y="186135"/>
            <a:ext cx="6709985" cy="990599"/>
          </a:xfrm>
        </p:spPr>
        <p:txBody>
          <a:bodyPr/>
          <a:lstStyle/>
          <a:p>
            <a:r>
              <a:rPr lang="en-US" altLang="en-US" sz="2800" dirty="0"/>
              <a:t>Indicative Gas Cycle of a Four Stroke SI Engine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F36BC932-4E38-D0ED-1813-7FA0F666B51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id="{766A7BE4-D3D6-46F7-F15F-16123AC7DA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" name="Group 8">
                <a:extLst>
                  <a:ext uri="{FF2B5EF4-FFF2-40B4-BE49-F238E27FC236}">
                    <a16:creationId xmlns:a16="http://schemas.microsoft.com/office/drawing/2014/main" id="{B88E12CF-EF2B-7CF8-56D2-027F1F3CC4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8" name="Group 9">
                  <a:extLst>
                    <a:ext uri="{FF2B5EF4-FFF2-40B4-BE49-F238E27FC236}">
                      <a16:creationId xmlns:a16="http://schemas.microsoft.com/office/drawing/2014/main" id="{A1FFBADF-7AD2-05A5-10FB-8DBE10C9752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8" name="Rectangle 10">
                    <a:extLst>
                      <a:ext uri="{FF2B5EF4-FFF2-40B4-BE49-F238E27FC236}">
                        <a16:creationId xmlns:a16="http://schemas.microsoft.com/office/drawing/2014/main" id="{3A44F933-7B5D-F451-D107-DBDED75CB31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1">
                    <a:extLst>
                      <a:ext uri="{FF2B5EF4-FFF2-40B4-BE49-F238E27FC236}">
                        <a16:creationId xmlns:a16="http://schemas.microsoft.com/office/drawing/2014/main" id="{484764AF-1A55-3155-B003-51D786D431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" name="Group 12">
                  <a:extLst>
                    <a:ext uri="{FF2B5EF4-FFF2-40B4-BE49-F238E27FC236}">
                      <a16:creationId xmlns:a16="http://schemas.microsoft.com/office/drawing/2014/main" id="{40D754DB-839E-3EED-0452-E0CA303F8D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6" name="Rectangle 13">
                    <a:extLst>
                      <a:ext uri="{FF2B5EF4-FFF2-40B4-BE49-F238E27FC236}">
                        <a16:creationId xmlns:a16="http://schemas.microsoft.com/office/drawing/2014/main" id="{A7EA7C31-1A6A-D3D4-A299-EAFE54AFFF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4">
                    <a:extLst>
                      <a:ext uri="{FF2B5EF4-FFF2-40B4-BE49-F238E27FC236}">
                        <a16:creationId xmlns:a16="http://schemas.microsoft.com/office/drawing/2014/main" id="{344A56B2-1DA0-4EDD-5AA5-461ADAA786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5">
                  <a:extLst>
                    <a:ext uri="{FF2B5EF4-FFF2-40B4-BE49-F238E27FC236}">
                      <a16:creationId xmlns:a16="http://schemas.microsoft.com/office/drawing/2014/main" id="{384D7235-781F-1B2C-BDA3-A14BFC0D20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4" name="Rectangle 16">
                    <a:extLst>
                      <a:ext uri="{FF2B5EF4-FFF2-40B4-BE49-F238E27FC236}">
                        <a16:creationId xmlns:a16="http://schemas.microsoft.com/office/drawing/2014/main" id="{8953563B-ACC9-3964-D4CF-4F08A1C473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17">
                    <a:extLst>
                      <a:ext uri="{FF2B5EF4-FFF2-40B4-BE49-F238E27FC236}">
                        <a16:creationId xmlns:a16="http://schemas.microsoft.com/office/drawing/2014/main" id="{F64AE36B-A6E7-5F49-C8D1-930A46ED251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8">
                  <a:extLst>
                    <a:ext uri="{FF2B5EF4-FFF2-40B4-BE49-F238E27FC236}">
                      <a16:creationId xmlns:a16="http://schemas.microsoft.com/office/drawing/2014/main" id="{F0662A24-D5CC-172F-D617-0B2134208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2" name="Rectangle 19">
                    <a:extLst>
                      <a:ext uri="{FF2B5EF4-FFF2-40B4-BE49-F238E27FC236}">
                        <a16:creationId xmlns:a16="http://schemas.microsoft.com/office/drawing/2014/main" id="{45167842-2B6B-3DE1-8598-A068A87FB3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3" name="Rectangle 20">
                    <a:extLst>
                      <a:ext uri="{FF2B5EF4-FFF2-40B4-BE49-F238E27FC236}">
                        <a16:creationId xmlns:a16="http://schemas.microsoft.com/office/drawing/2014/main" id="{C5612C97-2457-A34F-2000-F952993E3D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7" name="Rectangle 21">
                <a:extLst>
                  <a:ext uri="{FF2B5EF4-FFF2-40B4-BE49-F238E27FC236}">
                    <a16:creationId xmlns:a16="http://schemas.microsoft.com/office/drawing/2014/main" id="{865D3E3D-ED5D-EB6E-9E88-BE234D2C9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2192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5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6E1EACB-B74D-AC20-FD56-60879B11C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567FD0D4-4707-F09C-3628-C8B74E333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84" y="1257299"/>
            <a:ext cx="4197244" cy="5464176"/>
          </a:xfrm>
          <a:prstGeom prst="rect">
            <a:avLst/>
          </a:prstGeom>
        </p:spPr>
      </p:pic>
      <p:grpSp>
        <p:nvGrpSpPr>
          <p:cNvPr id="21" name="Group 116">
            <a:extLst>
              <a:ext uri="{FF2B5EF4-FFF2-40B4-BE49-F238E27FC236}">
                <a16:creationId xmlns:a16="http://schemas.microsoft.com/office/drawing/2014/main" id="{554BEA08-EC28-50F3-DBE7-64B6CEA1D455}"/>
              </a:ext>
            </a:extLst>
          </p:cNvPr>
          <p:cNvGrpSpPr>
            <a:grpSpLocks/>
          </p:cNvGrpSpPr>
          <p:nvPr/>
        </p:nvGrpSpPr>
        <p:grpSpPr bwMode="auto">
          <a:xfrm>
            <a:off x="7023100" y="3979582"/>
            <a:ext cx="1460500" cy="2589212"/>
            <a:chOff x="914" y="765"/>
            <a:chExt cx="920" cy="1631"/>
          </a:xfrm>
        </p:grpSpPr>
        <p:sp>
          <p:nvSpPr>
            <p:cNvPr id="22" name="AutoShape 6">
              <a:extLst>
                <a:ext uri="{FF2B5EF4-FFF2-40B4-BE49-F238E27FC236}">
                  <a16:creationId xmlns:a16="http://schemas.microsoft.com/office/drawing/2014/main" id="{CD06B167-ACE4-C77E-5A80-2BD9ED1A13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725402">
              <a:off x="1374" y="1593"/>
              <a:ext cx="13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9 w 21600"/>
                <a:gd name="T13" fmla="*/ 4494 h 21600"/>
                <a:gd name="T14" fmla="*/ 17061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29A1F879-0D27-BAFD-2267-47E1EEA07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1523"/>
              <a:ext cx="598" cy="13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4" name="Line 10">
              <a:extLst>
                <a:ext uri="{FF2B5EF4-FFF2-40B4-BE49-F238E27FC236}">
                  <a16:creationId xmlns:a16="http://schemas.microsoft.com/office/drawing/2014/main" id="{3114CBC9-2591-C870-51A0-94D56CD07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8" y="1293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Line 11">
              <a:extLst>
                <a:ext uri="{FF2B5EF4-FFF2-40B4-BE49-F238E27FC236}">
                  <a16:creationId xmlns:a16="http://schemas.microsoft.com/office/drawing/2014/main" id="{FBBEF9F0-440B-B232-DB4D-15C94D52F1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96" y="1293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" name="Line 12">
              <a:extLst>
                <a:ext uri="{FF2B5EF4-FFF2-40B4-BE49-F238E27FC236}">
                  <a16:creationId xmlns:a16="http://schemas.microsoft.com/office/drawing/2014/main" id="{C5BA4C47-65BB-8B06-482E-6B37213A6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1293"/>
              <a:ext cx="1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7" name="Line 13">
              <a:extLst>
                <a:ext uri="{FF2B5EF4-FFF2-40B4-BE49-F238E27FC236}">
                  <a16:creationId xmlns:a16="http://schemas.microsoft.com/office/drawing/2014/main" id="{8C5E3119-767D-ECB8-EF69-E5D3E6876A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8" y="1293"/>
              <a:ext cx="3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Line 14">
              <a:extLst>
                <a:ext uri="{FF2B5EF4-FFF2-40B4-BE49-F238E27FC236}">
                  <a16:creationId xmlns:a16="http://schemas.microsoft.com/office/drawing/2014/main" id="{36782C13-5CB6-A566-5CFE-F9068873C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0" y="1385"/>
              <a:ext cx="1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15">
              <a:extLst>
                <a:ext uri="{FF2B5EF4-FFF2-40B4-BE49-F238E27FC236}">
                  <a16:creationId xmlns:a16="http://schemas.microsoft.com/office/drawing/2014/main" id="{56ECEF99-A6B0-A798-3775-C66F32115B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1247"/>
              <a:ext cx="0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FDE8EAB4-1BEB-0CC1-EDB9-6D230BD92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1199"/>
              <a:ext cx="135" cy="234"/>
            </a:xfrm>
            <a:custGeom>
              <a:avLst/>
              <a:gdLst>
                <a:gd name="T0" fmla="*/ 0 w 438"/>
                <a:gd name="T1" fmla="*/ 0 h 585"/>
                <a:gd name="T2" fmla="*/ 0 w 438"/>
                <a:gd name="T3" fmla="*/ 0 h 585"/>
                <a:gd name="T4" fmla="*/ 0 w 438"/>
                <a:gd name="T5" fmla="*/ 0 h 585"/>
                <a:gd name="T6" fmla="*/ 0 w 438"/>
                <a:gd name="T7" fmla="*/ 0 h 585"/>
                <a:gd name="T8" fmla="*/ 0 w 438"/>
                <a:gd name="T9" fmla="*/ 0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A1AC0F11-9814-BC38-DD32-640E2369D45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4" y="1201"/>
              <a:ext cx="129" cy="234"/>
            </a:xfrm>
            <a:custGeom>
              <a:avLst/>
              <a:gdLst>
                <a:gd name="T0" fmla="*/ 0 w 438"/>
                <a:gd name="T1" fmla="*/ 0 h 585"/>
                <a:gd name="T2" fmla="*/ 0 w 438"/>
                <a:gd name="T3" fmla="*/ 0 h 585"/>
                <a:gd name="T4" fmla="*/ 0 w 438"/>
                <a:gd name="T5" fmla="*/ 0 h 585"/>
                <a:gd name="T6" fmla="*/ 0 w 438"/>
                <a:gd name="T7" fmla="*/ 0 h 585"/>
                <a:gd name="T8" fmla="*/ 0 w 438"/>
                <a:gd name="T9" fmla="*/ 0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4" name="Arc 18">
              <a:extLst>
                <a:ext uri="{FF2B5EF4-FFF2-40B4-BE49-F238E27FC236}">
                  <a16:creationId xmlns:a16="http://schemas.microsoft.com/office/drawing/2014/main" id="{5CE2A776-4D22-1837-A317-0DB98179A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" y="971"/>
              <a:ext cx="184" cy="322"/>
            </a:xfrm>
            <a:custGeom>
              <a:avLst/>
              <a:gdLst>
                <a:gd name="T0" fmla="*/ 0 w 21600"/>
                <a:gd name="T1" fmla="*/ 0 h 21388"/>
                <a:gd name="T2" fmla="*/ 0 w 21600"/>
                <a:gd name="T3" fmla="*/ 0 h 21388"/>
                <a:gd name="T4" fmla="*/ 0 w 21600"/>
                <a:gd name="T5" fmla="*/ 0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lnTo>
                    <a:pt x="302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" name="Arc 19">
              <a:extLst>
                <a:ext uri="{FF2B5EF4-FFF2-40B4-BE49-F238E27FC236}">
                  <a16:creationId xmlns:a16="http://schemas.microsoft.com/office/drawing/2014/main" id="{498D4448-87EE-2F38-3AC5-46E4A828D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" y="971"/>
              <a:ext cx="276" cy="322"/>
            </a:xfrm>
            <a:custGeom>
              <a:avLst/>
              <a:gdLst>
                <a:gd name="T0" fmla="*/ 0 w 21600"/>
                <a:gd name="T1" fmla="*/ 0 h 21388"/>
                <a:gd name="T2" fmla="*/ 0 w 21600"/>
                <a:gd name="T3" fmla="*/ 0 h 21388"/>
                <a:gd name="T4" fmla="*/ 0 w 21600"/>
                <a:gd name="T5" fmla="*/ 0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lnTo>
                    <a:pt x="302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6" name="Text Box 20">
              <a:extLst>
                <a:ext uri="{FF2B5EF4-FFF2-40B4-BE49-F238E27FC236}">
                  <a16:creationId xmlns:a16="http://schemas.microsoft.com/office/drawing/2014/main" id="{042FC962-FC5E-45AF-A2EE-9BACCB3B2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833"/>
              <a:ext cx="41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     I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        R</a:t>
              </a:r>
              <a:endParaRPr lang="en-US" altLang="en-US" sz="2000"/>
            </a:p>
          </p:txBody>
        </p:sp>
        <p:sp>
          <p:nvSpPr>
            <p:cNvPr id="1027" name="AutoShape 41">
              <a:extLst>
                <a:ext uri="{FF2B5EF4-FFF2-40B4-BE49-F238E27FC236}">
                  <a16:creationId xmlns:a16="http://schemas.microsoft.com/office/drawing/2014/main" id="{1528D44F-7CB6-594A-58AA-CAA0720E1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1431"/>
              <a:ext cx="138" cy="414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28" name="Text Box 54">
              <a:extLst>
                <a:ext uri="{FF2B5EF4-FFF2-40B4-BE49-F238E27FC236}">
                  <a16:creationId xmlns:a16="http://schemas.microsoft.com/office/drawing/2014/main" id="{05EE94DD-BD76-2F81-D32C-8CBFEA6C08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050"/>
              <a:ext cx="57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Intake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Stroke</a:t>
              </a:r>
              <a:endParaRPr lang="en-US" altLang="en-US" sz="2000"/>
            </a:p>
          </p:txBody>
        </p:sp>
        <p:sp>
          <p:nvSpPr>
            <p:cNvPr id="1029" name="Oval 55">
              <a:extLst>
                <a:ext uri="{FF2B5EF4-FFF2-40B4-BE49-F238E27FC236}">
                  <a16:creationId xmlns:a16="http://schemas.microsoft.com/office/drawing/2014/main" id="{213BA061-9258-A2F8-6293-900A852DB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1593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30" name="Rectangle 59">
              <a:extLst>
                <a:ext uri="{FF2B5EF4-FFF2-40B4-BE49-F238E27FC236}">
                  <a16:creationId xmlns:a16="http://schemas.microsoft.com/office/drawing/2014/main" id="{0097A776-AC0D-6BB6-BD1A-C40C14A892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2526">
              <a:off x="1374" y="1869"/>
              <a:ext cx="276" cy="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31" name="Line 63">
              <a:extLst>
                <a:ext uri="{FF2B5EF4-FFF2-40B4-BE49-F238E27FC236}">
                  <a16:creationId xmlns:a16="http://schemas.microsoft.com/office/drawing/2014/main" id="{A2B4CA05-E9E0-9AD9-B619-C484AB48F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82" y="903"/>
              <a:ext cx="92" cy="23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2" name="Text Box 64">
              <a:extLst>
                <a:ext uri="{FF2B5EF4-FFF2-40B4-BE49-F238E27FC236}">
                  <a16:creationId xmlns:a16="http://schemas.microsoft.com/office/drawing/2014/main" id="{7F4894AA-0A3C-DF8B-A05B-5AA5CF0D8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" y="765"/>
              <a:ext cx="36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FUEL</a:t>
              </a:r>
              <a:endParaRPr lang="en-US" altLang="en-US" sz="2000"/>
            </a:p>
          </p:txBody>
        </p:sp>
      </p:grpSp>
      <p:grpSp>
        <p:nvGrpSpPr>
          <p:cNvPr id="1033" name="Group 119">
            <a:extLst>
              <a:ext uri="{FF2B5EF4-FFF2-40B4-BE49-F238E27FC236}">
                <a16:creationId xmlns:a16="http://schemas.microsoft.com/office/drawing/2014/main" id="{34368F86-9CD5-1001-0F40-4192197BC87E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4172463"/>
            <a:ext cx="1284287" cy="2262187"/>
            <a:chOff x="3923" y="971"/>
            <a:chExt cx="809" cy="1425"/>
          </a:xfrm>
        </p:grpSpPr>
        <p:sp>
          <p:nvSpPr>
            <p:cNvPr id="1034" name="AutoShape 3">
              <a:extLst>
                <a:ext uri="{FF2B5EF4-FFF2-40B4-BE49-F238E27FC236}">
                  <a16:creationId xmlns:a16="http://schemas.microsoft.com/office/drawing/2014/main" id="{1F4121F4-04E5-4C73-58C2-7D6E6BDD59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874598" flipH="1">
              <a:off x="4134" y="1731"/>
              <a:ext cx="13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9 w 21600"/>
                <a:gd name="T13" fmla="*/ 4494 h 21600"/>
                <a:gd name="T14" fmla="*/ 17061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35" name="Rectangle 7">
              <a:extLst>
                <a:ext uri="{FF2B5EF4-FFF2-40B4-BE49-F238E27FC236}">
                  <a16:creationId xmlns:a16="http://schemas.microsoft.com/office/drawing/2014/main" id="{AF4ED826-9E4D-18A0-28B2-8E824B90D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" y="1293"/>
              <a:ext cx="598" cy="5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36" name="Rectangle 30">
              <a:extLst>
                <a:ext uri="{FF2B5EF4-FFF2-40B4-BE49-F238E27FC236}">
                  <a16:creationId xmlns:a16="http://schemas.microsoft.com/office/drawing/2014/main" id="{7BD00958-3121-9ADC-2E63-A3D7B3EBC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" y="1685"/>
              <a:ext cx="598" cy="13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37" name="Line 31">
              <a:extLst>
                <a:ext uri="{FF2B5EF4-FFF2-40B4-BE49-F238E27FC236}">
                  <a16:creationId xmlns:a16="http://schemas.microsoft.com/office/drawing/2014/main" id="{BAB1DF96-9083-D081-F5BF-453F58C08F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0" y="1293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8" name="Line 32">
              <a:extLst>
                <a:ext uri="{FF2B5EF4-FFF2-40B4-BE49-F238E27FC236}">
                  <a16:creationId xmlns:a16="http://schemas.microsoft.com/office/drawing/2014/main" id="{C9B36DCB-9076-BC19-C167-33D124F0D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8" y="1293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9" name="Line 33">
              <a:extLst>
                <a:ext uri="{FF2B5EF4-FFF2-40B4-BE49-F238E27FC236}">
                  <a16:creationId xmlns:a16="http://schemas.microsoft.com/office/drawing/2014/main" id="{89F32395-36C8-1DB1-F0F5-1A4C68B099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0" y="1293"/>
              <a:ext cx="1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0" name="Line 34">
              <a:extLst>
                <a:ext uri="{FF2B5EF4-FFF2-40B4-BE49-F238E27FC236}">
                  <a16:creationId xmlns:a16="http://schemas.microsoft.com/office/drawing/2014/main" id="{27CB38FB-F84B-85CF-1E6D-E983DEAB51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50" y="1293"/>
              <a:ext cx="3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1" name="Line 35">
              <a:extLst>
                <a:ext uri="{FF2B5EF4-FFF2-40B4-BE49-F238E27FC236}">
                  <a16:creationId xmlns:a16="http://schemas.microsoft.com/office/drawing/2014/main" id="{04AF77AC-C93D-F5F8-AC38-573F114D82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1385"/>
              <a:ext cx="1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2" name="Line 36">
              <a:extLst>
                <a:ext uri="{FF2B5EF4-FFF2-40B4-BE49-F238E27FC236}">
                  <a16:creationId xmlns:a16="http://schemas.microsoft.com/office/drawing/2014/main" id="{0EE33B2A-7585-F152-3421-E9272A2E9C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4" y="1247"/>
              <a:ext cx="0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3" name="Freeform 37">
              <a:extLst>
                <a:ext uri="{FF2B5EF4-FFF2-40B4-BE49-F238E27FC236}">
                  <a16:creationId xmlns:a16="http://schemas.microsoft.com/office/drawing/2014/main" id="{ED4BEA59-213B-37EE-10C5-342327EA5A3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26" y="1199"/>
              <a:ext cx="135" cy="234"/>
            </a:xfrm>
            <a:custGeom>
              <a:avLst/>
              <a:gdLst>
                <a:gd name="T0" fmla="*/ 0 w 438"/>
                <a:gd name="T1" fmla="*/ 0 h 585"/>
                <a:gd name="T2" fmla="*/ 0 w 438"/>
                <a:gd name="T3" fmla="*/ 0 h 585"/>
                <a:gd name="T4" fmla="*/ 0 w 438"/>
                <a:gd name="T5" fmla="*/ 0 h 585"/>
                <a:gd name="T6" fmla="*/ 0 w 438"/>
                <a:gd name="T7" fmla="*/ 0 h 585"/>
                <a:gd name="T8" fmla="*/ 0 w 438"/>
                <a:gd name="T9" fmla="*/ 0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4" name="Freeform 38">
              <a:extLst>
                <a:ext uri="{FF2B5EF4-FFF2-40B4-BE49-F238E27FC236}">
                  <a16:creationId xmlns:a16="http://schemas.microsoft.com/office/drawing/2014/main" id="{B79F4447-F8DD-156F-4DF9-60F0A0FDC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1201"/>
              <a:ext cx="129" cy="234"/>
            </a:xfrm>
            <a:custGeom>
              <a:avLst/>
              <a:gdLst>
                <a:gd name="T0" fmla="*/ 0 w 438"/>
                <a:gd name="T1" fmla="*/ 0 h 585"/>
                <a:gd name="T2" fmla="*/ 0 w 438"/>
                <a:gd name="T3" fmla="*/ 0 h 585"/>
                <a:gd name="T4" fmla="*/ 0 w 438"/>
                <a:gd name="T5" fmla="*/ 0 h 585"/>
                <a:gd name="T6" fmla="*/ 0 w 438"/>
                <a:gd name="T7" fmla="*/ 0 h 585"/>
                <a:gd name="T8" fmla="*/ 0 w 438"/>
                <a:gd name="T9" fmla="*/ 0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7" name="Arc 39">
              <a:extLst>
                <a:ext uri="{FF2B5EF4-FFF2-40B4-BE49-F238E27FC236}">
                  <a16:creationId xmlns:a16="http://schemas.microsoft.com/office/drawing/2014/main" id="{C09EA78C-C692-DD1F-359E-AABB5A404E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72" y="971"/>
              <a:ext cx="184" cy="322"/>
            </a:xfrm>
            <a:custGeom>
              <a:avLst/>
              <a:gdLst>
                <a:gd name="T0" fmla="*/ 0 w 21600"/>
                <a:gd name="T1" fmla="*/ 0 h 21388"/>
                <a:gd name="T2" fmla="*/ 0 w 21600"/>
                <a:gd name="T3" fmla="*/ 0 h 21388"/>
                <a:gd name="T4" fmla="*/ 0 w 21600"/>
                <a:gd name="T5" fmla="*/ 0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lnTo>
                    <a:pt x="302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8" name="Arc 40">
              <a:extLst>
                <a:ext uri="{FF2B5EF4-FFF2-40B4-BE49-F238E27FC236}">
                  <a16:creationId xmlns:a16="http://schemas.microsoft.com/office/drawing/2014/main" id="{676C8BFA-2E4D-F710-AC39-8701486A858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56" y="971"/>
              <a:ext cx="276" cy="322"/>
            </a:xfrm>
            <a:custGeom>
              <a:avLst/>
              <a:gdLst>
                <a:gd name="T0" fmla="*/ 0 w 21600"/>
                <a:gd name="T1" fmla="*/ 0 h 21388"/>
                <a:gd name="T2" fmla="*/ 0 w 21600"/>
                <a:gd name="T3" fmla="*/ 0 h 21388"/>
                <a:gd name="T4" fmla="*/ 0 w 21600"/>
                <a:gd name="T5" fmla="*/ 0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lnTo>
                    <a:pt x="302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9" name="AutoShape 44">
              <a:extLst>
                <a:ext uri="{FF2B5EF4-FFF2-40B4-BE49-F238E27FC236}">
                  <a16:creationId xmlns:a16="http://schemas.microsoft.com/office/drawing/2014/main" id="{CE483340-EBC6-6FB5-9E11-B6E8DF8D4F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48" y="1569"/>
              <a:ext cx="138" cy="414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50" name="Text Box 45">
              <a:extLst>
                <a:ext uri="{FF2B5EF4-FFF2-40B4-BE49-F238E27FC236}">
                  <a16:creationId xmlns:a16="http://schemas.microsoft.com/office/drawing/2014/main" id="{290D7ACA-B7DD-049C-9159-25E41768A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1389"/>
              <a:ext cx="725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Combustion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Products</a:t>
              </a:r>
              <a:endParaRPr lang="en-US" altLang="en-US" sz="2000"/>
            </a:p>
          </p:txBody>
        </p:sp>
        <p:sp>
          <p:nvSpPr>
            <p:cNvPr id="1051" name="Oval 56">
              <a:extLst>
                <a:ext uri="{FF2B5EF4-FFF2-40B4-BE49-F238E27FC236}">
                  <a16:creationId xmlns:a16="http://schemas.microsoft.com/office/drawing/2014/main" id="{8B6426A2-04D3-7B6A-1FC1-4519DE969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31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52" name="Rectangle 62">
              <a:extLst>
                <a:ext uri="{FF2B5EF4-FFF2-40B4-BE49-F238E27FC236}">
                  <a16:creationId xmlns:a16="http://schemas.microsoft.com/office/drawing/2014/main" id="{0380247A-1CD4-8396-C01B-A0145712FA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3377">
              <a:off x="3996" y="2079"/>
              <a:ext cx="276" cy="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53" name="Text Box 104">
              <a:extLst>
                <a:ext uri="{FF2B5EF4-FFF2-40B4-BE49-F238E27FC236}">
                  <a16:creationId xmlns:a16="http://schemas.microsoft.com/office/drawing/2014/main" id="{954C1AB2-30D8-32CB-8214-AA94E442F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" y="2050"/>
              <a:ext cx="57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Exhaust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Stroke</a:t>
              </a:r>
              <a:endParaRPr lang="en-US" altLang="en-US" sz="2000"/>
            </a:p>
          </p:txBody>
        </p:sp>
        <p:sp>
          <p:nvSpPr>
            <p:cNvPr id="1054" name="Rectangle 106">
              <a:extLst>
                <a:ext uri="{FF2B5EF4-FFF2-40B4-BE49-F238E27FC236}">
                  <a16:creationId xmlns:a16="http://schemas.microsoft.com/office/drawing/2014/main" id="{1CDA37C1-3455-191B-CC0F-D3C87B355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9" y="2015"/>
              <a:ext cx="334" cy="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55" name="Group 118">
            <a:extLst>
              <a:ext uri="{FF2B5EF4-FFF2-40B4-BE49-F238E27FC236}">
                <a16:creationId xmlns:a16="http://schemas.microsoft.com/office/drawing/2014/main" id="{5793103D-68F3-04A8-998D-F2462DB22818}"/>
              </a:ext>
            </a:extLst>
          </p:cNvPr>
          <p:cNvGrpSpPr>
            <a:grpSpLocks/>
          </p:cNvGrpSpPr>
          <p:nvPr/>
        </p:nvGrpSpPr>
        <p:grpSpPr bwMode="auto">
          <a:xfrm>
            <a:off x="6743700" y="1295400"/>
            <a:ext cx="1168400" cy="2335212"/>
            <a:chOff x="2984" y="925"/>
            <a:chExt cx="736" cy="1471"/>
          </a:xfrm>
        </p:grpSpPr>
        <p:sp>
          <p:nvSpPr>
            <p:cNvPr id="1056" name="AutoShape 5">
              <a:extLst>
                <a:ext uri="{FF2B5EF4-FFF2-40B4-BE49-F238E27FC236}">
                  <a16:creationId xmlns:a16="http://schemas.microsoft.com/office/drawing/2014/main" id="{1ED725EC-844B-314C-2781-FA2C288AFA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725402">
              <a:off x="3260" y="1593"/>
              <a:ext cx="13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9 w 21600"/>
                <a:gd name="T13" fmla="*/ 4494 h 21600"/>
                <a:gd name="T14" fmla="*/ 17061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57" name="Freeform 8" descr="10%">
              <a:extLst>
                <a:ext uri="{FF2B5EF4-FFF2-40B4-BE49-F238E27FC236}">
                  <a16:creationId xmlns:a16="http://schemas.microsoft.com/office/drawing/2014/main" id="{62C983A2-31ED-1ED3-7C5F-827C56C1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1291"/>
              <a:ext cx="313" cy="120"/>
            </a:xfrm>
            <a:custGeom>
              <a:avLst/>
              <a:gdLst>
                <a:gd name="T0" fmla="*/ 0 w 783"/>
                <a:gd name="T1" fmla="*/ 0 h 300"/>
                <a:gd name="T2" fmla="*/ 0 w 783"/>
                <a:gd name="T3" fmla="*/ 0 h 300"/>
                <a:gd name="T4" fmla="*/ 0 w 783"/>
                <a:gd name="T5" fmla="*/ 0 h 300"/>
                <a:gd name="T6" fmla="*/ 0 w 783"/>
                <a:gd name="T7" fmla="*/ 0 h 300"/>
                <a:gd name="T8" fmla="*/ 0 w 783"/>
                <a:gd name="T9" fmla="*/ 0 h 300"/>
                <a:gd name="T10" fmla="*/ 0 w 783"/>
                <a:gd name="T11" fmla="*/ 0 h 300"/>
                <a:gd name="T12" fmla="*/ 0 w 783"/>
                <a:gd name="T13" fmla="*/ 0 h 300"/>
                <a:gd name="T14" fmla="*/ 0 w 783"/>
                <a:gd name="T15" fmla="*/ 0 h 300"/>
                <a:gd name="T16" fmla="*/ 0 w 783"/>
                <a:gd name="T17" fmla="*/ 0 h 300"/>
                <a:gd name="T18" fmla="*/ 0 w 783"/>
                <a:gd name="T19" fmla="*/ 0 h 300"/>
                <a:gd name="T20" fmla="*/ 0 w 783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83"/>
                <a:gd name="T34" fmla="*/ 0 h 300"/>
                <a:gd name="T35" fmla="*/ 783 w 783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83" h="300">
                  <a:moveTo>
                    <a:pt x="0" y="0"/>
                  </a:moveTo>
                  <a:cubicBezTo>
                    <a:pt x="20" y="59"/>
                    <a:pt x="38" y="85"/>
                    <a:pt x="90" y="120"/>
                  </a:cubicBezTo>
                  <a:cubicBezTo>
                    <a:pt x="110" y="150"/>
                    <a:pt x="130" y="180"/>
                    <a:pt x="150" y="210"/>
                  </a:cubicBezTo>
                  <a:cubicBezTo>
                    <a:pt x="159" y="223"/>
                    <a:pt x="275" y="247"/>
                    <a:pt x="300" y="255"/>
                  </a:cubicBezTo>
                  <a:cubicBezTo>
                    <a:pt x="330" y="264"/>
                    <a:pt x="360" y="275"/>
                    <a:pt x="390" y="285"/>
                  </a:cubicBezTo>
                  <a:cubicBezTo>
                    <a:pt x="405" y="290"/>
                    <a:pt x="435" y="300"/>
                    <a:pt x="435" y="300"/>
                  </a:cubicBezTo>
                  <a:cubicBezTo>
                    <a:pt x="559" y="259"/>
                    <a:pt x="499" y="288"/>
                    <a:pt x="615" y="210"/>
                  </a:cubicBezTo>
                  <a:cubicBezTo>
                    <a:pt x="630" y="200"/>
                    <a:pt x="660" y="180"/>
                    <a:pt x="660" y="180"/>
                  </a:cubicBezTo>
                  <a:cubicBezTo>
                    <a:pt x="665" y="165"/>
                    <a:pt x="664" y="146"/>
                    <a:pt x="675" y="135"/>
                  </a:cubicBezTo>
                  <a:cubicBezTo>
                    <a:pt x="686" y="124"/>
                    <a:pt x="709" y="131"/>
                    <a:pt x="720" y="120"/>
                  </a:cubicBezTo>
                  <a:cubicBezTo>
                    <a:pt x="783" y="57"/>
                    <a:pt x="780" y="62"/>
                    <a:pt x="780" y="15"/>
                  </a:cubicBezTo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58" name="Rectangle 21">
              <a:extLst>
                <a:ext uri="{FF2B5EF4-FFF2-40B4-BE49-F238E27FC236}">
                  <a16:creationId xmlns:a16="http://schemas.microsoft.com/office/drawing/2014/main" id="{71FF5A6F-D314-77BC-65D1-F03202EB7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4" y="1523"/>
              <a:ext cx="598" cy="13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59" name="Line 22">
              <a:extLst>
                <a:ext uri="{FF2B5EF4-FFF2-40B4-BE49-F238E27FC236}">
                  <a16:creationId xmlns:a16="http://schemas.microsoft.com/office/drawing/2014/main" id="{25F75702-2279-5224-1A22-24177C266C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4" y="1293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0" name="Line 23">
              <a:extLst>
                <a:ext uri="{FF2B5EF4-FFF2-40B4-BE49-F238E27FC236}">
                  <a16:creationId xmlns:a16="http://schemas.microsoft.com/office/drawing/2014/main" id="{4B214E81-6C68-96A8-4819-D10BAC5A85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2" y="1293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1" name="Line 24">
              <a:extLst>
                <a:ext uri="{FF2B5EF4-FFF2-40B4-BE49-F238E27FC236}">
                  <a16:creationId xmlns:a16="http://schemas.microsoft.com/office/drawing/2014/main" id="{E76876D7-5B5A-BF00-7DC7-8D839E4ADD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" y="1293"/>
              <a:ext cx="1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2" name="Line 25">
              <a:extLst>
                <a:ext uri="{FF2B5EF4-FFF2-40B4-BE49-F238E27FC236}">
                  <a16:creationId xmlns:a16="http://schemas.microsoft.com/office/drawing/2014/main" id="{9A9EC881-28D1-FC08-E19F-1F81D8743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1293"/>
              <a:ext cx="5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3" name="AutoShape 42">
              <a:extLst>
                <a:ext uri="{FF2B5EF4-FFF2-40B4-BE49-F238E27FC236}">
                  <a16:creationId xmlns:a16="http://schemas.microsoft.com/office/drawing/2014/main" id="{4D76E2EF-2B5D-D4F1-0A0A-A2F942687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" y="1385"/>
              <a:ext cx="138" cy="414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64" name="AutoShape 46">
              <a:extLst>
                <a:ext uri="{FF2B5EF4-FFF2-40B4-BE49-F238E27FC236}">
                  <a16:creationId xmlns:a16="http://schemas.microsoft.com/office/drawing/2014/main" id="{B83CE2FF-E1AE-58AA-277B-ED66EA2217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214" y="1155"/>
              <a:ext cx="138" cy="1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9 w 21600"/>
                <a:gd name="T13" fmla="*/ 4539 h 21600"/>
                <a:gd name="T14" fmla="*/ 17061 w 21600"/>
                <a:gd name="T15" fmla="*/ 1706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65" name="Rectangle 47">
              <a:extLst>
                <a:ext uri="{FF2B5EF4-FFF2-40B4-BE49-F238E27FC236}">
                  <a16:creationId xmlns:a16="http://schemas.microsoft.com/office/drawing/2014/main" id="{F380B52F-99B2-EB1E-9100-08670BB4A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0" y="1063"/>
              <a:ext cx="46" cy="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66" name="Line 48">
              <a:extLst>
                <a:ext uri="{FF2B5EF4-FFF2-40B4-BE49-F238E27FC236}">
                  <a16:creationId xmlns:a16="http://schemas.microsoft.com/office/drawing/2014/main" id="{1984BAD9-B89B-78F9-4CCB-D759F2A7D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6" y="1293"/>
              <a:ext cx="0" cy="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7" name="Line 49">
              <a:extLst>
                <a:ext uri="{FF2B5EF4-FFF2-40B4-BE49-F238E27FC236}">
                  <a16:creationId xmlns:a16="http://schemas.microsoft.com/office/drawing/2014/main" id="{D12A69CD-E9A5-7B49-607C-95CA6366A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0" y="1339"/>
              <a:ext cx="4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8" name="Line 50">
              <a:extLst>
                <a:ext uri="{FF2B5EF4-FFF2-40B4-BE49-F238E27FC236}">
                  <a16:creationId xmlns:a16="http://schemas.microsoft.com/office/drawing/2014/main" id="{B0AA2696-CF27-DED5-1A79-51AC50A9EC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6" y="1339"/>
              <a:ext cx="92" cy="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9" name="Line 51">
              <a:extLst>
                <a:ext uri="{FF2B5EF4-FFF2-40B4-BE49-F238E27FC236}">
                  <a16:creationId xmlns:a16="http://schemas.microsoft.com/office/drawing/2014/main" id="{6D77E622-4851-2DD1-698B-6359D797D5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0" y="1385"/>
              <a:ext cx="0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0" name="Line 52">
              <a:extLst>
                <a:ext uri="{FF2B5EF4-FFF2-40B4-BE49-F238E27FC236}">
                  <a16:creationId xmlns:a16="http://schemas.microsoft.com/office/drawing/2014/main" id="{A428A382-C6C7-7FBB-40DC-E1D97FD4D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8" y="1339"/>
              <a:ext cx="92" cy="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1" name="Text Box 53">
              <a:extLst>
                <a:ext uri="{FF2B5EF4-FFF2-40B4-BE49-F238E27FC236}">
                  <a16:creationId xmlns:a16="http://schemas.microsoft.com/office/drawing/2014/main" id="{8940EBB3-6A11-439E-80E3-ACA14661B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8" y="925"/>
              <a:ext cx="57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Ignition</a:t>
              </a:r>
              <a:endParaRPr lang="en-US" altLang="en-US" sz="2000"/>
            </a:p>
          </p:txBody>
        </p:sp>
        <p:sp>
          <p:nvSpPr>
            <p:cNvPr id="1072" name="Oval 57">
              <a:extLst>
                <a:ext uri="{FF2B5EF4-FFF2-40B4-BE49-F238E27FC236}">
                  <a16:creationId xmlns:a16="http://schemas.microsoft.com/office/drawing/2014/main" id="{7E317F9D-7C31-1B38-EE0E-40671E59E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0" y="1593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73" name="Rectangle 60">
              <a:extLst>
                <a:ext uri="{FF2B5EF4-FFF2-40B4-BE49-F238E27FC236}">
                  <a16:creationId xmlns:a16="http://schemas.microsoft.com/office/drawing/2014/main" id="{06C3A1C2-12C9-0314-416F-F2FB022366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2526">
              <a:off x="3260" y="1869"/>
              <a:ext cx="276" cy="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74" name="Text Box 103">
              <a:extLst>
                <a:ext uri="{FF2B5EF4-FFF2-40B4-BE49-F238E27FC236}">
                  <a16:creationId xmlns:a16="http://schemas.microsoft.com/office/drawing/2014/main" id="{7D6C5AEB-35C4-3700-AEF8-947CA98C0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8" y="2050"/>
              <a:ext cx="57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Power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Stroke</a:t>
              </a:r>
              <a:endParaRPr lang="en-US" altLang="en-US" sz="2000"/>
            </a:p>
          </p:txBody>
        </p:sp>
      </p:grpSp>
      <p:grpSp>
        <p:nvGrpSpPr>
          <p:cNvPr id="1075" name="Group 117">
            <a:extLst>
              <a:ext uri="{FF2B5EF4-FFF2-40B4-BE49-F238E27FC236}">
                <a16:creationId xmlns:a16="http://schemas.microsoft.com/office/drawing/2014/main" id="{AF1EBB69-99D0-B85D-88EB-B9DB565FF7C3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879600"/>
            <a:ext cx="1431925" cy="1751012"/>
            <a:chOff x="1952" y="1293"/>
            <a:chExt cx="902" cy="1103"/>
          </a:xfrm>
        </p:grpSpPr>
        <p:sp>
          <p:nvSpPr>
            <p:cNvPr id="1076" name="AutoShape 4">
              <a:extLst>
                <a:ext uri="{FF2B5EF4-FFF2-40B4-BE49-F238E27FC236}">
                  <a16:creationId xmlns:a16="http://schemas.microsoft.com/office/drawing/2014/main" id="{9FA3EC8F-29B4-9D89-2E1C-908CDD1EB9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874598" flipH="1">
              <a:off x="2248" y="1731"/>
              <a:ext cx="13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9 w 21600"/>
                <a:gd name="T13" fmla="*/ 4494 h 21600"/>
                <a:gd name="T14" fmla="*/ 17061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77" name="Rectangle 26">
              <a:extLst>
                <a:ext uri="{FF2B5EF4-FFF2-40B4-BE49-F238E27FC236}">
                  <a16:creationId xmlns:a16="http://schemas.microsoft.com/office/drawing/2014/main" id="{44543BE5-4AC9-EB16-692F-EB14A514E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661"/>
              <a:ext cx="598" cy="13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78" name="Line 27">
              <a:extLst>
                <a:ext uri="{FF2B5EF4-FFF2-40B4-BE49-F238E27FC236}">
                  <a16:creationId xmlns:a16="http://schemas.microsoft.com/office/drawing/2014/main" id="{44B4AB74-2BAF-D771-1F11-F3CE262FE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1293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9" name="Line 28">
              <a:extLst>
                <a:ext uri="{FF2B5EF4-FFF2-40B4-BE49-F238E27FC236}">
                  <a16:creationId xmlns:a16="http://schemas.microsoft.com/office/drawing/2014/main" id="{4FC7FD80-6B38-5F29-B200-95C90094BC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2" y="1293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0" name="Line 29">
              <a:extLst>
                <a:ext uri="{FF2B5EF4-FFF2-40B4-BE49-F238E27FC236}">
                  <a16:creationId xmlns:a16="http://schemas.microsoft.com/office/drawing/2014/main" id="{05EBEB44-A4E8-EC5D-A50C-E7DD40C06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293"/>
              <a:ext cx="5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1" name="AutoShape 43">
              <a:extLst>
                <a:ext uri="{FF2B5EF4-FFF2-40B4-BE49-F238E27FC236}">
                  <a16:creationId xmlns:a16="http://schemas.microsoft.com/office/drawing/2014/main" id="{F26FB78A-F838-E41B-A16C-56DAC198E3C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662" y="1523"/>
              <a:ext cx="138" cy="414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82" name="Oval 58">
              <a:extLst>
                <a:ext uri="{FF2B5EF4-FFF2-40B4-BE49-F238E27FC236}">
                  <a16:creationId xmlns:a16="http://schemas.microsoft.com/office/drawing/2014/main" id="{46368394-41DD-2765-D025-9A4DC9C2F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" y="1731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83" name="Rectangle 61">
              <a:extLst>
                <a:ext uri="{FF2B5EF4-FFF2-40B4-BE49-F238E27FC236}">
                  <a16:creationId xmlns:a16="http://schemas.microsoft.com/office/drawing/2014/main" id="{2FB9EEB4-B495-9626-BC6B-0F55A71D7F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3377">
              <a:off x="2110" y="2079"/>
              <a:ext cx="276" cy="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084" name="Text Box 65">
              <a:extLst>
                <a:ext uri="{FF2B5EF4-FFF2-40B4-BE49-F238E27FC236}">
                  <a16:creationId xmlns:a16="http://schemas.microsoft.com/office/drawing/2014/main" id="{68DE2A85-2BA9-60B3-C749-A917385A6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0" y="1317"/>
              <a:ext cx="50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Fuel/Air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Mixture</a:t>
              </a:r>
              <a:endParaRPr lang="en-US" altLang="en-US" sz="2000"/>
            </a:p>
          </p:txBody>
        </p:sp>
        <p:sp>
          <p:nvSpPr>
            <p:cNvPr id="1085" name="Text Box 102">
              <a:extLst>
                <a:ext uri="{FF2B5EF4-FFF2-40B4-BE49-F238E27FC236}">
                  <a16:creationId xmlns:a16="http://schemas.microsoft.com/office/drawing/2014/main" id="{9F82E966-4EA8-CEA9-D4EC-55C35DF3E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2" y="2050"/>
              <a:ext cx="90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Compression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Stroke</a:t>
              </a:r>
              <a:endParaRPr lang="en-US" altLang="en-US" sz="2000"/>
            </a:p>
          </p:txBody>
        </p:sp>
        <p:sp>
          <p:nvSpPr>
            <p:cNvPr id="1086" name="Rectangle 105">
              <a:extLst>
                <a:ext uri="{FF2B5EF4-FFF2-40B4-BE49-F238E27FC236}">
                  <a16:creationId xmlns:a16="http://schemas.microsoft.com/office/drawing/2014/main" id="{CA7A72DA-254E-3D15-FCAE-070EC5004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998"/>
              <a:ext cx="334" cy="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087" name="Freeform: Shape 1086">
            <a:extLst>
              <a:ext uri="{FF2B5EF4-FFF2-40B4-BE49-F238E27FC236}">
                <a16:creationId xmlns:a16="http://schemas.microsoft.com/office/drawing/2014/main" id="{7E4C2F1F-F2FA-E345-C869-3E9847AB6DC9}"/>
              </a:ext>
            </a:extLst>
          </p:cNvPr>
          <p:cNvSpPr/>
          <p:nvPr/>
        </p:nvSpPr>
        <p:spPr>
          <a:xfrm>
            <a:off x="914400" y="3643745"/>
            <a:ext cx="7910945" cy="1862293"/>
          </a:xfrm>
          <a:custGeom>
            <a:avLst/>
            <a:gdLst>
              <a:gd name="connsiteX0" fmla="*/ 0 w 7910945"/>
              <a:gd name="connsiteY0" fmla="*/ 1330037 h 1862293"/>
              <a:gd name="connsiteX1" fmla="*/ 831273 w 7910945"/>
              <a:gd name="connsiteY1" fmla="*/ 1468582 h 1862293"/>
              <a:gd name="connsiteX2" fmla="*/ 1634836 w 7910945"/>
              <a:gd name="connsiteY2" fmla="*/ 1551710 h 1862293"/>
              <a:gd name="connsiteX3" fmla="*/ 2355273 w 7910945"/>
              <a:gd name="connsiteY3" fmla="*/ 1745673 h 1862293"/>
              <a:gd name="connsiteX4" fmla="*/ 2895600 w 7910945"/>
              <a:gd name="connsiteY4" fmla="*/ 1787237 h 1862293"/>
              <a:gd name="connsiteX5" fmla="*/ 3435927 w 7910945"/>
              <a:gd name="connsiteY5" fmla="*/ 1759528 h 1862293"/>
              <a:gd name="connsiteX6" fmla="*/ 3796145 w 7910945"/>
              <a:gd name="connsiteY6" fmla="*/ 512619 h 1862293"/>
              <a:gd name="connsiteX7" fmla="*/ 4862945 w 7910945"/>
              <a:gd name="connsiteY7" fmla="*/ 96982 h 1862293"/>
              <a:gd name="connsiteX8" fmla="*/ 7910945 w 7910945"/>
              <a:gd name="connsiteY8" fmla="*/ 0 h 186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0945" h="1862293">
                <a:moveTo>
                  <a:pt x="0" y="1330037"/>
                </a:moveTo>
                <a:cubicBezTo>
                  <a:pt x="279400" y="1380836"/>
                  <a:pt x="558800" y="1431636"/>
                  <a:pt x="831273" y="1468582"/>
                </a:cubicBezTo>
                <a:cubicBezTo>
                  <a:pt x="1103746" y="1505528"/>
                  <a:pt x="1380836" y="1505528"/>
                  <a:pt x="1634836" y="1551710"/>
                </a:cubicBezTo>
                <a:cubicBezTo>
                  <a:pt x="1888836" y="1597892"/>
                  <a:pt x="2145146" y="1706419"/>
                  <a:pt x="2355273" y="1745673"/>
                </a:cubicBezTo>
                <a:cubicBezTo>
                  <a:pt x="2565400" y="1784927"/>
                  <a:pt x="2715491" y="1784928"/>
                  <a:pt x="2895600" y="1787237"/>
                </a:cubicBezTo>
                <a:cubicBezTo>
                  <a:pt x="3075709" y="1789546"/>
                  <a:pt x="3285836" y="1971964"/>
                  <a:pt x="3435927" y="1759528"/>
                </a:cubicBezTo>
                <a:cubicBezTo>
                  <a:pt x="3586018" y="1547092"/>
                  <a:pt x="3558309" y="789710"/>
                  <a:pt x="3796145" y="512619"/>
                </a:cubicBezTo>
                <a:cubicBezTo>
                  <a:pt x="4033981" y="235528"/>
                  <a:pt x="4177145" y="182418"/>
                  <a:pt x="4862945" y="96982"/>
                </a:cubicBezTo>
                <a:cubicBezTo>
                  <a:pt x="5548745" y="11546"/>
                  <a:pt x="6729845" y="5773"/>
                  <a:pt x="7910945" y="0"/>
                </a:cubicBezTo>
              </a:path>
            </a:pathLst>
          </a:custGeom>
          <a:noFill/>
          <a:ln w="476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70CD7E1-F2CC-F0EF-E240-36F4EFD6DAC3}"/>
                  </a:ext>
                </a:extLst>
              </p14:cNvPr>
              <p14:cNvContentPartPr/>
              <p14:nvPr/>
            </p14:nvContentPartPr>
            <p14:xfrm>
              <a:off x="592560" y="6491520"/>
              <a:ext cx="58320" cy="23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70CD7E1-F2CC-F0EF-E240-36F4EFD6DA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3200" y="6482160"/>
                <a:ext cx="77040" cy="4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090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6730218" cy="796992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 Phenomenological Models for Engine Cycles</a:t>
            </a:r>
          </a:p>
        </p:txBody>
      </p:sp>
      <p:sp>
        <p:nvSpPr>
          <p:cNvPr id="25395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81100"/>
            <a:ext cx="8534400" cy="2432361"/>
          </a:xfrm>
        </p:spPr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Fuel-air analysis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more accurate analysis when compared to Air-standard cycle analysis.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accurate representation of constituents of working fluid is considered.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accurate models are used for properties of  each constituents.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4021" name="Group 1093"/>
          <p:cNvGraphicFramePr>
            <a:graphicFrameLocks noGrp="1"/>
          </p:cNvGraphicFramePr>
          <p:nvPr>
            <p:ph sz="half" idx="2"/>
          </p:nvPr>
        </p:nvGraphicFramePr>
        <p:xfrm>
          <a:off x="342350" y="3704782"/>
          <a:ext cx="8573050" cy="3000818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9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Otto’s Engine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Diesel’sEngine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9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Air + Fuel +Residual 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Air + Residual 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9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Air+Fuel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vapour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+Residual 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Air + Residual 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9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Expansion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Combustion products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Combustion Products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9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Exhaust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Combustion products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Combustion Products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38">
            <a:extLst>
              <a:ext uri="{FF2B5EF4-FFF2-40B4-BE49-F238E27FC236}">
                <a16:creationId xmlns:a16="http://schemas.microsoft.com/office/drawing/2014/main" id="{3290DD12-B5CB-D3EB-420D-2908091369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id="{EBF167AE-0630-44F4-472C-02916A7E15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" name="Group 8">
                <a:extLst>
                  <a:ext uri="{FF2B5EF4-FFF2-40B4-BE49-F238E27FC236}">
                    <a16:creationId xmlns:a16="http://schemas.microsoft.com/office/drawing/2014/main" id="{E8BC78CF-42EE-B19C-F266-05FFF9056C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7" name="Group 9">
                  <a:extLst>
                    <a:ext uri="{FF2B5EF4-FFF2-40B4-BE49-F238E27FC236}">
                      <a16:creationId xmlns:a16="http://schemas.microsoft.com/office/drawing/2014/main" id="{B1929EC5-86F9-2ABB-72DB-D38657A95B7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7" name="Rectangle 10">
                    <a:extLst>
                      <a:ext uri="{FF2B5EF4-FFF2-40B4-BE49-F238E27FC236}">
                        <a16:creationId xmlns:a16="http://schemas.microsoft.com/office/drawing/2014/main" id="{83E83938-1031-0D52-3208-C1F239AB92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" name="Rectangle 11">
                    <a:extLst>
                      <a:ext uri="{FF2B5EF4-FFF2-40B4-BE49-F238E27FC236}">
                        <a16:creationId xmlns:a16="http://schemas.microsoft.com/office/drawing/2014/main" id="{43B6C752-F567-5110-DDD0-540AEF8354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" name="Group 12">
                  <a:extLst>
                    <a:ext uri="{FF2B5EF4-FFF2-40B4-BE49-F238E27FC236}">
                      <a16:creationId xmlns:a16="http://schemas.microsoft.com/office/drawing/2014/main" id="{E48AA725-D1F1-C719-35A0-D2969CAE5A9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5" name="Rectangle 13">
                    <a:extLst>
                      <a:ext uri="{FF2B5EF4-FFF2-40B4-BE49-F238E27FC236}">
                        <a16:creationId xmlns:a16="http://schemas.microsoft.com/office/drawing/2014/main" id="{67952B8A-C599-4D55-B9FC-7BDE778488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" name="Rectangle 14">
                    <a:extLst>
                      <a:ext uri="{FF2B5EF4-FFF2-40B4-BE49-F238E27FC236}">
                        <a16:creationId xmlns:a16="http://schemas.microsoft.com/office/drawing/2014/main" id="{8EFC72FA-8606-ACC9-5888-738952CDF2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" name="Group 15">
                  <a:extLst>
                    <a:ext uri="{FF2B5EF4-FFF2-40B4-BE49-F238E27FC236}">
                      <a16:creationId xmlns:a16="http://schemas.microsoft.com/office/drawing/2014/main" id="{1A2E3F04-1942-5560-AF18-B076B8CB2F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3" name="Rectangle 16">
                    <a:extLst>
                      <a:ext uri="{FF2B5EF4-FFF2-40B4-BE49-F238E27FC236}">
                        <a16:creationId xmlns:a16="http://schemas.microsoft.com/office/drawing/2014/main" id="{FBCE2327-72FF-B7E4-86AB-06CF33BE53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" name="Rectangle 17">
                    <a:extLst>
                      <a:ext uri="{FF2B5EF4-FFF2-40B4-BE49-F238E27FC236}">
                        <a16:creationId xmlns:a16="http://schemas.microsoft.com/office/drawing/2014/main" id="{84ABE722-9455-DB4A-7498-97646D67DF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8">
                  <a:extLst>
                    <a:ext uri="{FF2B5EF4-FFF2-40B4-BE49-F238E27FC236}">
                      <a16:creationId xmlns:a16="http://schemas.microsoft.com/office/drawing/2014/main" id="{015EE1B0-ECD6-6AFE-DE93-65072B6EE7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1" name="Rectangle 19">
                    <a:extLst>
                      <a:ext uri="{FF2B5EF4-FFF2-40B4-BE49-F238E27FC236}">
                        <a16:creationId xmlns:a16="http://schemas.microsoft.com/office/drawing/2014/main" id="{AEE41F02-B893-ADF2-D350-00697E54CC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" name="Rectangle 20">
                    <a:extLst>
                      <a:ext uri="{FF2B5EF4-FFF2-40B4-BE49-F238E27FC236}">
                        <a16:creationId xmlns:a16="http://schemas.microsoft.com/office/drawing/2014/main" id="{D0F9EFD1-DDDD-B7CC-670D-91906DABB1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6" name="Rectangle 21">
                <a:extLst>
                  <a:ext uri="{FF2B5EF4-FFF2-40B4-BE49-F238E27FC236}">
                    <a16:creationId xmlns:a16="http://schemas.microsoft.com/office/drawing/2014/main" id="{F2E523E3-75D3-CFA0-33D9-95BAAE3AA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4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656BBB9-2817-0D79-31E8-1D9CF91D09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427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2">
            <a:extLst>
              <a:ext uri="{FF2B5EF4-FFF2-40B4-BE49-F238E27FC236}">
                <a16:creationId xmlns:a16="http://schemas.microsoft.com/office/drawing/2014/main" id="{0A89D623-532C-EE6F-A4FC-FFB84A619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878260" cy="1143000"/>
          </a:xfrm>
        </p:spPr>
        <p:txBody>
          <a:bodyPr/>
          <a:lstStyle/>
          <a:p>
            <a:r>
              <a:rPr lang="en-US" altLang="en-US" sz="2800" dirty="0"/>
              <a:t>Modelling of Intake Process : SI Engine 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CAC2DFED-9030-7AB8-F5C5-BB3329B2421B}"/>
              </a:ext>
            </a:extLst>
          </p:cNvPr>
          <p:cNvGrpSpPr>
            <a:grpSpLocks/>
          </p:cNvGrpSpPr>
          <p:nvPr/>
        </p:nvGrpSpPr>
        <p:grpSpPr bwMode="auto">
          <a:xfrm>
            <a:off x="6002338" y="1066800"/>
            <a:ext cx="3141662" cy="3660775"/>
            <a:chOff x="3637" y="1102"/>
            <a:chExt cx="1183" cy="1889"/>
          </a:xfrm>
        </p:grpSpPr>
        <p:sp>
          <p:nvSpPr>
            <p:cNvPr id="6166" name="AutoShape 5">
              <a:extLst>
                <a:ext uri="{FF2B5EF4-FFF2-40B4-BE49-F238E27FC236}">
                  <a16:creationId xmlns:a16="http://schemas.microsoft.com/office/drawing/2014/main" id="{D56C1671-9B98-EF23-E4AE-75842519A9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725402">
              <a:off x="4229" y="2296"/>
              <a:ext cx="177" cy="4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16 h 21600"/>
                <a:gd name="T14" fmla="*/ 17085 w 21600"/>
                <a:gd name="T15" fmla="*/ 1708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67" name="Rectangle 6">
              <a:extLst>
                <a:ext uri="{FF2B5EF4-FFF2-40B4-BE49-F238E27FC236}">
                  <a16:creationId xmlns:a16="http://schemas.microsoft.com/office/drawing/2014/main" id="{D626E4A5-B5A9-E15F-DCF7-0A4F4D42F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" y="2195"/>
              <a:ext cx="768" cy="199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8" name="Line 7">
              <a:extLst>
                <a:ext uri="{FF2B5EF4-FFF2-40B4-BE49-F238E27FC236}">
                  <a16:creationId xmlns:a16="http://schemas.microsoft.com/office/drawing/2014/main" id="{0D73E36D-7628-C0C0-F302-F0EF499A39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4" y="1863"/>
              <a:ext cx="0" cy="1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69" name="Line 8">
              <a:extLst>
                <a:ext uri="{FF2B5EF4-FFF2-40B4-BE49-F238E27FC236}">
                  <a16:creationId xmlns:a16="http://schemas.microsoft.com/office/drawing/2014/main" id="{A6E9D3A1-1FD6-2346-954A-BE92FA0928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2" y="1863"/>
              <a:ext cx="0" cy="1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0" name="Line 9">
              <a:extLst>
                <a:ext uri="{FF2B5EF4-FFF2-40B4-BE49-F238E27FC236}">
                  <a16:creationId xmlns:a16="http://schemas.microsoft.com/office/drawing/2014/main" id="{98E84685-93B7-BDB9-B99C-607FBBABB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4" y="1863"/>
              <a:ext cx="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1" name="Line 10">
              <a:extLst>
                <a:ext uri="{FF2B5EF4-FFF2-40B4-BE49-F238E27FC236}">
                  <a16:creationId xmlns:a16="http://schemas.microsoft.com/office/drawing/2014/main" id="{F60DEA89-64C2-141C-8685-6120C8947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9" y="1863"/>
              <a:ext cx="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2" name="Line 11">
              <a:extLst>
                <a:ext uri="{FF2B5EF4-FFF2-40B4-BE49-F238E27FC236}">
                  <a16:creationId xmlns:a16="http://schemas.microsoft.com/office/drawing/2014/main" id="{D8A9DA4A-350F-C1C3-8FE3-B35E4896C9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2" y="1996"/>
              <a:ext cx="2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3" name="Line 12">
              <a:extLst>
                <a:ext uri="{FF2B5EF4-FFF2-40B4-BE49-F238E27FC236}">
                  <a16:creationId xmlns:a16="http://schemas.microsoft.com/office/drawing/2014/main" id="{604C2E68-BCD9-8D34-477C-9B974317A3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0" y="1797"/>
              <a:ext cx="0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4" name="Freeform 13">
              <a:extLst>
                <a:ext uri="{FF2B5EF4-FFF2-40B4-BE49-F238E27FC236}">
                  <a16:creationId xmlns:a16="http://schemas.microsoft.com/office/drawing/2014/main" id="{6184DA9B-618B-DFB3-951D-487063C82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" y="1728"/>
              <a:ext cx="174" cy="337"/>
            </a:xfrm>
            <a:custGeom>
              <a:avLst/>
              <a:gdLst>
                <a:gd name="T0" fmla="*/ 0 w 438"/>
                <a:gd name="T1" fmla="*/ 0 h 585"/>
                <a:gd name="T2" fmla="*/ 0 w 438"/>
                <a:gd name="T3" fmla="*/ 1 h 585"/>
                <a:gd name="T4" fmla="*/ 0 w 438"/>
                <a:gd name="T5" fmla="*/ 1 h 585"/>
                <a:gd name="T6" fmla="*/ 0 w 438"/>
                <a:gd name="T7" fmla="*/ 1 h 585"/>
                <a:gd name="T8" fmla="*/ 0 w 438"/>
                <a:gd name="T9" fmla="*/ 1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5" name="Freeform 14">
              <a:extLst>
                <a:ext uri="{FF2B5EF4-FFF2-40B4-BE49-F238E27FC236}">
                  <a16:creationId xmlns:a16="http://schemas.microsoft.com/office/drawing/2014/main" id="{7A70AAAE-9377-595D-BFD3-A39A5966645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33" y="1731"/>
              <a:ext cx="166" cy="337"/>
            </a:xfrm>
            <a:custGeom>
              <a:avLst/>
              <a:gdLst>
                <a:gd name="T0" fmla="*/ 0 w 438"/>
                <a:gd name="T1" fmla="*/ 0 h 585"/>
                <a:gd name="T2" fmla="*/ 0 w 438"/>
                <a:gd name="T3" fmla="*/ 1 h 585"/>
                <a:gd name="T4" fmla="*/ 0 w 438"/>
                <a:gd name="T5" fmla="*/ 1 h 585"/>
                <a:gd name="T6" fmla="*/ 0 w 438"/>
                <a:gd name="T7" fmla="*/ 1 h 585"/>
                <a:gd name="T8" fmla="*/ 0 w 438"/>
                <a:gd name="T9" fmla="*/ 1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6" name="Arc 15">
              <a:extLst>
                <a:ext uri="{FF2B5EF4-FFF2-40B4-BE49-F238E27FC236}">
                  <a16:creationId xmlns:a16="http://schemas.microsoft.com/office/drawing/2014/main" id="{89C7C8E2-64CF-4239-5099-62967F848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" y="1399"/>
              <a:ext cx="237" cy="464"/>
            </a:xfrm>
            <a:custGeom>
              <a:avLst/>
              <a:gdLst>
                <a:gd name="T0" fmla="*/ 0 w 21600"/>
                <a:gd name="T1" fmla="*/ 0 h 21388"/>
                <a:gd name="T2" fmla="*/ 0 w 21600"/>
                <a:gd name="T3" fmla="*/ 0 h 21388"/>
                <a:gd name="T4" fmla="*/ 0 w 21600"/>
                <a:gd name="T5" fmla="*/ 0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7" name="Arc 16">
              <a:extLst>
                <a:ext uri="{FF2B5EF4-FFF2-40B4-BE49-F238E27FC236}">
                  <a16:creationId xmlns:a16="http://schemas.microsoft.com/office/drawing/2014/main" id="{546EC8FC-CD0F-F86E-1685-FB622D4FF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1399"/>
              <a:ext cx="355" cy="464"/>
            </a:xfrm>
            <a:custGeom>
              <a:avLst/>
              <a:gdLst>
                <a:gd name="T0" fmla="*/ 0 w 21600"/>
                <a:gd name="T1" fmla="*/ 0 h 21388"/>
                <a:gd name="T2" fmla="*/ 0 w 21600"/>
                <a:gd name="T3" fmla="*/ 0 h 21388"/>
                <a:gd name="T4" fmla="*/ 0 w 21600"/>
                <a:gd name="T5" fmla="*/ 0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78" name="Text Box 17">
              <a:extLst>
                <a:ext uri="{FF2B5EF4-FFF2-40B4-BE49-F238E27FC236}">
                  <a16:creationId xmlns:a16="http://schemas.microsoft.com/office/drawing/2014/main" id="{86897410-50A2-3462-D5BF-4C3753AAA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200"/>
              <a:ext cx="53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A</a:t>
              </a:r>
            </a:p>
            <a:p>
              <a:pPr eaLnBrk="1" hangingPunct="1"/>
              <a:r>
                <a:rPr lang="en-US" altLang="en-US" sz="1200"/>
                <a:t>     I</a:t>
              </a:r>
            </a:p>
            <a:p>
              <a:pPr eaLnBrk="1" hangingPunct="1"/>
              <a:r>
                <a:rPr lang="en-US" altLang="en-US" sz="1200"/>
                <a:t>        R</a:t>
              </a:r>
              <a:endParaRPr lang="en-US" altLang="en-US" sz="2000"/>
            </a:p>
          </p:txBody>
        </p:sp>
        <p:sp>
          <p:nvSpPr>
            <p:cNvPr id="6179" name="AutoShape 18">
              <a:extLst>
                <a:ext uri="{FF2B5EF4-FFF2-40B4-BE49-F238E27FC236}">
                  <a16:creationId xmlns:a16="http://schemas.microsoft.com/office/drawing/2014/main" id="{0CA356BD-FBBF-5AFD-CBE9-F930FFCB1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2" y="2062"/>
              <a:ext cx="178" cy="597"/>
            </a:xfrm>
            <a:prstGeom prst="downArrow">
              <a:avLst>
                <a:gd name="adj1" fmla="val 50000"/>
                <a:gd name="adj2" fmla="val 8384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0" name="Oval 19">
              <a:extLst>
                <a:ext uri="{FF2B5EF4-FFF2-40B4-BE49-F238E27FC236}">
                  <a16:creationId xmlns:a16="http://schemas.microsoft.com/office/drawing/2014/main" id="{E40CEE7F-8DF6-5628-5638-FE38802A2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2296"/>
              <a:ext cx="59" cy="6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1" name="Rectangle 20">
              <a:extLst>
                <a:ext uri="{FF2B5EF4-FFF2-40B4-BE49-F238E27FC236}">
                  <a16:creationId xmlns:a16="http://schemas.microsoft.com/office/drawing/2014/main" id="{36D6DD28-E8BA-9172-54DC-A5A4A0A441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2526">
              <a:off x="4229" y="2694"/>
              <a:ext cx="354" cy="1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2" name="Line 21">
              <a:extLst>
                <a:ext uri="{FF2B5EF4-FFF2-40B4-BE49-F238E27FC236}">
                  <a16:creationId xmlns:a16="http://schemas.microsoft.com/office/drawing/2014/main" id="{4671A695-BC7C-5EFA-52E1-143BC8773D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0" y="1301"/>
              <a:ext cx="119" cy="3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183" name="Text Box 22">
              <a:extLst>
                <a:ext uri="{FF2B5EF4-FFF2-40B4-BE49-F238E27FC236}">
                  <a16:creationId xmlns:a16="http://schemas.microsoft.com/office/drawing/2014/main" id="{972461FB-A35E-A66F-D855-1E47C08D1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1102"/>
              <a:ext cx="47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FUEL</a:t>
              </a:r>
              <a:endParaRPr lang="en-US" altLang="en-US" sz="2000"/>
            </a:p>
          </p:txBody>
        </p:sp>
      </p:grpSp>
      <p:sp>
        <p:nvSpPr>
          <p:cNvPr id="6165" name="Text Box 41">
            <a:extLst>
              <a:ext uri="{FF2B5EF4-FFF2-40B4-BE49-F238E27FC236}">
                <a16:creationId xmlns:a16="http://schemas.microsoft.com/office/drawing/2014/main" id="{A458DB36-733D-94E0-DF63-216E93C93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4495800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SI Engine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bject 2">
                <a:extLst>
                  <a:ext uri="{FF2B5EF4-FFF2-40B4-BE49-F238E27FC236}">
                    <a16:creationId xmlns:a16="http://schemas.microsoft.com/office/drawing/2014/main" id="{6D621BF3-6AC6-7AC2-CAE5-4ED734674965}"/>
                  </a:ext>
                </a:extLst>
              </p:cNvPr>
              <p:cNvSpPr txBox="1"/>
              <p:nvPr/>
            </p:nvSpPr>
            <p:spPr bwMode="auto">
              <a:xfrm>
                <a:off x="609600" y="1193800"/>
                <a:ext cx="4208463" cy="863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𝐶𝑦𝑙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𝑎𝑖𝑟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𝑓𝑢𝑒𝑙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𝑚𝑖𝑥𝑡𝑢𝑟𝑒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170" name="Object 2">
                <a:extLst>
                  <a:ext uri="{FF2B5EF4-FFF2-40B4-BE49-F238E27FC236}">
                    <a16:creationId xmlns:a16="http://schemas.microsoft.com/office/drawing/2014/main" id="{6D621BF3-6AC6-7AC2-CAE5-4ED734674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193800"/>
                <a:ext cx="4208463" cy="863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708" name="Object 2">
                <a:extLst>
                  <a:ext uri="{FF2B5EF4-FFF2-40B4-BE49-F238E27FC236}">
                    <a16:creationId xmlns:a16="http://schemas.microsoft.com/office/drawing/2014/main" id="{01685554-5617-63D1-6DBF-74B46A882D4C}"/>
                  </a:ext>
                </a:extLst>
              </p:cNvPr>
              <p:cNvSpPr txBox="1"/>
              <p:nvPr/>
            </p:nvSpPr>
            <p:spPr bwMode="auto">
              <a:xfrm>
                <a:off x="1123950" y="2279650"/>
                <a:ext cx="3244850" cy="628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2708" name="Object 2">
                <a:extLst>
                  <a:ext uri="{FF2B5EF4-FFF2-40B4-BE49-F238E27FC236}">
                    <a16:creationId xmlns:a16="http://schemas.microsoft.com/office/drawing/2014/main" id="{01685554-5617-63D1-6DBF-74B46A882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3950" y="2279650"/>
                <a:ext cx="3244850" cy="6286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801" name="Object 9">
                <a:extLst>
                  <a:ext uri="{FF2B5EF4-FFF2-40B4-BE49-F238E27FC236}">
                    <a16:creationId xmlns:a16="http://schemas.microsoft.com/office/drawing/2014/main" id="{00B4651B-A865-7535-98D5-247B2ACB9B68}"/>
                  </a:ext>
                </a:extLst>
              </p:cNvPr>
              <p:cNvSpPr txBox="1"/>
              <p:nvPr/>
            </p:nvSpPr>
            <p:spPr bwMode="auto">
              <a:xfrm>
                <a:off x="414590" y="2895600"/>
                <a:ext cx="6014785" cy="85947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N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p>
                                        <m:s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N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e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fName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3801" name="Object 9">
                <a:extLst>
                  <a:ext uri="{FF2B5EF4-FFF2-40B4-BE49-F238E27FC236}">
                    <a16:creationId xmlns:a16="http://schemas.microsoft.com/office/drawing/2014/main" id="{00B4651B-A865-7535-98D5-247B2ACB9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590" y="2895600"/>
                <a:ext cx="6014785" cy="8594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2B539D8F-4602-5F45-1F44-9D1201154052}"/>
                  </a:ext>
                </a:extLst>
              </p:cNvPr>
              <p:cNvSpPr txBox="1"/>
              <p:nvPr/>
            </p:nvSpPr>
            <p:spPr bwMode="auto">
              <a:xfrm>
                <a:off x="914400" y="3810000"/>
                <a:ext cx="4751388" cy="8620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̇"/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li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•</m:t>
                              </m:r>
                            </m:lim>
                          </m:limUpp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li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•</m:t>
                              </m:r>
                            </m:lim>
                          </m:limUpp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2B539D8F-4602-5F45-1F44-9D1201154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3810000"/>
                <a:ext cx="4751388" cy="8620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38">
            <a:extLst>
              <a:ext uri="{FF2B5EF4-FFF2-40B4-BE49-F238E27FC236}">
                <a16:creationId xmlns:a16="http://schemas.microsoft.com/office/drawing/2014/main" id="{FAF1BBA3-8402-F632-5458-C7FF37E8F54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E77E98D2-EDF3-4F82-A534-C5B1C1E708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Group 8">
                <a:extLst>
                  <a:ext uri="{FF2B5EF4-FFF2-40B4-BE49-F238E27FC236}">
                    <a16:creationId xmlns:a16="http://schemas.microsoft.com/office/drawing/2014/main" id="{669112FB-FBFB-7E77-9E9F-C211A35987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9" name="Group 9">
                  <a:extLst>
                    <a:ext uri="{FF2B5EF4-FFF2-40B4-BE49-F238E27FC236}">
                      <a16:creationId xmlns:a16="http://schemas.microsoft.com/office/drawing/2014/main" id="{10A3CFF3-0114-DF74-A7BB-96F0389699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9" name="Rectangle 10">
                    <a:extLst>
                      <a:ext uri="{FF2B5EF4-FFF2-40B4-BE49-F238E27FC236}">
                        <a16:creationId xmlns:a16="http://schemas.microsoft.com/office/drawing/2014/main" id="{594C551F-33F1-CD6C-85E6-29EC744D74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" name="Rectangle 11">
                    <a:extLst>
                      <a:ext uri="{FF2B5EF4-FFF2-40B4-BE49-F238E27FC236}">
                        <a16:creationId xmlns:a16="http://schemas.microsoft.com/office/drawing/2014/main" id="{8435558F-A92B-4E08-126A-E7E229517A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2">
                  <a:extLst>
                    <a:ext uri="{FF2B5EF4-FFF2-40B4-BE49-F238E27FC236}">
                      <a16:creationId xmlns:a16="http://schemas.microsoft.com/office/drawing/2014/main" id="{C308D445-5F26-7CB7-8F0F-361C947E1DF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7" name="Rectangle 13">
                    <a:extLst>
                      <a:ext uri="{FF2B5EF4-FFF2-40B4-BE49-F238E27FC236}">
                        <a16:creationId xmlns:a16="http://schemas.microsoft.com/office/drawing/2014/main" id="{69FD0FF6-8405-EE40-E4E9-1E1527D8A1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" name="Rectangle 14">
                    <a:extLst>
                      <a:ext uri="{FF2B5EF4-FFF2-40B4-BE49-F238E27FC236}">
                        <a16:creationId xmlns:a16="http://schemas.microsoft.com/office/drawing/2014/main" id="{DAB5E126-B161-749B-8CBF-02AF30CA14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5">
                  <a:extLst>
                    <a:ext uri="{FF2B5EF4-FFF2-40B4-BE49-F238E27FC236}">
                      <a16:creationId xmlns:a16="http://schemas.microsoft.com/office/drawing/2014/main" id="{3DB10284-E63B-2B78-FA74-5B46DA2104E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5" name="Rectangle 16">
                    <a:extLst>
                      <a:ext uri="{FF2B5EF4-FFF2-40B4-BE49-F238E27FC236}">
                        <a16:creationId xmlns:a16="http://schemas.microsoft.com/office/drawing/2014/main" id="{0670E21F-CEB2-0A57-353C-12F2596E04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" name="Rectangle 17">
                    <a:extLst>
                      <a:ext uri="{FF2B5EF4-FFF2-40B4-BE49-F238E27FC236}">
                        <a16:creationId xmlns:a16="http://schemas.microsoft.com/office/drawing/2014/main" id="{B6F79D1C-777D-222E-1ADC-B810C8A1BC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8">
                  <a:extLst>
                    <a:ext uri="{FF2B5EF4-FFF2-40B4-BE49-F238E27FC236}">
                      <a16:creationId xmlns:a16="http://schemas.microsoft.com/office/drawing/2014/main" id="{58950489-7F0A-887D-77A9-998BF93E84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3" name="Rectangle 19">
                    <a:extLst>
                      <a:ext uri="{FF2B5EF4-FFF2-40B4-BE49-F238E27FC236}">
                        <a16:creationId xmlns:a16="http://schemas.microsoft.com/office/drawing/2014/main" id="{98E037A4-DBEA-F19C-7C98-A5C7C124EA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" name="Rectangle 20">
                    <a:extLst>
                      <a:ext uri="{FF2B5EF4-FFF2-40B4-BE49-F238E27FC236}">
                        <a16:creationId xmlns:a16="http://schemas.microsoft.com/office/drawing/2014/main" id="{85AAB4BF-A1DA-7B42-216D-163A94E5F9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8" name="Rectangle 21">
                <a:extLst>
                  <a:ext uri="{FF2B5EF4-FFF2-40B4-BE49-F238E27FC236}">
                    <a16:creationId xmlns:a16="http://schemas.microsoft.com/office/drawing/2014/main" id="{E801C99F-9668-0FDE-121F-4C0B1918B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6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70BC61A-1D17-5CC8-7F99-9A8ADFAD0D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2">
                <a:extLst>
                  <a:ext uri="{FF2B5EF4-FFF2-40B4-BE49-F238E27FC236}">
                    <a16:creationId xmlns:a16="http://schemas.microsoft.com/office/drawing/2014/main" id="{15106B54-8383-213E-F517-AE8FE8C9FF08}"/>
                  </a:ext>
                </a:extLst>
              </p:cNvPr>
              <p:cNvSpPr txBox="1"/>
              <p:nvPr/>
            </p:nvSpPr>
            <p:spPr bwMode="auto">
              <a:xfrm>
                <a:off x="1212850" y="4800600"/>
                <a:ext cx="4121150" cy="6873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𝑐𝑜𝑛𝑣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𝑟𝑎𝑑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1" name="Object 2">
                <a:extLst>
                  <a:ext uri="{FF2B5EF4-FFF2-40B4-BE49-F238E27FC236}">
                    <a16:creationId xmlns:a16="http://schemas.microsoft.com/office/drawing/2014/main" id="{15106B54-8383-213E-F517-AE8FE8C9F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2850" y="4800600"/>
                <a:ext cx="4121150" cy="6873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68" name="Object 2">
                <a:extLst>
                  <a:ext uri="{FF2B5EF4-FFF2-40B4-BE49-F238E27FC236}">
                    <a16:creationId xmlns:a16="http://schemas.microsoft.com/office/drawing/2014/main" id="{CC3C454C-8D50-1261-19E2-96A2C7730B0B}"/>
                  </a:ext>
                </a:extLst>
              </p:cNvPr>
              <p:cNvSpPr txBox="1"/>
              <p:nvPr/>
            </p:nvSpPr>
            <p:spPr bwMode="auto">
              <a:xfrm>
                <a:off x="1212850" y="5713412"/>
                <a:ext cx="4121150" cy="6873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168" name="Object 2">
                <a:extLst>
                  <a:ext uri="{FF2B5EF4-FFF2-40B4-BE49-F238E27FC236}">
                    <a16:creationId xmlns:a16="http://schemas.microsoft.com/office/drawing/2014/main" id="{CC3C454C-8D50-1261-19E2-96A2C7730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2850" y="5713412"/>
                <a:ext cx="4121150" cy="6873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2708" grpId="0"/>
      <p:bldP spid="33801" grpId="0"/>
      <p:bldP spid="31" grpId="0"/>
      <p:bldP spid="71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itle 1">
            <a:extLst>
              <a:ext uri="{FF2B5EF4-FFF2-40B4-BE49-F238E27FC236}">
                <a16:creationId xmlns:a16="http://schemas.microsoft.com/office/drawing/2014/main" id="{9FA2C63D-2088-8F75-1D29-1F9964E73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74" y="54726"/>
            <a:ext cx="5986112" cy="1143000"/>
          </a:xfrm>
        </p:spPr>
        <p:txBody>
          <a:bodyPr/>
          <a:lstStyle/>
          <a:p>
            <a:r>
              <a:rPr lang="en-US" altLang="en-US" sz="2800" dirty="0"/>
              <a:t>Total Mass of mixture inhaled during Intake Process</a:t>
            </a:r>
          </a:p>
        </p:txBody>
      </p:sp>
      <p:grpSp>
        <p:nvGrpSpPr>
          <p:cNvPr id="8204" name="Group 23">
            <a:extLst>
              <a:ext uri="{FF2B5EF4-FFF2-40B4-BE49-F238E27FC236}">
                <a16:creationId xmlns:a16="http://schemas.microsoft.com/office/drawing/2014/main" id="{B24AFC01-907B-F31C-6BAC-12DDA5BF5A85}"/>
              </a:ext>
            </a:extLst>
          </p:cNvPr>
          <p:cNvGrpSpPr>
            <a:grpSpLocks/>
          </p:cNvGrpSpPr>
          <p:nvPr/>
        </p:nvGrpSpPr>
        <p:grpSpPr bwMode="auto">
          <a:xfrm>
            <a:off x="5621337" y="1447800"/>
            <a:ext cx="3141663" cy="3660775"/>
            <a:chOff x="3637" y="1102"/>
            <a:chExt cx="1183" cy="1889"/>
          </a:xfrm>
        </p:grpSpPr>
        <p:sp>
          <p:nvSpPr>
            <p:cNvPr id="8205" name="AutoShape 5">
              <a:extLst>
                <a:ext uri="{FF2B5EF4-FFF2-40B4-BE49-F238E27FC236}">
                  <a16:creationId xmlns:a16="http://schemas.microsoft.com/office/drawing/2014/main" id="{AB7E2999-73AB-639F-B0B7-18665683AC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725402">
              <a:off x="4229" y="2296"/>
              <a:ext cx="177" cy="4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16 h 21600"/>
                <a:gd name="T14" fmla="*/ 17085 w 21600"/>
                <a:gd name="T15" fmla="*/ 1708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06" name="Rectangle 6">
              <a:extLst>
                <a:ext uri="{FF2B5EF4-FFF2-40B4-BE49-F238E27FC236}">
                  <a16:creationId xmlns:a16="http://schemas.microsoft.com/office/drawing/2014/main" id="{97129A17-34CE-1EBC-4BB3-BA0862C35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" y="2195"/>
              <a:ext cx="768" cy="199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7" name="Line 7">
              <a:extLst>
                <a:ext uri="{FF2B5EF4-FFF2-40B4-BE49-F238E27FC236}">
                  <a16:creationId xmlns:a16="http://schemas.microsoft.com/office/drawing/2014/main" id="{80CFA1A6-6AAA-B0D9-9C8E-9E947D49A0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4" y="1863"/>
              <a:ext cx="0" cy="1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08" name="Line 8">
              <a:extLst>
                <a:ext uri="{FF2B5EF4-FFF2-40B4-BE49-F238E27FC236}">
                  <a16:creationId xmlns:a16="http://schemas.microsoft.com/office/drawing/2014/main" id="{A0664418-AF14-0E60-C769-E43894BDC8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2" y="1863"/>
              <a:ext cx="0" cy="1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09" name="Line 9">
              <a:extLst>
                <a:ext uri="{FF2B5EF4-FFF2-40B4-BE49-F238E27FC236}">
                  <a16:creationId xmlns:a16="http://schemas.microsoft.com/office/drawing/2014/main" id="{E19A7CE1-BD71-2C3F-746E-88D4F6A67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4" y="1863"/>
              <a:ext cx="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10" name="Line 10">
              <a:extLst>
                <a:ext uri="{FF2B5EF4-FFF2-40B4-BE49-F238E27FC236}">
                  <a16:creationId xmlns:a16="http://schemas.microsoft.com/office/drawing/2014/main" id="{FE137834-B19E-CF3A-38BB-A57349281D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9" y="1863"/>
              <a:ext cx="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11" name="Line 11">
              <a:extLst>
                <a:ext uri="{FF2B5EF4-FFF2-40B4-BE49-F238E27FC236}">
                  <a16:creationId xmlns:a16="http://schemas.microsoft.com/office/drawing/2014/main" id="{1741B3DD-620D-9B32-1FFF-90BA249712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2" y="1996"/>
              <a:ext cx="2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12" name="Line 12">
              <a:extLst>
                <a:ext uri="{FF2B5EF4-FFF2-40B4-BE49-F238E27FC236}">
                  <a16:creationId xmlns:a16="http://schemas.microsoft.com/office/drawing/2014/main" id="{CD851153-6765-041F-EF89-C9C1C6E086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0" y="1797"/>
              <a:ext cx="0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13" name="Freeform 13">
              <a:extLst>
                <a:ext uri="{FF2B5EF4-FFF2-40B4-BE49-F238E27FC236}">
                  <a16:creationId xmlns:a16="http://schemas.microsoft.com/office/drawing/2014/main" id="{BB685BE2-482B-7CAE-92F5-AFF132668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" y="1728"/>
              <a:ext cx="174" cy="337"/>
            </a:xfrm>
            <a:custGeom>
              <a:avLst/>
              <a:gdLst>
                <a:gd name="T0" fmla="*/ 0 w 438"/>
                <a:gd name="T1" fmla="*/ 0 h 585"/>
                <a:gd name="T2" fmla="*/ 0 w 438"/>
                <a:gd name="T3" fmla="*/ 1 h 585"/>
                <a:gd name="T4" fmla="*/ 0 w 438"/>
                <a:gd name="T5" fmla="*/ 1 h 585"/>
                <a:gd name="T6" fmla="*/ 0 w 438"/>
                <a:gd name="T7" fmla="*/ 1 h 585"/>
                <a:gd name="T8" fmla="*/ 0 w 438"/>
                <a:gd name="T9" fmla="*/ 1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14" name="Freeform 14">
              <a:extLst>
                <a:ext uri="{FF2B5EF4-FFF2-40B4-BE49-F238E27FC236}">
                  <a16:creationId xmlns:a16="http://schemas.microsoft.com/office/drawing/2014/main" id="{F3340C52-18A9-23EC-E815-7741DBAA945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33" y="1731"/>
              <a:ext cx="166" cy="337"/>
            </a:xfrm>
            <a:custGeom>
              <a:avLst/>
              <a:gdLst>
                <a:gd name="T0" fmla="*/ 0 w 438"/>
                <a:gd name="T1" fmla="*/ 0 h 585"/>
                <a:gd name="T2" fmla="*/ 0 w 438"/>
                <a:gd name="T3" fmla="*/ 1 h 585"/>
                <a:gd name="T4" fmla="*/ 0 w 438"/>
                <a:gd name="T5" fmla="*/ 1 h 585"/>
                <a:gd name="T6" fmla="*/ 0 w 438"/>
                <a:gd name="T7" fmla="*/ 1 h 585"/>
                <a:gd name="T8" fmla="*/ 0 w 438"/>
                <a:gd name="T9" fmla="*/ 1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15" name="Arc 15">
              <a:extLst>
                <a:ext uri="{FF2B5EF4-FFF2-40B4-BE49-F238E27FC236}">
                  <a16:creationId xmlns:a16="http://schemas.microsoft.com/office/drawing/2014/main" id="{B5C69480-41C2-5EEA-71F6-DE5A73140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" y="1399"/>
              <a:ext cx="237" cy="464"/>
            </a:xfrm>
            <a:custGeom>
              <a:avLst/>
              <a:gdLst>
                <a:gd name="T0" fmla="*/ 0 w 21600"/>
                <a:gd name="T1" fmla="*/ 0 h 21388"/>
                <a:gd name="T2" fmla="*/ 0 w 21600"/>
                <a:gd name="T3" fmla="*/ 0 h 21388"/>
                <a:gd name="T4" fmla="*/ 0 w 21600"/>
                <a:gd name="T5" fmla="*/ 0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16" name="Arc 16">
              <a:extLst>
                <a:ext uri="{FF2B5EF4-FFF2-40B4-BE49-F238E27FC236}">
                  <a16:creationId xmlns:a16="http://schemas.microsoft.com/office/drawing/2014/main" id="{617AF531-AF46-22B6-456B-059F625A1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1399"/>
              <a:ext cx="355" cy="464"/>
            </a:xfrm>
            <a:custGeom>
              <a:avLst/>
              <a:gdLst>
                <a:gd name="T0" fmla="*/ 0 w 21600"/>
                <a:gd name="T1" fmla="*/ 0 h 21388"/>
                <a:gd name="T2" fmla="*/ 0 w 21600"/>
                <a:gd name="T3" fmla="*/ 0 h 21388"/>
                <a:gd name="T4" fmla="*/ 0 w 21600"/>
                <a:gd name="T5" fmla="*/ 0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17" name="Text Box 17">
              <a:extLst>
                <a:ext uri="{FF2B5EF4-FFF2-40B4-BE49-F238E27FC236}">
                  <a16:creationId xmlns:a16="http://schemas.microsoft.com/office/drawing/2014/main" id="{D9FC65C5-7707-55E3-E00F-9BB89CFC5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200"/>
              <a:ext cx="53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A</a:t>
              </a:r>
            </a:p>
            <a:p>
              <a:pPr eaLnBrk="1" hangingPunct="1"/>
              <a:r>
                <a:rPr lang="en-US" altLang="en-US" sz="1200"/>
                <a:t>     I</a:t>
              </a:r>
            </a:p>
            <a:p>
              <a:pPr eaLnBrk="1" hangingPunct="1"/>
              <a:r>
                <a:rPr lang="en-US" altLang="en-US" sz="1200"/>
                <a:t>        R</a:t>
              </a:r>
              <a:endParaRPr lang="en-US" altLang="en-US" sz="2000"/>
            </a:p>
          </p:txBody>
        </p:sp>
        <p:sp>
          <p:nvSpPr>
            <p:cNvPr id="8218" name="AutoShape 18">
              <a:extLst>
                <a:ext uri="{FF2B5EF4-FFF2-40B4-BE49-F238E27FC236}">
                  <a16:creationId xmlns:a16="http://schemas.microsoft.com/office/drawing/2014/main" id="{E49D4486-7552-A2A9-887B-0A1C53E1C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2" y="2062"/>
              <a:ext cx="178" cy="597"/>
            </a:xfrm>
            <a:prstGeom prst="downArrow">
              <a:avLst>
                <a:gd name="adj1" fmla="val 50000"/>
                <a:gd name="adj2" fmla="val 8384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9" name="Oval 19">
              <a:extLst>
                <a:ext uri="{FF2B5EF4-FFF2-40B4-BE49-F238E27FC236}">
                  <a16:creationId xmlns:a16="http://schemas.microsoft.com/office/drawing/2014/main" id="{BDEB4DB3-349B-4C30-5065-193E4FBE9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2296"/>
              <a:ext cx="59" cy="6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0" name="Rectangle 20">
              <a:extLst>
                <a:ext uri="{FF2B5EF4-FFF2-40B4-BE49-F238E27FC236}">
                  <a16:creationId xmlns:a16="http://schemas.microsoft.com/office/drawing/2014/main" id="{04C75B26-9344-D8C3-587D-3073A1D483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2526">
              <a:off x="4229" y="2694"/>
              <a:ext cx="354" cy="1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1" name="Line 21">
              <a:extLst>
                <a:ext uri="{FF2B5EF4-FFF2-40B4-BE49-F238E27FC236}">
                  <a16:creationId xmlns:a16="http://schemas.microsoft.com/office/drawing/2014/main" id="{C0677B4B-785E-3B6E-6657-200ADB900A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0" y="1301"/>
              <a:ext cx="119" cy="3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8222" name="Text Box 22">
              <a:extLst>
                <a:ext uri="{FF2B5EF4-FFF2-40B4-BE49-F238E27FC236}">
                  <a16:creationId xmlns:a16="http://schemas.microsoft.com/office/drawing/2014/main" id="{DE43F4D4-C538-8727-CC59-930A70540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1102"/>
              <a:ext cx="47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FUEL</a:t>
              </a:r>
              <a:endParaRPr lang="en-US" altLang="en-US" sz="20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bject 2">
                <a:extLst>
                  <a:ext uri="{FF2B5EF4-FFF2-40B4-BE49-F238E27FC236}">
                    <a16:creationId xmlns:a16="http://schemas.microsoft.com/office/drawing/2014/main" id="{2C051C66-1BA8-1E99-3D2A-059C2164AD3F}"/>
                  </a:ext>
                </a:extLst>
              </p:cNvPr>
              <p:cNvSpPr txBox="1"/>
              <p:nvPr/>
            </p:nvSpPr>
            <p:spPr bwMode="auto">
              <a:xfrm>
                <a:off x="472520" y="1295400"/>
                <a:ext cx="4706937" cy="1295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𝐼𝑉𝐶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𝑟𝑒𝑠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𝐼𝑉𝑂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𝑖𝑣𝑜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𝑖𝑣𝑐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𝑑𝑚</m:t>
                                      </m:r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𝐶𝑦𝑙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170" name="Object 2">
                <a:extLst>
                  <a:ext uri="{FF2B5EF4-FFF2-40B4-BE49-F238E27FC236}">
                    <a16:creationId xmlns:a16="http://schemas.microsoft.com/office/drawing/2014/main" id="{2C051C66-1BA8-1E99-3D2A-059C2164A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520" y="1295400"/>
                <a:ext cx="4706937" cy="1295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2">
                <a:extLst>
                  <a:ext uri="{FF2B5EF4-FFF2-40B4-BE49-F238E27FC236}">
                    <a16:creationId xmlns:a16="http://schemas.microsoft.com/office/drawing/2014/main" id="{C330F0F4-84B8-6613-6403-559475CF1867}"/>
                  </a:ext>
                </a:extLst>
              </p:cNvPr>
              <p:cNvSpPr txBox="1"/>
              <p:nvPr/>
            </p:nvSpPr>
            <p:spPr bwMode="auto">
              <a:xfrm>
                <a:off x="1021985" y="3004734"/>
                <a:ext cx="3774914" cy="6302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𝑟𝑒𝑠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𝐼𝑉𝑂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𝑒𝑥h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𝑔𝑎𝑠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𝐸𝑉𝐶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3" name="Object 2">
                <a:extLst>
                  <a:ext uri="{FF2B5EF4-FFF2-40B4-BE49-F238E27FC236}">
                    <a16:creationId xmlns:a16="http://schemas.microsoft.com/office/drawing/2014/main" id="{C330F0F4-84B8-6613-6403-559475CF1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1985" y="3004734"/>
                <a:ext cx="3774914" cy="630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2">
                <a:extLst>
                  <a:ext uri="{FF2B5EF4-FFF2-40B4-BE49-F238E27FC236}">
                    <a16:creationId xmlns:a16="http://schemas.microsoft.com/office/drawing/2014/main" id="{DF94010A-4206-F4E9-BF58-A48FB66859CA}"/>
                  </a:ext>
                </a:extLst>
              </p:cNvPr>
              <p:cNvSpPr txBox="1"/>
              <p:nvPr/>
            </p:nvSpPr>
            <p:spPr bwMode="auto">
              <a:xfrm>
                <a:off x="1820335" y="3842933"/>
                <a:ext cx="3713213" cy="115369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𝐼𝑉𝑂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𝐸𝑉𝐶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4" name="Object 2">
                <a:extLst>
                  <a:ext uri="{FF2B5EF4-FFF2-40B4-BE49-F238E27FC236}">
                    <a16:creationId xmlns:a16="http://schemas.microsoft.com/office/drawing/2014/main" id="{DF94010A-4206-F4E9-BF58-A48FB6685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0335" y="3842933"/>
                <a:ext cx="3713213" cy="1153691"/>
              </a:xfrm>
              <a:prstGeom prst="rect">
                <a:avLst/>
              </a:prstGeom>
              <a:blipFill>
                <a:blip r:embed="rId4"/>
                <a:stretch>
                  <a:fillRect l="-49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2">
                <a:extLst>
                  <a:ext uri="{FF2B5EF4-FFF2-40B4-BE49-F238E27FC236}">
                    <a16:creationId xmlns:a16="http://schemas.microsoft.com/office/drawing/2014/main" id="{6715E5A1-6186-52E3-11FB-71981ADB00C2}"/>
                  </a:ext>
                </a:extLst>
              </p:cNvPr>
              <p:cNvSpPr txBox="1"/>
              <p:nvPr/>
            </p:nvSpPr>
            <p:spPr bwMode="auto">
              <a:xfrm>
                <a:off x="1208567" y="5408424"/>
                <a:ext cx="4138398" cy="8621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𝑟𝑒𝑠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𝐼𝑉𝑂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𝑒𝑥h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𝑔𝑎𝑠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𝐸𝑉𝐶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5" name="Object 2">
                <a:extLst>
                  <a:ext uri="{FF2B5EF4-FFF2-40B4-BE49-F238E27FC236}">
                    <a16:creationId xmlns:a16="http://schemas.microsoft.com/office/drawing/2014/main" id="{6715E5A1-6186-52E3-11FB-71981ADB0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8567" y="5408424"/>
                <a:ext cx="4138398" cy="862172"/>
              </a:xfrm>
              <a:prstGeom prst="rect">
                <a:avLst/>
              </a:prstGeom>
              <a:blipFill>
                <a:blip r:embed="rId5"/>
                <a:stretch>
                  <a:fillRect l="-29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200" name="Ink 28">
                <a:extLst>
                  <a:ext uri="{FF2B5EF4-FFF2-40B4-BE49-F238E27FC236}">
                    <a16:creationId xmlns:a16="http://schemas.microsoft.com/office/drawing/2014/main" id="{CF63678A-35FC-82F5-CAEB-42090914A5CD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57850" y="6235700"/>
              <a:ext cx="1588" cy="1588"/>
            </p14:xfrm>
          </p:contentPart>
        </mc:Choice>
        <mc:Fallback xmlns="">
          <p:pic>
            <p:nvPicPr>
              <p:cNvPr id="8200" name="Ink 28">
                <a:extLst>
                  <a:ext uri="{FF2B5EF4-FFF2-40B4-BE49-F238E27FC236}">
                    <a16:creationId xmlns:a16="http://schemas.microsoft.com/office/drawing/2014/main" id="{CF63678A-35FC-82F5-CAEB-42090914A5CD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16562" y="6194412"/>
                <a:ext cx="84164" cy="84164"/>
              </a:xfrm>
              <a:prstGeom prst="rect">
                <a:avLst/>
              </a:prstGeom>
            </p:spPr>
          </p:pic>
        </mc:Fallback>
      </mc:AlternateContent>
      <p:grpSp>
        <p:nvGrpSpPr>
          <p:cNvPr id="2" name="Group 38">
            <a:extLst>
              <a:ext uri="{FF2B5EF4-FFF2-40B4-BE49-F238E27FC236}">
                <a16:creationId xmlns:a16="http://schemas.microsoft.com/office/drawing/2014/main" id="{54ABE95C-770E-8F09-BD52-5C506B003BB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id="{CF5911CF-469F-FF59-4541-EA5532D2B2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" name="Group 8">
                <a:extLst>
                  <a:ext uri="{FF2B5EF4-FFF2-40B4-BE49-F238E27FC236}">
                    <a16:creationId xmlns:a16="http://schemas.microsoft.com/office/drawing/2014/main" id="{136CB2B5-63A9-E04E-DBFF-9D26814CAA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7" name="Group 9">
                  <a:extLst>
                    <a:ext uri="{FF2B5EF4-FFF2-40B4-BE49-F238E27FC236}">
                      <a16:creationId xmlns:a16="http://schemas.microsoft.com/office/drawing/2014/main" id="{94427E8A-A07E-EA52-79A0-1E93D29F83F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7" name="Rectangle 10">
                    <a:extLst>
                      <a:ext uri="{FF2B5EF4-FFF2-40B4-BE49-F238E27FC236}">
                        <a16:creationId xmlns:a16="http://schemas.microsoft.com/office/drawing/2014/main" id="{9B026FFF-B490-5C61-402A-B5C9065896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" name="Rectangle 11">
                    <a:extLst>
                      <a:ext uri="{FF2B5EF4-FFF2-40B4-BE49-F238E27FC236}">
                        <a16:creationId xmlns:a16="http://schemas.microsoft.com/office/drawing/2014/main" id="{40865803-3774-52B2-E1A0-D957F44B4A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" name="Group 12">
                  <a:extLst>
                    <a:ext uri="{FF2B5EF4-FFF2-40B4-BE49-F238E27FC236}">
                      <a16:creationId xmlns:a16="http://schemas.microsoft.com/office/drawing/2014/main" id="{63C1AFF4-B215-310D-67FB-F63E7366A3D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5" name="Rectangle 13">
                    <a:extLst>
                      <a:ext uri="{FF2B5EF4-FFF2-40B4-BE49-F238E27FC236}">
                        <a16:creationId xmlns:a16="http://schemas.microsoft.com/office/drawing/2014/main" id="{DD031083-AFF2-5F11-2574-DF9F823627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" name="Rectangle 14">
                    <a:extLst>
                      <a:ext uri="{FF2B5EF4-FFF2-40B4-BE49-F238E27FC236}">
                        <a16:creationId xmlns:a16="http://schemas.microsoft.com/office/drawing/2014/main" id="{C1C19A83-9798-4F42-A9B6-4202F7F7AE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" name="Group 15">
                  <a:extLst>
                    <a:ext uri="{FF2B5EF4-FFF2-40B4-BE49-F238E27FC236}">
                      <a16:creationId xmlns:a16="http://schemas.microsoft.com/office/drawing/2014/main" id="{28160291-86AE-BE86-1CA0-32FF98B0F7E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3" name="Rectangle 16">
                    <a:extLst>
                      <a:ext uri="{FF2B5EF4-FFF2-40B4-BE49-F238E27FC236}">
                        <a16:creationId xmlns:a16="http://schemas.microsoft.com/office/drawing/2014/main" id="{83B45D09-B081-0919-87B6-E2244B6D6A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" name="Rectangle 17">
                    <a:extLst>
                      <a:ext uri="{FF2B5EF4-FFF2-40B4-BE49-F238E27FC236}">
                        <a16:creationId xmlns:a16="http://schemas.microsoft.com/office/drawing/2014/main" id="{F4A1DC8F-EA7B-A553-4092-E80917F77F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8">
                  <a:extLst>
                    <a:ext uri="{FF2B5EF4-FFF2-40B4-BE49-F238E27FC236}">
                      <a16:creationId xmlns:a16="http://schemas.microsoft.com/office/drawing/2014/main" id="{A722D5E0-63D1-D9A4-8319-F1BCAE247FE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1" name="Rectangle 19">
                    <a:extLst>
                      <a:ext uri="{FF2B5EF4-FFF2-40B4-BE49-F238E27FC236}">
                        <a16:creationId xmlns:a16="http://schemas.microsoft.com/office/drawing/2014/main" id="{C0D4D9D1-3935-D252-D65E-259AFEE19C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" name="Rectangle 20">
                    <a:extLst>
                      <a:ext uri="{FF2B5EF4-FFF2-40B4-BE49-F238E27FC236}">
                        <a16:creationId xmlns:a16="http://schemas.microsoft.com/office/drawing/2014/main" id="{F263ECD9-1A1D-AC4B-E5C9-B006967426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6" name="Rectangle 21">
                <a:extLst>
                  <a:ext uri="{FF2B5EF4-FFF2-40B4-BE49-F238E27FC236}">
                    <a16:creationId xmlns:a16="http://schemas.microsoft.com/office/drawing/2014/main" id="{02218014-8E80-B2A9-D684-B22F60869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4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151A17D-D261-A525-4BE4-F98599938C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">
            <a:extLst>
              <a:ext uri="{FF2B5EF4-FFF2-40B4-BE49-F238E27FC236}">
                <a16:creationId xmlns:a16="http://schemas.microsoft.com/office/drawing/2014/main" id="{DAFACB2F-0B82-BA3F-B491-FDD73D73D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3" y="249218"/>
            <a:ext cx="7366346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Modeling of Exhaust Process : SI Engine 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Object 2">
                <a:extLst>
                  <a:ext uri="{FF2B5EF4-FFF2-40B4-BE49-F238E27FC236}">
                    <a16:creationId xmlns:a16="http://schemas.microsoft.com/office/drawing/2014/main" id="{C89548E1-A985-2F54-BBF0-10C29CCE1120}"/>
                  </a:ext>
                </a:extLst>
              </p:cNvPr>
              <p:cNvSpPr txBox="1"/>
              <p:nvPr/>
            </p:nvSpPr>
            <p:spPr bwMode="auto">
              <a:xfrm>
                <a:off x="1545153" y="3605274"/>
                <a:ext cx="3201988" cy="1644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nary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𝑒𝑥h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𝑔𝑎𝑠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2290" name="Object 2">
                <a:extLst>
                  <a:ext uri="{FF2B5EF4-FFF2-40B4-BE49-F238E27FC236}">
                    <a16:creationId xmlns:a16="http://schemas.microsoft.com/office/drawing/2014/main" id="{C89548E1-A985-2F54-BBF0-10C29CCE1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5153" y="3605274"/>
                <a:ext cx="3201988" cy="16446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70">
            <a:extLst>
              <a:ext uri="{FF2B5EF4-FFF2-40B4-BE49-F238E27FC236}">
                <a16:creationId xmlns:a16="http://schemas.microsoft.com/office/drawing/2014/main" id="{A0C9C14B-35FF-990E-94FB-10E663B0D7C9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927225"/>
            <a:ext cx="2743200" cy="3940175"/>
            <a:chOff x="6959742" y="1926461"/>
            <a:chExt cx="1650858" cy="3483739"/>
          </a:xfrm>
        </p:grpSpPr>
        <p:sp>
          <p:nvSpPr>
            <p:cNvPr id="10248" name="AutoShape 4">
              <a:extLst>
                <a:ext uri="{FF2B5EF4-FFF2-40B4-BE49-F238E27FC236}">
                  <a16:creationId xmlns:a16="http://schemas.microsoft.com/office/drawing/2014/main" id="{42E915CA-F05D-84CB-A2D8-0A2FDCA823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874598" flipH="1">
              <a:off x="7390312" y="3784455"/>
              <a:ext cx="281605" cy="787203"/>
            </a:xfrm>
            <a:custGeom>
              <a:avLst/>
              <a:gdLst>
                <a:gd name="T0" fmla="*/ 2147483647 w 21600"/>
                <a:gd name="T1" fmla="*/ 2147483647 h 21600"/>
                <a:gd name="T2" fmla="*/ 0 w 21600"/>
                <a:gd name="T3" fmla="*/ 2147483647 h 21600"/>
                <a:gd name="T4" fmla="*/ 0 w 21600"/>
                <a:gd name="T5" fmla="*/ 2147483647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9 w 21600"/>
                <a:gd name="T13" fmla="*/ 4494 h 21600"/>
                <a:gd name="T14" fmla="*/ 17061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249" name="Rectangle 8">
              <a:extLst>
                <a:ext uri="{FF2B5EF4-FFF2-40B4-BE49-F238E27FC236}">
                  <a16:creationId xmlns:a16="http://schemas.microsoft.com/office/drawing/2014/main" id="{AB1E746B-2A2E-6F21-CEF8-EDE8DA1A0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4838" y="2713664"/>
              <a:ext cx="1220288" cy="12370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0" name="Rectangle 31">
              <a:extLst>
                <a:ext uri="{FF2B5EF4-FFF2-40B4-BE49-F238E27FC236}">
                  <a16:creationId xmlns:a16="http://schemas.microsoft.com/office/drawing/2014/main" id="{FC89DCDF-0C9C-B9E1-7E7C-CFF2D24CF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4838" y="3671997"/>
              <a:ext cx="1220288" cy="337373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1" name="Line 32">
              <a:extLst>
                <a:ext uri="{FF2B5EF4-FFF2-40B4-BE49-F238E27FC236}">
                  <a16:creationId xmlns:a16="http://schemas.microsoft.com/office/drawing/2014/main" id="{BB0F71DD-937B-4BF4-1D10-0D3006C9FC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14838" y="2713664"/>
              <a:ext cx="0" cy="1911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2" name="Line 33">
              <a:extLst>
                <a:ext uri="{FF2B5EF4-FFF2-40B4-BE49-F238E27FC236}">
                  <a16:creationId xmlns:a16="http://schemas.microsoft.com/office/drawing/2014/main" id="{054EA7E5-5129-F996-3115-B4188BDEEC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35127" y="2713664"/>
              <a:ext cx="0" cy="1911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3" name="Line 34">
              <a:extLst>
                <a:ext uri="{FF2B5EF4-FFF2-40B4-BE49-F238E27FC236}">
                  <a16:creationId xmlns:a16="http://schemas.microsoft.com/office/drawing/2014/main" id="{A2F1D56E-A850-0BFA-EF6E-E487D247C5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53522" y="2713664"/>
              <a:ext cx="2816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4" name="Line 35">
              <a:extLst>
                <a:ext uri="{FF2B5EF4-FFF2-40B4-BE49-F238E27FC236}">
                  <a16:creationId xmlns:a16="http://schemas.microsoft.com/office/drawing/2014/main" id="{8C686677-76EA-0E09-11FC-AF47B63CD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14838" y="2713664"/>
              <a:ext cx="7509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5" name="Line 36">
              <a:extLst>
                <a:ext uri="{FF2B5EF4-FFF2-40B4-BE49-F238E27FC236}">
                  <a16:creationId xmlns:a16="http://schemas.microsoft.com/office/drawing/2014/main" id="{98A048FD-8A54-F981-5726-B6CB61A15C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71917" y="2938579"/>
              <a:ext cx="375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6" name="Line 37">
              <a:extLst>
                <a:ext uri="{FF2B5EF4-FFF2-40B4-BE49-F238E27FC236}">
                  <a16:creationId xmlns:a16="http://schemas.microsoft.com/office/drawing/2014/main" id="{A8E402A0-A247-D3DA-9E0C-E952186C07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859653" y="2601206"/>
              <a:ext cx="0" cy="3373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7" name="Freeform 38">
              <a:extLst>
                <a:ext uri="{FF2B5EF4-FFF2-40B4-BE49-F238E27FC236}">
                  <a16:creationId xmlns:a16="http://schemas.microsoft.com/office/drawing/2014/main" id="{86397F61-9D9C-ED65-1C5E-6E6ED86A5FF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578048" y="2483859"/>
              <a:ext cx="275483" cy="572067"/>
            </a:xfrm>
            <a:custGeom>
              <a:avLst/>
              <a:gdLst>
                <a:gd name="T0" fmla="*/ 2147483647 w 438"/>
                <a:gd name="T1" fmla="*/ 0 h 585"/>
                <a:gd name="T2" fmla="*/ 2147483647 w 438"/>
                <a:gd name="T3" fmla="*/ 2147483647 h 585"/>
                <a:gd name="T4" fmla="*/ 2147483647 w 438"/>
                <a:gd name="T5" fmla="*/ 2147483647 h 585"/>
                <a:gd name="T6" fmla="*/ 2147483647 w 438"/>
                <a:gd name="T7" fmla="*/ 2147483647 h 585"/>
                <a:gd name="T8" fmla="*/ 2147483647 w 438"/>
                <a:gd name="T9" fmla="*/ 2147483647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8" name="Freeform 39">
              <a:extLst>
                <a:ext uri="{FF2B5EF4-FFF2-40B4-BE49-F238E27FC236}">
                  <a16:creationId xmlns:a16="http://schemas.microsoft.com/office/drawing/2014/main" id="{CBD03E44-968F-293D-957F-CC1848EB6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8019" y="2488748"/>
              <a:ext cx="263239" cy="572067"/>
            </a:xfrm>
            <a:custGeom>
              <a:avLst/>
              <a:gdLst>
                <a:gd name="T0" fmla="*/ 2147483647 w 438"/>
                <a:gd name="T1" fmla="*/ 0 h 585"/>
                <a:gd name="T2" fmla="*/ 2147483647 w 438"/>
                <a:gd name="T3" fmla="*/ 2147483647 h 585"/>
                <a:gd name="T4" fmla="*/ 2147483647 w 438"/>
                <a:gd name="T5" fmla="*/ 2147483647 h 585"/>
                <a:gd name="T6" fmla="*/ 2147483647 w 438"/>
                <a:gd name="T7" fmla="*/ 2147483647 h 585"/>
                <a:gd name="T8" fmla="*/ 2147483647 w 438"/>
                <a:gd name="T9" fmla="*/ 2147483647 h 5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8"/>
                <a:gd name="T16" fmla="*/ 0 h 585"/>
                <a:gd name="T17" fmla="*/ 438 w 438"/>
                <a:gd name="T18" fmla="*/ 585 h 5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8" h="585">
                  <a:moveTo>
                    <a:pt x="78" y="0"/>
                  </a:moveTo>
                  <a:cubicBezTo>
                    <a:pt x="90" y="277"/>
                    <a:pt x="0" y="341"/>
                    <a:pt x="198" y="390"/>
                  </a:cubicBezTo>
                  <a:cubicBezTo>
                    <a:pt x="213" y="400"/>
                    <a:pt x="226" y="415"/>
                    <a:pt x="243" y="420"/>
                  </a:cubicBezTo>
                  <a:cubicBezTo>
                    <a:pt x="277" y="430"/>
                    <a:pt x="318" y="416"/>
                    <a:pt x="348" y="435"/>
                  </a:cubicBezTo>
                  <a:cubicBezTo>
                    <a:pt x="422" y="482"/>
                    <a:pt x="390" y="537"/>
                    <a:pt x="438" y="5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59" name="Arc 40">
              <a:extLst>
                <a:ext uri="{FF2B5EF4-FFF2-40B4-BE49-F238E27FC236}">
                  <a16:creationId xmlns:a16="http://schemas.microsoft.com/office/drawing/2014/main" id="{6DA6FC6F-1014-CD02-5E63-9977D0123CE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71917" y="1926461"/>
              <a:ext cx="375473" cy="787203"/>
            </a:xfrm>
            <a:custGeom>
              <a:avLst/>
              <a:gdLst>
                <a:gd name="T0" fmla="*/ 0 w 21600"/>
                <a:gd name="T1" fmla="*/ 0 h 21388"/>
                <a:gd name="T2" fmla="*/ 2147483647 w 21600"/>
                <a:gd name="T3" fmla="*/ 2147483647 h 21388"/>
                <a:gd name="T4" fmla="*/ 0 w 21600"/>
                <a:gd name="T5" fmla="*/ 2147483647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60" name="Arc 41">
              <a:extLst>
                <a:ext uri="{FF2B5EF4-FFF2-40B4-BE49-F238E27FC236}">
                  <a16:creationId xmlns:a16="http://schemas.microsoft.com/office/drawing/2014/main" id="{AA750AEC-BACD-E0DD-D3E6-82F65978ACC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8047390" y="1926461"/>
              <a:ext cx="563210" cy="787203"/>
            </a:xfrm>
            <a:custGeom>
              <a:avLst/>
              <a:gdLst>
                <a:gd name="T0" fmla="*/ 0 w 21600"/>
                <a:gd name="T1" fmla="*/ 0 h 21388"/>
                <a:gd name="T2" fmla="*/ 2147483647 w 21600"/>
                <a:gd name="T3" fmla="*/ 2147483647 h 21388"/>
                <a:gd name="T4" fmla="*/ 0 w 21600"/>
                <a:gd name="T5" fmla="*/ 2147483647 h 213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88"/>
                <a:gd name="T11" fmla="*/ 21600 w 21600"/>
                <a:gd name="T12" fmla="*/ 21388 h 21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88" fill="none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</a:path>
                <a:path w="21600" h="21388" stroke="0" extrusionOk="0">
                  <a:moveTo>
                    <a:pt x="3021" y="0"/>
                  </a:moveTo>
                  <a:cubicBezTo>
                    <a:pt x="13677" y="1506"/>
                    <a:pt x="21600" y="10626"/>
                    <a:pt x="21600" y="21388"/>
                  </a:cubicBezTo>
                  <a:lnTo>
                    <a:pt x="0" y="2138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61" name="AutoShape 45">
              <a:extLst>
                <a:ext uri="{FF2B5EF4-FFF2-40B4-BE49-F238E27FC236}">
                  <a16:creationId xmlns:a16="http://schemas.microsoft.com/office/drawing/2014/main" id="{C422F740-D88D-F0D4-B315-B6D1760A20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235127" y="3388409"/>
              <a:ext cx="281605" cy="1012118"/>
            </a:xfrm>
            <a:prstGeom prst="downArrow">
              <a:avLst>
                <a:gd name="adj1" fmla="val 50000"/>
                <a:gd name="adj2" fmla="val 749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2" name="Text Box 46">
              <a:extLst>
                <a:ext uri="{FF2B5EF4-FFF2-40B4-BE49-F238E27FC236}">
                  <a16:creationId xmlns:a16="http://schemas.microsoft.com/office/drawing/2014/main" id="{56D074C3-7C56-3263-3445-48CC006CCC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9742" y="2948358"/>
              <a:ext cx="1479447" cy="674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Combustion</a:t>
              </a:r>
            </a:p>
            <a:p>
              <a:pPr eaLnBrk="1" hangingPunct="1"/>
              <a:r>
                <a:rPr lang="en-US" altLang="en-US" sz="1200"/>
                <a:t>Products</a:t>
              </a:r>
              <a:endParaRPr lang="en-US" altLang="en-US" sz="2000"/>
            </a:p>
          </p:txBody>
        </p:sp>
        <p:sp>
          <p:nvSpPr>
            <p:cNvPr id="10263" name="Oval 55">
              <a:extLst>
                <a:ext uri="{FF2B5EF4-FFF2-40B4-BE49-F238E27FC236}">
                  <a16:creationId xmlns:a16="http://schemas.microsoft.com/office/drawing/2014/main" id="{A721AC36-6A90-03B1-1AC7-BEC5C7E64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048" y="3784455"/>
              <a:ext cx="93868" cy="1124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4" name="Rectangle 61">
              <a:extLst>
                <a:ext uri="{FF2B5EF4-FFF2-40B4-BE49-F238E27FC236}">
                  <a16:creationId xmlns:a16="http://schemas.microsoft.com/office/drawing/2014/main" id="{08FDC60D-C0DA-5C26-6687-9574395585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3377">
              <a:off x="7108707" y="4635221"/>
              <a:ext cx="563210" cy="2249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5" name="Text Box 65">
              <a:extLst>
                <a:ext uri="{FF2B5EF4-FFF2-40B4-BE49-F238E27FC236}">
                  <a16:creationId xmlns:a16="http://schemas.microsoft.com/office/drawing/2014/main" id="{04E1AF64-0045-22EF-F9E7-56BFA430B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5041" y="4564324"/>
              <a:ext cx="1175395" cy="845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Exhaust</a:t>
              </a:r>
            </a:p>
            <a:p>
              <a:pPr algn="ctr" eaLnBrk="1" hangingPunct="1"/>
              <a:r>
                <a:rPr lang="en-US" altLang="en-US" sz="1400"/>
                <a:t>Stroke</a:t>
              </a:r>
              <a:endParaRPr lang="en-US" altLang="en-US" sz="2000"/>
            </a:p>
          </p:txBody>
        </p:sp>
        <p:sp>
          <p:nvSpPr>
            <p:cNvPr id="10266" name="Rectangle 67">
              <a:extLst>
                <a:ext uri="{FF2B5EF4-FFF2-40B4-BE49-F238E27FC236}">
                  <a16:creationId xmlns:a16="http://schemas.microsoft.com/office/drawing/2014/main" id="{335D7836-C6C2-94BA-BFEB-F105227E0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5235" y="4478758"/>
              <a:ext cx="681566" cy="1417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2">
                <a:extLst>
                  <a:ext uri="{FF2B5EF4-FFF2-40B4-BE49-F238E27FC236}">
                    <a16:creationId xmlns:a16="http://schemas.microsoft.com/office/drawing/2014/main" id="{6F2C3B68-C989-3524-75F5-CB4A5EA933B7}"/>
                  </a:ext>
                </a:extLst>
              </p:cNvPr>
              <p:cNvSpPr txBox="1"/>
              <p:nvPr/>
            </p:nvSpPr>
            <p:spPr bwMode="auto">
              <a:xfrm>
                <a:off x="473075" y="1314240"/>
                <a:ext cx="8210145" cy="990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𝑔𝑎𝑠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𝐻𝐶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" name="Object 2">
                <a:extLst>
                  <a:ext uri="{FF2B5EF4-FFF2-40B4-BE49-F238E27FC236}">
                    <a16:creationId xmlns:a16="http://schemas.microsoft.com/office/drawing/2014/main" id="{6F2C3B68-C989-3524-75F5-CB4A5EA93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075" y="1314240"/>
                <a:ext cx="8210145" cy="990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782" name="Object 6">
                <a:extLst>
                  <a:ext uri="{FF2B5EF4-FFF2-40B4-BE49-F238E27FC236}">
                    <a16:creationId xmlns:a16="http://schemas.microsoft.com/office/drawing/2014/main" id="{E68E42E4-DBFC-719A-1C28-7274E3E367AE}"/>
                  </a:ext>
                </a:extLst>
              </p:cNvPr>
              <p:cNvSpPr txBox="1"/>
              <p:nvPr/>
            </p:nvSpPr>
            <p:spPr bwMode="auto">
              <a:xfrm>
                <a:off x="1428113" y="2170050"/>
                <a:ext cx="3379801" cy="131333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𝑔𝑎𝑠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5782" name="Object 6">
                <a:extLst>
                  <a:ext uri="{FF2B5EF4-FFF2-40B4-BE49-F238E27FC236}">
                    <a16:creationId xmlns:a16="http://schemas.microsoft.com/office/drawing/2014/main" id="{E68E42E4-DBFC-719A-1C28-7274E3E36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8113" y="2170050"/>
                <a:ext cx="3379801" cy="13133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2">
                <a:extLst>
                  <a:ext uri="{FF2B5EF4-FFF2-40B4-BE49-F238E27FC236}">
                    <a16:creationId xmlns:a16="http://schemas.microsoft.com/office/drawing/2014/main" id="{33738E4C-EDB0-3AC1-9978-7CD51E45D81E}"/>
                  </a:ext>
                </a:extLst>
              </p:cNvPr>
              <p:cNvSpPr txBox="1"/>
              <p:nvPr/>
            </p:nvSpPr>
            <p:spPr bwMode="auto">
              <a:xfrm>
                <a:off x="1656726" y="5029200"/>
                <a:ext cx="3940252" cy="1066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𝑒𝑥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𝑔𝑎𝑠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/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Object 2">
                <a:extLst>
                  <a:ext uri="{FF2B5EF4-FFF2-40B4-BE49-F238E27FC236}">
                    <a16:creationId xmlns:a16="http://schemas.microsoft.com/office/drawing/2014/main" id="{33738E4C-EDB0-3AC1-9978-7CD51E45D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6726" y="5029200"/>
                <a:ext cx="3940252" cy="1066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38">
            <a:extLst>
              <a:ext uri="{FF2B5EF4-FFF2-40B4-BE49-F238E27FC236}">
                <a16:creationId xmlns:a16="http://schemas.microsoft.com/office/drawing/2014/main" id="{1D3E4018-95A1-4986-E79D-7328108DE4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Group 19">
              <a:extLst>
                <a:ext uri="{FF2B5EF4-FFF2-40B4-BE49-F238E27FC236}">
                  <a16:creationId xmlns:a16="http://schemas.microsoft.com/office/drawing/2014/main" id="{91F5512B-C122-8FC9-7DFC-10BF3C8751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roup 8">
                <a:extLst>
                  <a:ext uri="{FF2B5EF4-FFF2-40B4-BE49-F238E27FC236}">
                    <a16:creationId xmlns:a16="http://schemas.microsoft.com/office/drawing/2014/main" id="{DC21EEAE-F1CF-E673-1B0A-0A97236AE9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4CBCC613-1816-F804-AA6D-569A5A8A21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" name="Rectangle 10">
                    <a:extLst>
                      <a:ext uri="{FF2B5EF4-FFF2-40B4-BE49-F238E27FC236}">
                        <a16:creationId xmlns:a16="http://schemas.microsoft.com/office/drawing/2014/main" id="{65933387-ACF1-AAE2-0C36-942053CF67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" name="Rectangle 11">
                    <a:extLst>
                      <a:ext uri="{FF2B5EF4-FFF2-40B4-BE49-F238E27FC236}">
                        <a16:creationId xmlns:a16="http://schemas.microsoft.com/office/drawing/2014/main" id="{57423F26-0783-9973-0106-8D0DE4A9B1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2">
                  <a:extLst>
                    <a:ext uri="{FF2B5EF4-FFF2-40B4-BE49-F238E27FC236}">
                      <a16:creationId xmlns:a16="http://schemas.microsoft.com/office/drawing/2014/main" id="{965E012C-7458-055A-5BD8-70504BD02F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" name="Rectangle 13">
                    <a:extLst>
                      <a:ext uri="{FF2B5EF4-FFF2-40B4-BE49-F238E27FC236}">
                        <a16:creationId xmlns:a16="http://schemas.microsoft.com/office/drawing/2014/main" id="{785F5CD0-0814-553F-F1C8-EB8767A7BB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4">
                    <a:extLst>
                      <a:ext uri="{FF2B5EF4-FFF2-40B4-BE49-F238E27FC236}">
                        <a16:creationId xmlns:a16="http://schemas.microsoft.com/office/drawing/2014/main" id="{70E1A728-27A7-D1C7-BB61-0FB8781669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5">
                  <a:extLst>
                    <a:ext uri="{FF2B5EF4-FFF2-40B4-BE49-F238E27FC236}">
                      <a16:creationId xmlns:a16="http://schemas.microsoft.com/office/drawing/2014/main" id="{2D4A53B7-AFD4-1ACC-455A-51CDBE2448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6" name="Rectangle 16">
                    <a:extLst>
                      <a:ext uri="{FF2B5EF4-FFF2-40B4-BE49-F238E27FC236}">
                        <a16:creationId xmlns:a16="http://schemas.microsoft.com/office/drawing/2014/main" id="{5D9EF874-E4EB-B48D-70AB-03C1EC6ACC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7">
                    <a:extLst>
                      <a:ext uri="{FF2B5EF4-FFF2-40B4-BE49-F238E27FC236}">
                        <a16:creationId xmlns:a16="http://schemas.microsoft.com/office/drawing/2014/main" id="{124B1A3B-7037-86A0-2022-1B534BC48DD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" name="Group 18">
                  <a:extLst>
                    <a:ext uri="{FF2B5EF4-FFF2-40B4-BE49-F238E27FC236}">
                      <a16:creationId xmlns:a16="http://schemas.microsoft.com/office/drawing/2014/main" id="{8A4A8457-57A3-0E6D-E195-09DC01EC76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4" name="Rectangle 19">
                    <a:extLst>
                      <a:ext uri="{FF2B5EF4-FFF2-40B4-BE49-F238E27FC236}">
                        <a16:creationId xmlns:a16="http://schemas.microsoft.com/office/drawing/2014/main" id="{2A9739AD-A907-FCA0-A069-3BA562945C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20">
                    <a:extLst>
                      <a:ext uri="{FF2B5EF4-FFF2-40B4-BE49-F238E27FC236}">
                        <a16:creationId xmlns:a16="http://schemas.microsoft.com/office/drawing/2014/main" id="{C075A27A-637F-766D-3DE8-6E69CC60C0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49CB90B0-3668-F466-7C3B-FFFB92E76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9A99CD0D-5377-EB4A-AEFB-C1EE017851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2" grpId="0"/>
      <p:bldP spid="7578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Object 3">
                <a:extLst>
                  <a:ext uri="{FF2B5EF4-FFF2-40B4-BE49-F238E27FC236}">
                    <a16:creationId xmlns:a16="http://schemas.microsoft.com/office/drawing/2014/main" id="{0106B6EE-30B3-AD42-38C6-B96C0CC56A8F}"/>
                  </a:ext>
                </a:extLst>
              </p:cNvPr>
              <p:cNvSpPr txBox="1"/>
              <p:nvPr/>
            </p:nvSpPr>
            <p:spPr bwMode="auto">
              <a:xfrm>
                <a:off x="423861" y="1171575"/>
                <a:ext cx="8312151" cy="17240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nary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𝐶𝑉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limUpp>
                            <m:limUp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li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•</m:t>
                              </m:r>
                            </m:lim>
                          </m:limUpp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li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•</m:t>
                              </m:r>
                            </m:lim>
                          </m:limUpp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𝐶𝑉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li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•</m:t>
                              </m:r>
                            </m:lim>
                          </m:limUpp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𝐶𝑉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2291" name="Object 3">
                <a:extLst>
                  <a:ext uri="{FF2B5EF4-FFF2-40B4-BE49-F238E27FC236}">
                    <a16:creationId xmlns:a16="http://schemas.microsoft.com/office/drawing/2014/main" id="{0106B6EE-30B3-AD42-38C6-B96C0CC56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861" y="1171575"/>
                <a:ext cx="8312151" cy="17240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3">
                <a:extLst>
                  <a:ext uri="{FF2B5EF4-FFF2-40B4-BE49-F238E27FC236}">
                    <a16:creationId xmlns:a16="http://schemas.microsoft.com/office/drawing/2014/main" id="{9DDF8642-DE90-0E18-45F5-E21C871BC79B}"/>
                  </a:ext>
                </a:extLst>
              </p:cNvPr>
              <p:cNvSpPr txBox="1"/>
              <p:nvPr/>
            </p:nvSpPr>
            <p:spPr bwMode="auto">
              <a:xfrm>
                <a:off x="423862" y="3028950"/>
                <a:ext cx="5672138" cy="1771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𝐶𝑦𝑙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limUpp>
                            <m:limUp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li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•</m:t>
                              </m:r>
                            </m:lim>
                          </m:limUpp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li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•</m:t>
                              </m:r>
                            </m:lim>
                          </m:limUpp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𝐶𝑦𝑙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limUpp>
                            <m:limUp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li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•</m:t>
                              </m:r>
                            </m:lim>
                          </m:limUpp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𝐶𝑦𝑙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" name="Object 3">
                <a:extLst>
                  <a:ext uri="{FF2B5EF4-FFF2-40B4-BE49-F238E27FC236}">
                    <a16:creationId xmlns:a16="http://schemas.microsoft.com/office/drawing/2014/main" id="{9DDF8642-DE90-0E18-45F5-E21C871BC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862" y="3028950"/>
                <a:ext cx="5672138" cy="17716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bject 2">
                <a:extLst>
                  <a:ext uri="{FF2B5EF4-FFF2-40B4-BE49-F238E27FC236}">
                    <a16:creationId xmlns:a16="http://schemas.microsoft.com/office/drawing/2014/main" id="{FBFECE4C-DA4D-6BE4-383C-2E2174AD3EC6}"/>
                  </a:ext>
                </a:extLst>
              </p:cNvPr>
              <p:cNvSpPr txBox="1"/>
              <p:nvPr/>
            </p:nvSpPr>
            <p:spPr bwMode="auto">
              <a:xfrm>
                <a:off x="620711" y="5156682"/>
                <a:ext cx="5018089" cy="124411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𝐸𝑉𝐶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𝐸𝑉𝑂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𝐸𝑉𝑂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𝐸𝑉𝐶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𝑔𝑎𝑠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𝐶𝑦𝑙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170" name="Object 2">
                <a:extLst>
                  <a:ext uri="{FF2B5EF4-FFF2-40B4-BE49-F238E27FC236}">
                    <a16:creationId xmlns:a16="http://schemas.microsoft.com/office/drawing/2014/main" id="{FBFECE4C-DA4D-6BE4-383C-2E2174AD3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711" y="5156682"/>
                <a:ext cx="5018089" cy="124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2">
                <a:extLst>
                  <a:ext uri="{FF2B5EF4-FFF2-40B4-BE49-F238E27FC236}">
                    <a16:creationId xmlns:a16="http://schemas.microsoft.com/office/drawing/2014/main" id="{48558FD7-03D5-D177-26C6-800FC4203BA2}"/>
                  </a:ext>
                </a:extLst>
              </p:cNvPr>
              <p:cNvSpPr txBox="1"/>
              <p:nvPr/>
            </p:nvSpPr>
            <p:spPr bwMode="auto">
              <a:xfrm>
                <a:off x="5791200" y="3352800"/>
                <a:ext cx="2900363" cy="6302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𝐸𝑉𝑂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𝐼𝑉𝐶</m:t>
                          </m:r>
                        </m:sub>
                      </m:sSub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3" name="Object 2">
                <a:extLst>
                  <a:ext uri="{FF2B5EF4-FFF2-40B4-BE49-F238E27FC236}">
                    <a16:creationId xmlns:a16="http://schemas.microsoft.com/office/drawing/2014/main" id="{48558FD7-03D5-D177-26C6-800FC4203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1200" y="3352800"/>
                <a:ext cx="2900363" cy="6302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2">
                <a:extLst>
                  <a:ext uri="{FF2B5EF4-FFF2-40B4-BE49-F238E27FC236}">
                    <a16:creationId xmlns:a16="http://schemas.microsoft.com/office/drawing/2014/main" id="{A7ABA735-23BA-D948-BA27-D72049A807DA}"/>
                  </a:ext>
                </a:extLst>
              </p:cNvPr>
              <p:cNvSpPr txBox="1"/>
              <p:nvPr/>
            </p:nvSpPr>
            <p:spPr bwMode="auto">
              <a:xfrm>
                <a:off x="5867400" y="4267200"/>
                <a:ext cx="2868613" cy="6302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𝐸𝑉𝑂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𝐸𝐸𝑃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" name="Object 2">
                <a:extLst>
                  <a:ext uri="{FF2B5EF4-FFF2-40B4-BE49-F238E27FC236}">
                    <a16:creationId xmlns:a16="http://schemas.microsoft.com/office/drawing/2014/main" id="{A7ABA735-23BA-D948-BA27-D72049A80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7400" y="4267200"/>
                <a:ext cx="2868613" cy="630238"/>
              </a:xfrm>
              <a:prstGeom prst="rect">
                <a:avLst/>
              </a:prstGeom>
              <a:blipFill>
                <a:blip r:embed="rId6"/>
                <a:stretch>
                  <a:fillRect l="-63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2">
                <a:extLst>
                  <a:ext uri="{FF2B5EF4-FFF2-40B4-BE49-F238E27FC236}">
                    <a16:creationId xmlns:a16="http://schemas.microsoft.com/office/drawing/2014/main" id="{B36FDABD-D6A6-59F4-F726-9A510AC6EFE7}"/>
                  </a:ext>
                </a:extLst>
              </p:cNvPr>
              <p:cNvSpPr txBox="1"/>
              <p:nvPr/>
            </p:nvSpPr>
            <p:spPr bwMode="auto">
              <a:xfrm>
                <a:off x="5943600" y="5334000"/>
                <a:ext cx="2743200" cy="6302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𝐸𝑉𝑂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𝑐𝑦𝑙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𝐸𝐸𝑃</m:t>
                          </m:r>
                        </m:sub>
                      </m:sSub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5" name="Object 2">
                <a:extLst>
                  <a:ext uri="{FF2B5EF4-FFF2-40B4-BE49-F238E27FC236}">
                    <a16:creationId xmlns:a16="http://schemas.microsoft.com/office/drawing/2014/main" id="{B36FDABD-D6A6-59F4-F726-9A510AC6E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5334000"/>
                <a:ext cx="2743200" cy="630238"/>
              </a:xfrm>
              <a:prstGeom prst="rect">
                <a:avLst/>
              </a:prstGeom>
              <a:blipFill>
                <a:blip r:embed="rId7"/>
                <a:stretch>
                  <a:fillRect l="-22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38">
            <a:extLst>
              <a:ext uri="{FF2B5EF4-FFF2-40B4-BE49-F238E27FC236}">
                <a16:creationId xmlns:a16="http://schemas.microsoft.com/office/drawing/2014/main" id="{0D5A522E-6221-D941-FCE6-313EF2427B2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A36DAF1-67B0-FDC2-EA31-846282AC43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11" name="Group 9">
                <a:extLst>
                  <a:ext uri="{FF2B5EF4-FFF2-40B4-BE49-F238E27FC236}">
                    <a16:creationId xmlns:a16="http://schemas.microsoft.com/office/drawing/2014/main" id="{6DC96B0E-21BA-D8A1-7E5C-B0CA219666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21" name="Rectangle 10">
                  <a:extLst>
                    <a:ext uri="{FF2B5EF4-FFF2-40B4-BE49-F238E27FC236}">
                      <a16:creationId xmlns:a16="http://schemas.microsoft.com/office/drawing/2014/main" id="{12ED310F-2F0B-CFAA-3257-EEBF6758D1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2" name="Rectangle 11">
                  <a:extLst>
                    <a:ext uri="{FF2B5EF4-FFF2-40B4-BE49-F238E27FC236}">
                      <a16:creationId xmlns:a16="http://schemas.microsoft.com/office/drawing/2014/main" id="{55AFB42E-6037-1001-1E51-CB00B3936A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2" name="Group 12">
                <a:extLst>
                  <a:ext uri="{FF2B5EF4-FFF2-40B4-BE49-F238E27FC236}">
                    <a16:creationId xmlns:a16="http://schemas.microsoft.com/office/drawing/2014/main" id="{B6BA9DC5-90DD-C4D1-7443-03585A7EB0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9" name="Rectangle 13">
                  <a:extLst>
                    <a:ext uri="{FF2B5EF4-FFF2-40B4-BE49-F238E27FC236}">
                      <a16:creationId xmlns:a16="http://schemas.microsoft.com/office/drawing/2014/main" id="{D582C5F7-ACB4-8205-C732-4D44972402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" name="Rectangle 14">
                  <a:extLst>
                    <a:ext uri="{FF2B5EF4-FFF2-40B4-BE49-F238E27FC236}">
                      <a16:creationId xmlns:a16="http://schemas.microsoft.com/office/drawing/2014/main" id="{B187A6B2-1116-CC9E-58B7-85B458696F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3" name="Group 15">
                <a:extLst>
                  <a:ext uri="{FF2B5EF4-FFF2-40B4-BE49-F238E27FC236}">
                    <a16:creationId xmlns:a16="http://schemas.microsoft.com/office/drawing/2014/main" id="{F1B2044E-9161-59FD-10DC-1DC2556A6D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FC12AAA3-B3C2-75C7-97BE-442BFA69A2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6CCB6D4C-095D-A064-DFF3-7536A3C51D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4" name="Group 18">
                <a:extLst>
                  <a:ext uri="{FF2B5EF4-FFF2-40B4-BE49-F238E27FC236}">
                    <a16:creationId xmlns:a16="http://schemas.microsoft.com/office/drawing/2014/main" id="{31EE2F33-6F39-14F2-5DFD-45346C473F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5" name="Rectangle 19">
                  <a:extLst>
                    <a:ext uri="{FF2B5EF4-FFF2-40B4-BE49-F238E27FC236}">
                      <a16:creationId xmlns:a16="http://schemas.microsoft.com/office/drawing/2014/main" id="{8AEFF6BE-9C7A-4788-FA45-773581B857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6" name="Rectangle 20">
                  <a:extLst>
                    <a:ext uri="{FF2B5EF4-FFF2-40B4-BE49-F238E27FC236}">
                      <a16:creationId xmlns:a16="http://schemas.microsoft.com/office/drawing/2014/main" id="{6C18E371-F894-62A1-62BB-95C14D91E0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8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5166CCF-C3F6-3DCD-F798-A07997A0DD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  <p:bldP spid="7170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66504"/>
            <a:ext cx="7772400" cy="533400"/>
          </a:xfrm>
        </p:spPr>
        <p:txBody>
          <a:bodyPr/>
          <a:lstStyle/>
          <a:p>
            <a:r>
              <a:rPr lang="en-US" sz="2800" dirty="0"/>
              <a:t>Fuel-Air Model for Closed Otto Cycle</a:t>
            </a:r>
            <a:r>
              <a:rPr lang="en-US" sz="2400" dirty="0"/>
              <a:t> </a:t>
            </a:r>
          </a:p>
        </p:txBody>
      </p:sp>
      <p:sp>
        <p:nvSpPr>
          <p:cNvPr id="1028" name="Text Box 48"/>
          <p:cNvSpPr txBox="1">
            <a:spLocks noChangeArrowheads="1"/>
          </p:cNvSpPr>
          <p:nvPr/>
        </p:nvSpPr>
        <p:spPr bwMode="auto">
          <a:xfrm>
            <a:off x="3282950" y="5149850"/>
            <a:ext cx="75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dirty="0"/>
              <a:t>Otto</a:t>
            </a:r>
          </a:p>
          <a:p>
            <a:pPr eaLnBrk="1" hangingPunct="1"/>
            <a:r>
              <a:rPr lang="en-CA" dirty="0"/>
              <a:t>Cycle</a:t>
            </a:r>
            <a:endParaRPr lang="en-US" dirty="0"/>
          </a:p>
        </p:txBody>
      </p:sp>
      <p:grpSp>
        <p:nvGrpSpPr>
          <p:cNvPr id="1029" name="Group 48"/>
          <p:cNvGrpSpPr>
            <a:grpSpLocks/>
          </p:cNvGrpSpPr>
          <p:nvPr/>
        </p:nvGrpSpPr>
        <p:grpSpPr bwMode="auto">
          <a:xfrm>
            <a:off x="838200" y="1820863"/>
            <a:ext cx="7723188" cy="3284537"/>
            <a:chOff x="1398588" y="1820863"/>
            <a:chExt cx="7723187" cy="3284537"/>
          </a:xfrm>
        </p:grpSpPr>
        <p:sp>
          <p:nvSpPr>
            <p:cNvPr id="1031" name="AutoShape 6"/>
            <p:cNvSpPr>
              <a:spLocks noChangeArrowheads="1"/>
            </p:cNvSpPr>
            <p:nvPr/>
          </p:nvSpPr>
          <p:spPr bwMode="auto">
            <a:xfrm rot="11874598" flipH="1">
              <a:off x="7875588" y="3332163"/>
              <a:ext cx="282575" cy="82867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32" name="AutoShape 7"/>
            <p:cNvSpPr>
              <a:spLocks noChangeArrowheads="1"/>
            </p:cNvSpPr>
            <p:nvPr/>
          </p:nvSpPr>
          <p:spPr bwMode="auto">
            <a:xfrm rot="11874598" flipH="1">
              <a:off x="4024313" y="2466975"/>
              <a:ext cx="282575" cy="82867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33" name="AutoShape 8"/>
            <p:cNvSpPr>
              <a:spLocks noChangeArrowheads="1"/>
            </p:cNvSpPr>
            <p:nvPr/>
          </p:nvSpPr>
          <p:spPr bwMode="auto">
            <a:xfrm rot="9725402">
              <a:off x="6091238" y="2914650"/>
              <a:ext cx="282575" cy="82867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34" name="AutoShape 9"/>
            <p:cNvSpPr>
              <a:spLocks noChangeArrowheads="1"/>
            </p:cNvSpPr>
            <p:nvPr/>
          </p:nvSpPr>
          <p:spPr bwMode="auto">
            <a:xfrm rot="9725402">
              <a:off x="2239963" y="2894013"/>
              <a:ext cx="282575" cy="82867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7500938" y="1833563"/>
              <a:ext cx="1220787" cy="1301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1676400" y="2714625"/>
              <a:ext cx="1220788" cy="354013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7" name="Line 12"/>
            <p:cNvSpPr>
              <a:spLocks noChangeShapeType="1"/>
            </p:cNvSpPr>
            <p:nvPr/>
          </p:nvSpPr>
          <p:spPr bwMode="auto">
            <a:xfrm flipV="1">
              <a:off x="1676400" y="1833563"/>
              <a:ext cx="0" cy="2012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 flipV="1">
              <a:off x="2897188" y="1833563"/>
              <a:ext cx="0" cy="2012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5527675" y="2733675"/>
              <a:ext cx="1220788" cy="355600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40" name="Line 15"/>
            <p:cNvSpPr>
              <a:spLocks noChangeShapeType="1"/>
            </p:cNvSpPr>
            <p:nvPr/>
          </p:nvSpPr>
          <p:spPr bwMode="auto">
            <a:xfrm flipV="1">
              <a:off x="5527675" y="1833563"/>
              <a:ext cx="0" cy="2012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1" name="Line 16"/>
            <p:cNvSpPr>
              <a:spLocks noChangeShapeType="1"/>
            </p:cNvSpPr>
            <p:nvPr/>
          </p:nvSpPr>
          <p:spPr bwMode="auto">
            <a:xfrm flipV="1">
              <a:off x="6748463" y="1833563"/>
              <a:ext cx="0" cy="2012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3649663" y="2286000"/>
              <a:ext cx="1220787" cy="355600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43" name="Line 18"/>
            <p:cNvSpPr>
              <a:spLocks noChangeShapeType="1"/>
            </p:cNvSpPr>
            <p:nvPr/>
          </p:nvSpPr>
          <p:spPr bwMode="auto">
            <a:xfrm flipV="1">
              <a:off x="3649663" y="1833563"/>
              <a:ext cx="0" cy="2012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4" name="Line 19"/>
            <p:cNvSpPr>
              <a:spLocks noChangeShapeType="1"/>
            </p:cNvSpPr>
            <p:nvPr/>
          </p:nvSpPr>
          <p:spPr bwMode="auto">
            <a:xfrm flipV="1">
              <a:off x="4870450" y="1833563"/>
              <a:ext cx="0" cy="2012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5" name="Line 20"/>
            <p:cNvSpPr>
              <a:spLocks noChangeShapeType="1"/>
            </p:cNvSpPr>
            <p:nvPr/>
          </p:nvSpPr>
          <p:spPr bwMode="auto">
            <a:xfrm>
              <a:off x="3649663" y="1833563"/>
              <a:ext cx="12207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7500938" y="3213100"/>
              <a:ext cx="1220787" cy="355600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47" name="Line 22"/>
            <p:cNvSpPr>
              <a:spLocks noChangeShapeType="1"/>
            </p:cNvSpPr>
            <p:nvPr/>
          </p:nvSpPr>
          <p:spPr bwMode="auto">
            <a:xfrm flipV="1">
              <a:off x="7500938" y="1833563"/>
              <a:ext cx="0" cy="2012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8" name="Line 23"/>
            <p:cNvSpPr>
              <a:spLocks noChangeShapeType="1"/>
            </p:cNvSpPr>
            <p:nvPr/>
          </p:nvSpPr>
          <p:spPr bwMode="auto">
            <a:xfrm flipV="1">
              <a:off x="8721725" y="1833563"/>
              <a:ext cx="0" cy="2012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9" name="AutoShape 24"/>
            <p:cNvSpPr>
              <a:spLocks noChangeArrowheads="1"/>
            </p:cNvSpPr>
            <p:nvPr/>
          </p:nvSpPr>
          <p:spPr bwMode="auto">
            <a:xfrm>
              <a:off x="6781800" y="2462213"/>
              <a:ext cx="280988" cy="1065212"/>
            </a:xfrm>
            <a:prstGeom prst="downArrow">
              <a:avLst>
                <a:gd name="adj1" fmla="val 50000"/>
                <a:gd name="adj2" fmla="val 947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0" name="AutoShape 25"/>
            <p:cNvSpPr>
              <a:spLocks noChangeArrowheads="1"/>
            </p:cNvSpPr>
            <p:nvPr/>
          </p:nvSpPr>
          <p:spPr bwMode="auto">
            <a:xfrm flipV="1">
              <a:off x="2960688" y="2325688"/>
              <a:ext cx="282575" cy="1065212"/>
            </a:xfrm>
            <a:prstGeom prst="downArrow">
              <a:avLst>
                <a:gd name="adj1" fmla="val 50000"/>
                <a:gd name="adj2" fmla="val 942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2239963" y="2894013"/>
              <a:ext cx="93662" cy="1190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8064500" y="3332163"/>
              <a:ext cx="93663" cy="1174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6091238" y="2914650"/>
              <a:ext cx="93662" cy="1190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4213225" y="2466975"/>
              <a:ext cx="93663" cy="1174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5" name="Rectangle 30"/>
            <p:cNvSpPr>
              <a:spLocks noChangeArrowheads="1"/>
            </p:cNvSpPr>
            <p:nvPr/>
          </p:nvSpPr>
          <p:spPr bwMode="auto">
            <a:xfrm rot="-1032526">
              <a:off x="2239963" y="3605213"/>
              <a:ext cx="563562" cy="2365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6" name="Rectangle 31"/>
            <p:cNvSpPr>
              <a:spLocks noChangeArrowheads="1"/>
            </p:cNvSpPr>
            <p:nvPr/>
          </p:nvSpPr>
          <p:spPr bwMode="auto">
            <a:xfrm rot="-1032526">
              <a:off x="6091238" y="3576638"/>
              <a:ext cx="563562" cy="2365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7" name="Rectangle 32"/>
            <p:cNvSpPr>
              <a:spLocks noChangeArrowheads="1"/>
            </p:cNvSpPr>
            <p:nvPr/>
          </p:nvSpPr>
          <p:spPr bwMode="auto">
            <a:xfrm rot="753377">
              <a:off x="3743325" y="3176588"/>
              <a:ext cx="563563" cy="238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8" name="Rectangle 33"/>
            <p:cNvSpPr>
              <a:spLocks noChangeArrowheads="1"/>
            </p:cNvSpPr>
            <p:nvPr/>
          </p:nvSpPr>
          <p:spPr bwMode="auto">
            <a:xfrm rot="753377">
              <a:off x="7594600" y="4289425"/>
              <a:ext cx="563563" cy="2365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59" name="Text Box 34"/>
            <p:cNvSpPr txBox="1">
              <a:spLocks noChangeArrowheads="1"/>
            </p:cNvSpPr>
            <p:nvPr/>
          </p:nvSpPr>
          <p:spPr bwMode="auto">
            <a:xfrm>
              <a:off x="1752600" y="1905000"/>
              <a:ext cx="9144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/>
                <a:t>Air+Fuel vapour +Residual gas</a:t>
              </a:r>
              <a:endParaRPr lang="en-US" sz="2000"/>
            </a:p>
          </p:txBody>
        </p:sp>
        <p:sp>
          <p:nvSpPr>
            <p:cNvPr id="1060" name="Line 35"/>
            <p:cNvSpPr>
              <a:spLocks noChangeShapeType="1"/>
            </p:cNvSpPr>
            <p:nvPr/>
          </p:nvSpPr>
          <p:spPr bwMode="auto">
            <a:xfrm>
              <a:off x="1670050" y="1854200"/>
              <a:ext cx="1220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1" name="Line 36"/>
            <p:cNvSpPr>
              <a:spLocks noChangeShapeType="1"/>
            </p:cNvSpPr>
            <p:nvPr/>
          </p:nvSpPr>
          <p:spPr bwMode="auto">
            <a:xfrm>
              <a:off x="5543550" y="1820863"/>
              <a:ext cx="1222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2" name="Line 37"/>
            <p:cNvSpPr>
              <a:spLocks noChangeShapeType="1"/>
            </p:cNvSpPr>
            <p:nvPr/>
          </p:nvSpPr>
          <p:spPr bwMode="auto">
            <a:xfrm>
              <a:off x="7494588" y="1843088"/>
              <a:ext cx="12207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3" name="Text Box 38"/>
            <p:cNvSpPr txBox="1">
              <a:spLocks noChangeArrowheads="1"/>
            </p:cNvSpPr>
            <p:nvPr/>
          </p:nvSpPr>
          <p:spPr bwMode="auto">
            <a:xfrm>
              <a:off x="4814888" y="2209800"/>
              <a:ext cx="42068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sz="1400"/>
                <a:t>TC</a:t>
              </a:r>
              <a:endParaRPr lang="en-US" sz="1400"/>
            </a:p>
          </p:txBody>
        </p:sp>
        <p:sp>
          <p:nvSpPr>
            <p:cNvPr id="1064" name="Text Box 39"/>
            <p:cNvSpPr txBox="1">
              <a:spLocks noChangeArrowheads="1"/>
            </p:cNvSpPr>
            <p:nvPr/>
          </p:nvSpPr>
          <p:spPr bwMode="auto">
            <a:xfrm>
              <a:off x="8691563" y="3163888"/>
              <a:ext cx="43021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sz="1400"/>
                <a:t>BC</a:t>
              </a:r>
              <a:endParaRPr lang="en-US" sz="1400"/>
            </a:p>
          </p:txBody>
        </p:sp>
        <p:sp>
          <p:nvSpPr>
            <p:cNvPr id="1065" name="Text Box 44"/>
            <p:cNvSpPr txBox="1">
              <a:spLocks noChangeArrowheads="1"/>
            </p:cNvSpPr>
            <p:nvPr/>
          </p:nvSpPr>
          <p:spPr bwMode="auto">
            <a:xfrm>
              <a:off x="1398588" y="4214813"/>
              <a:ext cx="1841500" cy="890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400" b="1"/>
                <a:t>Compression</a:t>
              </a:r>
            </a:p>
            <a:p>
              <a:pPr algn="ctr" eaLnBrk="1" hangingPunct="1"/>
              <a:r>
                <a:rPr lang="en-US" sz="1400" b="1"/>
                <a:t>Process</a:t>
              </a:r>
              <a:endParaRPr lang="en-US" sz="2000"/>
            </a:p>
          </p:txBody>
        </p:sp>
        <p:sp>
          <p:nvSpPr>
            <p:cNvPr id="1066" name="Text Box 45"/>
            <p:cNvSpPr txBox="1">
              <a:spLocks noChangeArrowheads="1"/>
            </p:cNvSpPr>
            <p:nvPr/>
          </p:nvSpPr>
          <p:spPr bwMode="auto">
            <a:xfrm>
              <a:off x="3314700" y="4214813"/>
              <a:ext cx="1841500" cy="890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400" b="1"/>
                <a:t>Const volume </a:t>
              </a:r>
            </a:p>
            <a:p>
              <a:pPr algn="ctr" eaLnBrk="1" hangingPunct="1"/>
              <a:r>
                <a:rPr lang="en-US" sz="1400" b="1"/>
                <a:t>combustion</a:t>
              </a:r>
            </a:p>
            <a:p>
              <a:pPr algn="ctr" eaLnBrk="1" hangingPunct="1"/>
              <a:r>
                <a:rPr lang="en-US" sz="1400" b="1"/>
                <a:t>Process</a:t>
              </a:r>
              <a:endParaRPr lang="en-US" sz="2000"/>
            </a:p>
          </p:txBody>
        </p:sp>
        <p:sp>
          <p:nvSpPr>
            <p:cNvPr id="1067" name="Text Box 46"/>
            <p:cNvSpPr txBox="1">
              <a:spLocks noChangeArrowheads="1"/>
            </p:cNvSpPr>
            <p:nvPr/>
          </p:nvSpPr>
          <p:spPr bwMode="auto">
            <a:xfrm>
              <a:off x="5240338" y="4214813"/>
              <a:ext cx="1841500" cy="890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400" b="1"/>
                <a:t>Expansion</a:t>
              </a:r>
            </a:p>
            <a:p>
              <a:pPr algn="ctr" eaLnBrk="1" hangingPunct="1"/>
              <a:r>
                <a:rPr lang="en-US" sz="1400" b="1"/>
                <a:t>Process</a:t>
              </a:r>
              <a:endParaRPr lang="en-US" sz="2000"/>
            </a:p>
          </p:txBody>
        </p:sp>
        <p:sp>
          <p:nvSpPr>
            <p:cNvPr id="1068" name="Text Box 47"/>
            <p:cNvSpPr txBox="1">
              <a:spLocks noChangeArrowheads="1"/>
            </p:cNvSpPr>
            <p:nvPr/>
          </p:nvSpPr>
          <p:spPr bwMode="auto">
            <a:xfrm>
              <a:off x="7153275" y="4214813"/>
              <a:ext cx="1841500" cy="890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400" b="1"/>
                <a:t>Const volume </a:t>
              </a:r>
            </a:p>
            <a:p>
              <a:pPr algn="ctr" eaLnBrk="1" hangingPunct="1"/>
              <a:r>
                <a:rPr lang="en-US" sz="1400" b="1"/>
                <a:t>Blow down</a:t>
              </a:r>
            </a:p>
            <a:p>
              <a:pPr algn="ctr" eaLnBrk="1" hangingPunct="1"/>
              <a:r>
                <a:rPr lang="en-US" sz="1400" b="1"/>
                <a:t>Process</a:t>
              </a:r>
              <a:endParaRPr lang="en-US" sz="2000"/>
            </a:p>
          </p:txBody>
        </p:sp>
        <p:sp>
          <p:nvSpPr>
            <p:cNvPr id="1069" name="Rectangle 49"/>
            <p:cNvSpPr>
              <a:spLocks noChangeArrowheads="1"/>
            </p:cNvSpPr>
            <p:nvPr/>
          </p:nvSpPr>
          <p:spPr bwMode="auto">
            <a:xfrm rot="753377">
              <a:off x="7583488" y="4049713"/>
              <a:ext cx="563562" cy="2365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70" name="Text Box 50"/>
            <p:cNvSpPr txBox="1">
              <a:spLocks noChangeArrowheads="1"/>
            </p:cNvSpPr>
            <p:nvPr/>
          </p:nvSpPr>
          <p:spPr bwMode="auto">
            <a:xfrm>
              <a:off x="5622925" y="2017713"/>
              <a:ext cx="10064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Products of Combustin</a:t>
              </a:r>
            </a:p>
          </p:txBody>
        </p:sp>
        <p:sp>
          <p:nvSpPr>
            <p:cNvPr id="1071" name="Text Box 51"/>
            <p:cNvSpPr txBox="1">
              <a:spLocks noChangeArrowheads="1"/>
            </p:cNvSpPr>
            <p:nvPr/>
          </p:nvSpPr>
          <p:spPr bwMode="auto">
            <a:xfrm>
              <a:off x="7620000" y="2362200"/>
              <a:ext cx="10064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anose="02020603050405020304" pitchFamily="18" charset="0"/>
                </a:rPr>
                <a:t>Products of Combustin</a:t>
              </a:r>
            </a:p>
          </p:txBody>
        </p:sp>
      </p:grpSp>
      <p:sp>
        <p:nvSpPr>
          <p:cNvPr id="50" name="Rectangle 49"/>
          <p:cNvSpPr/>
          <p:nvPr/>
        </p:nvSpPr>
        <p:spPr>
          <a:xfrm>
            <a:off x="685800" y="1447800"/>
            <a:ext cx="8153400" cy="3657600"/>
          </a:xfrm>
          <a:prstGeom prst="rect">
            <a:avLst/>
          </a:prstGeom>
          <a:noFill/>
          <a:ln w="698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Lightning Bolt 1"/>
          <p:cNvSpPr/>
          <p:nvPr/>
        </p:nvSpPr>
        <p:spPr>
          <a:xfrm>
            <a:off x="3505200" y="1676400"/>
            <a:ext cx="368300" cy="304800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0" name="Group 38">
            <a:extLst>
              <a:ext uri="{FF2B5EF4-FFF2-40B4-BE49-F238E27FC236}">
                <a16:creationId xmlns:a16="http://schemas.microsoft.com/office/drawing/2014/main" id="{40ADCEEC-831F-F9B5-BE10-35FF48E1864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1" name="Group 19">
              <a:extLst>
                <a:ext uri="{FF2B5EF4-FFF2-40B4-BE49-F238E27FC236}">
                  <a16:creationId xmlns:a16="http://schemas.microsoft.com/office/drawing/2014/main" id="{40F51F34-F23A-E794-EE05-6360BE424B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3" name="Group 8">
                <a:extLst>
                  <a:ext uri="{FF2B5EF4-FFF2-40B4-BE49-F238E27FC236}">
                    <a16:creationId xmlns:a16="http://schemas.microsoft.com/office/drawing/2014/main" id="{6D49DF45-5F1D-BC5A-2A01-646223454E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5" name="Group 9">
                  <a:extLst>
                    <a:ext uri="{FF2B5EF4-FFF2-40B4-BE49-F238E27FC236}">
                      <a16:creationId xmlns:a16="http://schemas.microsoft.com/office/drawing/2014/main" id="{A3CC051A-0AED-2B9D-4DB0-339F648B27E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5" name="Rectangle 10">
                    <a:extLst>
                      <a:ext uri="{FF2B5EF4-FFF2-40B4-BE49-F238E27FC236}">
                        <a16:creationId xmlns:a16="http://schemas.microsoft.com/office/drawing/2014/main" id="{D777496A-409A-7B55-5941-BE5823E5801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6" name="Rectangle 11">
                    <a:extLst>
                      <a:ext uri="{FF2B5EF4-FFF2-40B4-BE49-F238E27FC236}">
                        <a16:creationId xmlns:a16="http://schemas.microsoft.com/office/drawing/2014/main" id="{F93403EF-D3AB-CE42-23B7-6E6F2D55DB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6" name="Group 12">
                  <a:extLst>
                    <a:ext uri="{FF2B5EF4-FFF2-40B4-BE49-F238E27FC236}">
                      <a16:creationId xmlns:a16="http://schemas.microsoft.com/office/drawing/2014/main" id="{D657392E-6CB4-B185-92F0-8606F48D3E9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3" name="Rectangle 13">
                    <a:extLst>
                      <a:ext uri="{FF2B5EF4-FFF2-40B4-BE49-F238E27FC236}">
                        <a16:creationId xmlns:a16="http://schemas.microsoft.com/office/drawing/2014/main" id="{7DBDCE4F-2965-3B3F-48B3-ADE81C1B43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4" name="Rectangle 14">
                    <a:extLst>
                      <a:ext uri="{FF2B5EF4-FFF2-40B4-BE49-F238E27FC236}">
                        <a16:creationId xmlns:a16="http://schemas.microsoft.com/office/drawing/2014/main" id="{A6FE5095-AEB8-51DA-54E6-34AB76F7B8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7" name="Group 15">
                  <a:extLst>
                    <a:ext uri="{FF2B5EF4-FFF2-40B4-BE49-F238E27FC236}">
                      <a16:creationId xmlns:a16="http://schemas.microsoft.com/office/drawing/2014/main" id="{66D63E05-5F17-A86D-4186-CAE4299D60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1" name="Rectangle 16">
                    <a:extLst>
                      <a:ext uri="{FF2B5EF4-FFF2-40B4-BE49-F238E27FC236}">
                        <a16:creationId xmlns:a16="http://schemas.microsoft.com/office/drawing/2014/main" id="{E8A5BC2E-A128-615C-CEDE-E28B7DDF09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2" name="Rectangle 17">
                    <a:extLst>
                      <a:ext uri="{FF2B5EF4-FFF2-40B4-BE49-F238E27FC236}">
                        <a16:creationId xmlns:a16="http://schemas.microsoft.com/office/drawing/2014/main" id="{370F401E-8564-2618-4A49-9D966AF303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8" name="Group 18">
                  <a:extLst>
                    <a:ext uri="{FF2B5EF4-FFF2-40B4-BE49-F238E27FC236}">
                      <a16:creationId xmlns:a16="http://schemas.microsoft.com/office/drawing/2014/main" id="{06F6652D-F761-E2A9-DF91-02B99A73644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9" name="Rectangle 19">
                    <a:extLst>
                      <a:ext uri="{FF2B5EF4-FFF2-40B4-BE49-F238E27FC236}">
                        <a16:creationId xmlns:a16="http://schemas.microsoft.com/office/drawing/2014/main" id="{D0FB9ACF-48E9-51A7-8838-26A16CC40F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0" name="Rectangle 20">
                    <a:extLst>
                      <a:ext uri="{FF2B5EF4-FFF2-40B4-BE49-F238E27FC236}">
                        <a16:creationId xmlns:a16="http://schemas.microsoft.com/office/drawing/2014/main" id="{DCAED245-6821-93F5-F842-D785CE330FB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id="{F19AA4E4-74BF-024F-B38C-A2AD7061D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2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7BD314F2-5065-F21A-D7D2-AD2E887A29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041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Title 1">
            <a:extLst>
              <a:ext uri="{FF2B5EF4-FFF2-40B4-BE49-F238E27FC236}">
                <a16:creationId xmlns:a16="http://schemas.microsoft.com/office/drawing/2014/main" id="{D877469D-7C7A-CDC3-68E5-D42539A2A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75" y="186135"/>
            <a:ext cx="6709985" cy="990599"/>
          </a:xfrm>
        </p:spPr>
        <p:txBody>
          <a:bodyPr/>
          <a:lstStyle/>
          <a:p>
            <a:r>
              <a:rPr lang="en-US" altLang="en-US" sz="2800" dirty="0"/>
              <a:t>Indicative Gas Cycle of a Four Stroke SI Engine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F36BC932-4E38-D0ED-1813-7FA0F666B51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id="{766A7BE4-D3D6-46F7-F15F-16123AC7DA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" name="Group 8">
                <a:extLst>
                  <a:ext uri="{FF2B5EF4-FFF2-40B4-BE49-F238E27FC236}">
                    <a16:creationId xmlns:a16="http://schemas.microsoft.com/office/drawing/2014/main" id="{B88E12CF-EF2B-7CF8-56D2-027F1F3CC4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8" name="Group 9">
                  <a:extLst>
                    <a:ext uri="{FF2B5EF4-FFF2-40B4-BE49-F238E27FC236}">
                      <a16:creationId xmlns:a16="http://schemas.microsoft.com/office/drawing/2014/main" id="{A1FFBADF-7AD2-05A5-10FB-8DBE10C9752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8" name="Rectangle 10">
                    <a:extLst>
                      <a:ext uri="{FF2B5EF4-FFF2-40B4-BE49-F238E27FC236}">
                        <a16:creationId xmlns:a16="http://schemas.microsoft.com/office/drawing/2014/main" id="{3A44F933-7B5D-F451-D107-DBDED75CB31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1">
                    <a:extLst>
                      <a:ext uri="{FF2B5EF4-FFF2-40B4-BE49-F238E27FC236}">
                        <a16:creationId xmlns:a16="http://schemas.microsoft.com/office/drawing/2014/main" id="{484764AF-1A55-3155-B003-51D786D431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" name="Group 12">
                  <a:extLst>
                    <a:ext uri="{FF2B5EF4-FFF2-40B4-BE49-F238E27FC236}">
                      <a16:creationId xmlns:a16="http://schemas.microsoft.com/office/drawing/2014/main" id="{40D754DB-839E-3EED-0452-E0CA303F8D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6" name="Rectangle 13">
                    <a:extLst>
                      <a:ext uri="{FF2B5EF4-FFF2-40B4-BE49-F238E27FC236}">
                        <a16:creationId xmlns:a16="http://schemas.microsoft.com/office/drawing/2014/main" id="{A7EA7C31-1A6A-D3D4-A299-EAFE54AFFF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4">
                    <a:extLst>
                      <a:ext uri="{FF2B5EF4-FFF2-40B4-BE49-F238E27FC236}">
                        <a16:creationId xmlns:a16="http://schemas.microsoft.com/office/drawing/2014/main" id="{344A56B2-1DA0-4EDD-5AA5-461ADAA786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5">
                  <a:extLst>
                    <a:ext uri="{FF2B5EF4-FFF2-40B4-BE49-F238E27FC236}">
                      <a16:creationId xmlns:a16="http://schemas.microsoft.com/office/drawing/2014/main" id="{384D7235-781F-1B2C-BDA3-A14BFC0D20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4" name="Rectangle 16">
                    <a:extLst>
                      <a:ext uri="{FF2B5EF4-FFF2-40B4-BE49-F238E27FC236}">
                        <a16:creationId xmlns:a16="http://schemas.microsoft.com/office/drawing/2014/main" id="{8953563B-ACC9-3964-D4CF-4F08A1C473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17">
                    <a:extLst>
                      <a:ext uri="{FF2B5EF4-FFF2-40B4-BE49-F238E27FC236}">
                        <a16:creationId xmlns:a16="http://schemas.microsoft.com/office/drawing/2014/main" id="{F64AE36B-A6E7-5F49-C8D1-930A46ED251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8">
                  <a:extLst>
                    <a:ext uri="{FF2B5EF4-FFF2-40B4-BE49-F238E27FC236}">
                      <a16:creationId xmlns:a16="http://schemas.microsoft.com/office/drawing/2014/main" id="{F0662A24-D5CC-172F-D617-0B2134208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2" name="Rectangle 19">
                    <a:extLst>
                      <a:ext uri="{FF2B5EF4-FFF2-40B4-BE49-F238E27FC236}">
                        <a16:creationId xmlns:a16="http://schemas.microsoft.com/office/drawing/2014/main" id="{45167842-2B6B-3DE1-8598-A068A87FB3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3" name="Rectangle 20">
                    <a:extLst>
                      <a:ext uri="{FF2B5EF4-FFF2-40B4-BE49-F238E27FC236}">
                        <a16:creationId xmlns:a16="http://schemas.microsoft.com/office/drawing/2014/main" id="{C5612C97-2457-A34F-2000-F952993E3D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7" name="Rectangle 21">
                <a:extLst>
                  <a:ext uri="{FF2B5EF4-FFF2-40B4-BE49-F238E27FC236}">
                    <a16:creationId xmlns:a16="http://schemas.microsoft.com/office/drawing/2014/main" id="{865D3E3D-ED5D-EB6E-9E88-BE234D2C9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2192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5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6E1EACB-B74D-AC20-FD56-60879B11C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567FD0D4-4707-F09C-3628-C8B74E333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345158"/>
            <a:ext cx="6553200" cy="535862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5D5AA01-8553-D998-A716-BD353247AB64}"/>
                  </a:ext>
                </a:extLst>
              </p14:cNvPr>
              <p14:cNvContentPartPr/>
              <p14:nvPr/>
            </p14:nvContentPartPr>
            <p14:xfrm>
              <a:off x="1290960" y="4964400"/>
              <a:ext cx="7313040" cy="117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5D5AA01-8553-D998-A716-BD353247AB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81600" y="4955040"/>
                <a:ext cx="7331760" cy="1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315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B9C6FD3-FB03-400D-B843-27CB0A45837B}">
  <we:reference id="f12c312d-282a-4734-8843-05915fdfef0b" version="4.3.3.0" store="EXCatalog" storeType="EXCatalog"/>
  <we:alternateReferences>
    <we:reference id="WA104178141" version="4.3.3.0" store="en-IN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6676</TotalTime>
  <Words>692</Words>
  <Application>Microsoft Office PowerPoint</Application>
  <PresentationFormat>On-screen Show (4:3)</PresentationFormat>
  <Paragraphs>200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Blackadder ITC</vt:lpstr>
      <vt:lpstr>Cambria Math</vt:lpstr>
      <vt:lpstr>CommercialScript BT</vt:lpstr>
      <vt:lpstr>Symbol</vt:lpstr>
      <vt:lpstr>Tempus Sans ITC</vt:lpstr>
      <vt:lpstr>Times New Roman</vt:lpstr>
      <vt:lpstr>Default Design</vt:lpstr>
      <vt:lpstr>Chart</vt:lpstr>
      <vt:lpstr>Phenomenological  Simulation of SI Engine Cycle - 1</vt:lpstr>
      <vt:lpstr>Indicative Gas Cycle of a Four Stroke SI Engine</vt:lpstr>
      <vt:lpstr>21st Century Phenomenological Models for Engine Cycles</vt:lpstr>
      <vt:lpstr>Modelling of Intake Process : SI Engine </vt:lpstr>
      <vt:lpstr>Total Mass of mixture inhaled during Intake Process</vt:lpstr>
      <vt:lpstr>PowerPoint Presentation</vt:lpstr>
      <vt:lpstr>PowerPoint Presentation</vt:lpstr>
      <vt:lpstr>Fuel-Air Model for Closed Otto Cycle </vt:lpstr>
      <vt:lpstr>Indicative Gas Cycle of a Four Stroke SI Engine</vt:lpstr>
      <vt:lpstr>21st   Century Model for Ideal Otto Cycle</vt:lpstr>
      <vt:lpstr>Isentropic Compression Process: 1 - 2</vt:lpstr>
      <vt:lpstr>Variation of Specific Heat of Ideal Gases</vt:lpstr>
      <vt:lpstr>PowerPoint Presentation</vt:lpstr>
      <vt:lpstr>PowerPoint Presentation</vt:lpstr>
      <vt:lpstr>Isentropic Compression model with variable properties : 1 - 2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P M V Subbarao</cp:lastModifiedBy>
  <cp:revision>495</cp:revision>
  <dcterms:created xsi:type="dcterms:W3CDTF">2003-07-30T05:45:36Z</dcterms:created>
  <dcterms:modified xsi:type="dcterms:W3CDTF">2023-08-24T02:07:37Z</dcterms:modified>
</cp:coreProperties>
</file>