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673" r:id="rId3"/>
    <p:sldId id="623" r:id="rId4"/>
    <p:sldId id="670" r:id="rId5"/>
    <p:sldId id="569" r:id="rId6"/>
    <p:sldId id="677" r:id="rId7"/>
    <p:sldId id="628" r:id="rId8"/>
    <p:sldId id="629" r:id="rId9"/>
    <p:sldId id="630" r:id="rId10"/>
    <p:sldId id="667" r:id="rId11"/>
    <p:sldId id="631" r:id="rId12"/>
    <p:sldId id="669" r:id="rId13"/>
    <p:sldId id="642" r:id="rId14"/>
    <p:sldId id="645" r:id="rId15"/>
    <p:sldId id="648" r:id="rId16"/>
    <p:sldId id="671" r:id="rId17"/>
    <p:sldId id="649" r:id="rId18"/>
    <p:sldId id="672" r:id="rId19"/>
    <p:sldId id="652" r:id="rId20"/>
    <p:sldId id="674" r:id="rId21"/>
    <p:sldId id="675" r:id="rId22"/>
    <p:sldId id="676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313" autoAdjust="0"/>
    <p:restoredTop sz="90929"/>
  </p:normalViewPr>
  <p:slideViewPr>
    <p:cSldViewPr>
      <p:cViewPr varScale="1">
        <p:scale>
          <a:sx n="62" d="100"/>
          <a:sy n="62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5D3C47B-20A4-0DFA-6FB5-C3A9182A0C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448DC03-CBB5-89C1-D8F3-E6013CC663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0477877-CA69-E177-BFFA-DC3D3F678D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17C2C48-5447-3CCF-78DE-7DAB422A7AE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520C2C-913F-41F9-BED9-9617726FB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7-07-24T06:30:47.937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8-12T06:34:06.1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22770 18156 2120 0,'-3'-3'47'0,"-3"-2"9"0,3-1 3 15,-3 1 0-15,0-5-47 0,0 2-12 0,3 2 0 0,-3 1 0 0,3 0 32 0,-2 2 5 16,5 3 1-16,0 0 0 0,0 0-38 0,-3-2-21 16,3 2 2-16,0 0 1 0,0 0 18 0,-6-3 0 15,6 3 0-15,0 0 0 0,0 0 0 0,0 0 0 0,0 0-8 0</inkml:trace>
  <inkml:trace contextRef="#ctx0" brushRef="#br0" timeOffset="1638.07">23571 17748 622 0,'0'0'13'0,"0"0"3"0,0 0 1 0,-3-5 2 0</inkml:trace>
  <inkml:trace contextRef="#ctx0" brushRef="#br0" timeOffset="1696.04">23618 17724 952 0,'0'0'27'0,"0"0"5"0,0 0-32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2-10-02T11:24:22.63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0,'0'0,"0"0,0 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" units="cm"/>
          <inkml:channel name="Y" type="integer" max="1632" units="cm"/>
        </inkml:traceFormat>
        <inkml:channelProperties>
          <inkml:channelProperty channel="X" name="resolution" value="99.99233" units="1/cm"/>
          <inkml:channelProperty channel="Y" name="resolution" value="99.99999" units="1/cm"/>
        </inkml:channelProperties>
      </inkml:inkSource>
      <inkml:timestamp xml:id="ts0" timeString="2013-09-05T10:42:45.74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</inkml:traceFormat>
        <inkml:channelProperties>
          <inkml:channelProperty channel="X" name="resolution" value="28.31858" units="1/cm"/>
          <inkml:channelProperty channel="Y" name="resolution" value="28.34646" units="1/cm"/>
        </inkml:channelProperties>
      </inkml:inkSource>
      <inkml:timestamp xml:id="ts0" timeString="2016-03-07T06:18:42.77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5-03-10T02:45:39.03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1677,'0'0'2967,"0"0"129,0 0-1548,0 0-387,0 0-645,0 0-1677,3 10-1290,-3-10-516,0 0-129</inkml:trace>
  <inkml:trace contextRef="#ctx0" brushRef="#br0" timeOffset="2756">2314 253 10449,'-11'-14'4386,"-1"13"0,12 1-258,-2 8-3612,2-8-4128,4 13-516,-4-13-129,0 0-645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5-03-10T02:45:39.03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1677,'0'0'2967,"0"0"129,0 0-1548,0 0-387,0 0-645,0 0-1677,3 10-1290,-3-10-516,0 0-129</inkml:trace>
  <inkml:trace contextRef="#ctx0" brushRef="#br0" timeOffset="2756">2314 253 10449,'-11'-14'4386,"-1"13"0,12 1-258,-2 8-3612,2-8-4128,4 13-516,-4-13-129,0 0-645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5-03-10T02:45:39.03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1677,'0'0'2967,"0"0"129,0 0-1548,0 0-387,0 0-645,0 0-1677,3 10-1290,-3-10-516,0 0-129</inkml:trace>
  <inkml:trace contextRef="#ctx0" brushRef="#br0" timeOffset="2756">2314 253 10449,'-11'-14'4386,"-1"13"0,12 1-258,-2 8-3612,2-8-4128,4 13-516,-4-13-129,0 0-645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111" units="in"/>
          <inkml:channel name="Y" type="integer" max="16319" units="in"/>
          <inkml:channel name="F" type="integer" max="32767" units="dev"/>
        </inkml:traceFormat>
        <inkml:channelProperties>
          <inkml:channelProperty channel="X" name="resolution" value="2540.22754" units="1/in"/>
          <inkml:channelProperty channel="Y" name="resolution" value="2540.31738" units="1/in"/>
          <inkml:channelProperty channel="F" name="resolution" value="0" units="1/dev"/>
        </inkml:channelProperties>
      </inkml:inkSource>
      <inkml:timestamp xml:id="ts0" timeString="2015-03-10T02:45:39.03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1677,'0'0'2967,"0"0"129,0 0-1548,0 0-387,0 0-645,0 0-1677,3 10-1290,-3-10-516,0 0-129</inkml:trace>
  <inkml:trace contextRef="#ctx0" brushRef="#br0" timeOffset="2756">2314 253 10449,'-11'-14'4386,"-1"13"0,12 1-258,-2 8-3612,2-8-4128,4 13-516,-4-13-129,0 0-645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>
            <a:extLst>
              <a:ext uri="{FF2B5EF4-FFF2-40B4-BE49-F238E27FC236}">
                <a16:creationId xmlns:a16="http://schemas.microsoft.com/office/drawing/2014/main" id="{C84F9721-D8EE-1A74-91B2-68429D3DEE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5" name="Rectangle 3">
            <a:extLst>
              <a:ext uri="{FF2B5EF4-FFF2-40B4-BE49-F238E27FC236}">
                <a16:creationId xmlns:a16="http://schemas.microsoft.com/office/drawing/2014/main" id="{A6E7E551-8EB2-292C-1D46-5A7D931F66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2E15BC9-C903-DB67-4017-EFA736F1CE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7" name="Rectangle 5">
            <a:extLst>
              <a:ext uri="{FF2B5EF4-FFF2-40B4-BE49-F238E27FC236}">
                <a16:creationId xmlns:a16="http://schemas.microsoft.com/office/drawing/2014/main" id="{F730DE30-B879-E718-3E57-A69C16EBC3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9078" name="Rectangle 6">
            <a:extLst>
              <a:ext uri="{FF2B5EF4-FFF2-40B4-BE49-F238E27FC236}">
                <a16:creationId xmlns:a16="http://schemas.microsoft.com/office/drawing/2014/main" id="{0355A3CE-BA75-5A21-CF8B-2E51FF27B86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9" name="Rectangle 7">
            <a:extLst>
              <a:ext uri="{FF2B5EF4-FFF2-40B4-BE49-F238E27FC236}">
                <a16:creationId xmlns:a16="http://schemas.microsoft.com/office/drawing/2014/main" id="{85B04ED3-F8CF-C4BE-3F7A-96C6F5302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D0E62C1-C7B7-47B9-9DE8-503E2F2681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9F43A1-B003-DE9F-174E-1FE7819DF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B7C248-E077-261D-918C-84F366F250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5373E-157A-105A-B99F-B05D594D8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B9EE-5E81-4C22-825D-5F9AFB693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52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F0F287-5D2F-9F2E-3307-7F3DA3D66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203F70-09C5-C0D2-0330-044C1CDBA2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AC51C99-90B4-1EC6-7C99-6C726DA9F3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98BD-13A5-4D7C-8EEB-B1C2FA54DA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5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4958BA-A8E6-3FA1-9100-FCB0BFFB0F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2DED46A-1DEB-A3BC-9A67-BD4EE40FB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51C111-6C51-6C4C-C8F9-197BDF0186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6434-C28A-4E61-BEEF-42E5E0B00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42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879E78-9322-B7BF-3CF5-FD499790D9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F5077D-8267-00F1-14B5-4D7FA58934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F26DEC-2FC2-62F1-3EC1-CB7F3BC86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283B-3385-4E04-8359-45C14FAB41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7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C5255D-5A2A-7482-43BE-D6210FE3B5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15ACF-9E90-1290-A083-AF6B35E4F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3E35A-0216-CCB0-096A-68D44633ED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D6E34-2A28-4976-920F-FA2ACF342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56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A019E2-9DC9-C26E-6B5E-CA00CBDF0E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4E3A62-DF14-D0F2-CEC2-519323C93C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83DAB-07D7-87CC-E61E-FB5CCF8EE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6658F-23AC-4C17-894A-8A8C8ACE3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72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6AE91E2-B3A5-EA69-926E-513389F81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8C51AF-BC8B-C8D0-408C-E04F8B19E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4F6A3A1-A6BB-7D22-6FFA-922E4E4BD1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A0A6A-C059-4769-9D47-1F9C406DA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94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7385F1-49CB-64C2-0E8F-37DCAA5109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7C4795-B607-8E3F-38A3-ED92D844F5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4D0786-CB42-0266-4711-E6819BA4FF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B113B-22F5-4476-A14B-C09039D89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35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5D0FB4-96E0-7701-18AE-E9D6748A53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709792-CC84-C018-BF00-84DA0075D5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DED956-39E9-83FE-5B56-9EC349EBD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F558D-7D32-46C4-AB83-DE94435EC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08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F5132C-9568-7114-52BC-7C4A7AB1F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FABA6F-1A20-7C7B-3D8A-E6976DF848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815C6B-73D7-0A9F-EF5E-B252DFBE6D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BD8F-4BFE-4D91-9621-E54019BCB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71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CAA893-80A6-0EC5-31BA-D3A4E133C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16E4AC-0868-80CE-F24A-A9F2D721D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F8B36E-EAC3-54F8-C62C-255282BBC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B7148-FFB5-442E-A345-A9AC993256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5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3A87840-DCA3-BF1A-4AB8-A7A5C01A52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9EB112D-62EF-9DDB-3F65-1F5D76DC5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C2F181-1EB0-05A4-5EF7-8B35B7BEA80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C28F28D-95F1-9A1A-D3B6-A6872D06FD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AD54776-E750-39CD-0EED-4D2778561E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B432B57-6C12-4C55-AEF9-9911278FF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4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4.png"/><Relationship Id="rId7" Type="http://schemas.openxmlformats.org/officeDocument/2006/relationships/image" Target="../media/image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customXml" Target="../ink/ink6.xml"/><Relationship Id="rId4" Type="http://schemas.openxmlformats.org/officeDocument/2006/relationships/image" Target="../media/image4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8.png"/><Relationship Id="rId7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6.png"/><Relationship Id="rId5" Type="http://schemas.openxmlformats.org/officeDocument/2006/relationships/customXml" Target="../ink/ink7.xml"/><Relationship Id="rId10" Type="http://schemas.openxmlformats.org/officeDocument/2006/relationships/image" Target="../media/image4.png"/><Relationship Id="rId4" Type="http://schemas.openxmlformats.org/officeDocument/2006/relationships/image" Target="../media/image49.png"/><Relationship Id="rId9" Type="http://schemas.openxmlformats.org/officeDocument/2006/relationships/image" Target="../media/image5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46.png"/><Relationship Id="rId7" Type="http://schemas.openxmlformats.org/officeDocument/2006/relationships/image" Target="../media/image56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46.png"/><Relationship Id="rId7" Type="http://schemas.openxmlformats.org/officeDocument/2006/relationships/image" Target="../media/image6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4.png"/><Relationship Id="rId5" Type="http://schemas.openxmlformats.org/officeDocument/2006/relationships/image" Target="../media/image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1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4.png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897F57-9FFE-D903-1007-6F24285DAE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990600"/>
          </a:xfrm>
          <a:solidFill>
            <a:schemeClr val="bg1"/>
          </a:solidFill>
          <a:ln>
            <a:solidFill>
              <a:srgbClr val="FF33CC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</a:rPr>
              <a:t>Analysis of First Generation (Class S) Models for Artificial Horse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D3D6D57-EDBC-53F1-A43F-598E5DD2B0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581400"/>
            <a:ext cx="6400800" cy="1371600"/>
          </a:xfrm>
        </p:spPr>
        <p:txBody>
          <a:bodyPr/>
          <a:lstStyle/>
          <a:p>
            <a:pPr eaLnBrk="1" hangingPunct="1"/>
            <a:r>
              <a:rPr lang="en-US" altLang="en-US" sz="1800">
                <a:latin typeface="CommercialScript BT" pitchFamily="66" charset="0"/>
              </a:rPr>
              <a:t> P M V Subbarao</a:t>
            </a:r>
          </a:p>
          <a:p>
            <a:pPr eaLnBrk="1" hangingPunct="1"/>
            <a:r>
              <a:rPr lang="en-US" altLang="en-US" sz="1800">
                <a:latin typeface="CommercialScript BT" pitchFamily="66" charset="0"/>
              </a:rPr>
              <a:t>Professor</a:t>
            </a:r>
          </a:p>
          <a:p>
            <a:pPr eaLnBrk="1" hangingPunct="1"/>
            <a:r>
              <a:rPr lang="en-US" altLang="en-US" sz="1800">
                <a:latin typeface="Tempus Sans ITC" panose="04020404030D07020202" pitchFamily="82" charset="0"/>
              </a:rPr>
              <a:t>Mechanical Engineering Department</a:t>
            </a:r>
          </a:p>
          <a:p>
            <a:pPr eaLnBrk="1" hangingPunct="1"/>
            <a:r>
              <a:rPr lang="en-US" altLang="en-US" sz="1800">
                <a:latin typeface="Tempus Sans ITC" panose="04020404030D07020202" pitchFamily="82" charset="0"/>
              </a:rPr>
              <a:t>Head, CRDT</a:t>
            </a:r>
          </a:p>
        </p:txBody>
      </p:sp>
      <p:grpSp>
        <p:nvGrpSpPr>
          <p:cNvPr id="4100" name="Group 8">
            <a:extLst>
              <a:ext uri="{FF2B5EF4-FFF2-40B4-BE49-F238E27FC236}">
                <a16:creationId xmlns:a16="http://schemas.microsoft.com/office/drawing/2014/main" id="{89D5EF79-6F11-C9CD-CD0E-90AAC64938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4105" name="Group 9">
              <a:extLst>
                <a:ext uri="{FF2B5EF4-FFF2-40B4-BE49-F238E27FC236}">
                  <a16:creationId xmlns:a16="http://schemas.microsoft.com/office/drawing/2014/main" id="{F89D9D64-A4CF-78E3-326F-C18AF83E60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92" cy="4320"/>
              <a:chOff x="0" y="-48"/>
              <a:chExt cx="144" cy="4368"/>
            </a:xfrm>
          </p:grpSpPr>
          <p:sp>
            <p:nvSpPr>
              <p:cNvPr id="4115" name="Rectangle 10">
                <a:extLst>
                  <a:ext uri="{FF2B5EF4-FFF2-40B4-BE49-F238E27FC236}">
                    <a16:creationId xmlns:a16="http://schemas.microsoft.com/office/drawing/2014/main" id="{4F1CE45C-877E-2706-B46A-0B0A703391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6" name="Rectangle 11">
                <a:extLst>
                  <a:ext uri="{FF2B5EF4-FFF2-40B4-BE49-F238E27FC236}">
                    <a16:creationId xmlns:a16="http://schemas.microsoft.com/office/drawing/2014/main" id="{03278DC8-0BE8-F1C3-1BA1-3B377216D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6" name="Group 12">
              <a:extLst>
                <a:ext uri="{FF2B5EF4-FFF2-40B4-BE49-F238E27FC236}">
                  <a16:creationId xmlns:a16="http://schemas.microsoft.com/office/drawing/2014/main" id="{AE8F4DE0-3A61-ABCE-C6BC-D6A6453E05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74" y="24"/>
              <a:ext cx="86" cy="4296"/>
              <a:chOff x="5616" y="-48"/>
              <a:chExt cx="144" cy="4368"/>
            </a:xfrm>
          </p:grpSpPr>
          <p:sp>
            <p:nvSpPr>
              <p:cNvPr id="4113" name="Rectangle 13">
                <a:extLst>
                  <a:ext uri="{FF2B5EF4-FFF2-40B4-BE49-F238E27FC236}">
                    <a16:creationId xmlns:a16="http://schemas.microsoft.com/office/drawing/2014/main" id="{1DC713A2-7A1D-EB40-FC65-AA169BEE38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-48"/>
                <a:ext cx="144" cy="2352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4" name="Rectangle 14">
                <a:extLst>
                  <a:ext uri="{FF2B5EF4-FFF2-40B4-BE49-F238E27FC236}">
                    <a16:creationId xmlns:a16="http://schemas.microsoft.com/office/drawing/2014/main" id="{C93C64C9-D2EF-4460-792A-F9ABD8E0C3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6" y="2160"/>
                <a:ext cx="144" cy="2160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7" name="Group 15">
              <a:extLst>
                <a:ext uri="{FF2B5EF4-FFF2-40B4-BE49-F238E27FC236}">
                  <a16:creationId xmlns:a16="http://schemas.microsoft.com/office/drawing/2014/main" id="{71A44B4C-50BA-4DD3-B3B8-137A20770B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0"/>
              <a:ext cx="5616" cy="144"/>
              <a:chOff x="96" y="-48"/>
              <a:chExt cx="5520" cy="144"/>
            </a:xfrm>
          </p:grpSpPr>
          <p:sp>
            <p:nvSpPr>
              <p:cNvPr id="4111" name="Rectangle 16">
                <a:extLst>
                  <a:ext uri="{FF2B5EF4-FFF2-40B4-BE49-F238E27FC236}">
                    <a16:creationId xmlns:a16="http://schemas.microsoft.com/office/drawing/2014/main" id="{0AA6439C-1C7F-7207-A6FA-76C7911752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-48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FF99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2" name="Rectangle 17">
                <a:extLst>
                  <a:ext uri="{FF2B5EF4-FFF2-40B4-BE49-F238E27FC236}">
                    <a16:creationId xmlns:a16="http://schemas.microsoft.com/office/drawing/2014/main" id="{2F6FF398-F4EA-087A-506F-7DBB7793DB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-48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66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  <p:grpSp>
          <p:nvGrpSpPr>
            <p:cNvPr id="4108" name="Group 18">
              <a:extLst>
                <a:ext uri="{FF2B5EF4-FFF2-40B4-BE49-F238E27FC236}">
                  <a16:creationId xmlns:a16="http://schemas.microsoft.com/office/drawing/2014/main" id="{6A7DDA69-D3A3-B8B6-C2BB-36E48E3A20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4234"/>
              <a:ext cx="5616" cy="86"/>
              <a:chOff x="96" y="4176"/>
              <a:chExt cx="5520" cy="144"/>
            </a:xfrm>
          </p:grpSpPr>
          <p:sp>
            <p:nvSpPr>
              <p:cNvPr id="4109" name="Rectangle 19">
                <a:extLst>
                  <a:ext uri="{FF2B5EF4-FFF2-40B4-BE49-F238E27FC236}">
                    <a16:creationId xmlns:a16="http://schemas.microsoft.com/office/drawing/2014/main" id="{5BA1DB85-6869-C0BD-50F8-3ECB2A7CA2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" y="4176"/>
                <a:ext cx="2736" cy="144"/>
              </a:xfrm>
              <a:prstGeom prst="rect">
                <a:avLst/>
              </a:prstGeom>
              <a:gradFill rotWithShape="0">
                <a:gsLst>
                  <a:gs pos="0">
                    <a:srgbClr val="006600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  <p:sp>
            <p:nvSpPr>
              <p:cNvPr id="4110" name="Rectangle 20">
                <a:extLst>
                  <a:ext uri="{FF2B5EF4-FFF2-40B4-BE49-F238E27FC236}">
                    <a16:creationId xmlns:a16="http://schemas.microsoft.com/office/drawing/2014/main" id="{208BEDB3-9E63-9D1A-8732-969F359F8C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2" y="4176"/>
                <a:ext cx="2784" cy="144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9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IN" altLang="en-US" sz="2400"/>
              </a:p>
            </p:txBody>
          </p:sp>
        </p:grpSp>
      </p:grpSp>
      <p:sp>
        <p:nvSpPr>
          <p:cNvPr id="2055" name="TextBox 19">
            <a:extLst>
              <a:ext uri="{FF2B5EF4-FFF2-40B4-BE49-F238E27FC236}">
                <a16:creationId xmlns:a16="http://schemas.microsoft.com/office/drawing/2014/main" id="{8B77E860-EEB6-C774-9D43-40AB5B29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410200"/>
            <a:ext cx="86852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00"/>
                </a:solidFill>
                <a:latin typeface="Script MT Bold" panose="03040602040607080904" pitchFamily="66" charset="0"/>
              </a:rPr>
              <a:t>Development and Evaluation of Exact Measures for Fuel </a:t>
            </a:r>
            <a:r>
              <a:rPr lang="en-US" altLang="en-US" dirty="0" err="1">
                <a:solidFill>
                  <a:srgbClr val="FF0000"/>
                </a:solidFill>
                <a:latin typeface="Script MT Bold" panose="03040602040607080904" pitchFamily="66" charset="0"/>
              </a:rPr>
              <a:t>Capacility</a:t>
            </a:r>
            <a:r>
              <a:rPr lang="en-US" altLang="en-US" dirty="0">
                <a:solidFill>
                  <a:srgbClr val="FF0000"/>
                </a:solidFill>
                <a:latin typeface="Script MT Bold" panose="03040602040607080904" pitchFamily="66" charset="0"/>
              </a:rPr>
              <a:t> ….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26" name="Ink 20">
                <a:extLst>
                  <a:ext uri="{FF2B5EF4-FFF2-40B4-BE49-F238E27FC236}">
                    <a16:creationId xmlns:a16="http://schemas.microsoft.com/office/drawing/2014/main" id="{A82F4478-9922-CDAD-B81C-188C3BA6E90F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3017838"/>
              <a:ext cx="1587" cy="1587"/>
            </p14:xfrm>
          </p:contentPart>
        </mc:Choice>
        <mc:Fallback xmlns="">
          <p:pic>
            <p:nvPicPr>
              <p:cNvPr id="1026" name="Ink 20">
                <a:extLst>
                  <a:ext uri="{FF2B5EF4-FFF2-40B4-BE49-F238E27FC236}">
                    <a16:creationId xmlns:a16="http://schemas.microsoft.com/office/drawing/2014/main" id="{A82F4478-9922-CDAD-B81C-188C3BA6E90F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4751" y="2976576"/>
                <a:ext cx="84111" cy="84111"/>
              </a:xfrm>
              <a:prstGeom prst="rect">
                <a:avLst/>
              </a:prstGeom>
            </p:spPr>
          </p:pic>
        </mc:Fallback>
      </mc:AlternateContent>
      <p:pic>
        <p:nvPicPr>
          <p:cNvPr id="410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91E68F6F-5343-A0DF-7F74-2199C7913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1284288"/>
            <a:ext cx="4362450" cy="229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35D19A9-C939-BF59-BAF0-DFCD6603F2D3}"/>
                  </a:ext>
                </a:extLst>
              </p14:cNvPr>
              <p14:cNvContentPartPr/>
              <p14:nvPr/>
            </p14:nvContentPartPr>
            <p14:xfrm>
              <a:off x="8177040" y="6380640"/>
              <a:ext cx="325800" cy="155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35D19A9-C939-BF59-BAF0-DFCD6603F2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67680" y="6371280"/>
                <a:ext cx="344520" cy="174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DC6532C-1B39-F5F1-CE19-A9735C9F18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" y="96838"/>
            <a:ext cx="6781800" cy="1143000"/>
          </a:xfrm>
        </p:spPr>
        <p:txBody>
          <a:bodyPr/>
          <a:lstStyle/>
          <a:p>
            <a:r>
              <a:rPr lang="en-US" altLang="en-US" sz="2800"/>
              <a:t>Engineering  Strategy to Utilize A Resource</a:t>
            </a:r>
          </a:p>
        </p:txBody>
      </p:sp>
      <p:sp>
        <p:nvSpPr>
          <p:cNvPr id="20483" name="Content Placeholder 3">
            <a:extLst>
              <a:ext uri="{FF2B5EF4-FFF2-40B4-BE49-F238E27FC236}">
                <a16:creationId xmlns:a16="http://schemas.microsoft.com/office/drawing/2014/main" id="{0F77CA01-F391-C8CF-4503-9E49DF6728D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1600200"/>
            <a:ext cx="8229600" cy="4525963"/>
          </a:xfrm>
        </p:spPr>
        <p:txBody>
          <a:bodyPr/>
          <a:lstStyle/>
          <a:p>
            <a:r>
              <a:rPr lang="en-US" altLang="en-US" sz="2400" dirty="0"/>
              <a:t>Engineering constraint: Both combustion and expansion must be finished in a single stroke.</a:t>
            </a:r>
          </a:p>
          <a:p>
            <a:r>
              <a:rPr lang="en-US" altLang="en-US" sz="2400" dirty="0"/>
              <a:t>Rapid combustion : Constant Volume combustion</a:t>
            </a:r>
          </a:p>
          <a:p>
            <a:pPr lvl="1"/>
            <a:r>
              <a:rPr lang="en-US" altLang="en-US" sz="2400" dirty="0"/>
              <a:t>Less time allowed for combustion process.</a:t>
            </a:r>
          </a:p>
          <a:p>
            <a:pPr lvl="1"/>
            <a:r>
              <a:rPr lang="en-US" altLang="en-US" sz="2400" dirty="0"/>
              <a:t>More time to  adiabatic expansion</a:t>
            </a:r>
          </a:p>
          <a:p>
            <a:r>
              <a:rPr lang="en-US" altLang="en-US" sz="2400" dirty="0"/>
              <a:t>Slow combustion : Constant pressure combustion</a:t>
            </a:r>
          </a:p>
          <a:p>
            <a:pPr lvl="1"/>
            <a:r>
              <a:rPr lang="en-US" altLang="en-US" sz="2400" dirty="0"/>
              <a:t>More time for combustion process.</a:t>
            </a:r>
          </a:p>
          <a:p>
            <a:pPr lvl="1"/>
            <a:r>
              <a:rPr lang="en-US" altLang="en-US" sz="2400" dirty="0"/>
              <a:t>Less time for adiabatic expansion</a:t>
            </a:r>
          </a:p>
        </p:txBody>
      </p:sp>
      <p:grpSp>
        <p:nvGrpSpPr>
          <p:cNvPr id="13316" name="Group 38">
            <a:extLst>
              <a:ext uri="{FF2B5EF4-FFF2-40B4-BE49-F238E27FC236}">
                <a16:creationId xmlns:a16="http://schemas.microsoft.com/office/drawing/2014/main" id="{80DCD1E3-3076-08A9-7485-EE1A73910E0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3317" name="Group 19">
              <a:extLst>
                <a:ext uri="{FF2B5EF4-FFF2-40B4-BE49-F238E27FC236}">
                  <a16:creationId xmlns:a16="http://schemas.microsoft.com/office/drawing/2014/main" id="{0CA64303-DC79-ED82-74BC-EA087A31F7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3319" name="Group 8">
                <a:extLst>
                  <a:ext uri="{FF2B5EF4-FFF2-40B4-BE49-F238E27FC236}">
                    <a16:creationId xmlns:a16="http://schemas.microsoft.com/office/drawing/2014/main" id="{692107CD-B83F-B3B3-C0F7-72B03085F74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3321" name="Group 9">
                  <a:extLst>
                    <a:ext uri="{FF2B5EF4-FFF2-40B4-BE49-F238E27FC236}">
                      <a16:creationId xmlns:a16="http://schemas.microsoft.com/office/drawing/2014/main" id="{961B7E38-3279-B17B-CFA4-FEEC0338D3B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3331" name="Rectangle 10">
                    <a:extLst>
                      <a:ext uri="{FF2B5EF4-FFF2-40B4-BE49-F238E27FC236}">
                        <a16:creationId xmlns:a16="http://schemas.microsoft.com/office/drawing/2014/main" id="{4A9D4CE6-301E-46F9-8CC7-0C852A6767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332" name="Rectangle 11">
                    <a:extLst>
                      <a:ext uri="{FF2B5EF4-FFF2-40B4-BE49-F238E27FC236}">
                        <a16:creationId xmlns:a16="http://schemas.microsoft.com/office/drawing/2014/main" id="{99B61FB3-271C-1E20-A9CC-2B9F83C128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322" name="Group 12">
                  <a:extLst>
                    <a:ext uri="{FF2B5EF4-FFF2-40B4-BE49-F238E27FC236}">
                      <a16:creationId xmlns:a16="http://schemas.microsoft.com/office/drawing/2014/main" id="{CED1415E-332E-D804-978F-04E72C9E24C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3329" name="Rectangle 13">
                    <a:extLst>
                      <a:ext uri="{FF2B5EF4-FFF2-40B4-BE49-F238E27FC236}">
                        <a16:creationId xmlns:a16="http://schemas.microsoft.com/office/drawing/2014/main" id="{4D86E3EA-B4F1-4C0C-8EE2-455D6AEED0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330" name="Rectangle 14">
                    <a:extLst>
                      <a:ext uri="{FF2B5EF4-FFF2-40B4-BE49-F238E27FC236}">
                        <a16:creationId xmlns:a16="http://schemas.microsoft.com/office/drawing/2014/main" id="{01C4C9D7-14AB-7534-F08D-BF5F0D89DC0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323" name="Group 15">
                  <a:extLst>
                    <a:ext uri="{FF2B5EF4-FFF2-40B4-BE49-F238E27FC236}">
                      <a16:creationId xmlns:a16="http://schemas.microsoft.com/office/drawing/2014/main" id="{BC415B21-F3AD-1C38-0A8F-2C4EC400B5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3327" name="Rectangle 16">
                    <a:extLst>
                      <a:ext uri="{FF2B5EF4-FFF2-40B4-BE49-F238E27FC236}">
                        <a16:creationId xmlns:a16="http://schemas.microsoft.com/office/drawing/2014/main" id="{7C5A080B-8B90-B116-D52E-4C5C71A6AD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328" name="Rectangle 17">
                    <a:extLst>
                      <a:ext uri="{FF2B5EF4-FFF2-40B4-BE49-F238E27FC236}">
                        <a16:creationId xmlns:a16="http://schemas.microsoft.com/office/drawing/2014/main" id="{F9051016-893B-89D3-5AC4-5A9088063B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3324" name="Group 18">
                  <a:extLst>
                    <a:ext uri="{FF2B5EF4-FFF2-40B4-BE49-F238E27FC236}">
                      <a16:creationId xmlns:a16="http://schemas.microsoft.com/office/drawing/2014/main" id="{17F4CE03-92EC-9E26-43B0-DC9D635160E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3325" name="Rectangle 19">
                    <a:extLst>
                      <a:ext uri="{FF2B5EF4-FFF2-40B4-BE49-F238E27FC236}">
                        <a16:creationId xmlns:a16="http://schemas.microsoft.com/office/drawing/2014/main" id="{EDE85EF4-50D1-3F6A-8AA4-765234D821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3326" name="Rectangle 20">
                    <a:extLst>
                      <a:ext uri="{FF2B5EF4-FFF2-40B4-BE49-F238E27FC236}">
                        <a16:creationId xmlns:a16="http://schemas.microsoft.com/office/drawing/2014/main" id="{0B8C2D3E-0A7F-3163-DF3C-7857852ADC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24" name="Rectangle 21">
                <a:extLst>
                  <a:ext uri="{FF2B5EF4-FFF2-40B4-BE49-F238E27FC236}">
                    <a16:creationId xmlns:a16="http://schemas.microsoft.com/office/drawing/2014/main" id="{15136F26-0499-FBF7-A1F9-0429117ABE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331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3796D5B-FFCE-A3C5-9B29-B14AAA13C0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E4BF12-BF18-830D-2861-16879BF079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5275" y="1892300"/>
            <a:ext cx="8612188" cy="1470025"/>
          </a:xfrm>
        </p:spPr>
        <p:txBody>
          <a:bodyPr/>
          <a:lstStyle/>
          <a:p>
            <a:r>
              <a:rPr lang="en-US" altLang="en-US" sz="2800">
                <a:solidFill>
                  <a:srgbClr val="C00000"/>
                </a:solidFill>
                <a:latin typeface="Segoe Script" panose="030B0504020000000003" pitchFamily="66" charset="0"/>
                <a:cs typeface="Times New Roman" panose="02020603050405020304" pitchFamily="18" charset="0"/>
              </a:rPr>
              <a:t>2—3 Complete combustion at constant volume, without heat loss.</a:t>
            </a:r>
            <a:endParaRPr lang="en-IN" altLang="en-US" sz="2800">
              <a:solidFill>
                <a:srgbClr val="C00000"/>
              </a:solidFill>
              <a:latin typeface="Segoe Script" panose="030B0504020000000003" pitchFamily="66" charset="0"/>
            </a:endParaRP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881EF70B-A5B5-698C-943C-F0F69739C122}"/>
              </a:ext>
            </a:extLst>
          </p:cNvPr>
          <p:cNvSpPr txBox="1">
            <a:spLocks/>
          </p:cNvSpPr>
          <p:nvPr/>
        </p:nvSpPr>
        <p:spPr bwMode="auto">
          <a:xfrm>
            <a:off x="288925" y="3448050"/>
            <a:ext cx="8610600" cy="14700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800" kern="0" dirty="0">
                <a:solidFill>
                  <a:srgbClr val="C00000"/>
                </a:solidFill>
                <a:latin typeface="Segoe Script" panose="020B0504020000000003" pitchFamily="34" charset="0"/>
                <a:cs typeface="Times New Roman" panose="02020603050405020304" pitchFamily="18" charset="0"/>
              </a:rPr>
              <a:t>2—3 : Loss of Purity of Substance</a:t>
            </a:r>
            <a:endParaRPr lang="en-IN" sz="2800" kern="0" dirty="0">
              <a:solidFill>
                <a:srgbClr val="C00000"/>
              </a:solidFill>
              <a:latin typeface="Segoe Script" panose="020B05040200000000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40" name="Object 21">
                <a:extLst>
                  <a:ext uri="{FF2B5EF4-FFF2-40B4-BE49-F238E27FC236}">
                    <a16:creationId xmlns:a16="http://schemas.microsoft.com/office/drawing/2014/main" id="{D222D4C4-C46A-DD02-EFC4-20BDE2FB6341}"/>
                  </a:ext>
                </a:extLst>
              </p:cNvPr>
              <p:cNvSpPr txBox="1"/>
              <p:nvPr/>
            </p:nvSpPr>
            <p:spPr bwMode="auto">
              <a:xfrm>
                <a:off x="3810000" y="5029200"/>
                <a:ext cx="1757363" cy="811213"/>
              </a:xfrm>
              <a:prstGeom prst="rect">
                <a:avLst/>
              </a:prstGeom>
              <a:solidFill>
                <a:srgbClr val="AAE2CA"/>
              </a:solidFill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4340" name="Object 21">
                <a:extLst>
                  <a:ext uri="{FF2B5EF4-FFF2-40B4-BE49-F238E27FC236}">
                    <a16:creationId xmlns:a16="http://schemas.microsoft.com/office/drawing/2014/main" id="{D222D4C4-C46A-DD02-EFC4-20BDE2FB63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5029200"/>
                <a:ext cx="1757363" cy="811213"/>
              </a:xfrm>
              <a:prstGeom prst="rect">
                <a:avLst/>
              </a:prstGeom>
              <a:blipFill>
                <a:blip r:embed="rId2"/>
                <a:stretch>
                  <a:fillRect l="-6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41" name="TextBox 2">
            <a:extLst>
              <a:ext uri="{FF2B5EF4-FFF2-40B4-BE49-F238E27FC236}">
                <a16:creationId xmlns:a16="http://schemas.microsoft.com/office/drawing/2014/main" id="{67989BE6-DC13-41D3-4CEE-842FAE923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133350"/>
            <a:ext cx="65373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IN" altLang="en-US" sz="2800"/>
              <a:t>Otto’s Strategy : Premixed, Homogeneous Combustion</a:t>
            </a:r>
          </a:p>
        </p:txBody>
      </p:sp>
      <p:grpSp>
        <p:nvGrpSpPr>
          <p:cNvPr id="14342" name="Group 38">
            <a:extLst>
              <a:ext uri="{FF2B5EF4-FFF2-40B4-BE49-F238E27FC236}">
                <a16:creationId xmlns:a16="http://schemas.microsoft.com/office/drawing/2014/main" id="{DB7CE2D6-06A9-7102-35BA-5F7E6B1E0D6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4343" name="Group 19">
              <a:extLst>
                <a:ext uri="{FF2B5EF4-FFF2-40B4-BE49-F238E27FC236}">
                  <a16:creationId xmlns:a16="http://schemas.microsoft.com/office/drawing/2014/main" id="{8080596D-6E94-2BF1-3239-9925E20E63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345" name="Group 8">
                <a:extLst>
                  <a:ext uri="{FF2B5EF4-FFF2-40B4-BE49-F238E27FC236}">
                    <a16:creationId xmlns:a16="http://schemas.microsoft.com/office/drawing/2014/main" id="{401B3783-C008-287C-C78E-440272F315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4347" name="Group 9">
                  <a:extLst>
                    <a:ext uri="{FF2B5EF4-FFF2-40B4-BE49-F238E27FC236}">
                      <a16:creationId xmlns:a16="http://schemas.microsoft.com/office/drawing/2014/main" id="{4AB04C22-0ED3-2209-74DE-40321EA65E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4357" name="Rectangle 10">
                    <a:extLst>
                      <a:ext uri="{FF2B5EF4-FFF2-40B4-BE49-F238E27FC236}">
                        <a16:creationId xmlns:a16="http://schemas.microsoft.com/office/drawing/2014/main" id="{C0CE3442-98EE-09E7-BFF9-1975F6F23D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358" name="Rectangle 11">
                    <a:extLst>
                      <a:ext uri="{FF2B5EF4-FFF2-40B4-BE49-F238E27FC236}">
                        <a16:creationId xmlns:a16="http://schemas.microsoft.com/office/drawing/2014/main" id="{E73F0641-D4ED-9DAC-2186-E9EBFEB210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4348" name="Group 12">
                  <a:extLst>
                    <a:ext uri="{FF2B5EF4-FFF2-40B4-BE49-F238E27FC236}">
                      <a16:creationId xmlns:a16="http://schemas.microsoft.com/office/drawing/2014/main" id="{9E48C8EA-F47D-7E6B-A1EE-7920AD7694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4355" name="Rectangle 13">
                    <a:extLst>
                      <a:ext uri="{FF2B5EF4-FFF2-40B4-BE49-F238E27FC236}">
                        <a16:creationId xmlns:a16="http://schemas.microsoft.com/office/drawing/2014/main" id="{9439B4F3-43A2-0FAD-06DB-C70B52E6AB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356" name="Rectangle 14">
                    <a:extLst>
                      <a:ext uri="{FF2B5EF4-FFF2-40B4-BE49-F238E27FC236}">
                        <a16:creationId xmlns:a16="http://schemas.microsoft.com/office/drawing/2014/main" id="{4657ABED-B3B1-2935-528C-DD39E1D7A4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4349" name="Group 15">
                  <a:extLst>
                    <a:ext uri="{FF2B5EF4-FFF2-40B4-BE49-F238E27FC236}">
                      <a16:creationId xmlns:a16="http://schemas.microsoft.com/office/drawing/2014/main" id="{81E2BF67-B567-1794-D9EF-A05F4BF8A3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4353" name="Rectangle 16">
                    <a:extLst>
                      <a:ext uri="{FF2B5EF4-FFF2-40B4-BE49-F238E27FC236}">
                        <a16:creationId xmlns:a16="http://schemas.microsoft.com/office/drawing/2014/main" id="{57FF9520-8AE4-15A9-0676-9DB57A8E73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354" name="Rectangle 17">
                    <a:extLst>
                      <a:ext uri="{FF2B5EF4-FFF2-40B4-BE49-F238E27FC236}">
                        <a16:creationId xmlns:a16="http://schemas.microsoft.com/office/drawing/2014/main" id="{8C66ECCF-09B5-896E-4573-E085E56AAE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4350" name="Group 18">
                  <a:extLst>
                    <a:ext uri="{FF2B5EF4-FFF2-40B4-BE49-F238E27FC236}">
                      <a16:creationId xmlns:a16="http://schemas.microsoft.com/office/drawing/2014/main" id="{FF5426B1-DCA4-AAF2-2F40-CA276BB6D32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4351" name="Rectangle 19">
                    <a:extLst>
                      <a:ext uri="{FF2B5EF4-FFF2-40B4-BE49-F238E27FC236}">
                        <a16:creationId xmlns:a16="http://schemas.microsoft.com/office/drawing/2014/main" id="{5C32AA78-A635-556E-F51E-B693C47E46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4352" name="Rectangle 20">
                    <a:extLst>
                      <a:ext uri="{FF2B5EF4-FFF2-40B4-BE49-F238E27FC236}">
                        <a16:creationId xmlns:a16="http://schemas.microsoft.com/office/drawing/2014/main" id="{63F9EA1D-2908-2174-C8CA-582C34FA1D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3" name="Rectangle 21">
                <a:extLst>
                  <a:ext uri="{FF2B5EF4-FFF2-40B4-BE49-F238E27FC236}">
                    <a16:creationId xmlns:a16="http://schemas.microsoft.com/office/drawing/2014/main" id="{FD7409FC-4C75-8518-DE09-6A7B6015AD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434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068CC19-4001-C54D-00DB-44954AAC08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143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51C0008-9FFB-DD05-888D-BC0A4CA007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sz="2800"/>
              <a:t>Second law limit on possible extent of reaction</a:t>
            </a:r>
          </a:p>
        </p:txBody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AB5AF4E3-B591-4FCE-59FF-5EF703D6A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altLang="en-US" sz="2400">
                <a:cs typeface="Times New Roman" panose="02020603050405020304" pitchFamily="18" charset="0"/>
              </a:rPr>
              <a:t>Reactants 			Products</a:t>
            </a:r>
          </a:p>
          <a:p>
            <a:r>
              <a:rPr lang="en-US" altLang="en-US" sz="2400">
                <a:cs typeface="Times New Roman" panose="02020603050405020304" pitchFamily="18" charset="0"/>
              </a:rPr>
              <a:t>At any time, a reactor contains a combination of reactants and products.</a:t>
            </a:r>
          </a:p>
          <a:p>
            <a:r>
              <a:rPr lang="en-US" altLang="en-US" sz="2400">
                <a:cs typeface="Times New Roman" panose="02020603050405020304" pitchFamily="18" charset="0"/>
              </a:rPr>
              <a:t>A reaction is said to be complete when the entropy of an adiabatic reactor reaches its maximum value.</a:t>
            </a:r>
          </a:p>
          <a:p>
            <a:r>
              <a:rPr lang="en-US" altLang="en-US" sz="2400">
                <a:cs typeface="Times New Roman" panose="02020603050405020304" pitchFamily="18" charset="0"/>
              </a:rPr>
              <a:t>The value of maximum entropy will vary with the pressure and temperature of the reaction.</a:t>
            </a:r>
          </a:p>
          <a:p>
            <a:r>
              <a:rPr lang="en-US" altLang="en-US" sz="2400">
                <a:cs typeface="Times New Roman" panose="02020603050405020304" pitchFamily="18" charset="0"/>
              </a:rPr>
              <a:t>A reaction system  and parameters of reaction should be designed such that the maximum entropy is obtained when the reaction is almost complete (&gt;98%).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F524CB3E-B105-EF02-651C-56117FF6807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60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grpSp>
        <p:nvGrpSpPr>
          <p:cNvPr id="15365" name="Group 35">
            <a:extLst>
              <a:ext uri="{FF2B5EF4-FFF2-40B4-BE49-F238E27FC236}">
                <a16:creationId xmlns:a16="http://schemas.microsoft.com/office/drawing/2014/main" id="{76AFAE33-CB05-98B9-E3A6-1E174BACA0D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5366" name="Group 19">
              <a:extLst>
                <a:ext uri="{FF2B5EF4-FFF2-40B4-BE49-F238E27FC236}">
                  <a16:creationId xmlns:a16="http://schemas.microsoft.com/office/drawing/2014/main" id="{0E8A681A-755B-D6F1-C907-DFCD5C4DAA6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5368" name="Group 8">
                <a:extLst>
                  <a:ext uri="{FF2B5EF4-FFF2-40B4-BE49-F238E27FC236}">
                    <a16:creationId xmlns:a16="http://schemas.microsoft.com/office/drawing/2014/main" id="{C6414FE8-6066-52E0-AB87-7480568A0B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5370" name="Group 9">
                  <a:extLst>
                    <a:ext uri="{FF2B5EF4-FFF2-40B4-BE49-F238E27FC236}">
                      <a16:creationId xmlns:a16="http://schemas.microsoft.com/office/drawing/2014/main" id="{CC1F07AF-6A3B-0A2B-6470-65BDC5A87E5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5380" name="Rectangle 10">
                    <a:extLst>
                      <a:ext uri="{FF2B5EF4-FFF2-40B4-BE49-F238E27FC236}">
                        <a16:creationId xmlns:a16="http://schemas.microsoft.com/office/drawing/2014/main" id="{3A0D0B79-2E10-8584-7BAD-CA6629B865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381" name="Rectangle 11">
                    <a:extLst>
                      <a:ext uri="{FF2B5EF4-FFF2-40B4-BE49-F238E27FC236}">
                        <a16:creationId xmlns:a16="http://schemas.microsoft.com/office/drawing/2014/main" id="{093789F4-3D20-9AED-2466-036C0C1DEA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5371" name="Group 12">
                  <a:extLst>
                    <a:ext uri="{FF2B5EF4-FFF2-40B4-BE49-F238E27FC236}">
                      <a16:creationId xmlns:a16="http://schemas.microsoft.com/office/drawing/2014/main" id="{E87841D3-B6D2-7F8E-7062-91160CC034E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5378" name="Rectangle 13">
                    <a:extLst>
                      <a:ext uri="{FF2B5EF4-FFF2-40B4-BE49-F238E27FC236}">
                        <a16:creationId xmlns:a16="http://schemas.microsoft.com/office/drawing/2014/main" id="{5B92587D-CC8E-6DFC-1379-E9DDA62EA7C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379" name="Rectangle 14">
                    <a:extLst>
                      <a:ext uri="{FF2B5EF4-FFF2-40B4-BE49-F238E27FC236}">
                        <a16:creationId xmlns:a16="http://schemas.microsoft.com/office/drawing/2014/main" id="{932B752B-4BA3-742B-BB1D-10709E8FFF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5372" name="Group 15">
                  <a:extLst>
                    <a:ext uri="{FF2B5EF4-FFF2-40B4-BE49-F238E27FC236}">
                      <a16:creationId xmlns:a16="http://schemas.microsoft.com/office/drawing/2014/main" id="{F4FA0568-A66C-6FF0-228F-0630D230C13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5376" name="Rectangle 16">
                    <a:extLst>
                      <a:ext uri="{FF2B5EF4-FFF2-40B4-BE49-F238E27FC236}">
                        <a16:creationId xmlns:a16="http://schemas.microsoft.com/office/drawing/2014/main" id="{1C0BB9B4-5023-AB0C-3431-DD95836178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377" name="Rectangle 17">
                    <a:extLst>
                      <a:ext uri="{FF2B5EF4-FFF2-40B4-BE49-F238E27FC236}">
                        <a16:creationId xmlns:a16="http://schemas.microsoft.com/office/drawing/2014/main" id="{4B241CD3-CB93-9AE0-CB47-3872B3541B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5373" name="Group 18">
                  <a:extLst>
                    <a:ext uri="{FF2B5EF4-FFF2-40B4-BE49-F238E27FC236}">
                      <a16:creationId xmlns:a16="http://schemas.microsoft.com/office/drawing/2014/main" id="{3E34E26B-7D1C-EF84-8768-CB7BA1B9CE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5374" name="Rectangle 19">
                    <a:extLst>
                      <a:ext uri="{FF2B5EF4-FFF2-40B4-BE49-F238E27FC236}">
                        <a16:creationId xmlns:a16="http://schemas.microsoft.com/office/drawing/2014/main" id="{70EF28A8-12CE-7B95-DB80-61E43B95EA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5375" name="Rectangle 20">
                    <a:extLst>
                      <a:ext uri="{FF2B5EF4-FFF2-40B4-BE49-F238E27FC236}">
                        <a16:creationId xmlns:a16="http://schemas.microsoft.com/office/drawing/2014/main" id="{24DDA72C-2290-5F13-76CA-367F218BB1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CA2316AB-0A74-1EBB-47E3-4C02E7197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536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7D6C4DE-E77D-1321-64FA-CBADE36928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87072" name="Object 2">
                <a:extLst>
                  <a:ext uri="{FF2B5EF4-FFF2-40B4-BE49-F238E27FC236}">
                    <a16:creationId xmlns:a16="http://schemas.microsoft.com/office/drawing/2014/main" id="{0810B607-C2FF-88BD-387F-624B4FD8B6EE}"/>
                  </a:ext>
                </a:extLst>
              </p:cNvPr>
              <p:cNvSpPr txBox="1"/>
              <p:nvPr/>
            </p:nvSpPr>
            <p:spPr bwMode="auto">
              <a:xfrm>
                <a:off x="2057400" y="1219200"/>
                <a:ext cx="5029200" cy="1676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⇔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br>
                  <a:rPr lang="en-IN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en-US" i="1" dirty="0">
                  <a:solidFill>
                    <a:srgbClr val="00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𝑀𝑎𝑥𝑖𝑚𝑖𝑧𝑒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𝑅𝑖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𝑃𝑗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87072" name="Object 2">
                <a:extLst>
                  <a:ext uri="{FF2B5EF4-FFF2-40B4-BE49-F238E27FC236}">
                    <a16:creationId xmlns:a16="http://schemas.microsoft.com/office/drawing/2014/main" id="{0810B607-C2FF-88BD-387F-624B4FD8B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1219200"/>
                <a:ext cx="5029200" cy="1676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87" name="Text Box 3">
            <a:extLst>
              <a:ext uri="{FF2B5EF4-FFF2-40B4-BE49-F238E27FC236}">
                <a16:creationId xmlns:a16="http://schemas.microsoft.com/office/drawing/2014/main" id="{2C6F13F9-F007-CDA8-F342-19BE79971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100" y="76200"/>
            <a:ext cx="5016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Mathematical Model for Culmination of Reaction</a:t>
            </a:r>
          </a:p>
        </p:txBody>
      </p:sp>
      <p:sp>
        <p:nvSpPr>
          <p:cNvPr id="384004" name="Text Box 4">
            <a:extLst>
              <a:ext uri="{FF2B5EF4-FFF2-40B4-BE49-F238E27FC236}">
                <a16:creationId xmlns:a16="http://schemas.microsoft.com/office/drawing/2014/main" id="{324DA9FA-BDD5-5D2F-B1FF-6565CCCA7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124200"/>
            <a:ext cx="86106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For every fuel, a designer should know all possible reactants !!!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Some products will influence the efficiency of reaction.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Few other may not influence the efficiency of reaction but severely affect the environment.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The optimal parameters for efficient reaction may not be optimal for safe reaction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There may be a need to use secondary reactor with catalysts.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FF0066"/>
                </a:solidFill>
                <a:cs typeface="Times New Roman" panose="02020603050405020304" pitchFamily="18" charset="0"/>
              </a:rPr>
              <a:t>Catalytic Converter</a:t>
            </a:r>
            <a:r>
              <a:rPr lang="en-US" altLang="en-US" sz="2400"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6389" name="Group 35">
            <a:extLst>
              <a:ext uri="{FF2B5EF4-FFF2-40B4-BE49-F238E27FC236}">
                <a16:creationId xmlns:a16="http://schemas.microsoft.com/office/drawing/2014/main" id="{7D7C6116-EC0C-77E3-3A5F-3C7D83C329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6390" name="Group 19">
              <a:extLst>
                <a:ext uri="{FF2B5EF4-FFF2-40B4-BE49-F238E27FC236}">
                  <a16:creationId xmlns:a16="http://schemas.microsoft.com/office/drawing/2014/main" id="{A4E3EAA5-8C8A-298B-299D-9B72E5E2E1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6392" name="Group 8">
                <a:extLst>
                  <a:ext uri="{FF2B5EF4-FFF2-40B4-BE49-F238E27FC236}">
                    <a16:creationId xmlns:a16="http://schemas.microsoft.com/office/drawing/2014/main" id="{0E8FA443-88CA-491C-31ED-07A9F779AF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6394" name="Group 9">
                  <a:extLst>
                    <a:ext uri="{FF2B5EF4-FFF2-40B4-BE49-F238E27FC236}">
                      <a16:creationId xmlns:a16="http://schemas.microsoft.com/office/drawing/2014/main" id="{57647ADA-77CF-D022-1191-CC0F660F3AB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6404" name="Rectangle 10">
                    <a:extLst>
                      <a:ext uri="{FF2B5EF4-FFF2-40B4-BE49-F238E27FC236}">
                        <a16:creationId xmlns:a16="http://schemas.microsoft.com/office/drawing/2014/main" id="{92CE14AD-A893-6EB1-EC24-F3EE898514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405" name="Rectangle 11">
                    <a:extLst>
                      <a:ext uri="{FF2B5EF4-FFF2-40B4-BE49-F238E27FC236}">
                        <a16:creationId xmlns:a16="http://schemas.microsoft.com/office/drawing/2014/main" id="{AD1390D7-9034-4C62-6BD8-DA958A5D10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6395" name="Group 12">
                  <a:extLst>
                    <a:ext uri="{FF2B5EF4-FFF2-40B4-BE49-F238E27FC236}">
                      <a16:creationId xmlns:a16="http://schemas.microsoft.com/office/drawing/2014/main" id="{EAA2EE1A-1B74-9AF0-5E27-583ED4A68A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6402" name="Rectangle 13">
                    <a:extLst>
                      <a:ext uri="{FF2B5EF4-FFF2-40B4-BE49-F238E27FC236}">
                        <a16:creationId xmlns:a16="http://schemas.microsoft.com/office/drawing/2014/main" id="{2BE86A93-1742-2FAD-7015-089A07E77D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403" name="Rectangle 14">
                    <a:extLst>
                      <a:ext uri="{FF2B5EF4-FFF2-40B4-BE49-F238E27FC236}">
                        <a16:creationId xmlns:a16="http://schemas.microsoft.com/office/drawing/2014/main" id="{34A82B84-9FF7-36CD-15AC-9653C6CC0A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6396" name="Group 15">
                  <a:extLst>
                    <a:ext uri="{FF2B5EF4-FFF2-40B4-BE49-F238E27FC236}">
                      <a16:creationId xmlns:a16="http://schemas.microsoft.com/office/drawing/2014/main" id="{89F4E147-782D-4E04-8A7F-6C729C41FAE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6400" name="Rectangle 16">
                    <a:extLst>
                      <a:ext uri="{FF2B5EF4-FFF2-40B4-BE49-F238E27FC236}">
                        <a16:creationId xmlns:a16="http://schemas.microsoft.com/office/drawing/2014/main" id="{19386BE7-A99B-FC53-FB76-3B7000B903C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401" name="Rectangle 17">
                    <a:extLst>
                      <a:ext uri="{FF2B5EF4-FFF2-40B4-BE49-F238E27FC236}">
                        <a16:creationId xmlns:a16="http://schemas.microsoft.com/office/drawing/2014/main" id="{D1F44B8C-A5C7-1A18-C893-70228DF7FE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6397" name="Group 18">
                  <a:extLst>
                    <a:ext uri="{FF2B5EF4-FFF2-40B4-BE49-F238E27FC236}">
                      <a16:creationId xmlns:a16="http://schemas.microsoft.com/office/drawing/2014/main" id="{615C8B8A-2302-7414-614E-A7255CCF609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6398" name="Rectangle 19">
                    <a:extLst>
                      <a:ext uri="{FF2B5EF4-FFF2-40B4-BE49-F238E27FC236}">
                        <a16:creationId xmlns:a16="http://schemas.microsoft.com/office/drawing/2014/main" id="{B7EB3AD4-D94C-6A19-08D9-9F3550D6A8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6399" name="Rectangle 20">
                    <a:extLst>
                      <a:ext uri="{FF2B5EF4-FFF2-40B4-BE49-F238E27FC236}">
                        <a16:creationId xmlns:a16="http://schemas.microsoft.com/office/drawing/2014/main" id="{B291C87E-2262-F7AD-AD10-721A7C5896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6791B402-80D5-E5B0-941E-8AF807A660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6391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D45CA66-6177-D313-7A9A-ECAC0C326E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387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387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84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84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840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840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840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3840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2" grpId="0" build="p"/>
      <p:bldP spid="384004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9930A0A-FA6E-7A0F-4306-9D43822B2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85725"/>
            <a:ext cx="6888162" cy="1143000"/>
          </a:xfrm>
        </p:spPr>
        <p:txBody>
          <a:bodyPr/>
          <a:lstStyle/>
          <a:p>
            <a:r>
              <a:rPr lang="en-US" altLang="en-US" sz="2800"/>
              <a:t>2—3 Complete &amp; Adiabatic  combustion at constant 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B0FC13BE-8034-5432-1735-856F266CC337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 bwMode="auto">
              <a:xfrm>
                <a:off x="2100263" y="3173413"/>
                <a:ext cx="4422775" cy="8207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B0FC13BE-8034-5432-1735-856F266CC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2100263" y="3173413"/>
                <a:ext cx="4422775" cy="8207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4" name="Line 7">
            <a:extLst>
              <a:ext uri="{FF2B5EF4-FFF2-40B4-BE49-F238E27FC236}">
                <a16:creationId xmlns:a16="http://schemas.microsoft.com/office/drawing/2014/main" id="{20CA8CF0-910A-6489-5E65-332EEA8E38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35450" y="28194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IN"/>
          </a:p>
        </p:txBody>
      </p:sp>
      <p:sp>
        <p:nvSpPr>
          <p:cNvPr id="12295" name="Line 8">
            <a:extLst>
              <a:ext uri="{FF2B5EF4-FFF2-40B4-BE49-F238E27FC236}">
                <a16:creationId xmlns:a16="http://schemas.microsoft.com/office/drawing/2014/main" id="{0A3CE36B-F9C8-DCB1-D811-5B3279744B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07050" y="2743200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IN"/>
          </a:p>
        </p:txBody>
      </p:sp>
      <p:sp>
        <p:nvSpPr>
          <p:cNvPr id="12296" name="Text Box 9">
            <a:extLst>
              <a:ext uri="{FF2B5EF4-FFF2-40B4-BE49-F238E27FC236}">
                <a16:creationId xmlns:a16="http://schemas.microsoft.com/office/drawing/2014/main" id="{4576561C-8987-F355-2AB7-E267F7FFE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75" y="23209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2297" name="Text Box 10">
            <a:extLst>
              <a:ext uri="{FF2B5EF4-FFF2-40B4-BE49-F238E27FC236}">
                <a16:creationId xmlns:a16="http://schemas.microsoft.com/office/drawing/2014/main" id="{A2097C28-3E6E-152D-64FE-AAB6438B3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236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5883F5CC-08E3-93CD-4AE2-C17DD0BBAC0D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3771900" y="4611688"/>
                <a:ext cx="1800225" cy="790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5883F5CC-08E3-93CD-4AE2-C17DD0BBAC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3771900" y="4611688"/>
                <a:ext cx="1800225" cy="7905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C1A0A60-7ECF-7A7D-DB09-060675C1E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" y="1176338"/>
            <a:ext cx="6977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First law for a Closed system under going process 2 - 3</a:t>
            </a:r>
          </a:p>
        </p:txBody>
      </p:sp>
      <p:grpSp>
        <p:nvGrpSpPr>
          <p:cNvPr id="17418" name="Group 41">
            <a:extLst>
              <a:ext uri="{FF2B5EF4-FFF2-40B4-BE49-F238E27FC236}">
                <a16:creationId xmlns:a16="http://schemas.microsoft.com/office/drawing/2014/main" id="{85092506-AFDF-5404-723E-676537E1EE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7419" name="Group 19">
              <a:extLst>
                <a:ext uri="{FF2B5EF4-FFF2-40B4-BE49-F238E27FC236}">
                  <a16:creationId xmlns:a16="http://schemas.microsoft.com/office/drawing/2014/main" id="{4A3B5FE7-DF9B-FF6A-1621-E8796DCEE9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7421" name="Group 8">
                <a:extLst>
                  <a:ext uri="{FF2B5EF4-FFF2-40B4-BE49-F238E27FC236}">
                    <a16:creationId xmlns:a16="http://schemas.microsoft.com/office/drawing/2014/main" id="{872908ED-128C-1BA1-E011-F8504EACCC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7423" name="Group 9">
                  <a:extLst>
                    <a:ext uri="{FF2B5EF4-FFF2-40B4-BE49-F238E27FC236}">
                      <a16:creationId xmlns:a16="http://schemas.microsoft.com/office/drawing/2014/main" id="{D0DA1914-17E6-42F7-EEF1-F8A8A07C89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7433" name="Rectangle 10">
                    <a:extLst>
                      <a:ext uri="{FF2B5EF4-FFF2-40B4-BE49-F238E27FC236}">
                        <a16:creationId xmlns:a16="http://schemas.microsoft.com/office/drawing/2014/main" id="{868A0F30-E0E9-A7C9-278E-70F412DFDA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4" name="Rectangle 11">
                    <a:extLst>
                      <a:ext uri="{FF2B5EF4-FFF2-40B4-BE49-F238E27FC236}">
                        <a16:creationId xmlns:a16="http://schemas.microsoft.com/office/drawing/2014/main" id="{37692ED1-EB46-A75C-AE30-3FB5C00331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24" name="Group 12">
                  <a:extLst>
                    <a:ext uri="{FF2B5EF4-FFF2-40B4-BE49-F238E27FC236}">
                      <a16:creationId xmlns:a16="http://schemas.microsoft.com/office/drawing/2014/main" id="{D03EF492-A8A5-2724-4EA0-125F7E1CFE0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7431" name="Rectangle 13">
                    <a:extLst>
                      <a:ext uri="{FF2B5EF4-FFF2-40B4-BE49-F238E27FC236}">
                        <a16:creationId xmlns:a16="http://schemas.microsoft.com/office/drawing/2014/main" id="{61E24EED-2C65-ADC2-B00A-1D76BD37F1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2" name="Rectangle 14">
                    <a:extLst>
                      <a:ext uri="{FF2B5EF4-FFF2-40B4-BE49-F238E27FC236}">
                        <a16:creationId xmlns:a16="http://schemas.microsoft.com/office/drawing/2014/main" id="{2B598FBC-46FC-E3B2-C96D-101BE250D4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25" name="Group 15">
                  <a:extLst>
                    <a:ext uri="{FF2B5EF4-FFF2-40B4-BE49-F238E27FC236}">
                      <a16:creationId xmlns:a16="http://schemas.microsoft.com/office/drawing/2014/main" id="{700FB2D5-EA3C-1ABC-0D3E-0A231019317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7429" name="Rectangle 16">
                    <a:extLst>
                      <a:ext uri="{FF2B5EF4-FFF2-40B4-BE49-F238E27FC236}">
                        <a16:creationId xmlns:a16="http://schemas.microsoft.com/office/drawing/2014/main" id="{0488D157-D384-7610-3443-90E20CF78C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30" name="Rectangle 17">
                    <a:extLst>
                      <a:ext uri="{FF2B5EF4-FFF2-40B4-BE49-F238E27FC236}">
                        <a16:creationId xmlns:a16="http://schemas.microsoft.com/office/drawing/2014/main" id="{B34901D4-77F3-2452-E167-48B5506B1E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7426" name="Group 18">
                  <a:extLst>
                    <a:ext uri="{FF2B5EF4-FFF2-40B4-BE49-F238E27FC236}">
                      <a16:creationId xmlns:a16="http://schemas.microsoft.com/office/drawing/2014/main" id="{1F190F27-6089-649C-72E8-736C546EA58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7427" name="Rectangle 19">
                    <a:extLst>
                      <a:ext uri="{FF2B5EF4-FFF2-40B4-BE49-F238E27FC236}">
                        <a16:creationId xmlns:a16="http://schemas.microsoft.com/office/drawing/2014/main" id="{7FCE6BF2-AA27-B47A-CE4C-AABF5A34C0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7428" name="Rectangle 20">
                    <a:extLst>
                      <a:ext uri="{FF2B5EF4-FFF2-40B4-BE49-F238E27FC236}">
                        <a16:creationId xmlns:a16="http://schemas.microsoft.com/office/drawing/2014/main" id="{98133C0B-AF8E-308B-EAA9-20C43DA345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FD895974-94D8-44BA-F299-FB65F286B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7420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31146A4-582C-CD21-ECF0-E878140DB1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6" grpId="0"/>
      <p:bldP spid="12297" grpId="0"/>
      <p:bldP spid="12291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90CC54A9-80FC-4BFE-84EC-00A0A4990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188" y="152400"/>
            <a:ext cx="6704012" cy="1143000"/>
          </a:xfrm>
        </p:spPr>
        <p:txBody>
          <a:bodyPr/>
          <a:lstStyle/>
          <a:p>
            <a:r>
              <a:rPr lang="en-US" altLang="en-US" sz="2800"/>
              <a:t>Engineering Model for Prediction of Highest Temperature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ject 4">
                <a:extLst>
                  <a:ext uri="{FF2B5EF4-FFF2-40B4-BE49-F238E27FC236}">
                    <a16:creationId xmlns:a16="http://schemas.microsoft.com/office/drawing/2014/main" id="{99978E72-7A36-98CE-24B6-7ABD5E591956}"/>
                  </a:ext>
                </a:extLst>
              </p:cNvPr>
              <p:cNvSpPr txBox="1"/>
              <p:nvPr/>
            </p:nvSpPr>
            <p:spPr bwMode="auto">
              <a:xfrm>
                <a:off x="255588" y="1928813"/>
                <a:ext cx="8769350" cy="9366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nary>
                            <m:naryPr>
                              <m:limLoc m:val="undOvr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𝑓𝑢𝑒𝑙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𝑓𝑢𝑒𝑙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e>
                          </m:nary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9" name="Object 4">
                <a:extLst>
                  <a:ext uri="{FF2B5EF4-FFF2-40B4-BE49-F238E27FC236}">
                    <a16:creationId xmlns:a16="http://schemas.microsoft.com/office/drawing/2014/main" id="{99978E72-7A36-98CE-24B6-7ABD5E591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8" y="1928813"/>
                <a:ext cx="8769350" cy="9366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4">
                <a:extLst>
                  <a:ext uri="{FF2B5EF4-FFF2-40B4-BE49-F238E27FC236}">
                    <a16:creationId xmlns:a16="http://schemas.microsoft.com/office/drawing/2014/main" id="{AF7A70E1-B17A-22AE-8676-A0AF9A3DB404}"/>
                  </a:ext>
                </a:extLst>
              </p:cNvPr>
              <p:cNvSpPr txBox="1"/>
              <p:nvPr/>
            </p:nvSpPr>
            <p:spPr bwMode="auto">
              <a:xfrm>
                <a:off x="255588" y="2955925"/>
                <a:ext cx="8539162" cy="1017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𝑎𝑖𝑟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𝑟𝑒𝑠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𝑓𝑢𝑒𝑙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0" name="Object 4">
                <a:extLst>
                  <a:ext uri="{FF2B5EF4-FFF2-40B4-BE49-F238E27FC236}">
                    <a16:creationId xmlns:a16="http://schemas.microsoft.com/office/drawing/2014/main" id="{AF7A70E1-B17A-22AE-8676-A0AF9A3DB4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8" y="2955925"/>
                <a:ext cx="8539162" cy="10175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ject 20">
                <a:extLst>
                  <a:ext uri="{FF2B5EF4-FFF2-40B4-BE49-F238E27FC236}">
                    <a16:creationId xmlns:a16="http://schemas.microsoft.com/office/drawing/2014/main" id="{F4340502-630C-8A1A-98F0-D9BC1ED639C8}"/>
                  </a:ext>
                </a:extLst>
              </p:cNvPr>
              <p:cNvSpPr txBox="1"/>
              <p:nvPr/>
            </p:nvSpPr>
            <p:spPr bwMode="auto">
              <a:xfrm>
                <a:off x="4284663" y="3973513"/>
                <a:ext cx="4102100" cy="8731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1" name="Object 20">
                <a:extLst>
                  <a:ext uri="{FF2B5EF4-FFF2-40B4-BE49-F238E27FC236}">
                    <a16:creationId xmlns:a16="http://schemas.microsoft.com/office/drawing/2014/main" id="{F4340502-630C-8A1A-98F0-D9BC1ED63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663" y="3973513"/>
                <a:ext cx="4102100" cy="8731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CE795519-E4DE-E8BC-2150-4F71DB2EF5C0}"/>
                  </a:ext>
                </a:extLst>
              </p:cNvPr>
              <p:cNvSpPr txBox="1"/>
              <p:nvPr/>
            </p:nvSpPr>
            <p:spPr bwMode="auto">
              <a:xfrm>
                <a:off x="4256088" y="5014913"/>
                <a:ext cx="2589212" cy="569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sSubSup>
                        <m:sSub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2" name="Content Placeholder 3">
                <a:extLst>
                  <a:ext uri="{FF2B5EF4-FFF2-40B4-BE49-F238E27FC236}">
                    <a16:creationId xmlns:a16="http://schemas.microsoft.com/office/drawing/2014/main" id="{CE795519-E4DE-E8BC-2150-4F71DB2EF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6088" y="5014913"/>
                <a:ext cx="2589212" cy="5699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0DC38F8F-A92D-8F14-BB8F-B3912CB951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8" y="4149725"/>
            <a:ext cx="3917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 dirty="0"/>
              <a:t>Second order Property Model: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7514E6B-2CBE-245E-7065-BAF1BF90D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" y="5029200"/>
            <a:ext cx="3713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 dirty="0"/>
              <a:t>First order Property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ject 3">
                <a:extLst>
                  <a:ext uri="{FF2B5EF4-FFF2-40B4-BE49-F238E27FC236}">
                    <a16:creationId xmlns:a16="http://schemas.microsoft.com/office/drawing/2014/main" id="{B0DD79CB-FBFD-A88A-397B-2850AC37FCDD}"/>
                  </a:ext>
                </a:extLst>
              </p:cNvPr>
              <p:cNvSpPr txBox="1"/>
              <p:nvPr/>
            </p:nvSpPr>
            <p:spPr bwMode="auto">
              <a:xfrm>
                <a:off x="3171825" y="1173163"/>
                <a:ext cx="1800225" cy="7905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0" name="Object 3">
                <a:extLst>
                  <a:ext uri="{FF2B5EF4-FFF2-40B4-BE49-F238E27FC236}">
                    <a16:creationId xmlns:a16="http://schemas.microsoft.com/office/drawing/2014/main" id="{B0DD79CB-FBFD-A88A-397B-2850AC37F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1825" y="1173163"/>
                <a:ext cx="1800225" cy="790575"/>
              </a:xfrm>
              <a:prstGeom prst="rect">
                <a:avLst/>
              </a:prstGeom>
              <a:blipFill>
                <a:blip r:embed="rId6"/>
                <a:stretch>
                  <a:fillRect l="-67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54A868F0-36C3-C0F6-3244-4E52D4F30DD0}"/>
                  </a:ext>
                </a:extLst>
              </p:cNvPr>
              <p:cNvSpPr txBox="1"/>
              <p:nvPr/>
            </p:nvSpPr>
            <p:spPr bwMode="auto">
              <a:xfrm>
                <a:off x="4719637" y="5491163"/>
                <a:ext cx="1833563" cy="9890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" name="Object 1">
                <a:extLst>
                  <a:ext uri="{FF2B5EF4-FFF2-40B4-BE49-F238E27FC236}">
                    <a16:creationId xmlns:a16="http://schemas.microsoft.com/office/drawing/2014/main" id="{54A868F0-36C3-C0F6-3244-4E52D4F30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19637" y="5491163"/>
                <a:ext cx="1833563" cy="9890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443" name="Group 26">
            <a:extLst>
              <a:ext uri="{FF2B5EF4-FFF2-40B4-BE49-F238E27FC236}">
                <a16:creationId xmlns:a16="http://schemas.microsoft.com/office/drawing/2014/main" id="{9F02756E-3D55-F990-1343-E88C5EBA23F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8444" name="Group 19">
              <a:extLst>
                <a:ext uri="{FF2B5EF4-FFF2-40B4-BE49-F238E27FC236}">
                  <a16:creationId xmlns:a16="http://schemas.microsoft.com/office/drawing/2014/main" id="{4C146788-6C8E-228E-85DC-9FEB5C9EF8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8446" name="Group 8">
                <a:extLst>
                  <a:ext uri="{FF2B5EF4-FFF2-40B4-BE49-F238E27FC236}">
                    <a16:creationId xmlns:a16="http://schemas.microsoft.com/office/drawing/2014/main" id="{18DBA427-9778-2E0F-8E45-229D414E8B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8448" name="Group 9">
                  <a:extLst>
                    <a:ext uri="{FF2B5EF4-FFF2-40B4-BE49-F238E27FC236}">
                      <a16:creationId xmlns:a16="http://schemas.microsoft.com/office/drawing/2014/main" id="{672A258D-0FB0-5EFC-1D22-8B67451358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8458" name="Rectangle 10">
                    <a:extLst>
                      <a:ext uri="{FF2B5EF4-FFF2-40B4-BE49-F238E27FC236}">
                        <a16:creationId xmlns:a16="http://schemas.microsoft.com/office/drawing/2014/main" id="{CE1BC74A-8C3F-CF70-E783-4C56D03C1D3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59" name="Rectangle 11">
                    <a:extLst>
                      <a:ext uri="{FF2B5EF4-FFF2-40B4-BE49-F238E27FC236}">
                        <a16:creationId xmlns:a16="http://schemas.microsoft.com/office/drawing/2014/main" id="{62E98E44-F05F-F8FD-918A-E434482C47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49" name="Group 12">
                  <a:extLst>
                    <a:ext uri="{FF2B5EF4-FFF2-40B4-BE49-F238E27FC236}">
                      <a16:creationId xmlns:a16="http://schemas.microsoft.com/office/drawing/2014/main" id="{12E6886F-4909-EEB8-6AF8-D2F2CA431C4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8456" name="Rectangle 13">
                    <a:extLst>
                      <a:ext uri="{FF2B5EF4-FFF2-40B4-BE49-F238E27FC236}">
                        <a16:creationId xmlns:a16="http://schemas.microsoft.com/office/drawing/2014/main" id="{772AFCA8-3DBB-0739-7257-0B85B23E12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57" name="Rectangle 14">
                    <a:extLst>
                      <a:ext uri="{FF2B5EF4-FFF2-40B4-BE49-F238E27FC236}">
                        <a16:creationId xmlns:a16="http://schemas.microsoft.com/office/drawing/2014/main" id="{CA7710F8-2C45-927D-0990-0664D77DC5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50" name="Group 15">
                  <a:extLst>
                    <a:ext uri="{FF2B5EF4-FFF2-40B4-BE49-F238E27FC236}">
                      <a16:creationId xmlns:a16="http://schemas.microsoft.com/office/drawing/2014/main" id="{38B65AEE-A2EF-B51C-97EE-6257FB48A2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8454" name="Rectangle 16">
                    <a:extLst>
                      <a:ext uri="{FF2B5EF4-FFF2-40B4-BE49-F238E27FC236}">
                        <a16:creationId xmlns:a16="http://schemas.microsoft.com/office/drawing/2014/main" id="{EB7E6A21-8E6C-3418-5049-FFD2A0E127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55" name="Rectangle 17">
                    <a:extLst>
                      <a:ext uri="{FF2B5EF4-FFF2-40B4-BE49-F238E27FC236}">
                        <a16:creationId xmlns:a16="http://schemas.microsoft.com/office/drawing/2014/main" id="{695B118F-F87A-B79B-04D4-8D51A574A0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8451" name="Group 18">
                  <a:extLst>
                    <a:ext uri="{FF2B5EF4-FFF2-40B4-BE49-F238E27FC236}">
                      <a16:creationId xmlns:a16="http://schemas.microsoft.com/office/drawing/2014/main" id="{F2A78563-3B24-97EE-5F86-B5F2A98109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8452" name="Rectangle 19">
                    <a:extLst>
                      <a:ext uri="{FF2B5EF4-FFF2-40B4-BE49-F238E27FC236}">
                        <a16:creationId xmlns:a16="http://schemas.microsoft.com/office/drawing/2014/main" id="{63C55E78-D772-98E0-4288-3F55397CFF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8453" name="Rectangle 20">
                    <a:extLst>
                      <a:ext uri="{FF2B5EF4-FFF2-40B4-BE49-F238E27FC236}">
                        <a16:creationId xmlns:a16="http://schemas.microsoft.com/office/drawing/2014/main" id="{DA0B4E4D-AE39-C6AC-2D0E-F2B2DF5345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31" name="Rectangle 21">
                <a:extLst>
                  <a:ext uri="{FF2B5EF4-FFF2-40B4-BE49-F238E27FC236}">
                    <a16:creationId xmlns:a16="http://schemas.microsoft.com/office/drawing/2014/main" id="{CE61B385-4457-4554-BB0D-F47A46ED15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844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6F4CE3D-A14D-A578-F8DA-B27B6DA5CB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38" grpId="0"/>
      <p:bldP spid="39" grpId="0"/>
      <p:bldP spid="39" grpId="1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BA0914-5A02-22F6-6A23-98A49E2897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313" y="85725"/>
            <a:ext cx="6888162" cy="1143000"/>
          </a:xfrm>
        </p:spPr>
        <p:txBody>
          <a:bodyPr/>
          <a:lstStyle/>
          <a:p>
            <a:r>
              <a:rPr lang="en-US" altLang="en-US" sz="2800"/>
              <a:t>2—3 constant volume Heat addition to air with constant properties : Air Standard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36060585-1AAA-C6B5-76C6-F29A98C4EAD5}"/>
                  </a:ext>
                </a:extLst>
              </p:cNvPr>
              <p:cNvSpPr txBox="1">
                <a:spLocks noGrp="1"/>
              </p:cNvSpPr>
              <p:nvPr>
                <p:ph sz="half" idx="1"/>
              </p:nvPr>
            </p:nvSpPr>
            <p:spPr bwMode="auto">
              <a:xfrm>
                <a:off x="1365250" y="2205038"/>
                <a:ext cx="3127375" cy="5810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290" name="Object 2">
                <a:extLst>
                  <a:ext uri="{FF2B5EF4-FFF2-40B4-BE49-F238E27FC236}">
                    <a16:creationId xmlns:a16="http://schemas.microsoft.com/office/drawing/2014/main" id="{36060585-1AAA-C6B5-76C6-F29A98C4E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 bwMode="auto">
              <a:xfrm>
                <a:off x="1365250" y="2205038"/>
                <a:ext cx="3127375" cy="581025"/>
              </a:xfrm>
              <a:prstGeom prst="rect">
                <a:avLst/>
              </a:prstGeom>
              <a:blipFill>
                <a:blip r:embed="rId2"/>
                <a:stretch>
                  <a:fillRect l="-13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5" name="Line 8">
            <a:extLst>
              <a:ext uri="{FF2B5EF4-FFF2-40B4-BE49-F238E27FC236}">
                <a16:creationId xmlns:a16="http://schemas.microsoft.com/office/drawing/2014/main" id="{8E555F0E-B634-C46A-8F53-1017B3F3CC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1846263"/>
            <a:ext cx="1143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IN"/>
          </a:p>
        </p:txBody>
      </p:sp>
      <p:sp>
        <p:nvSpPr>
          <p:cNvPr id="12297" name="Text Box 10">
            <a:extLst>
              <a:ext uri="{FF2B5EF4-FFF2-40B4-BE49-F238E27FC236}">
                <a16:creationId xmlns:a16="http://schemas.microsoft.com/office/drawing/2014/main" id="{AB72AF88-9108-9EA7-5964-6AFCC1A51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828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CF3D39DE-D755-7B4F-B8BC-B23773F24558}"/>
                  </a:ext>
                </a:extLst>
              </p:cNvPr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982663" y="3322638"/>
                <a:ext cx="5181600" cy="6445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291" name="Object 3">
                <a:extLst>
                  <a:ext uri="{FF2B5EF4-FFF2-40B4-BE49-F238E27FC236}">
                    <a16:creationId xmlns:a16="http://schemas.microsoft.com/office/drawing/2014/main" id="{CF3D39DE-D755-7B4F-B8BC-B23773F24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982663" y="3322638"/>
                <a:ext cx="5181600" cy="6445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5A4DEA2-68D4-9038-8054-4E8CBCD04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071563"/>
            <a:ext cx="6978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 dirty="0"/>
              <a:t>First law for a Closed system undergoing process 2 - 3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ject 3">
                <a:extLst>
                  <a:ext uri="{FF2B5EF4-FFF2-40B4-BE49-F238E27FC236}">
                    <a16:creationId xmlns:a16="http://schemas.microsoft.com/office/drawing/2014/main" id="{EC3B8C88-39B2-D09C-1349-EB08C9A88C15}"/>
                  </a:ext>
                </a:extLst>
              </p:cNvPr>
              <p:cNvSpPr txBox="1"/>
              <p:nvPr/>
            </p:nvSpPr>
            <p:spPr bwMode="auto">
              <a:xfrm>
                <a:off x="1066800" y="4286250"/>
                <a:ext cx="4948238" cy="5730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𝑓𝑢𝑒𝑙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𝐻𝐶𝑉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42" name="Object 3">
                <a:extLst>
                  <a:ext uri="{FF2B5EF4-FFF2-40B4-BE49-F238E27FC236}">
                    <a16:creationId xmlns:a16="http://schemas.microsoft.com/office/drawing/2014/main" id="{EC3B8C88-39B2-D09C-1349-EB08C9A88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286250"/>
                <a:ext cx="4948238" cy="5730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465" name="Group 42">
            <a:extLst>
              <a:ext uri="{FF2B5EF4-FFF2-40B4-BE49-F238E27FC236}">
                <a16:creationId xmlns:a16="http://schemas.microsoft.com/office/drawing/2014/main" id="{8FEE1FDE-441C-4F0F-AEE3-3835C9FE2DF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9479" name="Group 19">
              <a:extLst>
                <a:ext uri="{FF2B5EF4-FFF2-40B4-BE49-F238E27FC236}">
                  <a16:creationId xmlns:a16="http://schemas.microsoft.com/office/drawing/2014/main" id="{828C3CFD-8336-C816-FB64-882A098D6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481" name="Group 8">
                <a:extLst>
                  <a:ext uri="{FF2B5EF4-FFF2-40B4-BE49-F238E27FC236}">
                    <a16:creationId xmlns:a16="http://schemas.microsoft.com/office/drawing/2014/main" id="{BBE4B822-68A7-E105-5247-022B412E77E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9483" name="Group 9">
                  <a:extLst>
                    <a:ext uri="{FF2B5EF4-FFF2-40B4-BE49-F238E27FC236}">
                      <a16:creationId xmlns:a16="http://schemas.microsoft.com/office/drawing/2014/main" id="{CBBBAB20-39DF-8AE3-78C4-9A1209AC1F4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9493" name="Rectangle 10">
                    <a:extLst>
                      <a:ext uri="{FF2B5EF4-FFF2-40B4-BE49-F238E27FC236}">
                        <a16:creationId xmlns:a16="http://schemas.microsoft.com/office/drawing/2014/main" id="{E318CFCC-9C58-4A5F-FDF2-279AE5A02CB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94" name="Rectangle 11">
                    <a:extLst>
                      <a:ext uri="{FF2B5EF4-FFF2-40B4-BE49-F238E27FC236}">
                        <a16:creationId xmlns:a16="http://schemas.microsoft.com/office/drawing/2014/main" id="{06080671-3CF1-D0E5-4A71-91B8749CDE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84" name="Group 12">
                  <a:extLst>
                    <a:ext uri="{FF2B5EF4-FFF2-40B4-BE49-F238E27FC236}">
                      <a16:creationId xmlns:a16="http://schemas.microsoft.com/office/drawing/2014/main" id="{2F9278DE-F1EE-7022-AB24-3B801DB9BA7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9491" name="Rectangle 13">
                    <a:extLst>
                      <a:ext uri="{FF2B5EF4-FFF2-40B4-BE49-F238E27FC236}">
                        <a16:creationId xmlns:a16="http://schemas.microsoft.com/office/drawing/2014/main" id="{6AA58608-1086-A52C-3BBB-FBE1011EFC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92" name="Rectangle 14">
                    <a:extLst>
                      <a:ext uri="{FF2B5EF4-FFF2-40B4-BE49-F238E27FC236}">
                        <a16:creationId xmlns:a16="http://schemas.microsoft.com/office/drawing/2014/main" id="{F8B6CA0B-3704-0FDE-1224-76EB32F5EA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85" name="Group 15">
                  <a:extLst>
                    <a:ext uri="{FF2B5EF4-FFF2-40B4-BE49-F238E27FC236}">
                      <a16:creationId xmlns:a16="http://schemas.microsoft.com/office/drawing/2014/main" id="{E00184F8-8AAB-25CB-35FB-D33A2D06491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9489" name="Rectangle 16">
                    <a:extLst>
                      <a:ext uri="{FF2B5EF4-FFF2-40B4-BE49-F238E27FC236}">
                        <a16:creationId xmlns:a16="http://schemas.microsoft.com/office/drawing/2014/main" id="{0CD86305-AB0C-370C-8B6F-78F3329F4BC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90" name="Rectangle 17">
                    <a:extLst>
                      <a:ext uri="{FF2B5EF4-FFF2-40B4-BE49-F238E27FC236}">
                        <a16:creationId xmlns:a16="http://schemas.microsoft.com/office/drawing/2014/main" id="{3B1B70A4-7EF3-DD40-4A16-230DED4919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9486" name="Group 18">
                  <a:extLst>
                    <a:ext uri="{FF2B5EF4-FFF2-40B4-BE49-F238E27FC236}">
                      <a16:creationId xmlns:a16="http://schemas.microsoft.com/office/drawing/2014/main" id="{BD4EFDE5-5AA3-14E1-75D9-5FDA337F8DC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9487" name="Rectangle 19">
                    <a:extLst>
                      <a:ext uri="{FF2B5EF4-FFF2-40B4-BE49-F238E27FC236}">
                        <a16:creationId xmlns:a16="http://schemas.microsoft.com/office/drawing/2014/main" id="{AA134DFD-92D8-8F56-8274-F5C4412D56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9488" name="Rectangle 20">
                    <a:extLst>
                      <a:ext uri="{FF2B5EF4-FFF2-40B4-BE49-F238E27FC236}">
                        <a16:creationId xmlns:a16="http://schemas.microsoft.com/office/drawing/2014/main" id="{9B7B87AC-FD86-0208-677E-D6F6FFEEA9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7" name="Rectangle 21">
                <a:extLst>
                  <a:ext uri="{FF2B5EF4-FFF2-40B4-BE49-F238E27FC236}">
                    <a16:creationId xmlns:a16="http://schemas.microsoft.com/office/drawing/2014/main" id="{4E68873F-AE60-0776-EC72-6DCDC180F0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9480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8787B1E-AC49-D3DA-7677-3C2183C902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Group 137">
            <a:extLst>
              <a:ext uri="{FF2B5EF4-FFF2-40B4-BE49-F238E27FC236}">
                <a16:creationId xmlns:a16="http://schemas.microsoft.com/office/drawing/2014/main" id="{8AEA3D32-A74C-B45B-7D69-3D31FEE0DB84}"/>
              </a:ext>
            </a:extLst>
          </p:cNvPr>
          <p:cNvGrpSpPr>
            <a:grpSpLocks/>
          </p:cNvGrpSpPr>
          <p:nvPr/>
        </p:nvGrpSpPr>
        <p:grpSpPr bwMode="auto">
          <a:xfrm>
            <a:off x="7635875" y="1219200"/>
            <a:ext cx="1431925" cy="2378075"/>
            <a:chOff x="4093299" y="3827463"/>
            <a:chExt cx="1431925" cy="2378737"/>
          </a:xfrm>
        </p:grpSpPr>
        <p:grpSp>
          <p:nvGrpSpPr>
            <p:cNvPr id="19467" name="Group 121">
              <a:extLst>
                <a:ext uri="{FF2B5EF4-FFF2-40B4-BE49-F238E27FC236}">
                  <a16:creationId xmlns:a16="http://schemas.microsoft.com/office/drawing/2014/main" id="{B82468E4-ACE2-0EA4-B5B0-BF04DFEC5D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06863" y="3827463"/>
              <a:ext cx="1327150" cy="1808162"/>
              <a:chOff x="2080" y="2411"/>
              <a:chExt cx="836" cy="1139"/>
            </a:xfrm>
          </p:grpSpPr>
          <p:sp>
            <p:nvSpPr>
              <p:cNvPr id="19469" name="AutoShape 67">
                <a:extLst>
                  <a:ext uri="{FF2B5EF4-FFF2-40B4-BE49-F238E27FC236}">
                    <a16:creationId xmlns:a16="http://schemas.microsoft.com/office/drawing/2014/main" id="{C8022731-B60A-16CC-9125-38F8CF10F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1874598" flipH="1">
                <a:off x="2264" y="3014"/>
                <a:ext cx="138" cy="32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39 w 21600"/>
                  <a:gd name="T13" fmla="*/ 4494 h 21600"/>
                  <a:gd name="T14" fmla="*/ 17061 w 21600"/>
                  <a:gd name="T15" fmla="*/ 1710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70" name="Rectangle 77">
                <a:extLst>
                  <a:ext uri="{FF2B5EF4-FFF2-40B4-BE49-F238E27FC236}">
                    <a16:creationId xmlns:a16="http://schemas.microsoft.com/office/drawing/2014/main" id="{5624F44A-4A85-1E0F-AD86-6401292712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0" y="2944"/>
                <a:ext cx="598" cy="138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71" name="Line 78">
                <a:extLst>
                  <a:ext uri="{FF2B5EF4-FFF2-40B4-BE49-F238E27FC236}">
                    <a16:creationId xmlns:a16="http://schemas.microsoft.com/office/drawing/2014/main" id="{A1A4DBCA-8AC0-85A8-AEB8-5B94E5CB2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080" y="2768"/>
                <a:ext cx="0" cy="7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72" name="Line 79">
                <a:extLst>
                  <a:ext uri="{FF2B5EF4-FFF2-40B4-BE49-F238E27FC236}">
                    <a16:creationId xmlns:a16="http://schemas.microsoft.com/office/drawing/2014/main" id="{A5D9FCF3-63CA-E572-1355-47EF2C766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78" y="2768"/>
                <a:ext cx="0" cy="78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73" name="Line 80">
                <a:extLst>
                  <a:ext uri="{FF2B5EF4-FFF2-40B4-BE49-F238E27FC236}">
                    <a16:creationId xmlns:a16="http://schemas.microsoft.com/office/drawing/2014/main" id="{AFE002C0-3C7C-F120-2DA4-38546DB061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0" y="2768"/>
                <a:ext cx="59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IN"/>
              </a:p>
            </p:txBody>
          </p:sp>
          <p:sp>
            <p:nvSpPr>
              <p:cNvPr id="19474" name="Oval 89">
                <a:extLst>
                  <a:ext uri="{FF2B5EF4-FFF2-40B4-BE49-F238E27FC236}">
                    <a16:creationId xmlns:a16="http://schemas.microsoft.com/office/drawing/2014/main" id="{F111708F-6525-FC58-8A15-6C2E9290E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6" y="3014"/>
                <a:ext cx="46" cy="4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75" name="Rectangle 92">
                <a:extLst>
                  <a:ext uri="{FF2B5EF4-FFF2-40B4-BE49-F238E27FC236}">
                    <a16:creationId xmlns:a16="http://schemas.microsoft.com/office/drawing/2014/main" id="{98D48B61-480E-7596-F0AC-82BCF2AA4C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753377">
                <a:off x="2126" y="3290"/>
                <a:ext cx="276" cy="9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76" name="Text Box 98">
                <a:extLst>
                  <a:ext uri="{FF2B5EF4-FFF2-40B4-BE49-F238E27FC236}">
                    <a16:creationId xmlns:a16="http://schemas.microsoft.com/office/drawing/2014/main" id="{83FD772D-A82B-C635-9B98-3B0AF59C52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1" y="2914"/>
                <a:ext cx="265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1400"/>
                  <a:t>TC</a:t>
                </a:r>
                <a:endParaRPr lang="en-US" altLang="en-US" sz="1400"/>
              </a:p>
            </p:txBody>
          </p:sp>
          <p:sp>
            <p:nvSpPr>
              <p:cNvPr id="19477" name="AutoShape 100">
                <a:extLst>
                  <a:ext uri="{FF2B5EF4-FFF2-40B4-BE49-F238E27FC236}">
                    <a16:creationId xmlns:a16="http://schemas.microsoft.com/office/drawing/2014/main" id="{7E115110-0AF1-7BD4-FB0B-B1F809216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1" y="2592"/>
                <a:ext cx="248" cy="281"/>
              </a:xfrm>
              <a:prstGeom prst="downArrow">
                <a:avLst>
                  <a:gd name="adj1" fmla="val 50000"/>
                  <a:gd name="adj2" fmla="val 28327"/>
                </a:avLst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9478" name="Text Box 107">
                <a:extLst>
                  <a:ext uri="{FF2B5EF4-FFF2-40B4-BE49-F238E27FC236}">
                    <a16:creationId xmlns:a16="http://schemas.microsoft.com/office/drawing/2014/main" id="{5D2E6F45-6F88-33BF-C622-FD3E6BA231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97" y="2411"/>
                <a:ext cx="31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CA" altLang="en-US" sz="2400" b="1"/>
                  <a:t>Q</a:t>
                </a:r>
                <a:r>
                  <a:rPr lang="en-CA" altLang="en-US" sz="2400" b="1" baseline="-25000"/>
                  <a:t>in</a:t>
                </a:r>
                <a:endParaRPr lang="en-US" altLang="en-US" sz="2400" b="1" baseline="-25000"/>
              </a:p>
            </p:txBody>
          </p:sp>
        </p:grpSp>
        <p:sp>
          <p:nvSpPr>
            <p:cNvPr id="19468" name="Text Box 110">
              <a:extLst>
                <a:ext uri="{FF2B5EF4-FFF2-40B4-BE49-F238E27FC236}">
                  <a16:creationId xmlns:a16="http://schemas.microsoft.com/office/drawing/2014/main" id="{C5173284-CEE2-0AEE-1E8E-D5D1620C02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299" y="5656925"/>
              <a:ext cx="1431925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Const volume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heat addition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Process</a:t>
              </a:r>
              <a:endParaRPr lang="en-US" altLang="en-US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  <p:bldP spid="12295" grpId="0" animBg="1"/>
      <p:bldP spid="12297" grpId="0"/>
      <p:bldP spid="12297" grpId="1"/>
      <p:bldP spid="12291" grpId="0" build="p"/>
      <p:bldP spid="2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892EC13-4984-9E79-67E7-0780E9723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6248400" cy="966788"/>
          </a:xfrm>
        </p:spPr>
        <p:txBody>
          <a:bodyPr/>
          <a:lstStyle/>
          <a:p>
            <a:r>
              <a:rPr lang="en-US" altLang="en-US" sz="2800"/>
              <a:t>3—4 Isentropic expansion of the burned gases</a:t>
            </a:r>
          </a:p>
        </p:txBody>
      </p:sp>
      <p:sp>
        <p:nvSpPr>
          <p:cNvPr id="13319" name="Text Box 3">
            <a:extLst>
              <a:ext uri="{FF2B5EF4-FFF2-40B4-BE49-F238E27FC236}">
                <a16:creationId xmlns:a16="http://schemas.microsoft.com/office/drawing/2014/main" id="{51777D91-B4D7-72B3-F1F6-E769C2D79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1289050"/>
            <a:ext cx="5017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an infinitesimal expansion process: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Object 2">
                <a:extLst>
                  <a:ext uri="{FF2B5EF4-FFF2-40B4-BE49-F238E27FC236}">
                    <a16:creationId xmlns:a16="http://schemas.microsoft.com/office/drawing/2014/main" id="{E874167E-9582-E42A-E902-31D1CFBD8DB7}"/>
                  </a:ext>
                </a:extLst>
              </p:cNvPr>
              <p:cNvSpPr txBox="1"/>
              <p:nvPr/>
            </p:nvSpPr>
            <p:spPr bwMode="auto">
              <a:xfrm>
                <a:off x="5484813" y="1276350"/>
                <a:ext cx="2897187" cy="6175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𝑝𝑑𝑣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3314" name="Object 2">
                <a:extLst>
                  <a:ext uri="{FF2B5EF4-FFF2-40B4-BE49-F238E27FC236}">
                    <a16:creationId xmlns:a16="http://schemas.microsoft.com/office/drawing/2014/main" id="{E874167E-9582-E42A-E902-31D1CFBD8D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4813" y="1276350"/>
                <a:ext cx="2897187" cy="617538"/>
              </a:xfrm>
              <a:prstGeom prst="rect">
                <a:avLst/>
              </a:prstGeom>
              <a:blipFill>
                <a:blip r:embed="rId2"/>
                <a:stretch>
                  <a:fillRect l="-63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2A151A19-022B-E109-6D17-3ECD3345CA13}"/>
                  </a:ext>
                </a:extLst>
              </p:cNvPr>
              <p:cNvSpPr txBox="1"/>
              <p:nvPr/>
            </p:nvSpPr>
            <p:spPr bwMode="auto">
              <a:xfrm>
                <a:off x="5724525" y="2163763"/>
                <a:ext cx="2082800" cy="8842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2A151A19-022B-E109-6D17-3ECD3345C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525" y="2163763"/>
                <a:ext cx="2082800" cy="8842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D526A039-1195-79FA-BADA-162762C0F44E}"/>
                  </a:ext>
                </a:extLst>
              </p:cNvPr>
              <p:cNvSpPr txBox="1"/>
              <p:nvPr/>
            </p:nvSpPr>
            <p:spPr bwMode="auto">
              <a:xfrm>
                <a:off x="320675" y="3209925"/>
                <a:ext cx="8594725" cy="1028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D526A039-1195-79FA-BADA-162762C0F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675" y="3209925"/>
                <a:ext cx="8594725" cy="10287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22" name="Ink 11">
                <a:extLst>
                  <a:ext uri="{FF2B5EF4-FFF2-40B4-BE49-F238E27FC236}">
                    <a16:creationId xmlns:a16="http://schemas.microsoft.com/office/drawing/2014/main" id="{26EF24D6-4DD9-A0B6-FF82-8DB9C39AE07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3700" y="2641600"/>
              <a:ext cx="833438" cy="93663"/>
            </p14:xfrm>
          </p:contentPart>
        </mc:Choice>
        <mc:Fallback xmlns="">
          <p:pic>
            <p:nvPicPr>
              <p:cNvPr id="9222" name="Ink 11">
                <a:extLst>
                  <a:ext uri="{FF2B5EF4-FFF2-40B4-BE49-F238E27FC236}">
                    <a16:creationId xmlns:a16="http://schemas.microsoft.com/office/drawing/2014/main" id="{26EF24D6-4DD9-A0B6-FF82-8DB9C39AE07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4340" y="2632234"/>
                <a:ext cx="852159" cy="112396"/>
              </a:xfrm>
              <a:prstGeom prst="rect">
                <a:avLst/>
              </a:prstGeom>
            </p:spPr>
          </p:pic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AD43027F-7F6F-A039-FD81-1E094728F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25" y="2279650"/>
            <a:ext cx="5370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Using second order models for properties:</a:t>
            </a:r>
          </a:p>
        </p:txBody>
      </p:sp>
      <p:grpSp>
        <p:nvGrpSpPr>
          <p:cNvPr id="20489" name="Group 45">
            <a:extLst>
              <a:ext uri="{FF2B5EF4-FFF2-40B4-BE49-F238E27FC236}">
                <a16:creationId xmlns:a16="http://schemas.microsoft.com/office/drawing/2014/main" id="{8A139654-47F1-9F8D-461B-8874D22B3FF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0491" name="Group 19">
              <a:extLst>
                <a:ext uri="{FF2B5EF4-FFF2-40B4-BE49-F238E27FC236}">
                  <a16:creationId xmlns:a16="http://schemas.microsoft.com/office/drawing/2014/main" id="{66F7264B-F818-2235-16A7-A0DF1F89DD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0493" name="Group 8">
                <a:extLst>
                  <a:ext uri="{FF2B5EF4-FFF2-40B4-BE49-F238E27FC236}">
                    <a16:creationId xmlns:a16="http://schemas.microsoft.com/office/drawing/2014/main" id="{556899D9-C045-2D32-5DB5-ABDF6CE024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0495" name="Group 9">
                  <a:extLst>
                    <a:ext uri="{FF2B5EF4-FFF2-40B4-BE49-F238E27FC236}">
                      <a16:creationId xmlns:a16="http://schemas.microsoft.com/office/drawing/2014/main" id="{8A7F24A5-AD58-E1AE-90E7-B075A3DF13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0505" name="Rectangle 10">
                    <a:extLst>
                      <a:ext uri="{FF2B5EF4-FFF2-40B4-BE49-F238E27FC236}">
                        <a16:creationId xmlns:a16="http://schemas.microsoft.com/office/drawing/2014/main" id="{2E9D1CBA-3235-463B-7FB9-4B98CE5EC4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06" name="Rectangle 11">
                    <a:extLst>
                      <a:ext uri="{FF2B5EF4-FFF2-40B4-BE49-F238E27FC236}">
                        <a16:creationId xmlns:a16="http://schemas.microsoft.com/office/drawing/2014/main" id="{4E4E5E30-D0A1-C372-10BA-B3AEDAB381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496" name="Group 12">
                  <a:extLst>
                    <a:ext uri="{FF2B5EF4-FFF2-40B4-BE49-F238E27FC236}">
                      <a16:creationId xmlns:a16="http://schemas.microsoft.com/office/drawing/2014/main" id="{6F5CE64C-42F4-CB03-E38A-E8DBE5B8DDA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0503" name="Rectangle 13">
                    <a:extLst>
                      <a:ext uri="{FF2B5EF4-FFF2-40B4-BE49-F238E27FC236}">
                        <a16:creationId xmlns:a16="http://schemas.microsoft.com/office/drawing/2014/main" id="{4302427B-225A-49BE-BBDB-382769812B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04" name="Rectangle 14">
                    <a:extLst>
                      <a:ext uri="{FF2B5EF4-FFF2-40B4-BE49-F238E27FC236}">
                        <a16:creationId xmlns:a16="http://schemas.microsoft.com/office/drawing/2014/main" id="{3888AD92-24C1-FF6B-F0C7-6D499DC1B4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497" name="Group 15">
                  <a:extLst>
                    <a:ext uri="{FF2B5EF4-FFF2-40B4-BE49-F238E27FC236}">
                      <a16:creationId xmlns:a16="http://schemas.microsoft.com/office/drawing/2014/main" id="{E1FB6D72-C93B-AE09-CA87-CD9ABDF6A4F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0501" name="Rectangle 16">
                    <a:extLst>
                      <a:ext uri="{FF2B5EF4-FFF2-40B4-BE49-F238E27FC236}">
                        <a16:creationId xmlns:a16="http://schemas.microsoft.com/office/drawing/2014/main" id="{48E73D8E-085F-9E20-76DF-3D290CDA37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02" name="Rectangle 17">
                    <a:extLst>
                      <a:ext uri="{FF2B5EF4-FFF2-40B4-BE49-F238E27FC236}">
                        <a16:creationId xmlns:a16="http://schemas.microsoft.com/office/drawing/2014/main" id="{BEDF137E-046C-E85C-AF14-9B1E4BE5992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0498" name="Group 18">
                  <a:extLst>
                    <a:ext uri="{FF2B5EF4-FFF2-40B4-BE49-F238E27FC236}">
                      <a16:creationId xmlns:a16="http://schemas.microsoft.com/office/drawing/2014/main" id="{56163BB2-63EF-BDFB-203C-012C84E314E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0499" name="Rectangle 19">
                    <a:extLst>
                      <a:ext uri="{FF2B5EF4-FFF2-40B4-BE49-F238E27FC236}">
                        <a16:creationId xmlns:a16="http://schemas.microsoft.com/office/drawing/2014/main" id="{DCCC1FF0-8CE6-965F-B851-8BBA4D75BE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0500" name="Rectangle 20">
                    <a:extLst>
                      <a:ext uri="{FF2B5EF4-FFF2-40B4-BE49-F238E27FC236}">
                        <a16:creationId xmlns:a16="http://schemas.microsoft.com/office/drawing/2014/main" id="{97079089-04AF-6ECB-EE69-6252971634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50" name="Rectangle 21">
                <a:extLst>
                  <a:ext uri="{FF2B5EF4-FFF2-40B4-BE49-F238E27FC236}">
                    <a16:creationId xmlns:a16="http://schemas.microsoft.com/office/drawing/2014/main" id="{4DA5C41D-D68D-95B4-E60C-3E1C81C379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0492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7A85B03-AFF4-4D2E-DA09-C338225A85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7">
                <a:extLst>
                  <a:ext uri="{FF2B5EF4-FFF2-40B4-BE49-F238E27FC236}">
                    <a16:creationId xmlns:a16="http://schemas.microsoft.com/office/drawing/2014/main" id="{8A10966B-7845-DEC9-98F3-461D53A78689}"/>
                  </a:ext>
                </a:extLst>
              </p:cNvPr>
              <p:cNvSpPr txBox="1"/>
              <p:nvPr/>
            </p:nvSpPr>
            <p:spPr bwMode="auto">
              <a:xfrm>
                <a:off x="434975" y="4910138"/>
                <a:ext cx="8596313" cy="973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𝑣𝑔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0" name="Object 7">
                <a:extLst>
                  <a:ext uri="{FF2B5EF4-FFF2-40B4-BE49-F238E27FC236}">
                    <a16:creationId xmlns:a16="http://schemas.microsoft.com/office/drawing/2014/main" id="{8A10966B-7845-DEC9-98F3-461D53A78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975" y="4910138"/>
                <a:ext cx="8596313" cy="97313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5" grpId="0"/>
      <p:bldP spid="29" grpId="0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CE44A270-B7CA-EE18-FADB-900D96D7F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7525" y="217488"/>
            <a:ext cx="6248400" cy="966787"/>
          </a:xfrm>
        </p:spPr>
        <p:txBody>
          <a:bodyPr/>
          <a:lstStyle/>
          <a:p>
            <a:r>
              <a:rPr lang="en-US" altLang="en-US" sz="2800"/>
              <a:t>3—4 Isentropic expansion of Standard Air</a:t>
            </a:r>
          </a:p>
        </p:txBody>
      </p:sp>
      <p:sp>
        <p:nvSpPr>
          <p:cNvPr id="13319" name="Text Box 3">
            <a:extLst>
              <a:ext uri="{FF2B5EF4-FFF2-40B4-BE49-F238E27FC236}">
                <a16:creationId xmlns:a16="http://schemas.microsoft.com/office/drawing/2014/main" id="{1DF23026-C3B6-0C9B-682D-A19F0BD95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3" y="1366838"/>
            <a:ext cx="50177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 an infinitesimal expansion process: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Object 2">
                <a:extLst>
                  <a:ext uri="{FF2B5EF4-FFF2-40B4-BE49-F238E27FC236}">
                    <a16:creationId xmlns:a16="http://schemas.microsoft.com/office/drawing/2014/main" id="{90075E40-1899-6B85-608F-EA6A6F4DF858}"/>
                  </a:ext>
                </a:extLst>
              </p:cNvPr>
              <p:cNvSpPr txBox="1"/>
              <p:nvPr/>
            </p:nvSpPr>
            <p:spPr bwMode="auto">
              <a:xfrm>
                <a:off x="5484813" y="1276350"/>
                <a:ext cx="2897187" cy="6175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𝑇𝑑𝑠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𝑝𝑑𝑣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3314" name="Object 2">
                <a:extLst>
                  <a:ext uri="{FF2B5EF4-FFF2-40B4-BE49-F238E27FC236}">
                    <a16:creationId xmlns:a16="http://schemas.microsoft.com/office/drawing/2014/main" id="{90075E40-1899-6B85-608F-EA6A6F4DF8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4813" y="1276350"/>
                <a:ext cx="2897187" cy="617538"/>
              </a:xfrm>
              <a:prstGeom prst="rect">
                <a:avLst/>
              </a:prstGeom>
              <a:blipFill>
                <a:blip r:embed="rId2"/>
                <a:stretch>
                  <a:fillRect l="-63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050C46F6-9BD7-049E-95F0-538326303D63}"/>
                  </a:ext>
                </a:extLst>
              </p:cNvPr>
              <p:cNvSpPr txBox="1"/>
              <p:nvPr/>
            </p:nvSpPr>
            <p:spPr bwMode="auto">
              <a:xfrm>
                <a:off x="2895600" y="1858963"/>
                <a:ext cx="2082800" cy="8842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050C46F6-9BD7-049E-95F0-538326303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5600" y="1858963"/>
                <a:ext cx="2082800" cy="8842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5A0443B1-3C2A-35C0-F1D7-FD48FE5F01F7}"/>
                  </a:ext>
                </a:extLst>
              </p:cNvPr>
              <p:cNvSpPr txBox="1"/>
              <p:nvPr/>
            </p:nvSpPr>
            <p:spPr bwMode="auto">
              <a:xfrm>
                <a:off x="644525" y="2771775"/>
                <a:ext cx="3190875" cy="9763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5A0443B1-3C2A-35C0-F1D7-FD48FE5F01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525" y="2771775"/>
                <a:ext cx="3190875" cy="9763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222" name="Ink 11">
                <a:extLst>
                  <a:ext uri="{FF2B5EF4-FFF2-40B4-BE49-F238E27FC236}">
                    <a16:creationId xmlns:a16="http://schemas.microsoft.com/office/drawing/2014/main" id="{000B69D7-F718-8F45-61AD-843C9F626BCB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3700" y="2641600"/>
              <a:ext cx="833438" cy="93663"/>
            </p14:xfrm>
          </p:contentPart>
        </mc:Choice>
        <mc:Fallback xmlns="">
          <p:pic>
            <p:nvPicPr>
              <p:cNvPr id="9222" name="Ink 11">
                <a:extLst>
                  <a:ext uri="{FF2B5EF4-FFF2-40B4-BE49-F238E27FC236}">
                    <a16:creationId xmlns:a16="http://schemas.microsoft.com/office/drawing/2014/main" id="{000B69D7-F718-8F45-61AD-843C9F626BCB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64340" y="2632234"/>
                <a:ext cx="852159" cy="112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1E51919D-164D-AA01-E17F-36BEA6B8A135}"/>
                  </a:ext>
                </a:extLst>
              </p:cNvPr>
              <p:cNvSpPr txBox="1"/>
              <p:nvPr/>
            </p:nvSpPr>
            <p:spPr bwMode="auto">
              <a:xfrm>
                <a:off x="3886200" y="2979738"/>
                <a:ext cx="1708150" cy="1006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1E51919D-164D-AA01-E17F-36BEA6B8A1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86200" y="2979738"/>
                <a:ext cx="1708150" cy="10064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Object 46">
                <a:extLst>
                  <a:ext uri="{FF2B5EF4-FFF2-40B4-BE49-F238E27FC236}">
                    <a16:creationId xmlns:a16="http://schemas.microsoft.com/office/drawing/2014/main" id="{258B1809-23D1-91E0-47E9-4FD6795DAEF6}"/>
                  </a:ext>
                </a:extLst>
              </p:cNvPr>
              <p:cNvSpPr txBox="1"/>
              <p:nvPr/>
            </p:nvSpPr>
            <p:spPr bwMode="auto">
              <a:xfrm>
                <a:off x="889000" y="4043363"/>
                <a:ext cx="1854200" cy="11064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𝑚𝑅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7" name="Object 46">
                <a:extLst>
                  <a:ext uri="{FF2B5EF4-FFF2-40B4-BE49-F238E27FC236}">
                    <a16:creationId xmlns:a16="http://schemas.microsoft.com/office/drawing/2014/main" id="{258B1809-23D1-91E0-47E9-4FD6795DA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9000" y="4043363"/>
                <a:ext cx="1854200" cy="11064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6">
                <a:extLst>
                  <a:ext uri="{FF2B5EF4-FFF2-40B4-BE49-F238E27FC236}">
                    <a16:creationId xmlns:a16="http://schemas.microsoft.com/office/drawing/2014/main" id="{F80DB842-BD35-B0B4-AFD1-CFEB82796C9B}"/>
                  </a:ext>
                </a:extLst>
              </p:cNvPr>
              <p:cNvSpPr txBox="1"/>
              <p:nvPr/>
            </p:nvSpPr>
            <p:spPr bwMode="auto">
              <a:xfrm>
                <a:off x="509588" y="5214938"/>
                <a:ext cx="8431212" cy="11033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𝑝𝑑𝑣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8" name="Object 6">
                <a:extLst>
                  <a:ext uri="{FF2B5EF4-FFF2-40B4-BE49-F238E27FC236}">
                    <a16:creationId xmlns:a16="http://schemas.microsoft.com/office/drawing/2014/main" id="{F80DB842-BD35-B0B4-AFD1-CFEB82796C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9588" y="5214938"/>
                <a:ext cx="8431212" cy="110331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515" name="Group 48">
            <a:extLst>
              <a:ext uri="{FF2B5EF4-FFF2-40B4-BE49-F238E27FC236}">
                <a16:creationId xmlns:a16="http://schemas.microsoft.com/office/drawing/2014/main" id="{9212A0DB-8707-F195-5F08-93022837C95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1526" name="Group 19">
              <a:extLst>
                <a:ext uri="{FF2B5EF4-FFF2-40B4-BE49-F238E27FC236}">
                  <a16:creationId xmlns:a16="http://schemas.microsoft.com/office/drawing/2014/main" id="{FD13655C-2803-149E-2FC1-047F31486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1528" name="Group 8">
                <a:extLst>
                  <a:ext uri="{FF2B5EF4-FFF2-40B4-BE49-F238E27FC236}">
                    <a16:creationId xmlns:a16="http://schemas.microsoft.com/office/drawing/2014/main" id="{89CF45AC-7F3D-A0F3-D749-814B3CEF9F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1530" name="Group 9">
                  <a:extLst>
                    <a:ext uri="{FF2B5EF4-FFF2-40B4-BE49-F238E27FC236}">
                      <a16:creationId xmlns:a16="http://schemas.microsoft.com/office/drawing/2014/main" id="{D0449440-8D68-0D43-4352-4E16D5BB88C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1540" name="Rectangle 10">
                    <a:extLst>
                      <a:ext uri="{FF2B5EF4-FFF2-40B4-BE49-F238E27FC236}">
                        <a16:creationId xmlns:a16="http://schemas.microsoft.com/office/drawing/2014/main" id="{A9841A81-FA78-E619-BA8D-ED245FE55B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41" name="Rectangle 11">
                    <a:extLst>
                      <a:ext uri="{FF2B5EF4-FFF2-40B4-BE49-F238E27FC236}">
                        <a16:creationId xmlns:a16="http://schemas.microsoft.com/office/drawing/2014/main" id="{00018B53-EA81-5DED-FB83-E6BFFBD226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31" name="Group 12">
                  <a:extLst>
                    <a:ext uri="{FF2B5EF4-FFF2-40B4-BE49-F238E27FC236}">
                      <a16:creationId xmlns:a16="http://schemas.microsoft.com/office/drawing/2014/main" id="{6434BBF9-8B89-B83C-D215-0BF27886754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1538" name="Rectangle 13">
                    <a:extLst>
                      <a:ext uri="{FF2B5EF4-FFF2-40B4-BE49-F238E27FC236}">
                        <a16:creationId xmlns:a16="http://schemas.microsoft.com/office/drawing/2014/main" id="{B2640AEA-FE58-A7BA-8BD3-F8BCCB5760A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39" name="Rectangle 14">
                    <a:extLst>
                      <a:ext uri="{FF2B5EF4-FFF2-40B4-BE49-F238E27FC236}">
                        <a16:creationId xmlns:a16="http://schemas.microsoft.com/office/drawing/2014/main" id="{C06EF7A1-6DC2-FF44-3A12-F6A8AB9BB8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32" name="Group 15">
                  <a:extLst>
                    <a:ext uri="{FF2B5EF4-FFF2-40B4-BE49-F238E27FC236}">
                      <a16:creationId xmlns:a16="http://schemas.microsoft.com/office/drawing/2014/main" id="{7128AC6B-6EFA-AA5F-A89F-9FFA85040D8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1536" name="Rectangle 16">
                    <a:extLst>
                      <a:ext uri="{FF2B5EF4-FFF2-40B4-BE49-F238E27FC236}">
                        <a16:creationId xmlns:a16="http://schemas.microsoft.com/office/drawing/2014/main" id="{88138991-A9B0-568C-E5B9-BBF273BD65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37" name="Rectangle 17">
                    <a:extLst>
                      <a:ext uri="{FF2B5EF4-FFF2-40B4-BE49-F238E27FC236}">
                        <a16:creationId xmlns:a16="http://schemas.microsoft.com/office/drawing/2014/main" id="{8444FCC7-3521-9CED-F077-216087C884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1533" name="Group 18">
                  <a:extLst>
                    <a:ext uri="{FF2B5EF4-FFF2-40B4-BE49-F238E27FC236}">
                      <a16:creationId xmlns:a16="http://schemas.microsoft.com/office/drawing/2014/main" id="{027CEAD4-444A-B400-298F-01855A9B8CB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1534" name="Rectangle 19">
                    <a:extLst>
                      <a:ext uri="{FF2B5EF4-FFF2-40B4-BE49-F238E27FC236}">
                        <a16:creationId xmlns:a16="http://schemas.microsoft.com/office/drawing/2014/main" id="{D61884F7-9FAA-F01E-6C5C-390AB90CB5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1535" name="Rectangle 20">
                    <a:extLst>
                      <a:ext uri="{FF2B5EF4-FFF2-40B4-BE49-F238E27FC236}">
                        <a16:creationId xmlns:a16="http://schemas.microsoft.com/office/drawing/2014/main" id="{92B78C7A-1A38-5C21-2083-381ABFDC42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53" name="Rectangle 21">
                <a:extLst>
                  <a:ext uri="{FF2B5EF4-FFF2-40B4-BE49-F238E27FC236}">
                    <a16:creationId xmlns:a16="http://schemas.microsoft.com/office/drawing/2014/main" id="{C22CE553-9A2C-D559-2367-C5EDFAC9F4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1527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E1623804-747A-A5F2-BE1D-BCF0841780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8" name="Group 122">
            <a:extLst>
              <a:ext uri="{FF2B5EF4-FFF2-40B4-BE49-F238E27FC236}">
                <a16:creationId xmlns:a16="http://schemas.microsoft.com/office/drawing/2014/main" id="{D7CBB8C3-B941-1076-EDE8-5FAF91900563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2057400"/>
            <a:ext cx="1431925" cy="2025650"/>
            <a:chOff x="2859" y="2763"/>
            <a:chExt cx="902" cy="1276"/>
          </a:xfrm>
        </p:grpSpPr>
        <p:sp>
          <p:nvSpPr>
            <p:cNvPr id="21517" name="AutoShape 68">
              <a:extLst>
                <a:ext uri="{FF2B5EF4-FFF2-40B4-BE49-F238E27FC236}">
                  <a16:creationId xmlns:a16="http://schemas.microsoft.com/office/drawing/2014/main" id="{D2EB3F7D-25D1-B360-B64B-ACA32358AD2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3276" y="3188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21518" name="Rectangle 74">
              <a:extLst>
                <a:ext uri="{FF2B5EF4-FFF2-40B4-BE49-F238E27FC236}">
                  <a16:creationId xmlns:a16="http://schemas.microsoft.com/office/drawing/2014/main" id="{F3C55B00-9A7B-145B-9798-D8F14599C9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" y="3118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19" name="Line 75">
              <a:extLst>
                <a:ext uri="{FF2B5EF4-FFF2-40B4-BE49-F238E27FC236}">
                  <a16:creationId xmlns:a16="http://schemas.microsoft.com/office/drawing/2014/main" id="{63833232-E51B-C522-80C5-87F2B577A2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0" y="2768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0" name="Line 76">
              <a:extLst>
                <a:ext uri="{FF2B5EF4-FFF2-40B4-BE49-F238E27FC236}">
                  <a16:creationId xmlns:a16="http://schemas.microsoft.com/office/drawing/2014/main" id="{79CE36CA-2C1C-B55C-4396-27187310FC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98" y="2768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1" name="AutoShape 84">
              <a:extLst>
                <a:ext uri="{FF2B5EF4-FFF2-40B4-BE49-F238E27FC236}">
                  <a16:creationId xmlns:a16="http://schemas.microsoft.com/office/drawing/2014/main" id="{248D8C69-E141-534C-8951-7AD63F7E4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" y="3012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22" name="Oval 88">
              <a:extLst>
                <a:ext uri="{FF2B5EF4-FFF2-40B4-BE49-F238E27FC236}">
                  <a16:creationId xmlns:a16="http://schemas.microsoft.com/office/drawing/2014/main" id="{3B5257F1-BDE9-A711-8507-7B06F3D9DB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6" y="3188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23" name="Rectangle 91">
              <a:extLst>
                <a:ext uri="{FF2B5EF4-FFF2-40B4-BE49-F238E27FC236}">
                  <a16:creationId xmlns:a16="http://schemas.microsoft.com/office/drawing/2014/main" id="{8310EDA8-0958-380E-4885-F0F914D6522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3276" y="3445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21524" name="Line 96">
              <a:extLst>
                <a:ext uri="{FF2B5EF4-FFF2-40B4-BE49-F238E27FC236}">
                  <a16:creationId xmlns:a16="http://schemas.microsoft.com/office/drawing/2014/main" id="{EA574A87-9CA1-86EA-3858-388A65897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8" y="2763"/>
              <a:ext cx="5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21525" name="Text Box 111">
              <a:extLst>
                <a:ext uri="{FF2B5EF4-FFF2-40B4-BE49-F238E27FC236}">
                  <a16:creationId xmlns:a16="http://schemas.microsoft.com/office/drawing/2014/main" id="{2498F885-DF89-E4F4-3EFF-08D20E3A2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9" y="3693"/>
              <a:ext cx="90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Expansion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Process</a:t>
              </a:r>
              <a:endParaRPr lang="en-US" altLang="en-US" sz="200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10F9D36-5035-C470-E46F-65455760E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550" y="76200"/>
            <a:ext cx="7772400" cy="1143000"/>
          </a:xfrm>
        </p:spPr>
        <p:txBody>
          <a:bodyPr/>
          <a:lstStyle/>
          <a:p>
            <a:r>
              <a:rPr lang="en-US" altLang="en-US" sz="2800"/>
              <a:t>The Quick Closure Model : Constant Volume Process Heat Rejection: 4 – 1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78C2995-51AF-F6A9-1BF0-26D224529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295400"/>
            <a:ext cx="6288088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2" name="Group 40">
            <a:extLst>
              <a:ext uri="{FF2B5EF4-FFF2-40B4-BE49-F238E27FC236}">
                <a16:creationId xmlns:a16="http://schemas.microsoft.com/office/drawing/2014/main" id="{9CDD32B2-4013-5834-0B23-FAF9625824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2533" name="Group 19">
              <a:extLst>
                <a:ext uri="{FF2B5EF4-FFF2-40B4-BE49-F238E27FC236}">
                  <a16:creationId xmlns:a16="http://schemas.microsoft.com/office/drawing/2014/main" id="{1D0E2BBB-9DD7-E239-D1D4-A64447A635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2535" name="Group 8">
                <a:extLst>
                  <a:ext uri="{FF2B5EF4-FFF2-40B4-BE49-F238E27FC236}">
                    <a16:creationId xmlns:a16="http://schemas.microsoft.com/office/drawing/2014/main" id="{26164581-7B2E-C474-B14D-D697345FA4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2537" name="Group 9">
                  <a:extLst>
                    <a:ext uri="{FF2B5EF4-FFF2-40B4-BE49-F238E27FC236}">
                      <a16:creationId xmlns:a16="http://schemas.microsoft.com/office/drawing/2014/main" id="{57901815-58C3-0440-7602-AB2BA3E5FD1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2547" name="Rectangle 10">
                    <a:extLst>
                      <a:ext uri="{FF2B5EF4-FFF2-40B4-BE49-F238E27FC236}">
                        <a16:creationId xmlns:a16="http://schemas.microsoft.com/office/drawing/2014/main" id="{F950E487-5972-C33F-50F2-BAB093CFDA9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2548" name="Rectangle 11">
                    <a:extLst>
                      <a:ext uri="{FF2B5EF4-FFF2-40B4-BE49-F238E27FC236}">
                        <a16:creationId xmlns:a16="http://schemas.microsoft.com/office/drawing/2014/main" id="{352EB087-5525-A7A9-1DB3-B36F372D90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2538" name="Group 12">
                  <a:extLst>
                    <a:ext uri="{FF2B5EF4-FFF2-40B4-BE49-F238E27FC236}">
                      <a16:creationId xmlns:a16="http://schemas.microsoft.com/office/drawing/2014/main" id="{5F6DE4A3-F502-CD12-B120-66E59ED142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2545" name="Rectangle 13">
                    <a:extLst>
                      <a:ext uri="{FF2B5EF4-FFF2-40B4-BE49-F238E27FC236}">
                        <a16:creationId xmlns:a16="http://schemas.microsoft.com/office/drawing/2014/main" id="{15818301-E570-68F4-BAF1-8A19F8ACA17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2546" name="Rectangle 14">
                    <a:extLst>
                      <a:ext uri="{FF2B5EF4-FFF2-40B4-BE49-F238E27FC236}">
                        <a16:creationId xmlns:a16="http://schemas.microsoft.com/office/drawing/2014/main" id="{D44C5CBB-CC10-0A4E-1EE9-9BDA8EA269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2539" name="Group 15">
                  <a:extLst>
                    <a:ext uri="{FF2B5EF4-FFF2-40B4-BE49-F238E27FC236}">
                      <a16:creationId xmlns:a16="http://schemas.microsoft.com/office/drawing/2014/main" id="{C7CCB053-0B9C-4649-E015-93FAE578DD3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2543" name="Rectangle 16">
                    <a:extLst>
                      <a:ext uri="{FF2B5EF4-FFF2-40B4-BE49-F238E27FC236}">
                        <a16:creationId xmlns:a16="http://schemas.microsoft.com/office/drawing/2014/main" id="{F36BEA3F-2547-1BDC-DE7B-9FEA5F7781A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2544" name="Rectangle 17">
                    <a:extLst>
                      <a:ext uri="{FF2B5EF4-FFF2-40B4-BE49-F238E27FC236}">
                        <a16:creationId xmlns:a16="http://schemas.microsoft.com/office/drawing/2014/main" id="{2B053030-24B9-508C-5C3B-E4E8F6F9E1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2540" name="Group 18">
                  <a:extLst>
                    <a:ext uri="{FF2B5EF4-FFF2-40B4-BE49-F238E27FC236}">
                      <a16:creationId xmlns:a16="http://schemas.microsoft.com/office/drawing/2014/main" id="{0F4A830F-DCA1-D95E-7112-B59059694E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2541" name="Rectangle 19">
                    <a:extLst>
                      <a:ext uri="{FF2B5EF4-FFF2-40B4-BE49-F238E27FC236}">
                        <a16:creationId xmlns:a16="http://schemas.microsoft.com/office/drawing/2014/main" id="{4A14FED0-01C8-2FBA-CD91-31DE2B4E0C1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2542" name="Rectangle 20">
                    <a:extLst>
                      <a:ext uri="{FF2B5EF4-FFF2-40B4-BE49-F238E27FC236}">
                        <a16:creationId xmlns:a16="http://schemas.microsoft.com/office/drawing/2014/main" id="{5738DBBD-0C05-6861-49F5-F9764B9D6F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5" name="Rectangle 21">
                <a:extLst>
                  <a:ext uri="{FF2B5EF4-FFF2-40B4-BE49-F238E27FC236}">
                    <a16:creationId xmlns:a16="http://schemas.microsoft.com/office/drawing/2014/main" id="{D5BD74BD-5B21-1E86-2722-6294611F27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2534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F2F26F1-CFEB-42B3-A00E-B9734C936B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D3E3DA82-DF8E-993F-6FAF-9B5627E56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675" y="85725"/>
            <a:ext cx="6419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Analysis of Compression Process in Otto’s Model</a:t>
            </a:r>
          </a:p>
        </p:txBody>
      </p:sp>
      <p:grpSp>
        <p:nvGrpSpPr>
          <p:cNvPr id="6" name="Group 120">
            <a:extLst>
              <a:ext uri="{FF2B5EF4-FFF2-40B4-BE49-F238E27FC236}">
                <a16:creationId xmlns:a16="http://schemas.microsoft.com/office/drawing/2014/main" id="{73950B15-C7E8-D35D-3870-7D24B4D4A667}"/>
              </a:ext>
            </a:extLst>
          </p:cNvPr>
          <p:cNvGrpSpPr>
            <a:grpSpLocks/>
          </p:cNvGrpSpPr>
          <p:nvPr/>
        </p:nvGrpSpPr>
        <p:grpSpPr bwMode="auto">
          <a:xfrm>
            <a:off x="7329488" y="1562100"/>
            <a:ext cx="1431925" cy="2017713"/>
            <a:chOff x="978" y="2768"/>
            <a:chExt cx="903" cy="1271"/>
          </a:xfrm>
        </p:grpSpPr>
        <p:sp>
          <p:nvSpPr>
            <p:cNvPr id="5148" name="AutoShape 69">
              <a:extLst>
                <a:ext uri="{FF2B5EF4-FFF2-40B4-BE49-F238E27FC236}">
                  <a16:creationId xmlns:a16="http://schemas.microsoft.com/office/drawing/2014/main" id="{20CFA7D6-931A-A5EB-B480-B51EE565458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725402">
              <a:off x="1390" y="3180"/>
              <a:ext cx="138" cy="32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39 w 21600"/>
                <a:gd name="T13" fmla="*/ 4494 h 21600"/>
                <a:gd name="T14" fmla="*/ 17061 w 21600"/>
                <a:gd name="T15" fmla="*/ 17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IN"/>
            </a:p>
          </p:txBody>
        </p:sp>
        <p:sp>
          <p:nvSpPr>
            <p:cNvPr id="5149" name="Rectangle 71">
              <a:extLst>
                <a:ext uri="{FF2B5EF4-FFF2-40B4-BE49-F238E27FC236}">
                  <a16:creationId xmlns:a16="http://schemas.microsoft.com/office/drawing/2014/main" id="{BAD01B87-2CAA-63C2-74F7-F6DCC510C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3110"/>
              <a:ext cx="598" cy="138"/>
            </a:xfrm>
            <a:prstGeom prst="rect">
              <a:avLst/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50" name="Line 72">
              <a:extLst>
                <a:ext uri="{FF2B5EF4-FFF2-40B4-BE49-F238E27FC236}">
                  <a16:creationId xmlns:a16="http://schemas.microsoft.com/office/drawing/2014/main" id="{3C9C4B57-E49B-C4E1-3628-F3B3821298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4" y="2768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151" name="Line 73">
              <a:extLst>
                <a:ext uri="{FF2B5EF4-FFF2-40B4-BE49-F238E27FC236}">
                  <a16:creationId xmlns:a16="http://schemas.microsoft.com/office/drawing/2014/main" id="{5BFF8871-1431-0D17-A064-FE2B78D167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12" y="2768"/>
              <a:ext cx="0" cy="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152" name="AutoShape 85">
              <a:extLst>
                <a:ext uri="{FF2B5EF4-FFF2-40B4-BE49-F238E27FC236}">
                  <a16:creationId xmlns:a16="http://schemas.microsoft.com/office/drawing/2014/main" id="{F4E027A8-5B64-6AA1-742A-864520BFF8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743" y="2959"/>
              <a:ext cx="138" cy="414"/>
            </a:xfrm>
            <a:prstGeom prst="downArrow">
              <a:avLst>
                <a:gd name="adj1" fmla="val 50000"/>
                <a:gd name="adj2" fmla="val 7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53" name="Oval 86">
              <a:extLst>
                <a:ext uri="{FF2B5EF4-FFF2-40B4-BE49-F238E27FC236}">
                  <a16:creationId xmlns:a16="http://schemas.microsoft.com/office/drawing/2014/main" id="{BC11B39F-037F-9CB1-6B63-45F9560B28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0" y="3180"/>
              <a:ext cx="46" cy="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54" name="Rectangle 90">
              <a:extLst>
                <a:ext uri="{FF2B5EF4-FFF2-40B4-BE49-F238E27FC236}">
                  <a16:creationId xmlns:a16="http://schemas.microsoft.com/office/drawing/2014/main" id="{0948E165-7067-ECB3-DEE8-1098032C8DB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32526">
              <a:off x="1390" y="3456"/>
              <a:ext cx="276" cy="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5155" name="Text Box 94">
              <a:extLst>
                <a:ext uri="{FF2B5EF4-FFF2-40B4-BE49-F238E27FC236}">
                  <a16:creationId xmlns:a16="http://schemas.microsoft.com/office/drawing/2014/main" id="{CC9C5362-3BAF-B364-7CED-AD4C7F08B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69" y="2842"/>
              <a:ext cx="49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/>
                <a:t>Mixture</a:t>
              </a:r>
              <a:endParaRPr lang="en-US" altLang="en-US" sz="2000" dirty="0"/>
            </a:p>
          </p:txBody>
        </p:sp>
        <p:sp>
          <p:nvSpPr>
            <p:cNvPr id="5156" name="Line 95">
              <a:extLst>
                <a:ext uri="{FF2B5EF4-FFF2-40B4-BE49-F238E27FC236}">
                  <a16:creationId xmlns:a16="http://schemas.microsoft.com/office/drawing/2014/main" id="{1C2243F5-126C-BE85-2260-D589A0570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" y="2776"/>
              <a:ext cx="5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IN"/>
            </a:p>
          </p:txBody>
        </p:sp>
        <p:sp>
          <p:nvSpPr>
            <p:cNvPr id="5157" name="Text Box 109">
              <a:extLst>
                <a:ext uri="{FF2B5EF4-FFF2-40B4-BE49-F238E27FC236}">
                  <a16:creationId xmlns:a16="http://schemas.microsoft.com/office/drawing/2014/main" id="{7096B196-7D21-F20D-8B5B-874A535FF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8" y="3693"/>
              <a:ext cx="902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Compression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1"/>
                <a:t>Process</a:t>
              </a:r>
              <a:endParaRPr lang="en-US" altLang="en-US" sz="2000"/>
            </a:p>
          </p:txBody>
        </p:sp>
      </p:grpSp>
      <p:grpSp>
        <p:nvGrpSpPr>
          <p:cNvPr id="5124" name="Group 38">
            <a:extLst>
              <a:ext uri="{FF2B5EF4-FFF2-40B4-BE49-F238E27FC236}">
                <a16:creationId xmlns:a16="http://schemas.microsoft.com/office/drawing/2014/main" id="{F50057E2-3E3E-30C3-F074-9294C654025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132" name="Group 19">
              <a:extLst>
                <a:ext uri="{FF2B5EF4-FFF2-40B4-BE49-F238E27FC236}">
                  <a16:creationId xmlns:a16="http://schemas.microsoft.com/office/drawing/2014/main" id="{4631B0BE-659C-AE61-E790-BE5ACE845F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134" name="Group 8">
                <a:extLst>
                  <a:ext uri="{FF2B5EF4-FFF2-40B4-BE49-F238E27FC236}">
                    <a16:creationId xmlns:a16="http://schemas.microsoft.com/office/drawing/2014/main" id="{9EEFA705-2FAC-03F0-74C9-E026DCBB114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5136" name="Group 9">
                  <a:extLst>
                    <a:ext uri="{FF2B5EF4-FFF2-40B4-BE49-F238E27FC236}">
                      <a16:creationId xmlns:a16="http://schemas.microsoft.com/office/drawing/2014/main" id="{C6D55683-4C94-B8B6-DDF0-81CC34A10A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5146" name="Rectangle 10">
                    <a:extLst>
                      <a:ext uri="{FF2B5EF4-FFF2-40B4-BE49-F238E27FC236}">
                        <a16:creationId xmlns:a16="http://schemas.microsoft.com/office/drawing/2014/main" id="{354A83B0-1776-A681-4E02-7477FE4CB7A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7" name="Rectangle 11">
                    <a:extLst>
                      <a:ext uri="{FF2B5EF4-FFF2-40B4-BE49-F238E27FC236}">
                        <a16:creationId xmlns:a16="http://schemas.microsoft.com/office/drawing/2014/main" id="{91BC1D2A-BBD3-BA95-093F-94C172EFC61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7" name="Group 12">
                  <a:extLst>
                    <a:ext uri="{FF2B5EF4-FFF2-40B4-BE49-F238E27FC236}">
                      <a16:creationId xmlns:a16="http://schemas.microsoft.com/office/drawing/2014/main" id="{CBA40C07-4CC0-1113-1D92-82543516FC1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5144" name="Rectangle 13">
                    <a:extLst>
                      <a:ext uri="{FF2B5EF4-FFF2-40B4-BE49-F238E27FC236}">
                        <a16:creationId xmlns:a16="http://schemas.microsoft.com/office/drawing/2014/main" id="{7119FEC1-BBED-3D7E-265F-E60C47B473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5" name="Rectangle 14">
                    <a:extLst>
                      <a:ext uri="{FF2B5EF4-FFF2-40B4-BE49-F238E27FC236}">
                        <a16:creationId xmlns:a16="http://schemas.microsoft.com/office/drawing/2014/main" id="{CFFBEA91-67FD-283E-6FDE-3037D353A7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8" name="Group 15">
                  <a:extLst>
                    <a:ext uri="{FF2B5EF4-FFF2-40B4-BE49-F238E27FC236}">
                      <a16:creationId xmlns:a16="http://schemas.microsoft.com/office/drawing/2014/main" id="{14BF1A8A-36B3-4CE6-3E7E-EF85C0E42B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5142" name="Rectangle 16">
                    <a:extLst>
                      <a:ext uri="{FF2B5EF4-FFF2-40B4-BE49-F238E27FC236}">
                        <a16:creationId xmlns:a16="http://schemas.microsoft.com/office/drawing/2014/main" id="{72EE4E08-2736-EAF0-AFC3-D892892871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3" name="Rectangle 17">
                    <a:extLst>
                      <a:ext uri="{FF2B5EF4-FFF2-40B4-BE49-F238E27FC236}">
                        <a16:creationId xmlns:a16="http://schemas.microsoft.com/office/drawing/2014/main" id="{BBA7CA25-EC47-6FE9-4AD2-75517AA24C5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5139" name="Group 18">
                  <a:extLst>
                    <a:ext uri="{FF2B5EF4-FFF2-40B4-BE49-F238E27FC236}">
                      <a16:creationId xmlns:a16="http://schemas.microsoft.com/office/drawing/2014/main" id="{384607CE-24FE-AC97-7744-F742BEDE1E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5140" name="Rectangle 19">
                    <a:extLst>
                      <a:ext uri="{FF2B5EF4-FFF2-40B4-BE49-F238E27FC236}">
                        <a16:creationId xmlns:a16="http://schemas.microsoft.com/office/drawing/2014/main" id="{34CB9C26-D552-94EA-3181-433CCA8A2B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5141" name="Rectangle 20">
                    <a:extLst>
                      <a:ext uri="{FF2B5EF4-FFF2-40B4-BE49-F238E27FC236}">
                        <a16:creationId xmlns:a16="http://schemas.microsoft.com/office/drawing/2014/main" id="{9A8793D1-446D-E7A4-F03C-4F9D4D55C1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146" name="Rectangle 21">
                <a:extLst>
                  <a:ext uri="{FF2B5EF4-FFF2-40B4-BE49-F238E27FC236}">
                    <a16:creationId xmlns:a16="http://schemas.microsoft.com/office/drawing/2014/main" id="{D0978D0B-BB24-8387-6A0E-CBCFA3C974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5133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1371C747-5887-A911-C23C-5FD57E72FB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125" name="Picture 1">
            <a:extLst>
              <a:ext uri="{FF2B5EF4-FFF2-40B4-BE49-F238E27FC236}">
                <a16:creationId xmlns:a16="http://schemas.microsoft.com/office/drawing/2014/main" id="{A96C9263-E38A-051E-7B2B-422A1EF4E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3850"/>
            <a:ext cx="24288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bject 8">
                <a:extLst>
                  <a:ext uri="{FF2B5EF4-FFF2-40B4-BE49-F238E27FC236}">
                    <a16:creationId xmlns:a16="http://schemas.microsoft.com/office/drawing/2014/main" id="{95F7C26C-DA3D-13A5-085F-1B1B2CC1E743}"/>
                  </a:ext>
                </a:extLst>
              </p:cNvPr>
              <p:cNvSpPr txBox="1"/>
              <p:nvPr/>
            </p:nvSpPr>
            <p:spPr bwMode="auto">
              <a:xfrm>
                <a:off x="3228975" y="4427538"/>
                <a:ext cx="3071813" cy="1012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0" name="Object 8">
                <a:extLst>
                  <a:ext uri="{FF2B5EF4-FFF2-40B4-BE49-F238E27FC236}">
                    <a16:creationId xmlns:a16="http://schemas.microsoft.com/office/drawing/2014/main" id="{95F7C26C-DA3D-13A5-085F-1B1B2CC1E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8975" y="4427538"/>
                <a:ext cx="3071813" cy="10128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Object 2">
                <a:extLst>
                  <a:ext uri="{FF2B5EF4-FFF2-40B4-BE49-F238E27FC236}">
                    <a16:creationId xmlns:a16="http://schemas.microsoft.com/office/drawing/2014/main" id="{1A26CC96-AEA6-30D3-4F4C-C471C29231E3}"/>
                  </a:ext>
                </a:extLst>
              </p:cNvPr>
              <p:cNvSpPr txBox="1"/>
              <p:nvPr/>
            </p:nvSpPr>
            <p:spPr bwMode="auto">
              <a:xfrm>
                <a:off x="685800" y="5486400"/>
                <a:ext cx="8077200" cy="977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1000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𝑘𝑔𝐾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3" name="Object 2">
                <a:extLst>
                  <a:ext uri="{FF2B5EF4-FFF2-40B4-BE49-F238E27FC236}">
                    <a16:creationId xmlns:a16="http://schemas.microsoft.com/office/drawing/2014/main" id="{1A26CC96-AEA6-30D3-4F4C-C471C2923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5486400"/>
                <a:ext cx="8077200" cy="9779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9">
                <a:extLst>
                  <a:ext uri="{FF2B5EF4-FFF2-40B4-BE49-F238E27FC236}">
                    <a16:creationId xmlns:a16="http://schemas.microsoft.com/office/drawing/2014/main" id="{AD449B6E-27D9-4246-E61E-1F6E9FB32691}"/>
                  </a:ext>
                </a:extLst>
              </p:cNvPr>
              <p:cNvSpPr txBox="1"/>
              <p:nvPr/>
            </p:nvSpPr>
            <p:spPr bwMode="auto">
              <a:xfrm>
                <a:off x="1550988" y="1692275"/>
                <a:ext cx="6065837" cy="8620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N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d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unc>
                                    <m:func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p>
                                        <m:s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N" i="0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sin</m:t>
                                          </m:r>
                                        </m:e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fName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func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4" name="Object 9">
                <a:extLst>
                  <a:ext uri="{FF2B5EF4-FFF2-40B4-BE49-F238E27FC236}">
                    <a16:creationId xmlns:a16="http://schemas.microsoft.com/office/drawing/2014/main" id="{AD449B6E-27D9-4246-E61E-1F6E9FB32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0988" y="1692275"/>
                <a:ext cx="6065837" cy="862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ject 34">
                <a:extLst>
                  <a:ext uri="{FF2B5EF4-FFF2-40B4-BE49-F238E27FC236}">
                    <a16:creationId xmlns:a16="http://schemas.microsoft.com/office/drawing/2014/main" id="{98F5FA72-C8C2-C308-281C-230225A6DD2F}"/>
                  </a:ext>
                </a:extLst>
              </p:cNvPr>
              <p:cNvSpPr txBox="1"/>
              <p:nvPr/>
            </p:nvSpPr>
            <p:spPr bwMode="auto">
              <a:xfrm>
                <a:off x="3756025" y="2514600"/>
                <a:ext cx="1882775" cy="8747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5" name="Object 34">
                <a:extLst>
                  <a:ext uri="{FF2B5EF4-FFF2-40B4-BE49-F238E27FC236}">
                    <a16:creationId xmlns:a16="http://schemas.microsoft.com/office/drawing/2014/main" id="{98F5FA72-C8C2-C308-281C-230225A6DD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6025" y="2514600"/>
                <a:ext cx="1882775" cy="87471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605113B-EB8B-6EBF-08FB-1DF95508D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3435350"/>
            <a:ext cx="50784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For an infinitesimal Isentropic compression process: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3DC467-EFF5-E560-4306-91559F5EB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1127125"/>
            <a:ext cx="547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For crank displacement from 180</a:t>
            </a:r>
            <a:r>
              <a:rPr lang="en-IN" altLang="en-US" sz="2400">
                <a:sym typeface="Symbol" panose="05050102010706020507" pitchFamily="18" charset="2"/>
              </a:rPr>
              <a:t> to 360</a:t>
            </a:r>
            <a:r>
              <a:rPr lang="en-IN" altLang="en-US" sz="240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33" grpId="0"/>
      <p:bldP spid="2" grpId="0"/>
      <p:bldP spid="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A74E3B7-538B-81A3-015F-B660DA63F9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7525" y="217488"/>
            <a:ext cx="6248400" cy="966787"/>
          </a:xfrm>
        </p:spPr>
        <p:txBody>
          <a:bodyPr/>
          <a:lstStyle/>
          <a:p>
            <a:r>
              <a:rPr lang="en-US" altLang="en-US" sz="2800"/>
              <a:t>Evaluation of Process Effects: Realistic Model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222" name="Ink 11">
                <a:extLst>
                  <a:ext uri="{FF2B5EF4-FFF2-40B4-BE49-F238E27FC236}">
                    <a16:creationId xmlns:a16="http://schemas.microsoft.com/office/drawing/2014/main" id="{3DA4C6B5-72AE-B1DE-B09A-7DA182DEA06D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3700" y="2641600"/>
              <a:ext cx="833438" cy="93663"/>
            </p14:xfrm>
          </p:contentPart>
        </mc:Choice>
        <mc:Fallback xmlns="">
          <p:pic>
            <p:nvPicPr>
              <p:cNvPr id="9222" name="Ink 11">
                <a:extLst>
                  <a:ext uri="{FF2B5EF4-FFF2-40B4-BE49-F238E27FC236}">
                    <a16:creationId xmlns:a16="http://schemas.microsoft.com/office/drawing/2014/main" id="{3DA4C6B5-72AE-B1DE-B09A-7DA182DEA06D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4340" y="2632234"/>
                <a:ext cx="852159" cy="112396"/>
              </a:xfrm>
              <a:prstGeom prst="rect">
                <a:avLst/>
              </a:prstGeom>
            </p:spPr>
          </p:pic>
        </mc:Fallback>
      </mc:AlternateContent>
      <p:grpSp>
        <p:nvGrpSpPr>
          <p:cNvPr id="23556" name="Group 48">
            <a:extLst>
              <a:ext uri="{FF2B5EF4-FFF2-40B4-BE49-F238E27FC236}">
                <a16:creationId xmlns:a16="http://schemas.microsoft.com/office/drawing/2014/main" id="{16FB0276-0D05-0C55-4841-3D9371BF018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3561" name="Group 19">
              <a:extLst>
                <a:ext uri="{FF2B5EF4-FFF2-40B4-BE49-F238E27FC236}">
                  <a16:creationId xmlns:a16="http://schemas.microsoft.com/office/drawing/2014/main" id="{1FE83517-59CF-8658-CDBC-F5A2A03F48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3563" name="Group 8">
                <a:extLst>
                  <a:ext uri="{FF2B5EF4-FFF2-40B4-BE49-F238E27FC236}">
                    <a16:creationId xmlns:a16="http://schemas.microsoft.com/office/drawing/2014/main" id="{2894B95A-2C97-4D5C-163D-2C57591777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3565" name="Group 9">
                  <a:extLst>
                    <a:ext uri="{FF2B5EF4-FFF2-40B4-BE49-F238E27FC236}">
                      <a16:creationId xmlns:a16="http://schemas.microsoft.com/office/drawing/2014/main" id="{7CD11D9D-C38D-D184-E9DF-B10BE5EDAD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3575" name="Rectangle 10">
                    <a:extLst>
                      <a:ext uri="{FF2B5EF4-FFF2-40B4-BE49-F238E27FC236}">
                        <a16:creationId xmlns:a16="http://schemas.microsoft.com/office/drawing/2014/main" id="{85F4E20F-8607-899F-E17A-554AF2BF53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6" name="Rectangle 11">
                    <a:extLst>
                      <a:ext uri="{FF2B5EF4-FFF2-40B4-BE49-F238E27FC236}">
                        <a16:creationId xmlns:a16="http://schemas.microsoft.com/office/drawing/2014/main" id="{EE3C3503-E1E4-9F4C-B077-763B39ECD7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66" name="Group 12">
                  <a:extLst>
                    <a:ext uri="{FF2B5EF4-FFF2-40B4-BE49-F238E27FC236}">
                      <a16:creationId xmlns:a16="http://schemas.microsoft.com/office/drawing/2014/main" id="{DFE697BC-D7F3-6D8A-C951-3221DBD518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3573" name="Rectangle 13">
                    <a:extLst>
                      <a:ext uri="{FF2B5EF4-FFF2-40B4-BE49-F238E27FC236}">
                        <a16:creationId xmlns:a16="http://schemas.microsoft.com/office/drawing/2014/main" id="{C80E1720-21DB-AE5E-68BC-64BFDDEA85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4" name="Rectangle 14">
                    <a:extLst>
                      <a:ext uri="{FF2B5EF4-FFF2-40B4-BE49-F238E27FC236}">
                        <a16:creationId xmlns:a16="http://schemas.microsoft.com/office/drawing/2014/main" id="{71966CE6-F5CC-D25F-3E67-0B14DE229A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67" name="Group 15">
                  <a:extLst>
                    <a:ext uri="{FF2B5EF4-FFF2-40B4-BE49-F238E27FC236}">
                      <a16:creationId xmlns:a16="http://schemas.microsoft.com/office/drawing/2014/main" id="{1710D0CF-0C21-C11B-3DF7-F1AC4AE510E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3571" name="Rectangle 16">
                    <a:extLst>
                      <a:ext uri="{FF2B5EF4-FFF2-40B4-BE49-F238E27FC236}">
                        <a16:creationId xmlns:a16="http://schemas.microsoft.com/office/drawing/2014/main" id="{25407945-E231-E390-448B-98A6C38B51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2" name="Rectangle 17">
                    <a:extLst>
                      <a:ext uri="{FF2B5EF4-FFF2-40B4-BE49-F238E27FC236}">
                        <a16:creationId xmlns:a16="http://schemas.microsoft.com/office/drawing/2014/main" id="{0875A6CA-06D0-0482-0ABD-00AD20C9B7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3568" name="Group 18">
                  <a:extLst>
                    <a:ext uri="{FF2B5EF4-FFF2-40B4-BE49-F238E27FC236}">
                      <a16:creationId xmlns:a16="http://schemas.microsoft.com/office/drawing/2014/main" id="{83A2F468-19E7-A745-9C1A-A08978BAA46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3569" name="Rectangle 19">
                    <a:extLst>
                      <a:ext uri="{FF2B5EF4-FFF2-40B4-BE49-F238E27FC236}">
                        <a16:creationId xmlns:a16="http://schemas.microsoft.com/office/drawing/2014/main" id="{2958BC1D-A4D6-3CB1-8D5C-7445FF9D245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3570" name="Rectangle 20">
                    <a:extLst>
                      <a:ext uri="{FF2B5EF4-FFF2-40B4-BE49-F238E27FC236}">
                        <a16:creationId xmlns:a16="http://schemas.microsoft.com/office/drawing/2014/main" id="{9C4FD631-FDE1-AA70-0533-8568EA14FD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53" name="Rectangle 21">
                <a:extLst>
                  <a:ext uri="{FF2B5EF4-FFF2-40B4-BE49-F238E27FC236}">
                    <a16:creationId xmlns:a16="http://schemas.microsoft.com/office/drawing/2014/main" id="{2AABED6D-46EE-399B-9828-2C71B8781A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3562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9D8B4D6-1540-3455-CCB9-E5BD60A688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7">
                <a:extLst>
                  <a:ext uri="{FF2B5EF4-FFF2-40B4-BE49-F238E27FC236}">
                    <a16:creationId xmlns:a16="http://schemas.microsoft.com/office/drawing/2014/main" id="{A98F035B-CEB8-AFB0-6C7F-BDFB62F9FC8A}"/>
                  </a:ext>
                </a:extLst>
              </p:cNvPr>
              <p:cNvSpPr txBox="1"/>
              <p:nvPr/>
            </p:nvSpPr>
            <p:spPr bwMode="auto">
              <a:xfrm>
                <a:off x="635000" y="1289050"/>
                <a:ext cx="8340725" cy="9207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8" name="Object 7">
                <a:extLst>
                  <a:ext uri="{FF2B5EF4-FFF2-40B4-BE49-F238E27FC236}">
                    <a16:creationId xmlns:a16="http://schemas.microsoft.com/office/drawing/2014/main" id="{A98F035B-CEB8-AFB0-6C7F-BDFB62F9F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000" y="1289050"/>
                <a:ext cx="8340725" cy="9207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EEC45FC2-658E-EDE0-6B59-EEC0EB73D411}"/>
                  </a:ext>
                </a:extLst>
              </p:cNvPr>
              <p:cNvSpPr txBox="1"/>
              <p:nvPr/>
            </p:nvSpPr>
            <p:spPr bwMode="auto">
              <a:xfrm>
                <a:off x="2841625" y="2578100"/>
                <a:ext cx="3495675" cy="8207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𝑓𝑢𝑒𝑙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𝐻𝐶𝑉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EEC45FC2-658E-EDE0-6B59-EEC0EB73D4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1625" y="2578100"/>
                <a:ext cx="3495675" cy="8207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7">
                <a:extLst>
                  <a:ext uri="{FF2B5EF4-FFF2-40B4-BE49-F238E27FC236}">
                    <a16:creationId xmlns:a16="http://schemas.microsoft.com/office/drawing/2014/main" id="{8141BE10-9FA5-91CD-A1C1-9F67845EE328}"/>
                  </a:ext>
                </a:extLst>
              </p:cNvPr>
              <p:cNvSpPr txBox="1"/>
              <p:nvPr/>
            </p:nvSpPr>
            <p:spPr bwMode="auto">
              <a:xfrm>
                <a:off x="304800" y="4781550"/>
                <a:ext cx="8661400" cy="16652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eqArr>
                            <m:eqArr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/>
                          </m:eqAr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𝑣𝑔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,0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𝑣𝑔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𝑣𝑔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𝑣𝑔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,3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,0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</m:e>
                                  </m:d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𝑣</m:t>
                                          </m:r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,3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  <m:d>
                                    <m:d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b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Sup>
                                        <m:sSubSup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d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1" name="Object 7">
                <a:extLst>
                  <a:ext uri="{FF2B5EF4-FFF2-40B4-BE49-F238E27FC236}">
                    <a16:creationId xmlns:a16="http://schemas.microsoft.com/office/drawing/2014/main" id="{8141BE10-9FA5-91CD-A1C1-9F67845EE3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4781550"/>
                <a:ext cx="8661400" cy="1665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7">
                <a:extLst>
                  <a:ext uri="{FF2B5EF4-FFF2-40B4-BE49-F238E27FC236}">
                    <a16:creationId xmlns:a16="http://schemas.microsoft.com/office/drawing/2014/main" id="{219F7E22-22E8-584C-A482-4750BD3947FE}"/>
                  </a:ext>
                </a:extLst>
              </p:cNvPr>
              <p:cNvSpPr txBox="1"/>
              <p:nvPr/>
            </p:nvSpPr>
            <p:spPr bwMode="auto">
              <a:xfrm>
                <a:off x="411163" y="3294062"/>
                <a:ext cx="8596312" cy="9731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𝑣𝑔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𝑣𝑔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2" name="Object 7">
                <a:extLst>
                  <a:ext uri="{FF2B5EF4-FFF2-40B4-BE49-F238E27FC236}">
                    <a16:creationId xmlns:a16="http://schemas.microsoft.com/office/drawing/2014/main" id="{219F7E22-22E8-584C-A482-4750BD394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163" y="3294062"/>
                <a:ext cx="8596312" cy="97313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 build="p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297672F-CCAF-B9CF-64D4-8592CD107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7525" y="217488"/>
            <a:ext cx="6248400" cy="966787"/>
          </a:xfrm>
        </p:spPr>
        <p:txBody>
          <a:bodyPr/>
          <a:lstStyle/>
          <a:p>
            <a:r>
              <a:rPr lang="en-US" altLang="en-US" sz="2800"/>
              <a:t>Evaluation Process Effects: Air Standard Model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222" name="Ink 11">
                <a:extLst>
                  <a:ext uri="{FF2B5EF4-FFF2-40B4-BE49-F238E27FC236}">
                    <a16:creationId xmlns:a16="http://schemas.microsoft.com/office/drawing/2014/main" id="{F64D8733-5399-A19E-8B68-FFEAB8EF7114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73700" y="2641600"/>
              <a:ext cx="833438" cy="93663"/>
            </p14:xfrm>
          </p:contentPart>
        </mc:Choice>
        <mc:Fallback xmlns="">
          <p:pic>
            <p:nvPicPr>
              <p:cNvPr id="9222" name="Ink 11">
                <a:extLst>
                  <a:ext uri="{FF2B5EF4-FFF2-40B4-BE49-F238E27FC236}">
                    <a16:creationId xmlns:a16="http://schemas.microsoft.com/office/drawing/2014/main" id="{F64D8733-5399-A19E-8B68-FFEAB8EF7114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64340" y="2632234"/>
                <a:ext cx="852159" cy="112396"/>
              </a:xfrm>
              <a:prstGeom prst="rect">
                <a:avLst/>
              </a:prstGeom>
            </p:spPr>
          </p:pic>
        </mc:Fallback>
      </mc:AlternateContent>
      <p:grpSp>
        <p:nvGrpSpPr>
          <p:cNvPr id="24580" name="Group 48">
            <a:extLst>
              <a:ext uri="{FF2B5EF4-FFF2-40B4-BE49-F238E27FC236}">
                <a16:creationId xmlns:a16="http://schemas.microsoft.com/office/drawing/2014/main" id="{6E0C69A5-A698-B25B-D966-7BAE3B1F32E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4585" name="Group 19">
              <a:extLst>
                <a:ext uri="{FF2B5EF4-FFF2-40B4-BE49-F238E27FC236}">
                  <a16:creationId xmlns:a16="http://schemas.microsoft.com/office/drawing/2014/main" id="{7FB007D3-E9E6-5B23-B9F2-BC2D17ABCE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4587" name="Group 8">
                <a:extLst>
                  <a:ext uri="{FF2B5EF4-FFF2-40B4-BE49-F238E27FC236}">
                    <a16:creationId xmlns:a16="http://schemas.microsoft.com/office/drawing/2014/main" id="{1C43B738-94A5-1B0E-8E8A-F9D6B262E72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4589" name="Group 9">
                  <a:extLst>
                    <a:ext uri="{FF2B5EF4-FFF2-40B4-BE49-F238E27FC236}">
                      <a16:creationId xmlns:a16="http://schemas.microsoft.com/office/drawing/2014/main" id="{BE260D92-CB02-B45E-74B4-D246286CBC7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4599" name="Rectangle 10">
                    <a:extLst>
                      <a:ext uri="{FF2B5EF4-FFF2-40B4-BE49-F238E27FC236}">
                        <a16:creationId xmlns:a16="http://schemas.microsoft.com/office/drawing/2014/main" id="{22AA4564-D3EF-D140-5DA1-694EA42ECC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4600" name="Rectangle 11">
                    <a:extLst>
                      <a:ext uri="{FF2B5EF4-FFF2-40B4-BE49-F238E27FC236}">
                        <a16:creationId xmlns:a16="http://schemas.microsoft.com/office/drawing/2014/main" id="{FD01434E-168A-5D92-7107-FCB1A4FACD3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4590" name="Group 12">
                  <a:extLst>
                    <a:ext uri="{FF2B5EF4-FFF2-40B4-BE49-F238E27FC236}">
                      <a16:creationId xmlns:a16="http://schemas.microsoft.com/office/drawing/2014/main" id="{2150A1D4-8262-1AA1-CE5A-E3ED719B90B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4597" name="Rectangle 13">
                    <a:extLst>
                      <a:ext uri="{FF2B5EF4-FFF2-40B4-BE49-F238E27FC236}">
                        <a16:creationId xmlns:a16="http://schemas.microsoft.com/office/drawing/2014/main" id="{0B7CA3CF-D6F4-8145-98E9-EAFD13CB8AB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4598" name="Rectangle 14">
                    <a:extLst>
                      <a:ext uri="{FF2B5EF4-FFF2-40B4-BE49-F238E27FC236}">
                        <a16:creationId xmlns:a16="http://schemas.microsoft.com/office/drawing/2014/main" id="{303DE8D5-11DD-F9CF-E292-A648F9ABB6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4591" name="Group 15">
                  <a:extLst>
                    <a:ext uri="{FF2B5EF4-FFF2-40B4-BE49-F238E27FC236}">
                      <a16:creationId xmlns:a16="http://schemas.microsoft.com/office/drawing/2014/main" id="{17629D28-21B0-6FAB-97E0-74D4A94E1E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4595" name="Rectangle 16">
                    <a:extLst>
                      <a:ext uri="{FF2B5EF4-FFF2-40B4-BE49-F238E27FC236}">
                        <a16:creationId xmlns:a16="http://schemas.microsoft.com/office/drawing/2014/main" id="{1F6C1433-8B82-9DE6-2624-EB866E110E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4596" name="Rectangle 17">
                    <a:extLst>
                      <a:ext uri="{FF2B5EF4-FFF2-40B4-BE49-F238E27FC236}">
                        <a16:creationId xmlns:a16="http://schemas.microsoft.com/office/drawing/2014/main" id="{8EA234D2-A345-B188-F1FC-60B71D7702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4592" name="Group 18">
                  <a:extLst>
                    <a:ext uri="{FF2B5EF4-FFF2-40B4-BE49-F238E27FC236}">
                      <a16:creationId xmlns:a16="http://schemas.microsoft.com/office/drawing/2014/main" id="{05344447-8E78-9C83-ED71-0C9976E7FF0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4593" name="Rectangle 19">
                    <a:extLst>
                      <a:ext uri="{FF2B5EF4-FFF2-40B4-BE49-F238E27FC236}">
                        <a16:creationId xmlns:a16="http://schemas.microsoft.com/office/drawing/2014/main" id="{7F693CC4-A607-3D65-7B5B-27A806A3D7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4594" name="Rectangle 20">
                    <a:extLst>
                      <a:ext uri="{FF2B5EF4-FFF2-40B4-BE49-F238E27FC236}">
                        <a16:creationId xmlns:a16="http://schemas.microsoft.com/office/drawing/2014/main" id="{AEC435C2-3FF8-4AE8-2F21-B1DFA6ADA0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53" name="Rectangle 21">
                <a:extLst>
                  <a:ext uri="{FF2B5EF4-FFF2-40B4-BE49-F238E27FC236}">
                    <a16:creationId xmlns:a16="http://schemas.microsoft.com/office/drawing/2014/main" id="{AF935DF4-75AC-C009-5A56-D3755E4A2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4586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1E7B8AC-2680-97EA-D5FB-F5F5208A8B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7">
                <a:extLst>
                  <a:ext uri="{FF2B5EF4-FFF2-40B4-BE49-F238E27FC236}">
                    <a16:creationId xmlns:a16="http://schemas.microsoft.com/office/drawing/2014/main" id="{B302E5FD-B7BC-CCF3-DFE8-1ACC62CA7660}"/>
                  </a:ext>
                </a:extLst>
              </p:cNvPr>
              <p:cNvSpPr txBox="1"/>
              <p:nvPr/>
            </p:nvSpPr>
            <p:spPr bwMode="auto">
              <a:xfrm>
                <a:off x="2878138" y="1519238"/>
                <a:ext cx="2943225" cy="485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𝑆𝑇𝑃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8" name="Object 7">
                <a:extLst>
                  <a:ext uri="{FF2B5EF4-FFF2-40B4-BE49-F238E27FC236}">
                    <a16:creationId xmlns:a16="http://schemas.microsoft.com/office/drawing/2014/main" id="{B302E5FD-B7BC-CCF3-DFE8-1ACC62CA76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78138" y="1519238"/>
                <a:ext cx="2943225" cy="485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001C01EA-B69B-774E-F37D-F838206FA994}"/>
                  </a:ext>
                </a:extLst>
              </p:cNvPr>
              <p:cNvSpPr txBox="1"/>
              <p:nvPr/>
            </p:nvSpPr>
            <p:spPr bwMode="auto">
              <a:xfrm>
                <a:off x="2614613" y="2287588"/>
                <a:ext cx="3692525" cy="6746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9" name="Object 3">
                <a:extLst>
                  <a:ext uri="{FF2B5EF4-FFF2-40B4-BE49-F238E27FC236}">
                    <a16:creationId xmlns:a16="http://schemas.microsoft.com/office/drawing/2014/main" id="{001C01EA-B69B-774E-F37D-F838206FA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14613" y="2287588"/>
                <a:ext cx="3692525" cy="6746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ject 7">
                <a:extLst>
                  <a:ext uri="{FF2B5EF4-FFF2-40B4-BE49-F238E27FC236}">
                    <a16:creationId xmlns:a16="http://schemas.microsoft.com/office/drawing/2014/main" id="{4F58D818-F241-53B2-FA6C-0BEBFD81BB7E}"/>
                  </a:ext>
                </a:extLst>
              </p:cNvPr>
              <p:cNvSpPr txBox="1"/>
              <p:nvPr/>
            </p:nvSpPr>
            <p:spPr bwMode="auto">
              <a:xfrm>
                <a:off x="1371600" y="4478338"/>
                <a:ext cx="7202488" cy="654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𝑛𝑒𝑡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31" name="Object 7">
                <a:extLst>
                  <a:ext uri="{FF2B5EF4-FFF2-40B4-BE49-F238E27FC236}">
                    <a16:creationId xmlns:a16="http://schemas.microsoft.com/office/drawing/2014/main" id="{4F58D818-F241-53B2-FA6C-0BEBFD81B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71600" y="4478338"/>
                <a:ext cx="7202488" cy="6540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7">
                <a:extLst>
                  <a:ext uri="{FF2B5EF4-FFF2-40B4-BE49-F238E27FC236}">
                    <a16:creationId xmlns:a16="http://schemas.microsoft.com/office/drawing/2014/main" id="{99A88B1E-69B0-1D63-C0BE-DABA9E13244B}"/>
                  </a:ext>
                </a:extLst>
              </p:cNvPr>
              <p:cNvSpPr txBox="1"/>
              <p:nvPr/>
            </p:nvSpPr>
            <p:spPr bwMode="auto">
              <a:xfrm>
                <a:off x="2851150" y="3429000"/>
                <a:ext cx="3668713" cy="6365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𝑆𝑇𝑃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5" name="Object 7">
                <a:extLst>
                  <a:ext uri="{FF2B5EF4-FFF2-40B4-BE49-F238E27FC236}">
                    <a16:creationId xmlns:a16="http://schemas.microsoft.com/office/drawing/2014/main" id="{99A88B1E-69B0-1D63-C0BE-DABA9E1324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51150" y="3429000"/>
                <a:ext cx="3668713" cy="6365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D57DA2CB-CBD6-0402-877D-67B763E83E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550" y="76200"/>
            <a:ext cx="7772400" cy="1143000"/>
          </a:xfrm>
        </p:spPr>
        <p:txBody>
          <a:bodyPr/>
          <a:lstStyle/>
          <a:p>
            <a:r>
              <a:rPr lang="en-US" altLang="en-US" sz="2800"/>
              <a:t>Cyclic Integral of Standard Air Cycle</a:t>
            </a:r>
          </a:p>
        </p:txBody>
      </p:sp>
      <p:pic>
        <p:nvPicPr>
          <p:cNvPr id="25603" name="Picture 1">
            <a:extLst>
              <a:ext uri="{FF2B5EF4-FFF2-40B4-BE49-F238E27FC236}">
                <a16:creationId xmlns:a16="http://schemas.microsoft.com/office/drawing/2014/main" id="{C57A3A35-8501-2EE2-88CC-5969DC303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195388"/>
            <a:ext cx="2765425" cy="221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ject 38">
                <a:extLst>
                  <a:ext uri="{FF2B5EF4-FFF2-40B4-BE49-F238E27FC236}">
                    <a16:creationId xmlns:a16="http://schemas.microsoft.com/office/drawing/2014/main" id="{E922AB7B-8DD2-DDD6-1B91-DF59F4011798}"/>
                  </a:ext>
                </a:extLst>
              </p:cNvPr>
              <p:cNvSpPr txBox="1"/>
              <p:nvPr/>
            </p:nvSpPr>
            <p:spPr bwMode="auto">
              <a:xfrm>
                <a:off x="492125" y="3354388"/>
                <a:ext cx="6205538" cy="5540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∮"/>
                          <m:subHide m:val="on"/>
                          <m:supHide m:val="on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39" name="Object 38">
                <a:extLst>
                  <a:ext uri="{FF2B5EF4-FFF2-40B4-BE49-F238E27FC236}">
                    <a16:creationId xmlns:a16="http://schemas.microsoft.com/office/drawing/2014/main" id="{E922AB7B-8DD2-DDD6-1B91-DF59F40117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125" y="3354388"/>
                <a:ext cx="6205538" cy="554037"/>
              </a:xfrm>
              <a:prstGeom prst="rect">
                <a:avLst/>
              </a:prstGeom>
              <a:blipFill>
                <a:blip r:embed="rId3"/>
                <a:stretch>
                  <a:fillRect l="-10020" t="-147253" b="-20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Object 39">
                <a:extLst>
                  <a:ext uri="{FF2B5EF4-FFF2-40B4-BE49-F238E27FC236}">
                    <a16:creationId xmlns:a16="http://schemas.microsoft.com/office/drawing/2014/main" id="{9831824F-0977-34C4-9D45-C4511AE9E22D}"/>
                  </a:ext>
                </a:extLst>
              </p:cNvPr>
              <p:cNvSpPr txBox="1"/>
              <p:nvPr/>
            </p:nvSpPr>
            <p:spPr bwMode="auto">
              <a:xfrm>
                <a:off x="841375" y="4117975"/>
                <a:ext cx="5226050" cy="1460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𝐴𝑆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∮"/>
                              <m:subHide m:val="on"/>
                              <m:supHide m:val="on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</m:nary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𝑆𝑇𝑃</m:t>
                              </m:r>
                            </m:sub>
                          </m:sSub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𝑆𝑇𝑃</m:t>
                              </m:r>
                            </m:sub>
                          </m:sSub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0" name="Object 39">
                <a:extLst>
                  <a:ext uri="{FF2B5EF4-FFF2-40B4-BE49-F238E27FC236}">
                    <a16:creationId xmlns:a16="http://schemas.microsoft.com/office/drawing/2014/main" id="{9831824F-0977-34C4-9D45-C4511AE9E2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375" y="4117975"/>
                <a:ext cx="5226050" cy="14605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606" name="Group 40">
            <a:extLst>
              <a:ext uri="{FF2B5EF4-FFF2-40B4-BE49-F238E27FC236}">
                <a16:creationId xmlns:a16="http://schemas.microsoft.com/office/drawing/2014/main" id="{BBF17EC6-C63B-3033-69F8-6BE2F007495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25609" name="Group 19">
              <a:extLst>
                <a:ext uri="{FF2B5EF4-FFF2-40B4-BE49-F238E27FC236}">
                  <a16:creationId xmlns:a16="http://schemas.microsoft.com/office/drawing/2014/main" id="{1AF79B6E-3337-2913-B696-FD6A1CC79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5611" name="Group 8">
                <a:extLst>
                  <a:ext uri="{FF2B5EF4-FFF2-40B4-BE49-F238E27FC236}">
                    <a16:creationId xmlns:a16="http://schemas.microsoft.com/office/drawing/2014/main" id="{8820A601-A2C7-BDD8-6787-1CA3DF329A8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25613" name="Group 9">
                  <a:extLst>
                    <a:ext uri="{FF2B5EF4-FFF2-40B4-BE49-F238E27FC236}">
                      <a16:creationId xmlns:a16="http://schemas.microsoft.com/office/drawing/2014/main" id="{FCC3CADF-29EA-A534-B157-FC6D9EC12C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25623" name="Rectangle 10">
                    <a:extLst>
                      <a:ext uri="{FF2B5EF4-FFF2-40B4-BE49-F238E27FC236}">
                        <a16:creationId xmlns:a16="http://schemas.microsoft.com/office/drawing/2014/main" id="{9148B0BA-AA56-BFF1-7728-2293E4C33F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5624" name="Rectangle 11">
                    <a:extLst>
                      <a:ext uri="{FF2B5EF4-FFF2-40B4-BE49-F238E27FC236}">
                        <a16:creationId xmlns:a16="http://schemas.microsoft.com/office/drawing/2014/main" id="{033BD1A7-1AEF-4259-F0A2-B55D3AA924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5614" name="Group 12">
                  <a:extLst>
                    <a:ext uri="{FF2B5EF4-FFF2-40B4-BE49-F238E27FC236}">
                      <a16:creationId xmlns:a16="http://schemas.microsoft.com/office/drawing/2014/main" id="{C77FC43A-BFE3-6467-4D7F-0BA3188D998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25621" name="Rectangle 13">
                    <a:extLst>
                      <a:ext uri="{FF2B5EF4-FFF2-40B4-BE49-F238E27FC236}">
                        <a16:creationId xmlns:a16="http://schemas.microsoft.com/office/drawing/2014/main" id="{DE7D69C1-0521-8E7B-854F-B4B7398A8B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5622" name="Rectangle 14">
                    <a:extLst>
                      <a:ext uri="{FF2B5EF4-FFF2-40B4-BE49-F238E27FC236}">
                        <a16:creationId xmlns:a16="http://schemas.microsoft.com/office/drawing/2014/main" id="{F6B53EE9-B4C7-1A81-E64E-4EB66F629D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5615" name="Group 15">
                  <a:extLst>
                    <a:ext uri="{FF2B5EF4-FFF2-40B4-BE49-F238E27FC236}">
                      <a16:creationId xmlns:a16="http://schemas.microsoft.com/office/drawing/2014/main" id="{BA193E88-57F5-45CA-74C2-69400A665D9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25619" name="Rectangle 16">
                    <a:extLst>
                      <a:ext uri="{FF2B5EF4-FFF2-40B4-BE49-F238E27FC236}">
                        <a16:creationId xmlns:a16="http://schemas.microsoft.com/office/drawing/2014/main" id="{62E771DE-4747-6A3A-DC6B-50F9FC22755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5620" name="Rectangle 17">
                    <a:extLst>
                      <a:ext uri="{FF2B5EF4-FFF2-40B4-BE49-F238E27FC236}">
                        <a16:creationId xmlns:a16="http://schemas.microsoft.com/office/drawing/2014/main" id="{BC579742-F891-19AB-4D7F-A72DF6A68B0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25616" name="Group 18">
                  <a:extLst>
                    <a:ext uri="{FF2B5EF4-FFF2-40B4-BE49-F238E27FC236}">
                      <a16:creationId xmlns:a16="http://schemas.microsoft.com/office/drawing/2014/main" id="{7035D1E3-F89B-E71D-04EA-7C9E9D5640E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25617" name="Rectangle 19">
                    <a:extLst>
                      <a:ext uri="{FF2B5EF4-FFF2-40B4-BE49-F238E27FC236}">
                        <a16:creationId xmlns:a16="http://schemas.microsoft.com/office/drawing/2014/main" id="{65DF6122-39D7-3597-5F48-BD77743510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25618" name="Rectangle 20">
                    <a:extLst>
                      <a:ext uri="{FF2B5EF4-FFF2-40B4-BE49-F238E27FC236}">
                        <a16:creationId xmlns:a16="http://schemas.microsoft.com/office/drawing/2014/main" id="{89BC9DDD-5B5C-A73E-CA5B-34D78F62E7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5" name="Rectangle 21">
                <a:extLst>
                  <a:ext uri="{FF2B5EF4-FFF2-40B4-BE49-F238E27FC236}">
                    <a16:creationId xmlns:a16="http://schemas.microsoft.com/office/drawing/2014/main" id="{89D7BC4F-6A13-16CD-71E9-643110FBFB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25610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E2334CC-63C2-4E02-86FF-AFF2A5F2AA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ject 23">
                <a:extLst>
                  <a:ext uri="{FF2B5EF4-FFF2-40B4-BE49-F238E27FC236}">
                    <a16:creationId xmlns:a16="http://schemas.microsoft.com/office/drawing/2014/main" id="{01F9F263-F940-7441-1E2E-2058777BFAF6}"/>
                  </a:ext>
                </a:extLst>
              </p:cNvPr>
              <p:cNvSpPr txBox="1"/>
              <p:nvPr/>
            </p:nvSpPr>
            <p:spPr bwMode="auto">
              <a:xfrm>
                <a:off x="841375" y="1511300"/>
                <a:ext cx="4573588" cy="85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Compression</m:t>
                      </m:r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Ratio</m:t>
                      </m:r>
                      <m:r>
                        <m:rPr>
                          <m:nor/>
                        </m:rPr>
                        <a:rPr lang="en-IN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4" name="Object 23">
                <a:extLst>
                  <a:ext uri="{FF2B5EF4-FFF2-40B4-BE49-F238E27FC236}">
                    <a16:creationId xmlns:a16="http://schemas.microsoft.com/office/drawing/2014/main" id="{01F9F263-F940-7441-1E2E-2058777BFA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1375" y="1511300"/>
                <a:ext cx="4573588" cy="85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ject 24">
                <a:extLst>
                  <a:ext uri="{FF2B5EF4-FFF2-40B4-BE49-F238E27FC236}">
                    <a16:creationId xmlns:a16="http://schemas.microsoft.com/office/drawing/2014/main" id="{72CC9898-7AF7-A9D2-F614-C2B48A774E00}"/>
                  </a:ext>
                </a:extLst>
              </p:cNvPr>
              <p:cNvSpPr txBox="1"/>
              <p:nvPr/>
            </p:nvSpPr>
            <p:spPr bwMode="auto">
              <a:xfrm>
                <a:off x="1181100" y="5788025"/>
                <a:ext cx="4924425" cy="85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𝑡h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𝐴𝑆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5" name="Object 24">
                <a:extLst>
                  <a:ext uri="{FF2B5EF4-FFF2-40B4-BE49-F238E27FC236}">
                    <a16:creationId xmlns:a16="http://schemas.microsoft.com/office/drawing/2014/main" id="{72CC9898-7AF7-A9D2-F614-C2B48A774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1100" y="5788025"/>
                <a:ext cx="4924425" cy="85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6929D63-6993-96D5-16BB-EBF405DB6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84138"/>
            <a:ext cx="7078662" cy="1143000"/>
          </a:xfrm>
        </p:spPr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True Phenomenological Model for Isentropic Compression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28A73B63-8E1E-C6F8-454A-E15E546E6CEE}"/>
                  </a:ext>
                </a:extLst>
              </p:cNvPr>
              <p:cNvSpPr txBox="1"/>
              <p:nvPr/>
            </p:nvSpPr>
            <p:spPr bwMode="auto">
              <a:xfrm>
                <a:off x="1143000" y="1249363"/>
                <a:ext cx="2225675" cy="8842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𝑑𝑣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28A73B63-8E1E-C6F8-454A-E15E546E6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43000" y="1249363"/>
                <a:ext cx="2225675" cy="8842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92B6939D-D9B8-C071-82C3-CDF22B09892F}"/>
                  </a:ext>
                </a:extLst>
              </p:cNvPr>
              <p:cNvSpPr txBox="1"/>
              <p:nvPr/>
            </p:nvSpPr>
            <p:spPr bwMode="auto">
              <a:xfrm>
                <a:off x="4800600" y="1371600"/>
                <a:ext cx="2082800" cy="884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𝑑𝑣</m:t>
                          </m:r>
                        </m:num>
                        <m:den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4" name="Object 7">
                <a:extLst>
                  <a:ext uri="{FF2B5EF4-FFF2-40B4-BE49-F238E27FC236}">
                    <a16:creationId xmlns:a16="http://schemas.microsoft.com/office/drawing/2014/main" id="{92B6939D-D9B8-C071-82C3-CDF22B0989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00600" y="1371600"/>
                <a:ext cx="2082800" cy="8842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38" name="Object 2">
                <a:extLst>
                  <a:ext uri="{FF2B5EF4-FFF2-40B4-BE49-F238E27FC236}">
                    <a16:creationId xmlns:a16="http://schemas.microsoft.com/office/drawing/2014/main" id="{4386262B-B8A0-4E45-47EF-FF25262D4857}"/>
                  </a:ext>
                </a:extLst>
              </p:cNvPr>
              <p:cNvSpPr txBox="1"/>
              <p:nvPr/>
            </p:nvSpPr>
            <p:spPr bwMode="auto">
              <a:xfrm>
                <a:off x="1204913" y="2484438"/>
                <a:ext cx="6673850" cy="974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,0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,4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𝑘𝑔𝐾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4338" name="Object 2">
                <a:extLst>
                  <a:ext uri="{FF2B5EF4-FFF2-40B4-BE49-F238E27FC236}">
                    <a16:creationId xmlns:a16="http://schemas.microsoft.com/office/drawing/2014/main" id="{4386262B-B8A0-4E45-47EF-FF25262D48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4913" y="2484438"/>
                <a:ext cx="6673850" cy="974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7B3C5295-17F6-1765-2959-B8A40BB2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2171700"/>
            <a:ext cx="398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Let the mixture is modeled as: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CACDFA16-3C93-B053-7D75-42555691656E}"/>
                  </a:ext>
                </a:extLst>
              </p:cNvPr>
              <p:cNvSpPr txBox="1"/>
              <p:nvPr/>
            </p:nvSpPr>
            <p:spPr bwMode="auto">
              <a:xfrm>
                <a:off x="252413" y="4513263"/>
                <a:ext cx="8580437" cy="8318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6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,4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CACDFA16-3C93-B053-7D75-425556916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413" y="4513263"/>
                <a:ext cx="8580437" cy="8318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5AE726BA-F15D-0A62-E25F-84A505EC8790}"/>
                  </a:ext>
                </a:extLst>
              </p:cNvPr>
              <p:cNvSpPr txBox="1"/>
              <p:nvPr/>
            </p:nvSpPr>
            <p:spPr bwMode="auto">
              <a:xfrm>
                <a:off x="887413" y="3352800"/>
                <a:ext cx="6846887" cy="1055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,4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p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5AE726BA-F15D-0A62-E25F-84A505EC87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7413" y="3352800"/>
                <a:ext cx="6846887" cy="10556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4181348E-E0D7-AC8D-6C50-4A3BFA28B635}"/>
                  </a:ext>
                </a:extLst>
              </p:cNvPr>
              <p:cNvSpPr txBox="1"/>
              <p:nvPr/>
            </p:nvSpPr>
            <p:spPr bwMode="auto">
              <a:xfrm>
                <a:off x="460375" y="5491163"/>
                <a:ext cx="8250238" cy="1006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4181348E-E0D7-AC8D-6C50-4A3BFA28B6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75" y="5491163"/>
                <a:ext cx="8250238" cy="10064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54" name="Group 38">
            <a:extLst>
              <a:ext uri="{FF2B5EF4-FFF2-40B4-BE49-F238E27FC236}">
                <a16:creationId xmlns:a16="http://schemas.microsoft.com/office/drawing/2014/main" id="{D6F2D7B4-C080-752C-D8D4-6A58855DA2D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6155" name="Group 19">
              <a:extLst>
                <a:ext uri="{FF2B5EF4-FFF2-40B4-BE49-F238E27FC236}">
                  <a16:creationId xmlns:a16="http://schemas.microsoft.com/office/drawing/2014/main" id="{259922CB-24E0-FD5B-0F7C-C608EA2FE0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6157" name="Group 8">
                <a:extLst>
                  <a:ext uri="{FF2B5EF4-FFF2-40B4-BE49-F238E27FC236}">
                    <a16:creationId xmlns:a16="http://schemas.microsoft.com/office/drawing/2014/main" id="{F7A36D5E-422E-FE3A-6F62-B92D4E33C07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6159" name="Group 9">
                  <a:extLst>
                    <a:ext uri="{FF2B5EF4-FFF2-40B4-BE49-F238E27FC236}">
                      <a16:creationId xmlns:a16="http://schemas.microsoft.com/office/drawing/2014/main" id="{BB0E7559-4873-AF17-AD9C-6F8F02563E5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6169" name="Rectangle 10">
                    <a:extLst>
                      <a:ext uri="{FF2B5EF4-FFF2-40B4-BE49-F238E27FC236}">
                        <a16:creationId xmlns:a16="http://schemas.microsoft.com/office/drawing/2014/main" id="{6FC786A2-5C88-4A64-EFC1-9D7EE1F4D7A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6170" name="Rectangle 11">
                    <a:extLst>
                      <a:ext uri="{FF2B5EF4-FFF2-40B4-BE49-F238E27FC236}">
                        <a16:creationId xmlns:a16="http://schemas.microsoft.com/office/drawing/2014/main" id="{269F2EED-DAC9-BC87-0655-FD1DE2E792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6160" name="Group 12">
                  <a:extLst>
                    <a:ext uri="{FF2B5EF4-FFF2-40B4-BE49-F238E27FC236}">
                      <a16:creationId xmlns:a16="http://schemas.microsoft.com/office/drawing/2014/main" id="{52FCFBD7-5638-F76B-5419-00E505CEEB0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6167" name="Rectangle 13">
                    <a:extLst>
                      <a:ext uri="{FF2B5EF4-FFF2-40B4-BE49-F238E27FC236}">
                        <a16:creationId xmlns:a16="http://schemas.microsoft.com/office/drawing/2014/main" id="{3F94923F-498B-F0CA-B013-E3C28BC970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6168" name="Rectangle 14">
                    <a:extLst>
                      <a:ext uri="{FF2B5EF4-FFF2-40B4-BE49-F238E27FC236}">
                        <a16:creationId xmlns:a16="http://schemas.microsoft.com/office/drawing/2014/main" id="{BCDCCE1D-E2E4-5411-C1D5-E84E370D4C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6161" name="Group 15">
                  <a:extLst>
                    <a:ext uri="{FF2B5EF4-FFF2-40B4-BE49-F238E27FC236}">
                      <a16:creationId xmlns:a16="http://schemas.microsoft.com/office/drawing/2014/main" id="{8FDFE03B-2A58-E667-302C-19DF6EB68A0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6165" name="Rectangle 16">
                    <a:extLst>
                      <a:ext uri="{FF2B5EF4-FFF2-40B4-BE49-F238E27FC236}">
                        <a16:creationId xmlns:a16="http://schemas.microsoft.com/office/drawing/2014/main" id="{557B4BB2-0251-0834-EEC0-34725E58A5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6166" name="Rectangle 17">
                    <a:extLst>
                      <a:ext uri="{FF2B5EF4-FFF2-40B4-BE49-F238E27FC236}">
                        <a16:creationId xmlns:a16="http://schemas.microsoft.com/office/drawing/2014/main" id="{35711614-9931-4D5F-578E-41617460E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6162" name="Group 18">
                  <a:extLst>
                    <a:ext uri="{FF2B5EF4-FFF2-40B4-BE49-F238E27FC236}">
                      <a16:creationId xmlns:a16="http://schemas.microsoft.com/office/drawing/2014/main" id="{3C710242-4189-C2C1-C373-62EC1EFD07E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6163" name="Rectangle 19">
                    <a:extLst>
                      <a:ext uri="{FF2B5EF4-FFF2-40B4-BE49-F238E27FC236}">
                        <a16:creationId xmlns:a16="http://schemas.microsoft.com/office/drawing/2014/main" id="{54098C23-10B1-E633-6B18-D7DF74530AC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6164" name="Rectangle 20">
                    <a:extLst>
                      <a:ext uri="{FF2B5EF4-FFF2-40B4-BE49-F238E27FC236}">
                        <a16:creationId xmlns:a16="http://schemas.microsoft.com/office/drawing/2014/main" id="{BB917A9A-9557-E3D6-45CF-A603A0E5FA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33E39E19-9B90-7DE8-BD0D-0B77A95D9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6156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4A72136-1A46-01A7-5A94-88B920DB1C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6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34B5D92-D367-319D-5E53-7C092EDBF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84138"/>
            <a:ext cx="7078662" cy="1143000"/>
          </a:xfrm>
        </p:spPr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Realistic Estimate of Work for Isentropic Compression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301C0F54-C7B3-A229-31FE-60730CD1907E}"/>
                  </a:ext>
                </a:extLst>
              </p:cNvPr>
              <p:cNvSpPr txBox="1"/>
              <p:nvPr/>
            </p:nvSpPr>
            <p:spPr bwMode="auto">
              <a:xfrm>
                <a:off x="2571750" y="1312863"/>
                <a:ext cx="2198688" cy="512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𝑝𝑑𝑉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Object 7">
                <a:extLst>
                  <a:ext uri="{FF2B5EF4-FFF2-40B4-BE49-F238E27FC236}">
                    <a16:creationId xmlns:a16="http://schemas.microsoft.com/office/drawing/2014/main" id="{301C0F54-C7B3-A229-31FE-60730CD19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71750" y="1312863"/>
                <a:ext cx="2198688" cy="5127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2">
                <a:extLst>
                  <a:ext uri="{FF2B5EF4-FFF2-40B4-BE49-F238E27FC236}">
                    <a16:creationId xmlns:a16="http://schemas.microsoft.com/office/drawing/2014/main" id="{81282426-F626-6DC5-3475-A6A72DCE4425}"/>
                  </a:ext>
                </a:extLst>
              </p:cNvPr>
              <p:cNvSpPr txBox="1"/>
              <p:nvPr/>
            </p:nvSpPr>
            <p:spPr bwMode="auto">
              <a:xfrm>
                <a:off x="1720850" y="2462213"/>
                <a:ext cx="5729288" cy="609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,0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,3</m:t>
                          </m:r>
                        </m:sub>
                      </m:sSub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𝑘𝐽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𝑘𝑔𝐾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" name="Object 2">
                <a:extLst>
                  <a:ext uri="{FF2B5EF4-FFF2-40B4-BE49-F238E27FC236}">
                    <a16:creationId xmlns:a16="http://schemas.microsoft.com/office/drawing/2014/main" id="{81282426-F626-6DC5-3475-A6A72DCE4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0850" y="2462213"/>
                <a:ext cx="5729288" cy="609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66175D3-2139-7543-460E-B6DF79BEE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981200"/>
            <a:ext cx="3981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Let the mixture is modeled as: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E2DD7D15-7C65-290F-1848-4906B932F4AE}"/>
                  </a:ext>
                </a:extLst>
              </p:cNvPr>
              <p:cNvSpPr txBox="1"/>
              <p:nvPr/>
            </p:nvSpPr>
            <p:spPr bwMode="auto">
              <a:xfrm>
                <a:off x="485775" y="4702175"/>
                <a:ext cx="8340725" cy="9207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E2DD7D15-7C65-290F-1848-4906B932F4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775" y="4702175"/>
                <a:ext cx="8340725" cy="9207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2B331C13-44F1-B859-B776-EED8A3446346}"/>
                  </a:ext>
                </a:extLst>
              </p:cNvPr>
              <p:cNvSpPr txBox="1"/>
              <p:nvPr/>
            </p:nvSpPr>
            <p:spPr bwMode="auto">
              <a:xfrm>
                <a:off x="2030413" y="3316288"/>
                <a:ext cx="5419725" cy="1055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,0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,1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2B331C13-44F1-B859-B776-EED8A3446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0413" y="3316288"/>
                <a:ext cx="5419725" cy="10556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76" name="Group 38">
            <a:extLst>
              <a:ext uri="{FF2B5EF4-FFF2-40B4-BE49-F238E27FC236}">
                <a16:creationId xmlns:a16="http://schemas.microsoft.com/office/drawing/2014/main" id="{F40278DF-4B24-6769-B5BE-4DF5AD81516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7177" name="Group 19">
              <a:extLst>
                <a:ext uri="{FF2B5EF4-FFF2-40B4-BE49-F238E27FC236}">
                  <a16:creationId xmlns:a16="http://schemas.microsoft.com/office/drawing/2014/main" id="{78516295-8EFD-FF6F-ECF0-F54D003CC6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179" name="Group 8">
                <a:extLst>
                  <a:ext uri="{FF2B5EF4-FFF2-40B4-BE49-F238E27FC236}">
                    <a16:creationId xmlns:a16="http://schemas.microsoft.com/office/drawing/2014/main" id="{92778A03-CACC-189B-DB41-2C06E91CAD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7181" name="Group 9">
                  <a:extLst>
                    <a:ext uri="{FF2B5EF4-FFF2-40B4-BE49-F238E27FC236}">
                      <a16:creationId xmlns:a16="http://schemas.microsoft.com/office/drawing/2014/main" id="{1061A8E8-8394-E986-D4C7-2FB8BD3CB6F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7191" name="Rectangle 10">
                    <a:extLst>
                      <a:ext uri="{FF2B5EF4-FFF2-40B4-BE49-F238E27FC236}">
                        <a16:creationId xmlns:a16="http://schemas.microsoft.com/office/drawing/2014/main" id="{6DBAEE11-DB48-832B-A46B-11C110DB46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92" name="Rectangle 11">
                    <a:extLst>
                      <a:ext uri="{FF2B5EF4-FFF2-40B4-BE49-F238E27FC236}">
                        <a16:creationId xmlns:a16="http://schemas.microsoft.com/office/drawing/2014/main" id="{B12B4D96-18D3-8654-D2F2-5777B071A5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2" name="Group 12">
                  <a:extLst>
                    <a:ext uri="{FF2B5EF4-FFF2-40B4-BE49-F238E27FC236}">
                      <a16:creationId xmlns:a16="http://schemas.microsoft.com/office/drawing/2014/main" id="{B3815DAD-E2D2-4108-93F6-845AA0FE787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7189" name="Rectangle 13">
                    <a:extLst>
                      <a:ext uri="{FF2B5EF4-FFF2-40B4-BE49-F238E27FC236}">
                        <a16:creationId xmlns:a16="http://schemas.microsoft.com/office/drawing/2014/main" id="{1D042B9A-AA22-22FA-2319-140570B513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90" name="Rectangle 14">
                    <a:extLst>
                      <a:ext uri="{FF2B5EF4-FFF2-40B4-BE49-F238E27FC236}">
                        <a16:creationId xmlns:a16="http://schemas.microsoft.com/office/drawing/2014/main" id="{C7711B4D-AC50-8654-DE9F-DBAE188BA97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3" name="Group 15">
                  <a:extLst>
                    <a:ext uri="{FF2B5EF4-FFF2-40B4-BE49-F238E27FC236}">
                      <a16:creationId xmlns:a16="http://schemas.microsoft.com/office/drawing/2014/main" id="{E9ECDB19-E22E-0862-0419-22F2BC21A0F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7187" name="Rectangle 16">
                    <a:extLst>
                      <a:ext uri="{FF2B5EF4-FFF2-40B4-BE49-F238E27FC236}">
                        <a16:creationId xmlns:a16="http://schemas.microsoft.com/office/drawing/2014/main" id="{DF8B644B-0CD7-7BBC-B90A-A8843058E4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88" name="Rectangle 17">
                    <a:extLst>
                      <a:ext uri="{FF2B5EF4-FFF2-40B4-BE49-F238E27FC236}">
                        <a16:creationId xmlns:a16="http://schemas.microsoft.com/office/drawing/2014/main" id="{486E1749-8D12-66AE-A85D-32FC0C3A67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7184" name="Group 18">
                  <a:extLst>
                    <a:ext uri="{FF2B5EF4-FFF2-40B4-BE49-F238E27FC236}">
                      <a16:creationId xmlns:a16="http://schemas.microsoft.com/office/drawing/2014/main" id="{EAEB3F64-23EE-FF58-0355-510D45E5190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7185" name="Rectangle 19">
                    <a:extLst>
                      <a:ext uri="{FF2B5EF4-FFF2-40B4-BE49-F238E27FC236}">
                        <a16:creationId xmlns:a16="http://schemas.microsoft.com/office/drawing/2014/main" id="{83C91165-3BC9-86AB-31EB-0D400FDF27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7186" name="Rectangle 20">
                    <a:extLst>
                      <a:ext uri="{FF2B5EF4-FFF2-40B4-BE49-F238E27FC236}">
                        <a16:creationId xmlns:a16="http://schemas.microsoft.com/office/drawing/2014/main" id="{48C41FB6-1C44-1C0A-0545-F2FDFEA738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489B11B4-CAD6-22E6-C95A-605FDB652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717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91F31E9F-0824-4B7E-A3C1-FC2A971299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B0E439C-A853-B492-1D5F-CC030991C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75" y="114300"/>
            <a:ext cx="7375525" cy="1143000"/>
          </a:xfrm>
        </p:spPr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Generalized First Order Models for Variable Specific Heats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2" name="Content Placeholder 3">
                <a:extLst>
                  <a:ext uri="{FF2B5EF4-FFF2-40B4-BE49-F238E27FC236}">
                    <a16:creationId xmlns:a16="http://schemas.microsoft.com/office/drawing/2014/main" id="{B132149F-DA44-1816-A432-E1B18491A489}"/>
                  </a:ext>
                </a:extLst>
              </p:cNvPr>
              <p:cNvSpPr txBox="1">
                <a:spLocks noGrp="1"/>
              </p:cNvSpPr>
              <p:nvPr>
                <p:ph idx="1"/>
              </p:nvPr>
            </p:nvSpPr>
            <p:spPr bwMode="auto">
              <a:xfrm>
                <a:off x="3375025" y="1265238"/>
                <a:ext cx="27432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0482" name="Content Placeholder 3">
                <a:extLst>
                  <a:ext uri="{FF2B5EF4-FFF2-40B4-BE49-F238E27FC236}">
                    <a16:creationId xmlns:a16="http://schemas.microsoft.com/office/drawing/2014/main" id="{B132149F-DA44-1816-A432-E1B18491A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3375025" y="1265238"/>
                <a:ext cx="2743200" cy="685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Content Placeholder 3">
                <a:extLst>
                  <a:ext uri="{FF2B5EF4-FFF2-40B4-BE49-F238E27FC236}">
                    <a16:creationId xmlns:a16="http://schemas.microsoft.com/office/drawing/2014/main" id="{0F88E3F8-144B-859B-2556-823435780ED1}"/>
                  </a:ext>
                </a:extLst>
              </p:cNvPr>
              <p:cNvSpPr txBox="1"/>
              <p:nvPr/>
            </p:nvSpPr>
            <p:spPr bwMode="auto">
              <a:xfrm>
                <a:off x="3375025" y="2287588"/>
                <a:ext cx="2590800" cy="647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20483" name="Content Placeholder 3">
                <a:extLst>
                  <a:ext uri="{FF2B5EF4-FFF2-40B4-BE49-F238E27FC236}">
                    <a16:creationId xmlns:a16="http://schemas.microsoft.com/office/drawing/2014/main" id="{0F88E3F8-144B-859B-2556-823435780E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5025" y="2287588"/>
                <a:ext cx="2590800" cy="6477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01" name="TextBox 6">
            <a:extLst>
              <a:ext uri="{FF2B5EF4-FFF2-40B4-BE49-F238E27FC236}">
                <a16:creationId xmlns:a16="http://schemas.microsoft.com/office/drawing/2014/main" id="{BEF2B984-7CD7-D719-2B1A-D00650F55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962400"/>
            <a:ext cx="4464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cs typeface="Times New Roman" panose="02020603050405020304" pitchFamily="18" charset="0"/>
              </a:rPr>
              <a:t>a</a:t>
            </a:r>
            <a:r>
              <a:rPr lang="en-US" altLang="en-US" sz="2400" i="1" baseline="-25000">
                <a:latin typeface="Arial" panose="020B0604020202020204" pitchFamily="34" charset="0"/>
              </a:rPr>
              <a:t>p</a:t>
            </a:r>
            <a:r>
              <a:rPr lang="en-US" altLang="en-US" sz="2400">
                <a:latin typeface="Arial" panose="020B0604020202020204" pitchFamily="34" charset="0"/>
              </a:rPr>
              <a:t> = 28.182 – 32.182 kJ/kmol.K</a:t>
            </a:r>
          </a:p>
        </p:txBody>
      </p:sp>
      <p:sp>
        <p:nvSpPr>
          <p:cNvPr id="20502" name="TextBox 7">
            <a:extLst>
              <a:ext uri="{FF2B5EF4-FFF2-40B4-BE49-F238E27FC236}">
                <a16:creationId xmlns:a16="http://schemas.microsoft.com/office/drawing/2014/main" id="{2E76B209-495C-E234-E5C3-536BBD37A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724400"/>
            <a:ext cx="4452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cs typeface="Times New Roman" panose="02020603050405020304" pitchFamily="18" charset="0"/>
              </a:rPr>
              <a:t>b</a:t>
            </a:r>
            <a:r>
              <a:rPr lang="en-US" altLang="en-US" sz="2400" i="1" baseline="-25000">
                <a:latin typeface="Arial" panose="020B0604020202020204" pitchFamily="34" charset="0"/>
              </a:rPr>
              <a:t>v</a:t>
            </a:r>
            <a:r>
              <a:rPr lang="en-US" altLang="en-US" sz="2400">
                <a:latin typeface="Arial" panose="020B0604020202020204" pitchFamily="34" charset="0"/>
              </a:rPr>
              <a:t> = 19.868 – 23.868 kJ/kmol.K</a:t>
            </a:r>
          </a:p>
        </p:txBody>
      </p:sp>
      <p:sp>
        <p:nvSpPr>
          <p:cNvPr id="20503" name="TextBox 8">
            <a:extLst>
              <a:ext uri="{FF2B5EF4-FFF2-40B4-BE49-F238E27FC236}">
                <a16:creationId xmlns:a16="http://schemas.microsoft.com/office/drawing/2014/main" id="{D8B88556-9EC5-2179-13DB-AC2EEC8F3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419725"/>
            <a:ext cx="507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latin typeface="Arial" panose="020B0604020202020204" pitchFamily="34" charset="0"/>
              </a:rPr>
              <a:t>k</a:t>
            </a:r>
            <a:r>
              <a:rPr lang="en-US" altLang="en-US" sz="2400" i="1" baseline="-25000">
                <a:latin typeface="Arial" panose="020B0604020202020204" pitchFamily="34" charset="0"/>
              </a:rPr>
              <a:t>1</a:t>
            </a:r>
            <a:r>
              <a:rPr lang="en-US" altLang="en-US" sz="2400">
                <a:latin typeface="Arial" panose="020B0604020202020204" pitchFamily="34" charset="0"/>
              </a:rPr>
              <a:t> = 0.003844–0.009844 kJ/kmol.K</a:t>
            </a:r>
            <a:r>
              <a:rPr lang="en-US" altLang="en-US" sz="2400" baseline="30000">
                <a:latin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244" name="Ink 29">
                <a:extLst>
                  <a:ext uri="{FF2B5EF4-FFF2-40B4-BE49-F238E27FC236}">
                    <a16:creationId xmlns:a16="http://schemas.microsoft.com/office/drawing/2014/main" id="{071D5F41-8620-86AE-FA7E-B08BB98C9D2E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82913" y="6505575"/>
              <a:ext cx="1587" cy="1588"/>
            </p14:xfrm>
          </p:contentPart>
        </mc:Choice>
        <mc:Fallback xmlns="">
          <p:pic>
            <p:nvPicPr>
              <p:cNvPr id="10244" name="Ink 29">
                <a:extLst>
                  <a:ext uri="{FF2B5EF4-FFF2-40B4-BE49-F238E27FC236}">
                    <a16:creationId xmlns:a16="http://schemas.microsoft.com/office/drawing/2014/main" id="{071D5F41-8620-86AE-FA7E-B08BB98C9D2E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1651" y="6464287"/>
                <a:ext cx="84111" cy="841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245" name="Ink 19">
                <a:extLst>
                  <a:ext uri="{FF2B5EF4-FFF2-40B4-BE49-F238E27FC236}">
                    <a16:creationId xmlns:a16="http://schemas.microsoft.com/office/drawing/2014/main" id="{969CDF74-9C9F-1345-4530-0EA933B51F4C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691438" y="4883150"/>
              <a:ext cx="1587" cy="1588"/>
            </p14:xfrm>
          </p:contentPart>
        </mc:Choice>
        <mc:Fallback xmlns="">
          <p:pic>
            <p:nvPicPr>
              <p:cNvPr id="10245" name="Ink 19">
                <a:extLst>
                  <a:ext uri="{FF2B5EF4-FFF2-40B4-BE49-F238E27FC236}">
                    <a16:creationId xmlns:a16="http://schemas.microsoft.com/office/drawing/2014/main" id="{969CDF74-9C9F-1345-4530-0EA933B51F4C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50176" y="4841862"/>
                <a:ext cx="84111" cy="84164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353B436-0954-4692-E30F-7EA9CDE7F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75" y="3294063"/>
            <a:ext cx="508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For design analysis of Engine Models:</a:t>
            </a:r>
          </a:p>
        </p:txBody>
      </p:sp>
      <p:grpSp>
        <p:nvGrpSpPr>
          <p:cNvPr id="8203" name="Group 38">
            <a:extLst>
              <a:ext uri="{FF2B5EF4-FFF2-40B4-BE49-F238E27FC236}">
                <a16:creationId xmlns:a16="http://schemas.microsoft.com/office/drawing/2014/main" id="{1972049F-9670-6161-D768-4A6C6873EF5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8204" name="Group 19">
              <a:extLst>
                <a:ext uri="{FF2B5EF4-FFF2-40B4-BE49-F238E27FC236}">
                  <a16:creationId xmlns:a16="http://schemas.microsoft.com/office/drawing/2014/main" id="{01F8878D-E21E-7AD5-FC3E-7DB37F4F7D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8206" name="Group 8">
                <a:extLst>
                  <a:ext uri="{FF2B5EF4-FFF2-40B4-BE49-F238E27FC236}">
                    <a16:creationId xmlns:a16="http://schemas.microsoft.com/office/drawing/2014/main" id="{43931170-208F-F008-4130-7E0CA7D7CA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8208" name="Group 9">
                  <a:extLst>
                    <a:ext uri="{FF2B5EF4-FFF2-40B4-BE49-F238E27FC236}">
                      <a16:creationId xmlns:a16="http://schemas.microsoft.com/office/drawing/2014/main" id="{3B71D103-357E-7582-AC2E-F247E2D3F6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8218" name="Rectangle 10">
                    <a:extLst>
                      <a:ext uri="{FF2B5EF4-FFF2-40B4-BE49-F238E27FC236}">
                        <a16:creationId xmlns:a16="http://schemas.microsoft.com/office/drawing/2014/main" id="{D043539A-EC5F-75D7-492D-5F8F7D64EF0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9" name="Rectangle 11">
                    <a:extLst>
                      <a:ext uri="{FF2B5EF4-FFF2-40B4-BE49-F238E27FC236}">
                        <a16:creationId xmlns:a16="http://schemas.microsoft.com/office/drawing/2014/main" id="{71A87E58-0DCA-FE93-725C-8A591EB9BE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09" name="Group 12">
                  <a:extLst>
                    <a:ext uri="{FF2B5EF4-FFF2-40B4-BE49-F238E27FC236}">
                      <a16:creationId xmlns:a16="http://schemas.microsoft.com/office/drawing/2014/main" id="{C7A185A2-D94A-03C6-26A7-E942ED61DC8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8216" name="Rectangle 13">
                    <a:extLst>
                      <a:ext uri="{FF2B5EF4-FFF2-40B4-BE49-F238E27FC236}">
                        <a16:creationId xmlns:a16="http://schemas.microsoft.com/office/drawing/2014/main" id="{1DC81F01-8FA3-E35D-0B83-10168EA053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7" name="Rectangle 14">
                    <a:extLst>
                      <a:ext uri="{FF2B5EF4-FFF2-40B4-BE49-F238E27FC236}">
                        <a16:creationId xmlns:a16="http://schemas.microsoft.com/office/drawing/2014/main" id="{484A8208-C3C3-6F73-56CE-6ACEA8AC7E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10" name="Group 15">
                  <a:extLst>
                    <a:ext uri="{FF2B5EF4-FFF2-40B4-BE49-F238E27FC236}">
                      <a16:creationId xmlns:a16="http://schemas.microsoft.com/office/drawing/2014/main" id="{8B769D00-E417-8444-3CB6-6F5FF26AF20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8214" name="Rectangle 16">
                    <a:extLst>
                      <a:ext uri="{FF2B5EF4-FFF2-40B4-BE49-F238E27FC236}">
                        <a16:creationId xmlns:a16="http://schemas.microsoft.com/office/drawing/2014/main" id="{10A32CCD-B9E5-B7C0-BFE1-3D549D58B9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5" name="Rectangle 17">
                    <a:extLst>
                      <a:ext uri="{FF2B5EF4-FFF2-40B4-BE49-F238E27FC236}">
                        <a16:creationId xmlns:a16="http://schemas.microsoft.com/office/drawing/2014/main" id="{50F51146-69CB-3CBA-EE9E-080B0BA6C3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8211" name="Group 18">
                  <a:extLst>
                    <a:ext uri="{FF2B5EF4-FFF2-40B4-BE49-F238E27FC236}">
                      <a16:creationId xmlns:a16="http://schemas.microsoft.com/office/drawing/2014/main" id="{0F1C47F0-D0AA-205D-3920-5D1C819282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8212" name="Rectangle 19">
                    <a:extLst>
                      <a:ext uri="{FF2B5EF4-FFF2-40B4-BE49-F238E27FC236}">
                        <a16:creationId xmlns:a16="http://schemas.microsoft.com/office/drawing/2014/main" id="{82F376F6-7DFB-9EEA-C9DB-FF179BAD0B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8213" name="Rectangle 20">
                    <a:extLst>
                      <a:ext uri="{FF2B5EF4-FFF2-40B4-BE49-F238E27FC236}">
                        <a16:creationId xmlns:a16="http://schemas.microsoft.com/office/drawing/2014/main" id="{BE9B6533-D117-7556-0DD1-A73186A2426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6B35A195-0631-4908-F77E-1C494D3511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8205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CFDB5C4-0648-1002-DA14-7ED4F45246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1" grpId="0"/>
      <p:bldP spid="20502" grpId="0"/>
      <p:bldP spid="2050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15CD8C9E-1593-9F5E-8C18-113F9793B4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863" y="84138"/>
            <a:ext cx="7078662" cy="1143000"/>
          </a:xfrm>
        </p:spPr>
        <p:txBody>
          <a:bodyPr/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Carnot’s Concept of Air-Standard Model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6A8181-449C-3AA8-EE67-5936DF525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123950"/>
            <a:ext cx="7753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</a:rPr>
              <a:t>Let the mixture is modeled as air with constant properties measured at STP: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8DED516C-D510-8BE3-4B89-DFEB151F08DF}"/>
                  </a:ext>
                </a:extLst>
              </p:cNvPr>
              <p:cNvSpPr txBox="1"/>
              <p:nvPr/>
            </p:nvSpPr>
            <p:spPr bwMode="auto">
              <a:xfrm>
                <a:off x="4419600" y="2289175"/>
                <a:ext cx="3171825" cy="97313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5" name="Object 7">
                <a:extLst>
                  <a:ext uri="{FF2B5EF4-FFF2-40B4-BE49-F238E27FC236}">
                    <a16:creationId xmlns:a16="http://schemas.microsoft.com/office/drawing/2014/main" id="{8DED516C-D510-8BE3-4B89-DFEB151F0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2289175"/>
                <a:ext cx="3171825" cy="9731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AE870B89-5ACF-E611-BB08-DD3AD24BB0D7}"/>
                  </a:ext>
                </a:extLst>
              </p:cNvPr>
              <p:cNvSpPr txBox="1"/>
              <p:nvPr/>
            </p:nvSpPr>
            <p:spPr bwMode="auto">
              <a:xfrm>
                <a:off x="1282700" y="2206625"/>
                <a:ext cx="2824163" cy="10556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𝑑𝑇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𝑑𝑣</m:t>
                              </m:r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7" name="Object 7">
                <a:extLst>
                  <a:ext uri="{FF2B5EF4-FFF2-40B4-BE49-F238E27FC236}">
                    <a16:creationId xmlns:a16="http://schemas.microsoft.com/office/drawing/2014/main" id="{AE870B89-5ACF-E611-BB08-DD3AD24BB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2700" y="2206625"/>
                <a:ext cx="2824163" cy="10556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CD1CE24-3773-BED2-7469-CA0C986804F6}"/>
                  </a:ext>
                </a:extLst>
              </p:cNvPr>
              <p:cNvSpPr txBox="1"/>
              <p:nvPr/>
            </p:nvSpPr>
            <p:spPr bwMode="auto">
              <a:xfrm>
                <a:off x="338138" y="3773488"/>
                <a:ext cx="3017837" cy="9556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8" name="Object 7">
                <a:extLst>
                  <a:ext uri="{FF2B5EF4-FFF2-40B4-BE49-F238E27FC236}">
                    <a16:creationId xmlns:a16="http://schemas.microsoft.com/office/drawing/2014/main" id="{CCD1CE24-3773-BED2-7469-CA0C98680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8138" y="3773488"/>
                <a:ext cx="3017837" cy="9556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223" name="Group 38">
            <a:extLst>
              <a:ext uri="{FF2B5EF4-FFF2-40B4-BE49-F238E27FC236}">
                <a16:creationId xmlns:a16="http://schemas.microsoft.com/office/drawing/2014/main" id="{5FC73DE3-3B25-7635-2BB6-A5BB8C79D76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9227" name="Group 19">
              <a:extLst>
                <a:ext uri="{FF2B5EF4-FFF2-40B4-BE49-F238E27FC236}">
                  <a16:creationId xmlns:a16="http://schemas.microsoft.com/office/drawing/2014/main" id="{B3D37E55-DB58-A196-C00A-DB0C26607D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229" name="Group 8">
                <a:extLst>
                  <a:ext uri="{FF2B5EF4-FFF2-40B4-BE49-F238E27FC236}">
                    <a16:creationId xmlns:a16="http://schemas.microsoft.com/office/drawing/2014/main" id="{97A22641-3DD0-A8A6-F471-D053A10389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9231" name="Group 9">
                  <a:extLst>
                    <a:ext uri="{FF2B5EF4-FFF2-40B4-BE49-F238E27FC236}">
                      <a16:creationId xmlns:a16="http://schemas.microsoft.com/office/drawing/2014/main" id="{4D264554-C689-0A54-D576-A03D748D868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9241" name="Rectangle 10">
                    <a:extLst>
                      <a:ext uri="{FF2B5EF4-FFF2-40B4-BE49-F238E27FC236}">
                        <a16:creationId xmlns:a16="http://schemas.microsoft.com/office/drawing/2014/main" id="{2A25D6E1-A774-B25F-6D20-2DBFAA0392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42" name="Rectangle 11">
                    <a:extLst>
                      <a:ext uri="{FF2B5EF4-FFF2-40B4-BE49-F238E27FC236}">
                        <a16:creationId xmlns:a16="http://schemas.microsoft.com/office/drawing/2014/main" id="{2C6E9595-DFC7-6AC5-A6D3-9ECCFD45C45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2" name="Group 12">
                  <a:extLst>
                    <a:ext uri="{FF2B5EF4-FFF2-40B4-BE49-F238E27FC236}">
                      <a16:creationId xmlns:a16="http://schemas.microsoft.com/office/drawing/2014/main" id="{6FFB6ABD-D376-324C-85B4-87F7420E575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9239" name="Rectangle 13">
                    <a:extLst>
                      <a:ext uri="{FF2B5EF4-FFF2-40B4-BE49-F238E27FC236}">
                        <a16:creationId xmlns:a16="http://schemas.microsoft.com/office/drawing/2014/main" id="{1D65BD6F-F380-C75E-6148-218EFDFF8F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40" name="Rectangle 14">
                    <a:extLst>
                      <a:ext uri="{FF2B5EF4-FFF2-40B4-BE49-F238E27FC236}">
                        <a16:creationId xmlns:a16="http://schemas.microsoft.com/office/drawing/2014/main" id="{227A25A2-B84B-8A76-89E2-A5D66AEF5D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3" name="Group 15">
                  <a:extLst>
                    <a:ext uri="{FF2B5EF4-FFF2-40B4-BE49-F238E27FC236}">
                      <a16:creationId xmlns:a16="http://schemas.microsoft.com/office/drawing/2014/main" id="{B66120A8-F3F4-1CB5-41D1-F03738455F0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9237" name="Rectangle 16">
                    <a:extLst>
                      <a:ext uri="{FF2B5EF4-FFF2-40B4-BE49-F238E27FC236}">
                        <a16:creationId xmlns:a16="http://schemas.microsoft.com/office/drawing/2014/main" id="{42A1E35A-E17C-76B7-B4F4-64050BD2CC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38" name="Rectangle 17">
                    <a:extLst>
                      <a:ext uri="{FF2B5EF4-FFF2-40B4-BE49-F238E27FC236}">
                        <a16:creationId xmlns:a16="http://schemas.microsoft.com/office/drawing/2014/main" id="{CFEEC56A-5EBC-F79B-89E2-656B5FCE23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9234" name="Group 18">
                  <a:extLst>
                    <a:ext uri="{FF2B5EF4-FFF2-40B4-BE49-F238E27FC236}">
                      <a16:creationId xmlns:a16="http://schemas.microsoft.com/office/drawing/2014/main" id="{82B4540A-157B-0F0D-00CE-D94CC66A0FD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9235" name="Rectangle 19">
                    <a:extLst>
                      <a:ext uri="{FF2B5EF4-FFF2-40B4-BE49-F238E27FC236}">
                        <a16:creationId xmlns:a16="http://schemas.microsoft.com/office/drawing/2014/main" id="{B9D6B907-A5E4-EE2E-6F0C-3780F8FBBA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36" name="Rectangle 20">
                    <a:extLst>
                      <a:ext uri="{FF2B5EF4-FFF2-40B4-BE49-F238E27FC236}">
                        <a16:creationId xmlns:a16="http://schemas.microsoft.com/office/drawing/2014/main" id="{E410E48B-CC4C-E467-6D8B-E332C3449B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B7F7CBC1-10D8-8E4A-866B-B01D61E0AD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9228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D8DAAD6-5D5B-EEEE-8394-87CFCE97BA8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ject 26">
                <a:extLst>
                  <a:ext uri="{FF2B5EF4-FFF2-40B4-BE49-F238E27FC236}">
                    <a16:creationId xmlns:a16="http://schemas.microsoft.com/office/drawing/2014/main" id="{F962AE5B-2CFF-3655-B93C-A2A8600707E4}"/>
                  </a:ext>
                </a:extLst>
              </p:cNvPr>
              <p:cNvSpPr txBox="1"/>
              <p:nvPr/>
            </p:nvSpPr>
            <p:spPr bwMode="auto">
              <a:xfrm>
                <a:off x="3810000" y="3627438"/>
                <a:ext cx="2665413" cy="9556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7" name="Object 26">
                <a:extLst>
                  <a:ext uri="{FF2B5EF4-FFF2-40B4-BE49-F238E27FC236}">
                    <a16:creationId xmlns:a16="http://schemas.microsoft.com/office/drawing/2014/main" id="{F962AE5B-2CFF-3655-B93C-A2A860070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3627438"/>
                <a:ext cx="2665413" cy="9556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bject 27">
                <a:extLst>
                  <a:ext uri="{FF2B5EF4-FFF2-40B4-BE49-F238E27FC236}">
                    <a16:creationId xmlns:a16="http://schemas.microsoft.com/office/drawing/2014/main" id="{0AB4E5A3-4504-B113-EBBA-F57BFBD5DA6D}"/>
                  </a:ext>
                </a:extLst>
              </p:cNvPr>
              <p:cNvSpPr txBox="1"/>
              <p:nvPr/>
            </p:nvSpPr>
            <p:spPr bwMode="auto">
              <a:xfrm>
                <a:off x="6877050" y="3781425"/>
                <a:ext cx="1708150" cy="10048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8" name="Object 27">
                <a:extLst>
                  <a:ext uri="{FF2B5EF4-FFF2-40B4-BE49-F238E27FC236}">
                    <a16:creationId xmlns:a16="http://schemas.microsoft.com/office/drawing/2014/main" id="{0AB4E5A3-4504-B113-EBBA-F57BFBD5D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7050" y="3781425"/>
                <a:ext cx="1708150" cy="10048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bject 6">
                <a:extLst>
                  <a:ext uri="{FF2B5EF4-FFF2-40B4-BE49-F238E27FC236}">
                    <a16:creationId xmlns:a16="http://schemas.microsoft.com/office/drawing/2014/main" id="{4BFF23EE-D8E6-F382-F18A-41B458C095B2}"/>
                  </a:ext>
                </a:extLst>
              </p:cNvPr>
              <p:cNvSpPr txBox="1"/>
              <p:nvPr/>
            </p:nvSpPr>
            <p:spPr bwMode="auto">
              <a:xfrm>
                <a:off x="430213" y="5197475"/>
                <a:ext cx="8547100" cy="11334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limLoc m:val="undOvr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𝑝𝑑𝑣</m:t>
                          </m:r>
                        </m:e>
                      </m:nary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PrePr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/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</m:sPre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𝑆𝑇𝑃</m:t>
                          </m:r>
                        </m:sub>
                      </m:sSub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9" name="Object 6">
                <a:extLst>
                  <a:ext uri="{FF2B5EF4-FFF2-40B4-BE49-F238E27FC236}">
                    <a16:creationId xmlns:a16="http://schemas.microsoft.com/office/drawing/2014/main" id="{4BFF23EE-D8E6-F382-F18A-41B458C095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0213" y="5197475"/>
                <a:ext cx="8547100" cy="11334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6B981384-931E-D99E-4DB4-83126706BD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46038"/>
            <a:ext cx="6845300" cy="1143000"/>
          </a:xfrm>
        </p:spPr>
        <p:txBody>
          <a:bodyPr/>
          <a:lstStyle/>
          <a:p>
            <a:r>
              <a:rPr lang="en-US" altLang="en-US" sz="2800">
                <a:cs typeface="Times New Roman" panose="02020603050405020304" pitchFamily="18" charset="0"/>
              </a:rPr>
              <a:t>The Role of  Isentropic Compression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3" name="Object 7">
                <a:extLst>
                  <a:ext uri="{FF2B5EF4-FFF2-40B4-BE49-F238E27FC236}">
                    <a16:creationId xmlns:a16="http://schemas.microsoft.com/office/drawing/2014/main" id="{6C66C1A6-C59D-EB17-654A-CADC54E21D0A}"/>
                  </a:ext>
                </a:extLst>
              </p:cNvPr>
              <p:cNvSpPr txBox="1"/>
              <p:nvPr/>
            </p:nvSpPr>
            <p:spPr bwMode="auto">
              <a:xfrm>
                <a:off x="822325" y="1731963"/>
                <a:ext cx="7648575" cy="9715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,0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IN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en-IN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sub>
                          </m:sSub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0243" name="Object 7">
                <a:extLst>
                  <a:ext uri="{FF2B5EF4-FFF2-40B4-BE49-F238E27FC236}">
                    <a16:creationId xmlns:a16="http://schemas.microsoft.com/office/drawing/2014/main" id="{6C66C1A6-C59D-EB17-654A-CADC54E21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325" y="1731963"/>
                <a:ext cx="7648575" cy="971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44" name="Content Placeholder 3">
                <a:extLst>
                  <a:ext uri="{FF2B5EF4-FFF2-40B4-BE49-F238E27FC236}">
                    <a16:creationId xmlns:a16="http://schemas.microsoft.com/office/drawing/2014/main" id="{98092CA8-D80A-9CEC-1A8F-00991F92EFD7}"/>
                  </a:ext>
                </a:extLst>
              </p:cNvPr>
              <p:cNvSpPr txBox="1"/>
              <p:nvPr/>
            </p:nvSpPr>
            <p:spPr bwMode="auto">
              <a:xfrm>
                <a:off x="3992563" y="2357438"/>
                <a:ext cx="4494212" cy="10810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IN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IN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N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func>
                        <m:funcPr>
                          <m:ctrlPr>
                            <a:rPr lang="en-IN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IN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IN"/>
              </a:p>
            </p:txBody>
          </p:sp>
        </mc:Choice>
        <mc:Fallback xmlns="">
          <p:sp>
            <p:nvSpPr>
              <p:cNvPr id="10244" name="Content Placeholder 3">
                <a:extLst>
                  <a:ext uri="{FF2B5EF4-FFF2-40B4-BE49-F238E27FC236}">
                    <a16:creationId xmlns:a16="http://schemas.microsoft.com/office/drawing/2014/main" id="{98092CA8-D80A-9CEC-1A8F-00991F92E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2563" y="2357438"/>
                <a:ext cx="4494212" cy="10810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45" name="TextBox 8">
            <a:extLst>
              <a:ext uri="{FF2B5EF4-FFF2-40B4-BE49-F238E27FC236}">
                <a16:creationId xmlns:a16="http://schemas.microsoft.com/office/drawing/2014/main" id="{0BA4A301-D282-B883-15C7-5BE3A85D2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244600"/>
            <a:ext cx="386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Higher order Property Model:</a:t>
            </a:r>
          </a:p>
        </p:txBody>
      </p:sp>
      <p:sp>
        <p:nvSpPr>
          <p:cNvPr id="10246" name="TextBox 27">
            <a:extLst>
              <a:ext uri="{FF2B5EF4-FFF2-40B4-BE49-F238E27FC236}">
                <a16:creationId xmlns:a16="http://schemas.microsoft.com/office/drawing/2014/main" id="{6C69A327-C3E5-08F3-759A-50F74E286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628900"/>
            <a:ext cx="3713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IN" altLang="en-US" sz="2400"/>
              <a:t>First order Property Model: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CD67F9-AE4D-2376-E58B-24FE03493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3324225"/>
            <a:ext cx="878681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IN" altLang="en-US" sz="2400"/>
              <a:t>Makes the fuel-air mixture ready for combustion:</a:t>
            </a:r>
          </a:p>
          <a:p>
            <a:pPr>
              <a:spcBef>
                <a:spcPct val="0"/>
              </a:spcBef>
            </a:pPr>
            <a:r>
              <a:rPr lang="en-IN" altLang="en-US" sz="2400"/>
              <a:t>In a combustion reaction, bonds are being destroyed and formed between different atoms in molecules.</a:t>
            </a:r>
          </a:p>
          <a:p>
            <a:pPr>
              <a:spcBef>
                <a:spcPct val="0"/>
              </a:spcBef>
            </a:pPr>
            <a:r>
              <a:rPr lang="en-IN" altLang="en-US" sz="2400"/>
              <a:t>The parts of the molecules that undergo bond breakage and formation need to line up with each other. </a:t>
            </a:r>
          </a:p>
          <a:p>
            <a:pPr>
              <a:spcBef>
                <a:spcPct val="0"/>
              </a:spcBef>
            </a:pPr>
            <a:r>
              <a:rPr lang="en-IN" altLang="en-US" sz="2400"/>
              <a:t>There needs to be the appropriate overlap in the orbitals that are "donating" and "accepting" electrons.</a:t>
            </a:r>
          </a:p>
          <a:p>
            <a:pPr>
              <a:spcBef>
                <a:spcPct val="0"/>
              </a:spcBef>
            </a:pPr>
            <a:r>
              <a:rPr lang="en-IN" altLang="en-US" sz="2400"/>
              <a:t>The probability of occurrence of appropriate overlap is proportional to temperature of reacting molecules.</a:t>
            </a:r>
          </a:p>
        </p:txBody>
      </p:sp>
      <p:sp>
        <p:nvSpPr>
          <p:cNvPr id="27" name="Rectangle 24">
            <a:extLst>
              <a:ext uri="{FF2B5EF4-FFF2-40B4-BE49-F238E27FC236}">
                <a16:creationId xmlns:a16="http://schemas.microsoft.com/office/drawing/2014/main" id="{45E0B30D-F9AD-21DE-9BED-AB8BC498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276600"/>
            <a:ext cx="8812212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grpSp>
        <p:nvGrpSpPr>
          <p:cNvPr id="10249" name="Group 38">
            <a:extLst>
              <a:ext uri="{FF2B5EF4-FFF2-40B4-BE49-F238E27FC236}">
                <a16:creationId xmlns:a16="http://schemas.microsoft.com/office/drawing/2014/main" id="{8DF5765E-D938-865E-E6EE-18F6BDBC6CD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0250" name="Group 19">
              <a:extLst>
                <a:ext uri="{FF2B5EF4-FFF2-40B4-BE49-F238E27FC236}">
                  <a16:creationId xmlns:a16="http://schemas.microsoft.com/office/drawing/2014/main" id="{A9AA051D-6CA3-6C86-EB95-7B5D25780F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252" name="Group 8">
                <a:extLst>
                  <a:ext uri="{FF2B5EF4-FFF2-40B4-BE49-F238E27FC236}">
                    <a16:creationId xmlns:a16="http://schemas.microsoft.com/office/drawing/2014/main" id="{233DE944-5407-33DB-BB86-CC0CD0BADD6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0254" name="Group 9">
                  <a:extLst>
                    <a:ext uri="{FF2B5EF4-FFF2-40B4-BE49-F238E27FC236}">
                      <a16:creationId xmlns:a16="http://schemas.microsoft.com/office/drawing/2014/main" id="{9E10325E-414B-4FFB-CA2B-585B8695B31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0264" name="Rectangle 10">
                    <a:extLst>
                      <a:ext uri="{FF2B5EF4-FFF2-40B4-BE49-F238E27FC236}">
                        <a16:creationId xmlns:a16="http://schemas.microsoft.com/office/drawing/2014/main" id="{53B067BA-1F44-BDD7-50BB-866D30372C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5" name="Rectangle 11">
                    <a:extLst>
                      <a:ext uri="{FF2B5EF4-FFF2-40B4-BE49-F238E27FC236}">
                        <a16:creationId xmlns:a16="http://schemas.microsoft.com/office/drawing/2014/main" id="{F8EFB6DB-47B4-3FB3-7B7C-027F106CE1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5" name="Group 12">
                  <a:extLst>
                    <a:ext uri="{FF2B5EF4-FFF2-40B4-BE49-F238E27FC236}">
                      <a16:creationId xmlns:a16="http://schemas.microsoft.com/office/drawing/2014/main" id="{2EAE7E92-F899-7FEF-AFAB-CA04EFAA10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0262" name="Rectangle 13">
                    <a:extLst>
                      <a:ext uri="{FF2B5EF4-FFF2-40B4-BE49-F238E27FC236}">
                        <a16:creationId xmlns:a16="http://schemas.microsoft.com/office/drawing/2014/main" id="{202F5ABD-6BFA-176A-93C9-4F8214E6C5D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3" name="Rectangle 14">
                    <a:extLst>
                      <a:ext uri="{FF2B5EF4-FFF2-40B4-BE49-F238E27FC236}">
                        <a16:creationId xmlns:a16="http://schemas.microsoft.com/office/drawing/2014/main" id="{11859DFB-E197-3792-ABD8-70B3F02CB2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6" name="Group 15">
                  <a:extLst>
                    <a:ext uri="{FF2B5EF4-FFF2-40B4-BE49-F238E27FC236}">
                      <a16:creationId xmlns:a16="http://schemas.microsoft.com/office/drawing/2014/main" id="{22260B59-5C19-4F41-B8C7-A4E14798A5B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0260" name="Rectangle 16">
                    <a:extLst>
                      <a:ext uri="{FF2B5EF4-FFF2-40B4-BE49-F238E27FC236}">
                        <a16:creationId xmlns:a16="http://schemas.microsoft.com/office/drawing/2014/main" id="{A98B5798-0FAD-E319-A52E-C0AFD0354C6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61" name="Rectangle 17">
                    <a:extLst>
                      <a:ext uri="{FF2B5EF4-FFF2-40B4-BE49-F238E27FC236}">
                        <a16:creationId xmlns:a16="http://schemas.microsoft.com/office/drawing/2014/main" id="{27D739D4-0659-891E-9002-701E8A9520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0257" name="Group 18">
                  <a:extLst>
                    <a:ext uri="{FF2B5EF4-FFF2-40B4-BE49-F238E27FC236}">
                      <a16:creationId xmlns:a16="http://schemas.microsoft.com/office/drawing/2014/main" id="{817B020A-251F-7F23-EC7F-A9D079443F6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0258" name="Rectangle 19">
                    <a:extLst>
                      <a:ext uri="{FF2B5EF4-FFF2-40B4-BE49-F238E27FC236}">
                        <a16:creationId xmlns:a16="http://schemas.microsoft.com/office/drawing/2014/main" id="{20C50AE3-628E-FB86-70F5-E69894D34E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0259" name="Rectangle 20">
                    <a:extLst>
                      <a:ext uri="{FF2B5EF4-FFF2-40B4-BE49-F238E27FC236}">
                        <a16:creationId xmlns:a16="http://schemas.microsoft.com/office/drawing/2014/main" id="{47F129E1-FAA0-1D28-91D6-72755AB66F7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9" name="Rectangle 21">
                <a:extLst>
                  <a:ext uri="{FF2B5EF4-FFF2-40B4-BE49-F238E27FC236}">
                    <a16:creationId xmlns:a16="http://schemas.microsoft.com/office/drawing/2014/main" id="{E34EC6E2-EDD0-B34E-EED1-E14E604BE8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0251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B13F44A-9D5E-8FAD-2BFB-8E1EA0A961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A9466CA-9ED6-8F85-6D75-C4B5536F7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288" y="225425"/>
            <a:ext cx="7772400" cy="762000"/>
          </a:xfrm>
        </p:spPr>
        <p:txBody>
          <a:bodyPr/>
          <a:lstStyle/>
          <a:p>
            <a:r>
              <a:rPr lang="en-IN" altLang="en-US" sz="2800"/>
              <a:t>Collision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FAF3A-9E99-A5EE-15CD-3390082D52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7663" y="1527175"/>
            <a:ext cx="8534400" cy="3108325"/>
          </a:xfrm>
        </p:spPr>
        <p:txBody>
          <a:bodyPr/>
          <a:lstStyle/>
          <a:p>
            <a:r>
              <a:rPr lang="en-IN" altLang="en-US" sz="2400"/>
              <a:t>Collision theory says that ”</a:t>
            </a:r>
            <a:r>
              <a:rPr lang="en-IN" altLang="en-US" sz="2400" i="1"/>
              <a:t>in order for a chemical reaction to happen, three separate things need to happen</a:t>
            </a:r>
            <a:r>
              <a:rPr lang="en-IN" altLang="en-US" sz="2400"/>
              <a:t>” : </a:t>
            </a:r>
          </a:p>
          <a:p>
            <a:r>
              <a:rPr lang="en-IN" altLang="en-US" sz="2400"/>
              <a:t>1. The molecules have to hit each other </a:t>
            </a:r>
          </a:p>
          <a:p>
            <a:r>
              <a:rPr lang="en-IN" altLang="en-US" sz="2400"/>
              <a:t>2. The molecules have to hit each other in the right way (both have to be facing the right way) </a:t>
            </a:r>
          </a:p>
          <a:p>
            <a:r>
              <a:rPr lang="en-IN" altLang="en-US" sz="2400"/>
              <a:t>3. The molecules have to hit each other with enough speed (energy of motion, or "kinetic energy") to activate the reaction.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2576B1D-839D-5C59-520F-4E04BE8FAA0E}"/>
              </a:ext>
            </a:extLst>
          </p:cNvPr>
          <p:cNvSpPr txBox="1">
            <a:spLocks/>
          </p:cNvSpPr>
          <p:nvPr/>
        </p:nvSpPr>
        <p:spPr bwMode="auto">
          <a:xfrm>
            <a:off x="304800" y="5022850"/>
            <a:ext cx="8534400" cy="8731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  <a:defRPr/>
            </a:pPr>
            <a:r>
              <a:rPr lang="en-IN" sz="2400" i="1" kern="0" dirty="0"/>
              <a:t>Number of successful collisions </a:t>
            </a:r>
            <a:r>
              <a:rPr lang="en-IN" sz="2400" i="1" kern="0" dirty="0">
                <a:sym typeface="Symbol" panose="05050102010706020507" pitchFamily="18" charset="2"/>
              </a:rPr>
              <a:t> Frequency of collisions  Time available for collision</a:t>
            </a:r>
            <a:r>
              <a:rPr lang="en-IN" sz="2400" kern="0" dirty="0">
                <a:sym typeface="Symbol" panose="05050102010706020507" pitchFamily="18" charset="2"/>
              </a:rPr>
              <a:t>.</a:t>
            </a:r>
            <a:endParaRPr lang="en-IN" sz="2400" kern="0" dirty="0"/>
          </a:p>
        </p:txBody>
      </p:sp>
      <p:grpSp>
        <p:nvGrpSpPr>
          <p:cNvPr id="11269" name="Group 38">
            <a:extLst>
              <a:ext uri="{FF2B5EF4-FFF2-40B4-BE49-F238E27FC236}">
                <a16:creationId xmlns:a16="http://schemas.microsoft.com/office/drawing/2014/main" id="{CFB19D22-0853-BFB2-D275-E32F77A3C4E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1270" name="Group 19">
              <a:extLst>
                <a:ext uri="{FF2B5EF4-FFF2-40B4-BE49-F238E27FC236}">
                  <a16:creationId xmlns:a16="http://schemas.microsoft.com/office/drawing/2014/main" id="{C83D8051-EC22-4ED3-887A-AFCDC7871D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1272" name="Group 8">
                <a:extLst>
                  <a:ext uri="{FF2B5EF4-FFF2-40B4-BE49-F238E27FC236}">
                    <a16:creationId xmlns:a16="http://schemas.microsoft.com/office/drawing/2014/main" id="{FB982138-FEEC-A9E0-7929-DCA0A116ECF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1274" name="Group 9">
                  <a:extLst>
                    <a:ext uri="{FF2B5EF4-FFF2-40B4-BE49-F238E27FC236}">
                      <a16:creationId xmlns:a16="http://schemas.microsoft.com/office/drawing/2014/main" id="{7DE01B5E-72C7-9B20-4FD4-B1F7234964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1284" name="Rectangle 10">
                    <a:extLst>
                      <a:ext uri="{FF2B5EF4-FFF2-40B4-BE49-F238E27FC236}">
                        <a16:creationId xmlns:a16="http://schemas.microsoft.com/office/drawing/2014/main" id="{A457395B-47AC-C747-1DCD-E58B416081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85" name="Rectangle 11">
                    <a:extLst>
                      <a:ext uri="{FF2B5EF4-FFF2-40B4-BE49-F238E27FC236}">
                        <a16:creationId xmlns:a16="http://schemas.microsoft.com/office/drawing/2014/main" id="{1CD76297-103A-E27E-466B-6F1430669B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275" name="Group 12">
                  <a:extLst>
                    <a:ext uri="{FF2B5EF4-FFF2-40B4-BE49-F238E27FC236}">
                      <a16:creationId xmlns:a16="http://schemas.microsoft.com/office/drawing/2014/main" id="{43D4DD00-DD6C-92A5-293F-BA2A4B3BF9D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1282" name="Rectangle 13">
                    <a:extLst>
                      <a:ext uri="{FF2B5EF4-FFF2-40B4-BE49-F238E27FC236}">
                        <a16:creationId xmlns:a16="http://schemas.microsoft.com/office/drawing/2014/main" id="{5AA4D31B-8639-B265-76E5-F2A038CD29E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83" name="Rectangle 14">
                    <a:extLst>
                      <a:ext uri="{FF2B5EF4-FFF2-40B4-BE49-F238E27FC236}">
                        <a16:creationId xmlns:a16="http://schemas.microsoft.com/office/drawing/2014/main" id="{C8385BDB-A8CA-EFE4-9952-1AEB4B4339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276" name="Group 15">
                  <a:extLst>
                    <a:ext uri="{FF2B5EF4-FFF2-40B4-BE49-F238E27FC236}">
                      <a16:creationId xmlns:a16="http://schemas.microsoft.com/office/drawing/2014/main" id="{12E6E6AC-C192-C41B-DD00-044ABF6961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1280" name="Rectangle 16">
                    <a:extLst>
                      <a:ext uri="{FF2B5EF4-FFF2-40B4-BE49-F238E27FC236}">
                        <a16:creationId xmlns:a16="http://schemas.microsoft.com/office/drawing/2014/main" id="{DB40B556-C944-37DF-5630-BFD57F3CD0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81" name="Rectangle 17">
                    <a:extLst>
                      <a:ext uri="{FF2B5EF4-FFF2-40B4-BE49-F238E27FC236}">
                        <a16:creationId xmlns:a16="http://schemas.microsoft.com/office/drawing/2014/main" id="{FB3DAA0C-C8E2-E841-4E42-6A20FED518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1277" name="Group 18">
                  <a:extLst>
                    <a:ext uri="{FF2B5EF4-FFF2-40B4-BE49-F238E27FC236}">
                      <a16:creationId xmlns:a16="http://schemas.microsoft.com/office/drawing/2014/main" id="{A8E7AF32-E9A5-06F4-E555-EDD432301DD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1278" name="Rectangle 19">
                    <a:extLst>
                      <a:ext uri="{FF2B5EF4-FFF2-40B4-BE49-F238E27FC236}">
                        <a16:creationId xmlns:a16="http://schemas.microsoft.com/office/drawing/2014/main" id="{BD50A20F-519B-A945-02E0-9C5F6D5DB8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79" name="Rectangle 20">
                    <a:extLst>
                      <a:ext uri="{FF2B5EF4-FFF2-40B4-BE49-F238E27FC236}">
                        <a16:creationId xmlns:a16="http://schemas.microsoft.com/office/drawing/2014/main" id="{8A332746-B2DA-8A3E-9733-175E39601A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0" name="Rectangle 21">
                <a:extLst>
                  <a:ext uri="{FF2B5EF4-FFF2-40B4-BE49-F238E27FC236}">
                    <a16:creationId xmlns:a16="http://schemas.microsoft.com/office/drawing/2014/main" id="{29DC445F-BAC9-0C8B-B75C-3F45064FF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1271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C5332D7-503D-8BBE-D909-2131A6FECC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A8E1902-73E1-46D9-759C-3BE20B99E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63500" y="4763"/>
            <a:ext cx="7772400" cy="1143000"/>
          </a:xfrm>
        </p:spPr>
        <p:txBody>
          <a:bodyPr/>
          <a:lstStyle/>
          <a:p>
            <a:r>
              <a:rPr lang="en-US" altLang="en-US" sz="2800"/>
              <a:t>Phenomenological Modeling of Combustion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CCF1D-FDF8-9904-4C47-17BA60B9AA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1408113"/>
          </a:xfrm>
        </p:spPr>
        <p:txBody>
          <a:bodyPr/>
          <a:lstStyle/>
          <a:p>
            <a:r>
              <a:rPr lang="en-US" altLang="en-US" sz="2400">
                <a:cs typeface="Times New Roman" panose="02020603050405020304" pitchFamily="18" charset="0"/>
              </a:rPr>
              <a:t>Engineering  Objective of Combustion:</a:t>
            </a:r>
          </a:p>
          <a:p>
            <a:r>
              <a:rPr lang="en-US" altLang="en-US" sz="2400">
                <a:cs typeface="Times New Roman" panose="02020603050405020304" pitchFamily="18" charset="0"/>
              </a:rPr>
              <a:t>To Create Maximum Possible Temperature through conversion of free energy into microscopic kinetic energy.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594F30-55C8-FAF9-63BE-EAF2F0804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3133725"/>
            <a:ext cx="5638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Thermodynamic Strategies for conversion: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Constant temperature combustion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Constant volume combustion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Constant pressure combustion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266" name="Ink 7">
                <a:extLst>
                  <a:ext uri="{FF2B5EF4-FFF2-40B4-BE49-F238E27FC236}">
                    <a16:creationId xmlns:a16="http://schemas.microsoft.com/office/drawing/2014/main" id="{91E1429D-D3C1-10A4-262F-7B12053B9108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5275" y="4105275"/>
              <a:ext cx="1588" cy="1588"/>
            </p14:xfrm>
          </p:contentPart>
        </mc:Choice>
        <mc:Fallback xmlns="">
          <p:pic>
            <p:nvPicPr>
              <p:cNvPr id="11266" name="Ink 7">
                <a:extLst>
                  <a:ext uri="{FF2B5EF4-FFF2-40B4-BE49-F238E27FC236}">
                    <a16:creationId xmlns:a16="http://schemas.microsoft.com/office/drawing/2014/main" id="{91E1429D-D3C1-10A4-262F-7B12053B9108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987" y="4063987"/>
                <a:ext cx="84164" cy="84164"/>
              </a:xfrm>
              <a:prstGeom prst="rect">
                <a:avLst/>
              </a:prstGeom>
            </p:spPr>
          </p:pic>
        </mc:Fallback>
      </mc:AlternateContent>
      <p:grpSp>
        <p:nvGrpSpPr>
          <p:cNvPr id="12294" name="Group 38">
            <a:extLst>
              <a:ext uri="{FF2B5EF4-FFF2-40B4-BE49-F238E27FC236}">
                <a16:creationId xmlns:a16="http://schemas.microsoft.com/office/drawing/2014/main" id="{135781E5-9D01-4DAF-9544-9D2A2448CB0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12295" name="Group 19">
              <a:extLst>
                <a:ext uri="{FF2B5EF4-FFF2-40B4-BE49-F238E27FC236}">
                  <a16:creationId xmlns:a16="http://schemas.microsoft.com/office/drawing/2014/main" id="{74A7C82B-1254-CA3F-36A1-D855504D1D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2297" name="Group 8">
                <a:extLst>
                  <a:ext uri="{FF2B5EF4-FFF2-40B4-BE49-F238E27FC236}">
                    <a16:creationId xmlns:a16="http://schemas.microsoft.com/office/drawing/2014/main" id="{60BDD637-BD00-816E-93AC-98EE3F9D00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9144000" cy="6858000"/>
                <a:chOff x="0" y="0"/>
                <a:chExt cx="5760" cy="4320"/>
              </a:xfrm>
            </p:grpSpPr>
            <p:grpSp>
              <p:nvGrpSpPr>
                <p:cNvPr id="12299" name="Group 9">
                  <a:extLst>
                    <a:ext uri="{FF2B5EF4-FFF2-40B4-BE49-F238E27FC236}">
                      <a16:creationId xmlns:a16="http://schemas.microsoft.com/office/drawing/2014/main" id="{573E2D5C-3404-D46B-D8BA-9F8360F4D5E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92" cy="4320"/>
                  <a:chOff x="0" y="-48"/>
                  <a:chExt cx="144" cy="4368"/>
                </a:xfrm>
              </p:grpSpPr>
              <p:sp>
                <p:nvSpPr>
                  <p:cNvPr id="12309" name="Rectangle 10">
                    <a:extLst>
                      <a:ext uri="{FF2B5EF4-FFF2-40B4-BE49-F238E27FC236}">
                        <a16:creationId xmlns:a16="http://schemas.microsoft.com/office/drawing/2014/main" id="{E25754E9-D0C8-F88C-9ED7-F6BC5B7E65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10" name="Rectangle 11">
                    <a:extLst>
                      <a:ext uri="{FF2B5EF4-FFF2-40B4-BE49-F238E27FC236}">
                        <a16:creationId xmlns:a16="http://schemas.microsoft.com/office/drawing/2014/main" id="{0F296C45-1BCE-9146-6440-1E7540100B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0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0" name="Group 12">
                  <a:extLst>
                    <a:ext uri="{FF2B5EF4-FFF2-40B4-BE49-F238E27FC236}">
                      <a16:creationId xmlns:a16="http://schemas.microsoft.com/office/drawing/2014/main" id="{72C2BF1A-FA46-0796-A83C-AE2FB39061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674" y="24"/>
                  <a:ext cx="86" cy="4296"/>
                  <a:chOff x="5616" y="-48"/>
                  <a:chExt cx="144" cy="4368"/>
                </a:xfrm>
              </p:grpSpPr>
              <p:sp>
                <p:nvSpPr>
                  <p:cNvPr id="12307" name="Rectangle 13">
                    <a:extLst>
                      <a:ext uri="{FF2B5EF4-FFF2-40B4-BE49-F238E27FC236}">
                        <a16:creationId xmlns:a16="http://schemas.microsoft.com/office/drawing/2014/main" id="{1EAB6E81-9EF0-52C0-3CD4-5AB3C040E8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-48"/>
                    <a:ext cx="144" cy="2352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08" name="Rectangle 14">
                    <a:extLst>
                      <a:ext uri="{FF2B5EF4-FFF2-40B4-BE49-F238E27FC236}">
                        <a16:creationId xmlns:a16="http://schemas.microsoft.com/office/drawing/2014/main" id="{01183993-056D-0974-8827-062BF7DC6F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616" y="2160"/>
                    <a:ext cx="144" cy="216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1" name="Group 15">
                  <a:extLst>
                    <a:ext uri="{FF2B5EF4-FFF2-40B4-BE49-F238E27FC236}">
                      <a16:creationId xmlns:a16="http://schemas.microsoft.com/office/drawing/2014/main" id="{7BC9E634-8C4D-11EF-8BD5-3177FBF132D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0"/>
                  <a:ext cx="5616" cy="144"/>
                  <a:chOff x="96" y="-48"/>
                  <a:chExt cx="5520" cy="144"/>
                </a:xfrm>
              </p:grpSpPr>
              <p:sp>
                <p:nvSpPr>
                  <p:cNvPr id="12305" name="Rectangle 16">
                    <a:extLst>
                      <a:ext uri="{FF2B5EF4-FFF2-40B4-BE49-F238E27FC236}">
                        <a16:creationId xmlns:a16="http://schemas.microsoft.com/office/drawing/2014/main" id="{ADD87719-D584-CD41-E59E-9094D92A1C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-48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FF99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06" name="Rectangle 17">
                    <a:extLst>
                      <a:ext uri="{FF2B5EF4-FFF2-40B4-BE49-F238E27FC236}">
                        <a16:creationId xmlns:a16="http://schemas.microsoft.com/office/drawing/2014/main" id="{2AE24937-1587-651A-060B-0B35B72D5D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-48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0066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grpSp>
              <p:nvGrpSpPr>
                <p:cNvPr id="12302" name="Group 18">
                  <a:extLst>
                    <a:ext uri="{FF2B5EF4-FFF2-40B4-BE49-F238E27FC236}">
                      <a16:creationId xmlns:a16="http://schemas.microsoft.com/office/drawing/2014/main" id="{B9F9B8B8-BF73-0DA4-E7E6-370BCFFBBD3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4" y="4234"/>
                  <a:ext cx="5616" cy="86"/>
                  <a:chOff x="96" y="4176"/>
                  <a:chExt cx="5520" cy="144"/>
                </a:xfrm>
              </p:grpSpPr>
              <p:sp>
                <p:nvSpPr>
                  <p:cNvPr id="12303" name="Rectangle 19">
                    <a:extLst>
                      <a:ext uri="{FF2B5EF4-FFF2-40B4-BE49-F238E27FC236}">
                        <a16:creationId xmlns:a16="http://schemas.microsoft.com/office/drawing/2014/main" id="{51876A63-F2C6-38E9-5C03-8824494FEB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6" y="4176"/>
                    <a:ext cx="2736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006600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2304" name="Rectangle 20">
                    <a:extLst>
                      <a:ext uri="{FF2B5EF4-FFF2-40B4-BE49-F238E27FC236}">
                        <a16:creationId xmlns:a16="http://schemas.microsoft.com/office/drawing/2014/main" id="{55A3A743-D58C-E806-C9A2-D30F299E0D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4176"/>
                    <a:ext cx="2784" cy="144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bg1"/>
                      </a:gs>
                      <a:gs pos="100000">
                        <a:srgbClr val="FF9900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</p:grpSp>
          <p:sp>
            <p:nvSpPr>
              <p:cNvPr id="42" name="Rectangle 21">
                <a:extLst>
                  <a:ext uri="{FF2B5EF4-FFF2-40B4-BE49-F238E27FC236}">
                    <a16:creationId xmlns:a16="http://schemas.microsoft.com/office/drawing/2014/main" id="{D1DE531C-8E40-2033-5614-E77D037B8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388" y="1066800"/>
                <a:ext cx="8812212" cy="76200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  <p:pic>
          <p:nvPicPr>
            <p:cNvPr id="12296" name="Picture 4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3F9F0AA-F772-05FF-B737-7FEA0A907D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35460" y="194436"/>
              <a:ext cx="1656140" cy="872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1147</Words>
  <Application>Microsoft Office PowerPoint</Application>
  <PresentationFormat>On-screen Show (4:3)</PresentationFormat>
  <Paragraphs>154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Cambria Math</vt:lpstr>
      <vt:lpstr>CommercialScript BT</vt:lpstr>
      <vt:lpstr>Script MT Bold</vt:lpstr>
      <vt:lpstr>Segoe Script</vt:lpstr>
      <vt:lpstr>Tempus Sans ITC</vt:lpstr>
      <vt:lpstr>Times New Roman</vt:lpstr>
      <vt:lpstr>Default Design</vt:lpstr>
      <vt:lpstr>Analysis of First Generation (Class S) Models for Artificial Horse</vt:lpstr>
      <vt:lpstr>PowerPoint Presentation</vt:lpstr>
      <vt:lpstr>True Phenomenological Model for Isentropic Compression</vt:lpstr>
      <vt:lpstr>Realistic Estimate of Work for Isentropic Compression</vt:lpstr>
      <vt:lpstr>Generalized First Order Models for Variable Specific Heats</vt:lpstr>
      <vt:lpstr>Carnot’s Concept of Air-Standard Model</vt:lpstr>
      <vt:lpstr>The Role of  Isentropic Compression</vt:lpstr>
      <vt:lpstr>Collision Theory</vt:lpstr>
      <vt:lpstr>Phenomenological Modeling of Combustion</vt:lpstr>
      <vt:lpstr>Engineering  Strategy to Utilize A Resource</vt:lpstr>
      <vt:lpstr>2—3 Complete combustion at constant volume, without heat loss.</vt:lpstr>
      <vt:lpstr>Second law limit on possible extent of reaction</vt:lpstr>
      <vt:lpstr>PowerPoint Presentation</vt:lpstr>
      <vt:lpstr>2—3 Complete &amp; Adiabatic  combustion at constant volume</vt:lpstr>
      <vt:lpstr>Engineering Model for Prediction of Highest Temperature</vt:lpstr>
      <vt:lpstr>2—3 constant volume Heat addition to air with constant properties : Air Standard Model</vt:lpstr>
      <vt:lpstr>3—4 Isentropic expansion of the burned gases</vt:lpstr>
      <vt:lpstr>3—4 Isentropic expansion of Standard Air</vt:lpstr>
      <vt:lpstr>The Quick Closure Model : Constant Volume Process Heat Rejection: 4 – 1 </vt:lpstr>
      <vt:lpstr>Evaluation of Process Effects: Realistic Model</vt:lpstr>
      <vt:lpstr>Evaluation Process Effects: Air Standard Model</vt:lpstr>
      <vt:lpstr>Cyclic Integral of Standard Air 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P M V Subbarao</cp:lastModifiedBy>
  <cp:revision>389</cp:revision>
  <dcterms:created xsi:type="dcterms:W3CDTF">2003-07-30T05:45:36Z</dcterms:created>
  <dcterms:modified xsi:type="dcterms:W3CDTF">2023-09-04T09:05:30Z</dcterms:modified>
</cp:coreProperties>
</file>