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48" r:id="rId2"/>
    <p:sldId id="323" r:id="rId3"/>
    <p:sldId id="883" r:id="rId4"/>
    <p:sldId id="754" r:id="rId5"/>
    <p:sldId id="308" r:id="rId6"/>
    <p:sldId id="771" r:id="rId7"/>
    <p:sldId id="755" r:id="rId8"/>
    <p:sldId id="756" r:id="rId9"/>
    <p:sldId id="775" r:id="rId10"/>
    <p:sldId id="318" r:id="rId11"/>
    <p:sldId id="653" r:id="rId12"/>
    <p:sldId id="773" r:id="rId13"/>
    <p:sldId id="79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13" autoAdjust="0"/>
    <p:restoredTop sz="90929"/>
  </p:normalViewPr>
  <p:slideViewPr>
    <p:cSldViewPr>
      <p:cViewPr varScale="1">
        <p:scale>
          <a:sx n="62" d="100"/>
          <a:sy n="62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C14E38-A577-DF00-7DAE-977E32DB1E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3B8A1AC-4977-8EE3-8033-C0ED29688C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73B2844-BF31-BB56-92D1-FB4DCF8186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7CD12AE-C1A0-2154-FBC2-EF815A8136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37F6F2-D63B-4084-AFCA-A70E8CD7F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0T06:28:13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22350 15143 1 0,'0'0'8'0,"0"0"5"15,0 0-10-15,0 0-1 16,0 0-11-16,0 0-8 15,-7-14 17-15,7 14 0 0,-1-11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9T06:27:20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3116 17579 1342 0,'-9'0'29'0,"0"0"7"0,3 0 0 0,-3 0 3 0,-3-3-31 0,6 3-8 0,-3 0 0 0,3-2 0 15,0-1 8-15,6 3 1 0,0 0 0 0,-3-3-412 16,3 3-82-16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16T03:09:15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21 1161,'0'-20'2193,"0"20"-258,0 0-1548,0 0-258,0 0 387,0 0 129,0 0 129,0 0-645,12-2-2322,-12 2 129,0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07:04:45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15747 4272 73 0,'21'-33'72'0,"3"5"-3"16,-6 1-45-16,-1 2-11 15,1 3-1-15,-4 0 5 16,1 6 2-16,-5 0 1 16,-1 5 0-16,-3-1-1 0,-6 12-2 15,9-12 0-15,-9 12-7 16,0 0-5-16,0 0-2 15,0 0-1-15,0 0 1 16,0 0 5-16,0 0 2 16,2 15 1-16,-2-2-1 15,-2 6-1-15,2 5 0 16,-2 2-1-16,2 6-1 16,-3 3-4-16,3 3 3 15,-2 3 1-15,2 3 1 16,-2 2 3-16,1 5-4 15,-1 6 5-15,-2 7-3 16,0 9 2-16,0 7-5 16,-1 9 0-16,1 5-4 0,2 10-1 15,0 7 3-15,4 7-2 16,0 6-5-16,2 6 4 16,1 7 3-16,1 5-4 15,-1 2 6-15,-2 4-3 16,0 4 1-16,-3 0-2 15,0 1 10-15,-4 0-4 16,0 0-4-16,-2 0 2 16,-1 6-2-16,-2 2 6 15,1 0-4-15,2 8 3 16,-2 5-4-16,4 5 1 16,-3 5 1-16,0 5-2 15,-1 2-5-15,-1 2-2 16,-6 3 5-16,0-4-5 15,-4-1 3-15,-4-1-3 0,-3 6 2 16,0-6 2-16,-4 2 5 16,-1 2-4-16,0-1 0 15,-2 4 3-15,-4 4 0 16,2 1-3-16,-2-3-1 16,-2-2 5-16,4 0 2 15,-3-5-2-15,4-2 0 16,1-6-1-16,2-3 3 15,2-4 1-15,4-2 2 16,-1-1-9-16,-1-5 4 16,1 1-6-16,-3 0 6 0,-1-3-8 15,-1-3 3 1,-1-9-4-16,2-5 3 0,1-6-5 16,2-10-1-1,2-10 5-15,5-10-4 0,1-9 6 16,5-11-5-16,1-9 3 15,5-8-7-15,2-13-3 16,-3-13-22-16,8-6-90 16,-1-15-6-16,4-14 0 15,-2-16-2-15,4-22-5 16</inkml:trace>
  <inkml:trace contextRef="#ctx0" brushRef="#br0" timeOffset="2281.35">16195 5616 162 0,'0'0'68'0,"15"-9"-5"16,-15 9-6-16,0 0-11 0,13-11-9 16,-13 11-12-1,0 0-8-15,0 0-3 0,0 0-1 16,0 0 1-16,0 0 2 16,0 0 1-16,0 0 0 15,0 0-2-15,0 0 1 16,0 0-4-16,0 0-3 15,0 0-5-15,0 0-4 16,0 0-2-16,0 0 1 16,0 16-1-16,-3-4-1 15,1 2 1-15,0 4-1 16,-2 8 3 15,0 3 0-31,1 1 1 0,-1 4-2 0,0 2 0 0,2 1 1 16,-1 3 0-16,1 2-1 0,-2-2 0 15,2 2 2-15,-1 3-3 16,2-1 4-16,0 1-2 16,2-2 1-16,3 1-1 15,1 0 2-15,5-1-1 16,1 1-2-16,3-1 0 16,3-1 0-16,4 1 1 15,1 0 0-15,1 3 1 16,2-1-2-16,0 0 1 15,3 1 2-15,3-1-1 16,-1 3 0-16,4-3-1 16,2-2 3-16,2-1-4 15,4-1 3-15,1-1 3 0,1-3-7 16,0 1 6 0,0-3-5-16,1 1 6 0,0-1-7 15,2 1 6-15,-1 1-5 16,3-1 1-16,3-1 3 15,3 4-2-15,3 0 2 16,5-2-3-16,2 2 2 16,3-2-2-16,3 2 1 15,2-4-1-15,3 0 1 16,4-1 3-16,2-1-3 16,0 2 2-16,2-1 0 15,3 0 0-15,2 0 1 0,3 0 0 16,-2 0-1-1,-2 1-5-15,0-1 3 0,-3-4-2 16,-3 1 2-16,-7-1-2 16,-2 0 2-16,-6 0-4 15,-3-3 4-15,-4 1-2 0,-1-1 2 16,-8 0 0-16,-1 0 0 16,-5-2-1-1,-5-2 1-15,-3-1-1 16,-6 0 1-16,-6-3 0 15,-4-2-2-15,-4 0 1 16,-2 0-5-16,-4-1 8 16,-4 1-2-16,-1-1 3 15,-2 1-4-15,-1 0 2 16,0 2-1-16,-3 1 2 0,0 0 1 16,0 2-4-16,-1 4 1 15,-4 1-2-15,-1 4 3 16,-5 2-2-16,-3 3 0 15,-3 4 0-15,-4 4 3 16,-2 1-3-16,-7 1 1 16,-3 4-1-16,-7 3 0 15,-4 0-1-15,-5 2 3 16,-4-2-2-16,-5 3 1 16,-7 1-1-16,0-1 0 15,-4-2 1-15,-1-2-2 16,-1 0 1-16,-3 0 1 15,-4-3-3-15,1-1 4 0,-9 0-1 16,-3-2-2 0,-7-1 1-16,-5-2 2 0,-6 2-1 15,-4 1 0-15,-2 2 0 16,-4-3-2-16,-1 3 1 16,0 3 3-16,0 1-2 15,-6 4 4-15,0 0 0 16,-3 3-4-16,-5 2 3 15,-1 5-3-15,-2 0 4 16,-2 4-4-16,-1 2 1 16,-1 4-2-16,1 1-1 31,-4 4 3-31,0 0-1 0,-2 1 3 0,-3 2-3 0,-2 2 4 16,0 2-4-1,-2-2 3-15,0 3-2 0,-1-1-3 16,3 1 3-16,2 2-2 15,1 0 1-15,2-3-4 16,4 2 5-16,4 1-1 16,6 0-1-16,5-2 5 15,8-4-6-15,7-3 3 16,8-1-2-16,9-6 3 16,8-6-4-16,5-2 2 15,11-8-2-15,5-4 4 16,8-5-1-16,8-8 0 15,8-5-2-15,5-7 3 16,5-6-5-16,10-7 0 16,4-3-6-16,4-7-2 0,12-7-2 15,-14 3-23-15,14-3-69 16,0-12-19-16,0 0 3 16,1-4-3-16,-1-8 4 15</inkml:trace>
  <inkml:trace contextRef="#ctx0" brushRef="#br0" timeOffset="4320.31">12407 8804 235 0,'15'8'91'0,"-2"-6"-2"15,0-1-83-15,5 1-5 16,5 0 1-16,5-1-1 16,4-2 2-16,7 1-1 15,5 0 1-15,10 0-1 16,6-2-1-16,12 2 1 16,12 2 0-16,11-1-1 15,12 1 1-15,15-1 0 16,16 1 1-16,14-1 0 0,19 1 2 15,15 1 0-15,21-2-2 16,15 1 1-16,12 1 0 16,11 0-1-16,6 0 0 15,4 0-2-15,4 0 0 16,-1 1 0-16,-1-1 0 16,-1 1 1-16,4 1-1 15,4 0 0-15,7-1-2 16,1 2 4-16,-4-1-2 31,-2 0-2-31,-4 1 2 0,-5 0 1 0,-12-1 3 16,-10 4 1-16,-12-2 3 15,-7 3-1-15,-7 1-1 16,-3 2 2-16,-6 0-1 16,-8 2 0-16,-7-1-5 0,-5 1 1 15,-13-2-1-15,-9 1 2 16,-16-3 1-16,-11-3 0 15,-16-1 3-15,-15-2 2 16,-18-2 3-16,-13 0 0 16,-20-4 2-16,-9 1 1 15,-14-1 0-15,-10 1-1 16,-16 0-1-16,13-3-1 16,-13 3-3-16,0 0-2 15,0 0-2-15,0 0-2 0,0 0-3 16,0 0 1-1,0 0-2-15,0 0 0 0,0 0 0 16,0 0 0-16,0 0-1 16,0 0-4-16,0 0-16 15,0 0-46-15,-11 3-58 16,11-3-8-16,-22-1-3 16,4-7-5-16,-9-10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4-07T02:41:40.4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1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1" timeString="2015-04-07T02:44:18.035"/>
    </inkml:context>
  </inkml:definitions>
  <inkml:trace contextRef="#ctx0" brushRef="#br0">35 4005 13674,'-30'16'4515,"17"-16"-1290,13 0-3096,0 0-4515,0-8-516,0 8 0</inkml:trace>
  <inkml:trace contextRef="#ctx1" brushRef="#br0">12628 0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6-03-16T06:05:05.6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5435850A-C5B2-6D41-6853-0766ED493E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5F834D78-D398-078A-33EE-AB29012876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C3FD26F-610A-BEF1-BEF5-7D78B98DC6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FE50BAD8-3695-F640-F463-611FDCBC49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192255F8-0724-C251-879E-AF7DFC1D32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FE939BB3-0658-EC4C-2733-90A60928A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543C5C-79CF-4BE9-819B-7CC283A67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43C5C-79CF-4BE9-819B-7CC283A6721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06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419176-D02F-9366-AE53-1836B20EC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A0276D-5937-FEAE-8E30-8327A5EBB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9AF97A-FA73-FAFB-87E1-78FB4C634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92C4-C992-46AF-8980-4580F0D7E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44CD5E-5E05-6C56-399E-0A0EF2170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D5BCA-12E8-94EA-B585-E543F7ECB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46918-1DA1-50A7-C3AD-C645A565E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DB48-FED7-4E0C-AD03-B342208F3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47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E1338-C605-32EA-0232-C3969B831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546A58-2370-FFA5-E730-F10381D82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9C679-EDBF-5429-164C-E113D1214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D063-6A30-407D-B3FA-3BA4AB714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0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05C1BC-CCB9-B822-CA35-171624575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95176F-FACC-4A74-C94D-7D8C2F968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72A608-14B1-BD6E-98DC-7F4128AB5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D58E2-F948-47CB-9464-26AA69A38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3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ED236-38EE-3697-4BF7-3BEFADA22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E9981-76F2-BEB0-A928-560ACEA03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81AFBB-3AA5-28BE-A23D-F0650BD6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BB38-BC9D-40D9-BCC4-519802E25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33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D443A-15D9-5B52-7646-0D8E591C1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7A380-F9A2-1EAF-3277-4CAF8A87D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7BFDC-2EE8-76BB-8703-BF157A1D2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3C26-5DDF-4410-BA88-2CE953AA5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9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5DC28B-0907-C09C-7254-15C6DFDAF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CF1196-8088-0D10-B69A-5602DD9A2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1AA3C7-EA89-E0E7-1F71-0B2DF8B85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D9EA-9607-43ED-9C1B-544399AC1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9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599115-0720-9FBB-0788-C921A403F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09F07E-DC9A-03AD-0B65-F1F9625D6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BBF314-D4D0-C332-6202-5F6A195CA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23AA-D28B-442E-99C8-360309E82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54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803271-7BF4-FD50-49F3-770188566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CADC62-7ABA-66F3-6CC2-09DDC9347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906F8E-DDA6-E2EB-90FC-25B9A722C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3D7BF-0AE7-40D4-BD48-C87F3B2EC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21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2DDF9-EED7-A7CB-A2A3-B363E7E58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6900F-2FEF-DC88-370A-3C7B4631B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75D1D-284F-67F8-0FE0-E24C7D8ED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72839-51A6-4A11-8EFE-70641FD49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51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DB426-792F-2DFD-A40D-1BD680AF9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F31341-4D45-4D5E-1195-1A3630241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3AE3E-CD55-5C6C-EB14-916B63A0B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E950-9730-47D5-8236-269BA1476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DF5577-9202-2E1E-4225-AC576D96D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E07830-753C-69B2-8F61-94B96EF02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408EF4-B1EB-B838-1DD2-57F20AA54D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F4CB5C-C24A-2392-29EE-2335AA5363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9D1351-3FD7-57EB-2ED5-606C983B8A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F490910-FCEB-41EE-8E86-7C949BD51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customXml" Target="../ink/ink6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8BA25AC-EF98-51BB-DB71-3D535E0EA1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Evolution of Fuel Induction Systems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794A35-011F-5A97-6AA6-45C486271E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63700" y="3930650"/>
            <a:ext cx="6400800" cy="102235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Mechanical Engineering Department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893ED560-45C8-DF88-DDD2-5594A914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EC207BC0-4815-EA36-DA74-584125986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297269"/>
            <a:ext cx="8834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Blackadder ITC" panose="04020505051007020D02" pitchFamily="82" charset="0"/>
              </a:rPr>
              <a:t>	 A Novel Micro-Pulsating Flow Device…...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41B877-E0DA-2DE8-7F15-CFA14D9F66B8}"/>
                  </a:ext>
                </a:extLst>
              </p14:cNvPr>
              <p14:cNvContentPartPr/>
              <p14:nvPr/>
            </p14:nvContentPartPr>
            <p14:xfrm>
              <a:off x="8043120" y="5442480"/>
              <a:ext cx="3240" cy="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41B877-E0DA-2DE8-7F15-CFA14D9F66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3760" y="5433120"/>
                <a:ext cx="2196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3" name="Group 8">
            <a:extLst>
              <a:ext uri="{FF2B5EF4-FFF2-40B4-BE49-F238E27FC236}">
                <a16:creationId xmlns:a16="http://schemas.microsoft.com/office/drawing/2014/main" id="{FCF0FC58-1339-3378-E1F2-42034D5D04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6" name="Group 9">
              <a:extLst>
                <a:ext uri="{FF2B5EF4-FFF2-40B4-BE49-F238E27FC236}">
                  <a16:creationId xmlns:a16="http://schemas.microsoft.com/office/drawing/2014/main" id="{CDF1DC6F-B426-2192-953D-87BEAD683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6" name="Rectangle 10">
                <a:extLst>
                  <a:ext uri="{FF2B5EF4-FFF2-40B4-BE49-F238E27FC236}">
                    <a16:creationId xmlns:a16="http://schemas.microsoft.com/office/drawing/2014/main" id="{D8D0A169-A374-A8CA-6257-6F0129D79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7" name="Rectangle 11">
                <a:extLst>
                  <a:ext uri="{FF2B5EF4-FFF2-40B4-BE49-F238E27FC236}">
                    <a16:creationId xmlns:a16="http://schemas.microsoft.com/office/drawing/2014/main" id="{95238635-B405-8EAF-3519-62AB51864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7" name="Group 12">
              <a:extLst>
                <a:ext uri="{FF2B5EF4-FFF2-40B4-BE49-F238E27FC236}">
                  <a16:creationId xmlns:a16="http://schemas.microsoft.com/office/drawing/2014/main" id="{89E99FEC-2FBC-21FB-97B3-F58CE855D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4" name="Rectangle 13">
                <a:extLst>
                  <a:ext uri="{FF2B5EF4-FFF2-40B4-BE49-F238E27FC236}">
                    <a16:creationId xmlns:a16="http://schemas.microsoft.com/office/drawing/2014/main" id="{07EBA5A6-F711-05C8-0F65-AF801014B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5" name="Rectangle 14">
                <a:extLst>
                  <a:ext uri="{FF2B5EF4-FFF2-40B4-BE49-F238E27FC236}">
                    <a16:creationId xmlns:a16="http://schemas.microsoft.com/office/drawing/2014/main" id="{2230A47F-4B43-AAF1-E7AA-4F55FEA5F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8" name="Group 15">
              <a:extLst>
                <a:ext uri="{FF2B5EF4-FFF2-40B4-BE49-F238E27FC236}">
                  <a16:creationId xmlns:a16="http://schemas.microsoft.com/office/drawing/2014/main" id="{ACB72723-8879-7737-29FF-BDBBA6CD8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2" name="Rectangle 16">
                <a:extLst>
                  <a:ext uri="{FF2B5EF4-FFF2-40B4-BE49-F238E27FC236}">
                    <a16:creationId xmlns:a16="http://schemas.microsoft.com/office/drawing/2014/main" id="{CD41DFB1-6883-E056-F77D-975FDF5D8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3" name="Rectangle 17">
                <a:extLst>
                  <a:ext uri="{FF2B5EF4-FFF2-40B4-BE49-F238E27FC236}">
                    <a16:creationId xmlns:a16="http://schemas.microsoft.com/office/drawing/2014/main" id="{3192302E-C7DE-6898-A45C-B5CE24108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9" name="Group 18">
              <a:extLst>
                <a:ext uri="{FF2B5EF4-FFF2-40B4-BE49-F238E27FC236}">
                  <a16:creationId xmlns:a16="http://schemas.microsoft.com/office/drawing/2014/main" id="{B1506902-5D4E-0607-E20F-78F6CE9C33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10" name="Rectangle 19">
                <a:extLst>
                  <a:ext uri="{FF2B5EF4-FFF2-40B4-BE49-F238E27FC236}">
                    <a16:creationId xmlns:a16="http://schemas.microsoft.com/office/drawing/2014/main" id="{161123A9-7886-7796-45DD-AF6232824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1" name="Rectangle 20">
                <a:extLst>
                  <a:ext uri="{FF2B5EF4-FFF2-40B4-BE49-F238E27FC236}">
                    <a16:creationId xmlns:a16="http://schemas.microsoft.com/office/drawing/2014/main" id="{77636FA1-7A3E-F00B-0B13-D5E50018B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pic>
        <p:nvPicPr>
          <p:cNvPr id="4104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44348EE-D5CA-7EE5-6C28-56C001EE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3624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536D8B-A229-2452-C69F-6C453D66C86C}"/>
                  </a:ext>
                </a:extLst>
              </p14:cNvPr>
              <p14:cNvContentPartPr/>
              <p14:nvPr/>
            </p14:nvContentPartPr>
            <p14:xfrm>
              <a:off x="1094760" y="6324480"/>
              <a:ext cx="27360" cy="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536D8B-A229-2452-C69F-6C453D66C8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5400" y="6315120"/>
                <a:ext cx="46080" cy="2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0">
            <a:extLst>
              <a:ext uri="{FF2B5EF4-FFF2-40B4-BE49-F238E27FC236}">
                <a16:creationId xmlns:a16="http://schemas.microsoft.com/office/drawing/2014/main" id="{E88D6B70-381D-8456-DF58-4EC9FB2742E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0638"/>
            <a:ext cx="8382000" cy="5338762"/>
            <a:chOff x="380336" y="1089469"/>
            <a:chExt cx="8382663" cy="5338003"/>
          </a:xfrm>
        </p:grpSpPr>
        <p:pic>
          <p:nvPicPr>
            <p:cNvPr id="16418" name="Picture 4">
              <a:extLst>
                <a:ext uri="{FF2B5EF4-FFF2-40B4-BE49-F238E27FC236}">
                  <a16:creationId xmlns:a16="http://schemas.microsoft.com/office/drawing/2014/main" id="{AA019D03-9550-DFA3-225F-E6A978900A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36" y="1089469"/>
              <a:ext cx="8382663" cy="533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FBE298C-2F17-2346-BDCE-BD600D47E71F}"/>
                </a:ext>
              </a:extLst>
            </p:cNvPr>
            <p:cNvSpPr/>
            <p:nvPr/>
          </p:nvSpPr>
          <p:spPr>
            <a:xfrm>
              <a:off x="1980663" y="1298989"/>
              <a:ext cx="5334422" cy="4263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 dirty="0"/>
            </a:p>
          </p:txBody>
        </p:sp>
      </p:grpSp>
      <p:sp>
        <p:nvSpPr>
          <p:cNvPr id="16387" name="Title 3">
            <a:extLst>
              <a:ext uri="{FF2B5EF4-FFF2-40B4-BE49-F238E27FC236}">
                <a16:creationId xmlns:a16="http://schemas.microsoft.com/office/drawing/2014/main" id="{055A773D-4C86-CF70-0672-CA27C1999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14325"/>
            <a:ext cx="6492875" cy="727075"/>
          </a:xfrm>
        </p:spPr>
        <p:txBody>
          <a:bodyPr/>
          <a:lstStyle/>
          <a:p>
            <a:r>
              <a:rPr lang="en-IN" altLang="en-US" sz="2800"/>
              <a:t>Performance of Bernoulli’s Effect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3B97E0-450B-8281-75B3-3B4E21D0D00F}"/>
              </a:ext>
            </a:extLst>
          </p:cNvPr>
          <p:cNvGrpSpPr>
            <a:grpSpLocks/>
          </p:cNvGrpSpPr>
          <p:nvPr/>
        </p:nvGrpSpPr>
        <p:grpSpPr bwMode="auto">
          <a:xfrm>
            <a:off x="2546350" y="1673225"/>
            <a:ext cx="4389438" cy="2227263"/>
            <a:chOff x="2546252" y="1471866"/>
            <a:chExt cx="4389120" cy="222605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EC5E1D7-C44D-D0C6-218C-930D71C0F7AA}"/>
                </a:ext>
              </a:extLst>
            </p:cNvPr>
            <p:cNvSpPr/>
            <p:nvPr/>
          </p:nvSpPr>
          <p:spPr>
            <a:xfrm>
              <a:off x="2546252" y="1471866"/>
              <a:ext cx="4389120" cy="2226052"/>
            </a:xfrm>
            <a:custGeom>
              <a:avLst/>
              <a:gdLst>
                <a:gd name="connsiteX0" fmla="*/ 0 w 4389120"/>
                <a:gd name="connsiteY0" fmla="*/ 216257 h 2226052"/>
                <a:gd name="connsiteX1" fmla="*/ 633046 w 4389120"/>
                <a:gd name="connsiteY1" fmla="*/ 75580 h 2226052"/>
                <a:gd name="connsiteX2" fmla="*/ 1237957 w 4389120"/>
                <a:gd name="connsiteY2" fmla="*/ 5242 h 2226052"/>
                <a:gd name="connsiteX3" fmla="*/ 1702191 w 4389120"/>
                <a:gd name="connsiteY3" fmla="*/ 19309 h 2226052"/>
                <a:gd name="connsiteX4" fmla="*/ 2180493 w 4389120"/>
                <a:gd name="connsiteY4" fmla="*/ 131851 h 2226052"/>
                <a:gd name="connsiteX5" fmla="*/ 2546253 w 4389120"/>
                <a:gd name="connsiteY5" fmla="*/ 399137 h 2226052"/>
                <a:gd name="connsiteX6" fmla="*/ 2602523 w 4389120"/>
                <a:gd name="connsiteY6" fmla="*/ 596085 h 2226052"/>
                <a:gd name="connsiteX7" fmla="*/ 2813539 w 4389120"/>
                <a:gd name="connsiteY7" fmla="*/ 1468282 h 2226052"/>
                <a:gd name="connsiteX8" fmla="*/ 2940148 w 4389120"/>
                <a:gd name="connsiteY8" fmla="*/ 1777771 h 2226052"/>
                <a:gd name="connsiteX9" fmla="*/ 3066757 w 4389120"/>
                <a:gd name="connsiteY9" fmla="*/ 1946583 h 2226052"/>
                <a:gd name="connsiteX10" fmla="*/ 3235570 w 4389120"/>
                <a:gd name="connsiteY10" fmla="*/ 2087260 h 2226052"/>
                <a:gd name="connsiteX11" fmla="*/ 4023360 w 4389120"/>
                <a:gd name="connsiteY11" fmla="*/ 2213869 h 2226052"/>
                <a:gd name="connsiteX12" fmla="*/ 4389120 w 4389120"/>
                <a:gd name="connsiteY12" fmla="*/ 2213869 h 222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89120" h="2226052">
                  <a:moveTo>
                    <a:pt x="0" y="216257"/>
                  </a:moveTo>
                  <a:cubicBezTo>
                    <a:pt x="213360" y="163503"/>
                    <a:pt x="426720" y="110749"/>
                    <a:pt x="633046" y="75580"/>
                  </a:cubicBezTo>
                  <a:cubicBezTo>
                    <a:pt x="839372" y="40411"/>
                    <a:pt x="1059766" y="14620"/>
                    <a:pt x="1237957" y="5242"/>
                  </a:cubicBezTo>
                  <a:cubicBezTo>
                    <a:pt x="1416148" y="-4137"/>
                    <a:pt x="1545102" y="-1792"/>
                    <a:pt x="1702191" y="19309"/>
                  </a:cubicBezTo>
                  <a:cubicBezTo>
                    <a:pt x="1859280" y="40410"/>
                    <a:pt x="2039816" y="68546"/>
                    <a:pt x="2180493" y="131851"/>
                  </a:cubicBezTo>
                  <a:cubicBezTo>
                    <a:pt x="2321170" y="195156"/>
                    <a:pt x="2475915" y="321765"/>
                    <a:pt x="2546253" y="399137"/>
                  </a:cubicBezTo>
                  <a:cubicBezTo>
                    <a:pt x="2616591" y="476509"/>
                    <a:pt x="2557975" y="417894"/>
                    <a:pt x="2602523" y="596085"/>
                  </a:cubicBezTo>
                  <a:cubicBezTo>
                    <a:pt x="2647071" y="774276"/>
                    <a:pt x="2757268" y="1271334"/>
                    <a:pt x="2813539" y="1468282"/>
                  </a:cubicBezTo>
                  <a:cubicBezTo>
                    <a:pt x="2869810" y="1665230"/>
                    <a:pt x="2897945" y="1698054"/>
                    <a:pt x="2940148" y="1777771"/>
                  </a:cubicBezTo>
                  <a:cubicBezTo>
                    <a:pt x="2982351" y="1857488"/>
                    <a:pt x="3017520" y="1895002"/>
                    <a:pt x="3066757" y="1946583"/>
                  </a:cubicBezTo>
                  <a:cubicBezTo>
                    <a:pt x="3115994" y="1998164"/>
                    <a:pt x="3076136" y="2042712"/>
                    <a:pt x="3235570" y="2087260"/>
                  </a:cubicBezTo>
                  <a:cubicBezTo>
                    <a:pt x="3395004" y="2131808"/>
                    <a:pt x="3831102" y="2192768"/>
                    <a:pt x="4023360" y="2213869"/>
                  </a:cubicBezTo>
                  <a:cubicBezTo>
                    <a:pt x="4215618" y="2234971"/>
                    <a:pt x="4302369" y="2224420"/>
                    <a:pt x="4389120" y="2213869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6417" name="TextBox 25">
              <a:extLst>
                <a:ext uri="{FF2B5EF4-FFF2-40B4-BE49-F238E27FC236}">
                  <a16:creationId xmlns:a16="http://schemas.microsoft.com/office/drawing/2014/main" id="{D5C0A821-3788-C32B-9C2A-1EB9976B9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1783345"/>
              <a:ext cx="1491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C00000"/>
                  </a:solidFill>
                </a:rPr>
                <a:t>Cylinder 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A2A1406-B755-0D12-E78B-6F754FE0EE1F}"/>
              </a:ext>
            </a:extLst>
          </p:cNvPr>
          <p:cNvGrpSpPr>
            <a:grpSpLocks/>
          </p:cNvGrpSpPr>
          <p:nvPr/>
        </p:nvGrpSpPr>
        <p:grpSpPr bwMode="auto">
          <a:xfrm>
            <a:off x="2532063" y="2338388"/>
            <a:ext cx="4403725" cy="2114550"/>
            <a:chOff x="2532185" y="2136016"/>
            <a:chExt cx="4403187" cy="2115553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259E37-8139-8218-F816-11CA4FEA54C2}"/>
                </a:ext>
              </a:extLst>
            </p:cNvPr>
            <p:cNvSpPr/>
            <p:nvPr/>
          </p:nvSpPr>
          <p:spPr>
            <a:xfrm>
              <a:off x="2532185" y="2572785"/>
              <a:ext cx="4403187" cy="1678784"/>
            </a:xfrm>
            <a:custGeom>
              <a:avLst/>
              <a:gdLst>
                <a:gd name="connsiteX0" fmla="*/ 0 w 4403187"/>
                <a:gd name="connsiteY0" fmla="*/ 114410 h 1679050"/>
                <a:gd name="connsiteX1" fmla="*/ 520504 w 4403187"/>
                <a:gd name="connsiteY1" fmla="*/ 58139 h 1679050"/>
                <a:gd name="connsiteX2" fmla="*/ 1322363 w 4403187"/>
                <a:gd name="connsiteY2" fmla="*/ 1869 h 1679050"/>
                <a:gd name="connsiteX3" fmla="*/ 1913206 w 4403187"/>
                <a:gd name="connsiteY3" fmla="*/ 30004 h 1679050"/>
                <a:gd name="connsiteX4" fmla="*/ 2264898 w 4403187"/>
                <a:gd name="connsiteY4" fmla="*/ 184749 h 1679050"/>
                <a:gd name="connsiteX5" fmla="*/ 2546252 w 4403187"/>
                <a:gd name="connsiteY5" fmla="*/ 367629 h 1679050"/>
                <a:gd name="connsiteX6" fmla="*/ 2686929 w 4403187"/>
                <a:gd name="connsiteY6" fmla="*/ 634915 h 1679050"/>
                <a:gd name="connsiteX7" fmla="*/ 2799470 w 4403187"/>
                <a:gd name="connsiteY7" fmla="*/ 930336 h 1679050"/>
                <a:gd name="connsiteX8" fmla="*/ 2869809 w 4403187"/>
                <a:gd name="connsiteY8" fmla="*/ 1183555 h 1679050"/>
                <a:gd name="connsiteX9" fmla="*/ 3165230 w 4403187"/>
                <a:gd name="connsiteY9" fmla="*/ 1450841 h 1679050"/>
                <a:gd name="connsiteX10" fmla="*/ 3953021 w 4403187"/>
                <a:gd name="connsiteY10" fmla="*/ 1647789 h 1679050"/>
                <a:gd name="connsiteX11" fmla="*/ 4403187 w 4403187"/>
                <a:gd name="connsiteY11" fmla="*/ 1675924 h 167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03187" h="1679050">
                  <a:moveTo>
                    <a:pt x="0" y="114410"/>
                  </a:moveTo>
                  <a:cubicBezTo>
                    <a:pt x="153572" y="96825"/>
                    <a:pt x="300110" y="76896"/>
                    <a:pt x="520504" y="58139"/>
                  </a:cubicBezTo>
                  <a:cubicBezTo>
                    <a:pt x="740898" y="39382"/>
                    <a:pt x="1090246" y="6558"/>
                    <a:pt x="1322363" y="1869"/>
                  </a:cubicBezTo>
                  <a:cubicBezTo>
                    <a:pt x="1554480" y="-2820"/>
                    <a:pt x="1756117" y="-476"/>
                    <a:pt x="1913206" y="30004"/>
                  </a:cubicBezTo>
                  <a:cubicBezTo>
                    <a:pt x="2070295" y="60484"/>
                    <a:pt x="2159390" y="128478"/>
                    <a:pt x="2264898" y="184749"/>
                  </a:cubicBezTo>
                  <a:cubicBezTo>
                    <a:pt x="2370406" y="241020"/>
                    <a:pt x="2475914" y="292601"/>
                    <a:pt x="2546252" y="367629"/>
                  </a:cubicBezTo>
                  <a:cubicBezTo>
                    <a:pt x="2616590" y="442657"/>
                    <a:pt x="2644726" y="541130"/>
                    <a:pt x="2686929" y="634915"/>
                  </a:cubicBezTo>
                  <a:cubicBezTo>
                    <a:pt x="2729132" y="728700"/>
                    <a:pt x="2768990" y="838896"/>
                    <a:pt x="2799470" y="930336"/>
                  </a:cubicBezTo>
                  <a:cubicBezTo>
                    <a:pt x="2829950" y="1021776"/>
                    <a:pt x="2808849" y="1096804"/>
                    <a:pt x="2869809" y="1183555"/>
                  </a:cubicBezTo>
                  <a:cubicBezTo>
                    <a:pt x="2930769" y="1270306"/>
                    <a:pt x="2984695" y="1373469"/>
                    <a:pt x="3165230" y="1450841"/>
                  </a:cubicBezTo>
                  <a:cubicBezTo>
                    <a:pt x="3345765" y="1528213"/>
                    <a:pt x="3746695" y="1610275"/>
                    <a:pt x="3953021" y="1647789"/>
                  </a:cubicBezTo>
                  <a:cubicBezTo>
                    <a:pt x="4159347" y="1685303"/>
                    <a:pt x="4281267" y="1680613"/>
                    <a:pt x="4403187" y="167592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6415" name="TextBox 26">
              <a:extLst>
                <a:ext uri="{FF2B5EF4-FFF2-40B4-BE49-F238E27FC236}">
                  <a16:creationId xmlns:a16="http://schemas.microsoft.com/office/drawing/2014/main" id="{888C0478-9352-9912-7723-08A58A93D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9522" y="2136016"/>
              <a:ext cx="1491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FF0000"/>
                  </a:solidFill>
                </a:rPr>
                <a:t>Cylinder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6EB12C-FB58-60E4-4356-4EFDC080B4BE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1841500"/>
            <a:ext cx="4432300" cy="2587625"/>
            <a:chOff x="2489982" y="1639612"/>
            <a:chExt cx="4431323" cy="258816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29DBB9-4BA3-6C75-A9BE-156AFDDD6450}"/>
                </a:ext>
              </a:extLst>
            </p:cNvPr>
            <p:cNvSpPr/>
            <p:nvPr/>
          </p:nvSpPr>
          <p:spPr>
            <a:xfrm>
              <a:off x="2489982" y="2190589"/>
              <a:ext cx="4431323" cy="2037185"/>
            </a:xfrm>
            <a:custGeom>
              <a:avLst/>
              <a:gdLst>
                <a:gd name="connsiteX0" fmla="*/ 0 w 4431323"/>
                <a:gd name="connsiteY0" fmla="*/ 468434 h 2037414"/>
                <a:gd name="connsiteX1" fmla="*/ 436098 w 4431323"/>
                <a:gd name="connsiteY1" fmla="*/ 285554 h 2037414"/>
                <a:gd name="connsiteX2" fmla="*/ 984738 w 4431323"/>
                <a:gd name="connsiteY2" fmla="*/ 102674 h 2037414"/>
                <a:gd name="connsiteX3" fmla="*/ 1448972 w 4431323"/>
                <a:gd name="connsiteY3" fmla="*/ 18268 h 2037414"/>
                <a:gd name="connsiteX4" fmla="*/ 1913206 w 4431323"/>
                <a:gd name="connsiteY4" fmla="*/ 4200 h 2037414"/>
                <a:gd name="connsiteX5" fmla="*/ 2236763 w 4431323"/>
                <a:gd name="connsiteY5" fmla="*/ 74538 h 2037414"/>
                <a:gd name="connsiteX6" fmla="*/ 2475913 w 4431323"/>
                <a:gd name="connsiteY6" fmla="*/ 201148 h 2037414"/>
                <a:gd name="connsiteX7" fmla="*/ 2715064 w 4431323"/>
                <a:gd name="connsiteY7" fmla="*/ 623178 h 2037414"/>
                <a:gd name="connsiteX8" fmla="*/ 2771335 w 4431323"/>
                <a:gd name="connsiteY8" fmla="*/ 1017074 h 2037414"/>
                <a:gd name="connsiteX9" fmla="*/ 2869809 w 4431323"/>
                <a:gd name="connsiteY9" fmla="*/ 1410969 h 2037414"/>
                <a:gd name="connsiteX10" fmla="*/ 3080824 w 4431323"/>
                <a:gd name="connsiteY10" fmla="*/ 1804865 h 2037414"/>
                <a:gd name="connsiteX11" fmla="*/ 4065563 w 4431323"/>
                <a:gd name="connsiteY11" fmla="*/ 2029948 h 2037414"/>
                <a:gd name="connsiteX12" fmla="*/ 4431323 w 4431323"/>
                <a:gd name="connsiteY12" fmla="*/ 1987745 h 203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31323" h="2037414">
                  <a:moveTo>
                    <a:pt x="0" y="468434"/>
                  </a:moveTo>
                  <a:cubicBezTo>
                    <a:pt x="135987" y="407474"/>
                    <a:pt x="271975" y="346514"/>
                    <a:pt x="436098" y="285554"/>
                  </a:cubicBezTo>
                  <a:cubicBezTo>
                    <a:pt x="600221" y="224594"/>
                    <a:pt x="815926" y="147222"/>
                    <a:pt x="984738" y="102674"/>
                  </a:cubicBezTo>
                  <a:cubicBezTo>
                    <a:pt x="1153550" y="58126"/>
                    <a:pt x="1294227" y="34680"/>
                    <a:pt x="1448972" y="18268"/>
                  </a:cubicBezTo>
                  <a:cubicBezTo>
                    <a:pt x="1603717" y="1856"/>
                    <a:pt x="1781908" y="-5178"/>
                    <a:pt x="1913206" y="4200"/>
                  </a:cubicBezTo>
                  <a:cubicBezTo>
                    <a:pt x="2044504" y="13578"/>
                    <a:pt x="2142979" y="41713"/>
                    <a:pt x="2236763" y="74538"/>
                  </a:cubicBezTo>
                  <a:cubicBezTo>
                    <a:pt x="2330548" y="107363"/>
                    <a:pt x="2396196" y="109708"/>
                    <a:pt x="2475913" y="201148"/>
                  </a:cubicBezTo>
                  <a:cubicBezTo>
                    <a:pt x="2555630" y="292588"/>
                    <a:pt x="2665827" y="487190"/>
                    <a:pt x="2715064" y="623178"/>
                  </a:cubicBezTo>
                  <a:cubicBezTo>
                    <a:pt x="2764301" y="759166"/>
                    <a:pt x="2745544" y="885776"/>
                    <a:pt x="2771335" y="1017074"/>
                  </a:cubicBezTo>
                  <a:cubicBezTo>
                    <a:pt x="2797126" y="1148373"/>
                    <a:pt x="2818228" y="1279671"/>
                    <a:pt x="2869809" y="1410969"/>
                  </a:cubicBezTo>
                  <a:cubicBezTo>
                    <a:pt x="2921391" y="1542268"/>
                    <a:pt x="2881532" y="1701702"/>
                    <a:pt x="3080824" y="1804865"/>
                  </a:cubicBezTo>
                  <a:cubicBezTo>
                    <a:pt x="3280116" y="1908028"/>
                    <a:pt x="3840480" y="1999468"/>
                    <a:pt x="4065563" y="2029948"/>
                  </a:cubicBezTo>
                  <a:cubicBezTo>
                    <a:pt x="4290646" y="2060428"/>
                    <a:pt x="4431323" y="1987745"/>
                    <a:pt x="4431323" y="1987745"/>
                  </a:cubicBezTo>
                </a:path>
              </a:pathLst>
            </a:cu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6413" name="TextBox 27">
              <a:extLst>
                <a:ext uri="{FF2B5EF4-FFF2-40B4-BE49-F238E27FC236}">
                  <a16:creationId xmlns:a16="http://schemas.microsoft.com/office/drawing/2014/main" id="{37D86657-0E56-CD84-1D91-9FC47923F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148" y="1639612"/>
              <a:ext cx="1491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00B050"/>
                  </a:solidFill>
                </a:rPr>
                <a:t>Cylinder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DB2434-5E7C-B193-FC5F-78D61784F29B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2824163"/>
            <a:ext cx="4360862" cy="1697037"/>
            <a:chOff x="2588455" y="2622844"/>
            <a:chExt cx="4360985" cy="1695938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0D70A38-4135-E46A-AB82-ED9E12D9398D}"/>
                </a:ext>
              </a:extLst>
            </p:cNvPr>
            <p:cNvSpPr/>
            <p:nvPr/>
          </p:nvSpPr>
          <p:spPr>
            <a:xfrm>
              <a:off x="2588455" y="2622844"/>
              <a:ext cx="4360985" cy="1695938"/>
            </a:xfrm>
            <a:custGeom>
              <a:avLst/>
              <a:gdLst>
                <a:gd name="connsiteX0" fmla="*/ 0 w 4360985"/>
                <a:gd name="connsiteY0" fmla="*/ 500184 h 1695938"/>
                <a:gd name="connsiteX1" fmla="*/ 506437 w 4360985"/>
                <a:gd name="connsiteY1" fmla="*/ 303236 h 1695938"/>
                <a:gd name="connsiteX2" fmla="*/ 900333 w 4360985"/>
                <a:gd name="connsiteY2" fmla="*/ 162559 h 1695938"/>
                <a:gd name="connsiteX3" fmla="*/ 1434905 w 4360985"/>
                <a:gd name="connsiteY3" fmla="*/ 7814 h 1695938"/>
                <a:gd name="connsiteX4" fmla="*/ 1899139 w 4360985"/>
                <a:gd name="connsiteY4" fmla="*/ 35950 h 1695938"/>
                <a:gd name="connsiteX5" fmla="*/ 2222696 w 4360985"/>
                <a:gd name="connsiteY5" fmla="*/ 148491 h 1695938"/>
                <a:gd name="connsiteX6" fmla="*/ 2532185 w 4360985"/>
                <a:gd name="connsiteY6" fmla="*/ 570522 h 1695938"/>
                <a:gd name="connsiteX7" fmla="*/ 2715065 w 4360985"/>
                <a:gd name="connsiteY7" fmla="*/ 992553 h 1695938"/>
                <a:gd name="connsiteX8" fmla="*/ 3418450 w 4360985"/>
                <a:gd name="connsiteY8" fmla="*/ 1569328 h 1695938"/>
                <a:gd name="connsiteX9" fmla="*/ 4360985 w 4360985"/>
                <a:gd name="connsiteY9" fmla="*/ 1695938 h 169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0985" h="1695938">
                  <a:moveTo>
                    <a:pt x="0" y="500184"/>
                  </a:moveTo>
                  <a:lnTo>
                    <a:pt x="506437" y="303236"/>
                  </a:lnTo>
                  <a:cubicBezTo>
                    <a:pt x="656493" y="246965"/>
                    <a:pt x="745589" y="211796"/>
                    <a:pt x="900333" y="162559"/>
                  </a:cubicBezTo>
                  <a:cubicBezTo>
                    <a:pt x="1055077" y="113322"/>
                    <a:pt x="1268437" y="28915"/>
                    <a:pt x="1434905" y="7814"/>
                  </a:cubicBezTo>
                  <a:cubicBezTo>
                    <a:pt x="1601373" y="-13288"/>
                    <a:pt x="1767841" y="12504"/>
                    <a:pt x="1899139" y="35950"/>
                  </a:cubicBezTo>
                  <a:cubicBezTo>
                    <a:pt x="2030438" y="59396"/>
                    <a:pt x="2117188" y="59396"/>
                    <a:pt x="2222696" y="148491"/>
                  </a:cubicBezTo>
                  <a:cubicBezTo>
                    <a:pt x="2328204" y="237586"/>
                    <a:pt x="2450124" y="429845"/>
                    <a:pt x="2532185" y="570522"/>
                  </a:cubicBezTo>
                  <a:cubicBezTo>
                    <a:pt x="2614246" y="711199"/>
                    <a:pt x="2567354" y="826085"/>
                    <a:pt x="2715065" y="992553"/>
                  </a:cubicBezTo>
                  <a:cubicBezTo>
                    <a:pt x="2862776" y="1159021"/>
                    <a:pt x="3144130" y="1452097"/>
                    <a:pt x="3418450" y="1569328"/>
                  </a:cubicBezTo>
                  <a:cubicBezTo>
                    <a:pt x="3692770" y="1686559"/>
                    <a:pt x="4026877" y="1691248"/>
                    <a:pt x="4360985" y="169593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6411" name="TextBox 28">
              <a:extLst>
                <a:ext uri="{FF2B5EF4-FFF2-40B4-BE49-F238E27FC236}">
                  <a16:creationId xmlns:a16="http://schemas.microsoft.com/office/drawing/2014/main" id="{7E44113C-0F8B-C767-189C-A998B5B8C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201071">
              <a:off x="2743200" y="2986510"/>
              <a:ext cx="1491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00B0F0"/>
                  </a:solidFill>
                </a:rPr>
                <a:t>Cylinder 4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F047C2A-7E3D-CD69-1805-1CAC3E8E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387475"/>
            <a:ext cx="8878887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Group 38">
            <a:extLst>
              <a:ext uri="{FF2B5EF4-FFF2-40B4-BE49-F238E27FC236}">
                <a16:creationId xmlns:a16="http://schemas.microsoft.com/office/drawing/2014/main" id="{891E2643-1D00-8F0B-CD0D-200F4ABFB9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394" name="Group 19">
              <a:extLst>
                <a:ext uri="{FF2B5EF4-FFF2-40B4-BE49-F238E27FC236}">
                  <a16:creationId xmlns:a16="http://schemas.microsoft.com/office/drawing/2014/main" id="{907C3744-47FD-D6B2-4D0C-204F3CC74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396" name="Group 8">
                <a:extLst>
                  <a:ext uri="{FF2B5EF4-FFF2-40B4-BE49-F238E27FC236}">
                    <a16:creationId xmlns:a16="http://schemas.microsoft.com/office/drawing/2014/main" id="{80B57358-2E25-E63E-70FA-EAD0340C95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6398" name="Group 9">
                  <a:extLst>
                    <a:ext uri="{FF2B5EF4-FFF2-40B4-BE49-F238E27FC236}">
                      <a16:creationId xmlns:a16="http://schemas.microsoft.com/office/drawing/2014/main" id="{E9A389D2-48A6-3F74-DE25-CA205A9DE5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6408" name="Rectangle 10">
                    <a:extLst>
                      <a:ext uri="{FF2B5EF4-FFF2-40B4-BE49-F238E27FC236}">
                        <a16:creationId xmlns:a16="http://schemas.microsoft.com/office/drawing/2014/main" id="{1B09D358-AF99-51D8-FCAC-1635628FF4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9" name="Rectangle 11">
                    <a:extLst>
                      <a:ext uri="{FF2B5EF4-FFF2-40B4-BE49-F238E27FC236}">
                        <a16:creationId xmlns:a16="http://schemas.microsoft.com/office/drawing/2014/main" id="{BBB5112C-3CBB-1749-5FF0-6B2212ACCE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9" name="Group 12">
                  <a:extLst>
                    <a:ext uri="{FF2B5EF4-FFF2-40B4-BE49-F238E27FC236}">
                      <a16:creationId xmlns:a16="http://schemas.microsoft.com/office/drawing/2014/main" id="{74CD0344-9D54-C29B-A64F-E67447F906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406" name="Rectangle 13">
                    <a:extLst>
                      <a:ext uri="{FF2B5EF4-FFF2-40B4-BE49-F238E27FC236}">
                        <a16:creationId xmlns:a16="http://schemas.microsoft.com/office/drawing/2014/main" id="{C7DCE478-F227-E814-5FEA-0EB09E4BF3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7" name="Rectangle 14">
                    <a:extLst>
                      <a:ext uri="{FF2B5EF4-FFF2-40B4-BE49-F238E27FC236}">
                        <a16:creationId xmlns:a16="http://schemas.microsoft.com/office/drawing/2014/main" id="{4DBE789B-7428-80B0-78DE-EDBA70A5A1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400" name="Group 10">
                  <a:extLst>
                    <a:ext uri="{FF2B5EF4-FFF2-40B4-BE49-F238E27FC236}">
                      <a16:creationId xmlns:a16="http://schemas.microsoft.com/office/drawing/2014/main" id="{F416AC46-B160-7193-E83E-B1E992DF2B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404" name="Rectangle 16">
                    <a:extLst>
                      <a:ext uri="{FF2B5EF4-FFF2-40B4-BE49-F238E27FC236}">
                        <a16:creationId xmlns:a16="http://schemas.microsoft.com/office/drawing/2014/main" id="{4D5C8BCD-2984-BC4A-63C8-0EB68E916B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5" name="Rectangle 17">
                    <a:extLst>
                      <a:ext uri="{FF2B5EF4-FFF2-40B4-BE49-F238E27FC236}">
                        <a16:creationId xmlns:a16="http://schemas.microsoft.com/office/drawing/2014/main" id="{2D80955A-F641-4DB5-8A9E-ED9D8730CE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401" name="Group 11">
                  <a:extLst>
                    <a:ext uri="{FF2B5EF4-FFF2-40B4-BE49-F238E27FC236}">
                      <a16:creationId xmlns:a16="http://schemas.microsoft.com/office/drawing/2014/main" id="{52F94104-F58C-3C01-D9D0-FFDF78D394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402" name="Rectangle 12">
                    <a:extLst>
                      <a:ext uri="{FF2B5EF4-FFF2-40B4-BE49-F238E27FC236}">
                        <a16:creationId xmlns:a16="http://schemas.microsoft.com/office/drawing/2014/main" id="{C18912E4-00AB-0DE3-4F1E-58B6BF3899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3" name="Rectangle 13">
                    <a:extLst>
                      <a:ext uri="{FF2B5EF4-FFF2-40B4-BE49-F238E27FC236}">
                        <a16:creationId xmlns:a16="http://schemas.microsoft.com/office/drawing/2014/main" id="{B99726C6-4066-81EC-27C0-85E5D5105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9AE7FBC2-AD4F-6513-268E-9CF71A839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639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1C6D44B-A58B-BDE2-F18E-AD923519C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D2FC5B-D293-A4DC-1F0A-FA771CC72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13" y="228600"/>
            <a:ext cx="6492875" cy="868363"/>
          </a:xfrm>
        </p:spPr>
        <p:txBody>
          <a:bodyPr/>
          <a:lstStyle/>
          <a:p>
            <a:r>
              <a:rPr lang="en-US" altLang="en-US" sz="2800"/>
              <a:t>Impact of Uneven Distribution Fuel on Cylinder Volumetric Efficiency</a:t>
            </a:r>
            <a:endParaRPr lang="en-IN" altLang="en-US" sz="2800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E941775E-8747-6B7E-4D14-ECA7600C5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688" y="1511300"/>
            <a:ext cx="8534400" cy="692150"/>
          </a:xfrm>
        </p:spPr>
        <p:txBody>
          <a:bodyPr/>
          <a:lstStyle/>
          <a:p>
            <a:r>
              <a:rPr lang="en-US" altLang="en-US" sz="2400">
                <a:cs typeface="Times New Roman" panose="02020603050405020304" pitchFamily="18" charset="0"/>
              </a:rPr>
              <a:t>For a mixture: the inlet manifold pressure is expressed as:</a:t>
            </a:r>
          </a:p>
          <a:p>
            <a:endParaRPr lang="en-US" altLang="en-US" sz="240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6" name="Object 2">
                <a:extLst>
                  <a:ext uri="{FF2B5EF4-FFF2-40B4-BE49-F238E27FC236}">
                    <a16:creationId xmlns:a16="http://schemas.microsoft.com/office/drawing/2014/main" id="{7B03F5D8-6C84-9376-985F-BD0F93BF2518}"/>
                  </a:ext>
                </a:extLst>
              </p:cNvPr>
              <p:cNvSpPr txBox="1"/>
              <p:nvPr/>
            </p:nvSpPr>
            <p:spPr bwMode="auto">
              <a:xfrm>
                <a:off x="762000" y="2060575"/>
                <a:ext cx="7391400" cy="6270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𝑖𝑣𝑐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𝑐𝑦𝑙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𝑖𝑟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𝑖𝑣𝑐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𝑢𝑒𝑙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𝑣𝑎𝑝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𝑖𝑣𝑐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𝑟𝑒𝑠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𝑖𝑣𝑐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26976" name="Object 2">
                <a:extLst>
                  <a:ext uri="{FF2B5EF4-FFF2-40B4-BE49-F238E27FC236}">
                    <a16:creationId xmlns:a16="http://schemas.microsoft.com/office/drawing/2014/main" id="{7B03F5D8-6C84-9376-985F-BD0F93BF2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060575"/>
                <a:ext cx="7391400" cy="6270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6">
            <a:extLst>
              <a:ext uri="{FF2B5EF4-FFF2-40B4-BE49-F238E27FC236}">
                <a16:creationId xmlns:a16="http://schemas.microsoft.com/office/drawing/2014/main" id="{1308A337-958E-F9BF-6001-F988913B7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" y="3040157"/>
            <a:ext cx="7894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The mass of fresh air in the cylinder at the end of intake stroke.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85F949BB-0BEB-4300-64C8-8599C9CBC18A}"/>
                  </a:ext>
                </a:extLst>
              </p:cNvPr>
              <p:cNvSpPr txBox="1"/>
              <p:nvPr/>
            </p:nvSpPr>
            <p:spPr bwMode="auto">
              <a:xfrm>
                <a:off x="1601787" y="3886200"/>
                <a:ext cx="4951413" cy="1123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𝑎𝑖𝑟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𝑖𝑣𝑐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𝑖𝑣𝑐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𝑐𝑦𝑙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𝑐𝑦𝑙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𝑖𝑣𝑐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𝑖𝑣𝑐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85F949BB-0BEB-4300-64C8-8599C9CBC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1787" y="3886200"/>
                <a:ext cx="4951413" cy="1123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">
                <a:extLst>
                  <a:ext uri="{FF2B5EF4-FFF2-40B4-BE49-F238E27FC236}">
                    <a16:creationId xmlns:a16="http://schemas.microsoft.com/office/drawing/2014/main" id="{B9588B42-7674-8094-8C67-DD172AE3AD3A}"/>
                  </a:ext>
                </a:extLst>
              </p:cNvPr>
              <p:cNvSpPr txBox="1"/>
              <p:nvPr/>
            </p:nvSpPr>
            <p:spPr bwMode="auto">
              <a:xfrm>
                <a:off x="3235325" y="5302250"/>
                <a:ext cx="2522538" cy="1250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𝑖𝑣𝑐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Object 2">
                <a:extLst>
                  <a:ext uri="{FF2B5EF4-FFF2-40B4-BE49-F238E27FC236}">
                    <a16:creationId xmlns:a16="http://schemas.microsoft.com/office/drawing/2014/main" id="{B9588B42-7674-8094-8C67-DD172AE3A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325" y="5302250"/>
                <a:ext cx="2522538" cy="1250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16" name="Group 38">
            <a:extLst>
              <a:ext uri="{FF2B5EF4-FFF2-40B4-BE49-F238E27FC236}">
                <a16:creationId xmlns:a16="http://schemas.microsoft.com/office/drawing/2014/main" id="{5E5833BB-F597-FCFB-2065-AEE993E543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417" name="Group 19">
              <a:extLst>
                <a:ext uri="{FF2B5EF4-FFF2-40B4-BE49-F238E27FC236}">
                  <a16:creationId xmlns:a16="http://schemas.microsoft.com/office/drawing/2014/main" id="{D2B767F0-A2B7-CFDE-78F1-A9404A8E6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419" name="Group 8">
                <a:extLst>
                  <a:ext uri="{FF2B5EF4-FFF2-40B4-BE49-F238E27FC236}">
                    <a16:creationId xmlns:a16="http://schemas.microsoft.com/office/drawing/2014/main" id="{9E7DA537-6D3F-DE37-F058-EF4ED3AB91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7421" name="Group 9">
                  <a:extLst>
                    <a:ext uri="{FF2B5EF4-FFF2-40B4-BE49-F238E27FC236}">
                      <a16:creationId xmlns:a16="http://schemas.microsoft.com/office/drawing/2014/main" id="{D295F0CA-3E7D-6BC1-87ED-9E32DA27FA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31" name="Rectangle 10">
                    <a:extLst>
                      <a:ext uri="{FF2B5EF4-FFF2-40B4-BE49-F238E27FC236}">
                        <a16:creationId xmlns:a16="http://schemas.microsoft.com/office/drawing/2014/main" id="{D770D321-BC91-5E9C-8B13-A087BA0D1E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2" name="Rectangle 11">
                    <a:extLst>
                      <a:ext uri="{FF2B5EF4-FFF2-40B4-BE49-F238E27FC236}">
                        <a16:creationId xmlns:a16="http://schemas.microsoft.com/office/drawing/2014/main" id="{3569107E-445F-3082-10B4-3EF1936EC8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2" name="Group 12">
                  <a:extLst>
                    <a:ext uri="{FF2B5EF4-FFF2-40B4-BE49-F238E27FC236}">
                      <a16:creationId xmlns:a16="http://schemas.microsoft.com/office/drawing/2014/main" id="{8A7D2406-1C2B-2F7E-B274-CA4015996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429" name="Rectangle 13">
                    <a:extLst>
                      <a:ext uri="{FF2B5EF4-FFF2-40B4-BE49-F238E27FC236}">
                        <a16:creationId xmlns:a16="http://schemas.microsoft.com/office/drawing/2014/main" id="{9B144AD8-6A9F-702E-FEB6-D79C5DBF51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0" name="Rectangle 14">
                    <a:extLst>
                      <a:ext uri="{FF2B5EF4-FFF2-40B4-BE49-F238E27FC236}">
                        <a16:creationId xmlns:a16="http://schemas.microsoft.com/office/drawing/2014/main" id="{A6E5DAF4-590B-5B84-8AE0-210B3B8B4A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3" name="Group 10">
                  <a:extLst>
                    <a:ext uri="{FF2B5EF4-FFF2-40B4-BE49-F238E27FC236}">
                      <a16:creationId xmlns:a16="http://schemas.microsoft.com/office/drawing/2014/main" id="{53CE39F9-0E5E-C0A0-1D3E-9F6C987663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427" name="Rectangle 16">
                    <a:extLst>
                      <a:ext uri="{FF2B5EF4-FFF2-40B4-BE49-F238E27FC236}">
                        <a16:creationId xmlns:a16="http://schemas.microsoft.com/office/drawing/2014/main" id="{50DA0FB3-12BB-9214-BFBA-43D09794FC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8" name="Rectangle 17">
                    <a:extLst>
                      <a:ext uri="{FF2B5EF4-FFF2-40B4-BE49-F238E27FC236}">
                        <a16:creationId xmlns:a16="http://schemas.microsoft.com/office/drawing/2014/main" id="{438F1CF8-47E2-758A-45BD-65A5251B71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4" name="Group 11">
                  <a:extLst>
                    <a:ext uri="{FF2B5EF4-FFF2-40B4-BE49-F238E27FC236}">
                      <a16:creationId xmlns:a16="http://schemas.microsoft.com/office/drawing/2014/main" id="{CA513FFA-65DD-3066-FC8C-9AB0C1034A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425" name="Rectangle 12">
                    <a:extLst>
                      <a:ext uri="{FF2B5EF4-FFF2-40B4-BE49-F238E27FC236}">
                        <a16:creationId xmlns:a16="http://schemas.microsoft.com/office/drawing/2014/main" id="{AC44E07E-4242-D031-FEEC-66F4F3FF6A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6" name="Rectangle 13">
                    <a:extLst>
                      <a:ext uri="{FF2B5EF4-FFF2-40B4-BE49-F238E27FC236}">
                        <a16:creationId xmlns:a16="http://schemas.microsoft.com/office/drawing/2014/main" id="{11BDB700-2B7E-3567-B100-FC065B37C9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D59EA00B-02B0-6A49-7D55-5CAFC1DEB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741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468993A-F795-513B-BCBE-3C3DAC49AD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/>
      <p:bldP spid="126976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AB282292-7276-A11B-45BA-0A46913EF1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0038" y="1803400"/>
            <a:ext cx="9067800" cy="1470025"/>
          </a:xfrm>
        </p:spPr>
        <p:txBody>
          <a:bodyPr/>
          <a:lstStyle/>
          <a:p>
            <a:r>
              <a:rPr lang="en-IN" altLang="en-US" sz="2800"/>
              <a:t>Ain Initiative in 1950 :</a:t>
            </a:r>
            <a:br>
              <a:rPr lang="en-IN" altLang="en-US" sz="2800"/>
            </a:br>
            <a:r>
              <a:rPr lang="en-IN" altLang="en-US" sz="2800"/>
              <a:t>A Shift from Natural Induction to Artificial Induction Systems</a:t>
            </a:r>
          </a:p>
        </p:txBody>
      </p:sp>
      <p:sp>
        <p:nvSpPr>
          <p:cNvPr id="18435" name="Subtitle 4">
            <a:extLst>
              <a:ext uri="{FF2B5EF4-FFF2-40B4-BE49-F238E27FC236}">
                <a16:creationId xmlns:a16="http://schemas.microsoft.com/office/drawing/2014/main" id="{EE735FAF-2587-E112-FF5B-EB390422F1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06475"/>
          </a:xfrm>
        </p:spPr>
        <p:txBody>
          <a:bodyPr/>
          <a:lstStyle/>
          <a:p>
            <a:r>
              <a:rPr lang="en-IN" altLang="en-US"/>
              <a:t>Simple Fluid Mechanics to Advanced Fluid Mechanics…</a:t>
            </a:r>
          </a:p>
        </p:txBody>
      </p:sp>
      <p:grpSp>
        <p:nvGrpSpPr>
          <p:cNvPr id="18436" name="Group 38">
            <a:extLst>
              <a:ext uri="{FF2B5EF4-FFF2-40B4-BE49-F238E27FC236}">
                <a16:creationId xmlns:a16="http://schemas.microsoft.com/office/drawing/2014/main" id="{05BAE5A7-7DD8-8025-2905-013EADF68F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437" name="Group 19">
              <a:extLst>
                <a:ext uri="{FF2B5EF4-FFF2-40B4-BE49-F238E27FC236}">
                  <a16:creationId xmlns:a16="http://schemas.microsoft.com/office/drawing/2014/main" id="{783EDF97-037D-77A3-6881-588EDE358E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8439" name="Group 8">
                <a:extLst>
                  <a:ext uri="{FF2B5EF4-FFF2-40B4-BE49-F238E27FC236}">
                    <a16:creationId xmlns:a16="http://schemas.microsoft.com/office/drawing/2014/main" id="{9C6E91CA-37E7-ED19-0A3B-CAEC2452A6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8441" name="Group 9">
                  <a:extLst>
                    <a:ext uri="{FF2B5EF4-FFF2-40B4-BE49-F238E27FC236}">
                      <a16:creationId xmlns:a16="http://schemas.microsoft.com/office/drawing/2014/main" id="{F7499420-30E9-970E-A988-4B7CDF6A58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451" name="Rectangle 10">
                    <a:extLst>
                      <a:ext uri="{FF2B5EF4-FFF2-40B4-BE49-F238E27FC236}">
                        <a16:creationId xmlns:a16="http://schemas.microsoft.com/office/drawing/2014/main" id="{59881E6A-95E1-FF1A-D33F-6F9FE27108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52" name="Rectangle 11">
                    <a:extLst>
                      <a:ext uri="{FF2B5EF4-FFF2-40B4-BE49-F238E27FC236}">
                        <a16:creationId xmlns:a16="http://schemas.microsoft.com/office/drawing/2014/main" id="{913F5EFA-4DFD-3F50-F99E-67310CC5A8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442" name="Group 12">
                  <a:extLst>
                    <a:ext uri="{FF2B5EF4-FFF2-40B4-BE49-F238E27FC236}">
                      <a16:creationId xmlns:a16="http://schemas.microsoft.com/office/drawing/2014/main" id="{ED28A9CB-F57E-514E-4F23-2CC41ABC71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449" name="Rectangle 13">
                    <a:extLst>
                      <a:ext uri="{FF2B5EF4-FFF2-40B4-BE49-F238E27FC236}">
                        <a16:creationId xmlns:a16="http://schemas.microsoft.com/office/drawing/2014/main" id="{F20B826C-ED8E-733B-C8F7-6A2E2A622E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50" name="Rectangle 14">
                    <a:extLst>
                      <a:ext uri="{FF2B5EF4-FFF2-40B4-BE49-F238E27FC236}">
                        <a16:creationId xmlns:a16="http://schemas.microsoft.com/office/drawing/2014/main" id="{79F5A370-23BC-47B3-93E1-8C53DA371E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443" name="Group 10">
                  <a:extLst>
                    <a:ext uri="{FF2B5EF4-FFF2-40B4-BE49-F238E27FC236}">
                      <a16:creationId xmlns:a16="http://schemas.microsoft.com/office/drawing/2014/main" id="{B9368891-E941-0227-FF09-1F748F5885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447" name="Rectangle 16">
                    <a:extLst>
                      <a:ext uri="{FF2B5EF4-FFF2-40B4-BE49-F238E27FC236}">
                        <a16:creationId xmlns:a16="http://schemas.microsoft.com/office/drawing/2014/main" id="{CEBA46D3-80ED-11E1-22E2-93BBED0B14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48" name="Rectangle 17">
                    <a:extLst>
                      <a:ext uri="{FF2B5EF4-FFF2-40B4-BE49-F238E27FC236}">
                        <a16:creationId xmlns:a16="http://schemas.microsoft.com/office/drawing/2014/main" id="{F5CBF3F8-E6E1-4A34-B387-35D1112496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444" name="Group 11">
                  <a:extLst>
                    <a:ext uri="{FF2B5EF4-FFF2-40B4-BE49-F238E27FC236}">
                      <a16:creationId xmlns:a16="http://schemas.microsoft.com/office/drawing/2014/main" id="{6CB25D11-6E9E-4BBD-0C19-8DBCADDF9D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445" name="Rectangle 12">
                    <a:extLst>
                      <a:ext uri="{FF2B5EF4-FFF2-40B4-BE49-F238E27FC236}">
                        <a16:creationId xmlns:a16="http://schemas.microsoft.com/office/drawing/2014/main" id="{6269DC36-BDAD-06E3-D2C9-FE71B00C25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46" name="Rectangle 13">
                    <a:extLst>
                      <a:ext uri="{FF2B5EF4-FFF2-40B4-BE49-F238E27FC236}">
                        <a16:creationId xmlns:a16="http://schemas.microsoft.com/office/drawing/2014/main" id="{16740EC2-2329-3B42-886A-49D93F38BA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66E987E1-4D2D-2C86-4574-999DEADC9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843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5E2F451-4F56-5CEB-6BBA-BE96C0FC5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91DD679-62B3-A5AA-86A8-CDF4C3697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738" y="246063"/>
            <a:ext cx="6653212" cy="723900"/>
          </a:xfrm>
        </p:spPr>
        <p:txBody>
          <a:bodyPr/>
          <a:lstStyle/>
          <a:p>
            <a:r>
              <a:rPr lang="en-US" altLang="en-US" sz="2800"/>
              <a:t>Evolution  of Fuel Injection Systems for SI Engine</a:t>
            </a:r>
            <a:endParaRPr lang="en-IN" altLang="en-US" sz="2800"/>
          </a:p>
        </p:txBody>
      </p:sp>
      <p:pic>
        <p:nvPicPr>
          <p:cNvPr id="22531" name="Picture 2" descr="https://www.intechopen.com/source/html/42937/media/image1.png">
            <a:extLst>
              <a:ext uri="{FF2B5EF4-FFF2-40B4-BE49-F238E27FC236}">
                <a16:creationId xmlns:a16="http://schemas.microsoft.com/office/drawing/2014/main" id="{DBD56D55-9845-DEC2-974E-1C73C913C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3225"/>
            <a:ext cx="8524875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>
            <a:extLst>
              <a:ext uri="{FF2B5EF4-FFF2-40B4-BE49-F238E27FC236}">
                <a16:creationId xmlns:a16="http://schemas.microsoft.com/office/drawing/2014/main" id="{35DBC1FF-C4EA-8E94-8489-A04DD541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1588"/>
            <a:ext cx="1752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F26AF0-A522-8A33-B567-DEE94B8D4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4783138"/>
            <a:ext cx="8524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Triggered Numerous researches in optimizing the fuel injection system.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Recognition of the fuel behavior.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Analysis of  the process of preparation of mixtures in the inlet port of fuel injection vehicles using MPFI system.</a:t>
            </a:r>
            <a:endParaRPr lang="en-IN" alt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3595F-008D-FEA7-1B89-157725605B2D}"/>
              </a:ext>
            </a:extLst>
          </p:cNvPr>
          <p:cNvSpPr/>
          <p:nvPr/>
        </p:nvSpPr>
        <p:spPr>
          <a:xfrm>
            <a:off x="3276600" y="1344613"/>
            <a:ext cx="2895600" cy="343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C276B-D1CB-9F5A-DE28-D31216E6A915}"/>
              </a:ext>
            </a:extLst>
          </p:cNvPr>
          <p:cNvSpPr/>
          <p:nvPr/>
        </p:nvSpPr>
        <p:spPr>
          <a:xfrm>
            <a:off x="6096000" y="1497013"/>
            <a:ext cx="2895600" cy="3344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grpSp>
        <p:nvGrpSpPr>
          <p:cNvPr id="22536" name="Group 38">
            <a:extLst>
              <a:ext uri="{FF2B5EF4-FFF2-40B4-BE49-F238E27FC236}">
                <a16:creationId xmlns:a16="http://schemas.microsoft.com/office/drawing/2014/main" id="{B80E82E4-64B2-6EFC-ABF6-0727F94925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537" name="Group 19">
              <a:extLst>
                <a:ext uri="{FF2B5EF4-FFF2-40B4-BE49-F238E27FC236}">
                  <a16:creationId xmlns:a16="http://schemas.microsoft.com/office/drawing/2014/main" id="{0E74CC69-E33B-54A6-24BE-7547286D8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539" name="Group 8">
                <a:extLst>
                  <a:ext uri="{FF2B5EF4-FFF2-40B4-BE49-F238E27FC236}">
                    <a16:creationId xmlns:a16="http://schemas.microsoft.com/office/drawing/2014/main" id="{179BA75A-82B1-AC0B-6837-FD50E1B340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2541" name="Group 9">
                  <a:extLst>
                    <a:ext uri="{FF2B5EF4-FFF2-40B4-BE49-F238E27FC236}">
                      <a16:creationId xmlns:a16="http://schemas.microsoft.com/office/drawing/2014/main" id="{C87500A0-2A4D-7D29-6FB1-20D749FA0A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551" name="Rectangle 10">
                    <a:extLst>
                      <a:ext uri="{FF2B5EF4-FFF2-40B4-BE49-F238E27FC236}">
                        <a16:creationId xmlns:a16="http://schemas.microsoft.com/office/drawing/2014/main" id="{6AF4F2CC-8833-5BE8-3E2C-907A4FE410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2" name="Rectangle 11">
                    <a:extLst>
                      <a:ext uri="{FF2B5EF4-FFF2-40B4-BE49-F238E27FC236}">
                        <a16:creationId xmlns:a16="http://schemas.microsoft.com/office/drawing/2014/main" id="{A1BAB2AC-4341-2A67-A845-1BEBE07822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2" name="Group 12">
                  <a:extLst>
                    <a:ext uri="{FF2B5EF4-FFF2-40B4-BE49-F238E27FC236}">
                      <a16:creationId xmlns:a16="http://schemas.microsoft.com/office/drawing/2014/main" id="{040CE0DA-5FFB-B674-7CF2-1D033A2F3C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549" name="Rectangle 13">
                    <a:extLst>
                      <a:ext uri="{FF2B5EF4-FFF2-40B4-BE49-F238E27FC236}">
                        <a16:creationId xmlns:a16="http://schemas.microsoft.com/office/drawing/2014/main" id="{C2009F03-4C83-DCC3-9DAF-BB868E1963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0" name="Rectangle 14">
                    <a:extLst>
                      <a:ext uri="{FF2B5EF4-FFF2-40B4-BE49-F238E27FC236}">
                        <a16:creationId xmlns:a16="http://schemas.microsoft.com/office/drawing/2014/main" id="{F739CF4E-E056-2FD1-CA9E-816DA81F2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3" name="Group 10">
                  <a:extLst>
                    <a:ext uri="{FF2B5EF4-FFF2-40B4-BE49-F238E27FC236}">
                      <a16:creationId xmlns:a16="http://schemas.microsoft.com/office/drawing/2014/main" id="{8ABD09E8-F660-E793-AC4A-96BD3E997A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547" name="Rectangle 16">
                    <a:extLst>
                      <a:ext uri="{FF2B5EF4-FFF2-40B4-BE49-F238E27FC236}">
                        <a16:creationId xmlns:a16="http://schemas.microsoft.com/office/drawing/2014/main" id="{D124B29F-6899-0B48-0F4A-D86F8601B0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8" name="Rectangle 17">
                    <a:extLst>
                      <a:ext uri="{FF2B5EF4-FFF2-40B4-BE49-F238E27FC236}">
                        <a16:creationId xmlns:a16="http://schemas.microsoft.com/office/drawing/2014/main" id="{287F572D-C305-4F4D-D8A4-B6AD4BCF1A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4" name="Group 11">
                  <a:extLst>
                    <a:ext uri="{FF2B5EF4-FFF2-40B4-BE49-F238E27FC236}">
                      <a16:creationId xmlns:a16="http://schemas.microsoft.com/office/drawing/2014/main" id="{9CD64071-9C44-BDCF-08E2-3992478BB0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2545" name="Rectangle 12">
                    <a:extLst>
                      <a:ext uri="{FF2B5EF4-FFF2-40B4-BE49-F238E27FC236}">
                        <a16:creationId xmlns:a16="http://schemas.microsoft.com/office/drawing/2014/main" id="{C57947D1-9B05-D83A-DF2A-EC410376C0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6" name="Rectangle 13">
                    <a:extLst>
                      <a:ext uri="{FF2B5EF4-FFF2-40B4-BE49-F238E27FC236}">
                        <a16:creationId xmlns:a16="http://schemas.microsoft.com/office/drawing/2014/main" id="{338A2CD6-8887-D710-7A06-C51400EBF6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C343B423-E3D3-C1AB-B465-A576595A7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53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EBF2EBC-778B-6974-F67D-7F503C8CD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C4B6923-735F-8D7E-3B6F-AEB20923B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0975"/>
            <a:ext cx="69342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Thermochemistry of  Fuel </a:t>
            </a:r>
            <a:r>
              <a:rPr lang="en-US" altLang="en-US" sz="2800">
                <a:solidFill>
                  <a:schemeClr val="tx1"/>
                </a:solidFill>
              </a:rPr>
              <a:t>Ignition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5">
                <a:extLst>
                  <a:ext uri="{FF2B5EF4-FFF2-40B4-BE49-F238E27FC236}">
                    <a16:creationId xmlns:a16="http://schemas.microsoft.com/office/drawing/2014/main" id="{D9E76892-DC7D-DB56-4BDE-28E901ECAA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0050" y="3732213"/>
              <a:ext cx="3175" cy="7937"/>
            </p14:xfrm>
          </p:contentPart>
        </mc:Choice>
        <mc:Fallback xmlns="">
          <p:pic>
            <p:nvPicPr>
              <p:cNvPr id="3074" name="Ink 5">
                <a:extLst>
                  <a:ext uri="{FF2B5EF4-FFF2-40B4-BE49-F238E27FC236}">
                    <a16:creationId xmlns:a16="http://schemas.microsoft.com/office/drawing/2014/main" id="{D9E76892-DC7D-DB56-4BDE-28E901ECAA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3700" y="3723241"/>
                <a:ext cx="15875" cy="25882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EE5A6AD-06E5-5F42-8BF3-F2D59C09FB33}"/>
              </a:ext>
            </a:extLst>
          </p:cNvPr>
          <p:cNvGrpSpPr>
            <a:grpSpLocks/>
          </p:cNvGrpSpPr>
          <p:nvPr/>
        </p:nvGrpSpPr>
        <p:grpSpPr bwMode="auto">
          <a:xfrm>
            <a:off x="1111250" y="1209675"/>
            <a:ext cx="2419350" cy="4305300"/>
            <a:chOff x="1111348" y="1209822"/>
            <a:chExt cx="2419643" cy="4304713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A0FC60F1-4220-CE4B-AB8F-988FFE88D78F}"/>
                </a:ext>
              </a:extLst>
            </p:cNvPr>
            <p:cNvSpPr/>
            <p:nvPr/>
          </p:nvSpPr>
          <p:spPr>
            <a:xfrm>
              <a:off x="1111348" y="1209822"/>
              <a:ext cx="2419643" cy="4304713"/>
            </a:xfrm>
            <a:custGeom>
              <a:avLst/>
              <a:gdLst>
                <a:gd name="connsiteX0" fmla="*/ 0 w 2419643"/>
                <a:gd name="connsiteY0" fmla="*/ 4304713 h 4304713"/>
                <a:gd name="connsiteX1" fmla="*/ 365760 w 2419643"/>
                <a:gd name="connsiteY1" fmla="*/ 4051495 h 4304713"/>
                <a:gd name="connsiteX2" fmla="*/ 1111347 w 2419643"/>
                <a:gd name="connsiteY2" fmla="*/ 3404381 h 4304713"/>
                <a:gd name="connsiteX3" fmla="*/ 1997612 w 2419643"/>
                <a:gd name="connsiteY3" fmla="*/ 1969476 h 4304713"/>
                <a:gd name="connsiteX4" fmla="*/ 2419643 w 2419643"/>
                <a:gd name="connsiteY4" fmla="*/ 0 h 430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643" h="4304713">
                  <a:moveTo>
                    <a:pt x="0" y="4304713"/>
                  </a:moveTo>
                  <a:cubicBezTo>
                    <a:pt x="90268" y="4253131"/>
                    <a:pt x="180536" y="4201550"/>
                    <a:pt x="365760" y="4051495"/>
                  </a:cubicBezTo>
                  <a:cubicBezTo>
                    <a:pt x="550985" y="3901440"/>
                    <a:pt x="839372" y="3751384"/>
                    <a:pt x="1111347" y="3404381"/>
                  </a:cubicBezTo>
                  <a:cubicBezTo>
                    <a:pt x="1383322" y="3057378"/>
                    <a:pt x="1779563" y="2536873"/>
                    <a:pt x="1997612" y="1969476"/>
                  </a:cubicBezTo>
                  <a:cubicBezTo>
                    <a:pt x="2215661" y="1402079"/>
                    <a:pt x="2317652" y="701039"/>
                    <a:pt x="2419643" y="0"/>
                  </a:cubicBezTo>
                </a:path>
              </a:pathLst>
            </a:custGeom>
            <a:noFill/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5160" name="TextBox 2">
              <a:extLst>
                <a:ext uri="{FF2B5EF4-FFF2-40B4-BE49-F238E27FC236}">
                  <a16:creationId xmlns:a16="http://schemas.microsoft.com/office/drawing/2014/main" id="{002A1CC6-9B3B-1275-9362-3689C89F8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593038">
              <a:off x="1978853" y="2286000"/>
              <a:ext cx="21419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b="1">
                  <a:solidFill>
                    <a:srgbClr val="FFC000"/>
                  </a:solidFill>
                </a:rPr>
                <a:t>Saturation line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537AFA-A594-8292-D9FC-CDC36057918B}"/>
              </a:ext>
            </a:extLst>
          </p:cNvPr>
          <p:cNvGrpSpPr>
            <a:grpSpLocks/>
          </p:cNvGrpSpPr>
          <p:nvPr/>
        </p:nvGrpSpPr>
        <p:grpSpPr bwMode="auto">
          <a:xfrm>
            <a:off x="2233613" y="4559300"/>
            <a:ext cx="5956300" cy="1374775"/>
            <a:chOff x="2233613" y="4559300"/>
            <a:chExt cx="5956300" cy="137487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7233E5B-CEB5-24C1-C39F-0C91043C8E54}"/>
                </a:ext>
              </a:extLst>
            </p:cNvPr>
            <p:cNvSpPr/>
            <p:nvPr/>
          </p:nvSpPr>
          <p:spPr>
            <a:xfrm>
              <a:off x="2233613" y="4559300"/>
              <a:ext cx="5956300" cy="1155787"/>
            </a:xfrm>
            <a:custGeom>
              <a:avLst/>
              <a:gdLst>
                <a:gd name="connsiteX0" fmla="*/ 0 w 5956662"/>
                <a:gd name="connsiteY0" fmla="*/ 0 h 1156063"/>
                <a:gd name="connsiteX1" fmla="*/ 457200 w 5956662"/>
                <a:gd name="connsiteY1" fmla="*/ 235132 h 1156063"/>
                <a:gd name="connsiteX2" fmla="*/ 1031965 w 5956662"/>
                <a:gd name="connsiteY2" fmla="*/ 444137 h 1156063"/>
                <a:gd name="connsiteX3" fmla="*/ 1959428 w 5956662"/>
                <a:gd name="connsiteY3" fmla="*/ 705394 h 1156063"/>
                <a:gd name="connsiteX4" fmla="*/ 3317965 w 5956662"/>
                <a:gd name="connsiteY4" fmla="*/ 1005840 h 1156063"/>
                <a:gd name="connsiteX5" fmla="*/ 4598125 w 5956662"/>
                <a:gd name="connsiteY5" fmla="*/ 1136469 h 1156063"/>
                <a:gd name="connsiteX6" fmla="*/ 5956662 w 5956662"/>
                <a:gd name="connsiteY6" fmla="*/ 1123406 h 115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6662" h="1156063">
                  <a:moveTo>
                    <a:pt x="0" y="0"/>
                  </a:moveTo>
                  <a:cubicBezTo>
                    <a:pt x="142603" y="80554"/>
                    <a:pt x="285206" y="161109"/>
                    <a:pt x="457200" y="235132"/>
                  </a:cubicBezTo>
                  <a:cubicBezTo>
                    <a:pt x="629194" y="309155"/>
                    <a:pt x="781594" y="365760"/>
                    <a:pt x="1031965" y="444137"/>
                  </a:cubicBezTo>
                  <a:cubicBezTo>
                    <a:pt x="1282336" y="522514"/>
                    <a:pt x="1578428" y="611777"/>
                    <a:pt x="1959428" y="705394"/>
                  </a:cubicBezTo>
                  <a:cubicBezTo>
                    <a:pt x="2340428" y="799011"/>
                    <a:pt x="2878182" y="933994"/>
                    <a:pt x="3317965" y="1005840"/>
                  </a:cubicBezTo>
                  <a:cubicBezTo>
                    <a:pt x="3757748" y="1077686"/>
                    <a:pt x="4158342" y="1116875"/>
                    <a:pt x="4598125" y="1136469"/>
                  </a:cubicBezTo>
                  <a:cubicBezTo>
                    <a:pt x="5037908" y="1156063"/>
                    <a:pt x="5497285" y="1139734"/>
                    <a:pt x="5956662" y="1123406"/>
                  </a:cubicBezTo>
                </a:path>
              </a:pathLst>
            </a:cu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58" name="TextBox 24">
              <a:extLst>
                <a:ext uri="{FF2B5EF4-FFF2-40B4-BE49-F238E27FC236}">
                  <a16:creationId xmlns:a16="http://schemas.microsoft.com/office/drawing/2014/main" id="{6D6691BA-83F0-8A9B-C0DE-5F28E3218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84512">
              <a:off x="3916376" y="5472513"/>
              <a:ext cx="25907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FF0000"/>
                  </a:solidFill>
                </a:rPr>
                <a:t>Lower Flame Limit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57ADE8-F9E5-51E9-56F5-5C9E1D07A962}"/>
              </a:ext>
            </a:extLst>
          </p:cNvPr>
          <p:cNvGrpSpPr>
            <a:grpSpLocks/>
          </p:cNvGrpSpPr>
          <p:nvPr/>
        </p:nvGrpSpPr>
        <p:grpSpPr bwMode="auto">
          <a:xfrm>
            <a:off x="3278188" y="1438275"/>
            <a:ext cx="4938712" cy="1239838"/>
            <a:chOff x="3278188" y="1438545"/>
            <a:chExt cx="4938712" cy="123956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3EB7E5E-822E-BD2D-0D1F-87CBEF4E4193}"/>
                </a:ext>
              </a:extLst>
            </p:cNvPr>
            <p:cNvSpPr/>
            <p:nvPr/>
          </p:nvSpPr>
          <p:spPr>
            <a:xfrm>
              <a:off x="3278188" y="1698838"/>
              <a:ext cx="4938712" cy="979275"/>
            </a:xfrm>
            <a:custGeom>
              <a:avLst/>
              <a:gdLst>
                <a:gd name="connsiteX0" fmla="*/ 0 w 4937760"/>
                <a:gd name="connsiteY0" fmla="*/ 979715 h 979715"/>
                <a:gd name="connsiteX1" fmla="*/ 705394 w 4937760"/>
                <a:gd name="connsiteY1" fmla="*/ 744583 h 979715"/>
                <a:gd name="connsiteX2" fmla="*/ 1724297 w 4937760"/>
                <a:gd name="connsiteY2" fmla="*/ 444138 h 979715"/>
                <a:gd name="connsiteX3" fmla="*/ 2717074 w 4937760"/>
                <a:gd name="connsiteY3" fmla="*/ 248195 h 979715"/>
                <a:gd name="connsiteX4" fmla="*/ 3631474 w 4937760"/>
                <a:gd name="connsiteY4" fmla="*/ 117566 h 979715"/>
                <a:gd name="connsiteX5" fmla="*/ 4885509 w 4937760"/>
                <a:gd name="connsiteY5" fmla="*/ 26126 h 979715"/>
                <a:gd name="connsiteX6" fmla="*/ 4885509 w 4937760"/>
                <a:gd name="connsiteY6" fmla="*/ 26126 h 979715"/>
                <a:gd name="connsiteX7" fmla="*/ 4937760 w 4937760"/>
                <a:gd name="connsiteY7" fmla="*/ 0 h 97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7760" h="979715">
                  <a:moveTo>
                    <a:pt x="0" y="979715"/>
                  </a:moveTo>
                  <a:cubicBezTo>
                    <a:pt x="209005" y="906780"/>
                    <a:pt x="418011" y="833846"/>
                    <a:pt x="705394" y="744583"/>
                  </a:cubicBezTo>
                  <a:cubicBezTo>
                    <a:pt x="992777" y="655320"/>
                    <a:pt x="1389017" y="526869"/>
                    <a:pt x="1724297" y="444138"/>
                  </a:cubicBezTo>
                  <a:cubicBezTo>
                    <a:pt x="2059577" y="361407"/>
                    <a:pt x="2399211" y="302624"/>
                    <a:pt x="2717074" y="248195"/>
                  </a:cubicBezTo>
                  <a:cubicBezTo>
                    <a:pt x="3034937" y="193766"/>
                    <a:pt x="3270068" y="154577"/>
                    <a:pt x="3631474" y="117566"/>
                  </a:cubicBezTo>
                  <a:cubicBezTo>
                    <a:pt x="3992880" y="80555"/>
                    <a:pt x="4885509" y="26126"/>
                    <a:pt x="4885509" y="26126"/>
                  </a:cubicBezTo>
                  <a:lnTo>
                    <a:pt x="4885509" y="26126"/>
                  </a:lnTo>
                  <a:lnTo>
                    <a:pt x="4937760" y="0"/>
                  </a:lnTo>
                </a:path>
              </a:pathLst>
            </a:custGeom>
            <a:ln w="412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56" name="TextBox 25">
              <a:extLst>
                <a:ext uri="{FF2B5EF4-FFF2-40B4-BE49-F238E27FC236}">
                  <a16:creationId xmlns:a16="http://schemas.microsoft.com/office/drawing/2014/main" id="{51CFF2CA-6F35-B9F9-47B6-344D4B54F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31992">
              <a:off x="4991815" y="1438545"/>
              <a:ext cx="2557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002060"/>
                  </a:solidFill>
                </a:rPr>
                <a:t>Upper Flame Limit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A7B69C0-8057-7A49-8F7A-0C7CCD18E22D}"/>
              </a:ext>
            </a:extLst>
          </p:cNvPr>
          <p:cNvSpPr txBox="1">
            <a:spLocks noChangeArrowheads="1"/>
          </p:cNvSpPr>
          <p:nvPr/>
        </p:nvSpPr>
        <p:spPr bwMode="auto">
          <a:xfrm rot="-3945674">
            <a:off x="1942306" y="3194844"/>
            <a:ext cx="3227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>
                <a:solidFill>
                  <a:srgbClr val="00B0F0"/>
                </a:solidFill>
              </a:rPr>
              <a:t>Onset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>
                <a:solidFill>
                  <a:srgbClr val="00B0F0"/>
                </a:solidFill>
              </a:rPr>
              <a:t>Piloted Ignition Region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6DB08B-C3E4-C192-EB72-B134433FA630}"/>
              </a:ext>
            </a:extLst>
          </p:cNvPr>
          <p:cNvCxnSpPr/>
          <p:nvPr/>
        </p:nvCxnSpPr>
        <p:spPr>
          <a:xfrm flipV="1">
            <a:off x="1017588" y="942975"/>
            <a:ext cx="28575" cy="5399088"/>
          </a:xfrm>
          <a:prstGeom prst="straightConnector1">
            <a:avLst/>
          </a:prstGeom>
          <a:ln w="73025">
            <a:solidFill>
              <a:schemeClr val="tx1">
                <a:alpha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3E7EE1A-613C-9D09-2052-333C2F64E7F7}"/>
              </a:ext>
            </a:extLst>
          </p:cNvPr>
          <p:cNvCxnSpPr/>
          <p:nvPr/>
        </p:nvCxnSpPr>
        <p:spPr>
          <a:xfrm flipV="1">
            <a:off x="1017588" y="6183313"/>
            <a:ext cx="7562850" cy="115887"/>
          </a:xfrm>
          <a:prstGeom prst="straightConnector1">
            <a:avLst/>
          </a:prstGeom>
          <a:ln w="73025">
            <a:solidFill>
              <a:schemeClr val="tx1">
                <a:alpha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17">
            <a:extLst>
              <a:ext uri="{FF2B5EF4-FFF2-40B4-BE49-F238E27FC236}">
                <a16:creationId xmlns:a16="http://schemas.microsoft.com/office/drawing/2014/main" id="{ABDD7FD9-4AB3-061C-A8A6-9D3BACA8F66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93750" y="3206750"/>
            <a:ext cx="296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Vapour Pressure in Air</a:t>
            </a:r>
          </a:p>
        </p:txBody>
      </p:sp>
      <p:sp>
        <p:nvSpPr>
          <p:cNvPr id="5131" name="TextBox 41">
            <a:extLst>
              <a:ext uri="{FF2B5EF4-FFF2-40B4-BE49-F238E27FC236}">
                <a16:creationId xmlns:a16="http://schemas.microsoft.com/office/drawing/2014/main" id="{1852887E-A8D3-68DC-475B-AF66140C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6215063"/>
            <a:ext cx="279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Mixture Temperature</a:t>
            </a:r>
          </a:p>
        </p:txBody>
      </p:sp>
      <p:grpSp>
        <p:nvGrpSpPr>
          <p:cNvPr id="5132" name="Group 38">
            <a:extLst>
              <a:ext uri="{FF2B5EF4-FFF2-40B4-BE49-F238E27FC236}">
                <a16:creationId xmlns:a16="http://schemas.microsoft.com/office/drawing/2014/main" id="{148F8D11-ADEE-2FC6-C3EB-FD272882FC2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39" name="Group 19">
              <a:extLst>
                <a:ext uri="{FF2B5EF4-FFF2-40B4-BE49-F238E27FC236}">
                  <a16:creationId xmlns:a16="http://schemas.microsoft.com/office/drawing/2014/main" id="{0D8F02F3-4073-E243-B26D-087DCD622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41" name="Group 8">
                <a:extLst>
                  <a:ext uri="{FF2B5EF4-FFF2-40B4-BE49-F238E27FC236}">
                    <a16:creationId xmlns:a16="http://schemas.microsoft.com/office/drawing/2014/main" id="{8E025C54-ED14-170A-5CE0-A1014BAF4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43" name="Group 9">
                  <a:extLst>
                    <a:ext uri="{FF2B5EF4-FFF2-40B4-BE49-F238E27FC236}">
                      <a16:creationId xmlns:a16="http://schemas.microsoft.com/office/drawing/2014/main" id="{7BB02991-0197-6400-2F13-9B1CEAB923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53" name="Rectangle 10">
                    <a:extLst>
                      <a:ext uri="{FF2B5EF4-FFF2-40B4-BE49-F238E27FC236}">
                        <a16:creationId xmlns:a16="http://schemas.microsoft.com/office/drawing/2014/main" id="{D063C3FC-4193-0CA2-1026-FD00AD1F97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54" name="Rectangle 11">
                    <a:extLst>
                      <a:ext uri="{FF2B5EF4-FFF2-40B4-BE49-F238E27FC236}">
                        <a16:creationId xmlns:a16="http://schemas.microsoft.com/office/drawing/2014/main" id="{032F27A6-2CC0-4FBA-8ED5-990AE57151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44" name="Group 12">
                  <a:extLst>
                    <a:ext uri="{FF2B5EF4-FFF2-40B4-BE49-F238E27FC236}">
                      <a16:creationId xmlns:a16="http://schemas.microsoft.com/office/drawing/2014/main" id="{4538362A-CCF4-3FE6-2972-AD2A110918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51" name="Rectangle 13">
                    <a:extLst>
                      <a:ext uri="{FF2B5EF4-FFF2-40B4-BE49-F238E27FC236}">
                        <a16:creationId xmlns:a16="http://schemas.microsoft.com/office/drawing/2014/main" id="{EEB4DE1E-19DC-C2D1-C280-0C97D6F069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52" name="Rectangle 14">
                    <a:extLst>
                      <a:ext uri="{FF2B5EF4-FFF2-40B4-BE49-F238E27FC236}">
                        <a16:creationId xmlns:a16="http://schemas.microsoft.com/office/drawing/2014/main" id="{622E198B-7F4B-B9EA-DBD7-7A6187446B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45" name="Group 15">
                  <a:extLst>
                    <a:ext uri="{FF2B5EF4-FFF2-40B4-BE49-F238E27FC236}">
                      <a16:creationId xmlns:a16="http://schemas.microsoft.com/office/drawing/2014/main" id="{72F712BC-D925-F2B9-7540-AAB067B6D8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49" name="Rectangle 16">
                    <a:extLst>
                      <a:ext uri="{FF2B5EF4-FFF2-40B4-BE49-F238E27FC236}">
                        <a16:creationId xmlns:a16="http://schemas.microsoft.com/office/drawing/2014/main" id="{40256E69-3475-60C4-7D69-7B98DA9585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50" name="Rectangle 17">
                    <a:extLst>
                      <a:ext uri="{FF2B5EF4-FFF2-40B4-BE49-F238E27FC236}">
                        <a16:creationId xmlns:a16="http://schemas.microsoft.com/office/drawing/2014/main" id="{D37056FD-B792-9D80-560D-1ADB7BA9C5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46" name="Group 18">
                  <a:extLst>
                    <a:ext uri="{FF2B5EF4-FFF2-40B4-BE49-F238E27FC236}">
                      <a16:creationId xmlns:a16="http://schemas.microsoft.com/office/drawing/2014/main" id="{B52EE900-A497-C751-5E13-F438080011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47" name="Rectangle 19">
                    <a:extLst>
                      <a:ext uri="{FF2B5EF4-FFF2-40B4-BE49-F238E27FC236}">
                        <a16:creationId xmlns:a16="http://schemas.microsoft.com/office/drawing/2014/main" id="{3D4E734E-B04E-742C-DCF4-29E21373E1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8" name="Rectangle 20">
                    <a:extLst>
                      <a:ext uri="{FF2B5EF4-FFF2-40B4-BE49-F238E27FC236}">
                        <a16:creationId xmlns:a16="http://schemas.microsoft.com/office/drawing/2014/main" id="{BC1FABF4-B521-4D16-73AF-D85DD86D3F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C78858B2-4BAE-725E-76CC-3A0CFFB2B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4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6CD2F16-671C-DA77-916B-6E9C90A9A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F2AF399-F979-FFBE-2A8F-BDC27A6E7129}"/>
              </a:ext>
            </a:extLst>
          </p:cNvPr>
          <p:cNvSpPr/>
          <p:nvPr/>
        </p:nvSpPr>
        <p:spPr>
          <a:xfrm>
            <a:off x="6286500" y="2449513"/>
            <a:ext cx="2516188" cy="2501900"/>
          </a:xfrm>
          <a:custGeom>
            <a:avLst/>
            <a:gdLst>
              <a:gd name="connsiteX0" fmla="*/ 1820116 w 1959600"/>
              <a:gd name="connsiteY0" fmla="*/ 0 h 1596326"/>
              <a:gd name="connsiteX1" fmla="*/ 1324170 w 1959600"/>
              <a:gd name="connsiteY1" fmla="*/ 61993 h 1596326"/>
              <a:gd name="connsiteX2" fmla="*/ 673241 w 1959600"/>
              <a:gd name="connsiteY2" fmla="*/ 201478 h 1596326"/>
              <a:gd name="connsiteX3" fmla="*/ 254787 w 1959600"/>
              <a:gd name="connsiteY3" fmla="*/ 418454 h 1596326"/>
              <a:gd name="connsiteX4" fmla="*/ 53309 w 1959600"/>
              <a:gd name="connsiteY4" fmla="*/ 588936 h 1596326"/>
              <a:gd name="connsiteX5" fmla="*/ 6814 w 1959600"/>
              <a:gd name="connsiteY5" fmla="*/ 743919 h 1596326"/>
              <a:gd name="connsiteX6" fmla="*/ 6814 w 1959600"/>
              <a:gd name="connsiteY6" fmla="*/ 883404 h 1596326"/>
              <a:gd name="connsiteX7" fmla="*/ 68807 w 1959600"/>
              <a:gd name="connsiteY7" fmla="*/ 1038387 h 1596326"/>
              <a:gd name="connsiteX8" fmla="*/ 223790 w 1959600"/>
              <a:gd name="connsiteY8" fmla="*/ 1177871 h 1596326"/>
              <a:gd name="connsiteX9" fmla="*/ 518258 w 1959600"/>
              <a:gd name="connsiteY9" fmla="*/ 1332854 h 1596326"/>
              <a:gd name="connsiteX10" fmla="*/ 843722 w 1959600"/>
              <a:gd name="connsiteY10" fmla="*/ 1472339 h 1596326"/>
              <a:gd name="connsiteX11" fmla="*/ 1200183 w 1959600"/>
              <a:gd name="connsiteY11" fmla="*/ 1565329 h 1596326"/>
              <a:gd name="connsiteX12" fmla="*/ 1587641 w 1959600"/>
              <a:gd name="connsiteY12" fmla="*/ 1580827 h 1596326"/>
              <a:gd name="connsiteX13" fmla="*/ 1959600 w 1959600"/>
              <a:gd name="connsiteY13" fmla="*/ 1596326 h 159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9600" h="1596326">
                <a:moveTo>
                  <a:pt x="1820116" y="0"/>
                </a:moveTo>
                <a:cubicBezTo>
                  <a:pt x="1667716" y="14206"/>
                  <a:pt x="1515316" y="28413"/>
                  <a:pt x="1324170" y="61993"/>
                </a:cubicBezTo>
                <a:cubicBezTo>
                  <a:pt x="1133024" y="95573"/>
                  <a:pt x="851471" y="142068"/>
                  <a:pt x="673241" y="201478"/>
                </a:cubicBezTo>
                <a:cubicBezTo>
                  <a:pt x="495011" y="260888"/>
                  <a:pt x="358109" y="353878"/>
                  <a:pt x="254787" y="418454"/>
                </a:cubicBezTo>
                <a:cubicBezTo>
                  <a:pt x="151465" y="483030"/>
                  <a:pt x="94638" y="534692"/>
                  <a:pt x="53309" y="588936"/>
                </a:cubicBezTo>
                <a:cubicBezTo>
                  <a:pt x="11980" y="643180"/>
                  <a:pt x="14563" y="694841"/>
                  <a:pt x="6814" y="743919"/>
                </a:cubicBezTo>
                <a:cubicBezTo>
                  <a:pt x="-935" y="792997"/>
                  <a:pt x="-3518" y="834326"/>
                  <a:pt x="6814" y="883404"/>
                </a:cubicBezTo>
                <a:cubicBezTo>
                  <a:pt x="17146" y="932482"/>
                  <a:pt x="32644" y="989309"/>
                  <a:pt x="68807" y="1038387"/>
                </a:cubicBezTo>
                <a:cubicBezTo>
                  <a:pt x="104970" y="1087465"/>
                  <a:pt x="148882" y="1128793"/>
                  <a:pt x="223790" y="1177871"/>
                </a:cubicBezTo>
                <a:cubicBezTo>
                  <a:pt x="298698" y="1226949"/>
                  <a:pt x="414936" y="1283776"/>
                  <a:pt x="518258" y="1332854"/>
                </a:cubicBezTo>
                <a:cubicBezTo>
                  <a:pt x="621580" y="1381932"/>
                  <a:pt x="730068" y="1433593"/>
                  <a:pt x="843722" y="1472339"/>
                </a:cubicBezTo>
                <a:cubicBezTo>
                  <a:pt x="957376" y="1511085"/>
                  <a:pt x="1076196" y="1547248"/>
                  <a:pt x="1200183" y="1565329"/>
                </a:cubicBezTo>
                <a:cubicBezTo>
                  <a:pt x="1324169" y="1583410"/>
                  <a:pt x="1587641" y="1580827"/>
                  <a:pt x="1587641" y="1580827"/>
                </a:cubicBezTo>
                <a:lnTo>
                  <a:pt x="1959600" y="1596326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BC4E25A-CA43-1EB5-49FB-5B16555DBE4C}"/>
              </a:ext>
            </a:extLst>
          </p:cNvPr>
          <p:cNvSpPr txBox="1">
            <a:spLocks noChangeArrowheads="1"/>
          </p:cNvSpPr>
          <p:nvPr/>
        </p:nvSpPr>
        <p:spPr bwMode="auto">
          <a:xfrm rot="493616">
            <a:off x="6227763" y="3495675"/>
            <a:ext cx="2954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b="1">
                <a:solidFill>
                  <a:srgbClr val="7030A0"/>
                </a:solidFill>
              </a:rPr>
              <a:t>Inflammable  Region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3E688D8C-7376-B4A5-E5E1-5A6D0F8117BB}"/>
              </a:ext>
            </a:extLst>
          </p:cNvPr>
          <p:cNvSpPr txBox="1">
            <a:spLocks noChangeArrowheads="1"/>
          </p:cNvSpPr>
          <p:nvPr/>
        </p:nvSpPr>
        <p:spPr bwMode="auto">
          <a:xfrm rot="-3266257">
            <a:off x="3909220" y="3555206"/>
            <a:ext cx="2608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dirty="0">
                <a:solidFill>
                  <a:srgbClr val="C00000"/>
                </a:solidFill>
              </a:rPr>
              <a:t>Flammable  Region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436FA920-6975-499C-E9D3-4674BE2EE58D}"/>
              </a:ext>
            </a:extLst>
          </p:cNvPr>
          <p:cNvSpPr txBox="1">
            <a:spLocks noChangeArrowheads="1"/>
          </p:cNvSpPr>
          <p:nvPr/>
        </p:nvSpPr>
        <p:spPr bwMode="auto">
          <a:xfrm rot="21387895">
            <a:off x="1363663" y="1931334"/>
            <a:ext cx="868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Mists</a:t>
            </a:r>
            <a:endParaRPr lang="en-IN" altLang="en-US" sz="2400">
              <a:solidFill>
                <a:srgbClr val="00206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B42EAD-B782-4F77-0AC4-F7B4700C4073}"/>
              </a:ext>
            </a:extLst>
          </p:cNvPr>
          <p:cNvSpPr/>
          <p:nvPr/>
        </p:nvSpPr>
        <p:spPr>
          <a:xfrm>
            <a:off x="2208213" y="4565650"/>
            <a:ext cx="153987" cy="82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70FF2A-C3AB-C848-668D-3CCA6E7F53AE}"/>
              </a:ext>
            </a:extLst>
          </p:cNvPr>
          <p:cNvSpPr/>
          <p:nvPr/>
        </p:nvSpPr>
        <p:spPr>
          <a:xfrm>
            <a:off x="6246813" y="3651250"/>
            <a:ext cx="153987" cy="82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8" grpId="0"/>
      <p:bldP spid="9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iresinducts.weebly.com/uploads/2/4/0/2/24021212/9917821_orig.png?1382652963">
            <a:extLst>
              <a:ext uri="{FF2B5EF4-FFF2-40B4-BE49-F238E27FC236}">
                <a16:creationId xmlns:a16="http://schemas.microsoft.com/office/drawing/2014/main" id="{03F263C5-0282-0B54-E237-A5292FF7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31275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07BCFC09-83B7-1E41-EE1A-5AB62A267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463" y="198438"/>
            <a:ext cx="6831012" cy="9906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Flammability to Inflammability of Fuel-Air Mixture</a:t>
            </a:r>
          </a:p>
        </p:txBody>
      </p:sp>
      <p:grpSp>
        <p:nvGrpSpPr>
          <p:cNvPr id="6148" name="Group 38">
            <a:extLst>
              <a:ext uri="{FF2B5EF4-FFF2-40B4-BE49-F238E27FC236}">
                <a16:creationId xmlns:a16="http://schemas.microsoft.com/office/drawing/2014/main" id="{D53701A9-BCCD-B674-AEA4-28DE7A64BF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150" name="Group 19">
              <a:extLst>
                <a:ext uri="{FF2B5EF4-FFF2-40B4-BE49-F238E27FC236}">
                  <a16:creationId xmlns:a16="http://schemas.microsoft.com/office/drawing/2014/main" id="{6ACC71DC-4CD2-35AB-6404-3867236476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152" name="Group 8">
                <a:extLst>
                  <a:ext uri="{FF2B5EF4-FFF2-40B4-BE49-F238E27FC236}">
                    <a16:creationId xmlns:a16="http://schemas.microsoft.com/office/drawing/2014/main" id="{AA1D12AA-E5D8-9086-3557-4509C3CCA2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6154" name="Group 9">
                  <a:extLst>
                    <a:ext uri="{FF2B5EF4-FFF2-40B4-BE49-F238E27FC236}">
                      <a16:creationId xmlns:a16="http://schemas.microsoft.com/office/drawing/2014/main" id="{B04CED87-FCD2-FE26-0241-E735BC7934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64" name="Rectangle 10">
                    <a:extLst>
                      <a:ext uri="{FF2B5EF4-FFF2-40B4-BE49-F238E27FC236}">
                        <a16:creationId xmlns:a16="http://schemas.microsoft.com/office/drawing/2014/main" id="{05F94FCE-6D6B-384F-DCA0-741C186199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5" name="Rectangle 11">
                    <a:extLst>
                      <a:ext uri="{FF2B5EF4-FFF2-40B4-BE49-F238E27FC236}">
                        <a16:creationId xmlns:a16="http://schemas.microsoft.com/office/drawing/2014/main" id="{EC83A624-5058-F69E-276C-960E4CCD1E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5" name="Group 12">
                  <a:extLst>
                    <a:ext uri="{FF2B5EF4-FFF2-40B4-BE49-F238E27FC236}">
                      <a16:creationId xmlns:a16="http://schemas.microsoft.com/office/drawing/2014/main" id="{EC0A7AFC-026E-C7CB-6242-EDBBD7C795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162" name="Rectangle 13">
                    <a:extLst>
                      <a:ext uri="{FF2B5EF4-FFF2-40B4-BE49-F238E27FC236}">
                        <a16:creationId xmlns:a16="http://schemas.microsoft.com/office/drawing/2014/main" id="{79600F80-742F-F1FB-AB48-BAEAC81C27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3" name="Rectangle 14">
                    <a:extLst>
                      <a:ext uri="{FF2B5EF4-FFF2-40B4-BE49-F238E27FC236}">
                        <a16:creationId xmlns:a16="http://schemas.microsoft.com/office/drawing/2014/main" id="{4E8D1D0F-3C98-83B9-9E82-CE19E61406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6" name="Group 15">
                  <a:extLst>
                    <a:ext uri="{FF2B5EF4-FFF2-40B4-BE49-F238E27FC236}">
                      <a16:creationId xmlns:a16="http://schemas.microsoft.com/office/drawing/2014/main" id="{D08ED5B3-76C3-E0A8-C5C1-0C8DAF0C13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160" name="Rectangle 16">
                    <a:extLst>
                      <a:ext uri="{FF2B5EF4-FFF2-40B4-BE49-F238E27FC236}">
                        <a16:creationId xmlns:a16="http://schemas.microsoft.com/office/drawing/2014/main" id="{0877486E-D359-F066-490C-F9A44FEFE7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1" name="Rectangle 17">
                    <a:extLst>
                      <a:ext uri="{FF2B5EF4-FFF2-40B4-BE49-F238E27FC236}">
                        <a16:creationId xmlns:a16="http://schemas.microsoft.com/office/drawing/2014/main" id="{3F18DF6F-C713-007C-B8FB-2D2ED39C42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7" name="Group 18">
                  <a:extLst>
                    <a:ext uri="{FF2B5EF4-FFF2-40B4-BE49-F238E27FC236}">
                      <a16:creationId xmlns:a16="http://schemas.microsoft.com/office/drawing/2014/main" id="{51F47194-4B8E-EF4D-A93B-B409AA289E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158" name="Rectangle 19">
                    <a:extLst>
                      <a:ext uri="{FF2B5EF4-FFF2-40B4-BE49-F238E27FC236}">
                        <a16:creationId xmlns:a16="http://schemas.microsoft.com/office/drawing/2014/main" id="{B044D47E-503E-0609-3A29-28F7F2B162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59" name="Rectangle 20">
                    <a:extLst>
                      <a:ext uri="{FF2B5EF4-FFF2-40B4-BE49-F238E27FC236}">
                        <a16:creationId xmlns:a16="http://schemas.microsoft.com/office/drawing/2014/main" id="{09B5FF30-A15C-8730-66CA-CF0B46D009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62FC2047-F323-D0D7-6DA8-D03FE0BB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15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8E77041-850A-4D5D-75FB-4117224EB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34574"/>
              <a:ext cx="1579940" cy="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0594E04-67F1-D4C7-2750-AF50DE237B85}"/>
              </a:ext>
            </a:extLst>
          </p:cNvPr>
          <p:cNvSpPr/>
          <p:nvPr/>
        </p:nvSpPr>
        <p:spPr>
          <a:xfrm>
            <a:off x="6843713" y="2449513"/>
            <a:ext cx="1958975" cy="1595437"/>
          </a:xfrm>
          <a:custGeom>
            <a:avLst/>
            <a:gdLst>
              <a:gd name="connsiteX0" fmla="*/ 1820116 w 1959600"/>
              <a:gd name="connsiteY0" fmla="*/ 0 h 1596326"/>
              <a:gd name="connsiteX1" fmla="*/ 1324170 w 1959600"/>
              <a:gd name="connsiteY1" fmla="*/ 61993 h 1596326"/>
              <a:gd name="connsiteX2" fmla="*/ 673241 w 1959600"/>
              <a:gd name="connsiteY2" fmla="*/ 201478 h 1596326"/>
              <a:gd name="connsiteX3" fmla="*/ 254787 w 1959600"/>
              <a:gd name="connsiteY3" fmla="*/ 418454 h 1596326"/>
              <a:gd name="connsiteX4" fmla="*/ 53309 w 1959600"/>
              <a:gd name="connsiteY4" fmla="*/ 588936 h 1596326"/>
              <a:gd name="connsiteX5" fmla="*/ 6814 w 1959600"/>
              <a:gd name="connsiteY5" fmla="*/ 743919 h 1596326"/>
              <a:gd name="connsiteX6" fmla="*/ 6814 w 1959600"/>
              <a:gd name="connsiteY6" fmla="*/ 883404 h 1596326"/>
              <a:gd name="connsiteX7" fmla="*/ 68807 w 1959600"/>
              <a:gd name="connsiteY7" fmla="*/ 1038387 h 1596326"/>
              <a:gd name="connsiteX8" fmla="*/ 223790 w 1959600"/>
              <a:gd name="connsiteY8" fmla="*/ 1177871 h 1596326"/>
              <a:gd name="connsiteX9" fmla="*/ 518258 w 1959600"/>
              <a:gd name="connsiteY9" fmla="*/ 1332854 h 1596326"/>
              <a:gd name="connsiteX10" fmla="*/ 843722 w 1959600"/>
              <a:gd name="connsiteY10" fmla="*/ 1472339 h 1596326"/>
              <a:gd name="connsiteX11" fmla="*/ 1200183 w 1959600"/>
              <a:gd name="connsiteY11" fmla="*/ 1565329 h 1596326"/>
              <a:gd name="connsiteX12" fmla="*/ 1587641 w 1959600"/>
              <a:gd name="connsiteY12" fmla="*/ 1580827 h 1596326"/>
              <a:gd name="connsiteX13" fmla="*/ 1959600 w 1959600"/>
              <a:gd name="connsiteY13" fmla="*/ 1596326 h 159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9600" h="1596326">
                <a:moveTo>
                  <a:pt x="1820116" y="0"/>
                </a:moveTo>
                <a:cubicBezTo>
                  <a:pt x="1667716" y="14206"/>
                  <a:pt x="1515316" y="28413"/>
                  <a:pt x="1324170" y="61993"/>
                </a:cubicBezTo>
                <a:cubicBezTo>
                  <a:pt x="1133024" y="95573"/>
                  <a:pt x="851471" y="142068"/>
                  <a:pt x="673241" y="201478"/>
                </a:cubicBezTo>
                <a:cubicBezTo>
                  <a:pt x="495011" y="260888"/>
                  <a:pt x="358109" y="353878"/>
                  <a:pt x="254787" y="418454"/>
                </a:cubicBezTo>
                <a:cubicBezTo>
                  <a:pt x="151465" y="483030"/>
                  <a:pt x="94638" y="534692"/>
                  <a:pt x="53309" y="588936"/>
                </a:cubicBezTo>
                <a:cubicBezTo>
                  <a:pt x="11980" y="643180"/>
                  <a:pt x="14563" y="694841"/>
                  <a:pt x="6814" y="743919"/>
                </a:cubicBezTo>
                <a:cubicBezTo>
                  <a:pt x="-935" y="792997"/>
                  <a:pt x="-3518" y="834326"/>
                  <a:pt x="6814" y="883404"/>
                </a:cubicBezTo>
                <a:cubicBezTo>
                  <a:pt x="17146" y="932482"/>
                  <a:pt x="32644" y="989309"/>
                  <a:pt x="68807" y="1038387"/>
                </a:cubicBezTo>
                <a:cubicBezTo>
                  <a:pt x="104970" y="1087465"/>
                  <a:pt x="148882" y="1128793"/>
                  <a:pt x="223790" y="1177871"/>
                </a:cubicBezTo>
                <a:cubicBezTo>
                  <a:pt x="298698" y="1226949"/>
                  <a:pt x="414936" y="1283776"/>
                  <a:pt x="518258" y="1332854"/>
                </a:cubicBezTo>
                <a:cubicBezTo>
                  <a:pt x="621580" y="1381932"/>
                  <a:pt x="730068" y="1433593"/>
                  <a:pt x="843722" y="1472339"/>
                </a:cubicBezTo>
                <a:cubicBezTo>
                  <a:pt x="957376" y="1511085"/>
                  <a:pt x="1076196" y="1547248"/>
                  <a:pt x="1200183" y="1565329"/>
                </a:cubicBezTo>
                <a:cubicBezTo>
                  <a:pt x="1324169" y="1583410"/>
                  <a:pt x="1587641" y="1580827"/>
                  <a:pt x="1587641" y="1580827"/>
                </a:cubicBezTo>
                <a:lnTo>
                  <a:pt x="1959600" y="1596326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3BA3C-7D29-CB4E-A5FD-DF953AE21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42" y="2788516"/>
            <a:ext cx="2355658" cy="36122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B8A6D1-5AF1-B366-7741-B4709E324D11}"/>
                  </a:ext>
                </a:extLst>
              </p14:cNvPr>
              <p14:cNvContentPartPr/>
              <p14:nvPr/>
            </p14:nvContentPartPr>
            <p14:xfrm>
              <a:off x="4466520" y="1457280"/>
              <a:ext cx="3322800" cy="399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B8A6D1-5AF1-B366-7741-B4709E324D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7160" y="1447920"/>
                <a:ext cx="3341520" cy="401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E4DEB10-538A-A28E-C770-BCF158167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The Role of Fuel Induction System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D9178F2-7945-A5BD-7B0A-B077F29C4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0388" y="1400175"/>
            <a:ext cx="8278812" cy="5181600"/>
          </a:xfrm>
        </p:spPr>
        <p:txBody>
          <a:bodyPr/>
          <a:lstStyle/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The tasks of the fuel induction systems are;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 to introduce right amount of fuel @ specified schedule.</a:t>
            </a:r>
          </a:p>
          <a:p>
            <a:pPr lvl="1" eaLnBrk="1" hangingPunct="1"/>
            <a:r>
              <a:rPr lang="en-US" altLang="en-US" sz="2400">
                <a:cs typeface="Times New Roman" panose="02020603050405020304" pitchFamily="18" charset="0"/>
              </a:rPr>
              <a:t>This schedule must be in agreement with allowable Combustion Mechanism. 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to prepare a mixture that satisfies the requirement of the Combustion  Mechanism.</a:t>
            </a:r>
          </a:p>
          <a:p>
            <a:pPr lvl="1" eaLnBrk="1" hangingPunct="1"/>
            <a:r>
              <a:rPr lang="en-US" altLang="en-US" sz="2400">
                <a:cs typeface="Times New Roman" panose="02020603050405020304" pitchFamily="18" charset="0"/>
              </a:rPr>
              <a:t>This preparation is to be carried out over entire engine operating regime.</a:t>
            </a:r>
          </a:p>
          <a:p>
            <a:pPr lvl="1" eaLnBrk="1" hangingPunct="1"/>
            <a:r>
              <a:rPr lang="en-US" altLang="en-US" sz="2400">
                <a:cs typeface="Times New Roman" panose="02020603050405020304" pitchFamily="18" charset="0"/>
              </a:rPr>
              <a:t>In principle, the optimum air-fuel ratio for an engine is that which give the required power output with the lowest fuel consumption.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It should also ensure smooth and reliable operation.</a:t>
            </a:r>
          </a:p>
          <a:p>
            <a:pPr eaLnBrk="1" hangingPunct="1"/>
            <a:endParaRPr lang="en-US" altLang="en-US" sz="2400">
              <a:cs typeface="Times New Roman" panose="02020603050405020304" pitchFamily="18" charset="0"/>
            </a:endParaRPr>
          </a:p>
        </p:txBody>
      </p:sp>
      <p:grpSp>
        <p:nvGrpSpPr>
          <p:cNvPr id="7172" name="Group 38">
            <a:extLst>
              <a:ext uri="{FF2B5EF4-FFF2-40B4-BE49-F238E27FC236}">
                <a16:creationId xmlns:a16="http://schemas.microsoft.com/office/drawing/2014/main" id="{94A85B64-CDB2-B308-E337-B75B360BDFD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73" name="Group 19">
              <a:extLst>
                <a:ext uri="{FF2B5EF4-FFF2-40B4-BE49-F238E27FC236}">
                  <a16:creationId xmlns:a16="http://schemas.microsoft.com/office/drawing/2014/main" id="{C3A27408-1B06-EC2D-D0BD-894C4CBD2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75" name="Group 8">
                <a:extLst>
                  <a:ext uri="{FF2B5EF4-FFF2-40B4-BE49-F238E27FC236}">
                    <a16:creationId xmlns:a16="http://schemas.microsoft.com/office/drawing/2014/main" id="{753C57A0-D663-5D78-5906-334AA3F1AF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177" name="Group 9">
                  <a:extLst>
                    <a:ext uri="{FF2B5EF4-FFF2-40B4-BE49-F238E27FC236}">
                      <a16:creationId xmlns:a16="http://schemas.microsoft.com/office/drawing/2014/main" id="{427248F5-941B-77D7-F0E4-7C6C9CCE7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187" name="Rectangle 10">
                    <a:extLst>
                      <a:ext uri="{FF2B5EF4-FFF2-40B4-BE49-F238E27FC236}">
                        <a16:creationId xmlns:a16="http://schemas.microsoft.com/office/drawing/2014/main" id="{9690C436-6FA3-95F5-364B-38862FF46C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8" name="Rectangle 11">
                    <a:extLst>
                      <a:ext uri="{FF2B5EF4-FFF2-40B4-BE49-F238E27FC236}">
                        <a16:creationId xmlns:a16="http://schemas.microsoft.com/office/drawing/2014/main" id="{C58465D7-1E90-0DAC-A323-9FE96706D4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78" name="Group 12">
                  <a:extLst>
                    <a:ext uri="{FF2B5EF4-FFF2-40B4-BE49-F238E27FC236}">
                      <a16:creationId xmlns:a16="http://schemas.microsoft.com/office/drawing/2014/main" id="{C5AB154E-E94F-EF09-86E9-26F5BBD16A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185" name="Rectangle 13">
                    <a:extLst>
                      <a:ext uri="{FF2B5EF4-FFF2-40B4-BE49-F238E27FC236}">
                        <a16:creationId xmlns:a16="http://schemas.microsoft.com/office/drawing/2014/main" id="{03F30DF7-96CE-BCDF-60FD-FEADB99534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6" name="Rectangle 14">
                    <a:extLst>
                      <a:ext uri="{FF2B5EF4-FFF2-40B4-BE49-F238E27FC236}">
                        <a16:creationId xmlns:a16="http://schemas.microsoft.com/office/drawing/2014/main" id="{A884D6CD-05FE-1BFB-71CB-35F3FCC099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79" name="Group 10">
                  <a:extLst>
                    <a:ext uri="{FF2B5EF4-FFF2-40B4-BE49-F238E27FC236}">
                      <a16:creationId xmlns:a16="http://schemas.microsoft.com/office/drawing/2014/main" id="{59F37EED-6032-14BD-BAD2-D44E296DC0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7183" name="Rectangle 16">
                    <a:extLst>
                      <a:ext uri="{FF2B5EF4-FFF2-40B4-BE49-F238E27FC236}">
                        <a16:creationId xmlns:a16="http://schemas.microsoft.com/office/drawing/2014/main" id="{97EB27BA-E1E7-E701-DFE4-84239FC486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4" name="Rectangle 17">
                    <a:extLst>
                      <a:ext uri="{FF2B5EF4-FFF2-40B4-BE49-F238E27FC236}">
                        <a16:creationId xmlns:a16="http://schemas.microsoft.com/office/drawing/2014/main" id="{343984D8-177E-15CB-61AC-48DBF2B541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0" name="Group 11">
                  <a:extLst>
                    <a:ext uri="{FF2B5EF4-FFF2-40B4-BE49-F238E27FC236}">
                      <a16:creationId xmlns:a16="http://schemas.microsoft.com/office/drawing/2014/main" id="{449AB2ED-84E9-7ABF-2DD2-5284871031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181" name="Rectangle 12">
                    <a:extLst>
                      <a:ext uri="{FF2B5EF4-FFF2-40B4-BE49-F238E27FC236}">
                        <a16:creationId xmlns:a16="http://schemas.microsoft.com/office/drawing/2014/main" id="{8208ABEF-D37B-C31B-FF18-9E1A8DB01B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2" name="Rectangle 13">
                    <a:extLst>
                      <a:ext uri="{FF2B5EF4-FFF2-40B4-BE49-F238E27FC236}">
                        <a16:creationId xmlns:a16="http://schemas.microsoft.com/office/drawing/2014/main" id="{CB3402F1-B914-DFDA-D0A8-FFFC68BA01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5F4E9CE8-8428-539A-6AEF-1017C89C3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17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4EC24AE-41E1-54ED-5A4F-3E4849E14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05FD514-27BF-1470-E002-F4E1D7EFC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813" y="207963"/>
            <a:ext cx="6275387" cy="973137"/>
          </a:xfrm>
        </p:spPr>
        <p:txBody>
          <a:bodyPr/>
          <a:lstStyle/>
          <a:p>
            <a:r>
              <a:rPr lang="en-US" altLang="en-US" sz="2800"/>
              <a:t>Fuel Admission Method for Otto’s Concept of Heat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9C26D-C0CC-62EB-8170-D604DE0698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500" y="1981200"/>
            <a:ext cx="5492750" cy="4010025"/>
          </a:xfrm>
        </p:spPr>
        <p:txBody>
          <a:bodyPr/>
          <a:lstStyle/>
          <a:p>
            <a:r>
              <a:rPr lang="en-US" altLang="en-US" sz="2400" dirty="0"/>
              <a:t>Occurrence of Heat Addition at constant volume created a SI Engine.</a:t>
            </a:r>
          </a:p>
          <a:p>
            <a:r>
              <a:rPr lang="en-US" altLang="en-US" sz="2400" dirty="0"/>
              <a:t>Faster rate of combustion initiated by an external spark/agent.</a:t>
            </a:r>
          </a:p>
          <a:p>
            <a:r>
              <a:rPr lang="en-US" altLang="en-US" sz="2400" dirty="0"/>
              <a:t>Demands well mixed fuel and air molecules chemically ready for ignition.</a:t>
            </a:r>
          </a:p>
          <a:p>
            <a:r>
              <a:rPr lang="en-US" altLang="en-US" sz="2400" dirty="0"/>
              <a:t>The required Fuel admission method is like a mother caring a Baby’s feed.</a:t>
            </a:r>
          </a:p>
        </p:txBody>
      </p:sp>
      <p:grpSp>
        <p:nvGrpSpPr>
          <p:cNvPr id="5125" name="Group 10">
            <a:extLst>
              <a:ext uri="{FF2B5EF4-FFF2-40B4-BE49-F238E27FC236}">
                <a16:creationId xmlns:a16="http://schemas.microsoft.com/office/drawing/2014/main" id="{0691B52C-1D38-8693-2BA3-1939430126B3}"/>
              </a:ext>
            </a:extLst>
          </p:cNvPr>
          <p:cNvGrpSpPr>
            <a:grpSpLocks/>
          </p:cNvGrpSpPr>
          <p:nvPr/>
        </p:nvGrpSpPr>
        <p:grpSpPr bwMode="auto">
          <a:xfrm>
            <a:off x="5800725" y="1303338"/>
            <a:ext cx="2898775" cy="5311775"/>
            <a:chOff x="4436091" y="2066982"/>
            <a:chExt cx="3086100" cy="5655548"/>
          </a:xfrm>
        </p:grpSpPr>
        <p:sp>
          <p:nvSpPr>
            <p:cNvPr id="8215" name="TextBox 7">
              <a:extLst>
                <a:ext uri="{FF2B5EF4-FFF2-40B4-BE49-F238E27FC236}">
                  <a16:creationId xmlns:a16="http://schemas.microsoft.com/office/drawing/2014/main" id="{4F815760-FDAE-EE6E-1F25-8833C9BFF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676" y="2066982"/>
              <a:ext cx="1171259" cy="39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SI Engine</a:t>
              </a:r>
            </a:p>
          </p:txBody>
        </p:sp>
        <p:pic>
          <p:nvPicPr>
            <p:cNvPr id="8216" name="Picture 9">
              <a:extLst>
                <a:ext uri="{FF2B5EF4-FFF2-40B4-BE49-F238E27FC236}">
                  <a16:creationId xmlns:a16="http://schemas.microsoft.com/office/drawing/2014/main" id="{683FCFE4-7517-8DF9-9D63-397DEF16C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091" y="2493305"/>
              <a:ext cx="308610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7" name="Group 38">
            <a:extLst>
              <a:ext uri="{FF2B5EF4-FFF2-40B4-BE49-F238E27FC236}">
                <a16:creationId xmlns:a16="http://schemas.microsoft.com/office/drawing/2014/main" id="{F9CA47BF-94F6-D600-9F2B-1367644D523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199" name="Group 19">
              <a:extLst>
                <a:ext uri="{FF2B5EF4-FFF2-40B4-BE49-F238E27FC236}">
                  <a16:creationId xmlns:a16="http://schemas.microsoft.com/office/drawing/2014/main" id="{82A24F58-28B8-A86F-7F48-76E7B498DD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201" name="Group 8">
                <a:extLst>
                  <a:ext uri="{FF2B5EF4-FFF2-40B4-BE49-F238E27FC236}">
                    <a16:creationId xmlns:a16="http://schemas.microsoft.com/office/drawing/2014/main" id="{184214EF-1A52-5F9F-7222-477796FD37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203" name="Group 9">
                  <a:extLst>
                    <a:ext uri="{FF2B5EF4-FFF2-40B4-BE49-F238E27FC236}">
                      <a16:creationId xmlns:a16="http://schemas.microsoft.com/office/drawing/2014/main" id="{FBDE46AC-0306-7323-9B4A-81BD1F0935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8213" name="Rectangle 10">
                    <a:extLst>
                      <a:ext uri="{FF2B5EF4-FFF2-40B4-BE49-F238E27FC236}">
                        <a16:creationId xmlns:a16="http://schemas.microsoft.com/office/drawing/2014/main" id="{4962373A-591A-57CC-4B13-B74807B05B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4" name="Rectangle 11">
                    <a:extLst>
                      <a:ext uri="{FF2B5EF4-FFF2-40B4-BE49-F238E27FC236}">
                        <a16:creationId xmlns:a16="http://schemas.microsoft.com/office/drawing/2014/main" id="{B25C50B7-E85E-8E11-92DD-6CC2773FCB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4" name="Group 12">
                  <a:extLst>
                    <a:ext uri="{FF2B5EF4-FFF2-40B4-BE49-F238E27FC236}">
                      <a16:creationId xmlns:a16="http://schemas.microsoft.com/office/drawing/2014/main" id="{61916387-6066-C5A9-B7B9-1FFF204268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211" name="Rectangle 13">
                    <a:extLst>
                      <a:ext uri="{FF2B5EF4-FFF2-40B4-BE49-F238E27FC236}">
                        <a16:creationId xmlns:a16="http://schemas.microsoft.com/office/drawing/2014/main" id="{F55FDEB9-E17E-335D-7389-4948969476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2" name="Rectangle 14">
                    <a:extLst>
                      <a:ext uri="{FF2B5EF4-FFF2-40B4-BE49-F238E27FC236}">
                        <a16:creationId xmlns:a16="http://schemas.microsoft.com/office/drawing/2014/main" id="{A0570310-7BE9-CD5C-0D01-655F10A91B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5" name="Group 10">
                  <a:extLst>
                    <a:ext uri="{FF2B5EF4-FFF2-40B4-BE49-F238E27FC236}">
                      <a16:creationId xmlns:a16="http://schemas.microsoft.com/office/drawing/2014/main" id="{C1C1B216-314F-95DC-C1BA-5EB4E9BF60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209" name="Rectangle 16">
                    <a:extLst>
                      <a:ext uri="{FF2B5EF4-FFF2-40B4-BE49-F238E27FC236}">
                        <a16:creationId xmlns:a16="http://schemas.microsoft.com/office/drawing/2014/main" id="{1C71F902-1D9A-01DA-96CE-D7E12473E6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0" name="Rectangle 17">
                    <a:extLst>
                      <a:ext uri="{FF2B5EF4-FFF2-40B4-BE49-F238E27FC236}">
                        <a16:creationId xmlns:a16="http://schemas.microsoft.com/office/drawing/2014/main" id="{7E6ED0BA-D089-B0B8-69BB-2B6376D561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6" name="Group 11">
                  <a:extLst>
                    <a:ext uri="{FF2B5EF4-FFF2-40B4-BE49-F238E27FC236}">
                      <a16:creationId xmlns:a16="http://schemas.microsoft.com/office/drawing/2014/main" id="{38ACA20D-6678-ADF0-C307-2034D56420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207" name="Rectangle 12">
                    <a:extLst>
                      <a:ext uri="{FF2B5EF4-FFF2-40B4-BE49-F238E27FC236}">
                        <a16:creationId xmlns:a16="http://schemas.microsoft.com/office/drawing/2014/main" id="{F93B6B0F-87F2-174D-4E27-0C722302D2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08" name="Rectangle 13">
                    <a:extLst>
                      <a:ext uri="{FF2B5EF4-FFF2-40B4-BE49-F238E27FC236}">
                        <a16:creationId xmlns:a16="http://schemas.microsoft.com/office/drawing/2014/main" id="{C6A8BE87-9B79-33D0-B286-76A971EAC7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7E7A2275-D724-4B0B-D3D1-115F07532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20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9902998-AA3A-3B36-AE21-CF328ECF8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181CDD85-D5BE-4538-F00F-9F9D2EA709A1}"/>
              </a:ext>
            </a:extLst>
          </p:cNvPr>
          <p:cNvSpPr/>
          <p:nvPr/>
        </p:nvSpPr>
        <p:spPr>
          <a:xfrm>
            <a:off x="6245224" y="3048000"/>
            <a:ext cx="1755775" cy="1292225"/>
          </a:xfrm>
          <a:custGeom>
            <a:avLst/>
            <a:gdLst>
              <a:gd name="connsiteX0" fmla="*/ 402212 w 1794475"/>
              <a:gd name="connsiteY0" fmla="*/ 24888 h 1337187"/>
              <a:gd name="connsiteX1" fmla="*/ 1518174 w 1794475"/>
              <a:gd name="connsiteY1" fmla="*/ 24888 h 1337187"/>
              <a:gd name="connsiteX2" fmla="*/ 1773812 w 1794475"/>
              <a:gd name="connsiteY2" fmla="*/ 221534 h 1337187"/>
              <a:gd name="connsiteX3" fmla="*/ 1778729 w 1794475"/>
              <a:gd name="connsiteY3" fmla="*/ 1249005 h 1337187"/>
              <a:gd name="connsiteX4" fmla="*/ 1773812 w 1794475"/>
              <a:gd name="connsiteY4" fmla="*/ 1234256 h 1337187"/>
              <a:gd name="connsiteX5" fmla="*/ 121993 w 1794475"/>
              <a:gd name="connsiteY5" fmla="*/ 1263753 h 1337187"/>
              <a:gd name="connsiteX6" fmla="*/ 121993 w 1794475"/>
              <a:gd name="connsiteY6" fmla="*/ 1258837 h 1337187"/>
              <a:gd name="connsiteX7" fmla="*/ 112161 w 1794475"/>
              <a:gd name="connsiteY7" fmla="*/ 236282 h 1337187"/>
              <a:gd name="connsiteX8" fmla="*/ 136741 w 1794475"/>
              <a:gd name="connsiteY8" fmla="*/ 226450 h 1337187"/>
              <a:gd name="connsiteX9" fmla="*/ 402212 w 1794475"/>
              <a:gd name="connsiteY9" fmla="*/ 24888 h 133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4475" h="1337187">
                <a:moveTo>
                  <a:pt x="402212" y="24888"/>
                </a:moveTo>
                <a:cubicBezTo>
                  <a:pt x="632451" y="-8706"/>
                  <a:pt x="1289574" y="-7886"/>
                  <a:pt x="1518174" y="24888"/>
                </a:cubicBezTo>
                <a:cubicBezTo>
                  <a:pt x="1746774" y="57662"/>
                  <a:pt x="1730386" y="17515"/>
                  <a:pt x="1773812" y="221534"/>
                </a:cubicBezTo>
                <a:cubicBezTo>
                  <a:pt x="1817238" y="425553"/>
                  <a:pt x="1778729" y="1080218"/>
                  <a:pt x="1778729" y="1249005"/>
                </a:cubicBezTo>
                <a:cubicBezTo>
                  <a:pt x="1778729" y="1417792"/>
                  <a:pt x="1773812" y="1234256"/>
                  <a:pt x="1773812" y="1234256"/>
                </a:cubicBezTo>
                <a:lnTo>
                  <a:pt x="121993" y="1263753"/>
                </a:lnTo>
                <a:cubicBezTo>
                  <a:pt x="-153310" y="1267850"/>
                  <a:pt x="123632" y="1430082"/>
                  <a:pt x="121993" y="1258837"/>
                </a:cubicBezTo>
                <a:cubicBezTo>
                  <a:pt x="120354" y="1087592"/>
                  <a:pt x="109703" y="408346"/>
                  <a:pt x="112161" y="236282"/>
                </a:cubicBezTo>
                <a:cubicBezTo>
                  <a:pt x="114619" y="64218"/>
                  <a:pt x="89218" y="263321"/>
                  <a:pt x="136741" y="226450"/>
                </a:cubicBezTo>
                <a:cubicBezTo>
                  <a:pt x="184263" y="189579"/>
                  <a:pt x="171973" y="58482"/>
                  <a:pt x="402212" y="248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2C9CD07-9055-F159-83E4-6AFB9B9DE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69863"/>
            <a:ext cx="7772400" cy="863600"/>
          </a:xfrm>
        </p:spPr>
        <p:txBody>
          <a:bodyPr/>
          <a:lstStyle/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Evolution of Baby Fuel Feeding Systems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A56E649F-BFA8-DF75-FF19-981045A004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75" y="1393825"/>
            <a:ext cx="8670925" cy="4524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</a:pPr>
            <a:r>
              <a:rPr lang="en-US" altLang="en-US" sz="2400"/>
              <a:t>External mixture formation</a:t>
            </a:r>
          </a:p>
          <a:p>
            <a:pPr marL="0" indent="0">
              <a:spcBef>
                <a:spcPct val="0"/>
              </a:spcBef>
            </a:pPr>
            <a:r>
              <a:rPr lang="en-US" altLang="en-US" sz="2400"/>
              <a:t>Carburettors:</a:t>
            </a:r>
          </a:p>
          <a:p>
            <a:pPr marL="457200" lvl="1" indent="0">
              <a:spcBef>
                <a:spcPct val="0"/>
              </a:spcBef>
              <a:buFontTx/>
              <a:buChar char="•"/>
            </a:pPr>
            <a:r>
              <a:rPr lang="en-US" altLang="en-US" sz="2400"/>
              <a:t>Constant vacuum carburettor </a:t>
            </a:r>
          </a:p>
          <a:p>
            <a:pPr marL="457200" lvl="1" indent="0">
              <a:spcBef>
                <a:spcPct val="0"/>
              </a:spcBef>
              <a:buFontTx/>
              <a:buChar char="•"/>
            </a:pPr>
            <a:r>
              <a:rPr lang="en-US" altLang="en-US" sz="2400"/>
              <a:t>Multistage carburettor </a:t>
            </a:r>
          </a:p>
          <a:p>
            <a:pPr marL="457200" lvl="1" indent="0">
              <a:spcBef>
                <a:spcPct val="0"/>
              </a:spcBef>
              <a:buFontTx/>
              <a:buChar char="•"/>
            </a:pPr>
            <a:r>
              <a:rPr lang="en-US" altLang="en-US" sz="2400"/>
              <a:t>Multi-barrel carburettor </a:t>
            </a:r>
          </a:p>
          <a:p>
            <a:pPr marL="457200" lvl="1" indent="0">
              <a:spcBef>
                <a:spcPct val="0"/>
              </a:spcBef>
              <a:buFontTx/>
              <a:buChar char="•"/>
            </a:pPr>
            <a:r>
              <a:rPr lang="en-US" altLang="en-US" sz="2400"/>
              <a:t>Float-chamber-less membrane carburettor</a:t>
            </a:r>
          </a:p>
          <a:p>
            <a:pPr marL="0" indent="0">
              <a:spcBef>
                <a:spcPct val="0"/>
              </a:spcBef>
            </a:pPr>
            <a:r>
              <a:rPr lang="en-US" altLang="en-US" sz="2400"/>
              <a:t>Manifold injection</a:t>
            </a:r>
          </a:p>
          <a:p>
            <a:pPr marL="457200" lvl="1" indent="0">
              <a:spcBef>
                <a:spcPct val="0"/>
              </a:spcBef>
              <a:buFontTx/>
              <a:buChar char="•"/>
            </a:pPr>
            <a:r>
              <a:rPr lang="en-US" altLang="en-US" sz="2400"/>
              <a:t>Single-point injection</a:t>
            </a:r>
          </a:p>
          <a:p>
            <a:pPr marL="457200" lvl="1" indent="0">
              <a:spcBef>
                <a:spcPct val="0"/>
              </a:spcBef>
              <a:buFontTx/>
              <a:buChar char="•"/>
            </a:pPr>
            <a:r>
              <a:rPr lang="en-US" altLang="en-US" sz="2400"/>
              <a:t>Multi-point injection</a:t>
            </a:r>
          </a:p>
          <a:p>
            <a:pPr marL="914400" lvl="2" indent="0">
              <a:spcBef>
                <a:spcPct val="0"/>
              </a:spcBef>
            </a:pPr>
            <a:r>
              <a:rPr lang="en-US" altLang="en-US"/>
              <a:t>Continuous injection</a:t>
            </a:r>
          </a:p>
          <a:p>
            <a:pPr marL="914400" lvl="2" indent="0">
              <a:spcBef>
                <a:spcPct val="0"/>
              </a:spcBef>
            </a:pPr>
            <a:r>
              <a:rPr lang="en-US" altLang="en-US"/>
              <a:t>Intermittent injection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0244" name="Group 38">
            <a:extLst>
              <a:ext uri="{FF2B5EF4-FFF2-40B4-BE49-F238E27FC236}">
                <a16:creationId xmlns:a16="http://schemas.microsoft.com/office/drawing/2014/main" id="{DCE96868-80BB-4315-0ADA-FA9BF3A4D1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45" name="Group 19">
              <a:extLst>
                <a:ext uri="{FF2B5EF4-FFF2-40B4-BE49-F238E27FC236}">
                  <a16:creationId xmlns:a16="http://schemas.microsoft.com/office/drawing/2014/main" id="{2C3B6C2B-F826-0CE0-7152-38407E0A6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47" name="Group 8">
                <a:extLst>
                  <a:ext uri="{FF2B5EF4-FFF2-40B4-BE49-F238E27FC236}">
                    <a16:creationId xmlns:a16="http://schemas.microsoft.com/office/drawing/2014/main" id="{09031C0E-2BC4-E107-747E-3467F72E0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49" name="Group 9">
                  <a:extLst>
                    <a:ext uri="{FF2B5EF4-FFF2-40B4-BE49-F238E27FC236}">
                      <a16:creationId xmlns:a16="http://schemas.microsoft.com/office/drawing/2014/main" id="{5191170C-95F8-9D92-0D83-5EDC297748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59" name="Rectangle 10">
                    <a:extLst>
                      <a:ext uri="{FF2B5EF4-FFF2-40B4-BE49-F238E27FC236}">
                        <a16:creationId xmlns:a16="http://schemas.microsoft.com/office/drawing/2014/main" id="{F3265A54-49F6-E763-10B8-1E7968D255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1">
                    <a:extLst>
                      <a:ext uri="{FF2B5EF4-FFF2-40B4-BE49-F238E27FC236}">
                        <a16:creationId xmlns:a16="http://schemas.microsoft.com/office/drawing/2014/main" id="{FEAA076E-8132-A974-7F04-0E89B076FE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0" name="Group 12">
                  <a:extLst>
                    <a:ext uri="{FF2B5EF4-FFF2-40B4-BE49-F238E27FC236}">
                      <a16:creationId xmlns:a16="http://schemas.microsoft.com/office/drawing/2014/main" id="{47C711BA-F28C-EBA7-A301-BC024CABE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57" name="Rectangle 13">
                    <a:extLst>
                      <a:ext uri="{FF2B5EF4-FFF2-40B4-BE49-F238E27FC236}">
                        <a16:creationId xmlns:a16="http://schemas.microsoft.com/office/drawing/2014/main" id="{239AAAE8-1879-0A8F-3DE7-106774AE04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14">
                    <a:extLst>
                      <a:ext uri="{FF2B5EF4-FFF2-40B4-BE49-F238E27FC236}">
                        <a16:creationId xmlns:a16="http://schemas.microsoft.com/office/drawing/2014/main" id="{9962EBF3-4FA7-048D-B47D-F49F808A70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1" name="Group 10">
                  <a:extLst>
                    <a:ext uri="{FF2B5EF4-FFF2-40B4-BE49-F238E27FC236}">
                      <a16:creationId xmlns:a16="http://schemas.microsoft.com/office/drawing/2014/main" id="{D2BA1810-F3C1-375F-F219-9003F6F12A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5" name="Rectangle 16">
                    <a:extLst>
                      <a:ext uri="{FF2B5EF4-FFF2-40B4-BE49-F238E27FC236}">
                        <a16:creationId xmlns:a16="http://schemas.microsoft.com/office/drawing/2014/main" id="{AE019CCD-540E-1EC9-6134-18F3F2D34B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6" name="Rectangle 17">
                    <a:extLst>
                      <a:ext uri="{FF2B5EF4-FFF2-40B4-BE49-F238E27FC236}">
                        <a16:creationId xmlns:a16="http://schemas.microsoft.com/office/drawing/2014/main" id="{ABED90AA-4FA5-FB60-8565-26CA7FF7FD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2" name="Group 11">
                  <a:extLst>
                    <a:ext uri="{FF2B5EF4-FFF2-40B4-BE49-F238E27FC236}">
                      <a16:creationId xmlns:a16="http://schemas.microsoft.com/office/drawing/2014/main" id="{FB3AF501-AE36-49B4-C719-AACA7B53F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3" name="Rectangle 12">
                    <a:extLst>
                      <a:ext uri="{FF2B5EF4-FFF2-40B4-BE49-F238E27FC236}">
                        <a16:creationId xmlns:a16="http://schemas.microsoft.com/office/drawing/2014/main" id="{4083C121-62DD-3A75-3DBE-2C5520F1B9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4" name="Rectangle 13">
                    <a:extLst>
                      <a:ext uri="{FF2B5EF4-FFF2-40B4-BE49-F238E27FC236}">
                        <a16:creationId xmlns:a16="http://schemas.microsoft.com/office/drawing/2014/main" id="{681A52F6-4BF5-882E-7155-81825AD01E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3633432D-4FAA-999B-498B-A3BF4B566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4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7DE1253-BEFF-5274-6307-BC532A549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0DD4C1B-737D-E576-AD29-635FE27AD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945313" cy="957263"/>
          </a:xfrm>
        </p:spPr>
        <p:txBody>
          <a:bodyPr/>
          <a:lstStyle/>
          <a:p>
            <a:r>
              <a:rPr lang="en-US" altLang="en-US" sz="2800">
                <a:cs typeface="Times New Roman" panose="02020603050405020304" pitchFamily="18" charset="0"/>
              </a:rPr>
              <a:t>Types of Fuel Induction Systems : SI Engines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CB69F26-D1D5-54CB-B483-FFBAD05DA6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75" y="1563688"/>
            <a:ext cx="8534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The fuel Induction systems used in SI engine are classified as:</a:t>
            </a:r>
          </a:p>
          <a:p>
            <a:pPr lvl="1" eaLnBrk="1" hangingPunct="1"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Carburetors – Popular till 1980s</a:t>
            </a:r>
            <a:endParaRPr lang="en-US" altLang="en-US" sz="2400" u="sng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400" u="sng" dirty="0">
                <a:solidFill>
                  <a:schemeClr val="accent2"/>
                </a:solidFill>
                <a:cs typeface="Times New Roman" panose="02020603050405020304" pitchFamily="18" charset="0"/>
              </a:rPr>
              <a:t>(https://www.newworldencyclopedia.org/entry/Carburetor)</a:t>
            </a:r>
          </a:p>
          <a:p>
            <a:pPr lvl="1" eaLnBrk="1" hangingPunct="1"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Throttle body Fuel Injection Systems 1980 to 1995 </a:t>
            </a:r>
          </a:p>
          <a:p>
            <a:pPr lvl="1" eaLnBrk="1" hangingPunct="1"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Multi Point Fuel Injection Systems – 1995 onwards</a:t>
            </a:r>
          </a:p>
          <a:p>
            <a:pPr lvl="1" eaLnBrk="1" hangingPunct="1"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Direct Gasoline Injection System – 21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st</a:t>
            </a:r>
            <a:r>
              <a:rPr lang="en-US" altLang="en-US" sz="2400" dirty="0">
                <a:cs typeface="Times New Roman" panose="02020603050405020304" pitchFamily="18" charset="0"/>
              </a:rPr>
              <a:t> century option..</a:t>
            </a:r>
          </a:p>
        </p:txBody>
      </p:sp>
      <p:grpSp>
        <p:nvGrpSpPr>
          <p:cNvPr id="12292" name="Group 38">
            <a:extLst>
              <a:ext uri="{FF2B5EF4-FFF2-40B4-BE49-F238E27FC236}">
                <a16:creationId xmlns:a16="http://schemas.microsoft.com/office/drawing/2014/main" id="{BC72468B-F4CD-596F-B470-701A65B8BF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293" name="Group 19">
              <a:extLst>
                <a:ext uri="{FF2B5EF4-FFF2-40B4-BE49-F238E27FC236}">
                  <a16:creationId xmlns:a16="http://schemas.microsoft.com/office/drawing/2014/main" id="{A139E82D-88CB-5215-A394-26518B5DC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295" name="Group 8">
                <a:extLst>
                  <a:ext uri="{FF2B5EF4-FFF2-40B4-BE49-F238E27FC236}">
                    <a16:creationId xmlns:a16="http://schemas.microsoft.com/office/drawing/2014/main" id="{4A613E07-0FA6-0435-9FFE-1E2FD920A2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297" name="Group 9">
                  <a:extLst>
                    <a:ext uri="{FF2B5EF4-FFF2-40B4-BE49-F238E27FC236}">
                      <a16:creationId xmlns:a16="http://schemas.microsoft.com/office/drawing/2014/main" id="{F4690A03-456A-AA7F-748F-3F427BA0C3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2307" name="Rectangle 10">
                    <a:extLst>
                      <a:ext uri="{FF2B5EF4-FFF2-40B4-BE49-F238E27FC236}">
                        <a16:creationId xmlns:a16="http://schemas.microsoft.com/office/drawing/2014/main" id="{0F81CC18-A35B-6C77-4C84-F03452D0E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8" name="Rectangle 11">
                    <a:extLst>
                      <a:ext uri="{FF2B5EF4-FFF2-40B4-BE49-F238E27FC236}">
                        <a16:creationId xmlns:a16="http://schemas.microsoft.com/office/drawing/2014/main" id="{8D4FCD5E-CBA5-5D0E-A6DB-C645C050C8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298" name="Group 12">
                  <a:extLst>
                    <a:ext uri="{FF2B5EF4-FFF2-40B4-BE49-F238E27FC236}">
                      <a16:creationId xmlns:a16="http://schemas.microsoft.com/office/drawing/2014/main" id="{882BB6EC-3A0E-8F18-5543-6FEF5C2815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2305" name="Rectangle 13">
                    <a:extLst>
                      <a:ext uri="{FF2B5EF4-FFF2-40B4-BE49-F238E27FC236}">
                        <a16:creationId xmlns:a16="http://schemas.microsoft.com/office/drawing/2014/main" id="{19CE6800-D46B-8D4F-2ED0-5311314EC8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6" name="Rectangle 14">
                    <a:extLst>
                      <a:ext uri="{FF2B5EF4-FFF2-40B4-BE49-F238E27FC236}">
                        <a16:creationId xmlns:a16="http://schemas.microsoft.com/office/drawing/2014/main" id="{89B12026-71E1-D251-6F63-15CBD5CA05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299" name="Group 10">
                  <a:extLst>
                    <a:ext uri="{FF2B5EF4-FFF2-40B4-BE49-F238E27FC236}">
                      <a16:creationId xmlns:a16="http://schemas.microsoft.com/office/drawing/2014/main" id="{5ADBC352-208C-D5CC-77E6-14CD1C9F9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2303" name="Rectangle 16">
                    <a:extLst>
                      <a:ext uri="{FF2B5EF4-FFF2-40B4-BE49-F238E27FC236}">
                        <a16:creationId xmlns:a16="http://schemas.microsoft.com/office/drawing/2014/main" id="{C555F1BE-F1B5-5E85-ED42-8C9DCB1834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4" name="Rectangle 17">
                    <a:extLst>
                      <a:ext uri="{FF2B5EF4-FFF2-40B4-BE49-F238E27FC236}">
                        <a16:creationId xmlns:a16="http://schemas.microsoft.com/office/drawing/2014/main" id="{07D462B3-EDDC-F314-5A2A-93D8DAA10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300" name="Group 11">
                  <a:extLst>
                    <a:ext uri="{FF2B5EF4-FFF2-40B4-BE49-F238E27FC236}">
                      <a16:creationId xmlns:a16="http://schemas.microsoft.com/office/drawing/2014/main" id="{914B6CAC-D531-8D2A-D53E-EDC103D3F6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301" name="Rectangle 12">
                    <a:extLst>
                      <a:ext uri="{FF2B5EF4-FFF2-40B4-BE49-F238E27FC236}">
                        <a16:creationId xmlns:a16="http://schemas.microsoft.com/office/drawing/2014/main" id="{997C34A4-7005-90B2-8168-516FB9DD73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2" name="Rectangle 13">
                    <a:extLst>
                      <a:ext uri="{FF2B5EF4-FFF2-40B4-BE49-F238E27FC236}">
                        <a16:creationId xmlns:a16="http://schemas.microsoft.com/office/drawing/2014/main" id="{246A4391-6D1E-3224-69A3-1FC1A0A208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334AE22D-70A5-83C9-1739-2913763F6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29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0066611-FEE7-1200-E169-941CF2D0D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E21FD9BE-562E-71BC-48FC-6A002461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866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>
            <a:extLst>
              <a:ext uri="{FF2B5EF4-FFF2-40B4-BE49-F238E27FC236}">
                <a16:creationId xmlns:a16="http://schemas.microsoft.com/office/drawing/2014/main" id="{91CEFF9F-1F65-A930-59C8-5BD969CA4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5943600" cy="1143000"/>
          </a:xfrm>
        </p:spPr>
        <p:txBody>
          <a:bodyPr/>
          <a:lstStyle/>
          <a:p>
            <a:r>
              <a:rPr lang="en-US" altLang="en-US" sz="2800">
                <a:cs typeface="Times New Roman" panose="02020603050405020304" pitchFamily="18" charset="0"/>
              </a:rPr>
              <a:t>Evolution of Fuel Inductions Systems : SI Engines – First Generation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8">
                <a:extLst>
                  <a:ext uri="{FF2B5EF4-FFF2-40B4-BE49-F238E27FC236}">
                    <a16:creationId xmlns:a16="http://schemas.microsoft.com/office/drawing/2014/main" id="{04F4D0EF-E8FF-AD0C-7357-A615231079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4425" y="2517775"/>
              <a:ext cx="4546600" cy="1446213"/>
            </p14:xfrm>
          </p:contentPart>
        </mc:Choice>
        <mc:Fallback xmlns="">
          <p:pic>
            <p:nvPicPr>
              <p:cNvPr id="4098" name="Ink 8">
                <a:extLst>
                  <a:ext uri="{FF2B5EF4-FFF2-40B4-BE49-F238E27FC236}">
                    <a16:creationId xmlns:a16="http://schemas.microsoft.com/office/drawing/2014/main" id="{04F4D0EF-E8FF-AD0C-7357-A615231079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071" y="2508426"/>
                <a:ext cx="4565309" cy="146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8">
                <a:extLst>
                  <a:ext uri="{FF2B5EF4-FFF2-40B4-BE49-F238E27FC236}">
                    <a16:creationId xmlns:a16="http://schemas.microsoft.com/office/drawing/2014/main" id="{92DD340D-1429-14EE-AD2D-715BA65607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9050" y="4343400"/>
              <a:ext cx="1588" cy="1588"/>
            </p14:xfrm>
          </p:contentPart>
        </mc:Choice>
        <mc:Fallback xmlns="">
          <p:pic>
            <p:nvPicPr>
              <p:cNvPr id="4099" name="Ink 8">
                <a:extLst>
                  <a:ext uri="{FF2B5EF4-FFF2-40B4-BE49-F238E27FC236}">
                    <a16:creationId xmlns:a16="http://schemas.microsoft.com/office/drawing/2014/main" id="{92DD340D-1429-14EE-AD2D-715BA65607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7762" y="4302112"/>
                <a:ext cx="84164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7DB98FDA-EC30-7D30-FBE6-80F26C529A79}"/>
              </a:ext>
            </a:extLst>
          </p:cNvPr>
          <p:cNvSpPr/>
          <p:nvPr/>
        </p:nvSpPr>
        <p:spPr>
          <a:xfrm>
            <a:off x="1981200" y="2081213"/>
            <a:ext cx="1524000" cy="2667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319" name="Group 38">
            <a:extLst>
              <a:ext uri="{FF2B5EF4-FFF2-40B4-BE49-F238E27FC236}">
                <a16:creationId xmlns:a16="http://schemas.microsoft.com/office/drawing/2014/main" id="{08013286-1528-2FCF-4AA2-47A0A107B8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320" name="Group 19">
              <a:extLst>
                <a:ext uri="{FF2B5EF4-FFF2-40B4-BE49-F238E27FC236}">
                  <a16:creationId xmlns:a16="http://schemas.microsoft.com/office/drawing/2014/main" id="{64B8E886-5D62-67FD-1F14-D80C8BBB13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322" name="Group 8">
                <a:extLst>
                  <a:ext uri="{FF2B5EF4-FFF2-40B4-BE49-F238E27FC236}">
                    <a16:creationId xmlns:a16="http://schemas.microsoft.com/office/drawing/2014/main" id="{C98EC9F1-5874-8B5C-542C-19C20E8BC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324" name="Group 9">
                  <a:extLst>
                    <a:ext uri="{FF2B5EF4-FFF2-40B4-BE49-F238E27FC236}">
                      <a16:creationId xmlns:a16="http://schemas.microsoft.com/office/drawing/2014/main" id="{4B0484CA-5A8C-3DFA-4F61-2E0520775F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3334" name="Rectangle 10">
                    <a:extLst>
                      <a:ext uri="{FF2B5EF4-FFF2-40B4-BE49-F238E27FC236}">
                        <a16:creationId xmlns:a16="http://schemas.microsoft.com/office/drawing/2014/main" id="{32CAFA84-92B0-1813-2742-85F74DB49E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5" name="Rectangle 11">
                    <a:extLst>
                      <a:ext uri="{FF2B5EF4-FFF2-40B4-BE49-F238E27FC236}">
                        <a16:creationId xmlns:a16="http://schemas.microsoft.com/office/drawing/2014/main" id="{B28ED7D8-7AF2-F140-B87B-2074D2A3F4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5" name="Group 12">
                  <a:extLst>
                    <a:ext uri="{FF2B5EF4-FFF2-40B4-BE49-F238E27FC236}">
                      <a16:creationId xmlns:a16="http://schemas.microsoft.com/office/drawing/2014/main" id="{A8E41D97-32ED-3965-F08C-D82F3E6740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3332" name="Rectangle 13">
                    <a:extLst>
                      <a:ext uri="{FF2B5EF4-FFF2-40B4-BE49-F238E27FC236}">
                        <a16:creationId xmlns:a16="http://schemas.microsoft.com/office/drawing/2014/main" id="{2B4FDBAD-8BBE-A9B7-0078-3B34CAFDDC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3" name="Rectangle 14">
                    <a:extLst>
                      <a:ext uri="{FF2B5EF4-FFF2-40B4-BE49-F238E27FC236}">
                        <a16:creationId xmlns:a16="http://schemas.microsoft.com/office/drawing/2014/main" id="{3B124355-97FA-B934-87F7-E14E18B4C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6" name="Group 10">
                  <a:extLst>
                    <a:ext uri="{FF2B5EF4-FFF2-40B4-BE49-F238E27FC236}">
                      <a16:creationId xmlns:a16="http://schemas.microsoft.com/office/drawing/2014/main" id="{FFA1FB1B-AA15-7F4A-941D-2C96E63E60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330" name="Rectangle 16">
                    <a:extLst>
                      <a:ext uri="{FF2B5EF4-FFF2-40B4-BE49-F238E27FC236}">
                        <a16:creationId xmlns:a16="http://schemas.microsoft.com/office/drawing/2014/main" id="{4C501859-548D-DCD1-BCDE-D4D376E4B0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1" name="Rectangle 17">
                    <a:extLst>
                      <a:ext uri="{FF2B5EF4-FFF2-40B4-BE49-F238E27FC236}">
                        <a16:creationId xmlns:a16="http://schemas.microsoft.com/office/drawing/2014/main" id="{3B95E063-A72B-470F-8802-5744E7503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7" name="Group 11">
                  <a:extLst>
                    <a:ext uri="{FF2B5EF4-FFF2-40B4-BE49-F238E27FC236}">
                      <a16:creationId xmlns:a16="http://schemas.microsoft.com/office/drawing/2014/main" id="{4EC94A3F-5C2B-8521-D43E-0455965830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328" name="Rectangle 12">
                    <a:extLst>
                      <a:ext uri="{FF2B5EF4-FFF2-40B4-BE49-F238E27FC236}">
                        <a16:creationId xmlns:a16="http://schemas.microsoft.com/office/drawing/2014/main" id="{22FDF211-DC86-2F76-0DC2-59486058B7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29" name="Rectangle 13">
                    <a:extLst>
                      <a:ext uri="{FF2B5EF4-FFF2-40B4-BE49-F238E27FC236}">
                        <a16:creationId xmlns:a16="http://schemas.microsoft.com/office/drawing/2014/main" id="{15997255-86B0-4EE9-1F72-50E849B97D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4779AF72-E539-2201-B47A-934B0DD49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332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A9CFD3F-152A-DCC5-C977-887CBB131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92ED0EE6-086A-330D-C72E-3A7003E76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772400" cy="609600"/>
          </a:xfrm>
        </p:spPr>
        <p:txBody>
          <a:bodyPr/>
          <a:lstStyle/>
          <a:p>
            <a:r>
              <a:rPr lang="en-US" altLang="en-US" sz="2800">
                <a:cs typeface="Times New Roman" panose="02020603050405020304" pitchFamily="18" charset="0"/>
              </a:rPr>
              <a:t>Fluid Mechanics Model for Carburetor</a:t>
            </a:r>
          </a:p>
        </p:txBody>
      </p:sp>
      <p:grpSp>
        <p:nvGrpSpPr>
          <p:cNvPr id="14339" name="Group 5">
            <a:extLst>
              <a:ext uri="{FF2B5EF4-FFF2-40B4-BE49-F238E27FC236}">
                <a16:creationId xmlns:a16="http://schemas.microsoft.com/office/drawing/2014/main" id="{E66D8456-3EDF-72DD-806C-8536651122AB}"/>
              </a:ext>
            </a:extLst>
          </p:cNvPr>
          <p:cNvGrpSpPr>
            <a:grpSpLocks/>
          </p:cNvGrpSpPr>
          <p:nvPr/>
        </p:nvGrpSpPr>
        <p:grpSpPr bwMode="auto">
          <a:xfrm>
            <a:off x="374650" y="1204913"/>
            <a:ext cx="7626350" cy="5489575"/>
            <a:chOff x="990600" y="914400"/>
            <a:chExt cx="7480300" cy="5562600"/>
          </a:xfrm>
        </p:grpSpPr>
        <p:pic>
          <p:nvPicPr>
            <p:cNvPr id="14360" name="Picture 3">
              <a:extLst>
                <a:ext uri="{FF2B5EF4-FFF2-40B4-BE49-F238E27FC236}">
                  <a16:creationId xmlns:a16="http://schemas.microsoft.com/office/drawing/2014/main" id="{03DE94AB-201C-532A-E864-9559517A5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2000" contras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914400"/>
              <a:ext cx="7480300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A124E3E-7690-DAFA-DEC1-DBC366C44357}"/>
                </a:ext>
              </a:extLst>
            </p:cNvPr>
            <p:cNvSpPr/>
            <p:nvPr/>
          </p:nvSpPr>
          <p:spPr>
            <a:xfrm>
              <a:off x="7010342" y="3657093"/>
              <a:ext cx="534085" cy="5340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62" name="TextBox 8">
              <a:extLst>
                <a:ext uri="{FF2B5EF4-FFF2-40B4-BE49-F238E27FC236}">
                  <a16:creationId xmlns:a16="http://schemas.microsoft.com/office/drawing/2014/main" id="{71FDFFEE-AE52-2680-D180-BBC14F5CA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</p:grpSp>
      <p:sp>
        <p:nvSpPr>
          <p:cNvPr id="14340" name="TextBox 6">
            <a:extLst>
              <a:ext uri="{FF2B5EF4-FFF2-40B4-BE49-F238E27FC236}">
                <a16:creationId xmlns:a16="http://schemas.microsoft.com/office/drawing/2014/main" id="{BA2A2EA0-FDB3-85D3-A3C6-C3A72F617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28738"/>
            <a:ext cx="33813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1</a:t>
            </a:r>
          </a:p>
        </p:txBody>
      </p:sp>
      <p:sp>
        <p:nvSpPr>
          <p:cNvPr id="14341" name="TextBox 29">
            <a:extLst>
              <a:ext uri="{FF2B5EF4-FFF2-40B4-BE49-F238E27FC236}">
                <a16:creationId xmlns:a16="http://schemas.microsoft.com/office/drawing/2014/main" id="{4979E886-931C-F226-3D9A-AA1366525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48400"/>
            <a:ext cx="3381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3</a:t>
            </a:r>
          </a:p>
        </p:txBody>
      </p:sp>
      <p:sp>
        <p:nvSpPr>
          <p:cNvPr id="14342" name="TextBox 30">
            <a:extLst>
              <a:ext uri="{FF2B5EF4-FFF2-40B4-BE49-F238E27FC236}">
                <a16:creationId xmlns:a16="http://schemas.microsoft.com/office/drawing/2014/main" id="{6B7F2CF7-B13F-FC87-4515-7481A8FAD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3397250"/>
            <a:ext cx="3381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2</a:t>
            </a:r>
          </a:p>
        </p:txBody>
      </p:sp>
      <p:grpSp>
        <p:nvGrpSpPr>
          <p:cNvPr id="14343" name="Group 38">
            <a:extLst>
              <a:ext uri="{FF2B5EF4-FFF2-40B4-BE49-F238E27FC236}">
                <a16:creationId xmlns:a16="http://schemas.microsoft.com/office/drawing/2014/main" id="{80C98D4A-D5B1-D5FF-F29F-A88A4B1CE55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344" name="Group 19">
              <a:extLst>
                <a:ext uri="{FF2B5EF4-FFF2-40B4-BE49-F238E27FC236}">
                  <a16:creationId xmlns:a16="http://schemas.microsoft.com/office/drawing/2014/main" id="{A7FD9B1D-C1C5-28F4-48C7-07D4EF9E5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6" name="Group 8">
                <a:extLst>
                  <a:ext uri="{FF2B5EF4-FFF2-40B4-BE49-F238E27FC236}">
                    <a16:creationId xmlns:a16="http://schemas.microsoft.com/office/drawing/2014/main" id="{72E196E5-9C3A-4835-07B3-7A210E60D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8" name="Group 9">
                  <a:extLst>
                    <a:ext uri="{FF2B5EF4-FFF2-40B4-BE49-F238E27FC236}">
                      <a16:creationId xmlns:a16="http://schemas.microsoft.com/office/drawing/2014/main" id="{87BA5FC0-1D63-4CD8-F40C-92E2B2B751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8" name="Rectangle 10">
                    <a:extLst>
                      <a:ext uri="{FF2B5EF4-FFF2-40B4-BE49-F238E27FC236}">
                        <a16:creationId xmlns:a16="http://schemas.microsoft.com/office/drawing/2014/main" id="{977324C2-8588-DA12-BD15-27448250A8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9" name="Rectangle 11">
                    <a:extLst>
                      <a:ext uri="{FF2B5EF4-FFF2-40B4-BE49-F238E27FC236}">
                        <a16:creationId xmlns:a16="http://schemas.microsoft.com/office/drawing/2014/main" id="{312D9F96-BAFA-027E-A006-DCC3791D93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9" name="Group 12">
                  <a:extLst>
                    <a:ext uri="{FF2B5EF4-FFF2-40B4-BE49-F238E27FC236}">
                      <a16:creationId xmlns:a16="http://schemas.microsoft.com/office/drawing/2014/main" id="{EAB1ABC0-472E-2C1F-1E3B-087DBF4E97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6" name="Rectangle 13">
                    <a:extLst>
                      <a:ext uri="{FF2B5EF4-FFF2-40B4-BE49-F238E27FC236}">
                        <a16:creationId xmlns:a16="http://schemas.microsoft.com/office/drawing/2014/main" id="{F852809A-EC36-2317-70AF-8945499063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7" name="Rectangle 14">
                    <a:extLst>
                      <a:ext uri="{FF2B5EF4-FFF2-40B4-BE49-F238E27FC236}">
                        <a16:creationId xmlns:a16="http://schemas.microsoft.com/office/drawing/2014/main" id="{91207607-F94B-83C8-3C1F-A830300EAF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50" name="Group 10">
                  <a:extLst>
                    <a:ext uri="{FF2B5EF4-FFF2-40B4-BE49-F238E27FC236}">
                      <a16:creationId xmlns:a16="http://schemas.microsoft.com/office/drawing/2014/main" id="{4B160533-8C71-8C7A-3BD6-76A85E63AC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4" name="Rectangle 16">
                    <a:extLst>
                      <a:ext uri="{FF2B5EF4-FFF2-40B4-BE49-F238E27FC236}">
                        <a16:creationId xmlns:a16="http://schemas.microsoft.com/office/drawing/2014/main" id="{37DD9AFA-84BD-7719-64D7-2621F0C055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5" name="Rectangle 17">
                    <a:extLst>
                      <a:ext uri="{FF2B5EF4-FFF2-40B4-BE49-F238E27FC236}">
                        <a16:creationId xmlns:a16="http://schemas.microsoft.com/office/drawing/2014/main" id="{72E9E2DE-A995-FF0C-A63B-7A8D40B379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51" name="Group 11">
                  <a:extLst>
                    <a:ext uri="{FF2B5EF4-FFF2-40B4-BE49-F238E27FC236}">
                      <a16:creationId xmlns:a16="http://schemas.microsoft.com/office/drawing/2014/main" id="{A797DA12-12A6-0202-C881-48B1D31195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52" name="Rectangle 12">
                    <a:extLst>
                      <a:ext uri="{FF2B5EF4-FFF2-40B4-BE49-F238E27FC236}">
                        <a16:creationId xmlns:a16="http://schemas.microsoft.com/office/drawing/2014/main" id="{3B1516D0-D130-5E7D-6D69-F01A323F41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3" name="Rectangle 13">
                    <a:extLst>
                      <a:ext uri="{FF2B5EF4-FFF2-40B4-BE49-F238E27FC236}">
                        <a16:creationId xmlns:a16="http://schemas.microsoft.com/office/drawing/2014/main" id="{76E5E832-557B-7CC4-FA9D-4C3AC1693A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2259D7F5-DDB2-ED62-BBE7-0D0E1AD08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C274AD3-CDC8-BFC9-9548-F9FBB8DC5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6661</TotalTime>
  <Words>456</Words>
  <Application>Microsoft Office PowerPoint</Application>
  <PresentationFormat>On-screen Show (4:3)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Blackadder ITC</vt:lpstr>
      <vt:lpstr>Cambria Math</vt:lpstr>
      <vt:lpstr>CommercialScript BT</vt:lpstr>
      <vt:lpstr>Tempus Sans ITC</vt:lpstr>
      <vt:lpstr>Times New Roman</vt:lpstr>
      <vt:lpstr>Default Design</vt:lpstr>
      <vt:lpstr>Evolution of Fuel Induction Systems</vt:lpstr>
      <vt:lpstr>Thermochemistry of  Fuel Ignition</vt:lpstr>
      <vt:lpstr>Flammability to Inflammability of Fuel-Air Mixture</vt:lpstr>
      <vt:lpstr>The Role of Fuel Induction System</vt:lpstr>
      <vt:lpstr>Fuel Admission Method for Otto’s Concept of Heat Addition</vt:lpstr>
      <vt:lpstr>Evolution of Baby Fuel Feeding Systems</vt:lpstr>
      <vt:lpstr>Types of Fuel Induction Systems : SI Engines</vt:lpstr>
      <vt:lpstr>Evolution of Fuel Inductions Systems : SI Engines – First Generation</vt:lpstr>
      <vt:lpstr>Fluid Mechanics Model for Carburetor</vt:lpstr>
      <vt:lpstr>Performance of Bernoulli’s Effect</vt:lpstr>
      <vt:lpstr>Impact of Uneven Distribution Fuel on Cylinder Volumetric Efficiency</vt:lpstr>
      <vt:lpstr>Ain Initiative in 1950 : A Shift from Natural Induction to Artificial Induction Systems</vt:lpstr>
      <vt:lpstr>Evolution  of Fuel Injection Systems for SI Engine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585</cp:revision>
  <dcterms:created xsi:type="dcterms:W3CDTF">2003-07-30T05:45:36Z</dcterms:created>
  <dcterms:modified xsi:type="dcterms:W3CDTF">2023-10-08T23:53:52Z</dcterms:modified>
</cp:coreProperties>
</file>