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48" r:id="rId2"/>
    <p:sldId id="888" r:id="rId3"/>
    <p:sldId id="799" r:id="rId4"/>
    <p:sldId id="894" r:id="rId5"/>
    <p:sldId id="893" r:id="rId6"/>
    <p:sldId id="892" r:id="rId7"/>
    <p:sldId id="891" r:id="rId8"/>
    <p:sldId id="890" r:id="rId9"/>
    <p:sldId id="800" r:id="rId10"/>
    <p:sldId id="821" r:id="rId11"/>
    <p:sldId id="417" r:id="rId12"/>
    <p:sldId id="780" r:id="rId13"/>
    <p:sldId id="418" r:id="rId14"/>
    <p:sldId id="884" r:id="rId15"/>
    <p:sldId id="885" r:id="rId16"/>
    <p:sldId id="886" r:id="rId17"/>
    <p:sldId id="887" r:id="rId18"/>
    <p:sldId id="78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313" autoAdjust="0"/>
    <p:restoredTop sz="90929"/>
  </p:normalViewPr>
  <p:slideViewPr>
    <p:cSldViewPr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C14E38-A577-DF00-7DAE-977E32DB1E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B8A1AC-4977-8EE3-8033-C0ED29688C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73B2844-BF31-BB56-92D1-FB4DCF818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7CD12AE-C1A0-2154-FBC2-EF815A8136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37F6F2-D63B-4084-AFCA-A70E8CD7F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0T06:28:13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22350 15143 1 0,'0'0'8'0,"0"0"5"15,0 0-10-15,0 0-1 16,0 0-11-16,0 0-8 15,-7-14 17-15,7 14 0 0,-1-11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29T06:27:20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3116 17579 1342 0,'-9'0'29'0,"0"0"7"0,3 0 0 0,-3 0 3 0,-3-3-31 0,6 3-8 0,-3 0 0 0,3-2 0 15,0-1 8-15,6 3 1 0,0 0 0 0,-3-3-412 16,3 3-82-16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6T06:47:27.2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6T06:47:27.2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08-26T06:40:39.6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5435850A-C5B2-6D41-6853-0766ED493E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F834D78-D398-078A-33EE-AB29012876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C3FD26F-610A-BEF1-BEF5-7D78B98DC6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id="{FE50BAD8-3695-F640-F463-611FDCBC49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id="{192255F8-0724-C251-879E-AF7DFC1D32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FE939BB3-0658-EC4C-2733-90A60928A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543C5C-79CF-4BE9-819B-7CC283A67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927D256-5ECC-2F3E-6EB2-AA5CDE4F1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D59B6DC-0C95-835E-8384-ADDD55791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5975687-4A91-D4E0-9097-D3FDC5C8B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BBB459-E8E3-4206-A46D-2151A011CDB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9D9B6CB-A475-E164-696A-70089C9B6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DF8151C1-D755-C27B-1011-00CCC900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297FA72-27CE-2DB8-54C0-45C5B2578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3E6101-B6EE-4A56-A413-AD02657CEFB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419176-D02F-9366-AE53-1836B20EC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A0276D-5937-FEAE-8E30-8327A5EBB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9AF97A-FA73-FAFB-87E1-78FB4C634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92C4-C992-46AF-8980-4580F0D7E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1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44CD5E-5E05-6C56-399E-0A0EF21700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D5BCA-12E8-94EA-B585-E543F7ECB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46918-1DA1-50A7-C3AD-C645A565E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DB48-FED7-4E0C-AD03-B342208F3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47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E1338-C605-32EA-0232-C3969B831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46A58-2370-FFA5-E730-F10381D82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9C679-EDBF-5429-164C-E113D121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063-6A30-407D-B3FA-3BA4AB714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0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05C1BC-CCB9-B822-CA35-171624575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95176F-FACC-4A74-C94D-7D8C2F968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72A608-14B1-BD6E-98DC-7F4128AB5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58E2-F948-47CB-9464-26AA69A38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3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0ED236-38EE-3697-4BF7-3BEFADA22E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E9981-76F2-BEB0-A928-560ACEA03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81AFBB-3AA5-28BE-A23D-F0650BD6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BB38-BC9D-40D9-BCC4-519802E25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3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443A-15D9-5B52-7646-0D8E591C1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7A380-F9A2-1EAF-3277-4CAF8A87D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47BFDC-2EE8-76BB-8703-BF157A1D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3C26-5DDF-4410-BA88-2CE953AA5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5DC28B-0907-C09C-7254-15C6DFDAF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CF1196-8088-0D10-B69A-5602DD9A2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1AA3C7-EA89-E0E7-1F71-0B2DF8B85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D9EA-9607-43ED-9C1B-544399AC1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49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599115-0720-9FBB-0788-C921A403F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09F07E-DC9A-03AD-0B65-F1F9625D6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BF314-D4D0-C332-6202-5F6A195CA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23AA-D28B-442E-99C8-360309E82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803271-7BF4-FD50-49F3-770188566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CADC62-7ABA-66F3-6CC2-09DDC9347B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906F8E-DDA6-E2EB-90FC-25B9A722C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D7BF-0AE7-40D4-BD48-C87F3B2EC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21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2DDF9-EED7-A7CB-A2A3-B363E7E580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6900F-2FEF-DC88-370A-3C7B4631B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75D1D-284F-67F8-0FE0-E24C7D8ED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2839-51A6-4A11-8EFE-70641FD49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1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DB426-792F-2DFD-A40D-1BD680AF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31341-4D45-4D5E-1195-1A3630241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3AE3E-CD55-5C6C-EB14-916B63A0B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E950-9730-47D5-8236-269BA1476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DF5577-9202-2E1E-4225-AC576D96D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07830-753C-69B2-8F61-94B96EF02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408EF4-B1EB-B838-1DD2-57F20AA54D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EF4CB5C-C24A-2392-29EE-2335AA536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9D1351-3FD7-57EB-2ED5-606C983B8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F490910-FCEB-41EE-8E86-7C949BD51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4.xml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110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10.png"/><Relationship Id="rId4" Type="http://schemas.openxmlformats.org/officeDocument/2006/relationships/customXml" Target="../ink/ink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BA25AC-EF98-51BB-DB71-3D535E0EA1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2"/>
                </a:solidFill>
              </a:rPr>
              <a:t>Advanced MPFI Engines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8794A35-011F-5A97-6AA6-45C486271EC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63700" y="3930650"/>
            <a:ext cx="6400800" cy="1022350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 P M V Subbarao</a:t>
            </a:r>
          </a:p>
          <a:p>
            <a:pPr eaLnBrk="1" hangingPunct="1"/>
            <a:r>
              <a:rPr lang="en-US" altLang="en-US" sz="1800" dirty="0">
                <a:latin typeface="CommercialScript BT" pitchFamily="66" charset="0"/>
              </a:rPr>
              <a:t>Professor</a:t>
            </a:r>
          </a:p>
          <a:p>
            <a:pPr eaLnBrk="1" hangingPunct="1"/>
            <a:r>
              <a:rPr lang="en-US" altLang="en-US" sz="1800" dirty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893ED560-45C8-DF88-DDD2-5594A914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EC207BC0-4815-EA36-DA74-584125986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297269"/>
            <a:ext cx="88344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Blackadder ITC" panose="04020505051007020D02" pitchFamily="82" charset="0"/>
              </a:rPr>
              <a:t>	An Elaboration of Micro-Pulsating Fluid Mechanics …...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41B877-E0DA-2DE8-7F15-CFA14D9F66B8}"/>
                  </a:ext>
                </a:extLst>
              </p14:cNvPr>
              <p14:cNvContentPartPr/>
              <p14:nvPr/>
            </p14:nvContentPartPr>
            <p14:xfrm>
              <a:off x="8043120" y="5442480"/>
              <a:ext cx="3240" cy="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41B877-E0DA-2DE8-7F15-CFA14D9F66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3760" y="5433120"/>
                <a:ext cx="2196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3" name="Group 8">
            <a:extLst>
              <a:ext uri="{FF2B5EF4-FFF2-40B4-BE49-F238E27FC236}">
                <a16:creationId xmlns:a16="http://schemas.microsoft.com/office/drawing/2014/main" id="{FCF0FC58-1339-3378-E1F2-42034D5D047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106" name="Group 9">
              <a:extLst>
                <a:ext uri="{FF2B5EF4-FFF2-40B4-BE49-F238E27FC236}">
                  <a16:creationId xmlns:a16="http://schemas.microsoft.com/office/drawing/2014/main" id="{CDF1DC6F-B426-2192-953D-87BEAD683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4116" name="Rectangle 10">
                <a:extLst>
                  <a:ext uri="{FF2B5EF4-FFF2-40B4-BE49-F238E27FC236}">
                    <a16:creationId xmlns:a16="http://schemas.microsoft.com/office/drawing/2014/main" id="{D8D0A169-A374-A8CA-6257-6F0129D79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7" name="Rectangle 11">
                <a:extLst>
                  <a:ext uri="{FF2B5EF4-FFF2-40B4-BE49-F238E27FC236}">
                    <a16:creationId xmlns:a16="http://schemas.microsoft.com/office/drawing/2014/main" id="{95238635-B405-8EAF-3519-62AB51864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7" name="Group 12">
              <a:extLst>
                <a:ext uri="{FF2B5EF4-FFF2-40B4-BE49-F238E27FC236}">
                  <a16:creationId xmlns:a16="http://schemas.microsoft.com/office/drawing/2014/main" id="{89E99FEC-2FBC-21FB-97B3-F58CE855D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4114" name="Rectangle 13">
                <a:extLst>
                  <a:ext uri="{FF2B5EF4-FFF2-40B4-BE49-F238E27FC236}">
                    <a16:creationId xmlns:a16="http://schemas.microsoft.com/office/drawing/2014/main" id="{07EBA5A6-F711-05C8-0F65-AF801014B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5" name="Rectangle 14">
                <a:extLst>
                  <a:ext uri="{FF2B5EF4-FFF2-40B4-BE49-F238E27FC236}">
                    <a16:creationId xmlns:a16="http://schemas.microsoft.com/office/drawing/2014/main" id="{2230A47F-4B43-AAF1-E7AA-4F55FEA5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8" name="Group 15">
              <a:extLst>
                <a:ext uri="{FF2B5EF4-FFF2-40B4-BE49-F238E27FC236}">
                  <a16:creationId xmlns:a16="http://schemas.microsoft.com/office/drawing/2014/main" id="{ACB72723-8879-7737-29FF-BDBBA6CD83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4112" name="Rectangle 16">
                <a:extLst>
                  <a:ext uri="{FF2B5EF4-FFF2-40B4-BE49-F238E27FC236}">
                    <a16:creationId xmlns:a16="http://schemas.microsoft.com/office/drawing/2014/main" id="{CD41DFB1-6883-E056-F77D-975FDF5D8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3" name="Rectangle 17">
                <a:extLst>
                  <a:ext uri="{FF2B5EF4-FFF2-40B4-BE49-F238E27FC236}">
                    <a16:creationId xmlns:a16="http://schemas.microsoft.com/office/drawing/2014/main" id="{3192302E-C7DE-6898-A45C-B5CE24108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4109" name="Group 18">
              <a:extLst>
                <a:ext uri="{FF2B5EF4-FFF2-40B4-BE49-F238E27FC236}">
                  <a16:creationId xmlns:a16="http://schemas.microsoft.com/office/drawing/2014/main" id="{B1506902-5D4E-0607-E20F-78F6CE9C33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4110" name="Rectangle 19">
                <a:extLst>
                  <a:ext uri="{FF2B5EF4-FFF2-40B4-BE49-F238E27FC236}">
                    <a16:creationId xmlns:a16="http://schemas.microsoft.com/office/drawing/2014/main" id="{161123A9-7886-7796-45DD-AF623282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4111" name="Rectangle 20">
                <a:extLst>
                  <a:ext uri="{FF2B5EF4-FFF2-40B4-BE49-F238E27FC236}">
                    <a16:creationId xmlns:a16="http://schemas.microsoft.com/office/drawing/2014/main" id="{77636FA1-7A3E-F00B-0B13-D5E50018B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</p:grpSp>
      <p:pic>
        <p:nvPicPr>
          <p:cNvPr id="410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44348EE-D5CA-7EE5-6C28-56C001EE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536D8B-A229-2452-C69F-6C453D66C86C}"/>
                  </a:ext>
                </a:extLst>
              </p14:cNvPr>
              <p14:cNvContentPartPr/>
              <p14:nvPr/>
            </p14:nvContentPartPr>
            <p14:xfrm>
              <a:off x="1094760" y="6324480"/>
              <a:ext cx="27360" cy="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536D8B-A229-2452-C69F-6C453D66C86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400" y="6315120"/>
                <a:ext cx="46080" cy="23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>
            <a:extLst>
              <a:ext uri="{FF2B5EF4-FFF2-40B4-BE49-F238E27FC236}">
                <a16:creationId xmlns:a16="http://schemas.microsoft.com/office/drawing/2014/main" id="{CD5ED3A0-59EE-F385-96CB-489D777B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IN" altLang="en-US" sz="2800" dirty="0"/>
              <a:t>Types of Fuel Jet Breakup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FEEA7-50B8-6ADB-91BA-5405A7F3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254125"/>
            <a:ext cx="3673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FA3DA3-4632-90E9-1C69-DAEC805F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790825"/>
            <a:ext cx="3929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Level 1: Jet Breakup in Quiescent Ambience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0CC4C4-F38C-7C9F-1307-47B39260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7306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9C7D53-AFF4-DB8A-378F-44C5B8013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5756275"/>
            <a:ext cx="3598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Level 2: Jet Breakup in an air flow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ABB504-263F-0E8A-5DF3-1EBC9ECC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189038"/>
            <a:ext cx="29718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6D9230-59D8-43D8-1BC2-397980774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508375"/>
            <a:ext cx="459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Level 3: Jet Breakup in a pipe  flow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9E7238-537A-51A7-7926-D99D7020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162425"/>
            <a:ext cx="3657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61B0C9-E15E-5B7B-76E8-550F8ABFB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5878513"/>
            <a:ext cx="4557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/>
              <a:t>Level 4: Jet Breakup due to wall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EB9C6-1268-1062-225A-605971F8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9" y="2784475"/>
            <a:ext cx="446087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sz="2400" dirty="0">
                <a:solidFill>
                  <a:srgbClr val="FF0000"/>
                </a:solidFill>
              </a:rPr>
              <a:t>What is best for MPFI System ???</a:t>
            </a:r>
          </a:p>
        </p:txBody>
      </p:sp>
      <p:grpSp>
        <p:nvGrpSpPr>
          <p:cNvPr id="23564" name="Group 38">
            <a:extLst>
              <a:ext uri="{FF2B5EF4-FFF2-40B4-BE49-F238E27FC236}">
                <a16:creationId xmlns:a16="http://schemas.microsoft.com/office/drawing/2014/main" id="{3A176296-E22E-0482-4778-80C944FA25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5" name="Group 19">
              <a:extLst>
                <a:ext uri="{FF2B5EF4-FFF2-40B4-BE49-F238E27FC236}">
                  <a16:creationId xmlns:a16="http://schemas.microsoft.com/office/drawing/2014/main" id="{A11F6A9A-D349-906C-DC4A-6D4B9CE760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7" name="Group 8">
                <a:extLst>
                  <a:ext uri="{FF2B5EF4-FFF2-40B4-BE49-F238E27FC236}">
                    <a16:creationId xmlns:a16="http://schemas.microsoft.com/office/drawing/2014/main" id="{5772C2A3-E818-2A67-9CC9-B41A332512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9" name="Group 9">
                  <a:extLst>
                    <a:ext uri="{FF2B5EF4-FFF2-40B4-BE49-F238E27FC236}">
                      <a16:creationId xmlns:a16="http://schemas.microsoft.com/office/drawing/2014/main" id="{7616EFD9-88B8-84DA-8CAB-CC5AB16B87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9" name="Rectangle 10">
                    <a:extLst>
                      <a:ext uri="{FF2B5EF4-FFF2-40B4-BE49-F238E27FC236}">
                        <a16:creationId xmlns:a16="http://schemas.microsoft.com/office/drawing/2014/main" id="{D675E8BC-1A3B-05A2-19D1-D0DB57299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80" name="Rectangle 11">
                    <a:extLst>
                      <a:ext uri="{FF2B5EF4-FFF2-40B4-BE49-F238E27FC236}">
                        <a16:creationId xmlns:a16="http://schemas.microsoft.com/office/drawing/2014/main" id="{132EF14B-AF62-115A-6741-3244789FD0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0" name="Group 12">
                  <a:extLst>
                    <a:ext uri="{FF2B5EF4-FFF2-40B4-BE49-F238E27FC236}">
                      <a16:creationId xmlns:a16="http://schemas.microsoft.com/office/drawing/2014/main" id="{DA91C374-984F-D03A-698A-7D990ED434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7" name="Rectangle 13">
                    <a:extLst>
                      <a:ext uri="{FF2B5EF4-FFF2-40B4-BE49-F238E27FC236}">
                        <a16:creationId xmlns:a16="http://schemas.microsoft.com/office/drawing/2014/main" id="{C06223CD-3BC4-35B9-BBE3-8A747E8EF8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8" name="Rectangle 14">
                    <a:extLst>
                      <a:ext uri="{FF2B5EF4-FFF2-40B4-BE49-F238E27FC236}">
                        <a16:creationId xmlns:a16="http://schemas.microsoft.com/office/drawing/2014/main" id="{A428D8DE-3C7E-A9F5-839E-99DF04059C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1" name="Group 18">
                  <a:extLst>
                    <a:ext uri="{FF2B5EF4-FFF2-40B4-BE49-F238E27FC236}">
                      <a16:creationId xmlns:a16="http://schemas.microsoft.com/office/drawing/2014/main" id="{16C0A4F0-6FF0-4148-BC28-C05A0CCA94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5" name="Rectangle 16">
                    <a:extLst>
                      <a:ext uri="{FF2B5EF4-FFF2-40B4-BE49-F238E27FC236}">
                        <a16:creationId xmlns:a16="http://schemas.microsoft.com/office/drawing/2014/main" id="{B50F94BC-25F4-003D-E40A-6428FEE392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6" name="Rectangle 17">
                    <a:extLst>
                      <a:ext uri="{FF2B5EF4-FFF2-40B4-BE49-F238E27FC236}">
                        <a16:creationId xmlns:a16="http://schemas.microsoft.com/office/drawing/2014/main" id="{C6D824C0-1460-B45B-03F6-608D76DC96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72" name="Group 19">
                  <a:extLst>
                    <a:ext uri="{FF2B5EF4-FFF2-40B4-BE49-F238E27FC236}">
                      <a16:creationId xmlns:a16="http://schemas.microsoft.com/office/drawing/2014/main" id="{218C940F-8C57-B495-E0E7-5F0782E27E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73" name="Rectangle 20">
                    <a:extLst>
                      <a:ext uri="{FF2B5EF4-FFF2-40B4-BE49-F238E27FC236}">
                        <a16:creationId xmlns:a16="http://schemas.microsoft.com/office/drawing/2014/main" id="{64A5507A-F89F-1762-FC00-D0E9C6C22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4" name="Rectangle 21">
                    <a:extLst>
                      <a:ext uri="{FF2B5EF4-FFF2-40B4-BE49-F238E27FC236}">
                        <a16:creationId xmlns:a16="http://schemas.microsoft.com/office/drawing/2014/main" id="{A45215E6-023F-645D-A451-0788F5650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id="{26A4B7C5-16B1-C7E2-677C-77AF7415D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6A2EC6C-3879-4369-8555-2C4D04802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931B40E-73DB-9292-172B-BA45F9346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963" y="61913"/>
            <a:ext cx="7021512" cy="1143000"/>
          </a:xfrm>
        </p:spPr>
        <p:txBody>
          <a:bodyPr/>
          <a:lstStyle/>
          <a:p>
            <a:r>
              <a:rPr lang="en-US" altLang="en-US" sz="2800"/>
              <a:t>Instability of Fluid Ligament in Ambient Air</a:t>
            </a:r>
          </a:p>
        </p:txBody>
      </p:sp>
      <p:sp>
        <p:nvSpPr>
          <p:cNvPr id="23555" name="AutoShape 2" descr="http://andyrussell.files.wordpress.com/2010/01/kelvin-helmholtz.jpg">
            <a:extLst>
              <a:ext uri="{FF2B5EF4-FFF2-40B4-BE49-F238E27FC236}">
                <a16:creationId xmlns:a16="http://schemas.microsoft.com/office/drawing/2014/main" id="{F3E33AAA-FE10-89CC-623D-F60EC8895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5D60448C-B569-AE70-D0CF-AEE383C4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331913"/>
            <a:ext cx="4789487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http://mussl.mie.utoronto.ca/picts/kelvin.jpg">
            <a:extLst>
              <a:ext uri="{FF2B5EF4-FFF2-40B4-BE49-F238E27FC236}">
                <a16:creationId xmlns:a16="http://schemas.microsoft.com/office/drawing/2014/main" id="{727801B4-8F5B-2EFF-6EA4-BC15766C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7458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38">
            <a:extLst>
              <a:ext uri="{FF2B5EF4-FFF2-40B4-BE49-F238E27FC236}">
                <a16:creationId xmlns:a16="http://schemas.microsoft.com/office/drawing/2014/main" id="{C18CCC5E-ED7D-1185-1673-844DFC9ABA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3560" name="Group 19">
              <a:extLst>
                <a:ext uri="{FF2B5EF4-FFF2-40B4-BE49-F238E27FC236}">
                  <a16:creationId xmlns:a16="http://schemas.microsoft.com/office/drawing/2014/main" id="{F3B24C53-497D-4C17-2B56-229B91E39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3562" name="Group 8">
                <a:extLst>
                  <a:ext uri="{FF2B5EF4-FFF2-40B4-BE49-F238E27FC236}">
                    <a16:creationId xmlns:a16="http://schemas.microsoft.com/office/drawing/2014/main" id="{767C9099-182F-860F-B95E-69B2B51B46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3564" name="Group 9">
                  <a:extLst>
                    <a:ext uri="{FF2B5EF4-FFF2-40B4-BE49-F238E27FC236}">
                      <a16:creationId xmlns:a16="http://schemas.microsoft.com/office/drawing/2014/main" id="{F81DE15D-7624-A881-A94D-26D45BCF8D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3574" name="Rectangle 10">
                    <a:extLst>
                      <a:ext uri="{FF2B5EF4-FFF2-40B4-BE49-F238E27FC236}">
                        <a16:creationId xmlns:a16="http://schemas.microsoft.com/office/drawing/2014/main" id="{43D4C2DD-2B9C-71F0-D19D-DB4A927D08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5" name="Rectangle 11">
                    <a:extLst>
                      <a:ext uri="{FF2B5EF4-FFF2-40B4-BE49-F238E27FC236}">
                        <a16:creationId xmlns:a16="http://schemas.microsoft.com/office/drawing/2014/main" id="{DB4DBAAF-23FF-31E4-AE1E-9DB6BFC36E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5" name="Group 12">
                  <a:extLst>
                    <a:ext uri="{FF2B5EF4-FFF2-40B4-BE49-F238E27FC236}">
                      <a16:creationId xmlns:a16="http://schemas.microsoft.com/office/drawing/2014/main" id="{CD02E81D-602B-861B-0773-E812ED43AF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572" name="Rectangle 13">
                    <a:extLst>
                      <a:ext uri="{FF2B5EF4-FFF2-40B4-BE49-F238E27FC236}">
                        <a16:creationId xmlns:a16="http://schemas.microsoft.com/office/drawing/2014/main" id="{431DFC01-5ADD-96FD-D17D-E7A8B75489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3" name="Rectangle 14">
                    <a:extLst>
                      <a:ext uri="{FF2B5EF4-FFF2-40B4-BE49-F238E27FC236}">
                        <a16:creationId xmlns:a16="http://schemas.microsoft.com/office/drawing/2014/main" id="{1CFED98C-360E-7EF6-D54A-1CCDD74367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6" name="Group 10">
                  <a:extLst>
                    <a:ext uri="{FF2B5EF4-FFF2-40B4-BE49-F238E27FC236}">
                      <a16:creationId xmlns:a16="http://schemas.microsoft.com/office/drawing/2014/main" id="{10DC33E1-3CAF-B13C-DCFF-B36FEBBE54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3570" name="Rectangle 16">
                    <a:extLst>
                      <a:ext uri="{FF2B5EF4-FFF2-40B4-BE49-F238E27FC236}">
                        <a16:creationId xmlns:a16="http://schemas.microsoft.com/office/drawing/2014/main" id="{B5703147-B47C-DD4F-8AFF-24BF7E3F6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71" name="Rectangle 17">
                    <a:extLst>
                      <a:ext uri="{FF2B5EF4-FFF2-40B4-BE49-F238E27FC236}">
                        <a16:creationId xmlns:a16="http://schemas.microsoft.com/office/drawing/2014/main" id="{F24FFDB6-C4B7-4B00-8748-43BE92865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3567" name="Group 11">
                  <a:extLst>
                    <a:ext uri="{FF2B5EF4-FFF2-40B4-BE49-F238E27FC236}">
                      <a16:creationId xmlns:a16="http://schemas.microsoft.com/office/drawing/2014/main" id="{55FDABC1-A81B-5FCE-FE1E-34F2AE378E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3568" name="Rectangle 12">
                    <a:extLst>
                      <a:ext uri="{FF2B5EF4-FFF2-40B4-BE49-F238E27FC236}">
                        <a16:creationId xmlns:a16="http://schemas.microsoft.com/office/drawing/2014/main" id="{60804C08-F7EC-D388-0ABB-1DEFDAEBC7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3569" name="Rectangle 13">
                    <a:extLst>
                      <a:ext uri="{FF2B5EF4-FFF2-40B4-BE49-F238E27FC236}">
                        <a16:creationId xmlns:a16="http://schemas.microsoft.com/office/drawing/2014/main" id="{6DAD8CE8-BB99-1385-BBC4-7318E24E40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593F5652-45D4-687A-ADE9-3988F9136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56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F01D7AE-8901-0C8B-6C00-DB05F7E88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C9F0E63-7C65-82CD-3C89-06E0A1D81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01763"/>
            <a:ext cx="2085975" cy="364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B6E8EE-10B0-473A-BF01-BC46C6DA2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276350"/>
            <a:ext cx="35623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8E90044-2401-2FBD-55F4-BB8FA4D4A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5563"/>
            <a:ext cx="7772400" cy="1143000"/>
          </a:xfrm>
        </p:spPr>
        <p:txBody>
          <a:bodyPr/>
          <a:lstStyle/>
          <a:p>
            <a:r>
              <a:rPr lang="en-IN" altLang="en-US" sz="2800"/>
              <a:t>Wave Theory of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BFC9A-EC11-764F-522E-C6BE14B4E2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7850" y="1524000"/>
            <a:ext cx="8108950" cy="4374400"/>
          </a:xfrm>
        </p:spPr>
        <p:txBody>
          <a:bodyPr/>
          <a:lstStyle/>
          <a:p>
            <a:r>
              <a:rPr lang="en-IN" altLang="en-US" sz="2400" dirty="0"/>
              <a:t>WAVE theory is based on the temporal Kelvin-Helmholtz instability.</a:t>
            </a:r>
          </a:p>
          <a:p>
            <a:r>
              <a:rPr lang="en-IN" altLang="en-US" sz="2400" dirty="0"/>
              <a:t> The model assumes a round liquid jet (density </a:t>
            </a:r>
            <a:r>
              <a:rPr lang="en-IN" altLang="en-US" sz="2400" i="1" dirty="0" err="1"/>
              <a:t>ρ</a:t>
            </a:r>
            <a:r>
              <a:rPr lang="en-IN" altLang="en-US" sz="2400" i="1" baseline="-25000" dirty="0" err="1"/>
              <a:t>l</a:t>
            </a:r>
            <a:r>
              <a:rPr lang="en-IN" altLang="en-US" sz="2400" i="1" dirty="0"/>
              <a:t> ) </a:t>
            </a:r>
            <a:r>
              <a:rPr lang="en-IN" altLang="en-US" sz="2400" dirty="0"/>
              <a:t>with an inviscid outer gas phase</a:t>
            </a:r>
            <a:r>
              <a:rPr lang="en-IN" altLang="en-US" sz="2400" i="1" dirty="0"/>
              <a:t>. </a:t>
            </a:r>
          </a:p>
          <a:p>
            <a:r>
              <a:rPr lang="en-IN" altLang="en-US" sz="2400" dirty="0"/>
              <a:t>The liquid velocity is assumed to be constant inside the jet and drops to zero at the interface between the liquid and gas phases. </a:t>
            </a:r>
          </a:p>
          <a:p>
            <a:r>
              <a:rPr lang="en-IN" altLang="en-US" sz="2400" dirty="0"/>
              <a:t>The small disturbance introduced by manifold air flow in an axisymmetric fuel jet grows with time. </a:t>
            </a:r>
          </a:p>
        </p:txBody>
      </p:sp>
      <p:grpSp>
        <p:nvGrpSpPr>
          <p:cNvPr id="25604" name="Group 38">
            <a:extLst>
              <a:ext uri="{FF2B5EF4-FFF2-40B4-BE49-F238E27FC236}">
                <a16:creationId xmlns:a16="http://schemas.microsoft.com/office/drawing/2014/main" id="{A8355175-C798-25CE-F716-ECBC34432F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605" name="Group 19">
              <a:extLst>
                <a:ext uri="{FF2B5EF4-FFF2-40B4-BE49-F238E27FC236}">
                  <a16:creationId xmlns:a16="http://schemas.microsoft.com/office/drawing/2014/main" id="{73E14991-32AF-356D-48D7-735D6EF9A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607" name="Group 8">
                <a:extLst>
                  <a:ext uri="{FF2B5EF4-FFF2-40B4-BE49-F238E27FC236}">
                    <a16:creationId xmlns:a16="http://schemas.microsoft.com/office/drawing/2014/main" id="{D4E6CBA2-B0D0-7376-C4C0-B007DB64C3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5609" name="Group 9">
                  <a:extLst>
                    <a:ext uri="{FF2B5EF4-FFF2-40B4-BE49-F238E27FC236}">
                      <a16:creationId xmlns:a16="http://schemas.microsoft.com/office/drawing/2014/main" id="{A9391BBA-30AB-F7F3-40D5-C541B85888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619" name="Rectangle 10">
                    <a:extLst>
                      <a:ext uri="{FF2B5EF4-FFF2-40B4-BE49-F238E27FC236}">
                        <a16:creationId xmlns:a16="http://schemas.microsoft.com/office/drawing/2014/main" id="{466C4E58-0D6D-0A7E-3137-AC7A389C69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20" name="Rectangle 11">
                    <a:extLst>
                      <a:ext uri="{FF2B5EF4-FFF2-40B4-BE49-F238E27FC236}">
                        <a16:creationId xmlns:a16="http://schemas.microsoft.com/office/drawing/2014/main" id="{79C318B5-6761-A857-DFA6-806CD23BCE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0" name="Group 12">
                  <a:extLst>
                    <a:ext uri="{FF2B5EF4-FFF2-40B4-BE49-F238E27FC236}">
                      <a16:creationId xmlns:a16="http://schemas.microsoft.com/office/drawing/2014/main" id="{5E089C6F-2470-94BF-2BB0-5644C744F4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5617" name="Rectangle 13">
                    <a:extLst>
                      <a:ext uri="{FF2B5EF4-FFF2-40B4-BE49-F238E27FC236}">
                        <a16:creationId xmlns:a16="http://schemas.microsoft.com/office/drawing/2014/main" id="{D0EB8ED2-A66F-AB3F-1B35-5AC59D2B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8" name="Rectangle 14">
                    <a:extLst>
                      <a:ext uri="{FF2B5EF4-FFF2-40B4-BE49-F238E27FC236}">
                        <a16:creationId xmlns:a16="http://schemas.microsoft.com/office/drawing/2014/main" id="{CCE76037-40AC-9080-B59C-8D941E1E6D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1" name="Group 10">
                  <a:extLst>
                    <a:ext uri="{FF2B5EF4-FFF2-40B4-BE49-F238E27FC236}">
                      <a16:creationId xmlns:a16="http://schemas.microsoft.com/office/drawing/2014/main" id="{C9F84BAA-1B6F-1DA9-437A-A95E575F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5615" name="Rectangle 16">
                    <a:extLst>
                      <a:ext uri="{FF2B5EF4-FFF2-40B4-BE49-F238E27FC236}">
                        <a16:creationId xmlns:a16="http://schemas.microsoft.com/office/drawing/2014/main" id="{CE3E3A73-87FF-488A-03E4-18F7571371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6" name="Rectangle 17">
                    <a:extLst>
                      <a:ext uri="{FF2B5EF4-FFF2-40B4-BE49-F238E27FC236}">
                        <a16:creationId xmlns:a16="http://schemas.microsoft.com/office/drawing/2014/main" id="{4FA76081-72B4-3C60-7A4A-8D76BC1F28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5612" name="Group 11">
                  <a:extLst>
                    <a:ext uri="{FF2B5EF4-FFF2-40B4-BE49-F238E27FC236}">
                      <a16:creationId xmlns:a16="http://schemas.microsoft.com/office/drawing/2014/main" id="{F2CD0581-2153-A2EC-8AEF-7F241E6BE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5613" name="Rectangle 12">
                    <a:extLst>
                      <a:ext uri="{FF2B5EF4-FFF2-40B4-BE49-F238E27FC236}">
                        <a16:creationId xmlns:a16="http://schemas.microsoft.com/office/drawing/2014/main" id="{340800F5-AAC3-FCCA-2EBD-4F957A534F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5614" name="Rectangle 13">
                    <a:extLst>
                      <a:ext uri="{FF2B5EF4-FFF2-40B4-BE49-F238E27FC236}">
                        <a16:creationId xmlns:a16="http://schemas.microsoft.com/office/drawing/2014/main" id="{714B6804-563F-017B-7235-D8A5B60617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258E868A-1C2A-01A1-27EE-842407FA9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560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959A376-9C01-B428-DF69-7AAAFF9CA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484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17505A5-BF97-3C1F-8835-1BF43B64C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92088"/>
            <a:ext cx="7772400" cy="1143000"/>
          </a:xfrm>
        </p:spPr>
        <p:txBody>
          <a:bodyPr/>
          <a:lstStyle/>
          <a:p>
            <a:r>
              <a:rPr lang="en-IN" altLang="en-US" sz="2800" dirty="0"/>
              <a:t>Kelvin-Helmholtz Instability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00" name="Ink 19">
                <a:extLst>
                  <a:ext uri="{FF2B5EF4-FFF2-40B4-BE49-F238E27FC236}">
                    <a16:creationId xmlns:a16="http://schemas.microsoft.com/office/drawing/2014/main" id="{163571F5-97A8-24EA-CB98-0EF14690EB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75" y="6661150"/>
              <a:ext cx="1588" cy="1588"/>
            </p14:xfrm>
          </p:contentPart>
        </mc:Choice>
        <mc:Fallback xmlns="">
          <p:pic>
            <p:nvPicPr>
              <p:cNvPr id="4100" name="Ink 19">
                <a:extLst>
                  <a:ext uri="{FF2B5EF4-FFF2-40B4-BE49-F238E27FC236}">
                    <a16:creationId xmlns:a16="http://schemas.microsoft.com/office/drawing/2014/main" id="{163571F5-97A8-24EA-CB98-0EF14690EB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0587" y="66198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4581" name="Group 38">
            <a:extLst>
              <a:ext uri="{FF2B5EF4-FFF2-40B4-BE49-F238E27FC236}">
                <a16:creationId xmlns:a16="http://schemas.microsoft.com/office/drawing/2014/main" id="{A1A1512B-5359-23C8-6CE3-D952B6A590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4582" name="Group 19">
              <a:extLst>
                <a:ext uri="{FF2B5EF4-FFF2-40B4-BE49-F238E27FC236}">
                  <a16:creationId xmlns:a16="http://schemas.microsoft.com/office/drawing/2014/main" id="{C63E8E64-DB80-10C3-5000-802FB037B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584" name="Group 8">
                <a:extLst>
                  <a:ext uri="{FF2B5EF4-FFF2-40B4-BE49-F238E27FC236}">
                    <a16:creationId xmlns:a16="http://schemas.microsoft.com/office/drawing/2014/main" id="{613E1A15-EFDD-E217-EB7D-86DDE2D2B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4586" name="Group 9">
                  <a:extLst>
                    <a:ext uri="{FF2B5EF4-FFF2-40B4-BE49-F238E27FC236}">
                      <a16:creationId xmlns:a16="http://schemas.microsoft.com/office/drawing/2014/main" id="{C05B34BE-323E-2EBF-BDEF-8E81CC9CAD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4596" name="Rectangle 10">
                    <a:extLst>
                      <a:ext uri="{FF2B5EF4-FFF2-40B4-BE49-F238E27FC236}">
                        <a16:creationId xmlns:a16="http://schemas.microsoft.com/office/drawing/2014/main" id="{BC028DE2-DB7B-1FFB-460C-2DCD8B0890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7" name="Rectangle 11">
                    <a:extLst>
                      <a:ext uri="{FF2B5EF4-FFF2-40B4-BE49-F238E27FC236}">
                        <a16:creationId xmlns:a16="http://schemas.microsoft.com/office/drawing/2014/main" id="{31835569-43CA-798C-10EB-53F7170F79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7" name="Group 12">
                  <a:extLst>
                    <a:ext uri="{FF2B5EF4-FFF2-40B4-BE49-F238E27FC236}">
                      <a16:creationId xmlns:a16="http://schemas.microsoft.com/office/drawing/2014/main" id="{E8C4B4AE-9B65-572A-73D5-2B77385ACB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4594" name="Rectangle 13">
                    <a:extLst>
                      <a:ext uri="{FF2B5EF4-FFF2-40B4-BE49-F238E27FC236}">
                        <a16:creationId xmlns:a16="http://schemas.microsoft.com/office/drawing/2014/main" id="{789F99B6-448B-11F5-A0A1-8836AC9F11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5" name="Rectangle 14">
                    <a:extLst>
                      <a:ext uri="{FF2B5EF4-FFF2-40B4-BE49-F238E27FC236}">
                        <a16:creationId xmlns:a16="http://schemas.microsoft.com/office/drawing/2014/main" id="{3EAACF94-089D-B756-5472-C257E3AA2C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8" name="Group 10">
                  <a:extLst>
                    <a:ext uri="{FF2B5EF4-FFF2-40B4-BE49-F238E27FC236}">
                      <a16:creationId xmlns:a16="http://schemas.microsoft.com/office/drawing/2014/main" id="{13A21E76-7B7A-B4B1-90EB-A14E281E56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4592" name="Rectangle 16">
                    <a:extLst>
                      <a:ext uri="{FF2B5EF4-FFF2-40B4-BE49-F238E27FC236}">
                        <a16:creationId xmlns:a16="http://schemas.microsoft.com/office/drawing/2014/main" id="{0CCDD163-DDE9-59EC-4DA0-0084339EAB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3" name="Rectangle 17">
                    <a:extLst>
                      <a:ext uri="{FF2B5EF4-FFF2-40B4-BE49-F238E27FC236}">
                        <a16:creationId xmlns:a16="http://schemas.microsoft.com/office/drawing/2014/main" id="{8E3CE9EC-1C80-905F-9743-54D13B8868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4589" name="Group 11">
                  <a:extLst>
                    <a:ext uri="{FF2B5EF4-FFF2-40B4-BE49-F238E27FC236}">
                      <a16:creationId xmlns:a16="http://schemas.microsoft.com/office/drawing/2014/main" id="{ED0A93E3-D9D3-9257-2F1B-9A5BAA4A6E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24590" name="Rectangle 12">
                    <a:extLst>
                      <a:ext uri="{FF2B5EF4-FFF2-40B4-BE49-F238E27FC236}">
                        <a16:creationId xmlns:a16="http://schemas.microsoft.com/office/drawing/2014/main" id="{ECE99D07-05E6-27D3-A16E-6A0FA47AE5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591" name="Rectangle 13">
                    <a:extLst>
                      <a:ext uri="{FF2B5EF4-FFF2-40B4-BE49-F238E27FC236}">
                        <a16:creationId xmlns:a16="http://schemas.microsoft.com/office/drawing/2014/main" id="{6501CFBC-5CDF-BE4C-5F4E-48D9B9A001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142414B1-16D3-70F0-B3FF-54655A222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58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D7995EB-E2A4-39CE-078F-4BCF792E8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5A62D2D-7824-9304-D89E-0F2EFBA75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362075"/>
            <a:ext cx="6934200" cy="48101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FC21A7-17DE-0A42-9930-F832283DD0E2}"/>
              </a:ext>
            </a:extLst>
          </p:cNvPr>
          <p:cNvSpPr/>
          <p:nvPr/>
        </p:nvSpPr>
        <p:spPr>
          <a:xfrm>
            <a:off x="2362200" y="1905000"/>
            <a:ext cx="1981200" cy="359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137EE-25B5-0122-B4C5-DA47F404976E}"/>
              </a:ext>
            </a:extLst>
          </p:cNvPr>
          <p:cNvSpPr/>
          <p:nvPr/>
        </p:nvSpPr>
        <p:spPr>
          <a:xfrm>
            <a:off x="4343400" y="1261236"/>
            <a:ext cx="3368676" cy="491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679EA19-2BF7-2020-EA34-D497F0F56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12725"/>
            <a:ext cx="6248400" cy="854075"/>
          </a:xfrm>
        </p:spPr>
        <p:txBody>
          <a:bodyPr/>
          <a:lstStyle/>
          <a:p>
            <a:r>
              <a:rPr lang="en-US" altLang="en-US" sz="2800" dirty="0"/>
              <a:t>Micro-Fluid Mechanics of Fuel Injection Systems</a:t>
            </a:r>
            <a:endParaRPr lang="en-IN" alt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B5ECB-7A17-D26F-3F83-4E99745A01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1143000"/>
            <a:ext cx="5029200" cy="1920875"/>
          </a:xfrm>
        </p:spPr>
        <p:txBody>
          <a:bodyPr/>
          <a:lstStyle/>
          <a:p>
            <a:r>
              <a:rPr lang="en-US" altLang="en-US" sz="2400" dirty="0"/>
              <a:t>Need for a microfluid Flow System</a:t>
            </a:r>
          </a:p>
          <a:p>
            <a:r>
              <a:rPr lang="en-US" altLang="en-US" sz="2400" dirty="0"/>
              <a:t>Consider an engine of </a:t>
            </a:r>
            <a:r>
              <a:rPr lang="en-US" altLang="en-US" sz="2400" i="1" dirty="0"/>
              <a:t>P </a:t>
            </a:r>
            <a:r>
              <a:rPr lang="en-US" altLang="en-US" sz="2400" dirty="0"/>
              <a:t>= 50kW</a:t>
            </a:r>
          </a:p>
          <a:p>
            <a:r>
              <a:rPr lang="en-US" altLang="en-US" sz="2400" dirty="0"/>
              <a:t>Assume thermal efficiency = 40%</a:t>
            </a:r>
          </a:p>
          <a:p>
            <a:r>
              <a:rPr lang="en-US" altLang="en-US" sz="2400" dirty="0">
                <a:sym typeface="Symbol" panose="05050102010706020507" pitchFamily="18" charset="2"/>
              </a:rPr>
              <a:t></a:t>
            </a:r>
            <a:r>
              <a:rPr lang="en-US" altLang="en-US" sz="2400" dirty="0"/>
              <a:t>Rate of heat input </a:t>
            </a:r>
            <a:endParaRPr lang="en-IN" altLang="en-US" sz="2400" dirty="0"/>
          </a:p>
        </p:txBody>
      </p:sp>
      <p:grpSp>
        <p:nvGrpSpPr>
          <p:cNvPr id="31748" name="Group 38">
            <a:extLst>
              <a:ext uri="{FF2B5EF4-FFF2-40B4-BE49-F238E27FC236}">
                <a16:creationId xmlns:a16="http://schemas.microsoft.com/office/drawing/2014/main" id="{F58E141A-EC2D-850E-C32E-C9D6C2FF2C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1755" name="Group 19">
              <a:extLst>
                <a:ext uri="{FF2B5EF4-FFF2-40B4-BE49-F238E27FC236}">
                  <a16:creationId xmlns:a16="http://schemas.microsoft.com/office/drawing/2014/main" id="{9B994667-85BF-2287-F9FF-C2B44A7174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1757" name="Group 8">
                <a:extLst>
                  <a:ext uri="{FF2B5EF4-FFF2-40B4-BE49-F238E27FC236}">
                    <a16:creationId xmlns:a16="http://schemas.microsoft.com/office/drawing/2014/main" id="{41A9E139-7145-0B18-817B-240F9A8AE5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759" name="Group 9">
                  <a:extLst>
                    <a:ext uri="{FF2B5EF4-FFF2-40B4-BE49-F238E27FC236}">
                      <a16:creationId xmlns:a16="http://schemas.microsoft.com/office/drawing/2014/main" id="{18106A10-04DF-44A2-A646-ECFAF7E3BC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1769" name="Rectangle 10">
                    <a:extLst>
                      <a:ext uri="{FF2B5EF4-FFF2-40B4-BE49-F238E27FC236}">
                        <a16:creationId xmlns:a16="http://schemas.microsoft.com/office/drawing/2014/main" id="{DF8DACB0-BF6A-DE63-A193-977613D58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70" name="Rectangle 11">
                    <a:extLst>
                      <a:ext uri="{FF2B5EF4-FFF2-40B4-BE49-F238E27FC236}">
                        <a16:creationId xmlns:a16="http://schemas.microsoft.com/office/drawing/2014/main" id="{FD6C3DFD-D021-2E72-DD4A-1F712DC30E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60" name="Group 12">
                  <a:extLst>
                    <a:ext uri="{FF2B5EF4-FFF2-40B4-BE49-F238E27FC236}">
                      <a16:creationId xmlns:a16="http://schemas.microsoft.com/office/drawing/2014/main" id="{442F1D38-7FCB-D5AE-51A6-960A28EB48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1767" name="Rectangle 13">
                    <a:extLst>
                      <a:ext uri="{FF2B5EF4-FFF2-40B4-BE49-F238E27FC236}">
                        <a16:creationId xmlns:a16="http://schemas.microsoft.com/office/drawing/2014/main" id="{AEAE86DF-C6E2-75CF-FF71-C93F47BF39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8" name="Rectangle 14">
                    <a:extLst>
                      <a:ext uri="{FF2B5EF4-FFF2-40B4-BE49-F238E27FC236}">
                        <a16:creationId xmlns:a16="http://schemas.microsoft.com/office/drawing/2014/main" id="{D0F2666A-F11C-2866-FF47-4E80943A37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61" name="Group 10">
                  <a:extLst>
                    <a:ext uri="{FF2B5EF4-FFF2-40B4-BE49-F238E27FC236}">
                      <a16:creationId xmlns:a16="http://schemas.microsoft.com/office/drawing/2014/main" id="{2D77848F-DFD2-7478-4A4B-402D130097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1765" name="Rectangle 16">
                    <a:extLst>
                      <a:ext uri="{FF2B5EF4-FFF2-40B4-BE49-F238E27FC236}">
                        <a16:creationId xmlns:a16="http://schemas.microsoft.com/office/drawing/2014/main" id="{FDC28122-70EA-51F0-10F1-6C5F01B06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6" name="Rectangle 17">
                    <a:extLst>
                      <a:ext uri="{FF2B5EF4-FFF2-40B4-BE49-F238E27FC236}">
                        <a16:creationId xmlns:a16="http://schemas.microsoft.com/office/drawing/2014/main" id="{2763BE6B-4EFE-A5B6-DFF5-FE3FDF98D9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762" name="Group 11">
                  <a:extLst>
                    <a:ext uri="{FF2B5EF4-FFF2-40B4-BE49-F238E27FC236}">
                      <a16:creationId xmlns:a16="http://schemas.microsoft.com/office/drawing/2014/main" id="{184042BD-0F83-78D8-AC07-17BAC66968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763" name="Rectangle 12">
                    <a:extLst>
                      <a:ext uri="{FF2B5EF4-FFF2-40B4-BE49-F238E27FC236}">
                        <a16:creationId xmlns:a16="http://schemas.microsoft.com/office/drawing/2014/main" id="{8A882024-60EC-F11C-ECD7-6517600FE8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764" name="Rectangle 13">
                    <a:extLst>
                      <a:ext uri="{FF2B5EF4-FFF2-40B4-BE49-F238E27FC236}">
                        <a16:creationId xmlns:a16="http://schemas.microsoft.com/office/drawing/2014/main" id="{0CF1D856-A1F5-A332-4266-42540CC9E7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2" name="Rectangle 21">
                <a:extLst>
                  <a:ext uri="{FF2B5EF4-FFF2-40B4-BE49-F238E27FC236}">
                    <a16:creationId xmlns:a16="http://schemas.microsoft.com/office/drawing/2014/main" id="{142CF39B-1D66-7A6E-2891-9AACEA514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175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6CB9A47-F8AA-F48E-9C5D-CBB3EDA7B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749" name="Object 2">
            <a:extLst>
              <a:ext uri="{FF2B5EF4-FFF2-40B4-BE49-F238E27FC236}">
                <a16:creationId xmlns:a16="http://schemas.microsoft.com/office/drawing/2014/main" id="{9B863AFD-D9E2-CE38-B878-9A302D3203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188" y="1409700"/>
          <a:ext cx="3021012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1409700"/>
                        <a:ext cx="3021012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B75C7915-9ECD-309D-08AD-E2584130F620}"/>
                  </a:ext>
                </a:extLst>
              </p:cNvPr>
              <p:cNvSpPr txBox="1"/>
              <p:nvPr/>
            </p:nvSpPr>
            <p:spPr bwMode="auto">
              <a:xfrm>
                <a:off x="3521075" y="3047999"/>
                <a:ext cx="5470525" cy="1254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×100</m:t>
                          </m:r>
                        </m:num>
                        <m:den>
                          <m:sSub>
                            <m:sSub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𝑡h</m:t>
                              </m:r>
                            </m:sub>
                          </m:sSub>
                        </m:den>
                      </m:f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50×100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=125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kW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B75C7915-9ECD-309D-08AD-E2584130F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1075" y="3047999"/>
                <a:ext cx="5470525" cy="1254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D07C9C90-385F-74C3-9BD6-74936AD0049B}"/>
                  </a:ext>
                </a:extLst>
              </p:cNvPr>
              <p:cNvSpPr txBox="1"/>
              <p:nvPr/>
            </p:nvSpPr>
            <p:spPr bwMode="auto">
              <a:xfrm>
                <a:off x="3837613" y="4074234"/>
                <a:ext cx="4822199" cy="573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=125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kW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IN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fuel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𝐻𝑉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D07C9C90-385F-74C3-9BD6-74936AD00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613" y="4074234"/>
                <a:ext cx="4822199" cy="573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5EE40164-87E4-C594-466F-45DC1DE92E54}"/>
                  </a:ext>
                </a:extLst>
              </p:cNvPr>
              <p:cNvSpPr txBox="1"/>
              <p:nvPr/>
            </p:nvSpPr>
            <p:spPr bwMode="auto">
              <a:xfrm>
                <a:off x="320675" y="4778951"/>
                <a:ext cx="4113296" cy="936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fuel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42000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mgms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5EE40164-87E4-C594-466F-45DC1DE92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675" y="4778951"/>
                <a:ext cx="4113296" cy="9360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20F40D7E-8376-5E6B-CD99-E866ECFBD4BD}"/>
                  </a:ext>
                </a:extLst>
              </p:cNvPr>
              <p:cNvSpPr txBox="1"/>
              <p:nvPr/>
            </p:nvSpPr>
            <p:spPr bwMode="auto">
              <a:xfrm>
                <a:off x="4495283" y="4932599"/>
                <a:ext cx="4328041" cy="5444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IN" sz="2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IN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fuel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𝐴𝑈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mgms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20F40D7E-8376-5E6B-CD99-E866ECFBD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283" y="4932599"/>
                <a:ext cx="4328041" cy="5444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F46177A1-1489-509C-37FA-03A5E77D06C1}"/>
                  </a:ext>
                </a:extLst>
              </p:cNvPr>
              <p:cNvSpPr txBox="1"/>
              <p:nvPr/>
            </p:nvSpPr>
            <p:spPr bwMode="auto">
              <a:xfrm>
                <a:off x="2514600" y="5638800"/>
                <a:ext cx="4967289" cy="99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𝐴𝑈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3×1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850</m:t>
                          </m:r>
                        </m:den>
                      </m:f>
                      <m: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=0.0035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ml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IN" sz="2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F46177A1-1489-509C-37FA-03A5E77D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638800"/>
                <a:ext cx="4967289" cy="9977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E399930-265B-1F57-2CD5-5A24DBCB7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715000" cy="722313"/>
          </a:xfrm>
        </p:spPr>
        <p:txBody>
          <a:bodyPr/>
          <a:lstStyle/>
          <a:p>
            <a:r>
              <a:rPr lang="en-IN" altLang="en-US" sz="2800"/>
              <a:t>Kelvin-Helm Holtz Instability of Micro Fuel Jet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256CB9C2-93A0-A74B-FC8E-0DFAD82E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277938"/>
            <a:ext cx="353377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0" name="Ink 19">
                <a:extLst>
                  <a:ext uri="{FF2B5EF4-FFF2-40B4-BE49-F238E27FC236}">
                    <a16:creationId xmlns:a16="http://schemas.microsoft.com/office/drawing/2014/main" id="{2F0AAA4E-A300-BCC4-073F-EAE7473704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51875" y="6661150"/>
              <a:ext cx="1588" cy="1588"/>
            </p14:xfrm>
          </p:contentPart>
        </mc:Choice>
        <mc:Fallback xmlns="">
          <p:pic>
            <p:nvPicPr>
              <p:cNvPr id="4100" name="Ink 19">
                <a:extLst>
                  <a:ext uri="{FF2B5EF4-FFF2-40B4-BE49-F238E27FC236}">
                    <a16:creationId xmlns:a16="http://schemas.microsoft.com/office/drawing/2014/main" id="{2F0AAA4E-A300-BCC4-073F-EAE7473704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0587" y="66198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2773" name="Group 38">
            <a:extLst>
              <a:ext uri="{FF2B5EF4-FFF2-40B4-BE49-F238E27FC236}">
                <a16:creationId xmlns:a16="http://schemas.microsoft.com/office/drawing/2014/main" id="{3720A692-D852-39B7-05D1-BE146AEDC5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2780" name="Group 19">
              <a:extLst>
                <a:ext uri="{FF2B5EF4-FFF2-40B4-BE49-F238E27FC236}">
                  <a16:creationId xmlns:a16="http://schemas.microsoft.com/office/drawing/2014/main" id="{5A0D4670-65E7-710F-BBB3-00BECDCC4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2782" name="Group 8">
                <a:extLst>
                  <a:ext uri="{FF2B5EF4-FFF2-40B4-BE49-F238E27FC236}">
                    <a16:creationId xmlns:a16="http://schemas.microsoft.com/office/drawing/2014/main" id="{9DE07373-1CEA-2E6C-1BC8-0D136EFEC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784" name="Group 9">
                  <a:extLst>
                    <a:ext uri="{FF2B5EF4-FFF2-40B4-BE49-F238E27FC236}">
                      <a16:creationId xmlns:a16="http://schemas.microsoft.com/office/drawing/2014/main" id="{0B2C29E0-A0CB-7C8B-B86F-A7CC6D8A59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2794" name="Rectangle 10">
                    <a:extLst>
                      <a:ext uri="{FF2B5EF4-FFF2-40B4-BE49-F238E27FC236}">
                        <a16:creationId xmlns:a16="http://schemas.microsoft.com/office/drawing/2014/main" id="{C2D741E5-A714-0675-10D2-6E2E492D59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5" name="Rectangle 11">
                    <a:extLst>
                      <a:ext uri="{FF2B5EF4-FFF2-40B4-BE49-F238E27FC236}">
                        <a16:creationId xmlns:a16="http://schemas.microsoft.com/office/drawing/2014/main" id="{F6E1EACE-D1B5-1CAF-F940-0A18879482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5" name="Group 12">
                  <a:extLst>
                    <a:ext uri="{FF2B5EF4-FFF2-40B4-BE49-F238E27FC236}">
                      <a16:creationId xmlns:a16="http://schemas.microsoft.com/office/drawing/2014/main" id="{AFC0753D-195D-F4A9-0146-F1EE230A81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2792" name="Rectangle 13">
                    <a:extLst>
                      <a:ext uri="{FF2B5EF4-FFF2-40B4-BE49-F238E27FC236}">
                        <a16:creationId xmlns:a16="http://schemas.microsoft.com/office/drawing/2014/main" id="{D8E05430-2944-4F82-5D70-1F14DBCDF0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3" name="Rectangle 14">
                    <a:extLst>
                      <a:ext uri="{FF2B5EF4-FFF2-40B4-BE49-F238E27FC236}">
                        <a16:creationId xmlns:a16="http://schemas.microsoft.com/office/drawing/2014/main" id="{4279144A-0BBB-8234-B206-AE57A2EC6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6" name="Group 10">
                  <a:extLst>
                    <a:ext uri="{FF2B5EF4-FFF2-40B4-BE49-F238E27FC236}">
                      <a16:creationId xmlns:a16="http://schemas.microsoft.com/office/drawing/2014/main" id="{D1BCA830-11C1-892A-46F5-EA6A0EAE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790" name="Rectangle 16">
                    <a:extLst>
                      <a:ext uri="{FF2B5EF4-FFF2-40B4-BE49-F238E27FC236}">
                        <a16:creationId xmlns:a16="http://schemas.microsoft.com/office/drawing/2014/main" id="{D2C2D0CB-77F7-C039-D89C-1F7FBA14BA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91" name="Rectangle 17">
                    <a:extLst>
                      <a:ext uri="{FF2B5EF4-FFF2-40B4-BE49-F238E27FC236}">
                        <a16:creationId xmlns:a16="http://schemas.microsoft.com/office/drawing/2014/main" id="{F088EE20-E88F-53C3-F4EA-7F7B22AEB1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787" name="Group 11">
                  <a:extLst>
                    <a:ext uri="{FF2B5EF4-FFF2-40B4-BE49-F238E27FC236}">
                      <a16:creationId xmlns:a16="http://schemas.microsoft.com/office/drawing/2014/main" id="{0CD19CCC-F895-77B7-2333-5D227F592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2788" name="Rectangle 12">
                    <a:extLst>
                      <a:ext uri="{FF2B5EF4-FFF2-40B4-BE49-F238E27FC236}">
                        <a16:creationId xmlns:a16="http://schemas.microsoft.com/office/drawing/2014/main" id="{09DE3895-74DE-23A0-71B4-72DA74F264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789" name="Rectangle 13">
                    <a:extLst>
                      <a:ext uri="{FF2B5EF4-FFF2-40B4-BE49-F238E27FC236}">
                        <a16:creationId xmlns:a16="http://schemas.microsoft.com/office/drawing/2014/main" id="{98BF4B36-005C-3E61-F844-EBFA3B1055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21">
                <a:extLst>
                  <a:ext uri="{FF2B5EF4-FFF2-40B4-BE49-F238E27FC236}">
                    <a16:creationId xmlns:a16="http://schemas.microsoft.com/office/drawing/2014/main" id="{C5195E26-286C-A45B-1FD6-684913337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278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857B565-4E34-8564-FF7F-724678E71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5A14739-D737-FDA2-EF37-A0C956103AE9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1192213"/>
            <a:ext cx="5486400" cy="17033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IN" altLang="en-US" sz="2400" kern="0" dirty="0"/>
              <a:t>Two non-dimensional numbers, namely Reynolds number (Re) and Weber number (We) are identified for the fuel jet.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9E727F92-8246-5CC2-8BD2-E8AB0150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54275"/>
            <a:ext cx="2286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1ECD2765-5BC9-47A0-B18C-766E9BD9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090863"/>
            <a:ext cx="23399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47D4B8BD-8B50-CC21-586E-8F33F5015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508500"/>
            <a:ext cx="32956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ADC44521-6460-FF78-BACF-0153D116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4413250"/>
            <a:ext cx="27447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6ED37959-C82F-9D8D-0371-9A3159C23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3613150"/>
            <a:ext cx="807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/>
              <a:t>The growth rate (</a:t>
            </a:r>
            <a:r>
              <a:rPr lang="en-IN" altLang="en-US" sz="2400" i="1"/>
              <a:t>Ω </a:t>
            </a:r>
            <a:r>
              <a:rPr lang="en-IN" altLang="en-US" sz="2400"/>
              <a:t>)</a:t>
            </a:r>
            <a:r>
              <a:rPr lang="en-IN" altLang="en-US" sz="2400" i="1"/>
              <a:t> </a:t>
            </a:r>
            <a:r>
              <a:rPr lang="en-IN" altLang="en-US" sz="2400"/>
              <a:t>and the corresponding wavelength Λ are estimated using these non-dimensional parameters.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6D61D62-904F-B1BF-822A-6C71ED6EC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7772400" cy="742950"/>
          </a:xfrm>
        </p:spPr>
        <p:txBody>
          <a:bodyPr/>
          <a:lstStyle/>
          <a:p>
            <a:r>
              <a:rPr lang="en-IN" altLang="en-US" sz="2800"/>
              <a:t>Postulations for Liquid breakup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2067-87F0-C8C4-3458-AA9D094BC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3075" y="3387725"/>
            <a:ext cx="8442325" cy="1108075"/>
          </a:xfrm>
        </p:spPr>
        <p:txBody>
          <a:bodyPr/>
          <a:lstStyle/>
          <a:p>
            <a:r>
              <a:rPr lang="en-IN" altLang="en-US" sz="2400"/>
              <a:t>New drops of radius, </a:t>
            </a:r>
            <a:r>
              <a:rPr lang="en-IN" altLang="en-US" sz="2400" i="1"/>
              <a:t>r</a:t>
            </a:r>
            <a:r>
              <a:rPr lang="en-IN" altLang="en-US" sz="2400"/>
              <a:t>, are formed from bulk liquid or blobs, with characteristic radius </a:t>
            </a:r>
            <a:r>
              <a:rPr lang="en-IN" altLang="en-US" sz="2400" i="1"/>
              <a:t>R</a:t>
            </a:r>
            <a:r>
              <a:rPr lang="en-IN" altLang="en-US" sz="2400" i="1" baseline="-25000"/>
              <a:t>j</a:t>
            </a:r>
            <a:r>
              <a:rPr lang="en-IN" altLang="en-US" sz="2400" i="1"/>
              <a:t>.</a:t>
            </a:r>
            <a:endParaRPr lang="en-IN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A5F3ED36-56B0-526A-0C07-10211C35611A}"/>
                  </a:ext>
                </a:extLst>
              </p:cNvPr>
              <p:cNvSpPr txBox="1"/>
              <p:nvPr/>
            </p:nvSpPr>
            <p:spPr bwMode="auto">
              <a:xfrm>
                <a:off x="1693863" y="4191000"/>
                <a:ext cx="4632325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A5F3ED36-56B0-526A-0C07-10211C356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3863" y="4191000"/>
                <a:ext cx="4632325" cy="762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C3CCD546-5728-D381-E2C1-08984CD5B5BE}"/>
                  </a:ext>
                </a:extLst>
              </p:cNvPr>
              <p:cNvSpPr txBox="1"/>
              <p:nvPr/>
            </p:nvSpPr>
            <p:spPr bwMode="auto">
              <a:xfrm>
                <a:off x="595313" y="4926013"/>
                <a:ext cx="8305800" cy="1779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sup>
                              </m:s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IN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num>
                                        <m:den>
                                          <m:r>
                                            <a:rPr lang="en-IN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0.33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C3CCD546-5728-D381-E2C1-08984CD5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313" y="4926013"/>
                <a:ext cx="8305800" cy="1779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798" name="Group 38">
            <a:extLst>
              <a:ext uri="{FF2B5EF4-FFF2-40B4-BE49-F238E27FC236}">
                <a16:creationId xmlns:a16="http://schemas.microsoft.com/office/drawing/2014/main" id="{35AF024D-80B6-27BA-3EA6-36CCEEAEEE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3800" name="Group 19">
              <a:extLst>
                <a:ext uri="{FF2B5EF4-FFF2-40B4-BE49-F238E27FC236}">
                  <a16:creationId xmlns:a16="http://schemas.microsoft.com/office/drawing/2014/main" id="{53F697FB-8B26-090C-B2A0-3F4A3D8D2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3802" name="Group 8">
                <a:extLst>
                  <a:ext uri="{FF2B5EF4-FFF2-40B4-BE49-F238E27FC236}">
                    <a16:creationId xmlns:a16="http://schemas.microsoft.com/office/drawing/2014/main" id="{F0CDE43B-D063-004A-E2BC-E1AC9915B3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3804" name="Group 9">
                  <a:extLst>
                    <a:ext uri="{FF2B5EF4-FFF2-40B4-BE49-F238E27FC236}">
                      <a16:creationId xmlns:a16="http://schemas.microsoft.com/office/drawing/2014/main" id="{A6906285-AA52-72E6-CEF1-C2E269F0FA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3814" name="Rectangle 10">
                    <a:extLst>
                      <a:ext uri="{FF2B5EF4-FFF2-40B4-BE49-F238E27FC236}">
                        <a16:creationId xmlns:a16="http://schemas.microsoft.com/office/drawing/2014/main" id="{968A9293-2A22-BF7F-4F6B-0204DEF8C4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5" name="Rectangle 11">
                    <a:extLst>
                      <a:ext uri="{FF2B5EF4-FFF2-40B4-BE49-F238E27FC236}">
                        <a16:creationId xmlns:a16="http://schemas.microsoft.com/office/drawing/2014/main" id="{22C6A74B-9685-B8E8-4560-4343EDA937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5" name="Group 12">
                  <a:extLst>
                    <a:ext uri="{FF2B5EF4-FFF2-40B4-BE49-F238E27FC236}">
                      <a16:creationId xmlns:a16="http://schemas.microsoft.com/office/drawing/2014/main" id="{F84A26CD-6B9D-0C70-2BE8-FDB58C121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3812" name="Rectangle 13">
                    <a:extLst>
                      <a:ext uri="{FF2B5EF4-FFF2-40B4-BE49-F238E27FC236}">
                        <a16:creationId xmlns:a16="http://schemas.microsoft.com/office/drawing/2014/main" id="{54BD7B8A-EBC0-3EED-FF5C-A11EE9C15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3" name="Rectangle 14">
                    <a:extLst>
                      <a:ext uri="{FF2B5EF4-FFF2-40B4-BE49-F238E27FC236}">
                        <a16:creationId xmlns:a16="http://schemas.microsoft.com/office/drawing/2014/main" id="{57D00954-5B4F-6051-3919-615EBA2D13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6" name="Group 10">
                  <a:extLst>
                    <a:ext uri="{FF2B5EF4-FFF2-40B4-BE49-F238E27FC236}">
                      <a16:creationId xmlns:a16="http://schemas.microsoft.com/office/drawing/2014/main" id="{1DC4A939-DA42-A273-496F-F8F681E4DC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810" name="Rectangle 16">
                    <a:extLst>
                      <a:ext uri="{FF2B5EF4-FFF2-40B4-BE49-F238E27FC236}">
                        <a16:creationId xmlns:a16="http://schemas.microsoft.com/office/drawing/2014/main" id="{CC3A86C6-F9D5-787A-3151-4C106142D0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11" name="Rectangle 17">
                    <a:extLst>
                      <a:ext uri="{FF2B5EF4-FFF2-40B4-BE49-F238E27FC236}">
                        <a16:creationId xmlns:a16="http://schemas.microsoft.com/office/drawing/2014/main" id="{67D7A5A3-A919-1881-B35D-498C21DD06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807" name="Group 11">
                  <a:extLst>
                    <a:ext uri="{FF2B5EF4-FFF2-40B4-BE49-F238E27FC236}">
                      <a16:creationId xmlns:a16="http://schemas.microsoft.com/office/drawing/2014/main" id="{E46C2550-D3D9-3D72-99D0-6999192C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808" name="Rectangle 12">
                    <a:extLst>
                      <a:ext uri="{FF2B5EF4-FFF2-40B4-BE49-F238E27FC236}">
                        <a16:creationId xmlns:a16="http://schemas.microsoft.com/office/drawing/2014/main" id="{24ABCA23-321C-4B4D-0A2D-8739722147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809" name="Rectangle 13">
                    <a:extLst>
                      <a:ext uri="{FF2B5EF4-FFF2-40B4-BE49-F238E27FC236}">
                        <a16:creationId xmlns:a16="http://schemas.microsoft.com/office/drawing/2014/main" id="{7A1D5081-C299-2199-7FB6-33C596BB79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3B7D54AD-8A7E-41B6-1FC2-841599AE7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380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541417F-FD69-AC31-D1F6-1C5D69B6D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">
            <a:extLst>
              <a:ext uri="{FF2B5EF4-FFF2-40B4-BE49-F238E27FC236}">
                <a16:creationId xmlns:a16="http://schemas.microsoft.com/office/drawing/2014/main" id="{F93E068F-09AA-56FA-8B58-118128C6E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5875"/>
            <a:ext cx="3429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>
            <a:extLst>
              <a:ext uri="{FF2B5EF4-FFF2-40B4-BE49-F238E27FC236}">
                <a16:creationId xmlns:a16="http://schemas.microsoft.com/office/drawing/2014/main" id="{1AF2CB11-09DF-C0FD-3BAB-D3DE1A1C4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227013"/>
            <a:ext cx="6515100" cy="838200"/>
          </a:xfrm>
        </p:spPr>
        <p:txBody>
          <a:bodyPr/>
          <a:lstStyle/>
          <a:p>
            <a:r>
              <a:rPr lang="en-US" altLang="en-US" sz="2800"/>
              <a:t>Geometrical Features of A Successful Fuel Spray</a:t>
            </a:r>
          </a:p>
        </p:txBody>
      </p:sp>
      <p:pic>
        <p:nvPicPr>
          <p:cNvPr id="6150" name="Picture 2" descr="http://www.brighton.ac.uk/shrl/projects/les-sprays/projects-les-sprays-image007.gif">
            <a:extLst>
              <a:ext uri="{FF2B5EF4-FFF2-40B4-BE49-F238E27FC236}">
                <a16:creationId xmlns:a16="http://schemas.microsoft.com/office/drawing/2014/main" id="{91195F38-26DD-C1DD-7735-3E065A7BF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646737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9E88B5-44D9-04E0-93D5-99161BF0E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49737"/>
            <a:ext cx="528796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2400" dirty="0"/>
              <a:t>The angle of spray that leads to formation of droplets described by the angle </a:t>
            </a:r>
            <a:r>
              <a:rPr lang="en-IN" altLang="en-US" sz="2400" i="1" dirty="0">
                <a:sym typeface="Symbol" panose="05050102010706020507" pitchFamily="18" charset="2"/>
              </a:rPr>
              <a:t></a:t>
            </a:r>
            <a:r>
              <a:rPr lang="en-IN" altLang="en-US" sz="2400" i="1" dirty="0"/>
              <a:t>.</a:t>
            </a:r>
            <a:endParaRPr lang="en-I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5DCF5BA2-3DF4-838D-F0CB-BB961692FE07}"/>
                  </a:ext>
                </a:extLst>
              </p:cNvPr>
              <p:cNvSpPr txBox="1"/>
              <p:nvPr/>
            </p:nvSpPr>
            <p:spPr bwMode="auto">
              <a:xfrm>
                <a:off x="5343525" y="5468937"/>
                <a:ext cx="2447925" cy="8556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𝑇𝑎𝑛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=0.118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ΛΩ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5DCF5BA2-3DF4-838D-F0CB-BB961692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3525" y="5468937"/>
                <a:ext cx="2447925" cy="85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6" name="Ink 20">
                <a:extLst>
                  <a:ext uri="{FF2B5EF4-FFF2-40B4-BE49-F238E27FC236}">
                    <a16:creationId xmlns:a16="http://schemas.microsoft.com/office/drawing/2014/main" id="{31ABE9F7-29D7-4ED2-794B-39A904D139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88550" y="6711950"/>
              <a:ext cx="1588" cy="1588"/>
            </p14:xfrm>
          </p:contentPart>
        </mc:Choice>
        <mc:Fallback xmlns="">
          <p:pic>
            <p:nvPicPr>
              <p:cNvPr id="3076" name="Ink 20">
                <a:extLst>
                  <a:ext uri="{FF2B5EF4-FFF2-40B4-BE49-F238E27FC236}">
                    <a16:creationId xmlns:a16="http://schemas.microsoft.com/office/drawing/2014/main" id="{31ABE9F7-29D7-4ED2-794B-39A904D139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7262" y="6670662"/>
                <a:ext cx="84164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34823" name="Group 38">
            <a:extLst>
              <a:ext uri="{FF2B5EF4-FFF2-40B4-BE49-F238E27FC236}">
                <a16:creationId xmlns:a16="http://schemas.microsoft.com/office/drawing/2014/main" id="{3E06639D-CFB3-E1AE-BD05-D51F848425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4824" name="Group 19">
              <a:extLst>
                <a:ext uri="{FF2B5EF4-FFF2-40B4-BE49-F238E27FC236}">
                  <a16:creationId xmlns:a16="http://schemas.microsoft.com/office/drawing/2014/main" id="{97E996EC-DB2E-FC76-3988-F4285A735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4826" name="Group 8">
                <a:extLst>
                  <a:ext uri="{FF2B5EF4-FFF2-40B4-BE49-F238E27FC236}">
                    <a16:creationId xmlns:a16="http://schemas.microsoft.com/office/drawing/2014/main" id="{5655CD25-B64C-A138-F757-7128A7A4F5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4828" name="Group 9">
                  <a:extLst>
                    <a:ext uri="{FF2B5EF4-FFF2-40B4-BE49-F238E27FC236}">
                      <a16:creationId xmlns:a16="http://schemas.microsoft.com/office/drawing/2014/main" id="{D612C742-7E97-D8F8-E79A-F50AFFEC4B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4838" name="Rectangle 10">
                    <a:extLst>
                      <a:ext uri="{FF2B5EF4-FFF2-40B4-BE49-F238E27FC236}">
                        <a16:creationId xmlns:a16="http://schemas.microsoft.com/office/drawing/2014/main" id="{1C74B655-6D3D-991B-22E2-9C08F39584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9" name="Rectangle 11">
                    <a:extLst>
                      <a:ext uri="{FF2B5EF4-FFF2-40B4-BE49-F238E27FC236}">
                        <a16:creationId xmlns:a16="http://schemas.microsoft.com/office/drawing/2014/main" id="{F73DCDD2-46DE-C3FC-CFBC-AED466A8FB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29" name="Group 12">
                  <a:extLst>
                    <a:ext uri="{FF2B5EF4-FFF2-40B4-BE49-F238E27FC236}">
                      <a16:creationId xmlns:a16="http://schemas.microsoft.com/office/drawing/2014/main" id="{84A05FD3-CCB2-E3C6-FF1E-7F6D0AB35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836" name="Rectangle 13">
                    <a:extLst>
                      <a:ext uri="{FF2B5EF4-FFF2-40B4-BE49-F238E27FC236}">
                        <a16:creationId xmlns:a16="http://schemas.microsoft.com/office/drawing/2014/main" id="{C5DDC5E9-3C2F-8DCC-A433-346D3DF11F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7" name="Rectangle 14">
                    <a:extLst>
                      <a:ext uri="{FF2B5EF4-FFF2-40B4-BE49-F238E27FC236}">
                        <a16:creationId xmlns:a16="http://schemas.microsoft.com/office/drawing/2014/main" id="{5192117E-6970-0602-DA55-FCE729A133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30" name="Group 10">
                  <a:extLst>
                    <a:ext uri="{FF2B5EF4-FFF2-40B4-BE49-F238E27FC236}">
                      <a16:creationId xmlns:a16="http://schemas.microsoft.com/office/drawing/2014/main" id="{3AF05DB7-31EA-89C0-01E4-0E7B6216B8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4834" name="Rectangle 16">
                    <a:extLst>
                      <a:ext uri="{FF2B5EF4-FFF2-40B4-BE49-F238E27FC236}">
                        <a16:creationId xmlns:a16="http://schemas.microsoft.com/office/drawing/2014/main" id="{3724FB91-D31B-D086-7194-555FAEBB26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5" name="Rectangle 17">
                    <a:extLst>
                      <a:ext uri="{FF2B5EF4-FFF2-40B4-BE49-F238E27FC236}">
                        <a16:creationId xmlns:a16="http://schemas.microsoft.com/office/drawing/2014/main" id="{10DEF9F2-E770-A832-F666-E6D06B6D3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831" name="Group 11">
                  <a:extLst>
                    <a:ext uri="{FF2B5EF4-FFF2-40B4-BE49-F238E27FC236}">
                      <a16:creationId xmlns:a16="http://schemas.microsoft.com/office/drawing/2014/main" id="{DE117018-AEC2-EA06-CE68-9F806E241C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832" name="Rectangle 12">
                    <a:extLst>
                      <a:ext uri="{FF2B5EF4-FFF2-40B4-BE49-F238E27FC236}">
                        <a16:creationId xmlns:a16="http://schemas.microsoft.com/office/drawing/2014/main" id="{0C7F83C9-B4BC-5FDA-9CAF-EC32628E1C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833" name="Rectangle 13">
                    <a:extLst>
                      <a:ext uri="{FF2B5EF4-FFF2-40B4-BE49-F238E27FC236}">
                        <a16:creationId xmlns:a16="http://schemas.microsoft.com/office/drawing/2014/main" id="{2F1520A5-FC80-C3EF-5C47-AC36072A46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1" name="Rectangle 21">
                <a:extLst>
                  <a:ext uri="{FF2B5EF4-FFF2-40B4-BE49-F238E27FC236}">
                    <a16:creationId xmlns:a16="http://schemas.microsoft.com/office/drawing/2014/main" id="{7DA0BF0E-42F4-072D-EA11-3D469AAE8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482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E3079B7-CECF-9642-654B-E907F3A55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24">
            <a:extLst>
              <a:ext uri="{FF2B5EF4-FFF2-40B4-BE49-F238E27FC236}">
                <a16:creationId xmlns:a16="http://schemas.microsoft.com/office/drawing/2014/main" id="{C7AD10B8-4D7A-14F1-983E-D8AB48F289C0}"/>
              </a:ext>
            </a:extLst>
          </p:cNvPr>
          <p:cNvGrpSpPr>
            <a:grpSpLocks/>
          </p:cNvGrpSpPr>
          <p:nvPr/>
        </p:nvGrpSpPr>
        <p:grpSpPr bwMode="auto">
          <a:xfrm>
            <a:off x="5029199" y="1499944"/>
            <a:ext cx="3692525" cy="2462456"/>
            <a:chOff x="-355016" y="1663886"/>
            <a:chExt cx="8014524" cy="4676775"/>
          </a:xfrm>
        </p:grpSpPr>
        <p:pic>
          <p:nvPicPr>
            <p:cNvPr id="3" name="Picture 25">
              <a:extLst>
                <a:ext uri="{FF2B5EF4-FFF2-40B4-BE49-F238E27FC236}">
                  <a16:creationId xmlns:a16="http://schemas.microsoft.com/office/drawing/2014/main" id="{3CB145E7-B2FF-04D0-438C-8F6EDB882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84" y="1663886"/>
              <a:ext cx="6524624" cy="46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26">
              <a:extLst>
                <a:ext uri="{FF2B5EF4-FFF2-40B4-BE49-F238E27FC236}">
                  <a16:creationId xmlns:a16="http://schemas.microsoft.com/office/drawing/2014/main" id="{54B509BD-2CCF-DAA3-B032-236D82CD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6480">
              <a:off x="-355016" y="2286930"/>
              <a:ext cx="2514600" cy="120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intake port</a:t>
              </a:r>
            </a:p>
          </p:txBody>
        </p:sp>
        <p:sp>
          <p:nvSpPr>
            <p:cNvPr id="5" name="TextBox 27">
              <a:extLst>
                <a:ext uri="{FF2B5EF4-FFF2-40B4-BE49-F238E27FC236}">
                  <a16:creationId xmlns:a16="http://schemas.microsoft.com/office/drawing/2014/main" id="{D08BCE6F-3745-D38E-C5D7-53A7C26FD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15858">
              <a:off x="2354278" y="4603754"/>
              <a:ext cx="2514600" cy="49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Spray Angle</a:t>
              </a: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27D1F30D-196B-050E-BB13-D584D811F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31763">
              <a:off x="4539456" y="2885074"/>
              <a:ext cx="2514599" cy="92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Valve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id="{D7D75578-7581-C1FD-A42C-8275FC50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257300"/>
            <a:ext cx="84105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B706646B-EE1A-F6FC-0EB6-0A92B017B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1800" cy="914400"/>
          </a:xfrm>
        </p:spPr>
        <p:txBody>
          <a:bodyPr/>
          <a:lstStyle/>
          <a:p>
            <a:r>
              <a:rPr lang="en-US" altLang="en-US" sz="2800"/>
              <a:t>Penetration of Spray into Air 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AF4C11B-D015-91B6-CDD7-C32EC6C0080D}"/>
                  </a:ext>
                </a:extLst>
              </p:cNvPr>
              <p:cNvSpPr txBox="1"/>
              <p:nvPr/>
            </p:nvSpPr>
            <p:spPr bwMode="auto">
              <a:xfrm>
                <a:off x="1600200" y="1662113"/>
                <a:ext cx="4248150" cy="928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=2.2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𝑜𝑟𝑖𝑓𝑖𝑐𝑒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CAF4C11B-D015-91B6-CDD7-C32EC6C00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662113"/>
                <a:ext cx="4248150" cy="928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31F8705F-66E2-C86C-C2F5-0A60F9FCE712}"/>
                  </a:ext>
                </a:extLst>
              </p:cNvPr>
              <p:cNvSpPr txBox="1"/>
              <p:nvPr/>
            </p:nvSpPr>
            <p:spPr bwMode="auto">
              <a:xfrm>
                <a:off x="3429000" y="4302125"/>
                <a:ext cx="4516438" cy="817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𝑗𝑒𝑡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𝑡𝑖𝑝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=2.2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0.25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𝑜𝑟𝑖𝑓𝑖𝑐𝑒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−0.22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1" name="Object 20">
                <a:extLst>
                  <a:ext uri="{FF2B5EF4-FFF2-40B4-BE49-F238E27FC236}">
                    <a16:creationId xmlns:a16="http://schemas.microsoft.com/office/drawing/2014/main" id="{31F8705F-66E2-C86C-C2F5-0A60F9FCE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302125"/>
                <a:ext cx="4516438" cy="817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5894C8D3-B649-1BC4-5583-D96C08E521DA}"/>
              </a:ext>
            </a:extLst>
          </p:cNvPr>
          <p:cNvSpPr/>
          <p:nvPr/>
        </p:nvSpPr>
        <p:spPr>
          <a:xfrm>
            <a:off x="1177925" y="1793875"/>
            <a:ext cx="7478713" cy="3700463"/>
          </a:xfrm>
          <a:custGeom>
            <a:avLst/>
            <a:gdLst>
              <a:gd name="connsiteX0" fmla="*/ 59328 w 7478569"/>
              <a:gd name="connsiteY0" fmla="*/ 3030793 h 3699322"/>
              <a:gd name="connsiteX1" fmla="*/ 453223 w 7478569"/>
              <a:gd name="connsiteY1" fmla="*/ 2552492 h 3699322"/>
              <a:gd name="connsiteX2" fmla="*/ 1817789 w 7478569"/>
              <a:gd name="connsiteY2" fmla="*/ 1680295 h 3699322"/>
              <a:gd name="connsiteX3" fmla="*/ 3210491 w 7478569"/>
              <a:gd name="connsiteY3" fmla="*/ 1075384 h 3699322"/>
              <a:gd name="connsiteX4" fmla="*/ 4842343 w 7478569"/>
              <a:gd name="connsiteY4" fmla="*/ 470473 h 3699322"/>
              <a:gd name="connsiteX5" fmla="*/ 6783685 w 7478569"/>
              <a:gd name="connsiteY5" fmla="*/ 160984 h 3699322"/>
              <a:gd name="connsiteX6" fmla="*/ 7163513 w 7478569"/>
              <a:gd name="connsiteY6" fmla="*/ 20307 h 3699322"/>
              <a:gd name="connsiteX7" fmla="*/ 7290122 w 7478569"/>
              <a:gd name="connsiteY7" fmla="*/ 20307 h 3699322"/>
              <a:gd name="connsiteX8" fmla="*/ 7276054 w 7478569"/>
              <a:gd name="connsiteY8" fmla="*/ 203187 h 3699322"/>
              <a:gd name="connsiteX9" fmla="*/ 7304189 w 7478569"/>
              <a:gd name="connsiteY9" fmla="*/ 540812 h 3699322"/>
              <a:gd name="connsiteX10" fmla="*/ 7149445 w 7478569"/>
              <a:gd name="connsiteY10" fmla="*/ 794030 h 3699322"/>
              <a:gd name="connsiteX11" fmla="*/ 3407439 w 7478569"/>
              <a:gd name="connsiteY11" fmla="*/ 2102326 h 3699322"/>
              <a:gd name="connsiteX12" fmla="*/ 2267956 w 7478569"/>
              <a:gd name="connsiteY12" fmla="*/ 2636898 h 3699322"/>
              <a:gd name="connsiteX13" fmla="*/ 1606774 w 7478569"/>
              <a:gd name="connsiteY13" fmla="*/ 3284012 h 3699322"/>
              <a:gd name="connsiteX14" fmla="*/ 1550503 w 7478569"/>
              <a:gd name="connsiteY14" fmla="*/ 3593501 h 3699322"/>
              <a:gd name="connsiteX15" fmla="*/ 1353556 w 7478569"/>
              <a:gd name="connsiteY15" fmla="*/ 3691975 h 3699322"/>
              <a:gd name="connsiteX16" fmla="*/ 1072202 w 7478569"/>
              <a:gd name="connsiteY16" fmla="*/ 3663840 h 3699322"/>
              <a:gd name="connsiteX17" fmla="*/ 87463 w 7478569"/>
              <a:gd name="connsiteY17" fmla="*/ 3677907 h 3699322"/>
              <a:gd name="connsiteX18" fmla="*/ 45260 w 7478569"/>
              <a:gd name="connsiteY18" fmla="*/ 3326215 h 3699322"/>
              <a:gd name="connsiteX19" fmla="*/ 59328 w 7478569"/>
              <a:gd name="connsiteY19" fmla="*/ 2946387 h 369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8569" h="3699322">
                <a:moveTo>
                  <a:pt x="59328" y="3030793"/>
                </a:moveTo>
                <a:cubicBezTo>
                  <a:pt x="109737" y="2904184"/>
                  <a:pt x="160146" y="2777575"/>
                  <a:pt x="453223" y="2552492"/>
                </a:cubicBezTo>
                <a:cubicBezTo>
                  <a:pt x="746300" y="2327409"/>
                  <a:pt x="1358244" y="1926480"/>
                  <a:pt x="1817789" y="1680295"/>
                </a:cubicBezTo>
                <a:cubicBezTo>
                  <a:pt x="2277334" y="1434110"/>
                  <a:pt x="2706399" y="1277021"/>
                  <a:pt x="3210491" y="1075384"/>
                </a:cubicBezTo>
                <a:cubicBezTo>
                  <a:pt x="3714583" y="873747"/>
                  <a:pt x="4246811" y="622873"/>
                  <a:pt x="4842343" y="470473"/>
                </a:cubicBezTo>
                <a:cubicBezTo>
                  <a:pt x="5437875" y="318073"/>
                  <a:pt x="6396823" y="236012"/>
                  <a:pt x="6783685" y="160984"/>
                </a:cubicBezTo>
                <a:cubicBezTo>
                  <a:pt x="7170547" y="85956"/>
                  <a:pt x="7079107" y="43753"/>
                  <a:pt x="7163513" y="20307"/>
                </a:cubicBezTo>
                <a:cubicBezTo>
                  <a:pt x="7247919" y="-3139"/>
                  <a:pt x="7271365" y="-10173"/>
                  <a:pt x="7290122" y="20307"/>
                </a:cubicBezTo>
                <a:cubicBezTo>
                  <a:pt x="7308879" y="50787"/>
                  <a:pt x="7273710" y="116436"/>
                  <a:pt x="7276054" y="203187"/>
                </a:cubicBezTo>
                <a:cubicBezTo>
                  <a:pt x="7278398" y="289938"/>
                  <a:pt x="7325290" y="442338"/>
                  <a:pt x="7304189" y="540812"/>
                </a:cubicBezTo>
                <a:cubicBezTo>
                  <a:pt x="7283088" y="639286"/>
                  <a:pt x="7798903" y="533778"/>
                  <a:pt x="7149445" y="794030"/>
                </a:cubicBezTo>
                <a:cubicBezTo>
                  <a:pt x="6499987" y="1054282"/>
                  <a:pt x="4221020" y="1795181"/>
                  <a:pt x="3407439" y="2102326"/>
                </a:cubicBezTo>
                <a:cubicBezTo>
                  <a:pt x="2593858" y="2409471"/>
                  <a:pt x="2568067" y="2439950"/>
                  <a:pt x="2267956" y="2636898"/>
                </a:cubicBezTo>
                <a:cubicBezTo>
                  <a:pt x="1967845" y="2833846"/>
                  <a:pt x="1726349" y="3124578"/>
                  <a:pt x="1606774" y="3284012"/>
                </a:cubicBezTo>
                <a:cubicBezTo>
                  <a:pt x="1487199" y="3443446"/>
                  <a:pt x="1592706" y="3525507"/>
                  <a:pt x="1550503" y="3593501"/>
                </a:cubicBezTo>
                <a:cubicBezTo>
                  <a:pt x="1508300" y="3661495"/>
                  <a:pt x="1433273" y="3680252"/>
                  <a:pt x="1353556" y="3691975"/>
                </a:cubicBezTo>
                <a:cubicBezTo>
                  <a:pt x="1273839" y="3703698"/>
                  <a:pt x="1072202" y="3663840"/>
                  <a:pt x="1072202" y="3663840"/>
                </a:cubicBezTo>
                <a:cubicBezTo>
                  <a:pt x="861187" y="3661495"/>
                  <a:pt x="258620" y="3734178"/>
                  <a:pt x="87463" y="3677907"/>
                </a:cubicBezTo>
                <a:cubicBezTo>
                  <a:pt x="-83694" y="3621636"/>
                  <a:pt x="49949" y="3448135"/>
                  <a:pt x="45260" y="3326215"/>
                </a:cubicBezTo>
                <a:cubicBezTo>
                  <a:pt x="40571" y="3204295"/>
                  <a:pt x="49949" y="3075341"/>
                  <a:pt x="59328" y="294638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31AAE3F-8DBF-7DCB-6A60-C4BBF4645E19}"/>
              </a:ext>
            </a:extLst>
          </p:cNvPr>
          <p:cNvSpPr/>
          <p:nvPr/>
        </p:nvSpPr>
        <p:spPr>
          <a:xfrm>
            <a:off x="1181100" y="1997075"/>
            <a:ext cx="7372350" cy="3503613"/>
          </a:xfrm>
          <a:custGeom>
            <a:avLst/>
            <a:gdLst>
              <a:gd name="connsiteX0" fmla="*/ 0 w 7371471"/>
              <a:gd name="connsiteY0" fmla="*/ 3502856 h 3502856"/>
              <a:gd name="connsiteX1" fmla="*/ 98474 w 7371471"/>
              <a:gd name="connsiteY1" fmla="*/ 3193366 h 3502856"/>
              <a:gd name="connsiteX2" fmla="*/ 295422 w 7371471"/>
              <a:gd name="connsiteY2" fmla="*/ 2841674 h 3502856"/>
              <a:gd name="connsiteX3" fmla="*/ 759656 w 7371471"/>
              <a:gd name="connsiteY3" fmla="*/ 2419643 h 3502856"/>
              <a:gd name="connsiteX4" fmla="*/ 1448972 w 7371471"/>
              <a:gd name="connsiteY4" fmla="*/ 1955410 h 3502856"/>
              <a:gd name="connsiteX5" fmla="*/ 2433711 w 7371471"/>
              <a:gd name="connsiteY5" fmla="*/ 1533379 h 3502856"/>
              <a:gd name="connsiteX6" fmla="*/ 3685736 w 7371471"/>
              <a:gd name="connsiteY6" fmla="*/ 1041010 h 3502856"/>
              <a:gd name="connsiteX7" fmla="*/ 4979963 w 7371471"/>
              <a:gd name="connsiteY7" fmla="*/ 647114 h 3502856"/>
              <a:gd name="connsiteX8" fmla="*/ 6330462 w 7371471"/>
              <a:gd name="connsiteY8" fmla="*/ 253219 h 3502856"/>
              <a:gd name="connsiteX9" fmla="*/ 7371471 w 7371471"/>
              <a:gd name="connsiteY9" fmla="*/ 0 h 350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71471" h="3502856">
                <a:moveTo>
                  <a:pt x="0" y="3502856"/>
                </a:moveTo>
                <a:cubicBezTo>
                  <a:pt x="24618" y="3403209"/>
                  <a:pt x="49237" y="3303563"/>
                  <a:pt x="98474" y="3193366"/>
                </a:cubicBezTo>
                <a:cubicBezTo>
                  <a:pt x="147711" y="3083169"/>
                  <a:pt x="185225" y="2970628"/>
                  <a:pt x="295422" y="2841674"/>
                </a:cubicBezTo>
                <a:cubicBezTo>
                  <a:pt x="405619" y="2712720"/>
                  <a:pt x="567398" y="2567354"/>
                  <a:pt x="759656" y="2419643"/>
                </a:cubicBezTo>
                <a:cubicBezTo>
                  <a:pt x="951914" y="2271932"/>
                  <a:pt x="1169963" y="2103121"/>
                  <a:pt x="1448972" y="1955410"/>
                </a:cubicBezTo>
                <a:cubicBezTo>
                  <a:pt x="1727981" y="1807699"/>
                  <a:pt x="2060917" y="1685779"/>
                  <a:pt x="2433711" y="1533379"/>
                </a:cubicBezTo>
                <a:cubicBezTo>
                  <a:pt x="2806505" y="1380979"/>
                  <a:pt x="3261361" y="1188721"/>
                  <a:pt x="3685736" y="1041010"/>
                </a:cubicBezTo>
                <a:cubicBezTo>
                  <a:pt x="4110111" y="893299"/>
                  <a:pt x="4979963" y="647114"/>
                  <a:pt x="4979963" y="647114"/>
                </a:cubicBezTo>
                <a:lnTo>
                  <a:pt x="6330462" y="253219"/>
                </a:lnTo>
                <a:cubicBezTo>
                  <a:pt x="6729047" y="145367"/>
                  <a:pt x="7050259" y="72683"/>
                  <a:pt x="7371471" y="0"/>
                </a:cubicBezTo>
              </a:path>
            </a:pathLst>
          </a:cu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03F12CB-2EE4-6AD3-BFB2-F76E318C1139}"/>
              </a:ext>
            </a:extLst>
          </p:cNvPr>
          <p:cNvSpPr/>
          <p:nvPr/>
        </p:nvSpPr>
        <p:spPr>
          <a:xfrm>
            <a:off x="2481263" y="2281238"/>
            <a:ext cx="6170612" cy="3321050"/>
          </a:xfrm>
          <a:custGeom>
            <a:avLst/>
            <a:gdLst>
              <a:gd name="connsiteX0" fmla="*/ 9475 w 6171124"/>
              <a:gd name="connsiteY0" fmla="*/ 3319975 h 3319975"/>
              <a:gd name="connsiteX1" fmla="*/ 9475 w 6171124"/>
              <a:gd name="connsiteY1" fmla="*/ 3108960 h 3319975"/>
              <a:gd name="connsiteX2" fmla="*/ 107949 w 6171124"/>
              <a:gd name="connsiteY2" fmla="*/ 2799471 h 3319975"/>
              <a:gd name="connsiteX3" fmla="*/ 375235 w 6171124"/>
              <a:gd name="connsiteY3" fmla="*/ 2461846 h 3319975"/>
              <a:gd name="connsiteX4" fmla="*/ 867604 w 6171124"/>
              <a:gd name="connsiteY4" fmla="*/ 2039815 h 3319975"/>
              <a:gd name="connsiteX5" fmla="*/ 1641327 w 6171124"/>
              <a:gd name="connsiteY5" fmla="*/ 1631852 h 3319975"/>
              <a:gd name="connsiteX6" fmla="*/ 2330644 w 6171124"/>
              <a:gd name="connsiteY6" fmla="*/ 1308295 h 3319975"/>
              <a:gd name="connsiteX7" fmla="*/ 3329450 w 6171124"/>
              <a:gd name="connsiteY7" fmla="*/ 886265 h 3319975"/>
              <a:gd name="connsiteX8" fmla="*/ 4032835 w 6171124"/>
              <a:gd name="connsiteY8" fmla="*/ 689317 h 3319975"/>
              <a:gd name="connsiteX9" fmla="*/ 4890964 w 6171124"/>
              <a:gd name="connsiteY9" fmla="*/ 393895 h 3319975"/>
              <a:gd name="connsiteX10" fmla="*/ 5763161 w 6171124"/>
              <a:gd name="connsiteY10" fmla="*/ 168812 h 3319975"/>
              <a:gd name="connsiteX11" fmla="*/ 6142989 w 6171124"/>
              <a:gd name="connsiteY11" fmla="*/ 0 h 3319975"/>
              <a:gd name="connsiteX12" fmla="*/ 6142989 w 6171124"/>
              <a:gd name="connsiteY12" fmla="*/ 0 h 3319975"/>
              <a:gd name="connsiteX13" fmla="*/ 6171124 w 6171124"/>
              <a:gd name="connsiteY13" fmla="*/ 56271 h 331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1124" h="3319975">
                <a:moveTo>
                  <a:pt x="9475" y="3319975"/>
                </a:moveTo>
                <a:cubicBezTo>
                  <a:pt x="1269" y="3257843"/>
                  <a:pt x="-6937" y="3195711"/>
                  <a:pt x="9475" y="3108960"/>
                </a:cubicBezTo>
                <a:cubicBezTo>
                  <a:pt x="25887" y="3022209"/>
                  <a:pt x="46989" y="2907323"/>
                  <a:pt x="107949" y="2799471"/>
                </a:cubicBezTo>
                <a:cubicBezTo>
                  <a:pt x="168909" y="2691619"/>
                  <a:pt x="248626" y="2588455"/>
                  <a:pt x="375235" y="2461846"/>
                </a:cubicBezTo>
                <a:cubicBezTo>
                  <a:pt x="501844" y="2335237"/>
                  <a:pt x="656589" y="2178147"/>
                  <a:pt x="867604" y="2039815"/>
                </a:cubicBezTo>
                <a:cubicBezTo>
                  <a:pt x="1078619" y="1901483"/>
                  <a:pt x="1397487" y="1753772"/>
                  <a:pt x="1641327" y="1631852"/>
                </a:cubicBezTo>
                <a:cubicBezTo>
                  <a:pt x="1885167" y="1509932"/>
                  <a:pt x="2049290" y="1432559"/>
                  <a:pt x="2330644" y="1308295"/>
                </a:cubicBezTo>
                <a:cubicBezTo>
                  <a:pt x="2611998" y="1184030"/>
                  <a:pt x="3045752" y="989428"/>
                  <a:pt x="3329450" y="886265"/>
                </a:cubicBezTo>
                <a:cubicBezTo>
                  <a:pt x="3613148" y="783102"/>
                  <a:pt x="3772583" y="771379"/>
                  <a:pt x="4032835" y="689317"/>
                </a:cubicBezTo>
                <a:cubicBezTo>
                  <a:pt x="4293087" y="607255"/>
                  <a:pt x="4602576" y="480646"/>
                  <a:pt x="4890964" y="393895"/>
                </a:cubicBezTo>
                <a:cubicBezTo>
                  <a:pt x="5179352" y="307144"/>
                  <a:pt x="5554490" y="234461"/>
                  <a:pt x="5763161" y="168812"/>
                </a:cubicBezTo>
                <a:cubicBezTo>
                  <a:pt x="5971832" y="103163"/>
                  <a:pt x="6142989" y="0"/>
                  <a:pt x="6142989" y="0"/>
                </a:cubicBezTo>
                <a:lnTo>
                  <a:pt x="6142989" y="0"/>
                </a:lnTo>
                <a:lnTo>
                  <a:pt x="6171124" y="56271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grpSp>
        <p:nvGrpSpPr>
          <p:cNvPr id="35849" name="Group 38">
            <a:extLst>
              <a:ext uri="{FF2B5EF4-FFF2-40B4-BE49-F238E27FC236}">
                <a16:creationId xmlns:a16="http://schemas.microsoft.com/office/drawing/2014/main" id="{B0316084-F560-C268-8F8F-C398E217B4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5850" name="Group 19">
              <a:extLst>
                <a:ext uri="{FF2B5EF4-FFF2-40B4-BE49-F238E27FC236}">
                  <a16:creationId xmlns:a16="http://schemas.microsoft.com/office/drawing/2014/main" id="{E59EA6F8-BDB5-0405-D16C-BAC419281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5852" name="Group 8">
                <a:extLst>
                  <a:ext uri="{FF2B5EF4-FFF2-40B4-BE49-F238E27FC236}">
                    <a16:creationId xmlns:a16="http://schemas.microsoft.com/office/drawing/2014/main" id="{FB9FC49F-1E5D-6F34-16AA-2A8147D02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5854" name="Group 9">
                  <a:extLst>
                    <a:ext uri="{FF2B5EF4-FFF2-40B4-BE49-F238E27FC236}">
                      <a16:creationId xmlns:a16="http://schemas.microsoft.com/office/drawing/2014/main" id="{5BC1B984-37EE-E1AF-0727-FC0CC47082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5864" name="Rectangle 10">
                    <a:extLst>
                      <a:ext uri="{FF2B5EF4-FFF2-40B4-BE49-F238E27FC236}">
                        <a16:creationId xmlns:a16="http://schemas.microsoft.com/office/drawing/2014/main" id="{D61C6FA5-10B7-4475-8C9F-314E729BE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5" name="Rectangle 11">
                    <a:extLst>
                      <a:ext uri="{FF2B5EF4-FFF2-40B4-BE49-F238E27FC236}">
                        <a16:creationId xmlns:a16="http://schemas.microsoft.com/office/drawing/2014/main" id="{7FA88B7F-C8A9-DFC0-3811-311AF2C7C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5" name="Group 12">
                  <a:extLst>
                    <a:ext uri="{FF2B5EF4-FFF2-40B4-BE49-F238E27FC236}">
                      <a16:creationId xmlns:a16="http://schemas.microsoft.com/office/drawing/2014/main" id="{534A07C3-BFB2-79B2-9C19-38D2F89B46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862" name="Rectangle 13">
                    <a:extLst>
                      <a:ext uri="{FF2B5EF4-FFF2-40B4-BE49-F238E27FC236}">
                        <a16:creationId xmlns:a16="http://schemas.microsoft.com/office/drawing/2014/main" id="{87585D9D-8B75-BDD2-01B7-C90401563E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3" name="Rectangle 14">
                    <a:extLst>
                      <a:ext uri="{FF2B5EF4-FFF2-40B4-BE49-F238E27FC236}">
                        <a16:creationId xmlns:a16="http://schemas.microsoft.com/office/drawing/2014/main" id="{7544930D-B300-E86C-E32C-3F5679C92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6" name="Group 10">
                  <a:extLst>
                    <a:ext uri="{FF2B5EF4-FFF2-40B4-BE49-F238E27FC236}">
                      <a16:creationId xmlns:a16="http://schemas.microsoft.com/office/drawing/2014/main" id="{C399BF02-127A-7043-F87E-46CA848F47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860" name="Rectangle 16">
                    <a:extLst>
                      <a:ext uri="{FF2B5EF4-FFF2-40B4-BE49-F238E27FC236}">
                        <a16:creationId xmlns:a16="http://schemas.microsoft.com/office/drawing/2014/main" id="{295157E4-D9BB-1C0D-DCE2-EDF2FD9655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61" name="Rectangle 17">
                    <a:extLst>
                      <a:ext uri="{FF2B5EF4-FFF2-40B4-BE49-F238E27FC236}">
                        <a16:creationId xmlns:a16="http://schemas.microsoft.com/office/drawing/2014/main" id="{BC37EB13-D481-C0E3-E84E-4CD94CC178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857" name="Group 11">
                  <a:extLst>
                    <a:ext uri="{FF2B5EF4-FFF2-40B4-BE49-F238E27FC236}">
                      <a16:creationId xmlns:a16="http://schemas.microsoft.com/office/drawing/2014/main" id="{035A9710-524C-D3B4-F54E-BE944E5379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858" name="Rectangle 12">
                    <a:extLst>
                      <a:ext uri="{FF2B5EF4-FFF2-40B4-BE49-F238E27FC236}">
                        <a16:creationId xmlns:a16="http://schemas.microsoft.com/office/drawing/2014/main" id="{D88C290A-6857-DC8E-6565-4FAC9F6776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859" name="Rectangle 13">
                    <a:extLst>
                      <a:ext uri="{FF2B5EF4-FFF2-40B4-BE49-F238E27FC236}">
                        <a16:creationId xmlns:a16="http://schemas.microsoft.com/office/drawing/2014/main" id="{F437C9DE-DABA-3D44-4B63-3934EC6BAD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1CFFAEAA-9BEB-D8A1-D412-85D4B188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85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2E8DF6B-9BE3-5A56-D2CA-74EC525B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Why MPFI Systems ?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A73FD9-1570-CA84-9226-790E22C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213" y="1484312"/>
            <a:ext cx="8229600" cy="4459288"/>
          </a:xfrm>
        </p:spPr>
        <p:txBody>
          <a:bodyPr/>
          <a:lstStyle/>
          <a:p>
            <a:r>
              <a:rPr lang="en-US" sz="2400" dirty="0"/>
              <a:t>Efficiency and ecological performance have always been the top priorities for 21</a:t>
            </a:r>
            <a:r>
              <a:rPr lang="en-US" sz="2400" baseline="30000" dirty="0"/>
              <a:t>st</a:t>
            </a:r>
            <a:r>
              <a:rPr lang="en-US" sz="2400" dirty="0"/>
              <a:t> century automobile manufacturers.</a:t>
            </a:r>
          </a:p>
          <a:p>
            <a:r>
              <a:rPr lang="en-US" sz="2400" dirty="0"/>
              <a:t>Significant advancements have been discovered and implemented to enhance fuel delivery systems.</a:t>
            </a:r>
          </a:p>
          <a:p>
            <a:r>
              <a:rPr lang="en-US" sz="2400" dirty="0"/>
              <a:t>One such breakthrough is the Multi-Point Fuel Injection System (MPFI) system.</a:t>
            </a:r>
          </a:p>
          <a:p>
            <a:r>
              <a:rPr lang="en-US" sz="2400" dirty="0"/>
              <a:t>This state-of-the-art technology has revolutionized the automotive industry with improved power and fuel economy and ultra low emissions.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87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149EB963-BF03-B059-2E00-5298F27A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025525"/>
            <a:ext cx="33528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>
            <a:extLst>
              <a:ext uri="{FF2B5EF4-FFF2-40B4-BE49-F238E27FC236}">
                <a16:creationId xmlns:a16="http://schemas.microsoft.com/office/drawing/2014/main" id="{FEA5E5AC-B175-3AFF-40DE-D463D2577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738" y="246063"/>
            <a:ext cx="6653212" cy="723900"/>
          </a:xfrm>
        </p:spPr>
        <p:txBody>
          <a:bodyPr/>
          <a:lstStyle/>
          <a:p>
            <a:r>
              <a:rPr lang="en-US" altLang="en-US" sz="2800"/>
              <a:t>Multi-Point (Port) Fuel Injection System for SI Engine</a:t>
            </a:r>
            <a:endParaRPr lang="en-IN" altLang="en-US" sz="2800"/>
          </a:p>
        </p:txBody>
      </p:sp>
      <p:grpSp>
        <p:nvGrpSpPr>
          <p:cNvPr id="5125" name="Group 24">
            <a:extLst>
              <a:ext uri="{FF2B5EF4-FFF2-40B4-BE49-F238E27FC236}">
                <a16:creationId xmlns:a16="http://schemas.microsoft.com/office/drawing/2014/main" id="{0ABA904A-19C4-C79B-C1AD-AFAAC7F180D9}"/>
              </a:ext>
            </a:extLst>
          </p:cNvPr>
          <p:cNvGrpSpPr>
            <a:grpSpLocks/>
          </p:cNvGrpSpPr>
          <p:nvPr/>
        </p:nvGrpSpPr>
        <p:grpSpPr bwMode="auto">
          <a:xfrm>
            <a:off x="3660775" y="1230313"/>
            <a:ext cx="5060950" cy="3228975"/>
            <a:chOff x="-355016" y="1663886"/>
            <a:chExt cx="8014524" cy="4676775"/>
          </a:xfrm>
        </p:grpSpPr>
        <p:pic>
          <p:nvPicPr>
            <p:cNvPr id="17431" name="Picture 25">
              <a:extLst>
                <a:ext uri="{FF2B5EF4-FFF2-40B4-BE49-F238E27FC236}">
                  <a16:creationId xmlns:a16="http://schemas.microsoft.com/office/drawing/2014/main" id="{C587C4A3-7144-DF0B-A034-6B50CCCA7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84" y="1663886"/>
              <a:ext cx="6524624" cy="46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76241A80-283F-CC30-E36C-135F23719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6480">
              <a:off x="-355016" y="2286930"/>
              <a:ext cx="2514600" cy="1203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intake port</a:t>
              </a:r>
            </a:p>
          </p:txBody>
        </p:sp>
        <p:sp>
          <p:nvSpPr>
            <p:cNvPr id="17433" name="TextBox 27">
              <a:extLst>
                <a:ext uri="{FF2B5EF4-FFF2-40B4-BE49-F238E27FC236}">
                  <a16:creationId xmlns:a16="http://schemas.microsoft.com/office/drawing/2014/main" id="{4BFC9EC4-341D-0A81-D56B-A3F3FF24A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15858">
              <a:off x="2354278" y="4603754"/>
              <a:ext cx="2514600" cy="490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Spray Angle</a:t>
              </a:r>
            </a:p>
          </p:txBody>
        </p:sp>
        <p:sp>
          <p:nvSpPr>
            <p:cNvPr id="17434" name="TextBox 28">
              <a:extLst>
                <a:ext uri="{FF2B5EF4-FFF2-40B4-BE49-F238E27FC236}">
                  <a16:creationId xmlns:a16="http://schemas.microsoft.com/office/drawing/2014/main" id="{CB0C39EB-ED06-4C7D-86A1-451A16142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31763">
              <a:off x="4539456" y="2885074"/>
              <a:ext cx="2514599" cy="92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Orientation Angle of Valve</a:t>
              </a:r>
            </a:p>
          </p:txBody>
        </p:sp>
      </p:grpSp>
      <p:sp>
        <p:nvSpPr>
          <p:cNvPr id="5126" name="Rectangle 4">
            <a:extLst>
              <a:ext uri="{FF2B5EF4-FFF2-40B4-BE49-F238E27FC236}">
                <a16:creationId xmlns:a16="http://schemas.microsoft.com/office/drawing/2014/main" id="{6E599886-52AF-87B2-7398-1496528E4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618038"/>
            <a:ext cx="8255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dirty="0"/>
              <a:t> A MPFI is a system of injecting fuel into internal combustion engine through multi ports situated on intake valve of each cylinder.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2400" dirty="0"/>
              <a:t>It delivers an </a:t>
            </a:r>
            <a:r>
              <a:rPr lang="en-IN" altLang="en-US" sz="2400" i="1" dirty="0">
                <a:solidFill>
                  <a:srgbClr val="0070C0"/>
                </a:solidFill>
              </a:rPr>
              <a:t>exact</a:t>
            </a:r>
            <a:r>
              <a:rPr lang="en-IN" altLang="en-US" sz="2400" dirty="0"/>
              <a:t> quantity of fuel in each cylinder at the right time. </a:t>
            </a:r>
          </a:p>
        </p:txBody>
      </p:sp>
      <p:grpSp>
        <p:nvGrpSpPr>
          <p:cNvPr id="17414" name="Group 38">
            <a:extLst>
              <a:ext uri="{FF2B5EF4-FFF2-40B4-BE49-F238E27FC236}">
                <a16:creationId xmlns:a16="http://schemas.microsoft.com/office/drawing/2014/main" id="{054C4426-9C76-7BEC-18F5-B19B63CD9C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7415" name="Group 19">
              <a:extLst>
                <a:ext uri="{FF2B5EF4-FFF2-40B4-BE49-F238E27FC236}">
                  <a16:creationId xmlns:a16="http://schemas.microsoft.com/office/drawing/2014/main" id="{4940D3FC-810F-08ED-93B9-37E4C92B5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417" name="Group 8">
                <a:extLst>
                  <a:ext uri="{FF2B5EF4-FFF2-40B4-BE49-F238E27FC236}">
                    <a16:creationId xmlns:a16="http://schemas.microsoft.com/office/drawing/2014/main" id="{53A514F0-6985-A548-B505-6CEB6C56AD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7419" name="Group 9">
                  <a:extLst>
                    <a:ext uri="{FF2B5EF4-FFF2-40B4-BE49-F238E27FC236}">
                      <a16:creationId xmlns:a16="http://schemas.microsoft.com/office/drawing/2014/main" id="{ED25E0AE-4101-873D-6D91-06FFB3CD5B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429" name="Rectangle 10">
                    <a:extLst>
                      <a:ext uri="{FF2B5EF4-FFF2-40B4-BE49-F238E27FC236}">
                        <a16:creationId xmlns:a16="http://schemas.microsoft.com/office/drawing/2014/main" id="{B6B4B5AB-A77F-3B36-5C22-742795E957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30" name="Rectangle 11">
                    <a:extLst>
                      <a:ext uri="{FF2B5EF4-FFF2-40B4-BE49-F238E27FC236}">
                        <a16:creationId xmlns:a16="http://schemas.microsoft.com/office/drawing/2014/main" id="{D96F53DE-6D28-2A28-762E-11ED00097D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0" name="Group 12">
                  <a:extLst>
                    <a:ext uri="{FF2B5EF4-FFF2-40B4-BE49-F238E27FC236}">
                      <a16:creationId xmlns:a16="http://schemas.microsoft.com/office/drawing/2014/main" id="{8BDFBD6C-ABB7-BD57-2415-43EFF22C74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427" name="Rectangle 13">
                    <a:extLst>
                      <a:ext uri="{FF2B5EF4-FFF2-40B4-BE49-F238E27FC236}">
                        <a16:creationId xmlns:a16="http://schemas.microsoft.com/office/drawing/2014/main" id="{792F843A-EDE7-EF5F-1247-845A2062B9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8" name="Rectangle 14">
                    <a:extLst>
                      <a:ext uri="{FF2B5EF4-FFF2-40B4-BE49-F238E27FC236}">
                        <a16:creationId xmlns:a16="http://schemas.microsoft.com/office/drawing/2014/main" id="{FBCC8DA8-89DE-AABD-0203-B25F654CE1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1" name="Group 10">
                  <a:extLst>
                    <a:ext uri="{FF2B5EF4-FFF2-40B4-BE49-F238E27FC236}">
                      <a16:creationId xmlns:a16="http://schemas.microsoft.com/office/drawing/2014/main" id="{86922A39-81BC-2B13-FEAF-1B2D92BA7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7425" name="Rectangle 16">
                    <a:extLst>
                      <a:ext uri="{FF2B5EF4-FFF2-40B4-BE49-F238E27FC236}">
                        <a16:creationId xmlns:a16="http://schemas.microsoft.com/office/drawing/2014/main" id="{0EBF6464-3D78-D147-F77B-1E5ACC4C9D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6" name="Rectangle 17">
                    <a:extLst>
                      <a:ext uri="{FF2B5EF4-FFF2-40B4-BE49-F238E27FC236}">
                        <a16:creationId xmlns:a16="http://schemas.microsoft.com/office/drawing/2014/main" id="{B1DCFBB4-0E12-135B-22B1-C888E30A2B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2" name="Group 11">
                  <a:extLst>
                    <a:ext uri="{FF2B5EF4-FFF2-40B4-BE49-F238E27FC236}">
                      <a16:creationId xmlns:a16="http://schemas.microsoft.com/office/drawing/2014/main" id="{1F544C90-6B55-06CB-443C-DFC65A831E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7423" name="Rectangle 12">
                    <a:extLst>
                      <a:ext uri="{FF2B5EF4-FFF2-40B4-BE49-F238E27FC236}">
                        <a16:creationId xmlns:a16="http://schemas.microsoft.com/office/drawing/2014/main" id="{77F6E5BE-9279-0E95-A798-64994E6CFD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4" name="Rectangle 13">
                    <a:extLst>
                      <a:ext uri="{FF2B5EF4-FFF2-40B4-BE49-F238E27FC236}">
                        <a16:creationId xmlns:a16="http://schemas.microsoft.com/office/drawing/2014/main" id="{5AE51F61-CAE3-732A-5C6C-55F8FB904D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F2EDD228-CD6B-AE42-A1C9-5B372A0EC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741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599BEFE-78C3-3D1D-8F78-9B1944A32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Major Components of MPFI Systems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A73FD9-1570-CA84-9226-790E22C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6" y="1142999"/>
            <a:ext cx="8670924" cy="838201"/>
          </a:xfrm>
        </p:spPr>
        <p:txBody>
          <a:bodyPr/>
          <a:lstStyle/>
          <a:p>
            <a:r>
              <a:rPr lang="en-US" sz="2400" b="1" dirty="0"/>
              <a:t>Fuel Injectors:</a:t>
            </a:r>
            <a:r>
              <a:rPr lang="en-US" sz="2400" dirty="0"/>
              <a:t> These electronically controlled valves deliver fuel directly into the intake valves with a </a:t>
            </a:r>
            <a:r>
              <a:rPr lang="en-US" sz="2400" i="1" dirty="0">
                <a:solidFill>
                  <a:srgbClr val="0070C0"/>
                </a:solidFill>
              </a:rPr>
              <a:t>precise spray pattern</a:t>
            </a:r>
            <a:r>
              <a:rPr lang="en-US" sz="2400" dirty="0"/>
              <a:t>.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E8AD81-0F73-728C-1936-682A41BF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262" y="2057980"/>
            <a:ext cx="5572313" cy="44952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9B6EC9-78E9-8D28-5134-E80F1621AA8F}"/>
              </a:ext>
            </a:extLst>
          </p:cNvPr>
          <p:cNvGrpSpPr/>
          <p:nvPr/>
        </p:nvGrpSpPr>
        <p:grpSpPr>
          <a:xfrm>
            <a:off x="711994" y="2433456"/>
            <a:ext cx="7136606" cy="2997562"/>
            <a:chOff x="711994" y="2433456"/>
            <a:chExt cx="7136606" cy="2997562"/>
          </a:xfrm>
        </p:grpSpPr>
        <p:pic>
          <p:nvPicPr>
            <p:cNvPr id="2050" name="Picture 2" descr="Bosch Original Equipment 0261500020 Gasoline Direct Injector (GDI) :  Amazon.in: Car &amp; Motorbike">
              <a:extLst>
                <a:ext uri="{FF2B5EF4-FFF2-40B4-BE49-F238E27FC236}">
                  <a16:creationId xmlns:a16="http://schemas.microsoft.com/office/drawing/2014/main" id="{64DF35E1-4609-0280-CFCC-BE3F7D761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94" y="2433456"/>
              <a:ext cx="3700462" cy="2997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7183653-FCB9-E4E0-2279-B50BB5D5F60D}"/>
                </a:ext>
              </a:extLst>
            </p:cNvPr>
            <p:cNvSpPr/>
            <p:nvPr/>
          </p:nvSpPr>
          <p:spPr>
            <a:xfrm>
              <a:off x="5943600" y="3124200"/>
              <a:ext cx="1905000" cy="568569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7EAFFEB-E15C-3EA8-29F7-336BA94CDFC3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267200" y="3408485"/>
              <a:ext cx="1676400" cy="20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4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Major Components of MPFI Systems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A73FD9-1570-CA84-9226-790E22C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6" y="1142999"/>
            <a:ext cx="8670924" cy="914400"/>
          </a:xfrm>
        </p:spPr>
        <p:txBody>
          <a:bodyPr/>
          <a:lstStyle/>
          <a:p>
            <a:r>
              <a:rPr lang="en-US" sz="2400" b="1" dirty="0"/>
              <a:t>Fuel Pump:</a:t>
            </a:r>
            <a:r>
              <a:rPr lang="en-US" sz="2400" dirty="0"/>
              <a:t> It is the heart of the MPFI and pressurizes the fuel to ensure smooth delivery to the injectors.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E8AD81-0F73-728C-1936-682A41BF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425" y="2513012"/>
            <a:ext cx="4829175" cy="3895725"/>
          </a:xfrm>
          <a:prstGeom prst="rect">
            <a:avLst/>
          </a:prstGeom>
        </p:spPr>
      </p:pic>
      <p:pic>
        <p:nvPicPr>
          <p:cNvPr id="3074" name="Picture 2" descr="How a fuel pump works | How a Car Works">
            <a:extLst>
              <a:ext uri="{FF2B5EF4-FFF2-40B4-BE49-F238E27FC236}">
                <a16:creationId xmlns:a16="http://schemas.microsoft.com/office/drawing/2014/main" id="{14EB96A3-7664-9FBB-18CC-824C4819C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6" y="2133600"/>
            <a:ext cx="5626924" cy="33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17EFBFB-628C-720F-238A-F7CE7B8E3095}"/>
              </a:ext>
            </a:extLst>
          </p:cNvPr>
          <p:cNvSpPr/>
          <p:nvPr/>
        </p:nvSpPr>
        <p:spPr>
          <a:xfrm>
            <a:off x="4664738" y="5603631"/>
            <a:ext cx="1261442" cy="805106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D8AE702-62FA-ABB7-C15A-12E00BFB419F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2971800" y="4800600"/>
            <a:ext cx="1692938" cy="120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Major Components of MPFI Systems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A73FD9-1570-CA84-9226-790E22C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6" y="1142999"/>
            <a:ext cx="8670924" cy="1646910"/>
          </a:xfrm>
        </p:spPr>
        <p:txBody>
          <a:bodyPr/>
          <a:lstStyle/>
          <a:p>
            <a:r>
              <a:rPr lang="en-US" sz="2400" b="1" dirty="0"/>
              <a:t>Engine Control Unit:</a:t>
            </a:r>
            <a:r>
              <a:rPr lang="en-US" sz="2400" dirty="0"/>
              <a:t> The ECU is the brain of the MPFI system.</a:t>
            </a:r>
          </a:p>
          <a:p>
            <a:r>
              <a:rPr lang="en-US" sz="2400" dirty="0"/>
              <a:t>ECU, like any brain, monitors various engine parameters thru sensors and optimally control the fuel injection process accordingly.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FE8AD81-0F73-728C-1936-682A41BF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3825" y="2657475"/>
            <a:ext cx="4829175" cy="38957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5FDD5C0-3816-BE34-3D3A-337D88D58CAB}"/>
              </a:ext>
            </a:extLst>
          </p:cNvPr>
          <p:cNvSpPr/>
          <p:nvPr/>
        </p:nvSpPr>
        <p:spPr>
          <a:xfrm>
            <a:off x="6282358" y="2631831"/>
            <a:ext cx="1261442" cy="805106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 descr="ECU sem a tampa superior. | Download Scientific Diagram">
            <a:extLst>
              <a:ext uri="{FF2B5EF4-FFF2-40B4-BE49-F238E27FC236}">
                <a16:creationId xmlns:a16="http://schemas.microsoft.com/office/drawing/2014/main" id="{E74A099B-0381-2112-BBAB-2381DFE3E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048000"/>
            <a:ext cx="4434554" cy="346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287559-2F9F-CBD7-94E7-8D7CF02640FB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664738" y="3034384"/>
            <a:ext cx="1617620" cy="22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Major Components of MPFI Systems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A73FD9-1570-CA84-9226-790E22C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676" y="1142999"/>
            <a:ext cx="8670924" cy="2549770"/>
          </a:xfrm>
        </p:spPr>
        <p:txBody>
          <a:bodyPr/>
          <a:lstStyle/>
          <a:p>
            <a:r>
              <a:rPr lang="en-US" sz="2400" b="1" dirty="0"/>
              <a:t>Sensors:</a:t>
            </a:r>
            <a:r>
              <a:rPr lang="en-US" sz="2400" dirty="0"/>
              <a:t> Various sensors, namely,  </a:t>
            </a:r>
          </a:p>
          <a:p>
            <a:r>
              <a:rPr lang="en-US" sz="2400" dirty="0"/>
              <a:t>The throttle position sensor </a:t>
            </a:r>
          </a:p>
          <a:p>
            <a:r>
              <a:rPr lang="en-US" sz="2400" dirty="0"/>
              <a:t>The oxygen sensor</a:t>
            </a:r>
          </a:p>
          <a:p>
            <a:r>
              <a:rPr lang="en-US" sz="2400" dirty="0"/>
              <a:t>The Coolant temperature sensor,</a:t>
            </a:r>
          </a:p>
          <a:p>
            <a:r>
              <a:rPr lang="en-US" sz="2400" dirty="0"/>
              <a:t>These sensors  provide vital information to the ECU, enabling it to optimize fuel delivery.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E4D634-5395-194F-D49D-110449C2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1321965"/>
            <a:ext cx="6381750" cy="53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2075"/>
            <a:ext cx="70866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Working Strategy of MPFI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A73FD9-1570-CA84-9226-790E22CAF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77262" cy="5520564"/>
          </a:xfrm>
        </p:spPr>
        <p:txBody>
          <a:bodyPr/>
          <a:lstStyle/>
          <a:p>
            <a:r>
              <a:rPr lang="en-US" sz="2400" dirty="0"/>
              <a:t>The MPFI system is a synchronized working network to ensure accurate fuel delivery.</a:t>
            </a:r>
          </a:p>
          <a:p>
            <a:r>
              <a:rPr lang="en-US" sz="2400" dirty="0"/>
              <a:t>Four major functions are given below:</a:t>
            </a:r>
          </a:p>
          <a:p>
            <a:r>
              <a:rPr lang="en-US" sz="2400" b="1" dirty="0"/>
              <a:t>Data Collection:</a:t>
            </a:r>
            <a:r>
              <a:rPr lang="en-US" sz="2400" dirty="0"/>
              <a:t> The sensors collect data on engine parameters like throttle position, engine speed, and temperature.</a:t>
            </a:r>
          </a:p>
          <a:p>
            <a:r>
              <a:rPr lang="en-US" sz="2400" b="1" dirty="0"/>
              <a:t>Data Analysis:</a:t>
            </a:r>
            <a:r>
              <a:rPr lang="en-US" sz="2400" dirty="0"/>
              <a:t> The ECU receives and processes the gathered data to determine the optimum air-fuel mixture for each cylinder.</a:t>
            </a:r>
          </a:p>
          <a:p>
            <a:r>
              <a:rPr lang="en-US" sz="2400" b="1" dirty="0"/>
              <a:t>Fuel Feed:</a:t>
            </a:r>
            <a:r>
              <a:rPr lang="en-US" sz="2400" dirty="0"/>
              <a:t> Based on the calculations, the ECU triggers the fuel injectors to spray the precise amount of fuel into each cylinder's intake valve.</a:t>
            </a:r>
          </a:p>
          <a:p>
            <a:r>
              <a:rPr lang="en-US" sz="2400" b="1" dirty="0"/>
              <a:t>Combustion Control:</a:t>
            </a:r>
            <a:r>
              <a:rPr lang="en-US" sz="2400" dirty="0"/>
              <a:t> The fuel is controlled to mix with the incoming air, made sure to creating a highly combustible mixture ignited by the spark plugs, and ensure to result in efficient combustion.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05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ematic of a Port Fuel Injector [1] | Download Scientific Diagram">
            <a:extLst>
              <a:ext uri="{FF2B5EF4-FFF2-40B4-BE49-F238E27FC236}">
                <a16:creationId xmlns:a16="http://schemas.microsoft.com/office/drawing/2014/main" id="{7C5A25C8-DB66-B1C3-1429-712E54F8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4359">
            <a:off x="427626" y="1352549"/>
            <a:ext cx="43529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AA83CB8B-6AE6-0998-D494-6B4DD91AA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Duty &amp; Anatomy of An Injector</a:t>
            </a:r>
          </a:p>
        </p:txBody>
      </p:sp>
      <p:grpSp>
        <p:nvGrpSpPr>
          <p:cNvPr id="19461" name="Group 38">
            <a:extLst>
              <a:ext uri="{FF2B5EF4-FFF2-40B4-BE49-F238E27FC236}">
                <a16:creationId xmlns:a16="http://schemas.microsoft.com/office/drawing/2014/main" id="{C41B01DF-DC4F-5BD3-4B7D-B05A52C139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9462" name="Group 19">
              <a:extLst>
                <a:ext uri="{FF2B5EF4-FFF2-40B4-BE49-F238E27FC236}">
                  <a16:creationId xmlns:a16="http://schemas.microsoft.com/office/drawing/2014/main" id="{5ECCD004-EA65-5B25-CC74-898D747EA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464" name="Group 8">
                <a:extLst>
                  <a:ext uri="{FF2B5EF4-FFF2-40B4-BE49-F238E27FC236}">
                    <a16:creationId xmlns:a16="http://schemas.microsoft.com/office/drawing/2014/main" id="{AC5FFAC2-DC55-DC85-14A1-F378F9E1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9466" name="Group 9">
                  <a:extLst>
                    <a:ext uri="{FF2B5EF4-FFF2-40B4-BE49-F238E27FC236}">
                      <a16:creationId xmlns:a16="http://schemas.microsoft.com/office/drawing/2014/main" id="{25384194-7404-8388-E318-0D03D341D1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476" name="Rectangle 10">
                    <a:extLst>
                      <a:ext uri="{FF2B5EF4-FFF2-40B4-BE49-F238E27FC236}">
                        <a16:creationId xmlns:a16="http://schemas.microsoft.com/office/drawing/2014/main" id="{90ED8FDF-E38D-D192-08C3-B23A95A60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7" name="Rectangle 11">
                    <a:extLst>
                      <a:ext uri="{FF2B5EF4-FFF2-40B4-BE49-F238E27FC236}">
                        <a16:creationId xmlns:a16="http://schemas.microsoft.com/office/drawing/2014/main" id="{DCD70F52-E36E-0993-B9DC-D8F98E352C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7" name="Group 12">
                  <a:extLst>
                    <a:ext uri="{FF2B5EF4-FFF2-40B4-BE49-F238E27FC236}">
                      <a16:creationId xmlns:a16="http://schemas.microsoft.com/office/drawing/2014/main" id="{A535566A-C64A-48BC-0FE5-482B45180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9474" name="Rectangle 13">
                    <a:extLst>
                      <a:ext uri="{FF2B5EF4-FFF2-40B4-BE49-F238E27FC236}">
                        <a16:creationId xmlns:a16="http://schemas.microsoft.com/office/drawing/2014/main" id="{1F91EE1E-A761-E053-F3D3-D6CBF26E32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5" name="Rectangle 14">
                    <a:extLst>
                      <a:ext uri="{FF2B5EF4-FFF2-40B4-BE49-F238E27FC236}">
                        <a16:creationId xmlns:a16="http://schemas.microsoft.com/office/drawing/2014/main" id="{FCE6A3D4-E3B6-2C53-2598-BD037BB4B3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8" name="Group 10">
                  <a:extLst>
                    <a:ext uri="{FF2B5EF4-FFF2-40B4-BE49-F238E27FC236}">
                      <a16:creationId xmlns:a16="http://schemas.microsoft.com/office/drawing/2014/main" id="{EF85CFB9-2262-6AE1-55C5-20C33CB54E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9472" name="Rectangle 16">
                    <a:extLst>
                      <a:ext uri="{FF2B5EF4-FFF2-40B4-BE49-F238E27FC236}">
                        <a16:creationId xmlns:a16="http://schemas.microsoft.com/office/drawing/2014/main" id="{F5E8059A-B33C-0D0D-D013-10687CD8B3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3" name="Rectangle 17">
                    <a:extLst>
                      <a:ext uri="{FF2B5EF4-FFF2-40B4-BE49-F238E27FC236}">
                        <a16:creationId xmlns:a16="http://schemas.microsoft.com/office/drawing/2014/main" id="{82A990EF-DF0B-A16B-DE8D-29C2754F99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9469" name="Group 11">
                  <a:extLst>
                    <a:ext uri="{FF2B5EF4-FFF2-40B4-BE49-F238E27FC236}">
                      <a16:creationId xmlns:a16="http://schemas.microsoft.com/office/drawing/2014/main" id="{A6895C19-C3EE-495E-DDB1-1E8DD44E5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470" name="Rectangle 12">
                    <a:extLst>
                      <a:ext uri="{FF2B5EF4-FFF2-40B4-BE49-F238E27FC236}">
                        <a16:creationId xmlns:a16="http://schemas.microsoft.com/office/drawing/2014/main" id="{6617F7F5-5F90-4188-94EB-9C5ACF2FE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471" name="Rectangle 13">
                    <a:extLst>
                      <a:ext uri="{FF2B5EF4-FFF2-40B4-BE49-F238E27FC236}">
                        <a16:creationId xmlns:a16="http://schemas.microsoft.com/office/drawing/2014/main" id="{7BFA7C75-4BB3-586F-D77F-021C1A94F0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3" name="Rectangle 21">
                <a:extLst>
                  <a:ext uri="{FF2B5EF4-FFF2-40B4-BE49-F238E27FC236}">
                    <a16:creationId xmlns:a16="http://schemas.microsoft.com/office/drawing/2014/main" id="{023ADD29-2CE2-52A5-BC74-F6124A195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9463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BD586B4B-7EF9-2DF9-4538-D17C4EB68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http://www.brighton.ac.uk/shrl/projects/les-sprays/projects-les-sprays-image007.gif">
            <a:extLst>
              <a:ext uri="{FF2B5EF4-FFF2-40B4-BE49-F238E27FC236}">
                <a16:creationId xmlns:a16="http://schemas.microsoft.com/office/drawing/2014/main" id="{0A8176FF-F506-64AF-B338-F201CC4ED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2238">
            <a:off x="3638511" y="2327584"/>
            <a:ext cx="5646737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6777</TotalTime>
  <Words>756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Blackadder ITC</vt:lpstr>
      <vt:lpstr>Cambria Math</vt:lpstr>
      <vt:lpstr>CommercialScript BT</vt:lpstr>
      <vt:lpstr>Tempus Sans ITC</vt:lpstr>
      <vt:lpstr>Times New Roman</vt:lpstr>
      <vt:lpstr>Default Design</vt:lpstr>
      <vt:lpstr>Bitmap Image</vt:lpstr>
      <vt:lpstr>Advanced MPFI Engines</vt:lpstr>
      <vt:lpstr>Why MPFI Systems ? </vt:lpstr>
      <vt:lpstr>Multi-Point (Port) Fuel Injection System for SI Engine</vt:lpstr>
      <vt:lpstr>Major Components of MPFI Systems  </vt:lpstr>
      <vt:lpstr>Major Components of MPFI Systems  </vt:lpstr>
      <vt:lpstr>Major Components of MPFI Systems  </vt:lpstr>
      <vt:lpstr>Major Components of MPFI Systems  </vt:lpstr>
      <vt:lpstr>Working Strategy of MPFI</vt:lpstr>
      <vt:lpstr>Duty &amp; Anatomy of An Injector</vt:lpstr>
      <vt:lpstr>Types of Fuel Jet Breakup</vt:lpstr>
      <vt:lpstr>Instability of Fluid Ligament in Ambient Air</vt:lpstr>
      <vt:lpstr>Wave Theory of Instability</vt:lpstr>
      <vt:lpstr>Kelvin-Helmholtz Instability</vt:lpstr>
      <vt:lpstr>Micro-Fluid Mechanics of Fuel Injection Systems</vt:lpstr>
      <vt:lpstr>Kelvin-Helm Holtz Instability of Micro Fuel Jet</vt:lpstr>
      <vt:lpstr>Postulations for Liquid breakup</vt:lpstr>
      <vt:lpstr>Geometrical Features of A Successful Fuel Spray</vt:lpstr>
      <vt:lpstr>Penetration of Spray into Air Medium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P M V Subbarao</cp:lastModifiedBy>
  <cp:revision>598</cp:revision>
  <dcterms:created xsi:type="dcterms:W3CDTF">2003-07-30T05:45:36Z</dcterms:created>
  <dcterms:modified xsi:type="dcterms:W3CDTF">2023-10-12T03:08:52Z</dcterms:modified>
</cp:coreProperties>
</file>