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48" r:id="rId2"/>
    <p:sldId id="885" r:id="rId3"/>
    <p:sldId id="886" r:id="rId4"/>
    <p:sldId id="887" r:id="rId5"/>
    <p:sldId id="784" r:id="rId6"/>
    <p:sldId id="785" r:id="rId7"/>
    <p:sldId id="786" r:id="rId8"/>
    <p:sldId id="787" r:id="rId9"/>
    <p:sldId id="788" r:id="rId10"/>
    <p:sldId id="789" r:id="rId11"/>
    <p:sldId id="790" r:id="rId12"/>
    <p:sldId id="791" r:id="rId13"/>
    <p:sldId id="792" r:id="rId14"/>
    <p:sldId id="793" r:id="rId15"/>
    <p:sldId id="816" r:id="rId16"/>
    <p:sldId id="817" r:id="rId17"/>
    <p:sldId id="818" r:id="rId18"/>
    <p:sldId id="88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13" autoAdjust="0"/>
    <p:restoredTop sz="90929"/>
  </p:normalViewPr>
  <p:slideViewPr>
    <p:cSldViewPr>
      <p:cViewPr varScale="1">
        <p:scale>
          <a:sx n="62" d="100"/>
          <a:sy n="62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C14E38-A577-DF00-7DAE-977E32DB1E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3B8A1AC-4977-8EE3-8033-C0ED29688C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73B2844-BF31-BB56-92D1-FB4DCF8186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7CD12AE-C1A0-2154-FBC2-EF815A8136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37F6F2-D63B-4084-AFCA-A70E8CD7F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0T06:28:13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22350 15143 1 0,'0'0'8'0,"0"0"5"15,0 0-10-15,0 0-1 16,0 0-11-16,0 0-8 15,-7-14 17-15,7 14 0 0,-1-11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9T06:27:20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3116 17579 1342 0,'-9'0'29'0,"0"0"7"0,3 0 0 0,-3 0 3 0,-3-3-31 0,6 3-8 0,-3 0 0 0,3-2 0 15,0-1 8-15,6 3 1 0,0 0 0 0,-3-3-412 16,3 3-82-16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29:1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68 6406,'0'0'3587,"2"-23"898,-4 4-1827,0-6-1377,-2 50-8007,6 4 2979,11 5 255,2-7-63,12 9 2690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8-26T06:47:27.2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8-26T06:40:39.6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8-25T06:32:49.7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</inkml:trace>
  <inkml:trace contextRef="#ctx0" brushRef="#br0" timeOffset="11160">1196 1247,'0'0,"0"0,0 0,0 0,0 0,0 0</inkml:trace>
  <inkml:trace contextRef="#ctx0" brushRef="#br0" timeOffset="22720">6942 2204,'0'0,"0"0,0 0,0 0,0 0,0 0,0 0,0 0,0 0,0 0,0 0,0 0,0 0,0 0,0 0</inkml:trace>
  <inkml:trace contextRef="#ctx0" brushRef="#br0" timeOffset="29070">7403 2180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6-04-04T06:12:01.6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5-04-08T02:56:51.0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5435850A-C5B2-6D41-6853-0766ED493E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5F834D78-D398-078A-33EE-AB29012876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C3FD26F-610A-BEF1-BEF5-7D78B98DC6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FE50BAD8-3695-F640-F463-611FDCBC49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192255F8-0724-C251-879E-AF7DFC1D32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FE939BB3-0658-EC4C-2733-90A60928A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543C5C-79CF-4BE9-819B-7CC283A67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419176-D02F-9366-AE53-1836B20EC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A0276D-5937-FEAE-8E30-8327A5EBB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9AF97A-FA73-FAFB-87E1-78FB4C634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92C4-C992-46AF-8980-4580F0D7E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44CD5E-5E05-6C56-399E-0A0EF2170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D5BCA-12E8-94EA-B585-E543F7ECB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46918-1DA1-50A7-C3AD-C645A565E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DB48-FED7-4E0C-AD03-B342208F3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47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E1338-C605-32EA-0232-C3969B831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546A58-2370-FFA5-E730-F10381D82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9C679-EDBF-5429-164C-E113D1214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D063-6A30-407D-B3FA-3BA4AB714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0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05C1BC-CCB9-B822-CA35-171624575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95176F-FACC-4A74-C94D-7D8C2F968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72A608-14B1-BD6E-98DC-7F4128AB5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D58E2-F948-47CB-9464-26AA69A38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3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ED236-38EE-3697-4BF7-3BEFADA22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E9981-76F2-BEB0-A928-560ACEA03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81AFBB-3AA5-28BE-A23D-F0650BD6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BB38-BC9D-40D9-BCC4-519802E25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33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D443A-15D9-5B52-7646-0D8E591C1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7A380-F9A2-1EAF-3277-4CAF8A87D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7BFDC-2EE8-76BB-8703-BF157A1D2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3C26-5DDF-4410-BA88-2CE953AA5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9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5DC28B-0907-C09C-7254-15C6DFDAF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CF1196-8088-0D10-B69A-5602DD9A2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1AA3C7-EA89-E0E7-1F71-0B2DF8B85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D9EA-9607-43ED-9C1B-544399AC1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9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599115-0720-9FBB-0788-C921A403F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09F07E-DC9A-03AD-0B65-F1F9625D6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BBF314-D4D0-C332-6202-5F6A195CA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23AA-D28B-442E-99C8-360309E82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54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803271-7BF4-FD50-49F3-770188566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CADC62-7ABA-66F3-6CC2-09DDC9347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906F8E-DDA6-E2EB-90FC-25B9A722C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3D7BF-0AE7-40D4-BD48-C87F3B2EC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21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2DDF9-EED7-A7CB-A2A3-B363E7E58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6900F-2FEF-DC88-370A-3C7B4631B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75D1D-284F-67F8-0FE0-E24C7D8ED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72839-51A6-4A11-8EFE-70641FD49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51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DB426-792F-2DFD-A40D-1BD680AF9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F31341-4D45-4D5E-1195-1A3630241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3AE3E-CD55-5C6C-EB14-916B63A0B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E950-9730-47D5-8236-269BA1476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DF5577-9202-2E1E-4225-AC576D96D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E07830-753C-69B2-8F61-94B96EF02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408EF4-B1EB-B838-1DD2-57F20AA54D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F4CB5C-C24A-2392-29EE-2335AA5363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9D1351-3FD7-57EB-2ED5-606C983B8A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F490910-FCEB-41EE-8E86-7C949BD51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11" Type="http://schemas.openxmlformats.org/officeDocument/2006/relationships/image" Target="../media/image7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0.png"/><Relationship Id="rId4" Type="http://schemas.openxmlformats.org/officeDocument/2006/relationships/image" Target="../media/image26.wmf"/><Relationship Id="rId9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10.png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4.xm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0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10.png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customXml" Target="../ink/ink6.xml"/><Relationship Id="rId7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8BA25AC-EF98-51BB-DB71-3D535E0EA1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Stability Fluid Dynamics of Fuel Jets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794A35-011F-5A97-6AA6-45C486271E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63700" y="3930650"/>
            <a:ext cx="6400800" cy="102235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Mechanical Engineering Department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893ED560-45C8-DF88-DDD2-5594A914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EC207BC0-4815-EA36-DA74-584125986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03" y="5699694"/>
            <a:ext cx="8834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Blackadder ITC" panose="04020505051007020D02" pitchFamily="82" charset="0"/>
              </a:rPr>
              <a:t>	Engineering of Fuel Jet </a:t>
            </a:r>
            <a:r>
              <a:rPr lang="en-US" altLang="en-US" sz="3600" b="1" dirty="0">
                <a:solidFill>
                  <a:srgbClr val="FF0000"/>
                </a:solidFill>
                <a:latin typeface="Blackadder ITC" panose="04020505051007020D02" pitchFamily="82" charset="0"/>
                <a:sym typeface="Symbol" panose="05050102010706020507" pitchFamily="18" charset="2"/>
              </a:rPr>
              <a:t></a:t>
            </a:r>
            <a:r>
              <a:rPr lang="en-US" altLang="en-US" sz="3600" b="1" dirty="0">
                <a:solidFill>
                  <a:srgbClr val="FF0000"/>
                </a:solidFill>
                <a:latin typeface="Blackadder ITC" panose="04020505051007020D02" pitchFamily="82" charset="0"/>
              </a:rPr>
              <a:t>Fuel Drops …...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41B877-E0DA-2DE8-7F15-CFA14D9F66B8}"/>
                  </a:ext>
                </a:extLst>
              </p14:cNvPr>
              <p14:cNvContentPartPr/>
              <p14:nvPr/>
            </p14:nvContentPartPr>
            <p14:xfrm>
              <a:off x="8043120" y="5442480"/>
              <a:ext cx="3240" cy="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41B877-E0DA-2DE8-7F15-CFA14D9F66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3760" y="5433120"/>
                <a:ext cx="2196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3" name="Group 8">
            <a:extLst>
              <a:ext uri="{FF2B5EF4-FFF2-40B4-BE49-F238E27FC236}">
                <a16:creationId xmlns:a16="http://schemas.microsoft.com/office/drawing/2014/main" id="{FCF0FC58-1339-3378-E1F2-42034D5D04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6" name="Group 9">
              <a:extLst>
                <a:ext uri="{FF2B5EF4-FFF2-40B4-BE49-F238E27FC236}">
                  <a16:creationId xmlns:a16="http://schemas.microsoft.com/office/drawing/2014/main" id="{CDF1DC6F-B426-2192-953D-87BEAD683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6" name="Rectangle 10">
                <a:extLst>
                  <a:ext uri="{FF2B5EF4-FFF2-40B4-BE49-F238E27FC236}">
                    <a16:creationId xmlns:a16="http://schemas.microsoft.com/office/drawing/2014/main" id="{D8D0A169-A374-A8CA-6257-6F0129D79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7" name="Rectangle 11">
                <a:extLst>
                  <a:ext uri="{FF2B5EF4-FFF2-40B4-BE49-F238E27FC236}">
                    <a16:creationId xmlns:a16="http://schemas.microsoft.com/office/drawing/2014/main" id="{95238635-B405-8EAF-3519-62AB51864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7" name="Group 12">
              <a:extLst>
                <a:ext uri="{FF2B5EF4-FFF2-40B4-BE49-F238E27FC236}">
                  <a16:creationId xmlns:a16="http://schemas.microsoft.com/office/drawing/2014/main" id="{89E99FEC-2FBC-21FB-97B3-F58CE855D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4" name="Rectangle 13">
                <a:extLst>
                  <a:ext uri="{FF2B5EF4-FFF2-40B4-BE49-F238E27FC236}">
                    <a16:creationId xmlns:a16="http://schemas.microsoft.com/office/drawing/2014/main" id="{07EBA5A6-F711-05C8-0F65-AF801014B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5" name="Rectangle 14">
                <a:extLst>
                  <a:ext uri="{FF2B5EF4-FFF2-40B4-BE49-F238E27FC236}">
                    <a16:creationId xmlns:a16="http://schemas.microsoft.com/office/drawing/2014/main" id="{2230A47F-4B43-AAF1-E7AA-4F55FEA5F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8" name="Group 15">
              <a:extLst>
                <a:ext uri="{FF2B5EF4-FFF2-40B4-BE49-F238E27FC236}">
                  <a16:creationId xmlns:a16="http://schemas.microsoft.com/office/drawing/2014/main" id="{ACB72723-8879-7737-29FF-BDBBA6CD8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2" name="Rectangle 16">
                <a:extLst>
                  <a:ext uri="{FF2B5EF4-FFF2-40B4-BE49-F238E27FC236}">
                    <a16:creationId xmlns:a16="http://schemas.microsoft.com/office/drawing/2014/main" id="{CD41DFB1-6883-E056-F77D-975FDF5D8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3" name="Rectangle 17">
                <a:extLst>
                  <a:ext uri="{FF2B5EF4-FFF2-40B4-BE49-F238E27FC236}">
                    <a16:creationId xmlns:a16="http://schemas.microsoft.com/office/drawing/2014/main" id="{3192302E-C7DE-6898-A45C-B5CE24108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9" name="Group 18">
              <a:extLst>
                <a:ext uri="{FF2B5EF4-FFF2-40B4-BE49-F238E27FC236}">
                  <a16:creationId xmlns:a16="http://schemas.microsoft.com/office/drawing/2014/main" id="{B1506902-5D4E-0607-E20F-78F6CE9C33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10" name="Rectangle 19">
                <a:extLst>
                  <a:ext uri="{FF2B5EF4-FFF2-40B4-BE49-F238E27FC236}">
                    <a16:creationId xmlns:a16="http://schemas.microsoft.com/office/drawing/2014/main" id="{161123A9-7886-7796-45DD-AF6232824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1" name="Rectangle 20">
                <a:extLst>
                  <a:ext uri="{FF2B5EF4-FFF2-40B4-BE49-F238E27FC236}">
                    <a16:creationId xmlns:a16="http://schemas.microsoft.com/office/drawing/2014/main" id="{77636FA1-7A3E-F00B-0B13-D5E50018B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pic>
        <p:nvPicPr>
          <p:cNvPr id="4104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44348EE-D5CA-7EE5-6C28-56C001EE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3624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536D8B-A229-2452-C69F-6C453D66C86C}"/>
                  </a:ext>
                </a:extLst>
              </p14:cNvPr>
              <p14:cNvContentPartPr/>
              <p14:nvPr/>
            </p14:nvContentPartPr>
            <p14:xfrm>
              <a:off x="1094760" y="6324480"/>
              <a:ext cx="27360" cy="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536D8B-A229-2452-C69F-6C453D66C8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5400" y="6315120"/>
                <a:ext cx="46080" cy="2304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DD5A51F-9E73-A9C9-1CF8-79E846F2D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13" y="1453349"/>
            <a:ext cx="3592100" cy="41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71B709-5FA3-F664-C1A5-404058C94708}"/>
                  </a:ext>
                </a:extLst>
              </p14:cNvPr>
              <p14:cNvContentPartPr/>
              <p14:nvPr/>
            </p14:nvContentPartPr>
            <p14:xfrm>
              <a:off x="8609113" y="6842300"/>
              <a:ext cx="20880" cy="5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71B709-5FA3-F664-C1A5-404058C947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02993" y="6836180"/>
                <a:ext cx="33120" cy="6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2D4942FB-B855-52CF-483A-0E20D430E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altLang="en-US" sz="2800"/>
              <a:t>Frequency diagram for Size of droplets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871DF82E-AE86-DD38-D488-1ECBFCF5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157288"/>
            <a:ext cx="8526462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>
            <a:extLst>
              <a:ext uri="{FF2B5EF4-FFF2-40B4-BE49-F238E27FC236}">
                <a16:creationId xmlns:a16="http://schemas.microsoft.com/office/drawing/2014/main" id="{06E4A034-AB66-353C-1001-1809AA0EB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3476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832ABB-3059-0504-B454-4E12AFE94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5054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D is the </a:t>
            </a:r>
            <a:r>
              <a:rPr lang="en-US" altLang="en-US" sz="2400"/>
              <a:t>droplet diameter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N</a:t>
            </a:r>
            <a:r>
              <a:rPr lang="en-US" altLang="en-US" sz="2400"/>
              <a:t> is the normalized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distribution.</a:t>
            </a:r>
          </a:p>
        </p:txBody>
      </p:sp>
      <p:grpSp>
        <p:nvGrpSpPr>
          <p:cNvPr id="40966" name="Group 38">
            <a:extLst>
              <a:ext uri="{FF2B5EF4-FFF2-40B4-BE49-F238E27FC236}">
                <a16:creationId xmlns:a16="http://schemas.microsoft.com/office/drawing/2014/main" id="{AF2DE0EE-90B0-DF23-2B07-2507E821A2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0967" name="Group 19">
              <a:extLst>
                <a:ext uri="{FF2B5EF4-FFF2-40B4-BE49-F238E27FC236}">
                  <a16:creationId xmlns:a16="http://schemas.microsoft.com/office/drawing/2014/main" id="{23DB7289-54C8-2044-586E-315244ED41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0969" name="Group 8">
                <a:extLst>
                  <a:ext uri="{FF2B5EF4-FFF2-40B4-BE49-F238E27FC236}">
                    <a16:creationId xmlns:a16="http://schemas.microsoft.com/office/drawing/2014/main" id="{9C532494-51A3-829C-1492-68869DC03D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0971" name="Group 9">
                  <a:extLst>
                    <a:ext uri="{FF2B5EF4-FFF2-40B4-BE49-F238E27FC236}">
                      <a16:creationId xmlns:a16="http://schemas.microsoft.com/office/drawing/2014/main" id="{A518A66D-63E8-60BE-13E2-32D8C2F0E2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0981" name="Rectangle 10">
                    <a:extLst>
                      <a:ext uri="{FF2B5EF4-FFF2-40B4-BE49-F238E27FC236}">
                        <a16:creationId xmlns:a16="http://schemas.microsoft.com/office/drawing/2014/main" id="{5065E314-C578-B044-7F38-ECA68ADFE5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2" name="Rectangle 11">
                    <a:extLst>
                      <a:ext uri="{FF2B5EF4-FFF2-40B4-BE49-F238E27FC236}">
                        <a16:creationId xmlns:a16="http://schemas.microsoft.com/office/drawing/2014/main" id="{31A5FF50-57AE-DB81-4B75-29C4132A4E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2" name="Group 12">
                  <a:extLst>
                    <a:ext uri="{FF2B5EF4-FFF2-40B4-BE49-F238E27FC236}">
                      <a16:creationId xmlns:a16="http://schemas.microsoft.com/office/drawing/2014/main" id="{9C4400DF-604D-B6BD-7FC7-D39DBC1340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0979" name="Rectangle 13">
                    <a:extLst>
                      <a:ext uri="{FF2B5EF4-FFF2-40B4-BE49-F238E27FC236}">
                        <a16:creationId xmlns:a16="http://schemas.microsoft.com/office/drawing/2014/main" id="{D3E2458A-7B60-B89F-E873-73855DB710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0" name="Rectangle 14">
                    <a:extLst>
                      <a:ext uri="{FF2B5EF4-FFF2-40B4-BE49-F238E27FC236}">
                        <a16:creationId xmlns:a16="http://schemas.microsoft.com/office/drawing/2014/main" id="{8B93C2F0-2AE1-4B2E-798E-CA971D0783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3" name="Group 10">
                  <a:extLst>
                    <a:ext uri="{FF2B5EF4-FFF2-40B4-BE49-F238E27FC236}">
                      <a16:creationId xmlns:a16="http://schemas.microsoft.com/office/drawing/2014/main" id="{F4E2AB68-E452-33F9-F610-DDA7524104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0977" name="Rectangle 16">
                    <a:extLst>
                      <a:ext uri="{FF2B5EF4-FFF2-40B4-BE49-F238E27FC236}">
                        <a16:creationId xmlns:a16="http://schemas.microsoft.com/office/drawing/2014/main" id="{6D8BA984-2D93-FF6E-32F2-539AD74D34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78" name="Rectangle 17">
                    <a:extLst>
                      <a:ext uri="{FF2B5EF4-FFF2-40B4-BE49-F238E27FC236}">
                        <a16:creationId xmlns:a16="http://schemas.microsoft.com/office/drawing/2014/main" id="{D9C3A6EA-B680-0F46-A1C8-490C1E173A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4" name="Group 11">
                  <a:extLst>
                    <a:ext uri="{FF2B5EF4-FFF2-40B4-BE49-F238E27FC236}">
                      <a16:creationId xmlns:a16="http://schemas.microsoft.com/office/drawing/2014/main" id="{D9C0D957-4F5F-8715-4EE9-94AFC43497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0975" name="Rectangle 12">
                    <a:extLst>
                      <a:ext uri="{FF2B5EF4-FFF2-40B4-BE49-F238E27FC236}">
                        <a16:creationId xmlns:a16="http://schemas.microsoft.com/office/drawing/2014/main" id="{1C4A0F2E-643A-8426-4F21-3FB4C9070E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76" name="Rectangle 13">
                    <a:extLst>
                      <a:ext uri="{FF2B5EF4-FFF2-40B4-BE49-F238E27FC236}">
                        <a16:creationId xmlns:a16="http://schemas.microsoft.com/office/drawing/2014/main" id="{8DAB1DA2-EAC1-6F82-83E3-50C703103B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79D81CB0-4E7F-85FC-D7F7-69C859698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096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12E6F3E-2AB9-0AC4-77FD-207A9DEBD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68DF83B-0242-5ABB-D523-C4C541D94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488" y="115888"/>
            <a:ext cx="6884987" cy="1143000"/>
          </a:xfrm>
        </p:spPr>
        <p:txBody>
          <a:bodyPr/>
          <a:lstStyle/>
          <a:p>
            <a:r>
              <a:rPr lang="en-IN" altLang="en-US" sz="2800"/>
              <a:t>Selection of Statistical Method to Define Average Diameter of Droplet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9D5AEE6-EEBA-F32F-9CFA-E52F7CF0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476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35351-0573-4760-2783-E53397EBD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3949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Number distribution function: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9F48EDDE-4F55-371A-94FA-C7B397596E3C}"/>
                  </a:ext>
                </a:extLst>
              </p:cNvPr>
              <p:cNvSpPr txBox="1"/>
              <p:nvPr/>
            </p:nvSpPr>
            <p:spPr bwMode="auto">
              <a:xfrm>
                <a:off x="1066800" y="3810000"/>
                <a:ext cx="2590800" cy="1725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9F48EDDE-4F55-371A-94FA-C7B397596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3810000"/>
                <a:ext cx="2590800" cy="1725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69E814CF-E330-5989-1C2B-5C1C63F2B146}"/>
                  </a:ext>
                </a:extLst>
              </p:cNvPr>
              <p:cNvSpPr txBox="1"/>
              <p:nvPr/>
            </p:nvSpPr>
            <p:spPr bwMode="auto">
              <a:xfrm>
                <a:off x="5029200" y="3706813"/>
                <a:ext cx="3200400" cy="1169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69E814CF-E330-5989-1C2B-5C1C63F2B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3706813"/>
                <a:ext cx="3200400" cy="11699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1B8D4A-03AC-0205-02F0-810AFFF1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2743200"/>
            <a:ext cx="444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For same total number of droplets:</a:t>
            </a:r>
          </a:p>
        </p:txBody>
      </p:sp>
      <p:grpSp>
        <p:nvGrpSpPr>
          <p:cNvPr id="41992" name="Group 38">
            <a:extLst>
              <a:ext uri="{FF2B5EF4-FFF2-40B4-BE49-F238E27FC236}">
                <a16:creationId xmlns:a16="http://schemas.microsoft.com/office/drawing/2014/main" id="{6EB62EB9-3C80-A591-A7A7-8A0EBD11FE4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1993" name="Group 19">
              <a:extLst>
                <a:ext uri="{FF2B5EF4-FFF2-40B4-BE49-F238E27FC236}">
                  <a16:creationId xmlns:a16="http://schemas.microsoft.com/office/drawing/2014/main" id="{D80EE028-67F6-EB27-B825-E7FBF452B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995" name="Group 8">
                <a:extLst>
                  <a:ext uri="{FF2B5EF4-FFF2-40B4-BE49-F238E27FC236}">
                    <a16:creationId xmlns:a16="http://schemas.microsoft.com/office/drawing/2014/main" id="{BE66E052-8818-9CE1-DDC0-5D6F28F472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997" name="Group 9">
                  <a:extLst>
                    <a:ext uri="{FF2B5EF4-FFF2-40B4-BE49-F238E27FC236}">
                      <a16:creationId xmlns:a16="http://schemas.microsoft.com/office/drawing/2014/main" id="{46B84731-9FE9-736C-8873-FF9D6A111C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2007" name="Rectangle 10">
                    <a:extLst>
                      <a:ext uri="{FF2B5EF4-FFF2-40B4-BE49-F238E27FC236}">
                        <a16:creationId xmlns:a16="http://schemas.microsoft.com/office/drawing/2014/main" id="{7CFA4952-67BD-2BAB-9916-0D46A0FE9F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8" name="Rectangle 11">
                    <a:extLst>
                      <a:ext uri="{FF2B5EF4-FFF2-40B4-BE49-F238E27FC236}">
                        <a16:creationId xmlns:a16="http://schemas.microsoft.com/office/drawing/2014/main" id="{0B465E23-6AAE-321F-7AD2-6D02099EFC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998" name="Group 12">
                  <a:extLst>
                    <a:ext uri="{FF2B5EF4-FFF2-40B4-BE49-F238E27FC236}">
                      <a16:creationId xmlns:a16="http://schemas.microsoft.com/office/drawing/2014/main" id="{C6FBDF3C-AFD1-F0B7-237E-3FE1D12C54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2005" name="Rectangle 13">
                    <a:extLst>
                      <a:ext uri="{FF2B5EF4-FFF2-40B4-BE49-F238E27FC236}">
                        <a16:creationId xmlns:a16="http://schemas.microsoft.com/office/drawing/2014/main" id="{8351E4C8-C903-CE17-979B-B3680AD76B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6" name="Rectangle 14">
                    <a:extLst>
                      <a:ext uri="{FF2B5EF4-FFF2-40B4-BE49-F238E27FC236}">
                        <a16:creationId xmlns:a16="http://schemas.microsoft.com/office/drawing/2014/main" id="{45944354-4B33-1185-8DC6-729DCFCAC3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999" name="Group 10">
                  <a:extLst>
                    <a:ext uri="{FF2B5EF4-FFF2-40B4-BE49-F238E27FC236}">
                      <a16:creationId xmlns:a16="http://schemas.microsoft.com/office/drawing/2014/main" id="{FDCB5143-7101-D309-16CC-9232AF68D8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2003" name="Rectangle 16">
                    <a:extLst>
                      <a:ext uri="{FF2B5EF4-FFF2-40B4-BE49-F238E27FC236}">
                        <a16:creationId xmlns:a16="http://schemas.microsoft.com/office/drawing/2014/main" id="{C87E10BA-C235-9CEC-F096-CAF3E80A6F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4" name="Rectangle 17">
                    <a:extLst>
                      <a:ext uri="{FF2B5EF4-FFF2-40B4-BE49-F238E27FC236}">
                        <a16:creationId xmlns:a16="http://schemas.microsoft.com/office/drawing/2014/main" id="{31E8F955-AD5F-D805-370A-B5448637A8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000" name="Group 11">
                  <a:extLst>
                    <a:ext uri="{FF2B5EF4-FFF2-40B4-BE49-F238E27FC236}">
                      <a16:creationId xmlns:a16="http://schemas.microsoft.com/office/drawing/2014/main" id="{3218D291-81C6-79B0-4897-49B082B96D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001" name="Rectangle 12">
                    <a:extLst>
                      <a:ext uri="{FF2B5EF4-FFF2-40B4-BE49-F238E27FC236}">
                        <a16:creationId xmlns:a16="http://schemas.microsoft.com/office/drawing/2014/main" id="{DC304706-A0B0-24C2-5844-23F1CD4AAC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2" name="Rectangle 13">
                    <a:extLst>
                      <a:ext uri="{FF2B5EF4-FFF2-40B4-BE49-F238E27FC236}">
                        <a16:creationId xmlns:a16="http://schemas.microsoft.com/office/drawing/2014/main" id="{FFD3E8C8-F9EA-219E-DC4B-155B669B1D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6BDA5B45-290A-376A-AFF8-ED581BEDB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99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8268983-E897-3F83-F41B-D8E185A8B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>
            <a:extLst>
              <a:ext uri="{FF2B5EF4-FFF2-40B4-BE49-F238E27FC236}">
                <a16:creationId xmlns:a16="http://schemas.microsoft.com/office/drawing/2014/main" id="{4299D38B-FF8E-7964-F7F1-31C89D621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" y="107950"/>
            <a:ext cx="7772400" cy="1143000"/>
          </a:xfrm>
        </p:spPr>
        <p:txBody>
          <a:bodyPr/>
          <a:lstStyle/>
          <a:p>
            <a:r>
              <a:rPr lang="en-IN" altLang="en-US" sz="2800"/>
              <a:t>The True Engineering Mean Diameter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62840-8BA6-1D4B-D37C-87CE8947C2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414463"/>
            <a:ext cx="8702675" cy="4594225"/>
          </a:xfrm>
        </p:spPr>
        <p:txBody>
          <a:bodyPr/>
          <a:lstStyle/>
          <a:p>
            <a:r>
              <a:rPr lang="en-IN" altLang="en-US" sz="2400" dirty="0"/>
              <a:t>This  diameter is named after the German scientist who first employed it in 1920. </a:t>
            </a:r>
          </a:p>
          <a:p>
            <a:r>
              <a:rPr lang="en-IN" altLang="en-US" sz="2400" dirty="0"/>
              <a:t>Dr Ing J. Sauter worked at the </a:t>
            </a:r>
            <a:r>
              <a:rPr lang="en-IN" altLang="en-US" sz="2400" dirty="0" err="1"/>
              <a:t>Laboratorium</a:t>
            </a:r>
            <a:r>
              <a:rPr lang="en-IN" altLang="en-US" sz="2400" dirty="0"/>
              <a:t> für </a:t>
            </a:r>
            <a:r>
              <a:rPr lang="en-IN" altLang="en-US" sz="2400" dirty="0" err="1"/>
              <a:t>Technische</a:t>
            </a:r>
            <a:r>
              <a:rPr lang="en-IN" altLang="en-US" sz="2400" dirty="0"/>
              <a:t> </a:t>
            </a:r>
            <a:r>
              <a:rPr lang="en-IN" altLang="en-US" sz="2400" dirty="0" err="1"/>
              <a:t>Physik</a:t>
            </a:r>
            <a:r>
              <a:rPr lang="en-IN" altLang="en-US" sz="2400" dirty="0"/>
              <a:t> of the </a:t>
            </a:r>
            <a:r>
              <a:rPr lang="en-IN" altLang="en-US" sz="2400" dirty="0" err="1"/>
              <a:t>Technische</a:t>
            </a:r>
            <a:r>
              <a:rPr lang="en-IN" altLang="en-US" sz="2400" dirty="0"/>
              <a:t> Hochschule, </a:t>
            </a:r>
            <a:r>
              <a:rPr lang="en-IN" altLang="en-US" sz="2400" dirty="0" err="1"/>
              <a:t>Müchen</a:t>
            </a:r>
            <a:r>
              <a:rPr lang="en-IN" altLang="en-US" sz="2400" dirty="0"/>
              <a:t> on aspects of internal combustion engines. </a:t>
            </a:r>
          </a:p>
          <a:p>
            <a:r>
              <a:rPr lang="en-IN" altLang="en-US" sz="2400" dirty="0"/>
              <a:t>In particular, he studied atomization in carburettors and as part of his work devised a technique to determine the size of drops produced based on the absorption/scattering of light.</a:t>
            </a:r>
          </a:p>
          <a:p>
            <a:r>
              <a:rPr lang="en-IN" altLang="en-US" sz="2400" dirty="0"/>
              <a:t>The true mean diameter must have the same ratio of volume to surface area as the entire ensemble.</a:t>
            </a:r>
          </a:p>
          <a:p>
            <a:r>
              <a:rPr lang="en-IN" altLang="en-US" sz="2400" dirty="0"/>
              <a:t>This is known as the Sauter mean diameter or </a:t>
            </a:r>
            <a:r>
              <a:rPr lang="en-IN" altLang="en-US" sz="2400" i="1" dirty="0"/>
              <a:t>D</a:t>
            </a:r>
            <a:r>
              <a:rPr lang="en-IN" altLang="en-US" sz="2400" i="1" baseline="-25000" dirty="0"/>
              <a:t>32.</a:t>
            </a:r>
          </a:p>
        </p:txBody>
      </p:sp>
      <p:grpSp>
        <p:nvGrpSpPr>
          <p:cNvPr id="43012" name="Group 38">
            <a:extLst>
              <a:ext uri="{FF2B5EF4-FFF2-40B4-BE49-F238E27FC236}">
                <a16:creationId xmlns:a16="http://schemas.microsoft.com/office/drawing/2014/main" id="{B45B3115-6200-41C3-976B-9F5450E793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3013" name="Group 19">
              <a:extLst>
                <a:ext uri="{FF2B5EF4-FFF2-40B4-BE49-F238E27FC236}">
                  <a16:creationId xmlns:a16="http://schemas.microsoft.com/office/drawing/2014/main" id="{5F666B88-775B-812A-4DC1-05B0EE221F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3015" name="Group 8">
                <a:extLst>
                  <a:ext uri="{FF2B5EF4-FFF2-40B4-BE49-F238E27FC236}">
                    <a16:creationId xmlns:a16="http://schemas.microsoft.com/office/drawing/2014/main" id="{A28FE662-500A-7EB5-27DE-FF82241619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3017" name="Group 9">
                  <a:extLst>
                    <a:ext uri="{FF2B5EF4-FFF2-40B4-BE49-F238E27FC236}">
                      <a16:creationId xmlns:a16="http://schemas.microsoft.com/office/drawing/2014/main" id="{B4A6C58A-E784-A144-72B4-E440F4C3B2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3027" name="Rectangle 10">
                    <a:extLst>
                      <a:ext uri="{FF2B5EF4-FFF2-40B4-BE49-F238E27FC236}">
                        <a16:creationId xmlns:a16="http://schemas.microsoft.com/office/drawing/2014/main" id="{D90AB1DA-311D-97FD-AD1C-CA06200EDA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8" name="Rectangle 11">
                    <a:extLst>
                      <a:ext uri="{FF2B5EF4-FFF2-40B4-BE49-F238E27FC236}">
                        <a16:creationId xmlns:a16="http://schemas.microsoft.com/office/drawing/2014/main" id="{1F2D517E-B935-AEC8-BAC1-57CAEC62F5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18" name="Group 12">
                  <a:extLst>
                    <a:ext uri="{FF2B5EF4-FFF2-40B4-BE49-F238E27FC236}">
                      <a16:creationId xmlns:a16="http://schemas.microsoft.com/office/drawing/2014/main" id="{9AF91324-9307-62D5-69CE-662597B14B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3025" name="Rectangle 13">
                    <a:extLst>
                      <a:ext uri="{FF2B5EF4-FFF2-40B4-BE49-F238E27FC236}">
                        <a16:creationId xmlns:a16="http://schemas.microsoft.com/office/drawing/2014/main" id="{F9A078CA-9F45-2775-2B79-A8531A07D5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6" name="Rectangle 14">
                    <a:extLst>
                      <a:ext uri="{FF2B5EF4-FFF2-40B4-BE49-F238E27FC236}">
                        <a16:creationId xmlns:a16="http://schemas.microsoft.com/office/drawing/2014/main" id="{FF3072C8-819D-5E94-9866-E2857754C0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19" name="Group 10">
                  <a:extLst>
                    <a:ext uri="{FF2B5EF4-FFF2-40B4-BE49-F238E27FC236}">
                      <a16:creationId xmlns:a16="http://schemas.microsoft.com/office/drawing/2014/main" id="{938FE8CC-09B6-C8BC-6933-B60CF57FE3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3023" name="Rectangle 16">
                    <a:extLst>
                      <a:ext uri="{FF2B5EF4-FFF2-40B4-BE49-F238E27FC236}">
                        <a16:creationId xmlns:a16="http://schemas.microsoft.com/office/drawing/2014/main" id="{A435B501-67FC-9129-3003-36782729A4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4" name="Rectangle 17">
                    <a:extLst>
                      <a:ext uri="{FF2B5EF4-FFF2-40B4-BE49-F238E27FC236}">
                        <a16:creationId xmlns:a16="http://schemas.microsoft.com/office/drawing/2014/main" id="{9AF44134-07EF-288C-FC52-B9A311453B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20" name="Group 11">
                  <a:extLst>
                    <a:ext uri="{FF2B5EF4-FFF2-40B4-BE49-F238E27FC236}">
                      <a16:creationId xmlns:a16="http://schemas.microsoft.com/office/drawing/2014/main" id="{9242D572-737B-1CA5-0D89-794CE1972E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021" name="Rectangle 12">
                    <a:extLst>
                      <a:ext uri="{FF2B5EF4-FFF2-40B4-BE49-F238E27FC236}">
                        <a16:creationId xmlns:a16="http://schemas.microsoft.com/office/drawing/2014/main" id="{01861EB3-4486-306E-F8B9-67B4C7934B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2" name="Rectangle 13">
                    <a:extLst>
                      <a:ext uri="{FF2B5EF4-FFF2-40B4-BE49-F238E27FC236}">
                        <a16:creationId xmlns:a16="http://schemas.microsoft.com/office/drawing/2014/main" id="{95217726-61A0-762C-41F1-1D3CEC5BF6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F40551CD-D1E9-C20F-72FE-DB1219440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301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38B8283-709C-D01C-F928-87938A54A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8258AA59-0EDF-F7EC-9F0C-54AF999A8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238" y="100013"/>
            <a:ext cx="7772400" cy="990600"/>
          </a:xfrm>
        </p:spPr>
        <p:txBody>
          <a:bodyPr/>
          <a:lstStyle/>
          <a:p>
            <a:r>
              <a:rPr lang="en-US" altLang="en-US" sz="2800"/>
              <a:t>Sauter Mean Diameter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3CC097D9-9EC4-34A3-E534-301361F2B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188" y="1347788"/>
            <a:ext cx="3565525" cy="762000"/>
          </a:xfrm>
        </p:spPr>
        <p:txBody>
          <a:bodyPr/>
          <a:lstStyle/>
          <a:p>
            <a:r>
              <a:rPr lang="en-US" altLang="en-US" sz="2400" dirty="0"/>
              <a:t>Introducing the definition of SMD:</a:t>
            </a:r>
          </a:p>
        </p:txBody>
      </p:sp>
      <p:pic>
        <p:nvPicPr>
          <p:cNvPr id="70658" name="Picture 2">
            <a:extLst>
              <a:ext uri="{FF2B5EF4-FFF2-40B4-BE49-F238E27FC236}">
                <a16:creationId xmlns:a16="http://schemas.microsoft.com/office/drawing/2014/main" id="{987DED5C-491B-E21F-2024-9749AA6B4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166813"/>
            <a:ext cx="2055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32F82D-E2E1-6D11-179C-52F47BB07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5726113"/>
            <a:ext cx="7434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where </a:t>
            </a:r>
            <a:r>
              <a:rPr lang="en-US" altLang="en-US" sz="2400" i="1" dirty="0" err="1"/>
              <a:t>d</a:t>
            </a:r>
            <a:r>
              <a:rPr lang="en-US" altLang="en-US" sz="2400" i="1" baseline="-25000" dirty="0" err="1"/>
              <a:t>nozz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is the nozzle diameter,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/>
              <a:t>μ</a:t>
            </a:r>
            <a:r>
              <a:rPr lang="en-US" altLang="en-US" sz="2400" i="1" baseline="-25000" dirty="0" err="1"/>
              <a:t>f</a:t>
            </a:r>
            <a:r>
              <a:rPr lang="en-US" altLang="en-US" sz="2400" i="1" dirty="0"/>
              <a:t> , </a:t>
            </a:r>
            <a:r>
              <a:rPr lang="en-US" altLang="en-US" sz="2400" i="1" dirty="0" err="1"/>
              <a:t>μ</a:t>
            </a:r>
            <a:r>
              <a:rPr lang="en-US" altLang="en-US" sz="2400" i="1" baseline="-25000" dirty="0" err="1"/>
              <a:t>g</a:t>
            </a:r>
            <a:r>
              <a:rPr lang="en-US" altLang="en-US" sz="2400" i="1" dirty="0"/>
              <a:t> </a:t>
            </a:r>
            <a:r>
              <a:rPr lang="en-US" altLang="en-US" sz="2400" dirty="0"/>
              <a:t>are the fuel and gas dynamic viscosity, respectively,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CC8BD3-A228-019C-4BAE-365CC17D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57475"/>
            <a:ext cx="883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/>
              <a:t>The value of SMD found to be a function of on Reynolds number and Weber number of the spray: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1">
                <a:extLst>
                  <a:ext uri="{FF2B5EF4-FFF2-40B4-BE49-F238E27FC236}">
                    <a16:creationId xmlns:a16="http://schemas.microsoft.com/office/drawing/2014/main" id="{392C135C-A127-BED5-494C-1FD852244785}"/>
                  </a:ext>
                </a:extLst>
              </p:cNvPr>
              <p:cNvSpPr txBox="1"/>
              <p:nvPr/>
            </p:nvSpPr>
            <p:spPr bwMode="auto">
              <a:xfrm>
                <a:off x="890588" y="3889375"/>
                <a:ext cx="2900362" cy="942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𝑠𝑝𝑟𝑎𝑦</m:t>
                              </m:r>
                            </m:sub>
                          </m:sSub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𝑛𝑜𝑧𝑧𝑙𝑒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Object 21">
                <a:extLst>
                  <a:ext uri="{FF2B5EF4-FFF2-40B4-BE49-F238E27FC236}">
                    <a16:creationId xmlns:a16="http://schemas.microsoft.com/office/drawing/2014/main" id="{392C135C-A127-BED5-494C-1FD852244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0588" y="3889375"/>
                <a:ext cx="2900362" cy="942975"/>
              </a:xfrm>
              <a:prstGeom prst="rect">
                <a:avLst/>
              </a:prstGeom>
              <a:blipFill>
                <a:blip r:embed="rId3"/>
                <a:stretch>
                  <a:fillRect r="-4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2">
                <a:extLst>
                  <a:ext uri="{FF2B5EF4-FFF2-40B4-BE49-F238E27FC236}">
                    <a16:creationId xmlns:a16="http://schemas.microsoft.com/office/drawing/2014/main" id="{BD4A558F-957A-AB1D-5150-1BC438B7EECB}"/>
                  </a:ext>
                </a:extLst>
              </p:cNvPr>
              <p:cNvSpPr txBox="1"/>
              <p:nvPr/>
            </p:nvSpPr>
            <p:spPr bwMode="auto">
              <a:xfrm>
                <a:off x="4356100" y="3960813"/>
                <a:ext cx="2616200" cy="898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𝑛𝑜𝑧𝑧𝑙𝑒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2" name="Object 22">
                <a:extLst>
                  <a:ext uri="{FF2B5EF4-FFF2-40B4-BE49-F238E27FC236}">
                    <a16:creationId xmlns:a16="http://schemas.microsoft.com/office/drawing/2014/main" id="{BD4A558F-957A-AB1D-5150-1BC438B7E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100" y="3960813"/>
                <a:ext cx="2616200" cy="898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78A49C87-D7DD-64B8-C3A0-4919F6C25662}"/>
                  </a:ext>
                </a:extLst>
              </p:cNvPr>
              <p:cNvSpPr txBox="1"/>
              <p:nvPr/>
            </p:nvSpPr>
            <p:spPr bwMode="auto">
              <a:xfrm>
                <a:off x="1487488" y="4787900"/>
                <a:ext cx="5735637" cy="102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=4.12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𝑛𝑜𝑧𝑧𝑙𝑒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sup>
                          </m:sSup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func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−0.75</m:t>
                          </m:r>
                        </m:sup>
                      </m:sSup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𝑓𝑢𝑒𝑙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𝑔𝑎𝑠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0.54</m:t>
                          </m:r>
                        </m:sup>
                      </m:sSup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𝑓𝑢𝑒𝑙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𝑔𝑎𝑠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0.18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78A49C87-D7DD-64B8-C3A0-4919F6C25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7488" y="4787900"/>
                <a:ext cx="5735637" cy="1028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8C6EFA26-7EE5-E5B3-6609-5E5B8AF88304}"/>
                  </a:ext>
                </a:extLst>
              </p:cNvPr>
              <p:cNvSpPr txBox="1"/>
              <p:nvPr/>
            </p:nvSpPr>
            <p:spPr bwMode="auto">
              <a:xfrm>
                <a:off x="4467225" y="3125788"/>
                <a:ext cx="2817813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func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8C6EFA26-7EE5-E5B3-6609-5E5B8AF88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7225" y="3125788"/>
                <a:ext cx="2817813" cy="733425"/>
              </a:xfrm>
              <a:prstGeom prst="rect">
                <a:avLst/>
              </a:prstGeom>
              <a:blipFill>
                <a:blip r:embed="rId6"/>
                <a:stretch>
                  <a:fillRect l="-6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AE50345A-712A-81D6-0D69-FB030D8B0066}"/>
                  </a:ext>
                </a:extLst>
              </p:cNvPr>
              <p:cNvSpPr txBox="1"/>
              <p:nvPr/>
            </p:nvSpPr>
            <p:spPr bwMode="auto">
              <a:xfrm>
                <a:off x="5608638" y="1181100"/>
                <a:ext cx="2065337" cy="1724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AE50345A-712A-81D6-0D69-FB030D8B0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8638" y="1181100"/>
                <a:ext cx="2065337" cy="1724025"/>
              </a:xfrm>
              <a:prstGeom prst="rect">
                <a:avLst/>
              </a:prstGeom>
              <a:blipFill>
                <a:blip r:embed="rId7"/>
                <a:stretch>
                  <a:fillRect l="-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044" name="Group 38">
            <a:extLst>
              <a:ext uri="{FF2B5EF4-FFF2-40B4-BE49-F238E27FC236}">
                <a16:creationId xmlns:a16="http://schemas.microsoft.com/office/drawing/2014/main" id="{910C8E23-AABF-121B-442A-21B52221FB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4045" name="Group 19">
              <a:extLst>
                <a:ext uri="{FF2B5EF4-FFF2-40B4-BE49-F238E27FC236}">
                  <a16:creationId xmlns:a16="http://schemas.microsoft.com/office/drawing/2014/main" id="{2161767A-E99E-D7B8-6858-0AB83BDDC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4047" name="Group 8">
                <a:extLst>
                  <a:ext uri="{FF2B5EF4-FFF2-40B4-BE49-F238E27FC236}">
                    <a16:creationId xmlns:a16="http://schemas.microsoft.com/office/drawing/2014/main" id="{DEE90501-E08E-76A9-0DBA-1DF25ECCEB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4049" name="Group 9">
                  <a:extLst>
                    <a:ext uri="{FF2B5EF4-FFF2-40B4-BE49-F238E27FC236}">
                      <a16:creationId xmlns:a16="http://schemas.microsoft.com/office/drawing/2014/main" id="{5158A28D-5A74-562F-FCE4-01C4D3F7A6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4059" name="Rectangle 10">
                    <a:extLst>
                      <a:ext uri="{FF2B5EF4-FFF2-40B4-BE49-F238E27FC236}">
                        <a16:creationId xmlns:a16="http://schemas.microsoft.com/office/drawing/2014/main" id="{0030DAF1-6C66-E51B-D0FD-1DE83DC6CC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60" name="Rectangle 11">
                    <a:extLst>
                      <a:ext uri="{FF2B5EF4-FFF2-40B4-BE49-F238E27FC236}">
                        <a16:creationId xmlns:a16="http://schemas.microsoft.com/office/drawing/2014/main" id="{2E29AE1F-4096-0D98-91EC-A72AA7E590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50" name="Group 12">
                  <a:extLst>
                    <a:ext uri="{FF2B5EF4-FFF2-40B4-BE49-F238E27FC236}">
                      <a16:creationId xmlns:a16="http://schemas.microsoft.com/office/drawing/2014/main" id="{7018EE61-4573-9C9D-B764-02C7023949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4057" name="Rectangle 13">
                    <a:extLst>
                      <a:ext uri="{FF2B5EF4-FFF2-40B4-BE49-F238E27FC236}">
                        <a16:creationId xmlns:a16="http://schemas.microsoft.com/office/drawing/2014/main" id="{24779975-72E7-DCB6-98FE-9E65B879EB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8" name="Rectangle 14">
                    <a:extLst>
                      <a:ext uri="{FF2B5EF4-FFF2-40B4-BE49-F238E27FC236}">
                        <a16:creationId xmlns:a16="http://schemas.microsoft.com/office/drawing/2014/main" id="{90E811AC-284F-858D-3B28-8D80ACE63E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51" name="Group 10">
                  <a:extLst>
                    <a:ext uri="{FF2B5EF4-FFF2-40B4-BE49-F238E27FC236}">
                      <a16:creationId xmlns:a16="http://schemas.microsoft.com/office/drawing/2014/main" id="{4CFB0406-6ED4-41F3-C139-83861EF7BC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055" name="Rectangle 16">
                    <a:extLst>
                      <a:ext uri="{FF2B5EF4-FFF2-40B4-BE49-F238E27FC236}">
                        <a16:creationId xmlns:a16="http://schemas.microsoft.com/office/drawing/2014/main" id="{EE539859-628E-1D01-A0BF-2F28BF6C8C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6" name="Rectangle 17">
                    <a:extLst>
                      <a:ext uri="{FF2B5EF4-FFF2-40B4-BE49-F238E27FC236}">
                        <a16:creationId xmlns:a16="http://schemas.microsoft.com/office/drawing/2014/main" id="{15F809BE-E3C1-411D-1592-CA4B74ADCB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52" name="Group 11">
                  <a:extLst>
                    <a:ext uri="{FF2B5EF4-FFF2-40B4-BE49-F238E27FC236}">
                      <a16:creationId xmlns:a16="http://schemas.microsoft.com/office/drawing/2014/main" id="{B2B95A28-E466-D410-95F3-6EAF9FFA43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4053" name="Rectangle 12">
                    <a:extLst>
                      <a:ext uri="{FF2B5EF4-FFF2-40B4-BE49-F238E27FC236}">
                        <a16:creationId xmlns:a16="http://schemas.microsoft.com/office/drawing/2014/main" id="{58F376E4-E64F-74D4-13A5-C07ADBF351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4" name="Rectangle 13">
                    <a:extLst>
                      <a:ext uri="{FF2B5EF4-FFF2-40B4-BE49-F238E27FC236}">
                        <a16:creationId xmlns:a16="http://schemas.microsoft.com/office/drawing/2014/main" id="{88C644F0-81AC-7BDA-AE3F-4D9CB6E87E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DECC791F-E1F3-E5C3-D6F8-1DA129E4E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404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3CEEC19-200C-2DEE-A556-2E10A72AB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6" grpId="0"/>
      <p:bldP spid="20" grpId="0"/>
      <p:bldP spid="21" grpId="0"/>
      <p:bldP spid="22" grpId="0"/>
      <p:bldP spid="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DA62C231-EA65-7183-A3BA-70F424046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913"/>
            <a:ext cx="7772400" cy="533400"/>
          </a:xfrm>
        </p:spPr>
        <p:txBody>
          <a:bodyPr/>
          <a:lstStyle/>
          <a:p>
            <a:r>
              <a:rPr lang="en-IN" altLang="en-US" sz="2800"/>
              <a:t>Selection of Nozzle diameter &amp; Flow Rate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AC209D-E6C8-18BF-2D7D-7180280C963A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447800"/>
          <a:ext cx="5605463" cy="3609973"/>
        </p:xfrm>
        <a:graphic>
          <a:graphicData uri="http://schemas.openxmlformats.org/drawingml/2006/table">
            <a:tbl>
              <a:tblPr/>
              <a:tblGrid>
                <a:gridCol w="1868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2400" baseline="-25000" dirty="0" err="1">
                          <a:latin typeface="Calibri"/>
                          <a:ea typeface="Calibri"/>
                          <a:cs typeface="Times New Roman"/>
                        </a:rPr>
                        <a:t>nozz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(mm)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nozz</a:t>
                      </a: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/d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nozz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SMD (micrometers)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36.1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0.12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18.05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1.75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8.45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9.0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25.8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7.22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61.3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6.02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124.3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5.16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226.2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2AD9AC-5861-92CF-C8C8-C44FDDED6689}"/>
              </a:ext>
            </a:extLst>
          </p:cNvPr>
          <p:cNvGraphicFramePr>
            <a:graphicFrameLocks noGrp="1"/>
          </p:cNvGraphicFramePr>
          <p:nvPr/>
        </p:nvGraphicFramePr>
        <p:xfrm>
          <a:off x="3657600" y="2208213"/>
          <a:ext cx="5105400" cy="4187826"/>
        </p:xfrm>
        <a:graphic>
          <a:graphicData uri="http://schemas.openxmlformats.org/drawingml/2006/table">
            <a:tbl>
              <a:tblPr/>
              <a:tblGrid>
                <a:gridCol w="2706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6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Injection rate (kg/hr)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SMD(micrometers)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128.389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80.6993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57.0493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43.2497</a:t>
                      </a:r>
                      <a:endParaRPr lang="en-IN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34.345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5120" name="Group 38">
            <a:extLst>
              <a:ext uri="{FF2B5EF4-FFF2-40B4-BE49-F238E27FC236}">
                <a16:creationId xmlns:a16="http://schemas.microsoft.com/office/drawing/2014/main" id="{A106B89B-73B8-4446-A73B-7EFE7BA7417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5121" name="Group 19">
              <a:extLst>
                <a:ext uri="{FF2B5EF4-FFF2-40B4-BE49-F238E27FC236}">
                  <a16:creationId xmlns:a16="http://schemas.microsoft.com/office/drawing/2014/main" id="{0FBF1713-1F0D-30F3-5D7B-296B2EE208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5123" name="Group 8">
                <a:extLst>
                  <a:ext uri="{FF2B5EF4-FFF2-40B4-BE49-F238E27FC236}">
                    <a16:creationId xmlns:a16="http://schemas.microsoft.com/office/drawing/2014/main" id="{D344B073-5204-5860-60DD-12AA205BC4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5125" name="Group 9">
                  <a:extLst>
                    <a:ext uri="{FF2B5EF4-FFF2-40B4-BE49-F238E27FC236}">
                      <a16:creationId xmlns:a16="http://schemas.microsoft.com/office/drawing/2014/main" id="{D70B69ED-B88E-A97E-45CB-4B2FE8C743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5135" name="Rectangle 10">
                    <a:extLst>
                      <a:ext uri="{FF2B5EF4-FFF2-40B4-BE49-F238E27FC236}">
                        <a16:creationId xmlns:a16="http://schemas.microsoft.com/office/drawing/2014/main" id="{D3E5E974-FDD3-AEAC-7865-210F223046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136" name="Rectangle 11">
                    <a:extLst>
                      <a:ext uri="{FF2B5EF4-FFF2-40B4-BE49-F238E27FC236}">
                        <a16:creationId xmlns:a16="http://schemas.microsoft.com/office/drawing/2014/main" id="{038EAC6D-37E7-A061-EF4F-5DC586E9A1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126" name="Group 12">
                  <a:extLst>
                    <a:ext uri="{FF2B5EF4-FFF2-40B4-BE49-F238E27FC236}">
                      <a16:creationId xmlns:a16="http://schemas.microsoft.com/office/drawing/2014/main" id="{45C50075-7E48-C752-F195-441836C60D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5133" name="Rectangle 13">
                    <a:extLst>
                      <a:ext uri="{FF2B5EF4-FFF2-40B4-BE49-F238E27FC236}">
                        <a16:creationId xmlns:a16="http://schemas.microsoft.com/office/drawing/2014/main" id="{55B0F8AF-015A-AD60-E65F-DA531CFDBC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134" name="Rectangle 14">
                    <a:extLst>
                      <a:ext uri="{FF2B5EF4-FFF2-40B4-BE49-F238E27FC236}">
                        <a16:creationId xmlns:a16="http://schemas.microsoft.com/office/drawing/2014/main" id="{01960CD0-4554-B975-43B0-659B5AACFA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127" name="Group 10">
                  <a:extLst>
                    <a:ext uri="{FF2B5EF4-FFF2-40B4-BE49-F238E27FC236}">
                      <a16:creationId xmlns:a16="http://schemas.microsoft.com/office/drawing/2014/main" id="{1B3C0DC0-3B0F-B06B-9BD1-337A5508B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131" name="Rectangle 16">
                    <a:extLst>
                      <a:ext uri="{FF2B5EF4-FFF2-40B4-BE49-F238E27FC236}">
                        <a16:creationId xmlns:a16="http://schemas.microsoft.com/office/drawing/2014/main" id="{E39BEBCD-4236-07C9-54E3-AEE6448894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132" name="Rectangle 17">
                    <a:extLst>
                      <a:ext uri="{FF2B5EF4-FFF2-40B4-BE49-F238E27FC236}">
                        <a16:creationId xmlns:a16="http://schemas.microsoft.com/office/drawing/2014/main" id="{414B3581-78EF-E5C0-A797-9E489DD4EE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128" name="Group 11">
                  <a:extLst>
                    <a:ext uri="{FF2B5EF4-FFF2-40B4-BE49-F238E27FC236}">
                      <a16:creationId xmlns:a16="http://schemas.microsoft.com/office/drawing/2014/main" id="{357BBE6C-3958-F43D-B396-D594CB61DC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5129" name="Rectangle 12">
                    <a:extLst>
                      <a:ext uri="{FF2B5EF4-FFF2-40B4-BE49-F238E27FC236}">
                        <a16:creationId xmlns:a16="http://schemas.microsoft.com/office/drawing/2014/main" id="{47BADAF1-A273-FE18-9D4D-1568594C4A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130" name="Rectangle 13">
                    <a:extLst>
                      <a:ext uri="{FF2B5EF4-FFF2-40B4-BE49-F238E27FC236}">
                        <a16:creationId xmlns:a16="http://schemas.microsoft.com/office/drawing/2014/main" id="{532184CB-75EB-601A-F960-68BFDE616F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BF441493-F759-4476-A814-38CF76BC1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512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74D858-11BC-F5CD-A9E7-1299FCEDE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C1FEF722-34EA-847B-F5C2-0686D86D8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0325" y="223838"/>
            <a:ext cx="7772400" cy="838200"/>
          </a:xfrm>
        </p:spPr>
        <p:txBody>
          <a:bodyPr/>
          <a:lstStyle/>
          <a:p>
            <a:r>
              <a:rPr lang="en-IN" altLang="en-US" sz="2800"/>
              <a:t>Need for Theory of Pulsating Fuel Flow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2B25C-FCBC-8389-8ECF-D5B86833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576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pressure gradient across the injector openings can be defined as a trapezoidal pulse train.</a:t>
            </a:r>
            <a:endParaRPr lang="en-IN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This pulse train in real time is mapped as a Fourier series with non-dimensional time and frequency as governing parameters.</a:t>
            </a:r>
            <a:endParaRPr lang="en-IN" altLang="en-US" sz="240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A892EA3-EEAE-9E81-C80A-B84127944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314450"/>
            <a:ext cx="2841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66877C-4898-57A8-8707-4014CADA8961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1104900"/>
            <a:ext cx="5416550" cy="2395538"/>
            <a:chOff x="4290659" y="685800"/>
            <a:chExt cx="4147828" cy="2940582"/>
          </a:xfrm>
        </p:grpSpPr>
        <p:grpSp>
          <p:nvGrpSpPr>
            <p:cNvPr id="47129" name="Group 3">
              <a:extLst>
                <a:ext uri="{FF2B5EF4-FFF2-40B4-BE49-F238E27FC236}">
                  <a16:creationId xmlns:a16="http://schemas.microsoft.com/office/drawing/2014/main" id="{8DDEFCBB-632E-A74D-93AA-23BEDAB64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0659" y="685800"/>
              <a:ext cx="4147828" cy="2940582"/>
              <a:chOff x="4290659" y="685800"/>
              <a:chExt cx="4147828" cy="2940582"/>
            </a:xfrm>
          </p:grpSpPr>
          <p:pic>
            <p:nvPicPr>
              <p:cNvPr id="47131" name="Picture 1">
                <a:extLst>
                  <a:ext uri="{FF2B5EF4-FFF2-40B4-BE49-F238E27FC236}">
                    <a16:creationId xmlns:a16="http://schemas.microsoft.com/office/drawing/2014/main" id="{9D3DBABE-0044-B037-3D81-1E390016BE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0659" y="697890"/>
                <a:ext cx="4147828" cy="2928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32" name="TextBox 2">
                <a:extLst>
                  <a:ext uri="{FF2B5EF4-FFF2-40B4-BE49-F238E27FC236}">
                    <a16:creationId xmlns:a16="http://schemas.microsoft.com/office/drawing/2014/main" id="{695AE624-59C0-4183-A18D-4985A039A4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2973" y="2449124"/>
                <a:ext cx="2295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400"/>
                  <a:t>.</a:t>
                </a:r>
              </a:p>
            </p:txBody>
          </p:sp>
          <p:sp>
            <p:nvSpPr>
              <p:cNvPr id="47133" name="TextBox 25">
                <a:extLst>
                  <a:ext uri="{FF2B5EF4-FFF2-40B4-BE49-F238E27FC236}">
                    <a16:creationId xmlns:a16="http://schemas.microsoft.com/office/drawing/2014/main" id="{B596EF25-4734-7E6B-EA83-3FD259962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378" y="2008247"/>
                <a:ext cx="2295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400"/>
                  <a:t>.</a:t>
                </a:r>
              </a:p>
            </p:txBody>
          </p:sp>
          <p:sp>
            <p:nvSpPr>
              <p:cNvPr id="47134" name="TextBox 26">
                <a:extLst>
                  <a:ext uri="{FF2B5EF4-FFF2-40B4-BE49-F238E27FC236}">
                    <a16:creationId xmlns:a16="http://schemas.microsoft.com/office/drawing/2014/main" id="{9C34CCD6-18D4-BBFF-355A-324578F789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2973" y="1532960"/>
                <a:ext cx="2295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400"/>
                  <a:t>.</a:t>
                </a:r>
              </a:p>
            </p:txBody>
          </p:sp>
          <p:sp>
            <p:nvSpPr>
              <p:cNvPr id="47135" name="TextBox 27">
                <a:extLst>
                  <a:ext uri="{FF2B5EF4-FFF2-40B4-BE49-F238E27FC236}">
                    <a16:creationId xmlns:a16="http://schemas.microsoft.com/office/drawing/2014/main" id="{8CE815BA-A76D-791C-B20C-570F3D3D5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2973" y="1066885"/>
                <a:ext cx="2295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400"/>
                  <a:t>.</a:t>
                </a:r>
              </a:p>
            </p:txBody>
          </p:sp>
          <p:sp>
            <p:nvSpPr>
              <p:cNvPr id="47136" name="TextBox 28">
                <a:extLst>
                  <a:ext uri="{FF2B5EF4-FFF2-40B4-BE49-F238E27FC236}">
                    <a16:creationId xmlns:a16="http://schemas.microsoft.com/office/drawing/2014/main" id="{283E8774-8D2A-5AA6-E76B-D64393D34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5234" y="685800"/>
                <a:ext cx="377026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200"/>
                  <a:t>1.0</a:t>
                </a:r>
              </a:p>
            </p:txBody>
          </p:sp>
          <p:sp>
            <p:nvSpPr>
              <p:cNvPr id="47137" name="TextBox 29">
                <a:extLst>
                  <a:ext uri="{FF2B5EF4-FFF2-40B4-BE49-F238E27FC236}">
                    <a16:creationId xmlns:a16="http://schemas.microsoft.com/office/drawing/2014/main" id="{BD61A87C-6712-A069-861D-4F24FBB355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5992" y="3228201"/>
                <a:ext cx="338554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200"/>
                  <a:t>50</a:t>
                </a:r>
              </a:p>
            </p:txBody>
          </p:sp>
          <p:sp>
            <p:nvSpPr>
              <p:cNvPr id="47138" name="TextBox 30">
                <a:extLst>
                  <a:ext uri="{FF2B5EF4-FFF2-40B4-BE49-F238E27FC236}">
                    <a16:creationId xmlns:a16="http://schemas.microsoft.com/office/drawing/2014/main" id="{E35263A4-825E-E1B2-42D1-290EE88BD5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67990" y="3186861"/>
                <a:ext cx="26161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200"/>
                  <a:t>0</a:t>
                </a:r>
              </a:p>
            </p:txBody>
          </p:sp>
          <p:sp>
            <p:nvSpPr>
              <p:cNvPr id="47139" name="TextBox 31">
                <a:extLst>
                  <a:ext uri="{FF2B5EF4-FFF2-40B4-BE49-F238E27FC236}">
                    <a16:creationId xmlns:a16="http://schemas.microsoft.com/office/drawing/2014/main" id="{2FB3D3A8-0B85-6AE6-FCD0-324A4A198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7803" y="3180356"/>
                <a:ext cx="38985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200"/>
                  <a:t>-45</a:t>
                </a:r>
              </a:p>
            </p:txBody>
          </p:sp>
          <p:sp>
            <p:nvSpPr>
              <p:cNvPr id="47140" name="TextBox 32">
                <a:extLst>
                  <a:ext uri="{FF2B5EF4-FFF2-40B4-BE49-F238E27FC236}">
                    <a16:creationId xmlns:a16="http://schemas.microsoft.com/office/drawing/2014/main" id="{9D06B9CA-4BB6-5705-8259-55D41F654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9150" y="3124200"/>
                <a:ext cx="38985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200"/>
                  <a:t>-90</a:t>
                </a:r>
              </a:p>
            </p:txBody>
          </p:sp>
          <p:sp>
            <p:nvSpPr>
              <p:cNvPr id="47141" name="TextBox 33">
                <a:extLst>
                  <a:ext uri="{FF2B5EF4-FFF2-40B4-BE49-F238E27FC236}">
                    <a16:creationId xmlns:a16="http://schemas.microsoft.com/office/drawing/2014/main" id="{61FB631E-A418-BBA1-F14B-846D82643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3152001"/>
                <a:ext cx="466794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200"/>
                  <a:t>-180</a:t>
                </a:r>
              </a:p>
            </p:txBody>
          </p:sp>
          <p:sp>
            <p:nvSpPr>
              <p:cNvPr id="47142" name="TextBox 34">
                <a:extLst>
                  <a:ext uri="{FF2B5EF4-FFF2-40B4-BE49-F238E27FC236}">
                    <a16:creationId xmlns:a16="http://schemas.microsoft.com/office/drawing/2014/main" id="{5730315C-4E4F-C995-9A01-1F26E2C65A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5406" y="3124200"/>
                <a:ext cx="466794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200"/>
                  <a:t>-270</a:t>
                </a:r>
              </a:p>
            </p:txBody>
          </p:sp>
          <p:sp>
            <p:nvSpPr>
              <p:cNvPr id="47143" name="TextBox 35">
                <a:extLst>
                  <a:ext uri="{FF2B5EF4-FFF2-40B4-BE49-F238E27FC236}">
                    <a16:creationId xmlns:a16="http://schemas.microsoft.com/office/drawing/2014/main" id="{8E79823F-F937-639B-B0F0-09F94AB148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6763" y="3122246"/>
                <a:ext cx="466794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200"/>
                  <a:t>-360</a:t>
                </a:r>
              </a:p>
            </p:txBody>
          </p:sp>
          <p:sp>
            <p:nvSpPr>
              <p:cNvPr id="47144" name="TextBox 36">
                <a:extLst>
                  <a:ext uri="{FF2B5EF4-FFF2-40B4-BE49-F238E27FC236}">
                    <a16:creationId xmlns:a16="http://schemas.microsoft.com/office/drawing/2014/main" id="{4C96D07D-635F-B03E-91FF-9B03616CBD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3200400"/>
                <a:ext cx="466794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1200"/>
                  <a:t>-450</a:t>
                </a:r>
              </a:p>
            </p:txBody>
          </p:sp>
        </p:grpSp>
        <p:sp>
          <p:nvSpPr>
            <p:cNvPr id="47130" name="TextBox 4">
              <a:extLst>
                <a:ext uri="{FF2B5EF4-FFF2-40B4-BE49-F238E27FC236}">
                  <a16:creationId xmlns:a16="http://schemas.microsoft.com/office/drawing/2014/main" id="{28769CAE-48DA-DCC0-58DA-71E04127D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9201" y="3266608"/>
              <a:ext cx="207460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1600"/>
                <a:t>Crank angle in degrees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A62BB977-7034-83E3-D9EE-D27C83F2B02D}"/>
                  </a:ext>
                </a:extLst>
              </p:cNvPr>
              <p:cNvSpPr txBox="1"/>
              <p:nvPr/>
            </p:nvSpPr>
            <p:spPr bwMode="auto">
              <a:xfrm>
                <a:off x="609600" y="5105400"/>
                <a:ext cx="7110413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̄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𝐶𝑂𝑆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̄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𝑆𝑖𝑛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A62BB977-7034-83E3-D9EE-D27C83F2B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105400"/>
                <a:ext cx="7110413" cy="869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7">
                <a:extLst>
                  <a:ext uri="{FF2B5EF4-FFF2-40B4-BE49-F238E27FC236}">
                    <a16:creationId xmlns:a16="http://schemas.microsoft.com/office/drawing/2014/main" id="{9B3C604F-6F93-E5A4-97BB-70DC6015DE8F}"/>
                  </a:ext>
                </a:extLst>
              </p:cNvPr>
              <p:cNvSpPr txBox="1"/>
              <p:nvPr/>
            </p:nvSpPr>
            <p:spPr bwMode="auto">
              <a:xfrm>
                <a:off x="1751013" y="5911850"/>
                <a:ext cx="3735387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̄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𝑡𝑖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8" name="Object 37">
                <a:extLst>
                  <a:ext uri="{FF2B5EF4-FFF2-40B4-BE49-F238E27FC236}">
                    <a16:creationId xmlns:a16="http://schemas.microsoft.com/office/drawing/2014/main" id="{9B3C604F-6F93-E5A4-97BB-70DC6015D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1013" y="5911850"/>
                <a:ext cx="3735387" cy="869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112" name="Group 38">
            <a:extLst>
              <a:ext uri="{FF2B5EF4-FFF2-40B4-BE49-F238E27FC236}">
                <a16:creationId xmlns:a16="http://schemas.microsoft.com/office/drawing/2014/main" id="{9B87AB00-C0B7-F8DF-EF62-634087F2EE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7113" name="Group 19">
              <a:extLst>
                <a:ext uri="{FF2B5EF4-FFF2-40B4-BE49-F238E27FC236}">
                  <a16:creationId xmlns:a16="http://schemas.microsoft.com/office/drawing/2014/main" id="{CCFAE1A7-C9BE-FCCC-C876-D705086AEE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7115" name="Group 8">
                <a:extLst>
                  <a:ext uri="{FF2B5EF4-FFF2-40B4-BE49-F238E27FC236}">
                    <a16:creationId xmlns:a16="http://schemas.microsoft.com/office/drawing/2014/main" id="{4E911F80-204E-1D0E-331D-C6BAAEB60F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7117" name="Group 9">
                  <a:extLst>
                    <a:ext uri="{FF2B5EF4-FFF2-40B4-BE49-F238E27FC236}">
                      <a16:creationId xmlns:a16="http://schemas.microsoft.com/office/drawing/2014/main" id="{C5F337BC-7B62-ED7A-3C67-A2A33BF241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7127" name="Rectangle 10">
                    <a:extLst>
                      <a:ext uri="{FF2B5EF4-FFF2-40B4-BE49-F238E27FC236}">
                        <a16:creationId xmlns:a16="http://schemas.microsoft.com/office/drawing/2014/main" id="{ECBF3D1F-17C8-3006-BAE6-1483E5EC4E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28" name="Rectangle 11">
                    <a:extLst>
                      <a:ext uri="{FF2B5EF4-FFF2-40B4-BE49-F238E27FC236}">
                        <a16:creationId xmlns:a16="http://schemas.microsoft.com/office/drawing/2014/main" id="{95F214F0-18FB-4F3A-A76A-CD9DD45B2D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118" name="Group 12">
                  <a:extLst>
                    <a:ext uri="{FF2B5EF4-FFF2-40B4-BE49-F238E27FC236}">
                      <a16:creationId xmlns:a16="http://schemas.microsoft.com/office/drawing/2014/main" id="{104B872E-C6B8-C8DF-076C-A4CD729EC1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125" name="Rectangle 13">
                    <a:extLst>
                      <a:ext uri="{FF2B5EF4-FFF2-40B4-BE49-F238E27FC236}">
                        <a16:creationId xmlns:a16="http://schemas.microsoft.com/office/drawing/2014/main" id="{6D53FE9D-2B6F-D715-E071-BE34576469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26" name="Rectangle 14">
                    <a:extLst>
                      <a:ext uri="{FF2B5EF4-FFF2-40B4-BE49-F238E27FC236}">
                        <a16:creationId xmlns:a16="http://schemas.microsoft.com/office/drawing/2014/main" id="{BB589BE9-23F5-2343-F87A-924A45CEC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119" name="Group 30">
                  <a:extLst>
                    <a:ext uri="{FF2B5EF4-FFF2-40B4-BE49-F238E27FC236}">
                      <a16:creationId xmlns:a16="http://schemas.microsoft.com/office/drawing/2014/main" id="{65818B3C-D5D4-40E1-05FE-13B98C787E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7123" name="Rectangle 16">
                    <a:extLst>
                      <a:ext uri="{FF2B5EF4-FFF2-40B4-BE49-F238E27FC236}">
                        <a16:creationId xmlns:a16="http://schemas.microsoft.com/office/drawing/2014/main" id="{64BA2488-A30C-4423-9FDD-C78323A6D7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24" name="Rectangle 17">
                    <a:extLst>
                      <a:ext uri="{FF2B5EF4-FFF2-40B4-BE49-F238E27FC236}">
                        <a16:creationId xmlns:a16="http://schemas.microsoft.com/office/drawing/2014/main" id="{637DB1FD-A71F-9CA7-3B19-FCFEB287CA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120" name="Group 31">
                  <a:extLst>
                    <a:ext uri="{FF2B5EF4-FFF2-40B4-BE49-F238E27FC236}">
                      <a16:creationId xmlns:a16="http://schemas.microsoft.com/office/drawing/2014/main" id="{F33B8219-5826-45EA-C8A7-D7C0491CDF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7121" name="Rectangle 32">
                    <a:extLst>
                      <a:ext uri="{FF2B5EF4-FFF2-40B4-BE49-F238E27FC236}">
                        <a16:creationId xmlns:a16="http://schemas.microsoft.com/office/drawing/2014/main" id="{51A7869B-73E8-5230-8EEE-4ED0B3142E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22" name="Rectangle 33">
                    <a:extLst>
                      <a:ext uri="{FF2B5EF4-FFF2-40B4-BE49-F238E27FC236}">
                        <a16:creationId xmlns:a16="http://schemas.microsoft.com/office/drawing/2014/main" id="{A7F71CFB-5DAC-750E-854E-7004542DDF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7D753C8D-198E-A693-C1DD-B1C05E109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711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5EA30DA-6F6C-5651-028F-BDD39C033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5972173-AEB1-B596-0DCD-33D790BE9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39713"/>
            <a:ext cx="7772400" cy="895350"/>
          </a:xfrm>
        </p:spPr>
        <p:txBody>
          <a:bodyPr/>
          <a:lstStyle/>
          <a:p>
            <a:r>
              <a:rPr lang="en-US" altLang="en-US" sz="2800"/>
              <a:t>New Chapter in Fluid Mechanics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02AED089-47D4-D1C8-D2B7-E9D6415E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312863"/>
            <a:ext cx="2390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E6136A-383D-3620-9B3A-29D09577D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1138238"/>
            <a:ext cx="6400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Fully developed axisymmetric pulsating laminar pipe flow.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Navier-Stokes equation for an axisymmetric flow can be written as:</a:t>
            </a:r>
            <a:endParaRPr lang="en-IN" altLang="en-US" sz="2400"/>
          </a:p>
        </p:txBody>
      </p:sp>
      <p:graphicFrame>
        <p:nvGraphicFramePr>
          <p:cNvPr id="7191" name="Object 23">
            <a:extLst>
              <a:ext uri="{FF2B5EF4-FFF2-40B4-BE49-F238E27FC236}">
                <a16:creationId xmlns:a16="http://schemas.microsoft.com/office/drawing/2014/main" id="{EAE10AFA-879B-EDB8-D165-7BC9852AED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2260600"/>
          <a:ext cx="292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52600" imgH="457200" progId="">
                  <p:embed/>
                </p:oleObj>
              </mc:Choice>
              <mc:Fallback>
                <p:oleObj r:id="rId3" imgW="1752600" imgH="45720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260600"/>
                        <a:ext cx="2921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9C8C731-EEF0-B182-EC4B-C1E6E273B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3094038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pressure gradient in the above equation can be written in the form of a Fourier transform as discussed above.</a:t>
            </a:r>
            <a:endParaRPr lang="en-IN" alt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25CF17-67F9-9CEB-0646-A4B4AF41C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97425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equation when solved gives absolute flow velocity and mass flow rate mapped against time in a complex space:</a:t>
            </a:r>
            <a:endParaRPr lang="en-IN" altLang="en-US" sz="2400"/>
          </a:p>
        </p:txBody>
      </p:sp>
      <p:graphicFrame>
        <p:nvGraphicFramePr>
          <p:cNvPr id="7193" name="Object 25">
            <a:extLst>
              <a:ext uri="{FF2B5EF4-FFF2-40B4-BE49-F238E27FC236}">
                <a16:creationId xmlns:a16="http://schemas.microsoft.com/office/drawing/2014/main" id="{B82EB2E4-7914-0AC3-586E-D19CA616F4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722938"/>
          <a:ext cx="5638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483100" imgH="736600" progId="">
                  <p:embed/>
                </p:oleObj>
              </mc:Choice>
              <mc:Fallback>
                <p:oleObj r:id="rId5" imgW="4483100" imgH="73660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22938"/>
                        <a:ext cx="5638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4" name="Object 26">
            <a:extLst>
              <a:ext uri="{FF2B5EF4-FFF2-40B4-BE49-F238E27FC236}">
                <a16:creationId xmlns:a16="http://schemas.microsoft.com/office/drawing/2014/main" id="{79566DD5-7AD3-A6A8-A24B-EA3991B8FF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6213" y="5767388"/>
          <a:ext cx="18303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054100" imgH="482600" progId="">
                  <p:embed/>
                </p:oleObj>
              </mc:Choice>
              <mc:Fallback>
                <p:oleObj r:id="rId7" imgW="1054100" imgH="48260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13" y="5767388"/>
                        <a:ext cx="18303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9" name="Ink 11">
                <a:extLst>
                  <a:ext uri="{FF2B5EF4-FFF2-40B4-BE49-F238E27FC236}">
                    <a16:creationId xmlns:a16="http://schemas.microsoft.com/office/drawing/2014/main" id="{0D3A02AD-5440-4C67-92DA-6879D74DA3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6513" y="2635250"/>
              <a:ext cx="1587" cy="1588"/>
            </p14:xfrm>
          </p:contentPart>
        </mc:Choice>
        <mc:Fallback xmlns="">
          <p:pic>
            <p:nvPicPr>
              <p:cNvPr id="8199" name="Ink 11">
                <a:extLst>
                  <a:ext uri="{FF2B5EF4-FFF2-40B4-BE49-F238E27FC236}">
                    <a16:creationId xmlns:a16="http://schemas.microsoft.com/office/drawing/2014/main" id="{0D3A02AD-5440-4C67-92DA-6879D74DA3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5251" y="25939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DC70C52D-9758-B472-E784-AAAD7539DCA4}"/>
                  </a:ext>
                </a:extLst>
              </p:cNvPr>
              <p:cNvSpPr txBox="1"/>
              <p:nvPr/>
            </p:nvSpPr>
            <p:spPr bwMode="auto">
              <a:xfrm>
                <a:off x="2133600" y="3957638"/>
                <a:ext cx="4119563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̄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̄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𝑡𝑖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DC70C52D-9758-B472-E784-AAAD7539D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3957638"/>
                <a:ext cx="4119563" cy="8699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140" name="Group 38">
            <a:extLst>
              <a:ext uri="{FF2B5EF4-FFF2-40B4-BE49-F238E27FC236}">
                <a16:creationId xmlns:a16="http://schemas.microsoft.com/office/drawing/2014/main" id="{049CFF81-E3F9-00E1-A385-5471B71DE6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8141" name="Group 19">
              <a:extLst>
                <a:ext uri="{FF2B5EF4-FFF2-40B4-BE49-F238E27FC236}">
                  <a16:creationId xmlns:a16="http://schemas.microsoft.com/office/drawing/2014/main" id="{E8B364E3-3243-B962-BDFF-AE4CDD7A0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8143" name="Group 8">
                <a:extLst>
                  <a:ext uri="{FF2B5EF4-FFF2-40B4-BE49-F238E27FC236}">
                    <a16:creationId xmlns:a16="http://schemas.microsoft.com/office/drawing/2014/main" id="{B622D1D7-E308-EF3C-DF7D-9F1C81B03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8145" name="Group 9">
                  <a:extLst>
                    <a:ext uri="{FF2B5EF4-FFF2-40B4-BE49-F238E27FC236}">
                      <a16:creationId xmlns:a16="http://schemas.microsoft.com/office/drawing/2014/main" id="{1AB51B8D-0C17-3A72-8C59-020D453F3E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155" name="Rectangle 10">
                    <a:extLst>
                      <a:ext uri="{FF2B5EF4-FFF2-40B4-BE49-F238E27FC236}">
                        <a16:creationId xmlns:a16="http://schemas.microsoft.com/office/drawing/2014/main" id="{14610612-E769-3D20-17B4-4F821064C6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156" name="Rectangle 11">
                    <a:extLst>
                      <a:ext uri="{FF2B5EF4-FFF2-40B4-BE49-F238E27FC236}">
                        <a16:creationId xmlns:a16="http://schemas.microsoft.com/office/drawing/2014/main" id="{A397D9AE-E6B1-15C3-0DFD-6C18526D6A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8146" name="Group 12">
                  <a:extLst>
                    <a:ext uri="{FF2B5EF4-FFF2-40B4-BE49-F238E27FC236}">
                      <a16:creationId xmlns:a16="http://schemas.microsoft.com/office/drawing/2014/main" id="{C588185C-5A1C-C1A9-DEB7-C06785336C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8153" name="Rectangle 13">
                    <a:extLst>
                      <a:ext uri="{FF2B5EF4-FFF2-40B4-BE49-F238E27FC236}">
                        <a16:creationId xmlns:a16="http://schemas.microsoft.com/office/drawing/2014/main" id="{7616A142-5D1A-F091-F74D-B4C318B155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154" name="Rectangle 14">
                    <a:extLst>
                      <a:ext uri="{FF2B5EF4-FFF2-40B4-BE49-F238E27FC236}">
                        <a16:creationId xmlns:a16="http://schemas.microsoft.com/office/drawing/2014/main" id="{B0502EC0-1E07-D521-5D85-EBD7864DB5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8147" name="Group 18">
                  <a:extLst>
                    <a:ext uri="{FF2B5EF4-FFF2-40B4-BE49-F238E27FC236}">
                      <a16:creationId xmlns:a16="http://schemas.microsoft.com/office/drawing/2014/main" id="{B8D9A0BF-40F1-DE7A-E2DE-D004F60ED2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8151" name="Rectangle 16">
                    <a:extLst>
                      <a:ext uri="{FF2B5EF4-FFF2-40B4-BE49-F238E27FC236}">
                        <a16:creationId xmlns:a16="http://schemas.microsoft.com/office/drawing/2014/main" id="{892961DF-E10A-FDBA-E362-8BFD9C57D1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152" name="Rectangle 17">
                    <a:extLst>
                      <a:ext uri="{FF2B5EF4-FFF2-40B4-BE49-F238E27FC236}">
                        <a16:creationId xmlns:a16="http://schemas.microsoft.com/office/drawing/2014/main" id="{046B36B7-5337-094F-4C9C-34AEDB0B70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8148" name="Group 19">
                  <a:extLst>
                    <a:ext uri="{FF2B5EF4-FFF2-40B4-BE49-F238E27FC236}">
                      <a16:creationId xmlns:a16="http://schemas.microsoft.com/office/drawing/2014/main" id="{C1E07BB3-D71D-CC13-E585-ADEEBBEC9E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8149" name="Rectangle 20">
                    <a:extLst>
                      <a:ext uri="{FF2B5EF4-FFF2-40B4-BE49-F238E27FC236}">
                        <a16:creationId xmlns:a16="http://schemas.microsoft.com/office/drawing/2014/main" id="{FEF7135A-B24E-445D-B0ED-9AB0A15A29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150" name="Rectangle 22">
                    <a:extLst>
                      <a:ext uri="{FF2B5EF4-FFF2-40B4-BE49-F238E27FC236}">
                        <a16:creationId xmlns:a16="http://schemas.microsoft.com/office/drawing/2014/main" id="{8CBF3F8C-037F-F89E-F255-8E09BB99EA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214369A9-6C6E-F230-6966-D094479DF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81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A35F584-08DC-FA01-17D0-7785147F6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BB8B95FD-7E5B-E0A6-4A23-D68708124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7772400" cy="822325"/>
          </a:xfrm>
        </p:spPr>
        <p:txBody>
          <a:bodyPr/>
          <a:lstStyle/>
          <a:p>
            <a:r>
              <a:rPr lang="en-IN" altLang="en-US" sz="2800"/>
              <a:t>Instantaneous Mass Flow Rate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37E4DB-B6BB-EB03-942A-DFC86E15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1687513"/>
            <a:ext cx="7086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mass flow rate can then be solved for:</a:t>
            </a:r>
            <a:endParaRPr lang="en-IN" altLang="en-US" sz="2400"/>
          </a:p>
        </p:txBody>
      </p:sp>
      <p:graphicFrame>
        <p:nvGraphicFramePr>
          <p:cNvPr id="52226" name="Object 2">
            <a:extLst>
              <a:ext uri="{FF2B5EF4-FFF2-40B4-BE49-F238E27FC236}">
                <a16:creationId xmlns:a16="http://schemas.microsoft.com/office/drawing/2014/main" id="{7580286C-7F5C-9297-8E97-230A270AEA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0275" y="2403475"/>
          <a:ext cx="63246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686300" imgH="736600" progId="">
                  <p:embed/>
                </p:oleObj>
              </mc:Choice>
              <mc:Fallback>
                <p:oleObj r:id="rId2" imgW="4686300" imgH="736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403475"/>
                        <a:ext cx="63246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>
            <a:extLst>
              <a:ext uri="{FF2B5EF4-FFF2-40B4-BE49-F238E27FC236}">
                <a16:creationId xmlns:a16="http://schemas.microsoft.com/office/drawing/2014/main" id="{20808C8E-7022-2117-CC64-ECAE3334B7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810000"/>
          <a:ext cx="20574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77476" imgH="253890" progId="">
                  <p:embed/>
                </p:oleObj>
              </mc:Choice>
              <mc:Fallback>
                <p:oleObj r:id="rId4" imgW="977476" imgH="25389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20574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>
            <a:extLst>
              <a:ext uri="{FF2B5EF4-FFF2-40B4-BE49-F238E27FC236}">
                <a16:creationId xmlns:a16="http://schemas.microsoft.com/office/drawing/2014/main" id="{C7020D9D-BF8A-A4EB-0497-F84D328591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4648200"/>
          <a:ext cx="1524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23586" imgH="457002" progId="">
                  <p:embed/>
                </p:oleObj>
              </mc:Choice>
              <mc:Fallback>
                <p:oleObj r:id="rId6" imgW="723586" imgH="45700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648200"/>
                        <a:ext cx="1524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94C26DD-EFAE-46B5-EE64-2877B9706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5814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non-dimensional frequency and time are given as below</a:t>
            </a:r>
            <a:endParaRPr lang="en-IN" alt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8DB50F-DD8B-9364-70D0-758ED75E3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943600"/>
            <a:ext cx="417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 is the radius of the nozzle tip. </a:t>
            </a:r>
            <a:endParaRPr lang="en-IN" altLang="en-US" sz="2400"/>
          </a:p>
        </p:txBody>
      </p:sp>
      <p:grpSp>
        <p:nvGrpSpPr>
          <p:cNvPr id="49161" name="Group 38">
            <a:extLst>
              <a:ext uri="{FF2B5EF4-FFF2-40B4-BE49-F238E27FC236}">
                <a16:creationId xmlns:a16="http://schemas.microsoft.com/office/drawing/2014/main" id="{C2BF6A5A-8BC3-F36B-00A5-26B1A64F42B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9162" name="Group 19">
              <a:extLst>
                <a:ext uri="{FF2B5EF4-FFF2-40B4-BE49-F238E27FC236}">
                  <a16:creationId xmlns:a16="http://schemas.microsoft.com/office/drawing/2014/main" id="{A4D7C8B2-4829-2829-C69D-1CEE20720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9164" name="Group 8">
                <a:extLst>
                  <a:ext uri="{FF2B5EF4-FFF2-40B4-BE49-F238E27FC236}">
                    <a16:creationId xmlns:a16="http://schemas.microsoft.com/office/drawing/2014/main" id="{B8EE14AA-4C8F-AFC3-0E24-A0406B85B3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9166" name="Group 9">
                  <a:extLst>
                    <a:ext uri="{FF2B5EF4-FFF2-40B4-BE49-F238E27FC236}">
                      <a16:creationId xmlns:a16="http://schemas.microsoft.com/office/drawing/2014/main" id="{A0BB19F9-9F87-8915-C039-70559760A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176" name="Rectangle 10">
                    <a:extLst>
                      <a:ext uri="{FF2B5EF4-FFF2-40B4-BE49-F238E27FC236}">
                        <a16:creationId xmlns:a16="http://schemas.microsoft.com/office/drawing/2014/main" id="{734C3B82-D823-A3F3-1C60-7F732DA21C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177" name="Rectangle 11">
                    <a:extLst>
                      <a:ext uri="{FF2B5EF4-FFF2-40B4-BE49-F238E27FC236}">
                        <a16:creationId xmlns:a16="http://schemas.microsoft.com/office/drawing/2014/main" id="{09E1C636-DCCF-BD5F-774A-A312810863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9167" name="Group 12">
                  <a:extLst>
                    <a:ext uri="{FF2B5EF4-FFF2-40B4-BE49-F238E27FC236}">
                      <a16:creationId xmlns:a16="http://schemas.microsoft.com/office/drawing/2014/main" id="{6EE0E9A5-1854-E267-B35A-DE7A111065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9174" name="Rectangle 13">
                    <a:extLst>
                      <a:ext uri="{FF2B5EF4-FFF2-40B4-BE49-F238E27FC236}">
                        <a16:creationId xmlns:a16="http://schemas.microsoft.com/office/drawing/2014/main" id="{FBCB45C6-A03F-37EC-B11A-F88D843CA9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175" name="Rectangle 14">
                    <a:extLst>
                      <a:ext uri="{FF2B5EF4-FFF2-40B4-BE49-F238E27FC236}">
                        <a16:creationId xmlns:a16="http://schemas.microsoft.com/office/drawing/2014/main" id="{1CEEB753-F733-7FAF-159B-5B9D6FE24B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9168" name="Group 16">
                  <a:extLst>
                    <a:ext uri="{FF2B5EF4-FFF2-40B4-BE49-F238E27FC236}">
                      <a16:creationId xmlns:a16="http://schemas.microsoft.com/office/drawing/2014/main" id="{2F94E796-5E9E-DB81-EECF-C36B7DB0AA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9172" name="Rectangle 16">
                    <a:extLst>
                      <a:ext uri="{FF2B5EF4-FFF2-40B4-BE49-F238E27FC236}">
                        <a16:creationId xmlns:a16="http://schemas.microsoft.com/office/drawing/2014/main" id="{9AB28CC0-2561-03B7-0994-2FA3E38136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173" name="Rectangle 17">
                    <a:extLst>
                      <a:ext uri="{FF2B5EF4-FFF2-40B4-BE49-F238E27FC236}">
                        <a16:creationId xmlns:a16="http://schemas.microsoft.com/office/drawing/2014/main" id="{6E972310-DDAC-26C5-4E87-4B57D6FA41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9169" name="Group 17">
                  <a:extLst>
                    <a:ext uri="{FF2B5EF4-FFF2-40B4-BE49-F238E27FC236}">
                      <a16:creationId xmlns:a16="http://schemas.microsoft.com/office/drawing/2014/main" id="{79DADD21-5C07-5654-E9CF-C71337CF58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9170" name="Rectangle 18">
                    <a:extLst>
                      <a:ext uri="{FF2B5EF4-FFF2-40B4-BE49-F238E27FC236}">
                        <a16:creationId xmlns:a16="http://schemas.microsoft.com/office/drawing/2014/main" id="{A6211941-7D43-8933-8340-75A7057608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171" name="Rectangle 19">
                    <a:extLst>
                      <a:ext uri="{FF2B5EF4-FFF2-40B4-BE49-F238E27FC236}">
                        <a16:creationId xmlns:a16="http://schemas.microsoft.com/office/drawing/2014/main" id="{A1C156E5-E409-2046-7085-3C0674AEA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D6046512-5C3D-58B6-F104-C1FDB7B9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916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6000C6F-8AF8-AA65-FF38-E0A9E57D7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C80CDC57-4B95-03F8-25C8-3A512488701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74763"/>
            <a:ext cx="3476625" cy="5084762"/>
            <a:chOff x="0" y="0"/>
            <a:chExt cx="4800600" cy="6807992"/>
          </a:xfrm>
        </p:grpSpPr>
        <p:pic>
          <p:nvPicPr>
            <p:cNvPr id="50200" name="Picture 6">
              <a:extLst>
                <a:ext uri="{FF2B5EF4-FFF2-40B4-BE49-F238E27FC236}">
                  <a16:creationId xmlns:a16="http://schemas.microsoft.com/office/drawing/2014/main" id="{A7FD26D5-CBC8-F3B1-AA83-336ED08A3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889396" y="1956197"/>
              <a:ext cx="6655591" cy="304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1" name="Picture 14" descr="https://xorl.files.wordpress.com/2011/03/fi1.jpg">
              <a:extLst>
                <a:ext uri="{FF2B5EF4-FFF2-40B4-BE49-F238E27FC236}">
                  <a16:creationId xmlns:a16="http://schemas.microsoft.com/office/drawing/2014/main" id="{03E86B12-27DA-DCC7-31CA-41C77A1E9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00600" cy="563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79" name="Title 1">
            <a:extLst>
              <a:ext uri="{FF2B5EF4-FFF2-40B4-BE49-F238E27FC236}">
                <a16:creationId xmlns:a16="http://schemas.microsoft.com/office/drawing/2014/main" id="{E4DD70B3-A479-2453-8541-C029D1BBF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68288"/>
            <a:ext cx="6986588" cy="792162"/>
          </a:xfrm>
        </p:spPr>
        <p:txBody>
          <a:bodyPr/>
          <a:lstStyle/>
          <a:p>
            <a:r>
              <a:rPr lang="en-US" altLang="en-US" sz="2800"/>
              <a:t>Anatomy of Modern Injectors to generate Pulsating Fuel Flow Jets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21FD6-AFB1-3AC4-6646-112608CC5D5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49525" y="3875088"/>
            <a:ext cx="185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Solenoid Magnet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15">
                <a:extLst>
                  <a:ext uri="{FF2B5EF4-FFF2-40B4-BE49-F238E27FC236}">
                    <a16:creationId xmlns:a16="http://schemas.microsoft.com/office/drawing/2014/main" id="{F7344756-E59A-963B-9477-3484355CB2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5938" y="6315075"/>
              <a:ext cx="1587" cy="1588"/>
            </p14:xfrm>
          </p:contentPart>
        </mc:Choice>
        <mc:Fallback xmlns="">
          <p:pic>
            <p:nvPicPr>
              <p:cNvPr id="4098" name="Ink 15">
                <a:extLst>
                  <a:ext uri="{FF2B5EF4-FFF2-40B4-BE49-F238E27FC236}">
                    <a16:creationId xmlns:a16="http://schemas.microsoft.com/office/drawing/2014/main" id="{F7344756-E59A-963B-9477-3484355CB2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4676" y="6273787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50182" name="Group 38">
            <a:extLst>
              <a:ext uri="{FF2B5EF4-FFF2-40B4-BE49-F238E27FC236}">
                <a16:creationId xmlns:a16="http://schemas.microsoft.com/office/drawing/2014/main" id="{37AAD8DB-D2C7-4EC1-7389-F85CFFDAC4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0184" name="Group 19">
              <a:extLst>
                <a:ext uri="{FF2B5EF4-FFF2-40B4-BE49-F238E27FC236}">
                  <a16:creationId xmlns:a16="http://schemas.microsoft.com/office/drawing/2014/main" id="{4B77B1C2-DD1F-62DD-AC37-CE7FC702F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0186" name="Group 8">
                <a:extLst>
                  <a:ext uri="{FF2B5EF4-FFF2-40B4-BE49-F238E27FC236}">
                    <a16:creationId xmlns:a16="http://schemas.microsoft.com/office/drawing/2014/main" id="{4738430D-F33E-4D35-3602-0DE193D0D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0188" name="Group 9">
                  <a:extLst>
                    <a:ext uri="{FF2B5EF4-FFF2-40B4-BE49-F238E27FC236}">
                      <a16:creationId xmlns:a16="http://schemas.microsoft.com/office/drawing/2014/main" id="{AB1794E7-702B-FCBB-0483-A81A6E1F1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0198" name="Rectangle 10">
                    <a:extLst>
                      <a:ext uri="{FF2B5EF4-FFF2-40B4-BE49-F238E27FC236}">
                        <a16:creationId xmlns:a16="http://schemas.microsoft.com/office/drawing/2014/main" id="{C5EEBA84-2C95-1479-FD82-C8320127C2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9" name="Rectangle 11">
                    <a:extLst>
                      <a:ext uri="{FF2B5EF4-FFF2-40B4-BE49-F238E27FC236}">
                        <a16:creationId xmlns:a16="http://schemas.microsoft.com/office/drawing/2014/main" id="{9F8DD88D-48A4-89C5-49F9-C7098DDAC3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189" name="Group 12">
                  <a:extLst>
                    <a:ext uri="{FF2B5EF4-FFF2-40B4-BE49-F238E27FC236}">
                      <a16:creationId xmlns:a16="http://schemas.microsoft.com/office/drawing/2014/main" id="{C54CC4A3-4407-C9F4-4596-9C8FD50D0B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0196" name="Rectangle 13">
                    <a:extLst>
                      <a:ext uri="{FF2B5EF4-FFF2-40B4-BE49-F238E27FC236}">
                        <a16:creationId xmlns:a16="http://schemas.microsoft.com/office/drawing/2014/main" id="{92D4C098-DC06-CAE9-8455-830CB1644C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7" name="Rectangle 14">
                    <a:extLst>
                      <a:ext uri="{FF2B5EF4-FFF2-40B4-BE49-F238E27FC236}">
                        <a16:creationId xmlns:a16="http://schemas.microsoft.com/office/drawing/2014/main" id="{0C7DED53-9065-39BF-24B5-E238505465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190" name="Group 19">
                  <a:extLst>
                    <a:ext uri="{FF2B5EF4-FFF2-40B4-BE49-F238E27FC236}">
                      <a16:creationId xmlns:a16="http://schemas.microsoft.com/office/drawing/2014/main" id="{A9F40172-8F17-E5E0-EF18-426174FC0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0194" name="Rectangle 16">
                    <a:extLst>
                      <a:ext uri="{FF2B5EF4-FFF2-40B4-BE49-F238E27FC236}">
                        <a16:creationId xmlns:a16="http://schemas.microsoft.com/office/drawing/2014/main" id="{34B40523-3D7F-1B8D-7A5C-5D97152C77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5" name="Rectangle 17">
                    <a:extLst>
                      <a:ext uri="{FF2B5EF4-FFF2-40B4-BE49-F238E27FC236}">
                        <a16:creationId xmlns:a16="http://schemas.microsoft.com/office/drawing/2014/main" id="{86925329-9E65-F9A7-6EAD-908FE038FB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191" name="Group 20">
                  <a:extLst>
                    <a:ext uri="{FF2B5EF4-FFF2-40B4-BE49-F238E27FC236}">
                      <a16:creationId xmlns:a16="http://schemas.microsoft.com/office/drawing/2014/main" id="{2F9317AA-17AC-4605-0E95-B568223E3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0192" name="Rectangle 22">
                    <a:extLst>
                      <a:ext uri="{FF2B5EF4-FFF2-40B4-BE49-F238E27FC236}">
                        <a16:creationId xmlns:a16="http://schemas.microsoft.com/office/drawing/2014/main" id="{50A5A618-2CAC-D3C7-3DEB-6BE43F62A2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3" name="Rectangle 23">
                    <a:extLst>
                      <a:ext uri="{FF2B5EF4-FFF2-40B4-BE49-F238E27FC236}">
                        <a16:creationId xmlns:a16="http://schemas.microsoft.com/office/drawing/2014/main" id="{4CCCDCCB-9507-F0AF-431D-D95ABA4E83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7" name="Rectangle 21">
                <a:extLst>
                  <a:ext uri="{FF2B5EF4-FFF2-40B4-BE49-F238E27FC236}">
                    <a16:creationId xmlns:a16="http://schemas.microsoft.com/office/drawing/2014/main" id="{2E632867-901E-A1CB-1DDE-10C050DA8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018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1621BA2-2C7E-71A7-3453-0680C5E09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0C7F6D-4CF6-0414-12F7-EA468E9E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149350"/>
            <a:ext cx="37084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E399930-265B-1F57-2CD5-5A24DBCB7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715000" cy="722313"/>
          </a:xfrm>
        </p:spPr>
        <p:txBody>
          <a:bodyPr/>
          <a:lstStyle/>
          <a:p>
            <a:r>
              <a:rPr lang="en-IN" altLang="en-US" sz="2800"/>
              <a:t>Kelvin-Helm Holtz Instability of Micro Fuel Jet</a:t>
            </a: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256CB9C2-93A0-A74B-FC8E-0DFAD82E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277938"/>
            <a:ext cx="3533775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00" name="Ink 19">
                <a:extLst>
                  <a:ext uri="{FF2B5EF4-FFF2-40B4-BE49-F238E27FC236}">
                    <a16:creationId xmlns:a16="http://schemas.microsoft.com/office/drawing/2014/main" id="{2F0AAA4E-A300-BCC4-073F-EAE7473704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1875" y="6661150"/>
              <a:ext cx="1588" cy="1588"/>
            </p14:xfrm>
          </p:contentPart>
        </mc:Choice>
        <mc:Fallback xmlns="">
          <p:pic>
            <p:nvPicPr>
              <p:cNvPr id="4100" name="Ink 19">
                <a:extLst>
                  <a:ext uri="{FF2B5EF4-FFF2-40B4-BE49-F238E27FC236}">
                    <a16:creationId xmlns:a16="http://schemas.microsoft.com/office/drawing/2014/main" id="{2F0AAA4E-A300-BCC4-073F-EAE7473704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0587" y="6619862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32773" name="Group 38">
            <a:extLst>
              <a:ext uri="{FF2B5EF4-FFF2-40B4-BE49-F238E27FC236}">
                <a16:creationId xmlns:a16="http://schemas.microsoft.com/office/drawing/2014/main" id="{3720A692-D852-39B7-05D1-BE146AEDC5C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2780" name="Group 19">
              <a:extLst>
                <a:ext uri="{FF2B5EF4-FFF2-40B4-BE49-F238E27FC236}">
                  <a16:creationId xmlns:a16="http://schemas.microsoft.com/office/drawing/2014/main" id="{5A0D4670-65E7-710F-BBB3-00BECDCC4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2782" name="Group 8">
                <a:extLst>
                  <a:ext uri="{FF2B5EF4-FFF2-40B4-BE49-F238E27FC236}">
                    <a16:creationId xmlns:a16="http://schemas.microsoft.com/office/drawing/2014/main" id="{9DE07373-1CEA-2E6C-1BC8-0D136EFEC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2784" name="Group 9">
                  <a:extLst>
                    <a:ext uri="{FF2B5EF4-FFF2-40B4-BE49-F238E27FC236}">
                      <a16:creationId xmlns:a16="http://schemas.microsoft.com/office/drawing/2014/main" id="{0B2C29E0-A0CB-7C8B-B86F-A7CC6D8A59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2794" name="Rectangle 10">
                    <a:extLst>
                      <a:ext uri="{FF2B5EF4-FFF2-40B4-BE49-F238E27FC236}">
                        <a16:creationId xmlns:a16="http://schemas.microsoft.com/office/drawing/2014/main" id="{C2D741E5-A714-0675-10D2-6E2E492D59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95" name="Rectangle 11">
                    <a:extLst>
                      <a:ext uri="{FF2B5EF4-FFF2-40B4-BE49-F238E27FC236}">
                        <a16:creationId xmlns:a16="http://schemas.microsoft.com/office/drawing/2014/main" id="{F6E1EACE-D1B5-1CAF-F940-0A18879482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5" name="Group 12">
                  <a:extLst>
                    <a:ext uri="{FF2B5EF4-FFF2-40B4-BE49-F238E27FC236}">
                      <a16:creationId xmlns:a16="http://schemas.microsoft.com/office/drawing/2014/main" id="{AFC0753D-195D-F4A9-0146-F1EE230A81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792" name="Rectangle 13">
                    <a:extLst>
                      <a:ext uri="{FF2B5EF4-FFF2-40B4-BE49-F238E27FC236}">
                        <a16:creationId xmlns:a16="http://schemas.microsoft.com/office/drawing/2014/main" id="{D8E05430-2944-4F82-5D70-1F14DBCDF0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93" name="Rectangle 14">
                    <a:extLst>
                      <a:ext uri="{FF2B5EF4-FFF2-40B4-BE49-F238E27FC236}">
                        <a16:creationId xmlns:a16="http://schemas.microsoft.com/office/drawing/2014/main" id="{4279144A-0BBB-8234-B206-AE57A2EC66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6" name="Group 10">
                  <a:extLst>
                    <a:ext uri="{FF2B5EF4-FFF2-40B4-BE49-F238E27FC236}">
                      <a16:creationId xmlns:a16="http://schemas.microsoft.com/office/drawing/2014/main" id="{D1BCA830-11C1-892A-46F5-EA6A0EAE6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790" name="Rectangle 16">
                    <a:extLst>
                      <a:ext uri="{FF2B5EF4-FFF2-40B4-BE49-F238E27FC236}">
                        <a16:creationId xmlns:a16="http://schemas.microsoft.com/office/drawing/2014/main" id="{D2C2D0CB-77F7-C039-D89C-1F7FBA14BA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91" name="Rectangle 17">
                    <a:extLst>
                      <a:ext uri="{FF2B5EF4-FFF2-40B4-BE49-F238E27FC236}">
                        <a16:creationId xmlns:a16="http://schemas.microsoft.com/office/drawing/2014/main" id="{F088EE20-E88F-53C3-F4EA-7F7B22AEB1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7" name="Group 11">
                  <a:extLst>
                    <a:ext uri="{FF2B5EF4-FFF2-40B4-BE49-F238E27FC236}">
                      <a16:creationId xmlns:a16="http://schemas.microsoft.com/office/drawing/2014/main" id="{0CD19CCC-F895-77B7-2333-5D227F592F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788" name="Rectangle 12">
                    <a:extLst>
                      <a:ext uri="{FF2B5EF4-FFF2-40B4-BE49-F238E27FC236}">
                        <a16:creationId xmlns:a16="http://schemas.microsoft.com/office/drawing/2014/main" id="{09DE3895-74DE-23A0-71B4-72DA74F264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89" name="Rectangle 13">
                    <a:extLst>
                      <a:ext uri="{FF2B5EF4-FFF2-40B4-BE49-F238E27FC236}">
                        <a16:creationId xmlns:a16="http://schemas.microsoft.com/office/drawing/2014/main" id="{98BF4B36-005C-3E61-F844-EBFA3B1055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C5195E26-286C-A45B-1FD6-684913337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278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857B565-4E34-8564-FF7F-724678E71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5A14739-D737-FDA2-EF37-A0C956103AE9}"/>
              </a:ext>
            </a:extLst>
          </p:cNvPr>
          <p:cNvSpPr txBox="1">
            <a:spLocks noChangeArrowheads="1"/>
          </p:cNvSpPr>
          <p:nvPr/>
        </p:nvSpPr>
        <p:spPr>
          <a:xfrm>
            <a:off x="3505200" y="1192213"/>
            <a:ext cx="5486400" cy="17033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IN" altLang="en-US" sz="2400" kern="0" dirty="0"/>
              <a:t>Two non-dimensional numbers, namely Reynolds number (Re) and Weber number (We) are identified for the fuel jet.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9E727F92-8246-5CC2-8BD2-E8AB0150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54275"/>
            <a:ext cx="2286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1ECD2765-5BC9-47A0-B18C-766E9BD98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108325"/>
            <a:ext cx="23399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47D4B8BD-8B50-CC21-586E-8F33F501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508500"/>
            <a:ext cx="32956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ADC44521-6460-FF78-BACF-0153D116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4413250"/>
            <a:ext cx="27447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6ED37959-C82F-9D8D-0371-9A3159C23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3613150"/>
            <a:ext cx="807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The growth rate (</a:t>
            </a:r>
            <a:r>
              <a:rPr lang="en-IN" altLang="en-US" sz="2400" i="1"/>
              <a:t>Ω </a:t>
            </a:r>
            <a:r>
              <a:rPr lang="en-IN" altLang="en-US" sz="2400"/>
              <a:t>)</a:t>
            </a:r>
            <a:r>
              <a:rPr lang="en-IN" altLang="en-US" sz="2400" i="1"/>
              <a:t> </a:t>
            </a:r>
            <a:r>
              <a:rPr lang="en-IN" altLang="en-US" sz="2400"/>
              <a:t>and the corresponding wavelength Λ are estimated using these non-dimensional parameters.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6D61D62-904F-B1BF-822A-6C71ED6EC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7772400" cy="742950"/>
          </a:xfrm>
        </p:spPr>
        <p:txBody>
          <a:bodyPr/>
          <a:lstStyle/>
          <a:p>
            <a:r>
              <a:rPr lang="en-IN" altLang="en-US" sz="2800"/>
              <a:t>Postulations for Liquid breakup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2067-87F0-C8C4-3458-AA9D094BC3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075" y="3387725"/>
            <a:ext cx="8442325" cy="1108075"/>
          </a:xfrm>
        </p:spPr>
        <p:txBody>
          <a:bodyPr/>
          <a:lstStyle/>
          <a:p>
            <a:r>
              <a:rPr lang="en-IN" altLang="en-US" sz="2400"/>
              <a:t>New drops of radius, </a:t>
            </a:r>
            <a:r>
              <a:rPr lang="en-IN" altLang="en-US" sz="2400" i="1"/>
              <a:t>r</a:t>
            </a:r>
            <a:r>
              <a:rPr lang="en-IN" altLang="en-US" sz="2400"/>
              <a:t>, are formed from bulk liquid or blobs, with characteristic radius </a:t>
            </a:r>
            <a:r>
              <a:rPr lang="en-IN" altLang="en-US" sz="2400" i="1"/>
              <a:t>R</a:t>
            </a:r>
            <a:r>
              <a:rPr lang="en-IN" altLang="en-US" sz="2400" i="1" baseline="-25000"/>
              <a:t>j</a:t>
            </a:r>
            <a:r>
              <a:rPr lang="en-IN" altLang="en-US" sz="2400" i="1"/>
              <a:t>.</a:t>
            </a:r>
            <a:endParaRPr lang="en-IN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A5F3ED36-56B0-526A-0C07-10211C35611A}"/>
                  </a:ext>
                </a:extLst>
              </p:cNvPr>
              <p:cNvSpPr txBox="1"/>
              <p:nvPr/>
            </p:nvSpPr>
            <p:spPr bwMode="auto">
              <a:xfrm>
                <a:off x="1693863" y="4191000"/>
                <a:ext cx="4632325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A5F3ED36-56B0-526A-0C07-10211C35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863" y="4191000"/>
                <a:ext cx="4632325" cy="76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C3CCD546-5728-D381-E2C1-08984CD5B5BE}"/>
                  </a:ext>
                </a:extLst>
              </p:cNvPr>
              <p:cNvSpPr txBox="1"/>
              <p:nvPr/>
            </p:nvSpPr>
            <p:spPr bwMode="auto">
              <a:xfrm>
                <a:off x="595313" y="4926013"/>
                <a:ext cx="8305800" cy="1779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0.33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0.33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C3CCD546-5728-D381-E2C1-08984CD5B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313" y="4926013"/>
                <a:ext cx="8305800" cy="17795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798" name="Group 38">
            <a:extLst>
              <a:ext uri="{FF2B5EF4-FFF2-40B4-BE49-F238E27FC236}">
                <a16:creationId xmlns:a16="http://schemas.microsoft.com/office/drawing/2014/main" id="{35AF024D-80B6-27BA-3EA6-36CCEEAEEE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3800" name="Group 19">
              <a:extLst>
                <a:ext uri="{FF2B5EF4-FFF2-40B4-BE49-F238E27FC236}">
                  <a16:creationId xmlns:a16="http://schemas.microsoft.com/office/drawing/2014/main" id="{53F697FB-8B26-090C-B2A0-3F4A3D8D2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3802" name="Group 8">
                <a:extLst>
                  <a:ext uri="{FF2B5EF4-FFF2-40B4-BE49-F238E27FC236}">
                    <a16:creationId xmlns:a16="http://schemas.microsoft.com/office/drawing/2014/main" id="{F0CDE43B-D063-004A-E2BC-E1AC9915B3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3804" name="Group 9">
                  <a:extLst>
                    <a:ext uri="{FF2B5EF4-FFF2-40B4-BE49-F238E27FC236}">
                      <a16:creationId xmlns:a16="http://schemas.microsoft.com/office/drawing/2014/main" id="{A6906285-AA52-72E6-CEF1-C2E269F0FA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3814" name="Rectangle 10">
                    <a:extLst>
                      <a:ext uri="{FF2B5EF4-FFF2-40B4-BE49-F238E27FC236}">
                        <a16:creationId xmlns:a16="http://schemas.microsoft.com/office/drawing/2014/main" id="{968A9293-2A22-BF7F-4F6B-0204DEF8C4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15" name="Rectangle 11">
                    <a:extLst>
                      <a:ext uri="{FF2B5EF4-FFF2-40B4-BE49-F238E27FC236}">
                        <a16:creationId xmlns:a16="http://schemas.microsoft.com/office/drawing/2014/main" id="{22C6A74B-9685-B8E8-4560-4343EDA937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5" name="Group 12">
                  <a:extLst>
                    <a:ext uri="{FF2B5EF4-FFF2-40B4-BE49-F238E27FC236}">
                      <a16:creationId xmlns:a16="http://schemas.microsoft.com/office/drawing/2014/main" id="{F84A26CD-6B9D-0C70-2BE8-FDB58C121E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812" name="Rectangle 13">
                    <a:extLst>
                      <a:ext uri="{FF2B5EF4-FFF2-40B4-BE49-F238E27FC236}">
                        <a16:creationId xmlns:a16="http://schemas.microsoft.com/office/drawing/2014/main" id="{54BD7B8A-EBC0-3EED-FF5C-A11EE9C153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13" name="Rectangle 14">
                    <a:extLst>
                      <a:ext uri="{FF2B5EF4-FFF2-40B4-BE49-F238E27FC236}">
                        <a16:creationId xmlns:a16="http://schemas.microsoft.com/office/drawing/2014/main" id="{57D00954-5B4F-6051-3919-615EBA2D13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6" name="Group 10">
                  <a:extLst>
                    <a:ext uri="{FF2B5EF4-FFF2-40B4-BE49-F238E27FC236}">
                      <a16:creationId xmlns:a16="http://schemas.microsoft.com/office/drawing/2014/main" id="{1DC4A939-DA42-A273-496F-F8F681E4DC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810" name="Rectangle 16">
                    <a:extLst>
                      <a:ext uri="{FF2B5EF4-FFF2-40B4-BE49-F238E27FC236}">
                        <a16:creationId xmlns:a16="http://schemas.microsoft.com/office/drawing/2014/main" id="{CC3A86C6-F9D5-787A-3151-4C106142D0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11" name="Rectangle 17">
                    <a:extLst>
                      <a:ext uri="{FF2B5EF4-FFF2-40B4-BE49-F238E27FC236}">
                        <a16:creationId xmlns:a16="http://schemas.microsoft.com/office/drawing/2014/main" id="{67D7A5A3-A919-1881-B35D-498C21DD06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7" name="Group 11">
                  <a:extLst>
                    <a:ext uri="{FF2B5EF4-FFF2-40B4-BE49-F238E27FC236}">
                      <a16:creationId xmlns:a16="http://schemas.microsoft.com/office/drawing/2014/main" id="{E46C2550-D3D9-3D72-99D0-6999192C4E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808" name="Rectangle 12">
                    <a:extLst>
                      <a:ext uri="{FF2B5EF4-FFF2-40B4-BE49-F238E27FC236}">
                        <a16:creationId xmlns:a16="http://schemas.microsoft.com/office/drawing/2014/main" id="{24ABCA23-321C-4B4D-0A2D-8739722147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09" name="Rectangle 13">
                    <a:extLst>
                      <a:ext uri="{FF2B5EF4-FFF2-40B4-BE49-F238E27FC236}">
                        <a16:creationId xmlns:a16="http://schemas.microsoft.com/office/drawing/2014/main" id="{7A1D5081-C299-2199-7FB6-33C596BB79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3B7D54AD-8A7E-41B6-1FC2-841599AE7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380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541417F-FD69-AC31-D1F6-1C5D69B6D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F93E068F-09AA-56FA-8B58-118128C6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5875"/>
            <a:ext cx="3429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>
            <a:extLst>
              <a:ext uri="{FF2B5EF4-FFF2-40B4-BE49-F238E27FC236}">
                <a16:creationId xmlns:a16="http://schemas.microsoft.com/office/drawing/2014/main" id="{1AF2CB11-09DF-C0FD-3BAB-D3DE1A1C4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227013"/>
            <a:ext cx="6515100" cy="838200"/>
          </a:xfrm>
        </p:spPr>
        <p:txBody>
          <a:bodyPr/>
          <a:lstStyle/>
          <a:p>
            <a:r>
              <a:rPr lang="en-US" altLang="en-US" sz="2800"/>
              <a:t>Geometrical Features of A Successful Fuel Spray</a:t>
            </a:r>
          </a:p>
        </p:txBody>
      </p:sp>
      <p:pic>
        <p:nvPicPr>
          <p:cNvPr id="6150" name="Picture 2" descr="http://www.brighton.ac.uk/shrl/projects/les-sprays/projects-les-sprays-image007.gif">
            <a:extLst>
              <a:ext uri="{FF2B5EF4-FFF2-40B4-BE49-F238E27FC236}">
                <a16:creationId xmlns:a16="http://schemas.microsoft.com/office/drawing/2014/main" id="{91195F38-26DD-C1DD-7735-3E065A7BF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646737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9E88B5-44D9-04E0-93D5-99161BF0E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249737"/>
            <a:ext cx="5287962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 dirty="0"/>
              <a:t>The angle of spray that leads to formation of droplets described by the angle </a:t>
            </a:r>
            <a:r>
              <a:rPr lang="en-IN" altLang="en-US" sz="2400" i="1" dirty="0">
                <a:sym typeface="Symbol" panose="05050102010706020507" pitchFamily="18" charset="2"/>
              </a:rPr>
              <a:t></a:t>
            </a:r>
            <a:r>
              <a:rPr lang="en-IN" altLang="en-US" sz="2400" i="1" dirty="0"/>
              <a:t>.</a:t>
            </a:r>
            <a:endParaRPr lang="en-I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5DCF5BA2-3DF4-838D-F0CB-BB961692FE07}"/>
                  </a:ext>
                </a:extLst>
              </p:cNvPr>
              <p:cNvSpPr txBox="1"/>
              <p:nvPr/>
            </p:nvSpPr>
            <p:spPr bwMode="auto">
              <a:xfrm>
                <a:off x="5343525" y="5468937"/>
                <a:ext cx="2447925" cy="855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𝑇𝑎𝑛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=0.118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ΛΩ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𝑗𝑒𝑡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5DCF5BA2-3DF4-838D-F0CB-BB961692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3525" y="5468937"/>
                <a:ext cx="2447925" cy="85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6" name="Ink 20">
                <a:extLst>
                  <a:ext uri="{FF2B5EF4-FFF2-40B4-BE49-F238E27FC236}">
                    <a16:creationId xmlns:a16="http://schemas.microsoft.com/office/drawing/2014/main" id="{31ABE9F7-29D7-4ED2-794B-39A904D1395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88550" y="6711950"/>
              <a:ext cx="1588" cy="1588"/>
            </p14:xfrm>
          </p:contentPart>
        </mc:Choice>
        <mc:Fallback xmlns="">
          <p:pic>
            <p:nvPicPr>
              <p:cNvPr id="3076" name="Ink 20">
                <a:extLst>
                  <a:ext uri="{FF2B5EF4-FFF2-40B4-BE49-F238E27FC236}">
                    <a16:creationId xmlns:a16="http://schemas.microsoft.com/office/drawing/2014/main" id="{31ABE9F7-29D7-4ED2-794B-39A904D1395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47262" y="6670662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34823" name="Group 38">
            <a:extLst>
              <a:ext uri="{FF2B5EF4-FFF2-40B4-BE49-F238E27FC236}">
                <a16:creationId xmlns:a16="http://schemas.microsoft.com/office/drawing/2014/main" id="{3E06639D-CFB3-E1AE-BD05-D51F848425F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824" name="Group 19">
              <a:extLst>
                <a:ext uri="{FF2B5EF4-FFF2-40B4-BE49-F238E27FC236}">
                  <a16:creationId xmlns:a16="http://schemas.microsoft.com/office/drawing/2014/main" id="{97E996EC-DB2E-FC76-3988-F4285A735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4826" name="Group 8">
                <a:extLst>
                  <a:ext uri="{FF2B5EF4-FFF2-40B4-BE49-F238E27FC236}">
                    <a16:creationId xmlns:a16="http://schemas.microsoft.com/office/drawing/2014/main" id="{5655CD25-B64C-A138-F757-7128A7A4F5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4828" name="Group 9">
                  <a:extLst>
                    <a:ext uri="{FF2B5EF4-FFF2-40B4-BE49-F238E27FC236}">
                      <a16:creationId xmlns:a16="http://schemas.microsoft.com/office/drawing/2014/main" id="{D612C742-7E97-D8F8-E79A-F50AFFEC4B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838" name="Rectangle 10">
                    <a:extLst>
                      <a:ext uri="{FF2B5EF4-FFF2-40B4-BE49-F238E27FC236}">
                        <a16:creationId xmlns:a16="http://schemas.microsoft.com/office/drawing/2014/main" id="{1C74B655-6D3D-991B-22E2-9C08F39584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9" name="Rectangle 11">
                    <a:extLst>
                      <a:ext uri="{FF2B5EF4-FFF2-40B4-BE49-F238E27FC236}">
                        <a16:creationId xmlns:a16="http://schemas.microsoft.com/office/drawing/2014/main" id="{F73DCDD2-46DE-C3FC-CFBC-AED466A8FB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29" name="Group 12">
                  <a:extLst>
                    <a:ext uri="{FF2B5EF4-FFF2-40B4-BE49-F238E27FC236}">
                      <a16:creationId xmlns:a16="http://schemas.microsoft.com/office/drawing/2014/main" id="{84A05FD3-CCB2-E3C6-FF1E-7F6D0AB358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836" name="Rectangle 13">
                    <a:extLst>
                      <a:ext uri="{FF2B5EF4-FFF2-40B4-BE49-F238E27FC236}">
                        <a16:creationId xmlns:a16="http://schemas.microsoft.com/office/drawing/2014/main" id="{C5DDC5E9-3C2F-8DCC-A433-346D3DF11F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7" name="Rectangle 14">
                    <a:extLst>
                      <a:ext uri="{FF2B5EF4-FFF2-40B4-BE49-F238E27FC236}">
                        <a16:creationId xmlns:a16="http://schemas.microsoft.com/office/drawing/2014/main" id="{5192117E-6970-0602-DA55-FCE729A133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30" name="Group 10">
                  <a:extLst>
                    <a:ext uri="{FF2B5EF4-FFF2-40B4-BE49-F238E27FC236}">
                      <a16:creationId xmlns:a16="http://schemas.microsoft.com/office/drawing/2014/main" id="{3AF05DB7-31EA-89C0-01E4-0E7B6216B8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834" name="Rectangle 16">
                    <a:extLst>
                      <a:ext uri="{FF2B5EF4-FFF2-40B4-BE49-F238E27FC236}">
                        <a16:creationId xmlns:a16="http://schemas.microsoft.com/office/drawing/2014/main" id="{3724FB91-D31B-D086-7194-555FAEBB26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5" name="Rectangle 17">
                    <a:extLst>
                      <a:ext uri="{FF2B5EF4-FFF2-40B4-BE49-F238E27FC236}">
                        <a16:creationId xmlns:a16="http://schemas.microsoft.com/office/drawing/2014/main" id="{10DEF9F2-E770-A832-F666-E6D06B6D37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31" name="Group 11">
                  <a:extLst>
                    <a:ext uri="{FF2B5EF4-FFF2-40B4-BE49-F238E27FC236}">
                      <a16:creationId xmlns:a16="http://schemas.microsoft.com/office/drawing/2014/main" id="{DE117018-AEC2-EA06-CE68-9F806E241C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4832" name="Rectangle 12">
                    <a:extLst>
                      <a:ext uri="{FF2B5EF4-FFF2-40B4-BE49-F238E27FC236}">
                        <a16:creationId xmlns:a16="http://schemas.microsoft.com/office/drawing/2014/main" id="{0C7F83C9-B4BC-5FDA-9CAF-EC32628E1C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3" name="Rectangle 13">
                    <a:extLst>
                      <a:ext uri="{FF2B5EF4-FFF2-40B4-BE49-F238E27FC236}">
                        <a16:creationId xmlns:a16="http://schemas.microsoft.com/office/drawing/2014/main" id="{2F1520A5-FC80-C3EF-5C47-AC36072A46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7DA0BF0E-42F4-072D-EA11-3D469AAE8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482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3079B7-CECF-9642-654B-E907F3A55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24">
            <a:extLst>
              <a:ext uri="{FF2B5EF4-FFF2-40B4-BE49-F238E27FC236}">
                <a16:creationId xmlns:a16="http://schemas.microsoft.com/office/drawing/2014/main" id="{C7AD10B8-4D7A-14F1-983E-D8AB48F289C0}"/>
              </a:ext>
            </a:extLst>
          </p:cNvPr>
          <p:cNvGrpSpPr>
            <a:grpSpLocks/>
          </p:cNvGrpSpPr>
          <p:nvPr/>
        </p:nvGrpSpPr>
        <p:grpSpPr bwMode="auto">
          <a:xfrm>
            <a:off x="5029199" y="1499944"/>
            <a:ext cx="3692525" cy="2462456"/>
            <a:chOff x="-355016" y="1663886"/>
            <a:chExt cx="8014524" cy="4676775"/>
          </a:xfrm>
        </p:grpSpPr>
        <p:pic>
          <p:nvPicPr>
            <p:cNvPr id="3" name="Picture 25">
              <a:extLst>
                <a:ext uri="{FF2B5EF4-FFF2-40B4-BE49-F238E27FC236}">
                  <a16:creationId xmlns:a16="http://schemas.microsoft.com/office/drawing/2014/main" id="{3CB145E7-B2FF-04D0-438C-8F6EDB882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84" y="1663886"/>
              <a:ext cx="6524624" cy="467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6">
              <a:extLst>
                <a:ext uri="{FF2B5EF4-FFF2-40B4-BE49-F238E27FC236}">
                  <a16:creationId xmlns:a16="http://schemas.microsoft.com/office/drawing/2014/main" id="{54B509BD-2CCF-DAA3-B032-236D82CDC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76480">
              <a:off x="-355016" y="2286930"/>
              <a:ext cx="2514600" cy="120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Orientation Angle of intake port</a:t>
              </a:r>
            </a:p>
          </p:txBody>
        </p:sp>
        <p:sp>
          <p:nvSpPr>
            <p:cNvPr id="5" name="TextBox 27">
              <a:extLst>
                <a:ext uri="{FF2B5EF4-FFF2-40B4-BE49-F238E27FC236}">
                  <a16:creationId xmlns:a16="http://schemas.microsoft.com/office/drawing/2014/main" id="{D08BCE6F-3745-D38E-C5D7-53A7C26FD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15858">
              <a:off x="2354278" y="4603754"/>
              <a:ext cx="2514600" cy="49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Spray Angle</a:t>
              </a:r>
            </a:p>
          </p:txBody>
        </p:sp>
        <p:sp>
          <p:nvSpPr>
            <p:cNvPr id="6" name="TextBox 28">
              <a:extLst>
                <a:ext uri="{FF2B5EF4-FFF2-40B4-BE49-F238E27FC236}">
                  <a16:creationId xmlns:a16="http://schemas.microsoft.com/office/drawing/2014/main" id="{27D1F30D-196B-050E-BB13-D584D811F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31763">
              <a:off x="4539456" y="2885074"/>
              <a:ext cx="2514599" cy="92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Orientation Angle of Valve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>
            <a:extLst>
              <a:ext uri="{FF2B5EF4-FFF2-40B4-BE49-F238E27FC236}">
                <a16:creationId xmlns:a16="http://schemas.microsoft.com/office/drawing/2014/main" id="{D7D75578-7581-C1FD-A42C-8275FC507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57300"/>
            <a:ext cx="84105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>
            <a:extLst>
              <a:ext uri="{FF2B5EF4-FFF2-40B4-BE49-F238E27FC236}">
                <a16:creationId xmlns:a16="http://schemas.microsoft.com/office/drawing/2014/main" id="{B706646B-EE1A-F6FC-0EB6-0A92B017B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81800" cy="914400"/>
          </a:xfrm>
        </p:spPr>
        <p:txBody>
          <a:bodyPr/>
          <a:lstStyle/>
          <a:p>
            <a:r>
              <a:rPr lang="en-US" altLang="en-US" sz="2800"/>
              <a:t>Penetration of Spray into Air Medium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CAF4C11B-D015-91B6-CDD7-C32EC6C0080D}"/>
                  </a:ext>
                </a:extLst>
              </p:cNvPr>
              <p:cNvSpPr txBox="1"/>
              <p:nvPr/>
            </p:nvSpPr>
            <p:spPr bwMode="auto">
              <a:xfrm>
                <a:off x="1600200" y="1662113"/>
                <a:ext cx="4248150" cy="928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𝑗𝑒𝑡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𝑡𝑖𝑝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=2.2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𝑖𝑛𝑗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0.25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𝑜𝑟𝑖𝑓𝑖𝑐𝑒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CAF4C11B-D015-91B6-CDD7-C32EC6C00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1662113"/>
                <a:ext cx="4248150" cy="928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31F8705F-66E2-C86C-C2F5-0A60F9FCE712}"/>
                  </a:ext>
                </a:extLst>
              </p:cNvPr>
              <p:cNvSpPr txBox="1"/>
              <p:nvPr/>
            </p:nvSpPr>
            <p:spPr bwMode="auto">
              <a:xfrm>
                <a:off x="3429000" y="4302125"/>
                <a:ext cx="4516438" cy="817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𝑗𝑒𝑡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𝑡𝑖𝑝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=2.2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𝑖𝑛𝑗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0.25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𝑜𝑟𝑖𝑓𝑖𝑐𝑒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−0.22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31F8705F-66E2-C86C-C2F5-0A60F9FCE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4302125"/>
                <a:ext cx="4516438" cy="817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FF2B5EF4-FFF2-40B4-BE49-F238E27FC236}">
                <a16:creationId xmlns:a16="http://schemas.microsoft.com/office/drawing/2014/main" id="{5894C8D3-B649-1BC4-5583-D96C08E521DA}"/>
              </a:ext>
            </a:extLst>
          </p:cNvPr>
          <p:cNvSpPr/>
          <p:nvPr/>
        </p:nvSpPr>
        <p:spPr>
          <a:xfrm>
            <a:off x="1177925" y="1793875"/>
            <a:ext cx="7478713" cy="3700463"/>
          </a:xfrm>
          <a:custGeom>
            <a:avLst/>
            <a:gdLst>
              <a:gd name="connsiteX0" fmla="*/ 59328 w 7478569"/>
              <a:gd name="connsiteY0" fmla="*/ 3030793 h 3699322"/>
              <a:gd name="connsiteX1" fmla="*/ 453223 w 7478569"/>
              <a:gd name="connsiteY1" fmla="*/ 2552492 h 3699322"/>
              <a:gd name="connsiteX2" fmla="*/ 1817789 w 7478569"/>
              <a:gd name="connsiteY2" fmla="*/ 1680295 h 3699322"/>
              <a:gd name="connsiteX3" fmla="*/ 3210491 w 7478569"/>
              <a:gd name="connsiteY3" fmla="*/ 1075384 h 3699322"/>
              <a:gd name="connsiteX4" fmla="*/ 4842343 w 7478569"/>
              <a:gd name="connsiteY4" fmla="*/ 470473 h 3699322"/>
              <a:gd name="connsiteX5" fmla="*/ 6783685 w 7478569"/>
              <a:gd name="connsiteY5" fmla="*/ 160984 h 3699322"/>
              <a:gd name="connsiteX6" fmla="*/ 7163513 w 7478569"/>
              <a:gd name="connsiteY6" fmla="*/ 20307 h 3699322"/>
              <a:gd name="connsiteX7" fmla="*/ 7290122 w 7478569"/>
              <a:gd name="connsiteY7" fmla="*/ 20307 h 3699322"/>
              <a:gd name="connsiteX8" fmla="*/ 7276054 w 7478569"/>
              <a:gd name="connsiteY8" fmla="*/ 203187 h 3699322"/>
              <a:gd name="connsiteX9" fmla="*/ 7304189 w 7478569"/>
              <a:gd name="connsiteY9" fmla="*/ 540812 h 3699322"/>
              <a:gd name="connsiteX10" fmla="*/ 7149445 w 7478569"/>
              <a:gd name="connsiteY10" fmla="*/ 794030 h 3699322"/>
              <a:gd name="connsiteX11" fmla="*/ 3407439 w 7478569"/>
              <a:gd name="connsiteY11" fmla="*/ 2102326 h 3699322"/>
              <a:gd name="connsiteX12" fmla="*/ 2267956 w 7478569"/>
              <a:gd name="connsiteY12" fmla="*/ 2636898 h 3699322"/>
              <a:gd name="connsiteX13" fmla="*/ 1606774 w 7478569"/>
              <a:gd name="connsiteY13" fmla="*/ 3284012 h 3699322"/>
              <a:gd name="connsiteX14" fmla="*/ 1550503 w 7478569"/>
              <a:gd name="connsiteY14" fmla="*/ 3593501 h 3699322"/>
              <a:gd name="connsiteX15" fmla="*/ 1353556 w 7478569"/>
              <a:gd name="connsiteY15" fmla="*/ 3691975 h 3699322"/>
              <a:gd name="connsiteX16" fmla="*/ 1072202 w 7478569"/>
              <a:gd name="connsiteY16" fmla="*/ 3663840 h 3699322"/>
              <a:gd name="connsiteX17" fmla="*/ 87463 w 7478569"/>
              <a:gd name="connsiteY17" fmla="*/ 3677907 h 3699322"/>
              <a:gd name="connsiteX18" fmla="*/ 45260 w 7478569"/>
              <a:gd name="connsiteY18" fmla="*/ 3326215 h 3699322"/>
              <a:gd name="connsiteX19" fmla="*/ 59328 w 7478569"/>
              <a:gd name="connsiteY19" fmla="*/ 2946387 h 369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8569" h="3699322">
                <a:moveTo>
                  <a:pt x="59328" y="3030793"/>
                </a:moveTo>
                <a:cubicBezTo>
                  <a:pt x="109737" y="2904184"/>
                  <a:pt x="160146" y="2777575"/>
                  <a:pt x="453223" y="2552492"/>
                </a:cubicBezTo>
                <a:cubicBezTo>
                  <a:pt x="746300" y="2327409"/>
                  <a:pt x="1358244" y="1926480"/>
                  <a:pt x="1817789" y="1680295"/>
                </a:cubicBezTo>
                <a:cubicBezTo>
                  <a:pt x="2277334" y="1434110"/>
                  <a:pt x="2706399" y="1277021"/>
                  <a:pt x="3210491" y="1075384"/>
                </a:cubicBezTo>
                <a:cubicBezTo>
                  <a:pt x="3714583" y="873747"/>
                  <a:pt x="4246811" y="622873"/>
                  <a:pt x="4842343" y="470473"/>
                </a:cubicBezTo>
                <a:cubicBezTo>
                  <a:pt x="5437875" y="318073"/>
                  <a:pt x="6396823" y="236012"/>
                  <a:pt x="6783685" y="160984"/>
                </a:cubicBezTo>
                <a:cubicBezTo>
                  <a:pt x="7170547" y="85956"/>
                  <a:pt x="7079107" y="43753"/>
                  <a:pt x="7163513" y="20307"/>
                </a:cubicBezTo>
                <a:cubicBezTo>
                  <a:pt x="7247919" y="-3139"/>
                  <a:pt x="7271365" y="-10173"/>
                  <a:pt x="7290122" y="20307"/>
                </a:cubicBezTo>
                <a:cubicBezTo>
                  <a:pt x="7308879" y="50787"/>
                  <a:pt x="7273710" y="116436"/>
                  <a:pt x="7276054" y="203187"/>
                </a:cubicBezTo>
                <a:cubicBezTo>
                  <a:pt x="7278398" y="289938"/>
                  <a:pt x="7325290" y="442338"/>
                  <a:pt x="7304189" y="540812"/>
                </a:cubicBezTo>
                <a:cubicBezTo>
                  <a:pt x="7283088" y="639286"/>
                  <a:pt x="7798903" y="533778"/>
                  <a:pt x="7149445" y="794030"/>
                </a:cubicBezTo>
                <a:cubicBezTo>
                  <a:pt x="6499987" y="1054282"/>
                  <a:pt x="4221020" y="1795181"/>
                  <a:pt x="3407439" y="2102326"/>
                </a:cubicBezTo>
                <a:cubicBezTo>
                  <a:pt x="2593858" y="2409471"/>
                  <a:pt x="2568067" y="2439950"/>
                  <a:pt x="2267956" y="2636898"/>
                </a:cubicBezTo>
                <a:cubicBezTo>
                  <a:pt x="1967845" y="2833846"/>
                  <a:pt x="1726349" y="3124578"/>
                  <a:pt x="1606774" y="3284012"/>
                </a:cubicBezTo>
                <a:cubicBezTo>
                  <a:pt x="1487199" y="3443446"/>
                  <a:pt x="1592706" y="3525507"/>
                  <a:pt x="1550503" y="3593501"/>
                </a:cubicBezTo>
                <a:cubicBezTo>
                  <a:pt x="1508300" y="3661495"/>
                  <a:pt x="1433273" y="3680252"/>
                  <a:pt x="1353556" y="3691975"/>
                </a:cubicBezTo>
                <a:cubicBezTo>
                  <a:pt x="1273839" y="3703698"/>
                  <a:pt x="1072202" y="3663840"/>
                  <a:pt x="1072202" y="3663840"/>
                </a:cubicBezTo>
                <a:cubicBezTo>
                  <a:pt x="861187" y="3661495"/>
                  <a:pt x="258620" y="3734178"/>
                  <a:pt x="87463" y="3677907"/>
                </a:cubicBezTo>
                <a:cubicBezTo>
                  <a:pt x="-83694" y="3621636"/>
                  <a:pt x="49949" y="3448135"/>
                  <a:pt x="45260" y="3326215"/>
                </a:cubicBezTo>
                <a:cubicBezTo>
                  <a:pt x="40571" y="3204295"/>
                  <a:pt x="49949" y="3075341"/>
                  <a:pt x="59328" y="294638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31AAE3F-8DBF-7DCB-6A60-C4BBF4645E19}"/>
              </a:ext>
            </a:extLst>
          </p:cNvPr>
          <p:cNvSpPr/>
          <p:nvPr/>
        </p:nvSpPr>
        <p:spPr>
          <a:xfrm>
            <a:off x="1181100" y="1997075"/>
            <a:ext cx="7372350" cy="3503613"/>
          </a:xfrm>
          <a:custGeom>
            <a:avLst/>
            <a:gdLst>
              <a:gd name="connsiteX0" fmla="*/ 0 w 7371471"/>
              <a:gd name="connsiteY0" fmla="*/ 3502856 h 3502856"/>
              <a:gd name="connsiteX1" fmla="*/ 98474 w 7371471"/>
              <a:gd name="connsiteY1" fmla="*/ 3193366 h 3502856"/>
              <a:gd name="connsiteX2" fmla="*/ 295422 w 7371471"/>
              <a:gd name="connsiteY2" fmla="*/ 2841674 h 3502856"/>
              <a:gd name="connsiteX3" fmla="*/ 759656 w 7371471"/>
              <a:gd name="connsiteY3" fmla="*/ 2419643 h 3502856"/>
              <a:gd name="connsiteX4" fmla="*/ 1448972 w 7371471"/>
              <a:gd name="connsiteY4" fmla="*/ 1955410 h 3502856"/>
              <a:gd name="connsiteX5" fmla="*/ 2433711 w 7371471"/>
              <a:gd name="connsiteY5" fmla="*/ 1533379 h 3502856"/>
              <a:gd name="connsiteX6" fmla="*/ 3685736 w 7371471"/>
              <a:gd name="connsiteY6" fmla="*/ 1041010 h 3502856"/>
              <a:gd name="connsiteX7" fmla="*/ 4979963 w 7371471"/>
              <a:gd name="connsiteY7" fmla="*/ 647114 h 3502856"/>
              <a:gd name="connsiteX8" fmla="*/ 6330462 w 7371471"/>
              <a:gd name="connsiteY8" fmla="*/ 253219 h 3502856"/>
              <a:gd name="connsiteX9" fmla="*/ 7371471 w 7371471"/>
              <a:gd name="connsiteY9" fmla="*/ 0 h 35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71471" h="3502856">
                <a:moveTo>
                  <a:pt x="0" y="3502856"/>
                </a:moveTo>
                <a:cubicBezTo>
                  <a:pt x="24618" y="3403209"/>
                  <a:pt x="49237" y="3303563"/>
                  <a:pt x="98474" y="3193366"/>
                </a:cubicBezTo>
                <a:cubicBezTo>
                  <a:pt x="147711" y="3083169"/>
                  <a:pt x="185225" y="2970628"/>
                  <a:pt x="295422" y="2841674"/>
                </a:cubicBezTo>
                <a:cubicBezTo>
                  <a:pt x="405619" y="2712720"/>
                  <a:pt x="567398" y="2567354"/>
                  <a:pt x="759656" y="2419643"/>
                </a:cubicBezTo>
                <a:cubicBezTo>
                  <a:pt x="951914" y="2271932"/>
                  <a:pt x="1169963" y="2103121"/>
                  <a:pt x="1448972" y="1955410"/>
                </a:cubicBezTo>
                <a:cubicBezTo>
                  <a:pt x="1727981" y="1807699"/>
                  <a:pt x="2060917" y="1685779"/>
                  <a:pt x="2433711" y="1533379"/>
                </a:cubicBezTo>
                <a:cubicBezTo>
                  <a:pt x="2806505" y="1380979"/>
                  <a:pt x="3261361" y="1188721"/>
                  <a:pt x="3685736" y="1041010"/>
                </a:cubicBezTo>
                <a:cubicBezTo>
                  <a:pt x="4110111" y="893299"/>
                  <a:pt x="4979963" y="647114"/>
                  <a:pt x="4979963" y="647114"/>
                </a:cubicBezTo>
                <a:lnTo>
                  <a:pt x="6330462" y="253219"/>
                </a:lnTo>
                <a:cubicBezTo>
                  <a:pt x="6729047" y="145367"/>
                  <a:pt x="7050259" y="72683"/>
                  <a:pt x="7371471" y="0"/>
                </a:cubicBezTo>
              </a:path>
            </a:pathLst>
          </a:cu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03F12CB-2EE4-6AD3-BFB2-F76E318C1139}"/>
              </a:ext>
            </a:extLst>
          </p:cNvPr>
          <p:cNvSpPr/>
          <p:nvPr/>
        </p:nvSpPr>
        <p:spPr>
          <a:xfrm>
            <a:off x="2481263" y="2281238"/>
            <a:ext cx="6170612" cy="3321050"/>
          </a:xfrm>
          <a:custGeom>
            <a:avLst/>
            <a:gdLst>
              <a:gd name="connsiteX0" fmla="*/ 9475 w 6171124"/>
              <a:gd name="connsiteY0" fmla="*/ 3319975 h 3319975"/>
              <a:gd name="connsiteX1" fmla="*/ 9475 w 6171124"/>
              <a:gd name="connsiteY1" fmla="*/ 3108960 h 3319975"/>
              <a:gd name="connsiteX2" fmla="*/ 107949 w 6171124"/>
              <a:gd name="connsiteY2" fmla="*/ 2799471 h 3319975"/>
              <a:gd name="connsiteX3" fmla="*/ 375235 w 6171124"/>
              <a:gd name="connsiteY3" fmla="*/ 2461846 h 3319975"/>
              <a:gd name="connsiteX4" fmla="*/ 867604 w 6171124"/>
              <a:gd name="connsiteY4" fmla="*/ 2039815 h 3319975"/>
              <a:gd name="connsiteX5" fmla="*/ 1641327 w 6171124"/>
              <a:gd name="connsiteY5" fmla="*/ 1631852 h 3319975"/>
              <a:gd name="connsiteX6" fmla="*/ 2330644 w 6171124"/>
              <a:gd name="connsiteY6" fmla="*/ 1308295 h 3319975"/>
              <a:gd name="connsiteX7" fmla="*/ 3329450 w 6171124"/>
              <a:gd name="connsiteY7" fmla="*/ 886265 h 3319975"/>
              <a:gd name="connsiteX8" fmla="*/ 4032835 w 6171124"/>
              <a:gd name="connsiteY8" fmla="*/ 689317 h 3319975"/>
              <a:gd name="connsiteX9" fmla="*/ 4890964 w 6171124"/>
              <a:gd name="connsiteY9" fmla="*/ 393895 h 3319975"/>
              <a:gd name="connsiteX10" fmla="*/ 5763161 w 6171124"/>
              <a:gd name="connsiteY10" fmla="*/ 168812 h 3319975"/>
              <a:gd name="connsiteX11" fmla="*/ 6142989 w 6171124"/>
              <a:gd name="connsiteY11" fmla="*/ 0 h 3319975"/>
              <a:gd name="connsiteX12" fmla="*/ 6142989 w 6171124"/>
              <a:gd name="connsiteY12" fmla="*/ 0 h 3319975"/>
              <a:gd name="connsiteX13" fmla="*/ 6171124 w 6171124"/>
              <a:gd name="connsiteY13" fmla="*/ 56271 h 331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1124" h="3319975">
                <a:moveTo>
                  <a:pt x="9475" y="3319975"/>
                </a:moveTo>
                <a:cubicBezTo>
                  <a:pt x="1269" y="3257843"/>
                  <a:pt x="-6937" y="3195711"/>
                  <a:pt x="9475" y="3108960"/>
                </a:cubicBezTo>
                <a:cubicBezTo>
                  <a:pt x="25887" y="3022209"/>
                  <a:pt x="46989" y="2907323"/>
                  <a:pt x="107949" y="2799471"/>
                </a:cubicBezTo>
                <a:cubicBezTo>
                  <a:pt x="168909" y="2691619"/>
                  <a:pt x="248626" y="2588455"/>
                  <a:pt x="375235" y="2461846"/>
                </a:cubicBezTo>
                <a:cubicBezTo>
                  <a:pt x="501844" y="2335237"/>
                  <a:pt x="656589" y="2178147"/>
                  <a:pt x="867604" y="2039815"/>
                </a:cubicBezTo>
                <a:cubicBezTo>
                  <a:pt x="1078619" y="1901483"/>
                  <a:pt x="1397487" y="1753772"/>
                  <a:pt x="1641327" y="1631852"/>
                </a:cubicBezTo>
                <a:cubicBezTo>
                  <a:pt x="1885167" y="1509932"/>
                  <a:pt x="2049290" y="1432559"/>
                  <a:pt x="2330644" y="1308295"/>
                </a:cubicBezTo>
                <a:cubicBezTo>
                  <a:pt x="2611998" y="1184030"/>
                  <a:pt x="3045752" y="989428"/>
                  <a:pt x="3329450" y="886265"/>
                </a:cubicBezTo>
                <a:cubicBezTo>
                  <a:pt x="3613148" y="783102"/>
                  <a:pt x="3772583" y="771379"/>
                  <a:pt x="4032835" y="689317"/>
                </a:cubicBezTo>
                <a:cubicBezTo>
                  <a:pt x="4293087" y="607255"/>
                  <a:pt x="4602576" y="480646"/>
                  <a:pt x="4890964" y="393895"/>
                </a:cubicBezTo>
                <a:cubicBezTo>
                  <a:pt x="5179352" y="307144"/>
                  <a:pt x="5554490" y="234461"/>
                  <a:pt x="5763161" y="168812"/>
                </a:cubicBezTo>
                <a:cubicBezTo>
                  <a:pt x="5971832" y="103163"/>
                  <a:pt x="6142989" y="0"/>
                  <a:pt x="6142989" y="0"/>
                </a:cubicBezTo>
                <a:lnTo>
                  <a:pt x="6142989" y="0"/>
                </a:lnTo>
                <a:lnTo>
                  <a:pt x="6171124" y="56271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35849" name="Group 38">
            <a:extLst>
              <a:ext uri="{FF2B5EF4-FFF2-40B4-BE49-F238E27FC236}">
                <a16:creationId xmlns:a16="http://schemas.microsoft.com/office/drawing/2014/main" id="{B0316084-F560-C268-8F8F-C398E217B4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850" name="Group 19">
              <a:extLst>
                <a:ext uri="{FF2B5EF4-FFF2-40B4-BE49-F238E27FC236}">
                  <a16:creationId xmlns:a16="http://schemas.microsoft.com/office/drawing/2014/main" id="{E59EA6F8-BDB5-0405-D16C-BAC419281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852" name="Group 8">
                <a:extLst>
                  <a:ext uri="{FF2B5EF4-FFF2-40B4-BE49-F238E27FC236}">
                    <a16:creationId xmlns:a16="http://schemas.microsoft.com/office/drawing/2014/main" id="{FB9FC49F-1E5D-6F34-16AA-2A8147D02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5854" name="Group 9">
                  <a:extLst>
                    <a:ext uri="{FF2B5EF4-FFF2-40B4-BE49-F238E27FC236}">
                      <a16:creationId xmlns:a16="http://schemas.microsoft.com/office/drawing/2014/main" id="{5BC1B984-37EE-E1AF-0727-FC0CC47082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864" name="Rectangle 10">
                    <a:extLst>
                      <a:ext uri="{FF2B5EF4-FFF2-40B4-BE49-F238E27FC236}">
                        <a16:creationId xmlns:a16="http://schemas.microsoft.com/office/drawing/2014/main" id="{D61C6FA5-10B7-4475-8C9F-314E729BE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5" name="Rectangle 11">
                    <a:extLst>
                      <a:ext uri="{FF2B5EF4-FFF2-40B4-BE49-F238E27FC236}">
                        <a16:creationId xmlns:a16="http://schemas.microsoft.com/office/drawing/2014/main" id="{7FA88B7F-C8A9-DFC0-3811-311AF2C7C5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5" name="Group 12">
                  <a:extLst>
                    <a:ext uri="{FF2B5EF4-FFF2-40B4-BE49-F238E27FC236}">
                      <a16:creationId xmlns:a16="http://schemas.microsoft.com/office/drawing/2014/main" id="{534A07C3-BFB2-79B2-9C19-38D2F89B46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862" name="Rectangle 13">
                    <a:extLst>
                      <a:ext uri="{FF2B5EF4-FFF2-40B4-BE49-F238E27FC236}">
                        <a16:creationId xmlns:a16="http://schemas.microsoft.com/office/drawing/2014/main" id="{87585D9D-8B75-BDD2-01B7-C90401563E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3" name="Rectangle 14">
                    <a:extLst>
                      <a:ext uri="{FF2B5EF4-FFF2-40B4-BE49-F238E27FC236}">
                        <a16:creationId xmlns:a16="http://schemas.microsoft.com/office/drawing/2014/main" id="{7544930D-B300-E86C-E32C-3F5679C921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6" name="Group 10">
                  <a:extLst>
                    <a:ext uri="{FF2B5EF4-FFF2-40B4-BE49-F238E27FC236}">
                      <a16:creationId xmlns:a16="http://schemas.microsoft.com/office/drawing/2014/main" id="{C399BF02-127A-7043-F87E-46CA848F47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860" name="Rectangle 16">
                    <a:extLst>
                      <a:ext uri="{FF2B5EF4-FFF2-40B4-BE49-F238E27FC236}">
                        <a16:creationId xmlns:a16="http://schemas.microsoft.com/office/drawing/2014/main" id="{295157E4-D9BB-1C0D-DCE2-EDF2FD9655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1" name="Rectangle 17">
                    <a:extLst>
                      <a:ext uri="{FF2B5EF4-FFF2-40B4-BE49-F238E27FC236}">
                        <a16:creationId xmlns:a16="http://schemas.microsoft.com/office/drawing/2014/main" id="{BC37EB13-D481-C0E3-E84E-4CD94CC178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7" name="Group 11">
                  <a:extLst>
                    <a:ext uri="{FF2B5EF4-FFF2-40B4-BE49-F238E27FC236}">
                      <a16:creationId xmlns:a16="http://schemas.microsoft.com/office/drawing/2014/main" id="{035A9710-524C-D3B4-F54E-BE944E5379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5858" name="Rectangle 12">
                    <a:extLst>
                      <a:ext uri="{FF2B5EF4-FFF2-40B4-BE49-F238E27FC236}">
                        <a16:creationId xmlns:a16="http://schemas.microsoft.com/office/drawing/2014/main" id="{D88C290A-6857-DC8E-6565-4FAC9F6776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59" name="Rectangle 13">
                    <a:extLst>
                      <a:ext uri="{FF2B5EF4-FFF2-40B4-BE49-F238E27FC236}">
                        <a16:creationId xmlns:a16="http://schemas.microsoft.com/office/drawing/2014/main" id="{F437C9DE-DABA-3D44-4B63-3934EC6BAD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1CFFAEAA-9BEB-D8A1-D412-85D4B188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85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2E8DF6B-9BE3-5A56-D2CA-74EC525BB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239FCDA6-5C94-F08E-81CC-C46E63FEF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484563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3">
            <a:extLst>
              <a:ext uri="{FF2B5EF4-FFF2-40B4-BE49-F238E27FC236}">
                <a16:creationId xmlns:a16="http://schemas.microsoft.com/office/drawing/2014/main" id="{D1F9F105-311F-B131-1E10-B1F666E2E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416675" cy="685800"/>
          </a:xfrm>
        </p:spPr>
        <p:txBody>
          <a:bodyPr/>
          <a:lstStyle/>
          <a:p>
            <a:r>
              <a:rPr lang="en-IN" altLang="en-US" sz="2800"/>
              <a:t>Basic Details of Spray for Port Injection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1" name="Ink 18">
                <a:extLst>
                  <a:ext uri="{FF2B5EF4-FFF2-40B4-BE49-F238E27FC236}">
                    <a16:creationId xmlns:a16="http://schemas.microsoft.com/office/drawing/2014/main" id="{F7F4002F-90BE-3403-84B1-BC595AB86E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3450" y="5803900"/>
              <a:ext cx="2665413" cy="793750"/>
            </p14:xfrm>
          </p:contentPart>
        </mc:Choice>
        <mc:Fallback xmlns="">
          <p:pic>
            <p:nvPicPr>
              <p:cNvPr id="2051" name="Ink 18">
                <a:extLst>
                  <a:ext uri="{FF2B5EF4-FFF2-40B4-BE49-F238E27FC236}">
                    <a16:creationId xmlns:a16="http://schemas.microsoft.com/office/drawing/2014/main" id="{F7F4002F-90BE-3403-84B1-BC595AB86E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090" y="5794541"/>
                <a:ext cx="2684133" cy="81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EAF4600E-E263-6819-1DB0-0AB2C339FF10}"/>
                  </a:ext>
                </a:extLst>
              </p:cNvPr>
              <p:cNvSpPr txBox="1"/>
              <p:nvPr/>
            </p:nvSpPr>
            <p:spPr bwMode="auto">
              <a:xfrm>
                <a:off x="4647538" y="1662113"/>
                <a:ext cx="3420138" cy="855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𝑇𝑎𝑛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=0.118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ΛΩ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𝑗𝑒𝑡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EAF4600E-E263-6819-1DB0-0AB2C339F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7538" y="1662113"/>
                <a:ext cx="3420138" cy="855662"/>
              </a:xfrm>
              <a:prstGeom prst="rect">
                <a:avLst/>
              </a:prstGeom>
              <a:blipFill>
                <a:blip r:embed="rId5"/>
                <a:stretch>
                  <a:fillRect b="-214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DB3F401F-DEC6-52F0-B092-120D33FD31B3}"/>
                  </a:ext>
                </a:extLst>
              </p:cNvPr>
              <p:cNvSpPr txBox="1"/>
              <p:nvPr/>
            </p:nvSpPr>
            <p:spPr bwMode="auto">
              <a:xfrm>
                <a:off x="685800" y="4100511"/>
                <a:ext cx="8229600" cy="1363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𝑗𝑒𝑡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𝑡𝑖𝑝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=2.2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𝑖𝑛𝑗</m:t>
                                      </m:r>
                                    </m:sub>
                                  </m:sSub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0.25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𝑜𝑟𝑖𝑓𝑖𝑐𝑒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DB3F401F-DEC6-52F0-B092-120D33FD3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100511"/>
                <a:ext cx="8229600" cy="1363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B5D32F0C-F6E9-ED20-E030-DAE443CC0AFC}"/>
                  </a:ext>
                </a:extLst>
              </p:cNvPr>
              <p:cNvSpPr txBox="1"/>
              <p:nvPr/>
            </p:nvSpPr>
            <p:spPr bwMode="auto">
              <a:xfrm>
                <a:off x="3133062" y="2679363"/>
                <a:ext cx="4373562" cy="1095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𝑗𝑒𝑡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𝑖𝑛𝑗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𝑓𝑢𝑒𝑙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B5D32F0C-F6E9-ED20-E030-DAE443CC0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3062" y="2679363"/>
                <a:ext cx="4373562" cy="1095712"/>
              </a:xfrm>
              <a:prstGeom prst="rect">
                <a:avLst/>
              </a:prstGeom>
              <a:blipFill>
                <a:blip r:embed="rId7"/>
                <a:stretch>
                  <a:fillRect b="-39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0BBA7319-3D4D-D022-4C25-64C0642E991D}"/>
                  </a:ext>
                </a:extLst>
              </p:cNvPr>
              <p:cNvSpPr txBox="1"/>
              <p:nvPr/>
            </p:nvSpPr>
            <p:spPr bwMode="auto">
              <a:xfrm>
                <a:off x="1905000" y="5410200"/>
                <a:ext cx="6231732" cy="1219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𝑓𝑢𝑒𝑙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𝑜𝑟𝑖𝑓𝑖𝑐𝑒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𝑖𝑛𝑗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𝑎𝑖𝑟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0BBA7319-3D4D-D022-4C25-64C0642E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410200"/>
                <a:ext cx="6231732" cy="12199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FBE9C63-BFF3-30D0-09B0-D38BA21BD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1171575"/>
            <a:ext cx="288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Spray/jet parameters: </a:t>
            </a:r>
          </a:p>
        </p:txBody>
      </p:sp>
      <p:grpSp>
        <p:nvGrpSpPr>
          <p:cNvPr id="36873" name="Group 38">
            <a:extLst>
              <a:ext uri="{FF2B5EF4-FFF2-40B4-BE49-F238E27FC236}">
                <a16:creationId xmlns:a16="http://schemas.microsoft.com/office/drawing/2014/main" id="{D7DC1975-0247-9FBD-4C78-86127322971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6875" name="Group 19">
              <a:extLst>
                <a:ext uri="{FF2B5EF4-FFF2-40B4-BE49-F238E27FC236}">
                  <a16:creationId xmlns:a16="http://schemas.microsoft.com/office/drawing/2014/main" id="{B1FB5D5D-7448-251A-7F42-A798C8D06E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877" name="Group 8">
                <a:extLst>
                  <a:ext uri="{FF2B5EF4-FFF2-40B4-BE49-F238E27FC236}">
                    <a16:creationId xmlns:a16="http://schemas.microsoft.com/office/drawing/2014/main" id="{4E3E68E9-185A-C7BB-CECD-EAA10EB41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6879" name="Group 9">
                  <a:extLst>
                    <a:ext uri="{FF2B5EF4-FFF2-40B4-BE49-F238E27FC236}">
                      <a16:creationId xmlns:a16="http://schemas.microsoft.com/office/drawing/2014/main" id="{00B47E48-03EC-05EB-F3EA-8A2BA576FB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889" name="Rectangle 10">
                    <a:extLst>
                      <a:ext uri="{FF2B5EF4-FFF2-40B4-BE49-F238E27FC236}">
                        <a16:creationId xmlns:a16="http://schemas.microsoft.com/office/drawing/2014/main" id="{1B9BB80D-2ADE-1BCE-00AB-CBABF9860F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90" name="Rectangle 11">
                    <a:extLst>
                      <a:ext uri="{FF2B5EF4-FFF2-40B4-BE49-F238E27FC236}">
                        <a16:creationId xmlns:a16="http://schemas.microsoft.com/office/drawing/2014/main" id="{4890442B-B5D0-16C5-9735-1BFBABB7D0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80" name="Group 12">
                  <a:extLst>
                    <a:ext uri="{FF2B5EF4-FFF2-40B4-BE49-F238E27FC236}">
                      <a16:creationId xmlns:a16="http://schemas.microsoft.com/office/drawing/2014/main" id="{D2CFAD8F-3DD4-F8EB-55D4-354CE61E4E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887" name="Rectangle 13">
                    <a:extLst>
                      <a:ext uri="{FF2B5EF4-FFF2-40B4-BE49-F238E27FC236}">
                        <a16:creationId xmlns:a16="http://schemas.microsoft.com/office/drawing/2014/main" id="{EFD20AC0-2008-DED4-2A09-7DD91D65B2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8" name="Rectangle 14">
                    <a:extLst>
                      <a:ext uri="{FF2B5EF4-FFF2-40B4-BE49-F238E27FC236}">
                        <a16:creationId xmlns:a16="http://schemas.microsoft.com/office/drawing/2014/main" id="{1840C7A1-0EE8-A7CC-6F2B-5FBE0891E1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81" name="Group 10">
                  <a:extLst>
                    <a:ext uri="{FF2B5EF4-FFF2-40B4-BE49-F238E27FC236}">
                      <a16:creationId xmlns:a16="http://schemas.microsoft.com/office/drawing/2014/main" id="{69EEBDA6-0655-38BC-0EB6-4EE72A7E8D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6885" name="Rectangle 16">
                    <a:extLst>
                      <a:ext uri="{FF2B5EF4-FFF2-40B4-BE49-F238E27FC236}">
                        <a16:creationId xmlns:a16="http://schemas.microsoft.com/office/drawing/2014/main" id="{DDCED5A0-CE2A-9E3E-BA49-1404824C01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6" name="Rectangle 17">
                    <a:extLst>
                      <a:ext uri="{FF2B5EF4-FFF2-40B4-BE49-F238E27FC236}">
                        <a16:creationId xmlns:a16="http://schemas.microsoft.com/office/drawing/2014/main" id="{3EF53372-1F44-C726-6F3B-6C001D906B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82" name="Group 11">
                  <a:extLst>
                    <a:ext uri="{FF2B5EF4-FFF2-40B4-BE49-F238E27FC236}">
                      <a16:creationId xmlns:a16="http://schemas.microsoft.com/office/drawing/2014/main" id="{5C20ED31-5600-8712-7CBD-B3EDAFFA27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6883" name="Rectangle 12">
                    <a:extLst>
                      <a:ext uri="{FF2B5EF4-FFF2-40B4-BE49-F238E27FC236}">
                        <a16:creationId xmlns:a16="http://schemas.microsoft.com/office/drawing/2014/main" id="{7ECC9B84-4EC6-F14C-5456-5607CA32CE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4" name="Rectangle 13">
                    <a:extLst>
                      <a:ext uri="{FF2B5EF4-FFF2-40B4-BE49-F238E27FC236}">
                        <a16:creationId xmlns:a16="http://schemas.microsoft.com/office/drawing/2014/main" id="{CF264A5C-E983-762B-3A2F-1743E71955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0" name="Rectangle 21">
                <a:extLst>
                  <a:ext uri="{FF2B5EF4-FFF2-40B4-BE49-F238E27FC236}">
                    <a16:creationId xmlns:a16="http://schemas.microsoft.com/office/drawing/2014/main" id="{F92F803A-B2BB-CFB5-5670-3DDA95768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87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EDF796C-3BC2-EC59-2EBB-509A6B42D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286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  <p:bldP spid="2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D22F850-68CB-DDDA-EC75-DBDE65069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569075" cy="1143000"/>
          </a:xfrm>
        </p:spPr>
        <p:txBody>
          <a:bodyPr/>
          <a:lstStyle/>
          <a:p>
            <a:r>
              <a:rPr lang="en-US" altLang="en-US" sz="2800" dirty="0"/>
              <a:t>Structure of Gasoline  Fuel Sprays in Ports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23F3E1-D8B8-3985-248F-02F601DFFBDC}"/>
              </a:ext>
            </a:extLst>
          </p:cNvPr>
          <p:cNvGrpSpPr>
            <a:grpSpLocks/>
          </p:cNvGrpSpPr>
          <p:nvPr/>
        </p:nvGrpSpPr>
        <p:grpSpPr bwMode="auto">
          <a:xfrm>
            <a:off x="3159125" y="1695450"/>
            <a:ext cx="2806700" cy="3576638"/>
            <a:chOff x="3124200" y="1828800"/>
            <a:chExt cx="2578882" cy="3352800"/>
          </a:xfrm>
        </p:grpSpPr>
        <p:pic>
          <p:nvPicPr>
            <p:cNvPr id="37918" name="Picture 3">
              <a:extLst>
                <a:ext uri="{FF2B5EF4-FFF2-40B4-BE49-F238E27FC236}">
                  <a16:creationId xmlns:a16="http://schemas.microsoft.com/office/drawing/2014/main" id="{DAFD88BA-CC9A-412F-2F52-6C69859B5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828800"/>
              <a:ext cx="224790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9" name="TextBox 19">
              <a:extLst>
                <a:ext uri="{FF2B5EF4-FFF2-40B4-BE49-F238E27FC236}">
                  <a16:creationId xmlns:a16="http://schemas.microsoft.com/office/drawing/2014/main" id="{76CE859A-1A0C-F422-1CF1-82F55F072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2181079"/>
              <a:ext cx="2578882" cy="346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1800" i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726DC7-262E-0B5A-E3B3-3BFBBDCBFC92}"/>
              </a:ext>
            </a:extLst>
          </p:cNvPr>
          <p:cNvGrpSpPr>
            <a:grpSpLocks/>
          </p:cNvGrpSpPr>
          <p:nvPr/>
        </p:nvGrpSpPr>
        <p:grpSpPr bwMode="auto">
          <a:xfrm>
            <a:off x="274638" y="1143000"/>
            <a:ext cx="2914650" cy="3646488"/>
            <a:chOff x="273832" y="1874227"/>
            <a:chExt cx="2609851" cy="3324225"/>
          </a:xfrm>
        </p:grpSpPr>
        <p:pic>
          <p:nvPicPr>
            <p:cNvPr id="37916" name="Picture 2">
              <a:extLst>
                <a:ext uri="{FF2B5EF4-FFF2-40B4-BE49-F238E27FC236}">
                  <a16:creationId xmlns:a16="http://schemas.microsoft.com/office/drawing/2014/main" id="{60F553DB-BA63-0407-7B45-BC0AA51E0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32" y="1874227"/>
              <a:ext cx="2609850" cy="332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7" name="TextBox 2">
              <a:extLst>
                <a:ext uri="{FF2B5EF4-FFF2-40B4-BE49-F238E27FC236}">
                  <a16:creationId xmlns:a16="http://schemas.microsoft.com/office/drawing/2014/main" id="{256D4136-044D-8E31-C5B6-61FF338B9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1" y="2069543"/>
              <a:ext cx="2578882" cy="336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1800" i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7C1838-87E9-050B-18E5-A695FB4CF38B}"/>
              </a:ext>
            </a:extLst>
          </p:cNvPr>
          <p:cNvGrpSpPr>
            <a:grpSpLocks/>
          </p:cNvGrpSpPr>
          <p:nvPr/>
        </p:nvGrpSpPr>
        <p:grpSpPr bwMode="auto">
          <a:xfrm>
            <a:off x="6115050" y="2667000"/>
            <a:ext cx="2578100" cy="3219450"/>
            <a:chOff x="5879318" y="1828800"/>
            <a:chExt cx="2578882" cy="3219450"/>
          </a:xfrm>
        </p:grpSpPr>
        <p:pic>
          <p:nvPicPr>
            <p:cNvPr id="37914" name="Picture 4">
              <a:extLst>
                <a:ext uri="{FF2B5EF4-FFF2-40B4-BE49-F238E27FC236}">
                  <a16:creationId xmlns:a16="http://schemas.microsoft.com/office/drawing/2014/main" id="{37615471-4BBB-157C-7681-916C7F601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828800"/>
              <a:ext cx="2314575" cy="321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5" name="TextBox 20">
              <a:extLst>
                <a:ext uri="{FF2B5EF4-FFF2-40B4-BE49-F238E27FC236}">
                  <a16:creationId xmlns:a16="http://schemas.microsoft.com/office/drawing/2014/main" id="{405DFA4D-80BE-A6A1-0405-2D38F0978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9318" y="2221035"/>
              <a:ext cx="257888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1800" i="1"/>
            </a:p>
          </p:txBody>
        </p:sp>
      </p:grpSp>
      <p:grpSp>
        <p:nvGrpSpPr>
          <p:cNvPr id="37894" name="Group 38">
            <a:extLst>
              <a:ext uri="{FF2B5EF4-FFF2-40B4-BE49-F238E27FC236}">
                <a16:creationId xmlns:a16="http://schemas.microsoft.com/office/drawing/2014/main" id="{0CBADFCE-09C4-6018-2EB4-8C60B1DFFD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898" name="Group 19">
              <a:extLst>
                <a:ext uri="{FF2B5EF4-FFF2-40B4-BE49-F238E27FC236}">
                  <a16:creationId xmlns:a16="http://schemas.microsoft.com/office/drawing/2014/main" id="{CB1B729F-8F6A-A16E-9171-5947C69D3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900" name="Group 8">
                <a:extLst>
                  <a:ext uri="{FF2B5EF4-FFF2-40B4-BE49-F238E27FC236}">
                    <a16:creationId xmlns:a16="http://schemas.microsoft.com/office/drawing/2014/main" id="{05E09737-192B-879C-1CC5-3EF3A741F7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7902" name="Group 9">
                  <a:extLst>
                    <a:ext uri="{FF2B5EF4-FFF2-40B4-BE49-F238E27FC236}">
                      <a16:creationId xmlns:a16="http://schemas.microsoft.com/office/drawing/2014/main" id="{9E6D4868-ABB0-A965-BAA8-700F82195C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912" name="Rectangle 10">
                    <a:extLst>
                      <a:ext uri="{FF2B5EF4-FFF2-40B4-BE49-F238E27FC236}">
                        <a16:creationId xmlns:a16="http://schemas.microsoft.com/office/drawing/2014/main" id="{5F7EE0CC-14AD-AE51-2FD5-D4C5F6BB6D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13" name="Rectangle 11">
                    <a:extLst>
                      <a:ext uri="{FF2B5EF4-FFF2-40B4-BE49-F238E27FC236}">
                        <a16:creationId xmlns:a16="http://schemas.microsoft.com/office/drawing/2014/main" id="{70A2828B-C969-0E8A-027A-C72C0F43BA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903" name="Group 12">
                  <a:extLst>
                    <a:ext uri="{FF2B5EF4-FFF2-40B4-BE49-F238E27FC236}">
                      <a16:creationId xmlns:a16="http://schemas.microsoft.com/office/drawing/2014/main" id="{F501E4CF-4917-6738-F818-E687463202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910" name="Rectangle 13">
                    <a:extLst>
                      <a:ext uri="{FF2B5EF4-FFF2-40B4-BE49-F238E27FC236}">
                        <a16:creationId xmlns:a16="http://schemas.microsoft.com/office/drawing/2014/main" id="{AAA33C0B-EFDA-423C-3D3F-801174E6D6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11" name="Rectangle 14">
                    <a:extLst>
                      <a:ext uri="{FF2B5EF4-FFF2-40B4-BE49-F238E27FC236}">
                        <a16:creationId xmlns:a16="http://schemas.microsoft.com/office/drawing/2014/main" id="{9EC90B4A-E00D-742E-97AB-4A9B2DD3CE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904" name="Group 10">
                  <a:extLst>
                    <a:ext uri="{FF2B5EF4-FFF2-40B4-BE49-F238E27FC236}">
                      <a16:creationId xmlns:a16="http://schemas.microsoft.com/office/drawing/2014/main" id="{F171BF7E-EA01-52DE-73A8-43922D15E2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7908" name="Rectangle 16">
                    <a:extLst>
                      <a:ext uri="{FF2B5EF4-FFF2-40B4-BE49-F238E27FC236}">
                        <a16:creationId xmlns:a16="http://schemas.microsoft.com/office/drawing/2014/main" id="{13E13143-8E44-A3DF-5500-713B985067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9" name="Rectangle 17">
                    <a:extLst>
                      <a:ext uri="{FF2B5EF4-FFF2-40B4-BE49-F238E27FC236}">
                        <a16:creationId xmlns:a16="http://schemas.microsoft.com/office/drawing/2014/main" id="{F32C303D-82B3-D5A6-C4D6-EEEDDC1079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905" name="Group 11">
                  <a:extLst>
                    <a:ext uri="{FF2B5EF4-FFF2-40B4-BE49-F238E27FC236}">
                      <a16:creationId xmlns:a16="http://schemas.microsoft.com/office/drawing/2014/main" id="{8AF521D9-8CFC-C7F7-D66C-FD301C4A94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7906" name="Rectangle 12">
                    <a:extLst>
                      <a:ext uri="{FF2B5EF4-FFF2-40B4-BE49-F238E27FC236}">
                        <a16:creationId xmlns:a16="http://schemas.microsoft.com/office/drawing/2014/main" id="{1B0C9E5A-1718-A8C2-89E2-6DDBA9E83E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7" name="Rectangle 13">
                    <a:extLst>
                      <a:ext uri="{FF2B5EF4-FFF2-40B4-BE49-F238E27FC236}">
                        <a16:creationId xmlns:a16="http://schemas.microsoft.com/office/drawing/2014/main" id="{73D35BC0-CE21-500D-C4BF-DE56D6C382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AFC300CC-1D46-9C49-7733-8F0FDCADF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789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CF5BBBF-6A93-B55F-B465-985E98F68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EB7A230-1AA6-7372-47C5-9F78ADE4F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4583113"/>
            <a:ext cx="317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Average drop dia=90</a:t>
            </a:r>
            <a:r>
              <a:rPr lang="en-IN" altLang="en-US" sz="2400" i="1">
                <a:sym typeface="Symbol" panose="05050102010706020507" pitchFamily="18" charset="2"/>
              </a:rPr>
              <a:t>m</a:t>
            </a:r>
            <a:endParaRPr lang="en-IN" altLang="en-US" sz="2400" i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906357-4843-09C0-F891-8E94BEA82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5140325"/>
            <a:ext cx="3179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Average drop dia=70</a:t>
            </a:r>
            <a:r>
              <a:rPr lang="en-IN" altLang="en-US" sz="2400" i="1">
                <a:sym typeface="Symbol" panose="05050102010706020507" pitchFamily="18" charset="2"/>
              </a:rPr>
              <a:t>m</a:t>
            </a:r>
            <a:endParaRPr lang="en-IN" altLang="en-US" sz="2400" i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743BF-A4AD-B2F0-31E9-462B9CFD2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6073775"/>
            <a:ext cx="3178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Average drop dia=50</a:t>
            </a:r>
            <a:r>
              <a:rPr lang="en-IN" altLang="en-US" sz="2400" i="1">
                <a:sym typeface="Symbol" panose="05050102010706020507" pitchFamily="18" charset="2"/>
              </a:rPr>
              <a:t>m</a:t>
            </a:r>
            <a:endParaRPr lang="en-IN" alt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60CE5D8-AB28-CA55-7DFD-0E49C9CCA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412750"/>
            <a:ext cx="6265863" cy="844550"/>
          </a:xfrm>
        </p:spPr>
        <p:txBody>
          <a:bodyPr/>
          <a:lstStyle/>
          <a:p>
            <a:r>
              <a:rPr lang="en-US" altLang="en-US" sz="2800"/>
              <a:t>Mean diameter distribution of droplets in 100 </a:t>
            </a:r>
            <a:r>
              <a:rPr lang="en-US" altLang="en-US" sz="2800" i="1"/>
              <a:t>mm</a:t>
            </a:r>
            <a:r>
              <a:rPr lang="en-US" altLang="en-US" sz="2800"/>
              <a:t> downstream and 300 </a:t>
            </a:r>
            <a:r>
              <a:rPr lang="en-US" altLang="en-US" sz="2800" i="1"/>
              <a:t>Kpa</a:t>
            </a:r>
            <a:r>
              <a:rPr lang="en-US" altLang="en-US" sz="2800"/>
              <a:t>, 25</a:t>
            </a:r>
            <a:r>
              <a:rPr lang="en-US" altLang="en-US" sz="2800" baseline="30000"/>
              <a:t>o</a:t>
            </a:r>
            <a:r>
              <a:rPr lang="en-US" altLang="en-US" sz="2800"/>
              <a:t> C 	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686291D5-E4F9-7FEF-4C58-D7D36E6E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477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38">
            <a:extLst>
              <a:ext uri="{FF2B5EF4-FFF2-40B4-BE49-F238E27FC236}">
                <a16:creationId xmlns:a16="http://schemas.microsoft.com/office/drawing/2014/main" id="{120BAFFF-646B-7006-D055-C2AC09047A5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8917" name="Group 19">
              <a:extLst>
                <a:ext uri="{FF2B5EF4-FFF2-40B4-BE49-F238E27FC236}">
                  <a16:creationId xmlns:a16="http://schemas.microsoft.com/office/drawing/2014/main" id="{BAE1B03D-D760-7C37-9AB5-8B39E1322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919" name="Group 8">
                <a:extLst>
                  <a:ext uri="{FF2B5EF4-FFF2-40B4-BE49-F238E27FC236}">
                    <a16:creationId xmlns:a16="http://schemas.microsoft.com/office/drawing/2014/main" id="{C19721FD-5A2C-31C6-1851-66775A2810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921" name="Group 9">
                  <a:extLst>
                    <a:ext uri="{FF2B5EF4-FFF2-40B4-BE49-F238E27FC236}">
                      <a16:creationId xmlns:a16="http://schemas.microsoft.com/office/drawing/2014/main" id="{63ACC93B-6220-7325-76E0-70E3AEDD8B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931" name="Rectangle 10">
                    <a:extLst>
                      <a:ext uri="{FF2B5EF4-FFF2-40B4-BE49-F238E27FC236}">
                        <a16:creationId xmlns:a16="http://schemas.microsoft.com/office/drawing/2014/main" id="{6AB2E841-FFD7-3B7B-2B2C-0430D0BB12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2" name="Rectangle 11">
                    <a:extLst>
                      <a:ext uri="{FF2B5EF4-FFF2-40B4-BE49-F238E27FC236}">
                        <a16:creationId xmlns:a16="http://schemas.microsoft.com/office/drawing/2014/main" id="{A3914345-1AD8-7B09-09A3-1208CC38DC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22" name="Group 12">
                  <a:extLst>
                    <a:ext uri="{FF2B5EF4-FFF2-40B4-BE49-F238E27FC236}">
                      <a16:creationId xmlns:a16="http://schemas.microsoft.com/office/drawing/2014/main" id="{46178493-72EA-E998-30A4-13C3629BED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8929" name="Rectangle 13">
                    <a:extLst>
                      <a:ext uri="{FF2B5EF4-FFF2-40B4-BE49-F238E27FC236}">
                        <a16:creationId xmlns:a16="http://schemas.microsoft.com/office/drawing/2014/main" id="{42B327F6-FF59-8AE9-9B71-E06490BE1F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0" name="Rectangle 14">
                    <a:extLst>
                      <a:ext uri="{FF2B5EF4-FFF2-40B4-BE49-F238E27FC236}">
                        <a16:creationId xmlns:a16="http://schemas.microsoft.com/office/drawing/2014/main" id="{6B10014E-B407-D48D-E745-0AA91DDD7B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23" name="Group 10">
                  <a:extLst>
                    <a:ext uri="{FF2B5EF4-FFF2-40B4-BE49-F238E27FC236}">
                      <a16:creationId xmlns:a16="http://schemas.microsoft.com/office/drawing/2014/main" id="{E0AD23BB-789F-A769-A224-B19FBDD8EA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8927" name="Rectangle 16">
                    <a:extLst>
                      <a:ext uri="{FF2B5EF4-FFF2-40B4-BE49-F238E27FC236}">
                        <a16:creationId xmlns:a16="http://schemas.microsoft.com/office/drawing/2014/main" id="{CB5B2FA9-26E8-1DC9-92B9-5A82E391C9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28" name="Rectangle 17">
                    <a:extLst>
                      <a:ext uri="{FF2B5EF4-FFF2-40B4-BE49-F238E27FC236}">
                        <a16:creationId xmlns:a16="http://schemas.microsoft.com/office/drawing/2014/main" id="{0D73407B-59CA-88C0-7BB8-C3F1EFD02B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24" name="Group 11">
                  <a:extLst>
                    <a:ext uri="{FF2B5EF4-FFF2-40B4-BE49-F238E27FC236}">
                      <a16:creationId xmlns:a16="http://schemas.microsoft.com/office/drawing/2014/main" id="{B76946A2-4CD9-D0A4-D2A4-B557AD573C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8925" name="Rectangle 12">
                    <a:extLst>
                      <a:ext uri="{FF2B5EF4-FFF2-40B4-BE49-F238E27FC236}">
                        <a16:creationId xmlns:a16="http://schemas.microsoft.com/office/drawing/2014/main" id="{180CE8EF-D483-6843-5AE3-1636099215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26" name="Rectangle 13">
                    <a:extLst>
                      <a:ext uri="{FF2B5EF4-FFF2-40B4-BE49-F238E27FC236}">
                        <a16:creationId xmlns:a16="http://schemas.microsoft.com/office/drawing/2014/main" id="{DC99FC0D-65B1-3BDE-801F-86EDE80F9C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EEE83034-BCD8-559B-4D07-E5BBDB7A8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891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ABA0188-C73B-F2E3-A816-0EC4F3403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B50F64E-76AA-D940-0A46-7ED1B22AA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6134100" cy="1143000"/>
          </a:xfrm>
        </p:spPr>
        <p:txBody>
          <a:bodyPr/>
          <a:lstStyle/>
          <a:p>
            <a:r>
              <a:rPr lang="en-US" altLang="en-US" sz="2800"/>
              <a:t>Distribution of droplets velocity (m/s) in 100 </a:t>
            </a:r>
            <a:r>
              <a:rPr lang="en-US" altLang="en-US" sz="2800" i="1"/>
              <a:t>mm</a:t>
            </a:r>
            <a:r>
              <a:rPr lang="en-US" altLang="en-US" sz="2800"/>
              <a:t> downstream and 300 </a:t>
            </a:r>
            <a:r>
              <a:rPr lang="en-US" altLang="en-US" sz="2800" i="1"/>
              <a:t>Kpa</a:t>
            </a:r>
            <a:r>
              <a:rPr lang="en-US" altLang="en-US" sz="2800"/>
              <a:t>, 25</a:t>
            </a:r>
            <a:r>
              <a:rPr lang="en-US" altLang="en-US" sz="2800" baseline="30000"/>
              <a:t>o</a:t>
            </a:r>
            <a:r>
              <a:rPr lang="en-US" altLang="en-US" sz="2800"/>
              <a:t> C 	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48BC232A-5B20-E2DF-DF53-91E4B319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11275"/>
            <a:ext cx="63246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0" name="Group 38">
            <a:extLst>
              <a:ext uri="{FF2B5EF4-FFF2-40B4-BE49-F238E27FC236}">
                <a16:creationId xmlns:a16="http://schemas.microsoft.com/office/drawing/2014/main" id="{DEB5CC51-D96D-0247-9AEA-57BD838A7A5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9941" name="Group 19">
              <a:extLst>
                <a:ext uri="{FF2B5EF4-FFF2-40B4-BE49-F238E27FC236}">
                  <a16:creationId xmlns:a16="http://schemas.microsoft.com/office/drawing/2014/main" id="{248640DD-91C4-7459-7D73-798F19853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9943" name="Group 8">
                <a:extLst>
                  <a:ext uri="{FF2B5EF4-FFF2-40B4-BE49-F238E27FC236}">
                    <a16:creationId xmlns:a16="http://schemas.microsoft.com/office/drawing/2014/main" id="{7A0F1A92-22B4-F0AB-06D1-E66647DCA2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945" name="Group 9">
                  <a:extLst>
                    <a:ext uri="{FF2B5EF4-FFF2-40B4-BE49-F238E27FC236}">
                      <a16:creationId xmlns:a16="http://schemas.microsoft.com/office/drawing/2014/main" id="{617E3C46-58F8-82B7-E807-92DBE9FDD6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955" name="Rectangle 10">
                    <a:extLst>
                      <a:ext uri="{FF2B5EF4-FFF2-40B4-BE49-F238E27FC236}">
                        <a16:creationId xmlns:a16="http://schemas.microsoft.com/office/drawing/2014/main" id="{ED221EA8-2139-C9A7-D010-B8EB50FF37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6" name="Rectangle 11">
                    <a:extLst>
                      <a:ext uri="{FF2B5EF4-FFF2-40B4-BE49-F238E27FC236}">
                        <a16:creationId xmlns:a16="http://schemas.microsoft.com/office/drawing/2014/main" id="{DF010883-95D6-9E29-AFB4-1CC1209F4F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46" name="Group 12">
                  <a:extLst>
                    <a:ext uri="{FF2B5EF4-FFF2-40B4-BE49-F238E27FC236}">
                      <a16:creationId xmlns:a16="http://schemas.microsoft.com/office/drawing/2014/main" id="{8A736BC6-22DC-A17C-C446-6B3120584F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9953" name="Rectangle 13">
                    <a:extLst>
                      <a:ext uri="{FF2B5EF4-FFF2-40B4-BE49-F238E27FC236}">
                        <a16:creationId xmlns:a16="http://schemas.microsoft.com/office/drawing/2014/main" id="{50AE7A99-A596-BD9C-ABCA-73E7ADE4A2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4" name="Rectangle 14">
                    <a:extLst>
                      <a:ext uri="{FF2B5EF4-FFF2-40B4-BE49-F238E27FC236}">
                        <a16:creationId xmlns:a16="http://schemas.microsoft.com/office/drawing/2014/main" id="{65FE1AAA-B74D-7E5A-E465-A0E7A2A7BA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47" name="Group 10">
                  <a:extLst>
                    <a:ext uri="{FF2B5EF4-FFF2-40B4-BE49-F238E27FC236}">
                      <a16:creationId xmlns:a16="http://schemas.microsoft.com/office/drawing/2014/main" id="{CCAA5966-5D39-E69A-F643-0979D0B642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9951" name="Rectangle 16">
                    <a:extLst>
                      <a:ext uri="{FF2B5EF4-FFF2-40B4-BE49-F238E27FC236}">
                        <a16:creationId xmlns:a16="http://schemas.microsoft.com/office/drawing/2014/main" id="{3D629A00-D6C4-FE70-F043-01FE535298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2" name="Rectangle 17">
                    <a:extLst>
                      <a:ext uri="{FF2B5EF4-FFF2-40B4-BE49-F238E27FC236}">
                        <a16:creationId xmlns:a16="http://schemas.microsoft.com/office/drawing/2014/main" id="{E3BF6A35-E8C2-5322-1209-2C06817E3C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48" name="Group 11">
                  <a:extLst>
                    <a:ext uri="{FF2B5EF4-FFF2-40B4-BE49-F238E27FC236}">
                      <a16:creationId xmlns:a16="http://schemas.microsoft.com/office/drawing/2014/main" id="{F1241562-D70C-C4CC-F655-3677DE5FC7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9949" name="Rectangle 12">
                    <a:extLst>
                      <a:ext uri="{FF2B5EF4-FFF2-40B4-BE49-F238E27FC236}">
                        <a16:creationId xmlns:a16="http://schemas.microsoft.com/office/drawing/2014/main" id="{58323D63-31F3-F42D-6850-CA2DE17F14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0" name="Rectangle 13">
                    <a:extLst>
                      <a:ext uri="{FF2B5EF4-FFF2-40B4-BE49-F238E27FC236}">
                        <a16:creationId xmlns:a16="http://schemas.microsoft.com/office/drawing/2014/main" id="{810FEA59-C524-4FCA-E153-93B7DA678D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BFBF3548-431C-D8A7-B780-E676AB04D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99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0F4A430-B6F3-86F1-C54A-A18F018D1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6910</TotalTime>
  <Words>744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Blackadder ITC</vt:lpstr>
      <vt:lpstr>Calibri</vt:lpstr>
      <vt:lpstr>Cambria Math</vt:lpstr>
      <vt:lpstr>CommercialScript BT</vt:lpstr>
      <vt:lpstr>Tempus Sans ITC</vt:lpstr>
      <vt:lpstr>Times New Roman</vt:lpstr>
      <vt:lpstr>Default Design</vt:lpstr>
      <vt:lpstr>Stability Fluid Dynamics of Fuel Jets</vt:lpstr>
      <vt:lpstr>Kelvin-Helm Holtz Instability of Micro Fuel Jet</vt:lpstr>
      <vt:lpstr>Postulations for Liquid breakup</vt:lpstr>
      <vt:lpstr>Geometrical Features of A Successful Fuel Spray</vt:lpstr>
      <vt:lpstr>Penetration of Spray into Air Medium</vt:lpstr>
      <vt:lpstr>Basic Details of Spray for Port Injection</vt:lpstr>
      <vt:lpstr>Structure of Gasoline  Fuel Sprays in Ports</vt:lpstr>
      <vt:lpstr>Mean diameter distribution of droplets in 100 mm downstream and 300 Kpa, 25o C  </vt:lpstr>
      <vt:lpstr>Distribution of droplets velocity (m/s) in 100 mm downstream and 300 Kpa, 25o C  </vt:lpstr>
      <vt:lpstr>Frequency diagram for Size of droplets</vt:lpstr>
      <vt:lpstr>Selection of Statistical Method to Define Average Diameter of Droplet</vt:lpstr>
      <vt:lpstr>The True Engineering Mean Diameter</vt:lpstr>
      <vt:lpstr>Sauter Mean Diameter</vt:lpstr>
      <vt:lpstr>Selection of Nozzle diameter &amp; Flow Rate</vt:lpstr>
      <vt:lpstr>Need for Theory of Pulsating Fuel Flow</vt:lpstr>
      <vt:lpstr>New Chapter in Fluid Mechanics</vt:lpstr>
      <vt:lpstr>Instantaneous Mass Flow Rate</vt:lpstr>
      <vt:lpstr>Anatomy of Modern Injectors to generate Pulsating Fuel Flow Jets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602</cp:revision>
  <dcterms:created xsi:type="dcterms:W3CDTF">2003-07-30T05:45:36Z</dcterms:created>
  <dcterms:modified xsi:type="dcterms:W3CDTF">2023-10-12T03:11:56Z</dcterms:modified>
</cp:coreProperties>
</file>