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61" r:id="rId2"/>
    <p:sldId id="702" r:id="rId3"/>
    <p:sldId id="704" r:id="rId4"/>
    <p:sldId id="705" r:id="rId5"/>
    <p:sldId id="741" r:id="rId6"/>
    <p:sldId id="706" r:id="rId7"/>
    <p:sldId id="709" r:id="rId8"/>
    <p:sldId id="710" r:id="rId9"/>
    <p:sldId id="708" r:id="rId10"/>
    <p:sldId id="707" r:id="rId11"/>
    <p:sldId id="725" r:id="rId12"/>
    <p:sldId id="728" r:id="rId13"/>
    <p:sldId id="729" r:id="rId14"/>
    <p:sldId id="597" r:id="rId15"/>
    <p:sldId id="731" r:id="rId16"/>
    <p:sldId id="732" r:id="rId17"/>
    <p:sldId id="733" r:id="rId18"/>
    <p:sldId id="740" r:id="rId19"/>
    <p:sldId id="742" r:id="rId20"/>
    <p:sldId id="743" r:id="rId21"/>
    <p:sldId id="744" r:id="rId22"/>
    <p:sldId id="745" r:id="rId23"/>
    <p:sldId id="746" r:id="rId24"/>
    <p:sldId id="748" r:id="rId25"/>
    <p:sldId id="749" r:id="rId26"/>
    <p:sldId id="750" r:id="rId27"/>
    <p:sldId id="75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977"/>
    <a:srgbClr val="99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313" autoAdjust="0"/>
    <p:restoredTop sz="90929"/>
  </p:normalViewPr>
  <p:slideViewPr>
    <p:cSldViewPr>
      <p:cViewPr varScale="1">
        <p:scale>
          <a:sx n="67" d="100"/>
          <a:sy n="67" d="100"/>
        </p:scale>
        <p:origin x="10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645289E-1E38-7886-F03E-D90E1C11B4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96EE48C-2892-B77C-428A-5DFC487D68D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33DAC38-0AFA-292F-82EA-71A95AB822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F1F8B53-94C6-5CC6-336F-49F68AB066E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995FEA-3732-4CBB-9C30-C793A9D7E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7-25T06:31:52.7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7-09-25T07:19:04.9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0 204,'0'0'103,"0"0"-4,0 0-88,0 0-28,12 2-64,-12-2-19,17 4-2,-3 2 0,-14-6 88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9-30T06:54:30.6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30T06:35:39.2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30T06:35:43.8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0,0 0,0 0,0 0,0 0,0 0,0 0,0 0,0 0,0 0,0 0,0 0,0 0,0 0,0 0,0 0,0 0,0 0,0 0,0 0,0 0,0 0,0 0,0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7-10-30T06:36:04.4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72 211,'0'0'79,"9"16"-11,-9-16-7,24-12-9,-3-3-18,5 1-28,2 0-59,2 4-48,-2-1-2,0 5-3,-7 0-1,-3 6 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8-13T06:28:50.6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8-27T06:30:09.1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6-04-11T05:30:38.8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10-14T06:54:31.3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4 1,'0'0'2450,"0"0"646,0 0-1935,0 0-387,0 0-129,0 0 0,0 0 0,-11-3-129,11 3-129,0 0-258,-10-1 258,10 1-129,0 0 0,0 0 387,0 0-258,0 0 129,0 0 129,0 0-129,0 0-258,0 0 129,0 0-129,0 0-129,0 0-129,0 0 0,0 0 0,0 0-258,0 0-516,0 0-2451,0 0-258,0 0-387,0 0 388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10-14T07:00:08.6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54 218 1290,'0'0'2580,"0"0"-387,0 0 129,0 0-387,0 0-387,0 0-387,-10 0 129,10 0-258,0 0 129,0 0-258,0 0-129,0 0 258,-12-6-258,12 6-129,0 0 129,0 0-258,-9-14 0,9 14 129,-5-12-387,5 12 0,-4-15 0,4 15-129,-3-17 0,3 17-129,0-15 129,0 15-129,0-18 0,0 18-129,4-18 129,-4 18 0,7-19-129,-7 19 129,10-16 0,-10 16 0,9-15 0,-9 15-129,7-12 129,-7 12 0,7-11 0,-7 11 0,0 0-129,10-12 129,-10 12 0,0 0-129,12-7 129,-12 7 0,0 0 0,11-6 0,-11 6 0,9-4 0,-9 4 0,0 0-129,9-3 129,-9 3 0,0 0-129,0 0 129,0 0 0,0 0-129,0 0 258,0 0-129,0 0 258,9 4-258,-9-4 129,0 0 0,0 0 0,0 0 0,0 0-129,0 0 258,0 0-258,0 0 387,0 0-258,0 0 0,0 0 0,0 0 0,0 0 0,0 0 0,0 0 0,-4 3-129,4-3 129,0 0 0,0 0-129,-9 3 0,9-3 0,-10 6 0,10-6 0,-12 11-129,12-11 129,-16 20-129,7-8 129,-2 1-258,5 7-774,-6 3-3225,1-6 0,6 10-516,-4-9-258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10-03T06:44:36.4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0 1 25155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10-28T07:01:59.3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56 1161,'9'-31'387,"-3"19"-387,0-1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9-25T07:18:34.9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4 356,'0'0,"0"0,0 0,0 0,0 0,0 0,0 0,0 0,0 0,0 0,3-246,2 185,-5 61,8-34,2 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73DAC548-048B-43B0-B84E-23B4B484C7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F8984582-512D-AD57-8AD6-3F0BB99C7A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64F15BF-0DDB-9B3C-1517-B3BFB274008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4CC0221B-EE1A-F8C6-2B43-6EBA925D220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E3BD8617-3B58-4F97-DCF1-AA5EDC6EEF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21997177-F267-D4E0-6785-FB8623D14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668F0D-5D11-4F6D-936B-1AAB9DC77D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40A7F4-4BA6-7C09-F4DC-55D4D5058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D9BB56-F357-D423-C824-DAD026622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6CE0D-D827-F830-2568-F0383DBB4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80BDF-9C68-4EF6-8926-2C108D322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62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E28891-2D1C-C6F8-F42D-6DDAF214A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9850DF-506F-9CAD-0F6C-8F315FDF5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46666B-3CDC-A8B6-23AF-4409793C7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A3A73-9AD0-4429-BCF5-9D81AC45E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40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CACF50-9649-0890-6199-07219CC71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C6D2D6-C3CD-019B-C6FD-FF14CCDE71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BABD9F-5867-A675-26B2-99246ACD5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ED688-B0BE-426D-A9A0-FA187ACA7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87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8CAE4-D279-E57D-3533-F6C0BB2F7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260A42-DA7E-7F1E-53C1-810762C80B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AFF4F3-6CD3-1BD5-1282-D799231DF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2138-ADF3-4657-8120-07FEDC4C1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99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EAFB13-2C27-62E8-0B64-B13C3517B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6089BE-33E0-B7C7-36D8-D9979E04B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E776B5-8AEF-0DE4-410D-939C1D166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E0FDB-5972-412E-8F7D-80800870C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2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4087D-B7B9-E18F-D7AF-89B9C513F8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98821-D913-90FF-5F07-E7D9D3E63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29483-A756-66CD-295B-634B1134F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70360-C508-48B3-AA9B-E62534BB9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0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FE351E-AF01-C65A-CBD4-2F2CC5A76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47FDC4-CD70-C912-C5B3-575E8A3EA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3AEABC-38D1-A4A6-4906-E34AA6914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D13B6-3017-4BB8-A438-B3DFBE9FD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87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4C7044-FBD6-83DA-0026-5384764906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00077B-A2D5-6066-39A1-44593BCB6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1559CB-5922-D495-C248-14FA368C0F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C90D6-6982-4383-9E2A-B0CAB4E85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70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6EE8CE-3352-E3FB-F79B-56B89AD2C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9A41DB-B5A1-8E47-051E-C0D16917B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E5A1C6-98AE-D94A-9339-0011AD611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3BB7-04B7-44D6-B172-E9018704F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00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8E3992-6581-AFCF-22A2-6CD78CF39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614104-DCF5-9301-4A85-ED21865D3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5D9BE6-170C-4A74-672D-12BA9A949D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5D794-63CE-404A-92BB-0F83A1D5D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48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4FADCE-55E3-386C-B76F-125FCFC59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B04C50-406A-0DC4-FEFB-740C7BD90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BF19F5-C743-1817-E408-B7B2CAC8F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415F-3350-445B-B272-54BE5D392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28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CDCE981-B4F0-59C1-9B6B-79237EFB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91C12C-9C92-CDE7-4821-FF4F41F2E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B4B5B5-F7E5-73C0-A384-D74B2223AB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25440AA-0D2A-5621-AC66-CE0C3F489D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33A9C6-7C28-BB48-02A3-60DD7D1DCD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FAA4287-DCB2-49EC-B880-0CE50D6BC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12" Type="http://schemas.openxmlformats.org/officeDocument/2006/relationships/image" Target="../media/image8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9.wmf"/><Relationship Id="rId3" Type="http://schemas.openxmlformats.org/officeDocument/2006/relationships/image" Target="../media/image14.jpe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3" Type="http://schemas.openxmlformats.org/officeDocument/2006/relationships/image" Target="../media/image44.jpeg"/><Relationship Id="rId12" Type="http://schemas.openxmlformats.org/officeDocument/2006/relationships/image" Target="../media/image8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14.xml"/><Relationship Id="rId15" Type="http://schemas.openxmlformats.org/officeDocument/2006/relationships/image" Target="../media/image8.png"/><Relationship Id="rId10" Type="http://schemas.openxmlformats.org/officeDocument/2006/relationships/customXml" Target="../ink/ink13.xml"/><Relationship Id="rId4" Type="http://schemas.openxmlformats.org/officeDocument/2006/relationships/customXml" Target="../ink/ink12.xml"/><Relationship Id="rId9" Type="http://schemas.openxmlformats.org/officeDocument/2006/relationships/image" Target="../media/image7.emf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customXml" Target="../ink/ink5.xml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1.wmf"/><Relationship Id="rId2" Type="http://schemas.openxmlformats.org/officeDocument/2006/relationships/image" Target="../media/image5.png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wmf"/><Relationship Id="rId10" Type="http://schemas.openxmlformats.org/officeDocument/2006/relationships/image" Target="../media/image35.png"/><Relationship Id="rId19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customXml" Target="../ink/ink6.xml"/><Relationship Id="rId14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62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9.wmf"/><Relationship Id="rId3" Type="http://schemas.openxmlformats.org/officeDocument/2006/relationships/image" Target="../media/image14.jpe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1.bin"/><Relationship Id="rId2" Type="http://schemas.openxmlformats.org/officeDocument/2006/relationships/image" Target="../media/image13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8.png"/><Relationship Id="rId5" Type="http://schemas.openxmlformats.org/officeDocument/2006/relationships/customXml" Target="../ink/ink8.xml"/><Relationship Id="rId10" Type="http://schemas.openxmlformats.org/officeDocument/2006/relationships/image" Target="../media/image54.png"/><Relationship Id="rId4" Type="http://schemas.openxmlformats.org/officeDocument/2006/relationships/image" Target="../media/image1.png"/><Relationship Id="rId9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2ECBDB1-A5C6-5BA2-6D77-74F9BC3608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3688" y="228600"/>
            <a:ext cx="88392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accent2"/>
                </a:solidFill>
              </a:rPr>
              <a:t>Performance of Turbulent Flames In SI Engines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AB1B514-C434-AC9C-BBB0-2DD688DB6D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3505200"/>
            <a:ext cx="6400800" cy="12954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>
                <a:latin typeface="Tempus Sans ITC" panose="04020404030D07020202" pitchFamily="82" charset="0"/>
              </a:rPr>
              <a:t>Mechanical Engineering Department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F68B26A2-9C7D-92AE-8F31-7D1C7A86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4757" name="Text Box 5">
            <a:extLst>
              <a:ext uri="{FF2B5EF4-FFF2-40B4-BE49-F238E27FC236}">
                <a16:creationId xmlns:a16="http://schemas.microsoft.com/office/drawing/2014/main" id="{1157B656-0244-4069-5FA4-E6D16FA7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5105400"/>
            <a:ext cx="8839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Blackadder ITC" panose="04020505051007020D02" pitchFamily="82" charset="0"/>
              </a:rPr>
              <a:t>Role of Eddies in Faster and Clean Combustion in SI Engines….</a:t>
            </a:r>
          </a:p>
        </p:txBody>
      </p:sp>
      <p:grpSp>
        <p:nvGrpSpPr>
          <p:cNvPr id="4102" name="Group 8">
            <a:extLst>
              <a:ext uri="{FF2B5EF4-FFF2-40B4-BE49-F238E27FC236}">
                <a16:creationId xmlns:a16="http://schemas.microsoft.com/office/drawing/2014/main" id="{BB04537B-EAA5-E417-A900-FEA0D28DD25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21" name="Group 9">
              <a:extLst>
                <a:ext uri="{FF2B5EF4-FFF2-40B4-BE49-F238E27FC236}">
                  <a16:creationId xmlns:a16="http://schemas.microsoft.com/office/drawing/2014/main" id="{0C85A9AA-D842-F7E0-BE0B-CF05E2E35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31" name="Rectangle 10">
                <a:extLst>
                  <a:ext uri="{FF2B5EF4-FFF2-40B4-BE49-F238E27FC236}">
                    <a16:creationId xmlns:a16="http://schemas.microsoft.com/office/drawing/2014/main" id="{571BA078-AB34-C112-CBBD-CE598F204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132" name="Rectangle 11">
                <a:extLst>
                  <a:ext uri="{FF2B5EF4-FFF2-40B4-BE49-F238E27FC236}">
                    <a16:creationId xmlns:a16="http://schemas.microsoft.com/office/drawing/2014/main" id="{8F2553FF-975D-6F5E-8240-C64182E0E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22" name="Group 12">
              <a:extLst>
                <a:ext uri="{FF2B5EF4-FFF2-40B4-BE49-F238E27FC236}">
                  <a16:creationId xmlns:a16="http://schemas.microsoft.com/office/drawing/2014/main" id="{78617FFE-A066-100E-C5AB-44F088007D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29" name="Rectangle 13">
                <a:extLst>
                  <a:ext uri="{FF2B5EF4-FFF2-40B4-BE49-F238E27FC236}">
                    <a16:creationId xmlns:a16="http://schemas.microsoft.com/office/drawing/2014/main" id="{332F7BC2-B757-B5D1-3567-7AB38E027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130" name="Rectangle 14">
                <a:extLst>
                  <a:ext uri="{FF2B5EF4-FFF2-40B4-BE49-F238E27FC236}">
                    <a16:creationId xmlns:a16="http://schemas.microsoft.com/office/drawing/2014/main" id="{12569943-FDBB-372E-254A-01D9DCA1D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23" name="Group 15">
              <a:extLst>
                <a:ext uri="{FF2B5EF4-FFF2-40B4-BE49-F238E27FC236}">
                  <a16:creationId xmlns:a16="http://schemas.microsoft.com/office/drawing/2014/main" id="{5E918F1C-2AA9-C1A6-FCF2-F5ECF213DB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27" name="Rectangle 16">
                <a:extLst>
                  <a:ext uri="{FF2B5EF4-FFF2-40B4-BE49-F238E27FC236}">
                    <a16:creationId xmlns:a16="http://schemas.microsoft.com/office/drawing/2014/main" id="{03585978-608D-9A92-4D9B-2B73D60CF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128" name="Rectangle 17">
                <a:extLst>
                  <a:ext uri="{FF2B5EF4-FFF2-40B4-BE49-F238E27FC236}">
                    <a16:creationId xmlns:a16="http://schemas.microsoft.com/office/drawing/2014/main" id="{35480F15-AF49-A58A-4841-375541C22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24" name="Group 18">
              <a:extLst>
                <a:ext uri="{FF2B5EF4-FFF2-40B4-BE49-F238E27FC236}">
                  <a16:creationId xmlns:a16="http://schemas.microsoft.com/office/drawing/2014/main" id="{77519778-82DD-2230-F9DC-6447C7CA3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25" name="Rectangle 19">
                <a:extLst>
                  <a:ext uri="{FF2B5EF4-FFF2-40B4-BE49-F238E27FC236}">
                    <a16:creationId xmlns:a16="http://schemas.microsoft.com/office/drawing/2014/main" id="{BF60C079-EBF2-A319-9709-DB83559C8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126" name="Rectangle 20">
                <a:extLst>
                  <a:ext uri="{FF2B5EF4-FFF2-40B4-BE49-F238E27FC236}">
                    <a16:creationId xmlns:a16="http://schemas.microsoft.com/office/drawing/2014/main" id="{909DA30D-7350-6459-ECD7-C863C20B1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0">
                <a:extLst>
                  <a:ext uri="{FF2B5EF4-FFF2-40B4-BE49-F238E27FC236}">
                    <a16:creationId xmlns:a16="http://schemas.microsoft.com/office/drawing/2014/main" id="{AD30D929-3849-A9FE-040E-9E0BFB722C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3386138"/>
              <a:ext cx="1588" cy="1587"/>
            </p14:xfrm>
          </p:contentPart>
        </mc:Choice>
        <mc:Fallback xmlns="">
          <p:pic>
            <p:nvPicPr>
              <p:cNvPr id="1026" name="Ink 20">
                <a:extLst>
                  <a:ext uri="{FF2B5EF4-FFF2-40B4-BE49-F238E27FC236}">
                    <a16:creationId xmlns:a16="http://schemas.microsoft.com/office/drawing/2014/main" id="{AD30D929-3849-A9FE-040E-9E0BFB722C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288" y="3344876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21">
                <a:extLst>
                  <a:ext uri="{FF2B5EF4-FFF2-40B4-BE49-F238E27FC236}">
                    <a16:creationId xmlns:a16="http://schemas.microsoft.com/office/drawing/2014/main" id="{C39184BA-D06E-5DA1-CA24-FE1B990238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80500" y="0"/>
              <a:ext cx="1588" cy="1588"/>
            </p14:xfrm>
          </p:contentPart>
        </mc:Choice>
        <mc:Fallback xmlns="">
          <p:pic>
            <p:nvPicPr>
              <p:cNvPr id="1027" name="Ink 21">
                <a:extLst>
                  <a:ext uri="{FF2B5EF4-FFF2-40B4-BE49-F238E27FC236}">
                    <a16:creationId xmlns:a16="http://schemas.microsoft.com/office/drawing/2014/main" id="{C39184BA-D06E-5DA1-CA24-FE1B990238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9212" y="-41288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8" name="Ink 22">
                <a:extLst>
                  <a:ext uri="{FF2B5EF4-FFF2-40B4-BE49-F238E27FC236}">
                    <a16:creationId xmlns:a16="http://schemas.microsoft.com/office/drawing/2014/main" id="{95A1AC7C-AEC1-1F24-CD4F-CFCD9D7AE0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32888" y="0"/>
              <a:ext cx="1587" cy="1588"/>
            </p14:xfrm>
          </p:contentPart>
        </mc:Choice>
        <mc:Fallback xmlns="">
          <p:pic>
            <p:nvPicPr>
              <p:cNvPr id="1028" name="Ink 22">
                <a:extLst>
                  <a:ext uri="{FF2B5EF4-FFF2-40B4-BE49-F238E27FC236}">
                    <a16:creationId xmlns:a16="http://schemas.microsoft.com/office/drawing/2014/main" id="{95A1AC7C-AEC1-1F24-CD4F-CFCD9D7AE0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1626" y="-41288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9" name="Ink 23">
                <a:extLst>
                  <a:ext uri="{FF2B5EF4-FFF2-40B4-BE49-F238E27FC236}">
                    <a16:creationId xmlns:a16="http://schemas.microsoft.com/office/drawing/2014/main" id="{2E24286B-9116-B379-2724-8EECAA43F7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350" y="6115050"/>
              <a:ext cx="1588" cy="9525"/>
            </p14:xfrm>
          </p:contentPart>
        </mc:Choice>
        <mc:Fallback xmlns="">
          <p:pic>
            <p:nvPicPr>
              <p:cNvPr id="1029" name="Ink 23">
                <a:extLst>
                  <a:ext uri="{FF2B5EF4-FFF2-40B4-BE49-F238E27FC236}">
                    <a16:creationId xmlns:a16="http://schemas.microsoft.com/office/drawing/2014/main" id="{2E24286B-9116-B379-2724-8EECAA43F7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062" y="6105525"/>
                <a:ext cx="84164" cy="28575"/>
              </a:xfrm>
              <a:prstGeom prst="rect">
                <a:avLst/>
              </a:prstGeom>
            </p:spPr>
          </p:pic>
        </mc:Fallback>
      </mc:AlternateContent>
      <p:grpSp>
        <p:nvGrpSpPr>
          <p:cNvPr id="4107" name="Group 8">
            <a:extLst>
              <a:ext uri="{FF2B5EF4-FFF2-40B4-BE49-F238E27FC236}">
                <a16:creationId xmlns:a16="http://schemas.microsoft.com/office/drawing/2014/main" id="{58ED4726-1199-53FD-AF7B-433F140D220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9" name="Group 9">
              <a:extLst>
                <a:ext uri="{FF2B5EF4-FFF2-40B4-BE49-F238E27FC236}">
                  <a16:creationId xmlns:a16="http://schemas.microsoft.com/office/drawing/2014/main" id="{CAA43EBC-B37D-8E2B-19D3-02802062D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19" name="Rectangle 10">
                <a:extLst>
                  <a:ext uri="{FF2B5EF4-FFF2-40B4-BE49-F238E27FC236}">
                    <a16:creationId xmlns:a16="http://schemas.microsoft.com/office/drawing/2014/main" id="{C1D0C354-58FA-E575-1207-98C8A2A8E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20" name="Rectangle 11">
                <a:extLst>
                  <a:ext uri="{FF2B5EF4-FFF2-40B4-BE49-F238E27FC236}">
                    <a16:creationId xmlns:a16="http://schemas.microsoft.com/office/drawing/2014/main" id="{84973E8B-11BA-3458-EC2B-4EBE98938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10" name="Group 12">
              <a:extLst>
                <a:ext uri="{FF2B5EF4-FFF2-40B4-BE49-F238E27FC236}">
                  <a16:creationId xmlns:a16="http://schemas.microsoft.com/office/drawing/2014/main" id="{3909A78B-72D4-E470-16AC-7006031B37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17" name="Rectangle 13">
                <a:extLst>
                  <a:ext uri="{FF2B5EF4-FFF2-40B4-BE49-F238E27FC236}">
                    <a16:creationId xmlns:a16="http://schemas.microsoft.com/office/drawing/2014/main" id="{F490150F-64F7-EB7B-9918-669D519E4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8" name="Rectangle 14">
                <a:extLst>
                  <a:ext uri="{FF2B5EF4-FFF2-40B4-BE49-F238E27FC236}">
                    <a16:creationId xmlns:a16="http://schemas.microsoft.com/office/drawing/2014/main" id="{BBBCE7D1-3FB9-79A1-0DDD-941FBB82E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11" name="Group 15">
              <a:extLst>
                <a:ext uri="{FF2B5EF4-FFF2-40B4-BE49-F238E27FC236}">
                  <a16:creationId xmlns:a16="http://schemas.microsoft.com/office/drawing/2014/main" id="{DA3A20A7-56FB-7380-649C-A9063944F2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15" name="Rectangle 16">
                <a:extLst>
                  <a:ext uri="{FF2B5EF4-FFF2-40B4-BE49-F238E27FC236}">
                    <a16:creationId xmlns:a16="http://schemas.microsoft.com/office/drawing/2014/main" id="{9D39B747-F04B-DF14-5D0F-9F5D5EA2F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6" name="Rectangle 17">
                <a:extLst>
                  <a:ext uri="{FF2B5EF4-FFF2-40B4-BE49-F238E27FC236}">
                    <a16:creationId xmlns:a16="http://schemas.microsoft.com/office/drawing/2014/main" id="{CBAB4722-28C0-009A-D1CB-F32E3CD8A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12" name="Group 18">
              <a:extLst>
                <a:ext uri="{FF2B5EF4-FFF2-40B4-BE49-F238E27FC236}">
                  <a16:creationId xmlns:a16="http://schemas.microsoft.com/office/drawing/2014/main" id="{844F0F80-5CD8-0957-091F-F5FD26285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13" name="Rectangle 19">
                <a:extLst>
                  <a:ext uri="{FF2B5EF4-FFF2-40B4-BE49-F238E27FC236}">
                    <a16:creationId xmlns:a16="http://schemas.microsoft.com/office/drawing/2014/main" id="{70022BD2-1D5F-FBD8-A663-55CB54926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4" name="Rectangle 20">
                <a:extLst>
                  <a:ext uri="{FF2B5EF4-FFF2-40B4-BE49-F238E27FC236}">
                    <a16:creationId xmlns:a16="http://schemas.microsoft.com/office/drawing/2014/main" id="{CC114D41-F51D-676E-15EC-C1671D992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</p:grpSp>
      <p:pic>
        <p:nvPicPr>
          <p:cNvPr id="4108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B823202-5225-FD6F-DD77-D1889DB36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1639888"/>
            <a:ext cx="436245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B4FC92-C2C8-52B8-EC4C-3DBA78929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-28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2" y="1447800"/>
            <a:ext cx="24653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  <p:bldP spid="74757" grpI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DCABE2D8-61FE-48A6-14FD-2E2521E0C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6248400" cy="1143000"/>
          </a:xfrm>
        </p:spPr>
        <p:txBody>
          <a:bodyPr/>
          <a:lstStyle/>
          <a:p>
            <a:r>
              <a:rPr lang="en-US" altLang="en-US" sz="2800">
                <a:cs typeface="Times New Roman" panose="02020603050405020304" pitchFamily="18" charset="0"/>
              </a:rPr>
              <a:t>Model of the turbulent flame speed, S</a:t>
            </a:r>
            <a:r>
              <a:rPr lang="en-US" altLang="en-US" sz="2800" baseline="-25000"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052A8D-3886-E501-0D23-C90BDE486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>
                <a:cs typeface="Times New Roman" panose="02020603050405020304" pitchFamily="18" charset="0"/>
              </a:rPr>
              <a:t>Turbulence Intensity </a:t>
            </a:r>
          </a:p>
        </p:txBody>
      </p:sp>
      <p:graphicFrame>
        <p:nvGraphicFramePr>
          <p:cNvPr id="155652" name="Object 4">
            <a:extLst>
              <a:ext uri="{FF2B5EF4-FFF2-40B4-BE49-F238E27FC236}">
                <a16:creationId xmlns:a16="http://schemas.microsoft.com/office/drawing/2014/main" id="{07A928F3-A412-7588-B56A-DF9E34C20A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990600"/>
          <a:ext cx="244633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7893" imgH="533169" progId="Equation.3">
                  <p:embed/>
                </p:oleObj>
              </mc:Choice>
              <mc:Fallback>
                <p:oleObj name="Equation" r:id="rId2" imgW="1167893" imgH="53316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990600"/>
                        <a:ext cx="2446338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4">
            <a:extLst>
              <a:ext uri="{FF2B5EF4-FFF2-40B4-BE49-F238E27FC236}">
                <a16:creationId xmlns:a16="http://schemas.microsoft.com/office/drawing/2014/main" id="{CC92AB2E-3023-A679-EEA3-62309E5D7D9A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1981200"/>
            <a:ext cx="5800725" cy="4792663"/>
            <a:chOff x="457200" y="1981200"/>
            <a:chExt cx="5800725" cy="4792663"/>
          </a:xfrm>
        </p:grpSpPr>
        <p:pic>
          <p:nvPicPr>
            <p:cNvPr id="44060" name="Picture 5">
              <a:extLst>
                <a:ext uri="{FF2B5EF4-FFF2-40B4-BE49-F238E27FC236}">
                  <a16:creationId xmlns:a16="http://schemas.microsoft.com/office/drawing/2014/main" id="{AC93D31A-1336-3437-76B3-AAF3CD356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981200"/>
              <a:ext cx="5495925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4061" name="Object 6">
              <a:extLst>
                <a:ext uri="{FF2B5EF4-FFF2-40B4-BE49-F238E27FC236}">
                  <a16:creationId xmlns:a16="http://schemas.microsoft.com/office/drawing/2014/main" id="{829C0E38-D6B5-74B7-3484-A6433EFEBF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19600" y="6400800"/>
            <a:ext cx="34607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14" imgH="177492" progId="Equation.3">
                    <p:embed/>
                  </p:oleObj>
                </mc:Choice>
                <mc:Fallback>
                  <p:oleObj name="Equation" r:id="rId5" imgW="164814" imgH="177492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6400800"/>
                          <a:ext cx="346075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62" name="TextBox 23">
              <a:extLst>
                <a:ext uri="{FF2B5EF4-FFF2-40B4-BE49-F238E27FC236}">
                  <a16:creationId xmlns:a16="http://schemas.microsoft.com/office/drawing/2014/main" id="{3361A4D1-A5BE-7A50-54BC-CC9F610ED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810000"/>
              <a:ext cx="4972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IN" altLang="en-US" sz="2800" i="1">
                  <a:cs typeface="Times New Roman" panose="02020603050405020304" pitchFamily="18" charset="0"/>
                </a:rPr>
                <a:t>S</a:t>
              </a:r>
              <a:r>
                <a:rPr lang="en-IN" altLang="en-US" sz="2800" i="1" baseline="-25000">
                  <a:cs typeface="Times New Roman" panose="02020603050405020304" pitchFamily="18" charset="0"/>
                </a:rPr>
                <a:t>T</a:t>
              </a:r>
            </a:p>
          </p:txBody>
        </p:sp>
      </p:grpSp>
      <p:pic>
        <p:nvPicPr>
          <p:cNvPr id="155655" name="Picture 7">
            <a:extLst>
              <a:ext uri="{FF2B5EF4-FFF2-40B4-BE49-F238E27FC236}">
                <a16:creationId xmlns:a16="http://schemas.microsoft.com/office/drawing/2014/main" id="{ACC6391C-6E7C-A6DD-30C7-2B8B6A30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6" name="Picture 8">
            <a:extLst>
              <a:ext uri="{FF2B5EF4-FFF2-40B4-BE49-F238E27FC236}">
                <a16:creationId xmlns:a16="http://schemas.microsoft.com/office/drawing/2014/main" id="{A0D4D856-DC92-8A5A-F11B-735E9F2A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3362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7" name="Picture 9">
            <a:extLst>
              <a:ext uri="{FF2B5EF4-FFF2-40B4-BE49-F238E27FC236}">
                <a16:creationId xmlns:a16="http://schemas.microsoft.com/office/drawing/2014/main" id="{3020DBCD-A777-2D8D-FDD1-12254150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6400"/>
            <a:ext cx="28289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550FD25D-E576-E6D4-11A3-17A7EE176B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2819400"/>
          <a:ext cx="30480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5616" imgH="495085" progId="Equation.3">
                  <p:embed/>
                </p:oleObj>
              </mc:Choice>
              <mc:Fallback>
                <p:oleObj name="Equation" r:id="rId10" imgW="1345616" imgH="49508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819400"/>
                        <a:ext cx="304800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42" name="Group 38">
            <a:extLst>
              <a:ext uri="{FF2B5EF4-FFF2-40B4-BE49-F238E27FC236}">
                <a16:creationId xmlns:a16="http://schemas.microsoft.com/office/drawing/2014/main" id="{015CDF62-6D46-0348-A86F-3E09AA847E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4044" name="Group 19">
              <a:extLst>
                <a:ext uri="{FF2B5EF4-FFF2-40B4-BE49-F238E27FC236}">
                  <a16:creationId xmlns:a16="http://schemas.microsoft.com/office/drawing/2014/main" id="{D9749299-055C-FBF2-4D2E-77FEFECB3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4046" name="Group 8">
                <a:extLst>
                  <a:ext uri="{FF2B5EF4-FFF2-40B4-BE49-F238E27FC236}">
                    <a16:creationId xmlns:a16="http://schemas.microsoft.com/office/drawing/2014/main" id="{31207CAD-A1A8-2064-688E-586D0765AA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4048" name="Group 9">
                  <a:extLst>
                    <a:ext uri="{FF2B5EF4-FFF2-40B4-BE49-F238E27FC236}">
                      <a16:creationId xmlns:a16="http://schemas.microsoft.com/office/drawing/2014/main" id="{42A5B0AA-46E3-8481-C971-CD8D0D74A1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4058" name="Rectangle 10">
                    <a:extLst>
                      <a:ext uri="{FF2B5EF4-FFF2-40B4-BE49-F238E27FC236}">
                        <a16:creationId xmlns:a16="http://schemas.microsoft.com/office/drawing/2014/main" id="{1537C41C-9D38-D702-F757-6659C253F5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59" name="Rectangle 11">
                    <a:extLst>
                      <a:ext uri="{FF2B5EF4-FFF2-40B4-BE49-F238E27FC236}">
                        <a16:creationId xmlns:a16="http://schemas.microsoft.com/office/drawing/2014/main" id="{7CC56DA1-3E51-BCB5-C8BC-B403211BB2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049" name="Group 12">
                  <a:extLst>
                    <a:ext uri="{FF2B5EF4-FFF2-40B4-BE49-F238E27FC236}">
                      <a16:creationId xmlns:a16="http://schemas.microsoft.com/office/drawing/2014/main" id="{15BAB839-4936-60C0-84F3-6ABB6594F8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4056" name="Rectangle 13">
                    <a:extLst>
                      <a:ext uri="{FF2B5EF4-FFF2-40B4-BE49-F238E27FC236}">
                        <a16:creationId xmlns:a16="http://schemas.microsoft.com/office/drawing/2014/main" id="{1B7BEFB6-B8AE-2C32-991D-9211863F3A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57" name="Rectangle 14">
                    <a:extLst>
                      <a:ext uri="{FF2B5EF4-FFF2-40B4-BE49-F238E27FC236}">
                        <a16:creationId xmlns:a16="http://schemas.microsoft.com/office/drawing/2014/main" id="{96A84266-3CB3-CF2F-0CC6-8147FD5DEE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050" name="Group 15">
                  <a:extLst>
                    <a:ext uri="{FF2B5EF4-FFF2-40B4-BE49-F238E27FC236}">
                      <a16:creationId xmlns:a16="http://schemas.microsoft.com/office/drawing/2014/main" id="{D10A0E9F-A925-BAC8-AEBF-13DDF1268E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054" name="Rectangle 16">
                    <a:extLst>
                      <a:ext uri="{FF2B5EF4-FFF2-40B4-BE49-F238E27FC236}">
                        <a16:creationId xmlns:a16="http://schemas.microsoft.com/office/drawing/2014/main" id="{CC85FB8C-904A-CF79-4ED6-E020CA1C50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55" name="Rectangle 17">
                    <a:extLst>
                      <a:ext uri="{FF2B5EF4-FFF2-40B4-BE49-F238E27FC236}">
                        <a16:creationId xmlns:a16="http://schemas.microsoft.com/office/drawing/2014/main" id="{5AC83973-D67A-62C4-8755-728D61C5B8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051" name="Group 18">
                  <a:extLst>
                    <a:ext uri="{FF2B5EF4-FFF2-40B4-BE49-F238E27FC236}">
                      <a16:creationId xmlns:a16="http://schemas.microsoft.com/office/drawing/2014/main" id="{9E79A40B-7211-1A9A-9B63-0C934FE454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4052" name="Rectangle 19">
                    <a:extLst>
                      <a:ext uri="{FF2B5EF4-FFF2-40B4-BE49-F238E27FC236}">
                        <a16:creationId xmlns:a16="http://schemas.microsoft.com/office/drawing/2014/main" id="{0B3DE597-584A-81D8-2FF1-4F21F74911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53" name="Rectangle 20">
                    <a:extLst>
                      <a:ext uri="{FF2B5EF4-FFF2-40B4-BE49-F238E27FC236}">
                        <a16:creationId xmlns:a16="http://schemas.microsoft.com/office/drawing/2014/main" id="{E274FE2A-294D-EF5B-63F1-E9B2BB4D1F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2C229F73-E0A5-EC01-3E2E-75E62C8A6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404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9975012-CE03-8FD7-F0D7-B6D9CEFFF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BFEEFE4-7110-E329-68CD-B32B50F52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645275" cy="838200"/>
          </a:xfrm>
        </p:spPr>
        <p:txBody>
          <a:bodyPr/>
          <a:lstStyle/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Engineering Correlations for Turbulent Burning Velocity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F616ADC-EB12-48F0-5663-6CF74ED43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7038" y="1279525"/>
            <a:ext cx="8229600" cy="1317625"/>
          </a:xfrm>
        </p:spPr>
        <p:txBody>
          <a:bodyPr/>
          <a:lstStyle/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Groff and Matekunas obtained a relation that takes into account the effect of spark timing on the flame speed ratio. 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They obtained the following relation for flame speed ratio</a:t>
            </a:r>
          </a:p>
          <a:p>
            <a:pPr eaLnBrk="1" hangingPunct="1"/>
            <a:endParaRPr lang="en-US" altLang="en-US" sz="240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170" name="Ink 17">
                <a:extLst>
                  <a:ext uri="{FF2B5EF4-FFF2-40B4-BE49-F238E27FC236}">
                    <a16:creationId xmlns:a16="http://schemas.microsoft.com/office/drawing/2014/main" id="{BDF15668-713B-EB0F-1DD4-962FD2865E4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2625" y="6115050"/>
              <a:ext cx="1588" cy="1588"/>
            </p14:xfrm>
          </p:contentPart>
        </mc:Choice>
        <mc:Fallback xmlns="">
          <p:pic>
            <p:nvPicPr>
              <p:cNvPr id="7170" name="Ink 17">
                <a:extLst>
                  <a:ext uri="{FF2B5EF4-FFF2-40B4-BE49-F238E27FC236}">
                    <a16:creationId xmlns:a16="http://schemas.microsoft.com/office/drawing/2014/main" id="{BDF15668-713B-EB0F-1DD4-962FD2865E4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1337" y="6073762"/>
                <a:ext cx="84164" cy="84164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81F9273-88BB-76CE-0D81-7955393272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2676525"/>
          <a:ext cx="45196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600" imgH="508000" progId="Equation.3">
                  <p:embed/>
                </p:oleObj>
              </mc:Choice>
              <mc:Fallback>
                <p:oleObj name="Equation" r:id="rId4" imgW="22606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676525"/>
                        <a:ext cx="451961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">
            <a:extLst>
              <a:ext uri="{FF2B5EF4-FFF2-40B4-BE49-F238E27FC236}">
                <a16:creationId xmlns:a16="http://schemas.microsoft.com/office/drawing/2014/main" id="{32A524DA-9CCB-8E60-98F2-4D109206A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05238"/>
            <a:ext cx="8229600" cy="26844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kern="0" dirty="0">
                <a:cs typeface="Times New Roman" panose="02020603050405020304" pitchFamily="18" charset="0"/>
              </a:rPr>
              <a:t>Where  </a:t>
            </a:r>
            <a:r>
              <a:rPr lang="en-US" sz="2400" i="1" kern="0" dirty="0">
                <a:cs typeface="Times New Roman" panose="02020603050405020304" pitchFamily="18" charset="0"/>
              </a:rPr>
              <a:t>p</a:t>
            </a:r>
            <a:r>
              <a:rPr lang="en-US" sz="2400" kern="0" dirty="0">
                <a:cs typeface="Times New Roman" panose="02020603050405020304" pitchFamily="18" charset="0"/>
              </a:rPr>
              <a:t> is the pressure, kPa</a:t>
            </a:r>
          </a:p>
          <a:p>
            <a:pPr eaLnBrk="1" hangingPunct="1">
              <a:defRPr/>
            </a:pPr>
            <a:r>
              <a:rPr lang="en-US" sz="2400" i="1" kern="0" dirty="0">
                <a:cs typeface="Times New Roman" panose="02020603050405020304" pitchFamily="18" charset="0"/>
              </a:rPr>
              <a:t>p</a:t>
            </a:r>
            <a:r>
              <a:rPr lang="en-US" sz="2400" i="1" kern="0" baseline="-25000" dirty="0">
                <a:cs typeface="Times New Roman" panose="02020603050405020304" pitchFamily="18" charset="0"/>
              </a:rPr>
              <a:t>m</a:t>
            </a:r>
            <a:r>
              <a:rPr lang="en-US" sz="2400" kern="0" dirty="0">
                <a:cs typeface="Times New Roman" panose="02020603050405020304" pitchFamily="18" charset="0"/>
              </a:rPr>
              <a:t> is the corresponding motoring pressure, kPa</a:t>
            </a:r>
          </a:p>
          <a:p>
            <a:pPr eaLnBrk="1" hangingPunct="1">
              <a:defRPr/>
            </a:pPr>
            <a:r>
              <a:rPr lang="en-US" sz="2400" kern="0" dirty="0">
                <a:cs typeface="Times New Roman" panose="02020603050405020304" pitchFamily="18" charset="0"/>
              </a:rPr>
              <a:t> s is the spark advance factor given by</a:t>
            </a:r>
          </a:p>
          <a:p>
            <a:pPr eaLnBrk="1" hangingPunct="1">
              <a:defRPr/>
            </a:pPr>
            <a:r>
              <a:rPr lang="en-US" sz="2400" i="1" kern="0" dirty="0">
                <a:cs typeface="Times New Roman" panose="02020603050405020304" pitchFamily="18" charset="0"/>
              </a:rPr>
              <a:t>s = 1.0 + 0.05</a:t>
            </a:r>
            <a:r>
              <a:rPr lang="en-US" sz="2400" i="1" kern="0" dirty="0">
                <a:cs typeface="Times New Roman" panose="02020603050405020304" pitchFamily="18" charset="0"/>
                <a:sym typeface="Symbol" panose="05050102010706020507" pitchFamily="18" charset="2"/>
              </a:rPr>
              <a:t> </a:t>
            </a:r>
            <a:r>
              <a:rPr lang="en-US" sz="2400" i="1" kern="0" baseline="30000" dirty="0">
                <a:cs typeface="Times New Roman" panose="02020603050405020304" pitchFamily="18" charset="0"/>
              </a:rPr>
              <a:t>0.4</a:t>
            </a:r>
          </a:p>
          <a:p>
            <a:pPr eaLnBrk="1" hangingPunct="1">
              <a:defRPr/>
            </a:pPr>
            <a:r>
              <a:rPr lang="en-US" sz="2400" kern="0" dirty="0">
                <a:cs typeface="Times New Roman" panose="02020603050405020304" pitchFamily="18" charset="0"/>
              </a:rPr>
              <a:t>where </a:t>
            </a:r>
            <a:r>
              <a:rPr lang="en-US" sz="2400" i="1" kern="0" dirty="0"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kern="0" dirty="0">
                <a:cs typeface="Times New Roman" panose="02020603050405020304" pitchFamily="18" charset="0"/>
              </a:rPr>
              <a:t> is the spark advance, crank angle degrees before top dead center. </a:t>
            </a:r>
          </a:p>
          <a:p>
            <a:pPr eaLnBrk="1" hangingPunct="1">
              <a:defRPr/>
            </a:pPr>
            <a:endParaRPr lang="en-US" sz="2400" kern="0" dirty="0">
              <a:cs typeface="Times New Roman" panose="02020603050405020304" pitchFamily="18" charset="0"/>
            </a:endParaRPr>
          </a:p>
        </p:txBody>
      </p:sp>
      <p:grpSp>
        <p:nvGrpSpPr>
          <p:cNvPr id="45063" name="Group 38">
            <a:extLst>
              <a:ext uri="{FF2B5EF4-FFF2-40B4-BE49-F238E27FC236}">
                <a16:creationId xmlns:a16="http://schemas.microsoft.com/office/drawing/2014/main" id="{A5C6014C-B435-1F54-17EC-5DF9EC97BBE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5064" name="Group 19">
              <a:extLst>
                <a:ext uri="{FF2B5EF4-FFF2-40B4-BE49-F238E27FC236}">
                  <a16:creationId xmlns:a16="http://schemas.microsoft.com/office/drawing/2014/main" id="{065B2AD2-F7E9-3653-3B4D-9B1778E5D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5066" name="Group 8">
                <a:extLst>
                  <a:ext uri="{FF2B5EF4-FFF2-40B4-BE49-F238E27FC236}">
                    <a16:creationId xmlns:a16="http://schemas.microsoft.com/office/drawing/2014/main" id="{BE6D19C1-3BEC-9907-FFBD-C602B0D3B1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5068" name="Group 9">
                  <a:extLst>
                    <a:ext uri="{FF2B5EF4-FFF2-40B4-BE49-F238E27FC236}">
                      <a16:creationId xmlns:a16="http://schemas.microsoft.com/office/drawing/2014/main" id="{6A687AFF-6C67-1EA7-9F53-E6DBDFC1AA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5078" name="Rectangle 10">
                    <a:extLst>
                      <a:ext uri="{FF2B5EF4-FFF2-40B4-BE49-F238E27FC236}">
                        <a16:creationId xmlns:a16="http://schemas.microsoft.com/office/drawing/2014/main" id="{2EA622AF-7B5B-E4BE-D8B9-2527FECA18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079" name="Rectangle 11">
                    <a:extLst>
                      <a:ext uri="{FF2B5EF4-FFF2-40B4-BE49-F238E27FC236}">
                        <a16:creationId xmlns:a16="http://schemas.microsoft.com/office/drawing/2014/main" id="{9CC5CC7A-4336-645C-A19C-E02078A251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069" name="Group 12">
                  <a:extLst>
                    <a:ext uri="{FF2B5EF4-FFF2-40B4-BE49-F238E27FC236}">
                      <a16:creationId xmlns:a16="http://schemas.microsoft.com/office/drawing/2014/main" id="{3AAF8271-DAEE-5D91-B375-7C5E4F5021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5076" name="Rectangle 13">
                    <a:extLst>
                      <a:ext uri="{FF2B5EF4-FFF2-40B4-BE49-F238E27FC236}">
                        <a16:creationId xmlns:a16="http://schemas.microsoft.com/office/drawing/2014/main" id="{A198EBC3-4506-5172-EF1C-13875200D2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077" name="Rectangle 14">
                    <a:extLst>
                      <a:ext uri="{FF2B5EF4-FFF2-40B4-BE49-F238E27FC236}">
                        <a16:creationId xmlns:a16="http://schemas.microsoft.com/office/drawing/2014/main" id="{77B95DEC-E0F1-0341-AFEC-484D54AD5B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070" name="Group 15">
                  <a:extLst>
                    <a:ext uri="{FF2B5EF4-FFF2-40B4-BE49-F238E27FC236}">
                      <a16:creationId xmlns:a16="http://schemas.microsoft.com/office/drawing/2014/main" id="{27DFB6FE-95F1-EEA6-853D-CBC7122613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5074" name="Rectangle 16">
                    <a:extLst>
                      <a:ext uri="{FF2B5EF4-FFF2-40B4-BE49-F238E27FC236}">
                        <a16:creationId xmlns:a16="http://schemas.microsoft.com/office/drawing/2014/main" id="{C5A156D7-705B-4891-3A11-C48598B89E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075" name="Rectangle 17">
                    <a:extLst>
                      <a:ext uri="{FF2B5EF4-FFF2-40B4-BE49-F238E27FC236}">
                        <a16:creationId xmlns:a16="http://schemas.microsoft.com/office/drawing/2014/main" id="{D92A669A-4C43-124F-5203-7311676464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071" name="Group 18">
                  <a:extLst>
                    <a:ext uri="{FF2B5EF4-FFF2-40B4-BE49-F238E27FC236}">
                      <a16:creationId xmlns:a16="http://schemas.microsoft.com/office/drawing/2014/main" id="{D05A0D6C-1193-A831-C366-90F5C2C80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5072" name="Rectangle 19">
                    <a:extLst>
                      <a:ext uri="{FF2B5EF4-FFF2-40B4-BE49-F238E27FC236}">
                        <a16:creationId xmlns:a16="http://schemas.microsoft.com/office/drawing/2014/main" id="{8F70DD1F-280E-26B2-796C-E584D97EFB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073" name="Rectangle 20">
                    <a:extLst>
                      <a:ext uri="{FF2B5EF4-FFF2-40B4-BE49-F238E27FC236}">
                        <a16:creationId xmlns:a16="http://schemas.microsoft.com/office/drawing/2014/main" id="{CD0FD73D-CC55-E717-0B9F-28896C30BE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B3DD473F-C92E-87C6-009D-97CC109D0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506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06F8BD4-EE37-1B6C-7A07-A6BC8ECD9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E438808-74FD-5010-B3E4-2E926A01F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en-US" sz="2800"/>
              <a:t>Regimes of Turbulent Flames</a:t>
            </a:r>
          </a:p>
        </p:txBody>
      </p:sp>
      <p:sp>
        <p:nvSpPr>
          <p:cNvPr id="47107" name="Rectangle 3" descr="Dotted grid">
            <a:extLst>
              <a:ext uri="{FF2B5EF4-FFF2-40B4-BE49-F238E27FC236}">
                <a16:creationId xmlns:a16="http://schemas.microsoft.com/office/drawing/2014/main" id="{AF1B7806-7466-429A-1BA7-46127A04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75" y="649288"/>
            <a:ext cx="6324600" cy="5638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7108" name="Line 4">
            <a:extLst>
              <a:ext uri="{FF2B5EF4-FFF2-40B4-BE49-F238E27FC236}">
                <a16:creationId xmlns:a16="http://schemas.microsoft.com/office/drawing/2014/main" id="{0E1CAEC0-19C7-0A2E-26BA-1031F9BC0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875" y="5526088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7109" name="Line 6">
            <a:extLst>
              <a:ext uri="{FF2B5EF4-FFF2-40B4-BE49-F238E27FC236}">
                <a16:creationId xmlns:a16="http://schemas.microsoft.com/office/drawing/2014/main" id="{B1CD6302-B6FE-BC21-A36C-0BAC0ADAB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875" y="3849688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/>
          </a:p>
        </p:txBody>
      </p:sp>
      <p:sp>
        <p:nvSpPr>
          <p:cNvPr id="47110" name="Line 7">
            <a:extLst>
              <a:ext uri="{FF2B5EF4-FFF2-40B4-BE49-F238E27FC236}">
                <a16:creationId xmlns:a16="http://schemas.microsoft.com/office/drawing/2014/main" id="{5E3137FC-8FCA-5B41-82EE-B82F97C9C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875" y="3011488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7111" name="Line 8">
            <a:extLst>
              <a:ext uri="{FF2B5EF4-FFF2-40B4-BE49-F238E27FC236}">
                <a16:creationId xmlns:a16="http://schemas.microsoft.com/office/drawing/2014/main" id="{E53720D1-BDBD-B28E-4743-40804A1D7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875" y="2249488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7112" name="Line 9">
            <a:extLst>
              <a:ext uri="{FF2B5EF4-FFF2-40B4-BE49-F238E27FC236}">
                <a16:creationId xmlns:a16="http://schemas.microsoft.com/office/drawing/2014/main" id="{22361459-6307-4159-32C1-553356EEF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875" y="1411288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7113" name="Line 10">
            <a:extLst>
              <a:ext uri="{FF2B5EF4-FFF2-40B4-BE49-F238E27FC236}">
                <a16:creationId xmlns:a16="http://schemas.microsoft.com/office/drawing/2014/main" id="{6D5658F3-8BE8-0B6F-E089-938D82AE1B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5275" y="649288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7114" name="Line 11">
            <a:extLst>
              <a:ext uri="{FF2B5EF4-FFF2-40B4-BE49-F238E27FC236}">
                <a16:creationId xmlns:a16="http://schemas.microsoft.com/office/drawing/2014/main" id="{5CCB1D2B-7C2B-ED8B-F6DC-EE6D24872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649288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7115" name="Line 12">
            <a:extLst>
              <a:ext uri="{FF2B5EF4-FFF2-40B4-BE49-F238E27FC236}">
                <a16:creationId xmlns:a16="http://schemas.microsoft.com/office/drawing/2014/main" id="{B8415170-ACA8-2CB0-AD55-E85C4B7EB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075" y="649288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7116" name="Line 18">
            <a:extLst>
              <a:ext uri="{FF2B5EF4-FFF2-40B4-BE49-F238E27FC236}">
                <a16:creationId xmlns:a16="http://schemas.microsoft.com/office/drawing/2014/main" id="{5E15594C-CEC8-AEA0-2B11-A4989A35DD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8875" y="2249488"/>
            <a:ext cx="6324600" cy="2438400"/>
          </a:xfrm>
          <a:prstGeom prst="line">
            <a:avLst/>
          </a:prstGeom>
          <a:noFill/>
          <a:ln w="44450">
            <a:solidFill>
              <a:srgbClr val="00CC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7117" name="Text Box 19">
            <a:extLst>
              <a:ext uri="{FF2B5EF4-FFF2-40B4-BE49-F238E27FC236}">
                <a16:creationId xmlns:a16="http://schemas.microsoft.com/office/drawing/2014/main" id="{664F772E-2A54-7AA0-47F6-59F4B3E1A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98775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cs typeface="Times New Roman" panose="02020603050405020304" pitchFamily="18" charset="0"/>
              </a:rPr>
              <a:t>Da</a:t>
            </a:r>
          </a:p>
        </p:txBody>
      </p:sp>
      <p:sp>
        <p:nvSpPr>
          <p:cNvPr id="47118" name="Text Box 20">
            <a:extLst>
              <a:ext uri="{FF2B5EF4-FFF2-40B4-BE49-F238E27FC236}">
                <a16:creationId xmlns:a16="http://schemas.microsoft.com/office/drawing/2014/main" id="{182D0355-812C-05B0-892F-CD7A456F1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6257925"/>
            <a:ext cx="69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cs typeface="Times New Roman" panose="02020603050405020304" pitchFamily="18" charset="0"/>
              </a:rPr>
              <a:t>Re</a:t>
            </a:r>
            <a:r>
              <a:rPr lang="en-US" altLang="en-US" sz="2800" i="1" baseline="-25000"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7119" name="Text Box 21">
            <a:extLst>
              <a:ext uri="{FF2B5EF4-FFF2-40B4-BE49-F238E27FC236}">
                <a16:creationId xmlns:a16="http://schemas.microsoft.com/office/drawing/2014/main" id="{96364724-F9E7-062C-D792-23465A89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7120" name="AutoShape 22">
            <a:extLst>
              <a:ext uri="{FF2B5EF4-FFF2-40B4-BE49-F238E27FC236}">
                <a16:creationId xmlns:a16="http://schemas.microsoft.com/office/drawing/2014/main" id="{F31F0544-9ACA-1C28-4AA3-D4A1BCEAE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675" y="3240088"/>
            <a:ext cx="838200" cy="914400"/>
          </a:xfrm>
          <a:prstGeom prst="diamond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7121" name="Text Box 23">
            <a:extLst>
              <a:ext uri="{FF2B5EF4-FFF2-40B4-BE49-F238E27FC236}">
                <a16:creationId xmlns:a16="http://schemas.microsoft.com/office/drawing/2014/main" id="{C0D86AFF-49C2-9653-CF45-ABF9C78F6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</a:t>
            </a:r>
            <a:r>
              <a:rPr lang="en-US" altLang="en-US" sz="2400" baseline="30000">
                <a:latin typeface="Arial" panose="020B0604020202020204" pitchFamily="34" charset="0"/>
              </a:rPr>
              <a:t>8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7122" name="Text Box 24">
            <a:extLst>
              <a:ext uri="{FF2B5EF4-FFF2-40B4-BE49-F238E27FC236}">
                <a16:creationId xmlns:a16="http://schemas.microsoft.com/office/drawing/2014/main" id="{E66CBF4B-364A-C6A1-F978-C70AA8A3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6059488"/>
            <a:ext cx="573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</a:t>
            </a:r>
            <a:r>
              <a:rPr lang="en-US" altLang="en-US" sz="2400" baseline="30000">
                <a:latin typeface="Arial" panose="020B0604020202020204" pitchFamily="34" charset="0"/>
              </a:rPr>
              <a:t>-4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7123" name="Text Box 25">
            <a:extLst>
              <a:ext uri="{FF2B5EF4-FFF2-40B4-BE49-F238E27FC236}">
                <a16:creationId xmlns:a16="http://schemas.microsoft.com/office/drawing/2014/main" id="{15EB5082-52BE-5A15-D17C-0A30091FC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475" y="6059488"/>
            <a:ext cx="522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</a:t>
            </a:r>
            <a:r>
              <a:rPr lang="en-US" altLang="en-US" sz="2400" baseline="30000">
                <a:latin typeface="Arial" panose="020B0604020202020204" pitchFamily="34" charset="0"/>
              </a:rPr>
              <a:t>8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47124" name="Group 40">
            <a:extLst>
              <a:ext uri="{FF2B5EF4-FFF2-40B4-BE49-F238E27FC236}">
                <a16:creationId xmlns:a16="http://schemas.microsoft.com/office/drawing/2014/main" id="{167E130F-A137-294F-35E9-1ED0EC15EDE6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649288"/>
            <a:ext cx="3200400" cy="1600200"/>
            <a:chOff x="1458912" y="573087"/>
            <a:chExt cx="3200400" cy="1600200"/>
          </a:xfrm>
        </p:grpSpPr>
        <p:sp>
          <p:nvSpPr>
            <p:cNvPr id="47164" name="Line 14">
              <a:extLst>
                <a:ext uri="{FF2B5EF4-FFF2-40B4-BE49-F238E27FC236}">
                  <a16:creationId xmlns:a16="http://schemas.microsoft.com/office/drawing/2014/main" id="{6056719E-666E-B4A2-B572-2585C4CBC3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8912" y="573087"/>
              <a:ext cx="3200400" cy="1600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7165" name="Text Box 27">
              <a:extLst>
                <a:ext uri="{FF2B5EF4-FFF2-40B4-BE49-F238E27FC236}">
                  <a16:creationId xmlns:a16="http://schemas.microsoft.com/office/drawing/2014/main" id="{D94D7430-EE4B-A1BF-5556-C28DE5659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510444">
              <a:off x="1747837" y="762000"/>
              <a:ext cx="23365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Times New Roman" panose="02020603050405020304" pitchFamily="18" charset="0"/>
                </a:rPr>
                <a:t>Weak Turbulence</a:t>
              </a:r>
            </a:p>
          </p:txBody>
        </p:sp>
      </p:grpSp>
      <p:sp>
        <p:nvSpPr>
          <p:cNvPr id="47125" name="Text Box 29">
            <a:extLst>
              <a:ext uri="{FF2B5EF4-FFF2-40B4-BE49-F238E27FC236}">
                <a16:creationId xmlns:a16="http://schemas.microsoft.com/office/drawing/2014/main" id="{533F3155-F407-F4A3-E8E0-B787B9B39550}"/>
              </a:ext>
            </a:extLst>
          </p:cNvPr>
          <p:cNvSpPr txBox="1">
            <a:spLocks noChangeArrowheads="1"/>
          </p:cNvSpPr>
          <p:nvPr/>
        </p:nvSpPr>
        <p:spPr bwMode="auto">
          <a:xfrm rot="1976446">
            <a:off x="3495675" y="2247900"/>
            <a:ext cx="248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Reaction Sheets</a:t>
            </a:r>
          </a:p>
        </p:txBody>
      </p:sp>
      <p:grpSp>
        <p:nvGrpSpPr>
          <p:cNvPr id="47126" name="Group 42">
            <a:extLst>
              <a:ext uri="{FF2B5EF4-FFF2-40B4-BE49-F238E27FC236}">
                <a16:creationId xmlns:a16="http://schemas.microsoft.com/office/drawing/2014/main" id="{23BF8454-6539-89C7-0618-3BDC4E5061CE}"/>
              </a:ext>
            </a:extLst>
          </p:cNvPr>
          <p:cNvGrpSpPr>
            <a:grpSpLocks/>
          </p:cNvGrpSpPr>
          <p:nvPr/>
        </p:nvGrpSpPr>
        <p:grpSpPr bwMode="auto">
          <a:xfrm>
            <a:off x="4359275" y="4687888"/>
            <a:ext cx="3454400" cy="1600200"/>
            <a:chOff x="4659312" y="4611687"/>
            <a:chExt cx="3454247" cy="1600200"/>
          </a:xfrm>
        </p:grpSpPr>
        <p:sp>
          <p:nvSpPr>
            <p:cNvPr id="47162" name="Line 17">
              <a:extLst>
                <a:ext uri="{FF2B5EF4-FFF2-40B4-BE49-F238E27FC236}">
                  <a16:creationId xmlns:a16="http://schemas.microsoft.com/office/drawing/2014/main" id="{9C686CF2-4E51-3C84-6F2F-4ADC8CC0A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9312" y="4611687"/>
              <a:ext cx="3124200" cy="16002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7163" name="Text Box 27">
              <a:extLst>
                <a:ext uri="{FF2B5EF4-FFF2-40B4-BE49-F238E27FC236}">
                  <a16:creationId xmlns:a16="http://schemas.microsoft.com/office/drawing/2014/main" id="{2D9AF2B0-2C91-766D-E73C-83DB62641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524086">
              <a:off x="5359664" y="5368937"/>
              <a:ext cx="27538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Times New Roman" panose="02020603050405020304" pitchFamily="18" charset="0"/>
                </a:rPr>
                <a:t>Cyclonic Turbulence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5724C9-6A6F-BD94-4681-FB2F2AC697E4}"/>
              </a:ext>
            </a:extLst>
          </p:cNvPr>
          <p:cNvCxnSpPr>
            <a:endCxn id="47162" idx="0"/>
          </p:cNvCxnSpPr>
          <p:nvPr/>
        </p:nvCxnSpPr>
        <p:spPr>
          <a:xfrm>
            <a:off x="1158875" y="4687888"/>
            <a:ext cx="3200400" cy="160020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0E256A-6604-E253-C967-99FCED30A269}"/>
              </a:ext>
            </a:extLst>
          </p:cNvPr>
          <p:cNvCxnSpPr>
            <a:endCxn id="47162" idx="1"/>
          </p:cNvCxnSpPr>
          <p:nvPr/>
        </p:nvCxnSpPr>
        <p:spPr>
          <a:xfrm>
            <a:off x="1120775" y="685800"/>
            <a:ext cx="6362700" cy="4002088"/>
          </a:xfrm>
          <a:prstGeom prst="line">
            <a:avLst/>
          </a:prstGeom>
          <a:ln w="539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9" name="Line 5">
            <a:extLst>
              <a:ext uri="{FF2B5EF4-FFF2-40B4-BE49-F238E27FC236}">
                <a16:creationId xmlns:a16="http://schemas.microsoft.com/office/drawing/2014/main" id="{3F0CE717-D957-9482-EEAC-C3F238A7F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875" y="4687888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7130" name="Text Box 30">
            <a:extLst>
              <a:ext uri="{FF2B5EF4-FFF2-40B4-BE49-F238E27FC236}">
                <a16:creationId xmlns:a16="http://schemas.microsoft.com/office/drawing/2014/main" id="{BD0324AF-192D-55A4-F27A-3C3B584F58D5}"/>
              </a:ext>
            </a:extLst>
          </p:cNvPr>
          <p:cNvSpPr txBox="1">
            <a:spLocks noChangeArrowheads="1"/>
          </p:cNvSpPr>
          <p:nvPr/>
        </p:nvSpPr>
        <p:spPr bwMode="auto">
          <a:xfrm rot="1657589">
            <a:off x="1168400" y="5437188"/>
            <a:ext cx="285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Distributed Reactions</a:t>
            </a:r>
          </a:p>
        </p:txBody>
      </p:sp>
      <p:grpSp>
        <p:nvGrpSpPr>
          <p:cNvPr id="47131" name="Group 20">
            <a:extLst>
              <a:ext uri="{FF2B5EF4-FFF2-40B4-BE49-F238E27FC236}">
                <a16:creationId xmlns:a16="http://schemas.microsoft.com/office/drawing/2014/main" id="{0B4A31B8-3BBD-E7E1-E2F9-68363B128DEE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2249488"/>
            <a:ext cx="6324600" cy="4038600"/>
            <a:chOff x="1458142" y="2173288"/>
            <a:chExt cx="6325371" cy="4038600"/>
          </a:xfrm>
        </p:grpSpPr>
        <p:sp>
          <p:nvSpPr>
            <p:cNvPr id="47160" name="Line 16">
              <a:extLst>
                <a:ext uri="{FF2B5EF4-FFF2-40B4-BE49-F238E27FC236}">
                  <a16:creationId xmlns:a16="http://schemas.microsoft.com/office/drawing/2014/main" id="{CEE9C55E-2E78-922F-ED96-F403B1D716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8142" y="2173288"/>
              <a:ext cx="6325371" cy="40386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graphicFrame>
          <p:nvGraphicFramePr>
            <p:cNvPr id="47161" name="Object 55">
              <a:extLst>
                <a:ext uri="{FF2B5EF4-FFF2-40B4-BE49-F238E27FC236}">
                  <a16:creationId xmlns:a16="http://schemas.microsoft.com/office/drawing/2014/main" id="{2EDF7A8A-8260-45F9-3519-4B92E1E8D7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77241" y="3974977"/>
            <a:ext cx="1030288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09336" imgH="431613" progId="Equation.3">
                    <p:embed/>
                  </p:oleObj>
                </mc:Choice>
                <mc:Fallback>
                  <p:oleObj name="Equation" r:id="rId4" imgW="609336" imgH="431613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7241" y="3974977"/>
                          <a:ext cx="1030288" cy="7302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32" name="Text Box 29">
            <a:extLst>
              <a:ext uri="{FF2B5EF4-FFF2-40B4-BE49-F238E27FC236}">
                <a16:creationId xmlns:a16="http://schemas.microsoft.com/office/drawing/2014/main" id="{C00401D7-6396-B0A4-57F4-FA454D79F763}"/>
              </a:ext>
            </a:extLst>
          </p:cNvPr>
          <p:cNvSpPr txBox="1">
            <a:spLocks noChangeArrowheads="1"/>
          </p:cNvSpPr>
          <p:nvPr/>
        </p:nvSpPr>
        <p:spPr bwMode="auto">
          <a:xfrm rot="-1022200">
            <a:off x="3616325" y="4795838"/>
            <a:ext cx="3013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Flamelets in Eddies</a:t>
            </a:r>
          </a:p>
        </p:txBody>
      </p:sp>
      <p:grpSp>
        <p:nvGrpSpPr>
          <p:cNvPr id="47133" name="Group 14">
            <a:extLst>
              <a:ext uri="{FF2B5EF4-FFF2-40B4-BE49-F238E27FC236}">
                <a16:creationId xmlns:a16="http://schemas.microsoft.com/office/drawing/2014/main" id="{98C01F4F-0145-6FB3-9DFF-DADEFB12E912}"/>
              </a:ext>
            </a:extLst>
          </p:cNvPr>
          <p:cNvGrpSpPr>
            <a:grpSpLocks/>
          </p:cNvGrpSpPr>
          <p:nvPr/>
        </p:nvGrpSpPr>
        <p:grpSpPr bwMode="auto">
          <a:xfrm>
            <a:off x="3848100" y="706438"/>
            <a:ext cx="1582738" cy="730250"/>
            <a:chOff x="4148919" y="630952"/>
            <a:chExt cx="1582571" cy="730250"/>
          </a:xfrm>
        </p:grpSpPr>
        <p:graphicFrame>
          <p:nvGraphicFramePr>
            <p:cNvPr id="47158" name="Object 12">
              <a:extLst>
                <a:ext uri="{FF2B5EF4-FFF2-40B4-BE49-F238E27FC236}">
                  <a16:creationId xmlns:a16="http://schemas.microsoft.com/office/drawing/2014/main" id="{A7D805A5-9B07-12B1-3797-EB928878856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15477" y="630952"/>
            <a:ext cx="1116013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60113" imgH="431613" progId="Equation.3">
                    <p:embed/>
                  </p:oleObj>
                </mc:Choice>
                <mc:Fallback>
                  <p:oleObj name="Equation" r:id="rId6" imgW="660113" imgH="431613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477" y="630952"/>
                          <a:ext cx="1116013" cy="7302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B6FA4C-7659-0C6B-C537-A6A94A93AEE5}"/>
                </a:ext>
              </a:extLst>
            </p:cNvPr>
            <p:cNvSpPr/>
            <p:nvPr/>
          </p:nvSpPr>
          <p:spPr>
            <a:xfrm>
              <a:off x="4148919" y="846852"/>
              <a:ext cx="463501" cy="474662"/>
            </a:xfrm>
            <a:custGeom>
              <a:avLst/>
              <a:gdLst>
                <a:gd name="connsiteX0" fmla="*/ 464024 w 464024"/>
                <a:gd name="connsiteY0" fmla="*/ 286603 h 475295"/>
                <a:gd name="connsiteX1" fmla="*/ 204717 w 464024"/>
                <a:gd name="connsiteY1" fmla="*/ 464024 h 475295"/>
                <a:gd name="connsiteX2" fmla="*/ 0 w 464024"/>
                <a:gd name="connsiteY2" fmla="*/ 0 h 47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024" h="475295">
                  <a:moveTo>
                    <a:pt x="464024" y="286603"/>
                  </a:moveTo>
                  <a:cubicBezTo>
                    <a:pt x="373039" y="399197"/>
                    <a:pt x="282054" y="511791"/>
                    <a:pt x="204717" y="464024"/>
                  </a:cubicBezTo>
                  <a:cubicBezTo>
                    <a:pt x="127380" y="416257"/>
                    <a:pt x="63690" y="20812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grpSp>
        <p:nvGrpSpPr>
          <p:cNvPr id="47134" name="Group 16">
            <a:extLst>
              <a:ext uri="{FF2B5EF4-FFF2-40B4-BE49-F238E27FC236}">
                <a16:creationId xmlns:a16="http://schemas.microsoft.com/office/drawing/2014/main" id="{3206CC43-BCD3-F30F-6650-FEF86224C16D}"/>
              </a:ext>
            </a:extLst>
          </p:cNvPr>
          <p:cNvGrpSpPr>
            <a:grpSpLocks/>
          </p:cNvGrpSpPr>
          <p:nvPr/>
        </p:nvGrpSpPr>
        <p:grpSpPr bwMode="auto">
          <a:xfrm>
            <a:off x="7042150" y="4300538"/>
            <a:ext cx="1546225" cy="893762"/>
            <a:chOff x="7342496" y="4224221"/>
            <a:chExt cx="1546630" cy="894349"/>
          </a:xfrm>
        </p:grpSpPr>
        <p:graphicFrame>
          <p:nvGraphicFramePr>
            <p:cNvPr id="47156" name="Object 56">
              <a:extLst>
                <a:ext uri="{FF2B5EF4-FFF2-40B4-BE49-F238E27FC236}">
                  <a16:creationId xmlns:a16="http://schemas.microsoft.com/office/drawing/2014/main" id="{931E5BE9-AA4D-476F-0CDB-7F98FD809C6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81064" y="4224221"/>
            <a:ext cx="1008062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96900" imgH="431800" progId="Equation.3">
                    <p:embed/>
                  </p:oleObj>
                </mc:Choice>
                <mc:Fallback>
                  <p:oleObj name="Equation" r:id="rId8" imgW="596900" imgH="431800" progId="Equation.3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1064" y="4224221"/>
                          <a:ext cx="1008062" cy="7302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6F0987B-1656-C714-3484-50804F49E669}"/>
                </a:ext>
              </a:extLst>
            </p:cNvPr>
            <p:cNvSpPr/>
            <p:nvPr/>
          </p:nvSpPr>
          <p:spPr>
            <a:xfrm>
              <a:off x="7342496" y="4899351"/>
              <a:ext cx="546243" cy="219219"/>
            </a:xfrm>
            <a:custGeom>
              <a:avLst/>
              <a:gdLst>
                <a:gd name="connsiteX0" fmla="*/ 545910 w 545910"/>
                <a:gd name="connsiteY0" fmla="*/ 54591 h 219024"/>
                <a:gd name="connsiteX1" fmla="*/ 177420 w 545910"/>
                <a:gd name="connsiteY1" fmla="*/ 218364 h 219024"/>
                <a:gd name="connsiteX2" fmla="*/ 0 w 545910"/>
                <a:gd name="connsiteY2" fmla="*/ 0 h 21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910" h="219024">
                  <a:moveTo>
                    <a:pt x="545910" y="54591"/>
                  </a:moveTo>
                  <a:cubicBezTo>
                    <a:pt x="407157" y="141026"/>
                    <a:pt x="268405" y="227462"/>
                    <a:pt x="177420" y="218364"/>
                  </a:cubicBezTo>
                  <a:cubicBezTo>
                    <a:pt x="86435" y="209266"/>
                    <a:pt x="43217" y="104633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grpSp>
        <p:nvGrpSpPr>
          <p:cNvPr id="47135" name="Group 19">
            <a:extLst>
              <a:ext uri="{FF2B5EF4-FFF2-40B4-BE49-F238E27FC236}">
                <a16:creationId xmlns:a16="http://schemas.microsoft.com/office/drawing/2014/main" id="{2B0FE448-915E-42FF-C808-DB7B3F825B4E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649288"/>
            <a:ext cx="6324600" cy="4038600"/>
            <a:chOff x="1458913" y="573088"/>
            <a:chExt cx="6324600" cy="4038600"/>
          </a:xfrm>
        </p:grpSpPr>
        <p:graphicFrame>
          <p:nvGraphicFramePr>
            <p:cNvPr id="47154" name="Object 54">
              <a:extLst>
                <a:ext uri="{FF2B5EF4-FFF2-40B4-BE49-F238E27FC236}">
                  <a16:creationId xmlns:a16="http://schemas.microsoft.com/office/drawing/2014/main" id="{FBAD1931-F1C3-7FFD-5A76-C31E563CBE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9488" y="2607964"/>
            <a:ext cx="750887" cy="729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44307" imgH="431613" progId="Equation.3">
                    <p:embed/>
                  </p:oleObj>
                </mc:Choice>
                <mc:Fallback>
                  <p:oleObj name="Equation" r:id="rId10" imgW="444307" imgH="431613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9488" y="2607964"/>
                          <a:ext cx="750887" cy="7294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55" name="Line 15">
              <a:extLst>
                <a:ext uri="{FF2B5EF4-FFF2-40B4-BE49-F238E27FC236}">
                  <a16:creationId xmlns:a16="http://schemas.microsoft.com/office/drawing/2014/main" id="{5412171F-4A70-7A9B-9DBA-1CC63C3C42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8913" y="573088"/>
              <a:ext cx="6324600" cy="403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aphicFrame>
        <p:nvGraphicFramePr>
          <p:cNvPr id="47136" name="Object 65">
            <a:extLst>
              <a:ext uri="{FF2B5EF4-FFF2-40B4-BE49-F238E27FC236}">
                <a16:creationId xmlns:a16="http://schemas.microsoft.com/office/drawing/2014/main" id="{6C2F95B6-2BBB-15AF-6F6A-E561F11A7C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6338" y="4643438"/>
          <a:ext cx="75088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307" imgH="431613" progId="Equation.3">
                  <p:embed/>
                </p:oleObj>
              </mc:Choice>
              <mc:Fallback>
                <p:oleObj name="Equation" r:id="rId12" imgW="444307" imgH="431613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4643438"/>
                        <a:ext cx="750887" cy="728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7" name="Object 66">
            <a:extLst>
              <a:ext uri="{FF2B5EF4-FFF2-40B4-BE49-F238E27FC236}">
                <a16:creationId xmlns:a16="http://schemas.microsoft.com/office/drawing/2014/main" id="{CA494472-813B-068E-F2CC-A6C827C48A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9188" y="3101975"/>
          <a:ext cx="10080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900" imgH="431800" progId="Equation.3">
                  <p:embed/>
                </p:oleObj>
              </mc:Choice>
              <mc:Fallback>
                <p:oleObj name="Equation" r:id="rId14" imgW="596900" imgH="43180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3101975"/>
                        <a:ext cx="1008062" cy="730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38" name="Group 38">
            <a:extLst>
              <a:ext uri="{FF2B5EF4-FFF2-40B4-BE49-F238E27FC236}">
                <a16:creationId xmlns:a16="http://schemas.microsoft.com/office/drawing/2014/main" id="{1DE1EB90-29DF-69F9-88A8-6C48A6F7D5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714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86FAC7C-27D4-4F08-D860-02130225A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41" name="Group 8">
              <a:extLst>
                <a:ext uri="{FF2B5EF4-FFF2-40B4-BE49-F238E27FC236}">
                  <a16:creationId xmlns:a16="http://schemas.microsoft.com/office/drawing/2014/main" id="{80136591-509B-3618-6FFB-E304B461F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47142" name="Group 9">
                <a:extLst>
                  <a:ext uri="{FF2B5EF4-FFF2-40B4-BE49-F238E27FC236}">
                    <a16:creationId xmlns:a16="http://schemas.microsoft.com/office/drawing/2014/main" id="{95FEDED6-3F86-07E2-EEE3-10D1B9BDF4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47152" name="Rectangle 10">
                  <a:extLst>
                    <a:ext uri="{FF2B5EF4-FFF2-40B4-BE49-F238E27FC236}">
                      <a16:creationId xmlns:a16="http://schemas.microsoft.com/office/drawing/2014/main" id="{E83A9EDA-8252-0D09-4120-25A63414E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7153" name="Rectangle 11">
                  <a:extLst>
                    <a:ext uri="{FF2B5EF4-FFF2-40B4-BE49-F238E27FC236}">
                      <a16:creationId xmlns:a16="http://schemas.microsoft.com/office/drawing/2014/main" id="{ACFAC721-3B19-2F0A-D758-DA71FA328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47143" name="Group 12">
                <a:extLst>
                  <a:ext uri="{FF2B5EF4-FFF2-40B4-BE49-F238E27FC236}">
                    <a16:creationId xmlns:a16="http://schemas.microsoft.com/office/drawing/2014/main" id="{650619EA-360E-6621-0B71-33675F7B39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47150" name="Rectangle 13">
                  <a:extLst>
                    <a:ext uri="{FF2B5EF4-FFF2-40B4-BE49-F238E27FC236}">
                      <a16:creationId xmlns:a16="http://schemas.microsoft.com/office/drawing/2014/main" id="{F448E9E3-E4EC-3367-04ED-ED7DF4EA8E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7151" name="Rectangle 14">
                  <a:extLst>
                    <a:ext uri="{FF2B5EF4-FFF2-40B4-BE49-F238E27FC236}">
                      <a16:creationId xmlns:a16="http://schemas.microsoft.com/office/drawing/2014/main" id="{43AAD19C-8D29-FDA8-E566-44472FB867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47144" name="Group 15">
                <a:extLst>
                  <a:ext uri="{FF2B5EF4-FFF2-40B4-BE49-F238E27FC236}">
                    <a16:creationId xmlns:a16="http://schemas.microsoft.com/office/drawing/2014/main" id="{BF03EDEE-2BE7-C24A-89BB-F207B0B820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47148" name="Rectangle 16">
                  <a:extLst>
                    <a:ext uri="{FF2B5EF4-FFF2-40B4-BE49-F238E27FC236}">
                      <a16:creationId xmlns:a16="http://schemas.microsoft.com/office/drawing/2014/main" id="{ED61B445-EA6F-A169-3651-367F382532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7149" name="Rectangle 17">
                  <a:extLst>
                    <a:ext uri="{FF2B5EF4-FFF2-40B4-BE49-F238E27FC236}">
                      <a16:creationId xmlns:a16="http://schemas.microsoft.com/office/drawing/2014/main" id="{8BE5077A-7E1C-0237-211C-0E61C5130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47145" name="Group 18">
                <a:extLst>
                  <a:ext uri="{FF2B5EF4-FFF2-40B4-BE49-F238E27FC236}">
                    <a16:creationId xmlns:a16="http://schemas.microsoft.com/office/drawing/2014/main" id="{F9FE5A35-C8D8-1CEE-3A3A-8162153303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47146" name="Rectangle 19">
                  <a:extLst>
                    <a:ext uri="{FF2B5EF4-FFF2-40B4-BE49-F238E27FC236}">
                      <a16:creationId xmlns:a16="http://schemas.microsoft.com/office/drawing/2014/main" id="{47DD572D-C9DF-E352-27A0-8934B4638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7147" name="Rectangle 20">
                  <a:extLst>
                    <a:ext uri="{FF2B5EF4-FFF2-40B4-BE49-F238E27FC236}">
                      <a16:creationId xmlns:a16="http://schemas.microsoft.com/office/drawing/2014/main" id="{A377D5E3-C626-8262-A7EB-B6CC14D973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153B288-F8A4-2545-2637-60B9EA8C1B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44967">
            <a:off x="3925888" y="4268787"/>
            <a:ext cx="725488" cy="6397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766762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From CI Engine Combustion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24000"/>
            <a:ext cx="2381250" cy="2295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1544472"/>
            <a:ext cx="2162175" cy="210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1524000"/>
            <a:ext cx="2171700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75" y="4114800"/>
            <a:ext cx="2162175" cy="197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750" y="4114800"/>
            <a:ext cx="2143125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5500" y="4033837"/>
            <a:ext cx="2190750" cy="2133600"/>
          </a:xfrm>
          <a:prstGeom prst="rect">
            <a:avLst/>
          </a:prstGeom>
        </p:spPr>
      </p:pic>
      <p:grpSp>
        <p:nvGrpSpPr>
          <p:cNvPr id="70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1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3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5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85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6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6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83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4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7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81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8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79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0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4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18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8816D77-4610-8410-B05D-A9F27A915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2800" dirty="0">
                <a:cs typeface="Times New Roman" panose="02020603050405020304" pitchFamily="18" charset="0"/>
              </a:rPr>
              <a:t>Diesel’s Rational Engine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860261CE-EC5F-1D8A-41AB-EE15ED5F94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r>
              <a:rPr lang="en-US" altLang="en-US" sz="2400" i="1">
                <a:cs typeface="Times New Roman" panose="02020603050405020304" pitchFamily="18" charset="0"/>
              </a:rPr>
              <a:t>Theory and Construction of a Rational Heat-engine to Replace the Steam Engine and Combustion Engines Known Today</a:t>
            </a:r>
            <a:r>
              <a:rPr lang="en-US" altLang="en-US" sz="2400"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>
                <a:cs typeface="Times New Roman" panose="02020603050405020304" pitchFamily="18" charset="0"/>
              </a:rPr>
              <a:t>This formed the basis for his work on and invention of, the diesel engine.</a:t>
            </a:r>
          </a:p>
          <a:p>
            <a:r>
              <a:rPr lang="en-US" altLang="en-US" sz="2400">
                <a:cs typeface="Times New Roman" panose="02020603050405020304" pitchFamily="18" charset="0"/>
              </a:rPr>
              <a:t>Eventually he obtained a patent for his design for a compression-ignition engine.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3F9A62-3AE6-9807-BC4E-485999A0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62475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In his engine, fuel was injected at the end of compression and the fuel was ignited by the high temperature resulting from compression. 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AA20903B-2E92-037D-231D-F54F27226DA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C944FEB-6F8A-839C-EAB1-C81AFA5D8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6CF01F6E-1A72-F867-4DBA-5F4A3D7635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5" name="Group 9">
                <a:extLst>
                  <a:ext uri="{FF2B5EF4-FFF2-40B4-BE49-F238E27FC236}">
                    <a16:creationId xmlns:a16="http://schemas.microsoft.com/office/drawing/2014/main" id="{5E7670ED-B2E2-1FCB-CC7F-4031D6A5EF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860F88D3-E966-C0F8-4C12-CD340B3D0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F6B201F1-4578-F096-CFFF-D02581536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id="{D295D1E2-9054-8889-6417-5C69192937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3" name="Rectangle 13">
                  <a:extLst>
                    <a:ext uri="{FF2B5EF4-FFF2-40B4-BE49-F238E27FC236}">
                      <a16:creationId xmlns:a16="http://schemas.microsoft.com/office/drawing/2014/main" id="{AD0161B2-F974-F010-68AA-6D791D1745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4" name="Rectangle 14">
                  <a:extLst>
                    <a:ext uri="{FF2B5EF4-FFF2-40B4-BE49-F238E27FC236}">
                      <a16:creationId xmlns:a16="http://schemas.microsoft.com/office/drawing/2014/main" id="{A7787A44-687E-050D-1576-B95BD70336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5">
                <a:extLst>
                  <a:ext uri="{FF2B5EF4-FFF2-40B4-BE49-F238E27FC236}">
                    <a16:creationId xmlns:a16="http://schemas.microsoft.com/office/drawing/2014/main" id="{CAE31494-A4D1-BBCE-E197-C9D58AA54E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1" name="Rectangle 16">
                  <a:extLst>
                    <a:ext uri="{FF2B5EF4-FFF2-40B4-BE49-F238E27FC236}">
                      <a16:creationId xmlns:a16="http://schemas.microsoft.com/office/drawing/2014/main" id="{885C318E-6F78-A2B8-1663-18CF140DF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2" name="Rectangle 17">
                  <a:extLst>
                    <a:ext uri="{FF2B5EF4-FFF2-40B4-BE49-F238E27FC236}">
                      <a16:creationId xmlns:a16="http://schemas.microsoft.com/office/drawing/2014/main" id="{C0A22C1A-BBD1-3941-E689-240F61E1CF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8">
                <a:extLst>
                  <a:ext uri="{FF2B5EF4-FFF2-40B4-BE49-F238E27FC236}">
                    <a16:creationId xmlns:a16="http://schemas.microsoft.com/office/drawing/2014/main" id="{02277D6E-FCDB-5942-9F3B-47BB48838A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9" name="Rectangle 19">
                  <a:extLst>
                    <a:ext uri="{FF2B5EF4-FFF2-40B4-BE49-F238E27FC236}">
                      <a16:creationId xmlns:a16="http://schemas.microsoft.com/office/drawing/2014/main" id="{C92DF62E-862C-8F89-D4AB-10595451EB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0" name="Rectangle 20">
                  <a:extLst>
                    <a:ext uri="{FF2B5EF4-FFF2-40B4-BE49-F238E27FC236}">
                      <a16:creationId xmlns:a16="http://schemas.microsoft.com/office/drawing/2014/main" id="{FDF4A20B-AF09-3F24-2B06-E8E722181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49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itle 1"/>
          <p:cNvSpPr>
            <a:spLocks noGrp="1"/>
          </p:cNvSpPr>
          <p:nvPr>
            <p:ph type="title" idx="4294967295"/>
          </p:nvPr>
        </p:nvSpPr>
        <p:spPr>
          <a:xfrm>
            <a:off x="228600" y="275178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Diesel’s Direct Injection CI Engine</a:t>
            </a:r>
          </a:p>
        </p:txBody>
      </p:sp>
      <p:pic>
        <p:nvPicPr>
          <p:cNvPr id="2065" name="Picture 2" descr="http://upload.wikimedia.org/wikipedia/commons/9/90/Diesel_1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48" y="1371600"/>
            <a:ext cx="25606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990600"/>
            <a:ext cx="3856034" cy="2590800"/>
            <a:chOff x="2262188" y="862013"/>
            <a:chExt cx="5032375" cy="4565650"/>
          </a:xfrm>
        </p:grpSpPr>
        <p:pic>
          <p:nvPicPr>
            <p:cNvPr id="2081" name="Picture 2" descr="comp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188" y="862013"/>
              <a:ext cx="5032375" cy="456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2" name="Rectangle 4"/>
            <p:cNvSpPr>
              <a:spLocks noChangeArrowheads="1"/>
            </p:cNvSpPr>
            <p:nvPr/>
          </p:nvSpPr>
          <p:spPr bwMode="auto">
            <a:xfrm rot="-787119">
              <a:off x="3933826" y="873491"/>
              <a:ext cx="1870076" cy="500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83" name="Rectangle 7"/>
            <p:cNvSpPr>
              <a:spLocks noChangeArrowheads="1"/>
            </p:cNvSpPr>
            <p:nvPr/>
          </p:nvSpPr>
          <p:spPr bwMode="auto">
            <a:xfrm rot="-471931">
              <a:off x="5441950" y="1350963"/>
              <a:ext cx="1466850" cy="127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84" name="Rectangle 8"/>
            <p:cNvSpPr>
              <a:spLocks noChangeArrowheads="1"/>
            </p:cNvSpPr>
            <p:nvPr/>
          </p:nvSpPr>
          <p:spPr bwMode="auto">
            <a:xfrm rot="-1300434">
              <a:off x="3379788" y="1960563"/>
              <a:ext cx="1168400" cy="584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85" name="Rectangle 9"/>
            <p:cNvSpPr>
              <a:spLocks noChangeArrowheads="1"/>
            </p:cNvSpPr>
            <p:nvPr/>
          </p:nvSpPr>
          <p:spPr bwMode="auto">
            <a:xfrm rot="-1205074">
              <a:off x="4543425" y="1554163"/>
              <a:ext cx="1022350" cy="1250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86" name="Line 10"/>
            <p:cNvSpPr>
              <a:spLocks noChangeShapeType="1"/>
            </p:cNvSpPr>
            <p:nvPr/>
          </p:nvSpPr>
          <p:spPr bwMode="auto">
            <a:xfrm>
              <a:off x="4171950" y="2376488"/>
              <a:ext cx="1460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87" name="Line 11"/>
            <p:cNvSpPr>
              <a:spLocks noChangeShapeType="1"/>
            </p:cNvSpPr>
            <p:nvPr/>
          </p:nvSpPr>
          <p:spPr bwMode="auto">
            <a:xfrm>
              <a:off x="3659188" y="3359150"/>
              <a:ext cx="7842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88" name="Rectangle 12"/>
            <p:cNvSpPr>
              <a:spLocks noChangeArrowheads="1"/>
            </p:cNvSpPr>
            <p:nvPr/>
          </p:nvSpPr>
          <p:spPr bwMode="auto">
            <a:xfrm>
              <a:off x="3044825" y="2325688"/>
              <a:ext cx="1733550" cy="833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89" name="Line 13"/>
            <p:cNvSpPr>
              <a:spLocks noChangeShapeType="1"/>
            </p:cNvSpPr>
            <p:nvPr/>
          </p:nvSpPr>
          <p:spPr bwMode="auto">
            <a:xfrm flipH="1" flipV="1">
              <a:off x="3590924" y="1650997"/>
              <a:ext cx="38100" cy="25812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90" name="Line 14"/>
            <p:cNvSpPr>
              <a:spLocks noChangeShapeType="1"/>
            </p:cNvSpPr>
            <p:nvPr/>
          </p:nvSpPr>
          <p:spPr bwMode="auto">
            <a:xfrm flipV="1">
              <a:off x="4473575" y="1519238"/>
              <a:ext cx="1588" cy="2844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91" name="Text Box 15"/>
            <p:cNvSpPr txBox="1">
              <a:spLocks noChangeArrowheads="1"/>
            </p:cNvSpPr>
            <p:nvPr/>
          </p:nvSpPr>
          <p:spPr bwMode="auto">
            <a:xfrm>
              <a:off x="3337949" y="1983813"/>
              <a:ext cx="1392238" cy="838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 dirty="0">
                  <a:cs typeface="Times New Roman" panose="02020603050405020304" pitchFamily="18" charset="0"/>
                </a:rPr>
                <a:t>Typical SI engines</a:t>
              </a:r>
              <a:endParaRPr lang="en-US" sz="1100" dirty="0"/>
            </a:p>
            <a:p>
              <a:r>
                <a:rPr lang="en-US" sz="1400" dirty="0">
                  <a:cs typeface="Times New Roman" panose="02020603050405020304" pitchFamily="18" charset="0"/>
                </a:rPr>
                <a:t>9 &lt; </a:t>
              </a:r>
              <a:r>
                <a:rPr lang="en-US" sz="1400" i="1" dirty="0">
                  <a:cs typeface="Times New Roman" panose="02020603050405020304" pitchFamily="18" charset="0"/>
                </a:rPr>
                <a:t>r</a:t>
              </a:r>
              <a:r>
                <a:rPr lang="en-US" sz="1400" dirty="0">
                  <a:cs typeface="Times New Roman" panose="02020603050405020304" pitchFamily="18" charset="0"/>
                </a:rPr>
                <a:t> &lt; 11</a:t>
              </a:r>
              <a:endParaRPr lang="en-US" dirty="0"/>
            </a:p>
          </p:txBody>
        </p:sp>
        <p:sp>
          <p:nvSpPr>
            <p:cNvPr id="2092" name="Text Box 16"/>
            <p:cNvSpPr txBox="1">
              <a:spLocks noChangeArrowheads="1"/>
            </p:cNvSpPr>
            <p:nvPr/>
          </p:nvSpPr>
          <p:spPr bwMode="auto">
            <a:xfrm>
              <a:off x="5729288" y="3825875"/>
              <a:ext cx="720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/>
                <a:t>k = 1.4</a:t>
              </a:r>
            </a:p>
          </p:txBody>
        </p:sp>
        <p:sp>
          <p:nvSpPr>
            <p:cNvPr id="2093" name="Line 19"/>
            <p:cNvSpPr>
              <a:spLocks noChangeShapeType="1"/>
            </p:cNvSpPr>
            <p:nvPr/>
          </p:nvSpPr>
          <p:spPr bwMode="auto">
            <a:xfrm>
              <a:off x="3048000" y="2565400"/>
              <a:ext cx="190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94" name="Line 20"/>
            <p:cNvSpPr>
              <a:spLocks noChangeShapeType="1"/>
            </p:cNvSpPr>
            <p:nvPr/>
          </p:nvSpPr>
          <p:spPr bwMode="auto">
            <a:xfrm>
              <a:off x="3048000" y="3035300"/>
              <a:ext cx="190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3063" y="6757988"/>
              <a:ext cx="1587" cy="1587"/>
            </p14:xfrm>
          </p:contentPart>
        </mc:Choice>
        <mc:Fallback xmlns="">
          <p:pic>
            <p:nvPicPr>
              <p:cNvPr id="20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11801" y="6716726"/>
                <a:ext cx="84111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8350" y="6794500"/>
              <a:ext cx="1588" cy="1588"/>
            </p14:xfrm>
          </p:contentPart>
        </mc:Choice>
        <mc:Fallback xmlns="">
          <p:pic>
            <p:nvPicPr>
              <p:cNvPr id="20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07062" y="67532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6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6738" y="3995738"/>
              <a:ext cx="84137" cy="31750"/>
            </p14:xfrm>
          </p:contentPart>
        </mc:Choice>
        <mc:Fallback xmlns="">
          <p:pic>
            <p:nvPicPr>
              <p:cNvPr id="206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80266" y="3992491"/>
                <a:ext cx="93126" cy="43295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/>
          <p:cNvGrpSpPr/>
          <p:nvPr/>
        </p:nvGrpSpPr>
        <p:grpSpPr>
          <a:xfrm>
            <a:off x="381000" y="3447611"/>
            <a:ext cx="2205936" cy="3105444"/>
            <a:chOff x="1252181" y="3447611"/>
            <a:chExt cx="2205936" cy="31054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52181" y="3447611"/>
              <a:ext cx="2205936" cy="31054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92250" y="3886200"/>
              <a:ext cx="1479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Air &amp; Residual gas mixture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81404" y="1219200"/>
            <a:ext cx="1066796" cy="1614295"/>
            <a:chOff x="4114804" y="1219200"/>
            <a:chExt cx="1066796" cy="1614295"/>
          </a:xfrm>
        </p:grpSpPr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4360952" y="2263267"/>
              <a:ext cx="6009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 flipH="1" flipV="1">
              <a:off x="4308645" y="1293968"/>
              <a:ext cx="29194" cy="1464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 flipV="1">
              <a:off x="4984972" y="1219200"/>
              <a:ext cx="1217" cy="16142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4114804" y="1482826"/>
              <a:ext cx="1066796" cy="47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 dirty="0">
                  <a:cs typeface="Times New Roman" panose="02020603050405020304" pitchFamily="18" charset="0"/>
                </a:rPr>
                <a:t>Typical CI engines</a:t>
              </a:r>
              <a:endParaRPr lang="en-US" sz="1100" dirty="0"/>
            </a:p>
            <a:p>
              <a:r>
                <a:rPr lang="en-US" sz="1400" dirty="0">
                  <a:cs typeface="Times New Roman" panose="02020603050405020304" pitchFamily="18" charset="0"/>
                </a:rPr>
                <a:t>17 &lt; </a:t>
              </a:r>
              <a:r>
                <a:rPr lang="en-US" sz="1400" i="1" dirty="0">
                  <a:cs typeface="Times New Roman" panose="02020603050405020304" pitchFamily="18" charset="0"/>
                </a:rPr>
                <a:t>r</a:t>
              </a:r>
              <a:r>
                <a:rPr lang="en-US" sz="1400" dirty="0">
                  <a:cs typeface="Times New Roman" panose="02020603050405020304" pitchFamily="18" charset="0"/>
                </a:rPr>
                <a:t> &lt; 23</a:t>
              </a:r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2514600" y="4567297"/>
            <a:ext cx="6553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206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Diesel engine operated at 26.2%  efficiency, a very significant improvement on the 20% achieved by the best gasoline  ( ~20 years )  engines of the time. </a:t>
            </a:r>
          </a:p>
        </p:txBody>
      </p: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8575">
            <a:off x="1152974" y="3537718"/>
            <a:ext cx="4222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8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0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2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78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9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3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76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7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4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8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9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5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6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7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1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86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4" y="1134725"/>
            <a:ext cx="35052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6172200" cy="11430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Spray Dynamics  in  Diesel Engine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29" y="1295400"/>
            <a:ext cx="4635871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66" y="2508250"/>
            <a:ext cx="4222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5049" y="6003041"/>
            <a:ext cx="53062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rgbClr val="FF0000"/>
                </a:solidFill>
                <a:latin typeface="Blackadder ITC" panose="04020505051007020D02" pitchFamily="82" charset="0"/>
              </a:rPr>
              <a:t>Every event will need some time!!!</a:t>
            </a:r>
          </a:p>
        </p:txBody>
      </p:sp>
      <p:grpSp>
        <p:nvGrpSpPr>
          <p:cNvPr id="51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2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4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6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6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7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7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4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5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8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62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3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9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60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5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289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352425" y="197608"/>
            <a:ext cx="6248400" cy="762000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Chronological Order of Post Fuel Injection  Events in CI Engine Cylinder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7800975" cy="2381250"/>
          </a:xfrm>
          <a:prstGeom prst="rect">
            <a:avLst/>
          </a:prstGeom>
        </p:spPr>
      </p:pic>
      <p:grpSp>
        <p:nvGrpSpPr>
          <p:cNvPr id="34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9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9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7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5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3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8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828800" y="2819400"/>
            <a:ext cx="4572000" cy="156966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cs typeface="Times New Roman" panose="02020603050405020304" pitchFamily="18" charset="0"/>
              </a:rPr>
              <a:t>Spray development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cs typeface="Times New Roman" panose="02020603050405020304" pitchFamily="18" charset="0"/>
              </a:rPr>
              <a:t>Air entrainment and mixing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cs typeface="Times New Roman" panose="02020603050405020304" pitchFamily="18" charset="0"/>
              </a:rPr>
              <a:t>Droplet evaporation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cs typeface="Times New Roman" panose="02020603050405020304" pitchFamily="18" charset="0"/>
              </a:rPr>
              <a:t>Auto Ignition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3540957"/>
            <a:ext cx="8181975" cy="31646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175" y="2219325"/>
            <a:ext cx="23812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9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04800" y="124784"/>
            <a:ext cx="8229600" cy="11430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Ignition Delay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670925" cy="2819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 of times required for sub processes preceding the self ignition of first packet of air-fuel mixture.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the value of this delay, large will be the number of self igniting locales.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predict this delay?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Diesel was not aware of  the symptoms to be sensed to Predict Auto Ignition of first packet of air-fuel mixture.</a:t>
            </a:r>
          </a:p>
        </p:txBody>
      </p:sp>
      <p:grpSp>
        <p:nvGrpSpPr>
          <p:cNvPr id="33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8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6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23476" y="3766764"/>
            <a:ext cx="1138567" cy="3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1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257200" y="286297"/>
            <a:ext cx="6677000" cy="714375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 Symptoms due to Self Ignition of first Packet of air-fuel Mixture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42" y="1143000"/>
            <a:ext cx="8815086" cy="5436147"/>
          </a:xfrm>
          <a:prstGeom prst="rect">
            <a:avLst/>
          </a:prstGeom>
        </p:spPr>
      </p:pic>
      <p:grpSp>
        <p:nvGrpSpPr>
          <p:cNvPr id="33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8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6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600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E4B205A-29BB-5EA7-BAE5-D3AF8F19E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" y="331788"/>
            <a:ext cx="7442200" cy="563562"/>
          </a:xfrm>
        </p:spPr>
        <p:txBody>
          <a:bodyPr/>
          <a:lstStyle/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Span of Multi-scale Turbulent Flames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F26BDB6-734A-1759-6802-90C75F191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76041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Multi-scale turbulent flames are essential for operation of high-speed engines.</a:t>
            </a:r>
          </a:p>
        </p:txBody>
      </p:sp>
      <p:pic>
        <p:nvPicPr>
          <p:cNvPr id="71689" name="Picture 9" descr="balearics">
            <a:extLst>
              <a:ext uri="{FF2B5EF4-FFF2-40B4-BE49-F238E27FC236}">
                <a16:creationId xmlns:a16="http://schemas.microsoft.com/office/drawing/2014/main" id="{EA93F84C-1F1B-6B7A-EBE0-4814EE89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3538538"/>
            <a:ext cx="307181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B82B82C-5797-7AAA-2D7E-59B57685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019300"/>
            <a:ext cx="3208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>
                <a:cs typeface="Times New Roman" panose="02020603050405020304" pitchFamily="18" charset="0"/>
              </a:rPr>
              <a:t>The span of eddy scales:</a:t>
            </a:r>
          </a:p>
        </p:txBody>
      </p:sp>
      <p:graphicFrame>
        <p:nvGraphicFramePr>
          <p:cNvPr id="25" name="Object 26">
            <a:extLst>
              <a:ext uri="{FF2B5EF4-FFF2-40B4-BE49-F238E27FC236}">
                <a16:creationId xmlns:a16="http://schemas.microsoft.com/office/drawing/2014/main" id="{4CC7AAA3-F257-6F82-E065-F01663B27B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51575" y="1905000"/>
          <a:ext cx="5064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400" imgH="419100" progId="Equation.3">
                  <p:embed/>
                </p:oleObj>
              </mc:Choice>
              <mc:Fallback>
                <p:oleObj name="Equation" r:id="rId3" imgW="279400" imgH="4191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1905000"/>
                        <a:ext cx="50641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9" name="Object 27">
            <a:extLst>
              <a:ext uri="{FF2B5EF4-FFF2-40B4-BE49-F238E27FC236}">
                <a16:creationId xmlns:a16="http://schemas.microsoft.com/office/drawing/2014/main" id="{5095254D-B18E-36F1-6CE0-217685C7B5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5300" y="2743200"/>
          <a:ext cx="14033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4" imgH="520474" progId="Equation.3">
                  <p:embed/>
                </p:oleObj>
              </mc:Choice>
              <mc:Fallback>
                <p:oleObj name="Equation" r:id="rId5" imgW="774364" imgH="520474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2743200"/>
                        <a:ext cx="14033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1" name="Ink 13">
                <a:extLst>
                  <a:ext uri="{FF2B5EF4-FFF2-40B4-BE49-F238E27FC236}">
                    <a16:creationId xmlns:a16="http://schemas.microsoft.com/office/drawing/2014/main" id="{C85B0420-71C5-68A1-DEA6-09E4B49500E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5850" y="5789613"/>
              <a:ext cx="7938" cy="1587"/>
            </p14:xfrm>
          </p:contentPart>
        </mc:Choice>
        <mc:Fallback xmlns="">
          <p:pic>
            <p:nvPicPr>
              <p:cNvPr id="9221" name="Ink 13">
                <a:extLst>
                  <a:ext uri="{FF2B5EF4-FFF2-40B4-BE49-F238E27FC236}">
                    <a16:creationId xmlns:a16="http://schemas.microsoft.com/office/drawing/2014/main" id="{C85B0420-71C5-68A1-DEA6-09E4B49500E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6469" y="5781361"/>
                <a:ext cx="26701" cy="18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2" name="Ink 14">
                <a:extLst>
                  <a:ext uri="{FF2B5EF4-FFF2-40B4-BE49-F238E27FC236}">
                    <a16:creationId xmlns:a16="http://schemas.microsoft.com/office/drawing/2014/main" id="{BAEBE7AD-C74F-3C40-143D-A78F4E6FB85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0738" y="4598988"/>
              <a:ext cx="41275" cy="77787"/>
            </p14:xfrm>
          </p:contentPart>
        </mc:Choice>
        <mc:Fallback xmlns="">
          <p:pic>
            <p:nvPicPr>
              <p:cNvPr id="9222" name="Ink 14">
                <a:extLst>
                  <a:ext uri="{FF2B5EF4-FFF2-40B4-BE49-F238E27FC236}">
                    <a16:creationId xmlns:a16="http://schemas.microsoft.com/office/drawing/2014/main" id="{BAEBE7AD-C74F-3C40-143D-A78F4E6FB85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31406" y="4589711"/>
                <a:ext cx="59938" cy="96342"/>
              </a:xfrm>
              <a:prstGeom prst="rect">
                <a:avLst/>
              </a:prstGeom>
            </p:spPr>
          </p:pic>
        </mc:Fallback>
      </mc:AlternateContent>
      <p:grpSp>
        <p:nvGrpSpPr>
          <p:cNvPr id="35850" name="Group 38">
            <a:extLst>
              <a:ext uri="{FF2B5EF4-FFF2-40B4-BE49-F238E27FC236}">
                <a16:creationId xmlns:a16="http://schemas.microsoft.com/office/drawing/2014/main" id="{81D978CF-4598-58E0-E475-8E9EB3C2F65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858" name="Group 19">
              <a:extLst>
                <a:ext uri="{FF2B5EF4-FFF2-40B4-BE49-F238E27FC236}">
                  <a16:creationId xmlns:a16="http://schemas.microsoft.com/office/drawing/2014/main" id="{993E4B0C-B8A9-DE56-2CD7-2F6117AB22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5860" name="Group 8">
                <a:extLst>
                  <a:ext uri="{FF2B5EF4-FFF2-40B4-BE49-F238E27FC236}">
                    <a16:creationId xmlns:a16="http://schemas.microsoft.com/office/drawing/2014/main" id="{A7815537-A571-50DA-681A-3B62F48FE4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5862" name="Group 9">
                  <a:extLst>
                    <a:ext uri="{FF2B5EF4-FFF2-40B4-BE49-F238E27FC236}">
                      <a16:creationId xmlns:a16="http://schemas.microsoft.com/office/drawing/2014/main" id="{5AB2FECB-E0FA-39A9-B36C-0B37F2A526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872" name="Rectangle 10">
                    <a:extLst>
                      <a:ext uri="{FF2B5EF4-FFF2-40B4-BE49-F238E27FC236}">
                        <a16:creationId xmlns:a16="http://schemas.microsoft.com/office/drawing/2014/main" id="{35A48D00-1F2A-81A6-4F3B-6AC0BD67CC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73" name="Rectangle 11">
                    <a:extLst>
                      <a:ext uri="{FF2B5EF4-FFF2-40B4-BE49-F238E27FC236}">
                        <a16:creationId xmlns:a16="http://schemas.microsoft.com/office/drawing/2014/main" id="{1A4B1BC6-2E96-BDCA-ED27-6A7E62FD5C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63" name="Group 12">
                  <a:extLst>
                    <a:ext uri="{FF2B5EF4-FFF2-40B4-BE49-F238E27FC236}">
                      <a16:creationId xmlns:a16="http://schemas.microsoft.com/office/drawing/2014/main" id="{C08CB3AF-1204-BB8A-CE6A-CCB980A9C8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870" name="Rectangle 13">
                    <a:extLst>
                      <a:ext uri="{FF2B5EF4-FFF2-40B4-BE49-F238E27FC236}">
                        <a16:creationId xmlns:a16="http://schemas.microsoft.com/office/drawing/2014/main" id="{66553E40-EC54-2BCC-B775-7DD1724E1D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71" name="Rectangle 14">
                    <a:extLst>
                      <a:ext uri="{FF2B5EF4-FFF2-40B4-BE49-F238E27FC236}">
                        <a16:creationId xmlns:a16="http://schemas.microsoft.com/office/drawing/2014/main" id="{47BD2449-18D9-B24C-F7CF-EFA18F933C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64" name="Group 15">
                  <a:extLst>
                    <a:ext uri="{FF2B5EF4-FFF2-40B4-BE49-F238E27FC236}">
                      <a16:creationId xmlns:a16="http://schemas.microsoft.com/office/drawing/2014/main" id="{9F654D89-0C3F-2939-82C8-5F6A5CE8D6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868" name="Rectangle 16">
                    <a:extLst>
                      <a:ext uri="{FF2B5EF4-FFF2-40B4-BE49-F238E27FC236}">
                        <a16:creationId xmlns:a16="http://schemas.microsoft.com/office/drawing/2014/main" id="{309A0A7B-10C8-3817-21C6-061A3A5712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9" name="Rectangle 17">
                    <a:extLst>
                      <a:ext uri="{FF2B5EF4-FFF2-40B4-BE49-F238E27FC236}">
                        <a16:creationId xmlns:a16="http://schemas.microsoft.com/office/drawing/2014/main" id="{442513D7-DA54-3E9A-BEBA-6AA5BBCEE4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65" name="Group 18">
                  <a:extLst>
                    <a:ext uri="{FF2B5EF4-FFF2-40B4-BE49-F238E27FC236}">
                      <a16:creationId xmlns:a16="http://schemas.microsoft.com/office/drawing/2014/main" id="{43E99C73-1DF8-15D3-A1EE-65F5AA3BC8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5866" name="Rectangle 19">
                    <a:extLst>
                      <a:ext uri="{FF2B5EF4-FFF2-40B4-BE49-F238E27FC236}">
                        <a16:creationId xmlns:a16="http://schemas.microsoft.com/office/drawing/2014/main" id="{EDBB9D80-7EF7-808E-5A86-A16D53470D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7" name="Rectangle 20">
                    <a:extLst>
                      <a:ext uri="{FF2B5EF4-FFF2-40B4-BE49-F238E27FC236}">
                        <a16:creationId xmlns:a16="http://schemas.microsoft.com/office/drawing/2014/main" id="{C0867C82-B3EF-4F51-8852-DFC2D18CB1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162E17F2-395B-E2CB-EF6D-EFF2C7E55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85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15C9304-75A6-5300-784B-784A1CD77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57FC9AF2-EF79-3213-1D98-4F9A43B23D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8388" y="1919288"/>
          <a:ext cx="24860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71600" imgH="419100" progId="Equation.3">
                  <p:embed/>
                </p:oleObj>
              </mc:Choice>
              <mc:Fallback>
                <p:oleObj name="Equation" r:id="rId12" imgW="1371600" imgH="4191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1919288"/>
                        <a:ext cx="248602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6">
            <a:extLst>
              <a:ext uri="{FF2B5EF4-FFF2-40B4-BE49-F238E27FC236}">
                <a16:creationId xmlns:a16="http://schemas.microsoft.com/office/drawing/2014/main" id="{864E5852-5D82-DFD2-CF26-8B157978A7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7263" y="1928813"/>
          <a:ext cx="11509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34725" imgH="444307" progId="Equation.3">
                  <p:embed/>
                </p:oleObj>
              </mc:Choice>
              <mc:Fallback>
                <p:oleObj name="Equation" r:id="rId14" imgW="634725" imgH="444307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1928813"/>
                        <a:ext cx="11509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7">
            <a:extLst>
              <a:ext uri="{FF2B5EF4-FFF2-40B4-BE49-F238E27FC236}">
                <a16:creationId xmlns:a16="http://schemas.microsoft.com/office/drawing/2014/main" id="{0D86F3EC-4BE9-A740-A2F3-A76F637624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3288" y="2809875"/>
          <a:ext cx="183991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6000" imgH="520700" progId="Equation.3">
                  <p:embed/>
                </p:oleObj>
              </mc:Choice>
              <mc:Fallback>
                <p:oleObj name="Equation" r:id="rId16" imgW="1016000" imgH="5207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809875"/>
                        <a:ext cx="183991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10">
            <a:extLst>
              <a:ext uri="{FF2B5EF4-FFF2-40B4-BE49-F238E27FC236}">
                <a16:creationId xmlns:a16="http://schemas.microsoft.com/office/drawing/2014/main" id="{344AD971-7DBF-6365-DFF1-55DA84D6E167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3733800"/>
            <a:ext cx="5175250" cy="712788"/>
            <a:chOff x="0" y="2880"/>
            <a:chExt cx="3260" cy="449"/>
          </a:xfrm>
        </p:grpSpPr>
        <p:graphicFrame>
          <p:nvGraphicFramePr>
            <p:cNvPr id="35856" name="Object 4">
              <a:extLst>
                <a:ext uri="{FF2B5EF4-FFF2-40B4-BE49-F238E27FC236}">
                  <a16:creationId xmlns:a16="http://schemas.microsoft.com/office/drawing/2014/main" id="{E6E93C50-375C-14A3-49AB-483F001DB7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05" y="2880"/>
            <a:ext cx="855" cy="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748975" imgH="393529" progId="Equation.3">
                    <p:embed/>
                  </p:oleObj>
                </mc:Choice>
                <mc:Fallback>
                  <p:oleObj name="Equation" r:id="rId18" imgW="748975" imgH="393529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5" y="2880"/>
                          <a:ext cx="855" cy="4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7" name="Text Box 6">
              <a:extLst>
                <a:ext uri="{FF2B5EF4-FFF2-40B4-BE49-F238E27FC236}">
                  <a16:creationId xmlns:a16="http://schemas.microsoft.com/office/drawing/2014/main" id="{C0C6B17F-EA1E-8734-56C5-ABE1BE87B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928"/>
              <a:ext cx="23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Times New Roman" panose="02020603050405020304" pitchFamily="18" charset="0"/>
                </a:rPr>
                <a:t>Turbulent Reynolds Number: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119E925-96F5-E084-D92A-08861B4E2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02163"/>
            <a:ext cx="5257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>
                <a:solidFill>
                  <a:srgbClr val="FF00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Computational Methods will help in simulation of turbulent flames with various combinations of </a:t>
            </a:r>
            <a:r>
              <a:rPr lang="en-IN" altLang="en-US" i="1">
                <a:solidFill>
                  <a:srgbClr val="FF00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Da &amp; Re</a:t>
            </a:r>
            <a:r>
              <a:rPr lang="en-IN" altLang="en-US" i="1" baseline="-25000">
                <a:solidFill>
                  <a:srgbClr val="FF00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24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324600" cy="8382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Gas Temperature on Ignition Delay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7" y="13716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8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6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4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0209" y="54611"/>
            <a:ext cx="6781800" cy="11430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Equivalence Ratio on Ignition Delay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1898"/>
            <a:ext cx="7727425" cy="513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8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6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5796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485774" y="246576"/>
            <a:ext cx="5762625" cy="81971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Model to predict Ignition Delay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537949" y="1388780"/>
            <a:ext cx="8301251" cy="1285784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widely reported correlations related the ignition delay to the ambient gas condition.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37949" y="2209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Arrhenius type equation for Ignition delay is: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1524000" y="3020445"/>
          <a:ext cx="5173663" cy="1129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640" imgH="545760" progId="Equation.3">
                  <p:embed/>
                </p:oleObj>
              </mc:Choice>
              <mc:Fallback>
                <p:oleObj name="Equation" r:id="rId2" imgW="2501640" imgH="545760" progId="Equation.3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20445"/>
                        <a:ext cx="5173663" cy="1129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2033421" y="4552168"/>
          <a:ext cx="3657932" cy="117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507960" progId="Equation.3">
                  <p:embed/>
                </p:oleObj>
              </mc:Choice>
              <mc:Fallback>
                <p:oleObj name="Equation" r:id="rId4" imgW="1574640" imgH="507960" progId="Equation.3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421" y="4552168"/>
                        <a:ext cx="3657932" cy="1179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81200" y="6091237"/>
            <a:ext cx="346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:Premixed air fuel ratio.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0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2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4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4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5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2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3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6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0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7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8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695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19" grpId="0" build="p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~lwf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7" y="1320800"/>
            <a:ext cx="8626119" cy="524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31788" y="129634"/>
            <a:ext cx="66786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evolution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Combustion due to combined effort of Eddy Flame lets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708400" y="5129213"/>
            <a:ext cx="3556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2451100" y="5129213"/>
            <a:ext cx="3556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1219200" y="5129213"/>
            <a:ext cx="3556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2384425" y="5129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-10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3641725" y="5129213"/>
            <a:ext cx="465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TC</a:t>
            </a: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1101725" y="5129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-20</a:t>
            </a:r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4965700" y="5141913"/>
            <a:ext cx="3810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>
            <a:off x="6223000" y="5141913"/>
            <a:ext cx="3810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12" name="Rectangle 14"/>
          <p:cNvSpPr>
            <a:spLocks noChangeArrowheads="1"/>
          </p:cNvSpPr>
          <p:nvPr/>
        </p:nvSpPr>
        <p:spPr bwMode="auto">
          <a:xfrm>
            <a:off x="7480300" y="5141913"/>
            <a:ext cx="3810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13" name="Text Box 15"/>
          <p:cNvSpPr txBox="1">
            <a:spLocks noChangeArrowheads="1"/>
          </p:cNvSpPr>
          <p:nvPr/>
        </p:nvSpPr>
        <p:spPr bwMode="auto">
          <a:xfrm>
            <a:off x="4962525" y="51165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10</a:t>
            </a:r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6257925" y="51419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20</a:t>
            </a:r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7502525" y="51165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30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092817" y="4603365"/>
            <a:ext cx="844550" cy="763587"/>
            <a:chOff x="1406525" y="4316413"/>
            <a:chExt cx="844550" cy="763587"/>
          </a:xfrm>
        </p:grpSpPr>
        <p:sp>
          <p:nvSpPr>
            <p:cNvPr id="25633" name="Text Box 4"/>
            <p:cNvSpPr txBox="1">
              <a:spLocks noChangeArrowheads="1"/>
            </p:cNvSpPr>
            <p:nvPr/>
          </p:nvSpPr>
          <p:spPr bwMode="auto">
            <a:xfrm>
              <a:off x="1406525" y="4316413"/>
              <a:ext cx="844550" cy="517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sz="1400" b="1" dirty="0">
                  <a:solidFill>
                    <a:srgbClr val="FF3300"/>
                  </a:solidFill>
                </a:rPr>
                <a:t>Start of</a:t>
              </a:r>
            </a:p>
            <a:p>
              <a:pPr eaLnBrk="1" hangingPunct="1"/>
              <a:r>
                <a:rPr lang="en-CA" sz="1400" b="1" dirty="0">
                  <a:solidFill>
                    <a:srgbClr val="FF3300"/>
                  </a:solidFill>
                </a:rPr>
                <a:t>injection</a:t>
              </a:r>
              <a:endParaRPr lang="en-US" sz="1400" b="1" dirty="0">
                <a:solidFill>
                  <a:srgbClr val="FF3300"/>
                </a:solidFill>
              </a:endParaRPr>
            </a:p>
          </p:txBody>
        </p:sp>
        <p:sp>
          <p:nvSpPr>
            <p:cNvPr id="25634" name="Line 18"/>
            <p:cNvSpPr>
              <a:spLocks noChangeShapeType="1"/>
            </p:cNvSpPr>
            <p:nvPr/>
          </p:nvSpPr>
          <p:spPr bwMode="auto">
            <a:xfrm>
              <a:off x="1638300" y="4826000"/>
              <a:ext cx="0" cy="2540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922714" y="4352926"/>
            <a:ext cx="923925" cy="788987"/>
            <a:chOff x="3806825" y="4316413"/>
            <a:chExt cx="923925" cy="788987"/>
          </a:xfrm>
        </p:grpSpPr>
        <p:sp>
          <p:nvSpPr>
            <p:cNvPr id="25631" name="Text Box 5"/>
            <p:cNvSpPr txBox="1">
              <a:spLocks noChangeArrowheads="1"/>
            </p:cNvSpPr>
            <p:nvPr/>
          </p:nvSpPr>
          <p:spPr bwMode="auto">
            <a:xfrm>
              <a:off x="3806825" y="4316413"/>
              <a:ext cx="923925" cy="517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sz="1400" b="1" dirty="0">
                  <a:solidFill>
                    <a:srgbClr val="FF3300"/>
                  </a:solidFill>
                </a:rPr>
                <a:t>End of</a:t>
              </a:r>
            </a:p>
            <a:p>
              <a:pPr eaLnBrk="1" hangingPunct="1"/>
              <a:r>
                <a:rPr lang="en-CA" sz="1400" b="1" dirty="0" err="1">
                  <a:solidFill>
                    <a:srgbClr val="FF3300"/>
                  </a:solidFill>
                </a:rPr>
                <a:t>injecction</a:t>
              </a:r>
              <a:endParaRPr lang="en-US" sz="1400" b="1" dirty="0">
                <a:solidFill>
                  <a:srgbClr val="FF3300"/>
                </a:solidFill>
              </a:endParaRPr>
            </a:p>
          </p:txBody>
        </p:sp>
        <p:sp>
          <p:nvSpPr>
            <p:cNvPr id="25632" name="Line 19"/>
            <p:cNvSpPr>
              <a:spLocks noChangeShapeType="1"/>
            </p:cNvSpPr>
            <p:nvPr/>
          </p:nvSpPr>
          <p:spPr bwMode="auto">
            <a:xfrm>
              <a:off x="4165600" y="4851400"/>
              <a:ext cx="0" cy="2540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2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4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6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6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7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7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4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5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8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62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3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9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60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5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12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265086"/>
              </p:ext>
            </p:extLst>
          </p:nvPr>
        </p:nvGraphicFramePr>
        <p:xfrm>
          <a:off x="457200" y="1665287"/>
          <a:ext cx="835977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6960" imgH="507960" progId="Equation.3">
                  <p:embed/>
                </p:oleObj>
              </mc:Choice>
              <mc:Fallback>
                <p:oleObj name="Equation" r:id="rId2" imgW="3936960" imgH="507960" progId="Equation.3">
                  <p:embed/>
                  <p:pic>
                    <p:nvPicPr>
                      <p:cNvPr id="1167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65287"/>
                        <a:ext cx="8359775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357188" y="2715044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above Eq., the rate of the heat loss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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dθ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expressed as: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071019" y="3234263"/>
          <a:ext cx="33845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393480" progId="Equation.3">
                  <p:embed/>
                </p:oleObj>
              </mc:Choice>
              <mc:Fallback>
                <p:oleObj name="Equation" r:id="rId4" imgW="1511280" imgH="393480" progId="Equation.3">
                  <p:embed/>
                  <p:pic>
                    <p:nvPicPr>
                      <p:cNvPr id="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019" y="3234263"/>
                        <a:ext cx="338455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267625" y="4136978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convective heat transfer coefficient is given by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Woschni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as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904699" y="4606658"/>
          <a:ext cx="2730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960" imgH="241200" progId="Equation.3">
                  <p:embed/>
                </p:oleObj>
              </mc:Choice>
              <mc:Fallback>
                <p:oleObj name="Equation" r:id="rId6" imgW="1218960" imgH="241200" progId="Equation.3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4699" y="4606658"/>
                        <a:ext cx="2730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itle 6"/>
          <p:cNvSpPr>
            <a:spLocks noGrp="1"/>
          </p:cNvSpPr>
          <p:nvPr>
            <p:ph type="title"/>
          </p:nvPr>
        </p:nvSpPr>
        <p:spPr>
          <a:xfrm>
            <a:off x="685800" y="152400"/>
            <a:ext cx="5744369" cy="9144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Law Analysis of In-cylinder Process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276350" y="5203664"/>
          <a:ext cx="62865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06560" imgH="444240" progId="Equation.3">
                  <p:embed/>
                </p:oleObj>
              </mc:Choice>
              <mc:Fallback>
                <p:oleObj name="Equation" r:id="rId8" imgW="2806560" imgH="444240" progId="Equation.3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5203664"/>
                        <a:ext cx="62865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6181274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combustion and expansion processes: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=0.00324.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0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2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4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4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5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2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3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6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0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7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8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397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66391" y="273003"/>
            <a:ext cx="7172609" cy="762000"/>
          </a:xfrm>
        </p:spPr>
        <p:txBody>
          <a:bodyPr/>
          <a:lstStyle/>
          <a:p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In-cylinder Processes in a Diesel Engine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5404"/>
            <a:ext cx="7924800" cy="506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876799" y="1295400"/>
            <a:ext cx="76200" cy="47244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1752600" y="2895600"/>
            <a:ext cx="2133600" cy="8147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373062" y="5171761"/>
          <a:ext cx="835977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36960" imgH="507960" progId="Equation.3">
                  <p:embed/>
                </p:oleObj>
              </mc:Choice>
              <mc:Fallback>
                <p:oleObj name="Equation" r:id="rId3" imgW="3936960" imgH="507960" progId="Equation.3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" y="5171761"/>
                        <a:ext cx="8359775" cy="1077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6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8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0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0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8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6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4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82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172200" cy="762000"/>
          </a:xfrm>
        </p:spPr>
        <p:txBody>
          <a:bodyPr/>
          <a:lstStyle/>
          <a:p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Combustion (Heat Release rate) in a Diesel Engine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7848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6740" name="Object 2"/>
          <p:cNvGraphicFramePr>
            <a:graphicFrameLocks noChangeAspect="1"/>
          </p:cNvGraphicFramePr>
          <p:nvPr/>
        </p:nvGraphicFramePr>
        <p:xfrm>
          <a:off x="838200" y="1166562"/>
          <a:ext cx="6781799" cy="873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36960" imgH="507960" progId="Equation.3">
                  <p:embed/>
                </p:oleObj>
              </mc:Choice>
              <mc:Fallback>
                <p:oleObj name="Equation" r:id="rId3" imgW="3936960" imgH="507960" progId="Equation.3">
                  <p:embed/>
                  <p:pic>
                    <p:nvPicPr>
                      <p:cNvPr id="1167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66562"/>
                        <a:ext cx="6781799" cy="873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1600200" y="3692769"/>
            <a:ext cx="2032819" cy="7612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60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I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Combustion (Heat Release rate) in a Diesel Engine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719988"/>
            <a:ext cx="8509000" cy="28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9908"/>
            <a:ext cx="8191500" cy="30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267200" y="649908"/>
            <a:ext cx="76200" cy="55984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38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6243A9D-FD6A-A2C3-4C54-532CF4E9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en-US" sz="2800"/>
              <a:t>Regimes of Turbulent Flames</a:t>
            </a:r>
          </a:p>
        </p:txBody>
      </p:sp>
      <p:sp>
        <p:nvSpPr>
          <p:cNvPr id="36867" name="Rectangle 3" descr="Dotted grid">
            <a:extLst>
              <a:ext uri="{FF2B5EF4-FFF2-40B4-BE49-F238E27FC236}">
                <a16:creationId xmlns:a16="http://schemas.microsoft.com/office/drawing/2014/main" id="{1E557E15-3C9F-EEF1-444B-278B7E7B9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75" y="649288"/>
            <a:ext cx="6324600" cy="5638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4827DF1B-D49F-D0AA-2EEA-CCC65878A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875" y="5526088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869" name="Line 6">
            <a:extLst>
              <a:ext uri="{FF2B5EF4-FFF2-40B4-BE49-F238E27FC236}">
                <a16:creationId xmlns:a16="http://schemas.microsoft.com/office/drawing/2014/main" id="{3A811DB5-D7F9-9BDB-7342-822B04B9F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875" y="3849688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870" name="Line 7">
            <a:extLst>
              <a:ext uri="{FF2B5EF4-FFF2-40B4-BE49-F238E27FC236}">
                <a16:creationId xmlns:a16="http://schemas.microsoft.com/office/drawing/2014/main" id="{7B9A5793-1E7E-8A65-1A09-DFA1141A2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875" y="3011488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871" name="Line 8">
            <a:extLst>
              <a:ext uri="{FF2B5EF4-FFF2-40B4-BE49-F238E27FC236}">
                <a16:creationId xmlns:a16="http://schemas.microsoft.com/office/drawing/2014/main" id="{B2231BF6-1CA3-F7C1-85E7-CD1642386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875" y="2249488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872" name="Line 9">
            <a:extLst>
              <a:ext uri="{FF2B5EF4-FFF2-40B4-BE49-F238E27FC236}">
                <a16:creationId xmlns:a16="http://schemas.microsoft.com/office/drawing/2014/main" id="{E095D707-9F81-A9AE-BF1C-B413FD1713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875" y="1411288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873" name="Line 10">
            <a:extLst>
              <a:ext uri="{FF2B5EF4-FFF2-40B4-BE49-F238E27FC236}">
                <a16:creationId xmlns:a16="http://schemas.microsoft.com/office/drawing/2014/main" id="{1B9B9AB5-A170-1C53-F925-3E689F3E2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5275" y="649288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874" name="Line 11">
            <a:extLst>
              <a:ext uri="{FF2B5EF4-FFF2-40B4-BE49-F238E27FC236}">
                <a16:creationId xmlns:a16="http://schemas.microsoft.com/office/drawing/2014/main" id="{F0BD0336-4892-D042-C465-E7753C723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649288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875" name="Line 12">
            <a:extLst>
              <a:ext uri="{FF2B5EF4-FFF2-40B4-BE49-F238E27FC236}">
                <a16:creationId xmlns:a16="http://schemas.microsoft.com/office/drawing/2014/main" id="{BA01A342-1AFA-4E26-3DE9-B993B3F32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075" y="649288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9953" name="Line 18">
            <a:extLst>
              <a:ext uri="{FF2B5EF4-FFF2-40B4-BE49-F238E27FC236}">
                <a16:creationId xmlns:a16="http://schemas.microsoft.com/office/drawing/2014/main" id="{23D6EEB5-600F-23CE-C1C4-FECB18758D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8875" y="2249488"/>
            <a:ext cx="6324600" cy="2438400"/>
          </a:xfrm>
          <a:prstGeom prst="line">
            <a:avLst/>
          </a:prstGeom>
          <a:noFill/>
          <a:ln w="44450">
            <a:solidFill>
              <a:srgbClr val="00CC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877" name="Text Box 19">
            <a:extLst>
              <a:ext uri="{FF2B5EF4-FFF2-40B4-BE49-F238E27FC236}">
                <a16:creationId xmlns:a16="http://schemas.microsoft.com/office/drawing/2014/main" id="{FC95151F-D03D-3D93-ACC1-15A37BE94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98775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cs typeface="Times New Roman" panose="02020603050405020304" pitchFamily="18" charset="0"/>
              </a:rPr>
              <a:t>Da</a:t>
            </a:r>
          </a:p>
        </p:txBody>
      </p:sp>
      <p:sp>
        <p:nvSpPr>
          <p:cNvPr id="36878" name="Text Box 20">
            <a:extLst>
              <a:ext uri="{FF2B5EF4-FFF2-40B4-BE49-F238E27FC236}">
                <a16:creationId xmlns:a16="http://schemas.microsoft.com/office/drawing/2014/main" id="{CB780D74-742C-1EC6-A49C-E53DCA0AB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6257925"/>
            <a:ext cx="69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cs typeface="Times New Roman" panose="02020603050405020304" pitchFamily="18" charset="0"/>
              </a:rPr>
              <a:t>Re</a:t>
            </a:r>
            <a:r>
              <a:rPr lang="en-US" altLang="en-US" sz="2800" i="1" baseline="-25000"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6879" name="Text Box 21">
            <a:extLst>
              <a:ext uri="{FF2B5EF4-FFF2-40B4-BE49-F238E27FC236}">
                <a16:creationId xmlns:a16="http://schemas.microsoft.com/office/drawing/2014/main" id="{A8BD1722-3366-E04F-DB51-E3AED37B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8630" name="AutoShape 22">
            <a:extLst>
              <a:ext uri="{FF2B5EF4-FFF2-40B4-BE49-F238E27FC236}">
                <a16:creationId xmlns:a16="http://schemas.microsoft.com/office/drawing/2014/main" id="{7BEE7987-85B1-CCE1-B42F-F262F5168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675" y="3240088"/>
            <a:ext cx="838200" cy="914400"/>
          </a:xfrm>
          <a:prstGeom prst="diamond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81" name="Text Box 23">
            <a:extLst>
              <a:ext uri="{FF2B5EF4-FFF2-40B4-BE49-F238E27FC236}">
                <a16:creationId xmlns:a16="http://schemas.microsoft.com/office/drawing/2014/main" id="{59A23D12-1C7D-9C63-DCEE-7C80C0648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</a:t>
            </a:r>
            <a:r>
              <a:rPr lang="en-US" altLang="en-US" sz="2400" baseline="30000">
                <a:latin typeface="Arial" panose="020B0604020202020204" pitchFamily="34" charset="0"/>
              </a:rPr>
              <a:t>8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82" name="Text Box 24">
            <a:extLst>
              <a:ext uri="{FF2B5EF4-FFF2-40B4-BE49-F238E27FC236}">
                <a16:creationId xmlns:a16="http://schemas.microsoft.com/office/drawing/2014/main" id="{2C6BB0D1-1636-EA86-5F1F-6A098E34F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6059488"/>
            <a:ext cx="573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</a:t>
            </a:r>
            <a:r>
              <a:rPr lang="en-US" altLang="en-US" sz="2400" baseline="30000">
                <a:latin typeface="Arial" panose="020B0604020202020204" pitchFamily="34" charset="0"/>
              </a:rPr>
              <a:t>-4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83" name="Text Box 25">
            <a:extLst>
              <a:ext uri="{FF2B5EF4-FFF2-40B4-BE49-F238E27FC236}">
                <a16:creationId xmlns:a16="http://schemas.microsoft.com/office/drawing/2014/main" id="{9867CB17-4204-BC19-C1E5-DAB48F141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475" y="6059488"/>
            <a:ext cx="522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</a:t>
            </a:r>
            <a:r>
              <a:rPr lang="en-US" altLang="en-US" sz="2400" baseline="30000">
                <a:latin typeface="Arial" panose="020B0604020202020204" pitchFamily="34" charset="0"/>
              </a:rPr>
              <a:t>8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2" name="Group 40">
            <a:extLst>
              <a:ext uri="{FF2B5EF4-FFF2-40B4-BE49-F238E27FC236}">
                <a16:creationId xmlns:a16="http://schemas.microsoft.com/office/drawing/2014/main" id="{6402B653-822F-A11C-F8B7-45053B275EC6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649288"/>
            <a:ext cx="3200400" cy="1600200"/>
            <a:chOff x="1458912" y="573087"/>
            <a:chExt cx="3200400" cy="1600200"/>
          </a:xfrm>
        </p:grpSpPr>
        <p:sp>
          <p:nvSpPr>
            <p:cNvPr id="36923" name="Line 14">
              <a:extLst>
                <a:ext uri="{FF2B5EF4-FFF2-40B4-BE49-F238E27FC236}">
                  <a16:creationId xmlns:a16="http://schemas.microsoft.com/office/drawing/2014/main" id="{9F79EED4-FD9E-1465-E3B1-83BD3901F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8912" y="573087"/>
              <a:ext cx="3200400" cy="1600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6924" name="Text Box 27">
              <a:extLst>
                <a:ext uri="{FF2B5EF4-FFF2-40B4-BE49-F238E27FC236}">
                  <a16:creationId xmlns:a16="http://schemas.microsoft.com/office/drawing/2014/main" id="{A016566F-18DE-65BB-4C57-DE21B4A45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510444">
              <a:off x="1747837" y="762000"/>
              <a:ext cx="23365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Times New Roman" panose="02020603050405020304" pitchFamily="18" charset="0"/>
                </a:rPr>
                <a:t>Weak Turbulence</a:t>
              </a:r>
            </a:p>
          </p:txBody>
        </p:sp>
      </p:grpSp>
      <p:sp>
        <p:nvSpPr>
          <p:cNvPr id="11312" name="Text Box 29">
            <a:extLst>
              <a:ext uri="{FF2B5EF4-FFF2-40B4-BE49-F238E27FC236}">
                <a16:creationId xmlns:a16="http://schemas.microsoft.com/office/drawing/2014/main" id="{B982D3B8-16A2-1208-BFFD-B5EFBAC1DCD4}"/>
              </a:ext>
            </a:extLst>
          </p:cNvPr>
          <p:cNvSpPr txBox="1">
            <a:spLocks noChangeArrowheads="1"/>
          </p:cNvSpPr>
          <p:nvPr/>
        </p:nvSpPr>
        <p:spPr bwMode="auto">
          <a:xfrm rot="1976446">
            <a:off x="3495675" y="2247900"/>
            <a:ext cx="248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Reaction Sheets</a:t>
            </a:r>
          </a:p>
        </p:txBody>
      </p:sp>
      <p:grpSp>
        <p:nvGrpSpPr>
          <p:cNvPr id="10" name="Group 42">
            <a:extLst>
              <a:ext uri="{FF2B5EF4-FFF2-40B4-BE49-F238E27FC236}">
                <a16:creationId xmlns:a16="http://schemas.microsoft.com/office/drawing/2014/main" id="{490B8A89-7CAD-0912-F88B-A6B439FC36DF}"/>
              </a:ext>
            </a:extLst>
          </p:cNvPr>
          <p:cNvGrpSpPr>
            <a:grpSpLocks/>
          </p:cNvGrpSpPr>
          <p:nvPr/>
        </p:nvGrpSpPr>
        <p:grpSpPr bwMode="auto">
          <a:xfrm>
            <a:off x="4359275" y="4687888"/>
            <a:ext cx="3454400" cy="1600200"/>
            <a:chOff x="4659312" y="4611687"/>
            <a:chExt cx="3454247" cy="1600200"/>
          </a:xfrm>
        </p:grpSpPr>
        <p:sp>
          <p:nvSpPr>
            <p:cNvPr id="36921" name="Line 17">
              <a:extLst>
                <a:ext uri="{FF2B5EF4-FFF2-40B4-BE49-F238E27FC236}">
                  <a16:creationId xmlns:a16="http://schemas.microsoft.com/office/drawing/2014/main" id="{7A6A3632-D7FB-A7FE-E7F5-7E8AE4D4FB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9312" y="4611687"/>
              <a:ext cx="3124200" cy="16002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6922" name="Text Box 27">
              <a:extLst>
                <a:ext uri="{FF2B5EF4-FFF2-40B4-BE49-F238E27FC236}">
                  <a16:creationId xmlns:a16="http://schemas.microsoft.com/office/drawing/2014/main" id="{68A30FBA-6155-83A3-B604-4390FCC7A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524086">
              <a:off x="5359664" y="5368937"/>
              <a:ext cx="27538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Times New Roman" panose="02020603050405020304" pitchFamily="18" charset="0"/>
                </a:rPr>
                <a:t>Cyclonic Turbulence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77096F-F25A-F3A6-E3FF-B4078D49698B}"/>
              </a:ext>
            </a:extLst>
          </p:cNvPr>
          <p:cNvCxnSpPr>
            <a:endCxn id="36921" idx="0"/>
          </p:cNvCxnSpPr>
          <p:nvPr/>
        </p:nvCxnSpPr>
        <p:spPr>
          <a:xfrm>
            <a:off x="1158875" y="4687888"/>
            <a:ext cx="3200400" cy="160020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72E9D3-A135-A428-A2A5-4CB36E33DC0C}"/>
              </a:ext>
            </a:extLst>
          </p:cNvPr>
          <p:cNvCxnSpPr>
            <a:endCxn id="36921" idx="1"/>
          </p:cNvCxnSpPr>
          <p:nvPr/>
        </p:nvCxnSpPr>
        <p:spPr>
          <a:xfrm>
            <a:off x="1120775" y="685800"/>
            <a:ext cx="6362700" cy="4002088"/>
          </a:xfrm>
          <a:prstGeom prst="line">
            <a:avLst/>
          </a:prstGeom>
          <a:ln w="539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9" name="Line 5">
            <a:extLst>
              <a:ext uri="{FF2B5EF4-FFF2-40B4-BE49-F238E27FC236}">
                <a16:creationId xmlns:a16="http://schemas.microsoft.com/office/drawing/2014/main" id="{8A62ABC7-536F-2837-72D5-FD25B0347D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875" y="4687888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310" name="Text Box 30">
            <a:extLst>
              <a:ext uri="{FF2B5EF4-FFF2-40B4-BE49-F238E27FC236}">
                <a16:creationId xmlns:a16="http://schemas.microsoft.com/office/drawing/2014/main" id="{CB0B0B93-E452-032D-799E-F2F970BFECBF}"/>
              </a:ext>
            </a:extLst>
          </p:cNvPr>
          <p:cNvSpPr txBox="1">
            <a:spLocks noChangeArrowheads="1"/>
          </p:cNvSpPr>
          <p:nvPr/>
        </p:nvSpPr>
        <p:spPr bwMode="auto">
          <a:xfrm rot="1657589">
            <a:off x="1168400" y="5437188"/>
            <a:ext cx="285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Distributed Reactions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0F5086-32B6-478A-3D84-F06591353B97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2249488"/>
            <a:ext cx="6324600" cy="4038600"/>
            <a:chOff x="1458142" y="2173288"/>
            <a:chExt cx="6325371" cy="4038600"/>
          </a:xfrm>
        </p:grpSpPr>
        <p:sp>
          <p:nvSpPr>
            <p:cNvPr id="36919" name="Line 16">
              <a:extLst>
                <a:ext uri="{FF2B5EF4-FFF2-40B4-BE49-F238E27FC236}">
                  <a16:creationId xmlns:a16="http://schemas.microsoft.com/office/drawing/2014/main" id="{22E8E718-FC0A-1AC0-E0B3-2B260B2FA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8142" y="2173288"/>
              <a:ext cx="6325371" cy="40386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graphicFrame>
          <p:nvGraphicFramePr>
            <p:cNvPr id="36920" name="Object 55">
              <a:extLst>
                <a:ext uri="{FF2B5EF4-FFF2-40B4-BE49-F238E27FC236}">
                  <a16:creationId xmlns:a16="http://schemas.microsoft.com/office/drawing/2014/main" id="{4DE7B7C2-9917-9864-5111-6FD96238A3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77241" y="3974977"/>
            <a:ext cx="1030288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09336" imgH="431613" progId="Equation.3">
                    <p:embed/>
                  </p:oleObj>
                </mc:Choice>
                <mc:Fallback>
                  <p:oleObj name="Equation" r:id="rId4" imgW="609336" imgH="431613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7241" y="3974977"/>
                          <a:ext cx="1030288" cy="7302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Text Box 29">
            <a:extLst>
              <a:ext uri="{FF2B5EF4-FFF2-40B4-BE49-F238E27FC236}">
                <a16:creationId xmlns:a16="http://schemas.microsoft.com/office/drawing/2014/main" id="{71FE6EC9-B2BD-8215-B1E1-6C09478304B5}"/>
              </a:ext>
            </a:extLst>
          </p:cNvPr>
          <p:cNvSpPr txBox="1">
            <a:spLocks noChangeArrowheads="1"/>
          </p:cNvSpPr>
          <p:nvPr/>
        </p:nvSpPr>
        <p:spPr bwMode="auto">
          <a:xfrm rot="-1022200">
            <a:off x="3616325" y="4795838"/>
            <a:ext cx="3013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Flamelets in Eddies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014B9B-EFE0-DC4F-4804-CB75D82D9161}"/>
              </a:ext>
            </a:extLst>
          </p:cNvPr>
          <p:cNvGrpSpPr>
            <a:grpSpLocks/>
          </p:cNvGrpSpPr>
          <p:nvPr/>
        </p:nvGrpSpPr>
        <p:grpSpPr bwMode="auto">
          <a:xfrm>
            <a:off x="3848100" y="706438"/>
            <a:ext cx="1582738" cy="730250"/>
            <a:chOff x="4148919" y="630952"/>
            <a:chExt cx="1582571" cy="730250"/>
          </a:xfrm>
        </p:grpSpPr>
        <p:graphicFrame>
          <p:nvGraphicFramePr>
            <p:cNvPr id="36917" name="Object 12">
              <a:extLst>
                <a:ext uri="{FF2B5EF4-FFF2-40B4-BE49-F238E27FC236}">
                  <a16:creationId xmlns:a16="http://schemas.microsoft.com/office/drawing/2014/main" id="{BF491EC6-C86D-A513-2FC7-E47703E3BC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15477" y="630952"/>
            <a:ext cx="1116013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60113" imgH="431613" progId="Equation.3">
                    <p:embed/>
                  </p:oleObj>
                </mc:Choice>
                <mc:Fallback>
                  <p:oleObj name="Equation" r:id="rId6" imgW="660113" imgH="431613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477" y="630952"/>
                          <a:ext cx="1116013" cy="7302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45FE86F-12D6-6D46-300A-91B4D28DB367}"/>
                </a:ext>
              </a:extLst>
            </p:cNvPr>
            <p:cNvSpPr/>
            <p:nvPr/>
          </p:nvSpPr>
          <p:spPr>
            <a:xfrm>
              <a:off x="4148919" y="846852"/>
              <a:ext cx="463501" cy="474662"/>
            </a:xfrm>
            <a:custGeom>
              <a:avLst/>
              <a:gdLst>
                <a:gd name="connsiteX0" fmla="*/ 464024 w 464024"/>
                <a:gd name="connsiteY0" fmla="*/ 286603 h 475295"/>
                <a:gd name="connsiteX1" fmla="*/ 204717 w 464024"/>
                <a:gd name="connsiteY1" fmla="*/ 464024 h 475295"/>
                <a:gd name="connsiteX2" fmla="*/ 0 w 464024"/>
                <a:gd name="connsiteY2" fmla="*/ 0 h 47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024" h="475295">
                  <a:moveTo>
                    <a:pt x="464024" y="286603"/>
                  </a:moveTo>
                  <a:cubicBezTo>
                    <a:pt x="373039" y="399197"/>
                    <a:pt x="282054" y="511791"/>
                    <a:pt x="204717" y="464024"/>
                  </a:cubicBezTo>
                  <a:cubicBezTo>
                    <a:pt x="127380" y="416257"/>
                    <a:pt x="63690" y="20812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B64FF6-2138-0845-0449-5A777B89A74D}"/>
              </a:ext>
            </a:extLst>
          </p:cNvPr>
          <p:cNvGrpSpPr>
            <a:grpSpLocks/>
          </p:cNvGrpSpPr>
          <p:nvPr/>
        </p:nvGrpSpPr>
        <p:grpSpPr bwMode="auto">
          <a:xfrm>
            <a:off x="7042150" y="4300538"/>
            <a:ext cx="1546225" cy="893762"/>
            <a:chOff x="7342496" y="4224221"/>
            <a:chExt cx="1546630" cy="894349"/>
          </a:xfrm>
        </p:grpSpPr>
        <p:graphicFrame>
          <p:nvGraphicFramePr>
            <p:cNvPr id="36915" name="Object 56">
              <a:extLst>
                <a:ext uri="{FF2B5EF4-FFF2-40B4-BE49-F238E27FC236}">
                  <a16:creationId xmlns:a16="http://schemas.microsoft.com/office/drawing/2014/main" id="{C9EDEEFD-B63B-0426-13EE-7EC7F6E63B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81064" y="4224221"/>
            <a:ext cx="1008062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96900" imgH="431800" progId="Equation.3">
                    <p:embed/>
                  </p:oleObj>
                </mc:Choice>
                <mc:Fallback>
                  <p:oleObj name="Equation" r:id="rId8" imgW="596900" imgH="431800" progId="Equation.3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1064" y="4224221"/>
                          <a:ext cx="1008062" cy="7302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0556332-8720-EE6F-89E6-51758943A85C}"/>
                </a:ext>
              </a:extLst>
            </p:cNvPr>
            <p:cNvSpPr/>
            <p:nvPr/>
          </p:nvSpPr>
          <p:spPr>
            <a:xfrm>
              <a:off x="7342496" y="4899351"/>
              <a:ext cx="546243" cy="219219"/>
            </a:xfrm>
            <a:custGeom>
              <a:avLst/>
              <a:gdLst>
                <a:gd name="connsiteX0" fmla="*/ 545910 w 545910"/>
                <a:gd name="connsiteY0" fmla="*/ 54591 h 219024"/>
                <a:gd name="connsiteX1" fmla="*/ 177420 w 545910"/>
                <a:gd name="connsiteY1" fmla="*/ 218364 h 219024"/>
                <a:gd name="connsiteX2" fmla="*/ 0 w 545910"/>
                <a:gd name="connsiteY2" fmla="*/ 0 h 21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910" h="219024">
                  <a:moveTo>
                    <a:pt x="545910" y="54591"/>
                  </a:moveTo>
                  <a:cubicBezTo>
                    <a:pt x="407157" y="141026"/>
                    <a:pt x="268405" y="227462"/>
                    <a:pt x="177420" y="218364"/>
                  </a:cubicBezTo>
                  <a:cubicBezTo>
                    <a:pt x="86435" y="209266"/>
                    <a:pt x="43217" y="104633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B234EE-E796-1035-B4E6-63D3D8DBA595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649288"/>
            <a:ext cx="6324600" cy="4038600"/>
            <a:chOff x="1458913" y="573088"/>
            <a:chExt cx="6324600" cy="4038600"/>
          </a:xfrm>
        </p:grpSpPr>
        <p:graphicFrame>
          <p:nvGraphicFramePr>
            <p:cNvPr id="36913" name="Object 54">
              <a:extLst>
                <a:ext uri="{FF2B5EF4-FFF2-40B4-BE49-F238E27FC236}">
                  <a16:creationId xmlns:a16="http://schemas.microsoft.com/office/drawing/2014/main" id="{E51BE985-A832-93BD-394B-820E882EF9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9488" y="2607964"/>
            <a:ext cx="750887" cy="729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44307" imgH="431613" progId="Equation.3">
                    <p:embed/>
                  </p:oleObj>
                </mc:Choice>
                <mc:Fallback>
                  <p:oleObj name="Equation" r:id="rId10" imgW="444307" imgH="431613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9488" y="2607964"/>
                          <a:ext cx="750887" cy="7294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14" name="Line 15">
              <a:extLst>
                <a:ext uri="{FF2B5EF4-FFF2-40B4-BE49-F238E27FC236}">
                  <a16:creationId xmlns:a16="http://schemas.microsoft.com/office/drawing/2014/main" id="{F016804C-7F3A-03D7-716A-89BA999B9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8913" y="573088"/>
              <a:ext cx="6324600" cy="403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4F8A086A-4E0D-9819-E1E3-34EE9AADD3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6338" y="4643438"/>
          <a:ext cx="75088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307" imgH="431613" progId="Equation.3">
                  <p:embed/>
                </p:oleObj>
              </mc:Choice>
              <mc:Fallback>
                <p:oleObj name="Equation" r:id="rId12" imgW="444307" imgH="431613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4643438"/>
                        <a:ext cx="750887" cy="728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B70DE309-CA94-8817-472D-03FCD5C8C0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9188" y="3101975"/>
          <a:ext cx="10080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900" imgH="431800" progId="Equation.3">
                  <p:embed/>
                </p:oleObj>
              </mc:Choice>
              <mc:Fallback>
                <p:oleObj name="Equation" r:id="rId14" imgW="596900" imgH="43180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3101975"/>
                        <a:ext cx="1008062" cy="730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98" name="Group 38">
            <a:extLst>
              <a:ext uri="{FF2B5EF4-FFF2-40B4-BE49-F238E27FC236}">
                <a16:creationId xmlns:a16="http://schemas.microsoft.com/office/drawing/2014/main" id="{D53D6970-34E3-A652-0883-3B459EB5A80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89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53EC09C-3C4E-9E89-85FA-891462A3C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900" name="Group 8">
              <a:extLst>
                <a:ext uri="{FF2B5EF4-FFF2-40B4-BE49-F238E27FC236}">
                  <a16:creationId xmlns:a16="http://schemas.microsoft.com/office/drawing/2014/main" id="{AB9F1448-92B5-A54D-2F8E-4D874C470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6901" name="Group 9">
                <a:extLst>
                  <a:ext uri="{FF2B5EF4-FFF2-40B4-BE49-F238E27FC236}">
                    <a16:creationId xmlns:a16="http://schemas.microsoft.com/office/drawing/2014/main" id="{1B6E8D96-00FC-BE00-23D1-3B6F464C6D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6911" name="Rectangle 10">
                  <a:extLst>
                    <a:ext uri="{FF2B5EF4-FFF2-40B4-BE49-F238E27FC236}">
                      <a16:creationId xmlns:a16="http://schemas.microsoft.com/office/drawing/2014/main" id="{66DEEEC7-CA27-281D-E7E7-A951C15BA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6912" name="Rectangle 11">
                  <a:extLst>
                    <a:ext uri="{FF2B5EF4-FFF2-40B4-BE49-F238E27FC236}">
                      <a16:creationId xmlns:a16="http://schemas.microsoft.com/office/drawing/2014/main" id="{041376D5-B478-341C-872C-5641226C2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6902" name="Group 12">
                <a:extLst>
                  <a:ext uri="{FF2B5EF4-FFF2-40B4-BE49-F238E27FC236}">
                    <a16:creationId xmlns:a16="http://schemas.microsoft.com/office/drawing/2014/main" id="{58C475B4-2228-3712-F76E-B3592E7C39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6909" name="Rectangle 13">
                  <a:extLst>
                    <a:ext uri="{FF2B5EF4-FFF2-40B4-BE49-F238E27FC236}">
                      <a16:creationId xmlns:a16="http://schemas.microsoft.com/office/drawing/2014/main" id="{B8117F9B-67FE-AE20-077A-C53E5B74A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6910" name="Rectangle 14">
                  <a:extLst>
                    <a:ext uri="{FF2B5EF4-FFF2-40B4-BE49-F238E27FC236}">
                      <a16:creationId xmlns:a16="http://schemas.microsoft.com/office/drawing/2014/main" id="{2E2EF25D-B0A0-9A6F-94EC-E27F96D6C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6903" name="Group 15">
                <a:extLst>
                  <a:ext uri="{FF2B5EF4-FFF2-40B4-BE49-F238E27FC236}">
                    <a16:creationId xmlns:a16="http://schemas.microsoft.com/office/drawing/2014/main" id="{F6E01C29-130B-366E-81C9-010176EA4E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6907" name="Rectangle 16">
                  <a:extLst>
                    <a:ext uri="{FF2B5EF4-FFF2-40B4-BE49-F238E27FC236}">
                      <a16:creationId xmlns:a16="http://schemas.microsoft.com/office/drawing/2014/main" id="{79E63538-7225-C646-12DC-4E159CDE8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6908" name="Rectangle 17">
                  <a:extLst>
                    <a:ext uri="{FF2B5EF4-FFF2-40B4-BE49-F238E27FC236}">
                      <a16:creationId xmlns:a16="http://schemas.microsoft.com/office/drawing/2014/main" id="{8B91E2A1-495A-89E8-7284-5DDBDE7F6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6904" name="Group 18">
                <a:extLst>
                  <a:ext uri="{FF2B5EF4-FFF2-40B4-BE49-F238E27FC236}">
                    <a16:creationId xmlns:a16="http://schemas.microsoft.com/office/drawing/2014/main" id="{32FE0914-0B18-63C2-C5B5-B2E2BC5858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6905" name="Rectangle 19">
                  <a:extLst>
                    <a:ext uri="{FF2B5EF4-FFF2-40B4-BE49-F238E27FC236}">
                      <a16:creationId xmlns:a16="http://schemas.microsoft.com/office/drawing/2014/main" id="{66A3192E-6E29-68EC-6BBE-F5AAA75D4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6906" name="Rectangle 20">
                  <a:extLst>
                    <a:ext uri="{FF2B5EF4-FFF2-40B4-BE49-F238E27FC236}">
                      <a16:creationId xmlns:a16="http://schemas.microsoft.com/office/drawing/2014/main" id="{C02BE086-1487-B24B-6484-928189246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0" grpId="0" animBg="1"/>
      <p:bldP spid="68630" grpId="1" animBg="1"/>
      <p:bldP spid="11312" grpId="0"/>
      <p:bldP spid="11310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E9BBDF37-B404-C825-A78D-4FE1976F9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645275" cy="806450"/>
          </a:xfrm>
        </p:spPr>
        <p:txBody>
          <a:bodyPr/>
          <a:lstStyle/>
          <a:p>
            <a:r>
              <a:rPr lang="en-IN" altLang="en-US" sz="2800">
                <a:cs typeface="Times New Roman" panose="02020603050405020304" pitchFamily="18" charset="0"/>
              </a:rPr>
              <a:t>Regime of Fast SI Engine’s Turbulent Combustion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D0B310A7-D0FA-B1BD-2B84-1203B8E53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9800"/>
            <a:ext cx="74676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28A441-96F7-383C-021A-EFAA5B379A33}"/>
              </a:ext>
            </a:extLst>
          </p:cNvPr>
          <p:cNvSpPr/>
          <p:nvPr/>
        </p:nvSpPr>
        <p:spPr>
          <a:xfrm>
            <a:off x="3124200" y="3124200"/>
            <a:ext cx="1905000" cy="1371600"/>
          </a:xfrm>
          <a:prstGeom prst="rect">
            <a:avLst/>
          </a:prstGeom>
          <a:noFill/>
          <a:ln w="698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pSp>
        <p:nvGrpSpPr>
          <p:cNvPr id="37893" name="Group 38">
            <a:extLst>
              <a:ext uri="{FF2B5EF4-FFF2-40B4-BE49-F238E27FC236}">
                <a16:creationId xmlns:a16="http://schemas.microsoft.com/office/drawing/2014/main" id="{9AAA596C-02EA-96D1-134C-A5F8D0572C7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7894" name="Group 19">
              <a:extLst>
                <a:ext uri="{FF2B5EF4-FFF2-40B4-BE49-F238E27FC236}">
                  <a16:creationId xmlns:a16="http://schemas.microsoft.com/office/drawing/2014/main" id="{FC893E00-96F6-0C58-55C7-CCE0360DED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896" name="Group 8">
                <a:extLst>
                  <a:ext uri="{FF2B5EF4-FFF2-40B4-BE49-F238E27FC236}">
                    <a16:creationId xmlns:a16="http://schemas.microsoft.com/office/drawing/2014/main" id="{18F6CFBE-7368-5962-4886-B6C1C6C762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7898" name="Group 9">
                  <a:extLst>
                    <a:ext uri="{FF2B5EF4-FFF2-40B4-BE49-F238E27FC236}">
                      <a16:creationId xmlns:a16="http://schemas.microsoft.com/office/drawing/2014/main" id="{B02E8141-BA68-43C7-C978-EB45BC0FEA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908" name="Rectangle 10">
                    <a:extLst>
                      <a:ext uri="{FF2B5EF4-FFF2-40B4-BE49-F238E27FC236}">
                        <a16:creationId xmlns:a16="http://schemas.microsoft.com/office/drawing/2014/main" id="{3D89827B-9AAF-1766-5EC6-B2E31696E2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09" name="Rectangle 11">
                    <a:extLst>
                      <a:ext uri="{FF2B5EF4-FFF2-40B4-BE49-F238E27FC236}">
                        <a16:creationId xmlns:a16="http://schemas.microsoft.com/office/drawing/2014/main" id="{EF19AF17-42BC-BE78-C90F-94E33D5D4E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899" name="Group 12">
                  <a:extLst>
                    <a:ext uri="{FF2B5EF4-FFF2-40B4-BE49-F238E27FC236}">
                      <a16:creationId xmlns:a16="http://schemas.microsoft.com/office/drawing/2014/main" id="{482BCDEA-04D7-3E42-8D23-545724EEFB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906" name="Rectangle 13">
                    <a:extLst>
                      <a:ext uri="{FF2B5EF4-FFF2-40B4-BE49-F238E27FC236}">
                        <a16:creationId xmlns:a16="http://schemas.microsoft.com/office/drawing/2014/main" id="{D8D26C8E-6B65-D09C-9FFF-6F8A1AD1CE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07" name="Rectangle 14">
                    <a:extLst>
                      <a:ext uri="{FF2B5EF4-FFF2-40B4-BE49-F238E27FC236}">
                        <a16:creationId xmlns:a16="http://schemas.microsoft.com/office/drawing/2014/main" id="{29E37B67-864B-EB78-DC85-7BA3B4029E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900" name="Group 15">
                  <a:extLst>
                    <a:ext uri="{FF2B5EF4-FFF2-40B4-BE49-F238E27FC236}">
                      <a16:creationId xmlns:a16="http://schemas.microsoft.com/office/drawing/2014/main" id="{B69FC328-15CB-95C5-A50A-2BF7B8625D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7904" name="Rectangle 16">
                    <a:extLst>
                      <a:ext uri="{FF2B5EF4-FFF2-40B4-BE49-F238E27FC236}">
                        <a16:creationId xmlns:a16="http://schemas.microsoft.com/office/drawing/2014/main" id="{3324F386-3238-6BDE-632D-FDA658429D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05" name="Rectangle 17">
                    <a:extLst>
                      <a:ext uri="{FF2B5EF4-FFF2-40B4-BE49-F238E27FC236}">
                        <a16:creationId xmlns:a16="http://schemas.microsoft.com/office/drawing/2014/main" id="{D7E80B6A-4A84-338F-A984-A2FFA31370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901" name="Group 18">
                  <a:extLst>
                    <a:ext uri="{FF2B5EF4-FFF2-40B4-BE49-F238E27FC236}">
                      <a16:creationId xmlns:a16="http://schemas.microsoft.com/office/drawing/2014/main" id="{F443258F-6EC7-C095-490C-B96225CF62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7902" name="Rectangle 19">
                    <a:extLst>
                      <a:ext uri="{FF2B5EF4-FFF2-40B4-BE49-F238E27FC236}">
                        <a16:creationId xmlns:a16="http://schemas.microsoft.com/office/drawing/2014/main" id="{5742213D-A097-3EAC-2B29-BD634B4356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03" name="Rectangle 20">
                    <a:extLst>
                      <a:ext uri="{FF2B5EF4-FFF2-40B4-BE49-F238E27FC236}">
                        <a16:creationId xmlns:a16="http://schemas.microsoft.com/office/drawing/2014/main" id="{93557275-F138-E1BD-0EE1-B66984EBC8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8" name="Rectangle 21">
                <a:extLst>
                  <a:ext uri="{FF2B5EF4-FFF2-40B4-BE49-F238E27FC236}">
                    <a16:creationId xmlns:a16="http://schemas.microsoft.com/office/drawing/2014/main" id="{301FE9AC-6EDB-50CA-20A5-37DE10619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789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65E2752-B2C5-5D7C-CCC8-B3CBBCA1B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C0DD0B9D-E818-0839-CC80-7656873AF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025" y="338138"/>
            <a:ext cx="7772400" cy="644525"/>
          </a:xfrm>
        </p:spPr>
        <p:txBody>
          <a:bodyPr/>
          <a:lstStyle/>
          <a:p>
            <a:r>
              <a:rPr lang="en-US" altLang="en-US" sz="2800"/>
              <a:t>Energy of Large Eddies</a:t>
            </a:r>
            <a:endParaRPr lang="en-IN" altLang="en-US" sz="2800"/>
          </a:p>
        </p:txBody>
      </p:sp>
      <p:grpSp>
        <p:nvGrpSpPr>
          <p:cNvPr id="38916" name="Group 38">
            <a:extLst>
              <a:ext uri="{FF2B5EF4-FFF2-40B4-BE49-F238E27FC236}">
                <a16:creationId xmlns:a16="http://schemas.microsoft.com/office/drawing/2014/main" id="{E4F894B2-DDAF-1FE0-070A-C4CE9621EA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8917" name="Group 19">
              <a:extLst>
                <a:ext uri="{FF2B5EF4-FFF2-40B4-BE49-F238E27FC236}">
                  <a16:creationId xmlns:a16="http://schemas.microsoft.com/office/drawing/2014/main" id="{B89E13A8-650F-6002-2DEA-E33D121605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8919" name="Group 8">
                <a:extLst>
                  <a:ext uri="{FF2B5EF4-FFF2-40B4-BE49-F238E27FC236}">
                    <a16:creationId xmlns:a16="http://schemas.microsoft.com/office/drawing/2014/main" id="{7B5F803D-3D4B-5312-70D9-23E1B3A698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921" name="Group 9">
                  <a:extLst>
                    <a:ext uri="{FF2B5EF4-FFF2-40B4-BE49-F238E27FC236}">
                      <a16:creationId xmlns:a16="http://schemas.microsoft.com/office/drawing/2014/main" id="{A18408CA-B67E-6E55-ECA7-7D0DD1FC70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8931" name="Rectangle 10">
                    <a:extLst>
                      <a:ext uri="{FF2B5EF4-FFF2-40B4-BE49-F238E27FC236}">
                        <a16:creationId xmlns:a16="http://schemas.microsoft.com/office/drawing/2014/main" id="{A19CA156-F485-04CE-0783-AB142C96FA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32" name="Rectangle 11">
                    <a:extLst>
                      <a:ext uri="{FF2B5EF4-FFF2-40B4-BE49-F238E27FC236}">
                        <a16:creationId xmlns:a16="http://schemas.microsoft.com/office/drawing/2014/main" id="{14A242BA-666E-B383-E9AF-A9B5BDA1F5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922" name="Group 12">
                  <a:extLst>
                    <a:ext uri="{FF2B5EF4-FFF2-40B4-BE49-F238E27FC236}">
                      <a16:creationId xmlns:a16="http://schemas.microsoft.com/office/drawing/2014/main" id="{5ACC4E26-A98F-1949-9D72-2602E2AC6B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8929" name="Rectangle 13">
                    <a:extLst>
                      <a:ext uri="{FF2B5EF4-FFF2-40B4-BE49-F238E27FC236}">
                        <a16:creationId xmlns:a16="http://schemas.microsoft.com/office/drawing/2014/main" id="{C5A7F0C8-01DD-499F-0146-034E16C003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30" name="Rectangle 14">
                    <a:extLst>
                      <a:ext uri="{FF2B5EF4-FFF2-40B4-BE49-F238E27FC236}">
                        <a16:creationId xmlns:a16="http://schemas.microsoft.com/office/drawing/2014/main" id="{4F8053E2-EE4A-7F33-DDB3-677C3B850B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923" name="Group 15">
                  <a:extLst>
                    <a:ext uri="{FF2B5EF4-FFF2-40B4-BE49-F238E27FC236}">
                      <a16:creationId xmlns:a16="http://schemas.microsoft.com/office/drawing/2014/main" id="{2A67A96D-A65B-1B89-D78A-E1E7CA46FC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8927" name="Rectangle 16">
                    <a:extLst>
                      <a:ext uri="{FF2B5EF4-FFF2-40B4-BE49-F238E27FC236}">
                        <a16:creationId xmlns:a16="http://schemas.microsoft.com/office/drawing/2014/main" id="{A4ECDFD1-2344-85CF-A30B-76611950C7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28" name="Rectangle 17">
                    <a:extLst>
                      <a:ext uri="{FF2B5EF4-FFF2-40B4-BE49-F238E27FC236}">
                        <a16:creationId xmlns:a16="http://schemas.microsoft.com/office/drawing/2014/main" id="{0CE94F82-A933-9944-59B5-5CEB34EABC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924" name="Group 18">
                  <a:extLst>
                    <a:ext uri="{FF2B5EF4-FFF2-40B4-BE49-F238E27FC236}">
                      <a16:creationId xmlns:a16="http://schemas.microsoft.com/office/drawing/2014/main" id="{1F9254D4-64A5-9D07-2A9A-360FBD5E06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8925" name="Rectangle 19">
                    <a:extLst>
                      <a:ext uri="{FF2B5EF4-FFF2-40B4-BE49-F238E27FC236}">
                        <a16:creationId xmlns:a16="http://schemas.microsoft.com/office/drawing/2014/main" id="{B939877C-C096-BBD2-DB14-D67A5C8215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26" name="Rectangle 20">
                    <a:extLst>
                      <a:ext uri="{FF2B5EF4-FFF2-40B4-BE49-F238E27FC236}">
                        <a16:creationId xmlns:a16="http://schemas.microsoft.com/office/drawing/2014/main" id="{C3E9E5A4-F338-1549-5374-C7394CF37F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71F705E2-93CA-0CBF-B90E-018ADA0C9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891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6CE068A-C57E-A7BD-0A6E-CCBD5CFBE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1FC225B-FF19-A3DA-5869-332AFB3E5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18" y="1447800"/>
            <a:ext cx="8058564" cy="48897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D93735B-BEC0-F822-F917-E002526C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601913"/>
            <a:ext cx="32861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3">
            <a:extLst>
              <a:ext uri="{FF2B5EF4-FFF2-40B4-BE49-F238E27FC236}">
                <a16:creationId xmlns:a16="http://schemas.microsoft.com/office/drawing/2014/main" id="{B7B5D120-E5E6-C64F-7EA6-270311767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02388" cy="923925"/>
          </a:xfrm>
        </p:spPr>
        <p:txBody>
          <a:bodyPr/>
          <a:lstStyle/>
          <a:p>
            <a:r>
              <a:rPr lang="en-IN" altLang="en-US" sz="2800"/>
              <a:t>Mechanism of Turbulent Combustion in SI Engines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8DD8DD-1CC2-40F6-367D-5DF1E22BFB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7963" y="2008188"/>
            <a:ext cx="5326062" cy="5105400"/>
          </a:xfrm>
        </p:spPr>
        <p:txBody>
          <a:bodyPr/>
          <a:lstStyle/>
          <a:p>
            <a:r>
              <a:rPr lang="en-IN" altLang="en-US" sz="2400">
                <a:cs typeface="Times New Roman" panose="02020603050405020304" pitchFamily="18" charset="0"/>
              </a:rPr>
              <a:t>The  size of an energetic eddy must have a turnover time equal to the time needed to diffuse unbrunt mixture into and burnt mixture out of flame zone. </a:t>
            </a:r>
          </a:p>
          <a:p>
            <a:r>
              <a:rPr lang="en-IN" altLang="en-US" sz="2400">
                <a:cs typeface="Times New Roman" panose="02020603050405020304" pitchFamily="18" charset="0"/>
              </a:rPr>
              <a:t>During its turnover time an eddy of size </a:t>
            </a:r>
            <a:r>
              <a:rPr lang="en-IN" altLang="en-US" sz="2400" i="1">
                <a:cs typeface="Times New Roman" panose="02020603050405020304" pitchFamily="18" charset="0"/>
              </a:rPr>
              <a:t>L</a:t>
            </a:r>
            <a:r>
              <a:rPr lang="en-IN" altLang="en-US" sz="2400">
                <a:cs typeface="Times New Roman" panose="02020603050405020304" pitchFamily="18" charset="0"/>
              </a:rPr>
              <a:t> will interact with the advancing flame front.</a:t>
            </a:r>
          </a:p>
          <a:p>
            <a:r>
              <a:rPr lang="en-IN" altLang="en-US" sz="2400">
                <a:cs typeface="Times New Roman" panose="02020603050405020304" pitchFamily="18" charset="0"/>
              </a:rPr>
              <a:t>This will be able to transport preheated fluid from a region of thickness in front of the reaction zone over a distance corresponding to its own size.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FF435B-E607-9DB8-7F62-C4979B372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22363"/>
            <a:ext cx="782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>
                <a:solidFill>
                  <a:srgbClr val="163793"/>
                </a:solidFill>
                <a:cs typeface="Times New Roman" panose="02020603050405020304" pitchFamily="18" charset="0"/>
              </a:rPr>
              <a:t>Values of </a:t>
            </a:r>
            <a:r>
              <a:rPr lang="en-IN" altLang="en-US" sz="2400" i="1">
                <a:solidFill>
                  <a:srgbClr val="163793"/>
                </a:solidFill>
                <a:cs typeface="Times New Roman" panose="02020603050405020304" pitchFamily="18" charset="0"/>
              </a:rPr>
              <a:t>Da</a:t>
            </a:r>
            <a:r>
              <a:rPr lang="en-IN" altLang="en-US" sz="2400">
                <a:solidFill>
                  <a:srgbClr val="163793"/>
                </a:solidFill>
                <a:cs typeface="Times New Roman" panose="02020603050405020304" pitchFamily="18" charset="0"/>
              </a:rPr>
              <a:t> and </a:t>
            </a:r>
            <a:r>
              <a:rPr lang="en-IN" altLang="en-US" sz="2400" i="1">
                <a:solidFill>
                  <a:srgbClr val="163793"/>
                </a:solidFill>
                <a:cs typeface="Times New Roman" panose="02020603050405020304" pitchFamily="18" charset="0"/>
              </a:rPr>
              <a:t>Re</a:t>
            </a:r>
            <a:r>
              <a:rPr lang="en-IN" altLang="en-US" sz="2400">
                <a:solidFill>
                  <a:srgbClr val="163793"/>
                </a:solidFill>
                <a:cs typeface="Times New Roman" panose="02020603050405020304" pitchFamily="18" charset="0"/>
              </a:rPr>
              <a:t> for a typical SI-engine lie predominantly in the reaction sheet flame region </a:t>
            </a:r>
            <a:endParaRPr lang="en-IN" altLang="en-US" sz="2400"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4C1302-440B-3B83-8C3D-53BF25399A87}"/>
              </a:ext>
            </a:extLst>
          </p:cNvPr>
          <p:cNvGrpSpPr>
            <a:grpSpLocks/>
          </p:cNvGrpSpPr>
          <p:nvPr/>
        </p:nvGrpSpPr>
        <p:grpSpPr bwMode="auto">
          <a:xfrm>
            <a:off x="5799138" y="3848100"/>
            <a:ext cx="2173287" cy="1428750"/>
            <a:chOff x="5326597" y="2905365"/>
            <a:chExt cx="2173346" cy="142827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18D115-84C8-4F2E-FE3B-FC280A8A5C02}"/>
                </a:ext>
              </a:extLst>
            </p:cNvPr>
            <p:cNvSpPr/>
            <p:nvPr/>
          </p:nvSpPr>
          <p:spPr>
            <a:xfrm rot="20483056">
              <a:off x="5374223" y="2960909"/>
              <a:ext cx="2098732" cy="1288617"/>
            </a:xfrm>
            <a:prstGeom prst="ellipse">
              <a:avLst/>
            </a:prstGeom>
            <a:noFill/>
            <a:ln w="50800" cap="rnd">
              <a:solidFill>
                <a:srgbClr val="C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E545F7AF-AE6B-29CB-2E11-A008E5553705}"/>
                </a:ext>
              </a:extLst>
            </p:cNvPr>
            <p:cNvSpPr/>
            <p:nvPr/>
          </p:nvSpPr>
          <p:spPr>
            <a:xfrm rot="20165876">
              <a:off x="6423589" y="4108286"/>
              <a:ext cx="471501" cy="225349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90C9D850-6CD8-FA5F-6B16-7DC2D9240A00}"/>
                </a:ext>
              </a:extLst>
            </p:cNvPr>
            <p:cNvSpPr/>
            <p:nvPr/>
          </p:nvSpPr>
          <p:spPr>
            <a:xfrm rot="9831793">
              <a:off x="5893349" y="2905365"/>
              <a:ext cx="471501" cy="22534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24" name="Down Arrow 23">
              <a:extLst>
                <a:ext uri="{FF2B5EF4-FFF2-40B4-BE49-F238E27FC236}">
                  <a16:creationId xmlns:a16="http://schemas.microsoft.com/office/drawing/2014/main" id="{35ED18C5-7417-DF3B-4E8A-F7B92B0E48E2}"/>
                </a:ext>
              </a:extLst>
            </p:cNvPr>
            <p:cNvSpPr/>
            <p:nvPr/>
          </p:nvSpPr>
          <p:spPr>
            <a:xfrm>
              <a:off x="7239000" y="2971800"/>
              <a:ext cx="260943" cy="513722"/>
            </a:xfrm>
            <a:prstGeom prst="downArrow">
              <a:avLst/>
            </a:prstGeom>
            <a:solidFill>
              <a:srgbClr val="FF0000"/>
            </a:solidFill>
            <a:scene3d>
              <a:camera prst="orthographicFront">
                <a:rot lat="0" lon="0" rev="12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25" name="Down Arrow 24">
              <a:extLst>
                <a:ext uri="{FF2B5EF4-FFF2-40B4-BE49-F238E27FC236}">
                  <a16:creationId xmlns:a16="http://schemas.microsoft.com/office/drawing/2014/main" id="{46A91C93-CB84-818F-4DD3-3830395CA60A}"/>
                </a:ext>
              </a:extLst>
            </p:cNvPr>
            <p:cNvSpPr/>
            <p:nvPr/>
          </p:nvSpPr>
          <p:spPr>
            <a:xfrm>
              <a:off x="5326597" y="3710354"/>
              <a:ext cx="253358" cy="510865"/>
            </a:xfrm>
            <a:prstGeom prst="downArrow">
              <a:avLst/>
            </a:prstGeom>
            <a:solidFill>
              <a:srgbClr val="0070C0"/>
            </a:solidFill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BE85F46E-7BD5-F49E-6826-F8D23030F1B2}"/>
              </a:ext>
            </a:extLst>
          </p:cNvPr>
          <p:cNvSpPr/>
          <p:nvPr/>
        </p:nvSpPr>
        <p:spPr>
          <a:xfrm rot="20560721">
            <a:off x="5416550" y="4352925"/>
            <a:ext cx="647700" cy="1238250"/>
          </a:xfrm>
          <a:prstGeom prst="ellipse">
            <a:avLst/>
          </a:prstGeom>
          <a:noFill/>
          <a:ln w="31750"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pSp>
        <p:nvGrpSpPr>
          <p:cNvPr id="39944" name="Group 38">
            <a:extLst>
              <a:ext uri="{FF2B5EF4-FFF2-40B4-BE49-F238E27FC236}">
                <a16:creationId xmlns:a16="http://schemas.microsoft.com/office/drawing/2014/main" id="{20715C7D-BA6D-D001-E297-1F3AB11E02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9945" name="Group 19">
              <a:extLst>
                <a:ext uri="{FF2B5EF4-FFF2-40B4-BE49-F238E27FC236}">
                  <a16:creationId xmlns:a16="http://schemas.microsoft.com/office/drawing/2014/main" id="{B2A001C6-FC85-C909-EB1C-1E83139BD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9947" name="Group 8">
                <a:extLst>
                  <a:ext uri="{FF2B5EF4-FFF2-40B4-BE49-F238E27FC236}">
                    <a16:creationId xmlns:a16="http://schemas.microsoft.com/office/drawing/2014/main" id="{FD1B4F1C-1DDB-0BB4-9283-9DE6925FCB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9949" name="Group 9">
                  <a:extLst>
                    <a:ext uri="{FF2B5EF4-FFF2-40B4-BE49-F238E27FC236}">
                      <a16:creationId xmlns:a16="http://schemas.microsoft.com/office/drawing/2014/main" id="{D22BB8A3-0A93-65AD-7D72-26EEB2825C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959" name="Rectangle 10">
                    <a:extLst>
                      <a:ext uri="{FF2B5EF4-FFF2-40B4-BE49-F238E27FC236}">
                        <a16:creationId xmlns:a16="http://schemas.microsoft.com/office/drawing/2014/main" id="{D72E2187-0F48-D2FA-B75A-AAFB3A04CA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60" name="Rectangle 11">
                    <a:extLst>
                      <a:ext uri="{FF2B5EF4-FFF2-40B4-BE49-F238E27FC236}">
                        <a16:creationId xmlns:a16="http://schemas.microsoft.com/office/drawing/2014/main" id="{E6875EE4-898E-AD22-133D-C5E75E1A88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950" name="Group 12">
                  <a:extLst>
                    <a:ext uri="{FF2B5EF4-FFF2-40B4-BE49-F238E27FC236}">
                      <a16:creationId xmlns:a16="http://schemas.microsoft.com/office/drawing/2014/main" id="{64F8A690-EF0C-10A6-473E-8727AFA8E7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9957" name="Rectangle 13">
                    <a:extLst>
                      <a:ext uri="{FF2B5EF4-FFF2-40B4-BE49-F238E27FC236}">
                        <a16:creationId xmlns:a16="http://schemas.microsoft.com/office/drawing/2014/main" id="{F7EDD162-CB1E-5FD4-1A2E-28134708A7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58" name="Rectangle 14">
                    <a:extLst>
                      <a:ext uri="{FF2B5EF4-FFF2-40B4-BE49-F238E27FC236}">
                        <a16:creationId xmlns:a16="http://schemas.microsoft.com/office/drawing/2014/main" id="{E9CFBE65-88E2-5B14-9366-9F07167A00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951" name="Group 15">
                  <a:extLst>
                    <a:ext uri="{FF2B5EF4-FFF2-40B4-BE49-F238E27FC236}">
                      <a16:creationId xmlns:a16="http://schemas.microsoft.com/office/drawing/2014/main" id="{06D2D599-15DB-E9A2-BFD1-4D21793389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9955" name="Rectangle 16">
                    <a:extLst>
                      <a:ext uri="{FF2B5EF4-FFF2-40B4-BE49-F238E27FC236}">
                        <a16:creationId xmlns:a16="http://schemas.microsoft.com/office/drawing/2014/main" id="{3B5BD095-B8B3-0988-D130-BF20B33DDB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56" name="Rectangle 17">
                    <a:extLst>
                      <a:ext uri="{FF2B5EF4-FFF2-40B4-BE49-F238E27FC236}">
                        <a16:creationId xmlns:a16="http://schemas.microsoft.com/office/drawing/2014/main" id="{9095F74A-C08A-045E-CF2E-905D8E7622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952" name="Group 18">
                  <a:extLst>
                    <a:ext uri="{FF2B5EF4-FFF2-40B4-BE49-F238E27FC236}">
                      <a16:creationId xmlns:a16="http://schemas.microsoft.com/office/drawing/2014/main" id="{AE440F0A-7DC9-8A3D-5765-2E5A8A79F9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9953" name="Rectangle 19">
                    <a:extLst>
                      <a:ext uri="{FF2B5EF4-FFF2-40B4-BE49-F238E27FC236}">
                        <a16:creationId xmlns:a16="http://schemas.microsoft.com/office/drawing/2014/main" id="{AE7F179C-E7B3-6FD1-B556-B10D99D0E7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54" name="Rectangle 20">
                    <a:extLst>
                      <a:ext uri="{FF2B5EF4-FFF2-40B4-BE49-F238E27FC236}">
                        <a16:creationId xmlns:a16="http://schemas.microsoft.com/office/drawing/2014/main" id="{73BFC720-E3C0-186E-64B2-6876616638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8" name="Rectangle 21">
                <a:extLst>
                  <a:ext uri="{FF2B5EF4-FFF2-40B4-BE49-F238E27FC236}">
                    <a16:creationId xmlns:a16="http://schemas.microsoft.com/office/drawing/2014/main" id="{0DA913DA-F87C-0043-8ADA-9B182E57F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994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53693A8-6A2F-72D8-4D87-2A0BAD818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9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>
            <a:extLst>
              <a:ext uri="{FF2B5EF4-FFF2-40B4-BE49-F238E27FC236}">
                <a16:creationId xmlns:a16="http://schemas.microsoft.com/office/drawing/2014/main" id="{AD468BC5-8165-6289-6256-08EF3A9AB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2800" dirty="0">
                <a:cs typeface="Times New Roman" panose="02020603050405020304" pitchFamily="18" charset="0"/>
              </a:rPr>
              <a:t>Effect of Equivalence Ratio on Laminar Burning Velocity</a:t>
            </a:r>
          </a:p>
        </p:txBody>
      </p:sp>
      <p:grpSp>
        <p:nvGrpSpPr>
          <p:cNvPr id="40963" name="Group 33">
            <a:extLst>
              <a:ext uri="{FF2B5EF4-FFF2-40B4-BE49-F238E27FC236}">
                <a16:creationId xmlns:a16="http://schemas.microsoft.com/office/drawing/2014/main" id="{78D71725-9080-533F-01C4-8508589C5FDC}"/>
              </a:ext>
            </a:extLst>
          </p:cNvPr>
          <p:cNvGrpSpPr>
            <a:grpSpLocks/>
          </p:cNvGrpSpPr>
          <p:nvPr/>
        </p:nvGrpSpPr>
        <p:grpSpPr bwMode="auto">
          <a:xfrm>
            <a:off x="1008063" y="962025"/>
            <a:ext cx="7858125" cy="5591175"/>
            <a:chOff x="1008063" y="962025"/>
            <a:chExt cx="7858125" cy="5591175"/>
          </a:xfrm>
        </p:grpSpPr>
        <p:pic>
          <p:nvPicPr>
            <p:cNvPr id="40989" name="Picture 7">
              <a:extLst>
                <a:ext uri="{FF2B5EF4-FFF2-40B4-BE49-F238E27FC236}">
                  <a16:creationId xmlns:a16="http://schemas.microsoft.com/office/drawing/2014/main" id="{C3E21CCA-2F88-4BD3-B443-7505C9373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3" y="962025"/>
              <a:ext cx="7858125" cy="559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F0996BD-6641-1422-B4A7-256E54D70367}"/>
                </a:ext>
              </a:extLst>
            </p:cNvPr>
            <p:cNvSpPr/>
            <p:nvPr/>
          </p:nvSpPr>
          <p:spPr>
            <a:xfrm>
              <a:off x="1905000" y="1295400"/>
              <a:ext cx="6324600" cy="434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B4E686F1-14E9-CA93-3C6D-AC1917157D08}"/>
              </a:ext>
            </a:extLst>
          </p:cNvPr>
          <p:cNvGrpSpPr>
            <a:grpSpLocks/>
          </p:cNvGrpSpPr>
          <p:nvPr/>
        </p:nvGrpSpPr>
        <p:grpSpPr bwMode="auto">
          <a:xfrm>
            <a:off x="2908300" y="2667000"/>
            <a:ext cx="3873500" cy="2454275"/>
            <a:chOff x="2588455" y="2667532"/>
            <a:chExt cx="3874294" cy="2453108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742D400-44BE-6588-E599-924A530FF94A}"/>
                </a:ext>
              </a:extLst>
            </p:cNvPr>
            <p:cNvSpPr/>
            <p:nvPr/>
          </p:nvSpPr>
          <p:spPr>
            <a:xfrm>
              <a:off x="2588455" y="2710375"/>
              <a:ext cx="3572607" cy="2410265"/>
            </a:xfrm>
            <a:custGeom>
              <a:avLst/>
              <a:gdLst>
                <a:gd name="connsiteX0" fmla="*/ 0 w 3573194"/>
                <a:gd name="connsiteY0" fmla="*/ 1312985 h 2410265"/>
                <a:gd name="connsiteX1" fmla="*/ 407963 w 3573194"/>
                <a:gd name="connsiteY1" fmla="*/ 947225 h 2410265"/>
                <a:gd name="connsiteX2" fmla="*/ 844062 w 3573194"/>
                <a:gd name="connsiteY2" fmla="*/ 525194 h 2410265"/>
                <a:gd name="connsiteX3" fmla="*/ 1477108 w 3573194"/>
                <a:gd name="connsiteY3" fmla="*/ 117231 h 2410265"/>
                <a:gd name="connsiteX4" fmla="*/ 1688123 w 3573194"/>
                <a:gd name="connsiteY4" fmla="*/ 32825 h 2410265"/>
                <a:gd name="connsiteX5" fmla="*/ 1828800 w 3573194"/>
                <a:gd name="connsiteY5" fmla="*/ 32825 h 2410265"/>
                <a:gd name="connsiteX6" fmla="*/ 2138290 w 3573194"/>
                <a:gd name="connsiteY6" fmla="*/ 229773 h 2410265"/>
                <a:gd name="connsiteX7" fmla="*/ 2532185 w 3573194"/>
                <a:gd name="connsiteY7" fmla="*/ 637736 h 2410265"/>
                <a:gd name="connsiteX8" fmla="*/ 2940148 w 3573194"/>
                <a:gd name="connsiteY8" fmla="*/ 1242647 h 2410265"/>
                <a:gd name="connsiteX9" fmla="*/ 3432517 w 3573194"/>
                <a:gd name="connsiteY9" fmla="*/ 2086708 h 2410265"/>
                <a:gd name="connsiteX10" fmla="*/ 3573194 w 3573194"/>
                <a:gd name="connsiteY10" fmla="*/ 2410265 h 241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3194" h="2410265">
                  <a:moveTo>
                    <a:pt x="0" y="1312985"/>
                  </a:moveTo>
                  <a:cubicBezTo>
                    <a:pt x="133643" y="1195754"/>
                    <a:pt x="267286" y="1078523"/>
                    <a:pt x="407963" y="947225"/>
                  </a:cubicBezTo>
                  <a:cubicBezTo>
                    <a:pt x="548640" y="815927"/>
                    <a:pt x="665871" y="663526"/>
                    <a:pt x="844062" y="525194"/>
                  </a:cubicBezTo>
                  <a:cubicBezTo>
                    <a:pt x="1022253" y="386862"/>
                    <a:pt x="1336431" y="199292"/>
                    <a:pt x="1477108" y="117231"/>
                  </a:cubicBezTo>
                  <a:cubicBezTo>
                    <a:pt x="1617785" y="35170"/>
                    <a:pt x="1629508" y="46893"/>
                    <a:pt x="1688123" y="32825"/>
                  </a:cubicBezTo>
                  <a:cubicBezTo>
                    <a:pt x="1746738" y="18757"/>
                    <a:pt x="1753772" y="0"/>
                    <a:pt x="1828800" y="32825"/>
                  </a:cubicBezTo>
                  <a:cubicBezTo>
                    <a:pt x="1903828" y="65650"/>
                    <a:pt x="2021059" y="128955"/>
                    <a:pt x="2138290" y="229773"/>
                  </a:cubicBezTo>
                  <a:cubicBezTo>
                    <a:pt x="2255521" y="330591"/>
                    <a:pt x="2398542" y="468924"/>
                    <a:pt x="2532185" y="637736"/>
                  </a:cubicBezTo>
                  <a:cubicBezTo>
                    <a:pt x="2665828" y="806548"/>
                    <a:pt x="2790093" y="1001152"/>
                    <a:pt x="2940148" y="1242647"/>
                  </a:cubicBezTo>
                  <a:cubicBezTo>
                    <a:pt x="3090203" y="1484142"/>
                    <a:pt x="3327009" y="1892105"/>
                    <a:pt x="3432517" y="2086708"/>
                  </a:cubicBezTo>
                  <a:cubicBezTo>
                    <a:pt x="3538025" y="2281311"/>
                    <a:pt x="3555609" y="2345788"/>
                    <a:pt x="3573194" y="2410265"/>
                  </a:cubicBezTo>
                </a:path>
              </a:pathLst>
            </a:cu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40988" name="TextBox 26">
              <a:extLst>
                <a:ext uri="{FF2B5EF4-FFF2-40B4-BE49-F238E27FC236}">
                  <a16:creationId xmlns:a16="http://schemas.microsoft.com/office/drawing/2014/main" id="{32C1631D-94F9-6BFD-047F-1307F8B60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343" y="2667532"/>
              <a:ext cx="14334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IN" altLang="en-US" sz="2400" b="1">
                  <a:solidFill>
                    <a:srgbClr val="00B0F0"/>
                  </a:solidFill>
                  <a:latin typeface="Arial" panose="020B0604020202020204" pitchFamily="34" charset="0"/>
                </a:rPr>
                <a:t>Methane</a:t>
              </a:r>
            </a:p>
          </p:txBody>
        </p:sp>
      </p:grpSp>
      <p:sp>
        <p:nvSpPr>
          <p:cNvPr id="40965" name="TextBox 18">
            <a:extLst>
              <a:ext uri="{FF2B5EF4-FFF2-40B4-BE49-F238E27FC236}">
                <a16:creationId xmlns:a16="http://schemas.microsoft.com/office/drawing/2014/main" id="{F0434C84-5A28-4C2E-D502-C03DA3E08C9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27843" y="2707481"/>
            <a:ext cx="231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3600" i="1">
                <a:cs typeface="Times New Roman" panose="02020603050405020304" pitchFamily="18" charset="0"/>
              </a:rPr>
              <a:t>S</a:t>
            </a:r>
            <a:r>
              <a:rPr lang="en-IN" altLang="en-US" sz="3600" i="1" baseline="-25000">
                <a:cs typeface="Times New Roman" panose="02020603050405020304" pitchFamily="18" charset="0"/>
              </a:rPr>
              <a:t>flamelet,Lp,m/s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8" name="Ink 7">
                <a:extLst>
                  <a:ext uri="{FF2B5EF4-FFF2-40B4-BE49-F238E27FC236}">
                    <a16:creationId xmlns:a16="http://schemas.microsoft.com/office/drawing/2014/main" id="{8A192022-3B75-EF5F-15DD-28EA6D86FF9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1800" y="2921000"/>
              <a:ext cx="1588" cy="1588"/>
            </p14:xfrm>
          </p:contentPart>
        </mc:Choice>
        <mc:Fallback xmlns="">
          <p:pic>
            <p:nvPicPr>
              <p:cNvPr id="14338" name="Ink 7">
                <a:extLst>
                  <a:ext uri="{FF2B5EF4-FFF2-40B4-BE49-F238E27FC236}">
                    <a16:creationId xmlns:a16="http://schemas.microsoft.com/office/drawing/2014/main" id="{8A192022-3B75-EF5F-15DD-28EA6D86FF9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0512" y="28797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39" name="Ink 5">
                <a:extLst>
                  <a:ext uri="{FF2B5EF4-FFF2-40B4-BE49-F238E27FC236}">
                    <a16:creationId xmlns:a16="http://schemas.microsoft.com/office/drawing/2014/main" id="{AEF6CA66-1845-5D21-3E7B-9FFBBAF440E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346450"/>
              <a:ext cx="7937" cy="20638"/>
            </p14:xfrm>
          </p:contentPart>
        </mc:Choice>
        <mc:Fallback xmlns="">
          <p:pic>
            <p:nvPicPr>
              <p:cNvPr id="14339" name="Ink 5">
                <a:extLst>
                  <a:ext uri="{FF2B5EF4-FFF2-40B4-BE49-F238E27FC236}">
                    <a16:creationId xmlns:a16="http://schemas.microsoft.com/office/drawing/2014/main" id="{AEF6CA66-1845-5D21-3E7B-9FFBBAF440E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53133" y="3337036"/>
                <a:ext cx="26697" cy="39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0" name="Ink 37">
                <a:extLst>
                  <a:ext uri="{FF2B5EF4-FFF2-40B4-BE49-F238E27FC236}">
                    <a16:creationId xmlns:a16="http://schemas.microsoft.com/office/drawing/2014/main" id="{54C1311A-5549-D181-CB5D-8450F04D6C3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71163" y="4787900"/>
              <a:ext cx="11112" cy="128588"/>
            </p14:xfrm>
          </p:contentPart>
        </mc:Choice>
        <mc:Fallback xmlns="">
          <p:pic>
            <p:nvPicPr>
              <p:cNvPr id="14340" name="Ink 37">
                <a:extLst>
                  <a:ext uri="{FF2B5EF4-FFF2-40B4-BE49-F238E27FC236}">
                    <a16:creationId xmlns:a16="http://schemas.microsoft.com/office/drawing/2014/main" id="{54C1311A-5549-D181-CB5D-8450F04D6C3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61843" y="4778535"/>
                <a:ext cx="29751" cy="147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1" name="Ink 40">
                <a:extLst>
                  <a:ext uri="{FF2B5EF4-FFF2-40B4-BE49-F238E27FC236}">
                    <a16:creationId xmlns:a16="http://schemas.microsoft.com/office/drawing/2014/main" id="{034B261B-57CC-E31D-33DF-BE55A2B4BF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8625" y="1400175"/>
              <a:ext cx="15875" cy="4763"/>
            </p14:xfrm>
          </p:contentPart>
        </mc:Choice>
        <mc:Fallback xmlns="">
          <p:pic>
            <p:nvPicPr>
              <p:cNvPr id="14341" name="Ink 40">
                <a:extLst>
                  <a:ext uri="{FF2B5EF4-FFF2-40B4-BE49-F238E27FC236}">
                    <a16:creationId xmlns:a16="http://schemas.microsoft.com/office/drawing/2014/main" id="{034B261B-57CC-E31D-33DF-BE55A2B4BF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69244" y="1390649"/>
                <a:ext cx="34636" cy="23815"/>
              </a:xfrm>
              <a:prstGeom prst="rect">
                <a:avLst/>
              </a:prstGeom>
            </p:spPr>
          </p:pic>
        </mc:Fallback>
      </mc:AlternateContent>
      <p:grpSp>
        <p:nvGrpSpPr>
          <p:cNvPr id="40970" name="Group 38">
            <a:extLst>
              <a:ext uri="{FF2B5EF4-FFF2-40B4-BE49-F238E27FC236}">
                <a16:creationId xmlns:a16="http://schemas.microsoft.com/office/drawing/2014/main" id="{F61A5555-49C1-1276-3849-45368D19B94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0971" name="Group 19">
              <a:extLst>
                <a:ext uri="{FF2B5EF4-FFF2-40B4-BE49-F238E27FC236}">
                  <a16:creationId xmlns:a16="http://schemas.microsoft.com/office/drawing/2014/main" id="{341A9EF0-6867-94A6-1AEB-4DBF0B698C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0973" name="Group 8">
                <a:extLst>
                  <a:ext uri="{FF2B5EF4-FFF2-40B4-BE49-F238E27FC236}">
                    <a16:creationId xmlns:a16="http://schemas.microsoft.com/office/drawing/2014/main" id="{24E9E111-CF3A-BD7E-D5CD-6F4DD8E229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0975" name="Group 9">
                  <a:extLst>
                    <a:ext uri="{FF2B5EF4-FFF2-40B4-BE49-F238E27FC236}">
                      <a16:creationId xmlns:a16="http://schemas.microsoft.com/office/drawing/2014/main" id="{677F58D7-B09E-0038-7462-E1A7897883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0985" name="Rectangle 10">
                    <a:extLst>
                      <a:ext uri="{FF2B5EF4-FFF2-40B4-BE49-F238E27FC236}">
                        <a16:creationId xmlns:a16="http://schemas.microsoft.com/office/drawing/2014/main" id="{4FA67FBA-B058-4FA2-B9C0-1D9B5EB50F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86" name="Rectangle 11">
                    <a:extLst>
                      <a:ext uri="{FF2B5EF4-FFF2-40B4-BE49-F238E27FC236}">
                        <a16:creationId xmlns:a16="http://schemas.microsoft.com/office/drawing/2014/main" id="{EE506057-ADD8-4690-B2C5-1BD4A4DA44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976" name="Group 12">
                  <a:extLst>
                    <a:ext uri="{FF2B5EF4-FFF2-40B4-BE49-F238E27FC236}">
                      <a16:creationId xmlns:a16="http://schemas.microsoft.com/office/drawing/2014/main" id="{966C6A96-FB07-1CD8-4DB6-FCD4ACD1E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0983" name="Rectangle 13">
                    <a:extLst>
                      <a:ext uri="{FF2B5EF4-FFF2-40B4-BE49-F238E27FC236}">
                        <a16:creationId xmlns:a16="http://schemas.microsoft.com/office/drawing/2014/main" id="{CDE9BF8E-6156-418E-7430-7B416953E1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84" name="Rectangle 14">
                    <a:extLst>
                      <a:ext uri="{FF2B5EF4-FFF2-40B4-BE49-F238E27FC236}">
                        <a16:creationId xmlns:a16="http://schemas.microsoft.com/office/drawing/2014/main" id="{780C5CBF-8559-44CE-DF44-EB5387B3C2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977" name="Group 15">
                  <a:extLst>
                    <a:ext uri="{FF2B5EF4-FFF2-40B4-BE49-F238E27FC236}">
                      <a16:creationId xmlns:a16="http://schemas.microsoft.com/office/drawing/2014/main" id="{369425CC-25D8-EF7D-CBE3-00BEAFD0E7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0981" name="Rectangle 16">
                    <a:extLst>
                      <a:ext uri="{FF2B5EF4-FFF2-40B4-BE49-F238E27FC236}">
                        <a16:creationId xmlns:a16="http://schemas.microsoft.com/office/drawing/2014/main" id="{F6F71720-238D-0267-5D13-8B40618684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82" name="Rectangle 17">
                    <a:extLst>
                      <a:ext uri="{FF2B5EF4-FFF2-40B4-BE49-F238E27FC236}">
                        <a16:creationId xmlns:a16="http://schemas.microsoft.com/office/drawing/2014/main" id="{8F07B87F-DC7B-5725-AA0F-EB486FD4C9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978" name="Group 18">
                  <a:extLst>
                    <a:ext uri="{FF2B5EF4-FFF2-40B4-BE49-F238E27FC236}">
                      <a16:creationId xmlns:a16="http://schemas.microsoft.com/office/drawing/2014/main" id="{5BF33EB2-3F01-18F1-EB24-48951D246D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0979" name="Rectangle 19">
                    <a:extLst>
                      <a:ext uri="{FF2B5EF4-FFF2-40B4-BE49-F238E27FC236}">
                        <a16:creationId xmlns:a16="http://schemas.microsoft.com/office/drawing/2014/main" id="{EB860A94-E617-D2E1-906B-6BE22AE73C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80" name="Rectangle 20">
                    <a:extLst>
                      <a:ext uri="{FF2B5EF4-FFF2-40B4-BE49-F238E27FC236}">
                        <a16:creationId xmlns:a16="http://schemas.microsoft.com/office/drawing/2014/main" id="{68DF5F64-3DB8-358E-4ECF-EEE1F781B7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8" name="Rectangle 21">
                <a:extLst>
                  <a:ext uri="{FF2B5EF4-FFF2-40B4-BE49-F238E27FC236}">
                    <a16:creationId xmlns:a16="http://schemas.microsoft.com/office/drawing/2014/main" id="{ABC09FEA-6E24-859B-C23A-B0982A6D5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097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D919AB9-F116-44CA-E2A9-B3B29D7AF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5">
            <a:extLst>
              <a:ext uri="{FF2B5EF4-FFF2-40B4-BE49-F238E27FC236}">
                <a16:creationId xmlns:a16="http://schemas.microsoft.com/office/drawing/2014/main" id="{48AD70CF-8B75-F951-582E-A2EFD7FC31ED}"/>
              </a:ext>
            </a:extLst>
          </p:cNvPr>
          <p:cNvGrpSpPr>
            <a:grpSpLocks/>
          </p:cNvGrpSpPr>
          <p:nvPr/>
        </p:nvGrpSpPr>
        <p:grpSpPr bwMode="auto">
          <a:xfrm>
            <a:off x="466725" y="296863"/>
            <a:ext cx="8077200" cy="5962650"/>
            <a:chOff x="0" y="304800"/>
            <a:chExt cx="8839200" cy="6096000"/>
          </a:xfrm>
        </p:grpSpPr>
        <p:pic>
          <p:nvPicPr>
            <p:cNvPr id="42004" name="Picture 3">
              <a:extLst>
                <a:ext uri="{FF2B5EF4-FFF2-40B4-BE49-F238E27FC236}">
                  <a16:creationId xmlns:a16="http://schemas.microsoft.com/office/drawing/2014/main" id="{D9DD2A61-E4EC-9DB3-9C98-DB8FFD176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42000" contras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4800"/>
              <a:ext cx="8839200" cy="6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5" name="TextBox 4">
              <a:extLst>
                <a:ext uri="{FF2B5EF4-FFF2-40B4-BE49-F238E27FC236}">
                  <a16:creationId xmlns:a16="http://schemas.microsoft.com/office/drawing/2014/main" id="{7F364A54-FC8F-D6A9-838B-E70C7B21D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457200"/>
              <a:ext cx="12602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cs typeface="Times New Roman" panose="02020603050405020304" pitchFamily="18" charset="0"/>
                </a:rPr>
                <a:t>Methane</a:t>
              </a:r>
            </a:p>
          </p:txBody>
        </p:sp>
      </p:grpSp>
      <p:grpSp>
        <p:nvGrpSpPr>
          <p:cNvPr id="41987" name="Group 38">
            <a:extLst>
              <a:ext uri="{FF2B5EF4-FFF2-40B4-BE49-F238E27FC236}">
                <a16:creationId xmlns:a16="http://schemas.microsoft.com/office/drawing/2014/main" id="{7364E33C-94D6-5C16-E242-11A47141673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1988" name="Group 19">
              <a:extLst>
                <a:ext uri="{FF2B5EF4-FFF2-40B4-BE49-F238E27FC236}">
                  <a16:creationId xmlns:a16="http://schemas.microsoft.com/office/drawing/2014/main" id="{933EF886-E11B-71EB-737C-AB7B71F44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990" name="Group 8">
                <a:extLst>
                  <a:ext uri="{FF2B5EF4-FFF2-40B4-BE49-F238E27FC236}">
                    <a16:creationId xmlns:a16="http://schemas.microsoft.com/office/drawing/2014/main" id="{54A7139E-DCEC-FDB6-9C23-38155AB9B9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1992" name="Group 9">
                  <a:extLst>
                    <a:ext uri="{FF2B5EF4-FFF2-40B4-BE49-F238E27FC236}">
                      <a16:creationId xmlns:a16="http://schemas.microsoft.com/office/drawing/2014/main" id="{7420A5E1-99AB-6E07-FAC5-E040095F43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2002" name="Rectangle 10">
                    <a:extLst>
                      <a:ext uri="{FF2B5EF4-FFF2-40B4-BE49-F238E27FC236}">
                        <a16:creationId xmlns:a16="http://schemas.microsoft.com/office/drawing/2014/main" id="{023C7447-1104-D4D7-049D-B0844E817B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03" name="Rectangle 11">
                    <a:extLst>
                      <a:ext uri="{FF2B5EF4-FFF2-40B4-BE49-F238E27FC236}">
                        <a16:creationId xmlns:a16="http://schemas.microsoft.com/office/drawing/2014/main" id="{CF7357C0-C30E-6AAC-5340-93901352EB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993" name="Group 12">
                  <a:extLst>
                    <a:ext uri="{FF2B5EF4-FFF2-40B4-BE49-F238E27FC236}">
                      <a16:creationId xmlns:a16="http://schemas.microsoft.com/office/drawing/2014/main" id="{4770CBA3-400C-C000-5375-9E71532E49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2000" name="Rectangle 13">
                    <a:extLst>
                      <a:ext uri="{FF2B5EF4-FFF2-40B4-BE49-F238E27FC236}">
                        <a16:creationId xmlns:a16="http://schemas.microsoft.com/office/drawing/2014/main" id="{F458E455-214B-1632-1F44-BE84B0B0DC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01" name="Rectangle 14">
                    <a:extLst>
                      <a:ext uri="{FF2B5EF4-FFF2-40B4-BE49-F238E27FC236}">
                        <a16:creationId xmlns:a16="http://schemas.microsoft.com/office/drawing/2014/main" id="{15475EB0-3F5C-CE61-5890-458A09A525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994" name="Group 15">
                  <a:extLst>
                    <a:ext uri="{FF2B5EF4-FFF2-40B4-BE49-F238E27FC236}">
                      <a16:creationId xmlns:a16="http://schemas.microsoft.com/office/drawing/2014/main" id="{DCFF0ACF-156A-C797-4A19-04568AB143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1998" name="Rectangle 16">
                    <a:extLst>
                      <a:ext uri="{FF2B5EF4-FFF2-40B4-BE49-F238E27FC236}">
                        <a16:creationId xmlns:a16="http://schemas.microsoft.com/office/drawing/2014/main" id="{25889C1E-156F-CDD3-2815-80CD1349CF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999" name="Rectangle 17">
                    <a:extLst>
                      <a:ext uri="{FF2B5EF4-FFF2-40B4-BE49-F238E27FC236}">
                        <a16:creationId xmlns:a16="http://schemas.microsoft.com/office/drawing/2014/main" id="{7F532FA5-7A64-998F-C0A1-55ABE58515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995" name="Group 18">
                  <a:extLst>
                    <a:ext uri="{FF2B5EF4-FFF2-40B4-BE49-F238E27FC236}">
                      <a16:creationId xmlns:a16="http://schemas.microsoft.com/office/drawing/2014/main" id="{DE5A9DEF-72FB-9523-EFB3-798B48B1C2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1996" name="Rectangle 19">
                    <a:extLst>
                      <a:ext uri="{FF2B5EF4-FFF2-40B4-BE49-F238E27FC236}">
                        <a16:creationId xmlns:a16="http://schemas.microsoft.com/office/drawing/2014/main" id="{C826DFF7-7622-46E0-1892-31A8805695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997" name="Rectangle 20">
                    <a:extLst>
                      <a:ext uri="{FF2B5EF4-FFF2-40B4-BE49-F238E27FC236}">
                        <a16:creationId xmlns:a16="http://schemas.microsoft.com/office/drawing/2014/main" id="{289AD9F2-D828-768F-EE4E-4750DBCF6A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8" name="Rectangle 21">
                <a:extLst>
                  <a:ext uri="{FF2B5EF4-FFF2-40B4-BE49-F238E27FC236}">
                    <a16:creationId xmlns:a16="http://schemas.microsoft.com/office/drawing/2014/main" id="{B501720B-59B4-4017-69B5-8B3F04772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198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9BFA77A-4436-3A08-01A7-28614698A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E528795B-C16E-9E2A-9C65-4C8FDA90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496888"/>
            <a:ext cx="807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1">
            <a:extLst>
              <a:ext uri="{FF2B5EF4-FFF2-40B4-BE49-F238E27FC236}">
                <a16:creationId xmlns:a16="http://schemas.microsoft.com/office/drawing/2014/main" id="{01EA1CFA-6EB5-157A-96DE-42D8429169F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31057" y="3055143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m/s</a:t>
            </a:r>
          </a:p>
        </p:txBody>
      </p:sp>
      <p:grpSp>
        <p:nvGrpSpPr>
          <p:cNvPr id="43012" name="Group 38">
            <a:extLst>
              <a:ext uri="{FF2B5EF4-FFF2-40B4-BE49-F238E27FC236}">
                <a16:creationId xmlns:a16="http://schemas.microsoft.com/office/drawing/2014/main" id="{F2934F37-E1F3-C8E6-1AB6-AB3494634B5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3013" name="Group 19">
              <a:extLst>
                <a:ext uri="{FF2B5EF4-FFF2-40B4-BE49-F238E27FC236}">
                  <a16:creationId xmlns:a16="http://schemas.microsoft.com/office/drawing/2014/main" id="{7FE6B0ED-9589-8623-8115-AFA5BBCBDD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3015" name="Group 8">
                <a:extLst>
                  <a:ext uri="{FF2B5EF4-FFF2-40B4-BE49-F238E27FC236}">
                    <a16:creationId xmlns:a16="http://schemas.microsoft.com/office/drawing/2014/main" id="{937D5C29-0FFC-39E3-9224-FB288CBB0F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3017" name="Group 9">
                  <a:extLst>
                    <a:ext uri="{FF2B5EF4-FFF2-40B4-BE49-F238E27FC236}">
                      <a16:creationId xmlns:a16="http://schemas.microsoft.com/office/drawing/2014/main" id="{8053375F-387C-FAFA-EFCB-8DACFC70AB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3027" name="Rectangle 10">
                    <a:extLst>
                      <a:ext uri="{FF2B5EF4-FFF2-40B4-BE49-F238E27FC236}">
                        <a16:creationId xmlns:a16="http://schemas.microsoft.com/office/drawing/2014/main" id="{B0625D31-2862-D7FC-0F4C-FDC8CBF578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28" name="Rectangle 11">
                    <a:extLst>
                      <a:ext uri="{FF2B5EF4-FFF2-40B4-BE49-F238E27FC236}">
                        <a16:creationId xmlns:a16="http://schemas.microsoft.com/office/drawing/2014/main" id="{AC009C1F-4B4A-F3FD-6354-2CA3EC2FA1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018" name="Group 12">
                  <a:extLst>
                    <a:ext uri="{FF2B5EF4-FFF2-40B4-BE49-F238E27FC236}">
                      <a16:creationId xmlns:a16="http://schemas.microsoft.com/office/drawing/2014/main" id="{28B5F645-4862-44BC-C37C-EC01B93911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3025" name="Rectangle 13">
                    <a:extLst>
                      <a:ext uri="{FF2B5EF4-FFF2-40B4-BE49-F238E27FC236}">
                        <a16:creationId xmlns:a16="http://schemas.microsoft.com/office/drawing/2014/main" id="{85C65BCC-907B-66E6-738F-9A120589D0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26" name="Rectangle 14">
                    <a:extLst>
                      <a:ext uri="{FF2B5EF4-FFF2-40B4-BE49-F238E27FC236}">
                        <a16:creationId xmlns:a16="http://schemas.microsoft.com/office/drawing/2014/main" id="{7B478FDE-75F0-C106-9E2D-DDFD319DF2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019" name="Group 15">
                  <a:extLst>
                    <a:ext uri="{FF2B5EF4-FFF2-40B4-BE49-F238E27FC236}">
                      <a16:creationId xmlns:a16="http://schemas.microsoft.com/office/drawing/2014/main" id="{B5688A83-324D-095B-098B-751DC9CF9E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3023" name="Rectangle 16">
                    <a:extLst>
                      <a:ext uri="{FF2B5EF4-FFF2-40B4-BE49-F238E27FC236}">
                        <a16:creationId xmlns:a16="http://schemas.microsoft.com/office/drawing/2014/main" id="{91AC59B5-452D-B2A4-9697-4F4EA6D82C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24" name="Rectangle 17">
                    <a:extLst>
                      <a:ext uri="{FF2B5EF4-FFF2-40B4-BE49-F238E27FC236}">
                        <a16:creationId xmlns:a16="http://schemas.microsoft.com/office/drawing/2014/main" id="{EF699F75-AB72-7387-DE15-FD5B652794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020" name="Group 18">
                  <a:extLst>
                    <a:ext uri="{FF2B5EF4-FFF2-40B4-BE49-F238E27FC236}">
                      <a16:creationId xmlns:a16="http://schemas.microsoft.com/office/drawing/2014/main" id="{26E814C6-8DD1-AE53-EDFF-748DC1D5A9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3021" name="Rectangle 19">
                    <a:extLst>
                      <a:ext uri="{FF2B5EF4-FFF2-40B4-BE49-F238E27FC236}">
                        <a16:creationId xmlns:a16="http://schemas.microsoft.com/office/drawing/2014/main" id="{4A63F5DD-F4AE-D615-8A93-3575814F78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22" name="Rectangle 20">
                    <a:extLst>
                      <a:ext uri="{FF2B5EF4-FFF2-40B4-BE49-F238E27FC236}">
                        <a16:creationId xmlns:a16="http://schemas.microsoft.com/office/drawing/2014/main" id="{1F1039E6-1867-3FDF-6CA6-1046EEF879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6" name="Rectangle 21">
                <a:extLst>
                  <a:ext uri="{FF2B5EF4-FFF2-40B4-BE49-F238E27FC236}">
                    <a16:creationId xmlns:a16="http://schemas.microsoft.com/office/drawing/2014/main" id="{758EEFD4-7D96-77FD-2DB6-04DB787F1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301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E5207FE-D347-B49F-F7A1-4C4AFDF77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7977</TotalTime>
  <Words>738</Words>
  <Application>Microsoft Office PowerPoint</Application>
  <PresentationFormat>On-screen Show (4:3)</PresentationFormat>
  <Paragraphs>108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Blackadder ITC</vt:lpstr>
      <vt:lpstr>CommercialScript BT</vt:lpstr>
      <vt:lpstr>Tempus Sans ITC</vt:lpstr>
      <vt:lpstr>Times New Roman</vt:lpstr>
      <vt:lpstr>Wingdings</vt:lpstr>
      <vt:lpstr>Default Design</vt:lpstr>
      <vt:lpstr>Equation</vt:lpstr>
      <vt:lpstr>Performance of Turbulent Flames In SI Engines </vt:lpstr>
      <vt:lpstr>Span of Multi-scale Turbulent Flames</vt:lpstr>
      <vt:lpstr>Regimes of Turbulent Flames</vt:lpstr>
      <vt:lpstr>Regime of Fast SI Engine’s Turbulent Combustion</vt:lpstr>
      <vt:lpstr>Energy of Large Eddies</vt:lpstr>
      <vt:lpstr>Mechanism of Turbulent Combustion in SI Engines</vt:lpstr>
      <vt:lpstr>Effect of Equivalence Ratio on Laminar Burning Velocity</vt:lpstr>
      <vt:lpstr>PowerPoint Presentation</vt:lpstr>
      <vt:lpstr>PowerPoint Presentation</vt:lpstr>
      <vt:lpstr>Model of the turbulent flame speed, ST</vt:lpstr>
      <vt:lpstr>Engineering Correlations for Turbulent Burning Velocity</vt:lpstr>
      <vt:lpstr>Regimes of Turbulent Flames</vt:lpstr>
      <vt:lpstr>Images From CI Engine Combustion</vt:lpstr>
      <vt:lpstr>Diesel’s Rational Engine</vt:lpstr>
      <vt:lpstr>Diesel’s Direct Injection CI Engine</vt:lpstr>
      <vt:lpstr>Schematic of Spray Dynamics  in  Diesel Engine</vt:lpstr>
      <vt:lpstr>Chronological Order of Post Fuel Injection  Events in CI Engine Cylinder</vt:lpstr>
      <vt:lpstr>Ignition Delay</vt:lpstr>
      <vt:lpstr>Engine Symptoms due to Self Ignition of first Packet of air-fuel Mixture</vt:lpstr>
      <vt:lpstr>Effect of Gas Temperature on Ignition Delay</vt:lpstr>
      <vt:lpstr>Effect of Equivalence Ratio on Ignition Delay</vt:lpstr>
      <vt:lpstr>Mathematical Model to predict Ignition Delay</vt:lpstr>
      <vt:lpstr>PowerPoint Presentation</vt:lpstr>
      <vt:lpstr>First Law Analysis of In-cylinder Process</vt:lpstr>
      <vt:lpstr>In-cylinder Processes in a Diesel Engine</vt:lpstr>
      <vt:lpstr>Rate of Combustion (Heat Release rate) in a Diesel Engine</vt:lpstr>
      <vt:lpstr>Rate of Combustion (Heat Release rate) in a Diesel Engine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Turbo Machinery</cp:lastModifiedBy>
  <cp:revision>649</cp:revision>
  <cp:lastPrinted>2021-09-24T00:09:15Z</cp:lastPrinted>
  <dcterms:created xsi:type="dcterms:W3CDTF">2003-07-30T05:45:36Z</dcterms:created>
  <dcterms:modified xsi:type="dcterms:W3CDTF">2023-11-09T03:28:54Z</dcterms:modified>
</cp:coreProperties>
</file>